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0" r:id="rId35"/>
    <p:sldId id="293" r:id="rId36"/>
    <p:sldId id="296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CFB19-1844-4CAC-B8D2-CF430312BF3D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ED978C-7141-4CD0-9791-9590AAC374E4}">
      <dgm:prSet/>
      <dgm:spPr/>
      <dgm:t>
        <a:bodyPr/>
        <a:lstStyle/>
        <a:p>
          <a:pPr rtl="0"/>
          <a:r>
            <a:rPr lang="en-US" b="1" u="sng" dirty="0" smtClean="0"/>
            <a:t>Three-Tier Application</a:t>
          </a:r>
          <a:r>
            <a:rPr lang="en-US" dirty="0" smtClean="0"/>
            <a:t>: The project includes a three-tier web application, consisting of:</a:t>
          </a:r>
          <a:endParaRPr lang="en-US" dirty="0"/>
        </a:p>
      </dgm:t>
    </dgm:pt>
    <dgm:pt modelId="{1D1CF978-45B0-44EE-927B-DEAF770965BE}" type="parTrans" cxnId="{E64B8699-E68C-4233-9B5B-76EF7EC7EE07}">
      <dgm:prSet/>
      <dgm:spPr/>
      <dgm:t>
        <a:bodyPr/>
        <a:lstStyle/>
        <a:p>
          <a:endParaRPr lang="en-US"/>
        </a:p>
      </dgm:t>
    </dgm:pt>
    <dgm:pt modelId="{FCFDF6D8-8CC1-4A25-8CD0-5A3B2AE98398}" type="sibTrans" cxnId="{E64B8699-E68C-4233-9B5B-76EF7EC7EE07}">
      <dgm:prSet/>
      <dgm:spPr/>
      <dgm:t>
        <a:bodyPr/>
        <a:lstStyle/>
        <a:p>
          <a:endParaRPr lang="en-US"/>
        </a:p>
      </dgm:t>
    </dgm:pt>
    <dgm:pt modelId="{36282F98-62B8-4E24-9106-904C6472F6A7}">
      <dgm:prSet/>
      <dgm:spPr/>
      <dgm:t>
        <a:bodyPr/>
        <a:lstStyle/>
        <a:p>
          <a:pPr rtl="0"/>
          <a:r>
            <a:rPr lang="en-US" b="1" u="sng" dirty="0" smtClean="0"/>
            <a:t>Web Tier</a:t>
          </a:r>
          <a:r>
            <a:rPr lang="en-US" dirty="0" smtClean="0"/>
            <a:t>: This tier includes a set of web servers responsible for handling user requests and serving the application.</a:t>
          </a:r>
          <a:endParaRPr lang="en-US" dirty="0"/>
        </a:p>
      </dgm:t>
    </dgm:pt>
    <dgm:pt modelId="{86006F44-FFF8-4F93-8E5A-9FB9DE530A41}" type="parTrans" cxnId="{3EC5498D-3E38-44CC-A9A0-9B6FD6B47D45}">
      <dgm:prSet/>
      <dgm:spPr/>
      <dgm:t>
        <a:bodyPr/>
        <a:lstStyle/>
        <a:p>
          <a:endParaRPr lang="en-US"/>
        </a:p>
      </dgm:t>
    </dgm:pt>
    <dgm:pt modelId="{F4F02833-07AF-44E7-A932-F60D900611EE}" type="sibTrans" cxnId="{3EC5498D-3E38-44CC-A9A0-9B6FD6B47D45}">
      <dgm:prSet/>
      <dgm:spPr/>
      <dgm:t>
        <a:bodyPr/>
        <a:lstStyle/>
        <a:p>
          <a:endParaRPr lang="en-US"/>
        </a:p>
      </dgm:t>
    </dgm:pt>
    <dgm:pt modelId="{E123D53C-B760-421B-8360-BF20DB43948C}">
      <dgm:prSet/>
      <dgm:spPr/>
      <dgm:t>
        <a:bodyPr/>
        <a:lstStyle/>
        <a:p>
          <a:pPr rtl="0"/>
          <a:r>
            <a:rPr lang="en-US" b="1" u="sng" dirty="0" smtClean="0"/>
            <a:t>Application Tier</a:t>
          </a:r>
          <a:r>
            <a:rPr lang="en-US" dirty="0" smtClean="0"/>
            <a:t>: The middle tier contains application servers running the core business logic and application code.</a:t>
          </a:r>
          <a:endParaRPr lang="en-US" dirty="0"/>
        </a:p>
      </dgm:t>
    </dgm:pt>
    <dgm:pt modelId="{425D551A-271B-4447-B484-5718859742CF}" type="parTrans" cxnId="{4021EC30-F9C9-496D-8492-9A69419C4517}">
      <dgm:prSet/>
      <dgm:spPr/>
      <dgm:t>
        <a:bodyPr/>
        <a:lstStyle/>
        <a:p>
          <a:endParaRPr lang="en-US"/>
        </a:p>
      </dgm:t>
    </dgm:pt>
    <dgm:pt modelId="{DD384FF7-8DCC-4CB3-ACA7-1CE3AF5912FF}" type="sibTrans" cxnId="{4021EC30-F9C9-496D-8492-9A69419C4517}">
      <dgm:prSet/>
      <dgm:spPr/>
      <dgm:t>
        <a:bodyPr/>
        <a:lstStyle/>
        <a:p>
          <a:endParaRPr lang="en-US"/>
        </a:p>
      </dgm:t>
    </dgm:pt>
    <dgm:pt modelId="{FE2A6D27-9308-4417-B0E2-4415C6B53651}">
      <dgm:prSet/>
      <dgm:spPr/>
      <dgm:t>
        <a:bodyPr/>
        <a:lstStyle/>
        <a:p>
          <a:pPr rtl="0"/>
          <a:r>
            <a:rPr lang="en-US" b="1" u="sng" dirty="0" smtClean="0"/>
            <a:t>Database Tier</a:t>
          </a:r>
          <a:r>
            <a:rPr lang="en-US" dirty="0" smtClean="0"/>
            <a:t>: The database tier houses the database server, which stores and manages the application’s data.</a:t>
          </a:r>
          <a:endParaRPr lang="en-US" dirty="0"/>
        </a:p>
      </dgm:t>
    </dgm:pt>
    <dgm:pt modelId="{77029399-4C86-4661-A59B-4A56445644AB}" type="parTrans" cxnId="{2DEF4B6F-7BD5-4816-A7CB-9A7626067464}">
      <dgm:prSet/>
      <dgm:spPr/>
      <dgm:t>
        <a:bodyPr/>
        <a:lstStyle/>
        <a:p>
          <a:endParaRPr lang="en-US"/>
        </a:p>
      </dgm:t>
    </dgm:pt>
    <dgm:pt modelId="{0B28752B-A812-4632-A212-907CF6169C3D}" type="sibTrans" cxnId="{2DEF4B6F-7BD5-4816-A7CB-9A7626067464}">
      <dgm:prSet/>
      <dgm:spPr/>
      <dgm:t>
        <a:bodyPr/>
        <a:lstStyle/>
        <a:p>
          <a:endParaRPr lang="en-US"/>
        </a:p>
      </dgm:t>
    </dgm:pt>
    <dgm:pt modelId="{348B8451-B357-4F8A-8417-701DC9281232}" type="pres">
      <dgm:prSet presAssocID="{5F3CFB19-1844-4CAC-B8D2-CF430312BF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515E7-6CE4-48C4-8676-29A51A4D71FB}" type="pres">
      <dgm:prSet presAssocID="{81ED978C-7141-4CD0-9791-9590AAC374E4}" presName="linNode" presStyleCnt="0"/>
      <dgm:spPr/>
    </dgm:pt>
    <dgm:pt modelId="{2971B9A1-98E3-45E2-95BC-3E54C405D096}" type="pres">
      <dgm:prSet presAssocID="{81ED978C-7141-4CD0-9791-9590AAC374E4}" presName="parentText" presStyleLbl="node1" presStyleIdx="0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79114-F9E9-41CC-8C9F-9DED293D2B7B}" type="pres">
      <dgm:prSet presAssocID="{FCFDF6D8-8CC1-4A25-8CD0-5A3B2AE98398}" presName="sp" presStyleCnt="0"/>
      <dgm:spPr/>
    </dgm:pt>
    <dgm:pt modelId="{FF4F35F6-1065-4476-ABF5-D6BC4463A382}" type="pres">
      <dgm:prSet presAssocID="{36282F98-62B8-4E24-9106-904C6472F6A7}" presName="linNode" presStyleCnt="0"/>
      <dgm:spPr/>
    </dgm:pt>
    <dgm:pt modelId="{17A65829-166B-4191-883E-3D1AF48386F4}" type="pres">
      <dgm:prSet presAssocID="{36282F98-62B8-4E24-9106-904C6472F6A7}" presName="parentText" presStyleLbl="node1" presStyleIdx="1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0CA64-42DC-46DB-B0D0-9E7EAF8BC72D}" type="pres">
      <dgm:prSet presAssocID="{F4F02833-07AF-44E7-A932-F60D900611EE}" presName="sp" presStyleCnt="0"/>
      <dgm:spPr/>
    </dgm:pt>
    <dgm:pt modelId="{47925BF4-C6D8-4D83-BCCE-A245227CCAC6}" type="pres">
      <dgm:prSet presAssocID="{E123D53C-B760-421B-8360-BF20DB43948C}" presName="linNode" presStyleCnt="0"/>
      <dgm:spPr/>
    </dgm:pt>
    <dgm:pt modelId="{14E55E76-5BD0-40F4-951B-36D47CEA2F63}" type="pres">
      <dgm:prSet presAssocID="{E123D53C-B760-421B-8360-BF20DB43948C}" presName="parentText" presStyleLbl="node1" presStyleIdx="2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206FD-FA5D-40A5-B7E7-193E940D09AF}" type="pres">
      <dgm:prSet presAssocID="{DD384FF7-8DCC-4CB3-ACA7-1CE3AF5912FF}" presName="sp" presStyleCnt="0"/>
      <dgm:spPr/>
    </dgm:pt>
    <dgm:pt modelId="{6ED40305-BD8F-497A-8EC7-65EDAC8D13D8}" type="pres">
      <dgm:prSet presAssocID="{FE2A6D27-9308-4417-B0E2-4415C6B53651}" presName="linNode" presStyleCnt="0"/>
      <dgm:spPr/>
    </dgm:pt>
    <dgm:pt modelId="{5AE331B5-3657-462F-B8B7-B1FF82FEEA57}" type="pres">
      <dgm:prSet presAssocID="{FE2A6D27-9308-4417-B0E2-4415C6B53651}" presName="parentText" presStyleLbl="node1" presStyleIdx="3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D18BB6-A92B-425E-BFC6-837A778665F4}" type="presOf" srcId="{E123D53C-B760-421B-8360-BF20DB43948C}" destId="{14E55E76-5BD0-40F4-951B-36D47CEA2F63}" srcOrd="0" destOrd="0" presId="urn:microsoft.com/office/officeart/2005/8/layout/vList5"/>
    <dgm:cxn modelId="{F058A9B4-1C79-47BF-A46D-ADABF1468B01}" type="presOf" srcId="{36282F98-62B8-4E24-9106-904C6472F6A7}" destId="{17A65829-166B-4191-883E-3D1AF48386F4}" srcOrd="0" destOrd="0" presId="urn:microsoft.com/office/officeart/2005/8/layout/vList5"/>
    <dgm:cxn modelId="{3840B0D6-B09D-4A9F-B63E-E896E8296FA5}" type="presOf" srcId="{5F3CFB19-1844-4CAC-B8D2-CF430312BF3D}" destId="{348B8451-B357-4F8A-8417-701DC9281232}" srcOrd="0" destOrd="0" presId="urn:microsoft.com/office/officeart/2005/8/layout/vList5"/>
    <dgm:cxn modelId="{E64B8699-E68C-4233-9B5B-76EF7EC7EE07}" srcId="{5F3CFB19-1844-4CAC-B8D2-CF430312BF3D}" destId="{81ED978C-7141-4CD0-9791-9590AAC374E4}" srcOrd="0" destOrd="0" parTransId="{1D1CF978-45B0-44EE-927B-DEAF770965BE}" sibTransId="{FCFDF6D8-8CC1-4A25-8CD0-5A3B2AE98398}"/>
    <dgm:cxn modelId="{3D0EBB18-D89D-4DF2-A1DD-03B50F7AFBDE}" type="presOf" srcId="{FE2A6D27-9308-4417-B0E2-4415C6B53651}" destId="{5AE331B5-3657-462F-B8B7-B1FF82FEEA57}" srcOrd="0" destOrd="0" presId="urn:microsoft.com/office/officeart/2005/8/layout/vList5"/>
    <dgm:cxn modelId="{3EC5498D-3E38-44CC-A9A0-9B6FD6B47D45}" srcId="{5F3CFB19-1844-4CAC-B8D2-CF430312BF3D}" destId="{36282F98-62B8-4E24-9106-904C6472F6A7}" srcOrd="1" destOrd="0" parTransId="{86006F44-FFF8-4F93-8E5A-9FB9DE530A41}" sibTransId="{F4F02833-07AF-44E7-A932-F60D900611EE}"/>
    <dgm:cxn modelId="{611AD04F-181B-4147-8E31-DFF3458BC9F8}" type="presOf" srcId="{81ED978C-7141-4CD0-9791-9590AAC374E4}" destId="{2971B9A1-98E3-45E2-95BC-3E54C405D096}" srcOrd="0" destOrd="0" presId="urn:microsoft.com/office/officeart/2005/8/layout/vList5"/>
    <dgm:cxn modelId="{4021EC30-F9C9-496D-8492-9A69419C4517}" srcId="{5F3CFB19-1844-4CAC-B8D2-CF430312BF3D}" destId="{E123D53C-B760-421B-8360-BF20DB43948C}" srcOrd="2" destOrd="0" parTransId="{425D551A-271B-4447-B484-5718859742CF}" sibTransId="{DD384FF7-8DCC-4CB3-ACA7-1CE3AF5912FF}"/>
    <dgm:cxn modelId="{2DEF4B6F-7BD5-4816-A7CB-9A7626067464}" srcId="{5F3CFB19-1844-4CAC-B8D2-CF430312BF3D}" destId="{FE2A6D27-9308-4417-B0E2-4415C6B53651}" srcOrd="3" destOrd="0" parTransId="{77029399-4C86-4661-A59B-4A56445644AB}" sibTransId="{0B28752B-A812-4632-A212-907CF6169C3D}"/>
    <dgm:cxn modelId="{ECA2F48F-F674-4BD5-9536-7898DBF4D2EC}" type="presParOf" srcId="{348B8451-B357-4F8A-8417-701DC9281232}" destId="{DC2515E7-6CE4-48C4-8676-29A51A4D71FB}" srcOrd="0" destOrd="0" presId="urn:microsoft.com/office/officeart/2005/8/layout/vList5"/>
    <dgm:cxn modelId="{F40ADAAF-CA8A-4ACB-8D5F-9A59EC7114F4}" type="presParOf" srcId="{DC2515E7-6CE4-48C4-8676-29A51A4D71FB}" destId="{2971B9A1-98E3-45E2-95BC-3E54C405D096}" srcOrd="0" destOrd="0" presId="urn:microsoft.com/office/officeart/2005/8/layout/vList5"/>
    <dgm:cxn modelId="{85B7D8A6-9F57-4414-B608-F25D848C5F04}" type="presParOf" srcId="{348B8451-B357-4F8A-8417-701DC9281232}" destId="{74779114-F9E9-41CC-8C9F-9DED293D2B7B}" srcOrd="1" destOrd="0" presId="urn:microsoft.com/office/officeart/2005/8/layout/vList5"/>
    <dgm:cxn modelId="{0BBF6214-8CF9-4E28-B561-E9966583C927}" type="presParOf" srcId="{348B8451-B357-4F8A-8417-701DC9281232}" destId="{FF4F35F6-1065-4476-ABF5-D6BC4463A382}" srcOrd="2" destOrd="0" presId="urn:microsoft.com/office/officeart/2005/8/layout/vList5"/>
    <dgm:cxn modelId="{6A74CC76-B9DD-4979-B604-F93C6F378BEC}" type="presParOf" srcId="{FF4F35F6-1065-4476-ABF5-D6BC4463A382}" destId="{17A65829-166B-4191-883E-3D1AF48386F4}" srcOrd="0" destOrd="0" presId="urn:microsoft.com/office/officeart/2005/8/layout/vList5"/>
    <dgm:cxn modelId="{3FEBDBF1-23EC-441A-9ED4-ACD42DEEE44E}" type="presParOf" srcId="{348B8451-B357-4F8A-8417-701DC9281232}" destId="{1520CA64-42DC-46DB-B0D0-9E7EAF8BC72D}" srcOrd="3" destOrd="0" presId="urn:microsoft.com/office/officeart/2005/8/layout/vList5"/>
    <dgm:cxn modelId="{14C8098F-76B7-4207-BA33-C56905F8CBDB}" type="presParOf" srcId="{348B8451-B357-4F8A-8417-701DC9281232}" destId="{47925BF4-C6D8-4D83-BCCE-A245227CCAC6}" srcOrd="4" destOrd="0" presId="urn:microsoft.com/office/officeart/2005/8/layout/vList5"/>
    <dgm:cxn modelId="{C5C17865-EE5A-4814-8B83-07D5B152419D}" type="presParOf" srcId="{47925BF4-C6D8-4D83-BCCE-A245227CCAC6}" destId="{14E55E76-5BD0-40F4-951B-36D47CEA2F63}" srcOrd="0" destOrd="0" presId="urn:microsoft.com/office/officeart/2005/8/layout/vList5"/>
    <dgm:cxn modelId="{7FA91EB1-BA77-4EB3-8CFC-0A792605E2B6}" type="presParOf" srcId="{348B8451-B357-4F8A-8417-701DC9281232}" destId="{417206FD-FA5D-40A5-B7E7-193E940D09AF}" srcOrd="5" destOrd="0" presId="urn:microsoft.com/office/officeart/2005/8/layout/vList5"/>
    <dgm:cxn modelId="{9EE1DC49-5C16-44F5-BE90-675EC62860DF}" type="presParOf" srcId="{348B8451-B357-4F8A-8417-701DC9281232}" destId="{6ED40305-BD8F-497A-8EC7-65EDAC8D13D8}" srcOrd="6" destOrd="0" presId="urn:microsoft.com/office/officeart/2005/8/layout/vList5"/>
    <dgm:cxn modelId="{4083FD43-0334-426C-A126-A8557D32A016}" type="presParOf" srcId="{6ED40305-BD8F-497A-8EC7-65EDAC8D13D8}" destId="{5AE331B5-3657-462F-B8B7-B1FF82FEEA57}" srcOrd="0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17371-B81F-479E-9C18-506C80A91587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589CAC-D70B-480F-A060-B5CD209FA446}">
      <dgm:prSet/>
      <dgm:spPr/>
      <dgm:t>
        <a:bodyPr/>
        <a:lstStyle/>
        <a:p>
          <a:pPr rtl="0"/>
          <a:r>
            <a:rPr lang="en-US" b="1" dirty="0" smtClean="0"/>
            <a:t>Let's </a:t>
          </a:r>
          <a:r>
            <a:rPr lang="en-US" b="1" baseline="0" dirty="0" smtClean="0"/>
            <a:t>go</a:t>
          </a:r>
          <a:r>
            <a:rPr lang="en-US" b="1" dirty="0" smtClean="0"/>
            <a:t> into the project</a:t>
          </a:r>
          <a:endParaRPr lang="en-US" b="1" dirty="0"/>
        </a:p>
      </dgm:t>
    </dgm:pt>
    <dgm:pt modelId="{72B2D49C-EEC5-4DBC-AD6C-C3297AD2279B}" type="parTrans" cxnId="{65380854-5F76-4E12-B6D3-CFFBD59A2EAF}">
      <dgm:prSet/>
      <dgm:spPr/>
      <dgm:t>
        <a:bodyPr/>
        <a:lstStyle/>
        <a:p>
          <a:endParaRPr lang="en-US"/>
        </a:p>
      </dgm:t>
    </dgm:pt>
    <dgm:pt modelId="{8B411A78-6657-46DA-B408-400EC5D6A0B0}" type="sibTrans" cxnId="{65380854-5F76-4E12-B6D3-CFFBD59A2EAF}">
      <dgm:prSet/>
      <dgm:spPr/>
      <dgm:t>
        <a:bodyPr/>
        <a:lstStyle/>
        <a:p>
          <a:endParaRPr lang="en-US"/>
        </a:p>
      </dgm:t>
    </dgm:pt>
    <dgm:pt modelId="{0CBE8707-F4BE-4395-8595-72FCD2DC15C5}">
      <dgm:prSet custT="1"/>
      <dgm:spPr/>
      <dgm:t>
        <a:bodyPr/>
        <a:lstStyle/>
        <a:p>
          <a:r>
            <a:rPr lang="en-US" sz="5400" b="1" dirty="0" smtClean="0"/>
            <a:t>For our 3 tier application</a:t>
          </a:r>
          <a:endParaRPr lang="en-US" sz="5400" b="1" dirty="0"/>
        </a:p>
      </dgm:t>
    </dgm:pt>
    <dgm:pt modelId="{A776A62B-4966-43B1-AB29-0F33186E4641}" type="parTrans" cxnId="{A05C8BE9-CF31-4D81-A40D-4DE6807D61C0}">
      <dgm:prSet/>
      <dgm:spPr/>
      <dgm:t>
        <a:bodyPr/>
        <a:lstStyle/>
        <a:p>
          <a:endParaRPr lang="en-US"/>
        </a:p>
      </dgm:t>
    </dgm:pt>
    <dgm:pt modelId="{BA38E2CB-4DAC-4C24-95E6-A62E48F64614}" type="sibTrans" cxnId="{A05C8BE9-CF31-4D81-A40D-4DE6807D61C0}">
      <dgm:prSet/>
      <dgm:spPr/>
      <dgm:t>
        <a:bodyPr/>
        <a:lstStyle/>
        <a:p>
          <a:endParaRPr lang="en-US"/>
        </a:p>
      </dgm:t>
    </dgm:pt>
    <dgm:pt modelId="{C04C43E6-DCD0-4471-B37F-94FF468B5524}" type="pres">
      <dgm:prSet presAssocID="{E0B17371-B81F-479E-9C18-506C80A915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1531C4-6029-4E20-ADCD-38A5C4107233}" type="pres">
      <dgm:prSet presAssocID="{1D589CAC-D70B-480F-A060-B5CD209FA446}" presName="composite" presStyleCnt="0"/>
      <dgm:spPr/>
    </dgm:pt>
    <dgm:pt modelId="{DA285B60-993B-449D-950F-BF73F62ED10D}" type="pres">
      <dgm:prSet presAssocID="{1D589CAC-D70B-480F-A060-B5CD209FA446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7BF94-7B00-4F97-9994-7372BEBB95CE}" type="pres">
      <dgm:prSet presAssocID="{1D589CAC-D70B-480F-A060-B5CD209FA446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380854-5F76-4E12-B6D3-CFFBD59A2EAF}" srcId="{E0B17371-B81F-479E-9C18-506C80A91587}" destId="{1D589CAC-D70B-480F-A060-B5CD209FA446}" srcOrd="0" destOrd="0" parTransId="{72B2D49C-EEC5-4DBC-AD6C-C3297AD2279B}" sibTransId="{8B411A78-6657-46DA-B408-400EC5D6A0B0}"/>
    <dgm:cxn modelId="{91A265CF-C6F7-4E5C-AB2E-752A5DB8D2B3}" type="presOf" srcId="{1D589CAC-D70B-480F-A060-B5CD209FA446}" destId="{DA285B60-993B-449D-950F-BF73F62ED10D}" srcOrd="0" destOrd="0" presId="urn:microsoft.com/office/officeart/2005/8/layout/chevron2"/>
    <dgm:cxn modelId="{CB0A0258-6310-42D7-B888-F3692E188533}" type="presOf" srcId="{0CBE8707-F4BE-4395-8595-72FCD2DC15C5}" destId="{0C57BF94-7B00-4F97-9994-7372BEBB95CE}" srcOrd="0" destOrd="0" presId="urn:microsoft.com/office/officeart/2005/8/layout/chevron2"/>
    <dgm:cxn modelId="{055C960F-7D13-426C-A83B-6A0D5E9A9512}" type="presOf" srcId="{E0B17371-B81F-479E-9C18-506C80A91587}" destId="{C04C43E6-DCD0-4471-B37F-94FF468B5524}" srcOrd="0" destOrd="0" presId="urn:microsoft.com/office/officeart/2005/8/layout/chevron2"/>
    <dgm:cxn modelId="{A05C8BE9-CF31-4D81-A40D-4DE6807D61C0}" srcId="{1D589CAC-D70B-480F-A060-B5CD209FA446}" destId="{0CBE8707-F4BE-4395-8595-72FCD2DC15C5}" srcOrd="0" destOrd="0" parTransId="{A776A62B-4966-43B1-AB29-0F33186E4641}" sibTransId="{BA38E2CB-4DAC-4C24-95E6-A62E48F64614}"/>
    <dgm:cxn modelId="{FE43675C-B232-40A4-9BDF-E8072A37936E}" type="presParOf" srcId="{C04C43E6-DCD0-4471-B37F-94FF468B5524}" destId="{0A1531C4-6029-4E20-ADCD-38A5C4107233}" srcOrd="0" destOrd="0" presId="urn:microsoft.com/office/officeart/2005/8/layout/chevron2"/>
    <dgm:cxn modelId="{9FCD83CF-0814-472A-B21B-971EBA5C60E6}" type="presParOf" srcId="{0A1531C4-6029-4E20-ADCD-38A5C4107233}" destId="{DA285B60-993B-449D-950F-BF73F62ED10D}" srcOrd="0" destOrd="0" presId="urn:microsoft.com/office/officeart/2005/8/layout/chevron2"/>
    <dgm:cxn modelId="{B70462D3-DB7D-4443-8672-8BB79F6FDF6B}" type="presParOf" srcId="{0A1531C4-6029-4E20-ADCD-38A5C4107233}" destId="{0C57BF94-7B00-4F97-9994-7372BEBB95CE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482C-DFA7-44CA-B854-FC8BE4BCF4D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88E09-4C6B-40CA-A07C-E1D44AB52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88E09-4C6B-40CA-A07C-E1D44AB522F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A6D2-9263-4D40-A74E-9C07D88A6E15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C22B-D9E0-4EC2-A115-ED0E411E1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419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stellar" pitchFamily="18" charset="0"/>
                <a:sym typeface="Wingdings" pitchFamily="2" charset="2"/>
              </a:rPr>
              <a:t>INTRODUCATION            OF </a:t>
            </a:r>
            <a:br>
              <a:rPr lang="en-US" sz="6000" b="1" dirty="0" smtClean="0">
                <a:solidFill>
                  <a:schemeClr val="bg1"/>
                </a:solidFill>
                <a:latin typeface="Castellar" pitchFamily="18" charset="0"/>
                <a:sym typeface="Wingdings" pitchFamily="2" charset="2"/>
              </a:rPr>
            </a:br>
            <a:r>
              <a:rPr lang="en-US" sz="6000" b="1" dirty="0" err="1" smtClean="0">
                <a:solidFill>
                  <a:schemeClr val="bg1"/>
                </a:solidFill>
                <a:latin typeface="Castellar" pitchFamily="18" charset="0"/>
                <a:sym typeface="Wingdings" pitchFamily="2" charset="2"/>
              </a:rPr>
              <a:t>TerrafORm</a:t>
            </a:r>
            <a:r>
              <a:rPr lang="en-US" sz="6000" b="1" dirty="0" smtClean="0">
                <a:solidFill>
                  <a:schemeClr val="bg1"/>
                </a:solidFill>
                <a:latin typeface="Castellar" pitchFamily="18" charset="0"/>
                <a:sym typeface="Wingdings" pitchFamily="2" charset="2"/>
              </a:rPr>
              <a:t> </a:t>
            </a:r>
            <a:endParaRPr lang="en-US" sz="6000" b="1" dirty="0">
              <a:solidFill>
                <a:schemeClr val="bg1"/>
              </a:solidFill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 smtClean="0">
                <a:solidFill>
                  <a:srgbClr val="FFFF00"/>
                </a:solidFill>
              </a:rPr>
              <a:t>Deploy a Three tier application using </a:t>
            </a:r>
            <a:r>
              <a:rPr lang="en-US" sz="4800" b="1" u="sng" dirty="0" err="1" smtClean="0">
                <a:solidFill>
                  <a:srgbClr val="FFFF00"/>
                </a:solidFill>
              </a:rPr>
              <a:t>terraform</a:t>
            </a:r>
            <a:r>
              <a:rPr lang="en-US" sz="4800" b="1" u="sng" dirty="0" smtClean="0">
                <a:solidFill>
                  <a:srgbClr val="FFFF00"/>
                </a:solidFill>
              </a:rPr>
              <a:t> </a:t>
            </a:r>
            <a:endParaRPr lang="en-US" sz="4800" b="1" u="sng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3 ti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600"/>
            <a:ext cx="80772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If we create any AWS resource we have to follow below steps: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endParaRPr lang="en-US" b="1" dirty="0" smtClean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FFFF00"/>
                </a:solidFill>
              </a:rPr>
              <a:t>Provider script file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FFFF00"/>
                </a:solidFill>
              </a:rPr>
              <a:t>Variable script file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FFFF00"/>
                </a:solidFill>
              </a:rPr>
              <a:t>VPC script file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FFFF00"/>
                </a:solidFill>
              </a:rPr>
              <a:t>Subnets script file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FFFF00"/>
                </a:solidFill>
              </a:rPr>
              <a:t>Route table script file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FFFF00"/>
                </a:solidFill>
              </a:rPr>
              <a:t>Internet gateway script file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FFFF00"/>
                </a:solidFill>
              </a:rPr>
              <a:t>Security group script file</a:t>
            </a:r>
          </a:p>
          <a:p>
            <a:pPr marL="514350" indent="-514350">
              <a:buFont typeface="+mj-lt"/>
              <a:buAutoNum type="arabicParenR"/>
            </a:pPr>
            <a:endParaRPr lang="en-US" b="1" dirty="0" smtClean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If we create any AWS resource we have to follow below steps: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endParaRPr lang="en-US" b="1" dirty="0" smtClean="0"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8) User data script file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9) Ec2 instance script file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10)Database security group script file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11)RDS-Relation database script file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12)Output (to know the DNS name within the terminal)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13)Load balancer script file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1.Creation of Provider script file (provider.tf)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</a:t>
            </a: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Here, I was taken a different region.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Given the access key &amp; secret key from the IAM user.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362200"/>
            <a:ext cx="403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2.Creation of variable script file (var.tf)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u="sng" dirty="0" smtClean="0">
                <a:solidFill>
                  <a:srgbClr val="FFFF00"/>
                </a:solidFill>
              </a:rPr>
              <a:t>IDENTIFYING THE 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</a:p>
          <a:p>
            <a:pPr algn="ctr">
              <a:buNone/>
            </a:pPr>
            <a:r>
              <a:rPr lang="en-US" sz="4300" dirty="0" smtClean="0">
                <a:solidFill>
                  <a:schemeClr val="bg1"/>
                </a:solidFill>
              </a:rPr>
              <a:t>Up to </a:t>
            </a:r>
          </a:p>
          <a:p>
            <a:pPr algn="ctr">
              <a:buNone/>
            </a:pPr>
            <a:r>
              <a:rPr lang="en-US" sz="4300" dirty="0" smtClean="0">
                <a:solidFill>
                  <a:schemeClr val="bg1"/>
                </a:solidFill>
              </a:rPr>
              <a:t>this is clear but remaining code has some error </a:t>
            </a:r>
            <a:endParaRPr lang="en-US" sz="43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447800"/>
            <a:ext cx="403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2.Creation of variable script file (var.tf)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this no of subnets are not in the sequence &amp; it  is missing from the 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subnet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Instead of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variable “subnet3_cidr” </a:t>
            </a:r>
            <a:r>
              <a:rPr lang="en-US" dirty="0" smtClean="0">
                <a:solidFill>
                  <a:schemeClr val="bg1"/>
                </a:solidFill>
              </a:rPr>
              <a:t>is placed with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rgbClr val="FFFF00"/>
                </a:solidFill>
              </a:rPr>
              <a:t>variable “subnet2_cidr” </a:t>
            </a:r>
            <a:r>
              <a:rPr lang="en-US" dirty="0" smtClean="0">
                <a:solidFill>
                  <a:schemeClr val="bg1"/>
                </a:solidFill>
              </a:rPr>
              <a:t>to remaining all the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subnets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371600"/>
            <a:ext cx="403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3.Creation of VPC script file  (vpc.tf)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u="sng" dirty="0" smtClean="0">
                <a:solidFill>
                  <a:srgbClr val="FFFF00"/>
                </a:solidFill>
              </a:rPr>
              <a:t>IDENTIFYING THE 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Here, the syntax error is there Instead of </a:t>
            </a:r>
          </a:p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Cidr_block</a:t>
            </a:r>
            <a:r>
              <a:rPr lang="en-US" dirty="0" smtClean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var.vpc_cidr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Is  given as</a:t>
            </a:r>
          </a:p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Cidr_block</a:t>
            </a:r>
            <a:r>
              <a:rPr lang="en-US" dirty="0" smtClean="0">
                <a:solidFill>
                  <a:srgbClr val="FFFF00"/>
                </a:solidFill>
              </a:rPr>
              <a:t>= “${ </a:t>
            </a:r>
            <a:r>
              <a:rPr lang="en-US" dirty="0" err="1" smtClean="0">
                <a:solidFill>
                  <a:srgbClr val="FFFF00"/>
                </a:solidFill>
              </a:rPr>
              <a:t>var.vpc_cidr</a:t>
            </a:r>
            <a:r>
              <a:rPr lang="en-US" dirty="0" smtClean="0">
                <a:solidFill>
                  <a:srgbClr val="FFFF00"/>
                </a:solidFill>
              </a:rPr>
              <a:t>}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447800"/>
            <a:ext cx="403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4.Creation of subnets script file  (subnet.tf)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733800" cy="4876800"/>
          </a:xfrm>
        </p:spPr>
        <p:txBody>
          <a:bodyPr/>
          <a:lstStyle/>
          <a:p>
            <a:pPr>
              <a:buNone/>
            </a:pPr>
            <a:endParaRPr lang="en-US" b="1" u="sng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u="sng" dirty="0" smtClean="0">
                <a:solidFill>
                  <a:srgbClr val="FFFF00"/>
                </a:solidFill>
              </a:rPr>
              <a:t>IDENTIFYING THE ERROR: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also the same syntax error 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we change any region to create the instance we have  give the proper  availability zone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905000"/>
            <a:ext cx="4419599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en-US" sz="8800" b="1" u="sng" dirty="0" smtClean="0">
                <a:solidFill>
                  <a:schemeClr val="bg1"/>
                </a:solidFill>
              </a:rPr>
              <a:t>Terraform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Terraform is a popular infrastructure-as-code tool that allows you to automate the provisioning and management of infrastructure resources. It uses configuration files written in the HashiCorp Configuration Language (HCL) or declarative configuration language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4.Creation of subnets  script file (subnet.tf)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657600" cy="4876800"/>
          </a:xfrm>
        </p:spPr>
        <p:txBody>
          <a:bodyPr/>
          <a:lstStyle/>
          <a:p>
            <a:pPr>
              <a:buNone/>
            </a:pPr>
            <a:endParaRPr lang="en-US" b="1" u="sng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b="1" u="sng" dirty="0" smtClean="0">
                <a:solidFill>
                  <a:srgbClr val="FFFF00"/>
                </a:solidFill>
              </a:rPr>
              <a:t>IDENTIFYING THE ERROR: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also the same syntax error 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we change any region to create the instance we have give the proper  availability zone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49646" y="1981200"/>
            <a:ext cx="433715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4.Creation of subnets script file (subnet.tf)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886200" cy="48768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also a </a:t>
            </a:r>
            <a:r>
              <a:rPr lang="en-US" dirty="0" err="1" smtClean="0">
                <a:solidFill>
                  <a:schemeClr val="bg1"/>
                </a:solidFill>
              </a:rPr>
              <a:t>sytnax</a:t>
            </a:r>
            <a:r>
              <a:rPr lang="en-US" dirty="0" smtClean="0">
                <a:solidFill>
                  <a:schemeClr val="bg1"/>
                </a:solidFill>
              </a:rPr>
              <a:t> error &amp;  check the availability zone should be different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447800"/>
            <a:ext cx="42672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5.Creation of route table script file (route.tf)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8862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also a same syntax error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associating a subnet_id are same it should  be change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Terraform will automatically understand that you're referencing the ID attribute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447800"/>
            <a:ext cx="403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6.Creation of internet gateway script   file (igw.tf)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886200" cy="48768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Here also a same syntax error.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Tags are not include no matter whether the tags are not.</a:t>
            </a: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7.Creation of security group script file (sg.tf)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886200" cy="48768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also a Syntax errors.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Double quotes are not there </a:t>
            </a:r>
            <a:r>
              <a:rPr lang="en-US" dirty="0" err="1" smtClean="0">
                <a:solidFill>
                  <a:schemeClr val="bg1"/>
                </a:solidFill>
              </a:rPr>
              <a:t>terraform</a:t>
            </a:r>
            <a:r>
              <a:rPr lang="en-US" dirty="0" smtClean="0">
                <a:solidFill>
                  <a:schemeClr val="bg1"/>
                </a:solidFill>
              </a:rPr>
              <a:t> might </a:t>
            </a:r>
            <a:r>
              <a:rPr lang="en-US" dirty="0" err="1" smtClean="0">
                <a:solidFill>
                  <a:schemeClr val="bg1"/>
                </a:solidFill>
              </a:rPr>
              <a:t>interpet</a:t>
            </a:r>
            <a:r>
              <a:rPr lang="en-US" dirty="0" smtClean="0">
                <a:solidFill>
                  <a:schemeClr val="bg1"/>
                </a:solidFill>
              </a:rPr>
              <a:t> the value </a:t>
            </a:r>
            <a:r>
              <a:rPr lang="en-US" dirty="0" err="1" smtClean="0">
                <a:solidFill>
                  <a:schemeClr val="bg1"/>
                </a:solidFill>
              </a:rPr>
              <a:t>differently,leads</a:t>
            </a:r>
            <a:r>
              <a:rPr lang="en-US" dirty="0" smtClean="0">
                <a:solidFill>
                  <a:schemeClr val="bg1"/>
                </a:solidFill>
              </a:rPr>
              <a:t> to error &amp; </a:t>
            </a:r>
            <a:r>
              <a:rPr lang="en-US" dirty="0" err="1" smtClean="0">
                <a:solidFill>
                  <a:schemeClr val="bg1"/>
                </a:solidFill>
              </a:rPr>
              <a:t>unexcepted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behaviour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447800"/>
            <a:ext cx="403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7.Creation of security group script  file (sg.tf)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886200" cy="4876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Here protocol = "-1" indicates that all protocols are allowed. This is a common practice for allowing unrestricted outbound traffic.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85965" y="1447800"/>
            <a:ext cx="396307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8.Creation of user data file (data.sh)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886200" cy="4876800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 indicates a standard output symbol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error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66700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9.Creation of  Ec2 instance script file (instanceec2.tf)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3886200" cy="44196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Few syntax errors is observed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Subnet_ids</a:t>
            </a:r>
            <a:r>
              <a:rPr lang="en-US" dirty="0" smtClean="0">
                <a:solidFill>
                  <a:schemeClr val="bg1"/>
                </a:solidFill>
              </a:rPr>
              <a:t> should be changed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Associate_public_ip_address</a:t>
            </a:r>
            <a:r>
              <a:rPr lang="en-US" dirty="0" smtClean="0">
                <a:solidFill>
                  <a:schemeClr val="bg1"/>
                </a:solidFill>
              </a:rPr>
              <a:t> value should be in double quotes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828800"/>
            <a:ext cx="403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9.Creation of  Ec2 instance script file (instanceec2.tf)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886200" cy="45720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the region is same we can take a same key pair otherwise  we can take it from </a:t>
            </a:r>
            <a:r>
              <a:rPr lang="en-US" dirty="0" err="1" smtClean="0">
                <a:solidFill>
                  <a:schemeClr val="bg1"/>
                </a:solidFill>
              </a:rPr>
              <a:t>terraform</a:t>
            </a:r>
            <a:r>
              <a:rPr lang="en-US" dirty="0" smtClean="0">
                <a:solidFill>
                  <a:schemeClr val="bg1"/>
                </a:solidFill>
              </a:rPr>
              <a:t> registry.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81200"/>
            <a:ext cx="403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9.Creation of  Ec2 instance script file (instanceec2.tf)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8862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Few syntax errors is observed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Subnet_ids</a:t>
            </a:r>
            <a:r>
              <a:rPr lang="en-US" dirty="0" smtClean="0">
                <a:solidFill>
                  <a:schemeClr val="bg1"/>
                </a:solidFill>
              </a:rPr>
              <a:t> should be changed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Associate_public_ip_address</a:t>
            </a:r>
            <a:r>
              <a:rPr lang="en-US" dirty="0" smtClean="0">
                <a:solidFill>
                  <a:schemeClr val="bg1"/>
                </a:solidFill>
              </a:rPr>
              <a:t> value should be in double quotes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133600"/>
            <a:ext cx="4114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724400" y="609600"/>
            <a:ext cx="38100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609600"/>
            <a:ext cx="3505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10.Creation of database security group  script file (dbsg.tf)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886200" cy="45720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3733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2800" b="1" u="sng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sz="2800" b="1" u="sng" dirty="0" smtClean="0">
                <a:solidFill>
                  <a:srgbClr val="FFFF00"/>
                </a:solidFill>
              </a:rPr>
              <a:t>ERROR: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also same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syntax error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aseline="0" dirty="0" smtClean="0">
                <a:solidFill>
                  <a:schemeClr val="bg1"/>
                </a:solidFill>
              </a:rPr>
              <a:t>Security group name should</a:t>
            </a:r>
            <a:r>
              <a:rPr lang="en-US" sz="2800" dirty="0" smtClean="0">
                <a:solidFill>
                  <a:schemeClr val="bg1"/>
                </a:solidFill>
              </a:rPr>
              <a:t> be change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05000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11.Creation of RDS file (rds.tf)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886200" cy="45720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447800"/>
            <a:ext cx="449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3505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sz="2800" b="1" u="sng" dirty="0" smtClean="0">
                <a:solidFill>
                  <a:srgbClr val="FFFF00"/>
                </a:solidFill>
              </a:rPr>
              <a:t>ERROR: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 error is observed &amp;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subnet_ids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Here instance class should be t3 micro t2 is not supported&amp; engine version also not supported changed the </a:t>
            </a:r>
            <a:r>
              <a:rPr lang="en-US" sz="2800" dirty="0" err="1" smtClean="0">
                <a:solidFill>
                  <a:schemeClr val="bg1"/>
                </a:solidFill>
              </a:rPr>
              <a:t>sg</a:t>
            </a:r>
            <a:r>
              <a:rPr lang="en-US" sz="2800" dirty="0" smtClean="0">
                <a:solidFill>
                  <a:schemeClr val="bg1"/>
                </a:solidFill>
              </a:rPr>
              <a:t> name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12.Creation of Load balancer file (lb.tf)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886200" cy="45720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76400"/>
            <a:ext cx="43434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3352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905000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sz="2800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error ,subnet names to be changed &amp; given the proper instance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12.Creation of Load balancer file (lb.tf)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886200" cy="45720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600200"/>
            <a:ext cx="449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3581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Changed the created target id name in the </a:t>
            </a:r>
            <a:r>
              <a:rPr lang="en-US" sz="2800" dirty="0" err="1" smtClean="0">
                <a:solidFill>
                  <a:schemeClr val="bg1"/>
                </a:solidFill>
              </a:rPr>
              <a:t>targe_id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 the ALB name to the listener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changed the target group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13.Creation of Output file (output.tf)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26670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 noGrp="1"/>
          </p:cNvSpPr>
          <p:nvPr>
            <p:ph sz="half" idx="1"/>
          </p:nvPr>
        </p:nvSpPr>
        <p:spPr>
          <a:xfrm>
            <a:off x="381000" y="2743200"/>
            <a:ext cx="40386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b="1" u="sng" dirty="0" smtClean="0">
                <a:solidFill>
                  <a:srgbClr val="FFFF00"/>
                </a:solidFill>
              </a:rPr>
              <a:t>IDENTIFYING THE</a:t>
            </a:r>
          </a:p>
          <a:p>
            <a:pPr>
              <a:buNone/>
            </a:pPr>
            <a:r>
              <a:rPr lang="en-US" sz="2800" b="1" u="sng" dirty="0" smtClean="0">
                <a:solidFill>
                  <a:srgbClr val="FFFF00"/>
                </a:solidFill>
              </a:rPr>
              <a:t>ERROR: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Created ALB name should be 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14.Deploying a application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886200" cy="45720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3581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deploy any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application within this created instance we have create or re write the user data file (data.sh)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524001"/>
            <a:ext cx="4495800" cy="484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14.Deploying a application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886200" cy="4572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chemeClr val="bg1"/>
                </a:solidFill>
              </a:rPr>
              <a:t>           </a:t>
            </a:r>
            <a:r>
              <a:rPr lang="en-US" sz="4600" b="1" dirty="0" smtClean="0">
                <a:solidFill>
                  <a:schemeClr val="bg1"/>
                </a:solidFill>
              </a:rPr>
              <a:t>1</a:t>
            </a:r>
            <a:r>
              <a:rPr lang="en-US" sz="4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4600" b="1" dirty="0" smtClean="0">
                <a:solidFill>
                  <a:schemeClr val="bg1"/>
                </a:solidFill>
              </a:rPr>
              <a:t>  Application 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FFFF00"/>
                </a:solidFill>
              </a:rPr>
              <a:t>     #creating data1.sh for hosting a instance with a application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#!/bin/bash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yum update -y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yum install </a:t>
            </a:r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r>
              <a:rPr lang="en-US" sz="3200" dirty="0" smtClean="0">
                <a:solidFill>
                  <a:schemeClr val="bg1"/>
                </a:solidFill>
              </a:rPr>
              <a:t> -y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yum install httpd.x86_64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systemctl</a:t>
            </a:r>
            <a:r>
              <a:rPr lang="en-US" sz="3200" dirty="0" smtClean="0">
                <a:solidFill>
                  <a:schemeClr val="bg1"/>
                </a:solidFill>
              </a:rPr>
              <a:t> start </a:t>
            </a:r>
            <a:r>
              <a:rPr lang="en-US" sz="3200" dirty="0" err="1" smtClean="0">
                <a:solidFill>
                  <a:schemeClr val="bg1"/>
                </a:solidFill>
              </a:rPr>
              <a:t>httpd.service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systemctl</a:t>
            </a:r>
            <a:r>
              <a:rPr lang="en-US" sz="3200" dirty="0" smtClean="0">
                <a:solidFill>
                  <a:schemeClr val="bg1"/>
                </a:solidFill>
              </a:rPr>
              <a:t> enable </a:t>
            </a:r>
            <a:r>
              <a:rPr lang="en-US" sz="3200" dirty="0" err="1" smtClean="0">
                <a:solidFill>
                  <a:schemeClr val="bg1"/>
                </a:solidFill>
              </a:rPr>
              <a:t>httpd.service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r>
              <a:rPr lang="en-US" sz="3200" dirty="0" smtClean="0">
                <a:solidFill>
                  <a:schemeClr val="bg1"/>
                </a:solidFill>
              </a:rPr>
              <a:t> clone http://github.com/Hemayuva/food.git /</a:t>
            </a:r>
            <a:r>
              <a:rPr lang="en-US" sz="3200" dirty="0" err="1" smtClean="0">
                <a:solidFill>
                  <a:schemeClr val="bg1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/www/html/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3581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76800" y="1752600"/>
            <a:ext cx="3810000" cy="43735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400" b="1" dirty="0" smtClean="0">
                <a:solidFill>
                  <a:schemeClr val="bg1"/>
                </a:solidFill>
              </a:rPr>
              <a:t>              </a:t>
            </a:r>
            <a:r>
              <a:rPr lang="en-US" sz="4600" b="1" dirty="0" smtClean="0">
                <a:solidFill>
                  <a:schemeClr val="bg1"/>
                </a:solidFill>
              </a:rPr>
              <a:t>2</a:t>
            </a:r>
            <a:r>
              <a:rPr lang="en-US" sz="4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4600" b="1" dirty="0" smtClean="0">
                <a:solidFill>
                  <a:schemeClr val="bg1"/>
                </a:solidFill>
              </a:rPr>
              <a:t>   Application</a:t>
            </a:r>
          </a:p>
          <a:p>
            <a:pPr>
              <a:buNone/>
            </a:pPr>
            <a:r>
              <a:rPr lang="en-US" sz="3400" b="1" dirty="0" smtClean="0">
                <a:solidFill>
                  <a:srgbClr val="FFFF00"/>
                </a:solidFill>
              </a:rPr>
              <a:t>     </a:t>
            </a:r>
            <a:r>
              <a:rPr lang="en-US" sz="3800" b="1" dirty="0" smtClean="0">
                <a:solidFill>
                  <a:srgbClr val="FFFF00"/>
                </a:solidFill>
              </a:rPr>
              <a:t>#creating data1.sh for hosting a instance with a application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#!/bin/bash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yum update -y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yum install </a:t>
            </a:r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r>
              <a:rPr lang="en-US" sz="3200" dirty="0" smtClean="0">
                <a:solidFill>
                  <a:schemeClr val="bg1"/>
                </a:solidFill>
              </a:rPr>
              <a:t> -y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yum install httpd.x86_64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systemctl</a:t>
            </a:r>
            <a:r>
              <a:rPr lang="en-US" sz="3200" dirty="0" smtClean="0">
                <a:solidFill>
                  <a:schemeClr val="bg1"/>
                </a:solidFill>
              </a:rPr>
              <a:t> start </a:t>
            </a:r>
            <a:r>
              <a:rPr lang="en-US" sz="3200" dirty="0" err="1" smtClean="0">
                <a:solidFill>
                  <a:schemeClr val="bg1"/>
                </a:solidFill>
              </a:rPr>
              <a:t>httpd.service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systemctl</a:t>
            </a:r>
            <a:r>
              <a:rPr lang="en-US" sz="3200" dirty="0" smtClean="0">
                <a:solidFill>
                  <a:schemeClr val="bg1"/>
                </a:solidFill>
              </a:rPr>
              <a:t> enable </a:t>
            </a:r>
            <a:r>
              <a:rPr lang="en-US" sz="3200" dirty="0" err="1" smtClean="0">
                <a:solidFill>
                  <a:schemeClr val="bg1"/>
                </a:solidFill>
              </a:rPr>
              <a:t>httpd.service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r>
              <a:rPr lang="en-US" sz="3200" dirty="0" smtClean="0">
                <a:solidFill>
                  <a:schemeClr val="bg1"/>
                </a:solidFill>
              </a:rPr>
              <a:t> clone http://github.com/Hemayuva/ecomm.git /</a:t>
            </a:r>
            <a:r>
              <a:rPr lang="en-US" sz="3200" dirty="0" err="1" smtClean="0">
                <a:solidFill>
                  <a:schemeClr val="bg1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/www/html/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rgbClr val="FFFF00"/>
                </a:solidFill>
              </a:rPr>
              <a:t>Outputs:</a:t>
            </a:r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3886200" cy="44196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3581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region is same we can take a same key pair otherwise  we can take it from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terraform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registry.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209800"/>
            <a:ext cx="4191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sz="96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algn="ctr">
              <a:buNone/>
            </a:pPr>
            <a:r>
              <a:rPr lang="en-US" sz="10800" b="1" dirty="0" smtClean="0">
                <a:solidFill>
                  <a:schemeClr val="bg1"/>
                </a:solidFill>
              </a:rPr>
              <a:t>Thank you </a:t>
            </a:r>
          </a:p>
          <a:p>
            <a:pPr algn="ctr">
              <a:buNone/>
            </a:pPr>
            <a:r>
              <a:rPr lang="en-US" sz="12000" b="1" dirty="0" smtClean="0">
                <a:solidFill>
                  <a:schemeClr val="bg1"/>
                </a:solidFill>
                <a:sym typeface="Wingdings" pitchFamily="2" charset="2"/>
              </a:rPr>
              <a:t> </a:t>
            </a:r>
            <a:r>
              <a:rPr lang="en-US" sz="108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endParaRPr lang="en-US" sz="108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0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 smtClean="0">
                <a:solidFill>
                  <a:schemeClr val="bg1"/>
                </a:solidFill>
              </a:rPr>
              <a:t>Use Cases Of Terraform</a:t>
            </a:r>
            <a:endParaRPr lang="en-US" sz="60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Provisioning Cloud Resources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Multi-Cloud Management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Infrastructure Versioning and Collaboration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Automation and Continuous Integration/Continuous Deployment (CI/CD)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</a:rPr>
              <a:t>Workflow for </a:t>
            </a:r>
            <a:r>
              <a:rPr lang="en-US" sz="5400" b="1" u="sng" dirty="0" err="1" smtClean="0">
                <a:solidFill>
                  <a:schemeClr val="bg1"/>
                </a:solidFill>
              </a:rPr>
              <a:t>terraform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96269"/>
            <a:ext cx="6705599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</a:rPr>
              <a:t>Terraform Execution flow 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550" y="1943894"/>
            <a:ext cx="7200900" cy="392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</a:rPr>
              <a:t>Advantages of Terraform</a:t>
            </a:r>
            <a:endParaRPr lang="en-US" sz="54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Declarative configuration</a:t>
            </a:r>
            <a:endParaRPr lang="en-US" b="1" u="wavyHeavy" dirty="0" smtClean="0">
              <a:solidFill>
                <a:schemeClr val="bg1"/>
              </a:solidFill>
            </a:endParaRPr>
          </a:p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Support for multi providers</a:t>
            </a:r>
            <a:endParaRPr lang="en-US" b="1" u="wavyHeavy" dirty="0" smtClean="0">
              <a:solidFill>
                <a:schemeClr val="bg1"/>
              </a:solidFill>
            </a:endParaRPr>
          </a:p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Reusable infrastructure code</a:t>
            </a:r>
            <a:endParaRPr lang="en-US" b="1" u="wavyHeavy" dirty="0" smtClean="0">
              <a:solidFill>
                <a:schemeClr val="bg1"/>
              </a:solidFill>
            </a:endParaRPr>
          </a:p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Collaboration and version </a:t>
            </a:r>
            <a:endParaRPr lang="en-US" b="1" u="wavyHeavy" dirty="0" smtClean="0">
              <a:solidFill>
                <a:schemeClr val="bg1"/>
              </a:solidFill>
            </a:endParaRPr>
          </a:p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Efficient Resource Management</a:t>
            </a:r>
            <a:endParaRPr lang="en-US" b="1" u="wavyHeavy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en-US" b="1" u="wavyHeavy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5400" b="1" u="sng" dirty="0" smtClean="0">
                <a:solidFill>
                  <a:schemeClr val="bg1"/>
                </a:solidFill>
              </a:rPr>
              <a:t>Disadvantages of Terraform</a:t>
            </a:r>
            <a:endParaRPr lang="en-US" sz="54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Complexity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State management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Performance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Limited Error Handling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 fontAlgn="base"/>
            <a:r>
              <a:rPr lang="en-US" dirty="0" smtClean="0">
                <a:solidFill>
                  <a:schemeClr val="bg1"/>
                </a:solidFill>
              </a:rPr>
              <a:t>Limited rollback capabilities</a:t>
            </a:r>
            <a:endParaRPr lang="en-US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</a:rPr>
              <a:t>Few main points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3300" dirty="0" smtClean="0">
                <a:solidFill>
                  <a:schemeClr val="bg1"/>
                </a:solidFill>
              </a:rPr>
              <a:t>In </a:t>
            </a:r>
            <a:r>
              <a:rPr lang="en-US" sz="3300" dirty="0" err="1" smtClean="0">
                <a:solidFill>
                  <a:schemeClr val="bg1"/>
                </a:solidFill>
              </a:rPr>
              <a:t>terraform</a:t>
            </a:r>
            <a:r>
              <a:rPr lang="en-US" sz="3300" dirty="0" smtClean="0">
                <a:solidFill>
                  <a:schemeClr val="bg1"/>
                </a:solidFill>
              </a:rPr>
              <a:t> we have save the file with the .</a:t>
            </a:r>
            <a:r>
              <a:rPr lang="en-US" sz="3300" dirty="0" err="1" smtClean="0">
                <a:solidFill>
                  <a:schemeClr val="bg1"/>
                </a:solidFill>
              </a:rPr>
              <a:t>tf</a:t>
            </a:r>
            <a:r>
              <a:rPr lang="en-US" sz="3300" dirty="0" smtClean="0">
                <a:solidFill>
                  <a:schemeClr val="bg1"/>
                </a:solidFill>
              </a:rPr>
              <a:t> extension otherwise it won't support </a:t>
            </a:r>
          </a:p>
          <a:p>
            <a:pPr lvl="0">
              <a:buFont typeface="Wingdings" pitchFamily="2" charset="2"/>
              <a:buChar char="q"/>
            </a:pPr>
            <a:r>
              <a:rPr lang="en-US" sz="3300" dirty="0" smtClean="0">
                <a:solidFill>
                  <a:schemeClr val="bg1"/>
                </a:solidFill>
              </a:rPr>
              <a:t>Once we create any resource we may get two files </a:t>
            </a:r>
          </a:p>
          <a:p>
            <a:pPr lvl="0">
              <a:buNone/>
            </a:pPr>
            <a:r>
              <a:rPr lang="en-US" sz="3500" dirty="0" smtClean="0">
                <a:solidFill>
                  <a:srgbClr val="FFFF00"/>
                </a:solidFill>
              </a:rPr>
              <a:t>1)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smtClean="0">
                <a:solidFill>
                  <a:srgbClr val="FFFF00"/>
                </a:solidFill>
              </a:rPr>
              <a:t>terraform.tf state file</a:t>
            </a:r>
          </a:p>
          <a:p>
            <a:pPr lvl="0">
              <a:buNone/>
            </a:pPr>
            <a:r>
              <a:rPr lang="en-US" sz="3500" dirty="0" smtClean="0">
                <a:solidFill>
                  <a:srgbClr val="FFFF00"/>
                </a:solidFill>
              </a:rPr>
              <a:t>2)</a:t>
            </a:r>
            <a:r>
              <a:rPr lang="en-US" sz="3500" dirty="0" err="1" smtClean="0">
                <a:solidFill>
                  <a:srgbClr val="FFFF00"/>
                </a:solidFill>
              </a:rPr>
              <a:t>terraform.tfstate.backup</a:t>
            </a:r>
            <a:r>
              <a:rPr lang="en-US" sz="3500" dirty="0" smtClean="0">
                <a:solidFill>
                  <a:srgbClr val="FFFF00"/>
                </a:solidFill>
              </a:rPr>
              <a:t> file</a:t>
            </a:r>
          </a:p>
          <a:p>
            <a:pPr lvl="0">
              <a:buFont typeface="Wingdings" pitchFamily="2" charset="2"/>
              <a:buChar char="q"/>
            </a:pPr>
            <a:r>
              <a:rPr lang="en-US" sz="3500" dirty="0" smtClean="0">
                <a:solidFill>
                  <a:schemeClr val="bg1"/>
                </a:solidFill>
              </a:rPr>
              <a:t>Terraform uses this state file to plan and execute changes, as well as to update and manage your infrastructure</a:t>
            </a:r>
            <a:r>
              <a:rPr lang="en-US" sz="3500" b="1" dirty="0" smtClean="0">
                <a:solidFill>
                  <a:schemeClr val="bg1"/>
                </a:solidFill>
              </a:rPr>
              <a:t>.</a:t>
            </a:r>
            <a:endParaRPr lang="en-US" sz="3500" b="1" u="wavyHeavy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3500" dirty="0" smtClean="0">
                <a:solidFill>
                  <a:schemeClr val="bg1"/>
                </a:solidFill>
              </a:rPr>
              <a:t>Were as </a:t>
            </a:r>
            <a:r>
              <a:rPr lang="en-US" sz="3500" dirty="0" smtClean="0">
                <a:solidFill>
                  <a:srgbClr val="FFFF00"/>
                </a:solidFill>
              </a:rPr>
              <a:t>terraform.tfstate.backup file </a:t>
            </a:r>
            <a:r>
              <a:rPr lang="en-US" sz="3500" dirty="0" smtClean="0">
                <a:solidFill>
                  <a:schemeClr val="bg1"/>
                </a:solidFill>
              </a:rPr>
              <a:t>will help us to take a backup for deleted resources script.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In Terraform, double quotes are used to denote string literals</a:t>
            </a:r>
            <a:endParaRPr lang="en-US" sz="3500" b="1" u="wavyHeavy" dirty="0" smtClean="0">
              <a:solidFill>
                <a:schemeClr val="bg1"/>
              </a:solidFill>
            </a:endParaRPr>
          </a:p>
          <a:p>
            <a:endParaRPr lang="en-US" sz="3500" b="1" u="wavyHeavy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1118</Words>
  <Application>Microsoft Office PowerPoint</Application>
  <PresentationFormat>On-screen Show (4:3)</PresentationFormat>
  <Paragraphs>188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INTRODUCATION            OF  TerrafORm </vt:lpstr>
      <vt:lpstr>Slide 2</vt:lpstr>
      <vt:lpstr>Slide 3</vt:lpstr>
      <vt:lpstr>Use Cases Of Terraform</vt:lpstr>
      <vt:lpstr>Workflow for terraform</vt:lpstr>
      <vt:lpstr>Terraform Execution flow </vt:lpstr>
      <vt:lpstr>Advantages of Terraform</vt:lpstr>
      <vt:lpstr>Disadvantages of Terraform</vt:lpstr>
      <vt:lpstr>Few main points</vt:lpstr>
      <vt:lpstr>Deploy a Three tier application using terraform </vt:lpstr>
      <vt:lpstr>Slide 11</vt:lpstr>
      <vt:lpstr>Slide 12</vt:lpstr>
      <vt:lpstr>If we create any AWS resource we have to follow below steps:</vt:lpstr>
      <vt:lpstr>If we create any AWS resource we have to follow below steps:</vt:lpstr>
      <vt:lpstr>1.Creation of Provider script file (provider.tf)</vt:lpstr>
      <vt:lpstr>2.Creation of variable script file (var.tf)</vt:lpstr>
      <vt:lpstr>2.Creation of variable script file (var.tf)</vt:lpstr>
      <vt:lpstr>3.Creation of VPC script file  (vpc.tf)</vt:lpstr>
      <vt:lpstr>4.Creation of subnets script file  (subnet.tf)</vt:lpstr>
      <vt:lpstr>4.Creation of subnets  script file (subnet.tf)</vt:lpstr>
      <vt:lpstr>4.Creation of subnets script file (subnet.tf)</vt:lpstr>
      <vt:lpstr>5.Creation of route table script file (route.tf)</vt:lpstr>
      <vt:lpstr>6.Creation of internet gateway script   file (igw.tf)</vt:lpstr>
      <vt:lpstr>7.Creation of security group script file (sg.tf)</vt:lpstr>
      <vt:lpstr>7.Creation of security group script  file (sg.tf)</vt:lpstr>
      <vt:lpstr>8.Creation of user data file (data.sh)</vt:lpstr>
      <vt:lpstr>9.Creation of  Ec2 instance script file (instanceec2.tf)</vt:lpstr>
      <vt:lpstr>9.Creation of  Ec2 instance script file (instanceec2.tf)</vt:lpstr>
      <vt:lpstr>9.Creation of  Ec2 instance script file (instanceec2.tf)</vt:lpstr>
      <vt:lpstr>10.Creation of database security group  script file (dbsg.tf)</vt:lpstr>
      <vt:lpstr>11.Creation of RDS file (rds.tf)</vt:lpstr>
      <vt:lpstr>12.Creation of Load balancer file (lb.tf)</vt:lpstr>
      <vt:lpstr>12.Creation of Load balancer file (lb.tf)</vt:lpstr>
      <vt:lpstr>13.Creation of Output file (output.tf)</vt:lpstr>
      <vt:lpstr>14.Deploying a application </vt:lpstr>
      <vt:lpstr>14.Deploying a application </vt:lpstr>
      <vt:lpstr>Outputs: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INTRODUCATION            OF  TerrafORm </dc:title>
  <dc:creator>mr</dc:creator>
  <cp:lastModifiedBy>mr</cp:lastModifiedBy>
  <cp:revision>24</cp:revision>
  <dcterms:created xsi:type="dcterms:W3CDTF">2024-04-14T04:33:49Z</dcterms:created>
  <dcterms:modified xsi:type="dcterms:W3CDTF">2024-04-22T04:46:16Z</dcterms:modified>
</cp:coreProperties>
</file>