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ANZ Virtual Internship Predictive Analysis</a:t>
            </a:r>
            <a:endParaRPr/>
          </a:p>
        </p:txBody>
      </p:sp>
      <p:sp>
        <p:nvSpPr>
          <p:cNvPr id="85" name="Google Shape;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By B.K.HEM CHARAN</a:t>
            </a:r>
            <a:endParaRPr/>
          </a:p>
          <a:p>
            <a:pPr indent="-228600" lvl="0" marL="228600" rtl="0" algn="l">
              <a:lnSpc>
                <a:spcPct val="90000"/>
              </a:lnSpc>
              <a:spcBef>
                <a:spcPts val="1000"/>
              </a:spcBef>
              <a:spcAft>
                <a:spcPts val="0"/>
              </a:spcAft>
              <a:buClr>
                <a:schemeClr val="dk1"/>
              </a:buClr>
              <a:buSzPts val="2800"/>
              <a:buChar char="•"/>
            </a:pPr>
            <a:r>
              <a:rPr lang="en-US"/>
              <a:t> B.Tech in ECE(Electronics and Computer Engineering)</a:t>
            </a:r>
            <a:endParaRPr/>
          </a:p>
          <a:p>
            <a:pPr indent="-228600" lvl="0" marL="228600" rtl="0" algn="l">
              <a:lnSpc>
                <a:spcPct val="90000"/>
              </a:lnSpc>
              <a:spcBef>
                <a:spcPts val="1000"/>
              </a:spcBef>
              <a:spcAft>
                <a:spcPts val="0"/>
              </a:spcAft>
              <a:buClr>
                <a:schemeClr val="dk1"/>
              </a:buClr>
              <a:buSzPts val="2800"/>
              <a:buChar char="•"/>
            </a:pPr>
            <a:r>
              <a:rPr lang="en-US"/>
              <a:t>Vellore Institute of 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 had dataset from ANZ Bank which contained transactions of 100 customers. I was required to build a linear regression model and a decision tree model.</a:t>
            </a:r>
            <a:endParaRPr/>
          </a:p>
          <a:p>
            <a:pPr indent="-228600" lvl="0" marL="228600" rtl="0" algn="l">
              <a:lnSpc>
                <a:spcPct val="90000"/>
              </a:lnSpc>
              <a:spcBef>
                <a:spcPts val="1000"/>
              </a:spcBef>
              <a:spcAft>
                <a:spcPts val="0"/>
              </a:spcAft>
              <a:buClr>
                <a:schemeClr val="dk1"/>
              </a:buClr>
              <a:buSzPts val="2800"/>
              <a:buChar char="•"/>
            </a:pPr>
            <a:r>
              <a:rPr lang="en-US"/>
              <a:t>In order to do so I calculated the following:</a:t>
            </a:r>
            <a:endParaRPr/>
          </a:p>
          <a:p>
            <a:pPr indent="-228600" lvl="1" marL="685800" rtl="0" algn="l">
              <a:lnSpc>
                <a:spcPct val="90000"/>
              </a:lnSpc>
              <a:spcBef>
                <a:spcPts val="500"/>
              </a:spcBef>
              <a:spcAft>
                <a:spcPts val="0"/>
              </a:spcAft>
              <a:buClr>
                <a:schemeClr val="dk1"/>
              </a:buClr>
              <a:buSzPts val="2400"/>
              <a:buChar char="•"/>
            </a:pPr>
            <a:r>
              <a:rPr lang="en-US"/>
              <a:t>annual salary, annual balance, annual spending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Linear Regression Models</a:t>
            </a:r>
            <a:endParaRPr/>
          </a:p>
        </p:txBody>
      </p:sp>
      <p:pic>
        <p:nvPicPr>
          <p:cNvPr id="97" name="Google Shape;97;p15"/>
          <p:cNvPicPr preferRelativeResize="0"/>
          <p:nvPr>
            <p:ph idx="1" type="body"/>
          </p:nvPr>
        </p:nvPicPr>
        <p:blipFill rotWithShape="1">
          <a:blip r:embed="rId3">
            <a:alphaModFix/>
          </a:blip>
          <a:srcRect b="0" l="0" r="0" t="0"/>
          <a:stretch/>
        </p:blipFill>
        <p:spPr>
          <a:xfrm>
            <a:off x="353118" y="2814415"/>
            <a:ext cx="3784098" cy="2596930"/>
          </a:xfrm>
          <a:prstGeom prst="rect">
            <a:avLst/>
          </a:prstGeom>
          <a:noFill/>
          <a:ln>
            <a:noFill/>
          </a:ln>
        </p:spPr>
      </p:pic>
      <p:sp>
        <p:nvSpPr>
          <p:cNvPr id="98" name="Google Shape;98;p15"/>
          <p:cNvSpPr/>
          <p:nvPr/>
        </p:nvSpPr>
        <p:spPr>
          <a:xfrm>
            <a:off x="1147484" y="5588499"/>
            <a:ext cx="2357718" cy="738664"/>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Absolute Error: 13.39 </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Squared Error: 231.82 </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Root Mean Squared Error: 15.23 Correlation Coefficient r: -0.04 </a:t>
            </a:r>
            <a:endParaRPr/>
          </a:p>
        </p:txBody>
      </p:sp>
      <p:sp>
        <p:nvSpPr>
          <p:cNvPr id="99" name="Google Shape;99;p15"/>
          <p:cNvSpPr/>
          <p:nvPr/>
        </p:nvSpPr>
        <p:spPr>
          <a:xfrm>
            <a:off x="5060578" y="5588499"/>
            <a:ext cx="2357718" cy="738664"/>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Absolute Error: 5.46</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Squared Error: 43.29</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Root Mean Squared Error: 6.58</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Correlation Coefficient r: 0.22</a:t>
            </a:r>
            <a:endParaRPr/>
          </a:p>
        </p:txBody>
      </p:sp>
      <p:sp>
        <p:nvSpPr>
          <p:cNvPr id="100" name="Google Shape;100;p15"/>
          <p:cNvSpPr/>
          <p:nvPr/>
        </p:nvSpPr>
        <p:spPr>
          <a:xfrm>
            <a:off x="9031536" y="5588499"/>
            <a:ext cx="2143380" cy="738664"/>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Absolute Error: 15.2</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Squared Error: 489.82</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Root Mean Squared Error: 22.13</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Correlation Coefficient r:  0.03</a:t>
            </a:r>
            <a:endParaRPr/>
          </a:p>
        </p:txBody>
      </p:sp>
      <p:pic>
        <p:nvPicPr>
          <p:cNvPr id="101" name="Google Shape;101;p15"/>
          <p:cNvPicPr preferRelativeResize="0"/>
          <p:nvPr/>
        </p:nvPicPr>
        <p:blipFill rotWithShape="1">
          <a:blip r:embed="rId4">
            <a:alphaModFix/>
          </a:blip>
          <a:srcRect b="0" l="0" r="0" t="0"/>
          <a:stretch/>
        </p:blipFill>
        <p:spPr>
          <a:xfrm>
            <a:off x="4234754" y="2843989"/>
            <a:ext cx="3881640" cy="2398766"/>
          </a:xfrm>
          <a:prstGeom prst="rect">
            <a:avLst/>
          </a:prstGeom>
          <a:noFill/>
          <a:ln>
            <a:noFill/>
          </a:ln>
        </p:spPr>
      </p:pic>
      <p:pic>
        <p:nvPicPr>
          <p:cNvPr id="102" name="Google Shape;102;p15"/>
          <p:cNvPicPr preferRelativeResize="0"/>
          <p:nvPr/>
        </p:nvPicPr>
        <p:blipFill rotWithShape="1">
          <a:blip r:embed="rId5">
            <a:alphaModFix/>
          </a:blip>
          <a:srcRect b="0" l="0" r="0" t="0"/>
          <a:stretch/>
        </p:blipFill>
        <p:spPr>
          <a:xfrm>
            <a:off x="8053954" y="2843989"/>
            <a:ext cx="3848149" cy="2333129"/>
          </a:xfrm>
          <a:prstGeom prst="rect">
            <a:avLst/>
          </a:prstGeom>
          <a:noFill/>
          <a:ln>
            <a:noFill/>
          </a:ln>
        </p:spPr>
      </p:pic>
      <p:sp>
        <p:nvSpPr>
          <p:cNvPr id="103" name="Google Shape;103;p15"/>
          <p:cNvSpPr txBox="1"/>
          <p:nvPr/>
        </p:nvSpPr>
        <p:spPr>
          <a:xfrm>
            <a:off x="439270" y="1640404"/>
            <a:ext cx="1117898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following graphs shows the distribution of the data and also show that the variables do not correlate with each other, so building a linear regression model will not give good results. However, we can perform classification by using the decision tree classifier.</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Linear Regression Models</a:t>
            </a:r>
            <a:endParaRPr/>
          </a:p>
        </p:txBody>
      </p:sp>
      <p:pic>
        <p:nvPicPr>
          <p:cNvPr id="109" name="Google Shape;109;p16"/>
          <p:cNvPicPr preferRelativeResize="0"/>
          <p:nvPr/>
        </p:nvPicPr>
        <p:blipFill rotWithShape="1">
          <a:blip r:embed="rId3">
            <a:alphaModFix/>
          </a:blip>
          <a:srcRect b="0" l="0" r="0" t="0"/>
          <a:stretch/>
        </p:blipFill>
        <p:spPr>
          <a:xfrm>
            <a:off x="487219" y="1968110"/>
            <a:ext cx="3783600" cy="2537781"/>
          </a:xfrm>
          <a:prstGeom prst="rect">
            <a:avLst/>
          </a:prstGeom>
          <a:noFill/>
          <a:ln>
            <a:noFill/>
          </a:ln>
        </p:spPr>
      </p:pic>
      <p:sp>
        <p:nvSpPr>
          <p:cNvPr id="110" name="Google Shape;110;p16"/>
          <p:cNvSpPr/>
          <p:nvPr/>
        </p:nvSpPr>
        <p:spPr>
          <a:xfrm>
            <a:off x="1264023" y="4712620"/>
            <a:ext cx="2357718" cy="738664"/>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Absolute Error: 13.14</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Squared Error: 227.14</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Root Mean Squared Error: 15.07</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Correlation Coefficient r: -0.1 </a:t>
            </a:r>
            <a:endParaRPr/>
          </a:p>
        </p:txBody>
      </p:sp>
      <p:pic>
        <p:nvPicPr>
          <p:cNvPr id="111" name="Google Shape;111;p16"/>
          <p:cNvPicPr preferRelativeResize="0"/>
          <p:nvPr/>
        </p:nvPicPr>
        <p:blipFill rotWithShape="1">
          <a:blip r:embed="rId4">
            <a:alphaModFix/>
          </a:blip>
          <a:srcRect b="0" l="0" r="0" t="0"/>
          <a:stretch/>
        </p:blipFill>
        <p:spPr>
          <a:xfrm>
            <a:off x="4229117" y="1968110"/>
            <a:ext cx="3611373" cy="2447850"/>
          </a:xfrm>
          <a:prstGeom prst="rect">
            <a:avLst/>
          </a:prstGeom>
          <a:noFill/>
          <a:ln>
            <a:noFill/>
          </a:ln>
        </p:spPr>
      </p:pic>
      <p:sp>
        <p:nvSpPr>
          <p:cNvPr id="112" name="Google Shape;112;p16"/>
          <p:cNvSpPr/>
          <p:nvPr/>
        </p:nvSpPr>
        <p:spPr>
          <a:xfrm>
            <a:off x="5046721" y="4712620"/>
            <a:ext cx="2143380" cy="738664"/>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Absolute Error: 5.4</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Squared Error: 56.24</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Root Mean Squared Error: 7.5</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Correlation Coefficient r:  0.29</a:t>
            </a:r>
            <a:endParaRPr/>
          </a:p>
        </p:txBody>
      </p:sp>
      <p:sp>
        <p:nvSpPr>
          <p:cNvPr id="113" name="Google Shape;113;p16"/>
          <p:cNvSpPr/>
          <p:nvPr/>
        </p:nvSpPr>
        <p:spPr>
          <a:xfrm>
            <a:off x="8911012" y="4712620"/>
            <a:ext cx="2143380" cy="738664"/>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Absolute Error: 5.5</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Mean Squared Error: 43.2</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Root Mean Squared Error: 6.57</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Correlation Coefficient r:  -0.13</a:t>
            </a:r>
            <a:endParaRPr/>
          </a:p>
        </p:txBody>
      </p:sp>
      <p:pic>
        <p:nvPicPr>
          <p:cNvPr id="114" name="Google Shape;114;p16"/>
          <p:cNvPicPr preferRelativeResize="0"/>
          <p:nvPr/>
        </p:nvPicPr>
        <p:blipFill rotWithShape="1">
          <a:blip r:embed="rId5">
            <a:alphaModFix/>
          </a:blip>
          <a:srcRect b="0" l="0" r="0" t="0"/>
          <a:stretch/>
        </p:blipFill>
        <p:spPr>
          <a:xfrm>
            <a:off x="7921183" y="1971568"/>
            <a:ext cx="4114716" cy="24409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Decision Tree Model</a:t>
            </a:r>
            <a:endParaRPr/>
          </a:p>
        </p:txBody>
      </p:sp>
      <p:sp>
        <p:nvSpPr>
          <p:cNvPr id="120" name="Google Shape;120;p17"/>
          <p:cNvSpPr txBox="1"/>
          <p:nvPr>
            <p:ph idx="1" type="body"/>
          </p:nvPr>
        </p:nvSpPr>
        <p:spPr>
          <a:xfrm>
            <a:off x="838200" y="1825625"/>
            <a:ext cx="10515600" cy="136581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540"/>
              <a:buChar char="•"/>
            </a:pPr>
            <a:r>
              <a:rPr lang="en-US" sz="1540"/>
              <a:t>In order to build a decision tree model, I wanted to be able to rank the data based on the data and as a result I decided to incorporate percentiles for each of the features.</a:t>
            </a:r>
            <a:endParaRPr/>
          </a:p>
          <a:p>
            <a:pPr indent="-228600" lvl="0" marL="228600" rtl="0" algn="l">
              <a:lnSpc>
                <a:spcPct val="70000"/>
              </a:lnSpc>
              <a:spcBef>
                <a:spcPts val="1000"/>
              </a:spcBef>
              <a:spcAft>
                <a:spcPts val="0"/>
              </a:spcAft>
              <a:buClr>
                <a:schemeClr val="dk1"/>
              </a:buClr>
              <a:buSzPts val="1540"/>
              <a:buChar char="•"/>
            </a:pPr>
            <a:r>
              <a:rPr lang="en-US" sz="1540"/>
              <a:t>The decision tree classifier is a supervised learning algorithm so due to that I needed to classify the training data as well. This was done by using the percentiles and dividing them into high, medium and low classes which are then in combination labelled as either being a healthy or unhealthy account.</a:t>
            </a:r>
            <a:endParaRPr/>
          </a:p>
          <a:p>
            <a:pPr indent="-228600" lvl="0" marL="228600" rtl="0" algn="l">
              <a:lnSpc>
                <a:spcPct val="70000"/>
              </a:lnSpc>
              <a:spcBef>
                <a:spcPts val="1000"/>
              </a:spcBef>
              <a:spcAft>
                <a:spcPts val="0"/>
              </a:spcAft>
              <a:buClr>
                <a:schemeClr val="dk1"/>
              </a:buClr>
              <a:buSzPts val="1540"/>
              <a:buChar char="•"/>
            </a:pPr>
            <a:r>
              <a:rPr lang="en-US" sz="1540"/>
              <a:t>The accuracy that the decision tree model has achieved is of 90%.</a:t>
            </a:r>
            <a:endParaRPr/>
          </a:p>
        </p:txBody>
      </p:sp>
      <p:pic>
        <p:nvPicPr>
          <p:cNvPr id="121" name="Google Shape;121;p17"/>
          <p:cNvPicPr preferRelativeResize="0"/>
          <p:nvPr/>
        </p:nvPicPr>
        <p:blipFill rotWithShape="1">
          <a:blip r:embed="rId3">
            <a:alphaModFix/>
          </a:blip>
          <a:srcRect b="0" l="0" r="0" t="0"/>
          <a:stretch/>
        </p:blipFill>
        <p:spPr>
          <a:xfrm>
            <a:off x="961464" y="3482882"/>
            <a:ext cx="10080811" cy="1674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Decision Tree Model</a:t>
            </a:r>
            <a:endParaRPr/>
          </a:p>
        </p:txBody>
      </p:sp>
      <p:pic>
        <p:nvPicPr>
          <p:cNvPr id="127" name="Google Shape;127;p18"/>
          <p:cNvPicPr preferRelativeResize="0"/>
          <p:nvPr/>
        </p:nvPicPr>
        <p:blipFill rotWithShape="1">
          <a:blip r:embed="rId3">
            <a:alphaModFix/>
          </a:blip>
          <a:srcRect b="0" l="0" r="0" t="0"/>
          <a:stretch/>
        </p:blipFill>
        <p:spPr>
          <a:xfrm>
            <a:off x="3796553" y="1744166"/>
            <a:ext cx="4766153" cy="47149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