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78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86" d="100"/>
          <a:sy n="86" d="100"/>
        </p:scale>
        <p:origin x="137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C35FF-9A57-4757-A84F-38399892293E}" type="datetimeFigureOut">
              <a:rPr lang="en-IN" smtClean="0"/>
              <a:t>15-11-2020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67FED-1341-48EB-BB6D-871FC2703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67FED-1341-48EB-BB6D-871FC2703D0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9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67FED-1341-48EB-BB6D-871FC2703D0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7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ensus+Incom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Facebook+metric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514600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lgerian" pitchFamily="82" charset="0"/>
              </a:rPr>
              <a:t> Machine learning algorithms</a:t>
            </a:r>
            <a:br>
              <a:rPr lang="en-IN" sz="3100" dirty="0">
                <a:solidFill>
                  <a:schemeClr val="tx1"/>
                </a:solidFill>
                <a:latin typeface="Algerian" pitchFamily="82" charset="0"/>
              </a:rPr>
            </a:br>
            <a:br>
              <a:rPr lang="en-IN" sz="3100" dirty="0">
                <a:solidFill>
                  <a:schemeClr val="tx1"/>
                </a:solidFill>
                <a:latin typeface="Algerian" pitchFamily="82" charset="0"/>
              </a:rPr>
            </a:br>
            <a:r>
              <a:rPr lang="en-IN" sz="3100" dirty="0">
                <a:solidFill>
                  <a:schemeClr val="tx1"/>
                </a:solidFill>
                <a:latin typeface="Algerian" pitchFamily="82" charset="0"/>
              </a:rPr>
              <a:t>Facebook  performance  metrics 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67000"/>
            <a:ext cx="7772400" cy="243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                                                                                    </a:t>
            </a:r>
            <a:r>
              <a:rPr lang="en-IN" sz="2000" b="1" dirty="0">
                <a:solidFill>
                  <a:schemeClr val="tx1"/>
                </a:solidFill>
                <a:cs typeface="Calibri" pitchFamily="34" charset="0"/>
              </a:rPr>
              <a:t>           BY :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  <a:cs typeface="Calibri" pitchFamily="34" charset="0"/>
              </a:rPr>
              <a:t>                                                                 B.K.HEM CHARAN - 17BEC0189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  <a:cs typeface="Calibri" pitchFamily="34" charset="0"/>
              </a:rPr>
              <a:t>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  <a:cs typeface="Calibri" pitchFamily="34" charset="0"/>
              </a:rPr>
              <a:t>                                                   </a:t>
            </a:r>
            <a:r>
              <a:rPr lang="en-IN" sz="2000" b="1" dirty="0">
                <a:solidFill>
                  <a:schemeClr val="tx1"/>
                </a:solidFill>
                <a:cs typeface="Times New Roman" pitchFamily="18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400145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3810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Details of methodology used for model selection and regularisation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105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take the number variables which has least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bic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statistic.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And we can see that backward subset gives the same output that the model with 3 variables gives best fit.</a:t>
            </a:r>
          </a:p>
          <a:p>
            <a:pPr>
              <a:buFont typeface="Wingdings" pitchFamily="2" charset="2"/>
              <a:buChar char="v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62" y="3120736"/>
            <a:ext cx="44100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1336"/>
            <a:ext cx="31527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94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Details of methodology used for model selection and regularisation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1. Ridge Regression :</a:t>
            </a:r>
          </a:p>
          <a:p>
            <a:pPr marL="0" indent="0">
              <a:buNone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2. Lasso :</a:t>
            </a:r>
          </a:p>
          <a:p>
            <a:pPr marL="0" indent="0">
              <a:buNone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1981200"/>
            <a:ext cx="6477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2" y="4572000"/>
            <a:ext cx="6477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6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lgerian" pitchFamily="82" charset="0"/>
              </a:rPr>
              <a:t>Overview of Non linear models used</a:t>
            </a:r>
            <a:endParaRPr lang="en-IN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1. Decision Trees :</a:t>
            </a:r>
          </a:p>
          <a:p>
            <a:pPr marL="0" indent="0">
              <a:buNone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905000"/>
            <a:ext cx="790868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69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Overview of Non linear 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The tree is bit difficult to decode but one can easily infer if the posted thing is a photo or status in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Pruning is done so that it makes the DT shallow so that it is better for visualizing.</a:t>
            </a:r>
          </a:p>
          <a:p>
            <a:pPr>
              <a:buFont typeface="Wingdings" pitchFamily="2" charset="2"/>
              <a:buChar char="v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3059257"/>
            <a:ext cx="68103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51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3810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Since our Facebook metrics dataset  has very less attributes, we would like to change our dataset to Census Income Dataset for Non-Linear methods.</a:t>
            </a:r>
          </a:p>
          <a:p>
            <a:pPr lvl="0">
              <a:buFont typeface="Wingdings" pitchFamily="2" charset="2"/>
              <a:buChar char="v"/>
            </a:pPr>
            <a:r>
              <a:rPr lang="en-GB" sz="2800" b="1" u="sng" dirty="0">
                <a:latin typeface="Times New Roman" pitchFamily="18" charset="0"/>
                <a:cs typeface="Times New Roman" pitchFamily="18" charset="0"/>
              </a:rPr>
              <a:t>Title of  Project: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Census  Income  Dataset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GB" sz="2800" b="1" u="sng" dirty="0">
                <a:latin typeface="Times New Roman" pitchFamily="18" charset="0"/>
                <a:cs typeface="Times New Roman" pitchFamily="18" charset="0"/>
              </a:rPr>
              <a:t>Goal of the project :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   The  main  objective  here  is  to  predict  whether a person makes over 50K a year.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GB" sz="2800" b="1" u="sng" dirty="0">
                <a:latin typeface="Times New Roman" pitchFamily="18" charset="0"/>
                <a:cs typeface="Times New Roman" pitchFamily="18" charset="0"/>
              </a:rPr>
              <a:t>Link from where dataset was downloaded</a:t>
            </a:r>
          </a:p>
          <a:p>
            <a:pPr marL="0" lvl="0" indent="0"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  <a:hlinkClick r:id="rId2"/>
              </a:rPr>
              <a:t>https://archive.ics.uci.edu/ml/datasets/Census+Income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       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6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itchFamily="82" charset="0"/>
              </a:rPr>
              <a:t>Overviews of Linear 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Logistic Regression :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Linear Discriminant Analysis :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Quadratic Discriminant Analysis: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From above we can infer that LDA has the least error which means this gives the most accurate  prediction compared to the other two models.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5" y="1676400"/>
            <a:ext cx="27432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0" y="3013364"/>
            <a:ext cx="26574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5" y="4191000"/>
            <a:ext cx="2514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72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Overview of Non linear 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2. Bagging: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1905000"/>
            <a:ext cx="777772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918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Overview of Non linear 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3. Random Forests: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3627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91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Overview of Non linear 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638800"/>
          </a:xfrm>
        </p:spPr>
        <p:txBody>
          <a:bodyPr/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We now see the plots of out of bag error(OOB) and test error.</a:t>
            </a:r>
            <a:r>
              <a:rPr lang="en-US" sz="2800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observe that for both OOB error and test error, for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mtry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=3, we have least MSE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13051"/>
            <a:ext cx="5772150" cy="403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06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Overview of Non linear 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4. Boosting:</a:t>
            </a:r>
          </a:p>
          <a:p>
            <a:pPr>
              <a:buFont typeface="Wingdings" pitchFamily="2" charset="2"/>
              <a:buChar char="v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Boosting gives the best method for selecting the model by giving a bar plot of the importance of each predictor.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8857"/>
            <a:ext cx="60960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05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Algerian" pitchFamily="82" charset="0"/>
              </a:rPr>
              <a:t>Selecting  the 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Here is the link to the dataset:</a:t>
            </a:r>
          </a:p>
          <a:p>
            <a:pPr marL="0" indent="0">
              <a:buNone/>
            </a:pPr>
            <a:r>
              <a:rPr lang="en-GB" sz="24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https://archive.ics.uci.edu/ml/datasets/Facebook+metrics</a:t>
            </a:r>
            <a:endParaRPr lang="en-GB" sz="24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motivation behind this dataset is this will predict  how  many  likes  a  post  will  have  based  on  features  in  dataset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Description of the Dataset: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data is related to posts' published during the year of 2014 on the Facebook's page of a renowned cosmetics brand. This dataset contains 500 of the 790 rows and the remaining were omitted due to confidentiality issues. It includes 19 attributes in which 7 features known prior to post publication and 12 features for evaluating post impact. 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Overview of Non linear 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Now we can see the impact of each variable individually.</a:t>
            </a:r>
          </a:p>
          <a:p>
            <a:pPr marL="0" indent="0">
              <a:buNone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28800"/>
            <a:ext cx="4489787" cy="31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86" y="3988065"/>
            <a:ext cx="4425614" cy="288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352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Overview of Non linear 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562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We now see the boosting test error rate.</a:t>
            </a:r>
          </a:p>
          <a:p>
            <a:pPr marL="0" indent="0">
              <a:buNone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dirty="0">
              <a:latin typeface="Tie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38195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421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  <a:ea typeface="Cambria" pitchFamily="18" charset="0"/>
              </a:rPr>
              <a:t>Comparative analysis of performance of  non-Linear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1. Bagging: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yhat.bag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) = 254.3912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   print(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yhat.bag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)) = 15.94965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2. Random Forests:</a:t>
            </a:r>
          </a:p>
          <a:p>
            <a:pPr marL="0" lv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yhat.rf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) = 93.15057</a:t>
            </a:r>
          </a:p>
          <a:p>
            <a:pPr marL="0" indent="0"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   print(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yhat.rf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)) =9.651454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3. Boosting:</a:t>
            </a:r>
          </a:p>
          <a:p>
            <a:pPr marL="0" lv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yhat.boost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) = 155.6567</a:t>
            </a:r>
          </a:p>
          <a:p>
            <a:pPr marL="0" lvl="0" indent="0"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     print(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(boost)) =12.4762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31326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Overview of Non linear 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5. Support Vector Machine (SVM):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479386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66887"/>
            <a:ext cx="4273592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52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Overview of Non linear models used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When we tune SVM for different range of costs, we can see from below that when cost=1,gamma=0.5, SVM gives the best performance.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sz="2800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Support Vector Machine can also be used as a regression method, maintaining all the main features that characterize the algorithm (maximal margin).</a:t>
            </a:r>
            <a:r>
              <a:rPr lang="en-GB" sz="2800" dirty="0">
                <a:latin typeface="Cambria" pitchFamily="18" charset="0"/>
                <a:ea typeface="Cambria" pitchFamily="18" charset="0"/>
              </a:rPr>
              <a:t>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53145"/>
            <a:ext cx="85820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310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Algerian" pitchFamily="82" charset="0"/>
              </a:rPr>
              <a:t>ROC curve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We here see ROC curves of training and testing data.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3150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922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</a:rPr>
              <a:t>Recommendation of which model is the most suited and why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500" b="1" dirty="0">
                <a:latin typeface="Times New Roman" pitchFamily="18" charset="0"/>
                <a:cs typeface="Times New Roman" pitchFamily="18" charset="0"/>
              </a:rPr>
              <a:t>Random forest</a:t>
            </a: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Random forests are quite tolerant to heterogeneity in the training data. It can handle both numerical and categorical data which, does not need extensive and potentially dangerous pre-processing, such as scaling or normalization. Even the presence of strongly correlated predictors is not a problem for model construction. 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By combining information from individual trees, it can estimate the importance of each predictor, thus making the model more interpretable.</a:t>
            </a:r>
          </a:p>
        </p:txBody>
      </p:sp>
    </p:spTree>
    <p:extLst>
      <p:ext uri="{BB962C8B-B14F-4D97-AF65-F5344CB8AC3E}">
        <p14:creationId xmlns:p14="http://schemas.microsoft.com/office/powerpoint/2010/main" val="33706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86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228600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860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Data has to be normalised so that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it can be turned into a usable format.</a:t>
            </a:r>
            <a:r>
              <a:rPr lang="en-IN" altLang="en-GB" sz="2800" dirty="0">
                <a:latin typeface="Times New Roman" pitchFamily="18" charset="0"/>
                <a:cs typeface="Times New Roman" pitchFamily="18" charset="0"/>
              </a:rPr>
              <a:t>We removed null values.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R language has been used throughout the project to test Linear and Non-Linear models on the dataset.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7924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34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itchFamily="82" charset="0"/>
              </a:rPr>
              <a:t>Overviews of Linear Models used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Linear Regression :</a:t>
            </a:r>
          </a:p>
          <a:p>
            <a:pPr marL="0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summary of the Linear Regression gives us an idea about the important features which gives impact to the output.</a:t>
            </a:r>
          </a:p>
          <a:p>
            <a:pPr marL="0" indent="0"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2819400"/>
            <a:ext cx="87249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55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itchFamily="82" charset="0"/>
              </a:rPr>
              <a:t>Overviews of Linear 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The residual error and leverage of variables can be seen in the plot below: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655319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23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itchFamily="82" charset="0"/>
              </a:rPr>
              <a:t>Overviews of Linear Models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Here is a plot when we increase the degree of polynomials.</a:t>
            </a:r>
            <a:r>
              <a:rPr lang="en-US" sz="2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Model fitting was better for higher degrees of polynomial.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5638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91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lgerian" pitchFamily="82" charset="0"/>
                <a:ea typeface="Cambria" pitchFamily="18" charset="0"/>
              </a:rPr>
              <a:t>Comparative analysis of performance of  Linear models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txBody>
          <a:bodyPr>
            <a:normAutofit/>
          </a:bodyPr>
          <a:lstStyle/>
          <a:p>
            <a:pPr marL="475488" indent="-457200" algn="just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When linear regression and multiple linear regression were compared, multiple regression proved to be a better model than linear one. As if we could see from the graphs itself it was not able to fit properly. In multiple regression,</a:t>
            </a:r>
            <a:r>
              <a:rPr lang="en-GB" sz="2400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MultipleR-squared:0.8858, Adjusted R-squared: 0.8867  value also tells us that it is a better model.</a:t>
            </a:r>
          </a:p>
          <a:p>
            <a:pPr marL="475488" indent="-457200" algn="just">
              <a:buFont typeface="Wingdings" pitchFamily="2" charset="2"/>
              <a:buChar char="v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Thus we infer that a model size of 3 and of higher degree polynomial gives max accuracy.</a:t>
            </a:r>
          </a:p>
          <a:p>
            <a:pPr marL="361188" algn="just">
              <a:buFont typeface="Wingdings" pitchFamily="2" charset="2"/>
              <a:buChar char="v"/>
            </a:pPr>
            <a:r>
              <a:rPr lang="en-GB" sz="2400" dirty="0">
                <a:latin typeface="Cambria" pitchFamily="18" charset="0"/>
                <a:ea typeface="Cambria" pitchFamily="18" charset="0"/>
              </a:rPr>
              <a:t>R-squared Value:-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52362"/>
              </p:ext>
            </p:extLst>
          </p:nvPr>
        </p:nvGraphicFramePr>
        <p:xfrm>
          <a:off x="1295400" y="5029200"/>
          <a:ext cx="6096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      Linear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  Regression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Multiple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  Regression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0.8867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14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lgerian" pitchFamily="82" charset="0"/>
              </a:rPr>
              <a:t>Details of Validation tests</a:t>
            </a:r>
            <a:endParaRPr lang="en-IN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use 10-fold here because of its high computational speed compared to LOOCV.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4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7200"/>
          </a:xfrm>
        </p:spPr>
        <p:txBody>
          <a:bodyPr>
            <a:noAutofit/>
          </a:bodyPr>
          <a:lstStyle/>
          <a:p>
            <a:r>
              <a:rPr lang="en-GB" sz="3200" dirty="0">
                <a:latin typeface="Algerian" pitchFamily="82" charset="0"/>
              </a:rPr>
              <a:t>Details of methodology used for model selection and regularisation</a:t>
            </a:r>
            <a:endParaRPr lang="en-IN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/>
          <a:lstStyle/>
          <a:p>
            <a:pPr marL="475488" indent="-45720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While there many model selection methods out there, backward elimination method is being used in this project.</a:t>
            </a:r>
            <a:endParaRPr lang="en-IN" dirty="0"/>
          </a:p>
          <a:p>
            <a:pPr marL="475488" indent="-457200">
              <a:buFont typeface="Wingdings" pitchFamily="2" charset="2"/>
              <a:buChar char="v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5562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74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571</TotalTime>
  <Words>1021</Words>
  <Application>Microsoft Office PowerPoint</Application>
  <PresentationFormat>On-screen Show (4:3)</PresentationFormat>
  <Paragraphs>108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Algerian</vt:lpstr>
      <vt:lpstr>Calibri</vt:lpstr>
      <vt:lpstr>Cambria</vt:lpstr>
      <vt:lpstr>Franklin Gothic Book</vt:lpstr>
      <vt:lpstr>Franklin Gothic Medium</vt:lpstr>
      <vt:lpstr>Ties</vt:lpstr>
      <vt:lpstr>Times New Roman</vt:lpstr>
      <vt:lpstr>Wingdings</vt:lpstr>
      <vt:lpstr>Wingdings 2</vt:lpstr>
      <vt:lpstr>Trek</vt:lpstr>
      <vt:lpstr> Machine learning algorithms  Facebook  performance  metrics  dataset</vt:lpstr>
      <vt:lpstr>Selecting  the  dataset</vt:lpstr>
      <vt:lpstr>PowerPoint Presentation</vt:lpstr>
      <vt:lpstr>Overviews of Linear Models used</vt:lpstr>
      <vt:lpstr>Overviews of Linear Models used</vt:lpstr>
      <vt:lpstr>Overviews of Linear Models used</vt:lpstr>
      <vt:lpstr>Comparative analysis of performance of  Linear models</vt:lpstr>
      <vt:lpstr>Details of Validation tests</vt:lpstr>
      <vt:lpstr>Details of methodology used for model selection and regularisation</vt:lpstr>
      <vt:lpstr>Details of methodology used for model selection and regularisation</vt:lpstr>
      <vt:lpstr>Details of methodology used for model selection and regularisation</vt:lpstr>
      <vt:lpstr>Overview of Non linear models used</vt:lpstr>
      <vt:lpstr>Overview of Non linear models used</vt:lpstr>
      <vt:lpstr>PowerPoint Presentation</vt:lpstr>
      <vt:lpstr>Overviews of Linear Models used</vt:lpstr>
      <vt:lpstr>Overview of Non linear models used</vt:lpstr>
      <vt:lpstr>Overview of Non linear models used</vt:lpstr>
      <vt:lpstr>Overview of Non linear models used</vt:lpstr>
      <vt:lpstr>Overview of Non linear models used</vt:lpstr>
      <vt:lpstr>Overview of Non linear models used</vt:lpstr>
      <vt:lpstr>Overview of Non linear models used</vt:lpstr>
      <vt:lpstr>Comparative analysis of performance of  non-Linear models</vt:lpstr>
      <vt:lpstr>Overview of Non linear models used</vt:lpstr>
      <vt:lpstr>Overview of Non linear models used</vt:lpstr>
      <vt:lpstr>ROC curve</vt:lpstr>
      <vt:lpstr>Recommendation of which model is the most suited and why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 2002 – Machine learning algorithms  Facebook  performance  metrics  dataset</dc:title>
  <dc:creator>bhavya</dc:creator>
  <cp:lastModifiedBy>Charan bagul</cp:lastModifiedBy>
  <cp:revision>5</cp:revision>
  <dcterms:created xsi:type="dcterms:W3CDTF">2006-08-16T00:00:00Z</dcterms:created>
  <dcterms:modified xsi:type="dcterms:W3CDTF">2020-11-15T16:57:09Z</dcterms:modified>
</cp:coreProperties>
</file>