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78" r:id="rId7"/>
    <p:sldId id="266" r:id="rId8"/>
    <p:sldId id="267" r:id="rId9"/>
    <p:sldId id="268" r:id="rId10"/>
    <p:sldId id="272" r:id="rId11"/>
    <p:sldId id="27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A6C99-BACF-4250-813B-A57BDAA2515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6562E7-E125-4D9C-9DBD-7688582ECC38}">
      <dgm:prSet/>
      <dgm:spPr/>
      <dgm:t>
        <a:bodyPr/>
        <a:lstStyle/>
        <a:p>
          <a:pPr>
            <a:defRPr cap="all"/>
          </a:pPr>
          <a:r>
            <a:rPr lang="en-US"/>
            <a:t>Creates a form model from a configuration</a:t>
          </a:r>
        </a:p>
      </dgm:t>
    </dgm:pt>
    <dgm:pt modelId="{0B5EFBBA-C0C4-473C-A284-F2206446F508}" type="parTrans" cxnId="{BE44290C-1F46-41E2-BF30-9F21F6F46173}">
      <dgm:prSet/>
      <dgm:spPr/>
      <dgm:t>
        <a:bodyPr/>
        <a:lstStyle/>
        <a:p>
          <a:endParaRPr lang="en-US"/>
        </a:p>
      </dgm:t>
    </dgm:pt>
    <dgm:pt modelId="{13EFB088-EFE9-4CD2-90AF-888EF8C6AA6A}" type="sibTrans" cxnId="{BE44290C-1F46-41E2-BF30-9F21F6F46173}">
      <dgm:prSet/>
      <dgm:spPr/>
      <dgm:t>
        <a:bodyPr/>
        <a:lstStyle/>
        <a:p>
          <a:endParaRPr lang="en-US"/>
        </a:p>
      </dgm:t>
    </dgm:pt>
    <dgm:pt modelId="{FE90DB1F-685D-4DC9-B632-D90C2077B365}">
      <dgm:prSet/>
      <dgm:spPr/>
      <dgm:t>
        <a:bodyPr/>
        <a:lstStyle/>
        <a:p>
          <a:pPr>
            <a:defRPr cap="all"/>
          </a:pPr>
          <a:r>
            <a:rPr lang="en-US"/>
            <a:t>Shortens boilerplate code  Provided as a service</a:t>
          </a:r>
        </a:p>
      </dgm:t>
    </dgm:pt>
    <dgm:pt modelId="{294A114D-3D71-4656-95C9-D06BBC557AEB}" type="parTrans" cxnId="{94A236DF-3F18-43E7-B710-880339D3F2CC}">
      <dgm:prSet/>
      <dgm:spPr/>
      <dgm:t>
        <a:bodyPr/>
        <a:lstStyle/>
        <a:p>
          <a:endParaRPr lang="en-US"/>
        </a:p>
      </dgm:t>
    </dgm:pt>
    <dgm:pt modelId="{E96EF079-D46C-498F-A439-EEC023533E35}" type="sibTrans" cxnId="{94A236DF-3F18-43E7-B710-880339D3F2CC}">
      <dgm:prSet/>
      <dgm:spPr/>
      <dgm:t>
        <a:bodyPr/>
        <a:lstStyle/>
        <a:p>
          <a:endParaRPr lang="en-US"/>
        </a:p>
      </dgm:t>
    </dgm:pt>
    <dgm:pt modelId="{521E3809-22A5-4C4D-9A8F-EC0BAF3DE714}" type="pres">
      <dgm:prSet presAssocID="{514A6C99-BACF-4250-813B-A57BDAA25156}" presName="root" presStyleCnt="0">
        <dgm:presLayoutVars>
          <dgm:dir/>
          <dgm:resizeHandles val="exact"/>
        </dgm:presLayoutVars>
      </dgm:prSet>
      <dgm:spPr/>
    </dgm:pt>
    <dgm:pt modelId="{8BEFFB94-655B-4C03-BD8C-F962B037F0B3}" type="pres">
      <dgm:prSet presAssocID="{1F6562E7-E125-4D9C-9DBD-7688582ECC38}" presName="compNode" presStyleCnt="0"/>
      <dgm:spPr/>
    </dgm:pt>
    <dgm:pt modelId="{249CBF34-E0EE-4FF4-99EA-4B843496DA77}" type="pres">
      <dgm:prSet presAssocID="{1F6562E7-E125-4D9C-9DBD-7688582ECC38}" presName="iconBgRect" presStyleLbl="bgShp" presStyleIdx="0" presStyleCnt="2"/>
      <dgm:spPr/>
    </dgm:pt>
    <dgm:pt modelId="{0D8B9EC4-98BA-41B9-913A-166B60E78285}" type="pres">
      <dgm:prSet presAssocID="{1F6562E7-E125-4D9C-9DBD-7688582ECC38}" presName="iconRect" presStyleLbl="node1" presStyleIdx="0" presStyleCnt="2" custLinFactNeighborX="-12950" custLinFactNeighborY="-47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0EE5E2-E87B-4348-B02C-951BDBB04CEF}" type="pres">
      <dgm:prSet presAssocID="{1F6562E7-E125-4D9C-9DBD-7688582ECC38}" presName="spaceRect" presStyleCnt="0"/>
      <dgm:spPr/>
    </dgm:pt>
    <dgm:pt modelId="{8DD5052F-1CA1-4365-B3AC-0048E8E96C87}" type="pres">
      <dgm:prSet presAssocID="{1F6562E7-E125-4D9C-9DBD-7688582ECC38}" presName="textRect" presStyleLbl="revTx" presStyleIdx="0" presStyleCnt="2">
        <dgm:presLayoutVars>
          <dgm:chMax val="1"/>
          <dgm:chPref val="1"/>
        </dgm:presLayoutVars>
      </dgm:prSet>
      <dgm:spPr/>
    </dgm:pt>
    <dgm:pt modelId="{930EC1E7-2703-4D53-986A-0D11D6339E48}" type="pres">
      <dgm:prSet presAssocID="{13EFB088-EFE9-4CD2-90AF-888EF8C6AA6A}" presName="sibTrans" presStyleCnt="0"/>
      <dgm:spPr/>
    </dgm:pt>
    <dgm:pt modelId="{F3916B7C-9BE5-42CD-A1A2-DB497D06205E}" type="pres">
      <dgm:prSet presAssocID="{FE90DB1F-685D-4DC9-B632-D90C2077B365}" presName="compNode" presStyleCnt="0"/>
      <dgm:spPr/>
    </dgm:pt>
    <dgm:pt modelId="{FA51F563-D466-42A4-BECF-65AB2B4708AC}" type="pres">
      <dgm:prSet presAssocID="{FE90DB1F-685D-4DC9-B632-D90C2077B365}" presName="iconBgRect" presStyleLbl="bgShp" presStyleIdx="1" presStyleCnt="2"/>
      <dgm:spPr/>
    </dgm:pt>
    <dgm:pt modelId="{C0B77B74-D763-4C98-866D-1A2AB92E2EB8}" type="pres">
      <dgm:prSet presAssocID="{FE90DB1F-685D-4DC9-B632-D90C2077B3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75EC6B6-BCC8-4B5E-882E-FF6029130A7F}" type="pres">
      <dgm:prSet presAssocID="{FE90DB1F-685D-4DC9-B632-D90C2077B365}" presName="spaceRect" presStyleCnt="0"/>
      <dgm:spPr/>
    </dgm:pt>
    <dgm:pt modelId="{99DAAA7F-C965-47A2-8846-E7AC861EDAEB}" type="pres">
      <dgm:prSet presAssocID="{FE90DB1F-685D-4DC9-B632-D90C2077B3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44290C-1F46-41E2-BF30-9F21F6F46173}" srcId="{514A6C99-BACF-4250-813B-A57BDAA25156}" destId="{1F6562E7-E125-4D9C-9DBD-7688582ECC38}" srcOrd="0" destOrd="0" parTransId="{0B5EFBBA-C0C4-473C-A284-F2206446F508}" sibTransId="{13EFB088-EFE9-4CD2-90AF-888EF8C6AA6A}"/>
    <dgm:cxn modelId="{5F33BF16-10FA-4458-9738-C2BAAEAEED55}" type="presOf" srcId="{FE90DB1F-685D-4DC9-B632-D90C2077B365}" destId="{99DAAA7F-C965-47A2-8846-E7AC861EDAEB}" srcOrd="0" destOrd="0" presId="urn:microsoft.com/office/officeart/2018/5/layout/IconCircleLabelList"/>
    <dgm:cxn modelId="{76814C47-0179-4859-A4D8-6340F08F7414}" type="presOf" srcId="{514A6C99-BACF-4250-813B-A57BDAA25156}" destId="{521E3809-22A5-4C4D-9A8F-EC0BAF3DE714}" srcOrd="0" destOrd="0" presId="urn:microsoft.com/office/officeart/2018/5/layout/IconCircleLabelList"/>
    <dgm:cxn modelId="{7BD9DE7E-22FA-4390-9D29-051E464AC816}" type="presOf" srcId="{1F6562E7-E125-4D9C-9DBD-7688582ECC38}" destId="{8DD5052F-1CA1-4365-B3AC-0048E8E96C87}" srcOrd="0" destOrd="0" presId="urn:microsoft.com/office/officeart/2018/5/layout/IconCircleLabelList"/>
    <dgm:cxn modelId="{94A236DF-3F18-43E7-B710-880339D3F2CC}" srcId="{514A6C99-BACF-4250-813B-A57BDAA25156}" destId="{FE90DB1F-685D-4DC9-B632-D90C2077B365}" srcOrd="1" destOrd="0" parTransId="{294A114D-3D71-4656-95C9-D06BBC557AEB}" sibTransId="{E96EF079-D46C-498F-A439-EEC023533E35}"/>
    <dgm:cxn modelId="{79561B9F-4FF3-4ECF-8C85-CE256FC30F62}" type="presParOf" srcId="{521E3809-22A5-4C4D-9A8F-EC0BAF3DE714}" destId="{8BEFFB94-655B-4C03-BD8C-F962B037F0B3}" srcOrd="0" destOrd="0" presId="urn:microsoft.com/office/officeart/2018/5/layout/IconCircleLabelList"/>
    <dgm:cxn modelId="{34159020-D7D6-4042-B9E7-70B678971C91}" type="presParOf" srcId="{8BEFFB94-655B-4C03-BD8C-F962B037F0B3}" destId="{249CBF34-E0EE-4FF4-99EA-4B843496DA77}" srcOrd="0" destOrd="0" presId="urn:microsoft.com/office/officeart/2018/5/layout/IconCircleLabelList"/>
    <dgm:cxn modelId="{F3DF8F05-23E0-46B7-BC71-7EC0B29EBD42}" type="presParOf" srcId="{8BEFFB94-655B-4C03-BD8C-F962B037F0B3}" destId="{0D8B9EC4-98BA-41B9-913A-166B60E78285}" srcOrd="1" destOrd="0" presId="urn:microsoft.com/office/officeart/2018/5/layout/IconCircleLabelList"/>
    <dgm:cxn modelId="{0B8ACDC4-B10D-49EB-8326-FCD40CFB0ABD}" type="presParOf" srcId="{8BEFFB94-655B-4C03-BD8C-F962B037F0B3}" destId="{220EE5E2-E87B-4348-B02C-951BDBB04CEF}" srcOrd="2" destOrd="0" presId="urn:microsoft.com/office/officeart/2018/5/layout/IconCircleLabelList"/>
    <dgm:cxn modelId="{6D3C650C-1440-4B44-B5E7-57AAF6C0BA12}" type="presParOf" srcId="{8BEFFB94-655B-4C03-BD8C-F962B037F0B3}" destId="{8DD5052F-1CA1-4365-B3AC-0048E8E96C87}" srcOrd="3" destOrd="0" presId="urn:microsoft.com/office/officeart/2018/5/layout/IconCircleLabelList"/>
    <dgm:cxn modelId="{1F1315BF-E3E3-4244-A98B-416C9AF83A9D}" type="presParOf" srcId="{521E3809-22A5-4C4D-9A8F-EC0BAF3DE714}" destId="{930EC1E7-2703-4D53-986A-0D11D6339E48}" srcOrd="1" destOrd="0" presId="urn:microsoft.com/office/officeart/2018/5/layout/IconCircleLabelList"/>
    <dgm:cxn modelId="{9428C6AF-84C3-4A1A-9E00-3ADD1C482C43}" type="presParOf" srcId="{521E3809-22A5-4C4D-9A8F-EC0BAF3DE714}" destId="{F3916B7C-9BE5-42CD-A1A2-DB497D06205E}" srcOrd="2" destOrd="0" presId="urn:microsoft.com/office/officeart/2018/5/layout/IconCircleLabelList"/>
    <dgm:cxn modelId="{1FA60C46-7DD6-4659-A2EE-2186B57F6066}" type="presParOf" srcId="{F3916B7C-9BE5-42CD-A1A2-DB497D06205E}" destId="{FA51F563-D466-42A4-BECF-65AB2B4708AC}" srcOrd="0" destOrd="0" presId="urn:microsoft.com/office/officeart/2018/5/layout/IconCircleLabelList"/>
    <dgm:cxn modelId="{4569C86F-C3AB-4BEB-8A71-28315AF41848}" type="presParOf" srcId="{F3916B7C-9BE5-42CD-A1A2-DB497D06205E}" destId="{C0B77B74-D763-4C98-866D-1A2AB92E2EB8}" srcOrd="1" destOrd="0" presId="urn:microsoft.com/office/officeart/2018/5/layout/IconCircleLabelList"/>
    <dgm:cxn modelId="{52D1140E-FF20-4854-AD58-B0D640D6FCDA}" type="presParOf" srcId="{F3916B7C-9BE5-42CD-A1A2-DB497D06205E}" destId="{C75EC6B6-BCC8-4B5E-882E-FF6029130A7F}" srcOrd="2" destOrd="0" presId="urn:microsoft.com/office/officeart/2018/5/layout/IconCircleLabelList"/>
    <dgm:cxn modelId="{2CDFF576-3F09-4FA3-879A-8ADE838C7FBD}" type="presParOf" srcId="{F3916B7C-9BE5-42CD-A1A2-DB497D06205E}" destId="{99DAAA7F-C965-47A2-8846-E7AC861EDA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CBF34-E0EE-4FF4-99EA-4B843496DA77}">
      <dsp:nvSpPr>
        <dsp:cNvPr id="0" name=""/>
        <dsp:cNvSpPr/>
      </dsp:nvSpPr>
      <dsp:spPr>
        <a:xfrm>
          <a:off x="495006" y="782519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B9EC4-98BA-41B9-913A-166B60E78285}">
      <dsp:nvSpPr>
        <dsp:cNvPr id="0" name=""/>
        <dsp:cNvSpPr/>
      </dsp:nvSpPr>
      <dsp:spPr>
        <a:xfrm>
          <a:off x="690288" y="1044378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5052F-1CA1-4365-B3AC-0048E8E96C87}">
      <dsp:nvSpPr>
        <dsp:cNvPr id="0" name=""/>
        <dsp:cNvSpPr/>
      </dsp:nvSpPr>
      <dsp:spPr>
        <a:xfrm>
          <a:off x="45288" y="2627520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Creates a form model from a configuration</a:t>
          </a:r>
        </a:p>
      </dsp:txBody>
      <dsp:txXfrm>
        <a:off x="45288" y="2627520"/>
        <a:ext cx="2306250" cy="720000"/>
      </dsp:txXfrm>
    </dsp:sp>
    <dsp:sp modelId="{FA51F563-D466-42A4-BECF-65AB2B4708AC}">
      <dsp:nvSpPr>
        <dsp:cNvPr id="0" name=""/>
        <dsp:cNvSpPr/>
      </dsp:nvSpPr>
      <dsp:spPr>
        <a:xfrm>
          <a:off x="3204850" y="782519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77B74-D763-4C98-866D-1A2AB92E2EB8}">
      <dsp:nvSpPr>
        <dsp:cNvPr id="0" name=""/>
        <dsp:cNvSpPr/>
      </dsp:nvSpPr>
      <dsp:spPr>
        <a:xfrm>
          <a:off x="3504663" y="1082332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AAA7F-C965-47A2-8846-E7AC861EDAEB}">
      <dsp:nvSpPr>
        <dsp:cNvPr id="0" name=""/>
        <dsp:cNvSpPr/>
      </dsp:nvSpPr>
      <dsp:spPr>
        <a:xfrm>
          <a:off x="2755131" y="2627520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Shortens boilerplate code  Provided as a service</a:t>
          </a:r>
        </a:p>
      </dsp:txBody>
      <dsp:txXfrm>
        <a:off x="2755131" y="2627520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2423" y="519066"/>
            <a:ext cx="214715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111" y="1685216"/>
            <a:ext cx="5106670" cy="413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899" y="1149710"/>
            <a:ext cx="9252201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9899" y="1149710"/>
            <a:ext cx="9252201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9200" y="3656057"/>
            <a:ext cx="5581015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en-US" sz="2400" spc="15" dirty="0">
                <a:solidFill>
                  <a:srgbClr val="EF5A28"/>
                </a:solidFill>
                <a:latin typeface="Verdana"/>
                <a:cs typeface="Verdana"/>
              </a:rPr>
              <a:t>Presented By : Asmaa Ahmed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554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500" b="1" spc="360" dirty="0">
                <a:solidFill>
                  <a:srgbClr val="161616"/>
                </a:solidFill>
              </a:rPr>
              <a:t>A</a:t>
            </a:r>
            <a:r>
              <a:rPr sz="4500" b="1" spc="-120" dirty="0">
                <a:solidFill>
                  <a:srgbClr val="161616"/>
                </a:solidFill>
              </a:rPr>
              <a:t>ngu</a:t>
            </a:r>
            <a:r>
              <a:rPr sz="4500" b="1" spc="-110" dirty="0">
                <a:solidFill>
                  <a:srgbClr val="161616"/>
                </a:solidFill>
              </a:rPr>
              <a:t>l</a:t>
            </a:r>
            <a:r>
              <a:rPr sz="4500" b="1" spc="-225" dirty="0">
                <a:solidFill>
                  <a:srgbClr val="161616"/>
                </a:solidFill>
              </a:rPr>
              <a:t>a</a:t>
            </a:r>
            <a:r>
              <a:rPr sz="4500" b="1" spc="-85" dirty="0">
                <a:solidFill>
                  <a:srgbClr val="161616"/>
                </a:solidFill>
              </a:rPr>
              <a:t>r</a:t>
            </a:r>
            <a:r>
              <a:rPr sz="4500" b="1" spc="-480" dirty="0">
                <a:solidFill>
                  <a:srgbClr val="161616"/>
                </a:solidFill>
              </a:rPr>
              <a:t> </a:t>
            </a:r>
            <a:r>
              <a:rPr lang="en-US" sz="4500" b="1" spc="-40" dirty="0">
                <a:solidFill>
                  <a:srgbClr val="161616"/>
                </a:solidFill>
              </a:rPr>
              <a:t>Day6</a:t>
            </a:r>
            <a:endParaRPr sz="4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9899" y="1149710"/>
            <a:ext cx="9252201" cy="1579880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b="0" i="0">
                <a:latin typeface="Verdana"/>
                <a:ea typeface="+mj-ea"/>
                <a:cs typeface="Verdana"/>
              </a:rPr>
              <a:t>FormBuilder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26BB0D1-44C9-46AE-0885-042918183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934583"/>
              </p:ext>
            </p:extLst>
          </p:nvPr>
        </p:nvGraphicFramePr>
        <p:xfrm>
          <a:off x="2286000" y="1939650"/>
          <a:ext cx="5106670" cy="413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75" y="519066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FormBuilder</a:t>
            </a:r>
            <a:r>
              <a:rPr spc="-225" dirty="0"/>
              <a:t> </a:t>
            </a:r>
            <a:r>
              <a:rPr spc="-45" dirty="0"/>
              <a:t>Steps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423" y="1307591"/>
            <a:ext cx="9078572" cy="29778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0896" y="2420494"/>
            <a:ext cx="124777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5880">
              <a:lnSpc>
                <a:spcPts val="2480"/>
              </a:lnSpc>
              <a:spcBef>
                <a:spcPts val="420"/>
              </a:spcBef>
            </a:pPr>
            <a:r>
              <a:rPr sz="2300" spc="10" dirty="0">
                <a:solidFill>
                  <a:srgbClr val="404040"/>
                </a:solidFill>
                <a:latin typeface="Verdana"/>
                <a:cs typeface="Verdana"/>
              </a:rPr>
              <a:t>Use the </a:t>
            </a:r>
            <a:r>
              <a:rPr sz="2300" spc="-7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3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3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3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300" spc="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300" spc="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3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4633" y="2262760"/>
            <a:ext cx="1858010" cy="10077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5080" indent="635" algn="ctr">
              <a:lnSpc>
                <a:spcPts val="2480"/>
              </a:lnSpc>
              <a:spcBef>
                <a:spcPts val="420"/>
              </a:spcBef>
            </a:pPr>
            <a:r>
              <a:rPr sz="2300" spc="-40" dirty="0">
                <a:solidFill>
                  <a:srgbClr val="404040"/>
                </a:solidFill>
                <a:latin typeface="Verdana"/>
                <a:cs typeface="Verdana"/>
              </a:rPr>
              <a:t>Inject </a:t>
            </a:r>
            <a:r>
              <a:rPr sz="2300" spc="10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3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/>
                <a:cs typeface="Verdana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sz="2300" dirty="0">
                <a:solidFill>
                  <a:srgbClr val="404040"/>
                </a:solidFill>
                <a:latin typeface="Verdana"/>
                <a:cs typeface="Verdana"/>
              </a:rPr>
              <a:t>instance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268" y="2420494"/>
            <a:ext cx="185801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15925">
              <a:lnSpc>
                <a:spcPts val="2480"/>
              </a:lnSpc>
              <a:spcBef>
                <a:spcPts val="420"/>
              </a:spcBef>
            </a:pPr>
            <a:r>
              <a:rPr sz="2300" spc="-15" dirty="0">
                <a:solidFill>
                  <a:srgbClr val="404040"/>
                </a:solidFill>
                <a:latin typeface="Verdana"/>
                <a:cs typeface="Verdana"/>
              </a:rPr>
              <a:t>Import </a:t>
            </a:r>
            <a:r>
              <a:rPr sz="23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300" spc="14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300" spc="3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300" spc="-5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300" spc="8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3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300" spc="25" dirty="0">
                <a:solidFill>
                  <a:srgbClr val="404040"/>
                </a:solidFill>
                <a:latin typeface="Verdana"/>
                <a:cs typeface="Verdana"/>
              </a:rPr>
              <a:t>il</a:t>
            </a:r>
            <a:r>
              <a:rPr sz="23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3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3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36" y="4447032"/>
            <a:ext cx="10777855" cy="233934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581150" marR="4253865" indent="-1460500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latin typeface="Courier New"/>
                <a:cs typeface="Courier New"/>
              </a:rPr>
              <a:t>.customerForm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latin typeface="Courier New"/>
                <a:cs typeface="Courier New"/>
              </a:rPr>
              <a:t>.fb.group({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firstName: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581150" marR="608266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lastName: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latin typeface="Courier New"/>
                <a:cs typeface="Courier New"/>
              </a:rPr>
              <a:t>,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email: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latin typeface="Courier New"/>
                <a:cs typeface="Courier New"/>
              </a:rPr>
              <a:t>,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sendCatalog: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1359" y="1685216"/>
            <a:ext cx="3890010" cy="235833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09"/>
              </a:spcBef>
            </a:pP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Template-driven</a:t>
            </a:r>
            <a:endParaRPr sz="2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Easy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endParaRPr sz="2000" dirty="0">
              <a:latin typeface="Verdana"/>
              <a:cs typeface="Verdana"/>
            </a:endParaRPr>
          </a:p>
          <a:p>
            <a:pPr marL="643255" marR="6350" indent="57785" algn="r">
              <a:lnSpc>
                <a:spcPts val="2160"/>
              </a:lnSpc>
              <a:spcBef>
                <a:spcPts val="183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Two-way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binding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35" dirty="0">
                <a:solidFill>
                  <a:srgbClr val="404040"/>
                </a:solidFill>
                <a:latin typeface="Verdana"/>
                <a:cs typeface="Verdana"/>
              </a:rPr>
              <a:t>-&gt;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im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po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endParaRPr sz="2000" dirty="0">
              <a:latin typeface="Verdana"/>
              <a:cs typeface="Verdana"/>
            </a:endParaRPr>
          </a:p>
          <a:p>
            <a:pPr marR="6350" algn="r">
              <a:lnSpc>
                <a:spcPts val="2280"/>
              </a:lnSpc>
              <a:spcBef>
                <a:spcPts val="153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Automatically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tracks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form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2000" dirty="0">
              <a:latin typeface="Verdana"/>
              <a:cs typeface="Verdana"/>
            </a:endParaRPr>
          </a:p>
          <a:p>
            <a:pPr marR="6350" algn="r">
              <a:lnSpc>
                <a:spcPts val="2280"/>
              </a:lnSpc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input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element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state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6320111" y="1685216"/>
            <a:ext cx="5106670" cy="334764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09"/>
              </a:spcBef>
            </a:pPr>
            <a:r>
              <a:rPr spc="25" dirty="0"/>
              <a:t>Reactive</a:t>
            </a:r>
          </a:p>
          <a:p>
            <a:pPr marL="12700">
              <a:lnSpc>
                <a:spcPts val="2280"/>
              </a:lnSpc>
              <a:spcBef>
                <a:spcPts val="345"/>
              </a:spcBef>
            </a:pPr>
            <a:r>
              <a:rPr sz="2000" spc="25" dirty="0">
                <a:solidFill>
                  <a:srgbClr val="404040"/>
                </a:solidFill>
              </a:rPr>
              <a:t>More</a:t>
            </a:r>
            <a:r>
              <a:rPr sz="2000" spc="-14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flexible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-229" dirty="0">
                <a:solidFill>
                  <a:srgbClr val="404040"/>
                </a:solidFill>
              </a:rPr>
              <a:t>-&gt;</a:t>
            </a:r>
            <a:endParaRPr sz="2000" dirty="0"/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</a:rPr>
              <a:t>more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25" dirty="0">
                <a:solidFill>
                  <a:srgbClr val="404040"/>
                </a:solidFill>
              </a:rPr>
              <a:t>complex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scenarios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20" dirty="0">
                <a:solidFill>
                  <a:srgbClr val="404040"/>
                </a:solidFill>
              </a:rPr>
              <a:t>Immutable</a:t>
            </a:r>
            <a:r>
              <a:rPr sz="2000" spc="-155" dirty="0">
                <a:solidFill>
                  <a:srgbClr val="404040"/>
                </a:solidFill>
              </a:rPr>
              <a:t> </a:t>
            </a:r>
            <a:r>
              <a:rPr sz="2000" spc="10" dirty="0">
                <a:solidFill>
                  <a:srgbClr val="404040"/>
                </a:solidFill>
              </a:rPr>
              <a:t>data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40" dirty="0">
                <a:solidFill>
                  <a:srgbClr val="404040"/>
                </a:solidFill>
              </a:rPr>
              <a:t>model</a:t>
            </a:r>
            <a:endParaRPr sz="2000" dirty="0"/>
          </a:p>
          <a:p>
            <a:pPr marL="12700" marR="1597660">
              <a:lnSpc>
                <a:spcPts val="2160"/>
              </a:lnSpc>
              <a:spcBef>
                <a:spcPts val="1830"/>
              </a:spcBef>
            </a:pPr>
            <a:r>
              <a:rPr sz="2000" spc="5" dirty="0">
                <a:solidFill>
                  <a:srgbClr val="404040"/>
                </a:solidFill>
              </a:rPr>
              <a:t>Easier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0" dirty="0">
                <a:solidFill>
                  <a:srgbClr val="404040"/>
                </a:solidFill>
              </a:rPr>
              <a:t>to</a:t>
            </a:r>
            <a:r>
              <a:rPr sz="2000" spc="-114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perform</a:t>
            </a:r>
            <a:r>
              <a:rPr sz="2000" spc="-140" dirty="0">
                <a:solidFill>
                  <a:srgbClr val="404040"/>
                </a:solidFill>
              </a:rPr>
              <a:t> </a:t>
            </a:r>
            <a:r>
              <a:rPr sz="2000" spc="-25" dirty="0">
                <a:solidFill>
                  <a:srgbClr val="404040"/>
                </a:solidFill>
              </a:rPr>
              <a:t>an</a:t>
            </a:r>
            <a:r>
              <a:rPr sz="2000" spc="-120" dirty="0">
                <a:solidFill>
                  <a:srgbClr val="404040"/>
                </a:solidFill>
              </a:rPr>
              <a:t> </a:t>
            </a:r>
            <a:r>
              <a:rPr sz="2000" spc="30" dirty="0">
                <a:solidFill>
                  <a:srgbClr val="404040"/>
                </a:solidFill>
              </a:rPr>
              <a:t>action </a:t>
            </a:r>
            <a:r>
              <a:rPr sz="2000" spc="-690" dirty="0">
                <a:solidFill>
                  <a:srgbClr val="404040"/>
                </a:solidFill>
              </a:rPr>
              <a:t> </a:t>
            </a:r>
            <a:r>
              <a:rPr sz="2000" spc="35" dirty="0">
                <a:solidFill>
                  <a:srgbClr val="404040"/>
                </a:solidFill>
              </a:rPr>
              <a:t>on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-25" dirty="0">
                <a:solidFill>
                  <a:srgbClr val="404040"/>
                </a:solidFill>
              </a:rPr>
              <a:t>a</a:t>
            </a:r>
            <a:r>
              <a:rPr sz="2000" spc="-105" dirty="0">
                <a:solidFill>
                  <a:srgbClr val="404040"/>
                </a:solidFill>
              </a:rPr>
              <a:t> </a:t>
            </a:r>
            <a:r>
              <a:rPr sz="2000" spc="-15" dirty="0">
                <a:solidFill>
                  <a:srgbClr val="404040"/>
                </a:solidFill>
              </a:rPr>
              <a:t>value</a:t>
            </a:r>
            <a:r>
              <a:rPr sz="2000" spc="-12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change</a:t>
            </a:r>
            <a:endParaRPr sz="2000" dirty="0"/>
          </a:p>
          <a:p>
            <a:pPr marL="12700" marR="183515">
              <a:lnSpc>
                <a:spcPts val="3960"/>
              </a:lnSpc>
              <a:spcBef>
                <a:spcPts val="160"/>
              </a:spcBef>
            </a:pPr>
            <a:r>
              <a:rPr sz="2000" spc="10" dirty="0">
                <a:solidFill>
                  <a:srgbClr val="404040"/>
                </a:solidFill>
              </a:rPr>
              <a:t>Easily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0" dirty="0">
                <a:solidFill>
                  <a:srgbClr val="404040"/>
                </a:solidFill>
              </a:rPr>
              <a:t>add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input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elements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15" dirty="0">
                <a:solidFill>
                  <a:srgbClr val="404040"/>
                </a:solidFill>
              </a:rPr>
              <a:t>dynamically </a:t>
            </a:r>
            <a:r>
              <a:rPr sz="2000" spc="-690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Easier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unit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10" dirty="0">
                <a:solidFill>
                  <a:srgbClr val="404040"/>
                </a:solidFill>
              </a:rPr>
              <a:t>testing</a:t>
            </a:r>
            <a:endParaRPr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0667" y="519066"/>
            <a:ext cx="1198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14" dirty="0">
                <a:solidFill>
                  <a:srgbClr val="404040"/>
                </a:solidFill>
              </a:rPr>
              <a:t>a</a:t>
            </a:r>
            <a:r>
              <a:rPr sz="3600" spc="-65" dirty="0">
                <a:solidFill>
                  <a:srgbClr val="404040"/>
                </a:solidFill>
              </a:rPr>
              <a:t>te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558988" y="1365440"/>
            <a:ext cx="2612390" cy="1318895"/>
            <a:chOff x="1558988" y="1365440"/>
            <a:chExt cx="2612390" cy="1318895"/>
          </a:xfrm>
        </p:grpSpPr>
        <p:sp>
          <p:nvSpPr>
            <p:cNvPr id="4" name="object 4"/>
            <p:cNvSpPr/>
            <p:nvPr/>
          </p:nvSpPr>
          <p:spPr>
            <a:xfrm>
              <a:off x="1572005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245699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2456992" y="1292352"/>
                  </a:lnTo>
                  <a:lnTo>
                    <a:pt x="2507296" y="1282195"/>
                  </a:lnTo>
                  <a:lnTo>
                    <a:pt x="2548375" y="1254499"/>
                  </a:lnTo>
                  <a:lnTo>
                    <a:pt x="2576071" y="1213420"/>
                  </a:lnTo>
                  <a:lnTo>
                    <a:pt x="2586228" y="1163116"/>
                  </a:lnTo>
                  <a:lnTo>
                    <a:pt x="2586228" y="129235"/>
                  </a:lnTo>
                  <a:lnTo>
                    <a:pt x="2576071" y="78931"/>
                  </a:lnTo>
                  <a:lnTo>
                    <a:pt x="2548375" y="37852"/>
                  </a:lnTo>
                  <a:lnTo>
                    <a:pt x="2507296" y="10156"/>
                  </a:lnTo>
                  <a:lnTo>
                    <a:pt x="24569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2005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2456992" y="0"/>
                  </a:lnTo>
                  <a:lnTo>
                    <a:pt x="2507296" y="10156"/>
                  </a:lnTo>
                  <a:lnTo>
                    <a:pt x="2548375" y="37852"/>
                  </a:lnTo>
                  <a:lnTo>
                    <a:pt x="2576071" y="78931"/>
                  </a:lnTo>
                  <a:lnTo>
                    <a:pt x="2586228" y="129235"/>
                  </a:lnTo>
                  <a:lnTo>
                    <a:pt x="2586228" y="1163116"/>
                  </a:lnTo>
                  <a:lnTo>
                    <a:pt x="2576071" y="1213420"/>
                  </a:lnTo>
                  <a:lnTo>
                    <a:pt x="2548375" y="1254499"/>
                  </a:lnTo>
                  <a:lnTo>
                    <a:pt x="2507296" y="1282195"/>
                  </a:lnTo>
                  <a:lnTo>
                    <a:pt x="245699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8355" y="1381833"/>
            <a:ext cx="2312670" cy="1183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438784">
              <a:lnSpc>
                <a:spcPts val="4320"/>
              </a:lnSpc>
              <a:spcBef>
                <a:spcPts val="640"/>
              </a:spcBef>
            </a:pPr>
            <a:r>
              <a:rPr sz="4000" spc="-1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1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hang</a:t>
            </a:r>
            <a:r>
              <a:rPr sz="4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00" spc="1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18068" y="2657792"/>
            <a:ext cx="2353310" cy="1641475"/>
            <a:chOff x="1818068" y="2657792"/>
            <a:chExt cx="2353310" cy="1641475"/>
          </a:xfrm>
        </p:grpSpPr>
        <p:sp>
          <p:nvSpPr>
            <p:cNvPr id="8" name="object 8"/>
            <p:cNvSpPr/>
            <p:nvPr/>
          </p:nvSpPr>
          <p:spPr>
            <a:xfrm>
              <a:off x="1831085" y="2670809"/>
              <a:ext cx="259079" cy="969644"/>
            </a:xfrm>
            <a:custGeom>
              <a:avLst/>
              <a:gdLst/>
              <a:ahLst/>
              <a:cxnLst/>
              <a:rect l="l" t="t" r="r" b="b"/>
              <a:pathLst>
                <a:path w="259080" h="969645">
                  <a:moveTo>
                    <a:pt x="0" y="0"/>
                  </a:moveTo>
                  <a:lnTo>
                    <a:pt x="0" y="969429"/>
                  </a:lnTo>
                  <a:lnTo>
                    <a:pt x="258508" y="969429"/>
                  </a:lnTo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016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1938832" y="1292352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016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61285" y="3386931"/>
            <a:ext cx="13220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7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700" spc="-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7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7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7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7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7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700" dirty="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8132" y="2657855"/>
            <a:ext cx="2353310" cy="3256915"/>
            <a:chOff x="1818132" y="2657855"/>
            <a:chExt cx="2353310" cy="3256915"/>
          </a:xfrm>
        </p:grpSpPr>
        <p:sp>
          <p:nvSpPr>
            <p:cNvPr id="13" name="object 13"/>
            <p:cNvSpPr/>
            <p:nvPr/>
          </p:nvSpPr>
          <p:spPr>
            <a:xfrm>
              <a:off x="1831086" y="2670809"/>
              <a:ext cx="259079" cy="2585720"/>
            </a:xfrm>
            <a:custGeom>
              <a:avLst/>
              <a:gdLst/>
              <a:ahLst/>
              <a:cxnLst/>
              <a:rect l="l" t="t" r="r" b="b"/>
              <a:pathLst>
                <a:path w="259080" h="2585720">
                  <a:moveTo>
                    <a:pt x="0" y="0"/>
                  </a:moveTo>
                  <a:lnTo>
                    <a:pt x="0" y="2585148"/>
                  </a:lnTo>
                  <a:lnTo>
                    <a:pt x="258508" y="2585148"/>
                  </a:lnTo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0166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1"/>
                  </a:lnTo>
                  <a:lnTo>
                    <a:pt x="1938832" y="1292351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0166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1"/>
                  </a:lnTo>
                  <a:lnTo>
                    <a:pt x="129235" y="1292351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03601" y="5002645"/>
            <a:ext cx="83946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7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700" spc="-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7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700" spc="1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27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91392" y="1365440"/>
            <a:ext cx="2611120" cy="1318895"/>
            <a:chOff x="4791392" y="1365440"/>
            <a:chExt cx="2611120" cy="1318895"/>
          </a:xfrm>
        </p:grpSpPr>
        <p:sp>
          <p:nvSpPr>
            <p:cNvPr id="18" name="object 18"/>
            <p:cNvSpPr/>
            <p:nvPr/>
          </p:nvSpPr>
          <p:spPr>
            <a:xfrm>
              <a:off x="4804409" y="1378457"/>
              <a:ext cx="2585085" cy="1292860"/>
            </a:xfrm>
            <a:custGeom>
              <a:avLst/>
              <a:gdLst/>
              <a:ahLst/>
              <a:cxnLst/>
              <a:rect l="l" t="t" r="r" b="b"/>
              <a:pathLst>
                <a:path w="2585084" h="1292860">
                  <a:moveTo>
                    <a:pt x="2455468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2455468" y="1292352"/>
                  </a:lnTo>
                  <a:lnTo>
                    <a:pt x="2505772" y="1282195"/>
                  </a:lnTo>
                  <a:lnTo>
                    <a:pt x="2546851" y="1254499"/>
                  </a:lnTo>
                  <a:lnTo>
                    <a:pt x="2574547" y="1213420"/>
                  </a:lnTo>
                  <a:lnTo>
                    <a:pt x="2584704" y="1163116"/>
                  </a:lnTo>
                  <a:lnTo>
                    <a:pt x="2584704" y="129235"/>
                  </a:lnTo>
                  <a:lnTo>
                    <a:pt x="2574547" y="78931"/>
                  </a:lnTo>
                  <a:lnTo>
                    <a:pt x="2546851" y="37852"/>
                  </a:lnTo>
                  <a:lnTo>
                    <a:pt x="2505772" y="10156"/>
                  </a:lnTo>
                  <a:lnTo>
                    <a:pt x="2455468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4409" y="1378457"/>
              <a:ext cx="2585085" cy="1292860"/>
            </a:xfrm>
            <a:custGeom>
              <a:avLst/>
              <a:gdLst/>
              <a:ahLst/>
              <a:cxnLst/>
              <a:rect l="l" t="t" r="r" b="b"/>
              <a:pathLst>
                <a:path w="2585084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2455468" y="0"/>
                  </a:lnTo>
                  <a:lnTo>
                    <a:pt x="2505772" y="10156"/>
                  </a:lnTo>
                  <a:lnTo>
                    <a:pt x="2546851" y="37852"/>
                  </a:lnTo>
                  <a:lnTo>
                    <a:pt x="2574547" y="78931"/>
                  </a:lnTo>
                  <a:lnTo>
                    <a:pt x="2584704" y="129235"/>
                  </a:lnTo>
                  <a:lnTo>
                    <a:pt x="2584704" y="1163116"/>
                  </a:lnTo>
                  <a:lnTo>
                    <a:pt x="2574547" y="1213420"/>
                  </a:lnTo>
                  <a:lnTo>
                    <a:pt x="2546851" y="1254499"/>
                  </a:lnTo>
                  <a:lnTo>
                    <a:pt x="2505772" y="1282195"/>
                  </a:lnTo>
                  <a:lnTo>
                    <a:pt x="2455468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19686" y="1656153"/>
            <a:ext cx="1953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FFFFFF"/>
                </a:solidFill>
                <a:latin typeface="Verdana"/>
                <a:cs typeface="Verdana"/>
              </a:rPr>
              <a:t>Validity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8948" y="2657792"/>
            <a:ext cx="2353310" cy="1641475"/>
            <a:chOff x="5048948" y="2657792"/>
            <a:chExt cx="2353310" cy="1641475"/>
          </a:xfrm>
        </p:grpSpPr>
        <p:sp>
          <p:nvSpPr>
            <p:cNvPr id="22" name="object 22"/>
            <p:cNvSpPr/>
            <p:nvPr/>
          </p:nvSpPr>
          <p:spPr>
            <a:xfrm>
              <a:off x="5061965" y="2670809"/>
              <a:ext cx="259079" cy="969644"/>
            </a:xfrm>
            <a:custGeom>
              <a:avLst/>
              <a:gdLst/>
              <a:ahLst/>
              <a:cxnLst/>
              <a:rect l="l" t="t" r="r" b="b"/>
              <a:pathLst>
                <a:path w="259079" h="969645">
                  <a:moveTo>
                    <a:pt x="0" y="0"/>
                  </a:moveTo>
                  <a:lnTo>
                    <a:pt x="0" y="969429"/>
                  </a:lnTo>
                  <a:lnTo>
                    <a:pt x="258508" y="969429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104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1938832" y="1292352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04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30459" y="3386931"/>
            <a:ext cx="84581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700" spc="-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700" spc="50" dirty="0">
                <a:solidFill>
                  <a:srgbClr val="404040"/>
                </a:solidFill>
                <a:latin typeface="Verdana"/>
                <a:cs typeface="Verdana"/>
              </a:rPr>
              <a:t>lid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49011" y="2657855"/>
            <a:ext cx="2353310" cy="3256915"/>
            <a:chOff x="5049011" y="2657855"/>
            <a:chExt cx="2353310" cy="3256915"/>
          </a:xfrm>
        </p:grpSpPr>
        <p:sp>
          <p:nvSpPr>
            <p:cNvPr id="27" name="object 27"/>
            <p:cNvSpPr/>
            <p:nvPr/>
          </p:nvSpPr>
          <p:spPr>
            <a:xfrm>
              <a:off x="5061965" y="2670809"/>
              <a:ext cx="259079" cy="2585720"/>
            </a:xfrm>
            <a:custGeom>
              <a:avLst/>
              <a:gdLst/>
              <a:ahLst/>
              <a:cxnLst/>
              <a:rect l="l" t="t" r="r" b="b"/>
              <a:pathLst>
                <a:path w="259079" h="2585720">
                  <a:moveTo>
                    <a:pt x="0" y="0"/>
                  </a:moveTo>
                  <a:lnTo>
                    <a:pt x="0" y="2585148"/>
                  </a:lnTo>
                  <a:lnTo>
                    <a:pt x="258508" y="2585148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21045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1"/>
                  </a:lnTo>
                  <a:lnTo>
                    <a:pt x="1938832" y="1292351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21045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1"/>
                  </a:lnTo>
                  <a:lnTo>
                    <a:pt x="129235" y="1292351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29908" y="5002645"/>
            <a:ext cx="165570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20" dirty="0">
                <a:solidFill>
                  <a:srgbClr val="404040"/>
                </a:solidFill>
                <a:latin typeface="Verdana"/>
                <a:cs typeface="Verdana"/>
              </a:rPr>
              <a:t>invalid</a:t>
            </a:r>
            <a:endParaRPr sz="2700" dirty="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22272" y="1365440"/>
            <a:ext cx="2612390" cy="1318895"/>
            <a:chOff x="8022272" y="1365440"/>
            <a:chExt cx="2612390" cy="1318895"/>
          </a:xfrm>
        </p:grpSpPr>
        <p:sp>
          <p:nvSpPr>
            <p:cNvPr id="32" name="object 32"/>
            <p:cNvSpPr/>
            <p:nvPr/>
          </p:nvSpPr>
          <p:spPr>
            <a:xfrm>
              <a:off x="8035289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245699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2456992" y="1292352"/>
                  </a:lnTo>
                  <a:lnTo>
                    <a:pt x="2507296" y="1282195"/>
                  </a:lnTo>
                  <a:lnTo>
                    <a:pt x="2548375" y="1254499"/>
                  </a:lnTo>
                  <a:lnTo>
                    <a:pt x="2576071" y="1213420"/>
                  </a:lnTo>
                  <a:lnTo>
                    <a:pt x="2586228" y="1163116"/>
                  </a:lnTo>
                  <a:lnTo>
                    <a:pt x="2586228" y="129235"/>
                  </a:lnTo>
                  <a:lnTo>
                    <a:pt x="2576071" y="78931"/>
                  </a:lnTo>
                  <a:lnTo>
                    <a:pt x="2548375" y="37852"/>
                  </a:lnTo>
                  <a:lnTo>
                    <a:pt x="2507296" y="10156"/>
                  </a:lnTo>
                  <a:lnTo>
                    <a:pt x="245699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35289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2456992" y="0"/>
                  </a:lnTo>
                  <a:lnTo>
                    <a:pt x="2507296" y="10156"/>
                  </a:lnTo>
                  <a:lnTo>
                    <a:pt x="2548375" y="37852"/>
                  </a:lnTo>
                  <a:lnTo>
                    <a:pt x="2576071" y="78931"/>
                  </a:lnTo>
                  <a:lnTo>
                    <a:pt x="2586228" y="129235"/>
                  </a:lnTo>
                  <a:lnTo>
                    <a:pt x="2586228" y="1163116"/>
                  </a:lnTo>
                  <a:lnTo>
                    <a:pt x="2576071" y="1213420"/>
                  </a:lnTo>
                  <a:lnTo>
                    <a:pt x="2548375" y="1254499"/>
                  </a:lnTo>
                  <a:lnTo>
                    <a:pt x="2507296" y="1282195"/>
                  </a:lnTo>
                  <a:lnTo>
                    <a:pt x="245699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34937" y="1656153"/>
            <a:ext cx="1785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FFFFFF"/>
                </a:solidFill>
                <a:latin typeface="Verdana"/>
                <a:cs typeface="Verdana"/>
              </a:rPr>
              <a:t>Visited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281352" y="2657792"/>
            <a:ext cx="2353310" cy="1641475"/>
            <a:chOff x="8281352" y="2657792"/>
            <a:chExt cx="2353310" cy="1641475"/>
          </a:xfrm>
        </p:grpSpPr>
        <p:sp>
          <p:nvSpPr>
            <p:cNvPr id="36" name="object 36"/>
            <p:cNvSpPr/>
            <p:nvPr/>
          </p:nvSpPr>
          <p:spPr>
            <a:xfrm>
              <a:off x="8294370" y="2670809"/>
              <a:ext cx="259079" cy="969644"/>
            </a:xfrm>
            <a:custGeom>
              <a:avLst/>
              <a:gdLst/>
              <a:ahLst/>
              <a:cxnLst/>
              <a:rect l="l" t="t" r="r" b="b"/>
              <a:pathLst>
                <a:path w="259079" h="969645">
                  <a:moveTo>
                    <a:pt x="0" y="0"/>
                  </a:moveTo>
                  <a:lnTo>
                    <a:pt x="0" y="969429"/>
                  </a:lnTo>
                  <a:lnTo>
                    <a:pt x="258508" y="969429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51926" y="299389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1940356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1940356" y="1292352"/>
                  </a:lnTo>
                  <a:lnTo>
                    <a:pt x="1990660" y="1282195"/>
                  </a:lnTo>
                  <a:lnTo>
                    <a:pt x="2031739" y="1254499"/>
                  </a:lnTo>
                  <a:lnTo>
                    <a:pt x="2059435" y="1213420"/>
                  </a:lnTo>
                  <a:lnTo>
                    <a:pt x="2069592" y="1163116"/>
                  </a:lnTo>
                  <a:lnTo>
                    <a:pt x="2069592" y="129235"/>
                  </a:lnTo>
                  <a:lnTo>
                    <a:pt x="2059435" y="78931"/>
                  </a:lnTo>
                  <a:lnTo>
                    <a:pt x="2031739" y="37852"/>
                  </a:lnTo>
                  <a:lnTo>
                    <a:pt x="1990660" y="10156"/>
                  </a:lnTo>
                  <a:lnTo>
                    <a:pt x="19403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51926" y="299389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40356" y="0"/>
                  </a:lnTo>
                  <a:lnTo>
                    <a:pt x="1990660" y="10156"/>
                  </a:lnTo>
                  <a:lnTo>
                    <a:pt x="2031739" y="37852"/>
                  </a:lnTo>
                  <a:lnTo>
                    <a:pt x="2059435" y="78931"/>
                  </a:lnTo>
                  <a:lnTo>
                    <a:pt x="2069592" y="129235"/>
                  </a:lnTo>
                  <a:lnTo>
                    <a:pt x="2069592" y="1163116"/>
                  </a:lnTo>
                  <a:lnTo>
                    <a:pt x="2059435" y="1213420"/>
                  </a:lnTo>
                  <a:lnTo>
                    <a:pt x="2031739" y="1254499"/>
                  </a:lnTo>
                  <a:lnTo>
                    <a:pt x="1990660" y="1282195"/>
                  </a:lnTo>
                  <a:lnTo>
                    <a:pt x="1940356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863187" y="3386931"/>
            <a:ext cx="14452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700" spc="1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700" spc="6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700" spc="3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700" spc="-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700" spc="-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700" spc="1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281416" y="2657855"/>
            <a:ext cx="2353310" cy="3256915"/>
            <a:chOff x="8281416" y="2657855"/>
            <a:chExt cx="2353310" cy="3256915"/>
          </a:xfrm>
        </p:grpSpPr>
        <p:sp>
          <p:nvSpPr>
            <p:cNvPr id="41" name="object 41"/>
            <p:cNvSpPr/>
            <p:nvPr/>
          </p:nvSpPr>
          <p:spPr>
            <a:xfrm>
              <a:off x="8294370" y="2670809"/>
              <a:ext cx="259079" cy="2585720"/>
            </a:xfrm>
            <a:custGeom>
              <a:avLst/>
              <a:gdLst/>
              <a:ahLst/>
              <a:cxnLst/>
              <a:rect l="l" t="t" r="r" b="b"/>
              <a:pathLst>
                <a:path w="259079" h="2585720">
                  <a:moveTo>
                    <a:pt x="0" y="0"/>
                  </a:moveTo>
                  <a:lnTo>
                    <a:pt x="0" y="2585148"/>
                  </a:lnTo>
                  <a:lnTo>
                    <a:pt x="258508" y="2585148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1926" y="460933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1940356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1"/>
                  </a:lnTo>
                  <a:lnTo>
                    <a:pt x="1940356" y="1292351"/>
                  </a:lnTo>
                  <a:lnTo>
                    <a:pt x="1990660" y="1282195"/>
                  </a:lnTo>
                  <a:lnTo>
                    <a:pt x="2031739" y="1254499"/>
                  </a:lnTo>
                  <a:lnTo>
                    <a:pt x="2059435" y="1213420"/>
                  </a:lnTo>
                  <a:lnTo>
                    <a:pt x="2069592" y="1163116"/>
                  </a:lnTo>
                  <a:lnTo>
                    <a:pt x="2069592" y="129235"/>
                  </a:lnTo>
                  <a:lnTo>
                    <a:pt x="2059435" y="78931"/>
                  </a:lnTo>
                  <a:lnTo>
                    <a:pt x="2031739" y="37852"/>
                  </a:lnTo>
                  <a:lnTo>
                    <a:pt x="1990660" y="10156"/>
                  </a:lnTo>
                  <a:lnTo>
                    <a:pt x="19403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51926" y="460933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40356" y="0"/>
                  </a:lnTo>
                  <a:lnTo>
                    <a:pt x="1990660" y="10156"/>
                  </a:lnTo>
                  <a:lnTo>
                    <a:pt x="2031739" y="37852"/>
                  </a:lnTo>
                  <a:lnTo>
                    <a:pt x="2059435" y="78931"/>
                  </a:lnTo>
                  <a:lnTo>
                    <a:pt x="2069592" y="129235"/>
                  </a:lnTo>
                  <a:lnTo>
                    <a:pt x="2069592" y="1163116"/>
                  </a:lnTo>
                  <a:lnTo>
                    <a:pt x="2059435" y="1213420"/>
                  </a:lnTo>
                  <a:lnTo>
                    <a:pt x="2031739" y="1254499"/>
                  </a:lnTo>
                  <a:lnTo>
                    <a:pt x="1990660" y="1282195"/>
                  </a:lnTo>
                  <a:lnTo>
                    <a:pt x="1940356" y="1292351"/>
                  </a:lnTo>
                  <a:lnTo>
                    <a:pt x="129235" y="1292351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649826" y="5002645"/>
            <a:ext cx="1871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404040"/>
                </a:solidFill>
                <a:latin typeface="Verdana"/>
                <a:cs typeface="Verdana"/>
              </a:rPr>
              <a:t>un</a:t>
            </a:r>
            <a:r>
              <a:rPr sz="2700" spc="-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700" spc="1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700" spc="6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700" spc="3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700" spc="-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700" spc="-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700" spc="1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104212"/>
            <a:ext cx="6699250" cy="4963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element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85" dirty="0">
                <a:solidFill>
                  <a:srgbClr val="EF5A28"/>
                </a:solidFill>
                <a:latin typeface="Verdana"/>
                <a:cs typeface="Verdana"/>
              </a:rPr>
              <a:t>In</a:t>
            </a:r>
            <a:r>
              <a:rPr sz="2400" spc="-95" dirty="0">
                <a:solidFill>
                  <a:srgbClr val="EF5A28"/>
                </a:solidFill>
                <a:latin typeface="Verdana"/>
                <a:cs typeface="Verdana"/>
              </a:rPr>
              <a:t>p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me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-85" dirty="0">
                <a:solidFill>
                  <a:srgbClr val="EF5A28"/>
                </a:solidFill>
                <a:latin typeface="Verdana"/>
                <a:cs typeface="Verdana"/>
              </a:rPr>
              <a:t>(</a:t>
            </a:r>
            <a:r>
              <a:rPr sz="2400" spc="-105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-50" dirty="0">
                <a:solidFill>
                  <a:srgbClr val="EF5A28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Data</a:t>
            </a:r>
            <a:r>
              <a:rPr sz="2400" spc="-16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binding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Validation</a:t>
            </a:r>
            <a:r>
              <a:rPr sz="2400" spc="-17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rules</a:t>
            </a:r>
            <a:r>
              <a:rPr sz="2400" spc="-1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(attributes)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Validation</a:t>
            </a:r>
            <a:r>
              <a:rPr sz="2400" spc="-17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error</a:t>
            </a:r>
            <a:r>
              <a:rPr sz="2400" spc="-1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Form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model</a:t>
            </a:r>
            <a:r>
              <a:rPr sz="2400" spc="-1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automatically</a:t>
            </a:r>
            <a:r>
              <a:rPr sz="2400" spc="-16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generated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Component</a:t>
            </a:r>
            <a:r>
              <a:rPr sz="2400" spc="-14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Properties</a:t>
            </a:r>
            <a:r>
              <a:rPr sz="2400" spc="-13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data</a:t>
            </a:r>
            <a:r>
              <a:rPr sz="2400" spc="-1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binding</a:t>
            </a:r>
            <a:r>
              <a:rPr sz="2400" spc="-18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(data</a:t>
            </a:r>
            <a:r>
              <a:rPr sz="2400" spc="-1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model)</a:t>
            </a:r>
            <a:endParaRPr sz="2400">
              <a:latin typeface="Verdana"/>
              <a:cs typeface="Verdana"/>
            </a:endParaRPr>
          </a:p>
          <a:p>
            <a:pPr marL="541020" marR="173101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Methods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form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operations, </a:t>
            </a:r>
            <a:r>
              <a:rPr sz="2400" spc="-83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such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/>
                <a:cs typeface="Verdana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submit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4383" y="519066"/>
            <a:ext cx="523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404040"/>
                </a:solidFill>
              </a:rPr>
              <a:t>Template-driven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324611" y="1571244"/>
            <a:ext cx="1929764" cy="4796155"/>
            <a:chOff x="324611" y="1571244"/>
            <a:chExt cx="1929764" cy="4796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1" y="1571244"/>
              <a:ext cx="1920239" cy="2124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611" y="4241292"/>
              <a:ext cx="1929383" cy="21259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6353" y="3791708"/>
              <a:ext cx="3810" cy="354965"/>
            </a:xfrm>
            <a:custGeom>
              <a:avLst/>
              <a:gdLst/>
              <a:ahLst/>
              <a:cxnLst/>
              <a:rect l="l" t="t" r="r" b="b"/>
              <a:pathLst>
                <a:path w="3809" h="354964">
                  <a:moveTo>
                    <a:pt x="1600" y="-19050"/>
                  </a:moveTo>
                  <a:lnTo>
                    <a:pt x="1600" y="373646"/>
                  </a:lnTo>
                </a:path>
              </a:pathLst>
            </a:custGeom>
            <a:ln w="413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9372" y="3696474"/>
              <a:ext cx="117475" cy="545465"/>
            </a:xfrm>
            <a:custGeom>
              <a:avLst/>
              <a:gdLst/>
              <a:ahLst/>
              <a:cxnLst/>
              <a:rect l="l" t="t" r="r" b="b"/>
              <a:pathLst>
                <a:path w="117475" h="545464">
                  <a:moveTo>
                    <a:pt x="114300" y="113766"/>
                  </a:moveTo>
                  <a:lnTo>
                    <a:pt x="56108" y="0"/>
                  </a:lnTo>
                  <a:lnTo>
                    <a:pt x="0" y="114808"/>
                  </a:lnTo>
                  <a:lnTo>
                    <a:pt x="114300" y="113766"/>
                  </a:lnTo>
                  <a:close/>
                </a:path>
                <a:path w="117475" h="545464">
                  <a:moveTo>
                    <a:pt x="117157" y="430276"/>
                  </a:moveTo>
                  <a:lnTo>
                    <a:pt x="2857" y="431304"/>
                  </a:lnTo>
                  <a:lnTo>
                    <a:pt x="61036" y="545084"/>
                  </a:lnTo>
                  <a:lnTo>
                    <a:pt x="117157" y="430276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391155" y="1653539"/>
            <a:ext cx="2025650" cy="1961514"/>
            <a:chOff x="2391155" y="1653539"/>
            <a:chExt cx="2025650" cy="196151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024" y="1705767"/>
              <a:ext cx="1656171" cy="18771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95727" y="1658111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60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921333"/>
            <a:ext cx="5890260" cy="5328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Component</a:t>
            </a:r>
            <a:r>
              <a:rPr sz="2400" spc="-17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Form</a:t>
            </a:r>
            <a:r>
              <a:rPr sz="2400" spc="-1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Validation</a:t>
            </a:r>
            <a:r>
              <a:rPr sz="2400" spc="-20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Validation</a:t>
            </a:r>
            <a:r>
              <a:rPr sz="2400" spc="-17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error</a:t>
            </a:r>
            <a:r>
              <a:rPr sz="2400" spc="-1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Properties</a:t>
            </a:r>
            <a:r>
              <a:rPr sz="2400" spc="-13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managing</a:t>
            </a:r>
            <a:r>
              <a:rPr sz="2400" spc="-15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data</a:t>
            </a:r>
            <a:r>
              <a:rPr sz="2400" spc="-14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(data </a:t>
            </a:r>
            <a:r>
              <a:rPr sz="2400" spc="-83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model)</a:t>
            </a:r>
            <a:endParaRPr sz="2400">
              <a:latin typeface="Verdana"/>
              <a:cs typeface="Verdana"/>
            </a:endParaRPr>
          </a:p>
          <a:p>
            <a:pPr marL="541020" marR="922019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Methods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form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operations, </a:t>
            </a:r>
            <a:r>
              <a:rPr sz="2400" spc="-83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such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/>
                <a:cs typeface="Verdana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submit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/>
                <a:cs typeface="Verdana"/>
              </a:rPr>
              <a:t>element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85" dirty="0">
                <a:solidFill>
                  <a:srgbClr val="EF5A28"/>
                </a:solidFill>
                <a:latin typeface="Verdana"/>
                <a:cs typeface="Verdana"/>
              </a:rPr>
              <a:t>In</a:t>
            </a:r>
            <a:r>
              <a:rPr sz="2400" spc="-95" dirty="0">
                <a:solidFill>
                  <a:srgbClr val="EF5A28"/>
                </a:solidFill>
                <a:latin typeface="Verdana"/>
                <a:cs typeface="Verdana"/>
              </a:rPr>
              <a:t>p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EF5A28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me</a:t>
            </a:r>
            <a:r>
              <a:rPr sz="2400" spc="-20" dirty="0">
                <a:solidFill>
                  <a:srgbClr val="EF5A28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2400" spc="-85" dirty="0">
                <a:solidFill>
                  <a:srgbClr val="EF5A28"/>
                </a:solidFill>
                <a:latin typeface="Verdana"/>
                <a:cs typeface="Verdana"/>
              </a:rPr>
              <a:t>(</a:t>
            </a:r>
            <a:r>
              <a:rPr sz="2400" spc="-105" dirty="0">
                <a:solidFill>
                  <a:srgbClr val="EF5A28"/>
                </a:solidFill>
                <a:latin typeface="Verdana"/>
                <a:cs typeface="Verdana"/>
              </a:rPr>
              <a:t>s</a:t>
            </a:r>
            <a:r>
              <a:rPr sz="2400" spc="-50" dirty="0">
                <a:solidFill>
                  <a:srgbClr val="EF5A28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Binding</a:t>
            </a:r>
            <a:r>
              <a:rPr sz="2400" spc="-16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form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9379" y="519066"/>
            <a:ext cx="352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Reactive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2391155" y="1653539"/>
            <a:ext cx="2025650" cy="4714240"/>
            <a:chOff x="2391155" y="1653539"/>
            <a:chExt cx="2025650" cy="47142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495" y="4241291"/>
              <a:ext cx="1918715" cy="2125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03853" y="3701789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54121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024" y="1705767"/>
              <a:ext cx="1656171" cy="18771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95727" y="1658111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60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6710" y="36065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411" y="1571244"/>
            <a:ext cx="1929383" cy="2124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4765" y="1737233"/>
            <a:ext cx="292735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F5A28"/>
                </a:solidFill>
                <a:latin typeface="Verdana"/>
                <a:cs typeface="Verdana"/>
              </a:rPr>
              <a:t>Template-driven</a:t>
            </a:r>
            <a:endParaRPr sz="2400" dirty="0">
              <a:latin typeface="Verdana"/>
              <a:cs typeface="Verdana"/>
            </a:endParaRPr>
          </a:p>
          <a:p>
            <a:pPr marL="838200" marR="6350" indent="-826135" algn="r">
              <a:lnSpc>
                <a:spcPct val="165000"/>
              </a:lnSpc>
              <a:spcBef>
                <a:spcPts val="585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Generated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form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spc="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lida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io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20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Two-way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7233"/>
            <a:ext cx="3768725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/>
                <a:cs typeface="Verdana"/>
              </a:rPr>
              <a:t>Reactive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65000"/>
              </a:lnSpc>
              <a:spcBef>
                <a:spcPts val="585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Manually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created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form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Validation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9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two-way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binding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2055" marR="1117600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/>
                <a:cs typeface="Verdana"/>
              </a:rPr>
              <a:t>(FormsModule)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708" y="2125916"/>
            <a:ext cx="5057140" cy="2522855"/>
            <a:chOff x="461708" y="2125916"/>
            <a:chExt cx="5057140" cy="2522855"/>
          </a:xfrm>
        </p:grpSpPr>
        <p:sp>
          <p:nvSpPr>
            <p:cNvPr id="5" name="object 5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5030724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5030724" y="24963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EB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0" y="0"/>
                  </a:moveTo>
                  <a:lnTo>
                    <a:pt x="5030724" y="0"/>
                  </a:lnTo>
                  <a:lnTo>
                    <a:pt x="5030724" y="2496312"/>
                  </a:lnTo>
                  <a:lnTo>
                    <a:pt x="0" y="2496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174372" y="2604007"/>
            <a:ext cx="9252201" cy="15798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</a:p>
        </p:txBody>
      </p:sp>
      <p:sp>
        <p:nvSpPr>
          <p:cNvPr id="8" name="object 8"/>
          <p:cNvSpPr/>
          <p:nvPr/>
        </p:nvSpPr>
        <p:spPr>
          <a:xfrm>
            <a:off x="473963" y="4744211"/>
            <a:ext cx="5023485" cy="676910"/>
          </a:xfrm>
          <a:custGeom>
            <a:avLst/>
            <a:gdLst/>
            <a:ahLst/>
            <a:cxnLst/>
            <a:rect l="l" t="t" r="r" b="b"/>
            <a:pathLst>
              <a:path w="5023485" h="676910">
                <a:moveTo>
                  <a:pt x="0" y="0"/>
                </a:moveTo>
                <a:lnTo>
                  <a:pt x="5023104" y="0"/>
                </a:lnTo>
                <a:lnTo>
                  <a:pt x="5023104" y="676656"/>
                </a:lnTo>
                <a:lnTo>
                  <a:pt x="0" y="6766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2556" y="4781307"/>
            <a:ext cx="358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&lt;form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ngSubmit</a:t>
            </a:r>
            <a:r>
              <a:rPr sz="1800" spc="-10" dirty="0">
                <a:latin typeface="Courier New"/>
                <a:cs typeface="Courier New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"save()"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2850" y="1718310"/>
            <a:ext cx="2830195" cy="840105"/>
          </a:xfrm>
          <a:prstGeom prst="rect">
            <a:avLst/>
          </a:prstGeom>
          <a:solidFill>
            <a:srgbClr val="675BA7"/>
          </a:solidFill>
          <a:ln w="25907">
            <a:solidFill>
              <a:srgbClr val="494179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2020"/>
              </a:spcBef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FormGroup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7000" y="2124455"/>
            <a:ext cx="3371215" cy="2879725"/>
            <a:chOff x="4207000" y="2124455"/>
            <a:chExt cx="3371215" cy="2879725"/>
          </a:xfrm>
        </p:grpSpPr>
        <p:sp>
          <p:nvSpPr>
            <p:cNvPr id="12" name="object 12"/>
            <p:cNvSpPr/>
            <p:nvPr/>
          </p:nvSpPr>
          <p:spPr>
            <a:xfrm>
              <a:off x="4279395" y="2138933"/>
              <a:ext cx="3284220" cy="2821940"/>
            </a:xfrm>
            <a:custGeom>
              <a:avLst/>
              <a:gdLst/>
              <a:ahLst/>
              <a:cxnLst/>
              <a:rect l="l" t="t" r="r" b="b"/>
              <a:pathLst>
                <a:path w="3284220" h="2821940">
                  <a:moveTo>
                    <a:pt x="3283991" y="0"/>
                  </a:moveTo>
                  <a:lnTo>
                    <a:pt x="1605800" y="0"/>
                  </a:lnTo>
                  <a:lnTo>
                    <a:pt x="1605800" y="2821597"/>
                  </a:lnTo>
                  <a:lnTo>
                    <a:pt x="0" y="2821597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7000" y="491709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2055" marR="1117600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/>
                <a:cs typeface="Verdana"/>
              </a:rPr>
              <a:t>(FormsModule)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708" y="2125916"/>
            <a:ext cx="5057140" cy="2522855"/>
            <a:chOff x="461708" y="2125916"/>
            <a:chExt cx="5057140" cy="2522855"/>
          </a:xfrm>
        </p:grpSpPr>
        <p:sp>
          <p:nvSpPr>
            <p:cNvPr id="5" name="object 5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5030724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5030724" y="24963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EB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0" y="0"/>
                  </a:moveTo>
                  <a:lnTo>
                    <a:pt x="5030724" y="0"/>
                  </a:lnTo>
                  <a:lnTo>
                    <a:pt x="5030724" y="2496312"/>
                  </a:lnTo>
                  <a:lnTo>
                    <a:pt x="0" y="2496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0200" y="2750185"/>
            <a:ext cx="9252201" cy="15798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</a:p>
        </p:txBody>
      </p:sp>
      <p:sp>
        <p:nvSpPr>
          <p:cNvPr id="8" name="object 8"/>
          <p:cNvSpPr/>
          <p:nvPr/>
        </p:nvSpPr>
        <p:spPr>
          <a:xfrm>
            <a:off x="473963" y="4744211"/>
            <a:ext cx="5023485" cy="954405"/>
          </a:xfrm>
          <a:custGeom>
            <a:avLst/>
            <a:gdLst/>
            <a:ahLst/>
            <a:cxnLst/>
            <a:rect l="l" t="t" r="r" b="b"/>
            <a:pathLst>
              <a:path w="5023485" h="954404">
                <a:moveTo>
                  <a:pt x="0" y="0"/>
                </a:moveTo>
                <a:lnTo>
                  <a:pt x="5023104" y="0"/>
                </a:lnTo>
                <a:lnTo>
                  <a:pt x="5023104" y="954024"/>
                </a:lnTo>
                <a:lnTo>
                  <a:pt x="0" y="95402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2556" y="4781307"/>
            <a:ext cx="37166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0580" marR="5080" indent="-8185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&lt;form 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ngSubmit</a:t>
            </a:r>
            <a:r>
              <a:rPr sz="1800" spc="-10" dirty="0">
                <a:latin typeface="Courier New"/>
                <a:cs typeface="Courier New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"save()" </a:t>
            </a:r>
            <a:r>
              <a:rPr sz="18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signupForm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"ngForm"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2850" y="1718310"/>
            <a:ext cx="2830195" cy="840105"/>
          </a:xfrm>
          <a:prstGeom prst="rect">
            <a:avLst/>
          </a:prstGeom>
          <a:solidFill>
            <a:srgbClr val="675BA7"/>
          </a:solidFill>
          <a:ln w="25907">
            <a:solidFill>
              <a:srgbClr val="494179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2020"/>
              </a:spcBef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FormGroup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7000" y="2124455"/>
            <a:ext cx="3371215" cy="3111500"/>
            <a:chOff x="4207000" y="2124455"/>
            <a:chExt cx="3371215" cy="3111500"/>
          </a:xfrm>
        </p:grpSpPr>
        <p:sp>
          <p:nvSpPr>
            <p:cNvPr id="12" name="object 12"/>
            <p:cNvSpPr/>
            <p:nvPr/>
          </p:nvSpPr>
          <p:spPr>
            <a:xfrm>
              <a:off x="4279395" y="2138933"/>
              <a:ext cx="3284220" cy="2821940"/>
            </a:xfrm>
            <a:custGeom>
              <a:avLst/>
              <a:gdLst/>
              <a:ahLst/>
              <a:cxnLst/>
              <a:rect l="l" t="t" r="r" b="b"/>
              <a:pathLst>
                <a:path w="3284220" h="2821940">
                  <a:moveTo>
                    <a:pt x="3283991" y="0"/>
                  </a:moveTo>
                  <a:lnTo>
                    <a:pt x="1605800" y="0"/>
                  </a:lnTo>
                  <a:lnTo>
                    <a:pt x="1605800" y="2821597"/>
                  </a:lnTo>
                  <a:lnTo>
                    <a:pt x="0" y="2821597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7000" y="491709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8257" y="2442209"/>
              <a:ext cx="3172460" cy="2779395"/>
            </a:xfrm>
            <a:custGeom>
              <a:avLst/>
              <a:gdLst/>
              <a:ahLst/>
              <a:cxnLst/>
              <a:rect l="l" t="t" r="r" b="b"/>
              <a:pathLst>
                <a:path w="3172459" h="2779395">
                  <a:moveTo>
                    <a:pt x="3172231" y="0"/>
                  </a:moveTo>
                  <a:lnTo>
                    <a:pt x="1977885" y="0"/>
                  </a:lnTo>
                  <a:lnTo>
                    <a:pt x="1977885" y="2778785"/>
                  </a:lnTo>
                  <a:lnTo>
                    <a:pt x="0" y="2778785"/>
                  </a:lnTo>
                </a:path>
              </a:pathLst>
            </a:custGeom>
            <a:ln w="28956">
              <a:solidFill>
                <a:srgbClr val="779F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76009" y="239877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7"/>
                  </a:lnTo>
                  <a:lnTo>
                    <a:pt x="86868" y="43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963" y="4735067"/>
            <a:ext cx="5724525" cy="2062480"/>
          </a:xfrm>
          <a:custGeom>
            <a:avLst/>
            <a:gdLst/>
            <a:ahLst/>
            <a:cxnLst/>
            <a:rect l="l" t="t" r="r" b="b"/>
            <a:pathLst>
              <a:path w="5724525" h="2062479">
                <a:moveTo>
                  <a:pt x="0" y="0"/>
                </a:moveTo>
                <a:lnTo>
                  <a:pt x="5724144" y="0"/>
                </a:lnTo>
                <a:lnTo>
                  <a:pt x="5724144" y="2061971"/>
                </a:lnTo>
                <a:lnTo>
                  <a:pt x="0" y="206197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2378" y="4771978"/>
            <a:ext cx="54921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215" marR="1779905" indent="-8185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&lt;form 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ngSubmit</a:t>
            </a:r>
            <a:r>
              <a:rPr sz="1800" spc="-10" dirty="0">
                <a:latin typeface="Courier New"/>
                <a:cs typeface="Courier New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"save()" </a:t>
            </a:r>
            <a:r>
              <a:rPr sz="18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#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signupForm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"ngForm"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&lt;button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"submit"</a:t>
            </a:r>
            <a:endParaRPr sz="1800">
              <a:latin typeface="Courier New"/>
              <a:cs typeface="Courier New"/>
            </a:endParaRPr>
          </a:p>
          <a:p>
            <a:pPr marL="124079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disabled</a:t>
            </a:r>
            <a:r>
              <a:rPr sz="1800" spc="-10" dirty="0">
                <a:latin typeface="Courier New"/>
                <a:cs typeface="Courier New"/>
              </a:rPr>
              <a:t>]=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"!signupForm.valid"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Save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&lt;/button&gt;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2055" marR="1117600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/>
                <a:cs typeface="Verdana"/>
              </a:rPr>
              <a:t>(FormsModule)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1708" y="2125916"/>
            <a:ext cx="5057140" cy="2522855"/>
            <a:chOff x="461708" y="2125916"/>
            <a:chExt cx="5057140" cy="2522855"/>
          </a:xfrm>
        </p:grpSpPr>
        <p:sp>
          <p:nvSpPr>
            <p:cNvPr id="7" name="object 7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5030724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5030724" y="24963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EB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0" y="0"/>
                  </a:moveTo>
                  <a:lnTo>
                    <a:pt x="5030724" y="0"/>
                  </a:lnTo>
                  <a:lnTo>
                    <a:pt x="5030724" y="2496312"/>
                  </a:lnTo>
                  <a:lnTo>
                    <a:pt x="0" y="2496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425307" y="2677211"/>
            <a:ext cx="9252201" cy="15798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7549832" y="1705292"/>
            <a:ext cx="2856230" cy="866140"/>
            <a:chOff x="7549832" y="1705292"/>
            <a:chExt cx="2856230" cy="866140"/>
          </a:xfrm>
        </p:grpSpPr>
        <p:sp>
          <p:nvSpPr>
            <p:cNvPr id="11" name="object 11"/>
            <p:cNvSpPr/>
            <p:nvPr/>
          </p:nvSpPr>
          <p:spPr>
            <a:xfrm>
              <a:off x="7562849" y="1718309"/>
              <a:ext cx="2830195" cy="840105"/>
            </a:xfrm>
            <a:custGeom>
              <a:avLst/>
              <a:gdLst/>
              <a:ahLst/>
              <a:cxnLst/>
              <a:rect l="l" t="t" r="r" b="b"/>
              <a:pathLst>
                <a:path w="2830195" h="840105">
                  <a:moveTo>
                    <a:pt x="2830068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2830068" y="839724"/>
                  </a:lnTo>
                  <a:lnTo>
                    <a:pt x="283006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62849" y="1718309"/>
              <a:ext cx="2830195" cy="840105"/>
            </a:xfrm>
            <a:custGeom>
              <a:avLst/>
              <a:gdLst/>
              <a:ahLst/>
              <a:cxnLst/>
              <a:rect l="l" t="t" r="r" b="b"/>
              <a:pathLst>
                <a:path w="2830195" h="840105">
                  <a:moveTo>
                    <a:pt x="0" y="0"/>
                  </a:moveTo>
                  <a:lnTo>
                    <a:pt x="2830068" y="0"/>
                  </a:lnTo>
                  <a:lnTo>
                    <a:pt x="2830068" y="839724"/>
                  </a:lnTo>
                  <a:lnTo>
                    <a:pt x="0" y="8397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28780" y="1961908"/>
            <a:ext cx="1499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FormGroup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07000" y="2124455"/>
            <a:ext cx="3371215" cy="3102610"/>
            <a:chOff x="4207000" y="2124455"/>
            <a:chExt cx="3371215" cy="3102610"/>
          </a:xfrm>
        </p:grpSpPr>
        <p:sp>
          <p:nvSpPr>
            <p:cNvPr id="15" name="object 15"/>
            <p:cNvSpPr/>
            <p:nvPr/>
          </p:nvSpPr>
          <p:spPr>
            <a:xfrm>
              <a:off x="4279395" y="2138933"/>
              <a:ext cx="3284220" cy="2821940"/>
            </a:xfrm>
            <a:custGeom>
              <a:avLst/>
              <a:gdLst/>
              <a:ahLst/>
              <a:cxnLst/>
              <a:rect l="l" t="t" r="r" b="b"/>
              <a:pathLst>
                <a:path w="3284220" h="2821940">
                  <a:moveTo>
                    <a:pt x="3283991" y="0"/>
                  </a:moveTo>
                  <a:lnTo>
                    <a:pt x="1605800" y="0"/>
                  </a:lnTo>
                  <a:lnTo>
                    <a:pt x="1605800" y="2821597"/>
                  </a:lnTo>
                  <a:lnTo>
                    <a:pt x="0" y="2821597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07000" y="491709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8925" y="2442209"/>
              <a:ext cx="3162300" cy="2770505"/>
            </a:xfrm>
            <a:custGeom>
              <a:avLst/>
              <a:gdLst/>
              <a:ahLst/>
              <a:cxnLst/>
              <a:rect l="l" t="t" r="r" b="b"/>
              <a:pathLst>
                <a:path w="3162300" h="2770504">
                  <a:moveTo>
                    <a:pt x="3162071" y="0"/>
                  </a:moveTo>
                  <a:lnTo>
                    <a:pt x="1972830" y="0"/>
                  </a:lnTo>
                  <a:lnTo>
                    <a:pt x="1972830" y="2770098"/>
                  </a:lnTo>
                  <a:lnTo>
                    <a:pt x="0" y="2770098"/>
                  </a:lnTo>
                </a:path>
              </a:pathLst>
            </a:custGeom>
            <a:ln w="28956">
              <a:solidFill>
                <a:srgbClr val="779F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76517" y="239877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7"/>
                  </a:lnTo>
                  <a:lnTo>
                    <a:pt x="86868" y="43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0" ma:contentTypeDescription="Create a new document." ma:contentTypeScope="" ma:versionID="6c8ee34cc14e41270df816faabb94a8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ed2f8f1f384f55afa84c27e10cefa92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aba40ea-ab1f-4424-a7f2-a5a2987c4c4b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0F1A1D86-844B-4665-9CAA-B6253A2BF5E7}"/>
</file>

<file path=customXml/itemProps2.xml><?xml version="1.0" encoding="utf-8"?>
<ds:datastoreItem xmlns:ds="http://schemas.openxmlformats.org/officeDocument/2006/customXml" ds:itemID="{44EE557F-DE27-48AA-9597-CE0A4109F7D7}"/>
</file>

<file path=customXml/itemProps3.xml><?xml version="1.0" encoding="utf-8"?>
<ds:datastoreItem xmlns:ds="http://schemas.openxmlformats.org/officeDocument/2006/customXml" ds:itemID="{219976A9-DA93-475F-A1E0-7DD43D2313E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306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Segoe UI</vt:lpstr>
      <vt:lpstr>Verdana</vt:lpstr>
      <vt:lpstr>Office Theme</vt:lpstr>
      <vt:lpstr>Angular Day6</vt:lpstr>
      <vt:lpstr>Angular Forms</vt:lpstr>
      <vt:lpstr>State</vt:lpstr>
      <vt:lpstr>Template-driven Forms</vt:lpstr>
      <vt:lpstr>Reactive Forms</vt:lpstr>
      <vt:lpstr>Angular Forms</vt:lpstr>
      <vt:lpstr>Directives</vt:lpstr>
      <vt:lpstr>Directives</vt:lpstr>
      <vt:lpstr>Directives</vt:lpstr>
      <vt:lpstr>FormBuilder</vt:lpstr>
      <vt:lpstr>FormBuilder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Asmaa Ahmed Marzouk</cp:lastModifiedBy>
  <cp:revision>9</cp:revision>
  <dcterms:created xsi:type="dcterms:W3CDTF">2023-05-25T05:53:27Z</dcterms:created>
  <dcterms:modified xsi:type="dcterms:W3CDTF">2023-05-25T09:33:35Z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2023-05-25T00:00:00Z</vt:filetime>
  </property>
  <property fmtid="{D5CDD505-2E9C-101B-9397-08002B2CF9AE}" pid="5" name="ContentTypeId">
    <vt:lpwstr>0x010100C2571A8CA3E18B44ACFE0AD4EB8285B1</vt:lpwstr>
  </property>
</Properties>
</file>