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entation.xml" ContentType="application/vnd.openxmlformats-officedocument.presentationml.presentation.main+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5.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
      <p:font typeface="Roboto Slab" pitchFamily="2"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6b1c669c8c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6b1c669c8c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6b1c669c8c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6b1c669c8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6b1c669c8c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6b1c669c8c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6b1c669c8c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6b1c669c8c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6b1c669c8c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6b1c669c8c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6b1c669c8c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6b1c669c8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6b1c669c8c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6b1c669c8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6b1c669c8c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6b1c669c8c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6b1c669c8c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6b1c669c8c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630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6b1c669c8c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6b1c669c8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6b1c669c8c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6b1c669c8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6b1c669c8c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6b1c669c8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6b1c669c8c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6b1c669c8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6b1c669c8c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6b1c669c8c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6b1c669c8c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6b1c669c8c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6b1c669c8c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6b1c669c8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b1c669c8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b1c669c8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6b1c669c8c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6b1c669c8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Angular Day1</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Presented By : Asmaa Ahmed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Workspace Files</a:t>
            </a:r>
            <a:endParaRPr/>
          </a:p>
        </p:txBody>
      </p:sp>
      <p:sp>
        <p:nvSpPr>
          <p:cNvPr id="119" name="Google Shape;119;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marR="3048000" lvl="0" indent="-304800" algn="l" rtl="0">
              <a:spcBef>
                <a:spcPts val="1200"/>
              </a:spcBef>
              <a:spcAft>
                <a:spcPts val="0"/>
              </a:spcAft>
              <a:buClr>
                <a:srgbClr val="000000"/>
              </a:buClr>
              <a:buSzPts val="1200"/>
              <a:buFont typeface="Arial"/>
              <a:buChar char="●"/>
            </a:pPr>
            <a:r>
              <a:rPr lang="en-GB" sz="1200" b="1">
                <a:solidFill>
                  <a:srgbClr val="000000"/>
                </a:solidFill>
                <a:highlight>
                  <a:srgbClr val="FFFFFF"/>
                </a:highlight>
                <a:latin typeface="Arial"/>
                <a:ea typeface="Arial"/>
                <a:cs typeface="Arial"/>
                <a:sym typeface="Arial"/>
              </a:rPr>
              <a:t>package.json:</a:t>
            </a:r>
            <a:r>
              <a:rPr lang="en-GB" sz="1200">
                <a:solidFill>
                  <a:srgbClr val="000000"/>
                </a:solidFill>
                <a:highlight>
                  <a:srgbClr val="FFFFFF"/>
                </a:highlight>
                <a:latin typeface="Arial"/>
                <a:ea typeface="Arial"/>
                <a:cs typeface="Arial"/>
                <a:sym typeface="Arial"/>
              </a:rPr>
              <a:t> Configures npm package dependencies that are available to all projects in the workspace.</a:t>
            </a:r>
            <a:endParaRPr sz="1200">
              <a:solidFill>
                <a:srgbClr val="000000"/>
              </a:solidFill>
              <a:highlight>
                <a:srgbClr val="FFFFFF"/>
              </a:highlight>
              <a:latin typeface="Arial"/>
              <a:ea typeface="Arial"/>
              <a:cs typeface="Arial"/>
              <a:sym typeface="Arial"/>
            </a:endParaRPr>
          </a:p>
          <a:p>
            <a:pPr marL="457200" marR="3048000" lvl="0" indent="-304800" algn="l" rtl="0">
              <a:spcBef>
                <a:spcPts val="0"/>
              </a:spcBef>
              <a:spcAft>
                <a:spcPts val="0"/>
              </a:spcAft>
              <a:buClr>
                <a:srgbClr val="000000"/>
              </a:buClr>
              <a:buSzPts val="1200"/>
              <a:buFont typeface="Arial"/>
              <a:buChar char="●"/>
            </a:pPr>
            <a:r>
              <a:rPr lang="en-GB" sz="1200" b="1">
                <a:solidFill>
                  <a:srgbClr val="000000"/>
                </a:solidFill>
                <a:highlight>
                  <a:srgbClr val="FFFFFF"/>
                </a:highlight>
                <a:latin typeface="Arial"/>
                <a:ea typeface="Arial"/>
                <a:cs typeface="Arial"/>
                <a:sym typeface="Arial"/>
              </a:rPr>
              <a:t>package-lock.json:</a:t>
            </a:r>
            <a:r>
              <a:rPr lang="en-GB" sz="1200">
                <a:solidFill>
                  <a:srgbClr val="000000"/>
                </a:solidFill>
                <a:highlight>
                  <a:srgbClr val="FFFFFF"/>
                </a:highlight>
                <a:latin typeface="Arial"/>
                <a:ea typeface="Arial"/>
                <a:cs typeface="Arial"/>
                <a:sym typeface="Arial"/>
              </a:rPr>
              <a:t> Provides version information for all packages installed into node_modules by the npm client. If you use the yarn client, this file will be yarn.lock instead.</a:t>
            </a:r>
            <a:endParaRPr sz="1200">
              <a:solidFill>
                <a:srgbClr val="000000"/>
              </a:solidFill>
              <a:highlight>
                <a:srgbClr val="FFFFFF"/>
              </a:highlight>
              <a:latin typeface="Arial"/>
              <a:ea typeface="Arial"/>
              <a:cs typeface="Arial"/>
              <a:sym typeface="Arial"/>
            </a:endParaRPr>
          </a:p>
          <a:p>
            <a:pPr marL="457200" marR="3048000" lvl="0" indent="-304800" algn="l" rtl="0">
              <a:spcBef>
                <a:spcPts val="0"/>
              </a:spcBef>
              <a:spcAft>
                <a:spcPts val="0"/>
              </a:spcAft>
              <a:buClr>
                <a:srgbClr val="000000"/>
              </a:buClr>
              <a:buSzPts val="1200"/>
              <a:buFont typeface="Arial"/>
              <a:buChar char="●"/>
            </a:pPr>
            <a:r>
              <a:rPr lang="en-GB" sz="1200" b="1">
                <a:solidFill>
                  <a:srgbClr val="000000"/>
                </a:solidFill>
                <a:highlight>
                  <a:srgbClr val="FFFFFF"/>
                </a:highlight>
                <a:latin typeface="Arial"/>
                <a:ea typeface="Arial"/>
                <a:cs typeface="Arial"/>
                <a:sym typeface="Arial"/>
              </a:rPr>
              <a:t>tsconfig.json:</a:t>
            </a:r>
            <a:r>
              <a:rPr lang="en-GB" sz="1200">
                <a:solidFill>
                  <a:srgbClr val="000000"/>
                </a:solidFill>
                <a:highlight>
                  <a:srgbClr val="FFFFFF"/>
                </a:highlight>
                <a:latin typeface="Arial"/>
                <a:ea typeface="Arial"/>
                <a:cs typeface="Arial"/>
                <a:sym typeface="Arial"/>
              </a:rPr>
              <a:t> Default TypeScript configuration for apps in the workspace, including TypeScript and Angular template compiler options</a:t>
            </a:r>
            <a:endParaRPr sz="1200">
              <a:solidFill>
                <a:srgbClr val="000000"/>
              </a:solidFill>
              <a:highlight>
                <a:srgbClr val="FFFFFF"/>
              </a:highlight>
              <a:latin typeface="Arial"/>
              <a:ea typeface="Arial"/>
              <a:cs typeface="Arial"/>
              <a:sym typeface="Arial"/>
            </a:endParaRPr>
          </a:p>
          <a:p>
            <a:pPr marL="457200" marR="3048000" lvl="0" indent="-304800" algn="l" rtl="0">
              <a:spcBef>
                <a:spcPts val="0"/>
              </a:spcBef>
              <a:spcAft>
                <a:spcPts val="0"/>
              </a:spcAft>
              <a:buClr>
                <a:srgbClr val="000000"/>
              </a:buClr>
              <a:buSzPts val="1200"/>
              <a:buFont typeface="Arial"/>
              <a:buChar char="●"/>
            </a:pPr>
            <a:r>
              <a:rPr lang="en-GB" sz="1200" b="1">
                <a:solidFill>
                  <a:srgbClr val="000000"/>
                </a:solidFill>
                <a:highlight>
                  <a:srgbClr val="FFFFFF"/>
                </a:highlight>
                <a:latin typeface="Arial"/>
                <a:ea typeface="Arial"/>
                <a:cs typeface="Arial"/>
                <a:sym typeface="Arial"/>
              </a:rPr>
              <a:t>tslint.json:</a:t>
            </a:r>
            <a:r>
              <a:rPr lang="en-GB" sz="1200">
                <a:solidFill>
                  <a:srgbClr val="000000"/>
                </a:solidFill>
                <a:highlight>
                  <a:srgbClr val="FFFFFF"/>
                </a:highlight>
                <a:latin typeface="Arial"/>
                <a:ea typeface="Arial"/>
                <a:cs typeface="Arial"/>
                <a:sym typeface="Arial"/>
              </a:rPr>
              <a:t> Default TSLint configuration for apps in the workspace</a:t>
            </a:r>
            <a:endParaRPr sz="120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sz="1300" b="1">
              <a:solidFill>
                <a:srgbClr val="000000"/>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Modules</a:t>
            </a:r>
            <a:endParaRPr/>
          </a:p>
        </p:txBody>
      </p:sp>
      <p:sp>
        <p:nvSpPr>
          <p:cNvPr id="125" name="Google Shape;125;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marR="3048000" lvl="0" indent="0" algn="l" rtl="0">
              <a:spcBef>
                <a:spcPts val="1200"/>
              </a:spcBef>
              <a:spcAft>
                <a:spcPts val="0"/>
              </a:spcAft>
              <a:buNone/>
            </a:pPr>
            <a:r>
              <a:rPr lang="en-GB" sz="1400" dirty="0">
                <a:solidFill>
                  <a:srgbClr val="000000"/>
                </a:solidFill>
                <a:highlight>
                  <a:srgbClr val="FFFFFF"/>
                </a:highlight>
                <a:latin typeface="Arial"/>
                <a:ea typeface="Arial"/>
                <a:cs typeface="Arial"/>
                <a:sym typeface="Arial"/>
              </a:rPr>
              <a:t>Every Angular app has at least one Module, </a:t>
            </a:r>
            <a:r>
              <a:rPr lang="en-GB" sz="1400" dirty="0" err="1">
                <a:solidFill>
                  <a:srgbClr val="000000"/>
                </a:solidFill>
                <a:highlight>
                  <a:srgbClr val="FFFFFF"/>
                </a:highlight>
                <a:latin typeface="Arial"/>
                <a:ea typeface="Arial"/>
                <a:cs typeface="Arial"/>
                <a:sym typeface="Arial"/>
              </a:rPr>
              <a:t>theroot</a:t>
            </a:r>
            <a:r>
              <a:rPr lang="en-GB" sz="1400" dirty="0">
                <a:solidFill>
                  <a:srgbClr val="000000"/>
                </a:solidFill>
                <a:highlight>
                  <a:srgbClr val="FFFFFF"/>
                </a:highlight>
                <a:latin typeface="Arial"/>
                <a:ea typeface="Arial"/>
                <a:cs typeface="Arial"/>
                <a:sym typeface="Arial"/>
              </a:rPr>
              <a:t> module named </a:t>
            </a:r>
            <a:r>
              <a:rPr lang="en-GB" sz="1400" dirty="0" err="1">
                <a:solidFill>
                  <a:srgbClr val="000000"/>
                </a:solidFill>
                <a:highlight>
                  <a:srgbClr val="FFFFFF"/>
                </a:highlight>
                <a:latin typeface="Arial"/>
                <a:ea typeface="Arial"/>
                <a:cs typeface="Arial"/>
                <a:sym typeface="Arial"/>
              </a:rPr>
              <a:t>AppModule</a:t>
            </a:r>
            <a:r>
              <a:rPr lang="en-GB" sz="1400" dirty="0">
                <a:solidFill>
                  <a:srgbClr val="000000"/>
                </a:solidFill>
                <a:highlight>
                  <a:srgbClr val="FFFFFF"/>
                </a:highlight>
                <a:latin typeface="Arial"/>
                <a:ea typeface="Arial"/>
                <a:cs typeface="Arial"/>
                <a:sym typeface="Arial"/>
              </a:rPr>
              <a:t>,</a:t>
            </a:r>
            <a:endParaRPr sz="1400" dirty="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400" dirty="0">
                <a:solidFill>
                  <a:srgbClr val="000000"/>
                </a:solidFill>
                <a:highlight>
                  <a:srgbClr val="FFFFFF"/>
                </a:highlight>
                <a:latin typeface="Arial"/>
                <a:ea typeface="Arial"/>
                <a:cs typeface="Arial"/>
                <a:sym typeface="Arial"/>
              </a:rPr>
              <a:t>An Angular app is a Modular </a:t>
            </a:r>
            <a:r>
              <a:rPr lang="en-GB" sz="1400" dirty="0" err="1">
                <a:solidFill>
                  <a:srgbClr val="000000"/>
                </a:solidFill>
                <a:highlight>
                  <a:srgbClr val="FFFFFF"/>
                </a:highlight>
                <a:latin typeface="Arial"/>
                <a:ea typeface="Arial"/>
                <a:cs typeface="Arial"/>
                <a:sym typeface="Arial"/>
              </a:rPr>
              <a:t>app,A</a:t>
            </a:r>
            <a:r>
              <a:rPr lang="en-GB" sz="1400" dirty="0">
                <a:solidFill>
                  <a:srgbClr val="000000"/>
                </a:solidFill>
                <a:highlight>
                  <a:srgbClr val="FFFFFF"/>
                </a:highlight>
                <a:latin typeface="Arial"/>
                <a:ea typeface="Arial"/>
                <a:cs typeface="Arial"/>
                <a:sym typeface="Arial"/>
              </a:rPr>
              <a:t> module is </a:t>
            </a:r>
            <a:r>
              <a:rPr lang="en-GB" sz="1400" dirty="0" err="1">
                <a:solidFill>
                  <a:srgbClr val="000000"/>
                </a:solidFill>
                <a:highlight>
                  <a:srgbClr val="FFFFFF"/>
                </a:highlight>
                <a:latin typeface="Arial"/>
                <a:ea typeface="Arial"/>
                <a:cs typeface="Arial"/>
                <a:sym typeface="Arial"/>
              </a:rPr>
              <a:t>aTypeScript</a:t>
            </a:r>
            <a:r>
              <a:rPr lang="en-GB" sz="1400" dirty="0">
                <a:solidFill>
                  <a:srgbClr val="000000"/>
                </a:solidFill>
                <a:highlight>
                  <a:srgbClr val="FFFFFF"/>
                </a:highlight>
                <a:latin typeface="Arial"/>
                <a:ea typeface="Arial"/>
                <a:cs typeface="Arial"/>
                <a:sym typeface="Arial"/>
              </a:rPr>
              <a:t> class with the </a:t>
            </a:r>
            <a:r>
              <a:rPr lang="en-GB" sz="1400" dirty="0" err="1">
                <a:solidFill>
                  <a:srgbClr val="000000"/>
                </a:solidFill>
                <a:highlight>
                  <a:srgbClr val="FFFFFF"/>
                </a:highlight>
                <a:latin typeface="Arial"/>
                <a:ea typeface="Arial"/>
                <a:cs typeface="Arial"/>
                <a:sym typeface="Arial"/>
              </a:rPr>
              <a:t>Decorator@NgModule</a:t>
            </a:r>
            <a:r>
              <a:rPr lang="en-GB" sz="1400" dirty="0">
                <a:solidFill>
                  <a:srgbClr val="000000"/>
                </a:solidFill>
                <a:highlight>
                  <a:srgbClr val="FFFFFF"/>
                </a:highlight>
                <a:latin typeface="Arial"/>
                <a:ea typeface="Arial"/>
                <a:cs typeface="Arial"/>
                <a:sym typeface="Arial"/>
              </a:rPr>
              <a:t>,</a:t>
            </a:r>
            <a:endParaRPr sz="1400" dirty="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400" dirty="0">
                <a:solidFill>
                  <a:srgbClr val="000000"/>
                </a:solidFill>
                <a:highlight>
                  <a:srgbClr val="FFFFFF"/>
                </a:highlight>
                <a:latin typeface="Arial"/>
                <a:ea typeface="Arial"/>
                <a:cs typeface="Arial"/>
                <a:sym typeface="Arial"/>
              </a:rPr>
              <a:t>Each module in the </a:t>
            </a:r>
            <a:r>
              <a:rPr lang="en-GB" sz="1400" dirty="0" err="1">
                <a:solidFill>
                  <a:srgbClr val="000000"/>
                </a:solidFill>
                <a:highlight>
                  <a:srgbClr val="FFFFFF"/>
                </a:highlight>
                <a:latin typeface="Arial"/>
                <a:ea typeface="Arial"/>
                <a:cs typeface="Arial"/>
                <a:sym typeface="Arial"/>
              </a:rPr>
              <a:t>applicationhas</a:t>
            </a:r>
            <a:r>
              <a:rPr lang="en-GB" sz="1400" dirty="0">
                <a:solidFill>
                  <a:srgbClr val="000000"/>
                </a:solidFill>
                <a:highlight>
                  <a:srgbClr val="FFFFFF"/>
                </a:highlight>
                <a:latin typeface="Arial"/>
                <a:ea typeface="Arial"/>
                <a:cs typeface="Arial"/>
                <a:sym typeface="Arial"/>
              </a:rPr>
              <a:t> it’s own Components , Directives, Services… They should be declared </a:t>
            </a:r>
            <a:r>
              <a:rPr lang="en-GB" sz="1400" dirty="0" err="1">
                <a:solidFill>
                  <a:srgbClr val="000000"/>
                </a:solidFill>
                <a:highlight>
                  <a:srgbClr val="FFFFFF"/>
                </a:highlight>
                <a:latin typeface="Arial"/>
                <a:ea typeface="Arial"/>
                <a:cs typeface="Arial"/>
                <a:sym typeface="Arial"/>
              </a:rPr>
              <a:t>in@NgModule</a:t>
            </a:r>
            <a:r>
              <a:rPr lang="en-GB" sz="1400" dirty="0">
                <a:solidFill>
                  <a:srgbClr val="000000"/>
                </a:solidFill>
                <a:highlight>
                  <a:srgbClr val="FFFFFF"/>
                </a:highlight>
                <a:latin typeface="Arial"/>
                <a:ea typeface="Arial"/>
                <a:cs typeface="Arial"/>
                <a:sym typeface="Arial"/>
              </a:rPr>
              <a:t> decorator,</a:t>
            </a:r>
            <a:endParaRPr sz="1400" dirty="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sz="2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ngModule metadata</a:t>
            </a:r>
            <a:endParaRPr/>
          </a:p>
        </p:txBody>
      </p:sp>
      <p:sp>
        <p:nvSpPr>
          <p:cNvPr id="131" name="Google Shape;131;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200" b="1">
                <a:solidFill>
                  <a:srgbClr val="000000"/>
                </a:solidFill>
                <a:highlight>
                  <a:srgbClr val="FFFFFF"/>
                </a:highlight>
                <a:latin typeface="Arial"/>
                <a:ea typeface="Arial"/>
                <a:cs typeface="Arial"/>
                <a:sym typeface="Arial"/>
              </a:rPr>
              <a:t>declarations</a:t>
            </a:r>
            <a:r>
              <a:rPr lang="en-GB" sz="1200">
                <a:solidFill>
                  <a:srgbClr val="000000"/>
                </a:solidFill>
                <a:highlight>
                  <a:srgbClr val="FFFFFF"/>
                </a:highlight>
                <a:latin typeface="Arial"/>
                <a:ea typeface="Arial"/>
                <a:cs typeface="Arial"/>
                <a:sym typeface="Arial"/>
              </a:rPr>
              <a:t>: The components,and directives, that belong to this NgModule.</a:t>
            </a:r>
            <a:endParaRPr sz="120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GB" sz="1200" b="1">
                <a:solidFill>
                  <a:srgbClr val="000000"/>
                </a:solidFill>
                <a:highlight>
                  <a:srgbClr val="FFFFFF"/>
                </a:highlight>
                <a:latin typeface="Arial"/>
                <a:ea typeface="Arial"/>
                <a:cs typeface="Arial"/>
                <a:sym typeface="Arial"/>
              </a:rPr>
              <a:t>imports</a:t>
            </a:r>
            <a:r>
              <a:rPr lang="en-GB" sz="1200">
                <a:solidFill>
                  <a:srgbClr val="000000"/>
                </a:solidFill>
                <a:highlight>
                  <a:srgbClr val="FFFFFF"/>
                </a:highlight>
                <a:latin typeface="Arial"/>
                <a:ea typeface="Arial"/>
                <a:cs typeface="Arial"/>
                <a:sym typeface="Arial"/>
              </a:rPr>
              <a:t>: Other modules whose exported classes are needed by component templates declared in this NgModule.</a:t>
            </a:r>
            <a:endParaRPr sz="120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GB" sz="1200" b="1">
                <a:solidFill>
                  <a:srgbClr val="000000"/>
                </a:solidFill>
                <a:highlight>
                  <a:srgbClr val="FFFFFF"/>
                </a:highlight>
                <a:latin typeface="Arial"/>
                <a:ea typeface="Arial"/>
                <a:cs typeface="Arial"/>
                <a:sym typeface="Arial"/>
              </a:rPr>
              <a:t>providers</a:t>
            </a:r>
            <a:r>
              <a:rPr lang="en-GB" sz="1200">
                <a:solidFill>
                  <a:srgbClr val="000000"/>
                </a:solidFill>
                <a:highlight>
                  <a:srgbClr val="FFFFFF"/>
                </a:highlight>
                <a:latin typeface="Arial"/>
                <a:ea typeface="Arial"/>
                <a:cs typeface="Arial"/>
                <a:sym typeface="Arial"/>
              </a:rPr>
              <a:t>: Creators of services that this NgModule contributes to the global collection of services; they become accessible in all parts of the app. </a:t>
            </a:r>
            <a:endParaRPr sz="1200">
              <a:solidFill>
                <a:srgbClr val="000000"/>
              </a:solidFill>
              <a:highlight>
                <a:srgbClr val="FFFFFF"/>
              </a:highlight>
              <a:latin typeface="Arial"/>
              <a:ea typeface="Arial"/>
              <a:cs typeface="Arial"/>
              <a:sym typeface="Arial"/>
            </a:endParaRPr>
          </a:p>
          <a:p>
            <a:pPr marL="0" lvl="0" indent="0" algn="l" rtl="0">
              <a:spcBef>
                <a:spcPts val="1200"/>
              </a:spcBef>
              <a:spcAft>
                <a:spcPts val="1200"/>
              </a:spcAft>
              <a:buNone/>
            </a:pPr>
            <a:r>
              <a:rPr lang="en-GB" sz="1200" b="1">
                <a:solidFill>
                  <a:srgbClr val="000000"/>
                </a:solidFill>
                <a:highlight>
                  <a:srgbClr val="FFFFFF"/>
                </a:highlight>
                <a:latin typeface="Arial"/>
                <a:ea typeface="Arial"/>
                <a:cs typeface="Arial"/>
                <a:sym typeface="Arial"/>
              </a:rPr>
              <a:t>bootstrap</a:t>
            </a:r>
            <a:r>
              <a:rPr lang="en-GB" sz="1200">
                <a:solidFill>
                  <a:srgbClr val="000000"/>
                </a:solidFill>
                <a:highlight>
                  <a:srgbClr val="FFFFFF"/>
                </a:highlight>
                <a:latin typeface="Arial"/>
                <a:ea typeface="Arial"/>
                <a:cs typeface="Arial"/>
                <a:sym typeface="Arial"/>
              </a:rPr>
              <a:t>: The main application view, called the root component, which hosts all other app views.</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Angular Packages</a:t>
            </a:r>
            <a:endParaRPr/>
          </a:p>
        </p:txBody>
      </p:sp>
      <p:sp>
        <p:nvSpPr>
          <p:cNvPr id="137" name="Google Shape;137;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lnSpcReduction="20000"/>
          </a:bodyPr>
          <a:lstStyle/>
          <a:p>
            <a:pPr marL="0" marR="3048000" lvl="0" indent="0" algn="l" rtl="0">
              <a:spcBef>
                <a:spcPts val="1200"/>
              </a:spcBef>
              <a:spcAft>
                <a:spcPts val="0"/>
              </a:spcAft>
              <a:buNone/>
            </a:pPr>
            <a:r>
              <a:rPr lang="en-GB" sz="1100" b="1">
                <a:solidFill>
                  <a:srgbClr val="000000"/>
                </a:solidFill>
                <a:highlight>
                  <a:srgbClr val="FFFFFF"/>
                </a:highlight>
                <a:latin typeface="Arial"/>
                <a:ea typeface="Arial"/>
                <a:cs typeface="Arial"/>
                <a:sym typeface="Arial"/>
              </a:rPr>
              <a:t>@angular/animations</a:t>
            </a:r>
            <a:r>
              <a:rPr lang="en-GB" sz="1100">
                <a:solidFill>
                  <a:srgbClr val="000000"/>
                </a:solidFill>
                <a:highlight>
                  <a:srgbClr val="FFFFFF"/>
                </a:highlight>
                <a:latin typeface="Arial"/>
                <a:ea typeface="Arial"/>
                <a:cs typeface="Arial"/>
                <a:sym typeface="Arial"/>
              </a:rPr>
              <a:t>: Angular's animations library makes it easy to define and apply animation effects such as page and list transitions.</a:t>
            </a:r>
            <a:endParaRPr sz="110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b="1">
                <a:solidFill>
                  <a:srgbClr val="000000"/>
                </a:solidFill>
                <a:highlight>
                  <a:srgbClr val="FFFFFF"/>
                </a:highlight>
                <a:latin typeface="Arial"/>
                <a:ea typeface="Arial"/>
                <a:cs typeface="Arial"/>
                <a:sym typeface="Arial"/>
              </a:rPr>
              <a:t>@angular/common</a:t>
            </a:r>
            <a:r>
              <a:rPr lang="en-GB" sz="1100">
                <a:solidFill>
                  <a:srgbClr val="000000"/>
                </a:solidFill>
                <a:highlight>
                  <a:srgbClr val="FFFFFF"/>
                </a:highlight>
                <a:latin typeface="Arial"/>
                <a:ea typeface="Arial"/>
                <a:cs typeface="Arial"/>
                <a:sym typeface="Arial"/>
              </a:rPr>
              <a:t>: The commonly needed services, pipes, and directives provided by the Angular team. The HttpClientModule is also here, in the '@angular/common/http' subfolder.</a:t>
            </a:r>
            <a:endParaRPr sz="110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b="1">
                <a:solidFill>
                  <a:srgbClr val="000000"/>
                </a:solidFill>
                <a:highlight>
                  <a:srgbClr val="FFFFFF"/>
                </a:highlight>
                <a:latin typeface="Arial"/>
                <a:ea typeface="Arial"/>
                <a:cs typeface="Arial"/>
                <a:sym typeface="Arial"/>
              </a:rPr>
              <a:t>@angular/core</a:t>
            </a:r>
            <a:r>
              <a:rPr lang="en-GB" sz="1100">
                <a:solidFill>
                  <a:srgbClr val="000000"/>
                </a:solidFill>
                <a:highlight>
                  <a:srgbClr val="FFFFFF"/>
                </a:highlight>
                <a:latin typeface="Arial"/>
                <a:ea typeface="Arial"/>
                <a:cs typeface="Arial"/>
                <a:sym typeface="Arial"/>
              </a:rPr>
              <a:t>: Critical runtime parts of the framework needed by every application. Includes all metadata decorators, Component, Directive, dependency injection, and the component lifecycle hooks.</a:t>
            </a:r>
            <a:endParaRPr sz="110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b="1">
                <a:solidFill>
                  <a:srgbClr val="000000"/>
                </a:solidFill>
                <a:highlight>
                  <a:srgbClr val="FFFFFF"/>
                </a:highlight>
                <a:latin typeface="Arial"/>
                <a:ea typeface="Arial"/>
                <a:cs typeface="Arial"/>
                <a:sym typeface="Arial"/>
              </a:rPr>
              <a:t>@angular/compiler</a:t>
            </a:r>
            <a:r>
              <a:rPr lang="en-GB" sz="1100">
                <a:solidFill>
                  <a:srgbClr val="000000"/>
                </a:solidFill>
                <a:highlight>
                  <a:srgbClr val="FFFFFF"/>
                </a:highlight>
                <a:latin typeface="Arial"/>
                <a:ea typeface="Arial"/>
                <a:cs typeface="Arial"/>
                <a:sym typeface="Arial"/>
              </a:rPr>
              <a:t>: Angular's Template Compiler. It understands templates and can convert them to code that makes the application run and render. Typically you don’t interact with the compiler directly;</a:t>
            </a:r>
            <a:endParaRPr sz="110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a:solidFill>
                  <a:srgbClr val="000000"/>
                </a:solidFill>
                <a:highlight>
                  <a:srgbClr val="FFFFFF"/>
                </a:highlight>
                <a:latin typeface="Arial"/>
                <a:ea typeface="Arial"/>
                <a:cs typeface="Arial"/>
                <a:sym typeface="Arial"/>
              </a:rPr>
              <a:t> </a:t>
            </a:r>
            <a:r>
              <a:rPr lang="en-GB" sz="1100" b="1">
                <a:solidFill>
                  <a:srgbClr val="000000"/>
                </a:solidFill>
                <a:highlight>
                  <a:srgbClr val="FFFFFF"/>
                </a:highlight>
                <a:latin typeface="Arial"/>
                <a:ea typeface="Arial"/>
                <a:cs typeface="Arial"/>
                <a:sym typeface="Arial"/>
              </a:rPr>
              <a:t>@angular/forms</a:t>
            </a:r>
            <a:r>
              <a:rPr lang="en-GB" sz="1100">
                <a:solidFill>
                  <a:srgbClr val="000000"/>
                </a:solidFill>
                <a:highlight>
                  <a:srgbClr val="FFFFFF"/>
                </a:highlight>
                <a:latin typeface="Arial"/>
                <a:ea typeface="Arial"/>
                <a:cs typeface="Arial"/>
                <a:sym typeface="Arial"/>
              </a:rPr>
              <a:t>: support for both template-driven and reactive forms.</a:t>
            </a:r>
            <a:endParaRPr sz="110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Angular Packages</a:t>
            </a:r>
            <a:endParaRPr/>
          </a:p>
        </p:txBody>
      </p:sp>
      <p:sp>
        <p:nvSpPr>
          <p:cNvPr id="143" name="Google Shape;143;p2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lnSpcReduction="10000"/>
          </a:bodyPr>
          <a:lstStyle/>
          <a:p>
            <a:pPr marL="0" marR="3048000" lvl="0" indent="0" algn="l" rtl="0">
              <a:spcBef>
                <a:spcPts val="1200"/>
              </a:spcBef>
              <a:spcAft>
                <a:spcPts val="0"/>
              </a:spcAft>
              <a:buNone/>
            </a:pPr>
            <a:r>
              <a:rPr lang="en-GB" sz="1100" b="1">
                <a:solidFill>
                  <a:srgbClr val="000000"/>
                </a:solidFill>
                <a:highlight>
                  <a:srgbClr val="FFFFFF"/>
                </a:highlight>
                <a:latin typeface="Arial"/>
                <a:ea typeface="Arial"/>
                <a:cs typeface="Arial"/>
                <a:sym typeface="Arial"/>
              </a:rPr>
              <a:t>@angular/http</a:t>
            </a:r>
            <a:r>
              <a:rPr lang="en-GB" sz="1100">
                <a:solidFill>
                  <a:srgbClr val="000000"/>
                </a:solidFill>
                <a:highlight>
                  <a:srgbClr val="FFFFFF"/>
                </a:highlight>
                <a:latin typeface="Arial"/>
                <a:ea typeface="Arial"/>
                <a:cs typeface="Arial"/>
                <a:sym typeface="Arial"/>
              </a:rPr>
              <a:t>: Angular's old, deprecated, HTTP client.</a:t>
            </a:r>
            <a:endParaRPr sz="110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b="1">
                <a:solidFill>
                  <a:srgbClr val="000000"/>
                </a:solidFill>
                <a:highlight>
                  <a:srgbClr val="FFFFFF"/>
                </a:highlight>
                <a:latin typeface="Arial"/>
                <a:ea typeface="Arial"/>
                <a:cs typeface="Arial"/>
                <a:sym typeface="Arial"/>
              </a:rPr>
              <a:t>@angular/platform-browser</a:t>
            </a:r>
            <a:r>
              <a:rPr lang="en-GB" sz="1100">
                <a:solidFill>
                  <a:srgbClr val="000000"/>
                </a:solidFill>
                <a:highlight>
                  <a:srgbClr val="FFFFFF"/>
                </a:highlight>
                <a:latin typeface="Arial"/>
                <a:ea typeface="Arial"/>
                <a:cs typeface="Arial"/>
                <a:sym typeface="Arial"/>
              </a:rPr>
              <a:t>: Everything DOM and browser related, especially the pieces that help render into the DOM. </a:t>
            </a:r>
            <a:endParaRPr sz="110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b="1">
                <a:solidFill>
                  <a:srgbClr val="000000"/>
                </a:solidFill>
                <a:highlight>
                  <a:srgbClr val="FFFFFF"/>
                </a:highlight>
                <a:latin typeface="Arial"/>
                <a:ea typeface="Arial"/>
                <a:cs typeface="Arial"/>
                <a:sym typeface="Arial"/>
              </a:rPr>
              <a:t>@angular/platform-browser-dynamic</a:t>
            </a:r>
            <a:r>
              <a:rPr lang="en-GB" sz="1100">
                <a:solidFill>
                  <a:srgbClr val="000000"/>
                </a:solidFill>
                <a:highlight>
                  <a:srgbClr val="FFFFFF"/>
                </a:highlight>
                <a:latin typeface="Arial"/>
                <a:ea typeface="Arial"/>
                <a:cs typeface="Arial"/>
                <a:sym typeface="Arial"/>
              </a:rPr>
              <a:t>: Includes Providers and methods to compile and run the app on the client.</a:t>
            </a:r>
            <a:endParaRPr sz="110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b="1">
                <a:solidFill>
                  <a:srgbClr val="000000"/>
                </a:solidFill>
                <a:highlight>
                  <a:srgbClr val="FFFFFF"/>
                </a:highlight>
                <a:latin typeface="Arial"/>
                <a:ea typeface="Arial"/>
                <a:cs typeface="Arial"/>
                <a:sym typeface="Arial"/>
              </a:rPr>
              <a:t>@angular/router</a:t>
            </a:r>
            <a:r>
              <a:rPr lang="en-GB" sz="1100">
                <a:solidFill>
                  <a:srgbClr val="000000"/>
                </a:solidFill>
                <a:highlight>
                  <a:srgbClr val="FFFFFF"/>
                </a:highlight>
                <a:latin typeface="Arial"/>
                <a:ea typeface="Arial"/>
                <a:cs typeface="Arial"/>
                <a:sym typeface="Arial"/>
              </a:rPr>
              <a:t>: The router module navigates among your app pages when the browser URL changes.</a:t>
            </a:r>
            <a:endParaRPr sz="110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b="1">
                <a:solidFill>
                  <a:srgbClr val="000000"/>
                </a:solidFill>
                <a:highlight>
                  <a:srgbClr val="FFFFFF"/>
                </a:highlight>
                <a:latin typeface="Arial"/>
                <a:ea typeface="Arial"/>
                <a:cs typeface="Arial"/>
                <a:sym typeface="Arial"/>
              </a:rPr>
              <a:t>@angular/upgrade</a:t>
            </a:r>
            <a:r>
              <a:rPr lang="en-GB" sz="1100">
                <a:solidFill>
                  <a:srgbClr val="000000"/>
                </a:solidFill>
                <a:highlight>
                  <a:srgbClr val="FFFFFF"/>
                </a:highlight>
                <a:latin typeface="Arial"/>
                <a:ea typeface="Arial"/>
                <a:cs typeface="Arial"/>
                <a:sym typeface="Arial"/>
              </a:rPr>
              <a:t>: Set of utilities for upgrading AngularJS applications to Angular.</a:t>
            </a:r>
            <a:endParaRPr sz="110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endParaRPr sz="110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r>
              <a:rPr lang="en-GB" sz="1100" b="1">
                <a:solidFill>
                  <a:srgbClr val="000000"/>
                </a:solidFill>
                <a:highlight>
                  <a:srgbClr val="FFFFFF"/>
                </a:highlight>
                <a:latin typeface="Arial"/>
                <a:ea typeface="Arial"/>
                <a:cs typeface="Arial"/>
                <a:sym typeface="Arial"/>
              </a:rPr>
              <a:t>rxjs</a:t>
            </a:r>
            <a:r>
              <a:rPr lang="en-GB" sz="1100">
                <a:solidFill>
                  <a:srgbClr val="000000"/>
                </a:solidFill>
                <a:highlight>
                  <a:srgbClr val="FFFFFF"/>
                </a:highlight>
                <a:latin typeface="Arial"/>
                <a:ea typeface="Arial"/>
                <a:cs typeface="Arial"/>
                <a:sym typeface="Arial"/>
              </a:rPr>
              <a:t>: Many Angular APIs return observables. RxJS is an implementation of the proposed Observables specification currently before the TC39 committee that determines standards for the JavaScript language.</a:t>
            </a:r>
            <a:endParaRPr sz="1100" b="1">
              <a:solidFill>
                <a:srgbClr val="000000"/>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Components</a:t>
            </a:r>
            <a:endParaRPr/>
          </a:p>
        </p:txBody>
      </p:sp>
      <p:sp>
        <p:nvSpPr>
          <p:cNvPr id="149" name="Google Shape;149;p2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marR="3048000" lvl="0" indent="-311150" algn="l" rtl="0">
              <a:spcBef>
                <a:spcPts val="1200"/>
              </a:spcBef>
              <a:spcAft>
                <a:spcPts val="0"/>
              </a:spcAft>
              <a:buClr>
                <a:srgbClr val="000000"/>
              </a:buClr>
              <a:buSzPts val="1300"/>
              <a:buFont typeface="Arial"/>
              <a:buChar char="●"/>
            </a:pPr>
            <a:r>
              <a:rPr lang="en-GB" sz="1300">
                <a:solidFill>
                  <a:srgbClr val="000000"/>
                </a:solidFill>
                <a:highlight>
                  <a:srgbClr val="FFFFFF"/>
                </a:highlight>
                <a:latin typeface="Arial"/>
                <a:ea typeface="Arial"/>
                <a:cs typeface="Arial"/>
                <a:sym typeface="Arial"/>
              </a:rPr>
              <a:t>A Component controls a piece of screen called view,</a:t>
            </a:r>
            <a:endParaRPr sz="1300">
              <a:solidFill>
                <a:srgbClr val="000000"/>
              </a:solidFill>
              <a:highlight>
                <a:srgbClr val="FFFFFF"/>
              </a:highlight>
              <a:latin typeface="Arial"/>
              <a:ea typeface="Arial"/>
              <a:cs typeface="Arial"/>
              <a:sym typeface="Arial"/>
            </a:endParaRPr>
          </a:p>
          <a:p>
            <a:pPr marL="457200" marR="3048000" lvl="0" indent="-311150" algn="l" rtl="0">
              <a:spcBef>
                <a:spcPts val="0"/>
              </a:spcBef>
              <a:spcAft>
                <a:spcPts val="0"/>
              </a:spcAft>
              <a:buClr>
                <a:srgbClr val="000000"/>
              </a:buClr>
              <a:buSzPts val="1300"/>
              <a:buFont typeface="Arial"/>
              <a:buChar char="●"/>
            </a:pPr>
            <a:r>
              <a:rPr lang="en-GB" sz="1300">
                <a:solidFill>
                  <a:srgbClr val="000000"/>
                </a:solidFill>
                <a:highlight>
                  <a:srgbClr val="FFFFFF"/>
                </a:highlight>
                <a:latin typeface="Arial"/>
                <a:ea typeface="Arial"/>
                <a:cs typeface="Arial"/>
                <a:sym typeface="Arial"/>
              </a:rPr>
              <a:t>This view is defined by theTemplate associated to the Component,</a:t>
            </a:r>
            <a:endParaRPr sz="1300">
              <a:solidFill>
                <a:srgbClr val="000000"/>
              </a:solidFill>
              <a:highlight>
                <a:srgbClr val="FFFFFF"/>
              </a:highlight>
              <a:latin typeface="Arial"/>
              <a:ea typeface="Arial"/>
              <a:cs typeface="Arial"/>
              <a:sym typeface="Arial"/>
            </a:endParaRPr>
          </a:p>
          <a:p>
            <a:pPr marL="457200" marR="3048000" lvl="0" indent="-311150" algn="l" rtl="0">
              <a:spcBef>
                <a:spcPts val="0"/>
              </a:spcBef>
              <a:spcAft>
                <a:spcPts val="0"/>
              </a:spcAft>
              <a:buClr>
                <a:srgbClr val="000000"/>
              </a:buClr>
              <a:buSzPts val="1300"/>
              <a:buFont typeface="Arial"/>
              <a:buChar char="●"/>
            </a:pPr>
            <a:r>
              <a:rPr lang="en-GB" sz="1300">
                <a:solidFill>
                  <a:srgbClr val="000000"/>
                </a:solidFill>
                <a:highlight>
                  <a:srgbClr val="FFFFFF"/>
                </a:highlight>
                <a:latin typeface="Arial"/>
                <a:ea typeface="Arial"/>
                <a:cs typeface="Arial"/>
                <a:sym typeface="Arial"/>
              </a:rPr>
              <a:t>A Component handles the user interaction with the view (Template), passes data and properties to the view and updates it dynamically,</a:t>
            </a:r>
            <a:endParaRPr sz="1300">
              <a:solidFill>
                <a:srgbClr val="000000"/>
              </a:solidFill>
              <a:highlight>
                <a:srgbClr val="FFFFFF"/>
              </a:highlight>
              <a:latin typeface="Arial"/>
              <a:ea typeface="Arial"/>
              <a:cs typeface="Arial"/>
              <a:sym typeface="Arial"/>
            </a:endParaRPr>
          </a:p>
          <a:p>
            <a:pPr marL="457200" marR="3048000" lvl="0" indent="-311150" algn="l" rtl="0">
              <a:spcBef>
                <a:spcPts val="0"/>
              </a:spcBef>
              <a:spcAft>
                <a:spcPts val="0"/>
              </a:spcAft>
              <a:buClr>
                <a:srgbClr val="000000"/>
              </a:buClr>
              <a:buSzPts val="1300"/>
              <a:buFont typeface="Arial"/>
              <a:buChar char="●"/>
            </a:pPr>
            <a:r>
              <a:rPr lang="en-GB" sz="1300">
                <a:solidFill>
                  <a:srgbClr val="000000"/>
                </a:solidFill>
                <a:highlight>
                  <a:srgbClr val="FFFFFF"/>
                </a:highlight>
                <a:latin typeface="Arial"/>
                <a:ea typeface="Arial"/>
                <a:cs typeface="Arial"/>
                <a:sym typeface="Arial"/>
              </a:rPr>
              <a:t>A Component is aTypeScript class with the Decorator @Component.</a:t>
            </a:r>
            <a:endParaRPr sz="130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Components</a:t>
            </a:r>
            <a:endParaRPr/>
          </a:p>
        </p:txBody>
      </p:sp>
      <p:sp>
        <p:nvSpPr>
          <p:cNvPr id="155" name="Google Shape;155;p2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marR="3048000" lvl="0" indent="0" algn="l" rtl="0">
              <a:spcBef>
                <a:spcPts val="1200"/>
              </a:spcBef>
              <a:spcAft>
                <a:spcPts val="0"/>
              </a:spcAft>
              <a:buNone/>
            </a:pPr>
            <a:r>
              <a:rPr lang="en-GB" sz="1300">
                <a:solidFill>
                  <a:srgbClr val="000000"/>
                </a:solidFill>
                <a:highlight>
                  <a:srgbClr val="FFFFFF"/>
                </a:highlight>
                <a:latin typeface="Arial"/>
                <a:ea typeface="Arial"/>
                <a:cs typeface="Arial"/>
                <a:sym typeface="Arial"/>
              </a:rPr>
              <a:t>When you create a component, it's associated directly with a single view, called the host view. The host view can be the root of a view hierarchy, which can contain embedded views, which are in turn the host views of other components. Those components can be in the same NgModule, or can be imported from other NgModules. Views in the tree can be nested to any depth.</a:t>
            </a:r>
            <a:endParaRPr sz="130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sz="1500">
              <a:solidFill>
                <a:srgbClr val="000000"/>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Components Metadata</a:t>
            </a:r>
            <a:endParaRPr/>
          </a:p>
        </p:txBody>
      </p:sp>
      <p:sp>
        <p:nvSpPr>
          <p:cNvPr id="161" name="Google Shape;161;p2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marR="3048000" lvl="0" indent="0" algn="l" rtl="0">
              <a:spcBef>
                <a:spcPts val="1200"/>
              </a:spcBef>
              <a:spcAft>
                <a:spcPts val="0"/>
              </a:spcAft>
              <a:buNone/>
            </a:pPr>
            <a:r>
              <a:rPr lang="en-GB" sz="1100" b="1">
                <a:solidFill>
                  <a:srgbClr val="000000"/>
                </a:solidFill>
                <a:highlight>
                  <a:srgbClr val="FFFFFF"/>
                </a:highlight>
                <a:latin typeface="Arial"/>
                <a:ea typeface="Arial"/>
                <a:cs typeface="Arial"/>
                <a:sym typeface="Arial"/>
              </a:rPr>
              <a:t>selector</a:t>
            </a:r>
            <a:r>
              <a:rPr lang="en-GB" sz="1100">
                <a:solidFill>
                  <a:srgbClr val="000000"/>
                </a:solidFill>
                <a:highlight>
                  <a:srgbClr val="FFFFFF"/>
                </a:highlight>
                <a:latin typeface="Arial"/>
                <a:ea typeface="Arial"/>
                <a:cs typeface="Arial"/>
                <a:sym typeface="Arial"/>
              </a:rPr>
              <a:t>: that tells Angular to create and insert an instance of this component wherever it finds the corresponding tag in template HTML..</a:t>
            </a:r>
            <a:endParaRPr sz="110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b="1">
                <a:solidFill>
                  <a:srgbClr val="000000"/>
                </a:solidFill>
                <a:highlight>
                  <a:srgbClr val="FFFFFF"/>
                </a:highlight>
                <a:latin typeface="Arial"/>
                <a:ea typeface="Arial"/>
                <a:cs typeface="Arial"/>
                <a:sym typeface="Arial"/>
              </a:rPr>
              <a:t>templateUrl</a:t>
            </a:r>
            <a:r>
              <a:rPr lang="en-GB" sz="1100">
                <a:solidFill>
                  <a:srgbClr val="000000"/>
                </a:solidFill>
                <a:highlight>
                  <a:srgbClr val="FFFFFF"/>
                </a:highlight>
                <a:latin typeface="Arial"/>
                <a:ea typeface="Arial"/>
                <a:cs typeface="Arial"/>
                <a:sym typeface="Arial"/>
              </a:rPr>
              <a:t>: The module-relative address of this component's HTML template. This template defines the component's host view.</a:t>
            </a:r>
            <a:endParaRPr sz="110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b="1">
                <a:solidFill>
                  <a:srgbClr val="000000"/>
                </a:solidFill>
                <a:highlight>
                  <a:srgbClr val="FFFFFF"/>
                </a:highlight>
                <a:latin typeface="Arial"/>
                <a:ea typeface="Arial"/>
                <a:cs typeface="Arial"/>
                <a:sym typeface="Arial"/>
              </a:rPr>
              <a:t>styleUrls</a:t>
            </a:r>
            <a:r>
              <a:rPr lang="en-GB" sz="1100">
                <a:solidFill>
                  <a:srgbClr val="000000"/>
                </a:solidFill>
                <a:highlight>
                  <a:srgbClr val="FFFFFF"/>
                </a:highlight>
                <a:latin typeface="Arial"/>
                <a:ea typeface="Arial"/>
                <a:cs typeface="Arial"/>
                <a:sym typeface="Arial"/>
              </a:rPr>
              <a:t>: the css will be apply to templateUrl</a:t>
            </a:r>
            <a:endParaRPr sz="110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b="1">
                <a:solidFill>
                  <a:srgbClr val="000000"/>
                </a:solidFill>
                <a:highlight>
                  <a:srgbClr val="FFFFFF"/>
                </a:highlight>
                <a:latin typeface="Arial"/>
                <a:ea typeface="Arial"/>
                <a:cs typeface="Arial"/>
                <a:sym typeface="Arial"/>
              </a:rPr>
              <a:t>Template </a:t>
            </a:r>
            <a:r>
              <a:rPr lang="en-GB" sz="1100">
                <a:solidFill>
                  <a:srgbClr val="000000"/>
                </a:solidFill>
                <a:highlight>
                  <a:srgbClr val="FFFFFF"/>
                </a:highlight>
                <a:latin typeface="Arial"/>
                <a:ea typeface="Arial"/>
                <a:cs typeface="Arial"/>
                <a:sym typeface="Arial"/>
              </a:rPr>
              <a:t>: inline html code</a:t>
            </a:r>
            <a:endParaRPr sz="110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b="1">
                <a:solidFill>
                  <a:srgbClr val="000000"/>
                </a:solidFill>
                <a:highlight>
                  <a:srgbClr val="FFFFFF"/>
                </a:highlight>
                <a:latin typeface="Arial"/>
                <a:ea typeface="Arial"/>
                <a:cs typeface="Arial"/>
                <a:sym typeface="Arial"/>
              </a:rPr>
              <a:t>Style </a:t>
            </a:r>
            <a:r>
              <a:rPr lang="en-GB" sz="1100">
                <a:solidFill>
                  <a:srgbClr val="000000"/>
                </a:solidFill>
                <a:highlight>
                  <a:srgbClr val="FFFFFF"/>
                </a:highlight>
                <a:latin typeface="Arial"/>
                <a:ea typeface="Arial"/>
                <a:cs typeface="Arial"/>
                <a:sym typeface="Arial"/>
              </a:rPr>
              <a:t>: inline css code</a:t>
            </a:r>
            <a:endParaRPr sz="110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sz="1300">
              <a:solidFill>
                <a:srgbClr val="000000"/>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Components Metadata</a:t>
            </a:r>
            <a:endParaRPr/>
          </a:p>
        </p:txBody>
      </p:sp>
      <p:sp>
        <p:nvSpPr>
          <p:cNvPr id="161" name="Google Shape;161;p2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marR="3048000" lvl="0" indent="0" algn="l" rtl="0">
              <a:spcBef>
                <a:spcPts val="1200"/>
              </a:spcBef>
              <a:spcAft>
                <a:spcPts val="0"/>
              </a:spcAft>
              <a:buNone/>
            </a:pPr>
            <a:r>
              <a:rPr lang="en-GB" sz="1100" b="1" dirty="0">
                <a:solidFill>
                  <a:srgbClr val="000000"/>
                </a:solidFill>
                <a:highlight>
                  <a:srgbClr val="FFFFFF"/>
                </a:highlight>
                <a:latin typeface="Arial"/>
                <a:ea typeface="Arial"/>
                <a:cs typeface="Arial"/>
                <a:sym typeface="Arial"/>
              </a:rPr>
              <a:t>selector</a:t>
            </a:r>
            <a:r>
              <a:rPr lang="en-GB" sz="1100" dirty="0">
                <a:solidFill>
                  <a:srgbClr val="000000"/>
                </a:solidFill>
                <a:highlight>
                  <a:srgbClr val="FFFFFF"/>
                </a:highlight>
                <a:latin typeface="Arial"/>
                <a:ea typeface="Arial"/>
                <a:cs typeface="Arial"/>
                <a:sym typeface="Arial"/>
              </a:rPr>
              <a:t>: that tells Angular to create and insert an instance of this component wherever it finds the corresponding tag in template HTML..</a:t>
            </a:r>
            <a:endParaRPr sz="1100" dirty="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b="1" dirty="0" err="1">
                <a:solidFill>
                  <a:srgbClr val="000000"/>
                </a:solidFill>
                <a:highlight>
                  <a:srgbClr val="FFFFFF"/>
                </a:highlight>
                <a:latin typeface="Arial"/>
                <a:ea typeface="Arial"/>
                <a:cs typeface="Arial"/>
                <a:sym typeface="Arial"/>
              </a:rPr>
              <a:t>templateUrl</a:t>
            </a:r>
            <a:r>
              <a:rPr lang="en-GB" sz="1100" dirty="0">
                <a:solidFill>
                  <a:srgbClr val="000000"/>
                </a:solidFill>
                <a:highlight>
                  <a:srgbClr val="FFFFFF"/>
                </a:highlight>
                <a:latin typeface="Arial"/>
                <a:ea typeface="Arial"/>
                <a:cs typeface="Arial"/>
                <a:sym typeface="Arial"/>
              </a:rPr>
              <a:t>: The module-relative address of this component's HTML template. This template defines the component's host view.</a:t>
            </a:r>
            <a:endParaRPr sz="1100" dirty="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b="1" dirty="0" err="1">
                <a:solidFill>
                  <a:srgbClr val="000000"/>
                </a:solidFill>
                <a:highlight>
                  <a:srgbClr val="FFFFFF"/>
                </a:highlight>
                <a:latin typeface="Arial"/>
                <a:ea typeface="Arial"/>
                <a:cs typeface="Arial"/>
                <a:sym typeface="Arial"/>
              </a:rPr>
              <a:t>styleUrls</a:t>
            </a:r>
            <a:r>
              <a:rPr lang="en-GB" sz="1100" dirty="0">
                <a:solidFill>
                  <a:srgbClr val="000000"/>
                </a:solidFill>
                <a:highlight>
                  <a:srgbClr val="FFFFFF"/>
                </a:highlight>
                <a:latin typeface="Arial"/>
                <a:ea typeface="Arial"/>
                <a:cs typeface="Arial"/>
                <a:sym typeface="Arial"/>
              </a:rPr>
              <a:t>: the </a:t>
            </a:r>
            <a:r>
              <a:rPr lang="en-GB" sz="1100" dirty="0" err="1">
                <a:solidFill>
                  <a:srgbClr val="000000"/>
                </a:solidFill>
                <a:highlight>
                  <a:srgbClr val="FFFFFF"/>
                </a:highlight>
                <a:latin typeface="Arial"/>
                <a:ea typeface="Arial"/>
                <a:cs typeface="Arial"/>
                <a:sym typeface="Arial"/>
              </a:rPr>
              <a:t>css</a:t>
            </a:r>
            <a:r>
              <a:rPr lang="en-GB" sz="1100" dirty="0">
                <a:solidFill>
                  <a:srgbClr val="000000"/>
                </a:solidFill>
                <a:highlight>
                  <a:srgbClr val="FFFFFF"/>
                </a:highlight>
                <a:latin typeface="Arial"/>
                <a:ea typeface="Arial"/>
                <a:cs typeface="Arial"/>
                <a:sym typeface="Arial"/>
              </a:rPr>
              <a:t> will be apply to </a:t>
            </a:r>
            <a:r>
              <a:rPr lang="en-GB" sz="1100" dirty="0" err="1">
                <a:solidFill>
                  <a:srgbClr val="000000"/>
                </a:solidFill>
                <a:highlight>
                  <a:srgbClr val="FFFFFF"/>
                </a:highlight>
                <a:latin typeface="Arial"/>
                <a:ea typeface="Arial"/>
                <a:cs typeface="Arial"/>
                <a:sym typeface="Arial"/>
              </a:rPr>
              <a:t>templateUrl</a:t>
            </a:r>
            <a:endParaRPr sz="1100" dirty="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b="1" dirty="0">
                <a:solidFill>
                  <a:srgbClr val="000000"/>
                </a:solidFill>
                <a:highlight>
                  <a:srgbClr val="FFFFFF"/>
                </a:highlight>
                <a:latin typeface="Arial"/>
                <a:ea typeface="Arial"/>
                <a:cs typeface="Arial"/>
                <a:sym typeface="Arial"/>
              </a:rPr>
              <a:t>Template </a:t>
            </a:r>
            <a:r>
              <a:rPr lang="en-GB" sz="1100" dirty="0">
                <a:solidFill>
                  <a:srgbClr val="000000"/>
                </a:solidFill>
                <a:highlight>
                  <a:srgbClr val="FFFFFF"/>
                </a:highlight>
                <a:latin typeface="Arial"/>
                <a:ea typeface="Arial"/>
                <a:cs typeface="Arial"/>
                <a:sym typeface="Arial"/>
              </a:rPr>
              <a:t>: inline html code</a:t>
            </a:r>
            <a:endParaRPr sz="1100" dirty="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b="1" dirty="0">
                <a:solidFill>
                  <a:srgbClr val="000000"/>
                </a:solidFill>
                <a:highlight>
                  <a:srgbClr val="FFFFFF"/>
                </a:highlight>
                <a:latin typeface="Arial"/>
                <a:ea typeface="Arial"/>
                <a:cs typeface="Arial"/>
                <a:sym typeface="Arial"/>
              </a:rPr>
              <a:t>Style </a:t>
            </a:r>
            <a:r>
              <a:rPr lang="en-GB" sz="1100" dirty="0">
                <a:solidFill>
                  <a:srgbClr val="000000"/>
                </a:solidFill>
                <a:highlight>
                  <a:srgbClr val="FFFFFF"/>
                </a:highlight>
                <a:latin typeface="Arial"/>
                <a:ea typeface="Arial"/>
                <a:cs typeface="Arial"/>
                <a:sym typeface="Arial"/>
              </a:rPr>
              <a:t>: inline </a:t>
            </a:r>
            <a:r>
              <a:rPr lang="en-GB" sz="1100" dirty="0" err="1">
                <a:solidFill>
                  <a:srgbClr val="000000"/>
                </a:solidFill>
                <a:highlight>
                  <a:srgbClr val="FFFFFF"/>
                </a:highlight>
                <a:latin typeface="Arial"/>
                <a:ea typeface="Arial"/>
                <a:cs typeface="Arial"/>
                <a:sym typeface="Arial"/>
              </a:rPr>
              <a:t>css</a:t>
            </a:r>
            <a:r>
              <a:rPr lang="en-GB" sz="1100" dirty="0">
                <a:solidFill>
                  <a:srgbClr val="000000"/>
                </a:solidFill>
                <a:highlight>
                  <a:srgbClr val="FFFFFF"/>
                </a:highlight>
                <a:latin typeface="Arial"/>
                <a:ea typeface="Arial"/>
                <a:cs typeface="Arial"/>
                <a:sym typeface="Arial"/>
              </a:rPr>
              <a:t> code</a:t>
            </a:r>
            <a:endParaRPr sz="1100" dirty="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sz="1300" dirty="0">
              <a:solidFill>
                <a:srgbClr val="000000"/>
              </a:solidFill>
              <a:highlight>
                <a:srgbClr val="FFFFFF"/>
              </a:highlight>
              <a:latin typeface="Arial"/>
              <a:ea typeface="Arial"/>
              <a:cs typeface="Arial"/>
              <a:sym typeface="Arial"/>
            </a:endParaRPr>
          </a:p>
        </p:txBody>
      </p:sp>
    </p:spTree>
    <p:extLst>
      <p:ext uri="{BB962C8B-B14F-4D97-AF65-F5344CB8AC3E}">
        <p14:creationId xmlns:p14="http://schemas.microsoft.com/office/powerpoint/2010/main" val="2714065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body" idx="1"/>
          </p:nvPr>
        </p:nvSpPr>
        <p:spPr>
          <a:xfrm>
            <a:off x="305550" y="643799"/>
            <a:ext cx="8368200" cy="3078900"/>
          </a:xfrm>
          <a:prstGeom prst="rect">
            <a:avLst/>
          </a:prstGeom>
          <a:ln w="9525" cap="flat" cmpd="sng">
            <a:solidFill>
              <a:schemeClr val="accent4"/>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lnSpc>
                <a:spcPct val="150000"/>
              </a:lnSpc>
              <a:spcBef>
                <a:spcPts val="0"/>
              </a:spcBef>
              <a:spcAft>
                <a:spcPts val="1200"/>
              </a:spcAft>
              <a:buNone/>
            </a:pPr>
            <a:r>
              <a:rPr lang="en-GB" sz="3800"/>
              <a:t>Thanks Any Question?</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a:solidFill>
            <a:schemeClr val="lt1"/>
          </a:solidFill>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sz="3450">
                <a:solidFill>
                  <a:srgbClr val="000000"/>
                </a:solidFill>
                <a:highlight>
                  <a:srgbClr val="FFFFFF"/>
                </a:highlight>
                <a:latin typeface="Arial"/>
                <a:ea typeface="Arial"/>
                <a:cs typeface="Arial"/>
                <a:sym typeface="Arial"/>
              </a:rPr>
              <a:t>What is Angular?</a:t>
            </a:r>
            <a:endParaRPr/>
          </a:p>
        </p:txBody>
      </p:sp>
      <p:sp>
        <p:nvSpPr>
          <p:cNvPr id="70" name="Google Shape;70;p14"/>
          <p:cNvSpPr txBox="1">
            <a:spLocks noGrp="1"/>
          </p:cNvSpPr>
          <p:nvPr>
            <p:ph type="body" idx="1"/>
          </p:nvPr>
        </p:nvSpPr>
        <p:spPr>
          <a:xfrm>
            <a:off x="387900" y="1489824"/>
            <a:ext cx="8368200" cy="3078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rmAutofit/>
          </a:bodyPr>
          <a:lstStyle/>
          <a:p>
            <a:pPr marL="0" marR="3048000" lvl="0" indent="0" algn="l" rtl="0">
              <a:spcBef>
                <a:spcPts val="1200"/>
              </a:spcBef>
              <a:spcAft>
                <a:spcPts val="0"/>
              </a:spcAft>
              <a:buNone/>
            </a:pPr>
            <a:r>
              <a:rPr lang="en-GB" sz="1700">
                <a:solidFill>
                  <a:srgbClr val="000000"/>
                </a:solidFill>
                <a:highlight>
                  <a:srgbClr val="FFFFFF"/>
                </a:highlight>
                <a:latin typeface="Arial"/>
                <a:ea typeface="Arial"/>
                <a:cs typeface="Arial"/>
                <a:sym typeface="Arial"/>
              </a:rPr>
              <a:t>Angular is a platform and framework for building client applications in HTML and TypeScript. Angular is written in TypeScript. It implements core and optional functionality as a set of TypeScript libraries that you import into your apps.</a:t>
            </a:r>
            <a:endParaRPr sz="170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endParaRPr sz="170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Single Page Application</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lnSpcReduction="20000"/>
          </a:bodyPr>
          <a:lstStyle/>
          <a:p>
            <a:pPr marL="457200" marR="3048000" lvl="0" indent="-323850" algn="l" rtl="0">
              <a:spcBef>
                <a:spcPts val="1200"/>
              </a:spcBef>
              <a:spcAft>
                <a:spcPts val="0"/>
              </a:spcAft>
              <a:buClr>
                <a:srgbClr val="000000"/>
              </a:buClr>
              <a:buSzPts val="1500"/>
              <a:buFont typeface="Arial"/>
              <a:buChar char="★"/>
            </a:pPr>
            <a:r>
              <a:rPr lang="en-GB" sz="1500">
                <a:solidFill>
                  <a:srgbClr val="000000"/>
                </a:solidFill>
                <a:highlight>
                  <a:srgbClr val="FFFFFF"/>
                </a:highlight>
                <a:latin typeface="Arial"/>
                <a:ea typeface="Arial"/>
                <a:cs typeface="Arial"/>
                <a:sym typeface="Arial"/>
              </a:rPr>
              <a:t>One and Only HTMLpage for the entire application,</a:t>
            </a:r>
            <a:endParaRPr sz="1500">
              <a:solidFill>
                <a:srgbClr val="000000"/>
              </a:solidFill>
              <a:highlight>
                <a:srgbClr val="FFFFFF"/>
              </a:highlight>
              <a:latin typeface="Arial"/>
              <a:ea typeface="Arial"/>
              <a:cs typeface="Arial"/>
              <a:sym typeface="Arial"/>
            </a:endParaRPr>
          </a:p>
          <a:p>
            <a:pPr marL="457200" marR="3048000" lvl="0" indent="-323850" algn="l" rtl="0">
              <a:spcBef>
                <a:spcPts val="0"/>
              </a:spcBef>
              <a:spcAft>
                <a:spcPts val="0"/>
              </a:spcAft>
              <a:buClr>
                <a:srgbClr val="000000"/>
              </a:buClr>
              <a:buSzPts val="1500"/>
              <a:buFont typeface="Arial"/>
              <a:buChar char="★"/>
            </a:pPr>
            <a:r>
              <a:rPr lang="en-GB" sz="1500">
                <a:solidFill>
                  <a:srgbClr val="000000"/>
                </a:solidFill>
                <a:highlight>
                  <a:srgbClr val="FFFFFF"/>
                </a:highlight>
                <a:latin typeface="Arial"/>
                <a:ea typeface="Arial"/>
                <a:cs typeface="Arial"/>
                <a:sym typeface="Arial"/>
              </a:rPr>
              <a:t>Dynamically update the single page with new data if needed, as the user interacts with the app,</a:t>
            </a:r>
            <a:endParaRPr sz="1500">
              <a:solidFill>
                <a:srgbClr val="000000"/>
              </a:solidFill>
              <a:highlight>
                <a:srgbClr val="FFFFFF"/>
              </a:highlight>
              <a:latin typeface="Arial"/>
              <a:ea typeface="Arial"/>
              <a:cs typeface="Arial"/>
              <a:sym typeface="Arial"/>
            </a:endParaRPr>
          </a:p>
          <a:p>
            <a:pPr marL="457200" marR="3048000" lvl="0" indent="-323850" algn="l" rtl="0">
              <a:spcBef>
                <a:spcPts val="0"/>
              </a:spcBef>
              <a:spcAft>
                <a:spcPts val="0"/>
              </a:spcAft>
              <a:buClr>
                <a:srgbClr val="000000"/>
              </a:buClr>
              <a:buSzPts val="1500"/>
              <a:buFont typeface="Arial"/>
              <a:buChar char="★"/>
            </a:pPr>
            <a:r>
              <a:rPr lang="en-GB" sz="1500">
                <a:solidFill>
                  <a:srgbClr val="000000"/>
                </a:solidFill>
                <a:highlight>
                  <a:srgbClr val="FFFFFF"/>
                </a:highlight>
                <a:latin typeface="Arial"/>
                <a:ea typeface="Arial"/>
                <a:cs typeface="Arial"/>
                <a:sym typeface="Arial"/>
              </a:rPr>
              <a:t>Show and Hide some components during the interaction process,</a:t>
            </a:r>
            <a:endParaRPr sz="1500">
              <a:solidFill>
                <a:srgbClr val="000000"/>
              </a:solidFill>
              <a:highlight>
                <a:srgbClr val="FFFFFF"/>
              </a:highlight>
              <a:latin typeface="Arial"/>
              <a:ea typeface="Arial"/>
              <a:cs typeface="Arial"/>
              <a:sym typeface="Arial"/>
            </a:endParaRPr>
          </a:p>
          <a:p>
            <a:pPr marL="457200" marR="3048000" lvl="0" indent="-323850" algn="l" rtl="0">
              <a:spcBef>
                <a:spcPts val="0"/>
              </a:spcBef>
              <a:spcAft>
                <a:spcPts val="0"/>
              </a:spcAft>
              <a:buClr>
                <a:srgbClr val="000000"/>
              </a:buClr>
              <a:buSzPts val="1500"/>
              <a:buFont typeface="Arial"/>
              <a:buChar char="★"/>
            </a:pPr>
            <a:r>
              <a:rPr lang="en-GB" sz="1500">
                <a:solidFill>
                  <a:srgbClr val="000000"/>
                </a:solidFill>
                <a:highlight>
                  <a:srgbClr val="FFFFFF"/>
                </a:highlight>
                <a:latin typeface="Arial"/>
                <a:ea typeface="Arial"/>
                <a:cs typeface="Arial"/>
                <a:sym typeface="Arial"/>
              </a:rPr>
              <a:t>No reloading or refreshing during navigation, More responsive &amp; fluid app as a result,</a:t>
            </a:r>
            <a:endParaRPr sz="1500">
              <a:solidFill>
                <a:srgbClr val="000000"/>
              </a:solidFill>
              <a:highlight>
                <a:srgbClr val="FFFFFF"/>
              </a:highlight>
              <a:latin typeface="Arial"/>
              <a:ea typeface="Arial"/>
              <a:cs typeface="Arial"/>
              <a:sym typeface="Arial"/>
            </a:endParaRPr>
          </a:p>
          <a:p>
            <a:pPr marL="457200" marR="3048000" lvl="0" indent="-323850" algn="l" rtl="0">
              <a:spcBef>
                <a:spcPts val="0"/>
              </a:spcBef>
              <a:spcAft>
                <a:spcPts val="0"/>
              </a:spcAft>
              <a:buClr>
                <a:srgbClr val="000000"/>
              </a:buClr>
              <a:buSzPts val="1500"/>
              <a:buFont typeface="Arial"/>
              <a:buChar char="★"/>
            </a:pPr>
            <a:r>
              <a:rPr lang="en-GB" sz="1500">
                <a:solidFill>
                  <a:srgbClr val="000000"/>
                </a:solidFill>
                <a:highlight>
                  <a:srgbClr val="FFFFFF"/>
                </a:highlight>
                <a:latin typeface="Arial"/>
                <a:ea typeface="Arial"/>
                <a:cs typeface="Arial"/>
                <a:sym typeface="Arial"/>
              </a:rPr>
              <a:t>Full separation between the presentation logic &amp; business logic,</a:t>
            </a:r>
            <a:endParaRPr sz="1500">
              <a:solidFill>
                <a:srgbClr val="000000"/>
              </a:solidFill>
              <a:highlight>
                <a:srgbClr val="FFFFFF"/>
              </a:highlight>
              <a:latin typeface="Arial"/>
              <a:ea typeface="Arial"/>
              <a:cs typeface="Arial"/>
              <a:sym typeface="Arial"/>
            </a:endParaRPr>
          </a:p>
          <a:p>
            <a:pPr marL="457200" marR="3048000" lvl="0" indent="-323850" algn="l" rtl="0">
              <a:spcBef>
                <a:spcPts val="0"/>
              </a:spcBef>
              <a:spcAft>
                <a:spcPts val="0"/>
              </a:spcAft>
              <a:buClr>
                <a:srgbClr val="000000"/>
              </a:buClr>
              <a:buSzPts val="1500"/>
              <a:buFont typeface="Arial"/>
              <a:buChar char="★"/>
            </a:pPr>
            <a:r>
              <a:rPr lang="en-GB" sz="1500">
                <a:solidFill>
                  <a:srgbClr val="000000"/>
                </a:solidFill>
                <a:highlight>
                  <a:srgbClr val="FFFFFF"/>
                </a:highlight>
                <a:latin typeface="Arial"/>
                <a:ea typeface="Arial"/>
                <a:cs typeface="Arial"/>
                <a:sym typeface="Arial"/>
              </a:rPr>
              <a:t>Asynchronous Requests (AJAX), JSON response &amp; RESTful API.</a:t>
            </a:r>
            <a:endParaRPr sz="1500">
              <a:solidFill>
                <a:srgbClr val="000000"/>
              </a:solidFill>
              <a:highlight>
                <a:srgbClr val="FFFFFF"/>
              </a:highlight>
              <a:latin typeface="Arial"/>
              <a:ea typeface="Arial"/>
              <a:cs typeface="Arial"/>
              <a:sym typeface="Arial"/>
            </a:endParaRPr>
          </a:p>
          <a:p>
            <a:pPr marL="457200" lvl="0" indent="0" algn="l" rtl="0">
              <a:spcBef>
                <a:spcPts val="0"/>
              </a:spcBef>
              <a:spcAft>
                <a:spcPts val="1200"/>
              </a:spcAft>
              <a:buNone/>
            </a:pP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sz="3450">
                <a:solidFill>
                  <a:srgbClr val="000000"/>
                </a:solidFill>
                <a:highlight>
                  <a:srgbClr val="FFFFFF"/>
                </a:highlight>
                <a:latin typeface="Arial"/>
                <a:ea typeface="Arial"/>
                <a:cs typeface="Arial"/>
                <a:sym typeface="Arial"/>
              </a:rPr>
              <a:t>Why Angular?</a:t>
            </a:r>
            <a:endParaRPr/>
          </a:p>
        </p:txBody>
      </p:sp>
      <p:sp>
        <p:nvSpPr>
          <p:cNvPr id="82" name="Google Shape;82;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marR="3048000" lvl="0" indent="-298450" algn="l" rtl="0">
              <a:spcBef>
                <a:spcPts val="1200"/>
              </a:spcBef>
              <a:spcAft>
                <a:spcPts val="0"/>
              </a:spcAft>
              <a:buClr>
                <a:srgbClr val="000000"/>
              </a:buClr>
              <a:buSzPts val="1100"/>
              <a:buFont typeface="Arial"/>
              <a:buChar char="★"/>
            </a:pPr>
            <a:r>
              <a:rPr lang="en-GB" sz="1100">
                <a:solidFill>
                  <a:srgbClr val="000000"/>
                </a:solidFill>
                <a:highlight>
                  <a:srgbClr val="FFFFFF"/>
                </a:highlight>
                <a:latin typeface="Arial"/>
                <a:ea typeface="Arial"/>
                <a:cs typeface="Arial"/>
                <a:sym typeface="Arial"/>
              </a:rPr>
              <a:t>Not hard to maintain When the application becomes complex in terms of requirements, jQuery becomes hard to maintain the code.</a:t>
            </a:r>
            <a:endParaRPr sz="1100">
              <a:solidFill>
                <a:srgbClr val="000000"/>
              </a:solidFill>
              <a:highlight>
                <a:srgbClr val="FFFFFF"/>
              </a:highlight>
              <a:latin typeface="Arial"/>
              <a:ea typeface="Arial"/>
              <a:cs typeface="Arial"/>
              <a:sym typeface="Arial"/>
            </a:endParaRPr>
          </a:p>
          <a:p>
            <a:pPr marL="457200" marR="3048000" lvl="0" indent="-298450" algn="l" rtl="0">
              <a:spcBef>
                <a:spcPts val="0"/>
              </a:spcBef>
              <a:spcAft>
                <a:spcPts val="0"/>
              </a:spcAft>
              <a:buClr>
                <a:srgbClr val="000000"/>
              </a:buClr>
              <a:buSzPts val="1100"/>
              <a:buFont typeface="Arial"/>
              <a:buChar char="★"/>
            </a:pPr>
            <a:r>
              <a:rPr lang="en-GB" sz="1100">
                <a:solidFill>
                  <a:srgbClr val="000000"/>
                </a:solidFill>
                <a:highlight>
                  <a:srgbClr val="FFFFFF"/>
                </a:highlight>
                <a:latin typeface="Arial"/>
                <a:ea typeface="Arial"/>
                <a:cs typeface="Arial"/>
                <a:sym typeface="Arial"/>
              </a:rPr>
              <a:t>Less Coding: Coders need to spend less time in coding process as Angular requires less coding. Without a doubt it is a great deal for developers.</a:t>
            </a:r>
            <a:endParaRPr sz="1100">
              <a:solidFill>
                <a:srgbClr val="000000"/>
              </a:solidFill>
              <a:highlight>
                <a:srgbClr val="FFFFFF"/>
              </a:highlight>
              <a:latin typeface="Arial"/>
              <a:ea typeface="Arial"/>
              <a:cs typeface="Arial"/>
              <a:sym typeface="Arial"/>
            </a:endParaRPr>
          </a:p>
          <a:p>
            <a:pPr marL="457200" marR="3048000" lvl="0" indent="-298450" algn="l" rtl="0">
              <a:spcBef>
                <a:spcPts val="0"/>
              </a:spcBef>
              <a:spcAft>
                <a:spcPts val="0"/>
              </a:spcAft>
              <a:buClr>
                <a:srgbClr val="000000"/>
              </a:buClr>
              <a:buSzPts val="1100"/>
              <a:buFont typeface="Arial"/>
              <a:buChar char="★"/>
            </a:pPr>
            <a:r>
              <a:rPr lang="en-GB" sz="1100">
                <a:solidFill>
                  <a:srgbClr val="000000"/>
                </a:solidFill>
                <a:highlight>
                  <a:srgbClr val="FFFFFF"/>
                </a:highlight>
                <a:latin typeface="Arial"/>
                <a:ea typeface="Arial"/>
                <a:cs typeface="Arial"/>
                <a:sym typeface="Arial"/>
              </a:rPr>
              <a:t>Speed &amp; Performance,•Smaller application,</a:t>
            </a:r>
            <a:endParaRPr sz="1100">
              <a:solidFill>
                <a:srgbClr val="000000"/>
              </a:solidFill>
              <a:highlight>
                <a:srgbClr val="FFFFFF"/>
              </a:highlight>
              <a:latin typeface="Arial"/>
              <a:ea typeface="Arial"/>
              <a:cs typeface="Arial"/>
              <a:sym typeface="Arial"/>
            </a:endParaRPr>
          </a:p>
          <a:p>
            <a:pPr marL="457200" marR="3048000" lvl="0" indent="-298450" algn="l" rtl="0">
              <a:spcBef>
                <a:spcPts val="0"/>
              </a:spcBef>
              <a:spcAft>
                <a:spcPts val="0"/>
              </a:spcAft>
              <a:buClr>
                <a:srgbClr val="000000"/>
              </a:buClr>
              <a:buSzPts val="1100"/>
              <a:buFont typeface="Arial"/>
              <a:buChar char="★"/>
            </a:pPr>
            <a:r>
              <a:rPr lang="en-GB" sz="1100">
                <a:solidFill>
                  <a:srgbClr val="000000"/>
                </a:solidFill>
                <a:highlight>
                  <a:srgbClr val="FFFFFF"/>
                </a:highlight>
                <a:latin typeface="Arial"/>
                <a:ea typeface="Arial"/>
                <a:cs typeface="Arial"/>
                <a:sym typeface="Arial"/>
              </a:rPr>
              <a:t>Modular application,</a:t>
            </a:r>
            <a:endParaRPr sz="1100">
              <a:solidFill>
                <a:srgbClr val="000000"/>
              </a:solidFill>
              <a:highlight>
                <a:srgbClr val="FFFFFF"/>
              </a:highlight>
              <a:latin typeface="Arial"/>
              <a:ea typeface="Arial"/>
              <a:cs typeface="Arial"/>
              <a:sym typeface="Arial"/>
            </a:endParaRPr>
          </a:p>
          <a:p>
            <a:pPr marL="457200" marR="3048000" lvl="0" indent="-298450" algn="l" rtl="0">
              <a:spcBef>
                <a:spcPts val="0"/>
              </a:spcBef>
              <a:spcAft>
                <a:spcPts val="0"/>
              </a:spcAft>
              <a:buClr>
                <a:srgbClr val="000000"/>
              </a:buClr>
              <a:buSzPts val="1100"/>
              <a:buFont typeface="Arial"/>
              <a:buChar char="★"/>
            </a:pPr>
            <a:r>
              <a:rPr lang="en-GB" sz="1100">
                <a:solidFill>
                  <a:srgbClr val="000000"/>
                </a:solidFill>
                <a:highlight>
                  <a:srgbClr val="FFFFFF"/>
                </a:highlight>
                <a:latin typeface="Arial"/>
                <a:ea typeface="Arial"/>
                <a:cs typeface="Arial"/>
                <a:sym typeface="Arial"/>
              </a:rPr>
              <a:t>Cross-platform Web, Mobile &amp; Desktop,</a:t>
            </a:r>
            <a:endParaRPr sz="1100">
              <a:solidFill>
                <a:srgbClr val="000000"/>
              </a:solidFill>
              <a:highlight>
                <a:srgbClr val="FFFFFF"/>
              </a:highlight>
              <a:latin typeface="Arial"/>
              <a:ea typeface="Arial"/>
              <a:cs typeface="Arial"/>
              <a:sym typeface="Arial"/>
            </a:endParaRPr>
          </a:p>
          <a:p>
            <a:pPr marL="457200" marR="3048000" lvl="0" indent="-298450" algn="l" rtl="0">
              <a:spcBef>
                <a:spcPts val="0"/>
              </a:spcBef>
              <a:spcAft>
                <a:spcPts val="0"/>
              </a:spcAft>
              <a:buClr>
                <a:srgbClr val="000000"/>
              </a:buClr>
              <a:buSzPts val="1100"/>
              <a:buFont typeface="Arial"/>
              <a:buChar char="★"/>
            </a:pPr>
            <a:r>
              <a:rPr lang="en-GB" sz="1100">
                <a:solidFill>
                  <a:srgbClr val="000000"/>
                </a:solidFill>
                <a:highlight>
                  <a:srgbClr val="FFFFFF"/>
                </a:highlight>
                <a:latin typeface="Arial"/>
                <a:ea typeface="Arial"/>
                <a:cs typeface="Arial"/>
                <a:sym typeface="Arial"/>
              </a:rPr>
              <a:t>SPA,</a:t>
            </a:r>
            <a:endParaRPr sz="1100">
              <a:solidFill>
                <a:srgbClr val="000000"/>
              </a:solidFill>
              <a:highlight>
                <a:srgbClr val="FFFFFF"/>
              </a:highlight>
              <a:latin typeface="Arial"/>
              <a:ea typeface="Arial"/>
              <a:cs typeface="Arial"/>
              <a:sym typeface="Arial"/>
            </a:endParaRPr>
          </a:p>
          <a:p>
            <a:pPr marL="457200" marR="3048000" lvl="0" indent="-298450" algn="l" rtl="0">
              <a:spcBef>
                <a:spcPts val="0"/>
              </a:spcBef>
              <a:spcAft>
                <a:spcPts val="0"/>
              </a:spcAft>
              <a:buClr>
                <a:srgbClr val="000000"/>
              </a:buClr>
              <a:buSzPts val="1100"/>
              <a:buFont typeface="Arial"/>
              <a:buChar char="★"/>
            </a:pPr>
            <a:r>
              <a:rPr lang="en-GB" sz="1100">
                <a:solidFill>
                  <a:srgbClr val="000000"/>
                </a:solidFill>
                <a:highlight>
                  <a:srgbClr val="FFFFFF"/>
                </a:highlight>
                <a:latin typeface="Arial"/>
                <a:ea typeface="Arial"/>
                <a:cs typeface="Arial"/>
                <a:sym typeface="Arial"/>
              </a:rPr>
              <a:t>It has a huge community on GitHub.</a:t>
            </a:r>
            <a:endParaRPr sz="110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sz="3450">
                <a:solidFill>
                  <a:srgbClr val="000000"/>
                </a:solidFill>
                <a:highlight>
                  <a:srgbClr val="FFFFFF"/>
                </a:highlight>
                <a:latin typeface="Arial"/>
                <a:ea typeface="Arial"/>
                <a:cs typeface="Arial"/>
                <a:sym typeface="Arial"/>
              </a:rPr>
              <a:t>History of Angular</a:t>
            </a:r>
            <a:endParaRPr/>
          </a:p>
        </p:txBody>
      </p:sp>
      <p:sp>
        <p:nvSpPr>
          <p:cNvPr id="88" name="Google Shape;88;p17"/>
          <p:cNvSpPr txBox="1">
            <a:spLocks noGrp="1"/>
          </p:cNvSpPr>
          <p:nvPr>
            <p:ph type="body" idx="1"/>
          </p:nvPr>
        </p:nvSpPr>
        <p:spPr>
          <a:xfrm>
            <a:off x="387900" y="1489825"/>
            <a:ext cx="8368200" cy="3534000"/>
          </a:xfrm>
          <a:prstGeom prst="rect">
            <a:avLst/>
          </a:prstGeom>
        </p:spPr>
        <p:txBody>
          <a:bodyPr spcFirstLastPara="1" wrap="square" lIns="91425" tIns="91425" rIns="91425" bIns="91425" anchor="t" anchorCtr="0">
            <a:normAutofit fontScale="70000" lnSpcReduction="10000"/>
          </a:bodyPr>
          <a:lstStyle/>
          <a:p>
            <a:pPr marL="0" marR="3048000" lvl="0" indent="0" algn="l" rtl="0">
              <a:spcBef>
                <a:spcPts val="1200"/>
              </a:spcBef>
              <a:spcAft>
                <a:spcPts val="0"/>
              </a:spcAft>
              <a:buNone/>
            </a:pPr>
            <a:r>
              <a:rPr lang="en-GB" sz="1100" dirty="0">
                <a:solidFill>
                  <a:srgbClr val="000000"/>
                </a:solidFill>
                <a:highlight>
                  <a:srgbClr val="FFFFFF"/>
                </a:highlight>
                <a:latin typeface="Arial"/>
                <a:ea typeface="Arial"/>
                <a:cs typeface="Arial"/>
                <a:sym typeface="Arial"/>
              </a:rPr>
              <a:t>*Angular JS – Version 1 – 2010</a:t>
            </a:r>
            <a:endParaRPr sz="1100" dirty="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dirty="0">
                <a:solidFill>
                  <a:srgbClr val="000000"/>
                </a:solidFill>
                <a:highlight>
                  <a:srgbClr val="FFFFFF"/>
                </a:highlight>
                <a:latin typeface="Arial"/>
                <a:ea typeface="Arial"/>
                <a:cs typeface="Arial"/>
                <a:sym typeface="Arial"/>
              </a:rPr>
              <a:t>*Angular – Version 2 – 2016</a:t>
            </a:r>
            <a:endParaRPr sz="1100" dirty="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dirty="0">
                <a:solidFill>
                  <a:srgbClr val="000000"/>
                </a:solidFill>
                <a:highlight>
                  <a:srgbClr val="FFFFFF"/>
                </a:highlight>
                <a:latin typeface="Arial"/>
                <a:ea typeface="Arial"/>
                <a:cs typeface="Arial"/>
                <a:sym typeface="Arial"/>
              </a:rPr>
              <a:t>*Angular – Version 4 – 2016 December</a:t>
            </a:r>
            <a:endParaRPr sz="1100" dirty="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dirty="0">
                <a:solidFill>
                  <a:srgbClr val="000000"/>
                </a:solidFill>
                <a:highlight>
                  <a:srgbClr val="FFFFFF"/>
                </a:highlight>
                <a:latin typeface="Arial"/>
                <a:ea typeface="Arial"/>
                <a:cs typeface="Arial"/>
                <a:sym typeface="Arial"/>
              </a:rPr>
              <a:t>*Angular – Version 5 – 2017 November</a:t>
            </a:r>
            <a:endParaRPr sz="1100" dirty="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dirty="0">
                <a:solidFill>
                  <a:srgbClr val="000000"/>
                </a:solidFill>
                <a:highlight>
                  <a:srgbClr val="FFFFFF"/>
                </a:highlight>
                <a:latin typeface="Arial"/>
                <a:ea typeface="Arial"/>
                <a:cs typeface="Arial"/>
                <a:sym typeface="Arial"/>
              </a:rPr>
              <a:t>*Angular – Version 6 – 2018</a:t>
            </a:r>
            <a:endParaRPr sz="1100" dirty="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dirty="0">
                <a:solidFill>
                  <a:srgbClr val="000000"/>
                </a:solidFill>
                <a:highlight>
                  <a:srgbClr val="FFFFFF"/>
                </a:highlight>
                <a:latin typeface="Arial"/>
                <a:ea typeface="Arial"/>
                <a:cs typeface="Arial"/>
                <a:sym typeface="Arial"/>
              </a:rPr>
              <a:t>*Angular – Version 7 – 2018 November</a:t>
            </a:r>
            <a:endParaRPr sz="1100" dirty="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dirty="0">
                <a:solidFill>
                  <a:srgbClr val="000000"/>
                </a:solidFill>
                <a:highlight>
                  <a:srgbClr val="FFFFFF"/>
                </a:highlight>
                <a:latin typeface="Arial"/>
                <a:ea typeface="Arial"/>
                <a:cs typeface="Arial"/>
                <a:sym typeface="Arial"/>
              </a:rPr>
              <a:t>*Angular – Version 8 – 2019</a:t>
            </a:r>
            <a:endParaRPr sz="1100" dirty="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dirty="0">
                <a:solidFill>
                  <a:srgbClr val="000000"/>
                </a:solidFill>
                <a:highlight>
                  <a:srgbClr val="FFFFFF"/>
                </a:highlight>
                <a:latin typeface="Arial"/>
                <a:ea typeface="Arial"/>
                <a:cs typeface="Arial"/>
                <a:sym typeface="Arial"/>
              </a:rPr>
              <a:t>*Angular – Version 9 – 2020 February</a:t>
            </a:r>
            <a:endParaRPr sz="1100" dirty="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dirty="0">
                <a:solidFill>
                  <a:srgbClr val="000000"/>
                </a:solidFill>
                <a:highlight>
                  <a:srgbClr val="FFFFFF"/>
                </a:highlight>
                <a:latin typeface="Arial"/>
                <a:ea typeface="Arial"/>
                <a:cs typeface="Arial"/>
                <a:sym typeface="Arial"/>
              </a:rPr>
              <a:t>*Angular – Version 10 – 2020 June</a:t>
            </a:r>
            <a:endParaRPr sz="1100" dirty="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dirty="0">
                <a:solidFill>
                  <a:srgbClr val="000000"/>
                </a:solidFill>
                <a:highlight>
                  <a:srgbClr val="FFFFFF"/>
                </a:highlight>
                <a:latin typeface="Arial"/>
                <a:ea typeface="Arial"/>
                <a:cs typeface="Arial"/>
                <a:sym typeface="Arial"/>
              </a:rPr>
              <a:t> *Angular – Version 11 – 2020 November</a:t>
            </a:r>
            <a:endParaRPr sz="1100" dirty="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dirty="0">
                <a:solidFill>
                  <a:srgbClr val="000000"/>
                </a:solidFill>
                <a:highlight>
                  <a:srgbClr val="FFFFFF"/>
                </a:highlight>
                <a:latin typeface="Arial"/>
                <a:ea typeface="Arial"/>
                <a:cs typeface="Arial"/>
                <a:sym typeface="Arial"/>
              </a:rPr>
              <a:t> *Angular – Version 12 – 2021 May </a:t>
            </a:r>
            <a:endParaRPr sz="1100" dirty="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dirty="0">
                <a:solidFill>
                  <a:srgbClr val="000000"/>
                </a:solidFill>
                <a:highlight>
                  <a:srgbClr val="FFFFFF"/>
                </a:highlight>
                <a:latin typeface="Arial"/>
                <a:ea typeface="Arial"/>
                <a:cs typeface="Arial"/>
                <a:sym typeface="Arial"/>
              </a:rPr>
              <a:t>*Angular – Version 13 – 2022*Angular – Version 14 – 2022</a:t>
            </a:r>
            <a:endParaRPr sz="1100" dirty="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Angular cli</a:t>
            </a:r>
            <a:endParaRPr/>
          </a:p>
        </p:txBody>
      </p:sp>
      <p:sp>
        <p:nvSpPr>
          <p:cNvPr id="94" name="Google Shape;94;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marR="3048000" lvl="0" indent="0" algn="l" rtl="0">
              <a:spcBef>
                <a:spcPts val="1200"/>
              </a:spcBef>
              <a:spcAft>
                <a:spcPts val="0"/>
              </a:spcAft>
              <a:buNone/>
            </a:pPr>
            <a:r>
              <a:rPr lang="en-GB" sz="1500">
                <a:solidFill>
                  <a:srgbClr val="000000"/>
                </a:solidFill>
                <a:highlight>
                  <a:srgbClr val="FFFFFF"/>
                </a:highlight>
                <a:latin typeface="Arial"/>
                <a:ea typeface="Arial"/>
                <a:cs typeface="Arial"/>
                <a:sym typeface="Arial"/>
              </a:rPr>
              <a:t>Angular provides us Angular CLI which is a command line interface tool that can create a project, add files, and perform a variety of ongoing development tasks such as testing, bundling, and deployment.</a:t>
            </a:r>
            <a:endParaRPr sz="15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50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sz="2200"/>
          </a:p>
        </p:txBody>
      </p:sp>
      <p:pic>
        <p:nvPicPr>
          <p:cNvPr id="95" name="Google Shape;95;p18"/>
          <p:cNvPicPr preferRelativeResize="0"/>
          <p:nvPr/>
        </p:nvPicPr>
        <p:blipFill>
          <a:blip r:embed="rId3">
            <a:alphaModFix/>
          </a:blip>
          <a:stretch>
            <a:fillRect/>
          </a:stretch>
        </p:blipFill>
        <p:spPr>
          <a:xfrm>
            <a:off x="1027225" y="3037123"/>
            <a:ext cx="6400800" cy="1653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Installation Requirements</a:t>
            </a:r>
            <a:endParaRPr/>
          </a:p>
        </p:txBody>
      </p:sp>
      <p:sp>
        <p:nvSpPr>
          <p:cNvPr id="101" name="Google Shape;101;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marR="3048000" lvl="0" indent="-311150" algn="l" rtl="0">
              <a:spcBef>
                <a:spcPts val="1200"/>
              </a:spcBef>
              <a:spcAft>
                <a:spcPts val="0"/>
              </a:spcAft>
              <a:buClr>
                <a:srgbClr val="000000"/>
              </a:buClr>
              <a:buSzPts val="1300"/>
              <a:buFont typeface="Arial"/>
              <a:buChar char="★"/>
            </a:pPr>
            <a:r>
              <a:rPr lang="en-GB" sz="1300">
                <a:solidFill>
                  <a:srgbClr val="000000"/>
                </a:solidFill>
                <a:highlight>
                  <a:srgbClr val="FFFFFF"/>
                </a:highlight>
                <a:latin typeface="Arial"/>
                <a:ea typeface="Arial"/>
                <a:cs typeface="Arial"/>
                <a:sym typeface="Arial"/>
              </a:rPr>
              <a:t>Install Node js and npm on your machine.</a:t>
            </a:r>
            <a:endParaRPr sz="1300">
              <a:solidFill>
                <a:srgbClr val="000000"/>
              </a:solidFill>
              <a:highlight>
                <a:srgbClr val="FFFFFF"/>
              </a:highlight>
              <a:latin typeface="Arial"/>
              <a:ea typeface="Arial"/>
              <a:cs typeface="Arial"/>
              <a:sym typeface="Arial"/>
            </a:endParaRPr>
          </a:p>
          <a:p>
            <a:pPr marL="457200" marR="3048000" lvl="0" indent="-311150" algn="l" rtl="0">
              <a:spcBef>
                <a:spcPts val="0"/>
              </a:spcBef>
              <a:spcAft>
                <a:spcPts val="0"/>
              </a:spcAft>
              <a:buClr>
                <a:srgbClr val="000000"/>
              </a:buClr>
              <a:buSzPts val="1300"/>
              <a:buFont typeface="Arial"/>
              <a:buChar char="★"/>
            </a:pPr>
            <a:r>
              <a:rPr lang="en-GB" sz="1300">
                <a:solidFill>
                  <a:srgbClr val="000000"/>
                </a:solidFill>
                <a:highlight>
                  <a:srgbClr val="FFFFFF"/>
                </a:highlight>
                <a:latin typeface="Arial"/>
                <a:ea typeface="Arial"/>
                <a:cs typeface="Arial"/>
                <a:sym typeface="Arial"/>
              </a:rPr>
              <a:t>Visit Node.js web page and download installer.</a:t>
            </a:r>
            <a:endParaRPr sz="1300">
              <a:solidFill>
                <a:srgbClr val="000000"/>
              </a:solidFill>
              <a:highlight>
                <a:srgbClr val="FFFFFF"/>
              </a:highlight>
              <a:latin typeface="Arial"/>
              <a:ea typeface="Arial"/>
              <a:cs typeface="Arial"/>
              <a:sym typeface="Arial"/>
            </a:endParaRPr>
          </a:p>
          <a:p>
            <a:pPr marL="457200" marR="3048000" lvl="0" indent="-311150" algn="l" rtl="0">
              <a:spcBef>
                <a:spcPts val="0"/>
              </a:spcBef>
              <a:spcAft>
                <a:spcPts val="0"/>
              </a:spcAft>
              <a:buClr>
                <a:srgbClr val="000000"/>
              </a:buClr>
              <a:buSzPts val="1300"/>
              <a:buFont typeface="Arial"/>
              <a:buChar char="★"/>
            </a:pPr>
            <a:r>
              <a:rPr lang="en-GB" sz="1300">
                <a:solidFill>
                  <a:srgbClr val="000000"/>
                </a:solidFill>
                <a:highlight>
                  <a:srgbClr val="FFFFFF"/>
                </a:highlight>
                <a:latin typeface="Arial"/>
                <a:ea typeface="Arial"/>
                <a:cs typeface="Arial"/>
                <a:sym typeface="Arial"/>
              </a:rPr>
              <a:t> Once you’ve installed nodejs, the npm will get installed along with it.</a:t>
            </a:r>
            <a:endParaRPr sz="1300">
              <a:solidFill>
                <a:srgbClr val="000000"/>
              </a:solidFill>
              <a:highlight>
                <a:srgbClr val="FFFFFF"/>
              </a:highlight>
              <a:latin typeface="Arial"/>
              <a:ea typeface="Arial"/>
              <a:cs typeface="Arial"/>
              <a:sym typeface="Arial"/>
            </a:endParaRPr>
          </a:p>
          <a:p>
            <a:pPr marL="457200" marR="3048000" lvl="0" indent="-311150" algn="l" rtl="0">
              <a:spcBef>
                <a:spcPts val="0"/>
              </a:spcBef>
              <a:spcAft>
                <a:spcPts val="0"/>
              </a:spcAft>
              <a:buClr>
                <a:srgbClr val="000000"/>
              </a:buClr>
              <a:buSzPts val="1300"/>
              <a:buFont typeface="Arial"/>
              <a:buChar char="★"/>
            </a:pPr>
            <a:r>
              <a:rPr lang="en-GB" sz="1300">
                <a:solidFill>
                  <a:srgbClr val="000000"/>
                </a:solidFill>
                <a:highlight>
                  <a:srgbClr val="FFFFFF"/>
                </a:highlight>
                <a:latin typeface="Arial"/>
                <a:ea typeface="Arial"/>
                <a:cs typeface="Arial"/>
                <a:sym typeface="Arial"/>
              </a:rPr>
              <a:t>2. Verify the compatible version</a:t>
            </a:r>
            <a:endParaRPr sz="1300">
              <a:solidFill>
                <a:srgbClr val="000000"/>
              </a:solidFill>
              <a:highlight>
                <a:srgbClr val="FFFFFF"/>
              </a:highlight>
              <a:latin typeface="Arial"/>
              <a:ea typeface="Arial"/>
              <a:cs typeface="Arial"/>
              <a:sym typeface="Arial"/>
            </a:endParaRPr>
          </a:p>
          <a:p>
            <a:pPr marL="457200" marR="3048000" lvl="0" indent="-311150" algn="l" rtl="0">
              <a:spcBef>
                <a:spcPts val="0"/>
              </a:spcBef>
              <a:spcAft>
                <a:spcPts val="0"/>
              </a:spcAft>
              <a:buClr>
                <a:srgbClr val="000000"/>
              </a:buClr>
              <a:buSzPts val="1300"/>
              <a:buFont typeface="Arial"/>
              <a:buChar char="★"/>
            </a:pPr>
            <a:r>
              <a:rPr lang="en-GB" sz="1300">
                <a:solidFill>
                  <a:srgbClr val="000000"/>
                </a:solidFill>
                <a:highlight>
                  <a:srgbClr val="FFFFFF"/>
                </a:highlight>
                <a:latin typeface="Arial"/>
                <a:ea typeface="Arial"/>
                <a:cs typeface="Arial"/>
                <a:sym typeface="Arial"/>
              </a:rPr>
              <a:t>Angular CLI requires the minimal version of node 14.x and npm 6.x.x.</a:t>
            </a:r>
            <a:endParaRPr sz="130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Install Angular cli</a:t>
            </a:r>
            <a:endParaRPr dirty="0"/>
          </a:p>
        </p:txBody>
      </p:sp>
      <p:sp>
        <p:nvSpPr>
          <p:cNvPr id="107" name="Google Shape;107;p20"/>
          <p:cNvSpPr txBox="1">
            <a:spLocks noGrp="1"/>
          </p:cNvSpPr>
          <p:nvPr>
            <p:ph type="body" idx="1"/>
          </p:nvPr>
        </p:nvSpPr>
        <p:spPr>
          <a:xfrm>
            <a:off x="387900" y="1489824"/>
            <a:ext cx="8368200" cy="3078900"/>
          </a:xfrm>
          <a:prstGeom prst="rect">
            <a:avLst/>
          </a:prstGeom>
          <a:solidFill>
            <a:schemeClr val="lt1"/>
          </a:solidFill>
        </p:spPr>
        <p:txBody>
          <a:bodyPr spcFirstLastPara="1" wrap="square" lIns="91425" tIns="91425" rIns="91425" bIns="91425" anchor="t" anchorCtr="0">
            <a:normAutofit fontScale="92500" lnSpcReduction="10000"/>
          </a:bodyPr>
          <a:lstStyle/>
          <a:p>
            <a:pPr marL="0" marR="3048000" lvl="0" indent="0" algn="l" rtl="0">
              <a:spcBef>
                <a:spcPts val="1200"/>
              </a:spcBef>
              <a:spcAft>
                <a:spcPts val="0"/>
              </a:spcAft>
              <a:buNone/>
            </a:pPr>
            <a:r>
              <a:rPr lang="en-GB" sz="1100" b="1" dirty="0">
                <a:solidFill>
                  <a:srgbClr val="000000"/>
                </a:solidFill>
                <a:highlight>
                  <a:srgbClr val="FFFFFF"/>
                </a:highlight>
                <a:latin typeface="Arial"/>
                <a:ea typeface="Arial"/>
                <a:cs typeface="Arial"/>
                <a:sym typeface="Arial"/>
              </a:rPr>
              <a:t>To install the CLI using </a:t>
            </a:r>
            <a:r>
              <a:rPr lang="en-GB" sz="1100" b="1" dirty="0" err="1">
                <a:solidFill>
                  <a:srgbClr val="000000"/>
                </a:solidFill>
                <a:highlight>
                  <a:srgbClr val="FFFFFF"/>
                </a:highlight>
                <a:latin typeface="Arial"/>
                <a:ea typeface="Arial"/>
                <a:cs typeface="Arial"/>
                <a:sym typeface="Arial"/>
              </a:rPr>
              <a:t>npm</a:t>
            </a:r>
            <a:r>
              <a:rPr lang="en-GB" sz="1100" b="1" dirty="0">
                <a:solidFill>
                  <a:srgbClr val="000000"/>
                </a:solidFill>
                <a:highlight>
                  <a:srgbClr val="FFFFFF"/>
                </a:highlight>
                <a:latin typeface="Arial"/>
                <a:ea typeface="Arial"/>
                <a:cs typeface="Arial"/>
                <a:sym typeface="Arial"/>
              </a:rPr>
              <a:t>, open a terminal/console window and enter the following command:</a:t>
            </a:r>
            <a:endParaRPr sz="1100" b="1" dirty="0">
              <a:solidFill>
                <a:srgbClr val="000000"/>
              </a:solidFill>
              <a:highlight>
                <a:srgbClr val="FFFFFF"/>
              </a:highlight>
              <a:latin typeface="Arial"/>
              <a:ea typeface="Arial"/>
              <a:cs typeface="Arial"/>
              <a:sym typeface="Arial"/>
            </a:endParaRPr>
          </a:p>
          <a:p>
            <a:pPr marL="457200" marR="3048000" lvl="0" indent="-298450" algn="l" rtl="0">
              <a:spcBef>
                <a:spcPts val="1200"/>
              </a:spcBef>
              <a:spcAft>
                <a:spcPts val="0"/>
              </a:spcAft>
              <a:buClr>
                <a:srgbClr val="000000"/>
              </a:buClr>
              <a:buSzPts val="1100"/>
              <a:buFont typeface="Arial"/>
              <a:buChar char="★"/>
            </a:pPr>
            <a:r>
              <a:rPr lang="en-GB" sz="1100" dirty="0">
                <a:solidFill>
                  <a:srgbClr val="000000"/>
                </a:solidFill>
                <a:highlight>
                  <a:srgbClr val="FFFFFF"/>
                </a:highlight>
                <a:latin typeface="Arial"/>
                <a:ea typeface="Arial"/>
                <a:cs typeface="Arial"/>
                <a:sym typeface="Arial"/>
              </a:rPr>
              <a:t>                           </a:t>
            </a:r>
            <a:r>
              <a:rPr lang="en-GB" sz="1100" dirty="0" err="1">
                <a:solidFill>
                  <a:srgbClr val="000000"/>
                </a:solidFill>
                <a:highlight>
                  <a:srgbClr val="FFFFFF"/>
                </a:highlight>
                <a:latin typeface="Arial"/>
                <a:ea typeface="Arial"/>
                <a:cs typeface="Arial"/>
                <a:sym typeface="Arial"/>
              </a:rPr>
              <a:t>npm</a:t>
            </a:r>
            <a:r>
              <a:rPr lang="en-GB" sz="1100" dirty="0">
                <a:solidFill>
                  <a:srgbClr val="000000"/>
                </a:solidFill>
                <a:highlight>
                  <a:srgbClr val="FFFFFF"/>
                </a:highlight>
                <a:latin typeface="Arial"/>
                <a:ea typeface="Arial"/>
                <a:cs typeface="Arial"/>
                <a:sym typeface="Arial"/>
              </a:rPr>
              <a:t> install -g @angular/cli</a:t>
            </a:r>
          </a:p>
          <a:p>
            <a:pPr marL="457200" marR="3048000" lvl="0" indent="-298450" algn="l" rtl="0">
              <a:spcBef>
                <a:spcPts val="1200"/>
              </a:spcBef>
              <a:spcAft>
                <a:spcPts val="0"/>
              </a:spcAft>
              <a:buClr>
                <a:srgbClr val="000000"/>
              </a:buClr>
              <a:buSzPts val="1100"/>
              <a:buFont typeface="Arial"/>
              <a:buChar char="★"/>
            </a:pPr>
            <a:r>
              <a:rPr lang="en-US" sz="1100" dirty="0">
                <a:solidFill>
                  <a:srgbClr val="000000"/>
                </a:solidFill>
                <a:highlight>
                  <a:srgbClr val="FFFFFF"/>
                </a:highlight>
                <a:latin typeface="Arial"/>
                <a:ea typeface="Arial"/>
                <a:cs typeface="Arial"/>
                <a:sym typeface="Arial"/>
              </a:rPr>
              <a:t>Check version =&gt; ng version</a:t>
            </a:r>
            <a:endParaRPr sz="1100" dirty="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b="1" dirty="0">
                <a:solidFill>
                  <a:srgbClr val="000000"/>
                </a:solidFill>
                <a:highlight>
                  <a:srgbClr val="FFFFFF"/>
                </a:highlight>
                <a:latin typeface="Arial"/>
                <a:ea typeface="Arial"/>
                <a:cs typeface="Arial"/>
                <a:sym typeface="Arial"/>
              </a:rPr>
              <a:t>*Run the CLI command ng new and provide the name my-app.</a:t>
            </a:r>
            <a:endParaRPr sz="1100" b="1" dirty="0">
              <a:solidFill>
                <a:srgbClr val="000000"/>
              </a:solidFill>
              <a:highlight>
                <a:srgbClr val="FFFFFF"/>
              </a:highlight>
              <a:latin typeface="Arial"/>
              <a:ea typeface="Arial"/>
              <a:cs typeface="Arial"/>
              <a:sym typeface="Arial"/>
            </a:endParaRPr>
          </a:p>
          <a:p>
            <a:pPr marL="457200" marR="3048000" lvl="0" indent="-298450" algn="l" rtl="0">
              <a:spcBef>
                <a:spcPts val="1200"/>
              </a:spcBef>
              <a:spcAft>
                <a:spcPts val="0"/>
              </a:spcAft>
              <a:buClr>
                <a:srgbClr val="000000"/>
              </a:buClr>
              <a:buSzPts val="1100"/>
              <a:buFont typeface="Arial"/>
              <a:buChar char="★"/>
            </a:pPr>
            <a:r>
              <a:rPr lang="en-GB" sz="1100" dirty="0">
                <a:solidFill>
                  <a:srgbClr val="000000"/>
                </a:solidFill>
                <a:highlight>
                  <a:srgbClr val="FFFFFF"/>
                </a:highlight>
                <a:latin typeface="Arial"/>
                <a:ea typeface="Arial"/>
                <a:cs typeface="Arial"/>
                <a:sym typeface="Arial"/>
              </a:rPr>
              <a:t>                          ng new my-app</a:t>
            </a:r>
            <a:endParaRPr sz="1100" dirty="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dirty="0">
                <a:solidFill>
                  <a:srgbClr val="000000"/>
                </a:solidFill>
                <a:highlight>
                  <a:srgbClr val="FFFFFF"/>
                </a:highlight>
                <a:latin typeface="Arial"/>
                <a:ea typeface="Arial"/>
                <a:cs typeface="Arial"/>
                <a:sym typeface="Arial"/>
              </a:rPr>
              <a:t>*Go to the workspace folder (my-app).</a:t>
            </a:r>
            <a:endParaRPr sz="1100" dirty="0">
              <a:solidFill>
                <a:srgbClr val="000000"/>
              </a:solidFill>
              <a:highlight>
                <a:srgbClr val="FFFFFF"/>
              </a:highlight>
              <a:latin typeface="Arial"/>
              <a:ea typeface="Arial"/>
              <a:cs typeface="Arial"/>
              <a:sym typeface="Arial"/>
            </a:endParaRPr>
          </a:p>
          <a:p>
            <a:pPr marL="0" marR="3048000" lvl="0" indent="0" algn="l" rtl="0">
              <a:spcBef>
                <a:spcPts val="1200"/>
              </a:spcBef>
              <a:spcAft>
                <a:spcPts val="0"/>
              </a:spcAft>
              <a:buNone/>
            </a:pPr>
            <a:r>
              <a:rPr lang="en-GB" sz="1100" b="1" dirty="0">
                <a:solidFill>
                  <a:srgbClr val="000000"/>
                </a:solidFill>
                <a:highlight>
                  <a:srgbClr val="FFFFFF"/>
                </a:highlight>
                <a:latin typeface="Arial"/>
                <a:ea typeface="Arial"/>
                <a:cs typeface="Arial"/>
                <a:sym typeface="Arial"/>
              </a:rPr>
              <a:t>*Launch the server by using the CLI command</a:t>
            </a:r>
            <a:endParaRPr sz="1100" b="1" dirty="0">
              <a:solidFill>
                <a:srgbClr val="000000"/>
              </a:solidFill>
              <a:highlight>
                <a:srgbClr val="FFFFFF"/>
              </a:highlight>
              <a:latin typeface="Arial"/>
              <a:ea typeface="Arial"/>
              <a:cs typeface="Arial"/>
              <a:sym typeface="Arial"/>
            </a:endParaRPr>
          </a:p>
          <a:p>
            <a:pPr marL="457200" marR="3048000" lvl="0" indent="-298450" algn="l" rtl="0">
              <a:spcBef>
                <a:spcPts val="1200"/>
              </a:spcBef>
              <a:spcAft>
                <a:spcPts val="0"/>
              </a:spcAft>
              <a:buClr>
                <a:srgbClr val="000000"/>
              </a:buClr>
              <a:buSzPts val="1100"/>
              <a:buFont typeface="Arial"/>
              <a:buChar char="★"/>
            </a:pPr>
            <a:r>
              <a:rPr lang="en-GB" sz="1100" dirty="0">
                <a:solidFill>
                  <a:srgbClr val="000000"/>
                </a:solidFill>
                <a:highlight>
                  <a:srgbClr val="FFFFFF"/>
                </a:highlight>
                <a:latin typeface="Arial"/>
                <a:ea typeface="Arial"/>
                <a:cs typeface="Arial"/>
                <a:sym typeface="Arial"/>
              </a:rPr>
              <a:t>                 ng serve</a:t>
            </a:r>
            <a:endParaRPr sz="1100" dirty="0">
              <a:solidFill>
                <a:srgbClr val="000000"/>
              </a:solidFill>
              <a:highlight>
                <a:srgbClr val="FFFFFF"/>
              </a:highlight>
              <a:latin typeface="Arial"/>
              <a:ea typeface="Arial"/>
              <a:cs typeface="Arial"/>
              <a:sym typeface="Arial"/>
            </a:endParaRPr>
          </a:p>
          <a:p>
            <a:pPr marL="457200" marR="3048000" lvl="0" indent="-298450" algn="l" rtl="0">
              <a:spcBef>
                <a:spcPts val="0"/>
              </a:spcBef>
              <a:spcAft>
                <a:spcPts val="0"/>
              </a:spcAft>
              <a:buClr>
                <a:srgbClr val="000000"/>
              </a:buClr>
              <a:buSzPts val="1100"/>
              <a:buFont typeface="Arial"/>
              <a:buChar char="★"/>
            </a:pPr>
            <a:r>
              <a:rPr lang="en-GB" sz="1100" dirty="0">
                <a:solidFill>
                  <a:srgbClr val="000000"/>
                </a:solidFill>
                <a:highlight>
                  <a:srgbClr val="FFFFFF"/>
                </a:highlight>
                <a:latin typeface="Arial"/>
                <a:ea typeface="Arial"/>
                <a:cs typeface="Arial"/>
                <a:sym typeface="Arial"/>
              </a:rPr>
              <a:t>                  cd my-app*ng serve</a:t>
            </a:r>
            <a:endParaRPr sz="1100" dirty="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Workspace Files</a:t>
            </a:r>
            <a:endParaRPr/>
          </a:p>
        </p:txBody>
      </p:sp>
      <p:sp>
        <p:nvSpPr>
          <p:cNvPr id="113" name="Google Shape;113;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marR="3048000" lvl="0" indent="-304800" algn="l" rtl="0">
              <a:spcBef>
                <a:spcPts val="1200"/>
              </a:spcBef>
              <a:spcAft>
                <a:spcPts val="0"/>
              </a:spcAft>
              <a:buClr>
                <a:srgbClr val="000000"/>
              </a:buClr>
              <a:buSzPts val="1200"/>
              <a:buFont typeface="Arial"/>
              <a:buChar char="●"/>
            </a:pPr>
            <a:r>
              <a:rPr lang="en-GB" sz="1200" b="1">
                <a:solidFill>
                  <a:srgbClr val="000000"/>
                </a:solidFill>
                <a:highlight>
                  <a:srgbClr val="FFFFFF"/>
                </a:highlight>
                <a:latin typeface="Arial"/>
                <a:ea typeface="Arial"/>
                <a:cs typeface="Arial"/>
                <a:sym typeface="Arial"/>
              </a:rPr>
              <a:t>.editorconfig:</a:t>
            </a:r>
            <a:r>
              <a:rPr lang="en-GB" sz="1200">
                <a:solidFill>
                  <a:srgbClr val="000000"/>
                </a:solidFill>
                <a:highlight>
                  <a:srgbClr val="FFFFFF"/>
                </a:highlight>
                <a:latin typeface="Arial"/>
                <a:ea typeface="Arial"/>
                <a:cs typeface="Arial"/>
                <a:sym typeface="Arial"/>
              </a:rPr>
              <a:t> Configuration for code editors.</a:t>
            </a:r>
            <a:endParaRPr sz="1200" b="1">
              <a:solidFill>
                <a:srgbClr val="000000"/>
              </a:solidFill>
              <a:highlight>
                <a:srgbClr val="FFFFFF"/>
              </a:highlight>
              <a:latin typeface="Arial"/>
              <a:ea typeface="Arial"/>
              <a:cs typeface="Arial"/>
              <a:sym typeface="Arial"/>
            </a:endParaRPr>
          </a:p>
          <a:p>
            <a:pPr marL="457200" marR="3048000" lvl="0" indent="-304800" algn="l" rtl="0">
              <a:spcBef>
                <a:spcPts val="0"/>
              </a:spcBef>
              <a:spcAft>
                <a:spcPts val="0"/>
              </a:spcAft>
              <a:buClr>
                <a:srgbClr val="000000"/>
              </a:buClr>
              <a:buSzPts val="1200"/>
              <a:buFont typeface="Arial"/>
              <a:buChar char="●"/>
            </a:pPr>
            <a:r>
              <a:rPr lang="en-GB" sz="1200" b="1">
                <a:solidFill>
                  <a:srgbClr val="000000"/>
                </a:solidFill>
                <a:highlight>
                  <a:srgbClr val="FFFFFF"/>
                </a:highlight>
                <a:latin typeface="Arial"/>
                <a:ea typeface="Arial"/>
                <a:cs typeface="Arial"/>
                <a:sym typeface="Arial"/>
              </a:rPr>
              <a:t>.gitignore:</a:t>
            </a:r>
            <a:r>
              <a:rPr lang="en-GB" sz="1200">
                <a:solidFill>
                  <a:srgbClr val="000000"/>
                </a:solidFill>
                <a:highlight>
                  <a:srgbClr val="FFFFFF"/>
                </a:highlight>
                <a:latin typeface="Arial"/>
                <a:ea typeface="Arial"/>
                <a:cs typeface="Arial"/>
                <a:sym typeface="Arial"/>
              </a:rPr>
              <a:t>  Specifies intentionally untracked files that Git should ignore.</a:t>
            </a:r>
            <a:endParaRPr sz="1200">
              <a:solidFill>
                <a:srgbClr val="000000"/>
              </a:solidFill>
              <a:highlight>
                <a:srgbClr val="FFFFFF"/>
              </a:highlight>
              <a:latin typeface="Arial"/>
              <a:ea typeface="Arial"/>
              <a:cs typeface="Arial"/>
              <a:sym typeface="Arial"/>
            </a:endParaRPr>
          </a:p>
          <a:p>
            <a:pPr marL="457200" marR="3048000" lvl="0" indent="-304800" algn="l" rtl="0">
              <a:spcBef>
                <a:spcPts val="0"/>
              </a:spcBef>
              <a:spcAft>
                <a:spcPts val="0"/>
              </a:spcAft>
              <a:buClr>
                <a:srgbClr val="000000"/>
              </a:buClr>
              <a:buSzPts val="1200"/>
              <a:buFont typeface="Arial"/>
              <a:buChar char="●"/>
            </a:pPr>
            <a:r>
              <a:rPr lang="en-GB" sz="1200" b="1">
                <a:solidFill>
                  <a:srgbClr val="000000"/>
                </a:solidFill>
                <a:highlight>
                  <a:srgbClr val="FFFFFF"/>
                </a:highlight>
                <a:latin typeface="Arial"/>
                <a:ea typeface="Arial"/>
                <a:cs typeface="Arial"/>
                <a:sym typeface="Arial"/>
              </a:rPr>
              <a:t>Angular.json: </a:t>
            </a:r>
            <a:r>
              <a:rPr lang="en-GB" sz="1200">
                <a:solidFill>
                  <a:srgbClr val="000000"/>
                </a:solidFill>
                <a:highlight>
                  <a:srgbClr val="FFFFFF"/>
                </a:highlight>
                <a:latin typeface="Arial"/>
                <a:ea typeface="Arial"/>
                <a:cs typeface="Arial"/>
                <a:sym typeface="Arial"/>
              </a:rPr>
              <a:t>CLI configuration defaults for all projects in the workspace, including configuration options for build, serve, and test tools that the CLI uses, such as TSLint, Karma, and Protractor.</a:t>
            </a:r>
            <a:endParaRPr sz="1200">
              <a:solidFill>
                <a:srgbClr val="000000"/>
              </a:solidFill>
              <a:highlight>
                <a:srgbClr val="FFFFFF"/>
              </a:highlight>
              <a:latin typeface="Arial"/>
              <a:ea typeface="Arial"/>
              <a:cs typeface="Arial"/>
              <a:sym typeface="Arial"/>
            </a:endParaRPr>
          </a:p>
          <a:p>
            <a:pPr marL="457200" marR="3048000" lvl="0" indent="-304800" algn="l" rtl="0">
              <a:spcBef>
                <a:spcPts val="0"/>
              </a:spcBef>
              <a:spcAft>
                <a:spcPts val="0"/>
              </a:spcAft>
              <a:buClr>
                <a:srgbClr val="000000"/>
              </a:buClr>
              <a:buSzPts val="1200"/>
              <a:buFont typeface="Arial"/>
              <a:buChar char="●"/>
            </a:pPr>
            <a:r>
              <a:rPr lang="en-GB" sz="1200" b="1">
                <a:solidFill>
                  <a:srgbClr val="000000"/>
                </a:solidFill>
                <a:highlight>
                  <a:srgbClr val="FFFFFF"/>
                </a:highlight>
                <a:latin typeface="Arial"/>
                <a:ea typeface="Arial"/>
                <a:cs typeface="Arial"/>
                <a:sym typeface="Arial"/>
              </a:rPr>
              <a:t>node_modules:</a:t>
            </a:r>
            <a:r>
              <a:rPr lang="en-GB" sz="1200">
                <a:solidFill>
                  <a:srgbClr val="000000"/>
                </a:solidFill>
                <a:highlight>
                  <a:srgbClr val="FFFFFF"/>
                </a:highlight>
                <a:latin typeface="Arial"/>
                <a:ea typeface="Arial"/>
                <a:cs typeface="Arial"/>
                <a:sym typeface="Arial"/>
              </a:rPr>
              <a:t> Provides npm packages to the entire workspace.</a:t>
            </a:r>
            <a:endParaRPr sz="120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sz="1900"/>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571A8CA3E18B44ACFE0AD4EB8285B1" ma:contentTypeVersion="10" ma:contentTypeDescription="Create a new document." ma:contentTypeScope="" ma:versionID="6c8ee34cc14e41270df816faabb94a8c">
  <xsd:schema xmlns:xsd="http://www.w3.org/2001/XMLSchema" xmlns:xs="http://www.w3.org/2001/XMLSchema" xmlns:p="http://schemas.microsoft.com/office/2006/metadata/properties" xmlns:ns2="aaeea00d-b0af-4d41-beaf-f78631db4817" xmlns:ns3="c0ed64b0-6a60-4244-affb-26b7fce0ff0f" targetNamespace="http://schemas.microsoft.com/office/2006/metadata/properties" ma:root="true" ma:fieldsID="ed2f8f1f384f55afa84c27e10cefa929" ns2:_="" ns3:_="">
    <xsd:import namespace="aaeea00d-b0af-4d41-beaf-f78631db4817"/>
    <xsd:import namespace="c0ed64b0-6a60-4244-affb-26b7fce0ff0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eea00d-b0af-4d41-beaf-f78631db48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0ed64b0-6a60-4244-affb-26b7fce0ff0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aba40ea-ab1f-4424-a7f2-a5a2987c4c4b}" ma:internalName="TaxCatchAll" ma:showField="CatchAllData" ma:web="c0ed64b0-6a60-4244-affb-26b7fce0ff0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aeea00d-b0af-4d41-beaf-f78631db4817">
      <Terms xmlns="http://schemas.microsoft.com/office/infopath/2007/PartnerControls"/>
    </lcf76f155ced4ddcb4097134ff3c332f>
    <TaxCatchAll xmlns="c0ed64b0-6a60-4244-affb-26b7fce0ff0f" xsi:nil="true"/>
  </documentManagement>
</p:properties>
</file>

<file path=customXml/itemProps1.xml><?xml version="1.0" encoding="utf-8"?>
<ds:datastoreItem xmlns:ds="http://schemas.openxmlformats.org/officeDocument/2006/customXml" ds:itemID="{DEAA8E9C-7505-4B12-8D56-E8D2F18AFBFD}"/>
</file>

<file path=customXml/itemProps2.xml><?xml version="1.0" encoding="utf-8"?>
<ds:datastoreItem xmlns:ds="http://schemas.openxmlformats.org/officeDocument/2006/customXml" ds:itemID="{4DE1589A-926C-4796-AC21-2470613634E8}"/>
</file>

<file path=customXml/itemProps3.xml><?xml version="1.0" encoding="utf-8"?>
<ds:datastoreItem xmlns:ds="http://schemas.openxmlformats.org/officeDocument/2006/customXml" ds:itemID="{B6F649C2-1E10-4CBA-A633-EDA6680F9D7E}"/>
</file>

<file path=docProps/app.xml><?xml version="1.0" encoding="utf-8"?>
<Properties xmlns="http://schemas.openxmlformats.org/officeDocument/2006/extended-properties" xmlns:vt="http://schemas.openxmlformats.org/officeDocument/2006/docPropsVTypes">
  <TotalTime>225</TotalTime>
  <Words>1321</Words>
  <Application>Microsoft Office PowerPoint</Application>
  <PresentationFormat>On-screen Show (16:9)</PresentationFormat>
  <Paragraphs>103</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Roboto Slab</vt:lpstr>
      <vt:lpstr>Roboto</vt:lpstr>
      <vt:lpstr>Marina</vt:lpstr>
      <vt:lpstr>Angular Day1</vt:lpstr>
      <vt:lpstr>What is Angular?</vt:lpstr>
      <vt:lpstr>Single Page Application</vt:lpstr>
      <vt:lpstr>Why Angular?</vt:lpstr>
      <vt:lpstr>History of Angular</vt:lpstr>
      <vt:lpstr>Angular cli</vt:lpstr>
      <vt:lpstr>Installation Requirements</vt:lpstr>
      <vt:lpstr>Install Angular cli</vt:lpstr>
      <vt:lpstr>Workspace Files</vt:lpstr>
      <vt:lpstr>Workspace Files</vt:lpstr>
      <vt:lpstr>Modules</vt:lpstr>
      <vt:lpstr>ngModule metadata</vt:lpstr>
      <vt:lpstr>Angular Packages</vt:lpstr>
      <vt:lpstr>Angular Packages</vt:lpstr>
      <vt:lpstr>Components</vt:lpstr>
      <vt:lpstr>Components</vt:lpstr>
      <vt:lpstr>Components Metadata</vt:lpstr>
      <vt:lpstr>Components Metadata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Day1</dc:title>
  <cp:lastModifiedBy>Asmaa Ahmed Marzouk</cp:lastModifiedBy>
  <cp:revision>3</cp:revision>
  <dcterms:modified xsi:type="dcterms:W3CDTF">2023-05-20T09:52:44Z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0x010100C2571A8CA3E18B44ACFE0AD4EB8285B1</vt:lpwstr>
  </property>
</Properties>
</file>