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146847056" r:id="rId12"/>
    <p:sldId id="214684705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1CADE4"/>
    <a:srgbClr val="CCFFFF"/>
    <a:srgbClr val="FFCCFF"/>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6" d="100"/>
          <a:sy n="86" d="100"/>
        </p:scale>
        <p:origin x="-666"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17E254F1-4415-47BF-9E91-C5D4B9A33350}" type="slidenum">
              <a:rPr lang="en-IN" smtClean="0"/>
              <a:pPr/>
              <a:t>6</a:t>
            </a:fld>
            <a:endParaRPr lang="en-IN"/>
          </a:p>
        </p:txBody>
      </p:sp>
    </p:spTree>
    <p:extLst>
      <p:ext uri="{BB962C8B-B14F-4D97-AF65-F5344CB8AC3E}">
        <p14:creationId xmlns="" xmlns:p14="http://schemas.microsoft.com/office/powerpoint/2010/main" val="657310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Cyber Security: Protecting Against Keylogger Intrusions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550844" y="3966071"/>
            <a:ext cx="11080718" cy="1292662"/>
          </a:xfrm>
          <a:prstGeom prst="rect">
            <a:avLst/>
          </a:prstGeom>
          <a:noFill/>
        </p:spPr>
        <p:txBody>
          <a:bodyPr wrap="square" lIns="91440" tIns="45720" rIns="91440" bIns="45720" rtlCol="0" anchor="t">
            <a:spAutoFit/>
          </a:bodyPr>
          <a:lstStyle/>
          <a:p>
            <a:r>
              <a:rPr lang="en-US" sz="2600" b="1" dirty="0">
                <a:solidFill>
                  <a:schemeClr val="accent1">
                    <a:lumMod val="75000"/>
                  </a:schemeClr>
                </a:solidFill>
                <a:latin typeface="Times New Roman" panose="02020603050405020304" pitchFamily="18" charset="0"/>
                <a:cs typeface="Times New Roman" panose="02020603050405020304" pitchFamily="18" charset="0"/>
              </a:rPr>
              <a:t>Presented By:</a:t>
            </a:r>
          </a:p>
          <a:p>
            <a:r>
              <a:rPr lang="en-US" sz="2600" b="1" dirty="0">
                <a:solidFill>
                  <a:schemeClr val="accent1">
                    <a:lumMod val="75000"/>
                  </a:schemeClr>
                </a:solidFill>
                <a:latin typeface="Times New Roman" panose="02020603050405020304" pitchFamily="18" charset="0"/>
                <a:cs typeface="Times New Roman" panose="02020603050405020304" pitchFamily="18" charset="0"/>
              </a:rPr>
              <a:t>   </a:t>
            </a:r>
            <a:r>
              <a:rPr lang="en-US" sz="2600" b="1" dirty="0" err="1" smtClean="0">
                <a:solidFill>
                  <a:schemeClr val="accent1">
                    <a:lumMod val="75000"/>
                  </a:schemeClr>
                </a:solidFill>
                <a:latin typeface="Times New Roman" panose="02020603050405020304" pitchFamily="18" charset="0"/>
                <a:cs typeface="Times New Roman" panose="02020603050405020304" pitchFamily="18" charset="0"/>
              </a:rPr>
              <a:t>K</a:t>
            </a:r>
            <a:r>
              <a:rPr lang="en-US" sz="2600" b="1" dirty="0" err="1" smtClean="0">
                <a:solidFill>
                  <a:schemeClr val="accent1">
                    <a:lumMod val="75000"/>
                  </a:schemeClr>
                </a:solidFill>
                <a:latin typeface="Times New Roman" panose="02020603050405020304" pitchFamily="18" charset="0"/>
                <a:cs typeface="Times New Roman" panose="02020603050405020304" pitchFamily="18" charset="0"/>
              </a:rPr>
              <a:t>.Hemeena</a:t>
            </a:r>
            <a:r>
              <a:rPr lang="en-US" sz="2600"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600" b="1" dirty="0">
                <a:solidFill>
                  <a:schemeClr val="accent1">
                    <a:lumMod val="75000"/>
                  </a:schemeClr>
                </a:solidFill>
                <a:latin typeface="Times New Roman" panose="02020603050405020304" pitchFamily="18" charset="0"/>
                <a:cs typeface="Times New Roman" panose="02020603050405020304" pitchFamily="18" charset="0"/>
              </a:rPr>
              <a:t>– </a:t>
            </a:r>
            <a:r>
              <a:rPr lang="en-US" sz="2600" b="1" dirty="0" err="1">
                <a:solidFill>
                  <a:schemeClr val="accent1">
                    <a:lumMod val="75000"/>
                  </a:schemeClr>
                </a:solidFill>
                <a:latin typeface="Times New Roman" panose="02020603050405020304" pitchFamily="18" charset="0"/>
                <a:cs typeface="Times New Roman" panose="02020603050405020304" pitchFamily="18" charset="0"/>
              </a:rPr>
              <a:t>Jayaraj</a:t>
            </a:r>
            <a:r>
              <a:rPr lang="en-US" sz="2600" b="1" dirty="0">
                <a:solidFill>
                  <a:schemeClr val="accent1">
                    <a:lumMod val="75000"/>
                  </a:schemeClr>
                </a:solidFill>
                <a:latin typeface="Times New Roman" panose="02020603050405020304" pitchFamily="18" charset="0"/>
                <a:cs typeface="Times New Roman" panose="02020603050405020304" pitchFamily="18" charset="0"/>
              </a:rPr>
              <a:t> </a:t>
            </a:r>
            <a:r>
              <a:rPr lang="en-US" sz="2600" b="1" dirty="0" err="1">
                <a:solidFill>
                  <a:schemeClr val="accent1">
                    <a:lumMod val="75000"/>
                  </a:schemeClr>
                </a:solidFill>
                <a:latin typeface="Times New Roman" panose="02020603050405020304" pitchFamily="18" charset="0"/>
                <a:cs typeface="Times New Roman" panose="02020603050405020304" pitchFamily="18" charset="0"/>
              </a:rPr>
              <a:t>A</a:t>
            </a:r>
            <a:r>
              <a:rPr lang="en-US" sz="2600" b="1" dirty="0" err="1" smtClean="0">
                <a:solidFill>
                  <a:schemeClr val="accent1">
                    <a:lumMod val="75000"/>
                  </a:schemeClr>
                </a:solidFill>
                <a:latin typeface="Times New Roman" panose="02020603050405020304" pitchFamily="18" charset="0"/>
                <a:cs typeface="Times New Roman" panose="02020603050405020304" pitchFamily="18" charset="0"/>
              </a:rPr>
              <a:t>nnapackiam</a:t>
            </a:r>
            <a:r>
              <a:rPr lang="en-US" sz="2600" b="1" dirty="0" smtClean="0">
                <a:solidFill>
                  <a:schemeClr val="accent1">
                    <a:lumMod val="75000"/>
                  </a:schemeClr>
                </a:solidFill>
                <a:latin typeface="Times New Roman" panose="02020603050405020304" pitchFamily="18" charset="0"/>
                <a:cs typeface="Times New Roman" panose="02020603050405020304" pitchFamily="18" charset="0"/>
              </a:rPr>
              <a:t> CSI </a:t>
            </a:r>
            <a:r>
              <a:rPr lang="en-US" sz="2600" b="1" dirty="0">
                <a:solidFill>
                  <a:schemeClr val="accent1">
                    <a:lumMod val="75000"/>
                  </a:schemeClr>
                </a:solidFill>
                <a:latin typeface="Times New Roman" panose="02020603050405020304" pitchFamily="18" charset="0"/>
                <a:cs typeface="Times New Roman" panose="02020603050405020304" pitchFamily="18" charset="0"/>
              </a:rPr>
              <a:t>C</a:t>
            </a:r>
            <a:r>
              <a:rPr lang="en-US" sz="2600" b="1" dirty="0" smtClean="0">
                <a:solidFill>
                  <a:schemeClr val="accent1">
                    <a:lumMod val="75000"/>
                  </a:schemeClr>
                </a:solidFill>
                <a:latin typeface="Times New Roman" panose="02020603050405020304" pitchFamily="18" charset="0"/>
                <a:cs typeface="Times New Roman" panose="02020603050405020304" pitchFamily="18" charset="0"/>
              </a:rPr>
              <a:t>ollege </a:t>
            </a:r>
            <a:r>
              <a:rPr lang="en-US" sz="2600" b="1" dirty="0">
                <a:solidFill>
                  <a:schemeClr val="accent1">
                    <a:lumMod val="75000"/>
                  </a:schemeClr>
                </a:solidFill>
                <a:latin typeface="Times New Roman" panose="02020603050405020304" pitchFamily="18" charset="0"/>
                <a:cs typeface="Times New Roman" panose="02020603050405020304" pitchFamily="18" charset="0"/>
              </a:rPr>
              <a:t>O</a:t>
            </a:r>
            <a:r>
              <a:rPr lang="en-US" sz="2600" b="1" dirty="0" smtClean="0">
                <a:solidFill>
                  <a:schemeClr val="accent1">
                    <a:lumMod val="75000"/>
                  </a:schemeClr>
                </a:solidFill>
                <a:latin typeface="Times New Roman" panose="02020603050405020304" pitchFamily="18" charset="0"/>
                <a:cs typeface="Times New Roman" panose="02020603050405020304" pitchFamily="18" charset="0"/>
              </a:rPr>
              <a:t>f </a:t>
            </a:r>
            <a:r>
              <a:rPr lang="en-US" sz="2600" b="1" dirty="0">
                <a:solidFill>
                  <a:schemeClr val="accent1">
                    <a:lumMod val="75000"/>
                  </a:schemeClr>
                </a:solidFill>
                <a:latin typeface="Times New Roman" panose="02020603050405020304" pitchFamily="18" charset="0"/>
                <a:cs typeface="Times New Roman" panose="02020603050405020304" pitchFamily="18" charset="0"/>
              </a:rPr>
              <a:t>E</a:t>
            </a:r>
            <a:r>
              <a:rPr lang="en-US" sz="2600" b="1" dirty="0" smtClean="0">
                <a:solidFill>
                  <a:schemeClr val="accent1">
                    <a:lumMod val="75000"/>
                  </a:schemeClr>
                </a:solidFill>
                <a:latin typeface="Times New Roman" panose="02020603050405020304" pitchFamily="18" charset="0"/>
                <a:cs typeface="Times New Roman" panose="02020603050405020304" pitchFamily="18" charset="0"/>
              </a:rPr>
              <a:t>ngineering </a:t>
            </a:r>
            <a:r>
              <a:rPr lang="en-US" sz="2600" b="1" dirty="0">
                <a:solidFill>
                  <a:schemeClr val="accent1">
                    <a:lumMod val="75000"/>
                  </a:schemeClr>
                </a:solidFill>
                <a:latin typeface="Times New Roman" panose="02020603050405020304" pitchFamily="18" charset="0"/>
                <a:cs typeface="Times New Roman" panose="02020603050405020304" pitchFamily="18" charset="0"/>
              </a:rPr>
              <a:t>– </a:t>
            </a:r>
            <a:r>
              <a:rPr lang="en-US" sz="2600" b="1" dirty="0" err="1">
                <a:solidFill>
                  <a:schemeClr val="accent1">
                    <a:lumMod val="75000"/>
                  </a:schemeClr>
                </a:solidFill>
                <a:latin typeface="Times New Roman" panose="02020603050405020304" pitchFamily="18" charset="0"/>
                <a:cs typeface="Times New Roman" panose="02020603050405020304" pitchFamily="18" charset="0"/>
              </a:rPr>
              <a:t>B.Tech</a:t>
            </a:r>
            <a:r>
              <a:rPr lang="en-US" sz="2600" b="1" dirty="0">
                <a:solidFill>
                  <a:schemeClr val="accent1">
                    <a:lumMod val="75000"/>
                  </a:schemeClr>
                </a:solidFill>
                <a:latin typeface="Times New Roman" panose="02020603050405020304" pitchFamily="18" charset="0"/>
                <a:cs typeface="Times New Roman" panose="02020603050405020304" pitchFamily="18" charset="0"/>
              </a:rPr>
              <a:t>(IT)</a:t>
            </a: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581192" y="1750142"/>
            <a:ext cx="11029615" cy="4225208"/>
          </a:xfrm>
        </p:spPr>
        <p:txBody>
          <a:bodyPr anchor="t">
            <a:normAutofit/>
          </a:bodyPr>
          <a:lstStyle/>
          <a:p>
            <a:pPr lvl="1">
              <a:buFont typeface="Wingdings" panose="05000000000000000000" pitchFamily="2" charset="2"/>
              <a:buChar char="ü"/>
            </a:pPr>
            <a:r>
              <a:rPr lang="en-US" sz="2400" b="0" i="0" dirty="0">
                <a:solidFill>
                  <a:srgbClr val="0D0D0D"/>
                </a:solidFill>
                <a:effectLst/>
                <a:latin typeface="Times New Roman" panose="02020603050405020304" pitchFamily="18" charset="0"/>
                <a:cs typeface="Times New Roman" panose="02020603050405020304" pitchFamily="18" charset="0"/>
              </a:rPr>
              <a:t>The proliferation of keyloggers in today's digital landscape poses a significant threat to individuals and organizations alike. These stealthy software tools operate covertly, capturing sensitive information such as passwords and credit card details without users' knowledge, potentially leading to identity theft, financial loss, and privacy breaches. To mitigate this risk, it is essential for individuals and organizations to employ robust cybersecurity measures, including using reputable antivirus software, practicing good security habits, and implementing advanced security solutions like endpoint detection and response. By remaining vigilant and proactive, we can better protect ourselves and our data in the face of evolving cybersecurity threats.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chor="t"/>
          <a:lstStyle/>
          <a:p>
            <a:pPr marL="0" indent="0">
              <a:buNone/>
            </a:pPr>
            <a:endParaRPr lang="en-US"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Rounded Corners 1">
            <a:extLst>
              <a:ext uri="{FF2B5EF4-FFF2-40B4-BE49-F238E27FC236}">
                <a16:creationId xmlns="" xmlns:a16="http://schemas.microsoft.com/office/drawing/2014/main" id="{69242B55-46EF-4CDC-F151-3F6EA9024B6C}"/>
              </a:ext>
            </a:extLst>
          </p:cNvPr>
          <p:cNvSpPr/>
          <p:nvPr/>
        </p:nvSpPr>
        <p:spPr>
          <a:xfrm>
            <a:off x="1219197" y="2067232"/>
            <a:ext cx="2172929" cy="1140542"/>
          </a:xfrm>
          <a:prstGeom prst="roundRect">
            <a:avLst/>
          </a:prstGeom>
          <a:solidFill>
            <a:srgbClr val="CCFFFF"/>
          </a:solidFill>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D0D0D"/>
                </a:solidFill>
                <a:effectLst/>
                <a:latin typeface="Times New Roman" panose="02020603050405020304" pitchFamily="18" charset="0"/>
                <a:cs typeface="Times New Roman" panose="02020603050405020304" pitchFamily="18" charset="0"/>
              </a:rPr>
              <a:t>Advanced Detection Techniques</a:t>
            </a:r>
            <a:endParaRPr lang="x-none"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 xmlns:a16="http://schemas.microsoft.com/office/drawing/2014/main" id="{E03B7179-4698-4813-F5B6-EAA8E1CA7FB4}"/>
              </a:ext>
            </a:extLst>
          </p:cNvPr>
          <p:cNvSpPr/>
          <p:nvPr/>
        </p:nvSpPr>
        <p:spPr>
          <a:xfrm>
            <a:off x="4964013" y="2067232"/>
            <a:ext cx="2172929" cy="1140542"/>
          </a:xfrm>
          <a:prstGeom prst="roundRect">
            <a:avLst/>
          </a:prstGeom>
          <a:solidFill>
            <a:srgbClr val="CCFFFF"/>
          </a:solidFill>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D0D0D"/>
                </a:solidFill>
                <a:effectLst/>
                <a:latin typeface="Times New Roman" panose="02020603050405020304" pitchFamily="18" charset="0"/>
                <a:cs typeface="Times New Roman" panose="02020603050405020304" pitchFamily="18" charset="0"/>
              </a:rPr>
              <a:t>Hardware-Based Security Solutions</a:t>
            </a:r>
            <a:endParaRPr lang="x-none"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 xmlns:a16="http://schemas.microsoft.com/office/drawing/2014/main" id="{92F83611-05CC-41CE-D794-A012977BC364}"/>
              </a:ext>
            </a:extLst>
          </p:cNvPr>
          <p:cNvSpPr/>
          <p:nvPr/>
        </p:nvSpPr>
        <p:spPr>
          <a:xfrm>
            <a:off x="8799870" y="2067232"/>
            <a:ext cx="2172929" cy="1140542"/>
          </a:xfrm>
          <a:prstGeom prst="roundRect">
            <a:avLst/>
          </a:prstGeom>
          <a:solidFill>
            <a:srgbClr val="CCFFFF"/>
          </a:solidFill>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D0D0D"/>
                </a:solidFill>
                <a:effectLst/>
                <a:latin typeface="Times New Roman" panose="02020603050405020304" pitchFamily="18" charset="0"/>
                <a:cs typeface="Times New Roman" panose="02020603050405020304" pitchFamily="18" charset="0"/>
              </a:rPr>
              <a:t>Collaboration and Information Sharing</a:t>
            </a:r>
            <a:endParaRPr lang="x-none"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 xmlns:a16="http://schemas.microsoft.com/office/drawing/2014/main" id="{EA3E8E58-54BC-D10F-1BAB-88007DAAB106}"/>
              </a:ext>
            </a:extLst>
          </p:cNvPr>
          <p:cNvSpPr/>
          <p:nvPr/>
        </p:nvSpPr>
        <p:spPr>
          <a:xfrm>
            <a:off x="8799870" y="4415432"/>
            <a:ext cx="2172929" cy="1140542"/>
          </a:xfrm>
          <a:prstGeom prst="roundRect">
            <a:avLst/>
          </a:prstGeom>
          <a:solidFill>
            <a:srgbClr val="CCFFFF"/>
          </a:solidFill>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0D0D0D"/>
                </a:solidFill>
                <a:effectLst/>
                <a:latin typeface="Times New Roman" panose="02020603050405020304" pitchFamily="18" charset="0"/>
                <a:cs typeface="Times New Roman" panose="02020603050405020304" pitchFamily="18" charset="0"/>
              </a:rPr>
              <a:t>Continuous Innovation in Security Solutions</a:t>
            </a:r>
            <a:endParaRPr lang="x-none"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 xmlns:a16="http://schemas.microsoft.com/office/drawing/2014/main" id="{033D5861-5CA3-FE28-5C8C-5D3594E24CB4}"/>
              </a:ext>
            </a:extLst>
          </p:cNvPr>
          <p:cNvSpPr/>
          <p:nvPr/>
        </p:nvSpPr>
        <p:spPr>
          <a:xfrm>
            <a:off x="5009534" y="4415432"/>
            <a:ext cx="2172929" cy="1140542"/>
          </a:xfrm>
          <a:prstGeom prst="roundRect">
            <a:avLst/>
          </a:prstGeom>
          <a:solidFill>
            <a:srgbClr val="CCFFFF"/>
          </a:solidFill>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D0D0D"/>
                </a:solidFill>
                <a:effectLst/>
                <a:latin typeface="Times New Roman" panose="02020603050405020304" pitchFamily="18" charset="0"/>
                <a:cs typeface="Times New Roman" panose="02020603050405020304" pitchFamily="18" charset="0"/>
              </a:rPr>
              <a:t>User Education and Awareness</a:t>
            </a:r>
            <a:endParaRPr lang="x-none" dirty="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 xmlns:a16="http://schemas.microsoft.com/office/drawing/2014/main" id="{6FD398F0-F62A-E105-543A-47EFA454BEC3}"/>
              </a:ext>
            </a:extLst>
          </p:cNvPr>
          <p:cNvSpPr/>
          <p:nvPr/>
        </p:nvSpPr>
        <p:spPr>
          <a:xfrm>
            <a:off x="1219197" y="4447387"/>
            <a:ext cx="2172929" cy="1140542"/>
          </a:xfrm>
          <a:prstGeom prst="roundRect">
            <a:avLst/>
          </a:prstGeom>
          <a:solidFill>
            <a:srgbClr val="CCFFFF"/>
          </a:solidFill>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D0D0D"/>
                </a:solidFill>
                <a:effectLst/>
                <a:latin typeface="Times New Roman" panose="02020603050405020304" pitchFamily="18" charset="0"/>
                <a:cs typeface="Times New Roman" panose="02020603050405020304" pitchFamily="18" charset="0"/>
              </a:rPr>
              <a:t>End-to-End Encryption</a:t>
            </a:r>
            <a:endParaRPr lang="x-none"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a:xfrm>
            <a:off x="581192" y="1769806"/>
            <a:ext cx="11029615" cy="4205544"/>
          </a:xfrm>
        </p:spPr>
        <p:txBody>
          <a:bodyPr anchor="t">
            <a:normAutofit/>
          </a:bodyPr>
          <a:lstStyle/>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Journal Articles</a:t>
            </a:r>
            <a:r>
              <a:rPr lang="en-US" sz="2000" b="0" i="0" dirty="0">
                <a:solidFill>
                  <a:srgbClr val="0D0D0D"/>
                </a:solidFill>
                <a:effectLst/>
                <a:latin typeface="Times New Roman" panose="02020603050405020304" pitchFamily="18" charset="0"/>
                <a:cs typeface="Times New Roman" panose="02020603050405020304" pitchFamily="18" charset="0"/>
              </a:rPr>
              <a:t>:</a:t>
            </a:r>
          </a:p>
          <a:p>
            <a:pPr marL="800100" lvl="1" indent="-342900" algn="l">
              <a:buFont typeface="Wingdings" panose="05000000000000000000" pitchFamily="2" charset="2"/>
              <a:buChar char="ü"/>
            </a:pPr>
            <a:r>
              <a:rPr lang="en-US" sz="2000" b="0" i="0" dirty="0">
                <a:solidFill>
                  <a:srgbClr val="0D0D0D"/>
                </a:solidFill>
                <a:effectLst/>
                <a:latin typeface="Times New Roman" panose="02020603050405020304" pitchFamily="18" charset="0"/>
                <a:cs typeface="Times New Roman" panose="02020603050405020304" pitchFamily="18" charset="0"/>
              </a:rPr>
              <a:t>Johnson, A., &amp; Lee, B. (2020). Emerging Trends in Keylogger Technology. </a:t>
            </a:r>
            <a:r>
              <a:rPr lang="en-US" sz="2000" b="0" i="1" dirty="0">
                <a:solidFill>
                  <a:srgbClr val="0D0D0D"/>
                </a:solidFill>
                <a:effectLst/>
                <a:latin typeface="Times New Roman" panose="02020603050405020304" pitchFamily="18" charset="0"/>
                <a:cs typeface="Times New Roman" panose="02020603050405020304" pitchFamily="18" charset="0"/>
              </a:rPr>
              <a:t>Journal of Cybersecurity</a:t>
            </a:r>
            <a:r>
              <a:rPr lang="en-US" sz="2000" b="0" i="0" dirty="0">
                <a:solidFill>
                  <a:srgbClr val="0D0D0D"/>
                </a:solidFill>
                <a:effectLst/>
                <a:latin typeface="Times New Roman" panose="02020603050405020304" pitchFamily="18" charset="0"/>
                <a:cs typeface="Times New Roman" panose="02020603050405020304" pitchFamily="18" charset="0"/>
              </a:rPr>
              <a:t>, 5(2), 78-92.</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Websites</a:t>
            </a:r>
            <a:r>
              <a:rPr lang="en-US" sz="2000" b="0" i="0" dirty="0">
                <a:solidFill>
                  <a:srgbClr val="0D0D0D"/>
                </a:solidFill>
                <a:effectLst/>
                <a:latin typeface="Times New Roman" panose="02020603050405020304" pitchFamily="18" charset="0"/>
                <a:cs typeface="Times New Roman" panose="02020603050405020304" pitchFamily="18" charset="0"/>
              </a:rPr>
              <a:t>:</a:t>
            </a:r>
          </a:p>
          <a:p>
            <a:pPr marL="800100" lvl="1" indent="-342900" algn="l">
              <a:buFont typeface="Wingdings" panose="05000000000000000000" pitchFamily="2" charset="2"/>
              <a:buChar char="ü"/>
            </a:pPr>
            <a:r>
              <a:rPr lang="en-US" sz="2000" b="0" i="0" dirty="0">
                <a:solidFill>
                  <a:srgbClr val="0D0D0D"/>
                </a:solidFill>
                <a:effectLst/>
                <a:latin typeface="Times New Roman" panose="02020603050405020304" pitchFamily="18" charset="0"/>
                <a:cs typeface="Times New Roman" panose="02020603050405020304" pitchFamily="18" charset="0"/>
              </a:rPr>
              <a:t>Federal Trade Commission. (2021, March 15). Protecting Yourself Against Keyloggers. FTC. </a:t>
            </a:r>
            <a:r>
              <a:rPr lang="en-US" sz="2000" b="0" i="0" u="none" strike="noStrike" dirty="0">
                <a:solidFill>
                  <a:srgbClr val="0D0D0D"/>
                </a:solidFill>
                <a:effectLst/>
                <a:latin typeface="Times New Roman" panose="02020603050405020304" pitchFamily="18" charset="0"/>
                <a:cs typeface="Times New Roman" panose="02020603050405020304" pitchFamily="18" charset="0"/>
              </a:rPr>
              <a:t>https://www.consumer.ftc.gov/articles/protecting-yourself-against-keyloggers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Reports:</a:t>
            </a:r>
          </a:p>
          <a:p>
            <a:pPr marL="800100" lvl="1" indent="-342900" algn="l">
              <a:buFont typeface="Wingdings" panose="05000000000000000000" pitchFamily="2" charset="2"/>
              <a:buChar char="ü"/>
            </a:pPr>
            <a:r>
              <a:rPr lang="en-US" sz="2000" b="0" i="0" dirty="0">
                <a:solidFill>
                  <a:srgbClr val="0D0D0D"/>
                </a:solidFill>
                <a:effectLst/>
                <a:latin typeface="Times New Roman" panose="02020603050405020304" pitchFamily="18" charset="0"/>
                <a:cs typeface="Times New Roman" panose="02020603050405020304" pitchFamily="18" charset="0"/>
              </a:rPr>
              <a:t>Example: Brown, S. (2023, July). Mitigating Keylogger Threats in the Modern Workplace. DEF CON, Las Vegas, NV.</a:t>
            </a:r>
          </a:p>
        </p:txBody>
      </p:sp>
    </p:spTree>
    <p:extLst>
      <p:ext uri="{BB962C8B-B14F-4D97-AF65-F5344CB8AC3E}">
        <p14:creationId xmlns=""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8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908591"/>
          </a:xfrm>
        </p:spPr>
        <p:txBody>
          <a:bodyPr>
            <a:normAutofit/>
          </a:bodyPr>
          <a:lstStyle/>
          <a:p>
            <a:r>
              <a:rPr lang="en-US" sz="4000" b="1" dirty="0">
                <a:solidFill>
                  <a:srgbClr val="1CADE4"/>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978877" y="1060470"/>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Problem Statement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System Development Approach</a:t>
            </a:r>
            <a:endParaRPr lang="en-US" sz="2400" dirty="0">
              <a:latin typeface="Times New Roman" panose="02020603050405020304" pitchFamily="18" charset="0"/>
              <a:ea typeface="+mn-lt"/>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Algorithm &amp; Deployment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Keylogger Python Script</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Output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Result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Future Scope</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solidFill>
                  <a:srgbClr val="0F0F0F"/>
                </a:solidFill>
                <a:latin typeface="Times New Roman" panose="02020603050405020304" pitchFamily="18" charset="0"/>
                <a:ea typeface="+mn-lt"/>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91382"/>
            <a:ext cx="11613485" cy="5559970"/>
          </a:xfrm>
        </p:spPr>
        <p:txBody>
          <a:bodyPr vert="horz" lIns="91440" tIns="45720" rIns="91440" bIns="45720" rtlCol="0" anchor="t">
            <a:noAutofit/>
          </a:bodyPr>
          <a:lstStyle/>
          <a:p>
            <a:pPr marL="0" indent="0">
              <a:lnSpc>
                <a:spcPct val="100000"/>
              </a:lnSpc>
              <a:buNone/>
            </a:pPr>
            <a:r>
              <a:rPr lang="en-US" sz="1600" b="1" dirty="0">
                <a:latin typeface="Times New Roman" panose="02020603050405020304" pitchFamily="18" charset="0"/>
                <a:cs typeface="Times New Roman" panose="02020603050405020304" pitchFamily="18" charset="0"/>
              </a:rPr>
              <a:t>1. Awareness and Education:</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Develop comprehensive training programs to educate users about keylogger risks, phishing techniques, and safe computing practices.</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Regularly update employees and stakeholders on emerging threats and best practices to prevent keylogger infiltration.</a:t>
            </a:r>
          </a:p>
          <a:p>
            <a:pPr marL="0" indent="0">
              <a:lnSpc>
                <a:spcPct val="100000"/>
              </a:lnSpc>
              <a:buNone/>
            </a:pPr>
            <a:r>
              <a:rPr lang="en-US" sz="1600" b="1" dirty="0">
                <a:latin typeface="Times New Roman" panose="02020603050405020304" pitchFamily="18" charset="0"/>
                <a:cs typeface="Times New Roman" panose="02020603050405020304" pitchFamily="18" charset="0"/>
              </a:rPr>
              <a:t>2.Strong Authentication Practices:</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Enforce multi-factor authentication (MFA) to add an extra layer of security, mitigating the impact of compromised passwords captured by keyloggers.</a:t>
            </a:r>
          </a:p>
          <a:p>
            <a:pPr marL="0" indent="0">
              <a:lnSpc>
                <a:spcPct val="100000"/>
              </a:lnSpc>
              <a:buNone/>
            </a:pPr>
            <a:r>
              <a:rPr lang="en-US" sz="1600" b="1" dirty="0">
                <a:latin typeface="Times New Roman" panose="02020603050405020304" pitchFamily="18" charset="0"/>
                <a:cs typeface="Times New Roman" panose="02020603050405020304" pitchFamily="18" charset="0"/>
              </a:rPr>
              <a:t>3.Continuous Monitoring and Analysis:</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Deploy robust logging and monitoring mechanisms to detect and analyze suspicious activities, including keystroke logging behavior.</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Regularly review logs and conduct forensic analysis to identify signs of keylogger activity or unauthorized access.</a:t>
            </a:r>
          </a:p>
          <a:p>
            <a:pPr marL="0" indent="0">
              <a:lnSpc>
                <a:spcPct val="100000"/>
              </a:lnSpc>
              <a:buNone/>
            </a:pPr>
            <a:r>
              <a:rPr lang="en-US" sz="1600" b="1" dirty="0">
                <a:latin typeface="Times New Roman" panose="02020603050405020304" pitchFamily="18" charset="0"/>
                <a:cs typeface="Times New Roman" panose="02020603050405020304" pitchFamily="18" charset="0"/>
              </a:rPr>
              <a:t>4.Data Loss Prevention (DLP):</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Deploy DLP solutions to monitor and control the movement of sensitive data, preventing keyloggers from exfiltrating valuable information</a:t>
            </a:r>
          </a:p>
          <a:p>
            <a:pPr marL="0" indent="0">
              <a:lnSpc>
                <a:spcPct val="100000"/>
              </a:lnSpc>
              <a:buNone/>
            </a:pPr>
            <a:r>
              <a:rPr lang="en-US" sz="1600" b="1" dirty="0">
                <a:latin typeface="Times New Roman" panose="02020603050405020304" pitchFamily="18" charset="0"/>
                <a:cs typeface="Times New Roman" panose="02020603050405020304" pitchFamily="18" charset="0"/>
              </a:rPr>
              <a:t>5.Security Audits and Penetration Testing:</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Conduct regular security audits and penetration testing to identify vulnerabilities and weaknesses in systems and networks, addressing them before they can be exploited by keyloggers.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sz="half" idx="1"/>
          </p:nvPr>
        </p:nvSpPr>
        <p:spPr>
          <a:xfrm>
            <a:off x="581193" y="1391479"/>
            <a:ext cx="5194767" cy="5166638"/>
          </a:xfrm>
        </p:spPr>
        <p:txBody>
          <a:bodyPr anchor="t">
            <a:noAutofit/>
          </a:bodyPr>
          <a:lstStyle/>
          <a:p>
            <a:pPr marL="0" indent="0" algn="l">
              <a:buNone/>
            </a:pPr>
            <a:r>
              <a:rPr lang="en-US" sz="1800" b="1" i="0" dirty="0">
                <a:solidFill>
                  <a:srgbClr val="0D0D0D"/>
                </a:solidFill>
                <a:effectLst/>
                <a:latin typeface="Times New Roman" panose="02020603050405020304" pitchFamily="18" charset="0"/>
                <a:cs typeface="Times New Roman" panose="02020603050405020304" pitchFamily="18" charset="0"/>
              </a:rPr>
              <a:t>Strategy:</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Collect data on user behavior and system logs.</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Extract relevant features for training.</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Train a machine learning model to detect keylogger activity.</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Integrate the model with existing security infrastructure.</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Continuously refine and update the model based on feedback</a:t>
            </a:r>
          </a:p>
          <a:p>
            <a:pPr marL="0" indent="0">
              <a:buNone/>
            </a:pPr>
            <a:r>
              <a:rPr lang="en-US" sz="1800" b="1" i="0" dirty="0">
                <a:solidFill>
                  <a:srgbClr val="0D0D0D"/>
                </a:solidFill>
                <a:effectLst/>
                <a:latin typeface="Times New Roman" panose="02020603050405020304" pitchFamily="18" charset="0"/>
                <a:cs typeface="Times New Roman" panose="02020603050405020304" pitchFamily="18" charset="0"/>
              </a:rPr>
              <a:t>System Requirements:</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Adequate hardware and software resources.</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Reliable network infrastructure.</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Security controls for data protection and integrity.</a:t>
            </a:r>
          </a:p>
          <a:p>
            <a:pPr marL="324000" lvl="1" indent="0">
              <a:buNone/>
            </a:pPr>
            <a:endParaRPr lang="en-US" sz="1800" b="0" i="0" dirty="0">
              <a:solidFill>
                <a:srgbClr val="0D0D0D"/>
              </a:solidFill>
              <a:effectLst/>
              <a:latin typeface="Times New Roman" panose="02020603050405020304" pitchFamily="18" charset="0"/>
              <a:cs typeface="Times New Roman" panose="02020603050405020304" pitchFamily="18" charset="0"/>
            </a:endParaRPr>
          </a:p>
          <a:p>
            <a:pPr marL="0" indent="0">
              <a:buNone/>
            </a:pPr>
            <a:endParaRPr lang="en-IN" sz="1800" b="1" dirty="0">
              <a:solidFill>
                <a:srgbClr val="0F0F0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427B2964-CDA8-216D-3870-F815172CB548}"/>
              </a:ext>
            </a:extLst>
          </p:cNvPr>
          <p:cNvSpPr>
            <a:spLocks noGrp="1"/>
          </p:cNvSpPr>
          <p:nvPr>
            <p:ph sz="half" idx="2"/>
          </p:nvPr>
        </p:nvSpPr>
        <p:spPr>
          <a:xfrm>
            <a:off x="6416039" y="1391478"/>
            <a:ext cx="5194769" cy="5097811"/>
          </a:xfrm>
        </p:spPr>
        <p:txBody>
          <a:bodyPr anchor="t">
            <a:normAutofit lnSpcReduction="10000"/>
          </a:bodyPr>
          <a:lstStyle/>
          <a:p>
            <a:pPr marL="0" indent="0" algn="l">
              <a:buNone/>
            </a:pPr>
            <a:r>
              <a:rPr lang="en-US" sz="1800" b="1" i="0" dirty="0">
                <a:solidFill>
                  <a:srgbClr val="0D0D0D"/>
                </a:solidFill>
                <a:effectLst/>
                <a:latin typeface="Times New Roman" panose="02020603050405020304" pitchFamily="18" charset="0"/>
                <a:cs typeface="Times New Roman" panose="02020603050405020304" pitchFamily="18" charset="0"/>
              </a:rPr>
              <a:t>Methodology:</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Preprocess data.</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Develop, evaluate, and validate the model.</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Deploy and integrate the model into the security infrastructure.</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Monitor and maintain the model's performance over time.</a:t>
            </a:r>
          </a:p>
          <a:p>
            <a:pPr marL="0" indent="0" algn="l">
              <a:buNone/>
            </a:pPr>
            <a:r>
              <a:rPr lang="en-IN" sz="1800" b="1" i="0" dirty="0">
                <a:solidFill>
                  <a:srgbClr val="0D0D0D"/>
                </a:solidFill>
                <a:effectLst/>
                <a:latin typeface="Times New Roman" panose="02020603050405020304" pitchFamily="18" charset="0"/>
                <a:cs typeface="Times New Roman" panose="02020603050405020304" pitchFamily="18" charset="0"/>
              </a:rPr>
              <a:t>Libraries Required:</a:t>
            </a:r>
            <a:endParaRPr lang="en-IN" sz="1800" b="0" i="0" dirty="0">
              <a:solidFill>
                <a:srgbClr val="0D0D0D"/>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IN" sz="1800" b="0" i="0" dirty="0">
                <a:solidFill>
                  <a:srgbClr val="0D0D0D"/>
                </a:solidFill>
                <a:effectLst/>
                <a:latin typeface="Times New Roman" panose="02020603050405020304" pitchFamily="18" charset="0"/>
                <a:cs typeface="Times New Roman" panose="02020603050405020304" pitchFamily="18" charset="0"/>
              </a:rPr>
              <a:t>scikit-learn, TensorFlow or </a:t>
            </a:r>
            <a:r>
              <a:rPr lang="en-IN" sz="1800" b="0" i="0" dirty="0" err="1">
                <a:solidFill>
                  <a:srgbClr val="0D0D0D"/>
                </a:solidFill>
                <a:effectLst/>
                <a:latin typeface="Times New Roman" panose="02020603050405020304" pitchFamily="18" charset="0"/>
                <a:cs typeface="Times New Roman" panose="02020603050405020304" pitchFamily="18" charset="0"/>
              </a:rPr>
              <a:t>PyTorch</a:t>
            </a:r>
            <a:r>
              <a:rPr lang="en-IN" sz="1800" b="0" i="0" dirty="0">
                <a:solidFill>
                  <a:srgbClr val="0D0D0D"/>
                </a:solidFill>
                <a:effectLst/>
                <a:latin typeface="Times New Roman" panose="02020603050405020304" pitchFamily="18" charset="0"/>
                <a:cs typeface="Times New Roman" panose="02020603050405020304" pitchFamily="18" charset="0"/>
              </a:rPr>
              <a:t>, pandas, NumPy for machine learning and data manipulation.</a:t>
            </a:r>
          </a:p>
          <a:p>
            <a:pPr lvl="1">
              <a:buFont typeface="Wingdings" panose="05000000000000000000" pitchFamily="2" charset="2"/>
              <a:buChar char="ü"/>
            </a:pPr>
            <a:r>
              <a:rPr lang="en-IN" sz="1800" b="0" i="0" dirty="0">
                <a:solidFill>
                  <a:srgbClr val="0D0D0D"/>
                </a:solidFill>
                <a:effectLst/>
                <a:latin typeface="Times New Roman" panose="02020603050405020304" pitchFamily="18" charset="0"/>
                <a:cs typeface="Times New Roman" panose="02020603050405020304" pitchFamily="18" charset="0"/>
              </a:rPr>
              <a:t>Matplotlib and Seaborn for visualization.</a:t>
            </a:r>
          </a:p>
          <a:p>
            <a:pPr lvl="1">
              <a:buFont typeface="Wingdings" panose="05000000000000000000" pitchFamily="2" charset="2"/>
              <a:buChar char="ü"/>
            </a:pPr>
            <a:r>
              <a:rPr lang="en-IN" sz="1800" b="0" i="0" dirty="0">
                <a:solidFill>
                  <a:srgbClr val="0D0D0D"/>
                </a:solidFill>
                <a:effectLst/>
                <a:latin typeface="Times New Roman" panose="02020603050405020304" pitchFamily="18" charset="0"/>
                <a:cs typeface="Times New Roman" panose="02020603050405020304" pitchFamily="18" charset="0"/>
              </a:rPr>
              <a:t>Flask or </a:t>
            </a:r>
            <a:r>
              <a:rPr lang="en-IN" sz="1800" b="0" i="0" dirty="0" err="1">
                <a:solidFill>
                  <a:srgbClr val="0D0D0D"/>
                </a:solidFill>
                <a:effectLst/>
                <a:latin typeface="Times New Roman" panose="02020603050405020304" pitchFamily="18" charset="0"/>
                <a:cs typeface="Times New Roman" panose="02020603050405020304" pitchFamily="18" charset="0"/>
              </a:rPr>
              <a:t>FastAPI</a:t>
            </a:r>
            <a:r>
              <a:rPr lang="en-IN" sz="1800" b="0" i="0" dirty="0">
                <a:solidFill>
                  <a:srgbClr val="0D0D0D"/>
                </a:solidFill>
                <a:effectLst/>
                <a:latin typeface="Times New Roman" panose="02020603050405020304" pitchFamily="18" charset="0"/>
                <a:cs typeface="Times New Roman" panose="02020603050405020304" pitchFamily="18" charset="0"/>
              </a:rPr>
              <a:t> for building APIs.</a:t>
            </a:r>
          </a:p>
          <a:p>
            <a:pPr lvl="1">
              <a:buFont typeface="Wingdings" panose="05000000000000000000" pitchFamily="2" charset="2"/>
              <a:buChar char="ü"/>
            </a:pPr>
            <a:r>
              <a:rPr lang="en-IN" sz="1800" b="0" i="0" dirty="0">
                <a:solidFill>
                  <a:srgbClr val="0D0D0D"/>
                </a:solidFill>
                <a:effectLst/>
                <a:latin typeface="Times New Roman" panose="02020603050405020304" pitchFamily="18" charset="0"/>
                <a:cs typeface="Times New Roman" panose="02020603050405020304" pitchFamily="18" charset="0"/>
              </a:rPr>
              <a:t>Docker for containerization and deployment.</a:t>
            </a:r>
          </a:p>
          <a:p>
            <a:pPr marL="0" indent="0">
              <a:buNone/>
            </a:pPr>
            <a:endParaRPr lang="x-none" sz="1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sz="half" idx="1"/>
          </p:nvPr>
        </p:nvSpPr>
        <p:spPr>
          <a:xfrm>
            <a:off x="581193" y="1307690"/>
            <a:ext cx="5194767" cy="5112776"/>
          </a:xfrm>
        </p:spPr>
        <p:txBody>
          <a:bodyPr>
            <a:noAutofit/>
          </a:bodyPr>
          <a:lstStyle/>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Algorithm for Detecting and Mitigating Keyloggers:</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Monitoring System Activities:</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Implement a system to continuously monitor processes and activities on the user's computer.</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Track changes in system behavior that could indicate the presence of keylogging software.</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Signature-based Detection:</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Maintain a database of known keylogger signatures and patterns.</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Regularly update the signature database to include new threats.</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Scan system files and processes for matches with known keylogger signatures.</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Real-time Monitoring:</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Implement real-time monitoring tools to detect keylogger activities as they occur.</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Generate alerts or notifications when potential keylogger activity is detected.</a:t>
            </a:r>
          </a:p>
        </p:txBody>
      </p:sp>
      <p:sp>
        <p:nvSpPr>
          <p:cNvPr id="3" name="Content Placeholder 2">
            <a:extLst>
              <a:ext uri="{FF2B5EF4-FFF2-40B4-BE49-F238E27FC236}">
                <a16:creationId xmlns="" xmlns:a16="http://schemas.microsoft.com/office/drawing/2014/main" id="{9EFA1903-4114-2A1A-F6E2-7A7A8EE8947E}"/>
              </a:ext>
            </a:extLst>
          </p:cNvPr>
          <p:cNvSpPr>
            <a:spLocks noGrp="1"/>
          </p:cNvSpPr>
          <p:nvPr>
            <p:ph sz="half" idx="2"/>
          </p:nvPr>
        </p:nvSpPr>
        <p:spPr>
          <a:xfrm>
            <a:off x="6416038" y="1222513"/>
            <a:ext cx="5194769" cy="5197953"/>
          </a:xfrm>
        </p:spPr>
        <p:txBody>
          <a:bodyPr anchor="t">
            <a:noAutofit/>
          </a:bodyPr>
          <a:lstStyle/>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Deployment Plan:</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System Integration:</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Integrate the keylogger detection algorithm into existing security software or deploy it as a standalone solution.</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Ensure compatibility with different operating systems and software environments.</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Installation and Configuration:</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Deploy the detection software across all endpoints within the organization, including computers, laptops, and mobile devices.</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Configure the software to perform regular scans and real-time monitoring according to organizational policies.</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Training and Awareness:</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Provide training sessions to IT staff and end-users on how to use and interpret the keylogger detection tools effectively.</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Raise awareness about the risks posed by keyloggers and the importance of maintaining vigilance against such threats.</a:t>
            </a:r>
          </a:p>
          <a:p>
            <a:pPr marL="0" indent="0">
              <a:buNone/>
            </a:pPr>
            <a:endParaRPr lang="x-none" sz="1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Autofit/>
          </a:bodyPr>
          <a:lstStyle/>
          <a:p>
            <a:r>
              <a:rPr lang="en-US" sz="4000" b="1" dirty="0">
                <a:solidFill>
                  <a:srgbClr val="1CADE4"/>
                </a:solidFill>
                <a:latin typeface="Arial" panose="020B0604020202020204" pitchFamily="34" charset="0"/>
                <a:cs typeface="Arial" panose="020B0604020202020204" pitchFamily="34" charset="0"/>
              </a:rPr>
              <a:t>KEYLOGGER PYTHON SCRIPT:</a:t>
            </a:r>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a:xfrm>
            <a:off x="581192" y="1232452"/>
            <a:ext cx="11029615" cy="5148683"/>
          </a:xfrm>
        </p:spPr>
        <p:txBody>
          <a:bodyPr anchor="t">
            <a:normAutofit/>
          </a:bodyPr>
          <a:lstStyle/>
          <a:p>
            <a:pPr lvl="1">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a:t>
            </a:r>
            <a:r>
              <a:rPr lang="en-US" sz="2400" b="0" i="0" dirty="0">
                <a:solidFill>
                  <a:srgbClr val="0D0D0D"/>
                </a:solidFill>
                <a:effectLst/>
                <a:latin typeface="Times New Roman" panose="02020603050405020304" pitchFamily="18" charset="0"/>
                <a:cs typeface="Times New Roman" panose="02020603050405020304" pitchFamily="18" charset="0"/>
              </a:rPr>
              <a:t>n today's digital age, keyloggers are a major cybersecurity concern. These stealthy software tools silently record keystrokes on users' computers, capturing sensitive information like passwords and credit card details without their knowledge. This poses serious risks such as identity theft and financial loss. Despite being hard to detect, individuals and organizations can mitigate this threat by using robust antivirus software, practicing good security habits, and employing advanced security measures like endpoint detection and response solutions</a:t>
            </a:r>
            <a:endParaRPr lang="en-IN" sz="2400" dirty="0">
              <a:latin typeface="Times New Roman" panose="02020603050405020304" pitchFamily="18" charset="0"/>
              <a:cs typeface="Times New Roman" panose="02020603050405020304" pitchFamily="18" charset="0"/>
            </a:endParaRPr>
          </a:p>
        </p:txBody>
      </p:sp>
      <p:pic>
        <p:nvPicPr>
          <p:cNvPr id="6" name="Picture 5" descr="Screenshot (478).png"/>
          <p:cNvPicPr>
            <a:picLocks noChangeAspect="1"/>
          </p:cNvPicPr>
          <p:nvPr/>
        </p:nvPicPr>
        <p:blipFill>
          <a:blip r:embed="rId2"/>
          <a:stretch>
            <a:fillRect/>
          </a:stretch>
        </p:blipFill>
        <p:spPr>
          <a:xfrm>
            <a:off x="716096" y="1211856"/>
            <a:ext cx="10917716" cy="5111826"/>
          </a:xfrm>
          <a:prstGeom prst="rect">
            <a:avLst/>
          </a:prstGeom>
        </p:spPr>
      </p:pic>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5057F628-21B8-9FD9-E6CE-0EF844719B62}"/>
            </a:ext>
          </a:extLst>
        </p:cNvPr>
        <p:cNvGrpSpPr/>
        <p:nvPr/>
      </p:nvGrpSpPr>
      <p:grpSpPr>
        <a:xfrm>
          <a:off x="0" y="0"/>
          <a:ext cx="0" cy="0"/>
          <a:chOff x="0" y="0"/>
          <a:chExt cx="0" cy="0"/>
        </a:xfrm>
      </p:grpSpPr>
      <p:sp>
        <p:nvSpPr>
          <p:cNvPr id="5" name="Title 4">
            <a:extLst>
              <a:ext uri="{FF2B5EF4-FFF2-40B4-BE49-F238E27FC236}">
                <a16:creationId xmlns="" xmlns:a16="http://schemas.microsoft.com/office/drawing/2014/main" id="{E3BDCA8C-8420-31D4-148E-56369ED23EC4}"/>
              </a:ext>
            </a:extLst>
          </p:cNvPr>
          <p:cNvSpPr>
            <a:spLocks noGrp="1"/>
          </p:cNvSpPr>
          <p:nvPr>
            <p:ph type="title"/>
          </p:nvPr>
        </p:nvSpPr>
        <p:spPr/>
        <p:txBody>
          <a:bodyPr>
            <a:noAutofit/>
          </a:bodyPr>
          <a:lstStyle/>
          <a:p>
            <a:r>
              <a:rPr lang="en-US" sz="4000" b="1" dirty="0">
                <a:solidFill>
                  <a:srgbClr val="1CADE4"/>
                </a:solidFill>
                <a:latin typeface="Arial" panose="020B0604020202020204" pitchFamily="34" charset="0"/>
                <a:cs typeface="Arial" panose="020B0604020202020204" pitchFamily="34" charset="0"/>
              </a:rPr>
              <a:t>OUTPUT</a:t>
            </a:r>
          </a:p>
        </p:txBody>
      </p:sp>
      <p:pic>
        <p:nvPicPr>
          <p:cNvPr id="7" name="Content Placeholder 6" descr="Screenshot (484).png"/>
          <p:cNvPicPr>
            <a:picLocks noGrp="1" noChangeAspect="1"/>
          </p:cNvPicPr>
          <p:nvPr>
            <p:ph idx="1"/>
          </p:nvPr>
        </p:nvPicPr>
        <p:blipFill>
          <a:blip r:embed="rId2"/>
          <a:stretch>
            <a:fillRect/>
          </a:stretch>
        </p:blipFill>
        <p:spPr>
          <a:xfrm>
            <a:off x="1751681" y="1194871"/>
            <a:ext cx="9904165" cy="4780478"/>
          </a:xfrm>
        </p:spPr>
      </p:pic>
    </p:spTree>
    <p:extLst>
      <p:ext uri="{BB962C8B-B14F-4D97-AF65-F5344CB8AC3E}">
        <p14:creationId xmlns="" xmlns:p14="http://schemas.microsoft.com/office/powerpoint/2010/main" val="1572044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B7A4CB5-CBD5-740E-8C59-3CC0C293A01C}"/>
            </a:ext>
          </a:extLst>
        </p:cNvPr>
        <p:cNvGrpSpPr/>
        <p:nvPr/>
      </p:nvGrpSpPr>
      <p:grpSpPr>
        <a:xfrm>
          <a:off x="0" y="0"/>
          <a:ext cx="0" cy="0"/>
          <a:chOff x="0" y="0"/>
          <a:chExt cx="0" cy="0"/>
        </a:xfrm>
      </p:grpSpPr>
      <p:sp>
        <p:nvSpPr>
          <p:cNvPr id="5" name="Title 4">
            <a:extLst>
              <a:ext uri="{FF2B5EF4-FFF2-40B4-BE49-F238E27FC236}">
                <a16:creationId xmlns="" xmlns:a16="http://schemas.microsoft.com/office/drawing/2014/main" id="{7211D8A7-D92F-3B32-14AF-8DE079A285EB}"/>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528E8B8C-F7A3-9D43-455E-6FE49FF0F861}"/>
              </a:ext>
            </a:extLst>
          </p:cNvPr>
          <p:cNvSpPr>
            <a:spLocks noGrp="1"/>
          </p:cNvSpPr>
          <p:nvPr>
            <p:ph idx="1"/>
          </p:nvPr>
        </p:nvSpPr>
        <p:spPr>
          <a:xfrm>
            <a:off x="581192" y="1927122"/>
            <a:ext cx="11029615" cy="4048227"/>
          </a:xfrm>
        </p:spPr>
        <p:txBody>
          <a:bodyPr anchor="t">
            <a:normAutofit/>
          </a:bodyPr>
          <a:lstStyle/>
          <a:p>
            <a:pPr lvl="1">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a:t>
            </a:r>
            <a:r>
              <a:rPr lang="en-US" sz="2400" b="0" i="0" dirty="0">
                <a:solidFill>
                  <a:srgbClr val="0D0D0D"/>
                </a:solidFill>
                <a:effectLst/>
                <a:latin typeface="Times New Roman" panose="02020603050405020304" pitchFamily="18" charset="0"/>
                <a:cs typeface="Times New Roman" panose="02020603050405020304" pitchFamily="18" charset="0"/>
              </a:rPr>
              <a:t>n today's digital age, keyloggers are a major cybersecurity concern. These stealthy software tools silently record keystrokes on users' computers, capturing sensitive information like passwords and credit card details without their knowledge. This poses serious risks such as identity theft and financial loss. Despite being hard to detect, individuals and organizations can mitigate this threat by using robust antivirus software, practicing good security habits, and employing advanced security measures like endpoint detection and response solutions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63316235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234</TotalTime>
  <Words>1027</Words>
  <Application>Microsoft Office PowerPoint</Application>
  <PresentationFormat>Custom</PresentationFormat>
  <Paragraphs>97</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Cyber Security: Protecting Against Keylogger Intrusions</vt:lpstr>
      <vt:lpstr>OUTLINE</vt:lpstr>
      <vt:lpstr>Problem Statement</vt:lpstr>
      <vt:lpstr>Proposed Solution</vt:lpstr>
      <vt:lpstr>System  Approach</vt:lpstr>
      <vt:lpstr>Algorithm &amp; Deployment</vt:lpstr>
      <vt:lpstr>KEYLOGGER PYTHON SCRIPT:</vt:lpstr>
      <vt:lpstr>OUTPUT</vt:lpstr>
      <vt:lpstr>Result</vt:lpstr>
      <vt:lpstr>Conclusion</vt:lpstr>
      <vt:lpstr>Slide 11</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Welcome</cp:lastModifiedBy>
  <cp:revision>37</cp:revision>
  <dcterms:created xsi:type="dcterms:W3CDTF">2021-05-26T16:50:10Z</dcterms:created>
  <dcterms:modified xsi:type="dcterms:W3CDTF">2024-04-04T16:40:40Z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