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sldIdLst>
    <p:sldId id="614" r:id="rId2"/>
    <p:sldId id="726" r:id="rId3"/>
    <p:sldId id="796" r:id="rId4"/>
    <p:sldId id="750" r:id="rId5"/>
    <p:sldId id="751" r:id="rId6"/>
    <p:sldId id="752" r:id="rId7"/>
    <p:sldId id="753" r:id="rId8"/>
    <p:sldId id="756" r:id="rId9"/>
    <p:sldId id="768" r:id="rId10"/>
    <p:sldId id="766" r:id="rId11"/>
    <p:sldId id="755" r:id="rId12"/>
    <p:sldId id="759" r:id="rId13"/>
    <p:sldId id="760" r:id="rId14"/>
    <p:sldId id="798" r:id="rId15"/>
    <p:sldId id="799" r:id="rId16"/>
    <p:sldId id="800" r:id="rId17"/>
    <p:sldId id="801" r:id="rId18"/>
    <p:sldId id="802" r:id="rId19"/>
    <p:sldId id="824" r:id="rId20"/>
    <p:sldId id="803" r:id="rId21"/>
    <p:sldId id="825" r:id="rId22"/>
    <p:sldId id="804" r:id="rId23"/>
    <p:sldId id="833" r:id="rId24"/>
    <p:sldId id="805" r:id="rId25"/>
    <p:sldId id="826" r:id="rId26"/>
    <p:sldId id="806" r:id="rId27"/>
    <p:sldId id="807" r:id="rId28"/>
    <p:sldId id="808" r:id="rId29"/>
    <p:sldId id="827" r:id="rId30"/>
    <p:sldId id="809" r:id="rId31"/>
    <p:sldId id="810" r:id="rId32"/>
    <p:sldId id="811" r:id="rId33"/>
    <p:sldId id="812" r:id="rId34"/>
    <p:sldId id="813" r:id="rId35"/>
    <p:sldId id="834" r:id="rId36"/>
    <p:sldId id="814" r:id="rId37"/>
    <p:sldId id="815" r:id="rId38"/>
    <p:sldId id="828" r:id="rId39"/>
    <p:sldId id="829" r:id="rId40"/>
    <p:sldId id="816" r:id="rId41"/>
    <p:sldId id="817" r:id="rId42"/>
    <p:sldId id="818" r:id="rId43"/>
    <p:sldId id="819" r:id="rId44"/>
    <p:sldId id="830" r:id="rId45"/>
    <p:sldId id="831" r:id="rId46"/>
    <p:sldId id="820" r:id="rId47"/>
    <p:sldId id="835" r:id="rId48"/>
    <p:sldId id="821" r:id="rId49"/>
    <p:sldId id="822" r:id="rId50"/>
    <p:sldId id="823" r:id="rId51"/>
    <p:sldId id="794" r:id="rId52"/>
    <p:sldId id="741" r:id="rId53"/>
    <p:sldId id="687" r:id="rId5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宋体" pitchFamily="2" charset="-122"/>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宋体" pitchFamily="2" charset="-122"/>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宋体" pitchFamily="2" charset="-122"/>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宋体" pitchFamily="2" charset="-122"/>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宋体" pitchFamily="2" charset="-122"/>
        <a:cs typeface="+mn-cs"/>
      </a:defRPr>
    </a:lvl5pPr>
    <a:lvl6pPr marL="2286000" algn="l" defTabSz="914400" rtl="0" eaLnBrk="1" latinLnBrk="0" hangingPunct="1">
      <a:defRPr kern="1200">
        <a:solidFill>
          <a:schemeClr val="bg1"/>
        </a:solidFill>
        <a:latin typeface="Calibri" pitchFamily="32" charset="0"/>
        <a:ea typeface="宋体" pitchFamily="2" charset="-122"/>
        <a:cs typeface="+mn-cs"/>
      </a:defRPr>
    </a:lvl6pPr>
    <a:lvl7pPr marL="2743200" algn="l" defTabSz="914400" rtl="0" eaLnBrk="1" latinLnBrk="0" hangingPunct="1">
      <a:defRPr kern="1200">
        <a:solidFill>
          <a:schemeClr val="bg1"/>
        </a:solidFill>
        <a:latin typeface="Calibri" pitchFamily="32" charset="0"/>
        <a:ea typeface="宋体" pitchFamily="2" charset="-122"/>
        <a:cs typeface="+mn-cs"/>
      </a:defRPr>
    </a:lvl7pPr>
    <a:lvl8pPr marL="3200400" algn="l" defTabSz="914400" rtl="0" eaLnBrk="1" latinLnBrk="0" hangingPunct="1">
      <a:defRPr kern="1200">
        <a:solidFill>
          <a:schemeClr val="bg1"/>
        </a:solidFill>
        <a:latin typeface="Calibri" pitchFamily="32" charset="0"/>
        <a:ea typeface="宋体" pitchFamily="2" charset="-122"/>
        <a:cs typeface="+mn-cs"/>
      </a:defRPr>
    </a:lvl8pPr>
    <a:lvl9pPr marL="3657600" algn="l" defTabSz="914400" rtl="0" eaLnBrk="1" latinLnBrk="0" hangingPunct="1">
      <a:defRPr kern="1200">
        <a:solidFill>
          <a:schemeClr val="bg1"/>
        </a:solidFill>
        <a:latin typeface="Calibri" pitchFamily="32"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663300"/>
    <a:srgbClr val="FF99FF"/>
    <a:srgbClr val="9999FF"/>
    <a:srgbClr val="0033CC"/>
    <a:srgbClr val="FF66FF"/>
    <a:srgbClr val="9966FF"/>
    <a:srgbClr val="CC0099"/>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0" autoAdjust="0"/>
    <p:restoredTop sz="93739" autoAdjust="0"/>
  </p:normalViewPr>
  <p:slideViewPr>
    <p:cSldViewPr>
      <p:cViewPr varScale="1">
        <p:scale>
          <a:sx n="107" d="100"/>
          <a:sy n="107" d="100"/>
        </p:scale>
        <p:origin x="1794" y="144"/>
      </p:cViewPr>
      <p:guideLst>
        <p:guide orient="horz" pos="2160"/>
        <p:guide pos="2880"/>
      </p:guideLst>
    </p:cSldViewPr>
  </p:slideViewPr>
  <p:outlineViewPr>
    <p:cViewPr varScale="1">
      <p:scale>
        <a:sx n="170" d="200"/>
        <a:sy n="170" d="200"/>
      </p:scale>
      <p:origin x="636" y="249936"/>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SG" dirty="0"/>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2"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3"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4"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5"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6"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7"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8"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59"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0" name="AutoShape 1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1" name="AutoShape 1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2" name="AutoShape 1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3" name="AutoShape 1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4" name="AutoShape 1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5" name="AutoShape 1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6" name="AutoShape 1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7" name="AutoShape 1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8" name="AutoShape 2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69" name="AutoShape 2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70" name="AutoShape 2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71" name="AutoShape 2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72" name="AutoShape 2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2073" name="AutoShape 2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SG" dirty="0"/>
          </a:p>
        </p:txBody>
      </p:sp>
      <p:sp>
        <p:nvSpPr>
          <p:cNvPr id="79899" name="Rectangle 26"/>
          <p:cNvSpPr>
            <a:spLocks noGrp="1" noRot="1" noChangeAspect="1" noChangeArrowheads="1"/>
          </p:cNvSpPr>
          <p:nvPr>
            <p:ph type="sldImg"/>
          </p:nvPr>
        </p:nvSpPr>
        <p:spPr bwMode="auto">
          <a:xfrm>
            <a:off x="-11798300" y="-11796713"/>
            <a:ext cx="11758612" cy="12452351"/>
          </a:xfrm>
          <a:prstGeom prst="rect">
            <a:avLst/>
          </a:prstGeom>
          <a:noFill/>
          <a:ln w="9525">
            <a:noFill/>
            <a:round/>
            <a:headEnd/>
            <a:tailEnd/>
          </a:ln>
        </p:spPr>
      </p:sp>
      <p:sp>
        <p:nvSpPr>
          <p:cNvPr id="2075" name="Rectangle 27"/>
          <p:cNvSpPr>
            <a:spLocks noGrp="1" noChangeArrowheads="1"/>
          </p:cNvSpPr>
          <p:nvPr>
            <p:ph type="body"/>
          </p:nvPr>
        </p:nvSpPr>
        <p:spPr bwMode="auto">
          <a:xfrm>
            <a:off x="685800" y="4343400"/>
            <a:ext cx="5445125" cy="4073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409155827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80899" name="Rectangle 2"/>
          <p:cNvSpPr>
            <a:spLocks noGrp="1" noChangeArrowheads="1"/>
          </p:cNvSpPr>
          <p:nvPr>
            <p:ph type="body" idx="1"/>
          </p:nvPr>
        </p:nvSpPr>
        <p:spPr>
          <a:xfrm>
            <a:off x="685800" y="4343400"/>
            <a:ext cx="5446713" cy="4076700"/>
          </a:xfrm>
          <a:noFill/>
          <a:ln/>
        </p:spPr>
        <p:txBody>
          <a:bodyPr wrap="none" anchor="ctr"/>
          <a:lstStyle/>
          <a:p>
            <a:endParaRPr lang="en-US" dirty="0"/>
          </a:p>
        </p:txBody>
      </p:sp>
    </p:spTree>
    <p:extLst>
      <p:ext uri="{BB962C8B-B14F-4D97-AF65-F5344CB8AC3E}">
        <p14:creationId xmlns:p14="http://schemas.microsoft.com/office/powerpoint/2010/main" val="55910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0064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7217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436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65092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7422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80905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90045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85593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3210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0471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05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8499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4263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1800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010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3209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19238" y="-11796713"/>
            <a:ext cx="16600488" cy="12452351"/>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40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5503E7AE-D891-4742-9343-5EF205D83184}" type="slidenum">
              <a:rPr lang="en-SG"/>
              <a:pPr>
                <a:defRPr/>
              </a:pPr>
              <a:t>‹#›</a:t>
            </a:fld>
            <a:endParaRPr lang="en-SG"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7AA82277-77C8-4CBD-9C20-1D2B71F7204F}" type="slidenum">
              <a:rPr lang="en-SG"/>
              <a:pPr>
                <a:defRPr/>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268288"/>
            <a:ext cx="2132012" cy="5816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285750" y="268288"/>
            <a:ext cx="6246813" cy="581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D21A60C3-6C5C-4A94-BC8E-5932D08D3DDD}" type="slidenum">
              <a:rPr lang="en-SG"/>
              <a:pPr>
                <a:defRPr/>
              </a:pPr>
              <a:t>‹#›</a:t>
            </a:fld>
            <a:endParaRPr lang="en-S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D5741C6D-44DB-4C04-9CB5-747DFD8034D5}" type="slidenum">
              <a:rPr lang="en-SG"/>
              <a:pPr>
                <a:defRPr/>
              </a:pPr>
              <a:t>‹#›</a:t>
            </a:fld>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389AF2F3-A1D1-4097-8ADA-9467C774BABF}" type="slidenum">
              <a:rPr lang="en-SG"/>
              <a:pPr>
                <a:defRPr/>
              </a:pPr>
              <a:t>‹#›</a:t>
            </a:fld>
            <a:endParaRPr lang="en-SG"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285750" y="1214438"/>
            <a:ext cx="4189413"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27563" y="1214438"/>
            <a:ext cx="4189412"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389D06B8-A366-4D7D-8D93-3C162260D047}" type="slidenum">
              <a:rPr lang="en-SG"/>
              <a:pPr>
                <a:defRPr/>
              </a:pPr>
              <a:t>‹#›</a:t>
            </a:fld>
            <a:endParaRPr lang="en-S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3"/>
          <p:cNvSpPr>
            <a:spLocks noGrp="1" noChangeArrowheads="1"/>
          </p:cNvSpPr>
          <p:nvPr>
            <p:ph type="dt" idx="10"/>
          </p:nvPr>
        </p:nvSpPr>
        <p:spPr>
          <a:ln/>
        </p:spPr>
        <p:txBody>
          <a:bodyPr/>
          <a:lstStyle>
            <a:lvl1pPr>
              <a:defRPr/>
            </a:lvl1pPr>
          </a:lstStyle>
          <a:p>
            <a:pPr>
              <a:defRPr/>
            </a:pPr>
            <a:endParaRPr lang="en-US" dirty="0"/>
          </a:p>
        </p:txBody>
      </p:sp>
      <p:sp>
        <p:nvSpPr>
          <p:cNvPr id="8" name="Rectangle 5"/>
          <p:cNvSpPr>
            <a:spLocks noGrp="1" noChangeArrowheads="1"/>
          </p:cNvSpPr>
          <p:nvPr>
            <p:ph type="sldNum" idx="11"/>
          </p:nvPr>
        </p:nvSpPr>
        <p:spPr>
          <a:ln/>
        </p:spPr>
        <p:txBody>
          <a:bodyPr/>
          <a:lstStyle>
            <a:lvl1pPr>
              <a:defRPr/>
            </a:lvl1pPr>
          </a:lstStyle>
          <a:p>
            <a:pPr>
              <a:defRPr/>
            </a:pPr>
            <a:fld id="{C3DB8C4F-FE3E-4394-B2DA-E4A48F0D5700}" type="slidenum">
              <a:rPr lang="en-SG"/>
              <a:pPr>
                <a:defRPr/>
              </a:pPr>
              <a:t>‹#›</a:t>
            </a:fld>
            <a:endParaRPr lang="en-S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3"/>
          <p:cNvSpPr>
            <a:spLocks noGrp="1" noChangeArrowheads="1"/>
          </p:cNvSpPr>
          <p:nvPr>
            <p:ph type="dt" idx="10"/>
          </p:nvPr>
        </p:nvSpPr>
        <p:spPr>
          <a:ln/>
        </p:spPr>
        <p:txBody>
          <a:bodyPr/>
          <a:lstStyle>
            <a:lvl1pPr>
              <a:defRPr/>
            </a:lvl1pPr>
          </a:lstStyle>
          <a:p>
            <a:pPr>
              <a:defRPr/>
            </a:pPr>
            <a:endParaRPr lang="en-US" dirty="0"/>
          </a:p>
        </p:txBody>
      </p:sp>
      <p:sp>
        <p:nvSpPr>
          <p:cNvPr id="4" name="Rectangle 5"/>
          <p:cNvSpPr>
            <a:spLocks noGrp="1" noChangeArrowheads="1"/>
          </p:cNvSpPr>
          <p:nvPr>
            <p:ph type="sldNum" idx="11"/>
          </p:nvPr>
        </p:nvSpPr>
        <p:spPr>
          <a:ln/>
        </p:spPr>
        <p:txBody>
          <a:bodyPr/>
          <a:lstStyle>
            <a:lvl1pPr>
              <a:defRPr/>
            </a:lvl1pPr>
          </a:lstStyle>
          <a:p>
            <a:pPr>
              <a:defRPr/>
            </a:pPr>
            <a:fld id="{92D21365-AAB7-44E9-AE25-AC26CB6D31C9}" type="slidenum">
              <a:rPr lang="en-SG"/>
              <a:pPr>
                <a:defRPr/>
              </a:pPr>
              <a:t>‹#›</a:t>
            </a:fld>
            <a:endParaRPr lang="en-S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dirty="0"/>
          </a:p>
        </p:txBody>
      </p:sp>
      <p:sp>
        <p:nvSpPr>
          <p:cNvPr id="3" name="Rectangle 5"/>
          <p:cNvSpPr>
            <a:spLocks noGrp="1" noChangeArrowheads="1"/>
          </p:cNvSpPr>
          <p:nvPr>
            <p:ph type="sldNum" idx="11"/>
          </p:nvPr>
        </p:nvSpPr>
        <p:spPr>
          <a:ln/>
        </p:spPr>
        <p:txBody>
          <a:bodyPr/>
          <a:lstStyle>
            <a:lvl1pPr>
              <a:defRPr/>
            </a:lvl1pPr>
          </a:lstStyle>
          <a:p>
            <a:pPr>
              <a:defRPr/>
            </a:pPr>
            <a:fld id="{F465F4C4-4802-406A-9566-DC0441A9D6FF}" type="slidenum">
              <a:rPr lang="en-SG"/>
              <a:pPr>
                <a:defRPr/>
              </a:pPr>
              <a:t>‹#›</a:t>
            </a:fld>
            <a:endParaRPr lang="en-S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29C5B006-943A-426A-9B1D-39C221084F8A}" type="slidenum">
              <a:rPr lang="en-SG"/>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957C1328-7526-46D0-AF05-B470211DDA7F}" type="slidenum">
              <a:rPr lang="en-SG"/>
              <a:pPr>
                <a:defRPr/>
              </a:pPr>
              <a:t>‹#›</a:t>
            </a:fld>
            <a:endParaRPr lang="en-S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5750" y="268288"/>
            <a:ext cx="8531225" cy="7620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285750" y="1214438"/>
            <a:ext cx="8531225" cy="487045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2" name="Rectangle 3"/>
          <p:cNvSpPr>
            <a:spLocks noGrp="1" noChangeArrowheads="1"/>
          </p:cNvSpPr>
          <p:nvPr>
            <p:ph type="dt"/>
          </p:nvPr>
        </p:nvSpPr>
        <p:spPr bwMode="auto">
          <a:xfrm>
            <a:off x="457200" y="6353175"/>
            <a:ext cx="2092325" cy="3714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defRPr>
                <a:solidFill>
                  <a:srgbClr val="000000"/>
                </a:solidFill>
              </a:defRPr>
            </a:lvl1pPr>
          </a:lstStyle>
          <a:p>
            <a:pPr>
              <a:defRPr/>
            </a:pPr>
            <a:endParaRPr lang="en-US" dirty="0"/>
          </a:p>
        </p:txBody>
      </p:sp>
      <p:sp>
        <p:nvSpPr>
          <p:cNvPr id="1028" name="Text Box 4"/>
          <p:cNvSpPr txBox="1">
            <a:spLocks noChangeArrowheads="1"/>
          </p:cNvSpPr>
          <p:nvPr/>
        </p:nvSpPr>
        <p:spPr bwMode="auto">
          <a:xfrm>
            <a:off x="3124200" y="6354763"/>
            <a:ext cx="2895600" cy="368300"/>
          </a:xfrm>
          <a:prstGeom prst="rect">
            <a:avLst/>
          </a:prstGeom>
          <a:noFill/>
          <a:ln w="9525">
            <a:noFill/>
            <a:round/>
            <a:headEnd/>
            <a:tailEnd/>
          </a:ln>
          <a:effectLst/>
        </p:spPr>
        <p:txBody>
          <a:bodyPr wrap="none" anchor="ctr"/>
          <a:lstStyle/>
          <a:p>
            <a:pPr>
              <a:defRPr/>
            </a:pPr>
            <a:endParaRPr lang="en-SG" dirty="0"/>
          </a:p>
        </p:txBody>
      </p:sp>
      <p:sp>
        <p:nvSpPr>
          <p:cNvPr id="1029" name="Rectangle 5"/>
          <p:cNvSpPr>
            <a:spLocks noGrp="1" noChangeArrowheads="1"/>
          </p:cNvSpPr>
          <p:nvPr>
            <p:ph type="sldNum"/>
          </p:nvPr>
        </p:nvSpPr>
        <p:spPr bwMode="auto">
          <a:xfrm>
            <a:off x="6553200" y="6353175"/>
            <a:ext cx="2092325" cy="3714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defRPr>
                <a:solidFill>
                  <a:srgbClr val="000000"/>
                </a:solidFill>
              </a:defRPr>
            </a:lvl1pPr>
          </a:lstStyle>
          <a:p>
            <a:pPr>
              <a:defRPr/>
            </a:pPr>
            <a:fld id="{D605CA8D-3D6C-42DF-9A5B-66FCBCC600DC}" type="slidenum">
              <a:rPr lang="en-SG"/>
              <a:pPr>
                <a:defRPr/>
              </a:pPr>
              <a:t>‹#›</a:t>
            </a:fld>
            <a:endParaRPr lang="en-SG" dirty="0"/>
          </a:p>
        </p:txBody>
      </p:sp>
      <p:sp>
        <p:nvSpPr>
          <p:cNvPr id="1030" name="Rectangle 6"/>
          <p:cNvSpPr>
            <a:spLocks noChangeArrowheads="1"/>
          </p:cNvSpPr>
          <p:nvPr/>
        </p:nvSpPr>
        <p:spPr bwMode="auto">
          <a:xfrm>
            <a:off x="0" y="0"/>
            <a:ext cx="9144000" cy="214313"/>
          </a:xfrm>
          <a:prstGeom prst="rect">
            <a:avLst/>
          </a:prstGeom>
          <a:solidFill>
            <a:srgbClr val="C00000"/>
          </a:solidFill>
          <a:ln w="9525">
            <a:noFill/>
            <a:round/>
            <a:headEnd/>
            <a:tailEnd/>
          </a:ln>
          <a:effectLst/>
        </p:spPr>
        <p:txBody>
          <a:bodyPr wrap="none" anchor="ctr"/>
          <a:lstStyle/>
          <a:p>
            <a:pPr algn="r">
              <a:defRPr/>
            </a:pPr>
            <a:r>
              <a:rPr lang="en-SG" sz="1800" dirty="0" err="1"/>
              <a:t>iAcademy</a:t>
            </a:r>
            <a:endParaRPr lang="en-SG" sz="1800" dirty="0"/>
          </a:p>
        </p:txBody>
      </p:sp>
      <p:sp>
        <p:nvSpPr>
          <p:cNvPr id="1031" name="Rectangle 7"/>
          <p:cNvSpPr>
            <a:spLocks noChangeArrowheads="1"/>
          </p:cNvSpPr>
          <p:nvPr/>
        </p:nvSpPr>
        <p:spPr bwMode="auto">
          <a:xfrm flipV="1">
            <a:off x="0" y="-1"/>
            <a:ext cx="7929586" cy="45719"/>
          </a:xfrm>
          <a:prstGeom prst="rect">
            <a:avLst/>
          </a:prstGeom>
          <a:solidFill>
            <a:srgbClr val="FFC000"/>
          </a:solidFill>
          <a:ln w="9525">
            <a:noFill/>
            <a:round/>
            <a:headEnd/>
            <a:tailEnd/>
          </a:ln>
          <a:effectLst/>
        </p:spPr>
        <p:txBody>
          <a:bodyPr wrap="none" anchor="ctr"/>
          <a:lstStyle/>
          <a:p>
            <a:pPr>
              <a:defRPr/>
            </a:pPr>
            <a:endParaRPr lang="en-SG" dirty="0"/>
          </a:p>
        </p:txBody>
      </p:sp>
      <p:sp>
        <p:nvSpPr>
          <p:cNvPr id="12" name="Rectangle 6"/>
          <p:cNvSpPr>
            <a:spLocks noChangeArrowheads="1"/>
          </p:cNvSpPr>
          <p:nvPr userDrawn="1"/>
        </p:nvSpPr>
        <p:spPr bwMode="auto">
          <a:xfrm>
            <a:off x="-32" y="6643711"/>
            <a:ext cx="9144000" cy="214313"/>
          </a:xfrm>
          <a:prstGeom prst="rect">
            <a:avLst/>
          </a:prstGeom>
          <a:solidFill>
            <a:srgbClr val="C00000"/>
          </a:solidFill>
          <a:ln w="9525">
            <a:noFill/>
            <a:round/>
            <a:headEnd/>
            <a:tailEnd/>
          </a:ln>
          <a:effectLst/>
        </p:spPr>
        <p:txBody>
          <a:bodyPr wrap="none" anchor="ct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SG" sz="1800" dirty="0" err="1"/>
              <a:t>iAcademy</a:t>
            </a:r>
            <a:endParaRPr lang="en-SG" sz="1800" dirty="0"/>
          </a:p>
        </p:txBody>
      </p:sp>
      <p:sp>
        <p:nvSpPr>
          <p:cNvPr id="13" name="Rectangle 7"/>
          <p:cNvSpPr>
            <a:spLocks noChangeArrowheads="1"/>
          </p:cNvSpPr>
          <p:nvPr userDrawn="1"/>
        </p:nvSpPr>
        <p:spPr bwMode="auto">
          <a:xfrm flipV="1">
            <a:off x="1214414" y="6786584"/>
            <a:ext cx="7929554" cy="71415"/>
          </a:xfrm>
          <a:prstGeom prst="rect">
            <a:avLst/>
          </a:prstGeom>
          <a:solidFill>
            <a:srgbClr val="FFC000"/>
          </a:solidFill>
          <a:ln w="9525">
            <a:noFill/>
            <a:round/>
            <a:headEnd/>
            <a:tailEnd/>
          </a:ln>
          <a:effectLst/>
        </p:spPr>
        <p:txBody>
          <a:bodyPr wrap="none" anchor="ctr"/>
          <a:lstStyle/>
          <a:p>
            <a:pPr>
              <a:defRPr/>
            </a:pPr>
            <a:endParaRPr lang="en-S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宋体" pitchFamily="2" charset="-122"/>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宋体" pitchFamily="2" charset="-122"/>
        </a:defRPr>
      </a:lvl2pPr>
      <a:lvl3pPr algn="l"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宋体" pitchFamily="2" charset="-122"/>
        </a:defRPr>
      </a:lvl3pPr>
      <a:lvl4pPr algn="l"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宋体" pitchFamily="2" charset="-122"/>
        </a:defRPr>
      </a:lvl4pPr>
      <a:lvl5pPr algn="l"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宋体" pitchFamily="2" charset="-122"/>
        </a:defRPr>
      </a:lvl5pPr>
      <a:lvl6pPr marL="2514600" indent="-228600" algn="l" defTabSz="449263"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6pPr>
      <a:lvl7pPr marL="2971800" indent="-228600" algn="l" defTabSz="449263"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7pPr>
      <a:lvl8pPr marL="3429000" indent="-228600" algn="l" defTabSz="449263"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8pPr>
      <a:lvl9pPr marL="3886200" indent="-228600" algn="l" defTabSz="449263" rtl="0" fontAlgn="base">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16" charset="0"/>
        <a:buChar char="•"/>
        <a:defRPr sz="3200">
          <a:solidFill>
            <a:srgbClr val="000000"/>
          </a:solidFill>
          <a:latin typeface="+mn-lt"/>
          <a:ea typeface="宋体" pitchFamily="2" charset="-122"/>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buChar char="–"/>
        <a:defRPr sz="2800">
          <a:solidFill>
            <a:srgbClr val="000000"/>
          </a:solidFill>
          <a:latin typeface="+mn-lt"/>
          <a:ea typeface="宋体" pitchFamily="2" charset="-122"/>
        </a:defRPr>
      </a:lvl2pPr>
      <a:lvl3pPr marL="1143000" indent="-228600" algn="l" defTabSz="449263" rtl="0" eaLnBrk="0" fontAlgn="base" hangingPunct="0">
        <a:spcBef>
          <a:spcPts val="500"/>
        </a:spcBef>
        <a:spcAft>
          <a:spcPct val="0"/>
        </a:spcAft>
        <a:buClr>
          <a:srgbClr val="000000"/>
        </a:buClr>
        <a:buSzPct val="100000"/>
        <a:buFont typeface="Times New Roman" pitchFamily="16" charset="0"/>
        <a:buChar char="•"/>
        <a:defRPr sz="2400">
          <a:solidFill>
            <a:srgbClr val="000000"/>
          </a:solidFill>
          <a:latin typeface="+mn-lt"/>
          <a:ea typeface="宋体" pitchFamily="2" charset="-122"/>
        </a:defRPr>
      </a:lvl3pPr>
      <a:lvl4pPr marL="1600200" indent="-228600" algn="l" defTabSz="449263" rtl="0" eaLnBrk="0" fontAlgn="base" hangingPunct="0">
        <a:spcBef>
          <a:spcPts val="450"/>
        </a:spcBef>
        <a:spcAft>
          <a:spcPct val="0"/>
        </a:spcAft>
        <a:buClr>
          <a:srgbClr val="000000"/>
        </a:buClr>
        <a:buSzPct val="100000"/>
        <a:buFont typeface="Times New Roman" pitchFamily="16" charset="0"/>
        <a:buChar char="–"/>
        <a:defRPr sz="2000">
          <a:solidFill>
            <a:srgbClr val="000000"/>
          </a:solidFill>
          <a:latin typeface="+mn-lt"/>
          <a:ea typeface="宋体" pitchFamily="2" charset="-122"/>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buChar char="»"/>
        <a:defRPr sz="1600">
          <a:solidFill>
            <a:srgbClr val="000000"/>
          </a:solidFill>
          <a:latin typeface="+mn-lt"/>
          <a:ea typeface="宋体" pitchFamily="2" charset="-122"/>
        </a:defRPr>
      </a:lvl5pPr>
      <a:lvl6pPr marL="2514600" indent="-228600" algn="l" defTabSz="449263" rtl="0" fontAlgn="base">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fontAlgn="base">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fontAlgn="base">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fontAlgn="base">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785794"/>
            <a:ext cx="7772400" cy="1470025"/>
          </a:xfrm>
        </p:spPr>
        <p:txBody>
          <a:bodyPr/>
          <a:lstStyle/>
          <a:p>
            <a:pPr algn="ctr"/>
            <a:r>
              <a:rPr lang="en-US" dirty="0"/>
              <a:t>Inheritance</a:t>
            </a:r>
            <a:endParaRPr lang="en-GB" dirty="0"/>
          </a:p>
        </p:txBody>
      </p:sp>
      <p:sp>
        <p:nvSpPr>
          <p:cNvPr id="6" name="Subtitle 5"/>
          <p:cNvSpPr>
            <a:spLocks noGrp="1"/>
          </p:cNvSpPr>
          <p:nvPr>
            <p:ph type="subTitle" idx="1"/>
          </p:nvPr>
        </p:nvSpPr>
        <p:spPr>
          <a:xfrm>
            <a:off x="357158" y="2684444"/>
            <a:ext cx="8358246" cy="2387629"/>
          </a:xfrm>
        </p:spPr>
        <p:txBody>
          <a:bodyPr/>
          <a:lstStyle/>
          <a:p>
            <a:r>
              <a:rPr lang="en-US" sz="2800" dirty="0"/>
              <a:t>Introduction to Programming II</a:t>
            </a:r>
          </a:p>
          <a:p>
            <a:r>
              <a:rPr lang="en-US" sz="2800" dirty="0"/>
              <a:t>Lecture 1</a:t>
            </a:r>
          </a:p>
          <a:p>
            <a:endParaRPr lang="en-US" sz="2800" dirty="0"/>
          </a:p>
          <a:p>
            <a:r>
              <a:rPr lang="en-US" sz="2400" i="1" dirty="0"/>
              <a:t>Introduction and Overview of Module</a:t>
            </a:r>
          </a:p>
          <a:p>
            <a:r>
              <a:rPr lang="en-US" sz="2400" i="1" dirty="0"/>
              <a:t>Introduction to Inheritance</a:t>
            </a:r>
            <a:endParaRPr lang="en-GB" sz="2400" i="1" dirty="0"/>
          </a:p>
        </p:txBody>
      </p:sp>
      <p:sp>
        <p:nvSpPr>
          <p:cNvPr id="7" name="TextBox 3"/>
          <p:cNvSpPr txBox="1">
            <a:spLocks noChangeArrowheads="1"/>
          </p:cNvSpPr>
          <p:nvPr/>
        </p:nvSpPr>
        <p:spPr bwMode="auto">
          <a:xfrm>
            <a:off x="142844" y="5214950"/>
            <a:ext cx="8786874" cy="1285884"/>
          </a:xfrm>
          <a:prstGeom prst="rect">
            <a:avLst/>
          </a:prstGeom>
          <a:ln w="9525"/>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pPr algn="just">
              <a:spcBef>
                <a:spcPct val="20000"/>
              </a:spcBef>
            </a:pPr>
            <a:r>
              <a:rPr lang="en-GB" sz="1400" dirty="0">
                <a:solidFill>
                  <a:schemeClr val="tx1"/>
                </a:solidFill>
              </a:rPr>
              <a:t>This lecture and its associated materials have been produced by Mr. Abhinav Dahal (M.Sc., </a:t>
            </a:r>
            <a:r>
              <a:rPr lang="en-GB" sz="1400">
                <a:solidFill>
                  <a:schemeClr val="tx1"/>
                </a:solidFill>
              </a:rPr>
              <a:t>Linnaeus University) </a:t>
            </a:r>
            <a:r>
              <a:rPr lang="en-GB" sz="1400" dirty="0">
                <a:solidFill>
                  <a:schemeClr val="tx1"/>
                </a:solidFill>
              </a:rPr>
              <a:t>of </a:t>
            </a:r>
            <a:r>
              <a:rPr lang="en-GB" sz="1400" dirty="0" err="1">
                <a:solidFill>
                  <a:schemeClr val="tx1"/>
                </a:solidFill>
              </a:rPr>
              <a:t>iAcademy</a:t>
            </a:r>
            <a:r>
              <a:rPr lang="en-GB" sz="1400" dirty="0">
                <a:solidFill>
                  <a:schemeClr val="tx1"/>
                </a:solidFill>
              </a:rPr>
              <a:t> for the purposes of lecturing on the above described subject and the material should be viewed in this context. The work does not constitute professional advice and no warranties are made regarding the information presented. The Author and </a:t>
            </a:r>
            <a:r>
              <a:rPr lang="en-GB" sz="1400" dirty="0" err="1">
                <a:solidFill>
                  <a:schemeClr val="tx1"/>
                </a:solidFill>
              </a:rPr>
              <a:t>iAcademy</a:t>
            </a:r>
            <a:r>
              <a:rPr lang="en-GB" sz="1400" dirty="0">
                <a:solidFill>
                  <a:schemeClr val="tx1"/>
                </a:solidFill>
              </a:rPr>
              <a:t> do not accept any liability for the consequences of any action taken as a result of the work or any recommendations made or inferred. Permission to use any of these materials must be first granted by </a:t>
            </a:r>
            <a:r>
              <a:rPr lang="en-GB" sz="1400" dirty="0" err="1">
                <a:solidFill>
                  <a:schemeClr val="tx1"/>
                </a:solidFill>
              </a:rPr>
              <a:t>iAcademy</a:t>
            </a:r>
            <a:r>
              <a:rPr lang="en-GB" sz="1400" dirty="0">
                <a:solidFill>
                  <a:schemeClr val="tx1"/>
                </a:solidFill>
              </a:rPr>
              <a:t>.</a:t>
            </a:r>
            <a:endParaRPr lang="en-US" sz="14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Assessment Details</a:t>
            </a:r>
          </a:p>
        </p:txBody>
      </p:sp>
      <p:sp>
        <p:nvSpPr>
          <p:cNvPr id="3" name="Content Placeholder 2"/>
          <p:cNvSpPr>
            <a:spLocks noGrp="1"/>
          </p:cNvSpPr>
          <p:nvPr>
            <p:ph idx="1"/>
          </p:nvPr>
        </p:nvSpPr>
        <p:spPr>
          <a:xfrm>
            <a:off x="285750" y="1214438"/>
            <a:ext cx="8858250" cy="5643562"/>
          </a:xfrm>
        </p:spPr>
        <p:txBody>
          <a:bodyPr/>
          <a:lstStyle/>
          <a:p>
            <a:r>
              <a:rPr lang="en-US" b="1" dirty="0"/>
              <a:t>Module Grading Standards in the UK</a:t>
            </a:r>
          </a:p>
        </p:txBody>
      </p:sp>
      <p:graphicFrame>
        <p:nvGraphicFramePr>
          <p:cNvPr id="4" name="Table 3"/>
          <p:cNvGraphicFramePr>
            <a:graphicFrameLocks noGrp="1"/>
          </p:cNvGraphicFramePr>
          <p:nvPr/>
        </p:nvGraphicFramePr>
        <p:xfrm>
          <a:off x="357157" y="1928802"/>
          <a:ext cx="8429685" cy="4410710"/>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gridCol w="1214447">
                  <a:extLst>
                    <a:ext uri="{9D8B030D-6E8A-4147-A177-3AD203B41FA5}">
                      <a16:colId xmlns:a16="http://schemas.microsoft.com/office/drawing/2014/main" val="20001"/>
                    </a:ext>
                  </a:extLst>
                </a:gridCol>
                <a:gridCol w="5643602">
                  <a:extLst>
                    <a:ext uri="{9D8B030D-6E8A-4147-A177-3AD203B41FA5}">
                      <a16:colId xmlns:a16="http://schemas.microsoft.com/office/drawing/2014/main" val="20002"/>
                    </a:ext>
                  </a:extLst>
                </a:gridCol>
              </a:tblGrid>
              <a:tr h="370840">
                <a:tc>
                  <a:txBody>
                    <a:bodyPr/>
                    <a:lstStyle/>
                    <a:p>
                      <a:pPr marL="0" marR="0" algn="ctr">
                        <a:lnSpc>
                          <a:spcPct val="125000"/>
                        </a:lnSpc>
                        <a:spcBef>
                          <a:spcPts val="0"/>
                        </a:spcBef>
                        <a:spcAft>
                          <a:spcPts val="0"/>
                        </a:spcAft>
                      </a:pPr>
                      <a:r>
                        <a:rPr lang="en-GB" sz="2000" b="1" dirty="0">
                          <a:solidFill>
                            <a:schemeClr val="tx1"/>
                          </a:solidFill>
                          <a:latin typeface="+mn-lt"/>
                          <a:ea typeface="Times New Roman"/>
                        </a:rPr>
                        <a:t>Range of Marks</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Times New Roman"/>
                        </a:rPr>
                        <a:t>Grade</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b="1" dirty="0">
                          <a:solidFill>
                            <a:schemeClr val="tx1"/>
                          </a:solidFill>
                          <a:latin typeface="+mn-lt"/>
                          <a:ea typeface="Times New Roman"/>
                        </a:rPr>
                        <a:t>Remarks</a:t>
                      </a:r>
                      <a:endParaRPr lang="en-GB" sz="2000" dirty="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0"/>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70 - 100</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A</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a:solidFill>
                            <a:schemeClr val="tx1"/>
                          </a:solidFill>
                          <a:latin typeface="+mn-lt"/>
                          <a:ea typeface="宋体"/>
                        </a:rPr>
                        <a:t>Excellent: outstanding performance with only minor errors</a:t>
                      </a:r>
                      <a:endParaRPr lang="en-GB" sz="200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60 - 69</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B</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a:solidFill>
                            <a:schemeClr val="tx1"/>
                          </a:solidFill>
                          <a:latin typeface="+mn-lt"/>
                          <a:ea typeface="宋体"/>
                        </a:rPr>
                        <a:t>Very Good: above the average standard but with some errors</a:t>
                      </a:r>
                      <a:endParaRPr lang="en-GB" sz="200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50 - 59</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C</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a:solidFill>
                            <a:schemeClr val="tx1"/>
                          </a:solidFill>
                          <a:latin typeface="+mn-lt"/>
                          <a:ea typeface="宋体"/>
                        </a:rPr>
                        <a:t>Good: generally sound work with a number of notable errors</a:t>
                      </a:r>
                      <a:endParaRPr lang="en-GB" sz="200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43 - 49</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D</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a:solidFill>
                            <a:schemeClr val="tx1"/>
                          </a:solidFill>
                          <a:latin typeface="+mn-lt"/>
                          <a:ea typeface="宋体"/>
                        </a:rPr>
                        <a:t>Satisfactory: fair but with significant shortcomings</a:t>
                      </a:r>
                      <a:endParaRPr lang="en-GB" sz="200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40 - 42</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E</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a:solidFill>
                            <a:schemeClr val="tx1"/>
                          </a:solidFill>
                          <a:latin typeface="+mn-lt"/>
                          <a:ea typeface="宋体"/>
                        </a:rPr>
                        <a:t>Sufficient: performance meets the minimum criteria</a:t>
                      </a:r>
                      <a:endParaRPr lang="en-GB" sz="200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marL="0" marR="0" algn="ctr">
                        <a:lnSpc>
                          <a:spcPct val="125000"/>
                        </a:lnSpc>
                        <a:spcBef>
                          <a:spcPts val="0"/>
                        </a:spcBef>
                        <a:spcAft>
                          <a:spcPts val="0"/>
                        </a:spcAft>
                      </a:pPr>
                      <a:r>
                        <a:rPr lang="en-GB" sz="2000" b="1" dirty="0">
                          <a:solidFill>
                            <a:schemeClr val="tx1"/>
                          </a:solidFill>
                          <a:latin typeface="+mn-lt"/>
                          <a:ea typeface="宋体"/>
                        </a:rPr>
                        <a:t>0 - 39</a:t>
                      </a:r>
                      <a:endParaRPr lang="en-GB" sz="2000" dirty="0">
                        <a:solidFill>
                          <a:schemeClr val="tx1"/>
                        </a:solidFill>
                        <a:latin typeface="+mn-lt"/>
                        <a:ea typeface="Times New Roman"/>
                      </a:endParaRPr>
                    </a:p>
                  </a:txBody>
                  <a:tcPr marL="68580" marR="68580" marT="0" marB="0" anchor="ctr"/>
                </a:tc>
                <a:tc>
                  <a:txBody>
                    <a:bodyPr/>
                    <a:lstStyle/>
                    <a:p>
                      <a:pPr marL="0" marR="0" algn="ctr">
                        <a:lnSpc>
                          <a:spcPct val="125000"/>
                        </a:lnSpc>
                        <a:spcBef>
                          <a:spcPts val="0"/>
                        </a:spcBef>
                        <a:spcAft>
                          <a:spcPts val="0"/>
                        </a:spcAft>
                      </a:pPr>
                      <a:r>
                        <a:rPr lang="en-GB" sz="2000" b="1" dirty="0">
                          <a:solidFill>
                            <a:schemeClr val="tx1"/>
                          </a:solidFill>
                          <a:latin typeface="+mn-lt"/>
                          <a:ea typeface="宋体"/>
                        </a:rPr>
                        <a:t>F</a:t>
                      </a:r>
                      <a:endParaRPr lang="en-GB" sz="2000" dirty="0">
                        <a:solidFill>
                          <a:schemeClr val="tx1"/>
                        </a:solidFill>
                        <a:latin typeface="+mn-lt"/>
                        <a:ea typeface="Times New Roman"/>
                      </a:endParaRPr>
                    </a:p>
                  </a:txBody>
                  <a:tcPr marL="68580" marR="68580" marT="0" marB="0" anchor="ctr"/>
                </a:tc>
                <a:tc>
                  <a:txBody>
                    <a:bodyPr/>
                    <a:lstStyle/>
                    <a:p>
                      <a:pPr marL="0" marR="0">
                        <a:lnSpc>
                          <a:spcPct val="125000"/>
                        </a:lnSpc>
                        <a:spcBef>
                          <a:spcPts val="0"/>
                        </a:spcBef>
                        <a:spcAft>
                          <a:spcPts val="0"/>
                        </a:spcAft>
                      </a:pPr>
                      <a:r>
                        <a:rPr lang="en-GB" sz="2000" dirty="0">
                          <a:solidFill>
                            <a:schemeClr val="tx1"/>
                          </a:solidFill>
                          <a:latin typeface="+mn-lt"/>
                          <a:ea typeface="宋体"/>
                        </a:rPr>
                        <a:t>Fail: performance does not meet the minimum criteria and considerable further work is required</a:t>
                      </a:r>
                      <a:endParaRPr lang="en-GB" sz="2000" dirty="0">
                        <a:solidFill>
                          <a:schemeClr val="tx1"/>
                        </a:solidFill>
                        <a:latin typeface="+mn-lt"/>
                        <a:ea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Assessment Details</a:t>
            </a:r>
          </a:p>
        </p:txBody>
      </p:sp>
      <p:sp>
        <p:nvSpPr>
          <p:cNvPr id="5" name="TextBox 4"/>
          <p:cNvSpPr txBox="1"/>
          <p:nvPr/>
        </p:nvSpPr>
        <p:spPr>
          <a:xfrm>
            <a:off x="285720" y="2000240"/>
            <a:ext cx="8501122" cy="2308324"/>
          </a:xfrm>
          <a:prstGeom prst="rect">
            <a:avLst/>
          </a:prstGeom>
          <a:noFill/>
          <a:ln w="63500">
            <a:solidFill>
              <a:srgbClr val="C00000"/>
            </a:solidFill>
          </a:ln>
        </p:spPr>
        <p:txBody>
          <a:bodyPr wrap="square" rtlCol="0">
            <a:spAutoFit/>
          </a:bodyPr>
          <a:lstStyle/>
          <a:p>
            <a:pPr algn="ctr"/>
            <a:r>
              <a:rPr lang="en-US" sz="4800" dirty="0">
                <a:solidFill>
                  <a:schemeClr val="tx1"/>
                </a:solidFill>
              </a:rPr>
              <a:t>More Information about the assessments will be provided in subsequent weeks.</a:t>
            </a:r>
            <a:endParaRPr lang="en-GB" sz="4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Any Questions?</a:t>
            </a:r>
          </a:p>
        </p:txBody>
      </p:sp>
      <p:pic>
        <p:nvPicPr>
          <p:cNvPr id="68610" name="Picture 2" descr="http://www.adelantefund.org/images/adelante/student%20raising%20hand.jpg"/>
          <p:cNvPicPr>
            <a:picLocks noChangeAspect="1" noChangeArrowheads="1"/>
          </p:cNvPicPr>
          <p:nvPr/>
        </p:nvPicPr>
        <p:blipFill>
          <a:blip r:embed="rId3" cstate="print"/>
          <a:srcRect/>
          <a:stretch>
            <a:fillRect/>
          </a:stretch>
        </p:blipFill>
        <p:spPr bwMode="auto">
          <a:xfrm>
            <a:off x="1071538" y="1428736"/>
            <a:ext cx="6956509" cy="464347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Let’s get started with Lecture 1</a:t>
            </a:r>
          </a:p>
        </p:txBody>
      </p:sp>
      <p:pic>
        <p:nvPicPr>
          <p:cNvPr id="66562" name="Picture 2" descr="https://encrypted-tbn2.gstatic.com/images?q=tbn:ANd9GcTG9-t7yYcO4VMW-C9vrEobs1rMthfcAMAzxj2Ff9f53LjyAoUf"/>
          <p:cNvPicPr>
            <a:picLocks noChangeAspect="1" noChangeArrowheads="1"/>
          </p:cNvPicPr>
          <p:nvPr/>
        </p:nvPicPr>
        <p:blipFill>
          <a:blip r:embed="rId3" cstate="print"/>
          <a:srcRect/>
          <a:stretch>
            <a:fillRect/>
          </a:stretch>
        </p:blipFill>
        <p:spPr bwMode="auto">
          <a:xfrm>
            <a:off x="1571604" y="1402332"/>
            <a:ext cx="5857916" cy="3884056"/>
          </a:xfrm>
          <a:prstGeom prst="rect">
            <a:avLst/>
          </a:prstGeom>
          <a:noFill/>
        </p:spPr>
      </p:pic>
      <p:sp>
        <p:nvSpPr>
          <p:cNvPr id="6" name="Title 1"/>
          <p:cNvSpPr txBox="1">
            <a:spLocks/>
          </p:cNvSpPr>
          <p:nvPr/>
        </p:nvSpPr>
        <p:spPr bwMode="auto">
          <a:xfrm>
            <a:off x="0" y="5643578"/>
            <a:ext cx="9143970" cy="7620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marL="0" marR="0" lvl="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宋体" pitchFamily="2" charset="-122"/>
                <a:cs typeface="+mj-cs"/>
              </a:rPr>
              <a:t>An Introduction </a:t>
            </a:r>
            <a:r>
              <a:rPr kumimoji="0" lang="en-US" sz="4400" b="0" i="0" u="none" strike="noStrike" kern="0" cap="none" spc="0" normalizeH="0" baseline="0" noProof="0">
                <a:ln>
                  <a:noFill/>
                </a:ln>
                <a:solidFill>
                  <a:srgbClr val="000000"/>
                </a:solidFill>
                <a:effectLst/>
                <a:uLnTx/>
                <a:uFillTx/>
                <a:latin typeface="+mj-lt"/>
                <a:ea typeface="宋体" pitchFamily="2" charset="-122"/>
                <a:cs typeface="+mj-cs"/>
              </a:rPr>
              <a:t>to </a:t>
            </a:r>
            <a:r>
              <a:rPr kumimoji="0" lang="en-US" sz="5400" b="1" i="0" u="none" strike="noStrike" kern="0" cap="none" spc="0" normalizeH="0" baseline="0" noProof="0">
                <a:ln>
                  <a:noFill/>
                </a:ln>
                <a:solidFill>
                  <a:srgbClr val="000000"/>
                </a:solidFill>
                <a:effectLst/>
                <a:uLnTx/>
                <a:uFillTx/>
                <a:latin typeface="+mj-lt"/>
                <a:ea typeface="宋体" pitchFamily="2" charset="-122"/>
                <a:cs typeface="+mj-cs"/>
              </a:rPr>
              <a:t>Inheritance</a:t>
            </a:r>
            <a:endParaRPr kumimoji="0" lang="en-US" sz="5400" b="1" i="0" u="none" strike="noStrike" kern="0" cap="none" spc="0" normalizeH="0" baseline="0" noProof="0" dirty="0">
              <a:ln>
                <a:noFill/>
              </a:ln>
              <a:solidFill>
                <a:srgbClr val="000000"/>
              </a:solidFill>
              <a:effectLst/>
              <a:uLnTx/>
              <a:uFillTx/>
              <a:latin typeface="+mj-lt"/>
              <a:ea typeface="宋体" pitchFamily="2"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Introduction - Inheritance</a:t>
            </a:r>
          </a:p>
        </p:txBody>
      </p:sp>
      <p:sp>
        <p:nvSpPr>
          <p:cNvPr id="3" name="Content Placeholder 2"/>
          <p:cNvSpPr>
            <a:spLocks noGrp="1"/>
          </p:cNvSpPr>
          <p:nvPr>
            <p:ph idx="1"/>
          </p:nvPr>
        </p:nvSpPr>
        <p:spPr/>
        <p:txBody>
          <a:bodyPr>
            <a:normAutofit/>
          </a:bodyPr>
          <a:lstStyle/>
          <a:p>
            <a:r>
              <a:rPr lang="en-GB" dirty="0"/>
              <a:t>Inheritance can be defined as the process where one class acquires the properties (methods and fields) of another. </a:t>
            </a:r>
          </a:p>
          <a:p>
            <a:r>
              <a:rPr lang="en-GB" dirty="0"/>
              <a:t>With the use of inheritance the information is made manageable in a hierarchical order.</a:t>
            </a:r>
          </a:p>
          <a:p>
            <a:r>
              <a:rPr lang="en-GB" dirty="0"/>
              <a:t>The class which inherits the properties of other is known as </a:t>
            </a:r>
            <a:r>
              <a:rPr lang="en-GB" b="1" dirty="0">
                <a:solidFill>
                  <a:schemeClr val="accent2">
                    <a:lumMod val="75000"/>
                  </a:schemeClr>
                </a:solidFill>
              </a:rPr>
              <a:t>subclass</a:t>
            </a:r>
            <a:r>
              <a:rPr lang="en-GB" dirty="0"/>
              <a:t> (derived class, child class) and the class whose properties are inherited is known as </a:t>
            </a:r>
            <a:r>
              <a:rPr lang="en-GB" b="1" dirty="0" err="1">
                <a:solidFill>
                  <a:schemeClr val="accent2">
                    <a:lumMod val="75000"/>
                  </a:schemeClr>
                </a:solidFill>
              </a:rPr>
              <a:t>superclass</a:t>
            </a:r>
            <a:r>
              <a:rPr lang="en-GB" dirty="0"/>
              <a:t> (base class, parent class).</a:t>
            </a:r>
          </a:p>
        </p:txBody>
      </p:sp>
    </p:spTree>
    <p:extLst>
      <p:ext uri="{BB962C8B-B14F-4D97-AF65-F5344CB8AC3E}">
        <p14:creationId xmlns:p14="http://schemas.microsoft.com/office/powerpoint/2010/main" val="168653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i="1" dirty="0"/>
              <a:t>extends</a:t>
            </a:r>
            <a:r>
              <a:rPr lang="en-GB" dirty="0"/>
              <a:t> Keyword</a:t>
            </a:r>
          </a:p>
        </p:txBody>
      </p:sp>
      <p:sp>
        <p:nvSpPr>
          <p:cNvPr id="3" name="Content Placeholder 2"/>
          <p:cNvSpPr>
            <a:spLocks noGrp="1"/>
          </p:cNvSpPr>
          <p:nvPr>
            <p:ph idx="1"/>
          </p:nvPr>
        </p:nvSpPr>
        <p:spPr/>
        <p:txBody>
          <a:bodyPr>
            <a:noAutofit/>
          </a:bodyPr>
          <a:lstStyle/>
          <a:p>
            <a:r>
              <a:rPr lang="en-GB" b="1" dirty="0"/>
              <a:t>extends</a:t>
            </a:r>
            <a:r>
              <a:rPr lang="en-GB" dirty="0"/>
              <a:t> is the keyword used to inherit the properties of a class.</a:t>
            </a:r>
          </a:p>
          <a:p>
            <a:r>
              <a:rPr lang="en-GB" dirty="0"/>
              <a:t>The syntax for using </a:t>
            </a:r>
            <a:r>
              <a:rPr lang="en-GB" i="1" dirty="0"/>
              <a:t>extends</a:t>
            </a:r>
            <a:r>
              <a:rPr lang="en-GB" dirty="0"/>
              <a:t> is:</a:t>
            </a:r>
          </a:p>
          <a:p>
            <a:pPr>
              <a:buNone/>
            </a:pPr>
            <a:r>
              <a:rPr lang="en-GB" dirty="0"/>
              <a:t>	</a:t>
            </a:r>
            <a:r>
              <a:rPr lang="en-GB" dirty="0">
                <a:solidFill>
                  <a:srgbClr val="0070C0"/>
                </a:solidFill>
              </a:rPr>
              <a:t>class Super{ </a:t>
            </a:r>
          </a:p>
          <a:p>
            <a:pPr>
              <a:buNone/>
            </a:pPr>
            <a:r>
              <a:rPr lang="en-GB" dirty="0">
                <a:solidFill>
                  <a:srgbClr val="0070C0"/>
                </a:solidFill>
              </a:rPr>
              <a:t>		..... ..... </a:t>
            </a:r>
          </a:p>
          <a:p>
            <a:pPr>
              <a:buNone/>
            </a:pPr>
            <a:r>
              <a:rPr lang="en-GB" dirty="0">
                <a:solidFill>
                  <a:srgbClr val="0070C0"/>
                </a:solidFill>
              </a:rPr>
              <a:t>	} </a:t>
            </a:r>
          </a:p>
          <a:p>
            <a:pPr>
              <a:buNone/>
            </a:pPr>
            <a:r>
              <a:rPr lang="en-GB" dirty="0">
                <a:solidFill>
                  <a:srgbClr val="0070C0"/>
                </a:solidFill>
              </a:rPr>
              <a:t>	class Sub extends Super{</a:t>
            </a:r>
          </a:p>
          <a:p>
            <a:pPr>
              <a:buNone/>
            </a:pPr>
            <a:r>
              <a:rPr lang="en-GB" dirty="0">
                <a:solidFill>
                  <a:srgbClr val="0070C0"/>
                </a:solidFill>
              </a:rPr>
              <a:t>		..... ..... </a:t>
            </a:r>
          </a:p>
          <a:p>
            <a:pPr>
              <a:buNone/>
            </a:pPr>
            <a:r>
              <a:rPr lang="en-GB" dirty="0">
                <a:solidFill>
                  <a:srgbClr val="0070C0"/>
                </a:solidFill>
              </a:rPr>
              <a:t>	}</a:t>
            </a:r>
          </a:p>
        </p:txBody>
      </p:sp>
    </p:spTree>
    <p:extLst>
      <p:ext uri="{BB962C8B-B14F-4D97-AF65-F5344CB8AC3E}">
        <p14:creationId xmlns:p14="http://schemas.microsoft.com/office/powerpoint/2010/main" val="1593795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32" y="264766"/>
            <a:ext cx="8229600" cy="715962"/>
          </a:xfrm>
        </p:spPr>
        <p:txBody>
          <a:bodyPr>
            <a:noAutofit/>
          </a:bodyPr>
          <a:lstStyle/>
          <a:p>
            <a:pPr algn="l"/>
            <a:r>
              <a:rPr lang="en-GB" dirty="0"/>
              <a:t>Inheritance - Demo</a:t>
            </a:r>
          </a:p>
        </p:txBody>
      </p:sp>
      <p:sp>
        <p:nvSpPr>
          <p:cNvPr id="3" name="Content Placeholder 2"/>
          <p:cNvSpPr>
            <a:spLocks noGrp="1"/>
          </p:cNvSpPr>
          <p:nvPr>
            <p:ph idx="1"/>
          </p:nvPr>
        </p:nvSpPr>
        <p:spPr>
          <a:xfrm>
            <a:off x="228600" y="990600"/>
            <a:ext cx="8686800" cy="5562600"/>
          </a:xfrm>
        </p:spPr>
        <p:txBody>
          <a:bodyPr>
            <a:normAutofit/>
          </a:bodyPr>
          <a:lstStyle/>
          <a:p>
            <a:pPr>
              <a:buNone/>
            </a:pPr>
            <a:r>
              <a:rPr lang="en-GB" sz="2400" dirty="0">
                <a:solidFill>
                  <a:srgbClr val="0070C0"/>
                </a:solidFill>
              </a:rPr>
              <a:t>class Calculation{    </a:t>
            </a:r>
          </a:p>
          <a:p>
            <a:pPr>
              <a:buNone/>
            </a:pPr>
            <a:r>
              <a:rPr lang="en-GB" sz="2400" dirty="0">
                <a:solidFill>
                  <a:srgbClr val="0070C0"/>
                </a:solidFill>
              </a:rPr>
              <a:t>	int z;	   </a:t>
            </a:r>
          </a:p>
          <a:p>
            <a:pPr>
              <a:buNone/>
            </a:pPr>
            <a:r>
              <a:rPr lang="en-GB" sz="2400" dirty="0">
                <a:solidFill>
                  <a:srgbClr val="0070C0"/>
                </a:solidFill>
              </a:rPr>
              <a:t>	public void addition(int x, int y){      </a:t>
            </a:r>
          </a:p>
          <a:p>
            <a:pPr>
              <a:buNone/>
            </a:pPr>
            <a:r>
              <a:rPr lang="en-GB" sz="2400" dirty="0">
                <a:solidFill>
                  <a:srgbClr val="0070C0"/>
                </a:solidFill>
              </a:rPr>
              <a:t>		z = </a:t>
            </a:r>
            <a:r>
              <a:rPr lang="en-GB" sz="2400" dirty="0" err="1">
                <a:solidFill>
                  <a:srgbClr val="0070C0"/>
                </a:solidFill>
              </a:rPr>
              <a:t>x+y</a:t>
            </a:r>
            <a:r>
              <a:rPr lang="en-GB" sz="2400" dirty="0">
                <a:solidFill>
                  <a:srgbClr val="0070C0"/>
                </a:solidFill>
              </a:rPr>
              <a:t>;      </a:t>
            </a:r>
          </a:p>
          <a:p>
            <a:pPr>
              <a:buNone/>
            </a:pPr>
            <a:r>
              <a:rPr lang="en-GB" sz="2400" dirty="0">
                <a:solidFill>
                  <a:srgbClr val="0070C0"/>
                </a:solidFill>
              </a:rPr>
              <a:t>		</a:t>
            </a:r>
            <a:r>
              <a:rPr lang="en-GB" sz="2400" dirty="0" err="1">
                <a:solidFill>
                  <a:srgbClr val="0070C0"/>
                </a:solidFill>
              </a:rPr>
              <a:t>System.out.println</a:t>
            </a:r>
            <a:r>
              <a:rPr lang="en-GB" sz="2400" dirty="0">
                <a:solidFill>
                  <a:srgbClr val="0070C0"/>
                </a:solidFill>
              </a:rPr>
              <a:t>("The sum of the given numbers:"+z);   </a:t>
            </a:r>
          </a:p>
          <a:p>
            <a:pPr>
              <a:buNone/>
            </a:pPr>
            <a:r>
              <a:rPr lang="en-GB" sz="2400" dirty="0">
                <a:solidFill>
                  <a:srgbClr val="0070C0"/>
                </a:solidFill>
              </a:rPr>
              <a:t>	}	   </a:t>
            </a:r>
          </a:p>
          <a:p>
            <a:pPr>
              <a:buNone/>
            </a:pPr>
            <a:r>
              <a:rPr lang="en-GB" sz="2400" dirty="0">
                <a:solidFill>
                  <a:srgbClr val="0070C0"/>
                </a:solidFill>
              </a:rPr>
              <a:t>	public void </a:t>
            </a:r>
            <a:r>
              <a:rPr lang="en-GB" sz="2400" dirty="0" err="1">
                <a:solidFill>
                  <a:srgbClr val="0070C0"/>
                </a:solidFill>
              </a:rPr>
              <a:t>substraction</a:t>
            </a:r>
            <a:r>
              <a:rPr lang="en-GB" sz="2400" dirty="0">
                <a:solidFill>
                  <a:srgbClr val="0070C0"/>
                </a:solidFill>
              </a:rPr>
              <a:t>(int </a:t>
            </a:r>
            <a:r>
              <a:rPr lang="en-GB" sz="2400" dirty="0" err="1">
                <a:solidFill>
                  <a:srgbClr val="0070C0"/>
                </a:solidFill>
              </a:rPr>
              <a:t>x,int</a:t>
            </a:r>
            <a:r>
              <a:rPr lang="en-GB" sz="2400" dirty="0">
                <a:solidFill>
                  <a:srgbClr val="0070C0"/>
                </a:solidFill>
              </a:rPr>
              <a:t> y){      </a:t>
            </a:r>
          </a:p>
          <a:p>
            <a:pPr>
              <a:buNone/>
            </a:pPr>
            <a:r>
              <a:rPr lang="en-GB" sz="2400" dirty="0">
                <a:solidFill>
                  <a:srgbClr val="0070C0"/>
                </a:solidFill>
              </a:rPr>
              <a:t>		z = x-y;      </a:t>
            </a:r>
          </a:p>
          <a:p>
            <a:pPr>
              <a:buNone/>
            </a:pPr>
            <a:r>
              <a:rPr lang="en-GB" sz="2400" dirty="0">
                <a:solidFill>
                  <a:srgbClr val="0070C0"/>
                </a:solidFill>
              </a:rPr>
              <a:t>		</a:t>
            </a:r>
            <a:r>
              <a:rPr lang="en-GB" sz="2400" dirty="0" err="1">
                <a:solidFill>
                  <a:srgbClr val="0070C0"/>
                </a:solidFill>
              </a:rPr>
              <a:t>System.out.println</a:t>
            </a:r>
            <a:r>
              <a:rPr lang="en-GB" sz="2400" dirty="0">
                <a:solidFill>
                  <a:srgbClr val="0070C0"/>
                </a:solidFill>
              </a:rPr>
              <a:t>("The difference between the given numbers:"+z);   </a:t>
            </a:r>
          </a:p>
          <a:p>
            <a:pPr>
              <a:buNone/>
            </a:pPr>
            <a:r>
              <a:rPr lang="en-GB" sz="2400" dirty="0">
                <a:solidFill>
                  <a:srgbClr val="0070C0"/>
                </a:solidFill>
              </a:rPr>
              <a:t>	}   </a:t>
            </a:r>
          </a:p>
          <a:p>
            <a:pPr>
              <a:buNone/>
            </a:pPr>
            <a:r>
              <a:rPr lang="en-GB" sz="2400" dirty="0">
                <a:solidFill>
                  <a:srgbClr val="0070C0"/>
                </a:solidFill>
              </a:rPr>
              <a:t>}</a:t>
            </a:r>
          </a:p>
          <a:p>
            <a:pPr>
              <a:buNone/>
            </a:pPr>
            <a:endParaRPr lang="en-GB" sz="2000" dirty="0"/>
          </a:p>
        </p:txBody>
      </p:sp>
    </p:spTree>
    <p:extLst>
      <p:ext uri="{BB962C8B-B14F-4D97-AF65-F5344CB8AC3E}">
        <p14:creationId xmlns:p14="http://schemas.microsoft.com/office/powerpoint/2010/main" val="15201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Inheritance – Demo (Contd...)</a:t>
            </a:r>
          </a:p>
        </p:txBody>
      </p:sp>
      <p:sp>
        <p:nvSpPr>
          <p:cNvPr id="3" name="Content Placeholder 2"/>
          <p:cNvSpPr>
            <a:spLocks noGrp="1"/>
          </p:cNvSpPr>
          <p:nvPr>
            <p:ph idx="1"/>
          </p:nvPr>
        </p:nvSpPr>
        <p:spPr>
          <a:xfrm>
            <a:off x="228600" y="1268760"/>
            <a:ext cx="8610600" cy="5328592"/>
          </a:xfrm>
        </p:spPr>
        <p:txBody>
          <a:bodyPr>
            <a:normAutofit/>
          </a:bodyPr>
          <a:lstStyle/>
          <a:p>
            <a:pPr>
              <a:buNone/>
            </a:pPr>
            <a:r>
              <a:rPr lang="en-GB" sz="2000" dirty="0">
                <a:solidFill>
                  <a:srgbClr val="0070C0"/>
                </a:solidFill>
              </a:rPr>
              <a:t>public class </a:t>
            </a:r>
            <a:r>
              <a:rPr lang="en-GB" sz="2000" dirty="0" err="1">
                <a:solidFill>
                  <a:srgbClr val="0070C0"/>
                </a:solidFill>
              </a:rPr>
              <a:t>My_Calculation</a:t>
            </a:r>
            <a:r>
              <a:rPr lang="en-GB" sz="2000" dirty="0">
                <a:solidFill>
                  <a:srgbClr val="0070C0"/>
                </a:solidFill>
              </a:rPr>
              <a:t> extends Calculation{         </a:t>
            </a:r>
          </a:p>
          <a:p>
            <a:pPr>
              <a:buNone/>
            </a:pPr>
            <a:r>
              <a:rPr lang="en-GB" sz="2000" dirty="0">
                <a:solidFill>
                  <a:srgbClr val="0070C0"/>
                </a:solidFill>
              </a:rPr>
              <a:t>	public void multiplication(int x, int y){      </a:t>
            </a:r>
          </a:p>
          <a:p>
            <a:pPr>
              <a:buNone/>
            </a:pPr>
            <a:r>
              <a:rPr lang="en-GB" sz="2000" dirty="0">
                <a:solidFill>
                  <a:srgbClr val="0070C0"/>
                </a:solidFill>
              </a:rPr>
              <a:t>		z = x*y;      </a:t>
            </a:r>
          </a:p>
          <a:p>
            <a:pPr>
              <a:buNone/>
            </a:pPr>
            <a:r>
              <a:rPr lang="en-GB" sz="2000" dirty="0">
                <a:solidFill>
                  <a:srgbClr val="0070C0"/>
                </a:solidFill>
              </a:rPr>
              <a:t>		</a:t>
            </a:r>
            <a:r>
              <a:rPr lang="en-GB" sz="2000" dirty="0" err="1">
                <a:solidFill>
                  <a:srgbClr val="0070C0"/>
                </a:solidFill>
              </a:rPr>
              <a:t>System.out.println</a:t>
            </a:r>
            <a:r>
              <a:rPr lang="en-GB" sz="2000" dirty="0">
                <a:solidFill>
                  <a:srgbClr val="0070C0"/>
                </a:solidFill>
              </a:rPr>
              <a:t>("The product of the given numbers:"+z);   </a:t>
            </a:r>
          </a:p>
          <a:p>
            <a:pPr>
              <a:buNone/>
            </a:pPr>
            <a:r>
              <a:rPr lang="en-GB" sz="2000" dirty="0">
                <a:solidFill>
                  <a:srgbClr val="0070C0"/>
                </a:solidFill>
              </a:rPr>
              <a:t>	}	   </a:t>
            </a:r>
          </a:p>
          <a:p>
            <a:pPr>
              <a:buNone/>
            </a:pPr>
            <a:r>
              <a:rPr lang="en-GB" sz="2000" dirty="0">
                <a:solidFill>
                  <a:srgbClr val="0070C0"/>
                </a:solidFill>
              </a:rPr>
              <a:t>	public static void main(String </a:t>
            </a:r>
            <a:r>
              <a:rPr lang="en-GB" sz="2000" dirty="0" err="1">
                <a:solidFill>
                  <a:srgbClr val="0070C0"/>
                </a:solidFill>
              </a:rPr>
              <a:t>args</a:t>
            </a:r>
            <a:r>
              <a:rPr lang="en-GB" sz="2000" dirty="0">
                <a:solidFill>
                  <a:srgbClr val="0070C0"/>
                </a:solidFill>
              </a:rPr>
              <a:t>[]){      </a:t>
            </a:r>
          </a:p>
          <a:p>
            <a:pPr>
              <a:buNone/>
            </a:pPr>
            <a:r>
              <a:rPr lang="en-GB" sz="2000" dirty="0">
                <a:solidFill>
                  <a:srgbClr val="0070C0"/>
                </a:solidFill>
              </a:rPr>
              <a:t>		int a = 20, b = 10;      </a:t>
            </a:r>
          </a:p>
          <a:p>
            <a:pPr>
              <a:buNone/>
            </a:pPr>
            <a:r>
              <a:rPr lang="en-GB" sz="2000" dirty="0">
                <a:solidFill>
                  <a:srgbClr val="0070C0"/>
                </a:solidFill>
              </a:rPr>
              <a:t>		</a:t>
            </a:r>
            <a:r>
              <a:rPr lang="en-GB" sz="2000" dirty="0" err="1">
                <a:solidFill>
                  <a:srgbClr val="0070C0"/>
                </a:solidFill>
              </a:rPr>
              <a:t>My_Calculation</a:t>
            </a:r>
            <a:r>
              <a:rPr lang="en-GB" sz="2000" dirty="0">
                <a:solidFill>
                  <a:srgbClr val="0070C0"/>
                </a:solidFill>
              </a:rPr>
              <a:t> demo = new </a:t>
            </a:r>
            <a:r>
              <a:rPr lang="en-GB" sz="2000" dirty="0" err="1">
                <a:solidFill>
                  <a:srgbClr val="0070C0"/>
                </a:solidFill>
              </a:rPr>
              <a:t>My_Calculation</a:t>
            </a:r>
            <a:r>
              <a:rPr lang="en-GB" sz="2000" dirty="0">
                <a:solidFill>
                  <a:srgbClr val="0070C0"/>
                </a:solidFill>
              </a:rPr>
              <a:t>();      </a:t>
            </a:r>
          </a:p>
          <a:p>
            <a:pPr>
              <a:buNone/>
            </a:pPr>
            <a:r>
              <a:rPr lang="en-GB" sz="2000" dirty="0">
                <a:solidFill>
                  <a:srgbClr val="0070C0"/>
                </a:solidFill>
              </a:rPr>
              <a:t>		</a:t>
            </a:r>
            <a:r>
              <a:rPr lang="en-GB" sz="2000" dirty="0" err="1">
                <a:solidFill>
                  <a:srgbClr val="0070C0"/>
                </a:solidFill>
              </a:rPr>
              <a:t>demo.addition</a:t>
            </a:r>
            <a:r>
              <a:rPr lang="en-GB" sz="2000" dirty="0">
                <a:solidFill>
                  <a:srgbClr val="0070C0"/>
                </a:solidFill>
              </a:rPr>
              <a:t>(a, b);      </a:t>
            </a:r>
          </a:p>
          <a:p>
            <a:pPr>
              <a:buNone/>
            </a:pPr>
            <a:r>
              <a:rPr lang="en-GB" sz="2000" dirty="0">
                <a:solidFill>
                  <a:srgbClr val="0070C0"/>
                </a:solidFill>
              </a:rPr>
              <a:t>		</a:t>
            </a:r>
            <a:r>
              <a:rPr lang="en-GB" sz="2000" dirty="0" err="1">
                <a:solidFill>
                  <a:srgbClr val="0070C0"/>
                </a:solidFill>
              </a:rPr>
              <a:t>demo.substraction</a:t>
            </a:r>
            <a:r>
              <a:rPr lang="en-GB" sz="2000" dirty="0">
                <a:solidFill>
                  <a:srgbClr val="0070C0"/>
                </a:solidFill>
              </a:rPr>
              <a:t>(a, b);      </a:t>
            </a:r>
          </a:p>
          <a:p>
            <a:pPr>
              <a:buNone/>
            </a:pPr>
            <a:r>
              <a:rPr lang="en-GB" sz="2000" dirty="0">
                <a:solidFill>
                  <a:srgbClr val="0070C0"/>
                </a:solidFill>
              </a:rPr>
              <a:t>		</a:t>
            </a:r>
            <a:r>
              <a:rPr lang="en-GB" sz="2000" dirty="0" err="1">
                <a:solidFill>
                  <a:srgbClr val="0070C0"/>
                </a:solidFill>
              </a:rPr>
              <a:t>demo.multiplication</a:t>
            </a:r>
            <a:r>
              <a:rPr lang="en-GB" sz="2000" dirty="0">
                <a:solidFill>
                  <a:srgbClr val="0070C0"/>
                </a:solidFill>
              </a:rPr>
              <a:t>(a, b);         </a:t>
            </a:r>
          </a:p>
          <a:p>
            <a:pPr>
              <a:buNone/>
            </a:pPr>
            <a:r>
              <a:rPr lang="en-GB" sz="2000" dirty="0">
                <a:solidFill>
                  <a:srgbClr val="0070C0"/>
                </a:solidFill>
              </a:rPr>
              <a:t>	}</a:t>
            </a:r>
          </a:p>
          <a:p>
            <a:pPr>
              <a:buNone/>
            </a:pPr>
            <a:r>
              <a:rPr lang="en-GB" sz="2000" dirty="0">
                <a:solidFill>
                  <a:srgbClr val="0070C0"/>
                </a:solidFill>
              </a:rPr>
              <a:t>}</a:t>
            </a:r>
          </a:p>
        </p:txBody>
      </p:sp>
    </p:spTree>
    <p:extLst>
      <p:ext uri="{BB962C8B-B14F-4D97-AF65-F5344CB8AC3E}">
        <p14:creationId xmlns:p14="http://schemas.microsoft.com/office/powerpoint/2010/main" val="79125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l"/>
            <a:r>
              <a:rPr lang="en-GB" dirty="0"/>
              <a:t>Inheritance – Demo (Contd...)</a:t>
            </a:r>
          </a:p>
        </p:txBody>
      </p:sp>
      <p:sp>
        <p:nvSpPr>
          <p:cNvPr id="3" name="Content Placeholder 2"/>
          <p:cNvSpPr>
            <a:spLocks noGrp="1"/>
          </p:cNvSpPr>
          <p:nvPr>
            <p:ph idx="1"/>
          </p:nvPr>
        </p:nvSpPr>
        <p:spPr>
          <a:xfrm>
            <a:off x="457200" y="990600"/>
            <a:ext cx="8229600" cy="4525963"/>
          </a:xfrm>
        </p:spPr>
        <p:txBody>
          <a:bodyPr>
            <a:normAutofit/>
          </a:bodyPr>
          <a:lstStyle/>
          <a:p>
            <a:r>
              <a:rPr lang="en-GB" dirty="0"/>
              <a:t>Using extends keyword the </a:t>
            </a:r>
            <a:r>
              <a:rPr lang="en-GB" b="1" dirty="0" err="1"/>
              <a:t>My_Calculation</a:t>
            </a:r>
            <a:r>
              <a:rPr lang="en-GB" dirty="0"/>
              <a:t> inherits the methods addition() and subtraction() of Calculation class.</a:t>
            </a:r>
          </a:p>
          <a:p>
            <a:r>
              <a:rPr lang="en-GB" dirty="0"/>
              <a:t>In the given program when an object to </a:t>
            </a:r>
            <a:r>
              <a:rPr lang="en-GB" b="1" dirty="0" err="1"/>
              <a:t>My_Calculation</a:t>
            </a:r>
            <a:r>
              <a:rPr lang="en-GB" dirty="0"/>
              <a:t> class is created, a copy of the contents of the super class is made with in it. </a:t>
            </a:r>
          </a:p>
        </p:txBody>
      </p:sp>
    </p:spTree>
    <p:extLst>
      <p:ext uri="{BB962C8B-B14F-4D97-AF65-F5344CB8AC3E}">
        <p14:creationId xmlns:p14="http://schemas.microsoft.com/office/powerpoint/2010/main" val="379187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 – Demo (Contd...)</a:t>
            </a:r>
            <a:endParaRPr lang="en-US" dirty="0"/>
          </a:p>
        </p:txBody>
      </p:sp>
      <p:sp>
        <p:nvSpPr>
          <p:cNvPr id="3" name="Content Placeholder 2"/>
          <p:cNvSpPr>
            <a:spLocks noGrp="1"/>
          </p:cNvSpPr>
          <p:nvPr>
            <p:ph idx="1"/>
          </p:nvPr>
        </p:nvSpPr>
        <p:spPr/>
        <p:txBody>
          <a:bodyPr/>
          <a:lstStyle/>
          <a:p>
            <a:r>
              <a:rPr lang="en-GB" dirty="0"/>
              <a:t>That is why, using the object of the subclass you can access the members of a super class.</a:t>
            </a:r>
          </a:p>
          <a:p>
            <a:endParaRPr lang="en-US" dirty="0"/>
          </a:p>
        </p:txBody>
      </p:sp>
      <p:pic>
        <p:nvPicPr>
          <p:cNvPr id="4" name="Picture 2" descr="D:\Abhinav\Course Development images\inheritance.jpg"/>
          <p:cNvPicPr>
            <a:picLocks noChangeAspect="1" noChangeArrowheads="1"/>
          </p:cNvPicPr>
          <p:nvPr/>
        </p:nvPicPr>
        <p:blipFill>
          <a:blip r:embed="rId2" cstate="print"/>
          <a:srcRect/>
          <a:stretch>
            <a:fillRect/>
          </a:stretch>
        </p:blipFill>
        <p:spPr bwMode="auto">
          <a:xfrm>
            <a:off x="755576" y="2420888"/>
            <a:ext cx="7588696" cy="3896897"/>
          </a:xfrm>
          <a:prstGeom prst="rect">
            <a:avLst/>
          </a:prstGeom>
          <a:noFill/>
        </p:spPr>
      </p:pic>
    </p:spTree>
    <p:extLst>
      <p:ext uri="{BB962C8B-B14F-4D97-AF65-F5344CB8AC3E}">
        <p14:creationId xmlns:p14="http://schemas.microsoft.com/office/powerpoint/2010/main" val="179329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Agenda</a:t>
            </a:r>
          </a:p>
        </p:txBody>
      </p:sp>
      <p:sp>
        <p:nvSpPr>
          <p:cNvPr id="3" name="Content Placeholder 2"/>
          <p:cNvSpPr>
            <a:spLocks noGrp="1"/>
          </p:cNvSpPr>
          <p:nvPr>
            <p:ph idx="1"/>
          </p:nvPr>
        </p:nvSpPr>
        <p:spPr>
          <a:xfrm>
            <a:off x="285750" y="1214438"/>
            <a:ext cx="8531225" cy="5643562"/>
          </a:xfrm>
        </p:spPr>
        <p:txBody>
          <a:bodyPr/>
          <a:lstStyle/>
          <a:p>
            <a:r>
              <a:rPr lang="en-US" dirty="0"/>
              <a:t>Introduction to your Instructors</a:t>
            </a:r>
          </a:p>
          <a:p>
            <a:r>
              <a:rPr lang="en-US" dirty="0"/>
              <a:t>Introduction to the Module</a:t>
            </a:r>
          </a:p>
          <a:p>
            <a:r>
              <a:rPr lang="en-US" dirty="0"/>
              <a:t>Week 1 Lecture Coverage</a:t>
            </a:r>
          </a:p>
          <a:p>
            <a:pPr lvl="1"/>
            <a:r>
              <a:rPr lang="en-US" dirty="0"/>
              <a:t>Concept of inheritance</a:t>
            </a:r>
          </a:p>
          <a:p>
            <a:pPr lvl="1"/>
            <a:r>
              <a:rPr lang="en-US" dirty="0"/>
              <a:t>The </a:t>
            </a:r>
            <a:r>
              <a:rPr lang="en-US" i="1" dirty="0"/>
              <a:t>super</a:t>
            </a:r>
            <a:r>
              <a:rPr lang="en-US" dirty="0"/>
              <a:t> keyword</a:t>
            </a:r>
          </a:p>
          <a:p>
            <a:pPr lvl="1"/>
            <a:r>
              <a:rPr lang="en-US" dirty="0"/>
              <a:t>The </a:t>
            </a:r>
            <a:r>
              <a:rPr lang="en-US" i="1" dirty="0"/>
              <a:t>is-a </a:t>
            </a:r>
            <a:r>
              <a:rPr lang="en-US" dirty="0"/>
              <a:t>and</a:t>
            </a:r>
            <a:r>
              <a:rPr lang="en-US" i="1" dirty="0"/>
              <a:t> has-a </a:t>
            </a:r>
            <a:r>
              <a:rPr lang="en-US" dirty="0"/>
              <a:t>relationship</a:t>
            </a:r>
          </a:p>
          <a:p>
            <a:pPr lvl="1"/>
            <a:r>
              <a:rPr lang="en-US" dirty="0"/>
              <a:t>The </a:t>
            </a:r>
            <a:r>
              <a:rPr lang="en-US" i="1" dirty="0"/>
              <a:t>implements </a:t>
            </a:r>
            <a:r>
              <a:rPr lang="en-US" dirty="0"/>
              <a:t>keyword</a:t>
            </a:r>
          </a:p>
          <a:p>
            <a:pPr lvl="1"/>
            <a:r>
              <a:rPr lang="en-US" dirty="0"/>
              <a:t>The </a:t>
            </a:r>
            <a:r>
              <a:rPr lang="en-US" i="1" dirty="0" err="1"/>
              <a:t>instanceof</a:t>
            </a:r>
            <a:r>
              <a:rPr lang="en-US" i="1" dirty="0"/>
              <a:t> </a:t>
            </a:r>
            <a:r>
              <a:rPr lang="en-US" dirty="0"/>
              <a:t> keyword</a:t>
            </a:r>
          </a:p>
          <a:p>
            <a:pPr lvl="1"/>
            <a:r>
              <a:rPr lang="en-US" dirty="0"/>
              <a:t>Types of </a:t>
            </a:r>
            <a:r>
              <a:rPr lang="en-US" dirty="0" err="1"/>
              <a:t>inheritace</a:t>
            </a:r>
            <a:endParaRPr lang="en-US" dirty="0"/>
          </a:p>
          <a:p>
            <a:pPr lvl="1"/>
            <a:r>
              <a:rPr lang="en-US" dirty="0"/>
              <a:t>Advantages of inheritance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Inheritance – Demo (Contd...)</a:t>
            </a:r>
          </a:p>
        </p:txBody>
      </p:sp>
      <p:sp>
        <p:nvSpPr>
          <p:cNvPr id="3" name="Content Placeholder 2"/>
          <p:cNvSpPr>
            <a:spLocks noGrp="1"/>
          </p:cNvSpPr>
          <p:nvPr>
            <p:ph idx="1"/>
          </p:nvPr>
        </p:nvSpPr>
        <p:spPr/>
        <p:txBody>
          <a:bodyPr>
            <a:noAutofit/>
          </a:bodyPr>
          <a:lstStyle/>
          <a:p>
            <a:r>
              <a:rPr lang="en-GB" dirty="0">
                <a:solidFill>
                  <a:schemeClr val="accent2">
                    <a:lumMod val="75000"/>
                  </a:schemeClr>
                </a:solidFill>
              </a:rPr>
              <a:t>The Superclass reference variable can hold the subclass object, but using that variable you can access only the members of the superclass, so to access the members of both classes it is recommended to always create reference variable to the subclass.</a:t>
            </a:r>
          </a:p>
        </p:txBody>
      </p:sp>
    </p:spTree>
    <p:extLst>
      <p:ext uri="{BB962C8B-B14F-4D97-AF65-F5344CB8AC3E}">
        <p14:creationId xmlns:p14="http://schemas.microsoft.com/office/powerpoint/2010/main" val="308778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 – Demo (Contd...)</a:t>
            </a:r>
            <a:endParaRPr lang="en-US" dirty="0"/>
          </a:p>
        </p:txBody>
      </p:sp>
      <p:sp>
        <p:nvSpPr>
          <p:cNvPr id="3" name="Content Placeholder 2"/>
          <p:cNvSpPr>
            <a:spLocks noGrp="1"/>
          </p:cNvSpPr>
          <p:nvPr>
            <p:ph idx="1"/>
          </p:nvPr>
        </p:nvSpPr>
        <p:spPr/>
        <p:txBody>
          <a:bodyPr/>
          <a:lstStyle/>
          <a:p>
            <a:r>
              <a:rPr lang="en-GB" dirty="0"/>
              <a:t>If you consider the given example you can instantiate the class as given below as well. </a:t>
            </a:r>
          </a:p>
          <a:p>
            <a:pPr>
              <a:buNone/>
            </a:pPr>
            <a:r>
              <a:rPr lang="en-GB" dirty="0">
                <a:solidFill>
                  <a:srgbClr val="0070C0"/>
                </a:solidFill>
              </a:rPr>
              <a:t>	Calculation </a:t>
            </a:r>
            <a:r>
              <a:rPr lang="en-GB" dirty="0" err="1">
                <a:solidFill>
                  <a:srgbClr val="0070C0"/>
                </a:solidFill>
              </a:rPr>
              <a:t>cal</a:t>
            </a:r>
            <a:r>
              <a:rPr lang="en-GB" dirty="0">
                <a:solidFill>
                  <a:srgbClr val="0070C0"/>
                </a:solidFill>
              </a:rPr>
              <a:t> = new </a:t>
            </a:r>
            <a:r>
              <a:rPr lang="en-GB" dirty="0" err="1">
                <a:solidFill>
                  <a:srgbClr val="0070C0"/>
                </a:solidFill>
              </a:rPr>
              <a:t>My_Calculation</a:t>
            </a:r>
            <a:r>
              <a:rPr lang="en-GB" dirty="0">
                <a:solidFill>
                  <a:srgbClr val="0070C0"/>
                </a:solidFill>
              </a:rPr>
              <a:t>();</a:t>
            </a:r>
          </a:p>
          <a:p>
            <a:pPr>
              <a:buNone/>
            </a:pPr>
            <a:r>
              <a:rPr lang="en-GB" dirty="0">
                <a:solidFill>
                  <a:srgbClr val="0070C0"/>
                </a:solidFill>
              </a:rPr>
              <a:t>	</a:t>
            </a:r>
            <a:r>
              <a:rPr lang="en-GB" dirty="0" err="1">
                <a:solidFill>
                  <a:srgbClr val="0070C0"/>
                </a:solidFill>
              </a:rPr>
              <a:t>cal.addition</a:t>
            </a:r>
            <a:r>
              <a:rPr lang="en-GB" dirty="0">
                <a:solidFill>
                  <a:srgbClr val="0070C0"/>
                </a:solidFill>
              </a:rPr>
              <a:t>(</a:t>
            </a:r>
            <a:r>
              <a:rPr lang="en-GB" dirty="0" err="1">
                <a:solidFill>
                  <a:srgbClr val="0070C0"/>
                </a:solidFill>
              </a:rPr>
              <a:t>a,b</a:t>
            </a:r>
            <a:r>
              <a:rPr lang="en-GB" dirty="0">
                <a:solidFill>
                  <a:srgbClr val="0070C0"/>
                </a:solidFill>
              </a:rPr>
              <a:t>);</a:t>
            </a:r>
          </a:p>
          <a:p>
            <a:pPr>
              <a:buNone/>
            </a:pPr>
            <a:r>
              <a:rPr lang="en-GB" dirty="0">
                <a:solidFill>
                  <a:srgbClr val="0070C0"/>
                </a:solidFill>
              </a:rPr>
              <a:t>	</a:t>
            </a:r>
            <a:r>
              <a:rPr lang="en-GB" dirty="0" err="1">
                <a:solidFill>
                  <a:srgbClr val="0070C0"/>
                </a:solidFill>
              </a:rPr>
              <a:t>cal.subtraction</a:t>
            </a:r>
            <a:r>
              <a:rPr lang="en-GB" dirty="0">
                <a:solidFill>
                  <a:srgbClr val="0070C0"/>
                </a:solidFill>
              </a:rPr>
              <a:t>(</a:t>
            </a:r>
            <a:r>
              <a:rPr lang="en-GB" dirty="0" err="1">
                <a:solidFill>
                  <a:srgbClr val="0070C0"/>
                </a:solidFill>
              </a:rPr>
              <a:t>a,b</a:t>
            </a:r>
            <a:r>
              <a:rPr lang="en-GB" dirty="0">
                <a:solidFill>
                  <a:srgbClr val="0070C0"/>
                </a:solidFill>
              </a:rPr>
              <a:t>);</a:t>
            </a:r>
          </a:p>
          <a:p>
            <a:r>
              <a:rPr lang="en-GB" dirty="0"/>
              <a:t>But using the superclass reference variable ( </a:t>
            </a:r>
            <a:r>
              <a:rPr lang="en-GB" b="1" dirty="0" err="1"/>
              <a:t>cal</a:t>
            </a:r>
            <a:r>
              <a:rPr lang="en-GB" dirty="0"/>
              <a:t> in this case ) you cannot call the method </a:t>
            </a:r>
            <a:r>
              <a:rPr lang="en-GB" b="1" dirty="0"/>
              <a:t>multiplication()</a:t>
            </a:r>
            <a:r>
              <a:rPr lang="en-GB" dirty="0"/>
              <a:t>, which belongs to the subclass </a:t>
            </a:r>
            <a:r>
              <a:rPr lang="en-GB" dirty="0" err="1"/>
              <a:t>My_Calculation</a:t>
            </a:r>
            <a:r>
              <a:rPr lang="en-GB" dirty="0"/>
              <a:t>.</a:t>
            </a:r>
          </a:p>
          <a:p>
            <a:pPr marL="0" indent="0">
              <a:buNone/>
            </a:pPr>
            <a:endParaRPr lang="en-US" dirty="0"/>
          </a:p>
        </p:txBody>
      </p:sp>
    </p:spTree>
    <p:extLst>
      <p:ext uri="{BB962C8B-B14F-4D97-AF65-F5344CB8AC3E}">
        <p14:creationId xmlns:p14="http://schemas.microsoft.com/office/powerpoint/2010/main" val="1507022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Inheritance - Demo</a:t>
            </a:r>
          </a:p>
        </p:txBody>
      </p:sp>
      <p:sp>
        <p:nvSpPr>
          <p:cNvPr id="3" name="Content Placeholder 2"/>
          <p:cNvSpPr>
            <a:spLocks noGrp="1"/>
          </p:cNvSpPr>
          <p:nvPr>
            <p:ph idx="1"/>
          </p:nvPr>
        </p:nvSpPr>
        <p:spPr/>
        <p:txBody>
          <a:bodyPr>
            <a:normAutofit/>
          </a:bodyPr>
          <a:lstStyle/>
          <a:p>
            <a:r>
              <a:rPr lang="en-GB" dirty="0"/>
              <a:t>A subclass inherits all the members (fields, methods, and nested classes) from its </a:t>
            </a:r>
            <a:r>
              <a:rPr lang="en-GB" dirty="0" err="1"/>
              <a:t>superclass</a:t>
            </a:r>
            <a:r>
              <a:rPr lang="en-GB" dirty="0"/>
              <a:t>. </a:t>
            </a:r>
          </a:p>
          <a:p>
            <a:r>
              <a:rPr lang="en-GB" dirty="0"/>
              <a:t>Constructors are not members, so they are not inherited by subclasses, but the constructor of the </a:t>
            </a:r>
            <a:r>
              <a:rPr lang="en-GB" dirty="0" err="1"/>
              <a:t>superclass</a:t>
            </a:r>
            <a:r>
              <a:rPr lang="en-GB" dirty="0"/>
              <a:t> can be invoked from the subclass.</a:t>
            </a:r>
          </a:p>
        </p:txBody>
      </p:sp>
    </p:spTree>
    <p:extLst>
      <p:ext uri="{BB962C8B-B14F-4D97-AF65-F5344CB8AC3E}">
        <p14:creationId xmlns:p14="http://schemas.microsoft.com/office/powerpoint/2010/main" val="2954358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Any Questions?</a:t>
            </a:r>
          </a:p>
        </p:txBody>
      </p:sp>
      <p:pic>
        <p:nvPicPr>
          <p:cNvPr id="3" name="Picture 2" descr="any questions 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605" y="1317444"/>
            <a:ext cx="7379803" cy="4919868"/>
          </a:xfrm>
          <a:prstGeom prst="rect">
            <a:avLst/>
          </a:prstGeom>
        </p:spPr>
      </p:pic>
    </p:spTree>
    <p:extLst>
      <p:ext uri="{BB962C8B-B14F-4D97-AF65-F5344CB8AC3E}">
        <p14:creationId xmlns:p14="http://schemas.microsoft.com/office/powerpoint/2010/main" val="2144149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a:t>
            </a:r>
          </a:p>
        </p:txBody>
      </p:sp>
      <p:sp>
        <p:nvSpPr>
          <p:cNvPr id="3" name="Content Placeholder 2"/>
          <p:cNvSpPr>
            <a:spLocks noGrp="1"/>
          </p:cNvSpPr>
          <p:nvPr>
            <p:ph idx="1"/>
          </p:nvPr>
        </p:nvSpPr>
        <p:spPr>
          <a:xfrm>
            <a:off x="457200" y="1447800"/>
            <a:ext cx="8229600" cy="5257800"/>
          </a:xfrm>
        </p:spPr>
        <p:txBody>
          <a:bodyPr>
            <a:normAutofit/>
          </a:bodyPr>
          <a:lstStyle/>
          <a:p>
            <a:r>
              <a:rPr lang="en-GB" dirty="0"/>
              <a:t>The </a:t>
            </a:r>
            <a:r>
              <a:rPr lang="en-GB" b="1" dirty="0"/>
              <a:t>super</a:t>
            </a:r>
            <a:r>
              <a:rPr lang="en-GB" dirty="0"/>
              <a:t> keyword is similar to </a:t>
            </a:r>
            <a:r>
              <a:rPr lang="en-GB" b="1" dirty="0"/>
              <a:t>this</a:t>
            </a:r>
            <a:r>
              <a:rPr lang="en-GB" dirty="0"/>
              <a:t> keyword.</a:t>
            </a:r>
          </a:p>
          <a:p>
            <a:r>
              <a:rPr lang="en-GB" dirty="0"/>
              <a:t>Following are the scenarios where the super keyword is used:</a:t>
            </a:r>
          </a:p>
          <a:p>
            <a:pPr lvl="1"/>
            <a:r>
              <a:rPr lang="en-GB" sz="3200" dirty="0"/>
              <a:t>It is used to </a:t>
            </a:r>
            <a:r>
              <a:rPr lang="en-GB" sz="3200" b="1" dirty="0"/>
              <a:t>differentiate the members</a:t>
            </a:r>
            <a:r>
              <a:rPr lang="en-GB" sz="3200" dirty="0"/>
              <a:t> of </a:t>
            </a:r>
            <a:r>
              <a:rPr lang="en-GB" sz="3200" dirty="0" err="1"/>
              <a:t>superclass</a:t>
            </a:r>
            <a:r>
              <a:rPr lang="en-GB" sz="3200" dirty="0"/>
              <a:t> from the members of subclass, if they have same names.</a:t>
            </a:r>
          </a:p>
          <a:p>
            <a:pPr lvl="1"/>
            <a:r>
              <a:rPr lang="en-GB" sz="3200" dirty="0"/>
              <a:t>It is used to </a:t>
            </a:r>
            <a:r>
              <a:rPr lang="en-GB" sz="3200" b="1" dirty="0"/>
              <a:t>invoke the superclass</a:t>
            </a:r>
            <a:r>
              <a:rPr lang="en-GB" sz="3200" dirty="0"/>
              <a:t> constructor from subclass.</a:t>
            </a:r>
          </a:p>
        </p:txBody>
      </p:sp>
    </p:spTree>
    <p:extLst>
      <p:ext uri="{BB962C8B-B14F-4D97-AF65-F5344CB8AC3E}">
        <p14:creationId xmlns:p14="http://schemas.microsoft.com/office/powerpoint/2010/main" val="22611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i="1" dirty="0"/>
              <a:t>super</a:t>
            </a:r>
            <a:r>
              <a:rPr lang="en-GB" dirty="0"/>
              <a:t> Keyword</a:t>
            </a:r>
            <a:endParaRPr lang="en-US" dirty="0"/>
          </a:p>
        </p:txBody>
      </p:sp>
      <p:sp>
        <p:nvSpPr>
          <p:cNvPr id="3" name="Content Placeholder 2"/>
          <p:cNvSpPr>
            <a:spLocks noGrp="1"/>
          </p:cNvSpPr>
          <p:nvPr>
            <p:ph idx="1"/>
          </p:nvPr>
        </p:nvSpPr>
        <p:spPr/>
        <p:txBody>
          <a:bodyPr/>
          <a:lstStyle/>
          <a:p>
            <a:pPr>
              <a:buNone/>
            </a:pPr>
            <a:r>
              <a:rPr lang="en-GB" b="1" dirty="0"/>
              <a:t>Differentiating the members</a:t>
            </a:r>
          </a:p>
          <a:p>
            <a:r>
              <a:rPr lang="en-GB" dirty="0"/>
              <a:t>If a class is inheriting the properties of another class, and if the members of the superclass have the names same as the subclass, to differentiate these variables we use super keyword as shown:</a:t>
            </a:r>
          </a:p>
          <a:p>
            <a:pPr>
              <a:buNone/>
            </a:pPr>
            <a:r>
              <a:rPr lang="en-GB" dirty="0"/>
              <a:t>	</a:t>
            </a:r>
            <a:r>
              <a:rPr lang="en-GB" dirty="0" err="1">
                <a:solidFill>
                  <a:srgbClr val="0070C0"/>
                </a:solidFill>
              </a:rPr>
              <a:t>super.variable</a:t>
            </a:r>
            <a:r>
              <a:rPr lang="en-GB" dirty="0">
                <a:solidFill>
                  <a:srgbClr val="0070C0"/>
                </a:solidFill>
              </a:rPr>
              <a:t> </a:t>
            </a:r>
          </a:p>
          <a:p>
            <a:pPr>
              <a:buNone/>
            </a:pPr>
            <a:r>
              <a:rPr lang="en-GB" dirty="0">
                <a:solidFill>
                  <a:srgbClr val="0070C0"/>
                </a:solidFill>
              </a:rPr>
              <a:t>	</a:t>
            </a:r>
            <a:r>
              <a:rPr lang="en-GB" dirty="0" err="1">
                <a:solidFill>
                  <a:srgbClr val="0070C0"/>
                </a:solidFill>
              </a:rPr>
              <a:t>super.method</a:t>
            </a:r>
            <a:r>
              <a:rPr lang="en-GB" dirty="0">
                <a:solidFill>
                  <a:srgbClr val="0070C0"/>
                </a:solidFill>
              </a:rPr>
              <a:t>();</a:t>
            </a:r>
          </a:p>
          <a:p>
            <a:endParaRPr lang="en-US" dirty="0"/>
          </a:p>
        </p:txBody>
      </p:sp>
    </p:spTree>
    <p:extLst>
      <p:ext uri="{BB962C8B-B14F-4D97-AF65-F5344CB8AC3E}">
        <p14:creationId xmlns:p14="http://schemas.microsoft.com/office/powerpoint/2010/main" val="2888818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 – Example I</a:t>
            </a:r>
          </a:p>
        </p:txBody>
      </p:sp>
      <p:sp>
        <p:nvSpPr>
          <p:cNvPr id="3" name="Content Placeholder 2"/>
          <p:cNvSpPr>
            <a:spLocks noGrp="1"/>
          </p:cNvSpPr>
          <p:nvPr>
            <p:ph idx="1"/>
          </p:nvPr>
        </p:nvSpPr>
        <p:spPr/>
        <p:txBody>
          <a:bodyPr>
            <a:noAutofit/>
          </a:bodyPr>
          <a:lstStyle/>
          <a:p>
            <a:r>
              <a:rPr lang="en-GB" dirty="0"/>
              <a:t>In the given program you have two classes namely </a:t>
            </a:r>
            <a:r>
              <a:rPr lang="en-GB" i="1" dirty="0" err="1"/>
              <a:t>Sub_class</a:t>
            </a:r>
            <a:r>
              <a:rPr lang="en-GB" dirty="0"/>
              <a:t> and </a:t>
            </a:r>
            <a:r>
              <a:rPr lang="en-GB" i="1" dirty="0" err="1"/>
              <a:t>Super_class</a:t>
            </a:r>
            <a:r>
              <a:rPr lang="en-GB" dirty="0"/>
              <a:t>, both have a method named display() with different implementations, and a variable named num with different values. </a:t>
            </a:r>
          </a:p>
          <a:p>
            <a:r>
              <a:rPr lang="en-GB" dirty="0"/>
              <a:t>We are invoking display() method of both classes and printing the value of the variable num of both classes, here you can observe that we have used super key word to differentiate the members of super class from sub class.</a:t>
            </a:r>
          </a:p>
        </p:txBody>
      </p:sp>
    </p:spTree>
    <p:extLst>
      <p:ext uri="{BB962C8B-B14F-4D97-AF65-F5344CB8AC3E}">
        <p14:creationId xmlns:p14="http://schemas.microsoft.com/office/powerpoint/2010/main" val="208364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 – Example I</a:t>
            </a:r>
          </a:p>
        </p:txBody>
      </p:sp>
      <p:sp>
        <p:nvSpPr>
          <p:cNvPr id="3" name="Content Placeholder 2"/>
          <p:cNvSpPr>
            <a:spLocks noGrp="1"/>
          </p:cNvSpPr>
          <p:nvPr>
            <p:ph idx="1"/>
          </p:nvPr>
        </p:nvSpPr>
        <p:spPr/>
        <p:txBody>
          <a:bodyPr>
            <a:noAutofit/>
          </a:bodyPr>
          <a:lstStyle/>
          <a:p>
            <a:pPr>
              <a:buNone/>
            </a:pPr>
            <a:r>
              <a:rPr lang="en-GB" sz="2800" dirty="0">
                <a:solidFill>
                  <a:srgbClr val="0070C0"/>
                </a:solidFill>
              </a:rPr>
              <a:t>class </a:t>
            </a:r>
            <a:r>
              <a:rPr lang="en-GB" sz="2800" dirty="0" err="1">
                <a:solidFill>
                  <a:srgbClr val="0070C0"/>
                </a:solidFill>
              </a:rPr>
              <a:t>Super_class</a:t>
            </a:r>
            <a:r>
              <a:rPr lang="en-GB" sz="2800" dirty="0">
                <a:solidFill>
                  <a:srgbClr val="0070C0"/>
                </a:solidFill>
              </a:rPr>
              <a:t>{ </a:t>
            </a:r>
          </a:p>
          <a:p>
            <a:pPr>
              <a:buNone/>
            </a:pPr>
            <a:r>
              <a:rPr lang="en-GB" sz="2800" dirty="0">
                <a:solidFill>
                  <a:srgbClr val="0070C0"/>
                </a:solidFill>
              </a:rPr>
              <a:t>	int num = 20; </a:t>
            </a:r>
          </a:p>
          <a:p>
            <a:pPr>
              <a:buNone/>
            </a:pPr>
            <a:r>
              <a:rPr lang="en-GB" sz="2800" dirty="0">
                <a:solidFill>
                  <a:srgbClr val="0070C0"/>
                </a:solidFill>
              </a:rPr>
              <a:t>	//display method of </a:t>
            </a:r>
            <a:r>
              <a:rPr lang="en-GB" sz="2800" dirty="0" err="1">
                <a:solidFill>
                  <a:srgbClr val="0070C0"/>
                </a:solidFill>
              </a:rPr>
              <a:t>superclass</a:t>
            </a:r>
            <a:r>
              <a:rPr lang="en-GB" sz="2800" dirty="0">
                <a:solidFill>
                  <a:srgbClr val="0070C0"/>
                </a:solidFill>
              </a:rPr>
              <a:t> </a:t>
            </a:r>
          </a:p>
          <a:p>
            <a:pPr>
              <a:buNone/>
            </a:pPr>
            <a:r>
              <a:rPr lang="en-GB" sz="2800" dirty="0">
                <a:solidFill>
                  <a:srgbClr val="0070C0"/>
                </a:solidFill>
              </a:rPr>
              <a:t>	public void display(){ </a:t>
            </a:r>
          </a:p>
          <a:p>
            <a:pPr>
              <a:buNone/>
            </a:pPr>
            <a:r>
              <a:rPr lang="en-GB" sz="2800" dirty="0">
                <a:solidFill>
                  <a:srgbClr val="0070C0"/>
                </a:solidFill>
              </a:rPr>
              <a:t>	    </a:t>
            </a:r>
            <a:r>
              <a:rPr lang="en-GB" sz="2800" dirty="0" err="1">
                <a:solidFill>
                  <a:srgbClr val="0070C0"/>
                </a:solidFill>
              </a:rPr>
              <a:t>System.out.println</a:t>
            </a:r>
            <a:r>
              <a:rPr lang="en-GB" sz="2800" dirty="0">
                <a:solidFill>
                  <a:srgbClr val="0070C0"/>
                </a:solidFill>
              </a:rPr>
              <a:t>("This is the display method of </a:t>
            </a:r>
            <a:r>
              <a:rPr lang="en-GB" sz="2800" dirty="0" err="1">
                <a:solidFill>
                  <a:srgbClr val="0070C0"/>
                </a:solidFill>
              </a:rPr>
              <a:t>superclass</a:t>
            </a:r>
            <a:r>
              <a:rPr lang="en-GB" sz="2800" dirty="0">
                <a:solidFill>
                  <a:srgbClr val="0070C0"/>
                </a:solidFill>
              </a:rPr>
              <a:t>"); </a:t>
            </a:r>
          </a:p>
          <a:p>
            <a:pPr>
              <a:buNone/>
            </a:pPr>
            <a:r>
              <a:rPr lang="en-GB" sz="2800" dirty="0">
                <a:solidFill>
                  <a:srgbClr val="0070C0"/>
                </a:solidFill>
              </a:rPr>
              <a:t>	} </a:t>
            </a:r>
          </a:p>
          <a:p>
            <a:pPr>
              <a:buNone/>
            </a:pPr>
            <a:r>
              <a:rPr lang="en-GB" sz="2800" dirty="0">
                <a:solidFill>
                  <a:srgbClr val="0070C0"/>
                </a:solidFill>
              </a:rPr>
              <a:t>}</a:t>
            </a:r>
            <a:r>
              <a:rPr lang="en-GB" sz="2800" dirty="0"/>
              <a:t> </a:t>
            </a:r>
          </a:p>
          <a:p>
            <a:pPr>
              <a:buNone/>
            </a:pPr>
            <a:endParaRPr lang="en-GB" sz="2800" dirty="0"/>
          </a:p>
          <a:p>
            <a:pPr>
              <a:buNone/>
            </a:pPr>
            <a:br>
              <a:rPr lang="en-GB" sz="2800" dirty="0"/>
            </a:br>
            <a:endParaRPr lang="en-GB" sz="2800" dirty="0"/>
          </a:p>
        </p:txBody>
      </p:sp>
    </p:spTree>
    <p:extLst>
      <p:ext uri="{BB962C8B-B14F-4D97-AF65-F5344CB8AC3E}">
        <p14:creationId xmlns:p14="http://schemas.microsoft.com/office/powerpoint/2010/main" val="207649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24" y="303312"/>
            <a:ext cx="8229600" cy="533400"/>
          </a:xfrm>
        </p:spPr>
        <p:txBody>
          <a:bodyPr>
            <a:noAutofit/>
          </a:bodyPr>
          <a:lstStyle/>
          <a:p>
            <a:pPr algn="l"/>
            <a:r>
              <a:rPr lang="en-GB" dirty="0"/>
              <a:t>The </a:t>
            </a:r>
            <a:r>
              <a:rPr lang="en-GB" i="1" dirty="0"/>
              <a:t>super</a:t>
            </a:r>
            <a:r>
              <a:rPr lang="en-GB" dirty="0"/>
              <a:t> Keyword - Example I</a:t>
            </a:r>
          </a:p>
        </p:txBody>
      </p:sp>
      <p:sp>
        <p:nvSpPr>
          <p:cNvPr id="3" name="Content Placeholder 2"/>
          <p:cNvSpPr>
            <a:spLocks noGrp="1"/>
          </p:cNvSpPr>
          <p:nvPr>
            <p:ph idx="1"/>
          </p:nvPr>
        </p:nvSpPr>
        <p:spPr>
          <a:xfrm>
            <a:off x="228600" y="1001216"/>
            <a:ext cx="8610600" cy="5380112"/>
          </a:xfrm>
        </p:spPr>
        <p:txBody>
          <a:bodyPr>
            <a:normAutofit/>
          </a:bodyPr>
          <a:lstStyle/>
          <a:p>
            <a:pPr>
              <a:buNone/>
            </a:pPr>
            <a:r>
              <a:rPr lang="en-GB" sz="2200" dirty="0">
                <a:solidFill>
                  <a:srgbClr val="0070C0"/>
                </a:solidFill>
              </a:rPr>
              <a:t>public class </a:t>
            </a:r>
            <a:r>
              <a:rPr lang="en-GB" sz="2200" dirty="0" err="1">
                <a:solidFill>
                  <a:srgbClr val="0070C0"/>
                </a:solidFill>
              </a:rPr>
              <a:t>Sub_class</a:t>
            </a:r>
            <a:r>
              <a:rPr lang="en-GB" sz="2200" dirty="0">
                <a:solidFill>
                  <a:srgbClr val="0070C0"/>
                </a:solidFill>
              </a:rPr>
              <a:t> extends </a:t>
            </a:r>
            <a:r>
              <a:rPr lang="en-GB" sz="2200" dirty="0" err="1">
                <a:solidFill>
                  <a:srgbClr val="0070C0"/>
                </a:solidFill>
              </a:rPr>
              <a:t>Super_class</a:t>
            </a:r>
            <a:r>
              <a:rPr lang="en-GB" sz="2200" dirty="0">
                <a:solidFill>
                  <a:srgbClr val="0070C0"/>
                </a:solidFill>
              </a:rPr>
              <a:t> { </a:t>
            </a:r>
          </a:p>
          <a:p>
            <a:pPr>
              <a:buNone/>
            </a:pPr>
            <a:r>
              <a:rPr lang="en-GB" sz="2200" dirty="0">
                <a:solidFill>
                  <a:srgbClr val="0070C0"/>
                </a:solidFill>
              </a:rPr>
              <a:t>	int num = 10;</a:t>
            </a:r>
          </a:p>
          <a:p>
            <a:pPr>
              <a:buNone/>
            </a:pPr>
            <a:r>
              <a:rPr lang="en-GB" sz="2200" dirty="0">
                <a:solidFill>
                  <a:srgbClr val="0070C0"/>
                </a:solidFill>
              </a:rPr>
              <a:t>	//display method of sub class </a:t>
            </a:r>
          </a:p>
          <a:p>
            <a:pPr>
              <a:buNone/>
            </a:pPr>
            <a:r>
              <a:rPr lang="en-GB" sz="2200" dirty="0">
                <a:solidFill>
                  <a:srgbClr val="0070C0"/>
                </a:solidFill>
              </a:rPr>
              <a:t>	public void display(){ </a:t>
            </a:r>
          </a:p>
          <a:p>
            <a:pPr>
              <a:buNone/>
            </a:pPr>
            <a:r>
              <a:rPr lang="en-GB" sz="2200" dirty="0">
                <a:solidFill>
                  <a:srgbClr val="0070C0"/>
                </a:solidFill>
              </a:rPr>
              <a:t>	    </a:t>
            </a:r>
            <a:r>
              <a:rPr lang="en-GB" sz="2200" dirty="0" err="1">
                <a:solidFill>
                  <a:srgbClr val="0070C0"/>
                </a:solidFill>
              </a:rPr>
              <a:t>System.out.println</a:t>
            </a:r>
            <a:r>
              <a:rPr lang="en-GB" sz="2200" dirty="0">
                <a:solidFill>
                  <a:srgbClr val="0070C0"/>
                </a:solidFill>
              </a:rPr>
              <a:t>("This is the display method of subclass"); </a:t>
            </a:r>
          </a:p>
          <a:p>
            <a:pPr>
              <a:buNone/>
            </a:pPr>
            <a:r>
              <a:rPr lang="en-GB" sz="2200" dirty="0">
                <a:solidFill>
                  <a:srgbClr val="0070C0"/>
                </a:solidFill>
              </a:rPr>
              <a:t>	}</a:t>
            </a:r>
          </a:p>
          <a:p>
            <a:pPr>
              <a:buNone/>
            </a:pPr>
            <a:endParaRPr lang="en-GB" sz="2200" dirty="0">
              <a:solidFill>
                <a:srgbClr val="0070C0"/>
              </a:solidFill>
            </a:endParaRPr>
          </a:p>
          <a:p>
            <a:pPr>
              <a:buNone/>
            </a:pPr>
            <a:r>
              <a:rPr lang="en-GB" sz="2200" dirty="0">
                <a:solidFill>
                  <a:srgbClr val="FF0000"/>
                </a:solidFill>
              </a:rPr>
              <a:t>Note: please go to the next slide to continue</a:t>
            </a:r>
          </a:p>
        </p:txBody>
      </p:sp>
    </p:spTree>
    <p:extLst>
      <p:ext uri="{BB962C8B-B14F-4D97-AF65-F5344CB8AC3E}">
        <p14:creationId xmlns:p14="http://schemas.microsoft.com/office/powerpoint/2010/main" val="257982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i="1" dirty="0"/>
              <a:t>super</a:t>
            </a:r>
            <a:r>
              <a:rPr lang="en-GB" dirty="0"/>
              <a:t> Keyword - Example</a:t>
            </a:r>
            <a:r>
              <a:rPr lang="en-GB" sz="4000" dirty="0"/>
              <a:t> I</a:t>
            </a:r>
            <a:endParaRPr lang="en-US" dirty="0"/>
          </a:p>
        </p:txBody>
      </p:sp>
      <p:sp>
        <p:nvSpPr>
          <p:cNvPr id="3" name="Content Placeholder 2"/>
          <p:cNvSpPr>
            <a:spLocks noGrp="1"/>
          </p:cNvSpPr>
          <p:nvPr>
            <p:ph idx="1"/>
          </p:nvPr>
        </p:nvSpPr>
        <p:spPr/>
        <p:txBody>
          <a:bodyPr/>
          <a:lstStyle/>
          <a:p>
            <a:pPr>
              <a:buNone/>
            </a:pPr>
            <a:r>
              <a:rPr lang="en-GB" sz="2200" dirty="0">
                <a:solidFill>
                  <a:srgbClr val="0070C0"/>
                </a:solidFill>
              </a:rPr>
              <a:t>public void </a:t>
            </a:r>
            <a:r>
              <a:rPr lang="en-GB" sz="2200" dirty="0" err="1">
                <a:solidFill>
                  <a:srgbClr val="0070C0"/>
                </a:solidFill>
              </a:rPr>
              <a:t>my_method</a:t>
            </a:r>
            <a:r>
              <a:rPr lang="en-GB" sz="2200" dirty="0">
                <a:solidFill>
                  <a:srgbClr val="0070C0"/>
                </a:solidFill>
              </a:rPr>
              <a:t>(){ </a:t>
            </a:r>
          </a:p>
          <a:p>
            <a:pPr>
              <a:buNone/>
            </a:pPr>
            <a:r>
              <a:rPr lang="en-GB" sz="2200" dirty="0">
                <a:solidFill>
                  <a:srgbClr val="0070C0"/>
                </a:solidFill>
              </a:rPr>
              <a:t>	//Instantiating subclass </a:t>
            </a:r>
          </a:p>
          <a:p>
            <a:pPr>
              <a:buNone/>
            </a:pPr>
            <a:r>
              <a:rPr lang="en-GB" sz="2200" dirty="0">
                <a:solidFill>
                  <a:srgbClr val="0070C0"/>
                </a:solidFill>
              </a:rPr>
              <a:t>	</a:t>
            </a:r>
            <a:r>
              <a:rPr lang="en-GB" sz="2200" dirty="0" err="1">
                <a:solidFill>
                  <a:srgbClr val="0070C0"/>
                </a:solidFill>
              </a:rPr>
              <a:t>Sub_class</a:t>
            </a:r>
            <a:r>
              <a:rPr lang="en-GB" sz="2200" dirty="0">
                <a:solidFill>
                  <a:srgbClr val="0070C0"/>
                </a:solidFill>
              </a:rPr>
              <a:t> sub = new </a:t>
            </a:r>
            <a:r>
              <a:rPr lang="en-GB" sz="2200" dirty="0" err="1">
                <a:solidFill>
                  <a:srgbClr val="0070C0"/>
                </a:solidFill>
              </a:rPr>
              <a:t>Sub_class</a:t>
            </a:r>
            <a:r>
              <a:rPr lang="en-GB" sz="2200" dirty="0">
                <a:solidFill>
                  <a:srgbClr val="0070C0"/>
                </a:solidFill>
              </a:rPr>
              <a:t>(); </a:t>
            </a:r>
          </a:p>
          <a:p>
            <a:pPr>
              <a:buNone/>
            </a:pPr>
            <a:r>
              <a:rPr lang="en-GB" sz="2200" dirty="0">
                <a:solidFill>
                  <a:srgbClr val="0070C0"/>
                </a:solidFill>
              </a:rPr>
              <a:t>	//Invoking the display() method of sub class </a:t>
            </a:r>
          </a:p>
          <a:p>
            <a:pPr>
              <a:buNone/>
            </a:pPr>
            <a:r>
              <a:rPr lang="en-GB" sz="2200" dirty="0">
                <a:solidFill>
                  <a:srgbClr val="0070C0"/>
                </a:solidFill>
              </a:rPr>
              <a:t>	</a:t>
            </a:r>
            <a:r>
              <a:rPr lang="en-GB" sz="2200" dirty="0" err="1">
                <a:solidFill>
                  <a:srgbClr val="0070C0"/>
                </a:solidFill>
              </a:rPr>
              <a:t>sub.display</a:t>
            </a:r>
            <a:r>
              <a:rPr lang="en-GB" sz="2200" dirty="0">
                <a:solidFill>
                  <a:srgbClr val="0070C0"/>
                </a:solidFill>
              </a:rPr>
              <a:t>(); </a:t>
            </a:r>
          </a:p>
          <a:p>
            <a:pPr>
              <a:buNone/>
            </a:pPr>
            <a:r>
              <a:rPr lang="en-GB" sz="2200" dirty="0">
                <a:solidFill>
                  <a:srgbClr val="0070C0"/>
                </a:solidFill>
              </a:rPr>
              <a:t>	//Invoking the display() method of superclass </a:t>
            </a:r>
          </a:p>
          <a:p>
            <a:pPr>
              <a:buNone/>
            </a:pPr>
            <a:r>
              <a:rPr lang="en-GB" sz="2200" dirty="0">
                <a:solidFill>
                  <a:srgbClr val="0070C0"/>
                </a:solidFill>
              </a:rPr>
              <a:t>	</a:t>
            </a:r>
            <a:r>
              <a:rPr lang="en-GB" sz="2200" dirty="0" err="1">
                <a:solidFill>
                  <a:srgbClr val="0070C0"/>
                </a:solidFill>
              </a:rPr>
              <a:t>super.display</a:t>
            </a:r>
            <a:r>
              <a:rPr lang="en-GB" sz="2200" dirty="0">
                <a:solidFill>
                  <a:srgbClr val="0070C0"/>
                </a:solidFill>
              </a:rPr>
              <a:t>(); //printing the value of variable </a:t>
            </a:r>
            <a:r>
              <a:rPr lang="en-GB" sz="2200" dirty="0" err="1">
                <a:solidFill>
                  <a:srgbClr val="0070C0"/>
                </a:solidFill>
              </a:rPr>
              <a:t>num</a:t>
            </a:r>
            <a:r>
              <a:rPr lang="en-GB" sz="2200" dirty="0">
                <a:solidFill>
                  <a:srgbClr val="0070C0"/>
                </a:solidFill>
              </a:rPr>
              <a:t> of subclass </a:t>
            </a:r>
            <a:r>
              <a:rPr lang="en-GB" sz="2200" dirty="0" err="1">
                <a:solidFill>
                  <a:srgbClr val="0070C0"/>
                </a:solidFill>
              </a:rPr>
              <a:t>System.out.println</a:t>
            </a:r>
            <a:r>
              <a:rPr lang="en-GB" sz="2200" dirty="0">
                <a:solidFill>
                  <a:srgbClr val="0070C0"/>
                </a:solidFill>
              </a:rPr>
              <a:t>("value of the variable named </a:t>
            </a:r>
            <a:r>
              <a:rPr lang="en-GB" sz="2200" dirty="0" err="1">
                <a:solidFill>
                  <a:srgbClr val="0070C0"/>
                </a:solidFill>
              </a:rPr>
              <a:t>num</a:t>
            </a:r>
            <a:r>
              <a:rPr lang="en-GB" sz="2200" dirty="0">
                <a:solidFill>
                  <a:srgbClr val="0070C0"/>
                </a:solidFill>
              </a:rPr>
              <a:t> in sub class:"+ </a:t>
            </a:r>
            <a:r>
              <a:rPr lang="en-GB" sz="2200" dirty="0" err="1">
                <a:solidFill>
                  <a:srgbClr val="0070C0"/>
                </a:solidFill>
              </a:rPr>
              <a:t>sub.num</a:t>
            </a:r>
            <a:r>
              <a:rPr lang="en-GB" sz="2200" dirty="0">
                <a:solidFill>
                  <a:srgbClr val="0070C0"/>
                </a:solidFill>
              </a:rPr>
              <a:t>); //printing the value of variable </a:t>
            </a:r>
            <a:r>
              <a:rPr lang="en-GB" sz="2200" dirty="0" err="1">
                <a:solidFill>
                  <a:srgbClr val="0070C0"/>
                </a:solidFill>
              </a:rPr>
              <a:t>num</a:t>
            </a:r>
            <a:r>
              <a:rPr lang="en-GB" sz="2200" dirty="0">
                <a:solidFill>
                  <a:srgbClr val="0070C0"/>
                </a:solidFill>
              </a:rPr>
              <a:t> of superclass </a:t>
            </a:r>
          </a:p>
          <a:p>
            <a:pPr>
              <a:buNone/>
            </a:pPr>
            <a:r>
              <a:rPr lang="en-GB" sz="2200" dirty="0">
                <a:solidFill>
                  <a:srgbClr val="0070C0"/>
                </a:solidFill>
              </a:rPr>
              <a:t>	</a:t>
            </a:r>
            <a:r>
              <a:rPr lang="en-GB" sz="2200" dirty="0" err="1">
                <a:solidFill>
                  <a:srgbClr val="0070C0"/>
                </a:solidFill>
              </a:rPr>
              <a:t>System.out.println</a:t>
            </a:r>
            <a:r>
              <a:rPr lang="en-GB" sz="2200" dirty="0">
                <a:solidFill>
                  <a:srgbClr val="0070C0"/>
                </a:solidFill>
              </a:rPr>
              <a:t>("value of the variable named </a:t>
            </a:r>
            <a:r>
              <a:rPr lang="en-GB" sz="2200" dirty="0" err="1">
                <a:solidFill>
                  <a:srgbClr val="0070C0"/>
                </a:solidFill>
              </a:rPr>
              <a:t>num</a:t>
            </a:r>
            <a:r>
              <a:rPr lang="en-GB" sz="2200" dirty="0">
                <a:solidFill>
                  <a:srgbClr val="0070C0"/>
                </a:solidFill>
              </a:rPr>
              <a:t> in super class:"+ </a:t>
            </a:r>
            <a:r>
              <a:rPr lang="en-GB" sz="2200" dirty="0" err="1">
                <a:solidFill>
                  <a:srgbClr val="0070C0"/>
                </a:solidFill>
              </a:rPr>
              <a:t>super.num</a:t>
            </a:r>
            <a:r>
              <a:rPr lang="en-GB" sz="2200" dirty="0">
                <a:solidFill>
                  <a:srgbClr val="0070C0"/>
                </a:solidFill>
              </a:rPr>
              <a:t>); </a:t>
            </a:r>
          </a:p>
          <a:p>
            <a:pPr>
              <a:buNone/>
            </a:pPr>
            <a:r>
              <a:rPr lang="en-GB" sz="2200" dirty="0">
                <a:solidFill>
                  <a:srgbClr val="0070C0"/>
                </a:solidFill>
              </a:rPr>
              <a:t>}</a:t>
            </a:r>
          </a:p>
          <a:p>
            <a:endParaRPr lang="en-US" sz="2200" dirty="0"/>
          </a:p>
        </p:txBody>
      </p:sp>
    </p:spTree>
    <p:extLst>
      <p:ext uri="{BB962C8B-B14F-4D97-AF65-F5344CB8AC3E}">
        <p14:creationId xmlns:p14="http://schemas.microsoft.com/office/powerpoint/2010/main" val="193514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Module Leader</a:t>
            </a:r>
          </a:p>
        </p:txBody>
      </p:sp>
      <p:sp>
        <p:nvSpPr>
          <p:cNvPr id="3" name="Content Placeholder 2"/>
          <p:cNvSpPr>
            <a:spLocks noGrp="1"/>
          </p:cNvSpPr>
          <p:nvPr>
            <p:ph idx="1"/>
          </p:nvPr>
        </p:nvSpPr>
        <p:spPr>
          <a:xfrm>
            <a:off x="285750" y="1214438"/>
            <a:ext cx="7382594" cy="5643562"/>
          </a:xfrm>
        </p:spPr>
        <p:txBody>
          <a:bodyPr/>
          <a:lstStyle/>
          <a:p>
            <a:r>
              <a:rPr lang="en-US" dirty="0"/>
              <a:t>Abhinav Dahal (M.Sc., Linnaeus, Sweden)</a:t>
            </a:r>
          </a:p>
          <a:p>
            <a:pPr lvl="1"/>
            <a:r>
              <a:rPr lang="en-US" sz="2400" dirty="0"/>
              <a:t>Senior Lecturer, Islington College, Nepal</a:t>
            </a:r>
          </a:p>
          <a:p>
            <a:pPr lvl="1"/>
            <a:r>
              <a:rPr lang="en-US" sz="2400" dirty="0"/>
              <a:t>Previous Appointments</a:t>
            </a:r>
          </a:p>
          <a:p>
            <a:pPr lvl="2"/>
            <a:r>
              <a:rPr lang="en-US" sz="2000" dirty="0"/>
              <a:t>PHP developer, </a:t>
            </a:r>
            <a:r>
              <a:rPr lang="en-US" sz="2000" dirty="0" err="1"/>
              <a:t>WorldLink</a:t>
            </a:r>
            <a:r>
              <a:rPr lang="en-US" sz="2000" dirty="0"/>
              <a:t>  Technologies, NP</a:t>
            </a:r>
          </a:p>
          <a:p>
            <a:pPr lvl="2"/>
            <a:r>
              <a:rPr lang="en-US" sz="2000" dirty="0"/>
              <a:t>Chief developer for www.sharesansar.com</a:t>
            </a:r>
          </a:p>
          <a:p>
            <a:pPr lvl="1"/>
            <a:r>
              <a:rPr lang="en-US" sz="2400" dirty="0"/>
              <a:t>Specialization</a:t>
            </a:r>
          </a:p>
          <a:p>
            <a:pPr lvl="2"/>
            <a:r>
              <a:rPr lang="en-US" sz="2000" dirty="0"/>
              <a:t>Java (Core &amp; Advance)</a:t>
            </a:r>
          </a:p>
          <a:p>
            <a:pPr lvl="2"/>
            <a:r>
              <a:rPr lang="en-US" sz="2000" dirty="0"/>
              <a:t>Java Android</a:t>
            </a:r>
          </a:p>
          <a:p>
            <a:pPr lvl="2"/>
            <a:r>
              <a:rPr lang="en-US" sz="2000" dirty="0"/>
              <a:t>PHP</a:t>
            </a:r>
          </a:p>
          <a:p>
            <a:pPr lvl="1">
              <a:buNone/>
            </a:pPr>
            <a:endParaRPr lang="en-US" dirty="0"/>
          </a:p>
        </p:txBody>
      </p:sp>
      <p:pic>
        <p:nvPicPr>
          <p:cNvPr id="1026" name="Picture 2" descr="C:\Users\karunap\Desktop\my.jpg"/>
          <p:cNvPicPr>
            <a:picLocks noChangeAspect="1" noChangeArrowheads="1"/>
          </p:cNvPicPr>
          <p:nvPr/>
        </p:nvPicPr>
        <p:blipFill>
          <a:blip r:embed="rId3" cstate="print"/>
          <a:srcRect/>
          <a:stretch>
            <a:fillRect/>
          </a:stretch>
        </p:blipFill>
        <p:spPr bwMode="auto">
          <a:xfrm>
            <a:off x="6876256" y="1811620"/>
            <a:ext cx="1728192" cy="3489588"/>
          </a:xfrm>
          <a:prstGeom prst="rect">
            <a:avLst/>
          </a:prstGeom>
          <a:noFill/>
        </p:spPr>
      </p:pic>
    </p:spTree>
    <p:extLst>
      <p:ext uri="{BB962C8B-B14F-4D97-AF65-F5344CB8AC3E}">
        <p14:creationId xmlns:p14="http://schemas.microsoft.com/office/powerpoint/2010/main" val="57435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pPr algn="l"/>
            <a:r>
              <a:rPr lang="en-GB" sz="3600" dirty="0"/>
              <a:t>The </a:t>
            </a:r>
            <a:r>
              <a:rPr lang="en-GB" sz="3600" i="1" dirty="0"/>
              <a:t>super</a:t>
            </a:r>
            <a:r>
              <a:rPr lang="en-GB" sz="3600" dirty="0"/>
              <a:t> Keyword - Example I</a:t>
            </a:r>
          </a:p>
        </p:txBody>
      </p:sp>
      <p:sp>
        <p:nvSpPr>
          <p:cNvPr id="3" name="Content Placeholder 2"/>
          <p:cNvSpPr>
            <a:spLocks noGrp="1"/>
          </p:cNvSpPr>
          <p:nvPr>
            <p:ph idx="1"/>
          </p:nvPr>
        </p:nvSpPr>
        <p:spPr>
          <a:xfrm>
            <a:off x="457200" y="1219200"/>
            <a:ext cx="8229600" cy="5181600"/>
          </a:xfrm>
        </p:spPr>
        <p:txBody>
          <a:bodyPr>
            <a:normAutofit/>
          </a:bodyPr>
          <a:lstStyle/>
          <a:p>
            <a:pPr>
              <a:buNone/>
            </a:pPr>
            <a:r>
              <a:rPr lang="en-GB" sz="2400" dirty="0">
                <a:solidFill>
                  <a:srgbClr val="0070C0"/>
                </a:solidFill>
              </a:rPr>
              <a:t>public static void main(String </a:t>
            </a:r>
            <a:r>
              <a:rPr lang="en-GB" sz="2400" dirty="0" err="1">
                <a:solidFill>
                  <a:srgbClr val="0070C0"/>
                </a:solidFill>
              </a:rPr>
              <a:t>args</a:t>
            </a:r>
            <a:r>
              <a:rPr lang="en-GB" sz="2400" dirty="0">
                <a:solidFill>
                  <a:srgbClr val="0070C0"/>
                </a:solidFill>
              </a:rPr>
              <a:t>[]){ </a:t>
            </a:r>
          </a:p>
          <a:p>
            <a:pPr>
              <a:buNone/>
            </a:pPr>
            <a:r>
              <a:rPr lang="en-GB" sz="2400" dirty="0">
                <a:solidFill>
                  <a:srgbClr val="0070C0"/>
                </a:solidFill>
              </a:rPr>
              <a:t>	</a:t>
            </a:r>
            <a:r>
              <a:rPr lang="en-GB" sz="2400" dirty="0" err="1">
                <a:solidFill>
                  <a:srgbClr val="0070C0"/>
                </a:solidFill>
              </a:rPr>
              <a:t>Sub_class</a:t>
            </a:r>
            <a:r>
              <a:rPr lang="en-GB" sz="2400" dirty="0">
                <a:solidFill>
                  <a:srgbClr val="0070C0"/>
                </a:solidFill>
              </a:rPr>
              <a:t> </a:t>
            </a:r>
            <a:r>
              <a:rPr lang="en-GB" sz="2400" dirty="0" err="1">
                <a:solidFill>
                  <a:srgbClr val="0070C0"/>
                </a:solidFill>
              </a:rPr>
              <a:t>obj</a:t>
            </a:r>
            <a:r>
              <a:rPr lang="en-GB" sz="2400" dirty="0">
                <a:solidFill>
                  <a:srgbClr val="0070C0"/>
                </a:solidFill>
              </a:rPr>
              <a:t> = new </a:t>
            </a:r>
            <a:r>
              <a:rPr lang="en-GB" sz="2400" dirty="0" err="1">
                <a:solidFill>
                  <a:srgbClr val="0070C0"/>
                </a:solidFill>
              </a:rPr>
              <a:t>Sub_class</a:t>
            </a:r>
            <a:r>
              <a:rPr lang="en-GB" sz="2400" dirty="0">
                <a:solidFill>
                  <a:srgbClr val="0070C0"/>
                </a:solidFill>
              </a:rPr>
              <a:t>(); </a:t>
            </a:r>
          </a:p>
          <a:p>
            <a:pPr>
              <a:buNone/>
            </a:pPr>
            <a:r>
              <a:rPr lang="en-GB" sz="2400" dirty="0">
                <a:solidFill>
                  <a:srgbClr val="0070C0"/>
                </a:solidFill>
              </a:rPr>
              <a:t>	</a:t>
            </a:r>
            <a:r>
              <a:rPr lang="en-GB" sz="2400" dirty="0" err="1">
                <a:solidFill>
                  <a:srgbClr val="0070C0"/>
                </a:solidFill>
              </a:rPr>
              <a:t>obj.my_method</a:t>
            </a:r>
            <a:r>
              <a:rPr lang="en-GB" sz="2400" dirty="0">
                <a:solidFill>
                  <a:srgbClr val="0070C0"/>
                </a:solidFill>
              </a:rPr>
              <a:t>(); </a:t>
            </a:r>
          </a:p>
          <a:p>
            <a:pPr>
              <a:buNone/>
            </a:pPr>
            <a:r>
              <a:rPr lang="en-GB" sz="2400" dirty="0">
                <a:solidFill>
                  <a:srgbClr val="0070C0"/>
                </a:solidFill>
              </a:rPr>
              <a:t>	} </a:t>
            </a:r>
          </a:p>
          <a:p>
            <a:pPr>
              <a:buNone/>
            </a:pPr>
            <a:r>
              <a:rPr lang="en-GB" sz="2400" dirty="0">
                <a:solidFill>
                  <a:srgbClr val="0070C0"/>
                </a:solidFill>
              </a:rPr>
              <a:t>}</a:t>
            </a:r>
          </a:p>
        </p:txBody>
      </p:sp>
    </p:spTree>
    <p:extLst>
      <p:ext uri="{BB962C8B-B14F-4D97-AF65-F5344CB8AC3E}">
        <p14:creationId xmlns:p14="http://schemas.microsoft.com/office/powerpoint/2010/main" val="2946669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a:t>
            </a:r>
          </a:p>
        </p:txBody>
      </p:sp>
      <p:sp>
        <p:nvSpPr>
          <p:cNvPr id="3" name="Content Placeholder 2"/>
          <p:cNvSpPr>
            <a:spLocks noGrp="1"/>
          </p:cNvSpPr>
          <p:nvPr>
            <p:ph idx="1"/>
          </p:nvPr>
        </p:nvSpPr>
        <p:spPr/>
        <p:txBody>
          <a:bodyPr>
            <a:normAutofit/>
          </a:bodyPr>
          <a:lstStyle/>
          <a:p>
            <a:r>
              <a:rPr lang="en-GB" dirty="0"/>
              <a:t>If a class is inheriting the properties of another class, the subclass automatically acquires the default constructor of the super class. </a:t>
            </a:r>
          </a:p>
          <a:p>
            <a:r>
              <a:rPr lang="en-GB" dirty="0"/>
              <a:t>But if you want to call a </a:t>
            </a:r>
            <a:r>
              <a:rPr lang="en-GB" dirty="0" err="1"/>
              <a:t>parametrized</a:t>
            </a:r>
            <a:r>
              <a:rPr lang="en-GB" dirty="0"/>
              <a:t> constructor of the super class, you need to use the super keyword as shown:</a:t>
            </a:r>
          </a:p>
          <a:p>
            <a:pPr>
              <a:buNone/>
            </a:pPr>
            <a:r>
              <a:rPr lang="en-GB" dirty="0">
                <a:solidFill>
                  <a:srgbClr val="0070C0"/>
                </a:solidFill>
              </a:rPr>
              <a:t>	super(values);</a:t>
            </a:r>
          </a:p>
        </p:txBody>
      </p:sp>
    </p:spTree>
    <p:extLst>
      <p:ext uri="{BB962C8B-B14F-4D97-AF65-F5344CB8AC3E}">
        <p14:creationId xmlns:p14="http://schemas.microsoft.com/office/powerpoint/2010/main" val="3121651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 - Example II</a:t>
            </a:r>
          </a:p>
        </p:txBody>
      </p:sp>
      <p:sp>
        <p:nvSpPr>
          <p:cNvPr id="3" name="Content Placeholder 2"/>
          <p:cNvSpPr>
            <a:spLocks noGrp="1"/>
          </p:cNvSpPr>
          <p:nvPr>
            <p:ph idx="1"/>
          </p:nvPr>
        </p:nvSpPr>
        <p:spPr/>
        <p:txBody>
          <a:bodyPr>
            <a:normAutofit/>
          </a:bodyPr>
          <a:lstStyle/>
          <a:p>
            <a:r>
              <a:rPr lang="en-GB" dirty="0"/>
              <a:t>The program given in this section demonstrates how to use the super keyword to invoke the </a:t>
            </a:r>
            <a:r>
              <a:rPr lang="en-GB" dirty="0" err="1"/>
              <a:t>parametrized</a:t>
            </a:r>
            <a:r>
              <a:rPr lang="en-GB" dirty="0"/>
              <a:t> constructor of the </a:t>
            </a:r>
            <a:r>
              <a:rPr lang="en-GB" dirty="0" err="1"/>
              <a:t>superclass</a:t>
            </a:r>
            <a:r>
              <a:rPr lang="en-GB" dirty="0"/>
              <a:t>. </a:t>
            </a:r>
          </a:p>
          <a:p>
            <a:r>
              <a:rPr lang="en-GB" dirty="0"/>
              <a:t>This program contains a super class and a sub class, where the super class contains a </a:t>
            </a:r>
            <a:r>
              <a:rPr lang="en-GB" dirty="0" err="1"/>
              <a:t>parametrized</a:t>
            </a:r>
            <a:r>
              <a:rPr lang="en-GB" dirty="0"/>
              <a:t> constructor which accepts a string value, and we used the super keyword to invoke the </a:t>
            </a:r>
            <a:r>
              <a:rPr lang="en-GB" dirty="0" err="1"/>
              <a:t>parametrized</a:t>
            </a:r>
            <a:r>
              <a:rPr lang="en-GB" dirty="0"/>
              <a:t> constructor of the super class.</a:t>
            </a:r>
          </a:p>
        </p:txBody>
      </p:sp>
    </p:spTree>
    <p:extLst>
      <p:ext uri="{BB962C8B-B14F-4D97-AF65-F5344CB8AC3E}">
        <p14:creationId xmlns:p14="http://schemas.microsoft.com/office/powerpoint/2010/main" val="228057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2920"/>
            <a:ext cx="8229600" cy="685800"/>
          </a:xfrm>
        </p:spPr>
        <p:txBody>
          <a:bodyPr>
            <a:normAutofit fontScale="90000"/>
          </a:bodyPr>
          <a:lstStyle/>
          <a:p>
            <a:pPr algn="l"/>
            <a:r>
              <a:rPr lang="en-GB" dirty="0"/>
              <a:t>The </a:t>
            </a:r>
            <a:r>
              <a:rPr lang="en-GB" i="1" dirty="0"/>
              <a:t>super</a:t>
            </a:r>
            <a:r>
              <a:rPr lang="en-GB" dirty="0"/>
              <a:t> Keyword - Example II</a:t>
            </a:r>
          </a:p>
        </p:txBody>
      </p:sp>
      <p:sp>
        <p:nvSpPr>
          <p:cNvPr id="3" name="Content Placeholder 2"/>
          <p:cNvSpPr>
            <a:spLocks noGrp="1"/>
          </p:cNvSpPr>
          <p:nvPr>
            <p:ph idx="1"/>
          </p:nvPr>
        </p:nvSpPr>
        <p:spPr>
          <a:xfrm>
            <a:off x="228600" y="1066800"/>
            <a:ext cx="8610600" cy="5486400"/>
          </a:xfrm>
        </p:spPr>
        <p:txBody>
          <a:bodyPr>
            <a:normAutofit/>
          </a:bodyPr>
          <a:lstStyle/>
          <a:p>
            <a:pPr>
              <a:buNone/>
            </a:pPr>
            <a:r>
              <a:rPr lang="en-GB" sz="2400" dirty="0">
                <a:solidFill>
                  <a:srgbClr val="0070C0"/>
                </a:solidFill>
              </a:rPr>
              <a:t>class </a:t>
            </a:r>
            <a:r>
              <a:rPr lang="en-GB" sz="2400" dirty="0" err="1">
                <a:solidFill>
                  <a:srgbClr val="0070C0"/>
                </a:solidFill>
              </a:rPr>
              <a:t>Superclass</a:t>
            </a:r>
            <a:r>
              <a:rPr lang="en-GB" sz="2400" dirty="0">
                <a:solidFill>
                  <a:srgbClr val="0070C0"/>
                </a:solidFill>
              </a:rPr>
              <a:t>{ </a:t>
            </a:r>
          </a:p>
          <a:p>
            <a:pPr>
              <a:buNone/>
            </a:pPr>
            <a:r>
              <a:rPr lang="en-GB" sz="2400" dirty="0">
                <a:solidFill>
                  <a:srgbClr val="0070C0"/>
                </a:solidFill>
              </a:rPr>
              <a:t>	int age; </a:t>
            </a:r>
          </a:p>
          <a:p>
            <a:pPr>
              <a:buNone/>
            </a:pPr>
            <a:r>
              <a:rPr lang="en-GB" sz="2400" dirty="0">
                <a:solidFill>
                  <a:srgbClr val="0070C0"/>
                </a:solidFill>
              </a:rPr>
              <a:t>	</a:t>
            </a:r>
            <a:r>
              <a:rPr lang="en-GB" sz="2400" dirty="0" err="1">
                <a:solidFill>
                  <a:srgbClr val="0070C0"/>
                </a:solidFill>
              </a:rPr>
              <a:t>Superclass</a:t>
            </a:r>
            <a:r>
              <a:rPr lang="en-GB" sz="2400" dirty="0">
                <a:solidFill>
                  <a:srgbClr val="0070C0"/>
                </a:solidFill>
              </a:rPr>
              <a:t>(int age){</a:t>
            </a:r>
          </a:p>
          <a:p>
            <a:pPr>
              <a:buNone/>
            </a:pPr>
            <a:r>
              <a:rPr lang="en-GB" sz="2400" dirty="0">
                <a:solidFill>
                  <a:srgbClr val="0070C0"/>
                </a:solidFill>
              </a:rPr>
              <a:t>	    </a:t>
            </a:r>
            <a:r>
              <a:rPr lang="en-GB" sz="2400" dirty="0" err="1">
                <a:solidFill>
                  <a:srgbClr val="0070C0"/>
                </a:solidFill>
              </a:rPr>
              <a:t>this.age</a:t>
            </a:r>
            <a:r>
              <a:rPr lang="en-GB" sz="2400" dirty="0">
                <a:solidFill>
                  <a:srgbClr val="0070C0"/>
                </a:solidFill>
              </a:rPr>
              <a:t> = age; </a:t>
            </a:r>
          </a:p>
          <a:p>
            <a:pPr>
              <a:buNone/>
            </a:pPr>
            <a:r>
              <a:rPr lang="en-GB" sz="2400" dirty="0">
                <a:solidFill>
                  <a:srgbClr val="0070C0"/>
                </a:solidFill>
              </a:rPr>
              <a:t>	} </a:t>
            </a:r>
          </a:p>
          <a:p>
            <a:pPr>
              <a:buNone/>
            </a:pPr>
            <a:r>
              <a:rPr lang="en-GB" sz="2400" dirty="0">
                <a:solidFill>
                  <a:srgbClr val="0070C0"/>
                </a:solidFill>
              </a:rPr>
              <a:t>	public void </a:t>
            </a:r>
            <a:r>
              <a:rPr lang="en-GB" sz="2400" dirty="0" err="1">
                <a:solidFill>
                  <a:srgbClr val="0070C0"/>
                </a:solidFill>
              </a:rPr>
              <a:t>getAge</a:t>
            </a:r>
            <a:r>
              <a:rPr lang="en-GB" sz="2400" dirty="0">
                <a:solidFill>
                  <a:srgbClr val="0070C0"/>
                </a:solidFill>
              </a:rPr>
              <a:t>(){ </a:t>
            </a:r>
          </a:p>
          <a:p>
            <a:pPr>
              <a:buNone/>
            </a:pPr>
            <a:r>
              <a:rPr lang="en-GB" sz="2400" dirty="0">
                <a:solidFill>
                  <a:srgbClr val="0070C0"/>
                </a:solidFill>
              </a:rPr>
              <a:t>	    </a:t>
            </a:r>
            <a:r>
              <a:rPr lang="en-GB" sz="2400" dirty="0" err="1">
                <a:solidFill>
                  <a:srgbClr val="0070C0"/>
                </a:solidFill>
              </a:rPr>
              <a:t>System.out.println</a:t>
            </a:r>
            <a:r>
              <a:rPr lang="en-GB" sz="2400" dirty="0">
                <a:solidFill>
                  <a:srgbClr val="0070C0"/>
                </a:solidFill>
              </a:rPr>
              <a:t>("The value of the variable named age in super class is: " +age); </a:t>
            </a:r>
          </a:p>
          <a:p>
            <a:pPr>
              <a:buNone/>
            </a:pPr>
            <a:r>
              <a:rPr lang="en-GB" sz="2400" dirty="0">
                <a:solidFill>
                  <a:srgbClr val="0070C0"/>
                </a:solidFill>
              </a:rPr>
              <a:t>	} </a:t>
            </a:r>
          </a:p>
          <a:p>
            <a:pPr>
              <a:buNone/>
            </a:pPr>
            <a:r>
              <a:rPr lang="en-GB" sz="2400" dirty="0">
                <a:solidFill>
                  <a:srgbClr val="0070C0"/>
                </a:solidFill>
              </a:rPr>
              <a:t>}</a:t>
            </a:r>
          </a:p>
        </p:txBody>
      </p:sp>
    </p:spTree>
    <p:extLst>
      <p:ext uri="{BB962C8B-B14F-4D97-AF65-F5344CB8AC3E}">
        <p14:creationId xmlns:p14="http://schemas.microsoft.com/office/powerpoint/2010/main" val="422733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The </a:t>
            </a:r>
            <a:r>
              <a:rPr lang="en-GB" i="1" dirty="0"/>
              <a:t>super</a:t>
            </a:r>
            <a:r>
              <a:rPr lang="en-GB" dirty="0"/>
              <a:t> Keyword - Example II</a:t>
            </a:r>
          </a:p>
        </p:txBody>
      </p:sp>
      <p:sp>
        <p:nvSpPr>
          <p:cNvPr id="3" name="Content Placeholder 2"/>
          <p:cNvSpPr>
            <a:spLocks noGrp="1"/>
          </p:cNvSpPr>
          <p:nvPr>
            <p:ph idx="1"/>
          </p:nvPr>
        </p:nvSpPr>
        <p:spPr/>
        <p:txBody>
          <a:bodyPr>
            <a:noAutofit/>
          </a:bodyPr>
          <a:lstStyle/>
          <a:p>
            <a:pPr>
              <a:buNone/>
            </a:pPr>
            <a:r>
              <a:rPr lang="en-GB" sz="2400" dirty="0">
                <a:solidFill>
                  <a:srgbClr val="0070C0"/>
                </a:solidFill>
              </a:rPr>
              <a:t>public class Subclass extends </a:t>
            </a:r>
            <a:r>
              <a:rPr lang="en-GB" sz="2400" dirty="0" err="1">
                <a:solidFill>
                  <a:srgbClr val="0070C0"/>
                </a:solidFill>
              </a:rPr>
              <a:t>Superclass</a:t>
            </a:r>
            <a:r>
              <a:rPr lang="en-GB" sz="2400" dirty="0">
                <a:solidFill>
                  <a:srgbClr val="0070C0"/>
                </a:solidFill>
              </a:rPr>
              <a:t> {</a:t>
            </a:r>
          </a:p>
          <a:p>
            <a:pPr>
              <a:buNone/>
            </a:pPr>
            <a:r>
              <a:rPr lang="en-GB" sz="2400" dirty="0">
                <a:solidFill>
                  <a:srgbClr val="0070C0"/>
                </a:solidFill>
              </a:rPr>
              <a:t>	Subclass(int age){ </a:t>
            </a:r>
          </a:p>
          <a:p>
            <a:pPr>
              <a:buNone/>
            </a:pPr>
            <a:r>
              <a:rPr lang="en-GB" sz="2400" dirty="0">
                <a:solidFill>
                  <a:srgbClr val="0070C0"/>
                </a:solidFill>
              </a:rPr>
              <a:t>	    super(age); </a:t>
            </a:r>
          </a:p>
          <a:p>
            <a:pPr>
              <a:buNone/>
            </a:pPr>
            <a:r>
              <a:rPr lang="en-GB" sz="2400" dirty="0">
                <a:solidFill>
                  <a:srgbClr val="0070C0"/>
                </a:solidFill>
              </a:rPr>
              <a:t>	} </a:t>
            </a:r>
          </a:p>
          <a:p>
            <a:pPr>
              <a:buNone/>
            </a:pPr>
            <a:r>
              <a:rPr lang="en-GB" sz="2400" dirty="0">
                <a:solidFill>
                  <a:srgbClr val="0070C0"/>
                </a:solidFill>
              </a:rPr>
              <a:t>	public static void main(String </a:t>
            </a:r>
            <a:r>
              <a:rPr lang="en-GB" sz="2400" dirty="0" err="1">
                <a:solidFill>
                  <a:srgbClr val="0070C0"/>
                </a:solidFill>
              </a:rPr>
              <a:t>args</a:t>
            </a:r>
            <a:r>
              <a:rPr lang="en-GB" sz="2400" dirty="0">
                <a:solidFill>
                  <a:srgbClr val="0070C0"/>
                </a:solidFill>
              </a:rPr>
              <a:t>[]){ </a:t>
            </a:r>
          </a:p>
          <a:p>
            <a:pPr>
              <a:buNone/>
            </a:pPr>
            <a:r>
              <a:rPr lang="en-GB" sz="2400" dirty="0">
                <a:solidFill>
                  <a:srgbClr val="0070C0"/>
                </a:solidFill>
              </a:rPr>
              <a:t>	    Subclass s = new Subclass(24); </a:t>
            </a:r>
          </a:p>
          <a:p>
            <a:pPr>
              <a:buNone/>
            </a:pPr>
            <a:r>
              <a:rPr lang="en-GB" sz="2400" dirty="0">
                <a:solidFill>
                  <a:srgbClr val="0070C0"/>
                </a:solidFill>
              </a:rPr>
              <a:t>	    </a:t>
            </a:r>
            <a:r>
              <a:rPr lang="en-GB" sz="2400" dirty="0" err="1">
                <a:solidFill>
                  <a:srgbClr val="0070C0"/>
                </a:solidFill>
              </a:rPr>
              <a:t>s.getAge</a:t>
            </a:r>
            <a:r>
              <a:rPr lang="en-GB" sz="2400" dirty="0">
                <a:solidFill>
                  <a:srgbClr val="0070C0"/>
                </a:solidFill>
              </a:rPr>
              <a:t>(); </a:t>
            </a:r>
          </a:p>
          <a:p>
            <a:pPr>
              <a:buNone/>
            </a:pPr>
            <a:r>
              <a:rPr lang="en-GB" sz="2400" dirty="0">
                <a:solidFill>
                  <a:srgbClr val="0070C0"/>
                </a:solidFill>
              </a:rPr>
              <a:t>	} </a:t>
            </a:r>
          </a:p>
          <a:p>
            <a:pPr>
              <a:buNone/>
            </a:pPr>
            <a:r>
              <a:rPr lang="en-GB" sz="2400" dirty="0">
                <a:solidFill>
                  <a:srgbClr val="0070C0"/>
                </a:solidFill>
              </a:rPr>
              <a:t>}</a:t>
            </a:r>
          </a:p>
        </p:txBody>
      </p:sp>
    </p:spTree>
    <p:extLst>
      <p:ext uri="{BB962C8B-B14F-4D97-AF65-F5344CB8AC3E}">
        <p14:creationId xmlns:p14="http://schemas.microsoft.com/office/powerpoint/2010/main" val="2772423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endParaRPr lang="en-US" dirty="0"/>
          </a:p>
        </p:txBody>
      </p:sp>
      <p:pic>
        <p:nvPicPr>
          <p:cNvPr id="3" name="Picture 2" descr="any questions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0728"/>
            <a:ext cx="8759958" cy="4927476"/>
          </a:xfrm>
          <a:prstGeom prst="rect">
            <a:avLst/>
          </a:prstGeom>
        </p:spPr>
      </p:pic>
    </p:spTree>
    <p:extLst>
      <p:ext uri="{BB962C8B-B14F-4D97-AF65-F5344CB8AC3E}">
        <p14:creationId xmlns:p14="http://schemas.microsoft.com/office/powerpoint/2010/main" val="2144149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GB" dirty="0"/>
              <a:t>IS-A Relationship</a:t>
            </a:r>
          </a:p>
        </p:txBody>
      </p:sp>
      <p:sp>
        <p:nvSpPr>
          <p:cNvPr id="3" name="Content Placeholder 2"/>
          <p:cNvSpPr>
            <a:spLocks noGrp="1"/>
          </p:cNvSpPr>
          <p:nvPr>
            <p:ph idx="1"/>
          </p:nvPr>
        </p:nvSpPr>
        <p:spPr>
          <a:xfrm>
            <a:off x="457200" y="1371600"/>
            <a:ext cx="8229600" cy="4754563"/>
          </a:xfrm>
        </p:spPr>
        <p:txBody>
          <a:bodyPr>
            <a:normAutofit/>
          </a:bodyPr>
          <a:lstStyle/>
          <a:p>
            <a:r>
              <a:rPr lang="en-GB" dirty="0"/>
              <a:t>IS-A is a way of saying : </a:t>
            </a:r>
            <a:r>
              <a:rPr lang="en-GB" dirty="0">
                <a:solidFill>
                  <a:schemeClr val="accent2">
                    <a:lumMod val="75000"/>
                  </a:schemeClr>
                </a:solidFill>
              </a:rPr>
              <a:t>This object is a type of that object. </a:t>
            </a:r>
          </a:p>
          <a:p>
            <a:r>
              <a:rPr lang="en-GB" dirty="0"/>
              <a:t>Let us see how the </a:t>
            </a:r>
            <a:r>
              <a:rPr lang="en-GB" b="1" dirty="0"/>
              <a:t>extends</a:t>
            </a:r>
            <a:r>
              <a:rPr lang="en-GB" dirty="0"/>
              <a:t> keyword is used to achieve inheritance.</a:t>
            </a:r>
          </a:p>
          <a:p>
            <a:pPr>
              <a:buNone/>
            </a:pPr>
            <a:r>
              <a:rPr lang="en-GB" dirty="0">
                <a:solidFill>
                  <a:srgbClr val="0070C0"/>
                </a:solidFill>
              </a:rPr>
              <a:t>	public class Animal{ } </a:t>
            </a:r>
          </a:p>
          <a:p>
            <a:pPr>
              <a:buNone/>
            </a:pPr>
            <a:r>
              <a:rPr lang="en-GB" dirty="0">
                <a:solidFill>
                  <a:srgbClr val="0070C0"/>
                </a:solidFill>
              </a:rPr>
              <a:t>	public class Mammal extends Animal{ } </a:t>
            </a:r>
          </a:p>
          <a:p>
            <a:pPr>
              <a:buNone/>
            </a:pPr>
            <a:r>
              <a:rPr lang="en-GB" dirty="0">
                <a:solidFill>
                  <a:srgbClr val="0070C0"/>
                </a:solidFill>
              </a:rPr>
              <a:t>	public class Reptile extends Animal{ } </a:t>
            </a:r>
          </a:p>
          <a:p>
            <a:pPr>
              <a:buNone/>
            </a:pPr>
            <a:r>
              <a:rPr lang="en-GB" dirty="0">
                <a:solidFill>
                  <a:srgbClr val="0070C0"/>
                </a:solidFill>
              </a:rPr>
              <a:t>	public class Dog extends Mammal{ }</a:t>
            </a:r>
          </a:p>
        </p:txBody>
      </p:sp>
    </p:spTree>
    <p:extLst>
      <p:ext uri="{BB962C8B-B14F-4D97-AF65-F5344CB8AC3E}">
        <p14:creationId xmlns:p14="http://schemas.microsoft.com/office/powerpoint/2010/main" val="1029962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950"/>
            <a:ext cx="8229600" cy="639762"/>
          </a:xfrm>
        </p:spPr>
        <p:txBody>
          <a:bodyPr>
            <a:noAutofit/>
          </a:bodyPr>
          <a:lstStyle/>
          <a:p>
            <a:pPr algn="l"/>
            <a:r>
              <a:rPr lang="en-GB" dirty="0"/>
              <a:t>IS-A Relationship</a:t>
            </a:r>
          </a:p>
        </p:txBody>
      </p:sp>
      <p:sp>
        <p:nvSpPr>
          <p:cNvPr id="3" name="Content Placeholder 2"/>
          <p:cNvSpPr>
            <a:spLocks noGrp="1"/>
          </p:cNvSpPr>
          <p:nvPr>
            <p:ph idx="1"/>
          </p:nvPr>
        </p:nvSpPr>
        <p:spPr>
          <a:xfrm>
            <a:off x="251520" y="882352"/>
            <a:ext cx="8610600" cy="5715000"/>
          </a:xfrm>
        </p:spPr>
        <p:txBody>
          <a:bodyPr>
            <a:normAutofit/>
          </a:bodyPr>
          <a:lstStyle/>
          <a:p>
            <a:r>
              <a:rPr lang="en-GB" sz="2400" dirty="0"/>
              <a:t>Now, based on the previous example, In Object Oriented terms, the following are true:</a:t>
            </a:r>
          </a:p>
          <a:p>
            <a:pPr lvl="1"/>
            <a:r>
              <a:rPr lang="en-GB" sz="2400" dirty="0">
                <a:solidFill>
                  <a:schemeClr val="accent2">
                    <a:lumMod val="75000"/>
                  </a:schemeClr>
                </a:solidFill>
              </a:rPr>
              <a:t>Animal is the </a:t>
            </a:r>
            <a:r>
              <a:rPr lang="en-GB" sz="2400" dirty="0" err="1">
                <a:solidFill>
                  <a:schemeClr val="accent2">
                    <a:lumMod val="75000"/>
                  </a:schemeClr>
                </a:solidFill>
              </a:rPr>
              <a:t>superclass</a:t>
            </a:r>
            <a:r>
              <a:rPr lang="en-GB" sz="2400" dirty="0">
                <a:solidFill>
                  <a:schemeClr val="accent2">
                    <a:lumMod val="75000"/>
                  </a:schemeClr>
                </a:solidFill>
              </a:rPr>
              <a:t> of Mammal class.</a:t>
            </a:r>
          </a:p>
          <a:p>
            <a:pPr lvl="1"/>
            <a:r>
              <a:rPr lang="en-GB" sz="2400" dirty="0">
                <a:solidFill>
                  <a:schemeClr val="accent2">
                    <a:lumMod val="75000"/>
                  </a:schemeClr>
                </a:solidFill>
              </a:rPr>
              <a:t>Animal is the </a:t>
            </a:r>
            <a:r>
              <a:rPr lang="en-GB" sz="2400" dirty="0" err="1">
                <a:solidFill>
                  <a:schemeClr val="accent2">
                    <a:lumMod val="75000"/>
                  </a:schemeClr>
                </a:solidFill>
              </a:rPr>
              <a:t>superclass</a:t>
            </a:r>
            <a:r>
              <a:rPr lang="en-GB" sz="2400" dirty="0">
                <a:solidFill>
                  <a:schemeClr val="accent2">
                    <a:lumMod val="75000"/>
                  </a:schemeClr>
                </a:solidFill>
              </a:rPr>
              <a:t> of Reptile class.</a:t>
            </a:r>
          </a:p>
          <a:p>
            <a:pPr lvl="1"/>
            <a:r>
              <a:rPr lang="en-GB" sz="2400" dirty="0">
                <a:solidFill>
                  <a:schemeClr val="accent2">
                    <a:lumMod val="75000"/>
                  </a:schemeClr>
                </a:solidFill>
              </a:rPr>
              <a:t>Mammal and Reptile are subclasses of Animal class.</a:t>
            </a:r>
          </a:p>
          <a:p>
            <a:pPr lvl="1"/>
            <a:r>
              <a:rPr lang="en-GB" sz="2400" dirty="0">
                <a:solidFill>
                  <a:schemeClr val="accent2">
                    <a:lumMod val="75000"/>
                  </a:schemeClr>
                </a:solidFill>
              </a:rPr>
              <a:t>Dog is the subclass of both Mammal and Animal classes.</a:t>
            </a:r>
          </a:p>
          <a:p>
            <a:pPr lvl="1"/>
            <a:endParaRPr lang="en-GB" sz="2400" dirty="0"/>
          </a:p>
          <a:p>
            <a:pPr lvl="1"/>
            <a:endParaRPr lang="en-GB" sz="2400" dirty="0"/>
          </a:p>
        </p:txBody>
      </p:sp>
    </p:spTree>
    <p:extLst>
      <p:ext uri="{BB962C8B-B14F-4D97-AF65-F5344CB8AC3E}">
        <p14:creationId xmlns:p14="http://schemas.microsoft.com/office/powerpoint/2010/main" val="463748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IS-A Relationship</a:t>
            </a:r>
            <a:endParaRPr lang="en-US" dirty="0"/>
          </a:p>
        </p:txBody>
      </p:sp>
      <p:sp>
        <p:nvSpPr>
          <p:cNvPr id="3" name="Content Placeholder 2"/>
          <p:cNvSpPr>
            <a:spLocks noGrp="1"/>
          </p:cNvSpPr>
          <p:nvPr>
            <p:ph idx="1"/>
          </p:nvPr>
        </p:nvSpPr>
        <p:spPr>
          <a:xfrm>
            <a:off x="285750" y="1124744"/>
            <a:ext cx="8531225" cy="4870450"/>
          </a:xfrm>
        </p:spPr>
        <p:txBody>
          <a:bodyPr/>
          <a:lstStyle/>
          <a:p>
            <a:r>
              <a:rPr lang="en-GB" dirty="0"/>
              <a:t>Now, if we consider the IS-A relationship, we can say:</a:t>
            </a:r>
          </a:p>
          <a:p>
            <a:pPr lvl="1"/>
            <a:r>
              <a:rPr lang="en-GB" sz="3200" dirty="0">
                <a:solidFill>
                  <a:schemeClr val="accent2">
                    <a:lumMod val="75000"/>
                  </a:schemeClr>
                </a:solidFill>
              </a:rPr>
              <a:t>Mammal IS-A Animal</a:t>
            </a:r>
          </a:p>
          <a:p>
            <a:pPr lvl="1"/>
            <a:r>
              <a:rPr lang="en-GB" sz="3200" dirty="0">
                <a:solidFill>
                  <a:schemeClr val="accent2">
                    <a:lumMod val="75000"/>
                  </a:schemeClr>
                </a:solidFill>
              </a:rPr>
              <a:t>Reptile IS-A Animal</a:t>
            </a:r>
          </a:p>
          <a:p>
            <a:pPr lvl="1"/>
            <a:r>
              <a:rPr lang="en-GB" sz="3200" dirty="0">
                <a:solidFill>
                  <a:schemeClr val="accent2">
                    <a:lumMod val="75000"/>
                  </a:schemeClr>
                </a:solidFill>
              </a:rPr>
              <a:t>Dog IS-A Mammal</a:t>
            </a:r>
          </a:p>
          <a:p>
            <a:pPr lvl="1"/>
            <a:r>
              <a:rPr lang="en-GB" sz="3200" dirty="0">
                <a:solidFill>
                  <a:schemeClr val="accent2">
                    <a:lumMod val="75000"/>
                  </a:schemeClr>
                </a:solidFill>
              </a:rPr>
              <a:t>Hence : Dog IS-A Animal as well</a:t>
            </a:r>
          </a:p>
          <a:p>
            <a:r>
              <a:rPr lang="en-GB" dirty="0"/>
              <a:t>With use of the extends keyword the subclasses will be able to inherit all the properties of the superclass except for the private properties of the superclass.</a:t>
            </a:r>
          </a:p>
        </p:txBody>
      </p:sp>
    </p:spTree>
    <p:extLst>
      <p:ext uri="{BB962C8B-B14F-4D97-AF65-F5344CB8AC3E}">
        <p14:creationId xmlns:p14="http://schemas.microsoft.com/office/powerpoint/2010/main" val="774634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IS-A Relationship</a:t>
            </a:r>
            <a:endParaRPr lang="en-US" dirty="0"/>
          </a:p>
        </p:txBody>
      </p:sp>
      <p:sp>
        <p:nvSpPr>
          <p:cNvPr id="3" name="Content Placeholder 2"/>
          <p:cNvSpPr>
            <a:spLocks noGrp="1"/>
          </p:cNvSpPr>
          <p:nvPr>
            <p:ph idx="1"/>
          </p:nvPr>
        </p:nvSpPr>
        <p:spPr/>
        <p:txBody>
          <a:bodyPr/>
          <a:lstStyle/>
          <a:p>
            <a:r>
              <a:rPr lang="en-GB" dirty="0"/>
              <a:t>We can assure that Mammal is actually an Animal with the use of the </a:t>
            </a:r>
            <a:r>
              <a:rPr lang="en-GB" dirty="0">
                <a:solidFill>
                  <a:schemeClr val="accent2">
                    <a:lumMod val="75000"/>
                  </a:schemeClr>
                </a:solidFill>
              </a:rPr>
              <a:t>instance operator</a:t>
            </a:r>
            <a:r>
              <a:rPr lang="en-GB" dirty="0"/>
              <a:t>.</a:t>
            </a:r>
          </a:p>
          <a:p>
            <a:endParaRPr lang="en-US" dirty="0"/>
          </a:p>
        </p:txBody>
      </p:sp>
    </p:spTree>
    <p:extLst>
      <p:ext uri="{BB962C8B-B14F-4D97-AF65-F5344CB8AC3E}">
        <p14:creationId xmlns:p14="http://schemas.microsoft.com/office/powerpoint/2010/main" val="42295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Introduction to the Module </a:t>
            </a:r>
          </a:p>
        </p:txBody>
      </p:sp>
      <p:sp>
        <p:nvSpPr>
          <p:cNvPr id="3" name="Content Placeholder 2"/>
          <p:cNvSpPr>
            <a:spLocks noGrp="1"/>
          </p:cNvSpPr>
          <p:nvPr>
            <p:ph idx="1"/>
          </p:nvPr>
        </p:nvSpPr>
        <p:spPr>
          <a:xfrm>
            <a:off x="285750" y="1214438"/>
            <a:ext cx="8531225" cy="5643562"/>
          </a:xfrm>
        </p:spPr>
        <p:txBody>
          <a:bodyPr/>
          <a:lstStyle/>
          <a:p>
            <a:r>
              <a:rPr lang="en-US" dirty="0"/>
              <a:t>Overview of Module</a:t>
            </a:r>
          </a:p>
          <a:p>
            <a:pPr lvl="1"/>
            <a:r>
              <a:rPr lang="en-US" dirty="0"/>
              <a:t>What can you expect?</a:t>
            </a:r>
          </a:p>
          <a:p>
            <a:r>
              <a:rPr lang="en-US" dirty="0"/>
              <a:t>Learning Objectives</a:t>
            </a:r>
          </a:p>
          <a:p>
            <a:pPr lvl="1"/>
            <a:r>
              <a:rPr lang="en-US" dirty="0"/>
              <a:t>How will you benefit?</a:t>
            </a:r>
          </a:p>
          <a:p>
            <a:r>
              <a:rPr lang="en-US" dirty="0"/>
              <a:t>Learning Strategy</a:t>
            </a:r>
          </a:p>
          <a:p>
            <a:pPr lvl="1"/>
            <a:r>
              <a:rPr lang="en-US" dirty="0"/>
              <a:t>How you will learn?</a:t>
            </a:r>
          </a:p>
          <a:p>
            <a:r>
              <a:rPr lang="en-US" dirty="0"/>
              <a:t>Assessment Overview</a:t>
            </a:r>
          </a:p>
          <a:p>
            <a:pPr lvl="1"/>
            <a:r>
              <a:rPr lang="en-US" dirty="0"/>
              <a:t>How you will be tested?</a:t>
            </a:r>
          </a:p>
          <a:p>
            <a:endParaRPr lang="en-US" dirty="0"/>
          </a:p>
        </p:txBody>
      </p:sp>
      <p:pic>
        <p:nvPicPr>
          <p:cNvPr id="5" name="Picture 2" descr="https://isis2oss.tp.edu.sg/isis2oss/images/welcome_graphic3.jpg"/>
          <p:cNvPicPr>
            <a:picLocks noChangeAspect="1" noChangeArrowheads="1"/>
          </p:cNvPicPr>
          <p:nvPr/>
        </p:nvPicPr>
        <p:blipFill>
          <a:blip r:embed="rId3"/>
          <a:srcRect/>
          <a:stretch>
            <a:fillRect/>
          </a:stretch>
        </p:blipFill>
        <p:spPr bwMode="auto">
          <a:xfrm>
            <a:off x="4499992" y="1124744"/>
            <a:ext cx="4523526" cy="39290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40966"/>
            <a:ext cx="8229600" cy="639762"/>
          </a:xfrm>
        </p:spPr>
        <p:txBody>
          <a:bodyPr>
            <a:noAutofit/>
          </a:bodyPr>
          <a:lstStyle/>
          <a:p>
            <a:pPr algn="l"/>
            <a:r>
              <a:rPr lang="en-GB" dirty="0"/>
              <a:t>IS-A Relationship</a:t>
            </a:r>
          </a:p>
        </p:txBody>
      </p:sp>
      <p:sp>
        <p:nvSpPr>
          <p:cNvPr id="3" name="Content Placeholder 2"/>
          <p:cNvSpPr>
            <a:spLocks noGrp="1"/>
          </p:cNvSpPr>
          <p:nvPr>
            <p:ph idx="1"/>
          </p:nvPr>
        </p:nvSpPr>
        <p:spPr>
          <a:xfrm>
            <a:off x="228600" y="962744"/>
            <a:ext cx="8686800" cy="5562600"/>
          </a:xfrm>
        </p:spPr>
        <p:txBody>
          <a:bodyPr>
            <a:normAutofit lnSpcReduction="10000"/>
          </a:bodyPr>
          <a:lstStyle/>
          <a:p>
            <a:pPr>
              <a:buNone/>
            </a:pPr>
            <a:r>
              <a:rPr lang="en-GB" sz="2400" dirty="0"/>
              <a:t>	</a:t>
            </a:r>
            <a:r>
              <a:rPr lang="en-GB" sz="2400" dirty="0">
                <a:solidFill>
                  <a:srgbClr val="0070C0"/>
                </a:solidFill>
              </a:rPr>
              <a:t>class Animal{ } </a:t>
            </a:r>
          </a:p>
          <a:p>
            <a:pPr>
              <a:buNone/>
            </a:pPr>
            <a:r>
              <a:rPr lang="en-GB" sz="2400" dirty="0">
                <a:solidFill>
                  <a:srgbClr val="0070C0"/>
                </a:solidFill>
              </a:rPr>
              <a:t>	class Mammal extends Animal{ } </a:t>
            </a:r>
          </a:p>
          <a:p>
            <a:pPr>
              <a:buNone/>
            </a:pPr>
            <a:r>
              <a:rPr lang="en-GB" sz="2400" dirty="0">
                <a:solidFill>
                  <a:srgbClr val="0070C0"/>
                </a:solidFill>
              </a:rPr>
              <a:t>	class Reptile extends Animal{ } </a:t>
            </a:r>
          </a:p>
          <a:p>
            <a:pPr>
              <a:buNone/>
            </a:pPr>
            <a:r>
              <a:rPr lang="en-GB" sz="2400" dirty="0">
                <a:solidFill>
                  <a:srgbClr val="0070C0"/>
                </a:solidFill>
              </a:rPr>
              <a:t>	public class Dog extends Mammal{ </a:t>
            </a:r>
          </a:p>
          <a:p>
            <a:pPr>
              <a:buNone/>
            </a:pPr>
            <a:r>
              <a:rPr lang="en-GB" sz="2400" dirty="0">
                <a:solidFill>
                  <a:srgbClr val="0070C0"/>
                </a:solidFill>
              </a:rPr>
              <a:t>	    public static void main(String </a:t>
            </a:r>
            <a:r>
              <a:rPr lang="en-GB" sz="2400" dirty="0" err="1">
                <a:solidFill>
                  <a:srgbClr val="0070C0"/>
                </a:solidFill>
              </a:rPr>
              <a:t>args</a:t>
            </a:r>
            <a:r>
              <a:rPr lang="en-GB" sz="2400" dirty="0">
                <a:solidFill>
                  <a:srgbClr val="0070C0"/>
                </a:solidFill>
              </a:rPr>
              <a:t>[]){ </a:t>
            </a:r>
          </a:p>
          <a:p>
            <a:pPr>
              <a:buNone/>
            </a:pPr>
            <a:r>
              <a:rPr lang="en-GB" sz="2400" dirty="0">
                <a:solidFill>
                  <a:srgbClr val="0070C0"/>
                </a:solidFill>
              </a:rPr>
              <a:t>	         Animal a = new Animal(); </a:t>
            </a:r>
          </a:p>
          <a:p>
            <a:pPr>
              <a:buNone/>
            </a:pPr>
            <a:r>
              <a:rPr lang="en-GB" sz="2400" dirty="0">
                <a:solidFill>
                  <a:srgbClr val="0070C0"/>
                </a:solidFill>
              </a:rPr>
              <a:t>	         Mammal m = new Mammal(); </a:t>
            </a:r>
          </a:p>
          <a:p>
            <a:pPr>
              <a:buNone/>
            </a:pPr>
            <a:r>
              <a:rPr lang="en-GB" sz="2400" dirty="0">
                <a:solidFill>
                  <a:srgbClr val="0070C0"/>
                </a:solidFill>
              </a:rPr>
              <a:t>	         Dog d = new Dog(); </a:t>
            </a:r>
          </a:p>
          <a:p>
            <a:pPr>
              <a:buNone/>
            </a:pPr>
            <a:r>
              <a:rPr lang="en-GB" sz="2400" dirty="0">
                <a:solidFill>
                  <a:srgbClr val="0070C0"/>
                </a:solidFill>
              </a:rPr>
              <a:t>	         </a:t>
            </a:r>
            <a:r>
              <a:rPr lang="en-GB" sz="2400" dirty="0" err="1">
                <a:solidFill>
                  <a:srgbClr val="0070C0"/>
                </a:solidFill>
              </a:rPr>
              <a:t>System.out.println</a:t>
            </a:r>
            <a:r>
              <a:rPr lang="en-GB" sz="2400" dirty="0">
                <a:solidFill>
                  <a:srgbClr val="0070C0"/>
                </a:solidFill>
              </a:rPr>
              <a:t>(m </a:t>
            </a:r>
            <a:r>
              <a:rPr lang="en-GB" sz="2400" dirty="0" err="1">
                <a:solidFill>
                  <a:srgbClr val="0070C0"/>
                </a:solidFill>
              </a:rPr>
              <a:t>instanceof</a:t>
            </a:r>
            <a:r>
              <a:rPr lang="en-GB" sz="2400" dirty="0">
                <a:solidFill>
                  <a:srgbClr val="0070C0"/>
                </a:solidFill>
              </a:rPr>
              <a:t> Animal);       	</a:t>
            </a:r>
            <a:r>
              <a:rPr lang="en-GB" sz="2400" dirty="0" err="1">
                <a:solidFill>
                  <a:srgbClr val="0070C0"/>
                </a:solidFill>
              </a:rPr>
              <a:t>System.out.println</a:t>
            </a:r>
            <a:r>
              <a:rPr lang="en-GB" sz="2400" dirty="0">
                <a:solidFill>
                  <a:srgbClr val="0070C0"/>
                </a:solidFill>
              </a:rPr>
              <a:t>(d </a:t>
            </a:r>
            <a:r>
              <a:rPr lang="en-GB" sz="2400" dirty="0" err="1">
                <a:solidFill>
                  <a:srgbClr val="0070C0"/>
                </a:solidFill>
              </a:rPr>
              <a:t>instanceof</a:t>
            </a:r>
            <a:r>
              <a:rPr lang="en-GB" sz="2400" dirty="0">
                <a:solidFill>
                  <a:srgbClr val="0070C0"/>
                </a:solidFill>
              </a:rPr>
              <a:t> Mammal); 	</a:t>
            </a:r>
            <a:r>
              <a:rPr lang="en-GB" sz="2400" dirty="0" err="1">
                <a:solidFill>
                  <a:srgbClr val="0070C0"/>
                </a:solidFill>
              </a:rPr>
              <a:t>System.out.println</a:t>
            </a:r>
            <a:r>
              <a:rPr lang="en-GB" sz="2400" dirty="0">
                <a:solidFill>
                  <a:srgbClr val="0070C0"/>
                </a:solidFill>
              </a:rPr>
              <a:t>(d </a:t>
            </a:r>
            <a:r>
              <a:rPr lang="en-GB" sz="2400" dirty="0" err="1">
                <a:solidFill>
                  <a:srgbClr val="0070C0"/>
                </a:solidFill>
              </a:rPr>
              <a:t>instanceof</a:t>
            </a:r>
            <a:r>
              <a:rPr lang="en-GB" sz="2400" dirty="0">
                <a:solidFill>
                  <a:srgbClr val="0070C0"/>
                </a:solidFill>
              </a:rPr>
              <a:t> Animal); </a:t>
            </a:r>
          </a:p>
          <a:p>
            <a:pPr>
              <a:buNone/>
            </a:pPr>
            <a:r>
              <a:rPr lang="en-GB" sz="2400" dirty="0">
                <a:solidFill>
                  <a:srgbClr val="0070C0"/>
                </a:solidFill>
              </a:rPr>
              <a:t>	    } </a:t>
            </a:r>
          </a:p>
          <a:p>
            <a:pPr>
              <a:buNone/>
            </a:pPr>
            <a:r>
              <a:rPr lang="en-GB" sz="2400" dirty="0">
                <a:solidFill>
                  <a:srgbClr val="0070C0"/>
                </a:solidFill>
              </a:rPr>
              <a:t>	}</a:t>
            </a:r>
          </a:p>
        </p:txBody>
      </p:sp>
    </p:spTree>
    <p:extLst>
      <p:ext uri="{BB962C8B-B14F-4D97-AF65-F5344CB8AC3E}">
        <p14:creationId xmlns:p14="http://schemas.microsoft.com/office/powerpoint/2010/main" val="278539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4374"/>
            <a:ext cx="8229600" cy="868362"/>
          </a:xfrm>
        </p:spPr>
        <p:txBody>
          <a:bodyPr>
            <a:normAutofit/>
          </a:bodyPr>
          <a:lstStyle/>
          <a:p>
            <a:pPr algn="l"/>
            <a:r>
              <a:rPr lang="en-GB" dirty="0"/>
              <a:t>The </a:t>
            </a:r>
            <a:r>
              <a:rPr lang="en-GB" i="1" dirty="0"/>
              <a:t>implements </a:t>
            </a:r>
            <a:r>
              <a:rPr lang="en-GB" dirty="0"/>
              <a:t>Keyword</a:t>
            </a:r>
          </a:p>
        </p:txBody>
      </p:sp>
      <p:sp>
        <p:nvSpPr>
          <p:cNvPr id="3" name="Content Placeholder 2"/>
          <p:cNvSpPr>
            <a:spLocks noGrp="1"/>
          </p:cNvSpPr>
          <p:nvPr>
            <p:ph idx="1"/>
          </p:nvPr>
        </p:nvSpPr>
        <p:spPr>
          <a:xfrm>
            <a:off x="457200" y="1066800"/>
            <a:ext cx="8229600" cy="5486400"/>
          </a:xfrm>
        </p:spPr>
        <p:txBody>
          <a:bodyPr>
            <a:normAutofit/>
          </a:bodyPr>
          <a:lstStyle/>
          <a:p>
            <a:r>
              <a:rPr lang="en-GB" dirty="0"/>
              <a:t>Since we have a good understanding of the </a:t>
            </a:r>
            <a:r>
              <a:rPr lang="en-GB" b="1" dirty="0"/>
              <a:t>extends</a:t>
            </a:r>
            <a:r>
              <a:rPr lang="en-GB" dirty="0"/>
              <a:t> keyword let us look into how the </a:t>
            </a:r>
            <a:r>
              <a:rPr lang="en-GB" b="1" dirty="0">
                <a:solidFill>
                  <a:schemeClr val="accent2">
                    <a:lumMod val="75000"/>
                  </a:schemeClr>
                </a:solidFill>
              </a:rPr>
              <a:t>implements</a:t>
            </a:r>
            <a:r>
              <a:rPr lang="en-GB" b="1" dirty="0"/>
              <a:t> </a:t>
            </a:r>
            <a:r>
              <a:rPr lang="en-GB" dirty="0"/>
              <a:t>keyword is used to get the IS-A relationship.</a:t>
            </a:r>
          </a:p>
          <a:p>
            <a:r>
              <a:rPr lang="en-GB" dirty="0"/>
              <a:t>Generally, the </a:t>
            </a:r>
            <a:r>
              <a:rPr lang="en-GB" b="1" dirty="0">
                <a:solidFill>
                  <a:schemeClr val="accent2">
                    <a:lumMod val="75000"/>
                  </a:schemeClr>
                </a:solidFill>
              </a:rPr>
              <a:t>implements</a:t>
            </a:r>
            <a:r>
              <a:rPr lang="en-GB" dirty="0"/>
              <a:t> keyword is used with classes to inherit the properties of an </a:t>
            </a:r>
            <a:r>
              <a:rPr lang="en-GB" dirty="0">
                <a:solidFill>
                  <a:schemeClr val="accent2">
                    <a:lumMod val="75000"/>
                  </a:schemeClr>
                </a:solidFill>
              </a:rPr>
              <a:t>interface</a:t>
            </a:r>
            <a:r>
              <a:rPr lang="en-GB" dirty="0"/>
              <a:t>. </a:t>
            </a:r>
          </a:p>
          <a:p>
            <a:r>
              <a:rPr lang="en-GB" dirty="0"/>
              <a:t>Interfaces can never be extended by a class.</a:t>
            </a:r>
          </a:p>
          <a:p>
            <a:r>
              <a:rPr lang="en-GB" dirty="0"/>
              <a:t>Interfaces will be studies in Lecture 4.</a:t>
            </a:r>
          </a:p>
        </p:txBody>
      </p:sp>
    </p:spTree>
    <p:extLst>
      <p:ext uri="{BB962C8B-B14F-4D97-AF65-F5344CB8AC3E}">
        <p14:creationId xmlns:p14="http://schemas.microsoft.com/office/powerpoint/2010/main" val="262816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dirty="0"/>
              <a:t>The </a:t>
            </a:r>
            <a:r>
              <a:rPr lang="en-GB" i="1" dirty="0" err="1"/>
              <a:t>instanceof</a:t>
            </a:r>
            <a:r>
              <a:rPr lang="en-GB" dirty="0"/>
              <a:t> Keyword</a:t>
            </a:r>
          </a:p>
        </p:txBody>
      </p:sp>
      <p:sp>
        <p:nvSpPr>
          <p:cNvPr id="3" name="Content Placeholder 2"/>
          <p:cNvSpPr>
            <a:spLocks noGrp="1"/>
          </p:cNvSpPr>
          <p:nvPr>
            <p:ph idx="1"/>
          </p:nvPr>
        </p:nvSpPr>
        <p:spPr/>
        <p:txBody>
          <a:bodyPr>
            <a:normAutofit/>
          </a:bodyPr>
          <a:lstStyle/>
          <a:p>
            <a:pPr algn="just"/>
            <a:r>
              <a:rPr lang="en-GB" dirty="0"/>
              <a:t>The </a:t>
            </a:r>
            <a:r>
              <a:rPr lang="en-GB" b="1" dirty="0"/>
              <a:t>java </a:t>
            </a:r>
            <a:r>
              <a:rPr lang="en-GB" b="1" dirty="0" err="1">
                <a:solidFill>
                  <a:schemeClr val="accent2">
                    <a:lumMod val="75000"/>
                  </a:schemeClr>
                </a:solidFill>
              </a:rPr>
              <a:t>instanceof</a:t>
            </a:r>
            <a:r>
              <a:rPr lang="en-GB" b="1" dirty="0"/>
              <a:t> operator</a:t>
            </a:r>
            <a:r>
              <a:rPr lang="en-GB" dirty="0"/>
              <a:t> is used to test whether the object is an </a:t>
            </a:r>
            <a:r>
              <a:rPr lang="en-GB" b="1" dirty="0"/>
              <a:t>instance of</a:t>
            </a:r>
            <a:r>
              <a:rPr lang="en-GB" dirty="0"/>
              <a:t> the specified type (class or subclass or interface). </a:t>
            </a:r>
          </a:p>
          <a:p>
            <a:pPr algn="just"/>
            <a:r>
              <a:rPr lang="en-GB" dirty="0"/>
              <a:t>The </a:t>
            </a:r>
            <a:r>
              <a:rPr lang="en-GB" b="1" dirty="0" err="1">
                <a:solidFill>
                  <a:schemeClr val="accent2">
                    <a:lumMod val="75000"/>
                  </a:schemeClr>
                </a:solidFill>
              </a:rPr>
              <a:t>instanceof</a:t>
            </a:r>
            <a:r>
              <a:rPr lang="en-GB" dirty="0"/>
              <a:t> in </a:t>
            </a:r>
            <a:r>
              <a:rPr lang="en-GB" b="1" dirty="0"/>
              <a:t>java</a:t>
            </a:r>
            <a:r>
              <a:rPr lang="en-GB" dirty="0"/>
              <a:t> is also known as type comparison </a:t>
            </a:r>
            <a:r>
              <a:rPr lang="en-GB" b="1" dirty="0"/>
              <a:t>operator</a:t>
            </a:r>
            <a:r>
              <a:rPr lang="en-GB" dirty="0"/>
              <a:t> because it compares the instance with type. </a:t>
            </a:r>
          </a:p>
          <a:p>
            <a:pPr algn="just"/>
            <a:r>
              <a:rPr lang="en-GB" dirty="0">
                <a:solidFill>
                  <a:schemeClr val="accent2">
                    <a:lumMod val="75000"/>
                  </a:schemeClr>
                </a:solidFill>
              </a:rPr>
              <a:t>It returns either true or false.</a:t>
            </a:r>
          </a:p>
        </p:txBody>
      </p:sp>
    </p:spTree>
    <p:extLst>
      <p:ext uri="{BB962C8B-B14F-4D97-AF65-F5344CB8AC3E}">
        <p14:creationId xmlns:p14="http://schemas.microsoft.com/office/powerpoint/2010/main" val="3834777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pPr algn="l"/>
            <a:r>
              <a:rPr lang="en-GB" dirty="0"/>
              <a:t>HAS-A relationship</a:t>
            </a:r>
          </a:p>
        </p:txBody>
      </p:sp>
      <p:sp>
        <p:nvSpPr>
          <p:cNvPr id="3" name="Content Placeholder 2"/>
          <p:cNvSpPr>
            <a:spLocks noGrp="1"/>
          </p:cNvSpPr>
          <p:nvPr>
            <p:ph idx="1"/>
          </p:nvPr>
        </p:nvSpPr>
        <p:spPr>
          <a:xfrm>
            <a:off x="304800" y="1066800"/>
            <a:ext cx="8610600" cy="5562600"/>
          </a:xfrm>
        </p:spPr>
        <p:txBody>
          <a:bodyPr>
            <a:normAutofit/>
          </a:bodyPr>
          <a:lstStyle/>
          <a:p>
            <a:r>
              <a:rPr lang="en-GB" dirty="0"/>
              <a:t>This relationship is mainly based on the usage. </a:t>
            </a:r>
          </a:p>
          <a:p>
            <a:r>
              <a:rPr lang="en-GB" dirty="0">
                <a:solidFill>
                  <a:schemeClr val="accent2">
                    <a:lumMod val="75000"/>
                  </a:schemeClr>
                </a:solidFill>
              </a:rPr>
              <a:t>This determines whether a certain class </a:t>
            </a:r>
            <a:r>
              <a:rPr lang="en-GB" b="1" dirty="0">
                <a:solidFill>
                  <a:schemeClr val="accent2">
                    <a:lumMod val="75000"/>
                  </a:schemeClr>
                </a:solidFill>
              </a:rPr>
              <a:t>HAS-A </a:t>
            </a:r>
            <a:r>
              <a:rPr lang="en-GB" dirty="0">
                <a:solidFill>
                  <a:schemeClr val="accent2">
                    <a:lumMod val="75000"/>
                  </a:schemeClr>
                </a:solidFill>
              </a:rPr>
              <a:t>certain thing. </a:t>
            </a:r>
          </a:p>
          <a:p>
            <a:r>
              <a:rPr lang="en-GB" dirty="0"/>
              <a:t>This relationship helps to reduce duplication of code as well as bugs.</a:t>
            </a:r>
          </a:p>
        </p:txBody>
      </p:sp>
    </p:spTree>
    <p:extLst>
      <p:ext uri="{BB962C8B-B14F-4D97-AF65-F5344CB8AC3E}">
        <p14:creationId xmlns:p14="http://schemas.microsoft.com/office/powerpoint/2010/main" val="1785350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HAS-A relationship</a:t>
            </a:r>
            <a:endParaRPr lang="en-US" dirty="0"/>
          </a:p>
        </p:txBody>
      </p:sp>
      <p:sp>
        <p:nvSpPr>
          <p:cNvPr id="3" name="Content Placeholder 2"/>
          <p:cNvSpPr>
            <a:spLocks noGrp="1"/>
          </p:cNvSpPr>
          <p:nvPr>
            <p:ph idx="1"/>
          </p:nvPr>
        </p:nvSpPr>
        <p:spPr/>
        <p:txBody>
          <a:bodyPr/>
          <a:lstStyle/>
          <a:p>
            <a:r>
              <a:rPr lang="en-GB" dirty="0"/>
              <a:t>Lets us look into an example:</a:t>
            </a:r>
          </a:p>
          <a:p>
            <a:pPr>
              <a:buNone/>
            </a:pPr>
            <a:r>
              <a:rPr lang="en-GB" dirty="0"/>
              <a:t>	</a:t>
            </a:r>
            <a:r>
              <a:rPr lang="en-GB" dirty="0">
                <a:solidFill>
                  <a:srgbClr val="0070C0"/>
                </a:solidFill>
              </a:rPr>
              <a:t>public class Vehicle{} </a:t>
            </a:r>
          </a:p>
          <a:p>
            <a:pPr>
              <a:buNone/>
            </a:pPr>
            <a:r>
              <a:rPr lang="en-GB" dirty="0">
                <a:solidFill>
                  <a:srgbClr val="0070C0"/>
                </a:solidFill>
              </a:rPr>
              <a:t>	public class Speed{} </a:t>
            </a:r>
          </a:p>
          <a:p>
            <a:pPr>
              <a:buNone/>
            </a:pPr>
            <a:r>
              <a:rPr lang="en-GB" dirty="0">
                <a:solidFill>
                  <a:srgbClr val="0070C0"/>
                </a:solidFill>
              </a:rPr>
              <a:t>	public class Van extends Vehicle{ </a:t>
            </a:r>
          </a:p>
          <a:p>
            <a:pPr>
              <a:buNone/>
            </a:pPr>
            <a:r>
              <a:rPr lang="en-GB" dirty="0">
                <a:solidFill>
                  <a:srgbClr val="0070C0"/>
                </a:solidFill>
              </a:rPr>
              <a:t>		private Speed </a:t>
            </a:r>
            <a:r>
              <a:rPr lang="en-GB" dirty="0" err="1">
                <a:solidFill>
                  <a:srgbClr val="0070C0"/>
                </a:solidFill>
              </a:rPr>
              <a:t>sp</a:t>
            </a:r>
            <a:r>
              <a:rPr lang="en-GB" dirty="0">
                <a:solidFill>
                  <a:srgbClr val="0070C0"/>
                </a:solidFill>
              </a:rPr>
              <a:t>; </a:t>
            </a:r>
          </a:p>
          <a:p>
            <a:pPr>
              <a:buNone/>
            </a:pPr>
            <a:r>
              <a:rPr lang="en-GB" dirty="0">
                <a:solidFill>
                  <a:srgbClr val="0070C0"/>
                </a:solidFill>
              </a:rPr>
              <a:t>	} </a:t>
            </a:r>
          </a:p>
          <a:p>
            <a:pPr marL="0" indent="0">
              <a:buNone/>
            </a:pPr>
            <a:endParaRPr lang="en-US" dirty="0"/>
          </a:p>
        </p:txBody>
      </p:sp>
    </p:spTree>
    <p:extLst>
      <p:ext uri="{BB962C8B-B14F-4D97-AF65-F5344CB8AC3E}">
        <p14:creationId xmlns:p14="http://schemas.microsoft.com/office/powerpoint/2010/main" val="2535699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HAS-A relationship</a:t>
            </a:r>
            <a:endParaRPr lang="en-US" dirty="0"/>
          </a:p>
        </p:txBody>
      </p:sp>
      <p:sp>
        <p:nvSpPr>
          <p:cNvPr id="3" name="Content Placeholder 2"/>
          <p:cNvSpPr>
            <a:spLocks noGrp="1"/>
          </p:cNvSpPr>
          <p:nvPr>
            <p:ph idx="1"/>
          </p:nvPr>
        </p:nvSpPr>
        <p:spPr/>
        <p:txBody>
          <a:bodyPr/>
          <a:lstStyle/>
          <a:p>
            <a:r>
              <a:rPr lang="en-GB" dirty="0">
                <a:solidFill>
                  <a:schemeClr val="accent2">
                    <a:lumMod val="75000"/>
                  </a:schemeClr>
                </a:solidFill>
              </a:rPr>
              <a:t>This shows that class Van HAS-A Speed</a:t>
            </a:r>
            <a:r>
              <a:rPr lang="en-GB" dirty="0"/>
              <a:t>. </a:t>
            </a:r>
          </a:p>
          <a:p>
            <a:r>
              <a:rPr lang="en-GB" dirty="0">
                <a:solidFill>
                  <a:schemeClr val="accent2">
                    <a:lumMod val="75000"/>
                  </a:schemeClr>
                </a:solidFill>
              </a:rPr>
              <a:t>By having a separate class for Speed, we do not have to put the entire code that belongs to speed inside the Van class, which makes it possible to reuse the Speed class in multiple applications.</a:t>
            </a:r>
          </a:p>
          <a:p>
            <a:endParaRPr lang="en-US" dirty="0"/>
          </a:p>
        </p:txBody>
      </p:sp>
    </p:spTree>
    <p:extLst>
      <p:ext uri="{BB962C8B-B14F-4D97-AF65-F5344CB8AC3E}">
        <p14:creationId xmlns:p14="http://schemas.microsoft.com/office/powerpoint/2010/main" val="1019491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92162"/>
          </a:xfrm>
        </p:spPr>
        <p:txBody>
          <a:bodyPr>
            <a:normAutofit/>
          </a:bodyPr>
          <a:lstStyle/>
          <a:p>
            <a:pPr algn="l"/>
            <a:r>
              <a:rPr lang="en-GB" dirty="0"/>
              <a:t>HAS-A relationship</a:t>
            </a:r>
          </a:p>
        </p:txBody>
      </p:sp>
      <p:sp>
        <p:nvSpPr>
          <p:cNvPr id="3" name="Content Placeholder 2"/>
          <p:cNvSpPr>
            <a:spLocks noGrp="1"/>
          </p:cNvSpPr>
          <p:nvPr>
            <p:ph idx="1"/>
          </p:nvPr>
        </p:nvSpPr>
        <p:spPr>
          <a:xfrm>
            <a:off x="381000" y="1066800"/>
            <a:ext cx="8305800" cy="5410200"/>
          </a:xfrm>
        </p:spPr>
        <p:txBody>
          <a:bodyPr>
            <a:normAutofit/>
          </a:bodyPr>
          <a:lstStyle/>
          <a:p>
            <a:r>
              <a:rPr lang="en-GB" dirty="0"/>
              <a:t>In Object-Oriented feature, the users do not need to bother about which object is doing the real work. </a:t>
            </a:r>
          </a:p>
          <a:p>
            <a:r>
              <a:rPr lang="en-GB" dirty="0"/>
              <a:t>To achieve this, the Van class hides the implementation details from the users of the Van class. </a:t>
            </a:r>
          </a:p>
          <a:p>
            <a:r>
              <a:rPr lang="en-GB" dirty="0">
                <a:solidFill>
                  <a:schemeClr val="accent2">
                    <a:lumMod val="75000"/>
                  </a:schemeClr>
                </a:solidFill>
              </a:rPr>
              <a:t>So basically what happens is the users would ask the Van class to do a certain action and the Van class will either do the work by itself or ask another class to perform the action.</a:t>
            </a:r>
          </a:p>
        </p:txBody>
      </p:sp>
    </p:spTree>
    <p:extLst>
      <p:ext uri="{BB962C8B-B14F-4D97-AF65-F5344CB8AC3E}">
        <p14:creationId xmlns:p14="http://schemas.microsoft.com/office/powerpoint/2010/main" val="4175203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Any Questions?</a:t>
            </a:r>
          </a:p>
        </p:txBody>
      </p:sp>
      <p:pic>
        <p:nvPicPr>
          <p:cNvPr id="68610" name="Picture 2" descr="http://www.adelantefund.org/images/adelante/student%20raising%20hand.jpg"/>
          <p:cNvPicPr>
            <a:picLocks noChangeAspect="1" noChangeArrowheads="1"/>
          </p:cNvPicPr>
          <p:nvPr/>
        </p:nvPicPr>
        <p:blipFill>
          <a:blip r:embed="rId3" cstate="print"/>
          <a:srcRect/>
          <a:stretch>
            <a:fillRect/>
          </a:stretch>
        </p:blipFill>
        <p:spPr bwMode="auto">
          <a:xfrm>
            <a:off x="1071538" y="1428736"/>
            <a:ext cx="6956509" cy="4643470"/>
          </a:xfrm>
          <a:prstGeom prst="rect">
            <a:avLst/>
          </a:prstGeom>
          <a:noFill/>
        </p:spPr>
      </p:pic>
    </p:spTree>
    <p:extLst>
      <p:ext uri="{BB962C8B-B14F-4D97-AF65-F5344CB8AC3E}">
        <p14:creationId xmlns:p14="http://schemas.microsoft.com/office/powerpoint/2010/main" val="2144149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pPr algn="l"/>
            <a:r>
              <a:rPr lang="en-GB" dirty="0"/>
              <a:t>Types of Inheritance</a:t>
            </a:r>
          </a:p>
        </p:txBody>
      </p:sp>
      <p:sp>
        <p:nvSpPr>
          <p:cNvPr id="3" name="Content Placeholder 2"/>
          <p:cNvSpPr>
            <a:spLocks noGrp="1"/>
          </p:cNvSpPr>
          <p:nvPr>
            <p:ph idx="1"/>
          </p:nvPr>
        </p:nvSpPr>
        <p:spPr>
          <a:xfrm>
            <a:off x="304800" y="1219200"/>
            <a:ext cx="8534400" cy="5334000"/>
          </a:xfrm>
        </p:spPr>
        <p:txBody>
          <a:bodyPr>
            <a:normAutofit/>
          </a:bodyPr>
          <a:lstStyle/>
          <a:p>
            <a:endParaRPr lang="en-GB" sz="2000" dirty="0"/>
          </a:p>
        </p:txBody>
      </p:sp>
      <p:pic>
        <p:nvPicPr>
          <p:cNvPr id="1026" name="Picture 2" descr="D:\Abhinav\Course Development images\types_of_inheritance-java.jpg"/>
          <p:cNvPicPr>
            <a:picLocks noChangeAspect="1" noChangeArrowheads="1"/>
          </p:cNvPicPr>
          <p:nvPr/>
        </p:nvPicPr>
        <p:blipFill>
          <a:blip r:embed="rId2" cstate="print"/>
          <a:srcRect/>
          <a:stretch>
            <a:fillRect/>
          </a:stretch>
        </p:blipFill>
        <p:spPr bwMode="auto">
          <a:xfrm>
            <a:off x="531744" y="1052736"/>
            <a:ext cx="7496640" cy="5386536"/>
          </a:xfrm>
          <a:prstGeom prst="rect">
            <a:avLst/>
          </a:prstGeom>
          <a:noFill/>
        </p:spPr>
      </p:pic>
    </p:spTree>
    <p:extLst>
      <p:ext uri="{BB962C8B-B14F-4D97-AF65-F5344CB8AC3E}">
        <p14:creationId xmlns:p14="http://schemas.microsoft.com/office/powerpoint/2010/main" val="2145542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Types of Inheritance</a:t>
            </a:r>
          </a:p>
        </p:txBody>
      </p:sp>
      <p:sp>
        <p:nvSpPr>
          <p:cNvPr id="3" name="Content Placeholder 2"/>
          <p:cNvSpPr>
            <a:spLocks noGrp="1"/>
          </p:cNvSpPr>
          <p:nvPr>
            <p:ph idx="1"/>
          </p:nvPr>
        </p:nvSpPr>
        <p:spPr/>
        <p:txBody>
          <a:bodyPr>
            <a:noAutofit/>
          </a:bodyPr>
          <a:lstStyle/>
          <a:p>
            <a:r>
              <a:rPr lang="en-GB" dirty="0"/>
              <a:t>A very important fact to remember is that </a:t>
            </a:r>
            <a:r>
              <a:rPr lang="en-GB" dirty="0">
                <a:solidFill>
                  <a:schemeClr val="accent2">
                    <a:lumMod val="75000"/>
                  </a:schemeClr>
                </a:solidFill>
              </a:rPr>
              <a:t>Java does not support multiple inheritance</a:t>
            </a:r>
            <a:r>
              <a:rPr lang="en-GB" dirty="0"/>
              <a:t>. </a:t>
            </a:r>
          </a:p>
          <a:p>
            <a:r>
              <a:rPr lang="en-GB" dirty="0">
                <a:solidFill>
                  <a:schemeClr val="accent2">
                    <a:lumMod val="75000"/>
                  </a:schemeClr>
                </a:solidFill>
              </a:rPr>
              <a:t>This means that a class cannot extend more than one class.</a:t>
            </a:r>
            <a:r>
              <a:rPr lang="en-GB" dirty="0"/>
              <a:t> </a:t>
            </a:r>
          </a:p>
          <a:p>
            <a:r>
              <a:rPr lang="en-GB" dirty="0"/>
              <a:t>Therefore following is illegal:</a:t>
            </a:r>
          </a:p>
          <a:p>
            <a:pPr>
              <a:buNone/>
            </a:pPr>
            <a:r>
              <a:rPr lang="en-GB" dirty="0">
                <a:solidFill>
                  <a:srgbClr val="0070C0"/>
                </a:solidFill>
              </a:rPr>
              <a:t>	public class extends Animal, Mammal{} </a:t>
            </a:r>
          </a:p>
          <a:p>
            <a:r>
              <a:rPr lang="en-GB" dirty="0">
                <a:solidFill>
                  <a:schemeClr val="accent2">
                    <a:lumMod val="75000"/>
                  </a:schemeClr>
                </a:solidFill>
              </a:rPr>
              <a:t>However, a class can implement one or more interfaces.</a:t>
            </a:r>
          </a:p>
          <a:p>
            <a:r>
              <a:rPr lang="en-GB" dirty="0"/>
              <a:t>This has made Java get rid of the impossibility of multiple inheritance.</a:t>
            </a:r>
            <a:endParaRPr lang="en-GB" dirty="0">
              <a:solidFill>
                <a:srgbClr val="0070C0"/>
              </a:solidFill>
            </a:endParaRPr>
          </a:p>
        </p:txBody>
      </p:sp>
    </p:spTree>
    <p:extLst>
      <p:ext uri="{BB962C8B-B14F-4D97-AF65-F5344CB8AC3E}">
        <p14:creationId xmlns:p14="http://schemas.microsoft.com/office/powerpoint/2010/main" val="230014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Overview of Module</a:t>
            </a:r>
          </a:p>
        </p:txBody>
      </p:sp>
      <p:sp>
        <p:nvSpPr>
          <p:cNvPr id="3" name="Content Placeholder 2"/>
          <p:cNvSpPr>
            <a:spLocks noGrp="1"/>
          </p:cNvSpPr>
          <p:nvPr>
            <p:ph idx="1"/>
          </p:nvPr>
        </p:nvSpPr>
        <p:spPr>
          <a:xfrm>
            <a:off x="285750" y="1214438"/>
            <a:ext cx="8531225" cy="5643562"/>
          </a:xfrm>
        </p:spPr>
        <p:txBody>
          <a:bodyPr/>
          <a:lstStyle/>
          <a:p>
            <a:r>
              <a:rPr lang="en-GB" dirty="0"/>
              <a:t>This module aims to teach advance Object Oriented Programming concepts to students.</a:t>
            </a:r>
          </a:p>
          <a:p>
            <a:r>
              <a:rPr lang="en-GB" dirty="0"/>
              <a:t> The module will teach students to write, analyze and correct program codes using graphical interface (</a:t>
            </a:r>
            <a:r>
              <a:rPr lang="en-GB" dirty="0" err="1"/>
              <a:t>BlueJ</a:t>
            </a:r>
            <a:r>
              <a:rPr lang="en-GB" dirty="0"/>
              <a:t>) or any other Integrated Development Environments (IDEs). </a:t>
            </a:r>
          </a:p>
          <a:p>
            <a:r>
              <a:rPr lang="en-GB" dirty="0"/>
              <a:t>At the end of the course, students will be able to write complex programs giving them further knowledge and confidence for computing major.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Advantages of Inheritance</a:t>
            </a:r>
          </a:p>
        </p:txBody>
      </p:sp>
      <p:sp>
        <p:nvSpPr>
          <p:cNvPr id="3" name="Content Placeholder 2"/>
          <p:cNvSpPr>
            <a:spLocks noGrp="1"/>
          </p:cNvSpPr>
          <p:nvPr>
            <p:ph idx="1"/>
          </p:nvPr>
        </p:nvSpPr>
        <p:spPr/>
        <p:txBody>
          <a:bodyPr/>
          <a:lstStyle/>
          <a:p>
            <a:r>
              <a:rPr lang="en-GB" dirty="0"/>
              <a:t>Avoiding code duplication</a:t>
            </a:r>
          </a:p>
          <a:p>
            <a:r>
              <a:rPr lang="en-GB" dirty="0"/>
              <a:t>Easier maintenance</a:t>
            </a:r>
          </a:p>
          <a:p>
            <a:r>
              <a:rPr lang="en-GB" dirty="0"/>
              <a:t>Extendibility </a:t>
            </a:r>
          </a:p>
          <a:p>
            <a:pPr marL="0" indent="0">
              <a:buNone/>
            </a:pPr>
            <a:endParaRPr lang="en-GB" dirty="0"/>
          </a:p>
        </p:txBody>
      </p:sp>
    </p:spTree>
    <p:extLst>
      <p:ext uri="{BB962C8B-B14F-4D97-AF65-F5344CB8AC3E}">
        <p14:creationId xmlns:p14="http://schemas.microsoft.com/office/powerpoint/2010/main" val="1387369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85728"/>
            <a:ext cx="8858250" cy="762000"/>
          </a:xfrm>
        </p:spPr>
        <p:txBody>
          <a:bodyPr/>
          <a:lstStyle/>
          <a:p>
            <a:r>
              <a:rPr lang="en-US" dirty="0"/>
              <a:t>Summary: Week 1 Lecture</a:t>
            </a:r>
          </a:p>
        </p:txBody>
      </p:sp>
      <p:sp>
        <p:nvSpPr>
          <p:cNvPr id="6" name="Content Placeholder 5"/>
          <p:cNvSpPr>
            <a:spLocks noGrp="1"/>
          </p:cNvSpPr>
          <p:nvPr>
            <p:ph idx="1"/>
          </p:nvPr>
        </p:nvSpPr>
        <p:spPr>
          <a:xfrm>
            <a:off x="285750" y="1214438"/>
            <a:ext cx="8531225" cy="5357834"/>
          </a:xfrm>
        </p:spPr>
        <p:txBody>
          <a:bodyPr/>
          <a:lstStyle/>
          <a:p>
            <a:pPr lvl="0"/>
            <a:r>
              <a:rPr lang="en-GB" dirty="0"/>
              <a:t>Concept of Inheritance</a:t>
            </a:r>
            <a:endParaRPr lang="en-US" dirty="0"/>
          </a:p>
          <a:p>
            <a:pPr lvl="0"/>
            <a:r>
              <a:rPr lang="en-GB" dirty="0"/>
              <a:t>Example of Inheritance Hierarchies</a:t>
            </a:r>
            <a:endParaRPr lang="en-US" dirty="0"/>
          </a:p>
          <a:p>
            <a:pPr lvl="0"/>
            <a:r>
              <a:rPr lang="en-GB" dirty="0"/>
              <a:t>Inheritance in Java</a:t>
            </a:r>
            <a:endParaRPr lang="en-US" dirty="0"/>
          </a:p>
          <a:p>
            <a:pPr lvl="0"/>
            <a:r>
              <a:rPr lang="en-GB" dirty="0"/>
              <a:t>Advantages of Inheritance</a:t>
            </a:r>
            <a:endParaRPr lang="en-US" dirty="0"/>
          </a:p>
          <a:p>
            <a:pPr lvl="0"/>
            <a:r>
              <a:rPr lang="en-GB" dirty="0"/>
              <a:t>The </a:t>
            </a:r>
            <a:r>
              <a:rPr lang="en-GB" i="1" dirty="0"/>
              <a:t>Object</a:t>
            </a:r>
            <a:r>
              <a:rPr lang="en-GB" dirty="0"/>
              <a:t> Class</a:t>
            </a:r>
            <a:endParaRPr lang="en-US" dirty="0"/>
          </a:p>
          <a:p>
            <a:pPr lvl="0"/>
            <a:r>
              <a:rPr lang="en-GB" dirty="0"/>
              <a:t>Invoking Superclass Constructor</a:t>
            </a:r>
            <a:endParaRPr lang="en-US" dirty="0"/>
          </a:p>
          <a:p>
            <a:pPr lvl="0"/>
            <a:r>
              <a:rPr lang="en-GB" dirty="0"/>
              <a:t>The </a:t>
            </a:r>
            <a:r>
              <a:rPr lang="en-GB" i="1" dirty="0" err="1"/>
              <a:t>instanceof</a:t>
            </a:r>
            <a:r>
              <a:rPr lang="en-GB" i="1" dirty="0"/>
              <a:t> </a:t>
            </a:r>
            <a:r>
              <a:rPr lang="en-GB" dirty="0"/>
              <a:t>Operator</a:t>
            </a:r>
            <a:endParaRPr lang="en-US" dirty="0"/>
          </a:p>
          <a:p>
            <a:pPr lvl="0"/>
            <a:r>
              <a:rPr lang="en-GB" dirty="0"/>
              <a:t>Types of Inheritance</a:t>
            </a:r>
            <a:endParaRPr lang="en-US" dirty="0"/>
          </a:p>
          <a:p>
            <a:r>
              <a:rPr lang="en-GB" dirty="0"/>
              <a:t>Multiple Inheritance</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What to Expect: Week 1 Lab</a:t>
            </a:r>
          </a:p>
        </p:txBody>
      </p:sp>
      <p:sp>
        <p:nvSpPr>
          <p:cNvPr id="3" name="Content Placeholder 2"/>
          <p:cNvSpPr>
            <a:spLocks noGrp="1"/>
          </p:cNvSpPr>
          <p:nvPr>
            <p:ph idx="1"/>
          </p:nvPr>
        </p:nvSpPr>
        <p:spPr>
          <a:xfrm>
            <a:off x="285750" y="1214438"/>
            <a:ext cx="8531225" cy="5643562"/>
          </a:xfrm>
        </p:spPr>
        <p:txBody>
          <a:bodyPr/>
          <a:lstStyle/>
          <a:p>
            <a:pPr lvl="0"/>
            <a:r>
              <a:rPr lang="en-GB" dirty="0"/>
              <a:t>Discussion about the topics covered in the lecture.</a:t>
            </a:r>
            <a:endParaRPr lang="en-US" dirty="0"/>
          </a:p>
          <a:p>
            <a:r>
              <a:rPr lang="en-GB" dirty="0"/>
              <a:t>Provide practical questions based on </a:t>
            </a:r>
            <a:r>
              <a:rPr lang="en-US" dirty="0"/>
              <a:t>inheritance so it is vital that you go through the lecture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387600" y="1527175"/>
            <a:ext cx="4327525" cy="39735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34752"/>
            <a:ext cx="8858250" cy="762000"/>
          </a:xfrm>
        </p:spPr>
        <p:txBody>
          <a:bodyPr/>
          <a:lstStyle/>
          <a:p>
            <a:r>
              <a:rPr lang="en-US" dirty="0"/>
              <a:t>Learning Objectives</a:t>
            </a:r>
          </a:p>
        </p:txBody>
      </p:sp>
      <p:sp>
        <p:nvSpPr>
          <p:cNvPr id="5" name="Rectangle 4"/>
          <p:cNvSpPr/>
          <p:nvPr/>
        </p:nvSpPr>
        <p:spPr bwMode="auto">
          <a:xfrm>
            <a:off x="714348" y="5877272"/>
            <a:ext cx="7572428" cy="623562"/>
          </a:xfrm>
          <a:prstGeom prst="rect">
            <a:avLst/>
          </a:prstGeom>
          <a:solidFill>
            <a:srgbClr val="FF66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200" b="1" i="0" u="none" strike="noStrike" cap="none" normalizeH="0" baseline="0" dirty="0">
                <a:ln>
                  <a:noFill/>
                </a:ln>
                <a:solidFill>
                  <a:schemeClr val="tx1"/>
                </a:solidFill>
                <a:effectLst/>
                <a:latin typeface="Calibri" pitchFamily="32" charset="0"/>
                <a:ea typeface="SimSun" charset="-122"/>
              </a:rPr>
              <a:t>Advance Java</a:t>
            </a:r>
            <a:r>
              <a:rPr kumimoji="0" lang="en-US" sz="3200" b="1" i="0" u="none" strike="noStrike" cap="none" normalizeH="0" dirty="0">
                <a:ln>
                  <a:noFill/>
                </a:ln>
                <a:solidFill>
                  <a:schemeClr val="tx1"/>
                </a:solidFill>
                <a:effectLst/>
                <a:latin typeface="Calibri" pitchFamily="32" charset="0"/>
                <a:ea typeface="SimSun" charset="-122"/>
              </a:rPr>
              <a:t> Programming</a:t>
            </a:r>
            <a:endParaRPr kumimoji="0" lang="en-GB" sz="3200" b="0" i="0" u="none" strike="noStrike" cap="none" normalizeH="0" baseline="0" dirty="0">
              <a:ln>
                <a:noFill/>
              </a:ln>
              <a:solidFill>
                <a:schemeClr val="tx1"/>
              </a:solidFill>
              <a:effectLst/>
              <a:latin typeface="Calibri" pitchFamily="32" charset="0"/>
              <a:ea typeface="SimSun"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7276" y="3068960"/>
            <a:ext cx="2626852"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bwMode="auto">
          <a:xfrm>
            <a:off x="1043608" y="4869160"/>
            <a:ext cx="2088232" cy="93610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err="1">
                <a:solidFill>
                  <a:schemeClr val="tx1"/>
                </a:solidFill>
                <a:ea typeface="SimSun" charset="-122"/>
              </a:rPr>
              <a:t>Servlets</a:t>
            </a:r>
            <a:r>
              <a:rPr lang="en-US" sz="3200" dirty="0">
                <a:solidFill>
                  <a:schemeClr val="tx1"/>
                </a:solidFill>
                <a:ea typeface="SimSun" charset="-122"/>
              </a:rPr>
              <a:t> &amp; JSP</a:t>
            </a:r>
            <a:endParaRPr kumimoji="0" lang="en-US" sz="3200" b="0" i="0" u="none" strike="noStrike" cap="none" normalizeH="0" baseline="0" dirty="0">
              <a:ln>
                <a:noFill/>
              </a:ln>
              <a:solidFill>
                <a:schemeClr val="tx1"/>
              </a:solidFill>
              <a:effectLst/>
              <a:latin typeface="Calibri" pitchFamily="32" charset="0"/>
              <a:ea typeface="SimSun" charset="-122"/>
            </a:endParaRPr>
          </a:p>
        </p:txBody>
      </p:sp>
      <p:sp>
        <p:nvSpPr>
          <p:cNvPr id="8" name="Rectangle 7"/>
          <p:cNvSpPr/>
          <p:nvPr/>
        </p:nvSpPr>
        <p:spPr bwMode="auto">
          <a:xfrm>
            <a:off x="3203848" y="4869160"/>
            <a:ext cx="2376264" cy="93610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400" i="0" u="none" strike="noStrike" cap="none" normalizeH="0" baseline="0" dirty="0">
                <a:ln>
                  <a:noFill/>
                </a:ln>
                <a:solidFill>
                  <a:schemeClr val="tx1"/>
                </a:solidFill>
                <a:effectLst/>
                <a:latin typeface="Calibri" pitchFamily="32" charset="0"/>
                <a:ea typeface="SimSun" charset="-122"/>
              </a:rPr>
              <a:t>Android</a:t>
            </a:r>
          </a:p>
        </p:txBody>
      </p:sp>
      <p:sp>
        <p:nvSpPr>
          <p:cNvPr id="12" name="Rectangle 11"/>
          <p:cNvSpPr/>
          <p:nvPr/>
        </p:nvSpPr>
        <p:spPr bwMode="auto">
          <a:xfrm>
            <a:off x="5637606" y="4869160"/>
            <a:ext cx="2232248" cy="936104"/>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i="0" u="none" strike="noStrike" cap="none" normalizeH="0" baseline="0" dirty="0">
                <a:ln>
                  <a:noFill/>
                </a:ln>
                <a:effectLst/>
                <a:latin typeface="Calibri" pitchFamily="32" charset="0"/>
                <a:ea typeface="SimSun" charset="-122"/>
              </a:rPr>
              <a:t>Core Java</a:t>
            </a:r>
          </a:p>
        </p:txBody>
      </p:sp>
      <p:pic>
        <p:nvPicPr>
          <p:cNvPr id="2050" name="Picture 2" descr="D:\Abhinav\Course Development images\programmer.jpg"/>
          <p:cNvPicPr>
            <a:picLocks noChangeAspect="1" noChangeArrowheads="1"/>
          </p:cNvPicPr>
          <p:nvPr/>
        </p:nvPicPr>
        <p:blipFill>
          <a:blip r:embed="rId4" cstate="print"/>
          <a:srcRect/>
          <a:stretch>
            <a:fillRect/>
          </a:stretch>
        </p:blipFill>
        <p:spPr bwMode="auto">
          <a:xfrm>
            <a:off x="3347864" y="1307009"/>
            <a:ext cx="1957977" cy="140191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Learning Strategy</a:t>
            </a:r>
          </a:p>
        </p:txBody>
      </p:sp>
      <p:sp>
        <p:nvSpPr>
          <p:cNvPr id="3" name="Content Placeholder 2"/>
          <p:cNvSpPr>
            <a:spLocks noGrp="1"/>
          </p:cNvSpPr>
          <p:nvPr>
            <p:ph idx="1"/>
          </p:nvPr>
        </p:nvSpPr>
        <p:spPr>
          <a:xfrm>
            <a:off x="285750" y="1214438"/>
            <a:ext cx="8531225" cy="5643562"/>
          </a:xfrm>
        </p:spPr>
        <p:txBody>
          <a:bodyPr/>
          <a:lstStyle/>
          <a:p>
            <a:r>
              <a:rPr lang="en-US" dirty="0"/>
              <a:t>Taught over 1 semester</a:t>
            </a:r>
          </a:p>
          <a:p>
            <a:r>
              <a:rPr lang="en-US" dirty="0"/>
              <a:t>Total 12 weeks of class (12 weeks each semester)</a:t>
            </a:r>
          </a:p>
          <a:p>
            <a:r>
              <a:rPr lang="en-US" dirty="0"/>
              <a:t>Each week consists of 1 Lecture (2 Hours) and 1 lab (2 Hours)</a:t>
            </a:r>
          </a:p>
          <a:p>
            <a:pPr lvl="1"/>
            <a:r>
              <a:rPr lang="en-US" dirty="0"/>
              <a:t>Lecture: Learn how to acquire programming skills.</a:t>
            </a:r>
          </a:p>
          <a:p>
            <a:pPr lvl="1"/>
            <a:r>
              <a:rPr lang="en-US" dirty="0"/>
              <a:t>Lab: Review and practice programming skills through in-class practical exercises to actually acquire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Learning Strategy</a:t>
            </a:r>
          </a:p>
        </p:txBody>
      </p:sp>
      <p:sp>
        <p:nvSpPr>
          <p:cNvPr id="3" name="Content Placeholder 2"/>
          <p:cNvSpPr>
            <a:spLocks noGrp="1"/>
          </p:cNvSpPr>
          <p:nvPr>
            <p:ph idx="1"/>
          </p:nvPr>
        </p:nvSpPr>
        <p:spPr>
          <a:xfrm>
            <a:off x="285750" y="3000372"/>
            <a:ext cx="8531225" cy="3571900"/>
          </a:xfrm>
        </p:spPr>
        <p:txBody>
          <a:bodyPr/>
          <a:lstStyle/>
          <a:p>
            <a:r>
              <a:rPr lang="en-US" u="sng" dirty="0"/>
              <a:t>Programming cannot be learnt by memorizing</a:t>
            </a:r>
            <a:r>
              <a:rPr lang="en-US" dirty="0"/>
              <a:t>. It is learnt through constant practice.</a:t>
            </a:r>
          </a:p>
          <a:p>
            <a:r>
              <a:rPr lang="en-US" dirty="0"/>
              <a:t>We want to provide you the environment to practice and improve effectively.</a:t>
            </a:r>
          </a:p>
        </p:txBody>
      </p:sp>
      <p:sp>
        <p:nvSpPr>
          <p:cNvPr id="4" name="TextBox 3"/>
          <p:cNvSpPr txBox="1"/>
          <p:nvPr/>
        </p:nvSpPr>
        <p:spPr>
          <a:xfrm>
            <a:off x="285720" y="1357298"/>
            <a:ext cx="8501122" cy="1569660"/>
          </a:xfrm>
          <a:prstGeom prst="rect">
            <a:avLst/>
          </a:prstGeom>
          <a:noFill/>
          <a:ln w="63500">
            <a:solidFill>
              <a:srgbClr val="C00000"/>
            </a:solidFill>
          </a:ln>
        </p:spPr>
        <p:txBody>
          <a:bodyPr wrap="square" rtlCol="0">
            <a:spAutoFit/>
          </a:bodyPr>
          <a:lstStyle/>
          <a:p>
            <a:pPr algn="ctr"/>
            <a:r>
              <a:rPr lang="en-US" sz="4800" dirty="0">
                <a:solidFill>
                  <a:schemeClr val="tx1"/>
                </a:solidFill>
              </a:rPr>
              <a:t>Attendance for all classes is important!</a:t>
            </a:r>
            <a:endParaRPr lang="en-GB" sz="4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68288"/>
            <a:ext cx="8858250" cy="762000"/>
          </a:xfrm>
        </p:spPr>
        <p:txBody>
          <a:bodyPr/>
          <a:lstStyle/>
          <a:p>
            <a:r>
              <a:rPr lang="en-US" dirty="0"/>
              <a:t>Assessment Details</a:t>
            </a:r>
          </a:p>
        </p:txBody>
      </p:sp>
      <p:sp>
        <p:nvSpPr>
          <p:cNvPr id="5" name="Rectangle 4"/>
          <p:cNvSpPr/>
          <p:nvPr/>
        </p:nvSpPr>
        <p:spPr bwMode="auto">
          <a:xfrm>
            <a:off x="214282" y="1285860"/>
            <a:ext cx="8715436" cy="71438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b="1" i="0" u="none" strike="noStrike" cap="none" normalizeH="0" baseline="0" dirty="0">
                <a:ln>
                  <a:noFill/>
                </a:ln>
                <a:solidFill>
                  <a:schemeClr val="tx1"/>
                </a:solidFill>
                <a:effectLst/>
                <a:latin typeface="Calibri" pitchFamily="32" charset="0"/>
                <a:ea typeface="SimSun" charset="-122"/>
              </a:rPr>
              <a:t>Semester</a:t>
            </a:r>
            <a:endParaRPr kumimoji="0" lang="en-GB" sz="4000" b="1" i="0" u="none" strike="noStrike" cap="none" normalizeH="0" baseline="0" dirty="0">
              <a:ln>
                <a:noFill/>
              </a:ln>
              <a:solidFill>
                <a:schemeClr val="tx1"/>
              </a:solidFill>
              <a:effectLst/>
              <a:latin typeface="Calibri" pitchFamily="32" charset="0"/>
              <a:ea typeface="SimSun" charset="-122"/>
            </a:endParaRPr>
          </a:p>
        </p:txBody>
      </p:sp>
      <p:sp>
        <p:nvSpPr>
          <p:cNvPr id="6" name="Rectangle 5"/>
          <p:cNvSpPr/>
          <p:nvPr/>
        </p:nvSpPr>
        <p:spPr bwMode="auto">
          <a:xfrm>
            <a:off x="251520" y="2071678"/>
            <a:ext cx="2304256" cy="571504"/>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2800" b="1" i="0" u="none" strike="noStrike" cap="none" normalizeH="0" baseline="0" dirty="0">
                <a:ln>
                  <a:noFill/>
                </a:ln>
                <a:effectLst/>
                <a:ea typeface="SimSun" charset="-122"/>
              </a:rPr>
              <a:t>Test 1</a:t>
            </a:r>
            <a:r>
              <a:rPr lang="en-US" sz="2800" b="1" dirty="0">
                <a:ea typeface="SimSun" charset="-122"/>
              </a:rPr>
              <a:t> (20%)</a:t>
            </a:r>
            <a:endParaRPr kumimoji="0" lang="en-GB" sz="2800" b="1" i="0" u="none" strike="noStrike" cap="none" normalizeH="0" baseline="0" dirty="0">
              <a:ln>
                <a:noFill/>
              </a:ln>
              <a:effectLst/>
              <a:ea typeface="SimSun" charset="-122"/>
            </a:endParaRPr>
          </a:p>
        </p:txBody>
      </p:sp>
      <p:sp>
        <p:nvSpPr>
          <p:cNvPr id="8" name="Rectangle 7"/>
          <p:cNvSpPr/>
          <p:nvPr/>
        </p:nvSpPr>
        <p:spPr bwMode="auto">
          <a:xfrm>
            <a:off x="2860338" y="2071678"/>
            <a:ext cx="2359734" cy="571504"/>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eaLnBrk="1" latinLnBrk="0" hangingPunct="1">
              <a:lnSpc>
                <a:spcPct val="100000"/>
              </a:lnSpc>
              <a:buFont typeface="Times New Roman" pitchFamily="16" charset="0"/>
              <a:buNone/>
              <a:tabLst/>
            </a:pPr>
            <a:r>
              <a:rPr lang="en-US" sz="2800" b="1" dirty="0">
                <a:ea typeface="SimSun" charset="-122"/>
              </a:rPr>
              <a:t>Test 2 (20%)</a:t>
            </a:r>
            <a:endParaRPr lang="en-GB" sz="2800" b="1" dirty="0">
              <a:ea typeface="SimSun" charset="-122"/>
            </a:endParaRPr>
          </a:p>
        </p:txBody>
      </p:sp>
      <p:sp>
        <p:nvSpPr>
          <p:cNvPr id="9" name="Rectangle 8"/>
          <p:cNvSpPr/>
          <p:nvPr/>
        </p:nvSpPr>
        <p:spPr bwMode="auto">
          <a:xfrm>
            <a:off x="5724128" y="2071678"/>
            <a:ext cx="2989534" cy="571504"/>
          </a:xfrm>
          <a:prstGeom prst="rect">
            <a:avLst/>
          </a:prstGeom>
          <a:solidFill>
            <a:srgbClr val="CC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800" b="1" dirty="0">
                <a:ea typeface="SimSun" charset="-122"/>
              </a:rPr>
              <a:t>Coursework (60%)</a:t>
            </a:r>
            <a:endParaRPr lang="en-GB" sz="2800" b="1" dirty="0">
              <a:ea typeface="SimSun" charset="-122"/>
            </a:endParaRPr>
          </a:p>
        </p:txBody>
      </p:sp>
      <p:sp>
        <p:nvSpPr>
          <p:cNvPr id="10" name="Rectangle 9"/>
          <p:cNvSpPr/>
          <p:nvPr/>
        </p:nvSpPr>
        <p:spPr bwMode="auto">
          <a:xfrm>
            <a:off x="214282" y="2714620"/>
            <a:ext cx="2341494"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latin typeface="Calibri" pitchFamily="32" charset="0"/>
                <a:ea typeface="SimSun" charset="-122"/>
              </a:rPr>
              <a:t>Inheritance</a:t>
            </a:r>
            <a:endParaRPr kumimoji="0" lang="en-GB" sz="2800" i="0" u="none" strike="noStrike" cap="none" normalizeH="0" baseline="0" dirty="0">
              <a:ln>
                <a:noFill/>
              </a:ln>
              <a:effectLst/>
              <a:latin typeface="Calibri" pitchFamily="32" charset="0"/>
              <a:ea typeface="SimSun" charset="-122"/>
            </a:endParaRPr>
          </a:p>
        </p:txBody>
      </p:sp>
      <p:sp>
        <p:nvSpPr>
          <p:cNvPr id="11" name="Rectangle 10"/>
          <p:cNvSpPr/>
          <p:nvPr/>
        </p:nvSpPr>
        <p:spPr bwMode="auto">
          <a:xfrm>
            <a:off x="214282" y="3357562"/>
            <a:ext cx="2341494"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Polymorphism</a:t>
            </a:r>
            <a:endParaRPr kumimoji="0" lang="en-GB" sz="2800" i="0" u="none" strike="noStrike" cap="none" normalizeH="0" baseline="0" dirty="0">
              <a:ln>
                <a:noFill/>
              </a:ln>
              <a:effectLst/>
              <a:ea typeface="SimSun" charset="-122"/>
            </a:endParaRPr>
          </a:p>
        </p:txBody>
      </p:sp>
      <p:sp>
        <p:nvSpPr>
          <p:cNvPr id="14" name="Rectangle 13"/>
          <p:cNvSpPr/>
          <p:nvPr/>
        </p:nvSpPr>
        <p:spPr bwMode="auto">
          <a:xfrm>
            <a:off x="2838856" y="2714620"/>
            <a:ext cx="2381216"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latin typeface="Calibri" pitchFamily="32" charset="0"/>
                <a:ea typeface="SimSun" charset="-122"/>
              </a:rPr>
              <a:t>Exceptions</a:t>
            </a:r>
            <a:endParaRPr kumimoji="0" lang="en-GB" sz="2800" i="0" u="none" strike="noStrike" cap="none" normalizeH="0" baseline="0" dirty="0">
              <a:ln>
                <a:noFill/>
              </a:ln>
              <a:effectLst/>
              <a:latin typeface="Calibri" pitchFamily="32" charset="0"/>
              <a:ea typeface="SimSun" charset="-122"/>
            </a:endParaRPr>
          </a:p>
        </p:txBody>
      </p:sp>
      <p:sp>
        <p:nvSpPr>
          <p:cNvPr id="16" name="Rectangle 15"/>
          <p:cNvSpPr/>
          <p:nvPr/>
        </p:nvSpPr>
        <p:spPr bwMode="auto">
          <a:xfrm>
            <a:off x="5724128" y="2714620"/>
            <a:ext cx="3024336" cy="57150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latin typeface="Calibri" pitchFamily="32" charset="0"/>
                <a:ea typeface="SimSun" charset="-122"/>
              </a:rPr>
              <a:t>Individual</a:t>
            </a:r>
            <a:endParaRPr kumimoji="0" lang="en-GB" sz="2800" i="0" u="none" strike="noStrike" cap="none" normalizeH="0" baseline="0" dirty="0">
              <a:ln>
                <a:noFill/>
              </a:ln>
              <a:effectLst/>
              <a:latin typeface="Calibri" pitchFamily="32" charset="0"/>
              <a:ea typeface="SimSun" charset="-122"/>
            </a:endParaRPr>
          </a:p>
        </p:txBody>
      </p:sp>
      <p:sp>
        <p:nvSpPr>
          <p:cNvPr id="23" name="Rectangle 22"/>
          <p:cNvSpPr/>
          <p:nvPr/>
        </p:nvSpPr>
        <p:spPr bwMode="auto">
          <a:xfrm>
            <a:off x="232280" y="4009624"/>
            <a:ext cx="2376264"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Recursion</a:t>
            </a:r>
            <a:endParaRPr kumimoji="0" lang="en-GB" sz="3200" i="0" u="none" strike="noStrike" cap="none" normalizeH="0" baseline="0" dirty="0">
              <a:ln>
                <a:noFill/>
              </a:ln>
              <a:effectLst/>
              <a:latin typeface="Calibri" pitchFamily="32" charset="0"/>
              <a:ea typeface="SimSun" charset="-122"/>
            </a:endParaRPr>
          </a:p>
        </p:txBody>
      </p:sp>
      <p:sp>
        <p:nvSpPr>
          <p:cNvPr id="24" name="Rectangle 23"/>
          <p:cNvSpPr/>
          <p:nvPr/>
        </p:nvSpPr>
        <p:spPr bwMode="auto">
          <a:xfrm>
            <a:off x="251520" y="4657696"/>
            <a:ext cx="2376264"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Interface</a:t>
            </a:r>
            <a:endParaRPr kumimoji="0" lang="en-GB" sz="3200" i="0" u="none" strike="noStrike" cap="none" normalizeH="0" baseline="0" dirty="0">
              <a:ln>
                <a:noFill/>
              </a:ln>
              <a:effectLst/>
              <a:latin typeface="Calibri" pitchFamily="32" charset="0"/>
              <a:ea typeface="SimSun" charset="-122"/>
            </a:endParaRPr>
          </a:p>
        </p:txBody>
      </p:sp>
      <p:sp>
        <p:nvSpPr>
          <p:cNvPr id="26" name="Rectangle 25"/>
          <p:cNvSpPr/>
          <p:nvPr/>
        </p:nvSpPr>
        <p:spPr bwMode="auto">
          <a:xfrm>
            <a:off x="251520" y="5301208"/>
            <a:ext cx="2376264" cy="571504"/>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Week 5</a:t>
            </a:r>
            <a:endParaRPr kumimoji="0" lang="en-GB" sz="2800" i="0" u="none" strike="noStrike" cap="none" normalizeH="0" baseline="0" dirty="0">
              <a:ln>
                <a:noFill/>
              </a:ln>
              <a:effectLst/>
              <a:ea typeface="SimSun" charset="-122"/>
            </a:endParaRPr>
          </a:p>
        </p:txBody>
      </p:sp>
      <p:sp>
        <p:nvSpPr>
          <p:cNvPr id="27" name="Rectangle 26"/>
          <p:cNvSpPr/>
          <p:nvPr/>
        </p:nvSpPr>
        <p:spPr bwMode="auto">
          <a:xfrm>
            <a:off x="2838856" y="3356992"/>
            <a:ext cx="2381216"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latin typeface="Calibri" pitchFamily="32" charset="0"/>
                <a:ea typeface="SimSun" charset="-122"/>
              </a:rPr>
              <a:t>Threads</a:t>
            </a:r>
            <a:endParaRPr kumimoji="0" lang="en-GB" sz="2800" i="0" u="none" strike="noStrike" cap="none" normalizeH="0" baseline="0" dirty="0">
              <a:ln>
                <a:noFill/>
              </a:ln>
              <a:effectLst/>
              <a:latin typeface="Calibri" pitchFamily="32" charset="0"/>
              <a:ea typeface="SimSun" charset="-122"/>
            </a:endParaRPr>
          </a:p>
        </p:txBody>
      </p:sp>
      <p:sp>
        <p:nvSpPr>
          <p:cNvPr id="28" name="Rectangle 27"/>
          <p:cNvSpPr/>
          <p:nvPr/>
        </p:nvSpPr>
        <p:spPr bwMode="auto">
          <a:xfrm>
            <a:off x="2838856" y="4005064"/>
            <a:ext cx="2381216"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latin typeface="Calibri" pitchFamily="32" charset="0"/>
                <a:ea typeface="SimSun" charset="-122"/>
              </a:rPr>
              <a:t>File &amp; Streams</a:t>
            </a:r>
            <a:endParaRPr kumimoji="0" lang="en-GB" sz="2800" i="0" u="none" strike="noStrike" cap="none" normalizeH="0" baseline="0" dirty="0">
              <a:ln>
                <a:noFill/>
              </a:ln>
              <a:effectLst/>
              <a:latin typeface="Calibri" pitchFamily="32" charset="0"/>
              <a:ea typeface="SimSun" charset="-122"/>
            </a:endParaRPr>
          </a:p>
        </p:txBody>
      </p:sp>
      <p:sp>
        <p:nvSpPr>
          <p:cNvPr id="29" name="Rectangle 28"/>
          <p:cNvSpPr/>
          <p:nvPr/>
        </p:nvSpPr>
        <p:spPr bwMode="auto">
          <a:xfrm>
            <a:off x="2838856" y="4653136"/>
            <a:ext cx="2381216" cy="571504"/>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800" i="0" u="none" strike="noStrike" cap="none" normalizeH="0" baseline="0" dirty="0">
                <a:ln>
                  <a:noFill/>
                </a:ln>
                <a:effectLst/>
                <a:ea typeface="SimSun" charset="-122"/>
              </a:rPr>
              <a:t>GUI </a:t>
            </a:r>
            <a:r>
              <a:rPr lang="en-US" sz="2800" dirty="0">
                <a:ea typeface="SimSun" charset="-122"/>
              </a:rPr>
              <a:t>1, 2 &amp; 3</a:t>
            </a:r>
            <a:endParaRPr kumimoji="0" lang="en-GB" sz="2800" i="0" u="none" strike="noStrike" cap="none" normalizeH="0" baseline="0" dirty="0">
              <a:ln>
                <a:noFill/>
              </a:ln>
              <a:effectLst/>
              <a:ea typeface="SimSun" charset="-122"/>
            </a:endParaRPr>
          </a:p>
        </p:txBody>
      </p:sp>
      <p:sp>
        <p:nvSpPr>
          <p:cNvPr id="30" name="Rectangle 29"/>
          <p:cNvSpPr/>
          <p:nvPr/>
        </p:nvSpPr>
        <p:spPr bwMode="auto">
          <a:xfrm>
            <a:off x="2858096" y="5320452"/>
            <a:ext cx="2361976" cy="571504"/>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Week 12</a:t>
            </a:r>
            <a:endParaRPr kumimoji="0" lang="en-GB" sz="2800" i="0" u="none" strike="noStrike" cap="none" normalizeH="0" baseline="0" dirty="0">
              <a:ln>
                <a:noFill/>
              </a:ln>
              <a:effectLst/>
              <a:ea typeface="SimSun" charset="-122"/>
            </a:endParaRPr>
          </a:p>
        </p:txBody>
      </p:sp>
      <p:sp>
        <p:nvSpPr>
          <p:cNvPr id="31" name="Rectangle 30"/>
          <p:cNvSpPr/>
          <p:nvPr/>
        </p:nvSpPr>
        <p:spPr bwMode="auto">
          <a:xfrm>
            <a:off x="5724128" y="3356992"/>
            <a:ext cx="3024336" cy="571504"/>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ea typeface="SimSun" charset="-122"/>
              </a:rPr>
              <a:t>Week 14</a:t>
            </a:r>
            <a:endParaRPr kumimoji="0" lang="en-GB" sz="2800" i="0" u="none" strike="noStrike" cap="none" normalizeH="0" baseline="0" dirty="0">
              <a:ln>
                <a:noFill/>
              </a:ln>
              <a:effectLst/>
              <a:ea typeface="SimSun"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4" grpId="0" animBg="1"/>
      <p:bldP spid="16" grpId="0" animBg="1"/>
      <p:bldP spid="23" grpId="0" animBg="1"/>
      <p:bldP spid="24" grpId="0" animBg="1"/>
      <p:bldP spid="26" grpId="0" animBg="1"/>
      <p:bldP spid="27" grpId="0" animBg="1"/>
      <p:bldP spid="28" grpId="0" animBg="1"/>
      <p:bldP spid="29" grpId="0" animBg="1"/>
      <p:bldP spid="30" grpId="0" animBg="1"/>
      <p:bldP spid="31"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12672</TotalTime>
  <Words>1554</Words>
  <Application>Microsoft Office PowerPoint</Application>
  <PresentationFormat>On-screen Show (4:3)</PresentationFormat>
  <Paragraphs>319</Paragraphs>
  <Slides>53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SimSun</vt:lpstr>
      <vt:lpstr>SimSun</vt:lpstr>
      <vt:lpstr>Calibri</vt:lpstr>
      <vt:lpstr>Times New Roman</vt:lpstr>
      <vt:lpstr>Office Theme</vt:lpstr>
      <vt:lpstr>Inheritance</vt:lpstr>
      <vt:lpstr>Agenda</vt:lpstr>
      <vt:lpstr>Module Leader</vt:lpstr>
      <vt:lpstr>Introduction to the Module </vt:lpstr>
      <vt:lpstr>Overview of Module</vt:lpstr>
      <vt:lpstr>Learning Objectives</vt:lpstr>
      <vt:lpstr>Learning Strategy</vt:lpstr>
      <vt:lpstr>Learning Strategy</vt:lpstr>
      <vt:lpstr>Assessment Details</vt:lpstr>
      <vt:lpstr>Assessment Details</vt:lpstr>
      <vt:lpstr>Assessment Details</vt:lpstr>
      <vt:lpstr>Any Questions?</vt:lpstr>
      <vt:lpstr>Let’s get started with Lecture 1</vt:lpstr>
      <vt:lpstr>Introduction - Inheritance</vt:lpstr>
      <vt:lpstr>extends Keyword</vt:lpstr>
      <vt:lpstr>Inheritance - Demo</vt:lpstr>
      <vt:lpstr>Inheritance – Demo (Contd...)</vt:lpstr>
      <vt:lpstr>Inheritance – Demo (Contd...)</vt:lpstr>
      <vt:lpstr>Inheritance – Demo (Contd...)</vt:lpstr>
      <vt:lpstr>Inheritance – Demo (Contd...)</vt:lpstr>
      <vt:lpstr>Inheritance – Demo (Contd...)</vt:lpstr>
      <vt:lpstr>Inheritance - Demo</vt:lpstr>
      <vt:lpstr>Any Questions?</vt:lpstr>
      <vt:lpstr>The super Keyword</vt:lpstr>
      <vt:lpstr>The super Keyword</vt:lpstr>
      <vt:lpstr>The super Keyword – Example I</vt:lpstr>
      <vt:lpstr>The super Keyword – Example I</vt:lpstr>
      <vt:lpstr>The super Keyword - Example I</vt:lpstr>
      <vt:lpstr>The super Keyword - Example I</vt:lpstr>
      <vt:lpstr>The super Keyword - Example I</vt:lpstr>
      <vt:lpstr>The super Keyword</vt:lpstr>
      <vt:lpstr>The super Keyword - Example II</vt:lpstr>
      <vt:lpstr>The super Keyword - Example II</vt:lpstr>
      <vt:lpstr>The super Keyword - Example II</vt:lpstr>
      <vt:lpstr>PowerPoint Presentation</vt:lpstr>
      <vt:lpstr>IS-A Relationship</vt:lpstr>
      <vt:lpstr>IS-A Relationship</vt:lpstr>
      <vt:lpstr>IS-A Relationship</vt:lpstr>
      <vt:lpstr>IS-A Relationship</vt:lpstr>
      <vt:lpstr>IS-A Relationship</vt:lpstr>
      <vt:lpstr>The implements Keyword</vt:lpstr>
      <vt:lpstr>The instanceof Keyword</vt:lpstr>
      <vt:lpstr>HAS-A relationship</vt:lpstr>
      <vt:lpstr>HAS-A relationship</vt:lpstr>
      <vt:lpstr>HAS-A relationship</vt:lpstr>
      <vt:lpstr>HAS-A relationship</vt:lpstr>
      <vt:lpstr>Any Questions?</vt:lpstr>
      <vt:lpstr>Types of Inheritance</vt:lpstr>
      <vt:lpstr>Types of Inheritance</vt:lpstr>
      <vt:lpstr>Advantages of Inheritance</vt:lpstr>
      <vt:lpstr>Summary: Week 1 Lecture</vt:lpstr>
      <vt:lpstr>What to Expect: Week 1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user</cp:lastModifiedBy>
  <cp:revision>1574</cp:revision>
  <cp:lastPrinted>1601-01-01T00:00:00Z</cp:lastPrinted>
  <dcterms:created xsi:type="dcterms:W3CDTF">2010-08-24T06:31:40Z</dcterms:created>
  <dcterms:modified xsi:type="dcterms:W3CDTF">2018-04-04T03:39:19Z</dcterms:modified>
</cp:coreProperties>
</file>