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21AFD-9DAD-4671-A6BE-274533528C0A}" type="datetimeFigureOut">
              <a:rPr lang="en-IN" smtClean="0"/>
              <a:t>07-04-2021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6C5350A-3108-4252-8BE9-B5873A86BE2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634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21AFD-9DAD-4671-A6BE-274533528C0A}"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5350A-3108-4252-8BE9-B5873A86BE2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48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21AFD-9DAD-4671-A6BE-274533528C0A}"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5350A-3108-4252-8BE9-B5873A86BE2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1492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21AFD-9DAD-4671-A6BE-274533528C0A}"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5350A-3108-4252-8BE9-B5873A86BE2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4347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21AFD-9DAD-4671-A6BE-274533528C0A}" type="datetimeFigureOut">
              <a:rPr lang="en-IN" smtClean="0"/>
              <a:t>07-04-2021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5350A-3108-4252-8BE9-B5873A86BE2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132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21AFD-9DAD-4671-A6BE-274533528C0A}"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5350A-3108-4252-8BE9-B5873A86BE2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66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21AFD-9DAD-4671-A6BE-274533528C0A}" type="datetimeFigureOut">
              <a:rPr lang="en-IN" smtClean="0"/>
              <a:t>07-04-2021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C5350A-3108-4252-8BE9-B5873A86BE2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40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21AFD-9DAD-4671-A6BE-274533528C0A}" type="datetimeFigureOut">
              <a:rPr lang="en-IN" smtClean="0"/>
              <a:t>07-04-2021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5350A-3108-4252-8BE9-B5873A86BE2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0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21AFD-9DAD-4671-A6BE-274533528C0A}" type="datetimeFigureOut">
              <a:rPr lang="en-IN" smtClean="0"/>
              <a:t>07-04-2021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C5350A-3108-4252-8BE9-B5873A86BE2E}" type="slidenum">
              <a:rPr lang="en-IN" smtClean="0"/>
              <a:t>‹#›</a:t>
            </a:fld>
            <a:endParaRPr lang="en-IN"/>
          </a:p>
        </p:txBody>
      </p:sp>
    </p:spTree>
    <p:extLst>
      <p:ext uri="{BB962C8B-B14F-4D97-AF65-F5344CB8AC3E}">
        <p14:creationId xmlns:p14="http://schemas.microsoft.com/office/powerpoint/2010/main" val="186675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21AFD-9DAD-4671-A6BE-274533528C0A}" type="datetimeFigureOut">
              <a:rPr lang="en-IN" smtClean="0"/>
              <a:t>07-04-2021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5350A-3108-4252-8BE9-B5873A86BE2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74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B121AFD-9DAD-4671-A6BE-274533528C0A}" type="datetimeFigureOut">
              <a:rPr lang="en-IN" smtClean="0"/>
              <a:t>07-04-2021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6C5350A-3108-4252-8BE9-B5873A86BE2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456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B121AFD-9DAD-4671-A6BE-274533528C0A}" type="datetimeFigureOut">
              <a:rPr lang="en-IN" smtClean="0"/>
              <a:t>07-04-2021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6C5350A-3108-4252-8BE9-B5873A86BE2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8417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B424-4EDB-4141-AD12-8318B041ED64}"/>
              </a:ext>
            </a:extLst>
          </p:cNvPr>
          <p:cNvSpPr>
            <a:spLocks noGrp="1"/>
          </p:cNvSpPr>
          <p:nvPr>
            <p:ph type="ctrTitle"/>
          </p:nvPr>
        </p:nvSpPr>
        <p:spPr/>
        <p:txBody>
          <a:bodyPr/>
          <a:lstStyle/>
          <a:p>
            <a:r>
              <a:rPr lang="en-US" dirty="0"/>
              <a:t>Smart Waste Management</a:t>
            </a:r>
            <a:endParaRPr lang="en-IN" dirty="0"/>
          </a:p>
        </p:txBody>
      </p:sp>
      <p:sp>
        <p:nvSpPr>
          <p:cNvPr id="3" name="Subtitle 2">
            <a:extLst>
              <a:ext uri="{FF2B5EF4-FFF2-40B4-BE49-F238E27FC236}">
                <a16:creationId xmlns:a16="http://schemas.microsoft.com/office/drawing/2014/main" id="{701777C6-7492-4D00-A1D9-CB389EC03401}"/>
              </a:ext>
            </a:extLst>
          </p:cNvPr>
          <p:cNvSpPr>
            <a:spLocks noGrp="1"/>
          </p:cNvSpPr>
          <p:nvPr>
            <p:ph type="subTitle" idx="1"/>
          </p:nvPr>
        </p:nvSpPr>
        <p:spPr>
          <a:xfrm>
            <a:off x="2417780" y="3531204"/>
            <a:ext cx="8637072" cy="1489204"/>
          </a:xfrm>
        </p:spPr>
        <p:txBody>
          <a:bodyPr>
            <a:normAutofit/>
          </a:bodyPr>
          <a:lstStyle/>
          <a:p>
            <a:r>
              <a:rPr lang="en-US" dirty="0"/>
              <a:t>Project Submitted BY : </a:t>
            </a:r>
            <a:r>
              <a:rPr lang="en-US" dirty="0" err="1"/>
              <a:t>Hemeshwarraj</a:t>
            </a:r>
            <a:r>
              <a:rPr lang="en-US" dirty="0"/>
              <a:t> V</a:t>
            </a:r>
          </a:p>
          <a:p>
            <a:r>
              <a:rPr lang="en-US" dirty="0"/>
              <a:t>                                              Akanksha Mehta</a:t>
            </a:r>
          </a:p>
          <a:p>
            <a:r>
              <a:rPr lang="en-US" dirty="0"/>
              <a:t>                                              Yash </a:t>
            </a:r>
            <a:r>
              <a:rPr lang="en-US" dirty="0" err="1"/>
              <a:t>Chitrang</a:t>
            </a:r>
            <a:endParaRPr lang="en-IN" dirty="0"/>
          </a:p>
        </p:txBody>
      </p:sp>
    </p:spTree>
    <p:extLst>
      <p:ext uri="{BB962C8B-B14F-4D97-AF65-F5344CB8AC3E}">
        <p14:creationId xmlns:p14="http://schemas.microsoft.com/office/powerpoint/2010/main" val="139157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45C8-1BC5-4277-B417-B932EC06C338}"/>
              </a:ext>
            </a:extLst>
          </p:cNvPr>
          <p:cNvSpPr>
            <a:spLocks noGrp="1"/>
          </p:cNvSpPr>
          <p:nvPr>
            <p:ph type="title"/>
          </p:nvPr>
        </p:nvSpPr>
        <p:spPr/>
        <p:txBody>
          <a:bodyPr/>
          <a:lstStyle/>
          <a:p>
            <a:r>
              <a:rPr lang="en-US" dirty="0"/>
              <a:t>Source Code</a:t>
            </a:r>
            <a:endParaRPr lang="en-IN" dirty="0"/>
          </a:p>
        </p:txBody>
      </p:sp>
      <p:pic>
        <p:nvPicPr>
          <p:cNvPr id="6" name="Content Placeholder 5">
            <a:extLst>
              <a:ext uri="{FF2B5EF4-FFF2-40B4-BE49-F238E27FC236}">
                <a16:creationId xmlns:a16="http://schemas.microsoft.com/office/drawing/2014/main" id="{016352A6-B114-424C-A14B-12AF09BCB6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414190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4214-4773-4D45-8A3C-7BD1C913E07A}"/>
              </a:ext>
            </a:extLst>
          </p:cNvPr>
          <p:cNvSpPr>
            <a:spLocks noGrp="1"/>
          </p:cNvSpPr>
          <p:nvPr>
            <p:ph type="title"/>
          </p:nvPr>
        </p:nvSpPr>
        <p:spPr/>
        <p:txBody>
          <a:bodyPr/>
          <a:lstStyle/>
          <a:p>
            <a:r>
              <a:rPr lang="en-US" dirty="0"/>
              <a:t>Notification Output</a:t>
            </a:r>
            <a:endParaRPr lang="en-IN" dirty="0"/>
          </a:p>
        </p:txBody>
      </p:sp>
      <p:pic>
        <p:nvPicPr>
          <p:cNvPr id="5" name="Content Placeholder 4">
            <a:extLst>
              <a:ext uri="{FF2B5EF4-FFF2-40B4-BE49-F238E27FC236}">
                <a16:creationId xmlns:a16="http://schemas.microsoft.com/office/drawing/2014/main" id="{C13FDA35-1BC1-486B-A217-9EA566C546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0692" y="2016125"/>
            <a:ext cx="3282326" cy="3426313"/>
          </a:xfrm>
        </p:spPr>
      </p:pic>
    </p:spTree>
    <p:extLst>
      <p:ext uri="{BB962C8B-B14F-4D97-AF65-F5344CB8AC3E}">
        <p14:creationId xmlns:p14="http://schemas.microsoft.com/office/powerpoint/2010/main" val="308548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DA80-0F64-4ACD-A5E9-62245BB5119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991DEE5-6338-400F-800F-12B19BFC7A32}"/>
              </a:ext>
            </a:extLst>
          </p:cNvPr>
          <p:cNvSpPr>
            <a:spLocks noGrp="1"/>
          </p:cNvSpPr>
          <p:nvPr>
            <p:ph idx="1"/>
          </p:nvPr>
        </p:nvSpPr>
        <p:spPr/>
        <p:txBody>
          <a:bodyPr>
            <a:normAutofit/>
          </a:bodyPr>
          <a:lstStyle/>
          <a:p>
            <a:pPr marL="0" indent="0">
              <a:buNone/>
            </a:pPr>
            <a:r>
              <a:rPr lang="en-US" dirty="0"/>
              <a:t>Garbage monitoring is an essential issue for most of the cities in India. The current garbage monitoring and management system are  ineffective contributing to high transportation and collection costs. Due to poor monitoring and collection, garbage bins are seen overflowing in certain areas which can lead to long-term problems such as bad odor and garbage harmful diseases. On the contrary, in some places, garbage collection trucks end up collecting  from bins which have low garbage levels leading to high petrol consumption and increased air pollution. In the current garbage management and disposal system, the litter bins allotted for each locality or each street are emptied by cleaners at regular intervals of time.</a:t>
            </a:r>
          </a:p>
        </p:txBody>
      </p:sp>
    </p:spTree>
    <p:extLst>
      <p:ext uri="{BB962C8B-B14F-4D97-AF65-F5344CB8AC3E}">
        <p14:creationId xmlns:p14="http://schemas.microsoft.com/office/powerpoint/2010/main" val="394943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D8D7-2D46-4FA8-A2FE-552B4A35992E}"/>
              </a:ext>
            </a:extLst>
          </p:cNvPr>
          <p:cNvSpPr>
            <a:spLocks noGrp="1"/>
          </p:cNvSpPr>
          <p:nvPr>
            <p:ph type="title"/>
          </p:nvPr>
        </p:nvSpPr>
        <p:spPr/>
        <p:txBody>
          <a:bodyPr/>
          <a:lstStyle/>
          <a:p>
            <a:r>
              <a:rPr lang="en-US" dirty="0"/>
              <a:t>Why We need it</a:t>
            </a:r>
            <a:endParaRPr lang="en-IN" dirty="0"/>
          </a:p>
        </p:txBody>
      </p:sp>
      <p:sp>
        <p:nvSpPr>
          <p:cNvPr id="3" name="Content Placeholder 2">
            <a:extLst>
              <a:ext uri="{FF2B5EF4-FFF2-40B4-BE49-F238E27FC236}">
                <a16:creationId xmlns:a16="http://schemas.microsoft.com/office/drawing/2014/main" id="{FC131C24-5892-426D-9A43-CF906100BE23}"/>
              </a:ext>
            </a:extLst>
          </p:cNvPr>
          <p:cNvSpPr>
            <a:spLocks noGrp="1"/>
          </p:cNvSpPr>
          <p:nvPr>
            <p:ph idx="1"/>
          </p:nvPr>
        </p:nvSpPr>
        <p:spPr/>
        <p:txBody>
          <a:bodyPr>
            <a:normAutofit/>
          </a:bodyPr>
          <a:lstStyle/>
          <a:p>
            <a:pPr marL="0" indent="0">
              <a:buNone/>
            </a:pPr>
            <a:r>
              <a:rPr lang="en-US" dirty="0"/>
              <a:t>The main concerns with our environment has been solid waste management which impacts the health and environment of our society. The detection, monitoring and management of wastes is one of the primary problems of the present era. The traditional way of manually monitoring the wastes in waste bins is a cumbersome process and utilizes more human effort, time and cost which can easily be avoided with our present technologies.</a:t>
            </a:r>
          </a:p>
          <a:p>
            <a:pPr marL="0" indent="0">
              <a:buNone/>
            </a:pPr>
            <a:endParaRPr lang="en-IN" dirty="0"/>
          </a:p>
        </p:txBody>
      </p:sp>
    </p:spTree>
    <p:extLst>
      <p:ext uri="{BB962C8B-B14F-4D97-AF65-F5344CB8AC3E}">
        <p14:creationId xmlns:p14="http://schemas.microsoft.com/office/powerpoint/2010/main" val="166036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900A-93E9-4186-BA46-06915423DA13}"/>
              </a:ext>
            </a:extLst>
          </p:cNvPr>
          <p:cNvSpPr>
            <a:spLocks noGrp="1"/>
          </p:cNvSpPr>
          <p:nvPr>
            <p:ph type="title"/>
          </p:nvPr>
        </p:nvSpPr>
        <p:spPr/>
        <p:txBody>
          <a:bodyPr/>
          <a:lstStyle/>
          <a:p>
            <a:r>
              <a:rPr lang="en-US" dirty="0"/>
              <a:t>Software Used</a:t>
            </a:r>
            <a:endParaRPr lang="en-IN" dirty="0"/>
          </a:p>
        </p:txBody>
      </p:sp>
      <p:sp>
        <p:nvSpPr>
          <p:cNvPr id="3" name="Content Placeholder 2">
            <a:extLst>
              <a:ext uri="{FF2B5EF4-FFF2-40B4-BE49-F238E27FC236}">
                <a16:creationId xmlns:a16="http://schemas.microsoft.com/office/drawing/2014/main" id="{181CF51B-A633-49A8-AEF0-DDF2443AEF00}"/>
              </a:ext>
            </a:extLst>
          </p:cNvPr>
          <p:cNvSpPr>
            <a:spLocks noGrp="1"/>
          </p:cNvSpPr>
          <p:nvPr>
            <p:ph idx="1"/>
          </p:nvPr>
        </p:nvSpPr>
        <p:spPr/>
        <p:txBody>
          <a:bodyPr/>
          <a:lstStyle/>
          <a:p>
            <a:r>
              <a:rPr lang="en-US" dirty="0"/>
              <a:t>IBM Cloud</a:t>
            </a:r>
          </a:p>
          <a:p>
            <a:r>
              <a:rPr lang="en-US" dirty="0"/>
              <a:t>Watson IBM IoT Services</a:t>
            </a:r>
          </a:p>
          <a:p>
            <a:r>
              <a:rPr lang="en-US" dirty="0"/>
              <a:t>Node Red Application</a:t>
            </a:r>
          </a:p>
          <a:p>
            <a:r>
              <a:rPr lang="en-US" dirty="0"/>
              <a:t>FAST2SMS API</a:t>
            </a:r>
          </a:p>
          <a:p>
            <a:r>
              <a:rPr lang="en-IN" dirty="0"/>
              <a:t>MIT App Inventor</a:t>
            </a:r>
          </a:p>
        </p:txBody>
      </p:sp>
    </p:spTree>
    <p:extLst>
      <p:ext uri="{BB962C8B-B14F-4D97-AF65-F5344CB8AC3E}">
        <p14:creationId xmlns:p14="http://schemas.microsoft.com/office/powerpoint/2010/main" val="67680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118A-EAB4-4CDA-A559-A5320D0A4234}"/>
              </a:ext>
            </a:extLst>
          </p:cNvPr>
          <p:cNvSpPr>
            <a:spLocks noGrp="1"/>
          </p:cNvSpPr>
          <p:nvPr>
            <p:ph type="title"/>
          </p:nvPr>
        </p:nvSpPr>
        <p:spPr/>
        <p:txBody>
          <a:bodyPr/>
          <a:lstStyle/>
          <a:p>
            <a:r>
              <a:rPr lang="en-US" dirty="0"/>
              <a:t>Block Diagram</a:t>
            </a:r>
            <a:endParaRPr lang="en-IN" dirty="0"/>
          </a:p>
        </p:txBody>
      </p:sp>
      <p:pic>
        <p:nvPicPr>
          <p:cNvPr id="5" name="Content Placeholder 4">
            <a:extLst>
              <a:ext uri="{FF2B5EF4-FFF2-40B4-BE49-F238E27FC236}">
                <a16:creationId xmlns:a16="http://schemas.microsoft.com/office/drawing/2014/main" id="{0E6D85D5-039D-427A-BC98-7FE2BA1CB7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999" y="2431073"/>
            <a:ext cx="7354326" cy="2619741"/>
          </a:xfrm>
        </p:spPr>
      </p:pic>
    </p:spTree>
    <p:extLst>
      <p:ext uri="{BB962C8B-B14F-4D97-AF65-F5344CB8AC3E}">
        <p14:creationId xmlns:p14="http://schemas.microsoft.com/office/powerpoint/2010/main" val="141241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1E7E-831E-430F-A793-C16579880567}"/>
              </a:ext>
            </a:extLst>
          </p:cNvPr>
          <p:cNvSpPr>
            <a:spLocks noGrp="1"/>
          </p:cNvSpPr>
          <p:nvPr>
            <p:ph type="title"/>
          </p:nvPr>
        </p:nvSpPr>
        <p:spPr/>
        <p:txBody>
          <a:bodyPr/>
          <a:lstStyle/>
          <a:p>
            <a:r>
              <a:rPr lang="en-US" dirty="0"/>
              <a:t>flowchart</a:t>
            </a:r>
            <a:endParaRPr lang="en-IN" dirty="0"/>
          </a:p>
        </p:txBody>
      </p:sp>
      <p:pic>
        <p:nvPicPr>
          <p:cNvPr id="5" name="Content Placeholder 4">
            <a:extLst>
              <a:ext uri="{FF2B5EF4-FFF2-40B4-BE49-F238E27FC236}">
                <a16:creationId xmlns:a16="http://schemas.microsoft.com/office/drawing/2014/main" id="{EFB89DC3-A37A-4D67-8F71-79F6977BDC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1542" y="2016125"/>
            <a:ext cx="3763241" cy="3449638"/>
          </a:xfrm>
        </p:spPr>
      </p:pic>
    </p:spTree>
    <p:extLst>
      <p:ext uri="{BB962C8B-B14F-4D97-AF65-F5344CB8AC3E}">
        <p14:creationId xmlns:p14="http://schemas.microsoft.com/office/powerpoint/2010/main" val="1815158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2E0A-42EE-4C70-A7A7-BC6238D57C8F}"/>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17503963-05CC-40B2-A7E8-C98F1DDF45CF}"/>
              </a:ext>
            </a:extLst>
          </p:cNvPr>
          <p:cNvSpPr>
            <a:spLocks noGrp="1"/>
          </p:cNvSpPr>
          <p:nvPr>
            <p:ph idx="1"/>
          </p:nvPr>
        </p:nvSpPr>
        <p:spPr/>
        <p:txBody>
          <a:bodyPr>
            <a:normAutofit fontScale="92500" lnSpcReduction="10000"/>
          </a:bodyPr>
          <a:lstStyle/>
          <a:p>
            <a:r>
              <a:rPr lang="en-US" sz="1600" dirty="0"/>
              <a:t>Time consumption is less.</a:t>
            </a:r>
          </a:p>
          <a:p>
            <a:endParaRPr lang="en-US" sz="1600" dirty="0"/>
          </a:p>
          <a:p>
            <a:r>
              <a:rPr lang="en-US" sz="1600" dirty="0"/>
              <a:t>Fuel consumption is optimized.</a:t>
            </a:r>
          </a:p>
          <a:p>
            <a:endParaRPr lang="en-US" sz="1600" dirty="0"/>
          </a:p>
          <a:p>
            <a:r>
              <a:rPr lang="en-US" sz="1600" dirty="0"/>
              <a:t>Air pollution from garbage collection trucks and due to foul smell is reduced.</a:t>
            </a:r>
          </a:p>
          <a:p>
            <a:endParaRPr lang="en-US" sz="1600" dirty="0"/>
          </a:p>
          <a:p>
            <a:r>
              <a:rPr lang="en-US" sz="1600" dirty="0"/>
              <a:t>Fill level-based garbage collection route mapping is employed.</a:t>
            </a:r>
          </a:p>
          <a:p>
            <a:endParaRPr lang="en-US" sz="1600" dirty="0"/>
          </a:p>
          <a:p>
            <a:r>
              <a:rPr lang="en-US" sz="1600" dirty="0"/>
              <a:t>Real-time and live data from the garbage bin can be obtained.</a:t>
            </a:r>
            <a:endParaRPr lang="en-IN" sz="1600" dirty="0"/>
          </a:p>
        </p:txBody>
      </p:sp>
    </p:spTree>
    <p:extLst>
      <p:ext uri="{BB962C8B-B14F-4D97-AF65-F5344CB8AC3E}">
        <p14:creationId xmlns:p14="http://schemas.microsoft.com/office/powerpoint/2010/main" val="424127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6457-4F3C-44E5-8890-2109CDC729AE}"/>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7F5859A7-FF7E-4400-AA33-896D947BE5D6}"/>
              </a:ext>
            </a:extLst>
          </p:cNvPr>
          <p:cNvSpPr>
            <a:spLocks noGrp="1"/>
          </p:cNvSpPr>
          <p:nvPr>
            <p:ph idx="1"/>
          </p:nvPr>
        </p:nvSpPr>
        <p:spPr/>
        <p:txBody>
          <a:bodyPr>
            <a:normAutofit/>
          </a:bodyPr>
          <a:lstStyle/>
          <a:p>
            <a:r>
              <a:rPr lang="en-US" dirty="0"/>
              <a:t>System requires more number of waste bins for separate waste collection as per population in the city. This results into high initial cost due to expensive smart dustbins compare to other methods.</a:t>
            </a:r>
          </a:p>
          <a:p>
            <a:r>
              <a:rPr lang="en-US" dirty="0"/>
              <a:t>Sensor nodes used in the dustbins have limited memory size.</a:t>
            </a:r>
          </a:p>
          <a:p>
            <a:r>
              <a:rPr lang="en-US" dirty="0"/>
              <a:t>It reduces man power requirements which results into increase in unemployment for unskilled people.</a:t>
            </a:r>
            <a:endParaRPr lang="en-IN" dirty="0"/>
          </a:p>
        </p:txBody>
      </p:sp>
    </p:spTree>
    <p:extLst>
      <p:ext uri="{BB962C8B-B14F-4D97-AF65-F5344CB8AC3E}">
        <p14:creationId xmlns:p14="http://schemas.microsoft.com/office/powerpoint/2010/main" val="229966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DA8B-4114-4BD0-8CE3-3C3D5020E71B}"/>
              </a:ext>
            </a:extLst>
          </p:cNvPr>
          <p:cNvSpPr>
            <a:spLocks noGrp="1"/>
          </p:cNvSpPr>
          <p:nvPr>
            <p:ph type="title"/>
          </p:nvPr>
        </p:nvSpPr>
        <p:spPr/>
        <p:txBody>
          <a:bodyPr/>
          <a:lstStyle/>
          <a:p>
            <a:r>
              <a:rPr lang="en-US" dirty="0"/>
              <a:t>Bibliography</a:t>
            </a:r>
            <a:endParaRPr lang="en-IN" dirty="0"/>
          </a:p>
        </p:txBody>
      </p:sp>
      <p:sp>
        <p:nvSpPr>
          <p:cNvPr id="3" name="Content Placeholder 2">
            <a:extLst>
              <a:ext uri="{FF2B5EF4-FFF2-40B4-BE49-F238E27FC236}">
                <a16:creationId xmlns:a16="http://schemas.microsoft.com/office/drawing/2014/main" id="{DD9E897A-35D8-4351-8C2D-F7A71EE79D09}"/>
              </a:ext>
            </a:extLst>
          </p:cNvPr>
          <p:cNvSpPr>
            <a:spLocks noGrp="1"/>
          </p:cNvSpPr>
          <p:nvPr>
            <p:ph idx="1"/>
          </p:nvPr>
        </p:nvSpPr>
        <p:spPr/>
        <p:txBody>
          <a:bodyPr/>
          <a:lstStyle/>
          <a:p>
            <a:r>
              <a:rPr lang="en-IN" dirty="0" err="1"/>
              <a:t>Namakambo</a:t>
            </a:r>
            <a:r>
              <a:rPr lang="en-IN" dirty="0"/>
              <a:t> </a:t>
            </a:r>
            <a:r>
              <a:rPr lang="en-IN" dirty="0" err="1"/>
              <a:t>Muyunda</a:t>
            </a:r>
            <a:r>
              <a:rPr lang="en-IN" dirty="0"/>
              <a:t>, Muhammad Ibrahim “Arduino-based Smart Garbage Monitoring System Analysis Requirement and Implementation” in 978-1-5386-0765- 7/17/$31.00 ©2017 IEEE</a:t>
            </a:r>
          </a:p>
          <a:p>
            <a:r>
              <a:rPr lang="en-IN" dirty="0" err="1"/>
              <a:t>Dr.N.Sathish</a:t>
            </a:r>
            <a:r>
              <a:rPr lang="en-IN" dirty="0"/>
              <a:t> Kumar, </a:t>
            </a:r>
            <a:r>
              <a:rPr lang="en-IN" dirty="0" err="1"/>
              <a:t>B.Vijayalakshmi</a:t>
            </a:r>
            <a:r>
              <a:rPr lang="en-IN" dirty="0"/>
              <a:t>, R. Jenifer </a:t>
            </a:r>
            <a:r>
              <a:rPr lang="en-IN" dirty="0" err="1"/>
              <a:t>Prarthana</a:t>
            </a:r>
            <a:r>
              <a:rPr lang="en-IN" dirty="0"/>
              <a:t>, </a:t>
            </a:r>
            <a:r>
              <a:rPr lang="en-IN" dirty="0" err="1"/>
              <a:t>A.Shankar</a:t>
            </a:r>
            <a:r>
              <a:rPr lang="en-IN" dirty="0"/>
              <a:t> “IOT Based Smart Garbage alert system using Arduino UNO” in 978-1-5090-2597- 8/16/$31.00_c 2016 IEEE </a:t>
            </a:r>
          </a:p>
          <a:p>
            <a:pPr marL="0" indent="0">
              <a:buNone/>
            </a:pPr>
            <a:endParaRPr lang="en-IN" dirty="0"/>
          </a:p>
        </p:txBody>
      </p:sp>
    </p:spTree>
    <p:extLst>
      <p:ext uri="{BB962C8B-B14F-4D97-AF65-F5344CB8AC3E}">
        <p14:creationId xmlns:p14="http://schemas.microsoft.com/office/powerpoint/2010/main" val="3115637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153</TotalTime>
  <Words>409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Smart Waste Management</vt:lpstr>
      <vt:lpstr>Introduction</vt:lpstr>
      <vt:lpstr>Why We need it</vt:lpstr>
      <vt:lpstr>Software Used</vt:lpstr>
      <vt:lpstr>Block Diagram</vt:lpstr>
      <vt:lpstr>flowchart</vt:lpstr>
      <vt:lpstr>Advantages</vt:lpstr>
      <vt:lpstr>Disadvantages</vt:lpstr>
      <vt:lpstr>Bibliography</vt:lpstr>
      <vt:lpstr>Source Code</vt:lpstr>
      <vt:lpstr>Notification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Waste MAnagement</dc:title>
  <dc:creator>Hemesh</dc:creator>
  <cp:lastModifiedBy>Hemesh</cp:lastModifiedBy>
  <cp:revision>19</cp:revision>
  <dcterms:created xsi:type="dcterms:W3CDTF">2021-03-31T05:21:53Z</dcterms:created>
  <dcterms:modified xsi:type="dcterms:W3CDTF">2021-04-07T07:22:37Z</dcterms:modified>
</cp:coreProperties>
</file>