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Century Gothic"/>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hKc149Olm4ZhdhZ94hy8BKPtYo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Gothic-regular.fntdata"/><Relationship Id="rId11" Type="http://schemas.openxmlformats.org/officeDocument/2006/relationships/slide" Target="slides/slide7.xml"/><Relationship Id="rId22" Type="http://schemas.openxmlformats.org/officeDocument/2006/relationships/font" Target="fonts/CenturyGothic-italic.fntdata"/><Relationship Id="rId10" Type="http://schemas.openxmlformats.org/officeDocument/2006/relationships/slide" Target="slides/slide6.xml"/><Relationship Id="rId21" Type="http://schemas.openxmlformats.org/officeDocument/2006/relationships/font" Target="fonts/CenturyGothic-bold.fntdata"/><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CenturyGothic-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1" name="Shape 11"/>
        <p:cNvGrpSpPr/>
        <p:nvPr/>
      </p:nvGrpSpPr>
      <p:grpSpPr>
        <a:xfrm>
          <a:off x="0" y="0"/>
          <a:ext cx="0" cy="0"/>
          <a:chOff x="0" y="0"/>
          <a:chExt cx="0" cy="0"/>
        </a:xfrm>
      </p:grpSpPr>
      <p:sp>
        <p:nvSpPr>
          <p:cNvPr id="12" name="Google Shape;12;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68" name="Shape 68"/>
        <p:cNvGrpSpPr/>
        <p:nvPr/>
      </p:nvGrpSpPr>
      <p:grpSpPr>
        <a:xfrm>
          <a:off x="0" y="0"/>
          <a:ext cx="0" cy="0"/>
          <a:chOff x="0" y="0"/>
          <a:chExt cx="0" cy="0"/>
        </a:xfrm>
      </p:grpSpPr>
      <p:sp>
        <p:nvSpPr>
          <p:cNvPr id="69" name="Google Shape;6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type="vertTitleAndTx">
  <p:cSld name="VERTICAL_TITLE_AND_VERTICAL_TEXT">
    <p:spTree>
      <p:nvGrpSpPr>
        <p:cNvPr id="74" name="Shape 74"/>
        <p:cNvGrpSpPr/>
        <p:nvPr/>
      </p:nvGrpSpPr>
      <p:grpSpPr>
        <a:xfrm>
          <a:off x="0" y="0"/>
          <a:ext cx="0" cy="0"/>
          <a:chOff x="0" y="0"/>
          <a:chExt cx="0" cy="0"/>
        </a:xfrm>
      </p:grpSpPr>
      <p:sp>
        <p:nvSpPr>
          <p:cNvPr id="75" name="Google Shape;75;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17" name="Shape 17"/>
        <p:cNvGrpSpPr/>
        <p:nvPr/>
      </p:nvGrpSpPr>
      <p:grpSpPr>
        <a:xfrm>
          <a:off x="0" y="0"/>
          <a:ext cx="0" cy="0"/>
          <a:chOff x="0" y="0"/>
          <a:chExt cx="0" cy="0"/>
        </a:xfrm>
      </p:grpSpPr>
      <p:sp>
        <p:nvSpPr>
          <p:cNvPr id="18" name="Google Shape;1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23" name="Shape 23"/>
        <p:cNvGrpSpPr/>
        <p:nvPr/>
      </p:nvGrpSpPr>
      <p:grpSpPr>
        <a:xfrm>
          <a:off x="0" y="0"/>
          <a:ext cx="0" cy="0"/>
          <a:chOff x="0" y="0"/>
          <a:chExt cx="0" cy="0"/>
        </a:xfrm>
      </p:grpSpPr>
      <p:sp>
        <p:nvSpPr>
          <p:cNvPr id="24" name="Google Shape;24;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29" name="Shape 29"/>
        <p:cNvGrpSpPr/>
        <p:nvPr/>
      </p:nvGrpSpPr>
      <p:grpSpPr>
        <a:xfrm>
          <a:off x="0" y="0"/>
          <a:ext cx="0" cy="0"/>
          <a:chOff x="0" y="0"/>
          <a:chExt cx="0" cy="0"/>
        </a:xfrm>
      </p:grpSpPr>
      <p:sp>
        <p:nvSpPr>
          <p:cNvPr id="30" name="Google Shape;3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36" name="Shape 36"/>
        <p:cNvGrpSpPr/>
        <p:nvPr/>
      </p:nvGrpSpPr>
      <p:grpSpPr>
        <a:xfrm>
          <a:off x="0" y="0"/>
          <a:ext cx="0" cy="0"/>
          <a:chOff x="0" y="0"/>
          <a:chExt cx="0" cy="0"/>
        </a:xfrm>
      </p:grpSpPr>
      <p:sp>
        <p:nvSpPr>
          <p:cNvPr id="37" name="Google Shape;37;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45" name="Shape 45"/>
        <p:cNvGrpSpPr/>
        <p:nvPr/>
      </p:nvGrpSpPr>
      <p:grpSpPr>
        <a:xfrm>
          <a:off x="0" y="0"/>
          <a:ext cx="0" cy="0"/>
          <a:chOff x="0" y="0"/>
          <a:chExt cx="0" cy="0"/>
        </a:xfrm>
      </p:grpSpPr>
      <p:sp>
        <p:nvSpPr>
          <p:cNvPr id="46" name="Google Shape;4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50" name="Shape 50"/>
        <p:cNvGrpSpPr/>
        <p:nvPr/>
      </p:nvGrpSpPr>
      <p:grpSpPr>
        <a:xfrm>
          <a:off x="0" y="0"/>
          <a:ext cx="0" cy="0"/>
          <a:chOff x="0" y="0"/>
          <a:chExt cx="0" cy="0"/>
        </a:xfrm>
      </p:grpSpPr>
      <p:sp>
        <p:nvSpPr>
          <p:cNvPr id="51" name="Google Shape;5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54" name="Shape 54"/>
        <p:cNvGrpSpPr/>
        <p:nvPr/>
      </p:nvGrpSpPr>
      <p:grpSpPr>
        <a:xfrm>
          <a:off x="0" y="0"/>
          <a:ext cx="0" cy="0"/>
          <a:chOff x="0" y="0"/>
          <a:chExt cx="0" cy="0"/>
        </a:xfrm>
      </p:grpSpPr>
      <p:sp>
        <p:nvSpPr>
          <p:cNvPr id="55" name="Google Shape;55;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61" name="Shape 61"/>
        <p:cNvGrpSpPr/>
        <p:nvPr/>
      </p:nvGrpSpPr>
      <p:grpSpPr>
        <a:xfrm>
          <a:off x="0" y="0"/>
          <a:ext cx="0" cy="0"/>
          <a:chOff x="0" y="0"/>
          <a:chExt cx="0" cy="0"/>
        </a:xfrm>
      </p:grpSpPr>
      <p:sp>
        <p:nvSpPr>
          <p:cNvPr id="62" name="Google Shape;62;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5"/>
          <p:cNvSpPr/>
          <p:nvPr>
            <p:ph idx="2" type="pic"/>
          </p:nvPr>
        </p:nvSpPr>
        <p:spPr>
          <a:xfrm>
            <a:off x="5183188" y="987425"/>
            <a:ext cx="6172200" cy="4873625"/>
          </a:xfrm>
          <a:prstGeom prst="rect">
            <a:avLst/>
          </a:prstGeom>
          <a:noFill/>
          <a:ln>
            <a:noFill/>
          </a:ln>
        </p:spPr>
      </p:sp>
      <p:sp>
        <p:nvSpPr>
          <p:cNvPr id="64" name="Google Shape;64;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hyperlink" Target="http://www.ufrgs.br/textecc/acessibilidadett/files/Indices-de-Leiturabilidade.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hyperlink" Target="https://pt.wikipedia.org/wiki/Complexidade_ciclom%C3%A1tic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5769972" y="0"/>
            <a:ext cx="6421721" cy="6858000"/>
          </a:xfrm>
          <a:prstGeom prst="rect">
            <a:avLst/>
          </a:prstGeom>
          <a:gradFill>
            <a:gsLst>
              <a:gs pos="0">
                <a:srgbClr val="4472C3">
                  <a:alpha val="81960"/>
                </a:srgbClr>
              </a:gs>
              <a:gs pos="25000">
                <a:srgbClr val="4472C4">
                  <a:alpha val="60000"/>
                </a:srgbClr>
              </a:gs>
              <a:gs pos="94000">
                <a:srgbClr val="AEABAB"/>
              </a:gs>
              <a:gs pos="100000">
                <a:srgbClr val="AEABAB"/>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85" name="Google Shape;85;p1"/>
          <p:cNvPicPr preferRelativeResize="0"/>
          <p:nvPr/>
        </p:nvPicPr>
        <p:blipFill rotWithShape="1">
          <a:blip r:embed="rId3">
            <a:alphaModFix/>
          </a:blip>
          <a:srcRect b="0" l="0" r="0" t="0"/>
          <a:stretch/>
        </p:blipFill>
        <p:spPr>
          <a:xfrm flipH="1">
            <a:off x="0" y="0"/>
            <a:ext cx="12192000" cy="6858000"/>
          </a:xfrm>
          <a:prstGeom prst="rect">
            <a:avLst/>
          </a:prstGeom>
          <a:noFill/>
          <a:ln>
            <a:noFill/>
          </a:ln>
        </p:spPr>
      </p:pic>
      <p:sp>
        <p:nvSpPr>
          <p:cNvPr id="86" name="Google Shape;86;p1"/>
          <p:cNvSpPr txBox="1"/>
          <p:nvPr>
            <p:ph type="ctrTitle"/>
          </p:nvPr>
        </p:nvSpPr>
        <p:spPr>
          <a:xfrm>
            <a:off x="804484" y="4267832"/>
            <a:ext cx="4805996" cy="129711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00"/>
              </a:buClr>
              <a:buSzPts val="4100"/>
              <a:buFont typeface="Century Gothic"/>
              <a:buNone/>
            </a:pPr>
            <a:r>
              <a:rPr lang="pt-BR" sz="4100">
                <a:solidFill>
                  <a:srgbClr val="000000"/>
                </a:solidFill>
                <a:latin typeface="Century Gothic"/>
                <a:ea typeface="Century Gothic"/>
                <a:cs typeface="Century Gothic"/>
                <a:sym typeface="Century Gothic"/>
              </a:rPr>
              <a:t>Qualidade de Software	</a:t>
            </a:r>
            <a:endParaRPr/>
          </a:p>
        </p:txBody>
      </p:sp>
      <p:sp>
        <p:nvSpPr>
          <p:cNvPr id="87" name="Google Shape;87;p1"/>
          <p:cNvSpPr txBox="1"/>
          <p:nvPr>
            <p:ph idx="1" type="subTitle"/>
          </p:nvPr>
        </p:nvSpPr>
        <p:spPr>
          <a:xfrm>
            <a:off x="804788" y="3428999"/>
            <a:ext cx="4805691" cy="83883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000000"/>
              </a:buClr>
              <a:buSzPts val="1800"/>
              <a:buNone/>
            </a:pPr>
            <a:r>
              <a:rPr lang="pt-BR" sz="1800">
                <a:solidFill>
                  <a:srgbClr val="000000"/>
                </a:solidFill>
                <a:latin typeface="Century Gothic"/>
                <a:ea typeface="Century Gothic"/>
                <a:cs typeface="Century Gothic"/>
                <a:sym typeface="Century Gothic"/>
              </a:rPr>
              <a:t>Fabricio Pelloso</a:t>
            </a:r>
            <a:endParaRPr/>
          </a:p>
        </p:txBody>
      </p:sp>
      <p:sp>
        <p:nvSpPr>
          <p:cNvPr id="88" name="Google Shape;88;p1"/>
          <p:cNvSpPr/>
          <p:nvPr/>
        </p:nvSpPr>
        <p:spPr>
          <a:xfrm>
            <a:off x="6727121" y="581159"/>
            <a:ext cx="5464879" cy="6276841"/>
          </a:xfrm>
          <a:custGeom>
            <a:rect b="b" l="l" r="r" t="t"/>
            <a:pathLst>
              <a:path extrusionOk="0" h="6276841" w="5464879">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cap="flat" cmpd="sng" w="12700">
            <a:solidFill>
              <a:srgbClr val="B3C6E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89" name="Google Shape;89;p1"/>
          <p:cNvPicPr preferRelativeResize="0"/>
          <p:nvPr/>
        </p:nvPicPr>
        <p:blipFill rotWithShape="1">
          <a:blip r:embed="rId4">
            <a:alphaModFix/>
          </a:blip>
          <a:srcRect b="0" l="0" r="0" t="0"/>
          <a:stretch/>
        </p:blipFill>
        <p:spPr>
          <a:xfrm>
            <a:off x="7709770" y="1815320"/>
            <a:ext cx="4141760" cy="41417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p10"/>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3" name="Google Shape;163;p10"/>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64" name="Google Shape;164;p1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65" name="Google Shape;165;p10"/>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entury Gothic"/>
              <a:buNone/>
            </a:pPr>
            <a:r>
              <a:rPr lang="pt-BR">
                <a:solidFill>
                  <a:srgbClr val="FFFFFF"/>
                </a:solidFill>
                <a:latin typeface="Century Gothic"/>
                <a:ea typeface="Century Gothic"/>
                <a:cs typeface="Century Gothic"/>
                <a:sym typeface="Century Gothic"/>
              </a:rPr>
              <a:t>Métricas</a:t>
            </a:r>
            <a:endParaRPr/>
          </a:p>
        </p:txBody>
      </p:sp>
      <p:sp>
        <p:nvSpPr>
          <p:cNvPr id="166" name="Google Shape;166;p10"/>
          <p:cNvSpPr txBox="1"/>
          <p:nvPr>
            <p:ph idx="1" type="body"/>
          </p:nvPr>
        </p:nvSpPr>
        <p:spPr>
          <a:xfrm>
            <a:off x="6090573" y="801866"/>
            <a:ext cx="5768491" cy="5230634"/>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rgbClr val="000000"/>
              </a:buClr>
              <a:buSzPts val="2400"/>
              <a:buNone/>
            </a:pPr>
            <a:r>
              <a:rPr lang="pt-BR" sz="2400">
                <a:solidFill>
                  <a:srgbClr val="000000"/>
                </a:solidFill>
                <a:latin typeface="Century Gothic"/>
                <a:ea typeface="Century Gothic"/>
                <a:cs typeface="Century Gothic"/>
                <a:sym typeface="Century Gothic"/>
              </a:rPr>
              <a:t>Existem duas maneiras para o uso das medições de um software de sistema:</a:t>
            </a:r>
            <a:endParaRPr/>
          </a:p>
          <a:p>
            <a:pPr indent="-228600" lvl="0" marL="228600" rtl="0" algn="just">
              <a:lnSpc>
                <a:spcPct val="90000"/>
              </a:lnSpc>
              <a:spcBef>
                <a:spcPts val="1000"/>
              </a:spcBef>
              <a:spcAft>
                <a:spcPts val="0"/>
              </a:spcAft>
              <a:buClr>
                <a:srgbClr val="000000"/>
              </a:buClr>
              <a:buSzPts val="2400"/>
              <a:buChar char="•"/>
            </a:pPr>
            <a:r>
              <a:rPr b="1" lang="pt-BR" sz="2400">
                <a:solidFill>
                  <a:srgbClr val="000000"/>
                </a:solidFill>
                <a:latin typeface="Century Gothic"/>
                <a:ea typeface="Century Gothic"/>
                <a:cs typeface="Century Gothic"/>
                <a:sym typeface="Century Gothic"/>
              </a:rPr>
              <a:t>1. </a:t>
            </a:r>
            <a:r>
              <a:rPr lang="pt-BR" sz="2400">
                <a:solidFill>
                  <a:srgbClr val="000000"/>
                </a:solidFill>
                <a:latin typeface="Century Gothic"/>
                <a:ea typeface="Century Gothic"/>
                <a:cs typeface="Century Gothic"/>
                <a:sym typeface="Century Gothic"/>
              </a:rPr>
              <a:t>Para atribuir um valor aos atributos de qualidade de sistema. Ao medir as características dos componentes de sistema, bem como sua complexidade ciclomática e, em seguida, agregar essas medições, você pode avaliar os atributos de qualidade do sistema, como a manutenibilidade.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 name="Shape 170"/>
        <p:cNvGrpSpPr/>
        <p:nvPr/>
      </p:nvGrpSpPr>
      <p:grpSpPr>
        <a:xfrm>
          <a:off x="0" y="0"/>
          <a:ext cx="0" cy="0"/>
          <a:chOff x="0" y="0"/>
          <a:chExt cx="0" cy="0"/>
        </a:xfrm>
      </p:grpSpPr>
      <p:sp>
        <p:nvSpPr>
          <p:cNvPr id="171" name="Google Shape;171;p11"/>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2" name="Google Shape;172;p11"/>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73" name="Google Shape;173;p1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74" name="Google Shape;174;p11"/>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entury Gothic"/>
              <a:buNone/>
            </a:pPr>
            <a:r>
              <a:rPr lang="pt-BR">
                <a:solidFill>
                  <a:srgbClr val="FFFFFF"/>
                </a:solidFill>
                <a:latin typeface="Century Gothic"/>
                <a:ea typeface="Century Gothic"/>
                <a:cs typeface="Century Gothic"/>
                <a:sym typeface="Century Gothic"/>
              </a:rPr>
              <a:t>Métricas</a:t>
            </a:r>
            <a:endParaRPr/>
          </a:p>
        </p:txBody>
      </p:sp>
      <p:sp>
        <p:nvSpPr>
          <p:cNvPr id="175" name="Google Shape;175;p11"/>
          <p:cNvSpPr txBox="1"/>
          <p:nvPr>
            <p:ph idx="1" type="body"/>
          </p:nvPr>
        </p:nvSpPr>
        <p:spPr>
          <a:xfrm>
            <a:off x="6090573" y="801866"/>
            <a:ext cx="5768491" cy="5230634"/>
          </a:xfrm>
          <a:prstGeom prst="rect">
            <a:avLst/>
          </a:prstGeom>
          <a:noFill/>
          <a:ln>
            <a:noFill/>
          </a:ln>
        </p:spPr>
        <p:txBody>
          <a:bodyPr anchorCtr="0" anchor="ctr"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Char char="•"/>
            </a:pPr>
            <a:r>
              <a:rPr b="1" lang="pt-BR">
                <a:latin typeface="Century Gothic"/>
                <a:ea typeface="Century Gothic"/>
                <a:cs typeface="Century Gothic"/>
                <a:sym typeface="Century Gothic"/>
              </a:rPr>
              <a:t>2. </a:t>
            </a:r>
            <a:r>
              <a:rPr lang="pt-BR">
                <a:latin typeface="Century Gothic"/>
                <a:ea typeface="Century Gothic"/>
                <a:cs typeface="Century Gothic"/>
                <a:sym typeface="Century Gothic"/>
              </a:rPr>
              <a:t>Para identificar os componentes de sistema cuja qualidade não atingiu o padrão. </a:t>
            </a:r>
            <a:endParaRPr/>
          </a:p>
          <a:p>
            <a:pPr indent="0" lvl="0" marL="0" rtl="0" algn="just">
              <a:lnSpc>
                <a:spcPct val="90000"/>
              </a:lnSpc>
              <a:spcBef>
                <a:spcPts val="1000"/>
              </a:spcBef>
              <a:spcAft>
                <a:spcPts val="0"/>
              </a:spcAft>
              <a:buClr>
                <a:schemeClr val="dk1"/>
              </a:buClr>
              <a:buSzPct val="100000"/>
              <a:buNone/>
            </a:pPr>
            <a:r>
              <a:rPr lang="pt-BR">
                <a:latin typeface="Century Gothic"/>
                <a:ea typeface="Century Gothic"/>
                <a:cs typeface="Century Gothic"/>
                <a:sym typeface="Century Gothic"/>
              </a:rPr>
              <a:t>As medições podem identificar componentes individuais com características que se desviem da norma. </a:t>
            </a:r>
            <a:endParaRPr/>
          </a:p>
          <a:p>
            <a:pPr indent="0" lvl="0" marL="0" rtl="0" algn="just">
              <a:lnSpc>
                <a:spcPct val="90000"/>
              </a:lnSpc>
              <a:spcBef>
                <a:spcPts val="1000"/>
              </a:spcBef>
              <a:spcAft>
                <a:spcPts val="0"/>
              </a:spcAft>
              <a:buClr>
                <a:schemeClr val="dk1"/>
              </a:buClr>
              <a:buSzPct val="116666"/>
              <a:buNone/>
            </a:pPr>
            <a:r>
              <a:rPr lang="pt-BR">
                <a:latin typeface="Century Gothic"/>
                <a:ea typeface="Century Gothic"/>
                <a:cs typeface="Century Gothic"/>
                <a:sym typeface="Century Gothic"/>
              </a:rPr>
              <a:t>Por exemplo, você pode medir componentes para descobrir aqueles com a mais alta complexidade. Esses são mais passíveis de conter bugs porque a complexidade os torna mais difíceis de entender.</a:t>
            </a:r>
            <a:endParaRPr sz="2400">
              <a:solidFill>
                <a:srgbClr val="000000"/>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p12"/>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1" name="Google Shape;181;p12"/>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82" name="Google Shape;182;p1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83" name="Google Shape;183;p12"/>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entury Gothic"/>
              <a:buNone/>
            </a:pPr>
            <a:r>
              <a:rPr lang="pt-BR">
                <a:solidFill>
                  <a:srgbClr val="FFFFFF"/>
                </a:solidFill>
                <a:latin typeface="Century Gothic"/>
                <a:ea typeface="Century Gothic"/>
                <a:cs typeface="Century Gothic"/>
                <a:sym typeface="Century Gothic"/>
              </a:rPr>
              <a:t>Métricas</a:t>
            </a:r>
            <a:endParaRPr/>
          </a:p>
        </p:txBody>
      </p:sp>
      <p:sp>
        <p:nvSpPr>
          <p:cNvPr id="184" name="Google Shape;184;p12"/>
          <p:cNvSpPr txBox="1"/>
          <p:nvPr>
            <p:ph idx="1" type="body"/>
          </p:nvPr>
        </p:nvSpPr>
        <p:spPr>
          <a:xfrm>
            <a:off x="6090573" y="801866"/>
            <a:ext cx="5768491" cy="5230634"/>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pt-BR">
                <a:latin typeface="Century Gothic"/>
                <a:ea typeface="Century Gothic"/>
                <a:cs typeface="Century Gothic"/>
                <a:sym typeface="Century Gothic"/>
              </a:rPr>
              <a:t>Os atributos de qualidade como manutenibilidade, compreensibilidade e usabilidade são atributos externos relacionados com os desenvolvedores e usuários que experimentam o software. </a:t>
            </a:r>
            <a:endParaRPr/>
          </a:p>
          <a:p>
            <a:pPr indent="0" lvl="0" marL="0" rtl="0" algn="just">
              <a:lnSpc>
                <a:spcPct val="90000"/>
              </a:lnSpc>
              <a:spcBef>
                <a:spcPts val="1000"/>
              </a:spcBef>
              <a:spcAft>
                <a:spcPts val="0"/>
              </a:spcAft>
              <a:buClr>
                <a:schemeClr val="dk1"/>
              </a:buClr>
              <a:buSzPts val="2800"/>
              <a:buNone/>
            </a:pPr>
            <a:r>
              <a:rPr lang="pt-BR">
                <a:latin typeface="Century Gothic"/>
                <a:ea typeface="Century Gothic"/>
                <a:cs typeface="Century Gothic"/>
                <a:sym typeface="Century Gothic"/>
              </a:rPr>
              <a:t>Eles são afetados por fatores </a:t>
            </a:r>
            <a:r>
              <a:rPr lang="pt-BR">
                <a:highlight>
                  <a:srgbClr val="FFFF00"/>
                </a:highlight>
                <a:latin typeface="Century Gothic"/>
                <a:ea typeface="Century Gothic"/>
                <a:cs typeface="Century Gothic"/>
                <a:sym typeface="Century Gothic"/>
              </a:rPr>
              <a:t>subjetivos</a:t>
            </a:r>
            <a:r>
              <a:rPr lang="pt-BR">
                <a:latin typeface="Century Gothic"/>
                <a:ea typeface="Century Gothic"/>
                <a:cs typeface="Century Gothic"/>
                <a:sym typeface="Century Gothic"/>
              </a:rPr>
              <a:t>, como a experiência e a educação do usuário e, portanto, não podem ser medidos objetivamente.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 name="Shape 188"/>
        <p:cNvGrpSpPr/>
        <p:nvPr/>
      </p:nvGrpSpPr>
      <p:grpSpPr>
        <a:xfrm>
          <a:off x="0" y="0"/>
          <a:ext cx="0" cy="0"/>
          <a:chOff x="0" y="0"/>
          <a:chExt cx="0" cy="0"/>
        </a:xfrm>
      </p:grpSpPr>
      <p:sp>
        <p:nvSpPr>
          <p:cNvPr id="189" name="Google Shape;189;p13"/>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0" name="Google Shape;190;p13"/>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91" name="Google Shape;191;p1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92" name="Google Shape;192;p13"/>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entury Gothic"/>
              <a:buNone/>
            </a:pPr>
            <a:r>
              <a:rPr lang="pt-BR">
                <a:solidFill>
                  <a:srgbClr val="FFFFFF"/>
                </a:solidFill>
                <a:latin typeface="Century Gothic"/>
                <a:ea typeface="Century Gothic"/>
                <a:cs typeface="Century Gothic"/>
                <a:sym typeface="Century Gothic"/>
              </a:rPr>
              <a:t>Métricas</a:t>
            </a:r>
            <a:endParaRPr/>
          </a:p>
        </p:txBody>
      </p:sp>
      <p:sp>
        <p:nvSpPr>
          <p:cNvPr id="193" name="Google Shape;193;p13"/>
          <p:cNvSpPr txBox="1"/>
          <p:nvPr>
            <p:ph idx="1" type="body"/>
          </p:nvPr>
        </p:nvSpPr>
        <p:spPr>
          <a:xfrm>
            <a:off x="6090573" y="801866"/>
            <a:ext cx="5768491" cy="5230634"/>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pt-BR">
                <a:latin typeface="Century Gothic"/>
                <a:ea typeface="Century Gothic"/>
                <a:cs typeface="Century Gothic"/>
                <a:sym typeface="Century Gothic"/>
              </a:rPr>
              <a:t>Para fazer um julgamento sobre esses atributos, você deve medir alguns atributos internos do software (como tamanho, complexidade etc.) e assumir que estão relacionados com as características de qualidade com as quais você se preocupa.</a:t>
            </a:r>
            <a:endParaRPr sz="2400">
              <a:solidFill>
                <a:srgbClr val="000000"/>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 name="Shape 197"/>
        <p:cNvGrpSpPr/>
        <p:nvPr/>
      </p:nvGrpSpPr>
      <p:grpSpPr>
        <a:xfrm>
          <a:off x="0" y="0"/>
          <a:ext cx="0" cy="0"/>
          <a:chOff x="0" y="0"/>
          <a:chExt cx="0" cy="0"/>
        </a:xfrm>
      </p:grpSpPr>
      <p:sp>
        <p:nvSpPr>
          <p:cNvPr id="198" name="Google Shape;198;p14"/>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9" name="Google Shape;199;p14"/>
          <p:cNvSpPr txBox="1"/>
          <p:nvPr>
            <p:ph type="title"/>
          </p:nvPr>
        </p:nvSpPr>
        <p:spPr>
          <a:xfrm>
            <a:off x="556532" y="643467"/>
            <a:ext cx="11210925" cy="7448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Calibri"/>
              <a:buNone/>
            </a:pPr>
            <a:r>
              <a:rPr lang="pt-BR" sz="3200">
                <a:solidFill>
                  <a:schemeClr val="lt1"/>
                </a:solidFill>
                <a:latin typeface="Calibri"/>
                <a:ea typeface="Calibri"/>
                <a:cs typeface="Calibri"/>
                <a:sym typeface="Calibri"/>
              </a:rPr>
              <a:t>Métricas</a:t>
            </a:r>
            <a:endParaRPr/>
          </a:p>
        </p:txBody>
      </p:sp>
      <p:pic>
        <p:nvPicPr>
          <p:cNvPr id="200" name="Google Shape;200;p14"/>
          <p:cNvPicPr preferRelativeResize="0"/>
          <p:nvPr>
            <p:ph idx="1" type="body"/>
          </p:nvPr>
        </p:nvPicPr>
        <p:blipFill rotWithShape="1">
          <a:blip r:embed="rId3">
            <a:alphaModFix/>
          </a:blip>
          <a:srcRect b="0" l="0" r="0" t="0"/>
          <a:stretch/>
        </p:blipFill>
        <p:spPr>
          <a:xfrm>
            <a:off x="1413810" y="1675227"/>
            <a:ext cx="9364380" cy="43941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4" name="Shape 204"/>
        <p:cNvGrpSpPr/>
        <p:nvPr/>
      </p:nvGrpSpPr>
      <p:grpSpPr>
        <a:xfrm>
          <a:off x="0" y="0"/>
          <a:ext cx="0" cy="0"/>
          <a:chOff x="0" y="0"/>
          <a:chExt cx="0" cy="0"/>
        </a:xfrm>
      </p:grpSpPr>
      <p:sp>
        <p:nvSpPr>
          <p:cNvPr id="205" name="Google Shape;205;p15"/>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6" name="Google Shape;206;p15"/>
          <p:cNvSpPr txBox="1"/>
          <p:nvPr>
            <p:ph type="title"/>
          </p:nvPr>
        </p:nvSpPr>
        <p:spPr>
          <a:xfrm>
            <a:off x="556532" y="643467"/>
            <a:ext cx="11210925" cy="7448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Calibri"/>
              <a:buNone/>
            </a:pPr>
            <a:r>
              <a:rPr lang="pt-BR" sz="3200">
                <a:solidFill>
                  <a:schemeClr val="lt1"/>
                </a:solidFill>
                <a:latin typeface="Calibri"/>
                <a:ea typeface="Calibri"/>
                <a:cs typeface="Calibri"/>
                <a:sym typeface="Calibri"/>
              </a:rPr>
              <a:t>Métricas</a:t>
            </a:r>
            <a:endParaRPr/>
          </a:p>
        </p:txBody>
      </p:sp>
      <p:sp>
        <p:nvSpPr>
          <p:cNvPr id="207" name="Google Shape;207;p15"/>
          <p:cNvSpPr txBox="1"/>
          <p:nvPr>
            <p:ph idx="1" type="body"/>
          </p:nvPr>
        </p:nvSpPr>
        <p:spPr>
          <a:xfrm>
            <a:off x="0" y="1396588"/>
            <a:ext cx="12049124" cy="4780375"/>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200"/>
              <a:buChar char="•"/>
            </a:pPr>
            <a:r>
              <a:rPr lang="pt-BR" sz="2200">
                <a:latin typeface="Century Gothic"/>
                <a:ea typeface="Century Gothic"/>
                <a:cs typeface="Century Gothic"/>
                <a:sym typeface="Century Gothic"/>
              </a:rPr>
              <a:t>Se a medida do atributo interno deve ser uma previsão útil de características externas de software, três condições devem ser mantidas (KITCHENHAM, 1990):</a:t>
            </a:r>
            <a:endParaRPr/>
          </a:p>
          <a:p>
            <a:pPr indent="-228600" lvl="0" marL="228600" rtl="0" algn="just">
              <a:lnSpc>
                <a:spcPct val="90000"/>
              </a:lnSpc>
              <a:spcBef>
                <a:spcPts val="1000"/>
              </a:spcBef>
              <a:spcAft>
                <a:spcPts val="0"/>
              </a:spcAft>
              <a:buClr>
                <a:schemeClr val="dk1"/>
              </a:buClr>
              <a:buSzPts val="2200"/>
              <a:buChar char="•"/>
            </a:pPr>
            <a:r>
              <a:rPr b="1" lang="pt-BR" sz="2200">
                <a:latin typeface="Century Gothic"/>
                <a:ea typeface="Century Gothic"/>
                <a:cs typeface="Century Gothic"/>
                <a:sym typeface="Century Gothic"/>
              </a:rPr>
              <a:t>1. </a:t>
            </a:r>
            <a:r>
              <a:rPr lang="pt-BR" sz="2200">
                <a:latin typeface="Century Gothic"/>
                <a:ea typeface="Century Gothic"/>
                <a:cs typeface="Century Gothic"/>
                <a:sym typeface="Century Gothic"/>
              </a:rPr>
              <a:t>O atributo interno deve ser medido com precisão. Isso nem sempre é simples e pode exigir ferramentas especiais para fazer as medições.</a:t>
            </a:r>
            <a:endParaRPr/>
          </a:p>
          <a:p>
            <a:pPr indent="-228600" lvl="0" marL="228600" rtl="0" algn="just">
              <a:lnSpc>
                <a:spcPct val="90000"/>
              </a:lnSpc>
              <a:spcBef>
                <a:spcPts val="1000"/>
              </a:spcBef>
              <a:spcAft>
                <a:spcPts val="0"/>
              </a:spcAft>
              <a:buClr>
                <a:schemeClr val="dk1"/>
              </a:buClr>
              <a:buSzPts val="2200"/>
              <a:buChar char="•"/>
            </a:pPr>
            <a:r>
              <a:rPr b="1" lang="pt-BR" sz="2200">
                <a:latin typeface="Century Gothic"/>
                <a:ea typeface="Century Gothic"/>
                <a:cs typeface="Century Gothic"/>
                <a:sym typeface="Century Gothic"/>
              </a:rPr>
              <a:t>2. </a:t>
            </a:r>
            <a:r>
              <a:rPr lang="pt-BR" sz="2200">
                <a:latin typeface="Century Gothic"/>
                <a:ea typeface="Century Gothic"/>
                <a:cs typeface="Century Gothic"/>
                <a:sym typeface="Century Gothic"/>
              </a:rPr>
              <a:t>Deve existir um relacionamento entre o atributo que pode ser medido e o atributo de qualidade externa de interesse. Ou seja, o valor do atributo de qualidade deve ser relacionado, de alguma forma, com o valor do atributo que pode ser medido.</a:t>
            </a:r>
            <a:endParaRPr/>
          </a:p>
          <a:p>
            <a:pPr indent="-228600" lvl="0" marL="228600" rtl="0" algn="just">
              <a:lnSpc>
                <a:spcPct val="90000"/>
              </a:lnSpc>
              <a:spcBef>
                <a:spcPts val="1000"/>
              </a:spcBef>
              <a:spcAft>
                <a:spcPts val="0"/>
              </a:spcAft>
              <a:buClr>
                <a:schemeClr val="dk1"/>
              </a:buClr>
              <a:buSzPts val="2200"/>
              <a:buChar char="•"/>
            </a:pPr>
            <a:r>
              <a:rPr b="1" lang="pt-BR" sz="2200">
                <a:latin typeface="Century Gothic"/>
                <a:ea typeface="Century Gothic"/>
                <a:cs typeface="Century Gothic"/>
                <a:sym typeface="Century Gothic"/>
              </a:rPr>
              <a:t>3. </a:t>
            </a:r>
            <a:r>
              <a:rPr lang="pt-BR" sz="2200">
                <a:latin typeface="Century Gothic"/>
                <a:ea typeface="Century Gothic"/>
                <a:cs typeface="Century Gothic"/>
                <a:sym typeface="Century Gothic"/>
              </a:rPr>
              <a:t>Esse relacionamento entre os atributos internos e externos deve ser compreendido, validado e expresso em termos de uma fórmula ou modelo. A formulação de modelo envolve a identificação da forma funcional do modelo (linear, exponencial etc.) pela análise de dados coletados, identificando os parâmetros que devem ser incluídos no modelo e calibrando esses parâmetros com o uso dos dados existentes.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2"/>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5" name="Google Shape;95;p2"/>
          <p:cNvSpPr txBox="1"/>
          <p:nvPr>
            <p:ph type="title"/>
          </p:nvPr>
        </p:nvSpPr>
        <p:spPr>
          <a:xfrm>
            <a:off x="556532" y="643467"/>
            <a:ext cx="11210925" cy="7448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Calibri"/>
              <a:buNone/>
            </a:pPr>
            <a:r>
              <a:rPr lang="pt-BR" sz="3200">
                <a:solidFill>
                  <a:schemeClr val="lt1"/>
                </a:solidFill>
                <a:latin typeface="Calibri"/>
                <a:ea typeface="Calibri"/>
                <a:cs typeface="Calibri"/>
                <a:sym typeface="Calibri"/>
              </a:rPr>
              <a:t>Medições e Métricas</a:t>
            </a:r>
            <a:endParaRPr sz="3200">
              <a:solidFill>
                <a:schemeClr val="lt1"/>
              </a:solidFill>
              <a:latin typeface="Calibri"/>
              <a:ea typeface="Calibri"/>
              <a:cs typeface="Calibri"/>
              <a:sym typeface="Calibri"/>
            </a:endParaRPr>
          </a:p>
        </p:txBody>
      </p:sp>
      <p:sp>
        <p:nvSpPr>
          <p:cNvPr id="96" name="Google Shape;96;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pt-BR">
                <a:latin typeface="Century Gothic"/>
                <a:ea typeface="Century Gothic"/>
                <a:cs typeface="Century Gothic"/>
                <a:sym typeface="Century Gothic"/>
              </a:rPr>
              <a:t>A medição de software preocupa-se com a </a:t>
            </a:r>
            <a:r>
              <a:rPr lang="pt-BR">
                <a:highlight>
                  <a:srgbClr val="FFFF00"/>
                </a:highlight>
                <a:latin typeface="Century Gothic"/>
                <a:ea typeface="Century Gothic"/>
                <a:cs typeface="Century Gothic"/>
                <a:sym typeface="Century Gothic"/>
              </a:rPr>
              <a:t>derivação de um valor numérico ou o perfil para um atributo</a:t>
            </a:r>
            <a:r>
              <a:rPr lang="pt-BR">
                <a:latin typeface="Century Gothic"/>
                <a:ea typeface="Century Gothic"/>
                <a:cs typeface="Century Gothic"/>
                <a:sym typeface="Century Gothic"/>
              </a:rPr>
              <a:t> de um componente de software, sistema ou processo. </a:t>
            </a:r>
            <a:endParaRPr/>
          </a:p>
          <a:p>
            <a:pPr indent="0" lvl="0" marL="0" rtl="0" algn="just">
              <a:lnSpc>
                <a:spcPct val="90000"/>
              </a:lnSpc>
              <a:spcBef>
                <a:spcPts val="1000"/>
              </a:spcBef>
              <a:spcAft>
                <a:spcPts val="0"/>
              </a:spcAft>
              <a:buClr>
                <a:schemeClr val="dk1"/>
              </a:buClr>
              <a:buSzPts val="2800"/>
              <a:buNone/>
            </a:pPr>
            <a:r>
              <a:rPr lang="pt-BR">
                <a:latin typeface="Century Gothic"/>
                <a:ea typeface="Century Gothic"/>
                <a:cs typeface="Century Gothic"/>
                <a:sym typeface="Century Gothic"/>
              </a:rPr>
              <a:t>Comparando esses valores entre si e com os padrões que se aplicam a toda a organização, você pode ser capaz de tirar </a:t>
            </a:r>
            <a:r>
              <a:rPr lang="pt-BR">
                <a:highlight>
                  <a:srgbClr val="FFFF00"/>
                </a:highlight>
                <a:latin typeface="Century Gothic"/>
                <a:ea typeface="Century Gothic"/>
                <a:cs typeface="Century Gothic"/>
                <a:sym typeface="Century Gothic"/>
              </a:rPr>
              <a:t>conclusões sobre a qualidade do software</a:t>
            </a:r>
            <a:r>
              <a:rPr lang="pt-BR">
                <a:latin typeface="Century Gothic"/>
                <a:ea typeface="Century Gothic"/>
                <a:cs typeface="Century Gothic"/>
                <a:sym typeface="Century Gothic"/>
              </a:rPr>
              <a:t> ou avaliar a</a:t>
            </a:r>
            <a:endParaRPr/>
          </a:p>
          <a:p>
            <a:pPr indent="0" lvl="0" marL="0" rtl="0" algn="just">
              <a:lnSpc>
                <a:spcPct val="90000"/>
              </a:lnSpc>
              <a:spcBef>
                <a:spcPts val="1000"/>
              </a:spcBef>
              <a:spcAft>
                <a:spcPts val="0"/>
              </a:spcAft>
              <a:buClr>
                <a:schemeClr val="dk1"/>
              </a:buClr>
              <a:buSzPts val="2800"/>
              <a:buNone/>
            </a:pPr>
            <a:r>
              <a:rPr lang="pt-BR">
                <a:latin typeface="Century Gothic"/>
                <a:ea typeface="Century Gothic"/>
                <a:cs typeface="Century Gothic"/>
                <a:sym typeface="Century Gothic"/>
              </a:rPr>
              <a:t>eficácia dos métodos, das ferramentas e dos processos de software.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3"/>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2" name="Google Shape;102;p3"/>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03" name="Google Shape;103;p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4" name="Google Shape;104;p3"/>
          <p:cNvSpPr txBox="1"/>
          <p:nvPr>
            <p:ph type="title"/>
          </p:nvPr>
        </p:nvSpPr>
        <p:spPr>
          <a:xfrm>
            <a:off x="640079" y="2053641"/>
            <a:ext cx="3984930"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700"/>
              <a:buFont typeface="Century Gothic"/>
              <a:buNone/>
            </a:pPr>
            <a:r>
              <a:rPr lang="pt-BR" sz="3700">
                <a:solidFill>
                  <a:srgbClr val="FFFFFF"/>
                </a:solidFill>
                <a:latin typeface="Century Gothic"/>
                <a:ea typeface="Century Gothic"/>
                <a:cs typeface="Century Gothic"/>
                <a:sym typeface="Century Gothic"/>
              </a:rPr>
              <a:t>Medições e Métricas - Exemplo</a:t>
            </a:r>
            <a:endParaRPr/>
          </a:p>
        </p:txBody>
      </p:sp>
      <p:sp>
        <p:nvSpPr>
          <p:cNvPr id="105" name="Google Shape;105;p3"/>
          <p:cNvSpPr txBox="1"/>
          <p:nvPr>
            <p:ph idx="1" type="body"/>
          </p:nvPr>
        </p:nvSpPr>
        <p:spPr>
          <a:xfrm>
            <a:off x="5761319" y="448058"/>
            <a:ext cx="6358794" cy="5230634"/>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pt-BR">
                <a:latin typeface="Century Gothic"/>
                <a:ea typeface="Century Gothic"/>
                <a:cs typeface="Century Gothic"/>
                <a:sym typeface="Century Gothic"/>
              </a:rPr>
              <a:t>Uma organização tem a intenção de introduzir uma nova ferramenta de teste de software. </a:t>
            </a:r>
            <a:endParaRPr/>
          </a:p>
          <a:p>
            <a:pPr indent="0" lvl="0" marL="0" rtl="0" algn="just">
              <a:lnSpc>
                <a:spcPct val="90000"/>
              </a:lnSpc>
              <a:spcBef>
                <a:spcPts val="1000"/>
              </a:spcBef>
              <a:spcAft>
                <a:spcPts val="0"/>
              </a:spcAft>
              <a:buClr>
                <a:schemeClr val="dk1"/>
              </a:buClr>
              <a:buSzPts val="2800"/>
              <a:buNone/>
            </a:pPr>
            <a:r>
              <a:rPr lang="pt-BR">
                <a:latin typeface="Century Gothic"/>
                <a:ea typeface="Century Gothic"/>
                <a:cs typeface="Century Gothic"/>
                <a:sym typeface="Century Gothic"/>
              </a:rPr>
              <a:t>Antes de introduzir a ferramenta, em um determinado momento você registra o número de defeitos de software descobertos. </a:t>
            </a:r>
            <a:endParaRPr/>
          </a:p>
          <a:p>
            <a:pPr indent="0" lvl="0" marL="0" rtl="0" algn="just">
              <a:lnSpc>
                <a:spcPct val="90000"/>
              </a:lnSpc>
              <a:spcBef>
                <a:spcPts val="1000"/>
              </a:spcBef>
              <a:spcAft>
                <a:spcPts val="0"/>
              </a:spcAft>
              <a:buClr>
                <a:schemeClr val="dk1"/>
              </a:buClr>
              <a:buSzPts val="2800"/>
              <a:buNone/>
            </a:pPr>
            <a:r>
              <a:rPr lang="pt-BR">
                <a:latin typeface="Century Gothic"/>
                <a:ea typeface="Century Gothic"/>
                <a:cs typeface="Century Gothic"/>
                <a:sym typeface="Century Gothic"/>
              </a:rPr>
              <a:t>Essa é uma </a:t>
            </a:r>
            <a:r>
              <a:rPr lang="pt-BR">
                <a:highlight>
                  <a:srgbClr val="FFFF00"/>
                </a:highlight>
                <a:latin typeface="Century Gothic"/>
                <a:ea typeface="Century Gothic"/>
                <a:cs typeface="Century Gothic"/>
                <a:sym typeface="Century Gothic"/>
              </a:rPr>
              <a:t>baseline</a:t>
            </a:r>
            <a:r>
              <a:rPr lang="pt-BR">
                <a:latin typeface="Century Gothic"/>
                <a:ea typeface="Century Gothic"/>
                <a:cs typeface="Century Gothic"/>
                <a:sym typeface="Century Gothic"/>
              </a:rPr>
              <a:t> de avaliação da eficácia da ferramenta. </a:t>
            </a:r>
            <a:endParaRPr/>
          </a:p>
          <a:p>
            <a:pPr indent="0" lvl="0" marL="0" rtl="0" algn="just">
              <a:lnSpc>
                <a:spcPct val="90000"/>
              </a:lnSpc>
              <a:spcBef>
                <a:spcPts val="1000"/>
              </a:spcBef>
              <a:spcAft>
                <a:spcPts val="0"/>
              </a:spcAft>
              <a:buClr>
                <a:schemeClr val="dk1"/>
              </a:buClr>
              <a:buSzPts val="2800"/>
              <a:buNone/>
            </a:pPr>
            <a:r>
              <a:rPr lang="pt-BR">
                <a:latin typeface="Century Gothic"/>
                <a:ea typeface="Century Gothic"/>
                <a:cs typeface="Century Gothic"/>
                <a:sym typeface="Century Gothic"/>
              </a:rPr>
              <a:t>Depois de algum tempo usando a ferramenta, esse processo é repetido. </a:t>
            </a:r>
            <a:endParaRPr>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4"/>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1" name="Google Shape;111;p4"/>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12" name="Google Shape;112;p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3" name="Google Shape;113;p4"/>
          <p:cNvSpPr txBox="1"/>
          <p:nvPr>
            <p:ph type="title"/>
          </p:nvPr>
        </p:nvSpPr>
        <p:spPr>
          <a:xfrm>
            <a:off x="640079" y="2053641"/>
            <a:ext cx="3984930"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700"/>
              <a:buFont typeface="Century Gothic"/>
              <a:buNone/>
            </a:pPr>
            <a:r>
              <a:rPr lang="pt-BR" sz="3700">
                <a:solidFill>
                  <a:srgbClr val="FFFFFF"/>
                </a:solidFill>
                <a:latin typeface="Century Gothic"/>
                <a:ea typeface="Century Gothic"/>
                <a:cs typeface="Century Gothic"/>
                <a:sym typeface="Century Gothic"/>
              </a:rPr>
              <a:t>Medições -  Objetivo</a:t>
            </a:r>
            <a:endParaRPr/>
          </a:p>
        </p:txBody>
      </p:sp>
      <p:sp>
        <p:nvSpPr>
          <p:cNvPr id="114" name="Google Shape;114;p4"/>
          <p:cNvSpPr txBox="1"/>
          <p:nvPr>
            <p:ph idx="1" type="body"/>
          </p:nvPr>
        </p:nvSpPr>
        <p:spPr>
          <a:xfrm>
            <a:off x="5804451" y="1345205"/>
            <a:ext cx="5976731" cy="5230634"/>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pt-BR">
                <a:latin typeface="Century Gothic"/>
                <a:ea typeface="Century Gothic"/>
                <a:cs typeface="Century Gothic"/>
                <a:sym typeface="Century Gothic"/>
              </a:rPr>
              <a:t>O objetivo a longo prazo de medição de software é </a:t>
            </a:r>
            <a:r>
              <a:rPr lang="pt-BR">
                <a:highlight>
                  <a:srgbClr val="FFFF00"/>
                </a:highlight>
                <a:latin typeface="Century Gothic"/>
                <a:ea typeface="Century Gothic"/>
                <a:cs typeface="Century Gothic"/>
                <a:sym typeface="Century Gothic"/>
              </a:rPr>
              <a:t>usá-la no lugar de revisões </a:t>
            </a:r>
            <a:r>
              <a:rPr lang="pt-BR">
                <a:latin typeface="Century Gothic"/>
                <a:ea typeface="Century Gothic"/>
                <a:cs typeface="Century Gothic"/>
                <a:sym typeface="Century Gothic"/>
              </a:rPr>
              <a:t>para fazer julgamentos sobre a qualidade de software. </a:t>
            </a:r>
            <a:endParaRPr/>
          </a:p>
          <a:p>
            <a:pPr indent="-228600" lvl="0" marL="228600" rtl="0" algn="just">
              <a:lnSpc>
                <a:spcPct val="90000"/>
              </a:lnSpc>
              <a:spcBef>
                <a:spcPts val="1000"/>
              </a:spcBef>
              <a:spcAft>
                <a:spcPts val="0"/>
              </a:spcAft>
              <a:buClr>
                <a:schemeClr val="dk1"/>
              </a:buClr>
              <a:buSzPts val="2800"/>
              <a:buChar char="•"/>
            </a:pPr>
            <a:r>
              <a:rPr lang="pt-BR">
                <a:latin typeface="Century Gothic"/>
                <a:ea typeface="Century Gothic"/>
                <a:cs typeface="Century Gothic"/>
                <a:sym typeface="Century Gothic"/>
              </a:rPr>
              <a:t>Usando a medição de software, um sistema poderia, idealmente, ser avaliado usando uma variedade de métricas e, a partir dessa medição, deduzir um valor para a qualidade do sistema. </a:t>
            </a:r>
            <a:endParaRPr sz="2200">
              <a:solidFill>
                <a:srgbClr val="000000"/>
              </a:solidFill>
              <a:highlight>
                <a:srgbClr val="FFFF00"/>
              </a:highlight>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5"/>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0" name="Google Shape;120;p5"/>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21" name="Google Shape;121;p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2" name="Google Shape;122;p5"/>
          <p:cNvSpPr txBox="1"/>
          <p:nvPr>
            <p:ph type="title"/>
          </p:nvPr>
        </p:nvSpPr>
        <p:spPr>
          <a:xfrm>
            <a:off x="640079" y="2053641"/>
            <a:ext cx="3984930"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700"/>
              <a:buFont typeface="Century Gothic"/>
              <a:buNone/>
            </a:pPr>
            <a:r>
              <a:rPr lang="pt-BR" sz="3700">
                <a:solidFill>
                  <a:srgbClr val="FFFFFF"/>
                </a:solidFill>
                <a:latin typeface="Century Gothic"/>
                <a:ea typeface="Century Gothic"/>
                <a:cs typeface="Century Gothic"/>
                <a:sym typeface="Century Gothic"/>
              </a:rPr>
              <a:t>Medições - Objetivo</a:t>
            </a:r>
            <a:endParaRPr/>
          </a:p>
        </p:txBody>
      </p:sp>
      <p:sp>
        <p:nvSpPr>
          <p:cNvPr id="123" name="Google Shape;123;p5"/>
          <p:cNvSpPr txBox="1"/>
          <p:nvPr>
            <p:ph idx="1" type="body"/>
          </p:nvPr>
        </p:nvSpPr>
        <p:spPr>
          <a:xfrm>
            <a:off x="5804451" y="1345205"/>
            <a:ext cx="5976731" cy="5230634"/>
          </a:xfrm>
          <a:prstGeom prst="rect">
            <a:avLst/>
          </a:prstGeom>
          <a:noFill/>
          <a:ln>
            <a:noFill/>
          </a:ln>
        </p:spPr>
        <p:txBody>
          <a:bodyPr anchorCtr="0" anchor="ctr"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pt-BR">
                <a:latin typeface="Century Gothic"/>
                <a:ea typeface="Century Gothic"/>
                <a:cs typeface="Century Gothic"/>
                <a:sym typeface="Century Gothic"/>
              </a:rPr>
              <a:t>Se o software atingir o limiar de qualidade requerido, então ele poderia ser aprovado sem revisão. </a:t>
            </a:r>
            <a:endParaRPr/>
          </a:p>
          <a:p>
            <a:pPr indent="-228600" lvl="0" marL="228600" rtl="0" algn="just">
              <a:lnSpc>
                <a:spcPct val="90000"/>
              </a:lnSpc>
              <a:spcBef>
                <a:spcPts val="1000"/>
              </a:spcBef>
              <a:spcAft>
                <a:spcPts val="0"/>
              </a:spcAft>
              <a:buClr>
                <a:schemeClr val="dk1"/>
              </a:buClr>
              <a:buSzPts val="2800"/>
              <a:buChar char="•"/>
            </a:pPr>
            <a:r>
              <a:rPr lang="pt-BR">
                <a:latin typeface="Century Gothic"/>
                <a:ea typeface="Century Gothic"/>
                <a:cs typeface="Century Gothic"/>
                <a:sym typeface="Century Gothic"/>
              </a:rPr>
              <a:t>Quando apropriado, as ferramentas de medição também podem realçar áreas do software que poderiam ser melhoradas. </a:t>
            </a:r>
            <a:endParaRPr sz="2200">
              <a:solidFill>
                <a:srgbClr val="000000"/>
              </a:solidFill>
              <a:highlight>
                <a:srgbClr val="FFFF00"/>
              </a:highlight>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6"/>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9" name="Google Shape;129;p6"/>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30" name="Google Shape;130;p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1" name="Google Shape;131;p6"/>
          <p:cNvSpPr txBox="1"/>
          <p:nvPr>
            <p:ph type="title"/>
          </p:nvPr>
        </p:nvSpPr>
        <p:spPr>
          <a:xfrm>
            <a:off x="640079" y="2053641"/>
            <a:ext cx="3984930"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700"/>
              <a:buFont typeface="Century Gothic"/>
              <a:buNone/>
            </a:pPr>
            <a:r>
              <a:rPr lang="pt-BR" sz="3700">
                <a:solidFill>
                  <a:srgbClr val="FFFFFF"/>
                </a:solidFill>
                <a:latin typeface="Century Gothic"/>
                <a:ea typeface="Century Gothic"/>
                <a:cs typeface="Century Gothic"/>
                <a:sym typeface="Century Gothic"/>
              </a:rPr>
              <a:t>Métricas</a:t>
            </a:r>
            <a:endParaRPr/>
          </a:p>
        </p:txBody>
      </p:sp>
      <p:sp>
        <p:nvSpPr>
          <p:cNvPr id="132" name="Google Shape;132;p6"/>
          <p:cNvSpPr txBox="1"/>
          <p:nvPr>
            <p:ph idx="1" type="body"/>
          </p:nvPr>
        </p:nvSpPr>
        <p:spPr>
          <a:xfrm>
            <a:off x="5804451" y="1345205"/>
            <a:ext cx="5976731" cy="5230634"/>
          </a:xfrm>
          <a:prstGeom prst="rect">
            <a:avLst/>
          </a:prstGeom>
          <a:noFill/>
          <a:ln>
            <a:noFill/>
          </a:ln>
        </p:spPr>
        <p:txBody>
          <a:bodyPr anchorCtr="0" anchor="ctr" bIns="45700" lIns="91425" spcFirstLastPara="1" rIns="91425" wrap="square" tIns="45700">
            <a:normAutofit fontScale="85000" lnSpcReduction="10000"/>
          </a:bodyPr>
          <a:lstStyle/>
          <a:p>
            <a:pPr indent="0" lvl="0" marL="0" rtl="0" algn="just">
              <a:lnSpc>
                <a:spcPct val="90000"/>
              </a:lnSpc>
              <a:spcBef>
                <a:spcPts val="0"/>
              </a:spcBef>
              <a:spcAft>
                <a:spcPts val="0"/>
              </a:spcAft>
              <a:buClr>
                <a:schemeClr val="dk1"/>
              </a:buClr>
              <a:buSzPct val="100000"/>
              <a:buNone/>
            </a:pPr>
            <a:r>
              <a:rPr lang="pt-BR">
                <a:latin typeface="Century Gothic"/>
                <a:ea typeface="Century Gothic"/>
                <a:cs typeface="Century Gothic"/>
                <a:sym typeface="Century Gothic"/>
              </a:rPr>
              <a:t>É uma característica de um sistema de software, documentação de sistema ou processo de desenvolvimento que pode ser objetivamente medido. </a:t>
            </a:r>
            <a:endParaRPr/>
          </a:p>
          <a:p>
            <a:pPr indent="0" lvl="0" marL="0" rtl="0" algn="just">
              <a:lnSpc>
                <a:spcPct val="90000"/>
              </a:lnSpc>
              <a:spcBef>
                <a:spcPts val="1000"/>
              </a:spcBef>
              <a:spcAft>
                <a:spcPts val="0"/>
              </a:spcAft>
              <a:buClr>
                <a:schemeClr val="dk1"/>
              </a:buClr>
              <a:buSzPct val="100000"/>
              <a:buNone/>
            </a:pPr>
            <a:r>
              <a:rPr lang="pt-BR">
                <a:latin typeface="Century Gothic"/>
                <a:ea typeface="Century Gothic"/>
                <a:cs typeface="Century Gothic"/>
                <a:sym typeface="Century Gothic"/>
              </a:rPr>
              <a:t>Exemplos de métricas incluem: </a:t>
            </a:r>
            <a:endParaRPr/>
          </a:p>
          <a:p>
            <a:pPr indent="-228600" lvl="0" marL="228600" rtl="0" algn="just">
              <a:lnSpc>
                <a:spcPct val="90000"/>
              </a:lnSpc>
              <a:spcBef>
                <a:spcPts val="1000"/>
              </a:spcBef>
              <a:spcAft>
                <a:spcPts val="0"/>
              </a:spcAft>
              <a:buClr>
                <a:schemeClr val="dk1"/>
              </a:buClr>
              <a:buSzPct val="100000"/>
              <a:buChar char="•"/>
            </a:pPr>
            <a:r>
              <a:rPr lang="pt-BR">
                <a:latin typeface="Century Gothic"/>
                <a:ea typeface="Century Gothic"/>
                <a:cs typeface="Century Gothic"/>
                <a:sym typeface="Century Gothic"/>
              </a:rPr>
              <a:t>o tamanho de um produto em linhas de código; </a:t>
            </a:r>
            <a:endParaRPr/>
          </a:p>
          <a:p>
            <a:pPr indent="-228600" lvl="0" marL="228600" rtl="0" algn="just">
              <a:lnSpc>
                <a:spcPct val="90000"/>
              </a:lnSpc>
              <a:spcBef>
                <a:spcPts val="1000"/>
              </a:spcBef>
              <a:spcAft>
                <a:spcPts val="0"/>
              </a:spcAft>
              <a:buClr>
                <a:schemeClr val="dk1"/>
              </a:buClr>
              <a:buSzPct val="100000"/>
              <a:buChar char="•"/>
            </a:pPr>
            <a:r>
              <a:rPr lang="pt-BR">
                <a:latin typeface="Century Gothic"/>
                <a:ea typeface="Century Gothic"/>
                <a:cs typeface="Century Gothic"/>
                <a:sym typeface="Century Gothic"/>
              </a:rPr>
              <a:t>o </a:t>
            </a:r>
            <a:r>
              <a:rPr lang="pt-BR" u="sng">
                <a:solidFill>
                  <a:schemeClr val="hlink"/>
                </a:solidFill>
                <a:latin typeface="Century Gothic"/>
                <a:ea typeface="Century Gothic"/>
                <a:cs typeface="Century Gothic"/>
                <a:sym typeface="Century Gothic"/>
                <a:hlinkClick r:id="rId4"/>
              </a:rPr>
              <a:t>índice Fog (GUNNING, 1962)</a:t>
            </a:r>
            <a:r>
              <a:rPr lang="pt-BR">
                <a:latin typeface="Century Gothic"/>
                <a:ea typeface="Century Gothic"/>
                <a:cs typeface="Century Gothic"/>
                <a:sym typeface="Century Gothic"/>
              </a:rPr>
              <a:t>, que é uma medida da legibilidade de uma passagem de texto escrito; </a:t>
            </a:r>
            <a:endParaRPr/>
          </a:p>
          <a:p>
            <a:pPr indent="-228600" lvl="0" marL="228600" rtl="0" algn="just">
              <a:lnSpc>
                <a:spcPct val="90000"/>
              </a:lnSpc>
              <a:spcBef>
                <a:spcPts val="1000"/>
              </a:spcBef>
              <a:spcAft>
                <a:spcPts val="0"/>
              </a:spcAft>
              <a:buClr>
                <a:schemeClr val="dk1"/>
              </a:buClr>
              <a:buSzPct val="100000"/>
              <a:buChar char="•"/>
            </a:pPr>
            <a:r>
              <a:rPr lang="pt-BR">
                <a:latin typeface="Century Gothic"/>
                <a:ea typeface="Century Gothic"/>
                <a:cs typeface="Century Gothic"/>
                <a:sym typeface="Century Gothic"/>
              </a:rPr>
              <a:t>o número de defeitos relatados em um produto de software entregue;</a:t>
            </a:r>
            <a:endParaRPr/>
          </a:p>
          <a:p>
            <a:pPr indent="-228600" lvl="0" marL="228600" rtl="0" algn="just">
              <a:lnSpc>
                <a:spcPct val="90000"/>
              </a:lnSpc>
              <a:spcBef>
                <a:spcPts val="1000"/>
              </a:spcBef>
              <a:spcAft>
                <a:spcPts val="0"/>
              </a:spcAft>
              <a:buClr>
                <a:schemeClr val="dk1"/>
              </a:buClr>
              <a:buSzPct val="127272"/>
              <a:buChar char="•"/>
            </a:pPr>
            <a:r>
              <a:rPr lang="pt-BR">
                <a:latin typeface="Century Gothic"/>
                <a:ea typeface="Century Gothic"/>
                <a:cs typeface="Century Gothic"/>
                <a:sym typeface="Century Gothic"/>
              </a:rPr>
              <a:t>o número de pessoas/dia requerido para desenvolver um componente de sistema.</a:t>
            </a:r>
            <a:endParaRPr sz="2200">
              <a:solidFill>
                <a:srgbClr val="000000"/>
              </a:solidFill>
              <a:highlight>
                <a:srgbClr val="FFFF00"/>
              </a:highlight>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 name="Shape 136"/>
        <p:cNvGrpSpPr/>
        <p:nvPr/>
      </p:nvGrpSpPr>
      <p:grpSpPr>
        <a:xfrm>
          <a:off x="0" y="0"/>
          <a:ext cx="0" cy="0"/>
          <a:chOff x="0" y="0"/>
          <a:chExt cx="0" cy="0"/>
        </a:xfrm>
      </p:grpSpPr>
      <p:sp>
        <p:nvSpPr>
          <p:cNvPr id="137" name="Google Shape;137;p7"/>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8" name="Google Shape;138;p7"/>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39" name="Google Shape;139;p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0" name="Google Shape;140;p7"/>
          <p:cNvSpPr txBox="1"/>
          <p:nvPr>
            <p:ph type="title"/>
          </p:nvPr>
        </p:nvSpPr>
        <p:spPr>
          <a:xfrm>
            <a:off x="640079" y="2053641"/>
            <a:ext cx="3984930"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700"/>
              <a:buFont typeface="Century Gothic"/>
              <a:buNone/>
            </a:pPr>
            <a:r>
              <a:rPr lang="pt-BR" sz="3700">
                <a:solidFill>
                  <a:srgbClr val="FFFFFF"/>
                </a:solidFill>
                <a:latin typeface="Century Gothic"/>
                <a:ea typeface="Century Gothic"/>
                <a:cs typeface="Century Gothic"/>
                <a:sym typeface="Century Gothic"/>
              </a:rPr>
              <a:t>Métricas</a:t>
            </a:r>
            <a:endParaRPr/>
          </a:p>
        </p:txBody>
      </p:sp>
      <p:sp>
        <p:nvSpPr>
          <p:cNvPr id="141" name="Google Shape;141;p7"/>
          <p:cNvSpPr txBox="1"/>
          <p:nvPr>
            <p:ph idx="1" type="body"/>
          </p:nvPr>
        </p:nvSpPr>
        <p:spPr>
          <a:xfrm>
            <a:off x="5804451" y="1345205"/>
            <a:ext cx="5976731" cy="5230634"/>
          </a:xfrm>
          <a:prstGeom prst="rect">
            <a:avLst/>
          </a:prstGeom>
          <a:noFill/>
          <a:ln>
            <a:noFill/>
          </a:ln>
        </p:spPr>
        <p:txBody>
          <a:bodyPr anchorCtr="0" anchor="ctr"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chemeClr val="dk1"/>
              </a:buClr>
              <a:buSzPct val="100000"/>
              <a:buChar char="•"/>
            </a:pPr>
            <a:r>
              <a:rPr lang="pt-BR">
                <a:latin typeface="Century Gothic"/>
                <a:ea typeface="Century Gothic"/>
                <a:cs typeface="Century Gothic"/>
                <a:sym typeface="Century Gothic"/>
              </a:rPr>
              <a:t>Podem ser métricas de controle ou métricas de previsão. </a:t>
            </a:r>
            <a:endParaRPr/>
          </a:p>
          <a:p>
            <a:pPr indent="-228600" lvl="0" marL="228600" rtl="0" algn="just">
              <a:lnSpc>
                <a:spcPct val="90000"/>
              </a:lnSpc>
              <a:spcBef>
                <a:spcPts val="1000"/>
              </a:spcBef>
              <a:spcAft>
                <a:spcPts val="0"/>
              </a:spcAft>
              <a:buClr>
                <a:schemeClr val="dk1"/>
              </a:buClr>
              <a:buSzPct val="100000"/>
              <a:buChar char="•"/>
            </a:pPr>
            <a:r>
              <a:rPr lang="pt-BR">
                <a:latin typeface="Century Gothic"/>
                <a:ea typeface="Century Gothic"/>
                <a:cs typeface="Century Gothic"/>
                <a:sym typeface="Century Gothic"/>
              </a:rPr>
              <a:t>Controle 🡪 suportam os processos de gerenciamento, como o esforço médio e o tempo necessário para reparar os defeitos relatados.</a:t>
            </a:r>
            <a:endParaRPr/>
          </a:p>
          <a:p>
            <a:pPr indent="-228600" lvl="0" marL="228600" rtl="0" algn="just">
              <a:lnSpc>
                <a:spcPct val="90000"/>
              </a:lnSpc>
              <a:spcBef>
                <a:spcPts val="1000"/>
              </a:spcBef>
              <a:spcAft>
                <a:spcPts val="0"/>
              </a:spcAft>
              <a:buClr>
                <a:schemeClr val="dk1"/>
              </a:buClr>
              <a:buSzPct val="127272"/>
              <a:buChar char="•"/>
            </a:pPr>
            <a:r>
              <a:rPr lang="pt-BR">
                <a:latin typeface="Century Gothic"/>
                <a:ea typeface="Century Gothic"/>
                <a:cs typeface="Century Gothic"/>
                <a:sym typeface="Century Gothic"/>
              </a:rPr>
              <a:t>Previsão 🡪  ajudam a prever as características do software, como a </a:t>
            </a:r>
            <a:r>
              <a:rPr lang="pt-BR" u="sng">
                <a:solidFill>
                  <a:schemeClr val="hlink"/>
                </a:solidFill>
                <a:latin typeface="Century Gothic"/>
                <a:ea typeface="Century Gothic"/>
                <a:cs typeface="Century Gothic"/>
                <a:sym typeface="Century Gothic"/>
                <a:hlinkClick r:id="rId4"/>
              </a:rPr>
              <a:t>complexidade ciclomática de um módulo</a:t>
            </a:r>
            <a:r>
              <a:rPr lang="pt-BR">
                <a:latin typeface="Century Gothic"/>
                <a:ea typeface="Century Gothic"/>
                <a:cs typeface="Century Gothic"/>
                <a:sym typeface="Century Gothic"/>
              </a:rPr>
              <a:t>, o comprimento médio dos identificadores em um programa e o número de atributos e operações associadas com as classes de objeto em um projeto.</a:t>
            </a:r>
            <a:endParaRPr sz="2200">
              <a:solidFill>
                <a:srgbClr val="000000"/>
              </a:solidFill>
              <a:highlight>
                <a:srgbClr val="FFFF00"/>
              </a:highlight>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8"/>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7" name="Google Shape;147;p8"/>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48" name="Google Shape;148;p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9" name="Google Shape;149;p8"/>
          <p:cNvSpPr txBox="1"/>
          <p:nvPr>
            <p:ph type="title"/>
          </p:nvPr>
        </p:nvSpPr>
        <p:spPr>
          <a:xfrm>
            <a:off x="640079" y="2053641"/>
            <a:ext cx="3984930"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700"/>
              <a:buFont typeface="Century Gothic"/>
              <a:buNone/>
            </a:pPr>
            <a:r>
              <a:rPr lang="pt-BR" sz="3700">
                <a:solidFill>
                  <a:srgbClr val="FFFFFF"/>
                </a:solidFill>
                <a:latin typeface="Century Gothic"/>
                <a:ea typeface="Century Gothic"/>
                <a:cs typeface="Century Gothic"/>
                <a:sym typeface="Century Gothic"/>
              </a:rPr>
              <a:t>Métricas</a:t>
            </a:r>
            <a:endParaRPr/>
          </a:p>
        </p:txBody>
      </p:sp>
      <p:sp>
        <p:nvSpPr>
          <p:cNvPr id="150" name="Google Shape;150;p8"/>
          <p:cNvSpPr txBox="1"/>
          <p:nvPr>
            <p:ph idx="1" type="body"/>
          </p:nvPr>
        </p:nvSpPr>
        <p:spPr>
          <a:xfrm>
            <a:off x="5804451" y="1345205"/>
            <a:ext cx="5976731" cy="5230634"/>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pt-BR">
                <a:latin typeface="Century Gothic"/>
                <a:ea typeface="Century Gothic"/>
                <a:cs typeface="Century Gothic"/>
                <a:sym typeface="Century Gothic"/>
              </a:rPr>
              <a:t>As métricas de controle e de previsão podem influenciar a tomada de decisão de gerenciamento. </a:t>
            </a:r>
            <a:endParaRPr/>
          </a:p>
          <a:p>
            <a:pPr indent="0" lvl="0" marL="0" rtl="0" algn="just">
              <a:lnSpc>
                <a:spcPct val="90000"/>
              </a:lnSpc>
              <a:spcBef>
                <a:spcPts val="1000"/>
              </a:spcBef>
              <a:spcAft>
                <a:spcPts val="0"/>
              </a:spcAft>
              <a:buClr>
                <a:schemeClr val="dk1"/>
              </a:buClr>
              <a:buSzPts val="2800"/>
              <a:buNone/>
            </a:pPr>
            <a:r>
              <a:rPr lang="pt-BR">
                <a:latin typeface="Century Gothic"/>
                <a:ea typeface="Century Gothic"/>
                <a:cs typeface="Century Gothic"/>
                <a:sym typeface="Century Gothic"/>
              </a:rPr>
              <a:t>Os gerentes usam métricas de processo para decidir se devem ser feitas alterações no processo. </a:t>
            </a:r>
            <a:endParaRPr/>
          </a:p>
          <a:p>
            <a:pPr indent="0" lvl="0" marL="0" rtl="0" algn="just">
              <a:lnSpc>
                <a:spcPct val="90000"/>
              </a:lnSpc>
              <a:spcBef>
                <a:spcPts val="1000"/>
              </a:spcBef>
              <a:spcAft>
                <a:spcPts val="0"/>
              </a:spcAft>
              <a:buClr>
                <a:schemeClr val="dk1"/>
              </a:buClr>
              <a:buSzPts val="2800"/>
              <a:buNone/>
            </a:pPr>
            <a:r>
              <a:rPr lang="pt-BR">
                <a:latin typeface="Century Gothic"/>
                <a:ea typeface="Century Gothic"/>
                <a:cs typeface="Century Gothic"/>
                <a:sym typeface="Century Gothic"/>
              </a:rPr>
              <a:t>Métricas de previsão 🡪 são usadas para ajudar a estimar o esforço necessário para fazer as alterações no software.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 name="Shape 154"/>
        <p:cNvGrpSpPr/>
        <p:nvPr/>
      </p:nvGrpSpPr>
      <p:grpSpPr>
        <a:xfrm>
          <a:off x="0" y="0"/>
          <a:ext cx="0" cy="0"/>
          <a:chOff x="0" y="0"/>
          <a:chExt cx="0" cy="0"/>
        </a:xfrm>
      </p:grpSpPr>
      <p:sp>
        <p:nvSpPr>
          <p:cNvPr id="155" name="Google Shape;155;p9"/>
          <p:cNvSpPr/>
          <p:nvPr/>
        </p:nvSpPr>
        <p:spPr>
          <a:xfrm>
            <a:off x="0" y="0"/>
            <a:ext cx="12192000" cy="68580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6" name="Google Shape;156;p9"/>
          <p:cNvSpPr/>
          <p:nvPr/>
        </p:nvSpPr>
        <p:spPr>
          <a:xfrm>
            <a:off x="477012" y="480060"/>
            <a:ext cx="11237976" cy="589788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57" name="Google Shape;157;p9"/>
          <p:cNvPicPr preferRelativeResize="0"/>
          <p:nvPr>
            <p:ph idx="1" type="body"/>
          </p:nvPr>
        </p:nvPicPr>
        <p:blipFill rotWithShape="1">
          <a:blip r:embed="rId3">
            <a:alphaModFix/>
          </a:blip>
          <a:srcRect b="0" l="0" r="0" t="0"/>
          <a:stretch/>
        </p:blipFill>
        <p:spPr>
          <a:xfrm>
            <a:off x="643467" y="1424392"/>
            <a:ext cx="10905066" cy="400921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2019-09-25T14:11:33Z</dcterms:created>
  <dc:creator>fabricio</dc:creator>
</cp:coreProperties>
</file>