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notesMasterIdLst>
    <p:notesMasterId r:id="rId41"/>
  </p:notesMasterIdLst>
  <p:sldIdLst>
    <p:sldId id="345" r:id="rId2"/>
    <p:sldId id="258" r:id="rId3"/>
    <p:sldId id="264" r:id="rId4"/>
    <p:sldId id="265" r:id="rId5"/>
    <p:sldId id="325" r:id="rId6"/>
    <p:sldId id="294" r:id="rId7"/>
    <p:sldId id="330" r:id="rId8"/>
    <p:sldId id="350" r:id="rId9"/>
    <p:sldId id="305" r:id="rId10"/>
    <p:sldId id="262" r:id="rId11"/>
    <p:sldId id="326" r:id="rId12"/>
    <p:sldId id="268" r:id="rId13"/>
    <p:sldId id="328" r:id="rId14"/>
    <p:sldId id="271" r:id="rId15"/>
    <p:sldId id="285" r:id="rId16"/>
    <p:sldId id="289" r:id="rId17"/>
    <p:sldId id="329" r:id="rId18"/>
    <p:sldId id="346" r:id="rId19"/>
    <p:sldId id="327" r:id="rId20"/>
    <p:sldId id="269" r:id="rId21"/>
    <p:sldId id="331" r:id="rId22"/>
    <p:sldId id="332" r:id="rId23"/>
    <p:sldId id="333" r:id="rId24"/>
    <p:sldId id="334" r:id="rId25"/>
    <p:sldId id="267" r:id="rId26"/>
    <p:sldId id="335" r:id="rId27"/>
    <p:sldId id="272" r:id="rId28"/>
    <p:sldId id="296" r:id="rId29"/>
    <p:sldId id="341" r:id="rId30"/>
    <p:sldId id="273" r:id="rId31"/>
    <p:sldId id="344" r:id="rId32"/>
    <p:sldId id="342" r:id="rId33"/>
    <p:sldId id="343" r:id="rId34"/>
    <p:sldId id="336" r:id="rId35"/>
    <p:sldId id="337" r:id="rId36"/>
    <p:sldId id="338" r:id="rId37"/>
    <p:sldId id="339" r:id="rId38"/>
    <p:sldId id="340" r:id="rId39"/>
    <p:sldId id="348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2B8235-FB0D-4187-9438-91464706D8A9}">
  <a:tblStyle styleId="{142B8235-FB0D-4187-9438-91464706D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2992" autoAdjust="0"/>
  </p:normalViewPr>
  <p:slideViewPr>
    <p:cSldViewPr snapToGrid="0">
      <p:cViewPr varScale="1">
        <p:scale>
          <a:sx n="100" d="100"/>
          <a:sy n="100" d="100"/>
        </p:scale>
        <p:origin x="3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bba5e9cf0_0_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bba5e9cf0_0_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bba5e9cf0_0_3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bba5e9cf0_0_3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70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bba5e9cf0_0_3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bba5e9cf0_0_3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5bba5e9cf0_0_4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5bba5e9cf0_0_4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3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5bba5e9cf0_0_3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5bba5e9cf0_0_3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5bba5e9cf0_0_3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5bba5e9cf0_0_3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5bba5e9cf0_0_4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5bba5e9cf0_0_4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5bba5e9cf0_0_4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5bba5e9cf0_0_4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860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5bba5e9cf0_0_4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5bba5e9cf0_0_4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9709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bba5e9cf0_0_4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bba5e9cf0_0_4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330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bba5e9cf0_0_3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bba5e9cf0_0_3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5bba5e9cf0_0_3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5bba5e9cf0_0_3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bba5e9cf0_0_3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bba5e9cf0_0_3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7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bba5e9cf0_0_3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bba5e9cf0_0_3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711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bba5e9cf0_0_3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bba5e9cf0_0_3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867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5bba5e9cf0_0_3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5bba5e9cf0_0_3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402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5bba5e9cf0_0_3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5bba5e9cf0_0_3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5bba5e9cf0_0_4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5bba5e9cf0_0_4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7810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5bba5e9cf0_0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5bba5e9cf0_0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15bba5e9cf0_0_4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15bba5e9cf0_0_4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5bba5e9cf0_0_4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5bba5e9cf0_0_4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1789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bba5e9cf0_0_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bba5e9cf0_0_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bba5e9cf0_0_3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bba5e9cf0_0_3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bba5e9cf0_0_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bba5e9cf0_0_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826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bba5e9cf0_0_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bba5e9cf0_0_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631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5bba5e9cf0_0_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5bba5e9cf0_0_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2266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bba5e9cf0_0_4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bba5e9cf0_0_4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4585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bba5e9cf0_0_3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bba5e9cf0_0_3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0962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5bba5e9cf0_0_4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5bba5e9cf0_0_4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605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bba5e9cf0_0_3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bba5e9cf0_0_3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9180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bba5e9cf0_0_3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bba5e9cf0_0_3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87045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5bba5e9cf0_0_3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5bba5e9cf0_0_3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6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5bba5e9cf0_0_3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5bba5e9cf0_0_3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04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5bba5e9cf0_0_4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5bba5e9cf0_0_4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5bba5e9cf0_0_4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5bba5e9cf0_0_4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906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15bba5e9cf0_0_4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15bba5e9cf0_0_4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27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15bba5e9cf0_0_4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15bba5e9cf0_0_4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5bba5e9cf0_0_3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5bba5e9cf0_0_3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7475" y="1438650"/>
            <a:ext cx="9198900" cy="226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901175" y="-41150"/>
            <a:ext cx="2095200" cy="522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251700" y="1992075"/>
            <a:ext cx="5179200" cy="93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Font typeface="Lexend Tera"/>
              <a:buNone/>
              <a:defRPr sz="6000"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6400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exend Tera"/>
              <a:buNone/>
              <a:defRPr sz="8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3251700" y="2730525"/>
            <a:ext cx="5179200" cy="4209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"/>
              <a:buNone/>
              <a:defRPr sz="16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 rot="10800000">
            <a:off x="1948775" y="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rot="10800000">
            <a:off x="1948775" y="455940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BODY_1_1">
    <p:bg>
      <p:bgPr>
        <a:solidFill>
          <a:schemeClr val="accent6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713225" y="1840613"/>
            <a:ext cx="25947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2"/>
          </p:nvPr>
        </p:nvSpPr>
        <p:spPr>
          <a:xfrm>
            <a:off x="713236" y="1470038"/>
            <a:ext cx="25947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3"/>
          </p:nvPr>
        </p:nvSpPr>
        <p:spPr>
          <a:xfrm>
            <a:off x="713225" y="3928425"/>
            <a:ext cx="25947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4"/>
          </p:nvPr>
        </p:nvSpPr>
        <p:spPr>
          <a:xfrm>
            <a:off x="713236" y="3557850"/>
            <a:ext cx="25947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ubTitle" idx="5"/>
          </p:nvPr>
        </p:nvSpPr>
        <p:spPr>
          <a:xfrm>
            <a:off x="5836025" y="2866113"/>
            <a:ext cx="25947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subTitle" idx="6"/>
          </p:nvPr>
        </p:nvSpPr>
        <p:spPr>
          <a:xfrm>
            <a:off x="5836036" y="2495538"/>
            <a:ext cx="25947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Tera"/>
              <a:buNone/>
              <a:defRPr sz="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BODY_1_1_4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Tera"/>
              <a:buNone/>
              <a:defRPr sz="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1086775" y="3864725"/>
            <a:ext cx="19053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2"/>
          </p:nvPr>
        </p:nvSpPr>
        <p:spPr>
          <a:xfrm>
            <a:off x="1086783" y="3494150"/>
            <a:ext cx="19053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3"/>
          </p:nvPr>
        </p:nvSpPr>
        <p:spPr>
          <a:xfrm>
            <a:off x="6151925" y="3864725"/>
            <a:ext cx="19053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4"/>
          </p:nvPr>
        </p:nvSpPr>
        <p:spPr>
          <a:xfrm>
            <a:off x="6151933" y="3494150"/>
            <a:ext cx="19053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5"/>
          </p:nvPr>
        </p:nvSpPr>
        <p:spPr>
          <a:xfrm>
            <a:off x="3619350" y="3864713"/>
            <a:ext cx="19053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6"/>
          </p:nvPr>
        </p:nvSpPr>
        <p:spPr>
          <a:xfrm>
            <a:off x="3619358" y="3494138"/>
            <a:ext cx="19053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6_1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>
            <a:spLocks noGrp="1"/>
          </p:cNvSpPr>
          <p:nvPr>
            <p:ph type="ctrTitle"/>
          </p:nvPr>
        </p:nvSpPr>
        <p:spPr>
          <a:xfrm>
            <a:off x="789200" y="3743737"/>
            <a:ext cx="10233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  <p:sp>
        <p:nvSpPr>
          <p:cNvPr id="181" name="Google Shape;181;p27"/>
          <p:cNvSpPr txBox="1">
            <a:spLocks noGrp="1"/>
          </p:cNvSpPr>
          <p:nvPr>
            <p:ph type="subTitle" idx="1"/>
          </p:nvPr>
        </p:nvSpPr>
        <p:spPr>
          <a:xfrm>
            <a:off x="2014175" y="3817037"/>
            <a:ext cx="31671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ctrTitle" idx="2"/>
          </p:nvPr>
        </p:nvSpPr>
        <p:spPr>
          <a:xfrm>
            <a:off x="789200" y="1827900"/>
            <a:ext cx="10233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3"/>
          </p:nvPr>
        </p:nvSpPr>
        <p:spPr>
          <a:xfrm>
            <a:off x="2014175" y="1932775"/>
            <a:ext cx="31671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ctrTitle" idx="4"/>
          </p:nvPr>
        </p:nvSpPr>
        <p:spPr>
          <a:xfrm>
            <a:off x="789200" y="2785813"/>
            <a:ext cx="1023300" cy="48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3600"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0"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5"/>
          </p:nvPr>
        </p:nvSpPr>
        <p:spPr>
          <a:xfrm>
            <a:off x="2014175" y="2875156"/>
            <a:ext cx="31671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ctrTitle" idx="6"/>
          </p:nvPr>
        </p:nvSpPr>
        <p:spPr>
          <a:xfrm>
            <a:off x="2014175" y="1696000"/>
            <a:ext cx="3167100" cy="3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ctrTitle" idx="7"/>
          </p:nvPr>
        </p:nvSpPr>
        <p:spPr>
          <a:xfrm>
            <a:off x="2014175" y="2639850"/>
            <a:ext cx="3167100" cy="3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ctrTitle" idx="8"/>
          </p:nvPr>
        </p:nvSpPr>
        <p:spPr>
          <a:xfrm>
            <a:off x="2014175" y="3582936"/>
            <a:ext cx="3167100" cy="32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latin typeface="Fira Sans"/>
                <a:ea typeface="Fira Sans"/>
                <a:cs typeface="Fira Sans"/>
                <a:sym typeface="Fira Sans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89" name="Google Shape;189;p27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title" idx="9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Tera"/>
              <a:buNone/>
              <a:defRPr sz="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>
            <a:spLocks noGrp="1"/>
          </p:cNvSpPr>
          <p:nvPr>
            <p:ph type="pic" idx="13"/>
          </p:nvPr>
        </p:nvSpPr>
        <p:spPr>
          <a:xfrm>
            <a:off x="5181283" y="1458925"/>
            <a:ext cx="3275700" cy="3159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687025" y="-41150"/>
            <a:ext cx="3177600" cy="522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38"/>
          <p:cNvCxnSpPr/>
          <p:nvPr/>
        </p:nvCxnSpPr>
        <p:spPr>
          <a:xfrm rot="10800000">
            <a:off x="2275825" y="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38"/>
          <p:cNvCxnSpPr/>
          <p:nvPr/>
        </p:nvCxnSpPr>
        <p:spPr>
          <a:xfrm rot="10800000">
            <a:off x="2275825" y="455940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8"/>
          <p:cNvSpPr txBox="1">
            <a:spLocks noGrp="1"/>
          </p:cNvSpPr>
          <p:nvPr>
            <p:ph type="title"/>
          </p:nvPr>
        </p:nvSpPr>
        <p:spPr>
          <a:xfrm>
            <a:off x="878625" y="1415698"/>
            <a:ext cx="2785500" cy="1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8"/>
          <p:cNvSpPr txBox="1">
            <a:spLocks noGrp="1"/>
          </p:cNvSpPr>
          <p:nvPr>
            <p:ph type="subTitle" idx="1"/>
          </p:nvPr>
        </p:nvSpPr>
        <p:spPr>
          <a:xfrm>
            <a:off x="878625" y="2841203"/>
            <a:ext cx="27855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8"/>
          <p:cNvSpPr>
            <a:spLocks noGrp="1"/>
          </p:cNvSpPr>
          <p:nvPr>
            <p:ph type="pic" idx="2"/>
          </p:nvPr>
        </p:nvSpPr>
        <p:spPr>
          <a:xfrm>
            <a:off x="4227875" y="531900"/>
            <a:ext cx="4229100" cy="4079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MAIN_POINT_1_2">
    <p:bg>
      <p:bgPr>
        <a:solidFill>
          <a:schemeClr val="accent4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>
            <a:spLocks noGrp="1"/>
          </p:cNvSpPr>
          <p:nvPr>
            <p:ph type="pic" idx="2"/>
          </p:nvPr>
        </p:nvSpPr>
        <p:spPr>
          <a:xfrm flipH="1">
            <a:off x="4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42"/>
          <p:cNvSpPr txBox="1">
            <a:spLocks noGrp="1"/>
          </p:cNvSpPr>
          <p:nvPr>
            <p:ph type="ctrTitle"/>
          </p:nvPr>
        </p:nvSpPr>
        <p:spPr>
          <a:xfrm>
            <a:off x="601500" y="1523175"/>
            <a:ext cx="5474400" cy="2169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Font typeface="Lexend Tera"/>
              <a:buNone/>
              <a:defRPr sz="6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cxnSp>
        <p:nvCxnSpPr>
          <p:cNvPr id="315" name="Google Shape;315;p42"/>
          <p:cNvCxnSpPr/>
          <p:nvPr/>
        </p:nvCxnSpPr>
        <p:spPr>
          <a:xfrm rot="10800000">
            <a:off x="4572000" y="1046850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/>
          <p:nvPr/>
        </p:nvSpPr>
        <p:spPr>
          <a:xfrm>
            <a:off x="0" y="764200"/>
            <a:ext cx="9144000" cy="383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4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title"/>
          </p:nvPr>
        </p:nvSpPr>
        <p:spPr>
          <a:xfrm>
            <a:off x="713250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6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582737"/>
            <a:ext cx="77175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340" name="Google Shape;340;p46"/>
          <p:cNvSpPr txBox="1">
            <a:spLocks noGrp="1"/>
          </p:cNvSpPr>
          <p:nvPr>
            <p:ph type="subTitle" idx="1"/>
          </p:nvPr>
        </p:nvSpPr>
        <p:spPr>
          <a:xfrm>
            <a:off x="713225" y="2400900"/>
            <a:ext cx="77175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1" name="Google Shape;341;p46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3331550"/>
            <a:ext cx="7717500" cy="99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342" name="Google Shape;342;p46"/>
          <p:cNvSpPr txBox="1">
            <a:spLocks noGrp="1"/>
          </p:cNvSpPr>
          <p:nvPr>
            <p:ph type="subTitle" idx="4"/>
          </p:nvPr>
        </p:nvSpPr>
        <p:spPr>
          <a:xfrm>
            <a:off x="713225" y="4149713"/>
            <a:ext cx="77175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bg>
      <p:bgPr>
        <a:solidFill>
          <a:schemeClr val="accent4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">
    <p:bg>
      <p:bgPr>
        <a:solidFill>
          <a:schemeClr val="dk2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764200"/>
            <a:ext cx="9144000" cy="383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6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713225" y="1668175"/>
            <a:ext cx="3624600" cy="2539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7"/>
          <p:cNvCxnSpPr/>
          <p:nvPr/>
        </p:nvCxnSpPr>
        <p:spPr>
          <a:xfrm rot="10800000">
            <a:off x="2642675" y="4554850"/>
            <a:ext cx="0" cy="6642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7"/>
          <p:cNvSpPr/>
          <p:nvPr/>
        </p:nvSpPr>
        <p:spPr>
          <a:xfrm>
            <a:off x="0" y="542300"/>
            <a:ext cx="9144000" cy="83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13225" y="606075"/>
            <a:ext cx="330660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APTION_ONLY_1">
    <p:bg>
      <p:bgPr>
        <a:solidFill>
          <a:schemeClr val="accent4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1793550" y="935350"/>
            <a:ext cx="5556900" cy="326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286600" y="3419121"/>
            <a:ext cx="45708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2431650" y="1657750"/>
            <a:ext cx="4280700" cy="14781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15"/>
          <p:cNvCxnSpPr/>
          <p:nvPr/>
        </p:nvCxnSpPr>
        <p:spPr>
          <a:xfrm rot="10800000">
            <a:off x="4572000" y="4554825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/>
          <p:nvPr/>
        </p:nvCxnSpPr>
        <p:spPr>
          <a:xfrm rot="10800000">
            <a:off x="4572000" y="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-34325" y="1438650"/>
            <a:ext cx="9212700" cy="226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991300" y="25"/>
            <a:ext cx="2095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4"/>
              </a:solidFill>
            </a:endParaRPr>
          </a:p>
        </p:txBody>
      </p:sp>
      <p:sp>
        <p:nvSpPr>
          <p:cNvPr id="105" name="Google Shape;105;p17"/>
          <p:cNvSpPr txBox="1">
            <a:spLocks noGrp="1"/>
          </p:cNvSpPr>
          <p:nvPr>
            <p:ph type="title" hasCustomPrompt="1"/>
          </p:nvPr>
        </p:nvSpPr>
        <p:spPr>
          <a:xfrm>
            <a:off x="5803350" y="153570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exend Tera"/>
              <a:buNone/>
              <a:defRPr sz="8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"/>
          </p:nvPr>
        </p:nvSpPr>
        <p:spPr>
          <a:xfrm>
            <a:off x="713225" y="2730525"/>
            <a:ext cx="50901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"/>
              <a:buNone/>
              <a:defRPr sz="16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07" name="Google Shape;107;p17"/>
          <p:cNvCxnSpPr/>
          <p:nvPr/>
        </p:nvCxnSpPr>
        <p:spPr>
          <a:xfrm rot="10800000">
            <a:off x="7038900" y="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7"/>
          <p:cNvCxnSpPr/>
          <p:nvPr/>
        </p:nvCxnSpPr>
        <p:spPr>
          <a:xfrm rot="10800000">
            <a:off x="7038900" y="455940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7"/>
          <p:cNvSpPr txBox="1">
            <a:spLocks noGrp="1"/>
          </p:cNvSpPr>
          <p:nvPr>
            <p:ph type="ctrTitle" idx="2"/>
          </p:nvPr>
        </p:nvSpPr>
        <p:spPr>
          <a:xfrm>
            <a:off x="713225" y="1992075"/>
            <a:ext cx="5179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Lexend Tera"/>
              <a:buNone/>
              <a:defRPr sz="6000"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-27475" y="834975"/>
            <a:ext cx="9198900" cy="2266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3524400" y="2468475"/>
            <a:ext cx="2095200" cy="265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 hasCustomPrompt="1"/>
          </p:nvPr>
        </p:nvSpPr>
        <p:spPr>
          <a:xfrm>
            <a:off x="3336450" y="252825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exend Tera"/>
              <a:buNone/>
              <a:defRPr sz="8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Lexend Tera"/>
              <a:buNone/>
              <a:defRPr sz="1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1"/>
          </p:nvPr>
        </p:nvSpPr>
        <p:spPr>
          <a:xfrm>
            <a:off x="1982400" y="1828275"/>
            <a:ext cx="5179200" cy="4209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Fira Sans"/>
              <a:buNone/>
              <a:defRPr sz="16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5" name="Google Shape;115;p18"/>
          <p:cNvCxnSpPr/>
          <p:nvPr/>
        </p:nvCxnSpPr>
        <p:spPr>
          <a:xfrm rot="10800000">
            <a:off x="4572000" y="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8"/>
          <p:cNvCxnSpPr/>
          <p:nvPr/>
        </p:nvCxnSpPr>
        <p:spPr>
          <a:xfrm rot="10800000">
            <a:off x="4572000" y="4559400"/>
            <a:ext cx="0" cy="584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8"/>
          <p:cNvSpPr txBox="1">
            <a:spLocks noGrp="1"/>
          </p:cNvSpPr>
          <p:nvPr>
            <p:ph type="ctrTitle" idx="2"/>
          </p:nvPr>
        </p:nvSpPr>
        <p:spPr>
          <a:xfrm>
            <a:off x="1982400" y="1089825"/>
            <a:ext cx="5179200" cy="93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Lexend Tera"/>
              <a:buNone/>
              <a:defRPr sz="6000"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200"/>
              <a:buNone/>
              <a:defRPr sz="52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ONLY_3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subTitle" idx="1"/>
          </p:nvPr>
        </p:nvSpPr>
        <p:spPr>
          <a:xfrm>
            <a:off x="2875550" y="3776100"/>
            <a:ext cx="3393000" cy="8274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764200"/>
            <a:ext cx="9144000" cy="383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1276938" y="3389113"/>
            <a:ext cx="29322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4934788" y="3389113"/>
            <a:ext cx="2932200" cy="7347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1276950" y="3018538"/>
            <a:ext cx="29322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934800" y="3018538"/>
            <a:ext cx="2932200" cy="370500"/>
          </a:xfrm>
          <a:prstGeom prst="rect">
            <a:avLst/>
          </a:prstGeom>
          <a:effectLst>
            <a:outerShdw blurRad="57150" dist="19050" dir="180000" algn="bl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7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ctrTitle"/>
          </p:nvPr>
        </p:nvSpPr>
        <p:spPr>
          <a:xfrm>
            <a:off x="1052725" y="1510650"/>
            <a:ext cx="34374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18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1052725" y="1824800"/>
            <a:ext cx="34374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ctrTitle" idx="2"/>
          </p:nvPr>
        </p:nvSpPr>
        <p:spPr>
          <a:xfrm>
            <a:off x="1052725" y="3198000"/>
            <a:ext cx="3437400" cy="40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Fira Sans"/>
              <a:buNone/>
              <a:defRPr sz="18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ira Sans"/>
              <a:buNone/>
              <a:defRPr sz="24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1052725" y="3513307"/>
            <a:ext cx="3437400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0" y="542300"/>
            <a:ext cx="9144000" cy="559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4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Lexend Tera"/>
              <a:buNone/>
              <a:defRPr sz="2000">
                <a:solidFill>
                  <a:schemeClr val="lt1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>
            <a:spLocks noGrp="1"/>
          </p:cNvSpPr>
          <p:nvPr>
            <p:ph type="pic" idx="5"/>
          </p:nvPr>
        </p:nvSpPr>
        <p:spPr>
          <a:xfrm>
            <a:off x="4914575" y="1465200"/>
            <a:ext cx="3176700" cy="3064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exend Tera"/>
              <a:buNone/>
              <a:defRPr sz="2000">
                <a:solidFill>
                  <a:schemeClr val="accent4"/>
                </a:solidFill>
                <a:latin typeface="Lexend Tera"/>
                <a:ea typeface="Lexend Tera"/>
                <a:cs typeface="Lexend Tera"/>
                <a:sym typeface="Lexend Te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Fira Sans"/>
              <a:buChar char="●"/>
              <a:defRPr sz="18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○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■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●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○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■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●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○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Fira Sans"/>
              <a:buChar char="■"/>
              <a:defRPr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61" r:id="rId4"/>
    <p:sldLayoutId id="2147483663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  <p:sldLayoutId id="2147483673" r:id="rId12"/>
    <p:sldLayoutId id="2147483684" r:id="rId13"/>
    <p:sldLayoutId id="2147483688" r:id="rId14"/>
    <p:sldLayoutId id="2147483690" r:id="rId15"/>
    <p:sldLayoutId id="2147483692" r:id="rId16"/>
    <p:sldLayoutId id="2147483696" r:id="rId17"/>
    <p:sldLayoutId id="214748369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E8049C-CACE-4226-1C4F-3A7716E09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79" b="589"/>
          <a:stretch>
            <a:fillRect/>
          </a:stretch>
        </p:blipFill>
        <p:spPr>
          <a:xfrm>
            <a:off x="0" y="0"/>
            <a:ext cx="9144000" cy="825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E10D7-5409-8B18-0158-857126C4AB62}"/>
              </a:ext>
            </a:extLst>
          </p:cNvPr>
          <p:cNvSpPr txBox="1"/>
          <p:nvPr/>
        </p:nvSpPr>
        <p:spPr>
          <a:xfrm>
            <a:off x="417310" y="1914718"/>
            <a:ext cx="8726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Topic : </a:t>
            </a:r>
            <a:r>
              <a:rPr lang="en-IN" sz="3200" b="1" dirty="0" err="1"/>
              <a:t>Arecanut</a:t>
            </a:r>
            <a:r>
              <a:rPr lang="en-IN" sz="3200" b="1" dirty="0"/>
              <a:t> Plant Disease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AD7A9-3716-7F28-9537-7105D8DBC382}"/>
              </a:ext>
            </a:extLst>
          </p:cNvPr>
          <p:cNvSpPr txBox="1"/>
          <p:nvPr/>
        </p:nvSpPr>
        <p:spPr>
          <a:xfrm>
            <a:off x="410963" y="2817809"/>
            <a:ext cx="2534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Guide:</a:t>
            </a:r>
          </a:p>
          <a:p>
            <a:r>
              <a:rPr lang="en-IN" dirty="0"/>
              <a:t>Mr. </a:t>
            </a:r>
            <a:r>
              <a:rPr lang="en-IN" dirty="0" err="1"/>
              <a:t>Santoshkumar</a:t>
            </a:r>
            <a:r>
              <a:rPr lang="en-IN" dirty="0"/>
              <a:t> M</a:t>
            </a:r>
          </a:p>
          <a:p>
            <a:r>
              <a:rPr lang="en-IN" dirty="0"/>
              <a:t>Assistant Professor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02527-ABD1-1212-5512-237EF5C74BF2}"/>
              </a:ext>
            </a:extLst>
          </p:cNvPr>
          <p:cNvSpPr txBox="1"/>
          <p:nvPr/>
        </p:nvSpPr>
        <p:spPr>
          <a:xfrm>
            <a:off x="6544540" y="2797871"/>
            <a:ext cx="253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Head of the Department:</a:t>
            </a:r>
          </a:p>
          <a:p>
            <a:r>
              <a:rPr lang="en-IN" dirty="0" err="1"/>
              <a:t>Dr.</a:t>
            </a:r>
            <a:r>
              <a:rPr lang="en-IN" dirty="0"/>
              <a:t> B N </a:t>
            </a:r>
            <a:r>
              <a:rPr lang="en-IN" dirty="0" err="1"/>
              <a:t>Veerappa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80030-CD30-063D-7B2C-7CC68F22041B}"/>
              </a:ext>
            </a:extLst>
          </p:cNvPr>
          <p:cNvSpPr txBox="1"/>
          <p:nvPr/>
        </p:nvSpPr>
        <p:spPr>
          <a:xfrm>
            <a:off x="2656513" y="3779795"/>
            <a:ext cx="3499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 err="1"/>
              <a:t>Hemgirish</a:t>
            </a:r>
            <a:r>
              <a:rPr lang="en-IN" dirty="0"/>
              <a:t> K C           [4GM20CS042]</a:t>
            </a:r>
          </a:p>
          <a:p>
            <a:r>
              <a:rPr lang="en-IN" dirty="0"/>
              <a:t>Keerthana G U          [4GM20CS048]</a:t>
            </a:r>
          </a:p>
          <a:p>
            <a:r>
              <a:rPr lang="en-IN" dirty="0" err="1"/>
              <a:t>Lekhana</a:t>
            </a:r>
            <a:r>
              <a:rPr lang="en-IN" dirty="0"/>
              <a:t> K S             [4GM20CS050]</a:t>
            </a:r>
          </a:p>
          <a:p>
            <a:r>
              <a:rPr lang="en-IN" dirty="0"/>
              <a:t>Mahesh Gowda M G [4GM20CS055]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A3AEC-0A03-F642-CA32-22460CC6B5B5}"/>
              </a:ext>
            </a:extLst>
          </p:cNvPr>
          <p:cNvSpPr txBox="1"/>
          <p:nvPr/>
        </p:nvSpPr>
        <p:spPr>
          <a:xfrm>
            <a:off x="877579" y="1061686"/>
            <a:ext cx="751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Department of Computer Science and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82902-7E31-22D4-294D-632DF453A0AE}"/>
              </a:ext>
            </a:extLst>
          </p:cNvPr>
          <p:cNvSpPr txBox="1"/>
          <p:nvPr/>
        </p:nvSpPr>
        <p:spPr>
          <a:xfrm>
            <a:off x="3110394" y="1698902"/>
            <a:ext cx="2155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Phase1 Presentation 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83D4A-C212-A3A9-9B24-C1BC2EE24A86}"/>
              </a:ext>
            </a:extLst>
          </p:cNvPr>
          <p:cNvSpPr txBox="1"/>
          <p:nvPr/>
        </p:nvSpPr>
        <p:spPr>
          <a:xfrm>
            <a:off x="3248291" y="2796848"/>
            <a:ext cx="2534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Coordinator:</a:t>
            </a:r>
          </a:p>
          <a:p>
            <a:r>
              <a:rPr lang="en-IN" dirty="0"/>
              <a:t>Mrs. Sandhya R </a:t>
            </a:r>
            <a:r>
              <a:rPr lang="en-IN" dirty="0" err="1"/>
              <a:t>Savanur</a:t>
            </a:r>
            <a:endParaRPr lang="en-IN" dirty="0"/>
          </a:p>
          <a:p>
            <a:r>
              <a:rPr lang="en-IN" dirty="0"/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333528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>
            <a:spLocks noGrp="1"/>
          </p:cNvSpPr>
          <p:nvPr>
            <p:ph type="subTitle" idx="1"/>
          </p:nvPr>
        </p:nvSpPr>
        <p:spPr>
          <a:xfrm>
            <a:off x="1834937" y="1049412"/>
            <a:ext cx="5400483" cy="2565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dirty="0"/>
              <a:t>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efficient and automated system for the early detection of diseases 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plants using Deep learning, particularly Convolutional Neural Networks (CNN)</a:t>
            </a:r>
            <a:r>
              <a:rPr lang="en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>
            <a:spLocks noGrp="1"/>
          </p:cNvSpPr>
          <p:nvPr>
            <p:ph type="ctrTitle"/>
          </p:nvPr>
        </p:nvSpPr>
        <p:spPr>
          <a:xfrm>
            <a:off x="3245763" y="2199893"/>
            <a:ext cx="5179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66" name="Google Shape;466;p63"/>
          <p:cNvSpPr txBox="1">
            <a:spLocks noGrp="1"/>
          </p:cNvSpPr>
          <p:nvPr>
            <p:ph type="title" idx="2"/>
          </p:nvPr>
        </p:nvSpPr>
        <p:spPr>
          <a:xfrm>
            <a:off x="713225" y="156400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7"/>
          <p:cNvSpPr txBox="1">
            <a:spLocks noGrp="1"/>
          </p:cNvSpPr>
          <p:nvPr>
            <p:ph type="ctrTitle"/>
          </p:nvPr>
        </p:nvSpPr>
        <p:spPr>
          <a:xfrm>
            <a:off x="124182" y="3749675"/>
            <a:ext cx="102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12" name="Google Shape;512;p67"/>
          <p:cNvSpPr txBox="1">
            <a:spLocks noGrp="1"/>
          </p:cNvSpPr>
          <p:nvPr>
            <p:ph type="subTitle" idx="1"/>
          </p:nvPr>
        </p:nvSpPr>
        <p:spPr>
          <a:xfrm>
            <a:off x="1426347" y="3727972"/>
            <a:ext cx="31671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diseases with higher accuracy.</a:t>
            </a:r>
            <a:endParaRPr dirty="0"/>
          </a:p>
        </p:txBody>
      </p:sp>
      <p:sp>
        <p:nvSpPr>
          <p:cNvPr id="513" name="Google Shape;513;p67"/>
          <p:cNvSpPr txBox="1">
            <a:spLocks noGrp="1"/>
          </p:cNvSpPr>
          <p:nvPr>
            <p:ph type="ctrTitle" idx="2"/>
          </p:nvPr>
        </p:nvSpPr>
        <p:spPr>
          <a:xfrm>
            <a:off x="195434" y="1655708"/>
            <a:ext cx="102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4" name="Google Shape;514;p67"/>
          <p:cNvSpPr txBox="1">
            <a:spLocks noGrp="1"/>
          </p:cNvSpPr>
          <p:nvPr>
            <p:ph type="subTitle" idx="3"/>
          </p:nvPr>
        </p:nvSpPr>
        <p:spPr>
          <a:xfrm>
            <a:off x="1004772" y="1647767"/>
            <a:ext cx="3970988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ollecting the datasets that contains healthy and diseased images of nuts and trunk of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plant.</a:t>
            </a:r>
          </a:p>
        </p:txBody>
      </p:sp>
      <p:sp>
        <p:nvSpPr>
          <p:cNvPr id="515" name="Google Shape;515;p67"/>
          <p:cNvSpPr txBox="1">
            <a:spLocks noGrp="1"/>
          </p:cNvSpPr>
          <p:nvPr>
            <p:ph type="ctrTitle" idx="4"/>
          </p:nvPr>
        </p:nvSpPr>
        <p:spPr>
          <a:xfrm>
            <a:off x="177621" y="2732374"/>
            <a:ext cx="1023300" cy="4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6" name="Google Shape;516;p67"/>
          <p:cNvSpPr txBox="1">
            <a:spLocks noGrp="1"/>
          </p:cNvSpPr>
          <p:nvPr>
            <p:ph type="subTitle" idx="5"/>
          </p:nvPr>
        </p:nvSpPr>
        <p:spPr>
          <a:xfrm>
            <a:off x="986959" y="2584210"/>
            <a:ext cx="4250059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Design and develop an algorithm for early detection of disease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avoid the spreading of diseases. </a:t>
            </a:r>
          </a:p>
        </p:txBody>
      </p:sp>
      <p:sp>
        <p:nvSpPr>
          <p:cNvPr id="517" name="Google Shape;517;p67"/>
          <p:cNvSpPr txBox="1">
            <a:spLocks noGrp="1"/>
          </p:cNvSpPr>
          <p:nvPr>
            <p:ph type="title" idx="9"/>
          </p:nvPr>
        </p:nvSpPr>
        <p:spPr>
          <a:xfrm>
            <a:off x="161022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/>
              <a:t>OBJECTIVES</a:t>
            </a:r>
            <a:r>
              <a:rPr lang="en" dirty="0"/>
              <a:t>              </a:t>
            </a:r>
            <a:endParaRPr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CCD208C-62C3-11C9-14DB-A1AC40D34AB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3"/>
          <a:srcRect t="13826" b="13826"/>
          <a:stretch/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4"/>
          <p:cNvSpPr txBox="1">
            <a:spLocks noGrp="1"/>
          </p:cNvSpPr>
          <p:nvPr>
            <p:ph type="ctrTitle" idx="2"/>
          </p:nvPr>
        </p:nvSpPr>
        <p:spPr>
          <a:xfrm>
            <a:off x="79780" y="1304617"/>
            <a:ext cx="8923071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" name="Google Shape;1638;p104"/>
          <p:cNvSpPr txBox="1">
            <a:spLocks noGrp="1"/>
          </p:cNvSpPr>
          <p:nvPr>
            <p:ph type="title"/>
          </p:nvPr>
        </p:nvSpPr>
        <p:spPr>
          <a:xfrm>
            <a:off x="3336450" y="252825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668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0"/>
          <p:cNvSpPr txBox="1">
            <a:spLocks noGrp="1"/>
          </p:cNvSpPr>
          <p:nvPr>
            <p:ph type="subTitle" idx="1"/>
          </p:nvPr>
        </p:nvSpPr>
        <p:spPr>
          <a:xfrm>
            <a:off x="-325921" y="3606999"/>
            <a:ext cx="9339943" cy="1045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Arecanut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plant disease classification using CNNs has a broad scope with the potential to significantly impact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Arecanut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cultivation, making it more sustainable, profitable and environmentally friendly. It also has applications in research, technology transfer and capacity building, offering benefits at multiple levels of the agricultural ecosystem.</a:t>
            </a:r>
            <a:endParaRPr lang="en-IN" dirty="0"/>
          </a:p>
        </p:txBody>
      </p:sp>
      <p:pic>
        <p:nvPicPr>
          <p:cNvPr id="596" name="Google Shape;596;p70"/>
          <p:cNvPicPr preferRelativeResize="0"/>
          <p:nvPr/>
        </p:nvPicPr>
        <p:blipFill rotWithShape="1">
          <a:blip r:embed="rId3">
            <a:alphaModFix/>
          </a:blip>
          <a:srcRect t="8680" b="32589"/>
          <a:stretch/>
        </p:blipFill>
        <p:spPr>
          <a:xfrm>
            <a:off x="0" y="0"/>
            <a:ext cx="9144001" cy="337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8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697" t="19535" r="9712" b="19204"/>
          <a:stretch/>
        </p:blipFill>
        <p:spPr>
          <a:xfrm flipH="1">
            <a:off x="4" y="0"/>
            <a:ext cx="9144000" cy="5143500"/>
          </a:xfrm>
          <a:prstGeom prst="rect">
            <a:avLst/>
          </a:prstGeom>
        </p:spPr>
      </p:pic>
      <p:sp>
        <p:nvSpPr>
          <p:cNvPr id="885" name="Google Shape;885;p84"/>
          <p:cNvSpPr txBox="1">
            <a:spLocks noGrp="1"/>
          </p:cNvSpPr>
          <p:nvPr>
            <p:ph type="ctrTitle"/>
          </p:nvPr>
        </p:nvSpPr>
        <p:spPr>
          <a:xfrm>
            <a:off x="601500" y="1523175"/>
            <a:ext cx="5474400" cy="2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CNN Algorithm</a:t>
            </a:r>
            <a:endParaRPr dirty="0"/>
          </a:p>
        </p:txBody>
      </p:sp>
      <p:grpSp>
        <p:nvGrpSpPr>
          <p:cNvPr id="886" name="Google Shape;886;p84"/>
          <p:cNvGrpSpPr/>
          <p:nvPr/>
        </p:nvGrpSpPr>
        <p:grpSpPr>
          <a:xfrm>
            <a:off x="3276600" y="-19950"/>
            <a:ext cx="0" cy="5183400"/>
            <a:chOff x="3276600" y="-19950"/>
            <a:chExt cx="0" cy="5183400"/>
          </a:xfrm>
        </p:grpSpPr>
        <p:cxnSp>
          <p:nvCxnSpPr>
            <p:cNvPr id="887" name="Google Shape;887;p84"/>
            <p:cNvCxnSpPr/>
            <p:nvPr/>
          </p:nvCxnSpPr>
          <p:spPr>
            <a:xfrm rot="10800000">
              <a:off x="3276600" y="4858650"/>
              <a:ext cx="0" cy="3048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84"/>
            <p:cNvCxnSpPr/>
            <p:nvPr/>
          </p:nvCxnSpPr>
          <p:spPr>
            <a:xfrm rot="10800000">
              <a:off x="3276600" y="-19950"/>
              <a:ext cx="0" cy="3048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8"/>
          <p:cNvSpPr txBox="1">
            <a:spLocks noGrp="1"/>
          </p:cNvSpPr>
          <p:nvPr>
            <p:ph type="subTitle" idx="1"/>
          </p:nvPr>
        </p:nvSpPr>
        <p:spPr>
          <a:xfrm>
            <a:off x="314696" y="1824800"/>
            <a:ext cx="4175429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CNN is a kind of network architecture for deep learning algorithms and is specifically used for image recognition and tasks that involve the processing of pixel data.</a:t>
            </a:r>
          </a:p>
        </p:txBody>
      </p:sp>
      <p:sp>
        <p:nvSpPr>
          <p:cNvPr id="1008" name="Google Shape;1008;p88"/>
          <p:cNvSpPr txBox="1">
            <a:spLocks noGrp="1"/>
          </p:cNvSpPr>
          <p:nvPr>
            <p:ph type="subTitle" idx="3"/>
          </p:nvPr>
        </p:nvSpPr>
        <p:spPr>
          <a:xfrm>
            <a:off x="279668" y="3382918"/>
            <a:ext cx="4175429" cy="10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There are other types of neural networks in deep learning, but for identifying and recognizing objects, CNNs are the network architecture of choice.</a:t>
            </a:r>
          </a:p>
        </p:txBody>
      </p:sp>
      <p:pic>
        <p:nvPicPr>
          <p:cNvPr id="1010" name="Google Shape;1010;p88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6197" r="24713"/>
          <a:stretch/>
        </p:blipFill>
        <p:spPr>
          <a:xfrm>
            <a:off x="4914575" y="1465200"/>
            <a:ext cx="3176700" cy="3064500"/>
          </a:xfrm>
          <a:prstGeom prst="ellipse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07"/>
          <p:cNvSpPr txBox="1">
            <a:spLocks noGrp="1"/>
          </p:cNvSpPr>
          <p:nvPr>
            <p:ph type="title"/>
          </p:nvPr>
        </p:nvSpPr>
        <p:spPr>
          <a:xfrm>
            <a:off x="1516351" y="584411"/>
            <a:ext cx="561957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TYPICAL CNN</a:t>
            </a:r>
            <a:endParaRPr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9B7612-C5EF-8063-520C-EF5369F13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5"/>
          <a:stretch/>
        </p:blipFill>
        <p:spPr>
          <a:xfrm>
            <a:off x="407917" y="1335975"/>
            <a:ext cx="8302661" cy="36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95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07"/>
          <p:cNvSpPr txBox="1">
            <a:spLocks noGrp="1"/>
          </p:cNvSpPr>
          <p:nvPr>
            <p:ph type="title"/>
          </p:nvPr>
        </p:nvSpPr>
        <p:spPr>
          <a:xfrm>
            <a:off x="1124646" y="603461"/>
            <a:ext cx="6590604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FLOW CHART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C49B1E-1BFB-68F4-870C-7519E9571A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4"/>
          <a:stretch/>
        </p:blipFill>
        <p:spPr>
          <a:xfrm>
            <a:off x="1715797" y="1173396"/>
            <a:ext cx="5417911" cy="39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3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3"/>
          <p:cNvSpPr txBox="1">
            <a:spLocks noGrp="1"/>
          </p:cNvSpPr>
          <p:nvPr>
            <p:ph type="ctrTitle" idx="2"/>
          </p:nvPr>
        </p:nvSpPr>
        <p:spPr>
          <a:xfrm>
            <a:off x="1" y="2164538"/>
            <a:ext cx="5736920" cy="916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b="1" dirty="0"/>
          </a:p>
        </p:txBody>
      </p:sp>
      <p:sp>
        <p:nvSpPr>
          <p:cNvPr id="1150" name="Google Shape;1150;p93"/>
          <p:cNvSpPr txBox="1">
            <a:spLocks noGrp="1"/>
          </p:cNvSpPr>
          <p:nvPr>
            <p:ph type="title"/>
          </p:nvPr>
        </p:nvSpPr>
        <p:spPr>
          <a:xfrm>
            <a:off x="5803350" y="153570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57"/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246923" y="1229251"/>
            <a:ext cx="762479" cy="73017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98" name="Google Shape;398;p57"/>
          <p:cNvPicPr preferRelativeResize="0"/>
          <p:nvPr/>
        </p:nvPicPr>
        <p:blipFill rotWithShape="1">
          <a:blip r:embed="rId4">
            <a:alphaModFix/>
          </a:blip>
          <a:srcRect l="20895" r="20900"/>
          <a:stretch/>
        </p:blipFill>
        <p:spPr>
          <a:xfrm>
            <a:off x="3210227" y="1220356"/>
            <a:ext cx="797696" cy="727197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9" name="Google Shape;399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TABLE OF CONTENTS</a:t>
            </a:r>
            <a:endParaRPr sz="3600" dirty="0"/>
          </a:p>
        </p:txBody>
      </p:sp>
      <p:pic>
        <p:nvPicPr>
          <p:cNvPr id="8" name="Google Shape;398;p57">
            <a:extLst>
              <a:ext uri="{FF2B5EF4-FFF2-40B4-BE49-F238E27FC236}">
                <a16:creationId xmlns:a16="http://schemas.microsoft.com/office/drawing/2014/main" id="{7116A61B-5A7F-58C3-15B6-17F3587061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895" r="20900"/>
          <a:stretch/>
        </p:blipFill>
        <p:spPr>
          <a:xfrm>
            <a:off x="249195" y="2179228"/>
            <a:ext cx="819584" cy="77179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" name="Google Shape;395;p57">
            <a:extLst>
              <a:ext uri="{FF2B5EF4-FFF2-40B4-BE49-F238E27FC236}">
                <a16:creationId xmlns:a16="http://schemas.microsoft.com/office/drawing/2014/main" id="{1DFB15D7-6366-4507-9682-E0CBFD6B63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262757" y="3168889"/>
            <a:ext cx="776334" cy="76184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0" name="Google Shape;395;p57">
            <a:extLst>
              <a:ext uri="{FF2B5EF4-FFF2-40B4-BE49-F238E27FC236}">
                <a16:creationId xmlns:a16="http://schemas.microsoft.com/office/drawing/2014/main" id="{3CF82147-B60C-2C47-32B7-167F32055C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3266167" y="2119319"/>
            <a:ext cx="783319" cy="75451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9" name="Google Shape;398;p57">
            <a:extLst>
              <a:ext uri="{FF2B5EF4-FFF2-40B4-BE49-F238E27FC236}">
                <a16:creationId xmlns:a16="http://schemas.microsoft.com/office/drawing/2014/main" id="{4D9556AA-0570-7D4B-6CA6-70C5C396ABD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895" r="20900"/>
          <a:stretch/>
        </p:blipFill>
        <p:spPr>
          <a:xfrm>
            <a:off x="3283807" y="3124830"/>
            <a:ext cx="819118" cy="81777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0" name="Google Shape;395;p57">
            <a:extLst>
              <a:ext uri="{FF2B5EF4-FFF2-40B4-BE49-F238E27FC236}">
                <a16:creationId xmlns:a16="http://schemas.microsoft.com/office/drawing/2014/main" id="{2A252F00-CF54-FF4D-8896-62D2DFCFD0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6494160" y="3157013"/>
            <a:ext cx="779476" cy="7737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1" name="Google Shape;395;p57">
            <a:extLst>
              <a:ext uri="{FF2B5EF4-FFF2-40B4-BE49-F238E27FC236}">
                <a16:creationId xmlns:a16="http://schemas.microsoft.com/office/drawing/2014/main" id="{2BDAD2AF-79BA-19CD-1169-5C3EF76032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6450618" y="1214116"/>
            <a:ext cx="739892" cy="7275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2" name="Google Shape;398;p57">
            <a:extLst>
              <a:ext uri="{FF2B5EF4-FFF2-40B4-BE49-F238E27FC236}">
                <a16:creationId xmlns:a16="http://schemas.microsoft.com/office/drawing/2014/main" id="{70E28ED3-AF9C-B274-5C74-31D0C5C0CD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895" r="20900"/>
          <a:stretch/>
        </p:blipFill>
        <p:spPr>
          <a:xfrm>
            <a:off x="6450092" y="2170032"/>
            <a:ext cx="746353" cy="697859"/>
          </a:xfrm>
          <a:prstGeom prst="ellipse">
            <a:avLst/>
          </a:prstGeom>
          <a:noFill/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529E3CE-A690-575F-0E79-12A7CEFC3E7F}"/>
              </a:ext>
            </a:extLst>
          </p:cNvPr>
          <p:cNvSpPr txBox="1"/>
          <p:nvPr/>
        </p:nvSpPr>
        <p:spPr>
          <a:xfrm>
            <a:off x="1175657" y="1508167"/>
            <a:ext cx="1353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6B2C51-27F7-15B4-A816-663EC03C0B29}"/>
              </a:ext>
            </a:extLst>
          </p:cNvPr>
          <p:cNvSpPr txBox="1"/>
          <p:nvPr/>
        </p:nvSpPr>
        <p:spPr>
          <a:xfrm>
            <a:off x="1140030" y="2452255"/>
            <a:ext cx="178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858850-6DD5-1E73-53CA-7F51C8E9B0E2}"/>
              </a:ext>
            </a:extLst>
          </p:cNvPr>
          <p:cNvSpPr txBox="1"/>
          <p:nvPr/>
        </p:nvSpPr>
        <p:spPr>
          <a:xfrm>
            <a:off x="1145970" y="3408219"/>
            <a:ext cx="1710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DD326F-1975-97B5-2E32-416AEA92C2AE}"/>
              </a:ext>
            </a:extLst>
          </p:cNvPr>
          <p:cNvSpPr txBox="1"/>
          <p:nvPr/>
        </p:nvSpPr>
        <p:spPr>
          <a:xfrm>
            <a:off x="1163781" y="4453247"/>
            <a:ext cx="125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5EAEAB-A99D-755F-7B86-111AF342DC9A}"/>
              </a:ext>
            </a:extLst>
          </p:cNvPr>
          <p:cNvSpPr txBox="1"/>
          <p:nvPr/>
        </p:nvSpPr>
        <p:spPr>
          <a:xfrm>
            <a:off x="4197927" y="1371600"/>
            <a:ext cx="1425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6E26EE-2C8A-0E16-DCED-F440700A44B9}"/>
              </a:ext>
            </a:extLst>
          </p:cNvPr>
          <p:cNvSpPr txBox="1"/>
          <p:nvPr/>
        </p:nvSpPr>
        <p:spPr>
          <a:xfrm>
            <a:off x="4191989" y="2345377"/>
            <a:ext cx="1270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57F8EF-CA83-7B99-502B-3C030DFA01B3}"/>
              </a:ext>
            </a:extLst>
          </p:cNvPr>
          <p:cNvSpPr txBox="1"/>
          <p:nvPr/>
        </p:nvSpPr>
        <p:spPr>
          <a:xfrm>
            <a:off x="4227615" y="3111336"/>
            <a:ext cx="17456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  <a:p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27CAE6-9C24-FD15-07C8-CE9EE08D2901}"/>
              </a:ext>
            </a:extLst>
          </p:cNvPr>
          <p:cNvSpPr txBox="1"/>
          <p:nvPr/>
        </p:nvSpPr>
        <p:spPr>
          <a:xfrm>
            <a:off x="7279575" y="2321626"/>
            <a:ext cx="120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9604D-C22A-ED38-D317-8667A0A49E88}"/>
              </a:ext>
            </a:extLst>
          </p:cNvPr>
          <p:cNvSpPr txBox="1"/>
          <p:nvPr/>
        </p:nvSpPr>
        <p:spPr>
          <a:xfrm>
            <a:off x="7309263" y="3378529"/>
            <a:ext cx="1472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8" name="Google Shape;398;p57">
            <a:extLst>
              <a:ext uri="{FF2B5EF4-FFF2-40B4-BE49-F238E27FC236}">
                <a16:creationId xmlns:a16="http://schemas.microsoft.com/office/drawing/2014/main" id="{AD9A55C3-7905-6B0A-EB70-C9D4062510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0895" r="20900"/>
          <a:stretch/>
        </p:blipFill>
        <p:spPr>
          <a:xfrm>
            <a:off x="253152" y="4148554"/>
            <a:ext cx="803752" cy="77376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9" name="Google Shape;395;p57">
            <a:extLst>
              <a:ext uri="{FF2B5EF4-FFF2-40B4-BE49-F238E27FC236}">
                <a16:creationId xmlns:a16="http://schemas.microsoft.com/office/drawing/2014/main" id="{3BE09459-4A69-3E72-BD7B-98F6A321FB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3299814" y="4219271"/>
            <a:ext cx="844675" cy="839617"/>
          </a:xfrm>
          <a:prstGeom prst="ellipse">
            <a:avLst/>
          </a:prstGeom>
          <a:noFill/>
          <a:ln>
            <a:noFill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963652B-D201-D86C-C6F8-6E14BDF93152}"/>
              </a:ext>
            </a:extLst>
          </p:cNvPr>
          <p:cNvSpPr txBox="1"/>
          <p:nvPr/>
        </p:nvSpPr>
        <p:spPr>
          <a:xfrm>
            <a:off x="4261262" y="4492830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Implementation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41464F-E436-8CE3-A91A-92A9AACA6F9C}"/>
              </a:ext>
            </a:extLst>
          </p:cNvPr>
          <p:cNvSpPr txBox="1"/>
          <p:nvPr/>
        </p:nvSpPr>
        <p:spPr>
          <a:xfrm>
            <a:off x="7289470" y="1351808"/>
            <a:ext cx="1205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6E979A-7F42-D9D1-5E78-FB619BB1B8BF}"/>
              </a:ext>
            </a:extLst>
          </p:cNvPr>
          <p:cNvSpPr txBox="1"/>
          <p:nvPr/>
        </p:nvSpPr>
        <p:spPr>
          <a:xfrm>
            <a:off x="363255" y="1359074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16E6CD-6F95-B23E-3457-AF365EFF5F43}"/>
              </a:ext>
            </a:extLst>
          </p:cNvPr>
          <p:cNvSpPr txBox="1"/>
          <p:nvPr/>
        </p:nvSpPr>
        <p:spPr>
          <a:xfrm>
            <a:off x="384132" y="3308959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1C188B-AD71-B155-8FE1-AD079369F408}"/>
              </a:ext>
            </a:extLst>
          </p:cNvPr>
          <p:cNvSpPr txBox="1"/>
          <p:nvPr/>
        </p:nvSpPr>
        <p:spPr>
          <a:xfrm>
            <a:off x="398745" y="4294339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E66390-6222-C8AC-65FF-65E7099C53CA}"/>
              </a:ext>
            </a:extLst>
          </p:cNvPr>
          <p:cNvSpPr txBox="1"/>
          <p:nvPr/>
        </p:nvSpPr>
        <p:spPr>
          <a:xfrm>
            <a:off x="3463446" y="4415425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ACBB95-B40D-4BA5-D185-6D5A390274C5}"/>
              </a:ext>
            </a:extLst>
          </p:cNvPr>
          <p:cNvSpPr txBox="1"/>
          <p:nvPr/>
        </p:nvSpPr>
        <p:spPr>
          <a:xfrm>
            <a:off x="3446745" y="3277644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B56CAC-D38B-07FB-6B4B-CF97AFB52401}"/>
              </a:ext>
            </a:extLst>
          </p:cNvPr>
          <p:cNvSpPr txBox="1"/>
          <p:nvPr/>
        </p:nvSpPr>
        <p:spPr>
          <a:xfrm>
            <a:off x="3404992" y="2258860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B07D80-4058-498E-0B01-3E811DDBA8EB}"/>
              </a:ext>
            </a:extLst>
          </p:cNvPr>
          <p:cNvSpPr txBox="1"/>
          <p:nvPr/>
        </p:nvSpPr>
        <p:spPr>
          <a:xfrm>
            <a:off x="3350712" y="1365337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58F6AA-6581-0B8F-B515-423A13D72E76}"/>
              </a:ext>
            </a:extLst>
          </p:cNvPr>
          <p:cNvSpPr txBox="1"/>
          <p:nvPr/>
        </p:nvSpPr>
        <p:spPr>
          <a:xfrm>
            <a:off x="6565726" y="1336110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2F7BBC-E336-8254-E46D-2F30EFDB299A}"/>
              </a:ext>
            </a:extLst>
          </p:cNvPr>
          <p:cNvSpPr txBox="1"/>
          <p:nvPr/>
        </p:nvSpPr>
        <p:spPr>
          <a:xfrm>
            <a:off x="6549025" y="2308964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E46019A-1C16-51E3-37DE-875BE7DB107F}"/>
              </a:ext>
            </a:extLst>
          </p:cNvPr>
          <p:cNvSpPr txBox="1"/>
          <p:nvPr/>
        </p:nvSpPr>
        <p:spPr>
          <a:xfrm>
            <a:off x="6607480" y="3306871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055330A-7176-8CF1-8251-9037D445FC6F}"/>
              </a:ext>
            </a:extLst>
          </p:cNvPr>
          <p:cNvSpPr txBox="1"/>
          <p:nvPr/>
        </p:nvSpPr>
        <p:spPr>
          <a:xfrm>
            <a:off x="415447" y="2319403"/>
            <a:ext cx="60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68"/>
          <p:cNvCxnSpPr/>
          <p:nvPr/>
        </p:nvCxnSpPr>
        <p:spPr>
          <a:xfrm rot="10800000">
            <a:off x="3742700" y="41105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68"/>
          <p:cNvCxnSpPr/>
          <p:nvPr/>
        </p:nvCxnSpPr>
        <p:spPr>
          <a:xfrm rot="10800000">
            <a:off x="4851550" y="306662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68"/>
          <p:cNvCxnSpPr/>
          <p:nvPr/>
        </p:nvCxnSpPr>
        <p:spPr>
          <a:xfrm rot="10800000">
            <a:off x="3742700" y="20226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68"/>
          <p:cNvSpPr txBox="1">
            <a:spLocks noGrp="1"/>
          </p:cNvSpPr>
          <p:nvPr>
            <p:ph type="subTitle" idx="1"/>
          </p:nvPr>
        </p:nvSpPr>
        <p:spPr>
          <a:xfrm>
            <a:off x="713225" y="1840613"/>
            <a:ext cx="25947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Gather a comprehensive dataset of nuts &amp; stem images. This dataset should include samples of healthy nuts &amp; stem and affected nuts &amp; stem i.e.,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Mahali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Koleroga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subTitle" idx="2"/>
          </p:nvPr>
        </p:nvSpPr>
        <p:spPr>
          <a:xfrm>
            <a:off x="713236" y="14700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Collection: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32" name="Google Shape;532;p68"/>
          <p:cNvSpPr txBox="1">
            <a:spLocks noGrp="1"/>
          </p:cNvSpPr>
          <p:nvPr>
            <p:ph type="subTitle" idx="3"/>
          </p:nvPr>
        </p:nvSpPr>
        <p:spPr>
          <a:xfrm>
            <a:off x="713225" y="3928425"/>
            <a:ext cx="25947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dataset into training and testing sets. Typically, an 80-20 split is a good starting point.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33" name="Google Shape;533;p68"/>
          <p:cNvSpPr txBox="1">
            <a:spLocks noGrp="1"/>
          </p:cNvSpPr>
          <p:nvPr>
            <p:ph type="subTitle" idx="4"/>
          </p:nvPr>
        </p:nvSpPr>
        <p:spPr>
          <a:xfrm>
            <a:off x="713236" y="3557850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Splitting: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34" name="Google Shape;534;p68"/>
          <p:cNvSpPr txBox="1">
            <a:spLocks noGrp="1"/>
          </p:cNvSpPr>
          <p:nvPr>
            <p:ph type="subTitle" idx="5"/>
          </p:nvPr>
        </p:nvSpPr>
        <p:spPr>
          <a:xfrm>
            <a:off x="5836025" y="2866113"/>
            <a:ext cx="25947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 the images to ensure uniformity and quality. This includes resizing, normalization, and possibly data augmentation to increase the dataset size.</a:t>
            </a:r>
            <a:b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35" name="Google Shape;535;p68"/>
          <p:cNvSpPr txBox="1">
            <a:spLocks noGrp="1"/>
          </p:cNvSpPr>
          <p:nvPr>
            <p:ph type="subTitle" idx="6"/>
          </p:nvPr>
        </p:nvSpPr>
        <p:spPr>
          <a:xfrm>
            <a:off x="5836036" y="24955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Preprocessing:</a:t>
            </a:r>
            <a:endParaRPr lang="en-IN" dirty="0"/>
          </a:p>
        </p:txBody>
      </p:sp>
      <p:cxnSp>
        <p:nvCxnSpPr>
          <p:cNvPr id="536" name="Google Shape;536;p68"/>
          <p:cNvCxnSpPr/>
          <p:nvPr/>
        </p:nvCxnSpPr>
        <p:spPr>
          <a:xfrm rot="10800000">
            <a:off x="4571975" y="1070400"/>
            <a:ext cx="0" cy="40725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4140600" y="161002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 rotWithShape="1">
          <a:blip r:embed="rId4">
            <a:alphaModFix/>
          </a:blip>
          <a:srcRect l="6858" r="34325"/>
          <a:stretch/>
        </p:blipFill>
        <p:spPr>
          <a:xfrm>
            <a:off x="4140600" y="265397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 rotWithShape="1">
          <a:blip r:embed="rId5">
            <a:alphaModFix/>
          </a:blip>
          <a:srcRect l="15060" r="25624"/>
          <a:stretch/>
        </p:blipFill>
        <p:spPr>
          <a:xfrm>
            <a:off x="4140600" y="3697925"/>
            <a:ext cx="862800" cy="825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730D3-8281-775D-219C-9F355CBF3771}"/>
              </a:ext>
            </a:extLst>
          </p:cNvPr>
          <p:cNvSpPr txBox="1"/>
          <p:nvPr/>
        </p:nvSpPr>
        <p:spPr>
          <a:xfrm>
            <a:off x="1640911" y="530159"/>
            <a:ext cx="769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METHODOLOGY STEPS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68"/>
          <p:cNvCxnSpPr/>
          <p:nvPr/>
        </p:nvCxnSpPr>
        <p:spPr>
          <a:xfrm rot="10800000">
            <a:off x="3742700" y="41105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68"/>
          <p:cNvCxnSpPr/>
          <p:nvPr/>
        </p:nvCxnSpPr>
        <p:spPr>
          <a:xfrm rot="10800000">
            <a:off x="4851550" y="306662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68"/>
          <p:cNvCxnSpPr/>
          <p:nvPr/>
        </p:nvCxnSpPr>
        <p:spPr>
          <a:xfrm rot="10800000">
            <a:off x="3742700" y="20226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68"/>
          <p:cNvSpPr txBox="1">
            <a:spLocks noGrp="1"/>
          </p:cNvSpPr>
          <p:nvPr>
            <p:ph type="subTitle" idx="1"/>
          </p:nvPr>
        </p:nvSpPr>
        <p:spPr>
          <a:xfrm>
            <a:off x="713225" y="1840613"/>
            <a:ext cx="25947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an appropriate pre-trained CNN architecture for the task. Common choices include ResNet101V2 to fit the problem.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subTitle" idx="2"/>
          </p:nvPr>
        </p:nvSpPr>
        <p:spPr>
          <a:xfrm>
            <a:off x="713236" y="14700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Selection: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32" name="Google Shape;532;p68"/>
          <p:cNvSpPr txBox="1">
            <a:spLocks noGrp="1"/>
          </p:cNvSpPr>
          <p:nvPr>
            <p:ph type="subTitle" idx="3"/>
          </p:nvPr>
        </p:nvSpPr>
        <p:spPr>
          <a:xfrm>
            <a:off x="713225" y="3928425"/>
            <a:ext cx="259470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 features from the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Arecanut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images using the convolutional base of the CNN. These features are used for disease classification.</a:t>
            </a:r>
            <a:b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3" name="Google Shape;533;p68"/>
          <p:cNvSpPr txBox="1">
            <a:spLocks noGrp="1"/>
          </p:cNvSpPr>
          <p:nvPr>
            <p:ph type="subTitle" idx="4"/>
          </p:nvPr>
        </p:nvSpPr>
        <p:spPr>
          <a:xfrm>
            <a:off x="713236" y="3557850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Extraction: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4" name="Google Shape;534;p68"/>
          <p:cNvSpPr txBox="1">
            <a:spLocks noGrp="1"/>
          </p:cNvSpPr>
          <p:nvPr>
            <p:ph type="subTitle" idx="5"/>
          </p:nvPr>
        </p:nvSpPr>
        <p:spPr>
          <a:xfrm>
            <a:off x="5516611" y="2878639"/>
            <a:ext cx="3383131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 transfer learning by loading the pre-trained CNN model and removing its fully connected layers, leaving the convolutional base intact. This base retains valuable features learned from a large dataset.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5" name="Google Shape;535;p68"/>
          <p:cNvSpPr txBox="1">
            <a:spLocks noGrp="1"/>
          </p:cNvSpPr>
          <p:nvPr>
            <p:ph type="subTitle" idx="6"/>
          </p:nvPr>
        </p:nvSpPr>
        <p:spPr>
          <a:xfrm>
            <a:off x="5836036" y="24955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 Learning: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cxnSp>
        <p:nvCxnSpPr>
          <p:cNvPr id="536" name="Google Shape;536;p68"/>
          <p:cNvCxnSpPr/>
          <p:nvPr/>
        </p:nvCxnSpPr>
        <p:spPr>
          <a:xfrm rot="10800000">
            <a:off x="4571975" y="1070400"/>
            <a:ext cx="0" cy="40725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4140600" y="161002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 rotWithShape="1">
          <a:blip r:embed="rId4">
            <a:alphaModFix/>
          </a:blip>
          <a:srcRect l="6858" r="34325"/>
          <a:stretch/>
        </p:blipFill>
        <p:spPr>
          <a:xfrm>
            <a:off x="4140600" y="265397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 rotWithShape="1">
          <a:blip r:embed="rId5">
            <a:alphaModFix/>
          </a:blip>
          <a:srcRect l="15060" r="25624"/>
          <a:stretch/>
        </p:blipFill>
        <p:spPr>
          <a:xfrm>
            <a:off x="4140600" y="3697925"/>
            <a:ext cx="862800" cy="8253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25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68"/>
          <p:cNvCxnSpPr/>
          <p:nvPr/>
        </p:nvCxnSpPr>
        <p:spPr>
          <a:xfrm rot="10800000">
            <a:off x="3742700" y="41105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68"/>
          <p:cNvCxnSpPr/>
          <p:nvPr/>
        </p:nvCxnSpPr>
        <p:spPr>
          <a:xfrm rot="10800000">
            <a:off x="4851550" y="306662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68"/>
          <p:cNvCxnSpPr/>
          <p:nvPr/>
        </p:nvCxnSpPr>
        <p:spPr>
          <a:xfrm rot="10800000">
            <a:off x="3742700" y="20226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68"/>
          <p:cNvSpPr txBox="1">
            <a:spLocks noGrp="1"/>
          </p:cNvSpPr>
          <p:nvPr>
            <p:ph type="subTitle" idx="1"/>
          </p:nvPr>
        </p:nvSpPr>
        <p:spPr>
          <a:xfrm>
            <a:off x="81122" y="1803790"/>
            <a:ext cx="3472149" cy="1172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custom fully connected layers on top of the convolutional base to adapt the model for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Arecanut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disease classification. The final layer should have as many output nodes as there are classes (healthy and diseased).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subTitle" idx="2"/>
          </p:nvPr>
        </p:nvSpPr>
        <p:spPr>
          <a:xfrm>
            <a:off x="713236" y="14700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Customization: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32" name="Google Shape;532;p68"/>
          <p:cNvSpPr txBox="1">
            <a:spLocks noGrp="1"/>
          </p:cNvSpPr>
          <p:nvPr>
            <p:ph type="subTitle" idx="3"/>
          </p:nvPr>
        </p:nvSpPr>
        <p:spPr>
          <a:xfrm>
            <a:off x="110464" y="3928425"/>
            <a:ext cx="3197461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the model's performance on the validation dataset. Use metrics like accuracy, precision, recall, and F1-score to evaluate the model's effectiveness.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3" name="Google Shape;533;p68"/>
          <p:cNvSpPr txBox="1">
            <a:spLocks noGrp="1"/>
          </p:cNvSpPr>
          <p:nvPr>
            <p:ph type="subTitle" idx="4"/>
          </p:nvPr>
        </p:nvSpPr>
        <p:spPr>
          <a:xfrm>
            <a:off x="713236" y="3557850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Validation:</a:t>
            </a:r>
            <a:endParaRPr dirty="0"/>
          </a:p>
        </p:txBody>
      </p:sp>
      <p:sp>
        <p:nvSpPr>
          <p:cNvPr id="534" name="Google Shape;534;p68"/>
          <p:cNvSpPr txBox="1">
            <a:spLocks noGrp="1"/>
          </p:cNvSpPr>
          <p:nvPr>
            <p:ph type="subTitle" idx="5"/>
          </p:nvPr>
        </p:nvSpPr>
        <p:spPr>
          <a:xfrm>
            <a:off x="5363662" y="2866113"/>
            <a:ext cx="3780338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model using the training dataset. Employ an appropriate loss function, such as categorical cross-entropy, and an optimizer like Adam or SGD. Fine-tune the model by updating the weights of the fully connected layers.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5" name="Google Shape;535;p68"/>
          <p:cNvSpPr txBox="1">
            <a:spLocks noGrp="1"/>
          </p:cNvSpPr>
          <p:nvPr>
            <p:ph type="subTitle" idx="6"/>
          </p:nvPr>
        </p:nvSpPr>
        <p:spPr>
          <a:xfrm>
            <a:off x="5836036" y="24955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Training:</a:t>
            </a:r>
            <a:endParaRPr lang="en-IN" dirty="0"/>
          </a:p>
        </p:txBody>
      </p:sp>
      <p:cxnSp>
        <p:nvCxnSpPr>
          <p:cNvPr id="536" name="Google Shape;536;p68"/>
          <p:cNvCxnSpPr/>
          <p:nvPr/>
        </p:nvCxnSpPr>
        <p:spPr>
          <a:xfrm rot="10800000">
            <a:off x="4571975" y="1070400"/>
            <a:ext cx="0" cy="40725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4140600" y="161002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 rotWithShape="1">
          <a:blip r:embed="rId4">
            <a:alphaModFix/>
          </a:blip>
          <a:srcRect l="6858" r="34325"/>
          <a:stretch/>
        </p:blipFill>
        <p:spPr>
          <a:xfrm>
            <a:off x="4140600" y="265397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 rotWithShape="1">
          <a:blip r:embed="rId5">
            <a:alphaModFix/>
          </a:blip>
          <a:srcRect l="15060" r="25624"/>
          <a:stretch/>
        </p:blipFill>
        <p:spPr>
          <a:xfrm>
            <a:off x="4140600" y="3697925"/>
            <a:ext cx="862800" cy="8253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1039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68"/>
          <p:cNvCxnSpPr/>
          <p:nvPr/>
        </p:nvCxnSpPr>
        <p:spPr>
          <a:xfrm rot="10800000">
            <a:off x="3742700" y="41105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68"/>
          <p:cNvCxnSpPr/>
          <p:nvPr/>
        </p:nvCxnSpPr>
        <p:spPr>
          <a:xfrm rot="10800000">
            <a:off x="4851550" y="306662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68"/>
          <p:cNvCxnSpPr/>
          <p:nvPr/>
        </p:nvCxnSpPr>
        <p:spPr>
          <a:xfrm rot="10800000">
            <a:off x="3742700" y="20226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68"/>
          <p:cNvSpPr txBox="1">
            <a:spLocks noGrp="1"/>
          </p:cNvSpPr>
          <p:nvPr>
            <p:ph type="subTitle" idx="1"/>
          </p:nvPr>
        </p:nvSpPr>
        <p:spPr>
          <a:xfrm>
            <a:off x="147286" y="1840613"/>
            <a:ext cx="3160639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 with different hyperparameters, such as learning rates and batch sizes, to optimize the model's performance.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subTitle" idx="2"/>
          </p:nvPr>
        </p:nvSpPr>
        <p:spPr>
          <a:xfrm>
            <a:off x="288435" y="1470038"/>
            <a:ext cx="3019501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Tuning:</a:t>
            </a:r>
            <a:endParaRPr lang="en-IN" dirty="0"/>
          </a:p>
        </p:txBody>
      </p:sp>
      <p:sp>
        <p:nvSpPr>
          <p:cNvPr id="532" name="Google Shape;532;p68"/>
          <p:cNvSpPr txBox="1">
            <a:spLocks noGrp="1"/>
          </p:cNvSpPr>
          <p:nvPr>
            <p:ph type="subTitle" idx="3"/>
          </p:nvPr>
        </p:nvSpPr>
        <p:spPr>
          <a:xfrm>
            <a:off x="147286" y="3928425"/>
            <a:ext cx="3160639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post-processing techniques, such as thresholding or filtering, to refine the model's predictions and reduce false positives.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3" name="Google Shape;533;p68"/>
          <p:cNvSpPr txBox="1">
            <a:spLocks noGrp="1"/>
          </p:cNvSpPr>
          <p:nvPr>
            <p:ph type="subTitle" idx="4"/>
          </p:nvPr>
        </p:nvSpPr>
        <p:spPr>
          <a:xfrm>
            <a:off x="713236" y="3557850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Post-processing:</a:t>
            </a:r>
            <a:endParaRPr dirty="0"/>
          </a:p>
        </p:txBody>
      </p:sp>
      <p:sp>
        <p:nvSpPr>
          <p:cNvPr id="534" name="Google Shape;534;p68"/>
          <p:cNvSpPr txBox="1">
            <a:spLocks noGrp="1"/>
          </p:cNvSpPr>
          <p:nvPr>
            <p:ph type="subTitle" idx="5"/>
          </p:nvPr>
        </p:nvSpPr>
        <p:spPr>
          <a:xfrm>
            <a:off x="5332976" y="2866113"/>
            <a:ext cx="3583957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achieving satisfactory results on the validation set, evaluate the model's performance on the independent testing dataset to assess its generalization capabilities.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5" name="Google Shape;535;p68"/>
          <p:cNvSpPr txBox="1">
            <a:spLocks noGrp="1"/>
          </p:cNvSpPr>
          <p:nvPr>
            <p:ph type="subTitle" idx="6"/>
          </p:nvPr>
        </p:nvSpPr>
        <p:spPr>
          <a:xfrm>
            <a:off x="5836036" y="24955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Testing:</a:t>
            </a:r>
            <a:endParaRPr lang="en-IN" dirty="0"/>
          </a:p>
        </p:txBody>
      </p:sp>
      <p:cxnSp>
        <p:nvCxnSpPr>
          <p:cNvPr id="536" name="Google Shape;536;p68"/>
          <p:cNvCxnSpPr/>
          <p:nvPr/>
        </p:nvCxnSpPr>
        <p:spPr>
          <a:xfrm rot="10800000">
            <a:off x="4571975" y="1070400"/>
            <a:ext cx="0" cy="40725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4140600" y="161002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 rotWithShape="1">
          <a:blip r:embed="rId4">
            <a:alphaModFix/>
          </a:blip>
          <a:srcRect l="6858" r="34325"/>
          <a:stretch/>
        </p:blipFill>
        <p:spPr>
          <a:xfrm>
            <a:off x="4140600" y="265397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 rotWithShape="1">
          <a:blip r:embed="rId5">
            <a:alphaModFix/>
          </a:blip>
          <a:srcRect l="15060" r="25624"/>
          <a:stretch/>
        </p:blipFill>
        <p:spPr>
          <a:xfrm>
            <a:off x="4140600" y="3697925"/>
            <a:ext cx="862800" cy="8253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662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68"/>
          <p:cNvCxnSpPr/>
          <p:nvPr/>
        </p:nvCxnSpPr>
        <p:spPr>
          <a:xfrm rot="10800000">
            <a:off x="3742700" y="41105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68"/>
          <p:cNvCxnSpPr/>
          <p:nvPr/>
        </p:nvCxnSpPr>
        <p:spPr>
          <a:xfrm rot="10800000">
            <a:off x="4851550" y="306662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68"/>
          <p:cNvCxnSpPr/>
          <p:nvPr/>
        </p:nvCxnSpPr>
        <p:spPr>
          <a:xfrm rot="10800000">
            <a:off x="3742700" y="2022675"/>
            <a:ext cx="5706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68"/>
          <p:cNvSpPr txBox="1">
            <a:spLocks noGrp="1"/>
          </p:cNvSpPr>
          <p:nvPr>
            <p:ph type="subTitle" idx="1"/>
          </p:nvPr>
        </p:nvSpPr>
        <p:spPr>
          <a:xfrm>
            <a:off x="136355" y="1889708"/>
            <a:ext cx="3478286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the model's predictions and feature maps to gain insights into its decision-making process. This can help in understanding which image regions are crucial for disease classification.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0" name="Google Shape;530;p68"/>
          <p:cNvSpPr txBox="1">
            <a:spLocks noGrp="1"/>
          </p:cNvSpPr>
          <p:nvPr>
            <p:ph type="subTitle" idx="2"/>
          </p:nvPr>
        </p:nvSpPr>
        <p:spPr>
          <a:xfrm>
            <a:off x="-1" y="1470038"/>
            <a:ext cx="3596231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and Interpretation: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32" name="Google Shape;532;p68"/>
          <p:cNvSpPr txBox="1">
            <a:spLocks noGrp="1"/>
          </p:cNvSpPr>
          <p:nvPr>
            <p:ph type="subTitle" idx="3"/>
          </p:nvPr>
        </p:nvSpPr>
        <p:spPr>
          <a:xfrm>
            <a:off x="0" y="3928425"/>
            <a:ext cx="3307925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Regularly update the model with new data to ensure it can adapt to evolving disease patterns. Continuous improvement and maintenance are essential for long-term success.</a:t>
            </a:r>
            <a:b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3" name="Google Shape;533;p68"/>
          <p:cNvSpPr txBox="1">
            <a:spLocks noGrp="1"/>
          </p:cNvSpPr>
          <p:nvPr>
            <p:ph type="subTitle" idx="4"/>
          </p:nvPr>
        </p:nvSpPr>
        <p:spPr>
          <a:xfrm>
            <a:off x="165697" y="3557850"/>
            <a:ext cx="3142239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Maintenance and Updates:</a:t>
            </a:r>
            <a:b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4" name="Google Shape;534;p68"/>
          <p:cNvSpPr txBox="1">
            <a:spLocks noGrp="1"/>
          </p:cNvSpPr>
          <p:nvPr>
            <p:ph type="subTitle" idx="5"/>
          </p:nvPr>
        </p:nvSpPr>
        <p:spPr>
          <a:xfrm>
            <a:off x="5836025" y="2866113"/>
            <a:ext cx="3019540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desired, deploy the trained model for practical use, such as real-time disease detection in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Arecanut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plantations using cameras or drones.</a:t>
            </a:r>
            <a:b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35" name="Google Shape;535;p68"/>
          <p:cNvSpPr txBox="1">
            <a:spLocks noGrp="1"/>
          </p:cNvSpPr>
          <p:nvPr>
            <p:ph type="subTitle" idx="6"/>
          </p:nvPr>
        </p:nvSpPr>
        <p:spPr>
          <a:xfrm>
            <a:off x="5836036" y="2495538"/>
            <a:ext cx="25947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Deployment:</a:t>
            </a:r>
            <a:endParaRPr lang="en-IN" dirty="0"/>
          </a:p>
        </p:txBody>
      </p:sp>
      <p:cxnSp>
        <p:nvCxnSpPr>
          <p:cNvPr id="536" name="Google Shape;536;p68"/>
          <p:cNvCxnSpPr/>
          <p:nvPr/>
        </p:nvCxnSpPr>
        <p:spPr>
          <a:xfrm rot="10800000">
            <a:off x="4571975" y="1070400"/>
            <a:ext cx="0" cy="40725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37" name="Google Shape;537;p68"/>
          <p:cNvPicPr preferRelativeResize="0"/>
          <p:nvPr/>
        </p:nvPicPr>
        <p:blipFill rotWithShape="1">
          <a:blip r:embed="rId3">
            <a:alphaModFix/>
          </a:blip>
          <a:srcRect l="18940" r="18940"/>
          <a:stretch/>
        </p:blipFill>
        <p:spPr>
          <a:xfrm>
            <a:off x="4140600" y="161002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8" name="Google Shape;538;p68"/>
          <p:cNvPicPr preferRelativeResize="0"/>
          <p:nvPr/>
        </p:nvPicPr>
        <p:blipFill rotWithShape="1">
          <a:blip r:embed="rId4">
            <a:alphaModFix/>
          </a:blip>
          <a:srcRect l="6858" r="34325"/>
          <a:stretch/>
        </p:blipFill>
        <p:spPr>
          <a:xfrm>
            <a:off x="4140600" y="2653975"/>
            <a:ext cx="862800" cy="8253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539" name="Google Shape;539;p68"/>
          <p:cNvPicPr preferRelativeResize="0"/>
          <p:nvPr/>
        </p:nvPicPr>
        <p:blipFill rotWithShape="1">
          <a:blip r:embed="rId5">
            <a:alphaModFix/>
          </a:blip>
          <a:srcRect l="15060" r="25624"/>
          <a:stretch/>
        </p:blipFill>
        <p:spPr>
          <a:xfrm>
            <a:off x="4140600" y="3697925"/>
            <a:ext cx="862800" cy="825300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33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6" name="Google Shape;486;p66"/>
          <p:cNvCxnSpPr/>
          <p:nvPr/>
        </p:nvCxnSpPr>
        <p:spPr>
          <a:xfrm rot="10800000">
            <a:off x="4464598" y="1064088"/>
            <a:ext cx="0" cy="172710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88" name="Google Shape;488;p66"/>
          <p:cNvPicPr preferRelativeResize="0"/>
          <p:nvPr/>
        </p:nvPicPr>
        <p:blipFill rotWithShape="1">
          <a:blip r:embed="rId4">
            <a:alphaModFix/>
          </a:blip>
          <a:srcRect l="10837" r="30958"/>
          <a:stretch/>
        </p:blipFill>
        <p:spPr>
          <a:xfrm>
            <a:off x="3851110" y="1663763"/>
            <a:ext cx="1215900" cy="116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9" name="Google Shape;489;p66"/>
          <p:cNvSpPr txBox="1">
            <a:spLocks noGrp="1"/>
          </p:cNvSpPr>
          <p:nvPr>
            <p:ph type="subTitle" idx="1"/>
          </p:nvPr>
        </p:nvSpPr>
        <p:spPr>
          <a:xfrm>
            <a:off x="2409717" y="3375843"/>
            <a:ext cx="4178777" cy="7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 the entire methodology, including model architecture, training parameters, and results, to facilitate reproducibility and further research in this domain.</a:t>
            </a:r>
            <a:endParaRPr dirty="0"/>
          </a:p>
        </p:txBody>
      </p:sp>
      <p:sp>
        <p:nvSpPr>
          <p:cNvPr id="491" name="Google Shape;491;p66"/>
          <p:cNvSpPr txBox="1">
            <a:spLocks noGrp="1"/>
          </p:cNvSpPr>
          <p:nvPr>
            <p:ph type="subTitle" idx="3"/>
          </p:nvPr>
        </p:nvSpPr>
        <p:spPr>
          <a:xfrm>
            <a:off x="2644127" y="2864917"/>
            <a:ext cx="3816688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Documentation: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4"/>
          <p:cNvSpPr txBox="1">
            <a:spLocks noGrp="1"/>
          </p:cNvSpPr>
          <p:nvPr>
            <p:ph type="ctrTitle" idx="2"/>
          </p:nvPr>
        </p:nvSpPr>
        <p:spPr>
          <a:xfrm>
            <a:off x="-773251" y="1390534"/>
            <a:ext cx="10616858" cy="923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</a:p>
        </p:txBody>
      </p:sp>
      <p:sp>
        <p:nvSpPr>
          <p:cNvPr id="1638" name="Google Shape;1638;p104"/>
          <p:cNvSpPr txBox="1">
            <a:spLocks noGrp="1"/>
          </p:cNvSpPr>
          <p:nvPr>
            <p:ph type="title"/>
          </p:nvPr>
        </p:nvSpPr>
        <p:spPr>
          <a:xfrm>
            <a:off x="3336450" y="252825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732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"/>
          <p:cNvSpPr txBox="1">
            <a:spLocks noGrp="1"/>
          </p:cNvSpPr>
          <p:nvPr>
            <p:ph type="title"/>
          </p:nvPr>
        </p:nvSpPr>
        <p:spPr>
          <a:xfrm>
            <a:off x="890500" y="1445386"/>
            <a:ext cx="2785500" cy="1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CC30E-D9BE-5280-ED2C-E30B33884F21}"/>
              </a:ext>
            </a:extLst>
          </p:cNvPr>
          <p:cNvSpPr txBox="1"/>
          <p:nvPr/>
        </p:nvSpPr>
        <p:spPr>
          <a:xfrm>
            <a:off x="4304806" y="991590"/>
            <a:ext cx="4417621" cy="302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computer with a multi-core processor for faster processing.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Sufficient RAM (at least 8 GB) for handling large datasets.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graphics card with GPU acceleration capabilities for training deep learning models faster.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Sufficient storage space for storing the dataset and trained models.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95"/>
          <p:cNvSpPr txBox="1">
            <a:spLocks noGrp="1"/>
          </p:cNvSpPr>
          <p:nvPr>
            <p:ph type="title"/>
          </p:nvPr>
        </p:nvSpPr>
        <p:spPr>
          <a:xfrm>
            <a:off x="261987" y="590988"/>
            <a:ext cx="7986402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SOFTWARE REQUIREMENTS</a:t>
            </a:r>
            <a:endParaRPr sz="3200" dirty="0"/>
          </a:p>
        </p:txBody>
      </p:sp>
      <p:graphicFrame>
        <p:nvGraphicFramePr>
          <p:cNvPr id="1163" name="Google Shape;1163;p95"/>
          <p:cNvGraphicFramePr/>
          <p:nvPr>
            <p:extLst>
              <p:ext uri="{D42A27DB-BD31-4B8C-83A1-F6EECF244321}">
                <p14:modId xmlns:p14="http://schemas.microsoft.com/office/powerpoint/2010/main" val="2528070680"/>
              </p:ext>
            </p:extLst>
          </p:nvPr>
        </p:nvGraphicFramePr>
        <p:xfrm>
          <a:off x="154381" y="1240849"/>
          <a:ext cx="8837835" cy="3568515"/>
        </p:xfrm>
        <a:graphic>
          <a:graphicData uri="http://schemas.openxmlformats.org/drawingml/2006/table">
            <a:tbl>
              <a:tblPr>
                <a:noFill/>
                <a:tableStyleId>{142B8235-FB0D-4187-9438-91464706D8A9}</a:tableStyleId>
              </a:tblPr>
              <a:tblGrid>
                <a:gridCol w="136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4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01</a:t>
                      </a:r>
                      <a:endParaRPr sz="18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accent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Python programming language for coding the machine learning </a:t>
                      </a:r>
                    </a:p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algorithms.</a:t>
                      </a:r>
                    </a:p>
                  </a:txBody>
                  <a:tcPr marL="274300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02</a:t>
                      </a:r>
                      <a:endParaRPr sz="18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OpenCV library for image processing and feature extraction.</a:t>
                      </a:r>
                    </a:p>
                  </a:txBody>
                  <a:tcPr marL="274300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03</a:t>
                      </a:r>
                      <a:endParaRPr sz="18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2000" b="1">
                        <a:solidFill>
                          <a:schemeClr val="accent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IN" sz="1400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&amp; VS Code for IDE.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4300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04</a:t>
                      </a:r>
                      <a:endParaRPr sz="18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TensorFlow or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for building and training deep learning models.</a:t>
                      </a:r>
                    </a:p>
                  </a:txBody>
                  <a:tcPr marL="274300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05</a:t>
                      </a:r>
                      <a:endParaRPr sz="18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Scikit-learn library for machine learning algorithms and evaluation metrics.</a:t>
                      </a:r>
                    </a:p>
                  </a:txBody>
                  <a:tcPr marL="274300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06</a:t>
                      </a:r>
                      <a:endParaRPr sz="1800" b="1" dirty="0">
                        <a:solidFill>
                          <a:schemeClr val="lt1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4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Framework for developing the web application for the </a:t>
                      </a:r>
                      <a:r>
                        <a:rPr lang="en-IN" sz="14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arecanut</a:t>
                      </a: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classification system like flask.</a:t>
                      </a:r>
                    </a:p>
                  </a:txBody>
                  <a:tcPr marL="274300" marR="91425" marT="91425" marB="91425" anchor="ctr">
                    <a:lnL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4"/>
          <p:cNvSpPr txBox="1">
            <a:spLocks noGrp="1"/>
          </p:cNvSpPr>
          <p:nvPr>
            <p:ph type="ctrTitle" idx="2"/>
          </p:nvPr>
        </p:nvSpPr>
        <p:spPr>
          <a:xfrm>
            <a:off x="79780" y="1304617"/>
            <a:ext cx="8923071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" name="Google Shape;1638;p104"/>
          <p:cNvSpPr txBox="1">
            <a:spLocks noGrp="1"/>
          </p:cNvSpPr>
          <p:nvPr>
            <p:ph type="title"/>
          </p:nvPr>
        </p:nvSpPr>
        <p:spPr>
          <a:xfrm>
            <a:off x="3336450" y="252825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70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>
            <a:spLocks noGrp="1"/>
          </p:cNvSpPr>
          <p:nvPr>
            <p:ph type="ctrTitle"/>
          </p:nvPr>
        </p:nvSpPr>
        <p:spPr>
          <a:xfrm>
            <a:off x="3245763" y="2199893"/>
            <a:ext cx="5179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66" name="Google Shape;466;p63"/>
          <p:cNvSpPr txBox="1">
            <a:spLocks noGrp="1"/>
          </p:cNvSpPr>
          <p:nvPr>
            <p:ph type="title" idx="2"/>
          </p:nvPr>
        </p:nvSpPr>
        <p:spPr>
          <a:xfrm>
            <a:off x="713225" y="156400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>
            <a:spLocks noGrp="1"/>
          </p:cNvSpPr>
          <p:nvPr>
            <p:ph type="title" idx="4294967295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14" name="Google Shape;614;p72"/>
          <p:cNvSpPr txBox="1">
            <a:spLocks noGrp="1"/>
          </p:cNvSpPr>
          <p:nvPr>
            <p:ph type="title"/>
          </p:nvPr>
        </p:nvSpPr>
        <p:spPr>
          <a:xfrm>
            <a:off x="1283918" y="572524"/>
            <a:ext cx="5918547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LIBRARIES USED</a:t>
            </a:r>
            <a:endParaRPr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66E9D0B-72E6-45AF-B484-D05BC9A7D7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53" t="26515" r="35997" b="31651"/>
          <a:stretch/>
        </p:blipFill>
        <p:spPr>
          <a:xfrm>
            <a:off x="1739736" y="1555668"/>
            <a:ext cx="5317509" cy="30935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>
            <a:spLocks noGrp="1"/>
          </p:cNvSpPr>
          <p:nvPr>
            <p:ph type="title" idx="4294967295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14" name="Google Shape;614;p72"/>
          <p:cNvSpPr txBox="1">
            <a:spLocks noGrp="1"/>
          </p:cNvSpPr>
          <p:nvPr>
            <p:ph type="title"/>
          </p:nvPr>
        </p:nvSpPr>
        <p:spPr>
          <a:xfrm>
            <a:off x="392592" y="596925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PLOT OF LOSS &amp; ACCURACY</a:t>
            </a:r>
            <a:endParaRPr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D4C94F-B21D-B30F-EE91-AC3BD90D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951" y="1356841"/>
            <a:ext cx="5368625" cy="35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74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>
            <a:spLocks noGrp="1"/>
          </p:cNvSpPr>
          <p:nvPr>
            <p:ph type="title" idx="4294967295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DIAGRAM</a:t>
            </a:r>
            <a:endParaRPr/>
          </a:p>
        </p:txBody>
      </p:sp>
      <p:sp>
        <p:nvSpPr>
          <p:cNvPr id="614" name="Google Shape;614;p72"/>
          <p:cNvSpPr txBox="1">
            <a:spLocks noGrp="1"/>
          </p:cNvSpPr>
          <p:nvPr>
            <p:ph type="title"/>
          </p:nvPr>
        </p:nvSpPr>
        <p:spPr>
          <a:xfrm>
            <a:off x="529158" y="602863"/>
            <a:ext cx="792591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SNAPSHOTS OF THE OUTPUT</a:t>
            </a:r>
            <a:endParaRPr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D4C94F-B21D-B30F-EE91-AC3BD90D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0440" y="1434031"/>
            <a:ext cx="4042362" cy="3035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2C3089-E997-D127-BF70-C67BA802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784" y="1426960"/>
            <a:ext cx="4103749" cy="3038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933AC-4E7E-F510-868E-0836175E8BC0}"/>
              </a:ext>
            </a:extLst>
          </p:cNvPr>
          <p:cNvSpPr txBox="1"/>
          <p:nvPr/>
        </p:nvSpPr>
        <p:spPr>
          <a:xfrm>
            <a:off x="1888177" y="4631377"/>
            <a:ext cx="60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0F6B7-0D0B-F5D8-CB10-34E1B644EF41}"/>
              </a:ext>
            </a:extLst>
          </p:cNvPr>
          <p:cNvSpPr txBox="1"/>
          <p:nvPr/>
        </p:nvSpPr>
        <p:spPr>
          <a:xfrm>
            <a:off x="6363195" y="4635335"/>
            <a:ext cx="993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905904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>
            <a:spLocks noGrp="1"/>
          </p:cNvSpPr>
          <p:nvPr>
            <p:ph type="title" idx="4294967295"/>
          </p:nvPr>
        </p:nvSpPr>
        <p:spPr>
          <a:xfrm>
            <a:off x="713225" y="585050"/>
            <a:ext cx="77175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DIAGRAM</a:t>
            </a:r>
            <a:endParaRPr dirty="0"/>
          </a:p>
        </p:txBody>
      </p:sp>
      <p:sp>
        <p:nvSpPr>
          <p:cNvPr id="614" name="Google Shape;614;p72"/>
          <p:cNvSpPr txBox="1">
            <a:spLocks noGrp="1"/>
          </p:cNvSpPr>
          <p:nvPr>
            <p:ph type="title"/>
          </p:nvPr>
        </p:nvSpPr>
        <p:spPr>
          <a:xfrm>
            <a:off x="1122217" y="585050"/>
            <a:ext cx="662513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CONFUSION MATRIX</a:t>
            </a:r>
            <a:endParaRPr sz="3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D4C94F-B21D-B30F-EE91-AC3BD90D0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29492" y="2404927"/>
            <a:ext cx="3534957" cy="26420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B23AC-6190-05F9-25D3-AFA31A984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" y="1171951"/>
            <a:ext cx="9030534" cy="110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45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3"/>
          <p:cNvSpPr txBox="1">
            <a:spLocks noGrp="1"/>
          </p:cNvSpPr>
          <p:nvPr>
            <p:ph type="ctrTitle" idx="2"/>
          </p:nvPr>
        </p:nvSpPr>
        <p:spPr>
          <a:xfrm>
            <a:off x="472542" y="2133223"/>
            <a:ext cx="5101540" cy="916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/>
          </a:p>
        </p:txBody>
      </p:sp>
      <p:sp>
        <p:nvSpPr>
          <p:cNvPr id="1150" name="Google Shape;1150;p93"/>
          <p:cNvSpPr txBox="1">
            <a:spLocks noGrp="1"/>
          </p:cNvSpPr>
          <p:nvPr>
            <p:ph type="title"/>
          </p:nvPr>
        </p:nvSpPr>
        <p:spPr>
          <a:xfrm>
            <a:off x="5803350" y="153570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27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>
            <a:spLocks noGrp="1"/>
          </p:cNvSpPr>
          <p:nvPr>
            <p:ph type="subTitle" idx="1"/>
          </p:nvPr>
        </p:nvSpPr>
        <p:spPr>
          <a:xfrm>
            <a:off x="66020" y="1300040"/>
            <a:ext cx="5170998" cy="38434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the early detection of diseases in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plant using Convolutional Neural Networks. Experimentation is conducted using diseased and healthy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dataset.</a:t>
            </a:r>
          </a:p>
          <a:p>
            <a:pPr marL="12700" marR="5080">
              <a:lnSpc>
                <a:spcPct val="101200"/>
              </a:lnSpc>
              <a:spcBef>
                <a:spcPts val="85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image is first pre-processed, followed by feature extraction, training, and classification. The proposed System detects diseases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quality of the input image and the stage of the disease, the experimental results show varying levels of disease detection accuracy.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1083501" y="635763"/>
            <a:ext cx="4164904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CONCLUSION</a:t>
            </a:r>
            <a:endParaRPr sz="32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5BF0762-B417-4E6E-F11D-A93EEC1EC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44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4"/>
          <p:cNvSpPr txBox="1">
            <a:spLocks noGrp="1"/>
          </p:cNvSpPr>
          <p:nvPr>
            <p:ph type="ctrTitle" idx="2"/>
          </p:nvPr>
        </p:nvSpPr>
        <p:spPr>
          <a:xfrm>
            <a:off x="-1086233" y="1451903"/>
            <a:ext cx="10616858" cy="9230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" name="Google Shape;1638;p104"/>
          <p:cNvSpPr txBox="1">
            <a:spLocks noGrp="1"/>
          </p:cNvSpPr>
          <p:nvPr>
            <p:ph type="title"/>
          </p:nvPr>
        </p:nvSpPr>
        <p:spPr>
          <a:xfrm>
            <a:off x="3336450" y="252825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701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>
            <a:spLocks noGrp="1"/>
          </p:cNvSpPr>
          <p:nvPr>
            <p:ph type="subTitle" idx="1"/>
          </p:nvPr>
        </p:nvSpPr>
        <p:spPr>
          <a:xfrm>
            <a:off x="0" y="2909147"/>
            <a:ext cx="5170998" cy="1977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Dhanuja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C. Areca Nut Disease Detection using Image Processing Technology. International Journal of Engineering Research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V9. 10.17577/IJERTV9IS080352.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Mallaiah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Suresha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Danti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Ajit &amp;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Narasimhamurthy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Classification of Diseased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Arecanut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Texture Features. International Journal of Computer Applications. 2014.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Manpreet Sandhu, Pratik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Hadawale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Saumaan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Momin, Prof.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Ajitkumar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Khachane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Plant Disease Detection using ML and UAV. International Research Journal of Engineering and Technology 2020 V7.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b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1020872" y="631127"/>
            <a:ext cx="4240060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REFERENCES</a:t>
            </a:r>
            <a:endParaRPr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E30E88-FD89-BC14-925C-62BF10EE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33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>
            <a:spLocks noGrp="1"/>
          </p:cNvSpPr>
          <p:nvPr>
            <p:ph type="subTitle" idx="1"/>
          </p:nvPr>
        </p:nvSpPr>
        <p:spPr>
          <a:xfrm>
            <a:off x="0" y="1870056"/>
            <a:ext cx="5170998" cy="33313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marR="5080">
              <a:lnSpc>
                <a:spcPct val="101200"/>
              </a:lnSpc>
              <a:spcBef>
                <a:spcPts val="85"/>
              </a:spcBef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Anandhakrishnan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MG Joel Hanson, Annette Joy, Jeri Francis, Plant Leaf Disease Detection using Deep Learning and Convolutional Neural Network, International Journal of Engineering Science and Computing, Volume 7, Issue No.3, March 2017</a:t>
            </a: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" marR="5080" indent="-171450">
              <a:lnSpc>
                <a:spcPct val="1012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Manisha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Bhange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H.A.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Hingoliwala</a:t>
            </a:r>
            <a: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Smart Farming: Pomegranate Disease Detection Using Image Processing, Procedia Computer Science, Volume 58,2015, Pages 280-288, ISSN 1877-0509.</a:t>
            </a:r>
          </a:p>
          <a:p>
            <a:pPr marL="12700" marR="5080" indent="0">
              <a:lnSpc>
                <a:spcPct val="101200"/>
              </a:lnSpc>
              <a:spcBef>
                <a:spcPts val="85"/>
              </a:spcBef>
            </a:pPr>
            <a:br>
              <a:rPr lang="en-IN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E71267-D693-BB91-963C-9FD44724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64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Google Shape;884;p8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697" t="19535" r="9712" b="19204"/>
          <a:stretch/>
        </p:blipFill>
        <p:spPr>
          <a:xfrm flipH="1">
            <a:off x="4" y="0"/>
            <a:ext cx="9144000" cy="5143500"/>
          </a:xfrm>
          <a:prstGeom prst="rect">
            <a:avLst/>
          </a:prstGeom>
        </p:spPr>
      </p:pic>
      <p:sp>
        <p:nvSpPr>
          <p:cNvPr id="885" name="Google Shape;885;p84"/>
          <p:cNvSpPr txBox="1">
            <a:spLocks noGrp="1"/>
          </p:cNvSpPr>
          <p:nvPr>
            <p:ph type="ctrTitle"/>
          </p:nvPr>
        </p:nvSpPr>
        <p:spPr>
          <a:xfrm>
            <a:off x="601500" y="1523175"/>
            <a:ext cx="5474400" cy="21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6600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6600" dirty="0"/>
          </a:p>
        </p:txBody>
      </p:sp>
      <p:grpSp>
        <p:nvGrpSpPr>
          <p:cNvPr id="886" name="Google Shape;886;p84"/>
          <p:cNvGrpSpPr/>
          <p:nvPr/>
        </p:nvGrpSpPr>
        <p:grpSpPr>
          <a:xfrm>
            <a:off x="3276600" y="-19950"/>
            <a:ext cx="0" cy="5183400"/>
            <a:chOff x="3276600" y="-19950"/>
            <a:chExt cx="0" cy="5183400"/>
          </a:xfrm>
        </p:grpSpPr>
        <p:cxnSp>
          <p:nvCxnSpPr>
            <p:cNvPr id="887" name="Google Shape;887;p84"/>
            <p:cNvCxnSpPr/>
            <p:nvPr/>
          </p:nvCxnSpPr>
          <p:spPr>
            <a:xfrm rot="10800000">
              <a:off x="3276600" y="4858650"/>
              <a:ext cx="0" cy="3048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84"/>
            <p:cNvCxnSpPr/>
            <p:nvPr/>
          </p:nvCxnSpPr>
          <p:spPr>
            <a:xfrm rot="10800000">
              <a:off x="3276600" y="-19950"/>
              <a:ext cx="0" cy="3048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309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>
            <a:spLocks noGrp="1"/>
          </p:cNvSpPr>
          <p:nvPr>
            <p:ph type="subTitle" idx="1"/>
          </p:nvPr>
        </p:nvSpPr>
        <p:spPr>
          <a:xfrm>
            <a:off x="0" y="1692802"/>
            <a:ext cx="5170998" cy="3216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developing countries like India, the economy mainly depends on agriculture. Farmers in India grow a diverse range of crops in  that one of them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(Areca catechu) is a pivotal cash crop in South and Southeast Asia, crucial for the livelihoods of millions.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Susceptibility of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plants to various diseases poses a significant threat to their growth and quality.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Traditionally, disease diagnosis relied on manual inspection, a time-consuming and subjective process.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response, this research explores the application of Convolutional Neural Networks (CNNs) to revolutionize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disease management.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CNNs, a subset of deep learning, have demonstrated exceptional capabilities in image classification, particularly in the realm of agricultural automation.</a:t>
            </a:r>
            <a:b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474" name="Google Shape;474;p64"/>
          <p:cNvSpPr txBox="1">
            <a:spLocks noGrp="1"/>
          </p:cNvSpPr>
          <p:nvPr>
            <p:ph type="title"/>
          </p:nvPr>
        </p:nvSpPr>
        <p:spPr>
          <a:xfrm>
            <a:off x="701458" y="667078"/>
            <a:ext cx="4283901" cy="7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F40193A-C3B4-B0E8-1A18-4C3D64C98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>
            <a:spLocks noGrp="1"/>
          </p:cNvSpPr>
          <p:nvPr>
            <p:ph type="subTitle" idx="1"/>
          </p:nvPr>
        </p:nvSpPr>
        <p:spPr>
          <a:xfrm>
            <a:off x="66020" y="2006622"/>
            <a:ext cx="5170998" cy="29572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CNN-based system offers timely detection, enhanced crop health.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disease classification, interventions can be swift, curbing the spread of diseases, and ensuring an objective assessment of symptoms, reducing human subjectivity.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not only improves disease management.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system generates valuable data for researchers and policymakers, facilitating informed decisions for sustainable crop protection.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strives to contribute to agricultural technology, presenting a reliable, automated solution for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disease classification.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Subsequent sections will delve into methodology, datasets, experimental results, and the broader implications of employing CNNs, emphasizing the potential for transformative disease management in </a:t>
            </a:r>
            <a:r>
              <a:rPr lang="en-US" sz="1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Arecanut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cultivation.</a:t>
            </a: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0E30E88-FD89-BC14-925C-62BF10EE6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0"/>
            <a:ext cx="38576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6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3"/>
          <p:cNvSpPr txBox="1">
            <a:spLocks noGrp="1"/>
          </p:cNvSpPr>
          <p:nvPr>
            <p:ph type="ctrTitle" idx="2"/>
          </p:nvPr>
        </p:nvSpPr>
        <p:spPr>
          <a:xfrm>
            <a:off x="-90262" y="2274373"/>
            <a:ext cx="6074229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dirty="0"/>
          </a:p>
        </p:txBody>
      </p:sp>
      <p:sp>
        <p:nvSpPr>
          <p:cNvPr id="1150" name="Google Shape;1150;p93"/>
          <p:cNvSpPr txBox="1">
            <a:spLocks noGrp="1"/>
          </p:cNvSpPr>
          <p:nvPr>
            <p:ph type="title"/>
          </p:nvPr>
        </p:nvSpPr>
        <p:spPr>
          <a:xfrm>
            <a:off x="5803350" y="153570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07"/>
          <p:cNvSpPr txBox="1">
            <a:spLocks noGrp="1"/>
          </p:cNvSpPr>
          <p:nvPr>
            <p:ph type="title"/>
          </p:nvPr>
        </p:nvSpPr>
        <p:spPr>
          <a:xfrm>
            <a:off x="626301" y="603461"/>
            <a:ext cx="690184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LITERATURE SURVEY</a:t>
            </a:r>
            <a:endParaRPr sz="36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1B6911-1917-751E-0B0D-F456EB4A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95236"/>
              </p:ext>
            </p:extLst>
          </p:nvPr>
        </p:nvGraphicFramePr>
        <p:xfrm>
          <a:off x="507305" y="1228682"/>
          <a:ext cx="7891397" cy="3688080"/>
        </p:xfrm>
        <a:graphic>
          <a:graphicData uri="http://schemas.openxmlformats.org/drawingml/2006/table">
            <a:tbl>
              <a:tblPr firstRow="1" bandRow="1">
                <a:tableStyleId>{142B8235-FB0D-4187-9438-91464706D8A9}</a:tableStyleId>
              </a:tblPr>
              <a:tblGrid>
                <a:gridCol w="1989551">
                  <a:extLst>
                    <a:ext uri="{9D8B030D-6E8A-4147-A177-3AD203B41FA5}">
                      <a16:colId xmlns:a16="http://schemas.microsoft.com/office/drawing/2014/main" val="73448785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51769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41278461"/>
                    </a:ext>
                  </a:extLst>
                </a:gridCol>
                <a:gridCol w="2853846">
                  <a:extLst>
                    <a:ext uri="{9D8B030D-6E8A-4147-A177-3AD203B41FA5}">
                      <a16:colId xmlns:a16="http://schemas.microsoft.com/office/drawing/2014/main" val="2910620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Year of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6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Dhanuja</a:t>
                      </a: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K.C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Disease detection of </a:t>
                      </a:r>
                      <a:r>
                        <a:rPr lang="en-IN" dirty="0" err="1"/>
                        <a:t>arecanut</a:t>
                      </a:r>
                      <a:r>
                        <a:rPr lang="en-IN" dirty="0"/>
                        <a:t> using image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 followed texture-based grading of </a:t>
                      </a:r>
                      <a:r>
                        <a:rPr lang="en-IN" dirty="0" err="1"/>
                        <a:t>arecanut</a:t>
                      </a:r>
                      <a:r>
                        <a:rPr lang="en-IN" dirty="0"/>
                        <a:t> and K-nearest neighbour(KNN) algorithm is used to detect the disease in </a:t>
                      </a:r>
                      <a:r>
                        <a:rPr lang="en-IN" dirty="0" err="1"/>
                        <a:t>arecanut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94983"/>
                  </a:ext>
                </a:extLst>
              </a:tr>
              <a:tr h="1576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Swathy</a:t>
                      </a: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Ann Sam, Siya Elizabeth Varghese, Pooja Murali: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Arecanut</a:t>
                      </a:r>
                      <a:r>
                        <a:rPr lang="en-IN" dirty="0"/>
                        <a:t> plant Disease detection using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various algorithms (SVM, KNN, Decision tree, CNN) for leaf disease detection.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86% accuracy using CNN for accurate disease identification from uploaded images.</a:t>
                      </a:r>
                      <a:b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7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26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107"/>
          <p:cNvSpPr txBox="1">
            <a:spLocks noGrp="1"/>
          </p:cNvSpPr>
          <p:nvPr>
            <p:ph type="title"/>
          </p:nvPr>
        </p:nvSpPr>
        <p:spPr>
          <a:xfrm>
            <a:off x="626301" y="603461"/>
            <a:ext cx="6901841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LITERATURE SURVEY</a:t>
            </a:r>
            <a:endParaRPr sz="36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1B6911-1917-751E-0B0D-F456EB4A3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783"/>
              </p:ext>
            </p:extLst>
          </p:nvPr>
        </p:nvGraphicFramePr>
        <p:xfrm>
          <a:off x="387176" y="1162050"/>
          <a:ext cx="8388524" cy="3901440"/>
        </p:xfrm>
        <a:graphic>
          <a:graphicData uri="http://schemas.openxmlformats.org/drawingml/2006/table">
            <a:tbl>
              <a:tblPr firstRow="1" bandRow="1">
                <a:tableStyleId>{142B8235-FB0D-4187-9438-91464706D8A9}</a:tableStyleId>
              </a:tblPr>
              <a:tblGrid>
                <a:gridCol w="2247822">
                  <a:extLst>
                    <a:ext uri="{9D8B030D-6E8A-4147-A177-3AD203B41FA5}">
                      <a16:colId xmlns:a16="http://schemas.microsoft.com/office/drawing/2014/main" val="734487856"/>
                    </a:ext>
                  </a:extLst>
                </a:gridCol>
                <a:gridCol w="1525009">
                  <a:extLst>
                    <a:ext uri="{9D8B030D-6E8A-4147-A177-3AD203B41FA5}">
                      <a16:colId xmlns:a16="http://schemas.microsoft.com/office/drawing/2014/main" val="585176988"/>
                    </a:ext>
                  </a:extLst>
                </a:gridCol>
                <a:gridCol w="1560522">
                  <a:extLst>
                    <a:ext uri="{9D8B030D-6E8A-4147-A177-3AD203B41FA5}">
                      <a16:colId xmlns:a16="http://schemas.microsoft.com/office/drawing/2014/main" val="2041278461"/>
                    </a:ext>
                  </a:extLst>
                </a:gridCol>
                <a:gridCol w="3055171">
                  <a:extLst>
                    <a:ext uri="{9D8B030D-6E8A-4147-A177-3AD203B41FA5}">
                      <a16:colId xmlns:a16="http://schemas.microsoft.com/office/drawing/2014/main" val="2910620559"/>
                    </a:ext>
                  </a:extLst>
                </a:gridCol>
              </a:tblGrid>
              <a:tr h="469098">
                <a:tc>
                  <a:txBody>
                    <a:bodyPr/>
                    <a:lstStyle/>
                    <a:p>
                      <a:r>
                        <a:rPr lang="en-IN" b="1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Year of publications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866037"/>
                  </a:ext>
                </a:extLst>
              </a:tr>
              <a:tr h="986790">
                <a:tc>
                  <a:txBody>
                    <a:bodyPr/>
                    <a:lstStyle/>
                    <a:p>
                      <a:r>
                        <a:rPr lang="en-IN" dirty="0"/>
                        <a:t>Manpreet </a:t>
                      </a:r>
                      <a:r>
                        <a:rPr lang="en-IN" dirty="0" err="1"/>
                        <a:t>Sandhu,prathik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Hadawale</a:t>
                      </a:r>
                      <a:r>
                        <a:rPr lang="en-IN" dirty="0"/>
                        <a:t>(UAV based)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Automated disease detection system for </a:t>
                      </a:r>
                      <a:r>
                        <a:rPr lang="en-IN" dirty="0" err="1"/>
                        <a:t>arecanut</a:t>
                      </a:r>
                      <a:r>
                        <a:rPr lang="en-IN" dirty="0"/>
                        <a:t>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Employed machine learning algorithms with UAV and camera for image capture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194983"/>
                  </a:ext>
                </a:extLst>
              </a:tr>
              <a:tr h="2207519">
                <a:tc>
                  <a:txBody>
                    <a:bodyPr/>
                    <a:lstStyle/>
                    <a:p>
                      <a:r>
                        <a:rPr lang="en-IN" dirty="0"/>
                        <a:t>Ashish </a:t>
                      </a:r>
                      <a:r>
                        <a:rPr lang="en-IN" dirty="0" err="1"/>
                        <a:t>Nage,V.R.Raut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Detection of diseases in plants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Convolutions neural network algorithms is used to identify the diseases in plants.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developed an android application that helps farmers in identifying plant diseases by uploading infected images parts to the systems.</a:t>
                      </a:r>
                      <a:br>
                        <a:rPr lang="en-IN" sz="14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76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0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104"/>
          <p:cNvSpPr txBox="1">
            <a:spLocks noGrp="1"/>
          </p:cNvSpPr>
          <p:nvPr>
            <p:ph type="ctrTitle" idx="2"/>
          </p:nvPr>
        </p:nvSpPr>
        <p:spPr>
          <a:xfrm>
            <a:off x="79780" y="1304617"/>
            <a:ext cx="8923071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638" name="Google Shape;1638;p104"/>
          <p:cNvSpPr txBox="1">
            <a:spLocks noGrp="1"/>
          </p:cNvSpPr>
          <p:nvPr>
            <p:ph type="title"/>
          </p:nvPr>
        </p:nvSpPr>
        <p:spPr>
          <a:xfrm>
            <a:off x="3336450" y="2528250"/>
            <a:ext cx="2471100" cy="18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o the Jungle XL by Slidesgo">
  <a:themeElements>
    <a:clrScheme name="Simple Light">
      <a:dk1>
        <a:srgbClr val="000000"/>
      </a:dk1>
      <a:lt1>
        <a:srgbClr val="FFFFFF"/>
      </a:lt1>
      <a:dk2>
        <a:srgbClr val="66724B"/>
      </a:dk2>
      <a:lt2>
        <a:srgbClr val="D2D6C9"/>
      </a:lt2>
      <a:accent1>
        <a:srgbClr val="005A2A"/>
      </a:accent1>
      <a:accent2>
        <a:srgbClr val="84A21D"/>
      </a:accent2>
      <a:accent3>
        <a:srgbClr val="A6D66B"/>
      </a:accent3>
      <a:accent4>
        <a:srgbClr val="003D1B"/>
      </a:accent4>
      <a:accent5>
        <a:srgbClr val="0F7437"/>
      </a:accent5>
      <a:accent6>
        <a:srgbClr val="EFFDE3"/>
      </a:accent6>
      <a:hlink>
        <a:srgbClr val="003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1655</Words>
  <Application>Microsoft Office PowerPoint</Application>
  <PresentationFormat>On-screen Show (16:9)</PresentationFormat>
  <Paragraphs>192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Fira Sans</vt:lpstr>
      <vt:lpstr>Lexend Tera</vt:lpstr>
      <vt:lpstr>Times New Roman</vt:lpstr>
      <vt:lpstr>Into the Jungle XL by Slidesgo</vt:lpstr>
      <vt:lpstr>PowerPoint Presentation</vt:lpstr>
      <vt:lpstr>TABLE OF CONTENTS</vt:lpstr>
      <vt:lpstr>Introduction</vt:lpstr>
      <vt:lpstr>INTRODUCTION</vt:lpstr>
      <vt:lpstr>PowerPoint Presentation</vt:lpstr>
      <vt:lpstr>Literature Survey</vt:lpstr>
      <vt:lpstr>LITERATURE SURVEY</vt:lpstr>
      <vt:lpstr>LITERATURE SURVEY</vt:lpstr>
      <vt:lpstr>Problem Statement</vt:lpstr>
      <vt:lpstr>PowerPoint Presentation</vt:lpstr>
      <vt:lpstr>Objectives</vt:lpstr>
      <vt:lpstr>03</vt:lpstr>
      <vt:lpstr>Scope of the Project</vt:lpstr>
      <vt:lpstr>PowerPoint Presentation</vt:lpstr>
      <vt:lpstr>CNN Algorithm</vt:lpstr>
      <vt:lpstr>PowerPoint Presentation</vt:lpstr>
      <vt:lpstr>TYPICAL CNN</vt:lpstr>
      <vt:lpstr>FLOW CHART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&amp; Software requirements</vt:lpstr>
      <vt:lpstr>Hardware Requirements</vt:lpstr>
      <vt:lpstr>SOFTWARE REQUIREMENTS</vt:lpstr>
      <vt:lpstr>Implementation</vt:lpstr>
      <vt:lpstr>OVERVIEW DIAGRAM</vt:lpstr>
      <vt:lpstr>OVERVIEW DIAGRAM</vt:lpstr>
      <vt:lpstr>OVERVIEW DIAGRAM</vt:lpstr>
      <vt:lpstr>OVERVIEW DIAGRAM</vt:lpstr>
      <vt:lpstr>Conclusion</vt:lpstr>
      <vt:lpstr>CONCLUSION</vt:lpstr>
      <vt:lpstr>References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INTO THE JUNGLE</dc:title>
  <cp:lastModifiedBy>Keerthana GU</cp:lastModifiedBy>
  <cp:revision>11</cp:revision>
  <dcterms:modified xsi:type="dcterms:W3CDTF">2023-11-18T17:31:11Z</dcterms:modified>
</cp:coreProperties>
</file>