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7" r:id="rId2"/>
    <p:sldId id="259" r:id="rId3"/>
    <p:sldId id="271" r:id="rId4"/>
    <p:sldId id="260" r:id="rId5"/>
    <p:sldId id="262" r:id="rId6"/>
    <p:sldId id="263" r:id="rId7"/>
    <p:sldId id="264" r:id="rId8"/>
    <p:sldId id="265" r:id="rId9"/>
    <p:sldId id="266" r:id="rId10"/>
    <p:sldId id="267" r:id="rId11"/>
    <p:sldId id="269"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FAC9A-2894-43D3-8D49-EF6F06CA68E6}" type="datetimeFigureOut">
              <a:rPr lang="en-US" smtClean="0"/>
              <a:t>29/11/2024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164A9-545C-438A-B1D6-7FFF4D0E870F}" type="slidenum">
              <a:rPr lang="en-US" smtClean="0"/>
              <a:t>‹#›</a:t>
            </a:fld>
            <a:endParaRPr lang="en-US"/>
          </a:p>
        </p:txBody>
      </p:sp>
    </p:spTree>
    <p:extLst>
      <p:ext uri="{BB962C8B-B14F-4D97-AF65-F5344CB8AC3E}">
        <p14:creationId xmlns:p14="http://schemas.microsoft.com/office/powerpoint/2010/main" val="377263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164A9-545C-438A-B1D6-7FFF4D0E870F}" type="slidenum">
              <a:rPr lang="en-US" smtClean="0"/>
              <a:t>13</a:t>
            </a:fld>
            <a:endParaRPr lang="en-US"/>
          </a:p>
        </p:txBody>
      </p:sp>
    </p:spTree>
    <p:extLst>
      <p:ext uri="{BB962C8B-B14F-4D97-AF65-F5344CB8AC3E}">
        <p14:creationId xmlns:p14="http://schemas.microsoft.com/office/powerpoint/2010/main" val="216890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23543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84445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BDC871-2FF8-4A92-8AFA-9FF9C62DFBB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380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AA6B60-194D-429A-B232-1BCD340B67D0}" type="datetimeFigureOut">
              <a:rPr lang="en-US" smtClean="0"/>
              <a:t>29/11/2024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310683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AA6B60-194D-429A-B232-1BCD340B67D0}" type="datetimeFigureOut">
              <a:rPr lang="en-US" smtClean="0"/>
              <a:t>29/11/2024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DC871-2FF8-4A92-8AFA-9FF9C62DFBB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416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AA6B60-194D-429A-B232-1BCD340B67D0}" type="datetimeFigureOut">
              <a:rPr lang="en-US" smtClean="0"/>
              <a:t>29/11/2024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2961771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087748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92286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78818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A6B60-194D-429A-B232-1BCD340B67D0}" type="datetimeFigureOut">
              <a:rPr lang="en-US" smtClean="0"/>
              <a:t>29/11/2024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378544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AA6B60-194D-429A-B232-1BCD340B67D0}" type="datetimeFigureOut">
              <a:rPr lang="en-US" smtClean="0"/>
              <a:t>29/11/2024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218644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A6B60-194D-429A-B232-1BCD340B67D0}" type="datetimeFigureOut">
              <a:rPr lang="en-US" smtClean="0"/>
              <a:t>29/11/2024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24744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AA6B60-194D-429A-B232-1BCD340B67D0}" type="datetimeFigureOut">
              <a:rPr lang="en-US" smtClean="0"/>
              <a:t>29/11/2024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927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A6B60-194D-429A-B232-1BCD340B67D0}" type="datetimeFigureOut">
              <a:rPr lang="en-US" smtClean="0"/>
              <a:t>29/11/2024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406803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A6B60-194D-429A-B232-1BCD340B67D0}" type="datetimeFigureOut">
              <a:rPr lang="en-US" smtClean="0"/>
              <a:t>29/11/2024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131540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A6B60-194D-429A-B232-1BCD340B67D0}" type="datetimeFigureOut">
              <a:rPr lang="en-US" smtClean="0"/>
              <a:t>29/11/2024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DC871-2FF8-4A92-8AFA-9FF9C62DFBB9}" type="slidenum">
              <a:rPr lang="en-US" smtClean="0"/>
              <a:t>‹#›</a:t>
            </a:fld>
            <a:endParaRPr lang="en-US"/>
          </a:p>
        </p:txBody>
      </p:sp>
    </p:spTree>
    <p:extLst>
      <p:ext uri="{BB962C8B-B14F-4D97-AF65-F5344CB8AC3E}">
        <p14:creationId xmlns:p14="http://schemas.microsoft.com/office/powerpoint/2010/main" val="81223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AA6B60-194D-429A-B232-1BCD340B67D0}" type="datetimeFigureOut">
              <a:rPr lang="en-US" smtClean="0"/>
              <a:t>29/11/2024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BDC871-2FF8-4A92-8AFA-9FF9C62DFBB9}" type="slidenum">
              <a:rPr lang="en-US" smtClean="0"/>
              <a:t>‹#›</a:t>
            </a:fld>
            <a:endParaRPr lang="en-US"/>
          </a:p>
        </p:txBody>
      </p:sp>
    </p:spTree>
    <p:extLst>
      <p:ext uri="{BB962C8B-B14F-4D97-AF65-F5344CB8AC3E}">
        <p14:creationId xmlns:p14="http://schemas.microsoft.com/office/powerpoint/2010/main" val="347278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C989-C2D2-0456-AFEF-3237837DB55E}"/>
              </a:ext>
            </a:extLst>
          </p:cNvPr>
          <p:cNvSpPr>
            <a:spLocks noGrp="1"/>
          </p:cNvSpPr>
          <p:nvPr>
            <p:ph type="title"/>
          </p:nvPr>
        </p:nvSpPr>
        <p:spPr/>
        <p:txBody>
          <a:bodyPr/>
          <a:lstStyle/>
          <a:p>
            <a:r>
              <a:rPr lang="en-US" b="1" dirty="0"/>
              <a:t>Index:</a:t>
            </a:r>
          </a:p>
        </p:txBody>
      </p:sp>
      <p:sp>
        <p:nvSpPr>
          <p:cNvPr id="3" name="Content Placeholder 2">
            <a:extLst>
              <a:ext uri="{FF2B5EF4-FFF2-40B4-BE49-F238E27FC236}">
                <a16:creationId xmlns:a16="http://schemas.microsoft.com/office/drawing/2014/main" id="{2A9DAF94-253F-76BB-DDD6-907EB68A6191}"/>
              </a:ext>
            </a:extLst>
          </p:cNvPr>
          <p:cNvSpPr>
            <a:spLocks noGrp="1"/>
          </p:cNvSpPr>
          <p:nvPr>
            <p:ph idx="1"/>
          </p:nvPr>
        </p:nvSpPr>
        <p:spPr>
          <a:xfrm>
            <a:off x="1060361" y="1726324"/>
            <a:ext cx="10444251" cy="4507566"/>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Project Title:</a:t>
            </a:r>
            <a:r>
              <a:rPr lang="en-US" sz="2400" dirty="0">
                <a:solidFill>
                  <a:schemeClr val="tx1"/>
                </a:solidFill>
                <a:latin typeface="Times New Roman" panose="02020603050405020304" pitchFamily="18" charset="0"/>
                <a:cs typeface="Times New Roman" panose="02020603050405020304" pitchFamily="18" charset="0"/>
              </a:rPr>
              <a:t> E- Auction Management System 	</a:t>
            </a:r>
          </a:p>
          <a:p>
            <a:r>
              <a:rPr lang="en-US" sz="2400" b="1" dirty="0">
                <a:solidFill>
                  <a:schemeClr val="tx1"/>
                </a:solidFill>
                <a:latin typeface="Times New Roman" panose="02020603050405020304" pitchFamily="18" charset="0"/>
                <a:cs typeface="Times New Roman" panose="02020603050405020304" pitchFamily="18" charset="0"/>
              </a:rPr>
              <a:t>Group Number: </a:t>
            </a:r>
            <a:r>
              <a:rPr lang="en-US" sz="2400" dirty="0">
                <a:solidFill>
                  <a:schemeClr val="tx1"/>
                </a:solidFill>
                <a:latin typeface="Times New Roman" panose="02020603050405020304" pitchFamily="18" charset="0"/>
                <a:cs typeface="Times New Roman" panose="02020603050405020304" pitchFamily="18" charset="0"/>
              </a:rPr>
              <a:t>08</a:t>
            </a:r>
          </a:p>
          <a:p>
            <a:r>
              <a:rPr lang="en-US" sz="2400" b="1" dirty="0">
                <a:solidFill>
                  <a:schemeClr val="tx1"/>
                </a:solidFill>
                <a:latin typeface="Times New Roman" panose="02020603050405020304" pitchFamily="18" charset="0"/>
                <a:cs typeface="Times New Roman" panose="02020603050405020304" pitchFamily="18" charset="0"/>
              </a:rPr>
              <a:t>Name: </a:t>
            </a:r>
            <a:r>
              <a:rPr lang="en-IN" sz="2400" b="0" i="0" dirty="0">
                <a:solidFill>
                  <a:schemeClr val="tx1"/>
                </a:solidFill>
                <a:effectLst/>
                <a:latin typeface="Times New Roman" panose="02020603050405020304" pitchFamily="18" charset="0"/>
                <a:cs typeface="Times New Roman" panose="02020603050405020304" pitchFamily="18" charset="0"/>
              </a:rPr>
              <a:t>Riya Dhorajiya - 202206100110058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b="0" i="0" dirty="0">
                <a:solidFill>
                  <a:schemeClr val="tx1"/>
                </a:solidFill>
                <a:effectLst/>
                <a:latin typeface="Times New Roman" panose="02020603050405020304" pitchFamily="18" charset="0"/>
                <a:cs typeface="Times New Roman" panose="02020603050405020304" pitchFamily="18" charset="0"/>
              </a:rPr>
              <a:t>Krish Virani - 202206100110142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b="0" i="0" dirty="0">
                <a:solidFill>
                  <a:schemeClr val="tx1"/>
                </a:solidFill>
                <a:effectLst/>
                <a:latin typeface="Times New Roman" panose="02020603050405020304" pitchFamily="18" charset="0"/>
                <a:cs typeface="Times New Roman" panose="02020603050405020304" pitchFamily="18" charset="0"/>
              </a:rPr>
              <a:t>Hemil Ghori - 202206100110147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b="0" i="0" dirty="0">
                <a:solidFill>
                  <a:schemeClr val="tx1"/>
                </a:solidFill>
                <a:effectLst/>
                <a:latin typeface="Times New Roman" panose="02020603050405020304" pitchFamily="18" charset="0"/>
                <a:cs typeface="Times New Roman" panose="02020603050405020304" pitchFamily="18" charset="0"/>
              </a:rPr>
              <a:t>Isha Jivani - 202206100110212 </a:t>
            </a:r>
          </a:p>
          <a:p>
            <a:r>
              <a:rPr lang="en-IN" sz="2400" b="1" i="0" dirty="0">
                <a:solidFill>
                  <a:schemeClr val="tx1"/>
                </a:solidFill>
                <a:effectLst/>
                <a:latin typeface="Times New Roman" panose="02020603050405020304" pitchFamily="18" charset="0"/>
                <a:cs typeface="Times New Roman" panose="02020603050405020304" pitchFamily="18" charset="0"/>
              </a:rPr>
              <a:t>Guide Name: </a:t>
            </a:r>
            <a:r>
              <a:rPr lang="en-IN" sz="2400" i="0" dirty="0">
                <a:solidFill>
                  <a:schemeClr val="tx1"/>
                </a:solidFill>
                <a:effectLst/>
                <a:latin typeface="Times New Roman" panose="02020603050405020304" pitchFamily="18" charset="0"/>
                <a:cs typeface="Times New Roman" panose="02020603050405020304" pitchFamily="18" charset="0"/>
              </a:rPr>
              <a:t>Ms. </a:t>
            </a:r>
            <a:r>
              <a:rPr lang="en-IN" sz="2400" dirty="0">
                <a:solidFill>
                  <a:schemeClr val="tx1"/>
                </a:solidFill>
                <a:latin typeface="Times New Roman" panose="02020603050405020304" pitchFamily="18" charset="0"/>
                <a:cs typeface="Times New Roman" panose="02020603050405020304" pitchFamily="18" charset="0"/>
              </a:rPr>
              <a:t>Kajal Patil (</a:t>
            </a:r>
            <a:r>
              <a:rPr lang="en-US" sz="2400" dirty="0">
                <a:solidFill>
                  <a:schemeClr val="tx1"/>
                </a:solidFill>
              </a:rPr>
              <a:t>Assistant Professor</a:t>
            </a:r>
            <a:r>
              <a:rPr lang="en-IN" sz="2400" dirty="0">
                <a:solidFill>
                  <a:schemeClr val="tx1"/>
                </a:solidFill>
                <a:latin typeface="Times New Roman" panose="02020603050405020304" pitchFamily="18" charset="0"/>
                <a:cs typeface="Times New Roman" panose="02020603050405020304" pitchFamily="18" charset="0"/>
              </a:rPr>
              <a:t>)</a:t>
            </a:r>
          </a:p>
          <a:p>
            <a:r>
              <a:rPr lang="en-US" sz="2400" b="1" dirty="0">
                <a:solidFill>
                  <a:schemeClr val="tx1"/>
                </a:solidFill>
                <a:latin typeface="Times New Roman" panose="02020603050405020304" pitchFamily="18" charset="0"/>
                <a:cs typeface="Times New Roman" panose="02020603050405020304" pitchFamily="18" charset="0"/>
              </a:rPr>
              <a:t>Institute Details:</a:t>
            </a:r>
            <a:r>
              <a:rPr lang="en-US" sz="2400" dirty="0">
                <a:solidFill>
                  <a:schemeClr val="tx1"/>
                </a:solidFill>
                <a:latin typeface="Times New Roman" panose="02020603050405020304" pitchFamily="18" charset="0"/>
                <a:cs typeface="Times New Roman" panose="02020603050405020304" pitchFamily="18" charset="0"/>
              </a:rPr>
              <a:t> Babu Madhav Institute of Information Technology, UTU.</a:t>
            </a:r>
          </a:p>
          <a:p>
            <a:r>
              <a:rPr lang="en-US" sz="2400" b="1" dirty="0">
                <a:solidFill>
                  <a:schemeClr val="tx1"/>
                </a:solidFill>
                <a:latin typeface="Times New Roman" panose="02020603050405020304" pitchFamily="18" charset="0"/>
                <a:cs typeface="Times New Roman" panose="02020603050405020304" pitchFamily="18" charset="0"/>
              </a:rPr>
              <a:t>Semester: </a:t>
            </a:r>
            <a:r>
              <a:rPr lang="en-US" sz="2400" dirty="0">
                <a:solidFill>
                  <a:schemeClr val="tx1"/>
                </a:solidFill>
                <a:latin typeface="Times New Roman" panose="02020603050405020304" pitchFamily="18" charset="0"/>
                <a:cs typeface="Times New Roman" panose="02020603050405020304" pitchFamily="18" charset="0"/>
              </a:rPr>
              <a:t>5th Semester, Integrated M.Sc. (IT).</a:t>
            </a:r>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b="1" i="0" dirty="0">
              <a:solidFill>
                <a:schemeClr val="tx1"/>
              </a:solidFill>
              <a:effectLst/>
              <a:latin typeface="Times New Roman" panose="02020603050405020304" pitchFamily="18" charset="0"/>
              <a:cs typeface="Times New Roman" panose="02020603050405020304" pitchFamily="18" charset="0"/>
            </a:endParaRPr>
          </a:p>
          <a:p>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29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F8E9A-CD0B-32B7-B244-6F6EC54D47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CD33E-9AD5-6F99-54ED-993BC2E022B4}"/>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2AB5858D-7B63-25B6-787A-74D1274EAB88}"/>
              </a:ext>
            </a:extLst>
          </p:cNvPr>
          <p:cNvSpPr>
            <a:spLocks noGrp="1"/>
          </p:cNvSpPr>
          <p:nvPr>
            <p:ph idx="1"/>
          </p:nvPr>
        </p:nvSpPr>
        <p:spPr>
          <a:xfrm>
            <a:off x="781106" y="1518271"/>
            <a:ext cx="3231850" cy="98798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dirty="0">
                <a:solidFill>
                  <a:srgbClr val="000000"/>
                </a:solidFill>
                <a:latin typeface="Times New Roman" panose="02020603050405020304" pitchFamily="18" charset="0"/>
              </a:rPr>
              <a:t>Manage Categories</a:t>
            </a:r>
            <a:r>
              <a:rPr lang="en-US" sz="2400" b="1" i="0" dirty="0">
                <a:solidFill>
                  <a:srgbClr val="000000"/>
                </a:solidFill>
                <a:effectLst/>
                <a:latin typeface="Times New Roman" panose="02020603050405020304" pitchFamily="18" charset="0"/>
              </a:rPr>
              <a:t>:</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DDFB7A5C-354F-DEB9-B269-213146229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197" y="1346209"/>
            <a:ext cx="5414824" cy="55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6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0145-69A8-AD3A-AC8D-C19440ECD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424AC-E110-05C5-BAFF-ECEFFFD49D2B}"/>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55B18F10-66B9-D966-CFB9-750B97B452A4}"/>
              </a:ext>
            </a:extLst>
          </p:cNvPr>
          <p:cNvSpPr>
            <a:spLocks noGrp="1"/>
          </p:cNvSpPr>
          <p:nvPr>
            <p:ph idx="1"/>
          </p:nvPr>
        </p:nvSpPr>
        <p:spPr>
          <a:xfrm>
            <a:off x="781106" y="1411009"/>
            <a:ext cx="3231850" cy="98798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000" b="1" i="0" dirty="0">
                <a:solidFill>
                  <a:srgbClr val="000000"/>
                </a:solidFill>
                <a:effectLst/>
                <a:latin typeface="Times New Roman" panose="02020603050405020304" pitchFamily="18" charset="0"/>
              </a:rPr>
              <a:t>Payment:</a:t>
            </a:r>
            <a:r>
              <a:rPr lang="en-US" sz="2000" b="0" i="0" dirty="0">
                <a:solidFill>
                  <a:srgbClr val="000000"/>
                </a:solidFill>
                <a:effectLst/>
                <a:latin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661D43FA-2F7A-DED5-516A-4B95B9758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197" y="1261733"/>
            <a:ext cx="5848878" cy="559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5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05A58-0349-DA9F-DEDB-C51CE2ABCD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51C86-5EA1-7AA6-B3E2-EBF030EA49C1}"/>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6B0F7AAD-0B1F-2AE2-A0ED-3F1FD1B38E64}"/>
              </a:ext>
            </a:extLst>
          </p:cNvPr>
          <p:cNvSpPr>
            <a:spLocks noGrp="1"/>
          </p:cNvSpPr>
          <p:nvPr>
            <p:ph idx="1"/>
          </p:nvPr>
        </p:nvSpPr>
        <p:spPr>
          <a:xfrm>
            <a:off x="886210" y="1439827"/>
            <a:ext cx="3231850" cy="98798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i="0" dirty="0">
                <a:solidFill>
                  <a:srgbClr val="000000"/>
                </a:solidFill>
                <a:effectLst/>
                <a:latin typeface="Times New Roman" panose="02020603050405020304" pitchFamily="18" charset="0"/>
              </a:rPr>
              <a:t>Bidding:</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AC58DDFD-F940-0D2D-C06E-F3F7DB2CF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104" y="1351089"/>
            <a:ext cx="3463489" cy="550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01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C7CC15-0499-D7D9-7DA4-E3AAE308FBED}"/>
              </a:ext>
            </a:extLst>
          </p:cNvPr>
          <p:cNvSpPr txBox="1"/>
          <p:nvPr/>
        </p:nvSpPr>
        <p:spPr>
          <a:xfrm>
            <a:off x="4872941" y="3429000"/>
            <a:ext cx="8484243" cy="3170099"/>
          </a:xfrm>
          <a:prstGeom prst="rect">
            <a:avLst/>
          </a:prstGeom>
          <a:noFill/>
        </p:spPr>
        <p:txBody>
          <a:bodyPr wrap="square" rtlCol="0">
            <a:spAutoFit/>
          </a:bodyPr>
          <a:lstStyle/>
          <a:p>
            <a:r>
              <a:rPr lang="en-US" sz="20000" dirty="0">
                <a:latin typeface="Times New Roman" panose="02020603050405020304" pitchFamily="18" charset="0"/>
                <a:cs typeface="Times New Roman" panose="02020603050405020304" pitchFamily="18" charset="0"/>
              </a:rPr>
              <a:t>You</a:t>
            </a:r>
          </a:p>
        </p:txBody>
      </p:sp>
      <p:sp>
        <p:nvSpPr>
          <p:cNvPr id="4" name="TextBox 3">
            <a:extLst>
              <a:ext uri="{FF2B5EF4-FFF2-40B4-BE49-F238E27FC236}">
                <a16:creationId xmlns:a16="http://schemas.microsoft.com/office/drawing/2014/main" id="{A0A8BE47-08DF-60AE-77E3-36B3119FF403}"/>
              </a:ext>
            </a:extLst>
          </p:cNvPr>
          <p:cNvSpPr txBox="1"/>
          <p:nvPr/>
        </p:nvSpPr>
        <p:spPr>
          <a:xfrm>
            <a:off x="2096946" y="762536"/>
            <a:ext cx="8484243" cy="3170099"/>
          </a:xfrm>
          <a:prstGeom prst="rect">
            <a:avLst/>
          </a:prstGeom>
          <a:noFill/>
        </p:spPr>
        <p:txBody>
          <a:bodyPr wrap="square" rtlCol="0">
            <a:spAutoFit/>
          </a:bodyPr>
          <a:lstStyle/>
          <a:p>
            <a:r>
              <a:rPr lang="en-US" sz="20000" dirty="0">
                <a:latin typeface="Times New Roman" panose="02020603050405020304" pitchFamily="18" charset="0"/>
                <a:cs typeface="Times New Roman" panose="02020603050405020304" pitchFamily="18" charset="0"/>
              </a:rPr>
              <a:t>Thank</a:t>
            </a:r>
          </a:p>
        </p:txBody>
      </p:sp>
    </p:spTree>
    <p:extLst>
      <p:ext uri="{BB962C8B-B14F-4D97-AF65-F5344CB8AC3E}">
        <p14:creationId xmlns:p14="http://schemas.microsoft.com/office/powerpoint/2010/main" val="133644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86AC-621C-77C2-292D-4D0EA8423A94}"/>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C91F4A32-1B47-E2FA-5310-80D4751A4FC7}"/>
              </a:ext>
            </a:extLst>
          </p:cNvPr>
          <p:cNvSpPr>
            <a:spLocks noGrp="1"/>
          </p:cNvSpPr>
          <p:nvPr>
            <p:ph idx="1"/>
          </p:nvPr>
        </p:nvSpPr>
        <p:spPr>
          <a:xfrm>
            <a:off x="1116849" y="1731619"/>
            <a:ext cx="10234324" cy="3912436"/>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Project Definition: </a:t>
            </a:r>
            <a:r>
              <a:rPr lang="en-US" sz="2400" b="0" i="0" dirty="0">
                <a:solidFill>
                  <a:schemeClr val="tx1"/>
                </a:solidFill>
                <a:effectLst/>
                <a:latin typeface="Times New Roman" panose="02020603050405020304" pitchFamily="18" charset="0"/>
                <a:cs typeface="Times New Roman" panose="02020603050405020304" pitchFamily="18" charset="0"/>
              </a:rPr>
              <a:t>The E-Auction Management System is an online platform designed to facilitate auctions between sellers and bidders. The system operates within the scope of e-commerce, specifically catering to antique items. Sellers can list items, bidders can participate in auctions, and admins can verify item, ensuring smooth transactions and auction management. The product aims to automate the entire auction process, from listing items to managing payments and refunds. It will connecting buyers and sellers across India. Users access the system through their web browsers. </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00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3A7-DFE8-7D65-3E69-D177E3740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877EF-58DD-B832-2D0F-EE244468D5DA}"/>
              </a:ext>
            </a:extLst>
          </p:cNvPr>
          <p:cNvSpPr>
            <a:spLocks noGrp="1"/>
          </p:cNvSpPr>
          <p:nvPr>
            <p:ph type="title"/>
          </p:nvPr>
        </p:nvSpPr>
        <p:spPr/>
        <p:txBody>
          <a:bodyPr/>
          <a:lstStyle/>
          <a:p>
            <a:r>
              <a:rPr lang="en-US" b="1" dirty="0"/>
              <a:t>Introduction(</a:t>
            </a:r>
            <a:r>
              <a:rPr lang="en-US" b="1" dirty="0" err="1"/>
              <a:t>conti</a:t>
            </a:r>
            <a:r>
              <a:rPr lang="en-US" b="1" dirty="0"/>
              <a:t>…):</a:t>
            </a:r>
          </a:p>
        </p:txBody>
      </p:sp>
      <p:sp>
        <p:nvSpPr>
          <p:cNvPr id="3" name="Content Placeholder 2">
            <a:extLst>
              <a:ext uri="{FF2B5EF4-FFF2-40B4-BE49-F238E27FC236}">
                <a16:creationId xmlns:a16="http://schemas.microsoft.com/office/drawing/2014/main" id="{DB208990-5C65-2034-6D78-0C9F9AF7120C}"/>
              </a:ext>
            </a:extLst>
          </p:cNvPr>
          <p:cNvSpPr>
            <a:spLocks noGrp="1"/>
          </p:cNvSpPr>
          <p:nvPr>
            <p:ph idx="1"/>
          </p:nvPr>
        </p:nvSpPr>
        <p:spPr>
          <a:xfrm>
            <a:off x="1064297" y="1637026"/>
            <a:ext cx="10286876" cy="3817843"/>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Project Purpose:</a:t>
            </a:r>
            <a:r>
              <a:rPr lang="en-US" sz="2400"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purpose of the E-Auction Management System is to provide a platform for all sellers of antique items to auction online. The system will facilitate the auctioning process, allow users to bid on various antiques while ensuring a smooth, secure, and user-friendly experience.</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Project Scope: </a:t>
            </a:r>
            <a:r>
              <a:rPr lang="en-US" sz="2400" b="0" i="0" dirty="0">
                <a:solidFill>
                  <a:schemeClr val="tx1"/>
                </a:solidFill>
                <a:effectLst/>
                <a:latin typeface="Times New Roman" panose="02020603050405020304" pitchFamily="18" charset="0"/>
                <a:cs typeface="Times New Roman" panose="02020603050405020304" pitchFamily="18" charset="0"/>
              </a:rPr>
              <a:t>Our scope of the System shall be within all over the </a:t>
            </a:r>
            <a:r>
              <a:rPr lang="en-US" sz="2400" b="0" i="0" dirty="0" err="1">
                <a:solidFill>
                  <a:schemeClr val="tx1"/>
                </a:solidFill>
                <a:effectLst/>
                <a:latin typeface="Times New Roman" panose="02020603050405020304" pitchFamily="18" charset="0"/>
                <a:cs typeface="Times New Roman" panose="02020603050405020304" pitchFamily="18" charset="0"/>
              </a:rPr>
              <a:t>india</a:t>
            </a:r>
            <a:r>
              <a:rPr lang="en-US" sz="2400" b="0" i="0" dirty="0">
                <a:solidFill>
                  <a:schemeClr val="tx1"/>
                </a:solidFill>
                <a:effectLst/>
                <a:latin typeface="Times New Roman" panose="02020603050405020304" pitchFamily="18" charset="0"/>
                <a:cs typeface="Times New Roman" panose="02020603050405020304" pitchFamily="18" charset="0"/>
              </a:rPr>
              <a:t> to connect sellers to bidder for antique item </a:t>
            </a:r>
            <a:r>
              <a:rPr lang="en-US" sz="2400" b="0" i="0" dirty="0">
                <a:solidFill>
                  <a:srgbClr val="000000"/>
                </a:solidFill>
                <a:effectLst/>
                <a:latin typeface="Times New Roman" panose="02020603050405020304" pitchFamily="18" charset="0"/>
                <a:cs typeface="Times New Roman" panose="02020603050405020304" pitchFamily="18" charset="0"/>
              </a:rPr>
              <a:t>auction.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60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2D93-A906-AD1B-A87F-328759C10790}"/>
              </a:ext>
            </a:extLst>
          </p:cNvPr>
          <p:cNvSpPr>
            <a:spLocks noGrp="1"/>
          </p:cNvSpPr>
          <p:nvPr>
            <p:ph type="title"/>
          </p:nvPr>
        </p:nvSpPr>
        <p:spPr/>
        <p:txBody>
          <a:bodyPr/>
          <a:lstStyle/>
          <a:p>
            <a:r>
              <a:rPr lang="en-US" dirty="0"/>
              <a:t>UML Diagram :</a:t>
            </a:r>
          </a:p>
        </p:txBody>
      </p:sp>
      <p:sp>
        <p:nvSpPr>
          <p:cNvPr id="3" name="Content Placeholder 2">
            <a:extLst>
              <a:ext uri="{FF2B5EF4-FFF2-40B4-BE49-F238E27FC236}">
                <a16:creationId xmlns:a16="http://schemas.microsoft.com/office/drawing/2014/main" id="{E6C3025E-D665-1967-7B01-1746C8C707E3}"/>
              </a:ext>
            </a:extLst>
          </p:cNvPr>
          <p:cNvSpPr>
            <a:spLocks noGrp="1"/>
          </p:cNvSpPr>
          <p:nvPr>
            <p:ph idx="1"/>
          </p:nvPr>
        </p:nvSpPr>
        <p:spPr>
          <a:xfrm>
            <a:off x="687388" y="1480961"/>
            <a:ext cx="3534108" cy="142426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 Use Case Diagram</a:t>
            </a:r>
          </a:p>
        </p:txBody>
      </p:sp>
      <p:pic>
        <p:nvPicPr>
          <p:cNvPr id="2050" name="Picture 2">
            <a:extLst>
              <a:ext uri="{FF2B5EF4-FFF2-40B4-BE49-F238E27FC236}">
                <a16:creationId xmlns:a16="http://schemas.microsoft.com/office/drawing/2014/main" id="{6962B0B6-8FD7-FB22-A019-CAD95F13D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678" y="1314706"/>
            <a:ext cx="6071358" cy="543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17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C6585-F9A4-66CD-A3E1-32A3D2FB2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C1D26C-5A7F-C81B-CD58-A0D9552F1D66}"/>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A2DEE0BE-4A8C-60DF-E662-B39E6AA9E895}"/>
              </a:ext>
            </a:extLst>
          </p:cNvPr>
          <p:cNvSpPr>
            <a:spLocks noGrp="1"/>
          </p:cNvSpPr>
          <p:nvPr>
            <p:ph idx="1"/>
          </p:nvPr>
        </p:nvSpPr>
        <p:spPr>
          <a:xfrm>
            <a:off x="778119" y="1492115"/>
            <a:ext cx="3023506" cy="11644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i="0" dirty="0">
                <a:solidFill>
                  <a:srgbClr val="000000"/>
                </a:solidFill>
                <a:effectLst/>
                <a:latin typeface="Times New Roman" panose="02020603050405020304" pitchFamily="18" charset="0"/>
              </a:rPr>
              <a:t>Registration:</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C6F731FA-EEC7-B6B6-AFCD-550CD3E21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368" y="1259907"/>
            <a:ext cx="3887723" cy="5598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14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1E503-F3A0-0ADA-D945-A68B8EABA4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6E8A1-270E-0FB1-6907-E9049C98DF9A}"/>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11957A2C-120D-5135-C5CB-CBCEEC206DDD}"/>
              </a:ext>
            </a:extLst>
          </p:cNvPr>
          <p:cNvSpPr>
            <a:spLocks noGrp="1"/>
          </p:cNvSpPr>
          <p:nvPr>
            <p:ph idx="1"/>
          </p:nvPr>
        </p:nvSpPr>
        <p:spPr>
          <a:xfrm>
            <a:off x="819683" y="1502505"/>
            <a:ext cx="3127486" cy="11644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dirty="0">
                <a:solidFill>
                  <a:srgbClr val="000000"/>
                </a:solidFill>
                <a:latin typeface="Times New Roman" panose="02020603050405020304" pitchFamily="18" charset="0"/>
              </a:rPr>
              <a:t>Login</a:t>
            </a:r>
            <a:r>
              <a:rPr lang="en-US" sz="2400" b="1" i="0" dirty="0">
                <a:solidFill>
                  <a:srgbClr val="000000"/>
                </a:solidFill>
                <a:effectLst/>
                <a:latin typeface="Times New Roman" panose="02020603050405020304" pitchFamily="18" charset="0"/>
              </a:rPr>
              <a:t>:</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99A9B621-324C-B7E0-BF0F-E719E6E18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095" y="1260877"/>
            <a:ext cx="3810808" cy="559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0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0BF57-D1C4-06C6-0F18-919D4C4D4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5BF6E-651A-1AB2-B598-D29C9C490F62}"/>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A26ADF07-122B-2517-258D-04F87E9C90A6}"/>
              </a:ext>
            </a:extLst>
          </p:cNvPr>
          <p:cNvSpPr>
            <a:spLocks noGrp="1"/>
          </p:cNvSpPr>
          <p:nvPr>
            <p:ph idx="1"/>
          </p:nvPr>
        </p:nvSpPr>
        <p:spPr>
          <a:xfrm>
            <a:off x="802127" y="1502723"/>
            <a:ext cx="2977207" cy="11644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i="0" dirty="0">
                <a:solidFill>
                  <a:srgbClr val="000000"/>
                </a:solidFill>
                <a:effectLst/>
                <a:latin typeface="Times New Roman" panose="02020603050405020304" pitchFamily="18" charset="0"/>
              </a:rPr>
              <a:t>Forget Password:</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35BDDA9D-BE24-578D-48EE-C61EF2D0A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1254850"/>
            <a:ext cx="2877426" cy="552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70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3B615-0D98-C64B-66CE-70571BCA5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7E80B-DA88-8EA8-D984-39E983936695}"/>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6B7807A7-407D-747D-CA0D-5218267EBC75}"/>
              </a:ext>
            </a:extLst>
          </p:cNvPr>
          <p:cNvSpPr>
            <a:spLocks noGrp="1"/>
          </p:cNvSpPr>
          <p:nvPr>
            <p:ph idx="1"/>
          </p:nvPr>
        </p:nvSpPr>
        <p:spPr>
          <a:xfrm>
            <a:off x="791616" y="1429407"/>
            <a:ext cx="3231850" cy="98798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i="0" dirty="0">
                <a:solidFill>
                  <a:srgbClr val="000000"/>
                </a:solidFill>
                <a:effectLst/>
                <a:latin typeface="Times New Roman" panose="02020603050405020304" pitchFamily="18" charset="0"/>
              </a:rPr>
              <a:t>Change Password:</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4102" name="Picture 6">
            <a:extLst>
              <a:ext uri="{FF2B5EF4-FFF2-40B4-BE49-F238E27FC236}">
                <a16:creationId xmlns:a16="http://schemas.microsoft.com/office/drawing/2014/main" id="{4DFF3FCE-BC73-A34B-B74F-BE4D079D1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64" y="1429407"/>
            <a:ext cx="4739248" cy="542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4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D8E82-2BDC-7C61-4F79-0D3FA1BFB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E8455-E431-4216-B54D-001A59C4C306}"/>
              </a:ext>
            </a:extLst>
          </p:cNvPr>
          <p:cNvSpPr>
            <a:spLocks noGrp="1"/>
          </p:cNvSpPr>
          <p:nvPr>
            <p:ph type="title"/>
          </p:nvPr>
        </p:nvSpPr>
        <p:spPr/>
        <p:txBody>
          <a:bodyPr/>
          <a:lstStyle/>
          <a:p>
            <a:r>
              <a:rPr lang="en-US" dirty="0"/>
              <a:t>UML Diagram(</a:t>
            </a:r>
            <a:r>
              <a:rPr lang="en-US" dirty="0" err="1"/>
              <a:t>conti</a:t>
            </a:r>
            <a:r>
              <a:rPr lang="en-US" dirty="0"/>
              <a:t>…):</a:t>
            </a:r>
          </a:p>
        </p:txBody>
      </p:sp>
      <p:sp>
        <p:nvSpPr>
          <p:cNvPr id="3" name="Content Placeholder 2">
            <a:extLst>
              <a:ext uri="{FF2B5EF4-FFF2-40B4-BE49-F238E27FC236}">
                <a16:creationId xmlns:a16="http://schemas.microsoft.com/office/drawing/2014/main" id="{0EE07D2C-6AF1-83FE-B854-ADB9F156AD41}"/>
              </a:ext>
            </a:extLst>
          </p:cNvPr>
          <p:cNvSpPr>
            <a:spLocks noGrp="1"/>
          </p:cNvSpPr>
          <p:nvPr>
            <p:ph idx="1"/>
          </p:nvPr>
        </p:nvSpPr>
        <p:spPr>
          <a:xfrm>
            <a:off x="787177" y="1486739"/>
            <a:ext cx="3231850" cy="98798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2. Activity Diagram</a:t>
            </a:r>
          </a:p>
          <a:p>
            <a:r>
              <a:rPr lang="en-US" sz="2400" b="1" i="0" dirty="0">
                <a:solidFill>
                  <a:srgbClr val="000000"/>
                </a:solidFill>
                <a:effectLst/>
                <a:latin typeface="Times New Roman" panose="02020603050405020304" pitchFamily="18" charset="0"/>
              </a:rPr>
              <a:t>Manage Item:</a:t>
            </a:r>
            <a:r>
              <a:rPr lang="en-US" sz="2400" b="0" i="0" dirty="0">
                <a:solidFill>
                  <a:srgbClr val="000000"/>
                </a:solidFill>
                <a:effectLst/>
                <a:latin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D5E04C0F-E6AC-941F-DCDC-CE3C9C4A3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019027" y="1261241"/>
            <a:ext cx="4731334" cy="559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277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261</TotalTime>
  <Words>361</Words>
  <Application>Microsoft Office PowerPoint</Application>
  <PresentationFormat>Widescreen</PresentationFormat>
  <Paragraphs>46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Index:</vt:lpstr>
      <vt:lpstr>Introduction:</vt:lpstr>
      <vt:lpstr>Introduction(conti…):</vt:lpstr>
      <vt:lpstr>UML Diagram :</vt:lpstr>
      <vt:lpstr>UML Diagram(conti…):</vt:lpstr>
      <vt:lpstr>UML Diagram(conti…):</vt:lpstr>
      <vt:lpstr>UML Diagram(conti…):</vt:lpstr>
      <vt:lpstr>UML Diagram(conti…):</vt:lpstr>
      <vt:lpstr>UML Diagram(conti…):</vt:lpstr>
      <vt:lpstr>UML Diagram(conti…):</vt:lpstr>
      <vt:lpstr>UML Diagram(conti…):</vt:lpstr>
      <vt:lpstr>UML Diagram(conti…):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Dhorajiya</dc:creator>
  <cp:lastModifiedBy>Riya Dhorajiya</cp:lastModifiedBy>
  <cp:revision>25</cp:revision>
  <dcterms:created xsi:type="dcterms:W3CDTF">2024-11-29T11:37:51Z</dcterms:created>
  <dcterms:modified xsi:type="dcterms:W3CDTF">2024-11-29T16:08:09Z</dcterms:modified>
</cp:coreProperties>
</file>