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7"/>
  </p:notesMasterIdLst>
  <p:sldIdLst>
    <p:sldId id="256" r:id="rId2"/>
    <p:sldId id="292" r:id="rId3"/>
    <p:sldId id="293" r:id="rId4"/>
    <p:sldId id="294" r:id="rId5"/>
    <p:sldId id="295" r:id="rId6"/>
    <p:sldId id="296" r:id="rId7"/>
    <p:sldId id="297" r:id="rId8"/>
    <p:sldId id="298" r:id="rId9"/>
    <p:sldId id="299" r:id="rId10"/>
    <p:sldId id="301" r:id="rId11"/>
    <p:sldId id="300" r:id="rId12"/>
    <p:sldId id="302" r:id="rId13"/>
    <p:sldId id="303" r:id="rId14"/>
    <p:sldId id="304" r:id="rId15"/>
    <p:sldId id="305" r:id="rId16"/>
    <p:sldId id="306" r:id="rId17"/>
    <p:sldId id="307" r:id="rId18"/>
    <p:sldId id="308" r:id="rId19"/>
    <p:sldId id="309" r:id="rId20"/>
    <p:sldId id="310" r:id="rId21"/>
    <p:sldId id="271" r:id="rId22"/>
    <p:sldId id="272" r:id="rId23"/>
    <p:sldId id="273" r:id="rId24"/>
    <p:sldId id="274" r:id="rId25"/>
    <p:sldId id="275" r:id="rId26"/>
    <p:sldId id="276" r:id="rId27"/>
    <p:sldId id="277" r:id="rId28"/>
    <p:sldId id="278" r:id="rId29"/>
    <p:sldId id="279" r:id="rId30"/>
    <p:sldId id="280" r:id="rId31"/>
    <p:sldId id="311" r:id="rId32"/>
    <p:sldId id="319" r:id="rId33"/>
    <p:sldId id="312" r:id="rId34"/>
    <p:sldId id="313" r:id="rId35"/>
    <p:sldId id="314" r:id="rId36"/>
    <p:sldId id="315" r:id="rId37"/>
    <p:sldId id="316" r:id="rId38"/>
    <p:sldId id="326" r:id="rId39"/>
    <p:sldId id="327" r:id="rId40"/>
    <p:sldId id="317" r:id="rId41"/>
    <p:sldId id="329" r:id="rId42"/>
    <p:sldId id="318" r:id="rId43"/>
    <p:sldId id="320" r:id="rId44"/>
    <p:sldId id="321" r:id="rId45"/>
    <p:sldId id="322" r:id="rId46"/>
    <p:sldId id="323" r:id="rId47"/>
    <p:sldId id="324" r:id="rId48"/>
    <p:sldId id="328" r:id="rId49"/>
    <p:sldId id="325" r:id="rId50"/>
    <p:sldId id="287" r:id="rId51"/>
    <p:sldId id="288" r:id="rId52"/>
    <p:sldId id="330" r:id="rId53"/>
    <p:sldId id="331" r:id="rId54"/>
    <p:sldId id="289" r:id="rId55"/>
    <p:sldId id="290" r:id="rId5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73">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8" roundtripDataSignature="AMtx7mjhMh1eRDLn2+CdDgSHj0uSiAeg4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E69F8C4-1199-424B-8201-E1772B6792D4}">
  <a:tblStyle styleId="{5E69F8C4-1199-424B-8201-E1772B6792D4}" styleName="Table_0">
    <a:wholeTbl>
      <a:tcTxStyle b="off" i="off">
        <a:font>
          <a:latin typeface="Calibri"/>
          <a:ea typeface="Calibri"/>
          <a:cs typeface="Calibri"/>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accent1"/>
              </a:solidFill>
              <a:prstDash val="solid"/>
              <a:round/>
              <a:headEnd type="none" w="sm" len="sm"/>
              <a:tailEnd type="none" w="sm" len="sm"/>
            </a:ln>
          </a:top>
        </a:tcBdr>
        <a:fill>
          <a:solidFill>
            <a:srgbClr val="E8ECF4"/>
          </a:solidFill>
        </a:fill>
      </a:tcStyle>
    </a:lastRow>
    <a:seCell>
      <a:tcTxStyle/>
      <a:tcStyle>
        <a:tcBdr/>
      </a:tcStyle>
    </a:seCell>
    <a:swCell>
      <a:tcTxStyle/>
      <a:tcStyle>
        <a:tcBdr/>
      </a:tcStyle>
    </a:swCell>
    <a:firstRow>
      <a:tcTxStyle b="on" i="off"/>
      <a:tcStyle>
        <a:tcBdr/>
        <a:fill>
          <a:solidFill>
            <a:srgbClr val="E8ECF4"/>
          </a:solidFill>
        </a:fill>
      </a:tcStyle>
    </a:firstRow>
    <a:neCell>
      <a:tcTxStyle/>
      <a:tcStyle>
        <a:tcBdr/>
      </a:tcStyle>
    </a:neCell>
    <a:nwCell>
      <a:tcTxStyle/>
      <a:tcStyle>
        <a:tcBdr/>
      </a:tcStyle>
    </a:nwCell>
  </a:tblStyle>
  <a:tblStyle styleId="{1E576B13-9978-407C-ADAE-267AC99AEC5D}"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566" y="72"/>
      </p:cViewPr>
      <p:guideLst>
        <p:guide orient="horz" pos="2173"/>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16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6092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6081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8224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94010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43499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787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9991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48434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4168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86138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46442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66678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86786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13590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9" name="Google Shape;399;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80780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17511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40538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3" name="Google Shape;433;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70978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5" name="Google Shape;445;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5624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6" name="Google Shape;456;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22071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31294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69846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24809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25174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40607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89534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49606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54712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7883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02534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93090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26486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7604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9503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733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5256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90727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0133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36693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2" name="Google Shape;522;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2133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17557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2" name="Google Shape;532;p3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475103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2" name="Google Shape;542;p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50242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2" name="Google Shape;532;p3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37694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2" name="Google Shape;532;p3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35278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3" name="Google Shape;573;p3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006238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3" name="Google Shape;583;p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2283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5197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2446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9077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3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3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9" name="Google Shape;19;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20" name="Google Shape;20;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bg>
      <p:bgPr>
        <a:solidFill>
          <a:schemeClr val="lt1"/>
        </a:solidFill>
        <a:effectLst/>
      </p:bgPr>
    </p:bg>
    <p:spTree>
      <p:nvGrpSpPr>
        <p:cNvPr id="1" name="Shape 72"/>
        <p:cNvGrpSpPr/>
        <p:nvPr/>
      </p:nvGrpSpPr>
      <p:grpSpPr>
        <a:xfrm>
          <a:off x="0" y="0"/>
          <a:ext cx="0" cy="0"/>
          <a:chOff x="0" y="0"/>
          <a:chExt cx="0" cy="0"/>
        </a:xfrm>
      </p:grpSpPr>
      <p:sp>
        <p:nvSpPr>
          <p:cNvPr id="73" name="Google Shape;73;p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46"/>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4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76" name="Google Shape;76;p4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77" name="Google Shape;77;p4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bg>
      <p:bgPr>
        <a:solidFill>
          <a:schemeClr val="lt1"/>
        </a:solidFill>
        <a:effectLst/>
      </p:bgPr>
    </p:bg>
    <p:spTree>
      <p:nvGrpSpPr>
        <p:cNvPr id="1" name="Shape 78"/>
        <p:cNvGrpSpPr/>
        <p:nvPr/>
      </p:nvGrpSpPr>
      <p:grpSpPr>
        <a:xfrm>
          <a:off x="0" y="0"/>
          <a:ext cx="0" cy="0"/>
          <a:chOff x="0" y="0"/>
          <a:chExt cx="0" cy="0"/>
        </a:xfrm>
      </p:grpSpPr>
      <p:sp>
        <p:nvSpPr>
          <p:cNvPr id="79" name="Google Shape;79;p47"/>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47"/>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4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82" name="Google Shape;82;p4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83" name="Google Shape;83;p4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solidFill>
          <a:schemeClr val="lt1"/>
        </a:solidFill>
        <a:effectLst/>
      </p:bgPr>
    </p:bg>
    <p:spTree>
      <p:nvGrpSpPr>
        <p:cNvPr id="1" name="Shape 21"/>
        <p:cNvGrpSpPr/>
        <p:nvPr/>
      </p:nvGrpSpPr>
      <p:grpSpPr>
        <a:xfrm>
          <a:off x="0" y="0"/>
          <a:ext cx="0" cy="0"/>
          <a:chOff x="0" y="0"/>
          <a:chExt cx="0" cy="0"/>
        </a:xfrm>
      </p:grpSpPr>
      <p:sp>
        <p:nvSpPr>
          <p:cNvPr id="22" name="Google Shape;22;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3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25" name="Google Shape;25;p3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26" name="Google Shape;26;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27"/>
        <p:cNvGrpSpPr/>
        <p:nvPr/>
      </p:nvGrpSpPr>
      <p:grpSpPr>
        <a:xfrm>
          <a:off x="0" y="0"/>
          <a:ext cx="0" cy="0"/>
          <a:chOff x="0" y="0"/>
          <a:chExt cx="0" cy="0"/>
        </a:xfrm>
      </p:grpSpPr>
      <p:sp>
        <p:nvSpPr>
          <p:cNvPr id="28" name="Google Shape;28;p3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3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31" name="Google Shape;31;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32" name="Google Shape;32;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solidFill>
          <a:schemeClr val="lt1"/>
        </a:solidFill>
        <a:effectLst/>
      </p:bgPr>
    </p:bg>
    <p:spTree>
      <p:nvGrpSpPr>
        <p:cNvPr id="1" name="Shape 33"/>
        <p:cNvGrpSpPr/>
        <p:nvPr/>
      </p:nvGrpSpPr>
      <p:grpSpPr>
        <a:xfrm>
          <a:off x="0" y="0"/>
          <a:ext cx="0" cy="0"/>
          <a:chOff x="0" y="0"/>
          <a:chExt cx="0" cy="0"/>
        </a:xfrm>
      </p:grpSpPr>
      <p:sp>
        <p:nvSpPr>
          <p:cNvPr id="34" name="Google Shape;34;p4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4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4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4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38" name="Google Shape;38;p4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39" name="Google Shape;39;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bg>
      <p:bgPr>
        <a:solidFill>
          <a:schemeClr val="lt1"/>
        </a:solidFill>
        <a:effectLst/>
      </p:bgPr>
    </p:bg>
    <p:spTree>
      <p:nvGrpSpPr>
        <p:cNvPr id="1" name="Shape 40"/>
        <p:cNvGrpSpPr/>
        <p:nvPr/>
      </p:nvGrpSpPr>
      <p:grpSpPr>
        <a:xfrm>
          <a:off x="0" y="0"/>
          <a:ext cx="0" cy="0"/>
          <a:chOff x="0" y="0"/>
          <a:chExt cx="0" cy="0"/>
        </a:xfrm>
      </p:grpSpPr>
      <p:sp>
        <p:nvSpPr>
          <p:cNvPr id="41" name="Google Shape;41;p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4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4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4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4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4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47" name="Google Shape;47;p4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48" name="Google Shape;48;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49"/>
        <p:cNvGrpSpPr/>
        <p:nvPr/>
      </p:nvGrpSpPr>
      <p:grpSpPr>
        <a:xfrm>
          <a:off x="0" y="0"/>
          <a:ext cx="0" cy="0"/>
          <a:chOff x="0" y="0"/>
          <a:chExt cx="0" cy="0"/>
        </a:xfrm>
      </p:grpSpPr>
      <p:sp>
        <p:nvSpPr>
          <p:cNvPr id="50" name="Google Shape;50;p4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1" name="Google Shape;51;p4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52" name="Google Shape;52;p4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53" name="Google Shape;53;p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54"/>
        <p:cNvGrpSpPr/>
        <p:nvPr/>
      </p:nvGrpSpPr>
      <p:grpSpPr>
        <a:xfrm>
          <a:off x="0" y="0"/>
          <a:ext cx="0" cy="0"/>
          <a:chOff x="0" y="0"/>
          <a:chExt cx="0" cy="0"/>
        </a:xfrm>
      </p:grpSpPr>
      <p:sp>
        <p:nvSpPr>
          <p:cNvPr id="55" name="Google Shape;55;p4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56" name="Google Shape;56;p4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57" name="Google Shape;57;p4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bg>
      <p:bgPr>
        <a:solidFill>
          <a:schemeClr val="lt1"/>
        </a:solidFill>
        <a:effectLst/>
      </p:bgPr>
    </p:bg>
    <p:spTree>
      <p:nvGrpSpPr>
        <p:cNvPr id="1" name="Shape 58"/>
        <p:cNvGrpSpPr/>
        <p:nvPr/>
      </p:nvGrpSpPr>
      <p:grpSpPr>
        <a:xfrm>
          <a:off x="0" y="0"/>
          <a:ext cx="0" cy="0"/>
          <a:chOff x="0" y="0"/>
          <a:chExt cx="0" cy="0"/>
        </a:xfrm>
      </p:grpSpPr>
      <p:sp>
        <p:nvSpPr>
          <p:cNvPr id="59" name="Google Shape;59;p4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4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4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4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63" name="Google Shape;63;p4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64" name="Google Shape;64;p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bg>
      <p:bgPr>
        <a:solidFill>
          <a:schemeClr val="lt1"/>
        </a:solidFill>
        <a:effectLst/>
      </p:bgPr>
    </p:bg>
    <p:spTree>
      <p:nvGrpSpPr>
        <p:cNvPr id="1" name="Shape 65"/>
        <p:cNvGrpSpPr/>
        <p:nvPr/>
      </p:nvGrpSpPr>
      <p:grpSpPr>
        <a:xfrm>
          <a:off x="0" y="0"/>
          <a:ext cx="0" cy="0"/>
          <a:chOff x="0" y="0"/>
          <a:chExt cx="0" cy="0"/>
        </a:xfrm>
      </p:grpSpPr>
      <p:sp>
        <p:nvSpPr>
          <p:cNvPr id="66" name="Google Shape;66;p4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45"/>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4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4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70" name="Google Shape;70;p4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71" name="Google Shape;71;p4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3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descr="C:\Users\parul\Desktop\temp.png"/>
          <p:cNvPicPr preferRelativeResize="0"/>
          <p:nvPr/>
        </p:nvPicPr>
        <p:blipFill rotWithShape="1">
          <a:blip r:embed="rId3">
            <a:alphaModFix/>
          </a:blip>
          <a:srcRect/>
          <a:stretch/>
        </p:blipFill>
        <p:spPr>
          <a:xfrm>
            <a:off x="0" y="-21590"/>
            <a:ext cx="9144000" cy="6900863"/>
          </a:xfrm>
          <a:prstGeom prst="rect">
            <a:avLst/>
          </a:prstGeom>
          <a:noFill/>
          <a:ln>
            <a:noFill/>
          </a:ln>
        </p:spPr>
      </p:pic>
      <p:sp>
        <p:nvSpPr>
          <p:cNvPr id="89" name="Google Shape;89;p1"/>
          <p:cNvSpPr/>
          <p:nvPr/>
        </p:nvSpPr>
        <p:spPr>
          <a:xfrm>
            <a:off x="0" y="1826331"/>
            <a:ext cx="9144000" cy="116998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500"/>
              <a:buFont typeface="Arial"/>
              <a:buNone/>
            </a:pPr>
            <a:r>
              <a:rPr lang="en-US" sz="3500" b="1" i="0" u="none" strike="noStrike" cap="none" dirty="0">
                <a:solidFill>
                  <a:srgbClr val="000000"/>
                </a:solidFill>
                <a:latin typeface="Calibri"/>
                <a:ea typeface="Calibri"/>
                <a:cs typeface="Calibri"/>
                <a:sym typeface="Calibri"/>
              </a:rPr>
              <a:t>Database Management System-203105251</a:t>
            </a:r>
            <a:endParaRPr dirty="0"/>
          </a:p>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rgbClr val="000000"/>
                </a:solidFill>
                <a:latin typeface="Calibri"/>
                <a:ea typeface="Calibri"/>
                <a:cs typeface="Calibri"/>
                <a:sym typeface="Calibri"/>
              </a:rPr>
              <a:t>Shaikh Amin F., </a:t>
            </a:r>
            <a:r>
              <a:rPr lang="en-US" sz="2800" b="0" i="0" u="none" strike="noStrike" cap="none" dirty="0">
                <a:solidFill>
                  <a:srgbClr val="000000"/>
                </a:solidFill>
                <a:latin typeface="Calibri"/>
                <a:ea typeface="Calibri"/>
                <a:cs typeface="Calibri"/>
                <a:sym typeface="Calibri"/>
              </a:rPr>
              <a:t>Assistant Professor</a:t>
            </a:r>
            <a:endParaRPr dirty="0"/>
          </a:p>
          <a:p>
            <a:pPr marL="0" marR="0" lvl="0" indent="0" algn="ctr" rtl="0">
              <a:lnSpc>
                <a:spcPct val="100000"/>
              </a:lnSpc>
              <a:spcBef>
                <a:spcPts val="560"/>
              </a:spcBef>
              <a:spcAft>
                <a:spcPts val="0"/>
              </a:spcAft>
              <a:buClr>
                <a:srgbClr val="000000"/>
              </a:buClr>
              <a:buSzPts val="2800"/>
              <a:buFont typeface="Arial"/>
              <a:buNone/>
            </a:pPr>
            <a:r>
              <a:rPr lang="en-US" sz="2800" b="0" i="0" u="none" strike="noStrike" cap="none" dirty="0">
                <a:solidFill>
                  <a:srgbClr val="000000"/>
                </a:solidFill>
                <a:latin typeface="Calibri"/>
                <a:ea typeface="Calibri"/>
                <a:cs typeface="Calibri"/>
                <a:sym typeface="Calibri"/>
              </a:rPr>
              <a:t>Computer Science &amp; Engineering, PIET</a:t>
            </a:r>
            <a:endParaRPr sz="2800" b="0" i="0" u="none"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3500"/>
              <a:buFont typeface="Arial"/>
              <a:buNone/>
            </a:pPr>
            <a:endParaRPr sz="3500" b="1" i="0" u="none" strike="noStrike" cap="none" dirty="0">
              <a:solidFill>
                <a:srgbClr val="000000"/>
              </a:solidFill>
              <a:latin typeface="Calibri"/>
              <a:ea typeface="Calibri"/>
              <a:cs typeface="Calibri"/>
              <a:sym typeface="Calibri"/>
            </a:endParaRPr>
          </a:p>
        </p:txBody>
      </p:sp>
      <p:sp>
        <p:nvSpPr>
          <p:cNvPr id="90" name="Google Shape;90;p1"/>
          <p:cNvSpPr/>
          <p:nvPr/>
        </p:nvSpPr>
        <p:spPr>
          <a:xfrm>
            <a:off x="1527175" y="2854325"/>
            <a:ext cx="6089650" cy="76993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200"/>
              <a:buFont typeface="Arial"/>
              <a:buNone/>
            </a:pPr>
            <a:endParaRPr sz="2200" b="0" i="0" u="none" strike="noStrike" cap="none">
              <a:solidFill>
                <a:srgbClr val="000000"/>
              </a:solidFill>
              <a:latin typeface="Calibri"/>
              <a:ea typeface="Calibri"/>
              <a:cs typeface="Calibri"/>
              <a:sym typeface="Calibri"/>
            </a:endParaRPr>
          </a:p>
        </p:txBody>
      </p:sp>
      <p:pic>
        <p:nvPicPr>
          <p:cNvPr id="91" name="Google Shape;91;p1" descr="C:\Users\parul\Desktop\Registered Logosd.png"/>
          <p:cNvPicPr preferRelativeResize="0"/>
          <p:nvPr/>
        </p:nvPicPr>
        <p:blipFill rotWithShape="1">
          <a:blip r:embed="rId4">
            <a:alphaModFix/>
          </a:blip>
          <a:srcRect/>
          <a:stretch/>
        </p:blipFill>
        <p:spPr>
          <a:xfrm>
            <a:off x="3381375" y="500063"/>
            <a:ext cx="2381250" cy="628650"/>
          </a:xfrm>
          <a:prstGeom prst="rect">
            <a:avLst/>
          </a:prstGeom>
          <a:noFill/>
          <a:ln>
            <a:noFill/>
          </a:ln>
        </p:spPr>
      </p:pic>
      <p:grpSp>
        <p:nvGrpSpPr>
          <p:cNvPr id="92" name="Google Shape;92;p1"/>
          <p:cNvGrpSpPr/>
          <p:nvPr/>
        </p:nvGrpSpPr>
        <p:grpSpPr>
          <a:xfrm>
            <a:off x="1308100" y="2381345"/>
            <a:ext cx="6308725" cy="93663"/>
            <a:chOff x="1428728" y="2571744"/>
            <a:chExt cx="6309404" cy="94298"/>
          </a:xfrm>
        </p:grpSpPr>
        <p:cxnSp>
          <p:nvCxnSpPr>
            <p:cNvPr id="93" name="Google Shape;93;p1"/>
            <p:cNvCxnSpPr/>
            <p:nvPr/>
          </p:nvCxnSpPr>
          <p:spPr>
            <a:xfrm>
              <a:off x="1428728" y="2618094"/>
              <a:ext cx="6287177" cy="1598"/>
            </a:xfrm>
            <a:prstGeom prst="straightConnector1">
              <a:avLst/>
            </a:prstGeom>
            <a:noFill/>
            <a:ln w="9525" cap="flat" cmpd="sng">
              <a:solidFill>
                <a:srgbClr val="000000"/>
              </a:solidFill>
              <a:prstDash val="solid"/>
              <a:round/>
              <a:headEnd type="none" w="sm" len="sm"/>
              <a:tailEnd type="none" w="sm" len="sm"/>
            </a:ln>
          </p:spPr>
        </p:cxnSp>
        <p:sp>
          <p:nvSpPr>
            <p:cNvPr id="94" name="Google Shape;94;p1"/>
            <p:cNvSpPr/>
            <p:nvPr/>
          </p:nvSpPr>
          <p:spPr>
            <a:xfrm rot="10800000">
              <a:off x="1428728" y="2571744"/>
              <a:ext cx="93672" cy="94298"/>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 name="Google Shape;95;p1"/>
            <p:cNvSpPr/>
            <p:nvPr/>
          </p:nvSpPr>
          <p:spPr>
            <a:xfrm rot="10800000">
              <a:off x="7644459" y="2571744"/>
              <a:ext cx="93673" cy="94298"/>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96" name="Google Shape;96;p1"/>
          <p:cNvPicPr preferRelativeResize="0"/>
          <p:nvPr/>
        </p:nvPicPr>
        <p:blipFill rotWithShape="1">
          <a:blip r:embed="rId5">
            <a:alphaModFix/>
          </a:blip>
          <a:srcRect/>
          <a:stretch/>
        </p:blipFill>
        <p:spPr>
          <a:xfrm>
            <a:off x="8318500" y="6032500"/>
            <a:ext cx="609600" cy="609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3" descr="C:\Users\parul\Desktop\Digital Learning Content.png"/>
          <p:cNvPicPr preferRelativeResize="0"/>
          <p:nvPr/>
        </p:nvPicPr>
        <p:blipFill rotWithShape="1">
          <a:blip r:embed="rId3">
            <a:alphaModFix/>
          </a:blip>
          <a:srcRect/>
          <a:stretch/>
        </p:blipFill>
        <p:spPr>
          <a:xfrm>
            <a:off x="0" y="-50800"/>
            <a:ext cx="9144000" cy="6900863"/>
          </a:xfrm>
          <a:prstGeom prst="rect">
            <a:avLst/>
          </a:prstGeom>
          <a:noFill/>
          <a:ln>
            <a:noFill/>
          </a:ln>
        </p:spPr>
      </p:pic>
      <p:pic>
        <p:nvPicPr>
          <p:cNvPr id="257" name="Google Shape;257;p3"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258" name="Google Shape;258;p3"/>
          <p:cNvSpPr txBox="1"/>
          <p:nvPr/>
        </p:nvSpPr>
        <p:spPr>
          <a:xfrm>
            <a:off x="0" y="2387600"/>
            <a:ext cx="9144000" cy="304694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Calibri"/>
              <a:buNone/>
            </a:pPr>
            <a:r>
              <a:rPr lang="en-US" sz="2400" b="1" i="0" u="none" dirty="0">
                <a:solidFill>
                  <a:schemeClr val="dk1"/>
                </a:solidFill>
                <a:latin typeface="Calibri"/>
                <a:ea typeface="Calibri"/>
                <a:cs typeface="Calibri"/>
                <a:sym typeface="Calibri"/>
              </a:rPr>
              <a:t>For Example:</a:t>
            </a:r>
            <a:endParaRPr lang="en-US" sz="2400" dirty="0"/>
          </a:p>
          <a:p>
            <a:pPr marL="0" marR="0" lvl="0" indent="0" algn="just" rtl="0">
              <a:lnSpc>
                <a:spcPct val="100000"/>
              </a:lnSpc>
              <a:spcBef>
                <a:spcPts val="0"/>
              </a:spcBef>
              <a:spcAft>
                <a:spcPts val="0"/>
              </a:spcAft>
              <a:buClr>
                <a:schemeClr val="dk1"/>
              </a:buClr>
              <a:buSzPts val="2000"/>
              <a:buFont typeface="Calibri"/>
              <a:buNone/>
            </a:pPr>
            <a:r>
              <a:rPr lang="en-US" sz="2400" b="0" i="1" u="none" dirty="0">
                <a:solidFill>
                  <a:schemeClr val="dk1"/>
                </a:solidFill>
                <a:latin typeface="Calibri"/>
                <a:ea typeface="Calibri"/>
                <a:cs typeface="Calibri"/>
                <a:sym typeface="Calibri"/>
              </a:rPr>
              <a:t>Table: Student (</a:t>
            </a:r>
            <a:r>
              <a:rPr lang="en-US" sz="2400" b="0" i="1" u="sng" dirty="0" err="1">
                <a:solidFill>
                  <a:schemeClr val="dk1"/>
                </a:solidFill>
                <a:latin typeface="Calibri"/>
                <a:ea typeface="Calibri"/>
                <a:cs typeface="Calibri"/>
                <a:sym typeface="Calibri"/>
              </a:rPr>
              <a:t>enrollNo</a:t>
            </a:r>
            <a:r>
              <a:rPr lang="en-US" sz="2400" b="0" i="1" u="none" dirty="0">
                <a:solidFill>
                  <a:schemeClr val="dk1"/>
                </a:solidFill>
                <a:latin typeface="Calibri"/>
                <a:ea typeface="Calibri"/>
                <a:cs typeface="Calibri"/>
                <a:sym typeface="Calibri"/>
              </a:rPr>
              <a:t>, Name, Address, City, </a:t>
            </a:r>
            <a:r>
              <a:rPr lang="en-US" sz="2400" b="0" i="1" u="none" dirty="0" err="1">
                <a:solidFill>
                  <a:schemeClr val="dk1"/>
                </a:solidFill>
                <a:latin typeface="Calibri"/>
                <a:ea typeface="Calibri"/>
                <a:cs typeface="Calibri"/>
                <a:sym typeface="Calibri"/>
              </a:rPr>
              <a:t>MobileNo</a:t>
            </a:r>
            <a:r>
              <a:rPr lang="en-US" sz="2400" b="0" i="1" u="none" dirty="0">
                <a:solidFill>
                  <a:schemeClr val="dk1"/>
                </a:solidFill>
                <a:latin typeface="Calibri"/>
                <a:ea typeface="Calibri"/>
                <a:cs typeface="Calibri"/>
                <a:sym typeface="Calibri"/>
              </a:rPr>
              <a:t>) </a:t>
            </a:r>
            <a:r>
              <a:rPr lang="en-US" sz="2400" b="1" i="1" u="none" dirty="0">
                <a:solidFill>
                  <a:schemeClr val="dk1"/>
                </a:solidFill>
                <a:latin typeface="Calibri"/>
                <a:ea typeface="Calibri"/>
                <a:cs typeface="Calibri"/>
                <a:sym typeface="Calibri"/>
              </a:rPr>
              <a:t>[</a:t>
            </a:r>
            <a:r>
              <a:rPr lang="en-US" sz="2400" b="1" i="1" u="none" dirty="0" err="1">
                <a:solidFill>
                  <a:schemeClr val="dk1"/>
                </a:solidFill>
                <a:latin typeface="Calibri"/>
                <a:ea typeface="Calibri"/>
                <a:cs typeface="Calibri"/>
                <a:sym typeface="Calibri"/>
              </a:rPr>
              <a:t>enrollNo</a:t>
            </a:r>
            <a:r>
              <a:rPr lang="en-US" sz="2400" b="1" i="1" u="none" dirty="0">
                <a:solidFill>
                  <a:schemeClr val="dk1"/>
                </a:solidFill>
                <a:latin typeface="Calibri"/>
                <a:ea typeface="Calibri"/>
                <a:cs typeface="Calibri"/>
                <a:sym typeface="Calibri"/>
              </a:rPr>
              <a:t> is primary key] </a:t>
            </a:r>
          </a:p>
          <a:p>
            <a:pPr marL="0" marR="0" lvl="0" indent="0" algn="just" rtl="0">
              <a:lnSpc>
                <a:spcPct val="100000"/>
              </a:lnSpc>
              <a:spcBef>
                <a:spcPts val="0"/>
              </a:spcBef>
              <a:spcAft>
                <a:spcPts val="0"/>
              </a:spcAft>
              <a:buClr>
                <a:schemeClr val="dk1"/>
              </a:buClr>
              <a:buSzPts val="2000"/>
              <a:buFont typeface="Calibri"/>
              <a:buNone/>
            </a:pPr>
            <a:endParaRPr lang="en-US" sz="2400" b="1" i="1"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2000"/>
              <a:buFont typeface="Calibri"/>
              <a:buNone/>
            </a:pPr>
            <a:endParaRPr lang="en-US" sz="2400" b="1" i="1" u="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2000"/>
              <a:buFont typeface="Calibri"/>
              <a:buNone/>
            </a:pPr>
            <a:r>
              <a:rPr lang="en-US" sz="2400" b="0" i="1" u="none" dirty="0">
                <a:solidFill>
                  <a:schemeClr val="dk1"/>
                </a:solidFill>
                <a:latin typeface="Calibri"/>
                <a:ea typeface="Calibri"/>
                <a:cs typeface="Calibri"/>
                <a:sym typeface="Calibri"/>
              </a:rPr>
              <a:t>Index: CREATE INDEX </a:t>
            </a:r>
            <a:r>
              <a:rPr lang="en-US" sz="2400" b="0" i="1" u="none" dirty="0" err="1">
                <a:solidFill>
                  <a:schemeClr val="dk1"/>
                </a:solidFill>
                <a:latin typeface="Calibri"/>
                <a:ea typeface="Calibri"/>
                <a:cs typeface="Calibri"/>
                <a:sym typeface="Calibri"/>
              </a:rPr>
              <a:t>idx_StudentRno</a:t>
            </a:r>
            <a:r>
              <a:rPr lang="en-US" sz="2400" b="0" i="1" u="none" dirty="0">
                <a:solidFill>
                  <a:schemeClr val="dk1"/>
                </a:solidFill>
                <a:latin typeface="Calibri"/>
                <a:ea typeface="Calibri"/>
                <a:cs typeface="Calibri"/>
                <a:sym typeface="Calibri"/>
              </a:rPr>
              <a:t> ON Student (</a:t>
            </a:r>
            <a:r>
              <a:rPr lang="en-US" sz="2400" b="0" i="1" u="none" dirty="0" err="1">
                <a:solidFill>
                  <a:schemeClr val="dk1"/>
                </a:solidFill>
                <a:latin typeface="Calibri"/>
                <a:ea typeface="Calibri"/>
                <a:cs typeface="Calibri"/>
                <a:sym typeface="Calibri"/>
              </a:rPr>
              <a:t>enrollNo</a:t>
            </a:r>
            <a:r>
              <a:rPr lang="en-US" sz="2400" b="0" i="1" u="none" dirty="0">
                <a:solidFill>
                  <a:schemeClr val="dk1"/>
                </a:solidFill>
                <a:latin typeface="Calibri"/>
                <a:ea typeface="Calibri"/>
                <a:cs typeface="Calibri"/>
                <a:sym typeface="Calibri"/>
              </a:rPr>
              <a:t>);</a:t>
            </a:r>
          </a:p>
          <a:p>
            <a:pPr marL="0" marR="0" lvl="0" indent="0" algn="just" rtl="0">
              <a:lnSpc>
                <a:spcPct val="100000"/>
              </a:lnSpc>
              <a:spcBef>
                <a:spcPts val="0"/>
              </a:spcBef>
              <a:spcAft>
                <a:spcPts val="0"/>
              </a:spcAft>
              <a:buClr>
                <a:schemeClr val="dk1"/>
              </a:buClr>
              <a:buSzPts val="2000"/>
              <a:buFont typeface="Calibri"/>
              <a:buNone/>
            </a:pPr>
            <a:endParaRPr lang="en-US" sz="2400" i="1" dirty="0">
              <a:solidFill>
                <a:schemeClr val="dk1"/>
              </a:solidFill>
              <a:latin typeface="Calibri"/>
              <a:sym typeface="Calibri"/>
            </a:endParaRPr>
          </a:p>
          <a:p>
            <a:pPr marL="0" marR="0" lvl="0" indent="0" algn="just" rtl="0">
              <a:lnSpc>
                <a:spcPct val="100000"/>
              </a:lnSpc>
              <a:spcBef>
                <a:spcPts val="0"/>
              </a:spcBef>
              <a:spcAft>
                <a:spcPts val="0"/>
              </a:spcAft>
              <a:buClr>
                <a:schemeClr val="dk1"/>
              </a:buClr>
              <a:buSzPts val="2000"/>
              <a:buFont typeface="Calibri"/>
              <a:buNone/>
            </a:pPr>
            <a:r>
              <a:rPr lang="en-US" sz="2400" i="1" dirty="0">
                <a:solidFill>
                  <a:schemeClr val="dk1"/>
                </a:solidFill>
                <a:latin typeface="Calibri"/>
                <a:sym typeface="Calibri"/>
              </a:rPr>
              <a:t>STUDENT:</a:t>
            </a:r>
            <a:endParaRPr lang="en-US" sz="2400" dirty="0"/>
          </a:p>
        </p:txBody>
      </p:sp>
      <p:sp>
        <p:nvSpPr>
          <p:cNvPr id="259" name="Google Shape;259;p3"/>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0" name="Google Shape;260;p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US" sz="3000" b="1" i="0" u="none" strike="noStrike" cap="none" dirty="0">
                <a:solidFill>
                  <a:schemeClr val="lt1"/>
                </a:solidFill>
                <a:latin typeface="Calibri"/>
                <a:ea typeface="Calibri"/>
                <a:cs typeface="Calibri"/>
                <a:sym typeface="Calibri"/>
              </a:rPr>
              <a:t>Primary Index</a:t>
            </a:r>
            <a:endParaRPr sz="3000" b="1" i="0" u="none" strike="noStrike" cap="none" dirty="0">
              <a:solidFill>
                <a:schemeClr val="lt1"/>
              </a:solidFill>
              <a:latin typeface="Calibri"/>
              <a:ea typeface="Calibri"/>
              <a:cs typeface="Calibri"/>
              <a:sym typeface="Calibri"/>
            </a:endParaRPr>
          </a:p>
        </p:txBody>
      </p:sp>
      <p:sp>
        <p:nvSpPr>
          <p:cNvPr id="261" name="Google Shape;261;p3"/>
          <p:cNvSpPr/>
          <p:nvPr/>
        </p:nvSpPr>
        <p:spPr>
          <a:xfrm>
            <a:off x="6643688" y="6073775"/>
            <a:ext cx="1111250" cy="21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800"/>
              <a:buFont typeface="Arial"/>
              <a:buNone/>
            </a:pPr>
            <a:endParaRPr sz="800" b="0" i="0" u="none" strike="noStrike" cap="none">
              <a:solidFill>
                <a:schemeClr val="dk1"/>
              </a:solidFill>
              <a:latin typeface="Calibri"/>
              <a:ea typeface="Calibri"/>
              <a:cs typeface="Calibri"/>
              <a:sym typeface="Calibri"/>
            </a:endParaRPr>
          </a:p>
        </p:txBody>
      </p:sp>
      <p:sp>
        <p:nvSpPr>
          <p:cNvPr id="262" name="Google Shape;262;p3"/>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aphicFrame>
        <p:nvGraphicFramePr>
          <p:cNvPr id="2" name="Table 2">
            <a:extLst>
              <a:ext uri="{FF2B5EF4-FFF2-40B4-BE49-F238E27FC236}">
                <a16:creationId xmlns:a16="http://schemas.microsoft.com/office/drawing/2014/main" id="{DE3C129E-73A2-4A5A-BEC7-CD3DEE355A3C}"/>
              </a:ext>
            </a:extLst>
          </p:cNvPr>
          <p:cNvGraphicFramePr>
            <a:graphicFrameLocks noGrp="1"/>
          </p:cNvGraphicFramePr>
          <p:nvPr>
            <p:extLst>
              <p:ext uri="{D42A27DB-BD31-4B8C-83A1-F6EECF244321}">
                <p14:modId xmlns:p14="http://schemas.microsoft.com/office/powerpoint/2010/main" val="3325507302"/>
              </p:ext>
            </p:extLst>
          </p:nvPr>
        </p:nvGraphicFramePr>
        <p:xfrm>
          <a:off x="927894" y="5415070"/>
          <a:ext cx="7509319" cy="370840"/>
        </p:xfrm>
        <a:graphic>
          <a:graphicData uri="http://schemas.openxmlformats.org/drawingml/2006/table">
            <a:tbl>
              <a:tblPr firstRow="1" bandRow="1">
                <a:tableStyleId>{5E69F8C4-1199-424B-8201-E1772B6792D4}</a:tableStyleId>
              </a:tblPr>
              <a:tblGrid>
                <a:gridCol w="1459378">
                  <a:extLst>
                    <a:ext uri="{9D8B030D-6E8A-4147-A177-3AD203B41FA5}">
                      <a16:colId xmlns:a16="http://schemas.microsoft.com/office/drawing/2014/main" val="3040770767"/>
                    </a:ext>
                  </a:extLst>
                </a:gridCol>
                <a:gridCol w="1459378">
                  <a:extLst>
                    <a:ext uri="{9D8B030D-6E8A-4147-A177-3AD203B41FA5}">
                      <a16:colId xmlns:a16="http://schemas.microsoft.com/office/drawing/2014/main" val="3940496030"/>
                    </a:ext>
                  </a:extLst>
                </a:gridCol>
                <a:gridCol w="1567180">
                  <a:extLst>
                    <a:ext uri="{9D8B030D-6E8A-4147-A177-3AD203B41FA5}">
                      <a16:colId xmlns:a16="http://schemas.microsoft.com/office/drawing/2014/main" val="281100727"/>
                    </a:ext>
                  </a:extLst>
                </a:gridCol>
                <a:gridCol w="1564005">
                  <a:extLst>
                    <a:ext uri="{9D8B030D-6E8A-4147-A177-3AD203B41FA5}">
                      <a16:colId xmlns:a16="http://schemas.microsoft.com/office/drawing/2014/main" val="4163514709"/>
                    </a:ext>
                  </a:extLst>
                </a:gridCol>
                <a:gridCol w="1459378">
                  <a:extLst>
                    <a:ext uri="{9D8B030D-6E8A-4147-A177-3AD203B41FA5}">
                      <a16:colId xmlns:a16="http://schemas.microsoft.com/office/drawing/2014/main" val="181255926"/>
                    </a:ext>
                  </a:extLst>
                </a:gridCol>
              </a:tblGrid>
              <a:tr h="370840">
                <a:tc>
                  <a:txBody>
                    <a:bodyPr/>
                    <a:lstStyle/>
                    <a:p>
                      <a:r>
                        <a:rPr lang="en-US" sz="1800" dirty="0"/>
                        <a:t>SID</a:t>
                      </a:r>
                    </a:p>
                  </a:txBody>
                  <a:tcPr/>
                </a:tc>
                <a:tc>
                  <a:txBody>
                    <a:bodyPr/>
                    <a:lstStyle/>
                    <a:p>
                      <a:r>
                        <a:rPr lang="en-US" sz="1800" dirty="0"/>
                        <a:t>SNAME</a:t>
                      </a:r>
                    </a:p>
                  </a:txBody>
                  <a:tcPr/>
                </a:tc>
                <a:tc>
                  <a:txBody>
                    <a:bodyPr/>
                    <a:lstStyle/>
                    <a:p>
                      <a:r>
                        <a:rPr lang="en-US" sz="1800" dirty="0"/>
                        <a:t>DEPARTMENT</a:t>
                      </a:r>
                    </a:p>
                  </a:txBody>
                  <a:tcPr/>
                </a:tc>
                <a:tc>
                  <a:txBody>
                    <a:bodyPr/>
                    <a:lstStyle/>
                    <a:p>
                      <a:r>
                        <a:rPr lang="en-US" sz="1800" dirty="0"/>
                        <a:t>CONTACT_NO</a:t>
                      </a:r>
                    </a:p>
                  </a:txBody>
                  <a:tcPr/>
                </a:tc>
                <a:tc>
                  <a:txBody>
                    <a:bodyPr/>
                    <a:lstStyle/>
                    <a:p>
                      <a:r>
                        <a:rPr lang="en-US" sz="1800" dirty="0"/>
                        <a:t>EMAIL</a:t>
                      </a:r>
                    </a:p>
                  </a:txBody>
                  <a:tcPr/>
                </a:tc>
                <a:extLst>
                  <a:ext uri="{0D108BD9-81ED-4DB2-BD59-A6C34878D82A}">
                    <a16:rowId xmlns:a16="http://schemas.microsoft.com/office/drawing/2014/main" val="1520897809"/>
                  </a:ext>
                </a:extLst>
              </a:tr>
            </a:tbl>
          </a:graphicData>
        </a:graphic>
      </p:graphicFrame>
    </p:spTree>
    <p:extLst>
      <p:ext uri="{BB962C8B-B14F-4D97-AF65-F5344CB8AC3E}">
        <p14:creationId xmlns:p14="http://schemas.microsoft.com/office/powerpoint/2010/main" val="2138508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3" descr="C:\Users\parul\Desktop\Digital Learning Content.png"/>
          <p:cNvPicPr preferRelativeResize="0"/>
          <p:nvPr/>
        </p:nvPicPr>
        <p:blipFill rotWithShape="1">
          <a:blip r:embed="rId3">
            <a:alphaModFix/>
          </a:blip>
          <a:srcRect/>
          <a:stretch/>
        </p:blipFill>
        <p:spPr>
          <a:xfrm>
            <a:off x="0" y="-50800"/>
            <a:ext cx="9144000" cy="6900863"/>
          </a:xfrm>
          <a:prstGeom prst="rect">
            <a:avLst/>
          </a:prstGeom>
          <a:noFill/>
          <a:ln>
            <a:noFill/>
          </a:ln>
        </p:spPr>
      </p:pic>
      <p:pic>
        <p:nvPicPr>
          <p:cNvPr id="257" name="Google Shape;257;p3"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258" name="Google Shape;258;p3"/>
          <p:cNvSpPr txBox="1"/>
          <p:nvPr/>
        </p:nvSpPr>
        <p:spPr>
          <a:xfrm>
            <a:off x="0" y="2387600"/>
            <a:ext cx="9144000" cy="3416279"/>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chemeClr val="dk1"/>
              </a:buClr>
              <a:buSzPts val="2000"/>
              <a:buFont typeface="Arial"/>
              <a:buChar char="•"/>
            </a:pPr>
            <a:r>
              <a:rPr lang="en-US" sz="2400" b="0" i="0" u="none" strike="noStrike" cap="none" dirty="0">
                <a:solidFill>
                  <a:schemeClr val="dk1"/>
                </a:solidFill>
                <a:latin typeface="Calibri"/>
                <a:ea typeface="Calibri"/>
                <a:cs typeface="Calibri"/>
                <a:sym typeface="Calibri"/>
              </a:rPr>
              <a:t>The dense index contains </a:t>
            </a:r>
            <a:r>
              <a:rPr lang="en-US" sz="2400" b="1" i="0" u="none" strike="noStrike" cap="none" dirty="0">
                <a:solidFill>
                  <a:schemeClr val="dk1"/>
                </a:solidFill>
                <a:latin typeface="Calibri"/>
                <a:ea typeface="Calibri"/>
                <a:cs typeface="Calibri"/>
                <a:sym typeface="Calibri"/>
              </a:rPr>
              <a:t>an index record for every search key value in the data file</a:t>
            </a:r>
            <a:r>
              <a:rPr lang="en-US" sz="2400" b="0" i="0" u="none" strike="noStrike" cap="none" dirty="0">
                <a:solidFill>
                  <a:schemeClr val="dk1"/>
                </a:solidFill>
                <a:latin typeface="Calibri"/>
                <a:ea typeface="Calibri"/>
                <a:cs typeface="Calibri"/>
                <a:sym typeface="Calibri"/>
              </a:rPr>
              <a:t>. It makes searching faster.</a:t>
            </a:r>
          </a:p>
          <a:p>
            <a:pPr marL="342900" marR="0" lvl="0" indent="-342900" algn="just" rtl="0">
              <a:lnSpc>
                <a:spcPct val="150000"/>
              </a:lnSpc>
              <a:spcBef>
                <a:spcPts val="0"/>
              </a:spcBef>
              <a:spcAft>
                <a:spcPts val="0"/>
              </a:spcAft>
              <a:buClr>
                <a:schemeClr val="dk1"/>
              </a:buClr>
              <a:buSzPts val="2000"/>
              <a:buFont typeface="Arial"/>
              <a:buChar char="•"/>
            </a:pPr>
            <a:r>
              <a:rPr lang="en-US" sz="2400" b="0" i="0" u="none" strike="noStrike" cap="none" dirty="0">
                <a:solidFill>
                  <a:schemeClr val="dk1"/>
                </a:solidFill>
                <a:latin typeface="Calibri"/>
                <a:ea typeface="Calibri"/>
                <a:cs typeface="Calibri"/>
                <a:sym typeface="Calibri"/>
              </a:rPr>
              <a:t>In this, the number of records in the index table is same as the number of records in the main table.</a:t>
            </a:r>
          </a:p>
          <a:p>
            <a:pPr marL="342900" marR="0" lvl="0" indent="-342900" algn="just" rtl="0">
              <a:lnSpc>
                <a:spcPct val="150000"/>
              </a:lnSpc>
              <a:spcBef>
                <a:spcPts val="0"/>
              </a:spcBef>
              <a:spcAft>
                <a:spcPts val="0"/>
              </a:spcAft>
              <a:buClr>
                <a:schemeClr val="dk1"/>
              </a:buClr>
              <a:buSzPts val="2000"/>
              <a:buFont typeface="Arial"/>
              <a:buChar char="•"/>
            </a:pPr>
            <a:r>
              <a:rPr lang="en-US" sz="2400" b="0" i="0" u="none" strike="noStrike" cap="none" dirty="0">
                <a:solidFill>
                  <a:schemeClr val="dk1"/>
                </a:solidFill>
                <a:latin typeface="Calibri"/>
                <a:ea typeface="Calibri"/>
                <a:cs typeface="Calibri"/>
                <a:sym typeface="Calibri"/>
              </a:rPr>
              <a:t>It needs more space to store index record itself. The index records have the search key and a pointer to the actual record on the disk.</a:t>
            </a:r>
            <a:endParaRPr lang="en-US" sz="2400" i="0" u="none" strike="noStrike" cap="none" dirty="0">
              <a:solidFill>
                <a:schemeClr val="dk1"/>
              </a:solidFill>
              <a:latin typeface="Calibri"/>
              <a:ea typeface="Calibri"/>
              <a:cs typeface="Calibri"/>
              <a:sym typeface="Calibri"/>
            </a:endParaRPr>
          </a:p>
        </p:txBody>
      </p:sp>
      <p:sp>
        <p:nvSpPr>
          <p:cNvPr id="259" name="Google Shape;259;p3"/>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0" name="Google Shape;260;p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US" sz="3000" b="1" i="0" u="none" strike="noStrike" cap="none" dirty="0">
                <a:solidFill>
                  <a:schemeClr val="lt1"/>
                </a:solidFill>
                <a:latin typeface="Calibri"/>
                <a:ea typeface="Calibri"/>
                <a:cs typeface="Calibri"/>
                <a:sym typeface="Calibri"/>
              </a:rPr>
              <a:t>Dense index</a:t>
            </a:r>
          </a:p>
        </p:txBody>
      </p:sp>
      <p:sp>
        <p:nvSpPr>
          <p:cNvPr id="261" name="Google Shape;261;p3"/>
          <p:cNvSpPr/>
          <p:nvPr/>
        </p:nvSpPr>
        <p:spPr>
          <a:xfrm>
            <a:off x="6643688" y="6073775"/>
            <a:ext cx="1111250" cy="21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800"/>
              <a:buFont typeface="Arial"/>
              <a:buNone/>
            </a:pPr>
            <a:endParaRPr sz="800" b="0" i="0" u="none" strike="noStrike" cap="none">
              <a:solidFill>
                <a:schemeClr val="dk1"/>
              </a:solidFill>
              <a:latin typeface="Calibri"/>
              <a:ea typeface="Calibri"/>
              <a:cs typeface="Calibri"/>
              <a:sym typeface="Calibri"/>
            </a:endParaRPr>
          </a:p>
        </p:txBody>
      </p:sp>
      <p:sp>
        <p:nvSpPr>
          <p:cNvPr id="262" name="Google Shape;262;p3"/>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95287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3" descr="C:\Users\parul\Desktop\Digital Learning Content.png"/>
          <p:cNvPicPr preferRelativeResize="0"/>
          <p:nvPr/>
        </p:nvPicPr>
        <p:blipFill rotWithShape="1">
          <a:blip r:embed="rId3">
            <a:alphaModFix/>
          </a:blip>
          <a:srcRect/>
          <a:stretch/>
        </p:blipFill>
        <p:spPr>
          <a:xfrm>
            <a:off x="0" y="-50800"/>
            <a:ext cx="9144000" cy="6900863"/>
          </a:xfrm>
          <a:prstGeom prst="rect">
            <a:avLst/>
          </a:prstGeom>
          <a:noFill/>
          <a:ln>
            <a:noFill/>
          </a:ln>
        </p:spPr>
      </p:pic>
      <p:pic>
        <p:nvPicPr>
          <p:cNvPr id="257" name="Google Shape;257;p3"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259" name="Google Shape;259;p3"/>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0" name="Google Shape;260;p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US" sz="3000" b="1" i="0" u="none" strike="noStrike" cap="none" dirty="0">
                <a:solidFill>
                  <a:schemeClr val="lt1"/>
                </a:solidFill>
                <a:latin typeface="Calibri"/>
                <a:ea typeface="Calibri"/>
                <a:cs typeface="Calibri"/>
                <a:sym typeface="Calibri"/>
              </a:rPr>
              <a:t>Dense index</a:t>
            </a:r>
          </a:p>
        </p:txBody>
      </p:sp>
      <p:sp>
        <p:nvSpPr>
          <p:cNvPr id="261" name="Google Shape;261;p3"/>
          <p:cNvSpPr/>
          <p:nvPr/>
        </p:nvSpPr>
        <p:spPr>
          <a:xfrm>
            <a:off x="6643688" y="6073775"/>
            <a:ext cx="1111250" cy="21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800"/>
              <a:buFont typeface="Arial"/>
              <a:buNone/>
            </a:pPr>
            <a:endParaRPr sz="800" b="0" i="0" u="none" strike="noStrike" cap="none">
              <a:solidFill>
                <a:schemeClr val="dk1"/>
              </a:solidFill>
              <a:latin typeface="Calibri"/>
              <a:ea typeface="Calibri"/>
              <a:cs typeface="Calibri"/>
              <a:sym typeface="Calibri"/>
            </a:endParaRPr>
          </a:p>
        </p:txBody>
      </p:sp>
      <p:sp>
        <p:nvSpPr>
          <p:cNvPr id="262" name="Google Shape;262;p3"/>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3074" name="Picture 2" descr="Dense Index">
            <a:extLst>
              <a:ext uri="{FF2B5EF4-FFF2-40B4-BE49-F238E27FC236}">
                <a16:creationId xmlns:a16="http://schemas.microsoft.com/office/drawing/2014/main" id="{36B8E9A4-7685-45BC-A788-545E4445F9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510" y="3522077"/>
            <a:ext cx="7900979" cy="2091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5551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3" descr="C:\Users\parul\Desktop\Digital Learning Content.png"/>
          <p:cNvPicPr preferRelativeResize="0"/>
          <p:nvPr/>
        </p:nvPicPr>
        <p:blipFill rotWithShape="1">
          <a:blip r:embed="rId3">
            <a:alphaModFix/>
          </a:blip>
          <a:srcRect/>
          <a:stretch/>
        </p:blipFill>
        <p:spPr>
          <a:xfrm>
            <a:off x="0" y="-50800"/>
            <a:ext cx="9144000" cy="6900863"/>
          </a:xfrm>
          <a:prstGeom prst="rect">
            <a:avLst/>
          </a:prstGeom>
          <a:noFill/>
          <a:ln>
            <a:noFill/>
          </a:ln>
        </p:spPr>
      </p:pic>
      <p:pic>
        <p:nvPicPr>
          <p:cNvPr id="257" name="Google Shape;257;p3"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258" name="Google Shape;258;p3"/>
          <p:cNvSpPr txBox="1"/>
          <p:nvPr/>
        </p:nvSpPr>
        <p:spPr>
          <a:xfrm>
            <a:off x="0" y="2387600"/>
            <a:ext cx="9144000" cy="4524275"/>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chemeClr val="dk1"/>
              </a:buClr>
              <a:buSzPts val="2000"/>
              <a:buFont typeface="Arial"/>
              <a:buChar char="•"/>
            </a:pPr>
            <a:r>
              <a:rPr lang="en-US" sz="2400" b="0" i="0" u="none" strike="noStrike" cap="none" dirty="0">
                <a:solidFill>
                  <a:schemeClr val="dk1"/>
                </a:solidFill>
                <a:latin typeface="Calibri"/>
                <a:ea typeface="Calibri"/>
                <a:cs typeface="Calibri"/>
                <a:sym typeface="Calibri"/>
              </a:rPr>
              <a:t>In sparse index, index records are not created for every search key. </a:t>
            </a:r>
          </a:p>
          <a:p>
            <a:pPr marL="342900" marR="0" lvl="0" indent="-342900" algn="just" rtl="0">
              <a:lnSpc>
                <a:spcPct val="150000"/>
              </a:lnSpc>
              <a:spcBef>
                <a:spcPts val="0"/>
              </a:spcBef>
              <a:spcAft>
                <a:spcPts val="0"/>
              </a:spcAft>
              <a:buClr>
                <a:schemeClr val="dk1"/>
              </a:buClr>
              <a:buSzPts val="2000"/>
              <a:buFont typeface="Arial"/>
              <a:buChar char="•"/>
            </a:pPr>
            <a:r>
              <a:rPr lang="en-US" sz="2400" b="0" i="0" u="none" strike="noStrike" cap="none" dirty="0">
                <a:solidFill>
                  <a:schemeClr val="dk1"/>
                </a:solidFill>
                <a:latin typeface="Calibri"/>
                <a:ea typeface="Calibri"/>
                <a:cs typeface="Calibri"/>
                <a:sym typeface="Calibri"/>
              </a:rPr>
              <a:t>An index record here contains a </a:t>
            </a:r>
            <a:r>
              <a:rPr lang="en-US" sz="2400" b="1" i="0" u="none" strike="noStrike" cap="none" dirty="0">
                <a:solidFill>
                  <a:schemeClr val="dk1"/>
                </a:solidFill>
                <a:latin typeface="Calibri"/>
                <a:ea typeface="Calibri"/>
                <a:cs typeface="Calibri"/>
                <a:sym typeface="Calibri"/>
              </a:rPr>
              <a:t>search key and an actual pointer to the data on the disk. </a:t>
            </a:r>
          </a:p>
          <a:p>
            <a:pPr marL="342900" marR="0" lvl="0" indent="-342900" algn="just" rtl="0">
              <a:lnSpc>
                <a:spcPct val="150000"/>
              </a:lnSpc>
              <a:spcBef>
                <a:spcPts val="0"/>
              </a:spcBef>
              <a:spcAft>
                <a:spcPts val="0"/>
              </a:spcAft>
              <a:buClr>
                <a:schemeClr val="dk1"/>
              </a:buClr>
              <a:buSzPts val="2000"/>
              <a:buFont typeface="Arial"/>
              <a:buChar char="•"/>
            </a:pPr>
            <a:r>
              <a:rPr lang="en-US" sz="2400" b="0" i="0" u="none" strike="noStrike" cap="none" dirty="0">
                <a:solidFill>
                  <a:schemeClr val="dk1"/>
                </a:solidFill>
                <a:latin typeface="Calibri"/>
                <a:ea typeface="Calibri"/>
                <a:cs typeface="Calibri"/>
                <a:sym typeface="Calibri"/>
              </a:rPr>
              <a:t>To search a record, we first proceed by index record and reach at the actual location of the data. If the data we are looking for is not where we directly reach by following the index, then the system starts sequential search until the desired data is found.</a:t>
            </a:r>
          </a:p>
          <a:p>
            <a:pPr marL="342900" marR="0" lvl="0" indent="-342900" algn="just" rtl="0">
              <a:lnSpc>
                <a:spcPct val="150000"/>
              </a:lnSpc>
              <a:spcBef>
                <a:spcPts val="0"/>
              </a:spcBef>
              <a:spcAft>
                <a:spcPts val="0"/>
              </a:spcAft>
              <a:buClr>
                <a:schemeClr val="dk1"/>
              </a:buClr>
              <a:buSzPts val="2000"/>
              <a:buFont typeface="Arial"/>
              <a:buChar char="•"/>
            </a:pPr>
            <a:endParaRPr lang="en-US" sz="2400" b="0" i="0" u="none" strike="noStrike" cap="none" dirty="0">
              <a:solidFill>
                <a:schemeClr val="dk1"/>
              </a:solidFill>
              <a:latin typeface="Calibri"/>
              <a:ea typeface="Calibri"/>
              <a:cs typeface="Calibri"/>
              <a:sym typeface="Calibri"/>
            </a:endParaRPr>
          </a:p>
        </p:txBody>
      </p:sp>
      <p:sp>
        <p:nvSpPr>
          <p:cNvPr id="259" name="Google Shape;259;p3"/>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0" name="Google Shape;260;p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US" sz="3000" b="1" i="0" u="none" strike="noStrike" cap="none" dirty="0">
                <a:solidFill>
                  <a:schemeClr val="lt1"/>
                </a:solidFill>
                <a:latin typeface="Calibri"/>
                <a:ea typeface="Calibri"/>
                <a:cs typeface="Calibri"/>
                <a:sym typeface="Calibri"/>
              </a:rPr>
              <a:t>Sparse index</a:t>
            </a:r>
          </a:p>
        </p:txBody>
      </p:sp>
      <p:sp>
        <p:nvSpPr>
          <p:cNvPr id="261" name="Google Shape;261;p3"/>
          <p:cNvSpPr/>
          <p:nvPr/>
        </p:nvSpPr>
        <p:spPr>
          <a:xfrm>
            <a:off x="6643688" y="6073775"/>
            <a:ext cx="1111250" cy="21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800"/>
              <a:buFont typeface="Arial"/>
              <a:buNone/>
            </a:pPr>
            <a:endParaRPr sz="800" b="0" i="0" u="none" strike="noStrike" cap="none">
              <a:solidFill>
                <a:schemeClr val="dk1"/>
              </a:solidFill>
              <a:latin typeface="Calibri"/>
              <a:ea typeface="Calibri"/>
              <a:cs typeface="Calibri"/>
              <a:sym typeface="Calibri"/>
            </a:endParaRPr>
          </a:p>
        </p:txBody>
      </p:sp>
      <p:sp>
        <p:nvSpPr>
          <p:cNvPr id="262" name="Google Shape;262;p3"/>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28305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3" descr="C:\Users\parul\Desktop\Digital Learning Content.png"/>
          <p:cNvPicPr preferRelativeResize="0"/>
          <p:nvPr/>
        </p:nvPicPr>
        <p:blipFill rotWithShape="1">
          <a:blip r:embed="rId3">
            <a:alphaModFix/>
          </a:blip>
          <a:srcRect/>
          <a:stretch/>
        </p:blipFill>
        <p:spPr>
          <a:xfrm>
            <a:off x="0" y="-50800"/>
            <a:ext cx="9144000" cy="6900863"/>
          </a:xfrm>
          <a:prstGeom prst="rect">
            <a:avLst/>
          </a:prstGeom>
          <a:noFill/>
          <a:ln>
            <a:noFill/>
          </a:ln>
        </p:spPr>
      </p:pic>
      <p:pic>
        <p:nvPicPr>
          <p:cNvPr id="257" name="Google Shape;257;p3"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259" name="Google Shape;259;p3"/>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0" name="Google Shape;260;p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US" sz="3000" b="1" i="0" u="none" strike="noStrike" cap="none" dirty="0">
                <a:solidFill>
                  <a:schemeClr val="lt1"/>
                </a:solidFill>
                <a:latin typeface="Calibri"/>
                <a:ea typeface="Calibri"/>
                <a:cs typeface="Calibri"/>
                <a:sym typeface="Calibri"/>
              </a:rPr>
              <a:t>Sparse index</a:t>
            </a:r>
          </a:p>
        </p:txBody>
      </p:sp>
      <p:sp>
        <p:nvSpPr>
          <p:cNvPr id="261" name="Google Shape;261;p3"/>
          <p:cNvSpPr/>
          <p:nvPr/>
        </p:nvSpPr>
        <p:spPr>
          <a:xfrm>
            <a:off x="6643688" y="6073775"/>
            <a:ext cx="1111250" cy="21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800"/>
              <a:buFont typeface="Arial"/>
              <a:buNone/>
            </a:pPr>
            <a:endParaRPr sz="800" b="0" i="0" u="none" strike="noStrike" cap="none">
              <a:solidFill>
                <a:schemeClr val="dk1"/>
              </a:solidFill>
              <a:latin typeface="Calibri"/>
              <a:ea typeface="Calibri"/>
              <a:cs typeface="Calibri"/>
              <a:sym typeface="Calibri"/>
            </a:endParaRPr>
          </a:p>
        </p:txBody>
      </p:sp>
      <p:sp>
        <p:nvSpPr>
          <p:cNvPr id="262" name="Google Shape;262;p3"/>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4098" name="Picture 2" descr="Sparse Index">
            <a:extLst>
              <a:ext uri="{FF2B5EF4-FFF2-40B4-BE49-F238E27FC236}">
                <a16:creationId xmlns:a16="http://schemas.microsoft.com/office/drawing/2014/main" id="{9B5A5679-8AC7-44A0-B9DF-2405C04506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4625" y="3329781"/>
            <a:ext cx="661475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848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3" descr="C:\Users\parul\Desktop\Digital Learning Content.png"/>
          <p:cNvPicPr preferRelativeResize="0"/>
          <p:nvPr/>
        </p:nvPicPr>
        <p:blipFill rotWithShape="1">
          <a:blip r:embed="rId3">
            <a:alphaModFix/>
          </a:blip>
          <a:srcRect/>
          <a:stretch/>
        </p:blipFill>
        <p:spPr>
          <a:xfrm>
            <a:off x="0" y="-50800"/>
            <a:ext cx="9144000" cy="6900863"/>
          </a:xfrm>
          <a:prstGeom prst="rect">
            <a:avLst/>
          </a:prstGeom>
          <a:noFill/>
          <a:ln>
            <a:noFill/>
          </a:ln>
        </p:spPr>
      </p:pic>
      <p:pic>
        <p:nvPicPr>
          <p:cNvPr id="257" name="Google Shape;257;p3"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258" name="Google Shape;258;p3"/>
          <p:cNvSpPr txBox="1"/>
          <p:nvPr/>
        </p:nvSpPr>
        <p:spPr>
          <a:xfrm>
            <a:off x="0" y="2387600"/>
            <a:ext cx="9144000" cy="3970277"/>
          </a:xfrm>
          <a:prstGeom prst="rect">
            <a:avLst/>
          </a:prstGeom>
          <a:noFill/>
          <a:ln>
            <a:noFill/>
          </a:ln>
        </p:spPr>
        <p:txBody>
          <a:bodyPr spcFirstLastPara="1" wrap="square" lIns="91425" tIns="45700" rIns="91425" bIns="45700" anchor="t" anchorCtr="0">
            <a:spAutoFit/>
          </a:bodyPr>
          <a:lstStyle/>
          <a:p>
            <a:pPr marL="342900" indent="-342900" algn="just">
              <a:lnSpc>
                <a:spcPct val="150000"/>
              </a:lnSpc>
              <a:buClr>
                <a:schemeClr val="dk1"/>
              </a:buClr>
              <a:buSzPts val="2000"/>
              <a:buFont typeface="Arial"/>
              <a:buChar char="•"/>
            </a:pPr>
            <a:r>
              <a:rPr lang="en-US" sz="2400" dirty="0">
                <a:solidFill>
                  <a:schemeClr val="dk1"/>
                </a:solidFill>
                <a:latin typeface="Calibri"/>
                <a:sym typeface="Calibri"/>
              </a:rPr>
              <a:t>Index records comprise search-key values and data pointers. </a:t>
            </a:r>
          </a:p>
          <a:p>
            <a:pPr marL="342900" indent="-342900" algn="just">
              <a:lnSpc>
                <a:spcPct val="150000"/>
              </a:lnSpc>
              <a:buClr>
                <a:schemeClr val="dk1"/>
              </a:buClr>
              <a:buSzPts val="2000"/>
              <a:buFont typeface="Arial"/>
              <a:buChar char="•"/>
            </a:pPr>
            <a:r>
              <a:rPr lang="en-US" sz="2400" dirty="0">
                <a:solidFill>
                  <a:schemeClr val="dk1"/>
                </a:solidFill>
                <a:latin typeface="Calibri"/>
                <a:sym typeface="Calibri"/>
              </a:rPr>
              <a:t>Multilevel index is stored on the disk along with the actual database files. </a:t>
            </a:r>
            <a:r>
              <a:rPr lang="en-US" sz="2400" b="1" dirty="0">
                <a:solidFill>
                  <a:schemeClr val="dk1"/>
                </a:solidFill>
                <a:latin typeface="Calibri"/>
                <a:sym typeface="Calibri"/>
              </a:rPr>
              <a:t>As the size of the database grows, so does the size of the indices. </a:t>
            </a:r>
            <a:r>
              <a:rPr lang="en-US" sz="2400" dirty="0">
                <a:solidFill>
                  <a:schemeClr val="dk1"/>
                </a:solidFill>
                <a:latin typeface="Calibri"/>
                <a:sym typeface="Calibri"/>
              </a:rPr>
              <a:t>There is an immense need to keep the index records in the main memory so as to speed up the search operations. If single-level index is used, then a large size index cannot be kept in memory which leads to multiple disk accesses.</a:t>
            </a:r>
            <a:endParaRPr lang="en-US" sz="2400" dirty="0">
              <a:solidFill>
                <a:schemeClr val="dk1"/>
              </a:solidFill>
              <a:latin typeface="Calibri"/>
            </a:endParaRPr>
          </a:p>
        </p:txBody>
      </p:sp>
      <p:sp>
        <p:nvSpPr>
          <p:cNvPr id="259" name="Google Shape;259;p3"/>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0" name="Google Shape;260;p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US" sz="3000" b="1" i="0" u="none" strike="noStrike" cap="none" dirty="0">
                <a:solidFill>
                  <a:schemeClr val="lt1"/>
                </a:solidFill>
                <a:latin typeface="Calibri"/>
                <a:ea typeface="Calibri"/>
                <a:cs typeface="Calibri"/>
                <a:sym typeface="Calibri"/>
              </a:rPr>
              <a:t>Secondary Index/Multilevel Index</a:t>
            </a:r>
          </a:p>
        </p:txBody>
      </p:sp>
      <p:sp>
        <p:nvSpPr>
          <p:cNvPr id="261" name="Google Shape;261;p3"/>
          <p:cNvSpPr/>
          <p:nvPr/>
        </p:nvSpPr>
        <p:spPr>
          <a:xfrm>
            <a:off x="6643688" y="6073775"/>
            <a:ext cx="1111250" cy="21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800"/>
              <a:buFont typeface="Arial"/>
              <a:buNone/>
            </a:pPr>
            <a:endParaRPr sz="800" b="0" i="0" u="none" strike="noStrike" cap="none">
              <a:solidFill>
                <a:schemeClr val="dk1"/>
              </a:solidFill>
              <a:latin typeface="Calibri"/>
              <a:ea typeface="Calibri"/>
              <a:cs typeface="Calibri"/>
              <a:sym typeface="Calibri"/>
            </a:endParaRPr>
          </a:p>
        </p:txBody>
      </p:sp>
      <p:sp>
        <p:nvSpPr>
          <p:cNvPr id="262" name="Google Shape;262;p3"/>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91527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3" descr="C:\Users\parul\Desktop\Digital Learning Content.png"/>
          <p:cNvPicPr preferRelativeResize="0"/>
          <p:nvPr/>
        </p:nvPicPr>
        <p:blipFill rotWithShape="1">
          <a:blip r:embed="rId3">
            <a:alphaModFix/>
          </a:blip>
          <a:srcRect/>
          <a:stretch/>
        </p:blipFill>
        <p:spPr>
          <a:xfrm>
            <a:off x="0" y="-50800"/>
            <a:ext cx="9144000" cy="6900863"/>
          </a:xfrm>
          <a:prstGeom prst="rect">
            <a:avLst/>
          </a:prstGeom>
          <a:noFill/>
          <a:ln>
            <a:noFill/>
          </a:ln>
        </p:spPr>
      </p:pic>
      <p:pic>
        <p:nvPicPr>
          <p:cNvPr id="257" name="Google Shape;257;p3"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258" name="Google Shape;258;p3"/>
          <p:cNvSpPr txBox="1"/>
          <p:nvPr/>
        </p:nvSpPr>
        <p:spPr>
          <a:xfrm>
            <a:off x="0" y="2387600"/>
            <a:ext cx="9144000" cy="2308284"/>
          </a:xfrm>
          <a:prstGeom prst="rect">
            <a:avLst/>
          </a:prstGeom>
          <a:noFill/>
          <a:ln>
            <a:noFill/>
          </a:ln>
        </p:spPr>
        <p:txBody>
          <a:bodyPr spcFirstLastPara="1" wrap="square" lIns="91425" tIns="45700" rIns="91425" bIns="45700" anchor="t" anchorCtr="0">
            <a:spAutoFit/>
          </a:bodyPr>
          <a:lstStyle/>
          <a:p>
            <a:pPr marL="342900" indent="-342900" algn="just">
              <a:lnSpc>
                <a:spcPct val="150000"/>
              </a:lnSpc>
              <a:buClr>
                <a:schemeClr val="dk1"/>
              </a:buClr>
              <a:buSzPts val="2000"/>
              <a:buFont typeface="Arial"/>
              <a:buChar char="•"/>
            </a:pPr>
            <a:r>
              <a:rPr lang="en-US" sz="2400" dirty="0">
                <a:solidFill>
                  <a:schemeClr val="dk1"/>
                </a:solidFill>
                <a:latin typeface="Calibri"/>
                <a:sym typeface="Calibri"/>
              </a:rPr>
              <a:t>Multi-level Index helps in </a:t>
            </a:r>
            <a:r>
              <a:rPr lang="en-US" sz="2400" b="1" dirty="0">
                <a:solidFill>
                  <a:schemeClr val="dk1"/>
                </a:solidFill>
                <a:latin typeface="Calibri"/>
                <a:sym typeface="Calibri"/>
              </a:rPr>
              <a:t>breaking down the index into several smaller indices </a:t>
            </a:r>
            <a:r>
              <a:rPr lang="en-US" sz="2400" dirty="0">
                <a:solidFill>
                  <a:schemeClr val="dk1"/>
                </a:solidFill>
                <a:latin typeface="Calibri"/>
                <a:sym typeface="Calibri"/>
              </a:rPr>
              <a:t>in order to make the </a:t>
            </a:r>
            <a:r>
              <a:rPr lang="en-US" sz="2400" b="1" dirty="0">
                <a:solidFill>
                  <a:schemeClr val="dk1"/>
                </a:solidFill>
                <a:latin typeface="Calibri"/>
                <a:sym typeface="Calibri"/>
              </a:rPr>
              <a:t>outermost level so small that it can be saved in a single disk block</a:t>
            </a:r>
            <a:r>
              <a:rPr lang="en-US" sz="2400" dirty="0">
                <a:solidFill>
                  <a:schemeClr val="dk1"/>
                </a:solidFill>
                <a:latin typeface="Calibri"/>
                <a:sym typeface="Calibri"/>
              </a:rPr>
              <a:t>, which can easily be accommodated anywhere in the main memory.</a:t>
            </a:r>
            <a:endParaRPr lang="en-US" sz="2400" dirty="0">
              <a:solidFill>
                <a:schemeClr val="dk1"/>
              </a:solidFill>
              <a:latin typeface="Calibri"/>
            </a:endParaRPr>
          </a:p>
        </p:txBody>
      </p:sp>
      <p:sp>
        <p:nvSpPr>
          <p:cNvPr id="259" name="Google Shape;259;p3"/>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0" name="Google Shape;260;p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US" sz="3000" b="1" i="0" u="none" strike="noStrike" cap="none" dirty="0">
                <a:solidFill>
                  <a:schemeClr val="lt1"/>
                </a:solidFill>
                <a:latin typeface="Calibri"/>
                <a:ea typeface="Calibri"/>
                <a:cs typeface="Calibri"/>
                <a:sym typeface="Calibri"/>
              </a:rPr>
              <a:t>Secondary Index/Multilevel Index</a:t>
            </a:r>
          </a:p>
        </p:txBody>
      </p:sp>
      <p:sp>
        <p:nvSpPr>
          <p:cNvPr id="261" name="Google Shape;261;p3"/>
          <p:cNvSpPr/>
          <p:nvPr/>
        </p:nvSpPr>
        <p:spPr>
          <a:xfrm>
            <a:off x="6643688" y="6073775"/>
            <a:ext cx="1111250" cy="21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800"/>
              <a:buFont typeface="Arial"/>
              <a:buNone/>
            </a:pPr>
            <a:endParaRPr sz="800" b="0" i="0" u="none" strike="noStrike" cap="none">
              <a:solidFill>
                <a:schemeClr val="dk1"/>
              </a:solidFill>
              <a:latin typeface="Calibri"/>
              <a:ea typeface="Calibri"/>
              <a:cs typeface="Calibri"/>
              <a:sym typeface="Calibri"/>
            </a:endParaRPr>
          </a:p>
        </p:txBody>
      </p:sp>
      <p:sp>
        <p:nvSpPr>
          <p:cNvPr id="262" name="Google Shape;262;p3"/>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95130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3" descr="C:\Users\parul\Desktop\Digital Learning Content.png"/>
          <p:cNvPicPr preferRelativeResize="0"/>
          <p:nvPr/>
        </p:nvPicPr>
        <p:blipFill rotWithShape="1">
          <a:blip r:embed="rId3">
            <a:alphaModFix/>
          </a:blip>
          <a:srcRect/>
          <a:stretch/>
        </p:blipFill>
        <p:spPr>
          <a:xfrm>
            <a:off x="0" y="-50800"/>
            <a:ext cx="9144000" cy="6900863"/>
          </a:xfrm>
          <a:prstGeom prst="rect">
            <a:avLst/>
          </a:prstGeom>
          <a:noFill/>
          <a:ln>
            <a:noFill/>
          </a:ln>
        </p:spPr>
      </p:pic>
      <p:pic>
        <p:nvPicPr>
          <p:cNvPr id="257" name="Google Shape;257;p3"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259" name="Google Shape;259;p3"/>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0" name="Google Shape;260;p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US" sz="3000" b="1" i="0" u="none" strike="noStrike" cap="none" dirty="0">
                <a:solidFill>
                  <a:schemeClr val="lt1"/>
                </a:solidFill>
                <a:latin typeface="Calibri"/>
                <a:ea typeface="Calibri"/>
                <a:cs typeface="Calibri"/>
                <a:sym typeface="Calibri"/>
              </a:rPr>
              <a:t>Secondary Index/Multilevel Index</a:t>
            </a:r>
          </a:p>
        </p:txBody>
      </p:sp>
      <p:sp>
        <p:nvSpPr>
          <p:cNvPr id="261" name="Google Shape;261;p3"/>
          <p:cNvSpPr/>
          <p:nvPr/>
        </p:nvSpPr>
        <p:spPr>
          <a:xfrm>
            <a:off x="6643688" y="6073775"/>
            <a:ext cx="1111250" cy="21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800"/>
              <a:buFont typeface="Arial"/>
              <a:buNone/>
            </a:pPr>
            <a:endParaRPr sz="800" b="0" i="0" u="none" strike="noStrike" cap="none">
              <a:solidFill>
                <a:schemeClr val="dk1"/>
              </a:solidFill>
              <a:latin typeface="Calibri"/>
              <a:ea typeface="Calibri"/>
              <a:cs typeface="Calibri"/>
              <a:sym typeface="Calibri"/>
            </a:endParaRPr>
          </a:p>
        </p:txBody>
      </p:sp>
      <p:sp>
        <p:nvSpPr>
          <p:cNvPr id="262" name="Google Shape;262;p3"/>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5122" name="Picture 2" descr="Multi-level Index">
            <a:extLst>
              <a:ext uri="{FF2B5EF4-FFF2-40B4-BE49-F238E27FC236}">
                <a16:creationId xmlns:a16="http://schemas.microsoft.com/office/drawing/2014/main" id="{FD44E042-6B5F-43E3-AF5C-FB8BA0F65F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0000" y="2289175"/>
            <a:ext cx="4064000" cy="436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170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3" descr="C:\Users\parul\Desktop\Digital Learning Content.png"/>
          <p:cNvPicPr preferRelativeResize="0"/>
          <p:nvPr/>
        </p:nvPicPr>
        <p:blipFill rotWithShape="1">
          <a:blip r:embed="rId3">
            <a:alphaModFix/>
          </a:blip>
          <a:srcRect/>
          <a:stretch/>
        </p:blipFill>
        <p:spPr>
          <a:xfrm>
            <a:off x="0" y="-50800"/>
            <a:ext cx="9144000" cy="6900863"/>
          </a:xfrm>
          <a:prstGeom prst="rect">
            <a:avLst/>
          </a:prstGeom>
          <a:noFill/>
          <a:ln>
            <a:noFill/>
          </a:ln>
        </p:spPr>
      </p:pic>
      <p:pic>
        <p:nvPicPr>
          <p:cNvPr id="257" name="Google Shape;257;p3"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258" name="Google Shape;258;p3"/>
          <p:cNvSpPr txBox="1"/>
          <p:nvPr/>
        </p:nvSpPr>
        <p:spPr>
          <a:xfrm>
            <a:off x="0" y="2387600"/>
            <a:ext cx="9144000" cy="3416279"/>
          </a:xfrm>
          <a:prstGeom prst="rect">
            <a:avLst/>
          </a:prstGeom>
          <a:noFill/>
          <a:ln>
            <a:noFill/>
          </a:ln>
        </p:spPr>
        <p:txBody>
          <a:bodyPr spcFirstLastPara="1" wrap="square" lIns="91425" tIns="45700" rIns="91425" bIns="45700" anchor="t" anchorCtr="0">
            <a:spAutoFit/>
          </a:bodyPr>
          <a:lstStyle/>
          <a:p>
            <a:pPr marL="342900" indent="-342900" algn="just">
              <a:lnSpc>
                <a:spcPct val="150000"/>
              </a:lnSpc>
              <a:buClr>
                <a:schemeClr val="dk1"/>
              </a:buClr>
              <a:buSzPts val="2000"/>
              <a:buFont typeface="Arial"/>
              <a:buChar char="•"/>
            </a:pPr>
            <a:r>
              <a:rPr lang="en-US" sz="2400" dirty="0">
                <a:solidFill>
                  <a:schemeClr val="dk1"/>
                </a:solidFill>
                <a:latin typeface="Calibri"/>
                <a:sym typeface="Calibri"/>
              </a:rPr>
              <a:t>A Clustered index is one of the special types of index which reorders the way records in the table are physically stored on the disk. </a:t>
            </a:r>
            <a:r>
              <a:rPr lang="en-US" sz="2400" b="1" dirty="0">
                <a:solidFill>
                  <a:schemeClr val="dk1"/>
                </a:solidFill>
                <a:latin typeface="Calibri"/>
                <a:sym typeface="Calibri"/>
              </a:rPr>
              <a:t>It sorts and stores the data rows in the table or view based on their key values.</a:t>
            </a:r>
            <a:r>
              <a:rPr lang="en-US" sz="2400" dirty="0">
                <a:solidFill>
                  <a:schemeClr val="dk1"/>
                </a:solidFill>
                <a:latin typeface="Calibri"/>
                <a:sym typeface="Calibri"/>
              </a:rPr>
              <a:t> It is essentially a sorted copy of the data in the indexed columns.</a:t>
            </a:r>
          </a:p>
          <a:p>
            <a:pPr marL="342900" indent="-342900" algn="just">
              <a:lnSpc>
                <a:spcPct val="150000"/>
              </a:lnSpc>
              <a:buClr>
                <a:schemeClr val="dk1"/>
              </a:buClr>
              <a:buSzPts val="2000"/>
              <a:buFont typeface="Arial"/>
              <a:buChar char="•"/>
            </a:pPr>
            <a:endParaRPr lang="en-US" sz="2400" dirty="0">
              <a:solidFill>
                <a:schemeClr val="dk1"/>
              </a:solidFill>
              <a:latin typeface="Calibri"/>
            </a:endParaRPr>
          </a:p>
        </p:txBody>
      </p:sp>
      <p:sp>
        <p:nvSpPr>
          <p:cNvPr id="259" name="Google Shape;259;p3"/>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0" name="Google Shape;260;p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US" sz="3000" b="1" i="0" u="none" strike="noStrike" cap="none" dirty="0">
                <a:solidFill>
                  <a:schemeClr val="lt1"/>
                </a:solidFill>
                <a:latin typeface="Calibri"/>
                <a:ea typeface="Calibri"/>
                <a:cs typeface="Calibri"/>
                <a:sym typeface="Calibri"/>
              </a:rPr>
              <a:t>Clustering Index</a:t>
            </a:r>
          </a:p>
        </p:txBody>
      </p:sp>
      <p:sp>
        <p:nvSpPr>
          <p:cNvPr id="261" name="Google Shape;261;p3"/>
          <p:cNvSpPr/>
          <p:nvPr/>
        </p:nvSpPr>
        <p:spPr>
          <a:xfrm>
            <a:off x="6643688" y="6073775"/>
            <a:ext cx="1111250" cy="21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800"/>
              <a:buFont typeface="Arial"/>
              <a:buNone/>
            </a:pPr>
            <a:endParaRPr sz="800" b="0" i="0" u="none" strike="noStrike" cap="none">
              <a:solidFill>
                <a:schemeClr val="dk1"/>
              </a:solidFill>
              <a:latin typeface="Calibri"/>
              <a:ea typeface="Calibri"/>
              <a:cs typeface="Calibri"/>
              <a:sym typeface="Calibri"/>
            </a:endParaRPr>
          </a:p>
        </p:txBody>
      </p:sp>
      <p:sp>
        <p:nvSpPr>
          <p:cNvPr id="262" name="Google Shape;262;p3"/>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9054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3" descr="C:\Users\parul\Desktop\Digital Learning Content.png"/>
          <p:cNvPicPr preferRelativeResize="0"/>
          <p:nvPr/>
        </p:nvPicPr>
        <p:blipFill rotWithShape="1">
          <a:blip r:embed="rId3">
            <a:alphaModFix/>
          </a:blip>
          <a:srcRect/>
          <a:stretch/>
        </p:blipFill>
        <p:spPr>
          <a:xfrm>
            <a:off x="0" y="-50800"/>
            <a:ext cx="9144000" cy="6900863"/>
          </a:xfrm>
          <a:prstGeom prst="rect">
            <a:avLst/>
          </a:prstGeom>
          <a:noFill/>
          <a:ln>
            <a:noFill/>
          </a:ln>
        </p:spPr>
      </p:pic>
      <p:pic>
        <p:nvPicPr>
          <p:cNvPr id="257" name="Google Shape;257;p3"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258" name="Google Shape;258;p3"/>
          <p:cNvSpPr txBox="1"/>
          <p:nvPr/>
        </p:nvSpPr>
        <p:spPr>
          <a:xfrm>
            <a:off x="0" y="2387600"/>
            <a:ext cx="9144000" cy="3416279"/>
          </a:xfrm>
          <a:prstGeom prst="rect">
            <a:avLst/>
          </a:prstGeom>
          <a:noFill/>
          <a:ln>
            <a:noFill/>
          </a:ln>
        </p:spPr>
        <p:txBody>
          <a:bodyPr spcFirstLastPara="1" wrap="square" lIns="91425" tIns="45700" rIns="91425" bIns="45700" anchor="t" anchorCtr="0">
            <a:spAutoFit/>
          </a:bodyPr>
          <a:lstStyle/>
          <a:p>
            <a:pPr marL="342900" indent="-342900" algn="just">
              <a:lnSpc>
                <a:spcPct val="150000"/>
              </a:lnSpc>
              <a:buClr>
                <a:schemeClr val="dk1"/>
              </a:buClr>
              <a:buSzPts val="2000"/>
              <a:buFont typeface="Arial"/>
              <a:buChar char="•"/>
            </a:pPr>
            <a:r>
              <a:rPr lang="en-US" sz="2400" dirty="0">
                <a:solidFill>
                  <a:schemeClr val="dk1"/>
                </a:solidFill>
                <a:latin typeface="Calibri"/>
                <a:sym typeface="Calibri"/>
              </a:rPr>
              <a:t>A Clustered index is one of the special types of index which reorders the way records in the table are physically stored on the disk. </a:t>
            </a:r>
            <a:r>
              <a:rPr lang="en-US" sz="2400" b="1" dirty="0">
                <a:solidFill>
                  <a:schemeClr val="dk1"/>
                </a:solidFill>
                <a:latin typeface="Calibri"/>
                <a:sym typeface="Calibri"/>
              </a:rPr>
              <a:t>It sorts and stores the data rows in the table or view based on their key values.</a:t>
            </a:r>
            <a:r>
              <a:rPr lang="en-US" sz="2400" dirty="0">
                <a:solidFill>
                  <a:schemeClr val="dk1"/>
                </a:solidFill>
                <a:latin typeface="Calibri"/>
                <a:sym typeface="Calibri"/>
              </a:rPr>
              <a:t> It is essentially a sorted copy of the data in the indexed columns.</a:t>
            </a:r>
          </a:p>
          <a:p>
            <a:pPr marL="342900" indent="-342900" algn="just">
              <a:lnSpc>
                <a:spcPct val="150000"/>
              </a:lnSpc>
              <a:buClr>
                <a:schemeClr val="dk1"/>
              </a:buClr>
              <a:buSzPts val="2000"/>
              <a:buFont typeface="Arial"/>
              <a:buChar char="•"/>
            </a:pPr>
            <a:endParaRPr lang="en-US" sz="2400" dirty="0">
              <a:solidFill>
                <a:schemeClr val="dk1"/>
              </a:solidFill>
              <a:latin typeface="Calibri"/>
            </a:endParaRPr>
          </a:p>
        </p:txBody>
      </p:sp>
      <p:sp>
        <p:nvSpPr>
          <p:cNvPr id="259" name="Google Shape;259;p3"/>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0" name="Google Shape;260;p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US" sz="3000" b="1" i="0" u="none" strike="noStrike" cap="none" dirty="0">
                <a:solidFill>
                  <a:schemeClr val="lt1"/>
                </a:solidFill>
                <a:latin typeface="Calibri"/>
                <a:ea typeface="Calibri"/>
                <a:cs typeface="Calibri"/>
                <a:sym typeface="Calibri"/>
              </a:rPr>
              <a:t>Clustering Index</a:t>
            </a:r>
          </a:p>
        </p:txBody>
      </p:sp>
    </p:spTree>
    <p:extLst>
      <p:ext uri="{BB962C8B-B14F-4D97-AF65-F5344CB8AC3E}">
        <p14:creationId xmlns:p14="http://schemas.microsoft.com/office/powerpoint/2010/main" val="2529798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pic>
        <p:nvPicPr>
          <p:cNvPr id="247" name="Google Shape;247;p2"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pic>
        <p:nvPicPr>
          <p:cNvPr id="248" name="Google Shape;248;p2" descr="C:\Users\parul\Desktop\Untitled-1.png"/>
          <p:cNvPicPr preferRelativeResize="0"/>
          <p:nvPr/>
        </p:nvPicPr>
        <p:blipFill rotWithShape="1">
          <a:blip r:embed="rId4">
            <a:alphaModFix/>
          </a:blip>
          <a:srcRect/>
          <a:stretch/>
        </p:blipFill>
        <p:spPr>
          <a:xfrm>
            <a:off x="1857375" y="2571750"/>
            <a:ext cx="5430838" cy="2803525"/>
          </a:xfrm>
          <a:prstGeom prst="rect">
            <a:avLst/>
          </a:prstGeom>
          <a:noFill/>
          <a:ln>
            <a:noFill/>
          </a:ln>
        </p:spPr>
      </p:pic>
      <p:sp>
        <p:nvSpPr>
          <p:cNvPr id="249" name="Google Shape;249;p2"/>
          <p:cNvSpPr/>
          <p:nvPr/>
        </p:nvSpPr>
        <p:spPr>
          <a:xfrm>
            <a:off x="0" y="3714750"/>
            <a:ext cx="9144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0" name="Google Shape;250;p2"/>
          <p:cNvSpPr/>
          <p:nvPr/>
        </p:nvSpPr>
        <p:spPr>
          <a:xfrm>
            <a:off x="119921" y="3756025"/>
            <a:ext cx="8784235" cy="63182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lt1"/>
              </a:buClr>
              <a:buSzPts val="3500"/>
              <a:buFont typeface="Arial"/>
              <a:buNone/>
            </a:pPr>
            <a:r>
              <a:rPr lang="en-US" sz="3500" b="1" i="0" u="none" strike="noStrike" cap="none" dirty="0">
                <a:solidFill>
                  <a:schemeClr val="lt1"/>
                </a:solidFill>
                <a:latin typeface="Calibri"/>
                <a:ea typeface="Calibri"/>
                <a:cs typeface="Calibri"/>
                <a:sym typeface="Calibri"/>
              </a:rPr>
              <a:t>Storage strategies: Indices, B-trees, hashing.</a:t>
            </a:r>
          </a:p>
        </p:txBody>
      </p:sp>
      <p:sp>
        <p:nvSpPr>
          <p:cNvPr id="251" name="Google Shape;251;p2"/>
          <p:cNvSpPr/>
          <p:nvPr/>
        </p:nvSpPr>
        <p:spPr>
          <a:xfrm>
            <a:off x="1714500" y="3071813"/>
            <a:ext cx="5715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500"/>
              <a:buFont typeface="Arial"/>
              <a:buNone/>
            </a:pPr>
            <a:r>
              <a:rPr lang="en-US" sz="3500" b="1" i="0" u="none" strike="noStrike" cap="none" dirty="0">
                <a:solidFill>
                  <a:schemeClr val="dk1"/>
                </a:solidFill>
                <a:latin typeface="Calibri"/>
                <a:ea typeface="Calibri"/>
                <a:cs typeface="Calibri"/>
                <a:sym typeface="Calibri"/>
              </a:rPr>
              <a:t>UNIT-3</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3" descr="C:\Users\parul\Desktop\Digital Learning Content.png"/>
          <p:cNvPicPr preferRelativeResize="0"/>
          <p:nvPr/>
        </p:nvPicPr>
        <p:blipFill rotWithShape="1">
          <a:blip r:embed="rId3">
            <a:alphaModFix/>
          </a:blip>
          <a:srcRect/>
          <a:stretch/>
        </p:blipFill>
        <p:spPr>
          <a:xfrm>
            <a:off x="0" y="-50800"/>
            <a:ext cx="9144000" cy="6900863"/>
          </a:xfrm>
          <a:prstGeom prst="rect">
            <a:avLst/>
          </a:prstGeom>
          <a:noFill/>
          <a:ln>
            <a:noFill/>
          </a:ln>
        </p:spPr>
      </p:pic>
      <p:pic>
        <p:nvPicPr>
          <p:cNvPr id="257" name="Google Shape;257;p3"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259" name="Google Shape;259;p3"/>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0" name="Google Shape;260;p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US" sz="3000" b="1" i="0" u="none" strike="noStrike" cap="none" dirty="0">
                <a:solidFill>
                  <a:schemeClr val="lt1"/>
                </a:solidFill>
                <a:latin typeface="Calibri"/>
                <a:ea typeface="Calibri"/>
                <a:cs typeface="Calibri"/>
                <a:sym typeface="Calibri"/>
              </a:rPr>
              <a:t>Clustering Index</a:t>
            </a:r>
          </a:p>
        </p:txBody>
      </p:sp>
      <p:sp>
        <p:nvSpPr>
          <p:cNvPr id="261" name="Google Shape;261;p3"/>
          <p:cNvSpPr/>
          <p:nvPr/>
        </p:nvSpPr>
        <p:spPr>
          <a:xfrm>
            <a:off x="3750586" y="6073775"/>
            <a:ext cx="1111250" cy="21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800"/>
              <a:buFont typeface="Arial"/>
              <a:buNone/>
            </a:pPr>
            <a:endParaRPr sz="800" b="0" i="0" u="none" strike="noStrike" cap="none">
              <a:solidFill>
                <a:schemeClr val="dk1"/>
              </a:solidFill>
              <a:latin typeface="Calibri"/>
              <a:ea typeface="Calibri"/>
              <a:cs typeface="Calibri"/>
              <a:sym typeface="Calibri"/>
            </a:endParaRPr>
          </a:p>
        </p:txBody>
      </p:sp>
      <p:sp>
        <p:nvSpPr>
          <p:cNvPr id="262" name="Google Shape;262;p3"/>
          <p:cNvSpPr/>
          <p:nvPr/>
        </p:nvSpPr>
        <p:spPr>
          <a:xfrm flipH="1">
            <a:off x="3671211"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aphicFrame>
        <p:nvGraphicFramePr>
          <p:cNvPr id="10" name="Google Shape;300;p15">
            <a:extLst>
              <a:ext uri="{FF2B5EF4-FFF2-40B4-BE49-F238E27FC236}">
                <a16:creationId xmlns:a16="http://schemas.microsoft.com/office/drawing/2014/main" id="{1C8F516A-38E6-4B1A-B92A-6D45ACFEA100}"/>
              </a:ext>
            </a:extLst>
          </p:cNvPr>
          <p:cNvGraphicFramePr/>
          <p:nvPr>
            <p:extLst>
              <p:ext uri="{D42A27DB-BD31-4B8C-83A1-F6EECF244321}">
                <p14:modId xmlns:p14="http://schemas.microsoft.com/office/powerpoint/2010/main" val="4112853171"/>
              </p:ext>
            </p:extLst>
          </p:nvPr>
        </p:nvGraphicFramePr>
        <p:xfrm>
          <a:off x="1800695" y="3201802"/>
          <a:ext cx="1215150" cy="1483400"/>
        </p:xfrm>
        <a:graphic>
          <a:graphicData uri="http://schemas.openxmlformats.org/drawingml/2006/table">
            <a:tbl>
              <a:tblPr firstRow="1" bandRow="1">
                <a:noFill/>
                <a:tableStyleId>{5E69F8C4-1199-424B-8201-E1772B6792D4}</a:tableStyleId>
              </a:tblPr>
              <a:tblGrid>
                <a:gridCol w="607575">
                  <a:extLst>
                    <a:ext uri="{9D8B030D-6E8A-4147-A177-3AD203B41FA5}">
                      <a16:colId xmlns:a16="http://schemas.microsoft.com/office/drawing/2014/main" val="20000"/>
                    </a:ext>
                  </a:extLst>
                </a:gridCol>
                <a:gridCol w="6075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400" b="1"/>
                        <a:t>CE</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400" b="1" dirty="0"/>
                        <a:t>EE</a:t>
                      </a:r>
                      <a:endParaRPr dirty="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400" b="1"/>
                        <a:t>EC</a:t>
                      </a:r>
                      <a:endParaRPr/>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400" b="1"/>
                        <a:t>ME</a:t>
                      </a:r>
                      <a:endParaRPr/>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3"/>
                  </a:ext>
                </a:extLst>
              </a:tr>
            </a:tbl>
          </a:graphicData>
        </a:graphic>
      </p:graphicFrame>
      <p:graphicFrame>
        <p:nvGraphicFramePr>
          <p:cNvPr id="11" name="Google Shape;301;p15">
            <a:extLst>
              <a:ext uri="{FF2B5EF4-FFF2-40B4-BE49-F238E27FC236}">
                <a16:creationId xmlns:a16="http://schemas.microsoft.com/office/drawing/2014/main" id="{C0497D64-49B9-4626-8F6E-7266E33A4B54}"/>
              </a:ext>
            </a:extLst>
          </p:cNvPr>
          <p:cNvGraphicFramePr/>
          <p:nvPr>
            <p:extLst>
              <p:ext uri="{D42A27DB-BD31-4B8C-83A1-F6EECF244321}">
                <p14:modId xmlns:p14="http://schemas.microsoft.com/office/powerpoint/2010/main" val="1502449498"/>
              </p:ext>
            </p:extLst>
          </p:nvPr>
        </p:nvGraphicFramePr>
        <p:xfrm>
          <a:off x="4109513" y="2129692"/>
          <a:ext cx="1379250" cy="4134185"/>
        </p:xfrm>
        <a:graphic>
          <a:graphicData uri="http://schemas.openxmlformats.org/drawingml/2006/table">
            <a:tbl>
              <a:tblPr firstRow="1" bandRow="1">
                <a:noFill/>
                <a:tableStyleId>{5E69F8C4-1199-424B-8201-E1772B6792D4}</a:tableStyleId>
              </a:tblPr>
              <a:tblGrid>
                <a:gridCol w="689625">
                  <a:extLst>
                    <a:ext uri="{9D8B030D-6E8A-4147-A177-3AD203B41FA5}">
                      <a16:colId xmlns:a16="http://schemas.microsoft.com/office/drawing/2014/main" val="20000"/>
                    </a:ext>
                  </a:extLst>
                </a:gridCol>
                <a:gridCol w="689625">
                  <a:extLst>
                    <a:ext uri="{9D8B030D-6E8A-4147-A177-3AD203B41FA5}">
                      <a16:colId xmlns:a16="http://schemas.microsoft.com/office/drawing/2014/main" val="20001"/>
                    </a:ext>
                  </a:extLst>
                </a:gridCol>
              </a:tblGrid>
              <a:tr h="291200">
                <a:tc>
                  <a:txBody>
                    <a:bodyPr/>
                    <a:lstStyle/>
                    <a:p>
                      <a:pPr marL="0" marR="0" lvl="0" indent="0" algn="ctr" rtl="0">
                        <a:spcBef>
                          <a:spcPts val="0"/>
                        </a:spcBef>
                        <a:spcAft>
                          <a:spcPts val="0"/>
                        </a:spcAft>
                        <a:buNone/>
                      </a:pPr>
                      <a:r>
                        <a:rPr lang="en-US" sz="1400" b="1"/>
                        <a:t>Dept</a:t>
                      </a:r>
                      <a:endParaRPr/>
                    </a:p>
                  </a:txBody>
                  <a:tcPr marL="91450" marR="91450" marT="45725" marB="45725"/>
                </a:tc>
                <a:tc>
                  <a:txBody>
                    <a:bodyPr/>
                    <a:lstStyle/>
                    <a:p>
                      <a:pPr marL="0" marR="0" lvl="0" indent="0" algn="l" rtl="0">
                        <a:spcBef>
                          <a:spcPts val="0"/>
                        </a:spcBef>
                        <a:spcAft>
                          <a:spcPts val="0"/>
                        </a:spcAft>
                        <a:buNone/>
                      </a:pPr>
                      <a:r>
                        <a:rPr lang="en-US" sz="1400" b="1"/>
                        <a:t>Name</a:t>
                      </a:r>
                      <a:endParaRPr/>
                    </a:p>
                  </a:txBody>
                  <a:tcPr marL="91450" marR="91450" marT="45725" marB="45725"/>
                </a:tc>
                <a:extLst>
                  <a:ext uri="{0D108BD9-81ED-4DB2-BD59-A6C34878D82A}">
                    <a16:rowId xmlns:a16="http://schemas.microsoft.com/office/drawing/2014/main" val="10000"/>
                  </a:ext>
                </a:extLst>
              </a:tr>
              <a:tr h="348125">
                <a:tc>
                  <a:txBody>
                    <a:bodyPr/>
                    <a:lstStyle/>
                    <a:p>
                      <a:pPr marL="0" marR="0" lvl="0" indent="0" algn="ctr" rtl="0">
                        <a:spcBef>
                          <a:spcPts val="0"/>
                        </a:spcBef>
                        <a:spcAft>
                          <a:spcPts val="0"/>
                        </a:spcAft>
                        <a:buNone/>
                      </a:pPr>
                      <a:r>
                        <a:rPr lang="en-US" sz="1400" b="1"/>
                        <a:t>CE</a:t>
                      </a:r>
                      <a:endParaRPr/>
                    </a:p>
                  </a:txBody>
                  <a:tcPr marL="91450" marR="91450" marT="45725" marB="45725"/>
                </a:tc>
                <a:tc>
                  <a:txBody>
                    <a:bodyPr/>
                    <a:lstStyle/>
                    <a:p>
                      <a:pPr marL="0" marR="0" lvl="0" indent="0" algn="ctr" rtl="0">
                        <a:spcBef>
                          <a:spcPts val="0"/>
                        </a:spcBef>
                        <a:spcAft>
                          <a:spcPts val="0"/>
                        </a:spcAft>
                        <a:buNone/>
                      </a:pPr>
                      <a:r>
                        <a:rPr lang="en-US" sz="1400" b="0"/>
                        <a:t>Nidhi</a:t>
                      </a:r>
                      <a:endParaRPr/>
                    </a:p>
                  </a:txBody>
                  <a:tcPr marL="91450" marR="91450" marT="45725" marB="45725"/>
                </a:tc>
                <a:extLst>
                  <a:ext uri="{0D108BD9-81ED-4DB2-BD59-A6C34878D82A}">
                    <a16:rowId xmlns:a16="http://schemas.microsoft.com/office/drawing/2014/main" val="10001"/>
                  </a:ext>
                </a:extLst>
              </a:tr>
              <a:tr h="348125">
                <a:tc>
                  <a:txBody>
                    <a:bodyPr/>
                    <a:lstStyle/>
                    <a:p>
                      <a:pPr marL="0" marR="0" lvl="0" indent="0" algn="ctr" rtl="0">
                        <a:spcBef>
                          <a:spcPts val="0"/>
                        </a:spcBef>
                        <a:spcAft>
                          <a:spcPts val="0"/>
                        </a:spcAft>
                        <a:buNone/>
                      </a:pPr>
                      <a:r>
                        <a:rPr lang="en-US" sz="1400" b="1"/>
                        <a:t>CE</a:t>
                      </a:r>
                      <a:endParaRPr/>
                    </a:p>
                  </a:txBody>
                  <a:tcPr marL="91450" marR="91450" marT="45725" marB="45725"/>
                </a:tc>
                <a:tc>
                  <a:txBody>
                    <a:bodyPr/>
                    <a:lstStyle/>
                    <a:p>
                      <a:pPr marL="0" marR="0" lvl="0" indent="0" algn="ctr" rtl="0">
                        <a:spcBef>
                          <a:spcPts val="0"/>
                        </a:spcBef>
                        <a:spcAft>
                          <a:spcPts val="0"/>
                        </a:spcAft>
                        <a:buNone/>
                      </a:pPr>
                      <a:r>
                        <a:rPr lang="en-US" sz="1400" b="0"/>
                        <a:t>Vikas</a:t>
                      </a:r>
                      <a:endParaRPr/>
                    </a:p>
                  </a:txBody>
                  <a:tcPr marL="91450" marR="91450" marT="45725" marB="45725"/>
                </a:tc>
                <a:extLst>
                  <a:ext uri="{0D108BD9-81ED-4DB2-BD59-A6C34878D82A}">
                    <a16:rowId xmlns:a16="http://schemas.microsoft.com/office/drawing/2014/main" val="10002"/>
                  </a:ext>
                </a:extLst>
              </a:tr>
              <a:tr h="348125">
                <a:tc>
                  <a:txBody>
                    <a:bodyPr/>
                    <a:lstStyle/>
                    <a:p>
                      <a:pPr marL="0" marR="0" lvl="0" indent="0" algn="ctr" rtl="0">
                        <a:spcBef>
                          <a:spcPts val="0"/>
                        </a:spcBef>
                        <a:spcAft>
                          <a:spcPts val="0"/>
                        </a:spcAft>
                        <a:buNone/>
                      </a:pPr>
                      <a:endParaRPr sz="1400" b="1"/>
                    </a:p>
                  </a:txBody>
                  <a:tcPr marL="91450" marR="91450" marT="45725" marB="45725"/>
                </a:tc>
                <a:tc>
                  <a:txBody>
                    <a:bodyPr/>
                    <a:lstStyle/>
                    <a:p>
                      <a:pPr marL="0" marR="0" lvl="0" indent="0" algn="ctr" rtl="0">
                        <a:spcBef>
                          <a:spcPts val="0"/>
                        </a:spcBef>
                        <a:spcAft>
                          <a:spcPts val="0"/>
                        </a:spcAft>
                        <a:buNone/>
                      </a:pPr>
                      <a:endParaRPr sz="1400"/>
                    </a:p>
                  </a:txBody>
                  <a:tcPr marL="91450" marR="91450" marT="45725" marB="45725"/>
                </a:tc>
                <a:extLst>
                  <a:ext uri="{0D108BD9-81ED-4DB2-BD59-A6C34878D82A}">
                    <a16:rowId xmlns:a16="http://schemas.microsoft.com/office/drawing/2014/main" val="10003"/>
                  </a:ext>
                </a:extLst>
              </a:tr>
              <a:tr h="348125">
                <a:tc>
                  <a:txBody>
                    <a:bodyPr/>
                    <a:lstStyle/>
                    <a:p>
                      <a:pPr marL="0" marR="0" lvl="0" indent="0" algn="ctr" rtl="0">
                        <a:spcBef>
                          <a:spcPts val="0"/>
                        </a:spcBef>
                        <a:spcAft>
                          <a:spcPts val="0"/>
                        </a:spcAft>
                        <a:buNone/>
                      </a:pPr>
                      <a:r>
                        <a:rPr lang="en-US" sz="1400" b="1"/>
                        <a:t>EE</a:t>
                      </a:r>
                      <a:endParaRPr/>
                    </a:p>
                  </a:txBody>
                  <a:tcPr marL="91450" marR="91450" marT="45725" marB="45725"/>
                </a:tc>
                <a:tc>
                  <a:txBody>
                    <a:bodyPr/>
                    <a:lstStyle/>
                    <a:p>
                      <a:pPr marL="0" marR="0" lvl="0" indent="0" algn="ctr" rtl="0">
                        <a:spcBef>
                          <a:spcPts val="0"/>
                        </a:spcBef>
                        <a:spcAft>
                          <a:spcPts val="0"/>
                        </a:spcAft>
                        <a:buNone/>
                      </a:pPr>
                      <a:r>
                        <a:rPr lang="en-US" sz="1400"/>
                        <a:t>Jay</a:t>
                      </a:r>
                      <a:endParaRPr/>
                    </a:p>
                  </a:txBody>
                  <a:tcPr marL="91450" marR="91450" marT="45725" marB="45725"/>
                </a:tc>
                <a:extLst>
                  <a:ext uri="{0D108BD9-81ED-4DB2-BD59-A6C34878D82A}">
                    <a16:rowId xmlns:a16="http://schemas.microsoft.com/office/drawing/2014/main" val="10004"/>
                  </a:ext>
                </a:extLst>
              </a:tr>
              <a:tr h="348125">
                <a:tc>
                  <a:txBody>
                    <a:bodyPr/>
                    <a:lstStyle/>
                    <a:p>
                      <a:pPr marL="0" marR="0" lvl="0" indent="0" algn="ctr" rtl="0">
                        <a:spcBef>
                          <a:spcPts val="0"/>
                        </a:spcBef>
                        <a:spcAft>
                          <a:spcPts val="0"/>
                        </a:spcAft>
                        <a:buNone/>
                      </a:pPr>
                      <a:r>
                        <a:rPr lang="en-US" sz="1400" b="1"/>
                        <a:t>EE</a:t>
                      </a:r>
                      <a:endParaRPr/>
                    </a:p>
                  </a:txBody>
                  <a:tcPr marL="91450" marR="91450" marT="45725" marB="45725"/>
                </a:tc>
                <a:tc>
                  <a:txBody>
                    <a:bodyPr/>
                    <a:lstStyle/>
                    <a:p>
                      <a:pPr marL="0" marR="0" lvl="0" indent="0" algn="ctr" rtl="0">
                        <a:spcBef>
                          <a:spcPts val="0"/>
                        </a:spcBef>
                        <a:spcAft>
                          <a:spcPts val="0"/>
                        </a:spcAft>
                        <a:buNone/>
                      </a:pPr>
                      <a:r>
                        <a:rPr lang="en-US" sz="1400"/>
                        <a:t>Mark</a:t>
                      </a:r>
                      <a:endParaRPr/>
                    </a:p>
                  </a:txBody>
                  <a:tcPr marL="91450" marR="91450" marT="45725" marB="45725"/>
                </a:tc>
                <a:extLst>
                  <a:ext uri="{0D108BD9-81ED-4DB2-BD59-A6C34878D82A}">
                    <a16:rowId xmlns:a16="http://schemas.microsoft.com/office/drawing/2014/main" val="10005"/>
                  </a:ext>
                </a:extLst>
              </a:tr>
              <a:tr h="348125">
                <a:tc>
                  <a:txBody>
                    <a:bodyPr/>
                    <a:lstStyle/>
                    <a:p>
                      <a:pPr marL="0" marR="0" lvl="0" indent="0" algn="ctr" rtl="0">
                        <a:spcBef>
                          <a:spcPts val="0"/>
                        </a:spcBef>
                        <a:spcAft>
                          <a:spcPts val="0"/>
                        </a:spcAft>
                        <a:buNone/>
                      </a:pPr>
                      <a:endParaRPr sz="1400" b="1"/>
                    </a:p>
                  </a:txBody>
                  <a:tcPr marL="91450" marR="91450" marT="45725" marB="45725"/>
                </a:tc>
                <a:tc>
                  <a:txBody>
                    <a:bodyPr/>
                    <a:lstStyle/>
                    <a:p>
                      <a:pPr marL="0" marR="0" lvl="0" indent="0" algn="ctr" rtl="0">
                        <a:spcBef>
                          <a:spcPts val="0"/>
                        </a:spcBef>
                        <a:spcAft>
                          <a:spcPts val="0"/>
                        </a:spcAft>
                        <a:buNone/>
                      </a:pPr>
                      <a:endParaRPr sz="1400"/>
                    </a:p>
                  </a:txBody>
                  <a:tcPr marL="91450" marR="91450" marT="45725" marB="45725"/>
                </a:tc>
                <a:extLst>
                  <a:ext uri="{0D108BD9-81ED-4DB2-BD59-A6C34878D82A}">
                    <a16:rowId xmlns:a16="http://schemas.microsoft.com/office/drawing/2014/main" val="10006"/>
                  </a:ext>
                </a:extLst>
              </a:tr>
              <a:tr h="348125">
                <a:tc>
                  <a:txBody>
                    <a:bodyPr/>
                    <a:lstStyle/>
                    <a:p>
                      <a:pPr marL="0" marR="0" lvl="0" indent="0" algn="ctr" rtl="0">
                        <a:spcBef>
                          <a:spcPts val="0"/>
                        </a:spcBef>
                        <a:spcAft>
                          <a:spcPts val="0"/>
                        </a:spcAft>
                        <a:buNone/>
                      </a:pPr>
                      <a:r>
                        <a:rPr lang="en-US" sz="1400" b="1"/>
                        <a:t>EC</a:t>
                      </a:r>
                      <a:endParaRPr/>
                    </a:p>
                  </a:txBody>
                  <a:tcPr marL="91450" marR="91450" marT="45725" marB="45725"/>
                </a:tc>
                <a:tc>
                  <a:txBody>
                    <a:bodyPr/>
                    <a:lstStyle/>
                    <a:p>
                      <a:pPr marL="0" marR="0" lvl="0" indent="0" algn="ctr" rtl="0">
                        <a:spcBef>
                          <a:spcPts val="0"/>
                        </a:spcBef>
                        <a:spcAft>
                          <a:spcPts val="0"/>
                        </a:spcAft>
                        <a:buNone/>
                      </a:pPr>
                      <a:r>
                        <a:rPr lang="en-US" sz="1400"/>
                        <a:t>Neel</a:t>
                      </a:r>
                      <a:endParaRPr/>
                    </a:p>
                  </a:txBody>
                  <a:tcPr marL="91450" marR="91450" marT="45725" marB="45725"/>
                </a:tc>
                <a:extLst>
                  <a:ext uri="{0D108BD9-81ED-4DB2-BD59-A6C34878D82A}">
                    <a16:rowId xmlns:a16="http://schemas.microsoft.com/office/drawing/2014/main" val="10007"/>
                  </a:ext>
                </a:extLst>
              </a:tr>
              <a:tr h="348125">
                <a:tc>
                  <a:txBody>
                    <a:bodyPr/>
                    <a:lstStyle/>
                    <a:p>
                      <a:pPr marL="0" marR="0" lvl="0" indent="0" algn="ctr" rtl="0">
                        <a:spcBef>
                          <a:spcPts val="0"/>
                        </a:spcBef>
                        <a:spcAft>
                          <a:spcPts val="0"/>
                        </a:spcAft>
                        <a:buNone/>
                      </a:pPr>
                      <a:r>
                        <a:rPr lang="en-US" sz="1400" b="1"/>
                        <a:t>EC</a:t>
                      </a:r>
                      <a:endParaRPr/>
                    </a:p>
                  </a:txBody>
                  <a:tcPr marL="91450" marR="91450" marT="45725" marB="45725"/>
                </a:tc>
                <a:tc>
                  <a:txBody>
                    <a:bodyPr/>
                    <a:lstStyle/>
                    <a:p>
                      <a:pPr marL="0" marR="0" lvl="0" indent="0" algn="ctr" rtl="0">
                        <a:spcBef>
                          <a:spcPts val="0"/>
                        </a:spcBef>
                        <a:spcAft>
                          <a:spcPts val="0"/>
                        </a:spcAft>
                        <a:buNone/>
                      </a:pPr>
                      <a:r>
                        <a:rPr lang="en-US" sz="1400"/>
                        <a:t>Derick</a:t>
                      </a:r>
                      <a:endParaRPr/>
                    </a:p>
                  </a:txBody>
                  <a:tcPr marL="91450" marR="91450" marT="45725" marB="45725"/>
                </a:tc>
                <a:extLst>
                  <a:ext uri="{0D108BD9-81ED-4DB2-BD59-A6C34878D82A}">
                    <a16:rowId xmlns:a16="http://schemas.microsoft.com/office/drawing/2014/main" val="10008"/>
                  </a:ext>
                </a:extLst>
              </a:tr>
              <a:tr h="348125">
                <a:tc>
                  <a:txBody>
                    <a:bodyPr/>
                    <a:lstStyle/>
                    <a:p>
                      <a:pPr marL="0" marR="0" lvl="0" indent="0" algn="ctr" rtl="0">
                        <a:spcBef>
                          <a:spcPts val="0"/>
                        </a:spcBef>
                        <a:spcAft>
                          <a:spcPts val="0"/>
                        </a:spcAft>
                        <a:buNone/>
                      </a:pPr>
                      <a:endParaRPr sz="1400" b="1"/>
                    </a:p>
                  </a:txBody>
                  <a:tcPr marL="91450" marR="91450" marT="45725" marB="45725"/>
                </a:tc>
                <a:tc>
                  <a:txBody>
                    <a:bodyPr/>
                    <a:lstStyle/>
                    <a:p>
                      <a:pPr marL="0" marR="0" lvl="0" indent="0" algn="ctr" rtl="0">
                        <a:spcBef>
                          <a:spcPts val="0"/>
                        </a:spcBef>
                        <a:spcAft>
                          <a:spcPts val="0"/>
                        </a:spcAft>
                        <a:buNone/>
                      </a:pPr>
                      <a:endParaRPr sz="1400"/>
                    </a:p>
                  </a:txBody>
                  <a:tcPr marL="91450" marR="91450" marT="45725" marB="45725"/>
                </a:tc>
                <a:extLst>
                  <a:ext uri="{0D108BD9-81ED-4DB2-BD59-A6C34878D82A}">
                    <a16:rowId xmlns:a16="http://schemas.microsoft.com/office/drawing/2014/main" val="10009"/>
                  </a:ext>
                </a:extLst>
              </a:tr>
              <a:tr h="348125">
                <a:tc>
                  <a:txBody>
                    <a:bodyPr/>
                    <a:lstStyle/>
                    <a:p>
                      <a:pPr marL="0" marR="0" lvl="0" indent="0" algn="ctr" rtl="0">
                        <a:spcBef>
                          <a:spcPts val="0"/>
                        </a:spcBef>
                        <a:spcAft>
                          <a:spcPts val="0"/>
                        </a:spcAft>
                        <a:buNone/>
                      </a:pPr>
                      <a:r>
                        <a:rPr lang="en-US" sz="1400" b="1"/>
                        <a:t>ME</a:t>
                      </a:r>
                      <a:endParaRPr/>
                    </a:p>
                  </a:txBody>
                  <a:tcPr marL="91450" marR="91450" marT="45725" marB="45725"/>
                </a:tc>
                <a:tc>
                  <a:txBody>
                    <a:bodyPr/>
                    <a:lstStyle/>
                    <a:p>
                      <a:pPr marL="0" marR="0" lvl="0" indent="0" algn="ctr" rtl="0">
                        <a:spcBef>
                          <a:spcPts val="0"/>
                        </a:spcBef>
                        <a:spcAft>
                          <a:spcPts val="0"/>
                        </a:spcAft>
                        <a:buNone/>
                      </a:pPr>
                      <a:r>
                        <a:rPr lang="en-US" sz="1400"/>
                        <a:t>John</a:t>
                      </a:r>
                      <a:endParaRPr/>
                    </a:p>
                  </a:txBody>
                  <a:tcPr marL="91450" marR="91450" marT="45725" marB="45725"/>
                </a:tc>
                <a:extLst>
                  <a:ext uri="{0D108BD9-81ED-4DB2-BD59-A6C34878D82A}">
                    <a16:rowId xmlns:a16="http://schemas.microsoft.com/office/drawing/2014/main" val="10010"/>
                  </a:ext>
                </a:extLst>
              </a:tr>
              <a:tr h="348125">
                <a:tc>
                  <a:txBody>
                    <a:bodyPr/>
                    <a:lstStyle/>
                    <a:p>
                      <a:pPr marL="0" marR="0" lvl="0" indent="0" algn="ctr" rtl="0">
                        <a:spcBef>
                          <a:spcPts val="0"/>
                        </a:spcBef>
                        <a:spcAft>
                          <a:spcPts val="0"/>
                        </a:spcAft>
                        <a:buNone/>
                      </a:pPr>
                      <a:r>
                        <a:rPr lang="en-US" sz="1400" b="1"/>
                        <a:t>ME</a:t>
                      </a:r>
                      <a:endParaRPr/>
                    </a:p>
                  </a:txBody>
                  <a:tcPr marL="91450" marR="91450" marT="45725" marB="45725"/>
                </a:tc>
                <a:tc>
                  <a:txBody>
                    <a:bodyPr/>
                    <a:lstStyle/>
                    <a:p>
                      <a:pPr marL="0" marR="0" lvl="0" indent="0" algn="ctr" rtl="0">
                        <a:spcBef>
                          <a:spcPts val="0"/>
                        </a:spcBef>
                        <a:spcAft>
                          <a:spcPts val="0"/>
                        </a:spcAft>
                        <a:buNone/>
                      </a:pPr>
                      <a:r>
                        <a:rPr lang="en-US" sz="1400"/>
                        <a:t>Ketan</a:t>
                      </a:r>
                      <a:endParaRPr/>
                    </a:p>
                  </a:txBody>
                  <a:tcPr marL="91450" marR="91450" marT="45725" marB="45725"/>
                </a:tc>
                <a:extLst>
                  <a:ext uri="{0D108BD9-81ED-4DB2-BD59-A6C34878D82A}">
                    <a16:rowId xmlns:a16="http://schemas.microsoft.com/office/drawing/2014/main" val="10011"/>
                  </a:ext>
                </a:extLst>
              </a:tr>
            </a:tbl>
          </a:graphicData>
        </a:graphic>
      </p:graphicFrame>
      <p:sp>
        <p:nvSpPr>
          <p:cNvPr id="12" name="Google Shape;302;p15">
            <a:extLst>
              <a:ext uri="{FF2B5EF4-FFF2-40B4-BE49-F238E27FC236}">
                <a16:creationId xmlns:a16="http://schemas.microsoft.com/office/drawing/2014/main" id="{2F29A69D-2B1D-415E-80BB-DF7FE9BE8DA4}"/>
              </a:ext>
            </a:extLst>
          </p:cNvPr>
          <p:cNvSpPr/>
          <p:nvPr/>
        </p:nvSpPr>
        <p:spPr>
          <a:xfrm>
            <a:off x="1739797" y="4843552"/>
            <a:ext cx="1336951" cy="5207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r>
              <a:rPr lang="en-US" sz="1800" b="0" i="0" u="none">
                <a:solidFill>
                  <a:schemeClr val="lt1"/>
                </a:solidFill>
                <a:latin typeface="Arial"/>
                <a:ea typeface="Arial"/>
                <a:cs typeface="Arial"/>
                <a:sym typeface="Arial"/>
              </a:rPr>
              <a:t>Index Table</a:t>
            </a:r>
            <a:endParaRPr/>
          </a:p>
        </p:txBody>
      </p:sp>
      <p:sp>
        <p:nvSpPr>
          <p:cNvPr id="13" name="Google Shape;303;p15">
            <a:extLst>
              <a:ext uri="{FF2B5EF4-FFF2-40B4-BE49-F238E27FC236}">
                <a16:creationId xmlns:a16="http://schemas.microsoft.com/office/drawing/2014/main" id="{2B6C6FF6-A17D-4B35-899D-3BAA2331C9B4}"/>
              </a:ext>
            </a:extLst>
          </p:cNvPr>
          <p:cNvSpPr/>
          <p:nvPr/>
        </p:nvSpPr>
        <p:spPr>
          <a:xfrm>
            <a:off x="4163744" y="6286356"/>
            <a:ext cx="1215154" cy="5207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r>
              <a:rPr lang="en-US" sz="1800" b="0" i="0" u="none">
                <a:solidFill>
                  <a:schemeClr val="lt1"/>
                </a:solidFill>
                <a:latin typeface="Arial"/>
                <a:ea typeface="Arial"/>
                <a:cs typeface="Arial"/>
                <a:sym typeface="Arial"/>
              </a:rPr>
              <a:t>Main Table</a:t>
            </a:r>
            <a:endParaRPr/>
          </a:p>
        </p:txBody>
      </p:sp>
      <p:cxnSp>
        <p:nvCxnSpPr>
          <p:cNvPr id="14" name="Google Shape;304;p15">
            <a:extLst>
              <a:ext uri="{FF2B5EF4-FFF2-40B4-BE49-F238E27FC236}">
                <a16:creationId xmlns:a16="http://schemas.microsoft.com/office/drawing/2014/main" id="{8E827603-CEF2-496B-81D5-2D244306F9FA}"/>
              </a:ext>
            </a:extLst>
          </p:cNvPr>
          <p:cNvCxnSpPr>
            <a:cxnSpLocks/>
          </p:cNvCxnSpPr>
          <p:nvPr/>
        </p:nvCxnSpPr>
        <p:spPr>
          <a:xfrm rot="10800000" flipH="1">
            <a:off x="2759018" y="2420888"/>
            <a:ext cx="1350495" cy="1008112"/>
          </a:xfrm>
          <a:prstGeom prst="straightConnector1">
            <a:avLst/>
          </a:prstGeom>
          <a:noFill/>
          <a:ln w="9525" cap="flat" cmpd="sng">
            <a:solidFill>
              <a:srgbClr val="4A7DBA"/>
            </a:solidFill>
            <a:prstDash val="solid"/>
            <a:round/>
            <a:headEnd type="none" w="sm" len="sm"/>
            <a:tailEnd type="triangle" w="med" len="med"/>
          </a:ln>
        </p:spPr>
      </p:cxnSp>
      <p:cxnSp>
        <p:nvCxnSpPr>
          <p:cNvPr id="15" name="Google Shape;305;p15">
            <a:extLst>
              <a:ext uri="{FF2B5EF4-FFF2-40B4-BE49-F238E27FC236}">
                <a16:creationId xmlns:a16="http://schemas.microsoft.com/office/drawing/2014/main" id="{0BDBF9A1-AAA4-44F7-A891-3EB895B595D7}"/>
              </a:ext>
            </a:extLst>
          </p:cNvPr>
          <p:cNvCxnSpPr>
            <a:cxnSpLocks/>
          </p:cNvCxnSpPr>
          <p:nvPr/>
        </p:nvCxnSpPr>
        <p:spPr>
          <a:xfrm>
            <a:off x="2759018" y="3759688"/>
            <a:ext cx="1350495" cy="61133"/>
          </a:xfrm>
          <a:prstGeom prst="straightConnector1">
            <a:avLst/>
          </a:prstGeom>
          <a:noFill/>
          <a:ln w="9525" cap="flat" cmpd="sng">
            <a:solidFill>
              <a:srgbClr val="4A7DBA"/>
            </a:solidFill>
            <a:prstDash val="solid"/>
            <a:round/>
            <a:headEnd type="none" w="sm" len="sm"/>
            <a:tailEnd type="triangle" w="med" len="med"/>
          </a:ln>
        </p:spPr>
      </p:cxnSp>
      <p:cxnSp>
        <p:nvCxnSpPr>
          <p:cNvPr id="16" name="Google Shape;306;p15">
            <a:extLst>
              <a:ext uri="{FF2B5EF4-FFF2-40B4-BE49-F238E27FC236}">
                <a16:creationId xmlns:a16="http://schemas.microsoft.com/office/drawing/2014/main" id="{AF7633CE-8310-44F0-8725-3A9B4F3D7298}"/>
              </a:ext>
            </a:extLst>
          </p:cNvPr>
          <p:cNvCxnSpPr>
            <a:cxnSpLocks/>
          </p:cNvCxnSpPr>
          <p:nvPr/>
        </p:nvCxnSpPr>
        <p:spPr>
          <a:xfrm>
            <a:off x="2759018" y="4106459"/>
            <a:ext cx="1350495" cy="767627"/>
          </a:xfrm>
          <a:prstGeom prst="straightConnector1">
            <a:avLst/>
          </a:prstGeom>
          <a:noFill/>
          <a:ln w="9525" cap="flat" cmpd="sng">
            <a:solidFill>
              <a:srgbClr val="4A7DBA"/>
            </a:solidFill>
            <a:prstDash val="solid"/>
            <a:round/>
            <a:headEnd type="none" w="sm" len="sm"/>
            <a:tailEnd type="triangle" w="med" len="med"/>
          </a:ln>
        </p:spPr>
      </p:cxnSp>
      <p:cxnSp>
        <p:nvCxnSpPr>
          <p:cNvPr id="17" name="Google Shape;307;p15">
            <a:extLst>
              <a:ext uri="{FF2B5EF4-FFF2-40B4-BE49-F238E27FC236}">
                <a16:creationId xmlns:a16="http://schemas.microsoft.com/office/drawing/2014/main" id="{393DA4D5-2BC6-4E94-AD8E-725BC65E8E03}"/>
              </a:ext>
            </a:extLst>
          </p:cNvPr>
          <p:cNvCxnSpPr>
            <a:cxnSpLocks/>
          </p:cNvCxnSpPr>
          <p:nvPr/>
        </p:nvCxnSpPr>
        <p:spPr>
          <a:xfrm>
            <a:off x="2782563" y="4529517"/>
            <a:ext cx="1313406" cy="1352599"/>
          </a:xfrm>
          <a:prstGeom prst="straightConnector1">
            <a:avLst/>
          </a:prstGeom>
          <a:noFill/>
          <a:ln w="9525" cap="flat" cmpd="sng">
            <a:solidFill>
              <a:srgbClr val="4A7DBA"/>
            </a:solidFill>
            <a:prstDash val="solid"/>
            <a:round/>
            <a:headEnd type="none" w="sm" len="sm"/>
            <a:tailEnd type="triangle" w="med" len="med"/>
          </a:ln>
        </p:spPr>
      </p:cxnSp>
    </p:spTree>
    <p:extLst>
      <p:ext uri="{BB962C8B-B14F-4D97-AF65-F5344CB8AC3E}">
        <p14:creationId xmlns:p14="http://schemas.microsoft.com/office/powerpoint/2010/main" val="3790194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pic>
        <p:nvPicPr>
          <p:cNvPr id="312" name="Google Shape;312;p16" descr="C:\Users\parul\Desktop\Untitled-1.png"/>
          <p:cNvPicPr preferRelativeResize="0"/>
          <p:nvPr/>
        </p:nvPicPr>
        <p:blipFill rotWithShape="1">
          <a:blip r:embed="rId3">
            <a:alphaModFix/>
          </a:blip>
          <a:srcRect/>
          <a:stretch/>
        </p:blipFill>
        <p:spPr>
          <a:xfrm>
            <a:off x="1857375" y="3071813"/>
            <a:ext cx="5430838" cy="2803525"/>
          </a:xfrm>
          <a:prstGeom prst="rect">
            <a:avLst/>
          </a:prstGeom>
          <a:noFill/>
          <a:ln>
            <a:noFill/>
          </a:ln>
        </p:spPr>
      </p:pic>
      <p:pic>
        <p:nvPicPr>
          <p:cNvPr id="313" name="Google Shape;313;p16" descr="C:\Users\parul\Desktop\Digital Learning Content.png"/>
          <p:cNvPicPr preferRelativeResize="0"/>
          <p:nvPr/>
        </p:nvPicPr>
        <p:blipFill rotWithShape="1">
          <a:blip r:embed="rId4">
            <a:alphaModFix/>
          </a:blip>
          <a:srcRect/>
          <a:stretch/>
        </p:blipFill>
        <p:spPr>
          <a:xfrm>
            <a:off x="-18020" y="6896"/>
            <a:ext cx="9144000" cy="6900863"/>
          </a:xfrm>
          <a:prstGeom prst="rect">
            <a:avLst/>
          </a:prstGeom>
          <a:noFill/>
          <a:ln>
            <a:noFill/>
          </a:ln>
        </p:spPr>
      </p:pic>
      <p:sp>
        <p:nvSpPr>
          <p:cNvPr id="314" name="Google Shape;314;p16"/>
          <p:cNvSpPr/>
          <p:nvPr/>
        </p:nvSpPr>
        <p:spPr>
          <a:xfrm>
            <a:off x="18020" y="3596407"/>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Arial"/>
              <a:buNone/>
            </a:pPr>
            <a:r>
              <a:rPr lang="en-US" sz="2800" b="1" i="0" u="none">
                <a:solidFill>
                  <a:schemeClr val="lt1"/>
                </a:solidFill>
                <a:latin typeface="Calibri"/>
                <a:ea typeface="Calibri"/>
                <a:cs typeface="Calibri"/>
                <a:sym typeface="Calibri"/>
              </a:rPr>
              <a:t>B-Tree</a:t>
            </a:r>
            <a:endParaRPr/>
          </a:p>
        </p:txBody>
      </p:sp>
      <p:sp>
        <p:nvSpPr>
          <p:cNvPr id="315" name="Google Shape;315;p16"/>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a:solidFill>
                <a:schemeClr val="lt1"/>
              </a:solidFill>
              <a:latin typeface="Calibri"/>
              <a:ea typeface="Calibri"/>
              <a:cs typeface="Calibri"/>
              <a:sym typeface="Calibri"/>
            </a:endParaRPr>
          </a:p>
        </p:txBody>
      </p:sp>
      <p:pic>
        <p:nvPicPr>
          <p:cNvPr id="316" name="Google Shape;316;p16"/>
          <p:cNvPicPr preferRelativeResize="0"/>
          <p:nvPr/>
        </p:nvPicPr>
        <p:blipFill rotWithShape="1">
          <a:blip r:embed="rId5">
            <a:alphaModFix/>
          </a:blip>
          <a:srcRect/>
          <a:stretch/>
        </p:blipFill>
        <p:spPr>
          <a:xfrm>
            <a:off x="8318500" y="6032500"/>
            <a:ext cx="609600" cy="609600"/>
          </a:xfrm>
          <a:prstGeom prst="rect">
            <a:avLst/>
          </a:prstGeom>
          <a:noFill/>
          <a:ln>
            <a:noFill/>
          </a:ln>
        </p:spPr>
      </p:pic>
    </p:spTree>
    <p:extLst>
      <p:ext uri="{BB962C8B-B14F-4D97-AF65-F5344CB8AC3E}">
        <p14:creationId xmlns:p14="http://schemas.microsoft.com/office/powerpoint/2010/main" val="4285725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321" name="Google Shape;321;p17" descr="C:\Users\parul\Desktop\Digital Learning Content.png"/>
          <p:cNvPicPr preferRelativeResize="0"/>
          <p:nvPr/>
        </p:nvPicPr>
        <p:blipFill rotWithShape="1">
          <a:blip r:embed="rId3">
            <a:alphaModFix/>
          </a:blip>
          <a:srcRect/>
          <a:stretch/>
        </p:blipFill>
        <p:spPr>
          <a:xfrm>
            <a:off x="0" y="332656"/>
            <a:ext cx="9144000" cy="6900863"/>
          </a:xfrm>
          <a:prstGeom prst="rect">
            <a:avLst/>
          </a:prstGeom>
          <a:noFill/>
          <a:ln>
            <a:noFill/>
          </a:ln>
        </p:spPr>
      </p:pic>
      <p:sp>
        <p:nvSpPr>
          <p:cNvPr id="322" name="Google Shape;322;p17"/>
          <p:cNvSpPr/>
          <p:nvPr/>
        </p:nvSpPr>
        <p:spPr>
          <a:xfrm>
            <a:off x="0" y="1479977"/>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lt1"/>
              </a:buClr>
              <a:buSzPts val="2800"/>
              <a:buFont typeface="Arial"/>
              <a:buNone/>
            </a:pPr>
            <a:r>
              <a:rPr lang="en-US" sz="2800" b="1" i="0" u="none">
                <a:solidFill>
                  <a:schemeClr val="lt1"/>
                </a:solidFill>
                <a:latin typeface="Calibri"/>
                <a:ea typeface="Calibri"/>
                <a:cs typeface="Calibri"/>
                <a:sym typeface="Calibri"/>
              </a:rPr>
              <a:t>B-Tree</a:t>
            </a:r>
            <a:endParaRPr/>
          </a:p>
        </p:txBody>
      </p:sp>
      <p:sp>
        <p:nvSpPr>
          <p:cNvPr id="323" name="Google Shape;323;p17"/>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a:solidFill>
                <a:schemeClr val="lt1"/>
              </a:solidFill>
              <a:latin typeface="Calibri"/>
              <a:ea typeface="Calibri"/>
              <a:cs typeface="Calibri"/>
              <a:sym typeface="Calibri"/>
            </a:endParaRPr>
          </a:p>
        </p:txBody>
      </p:sp>
      <p:pic>
        <p:nvPicPr>
          <p:cNvPr id="324" name="Google Shape;324;p17"/>
          <p:cNvPicPr preferRelativeResize="0"/>
          <p:nvPr/>
        </p:nvPicPr>
        <p:blipFill rotWithShape="1">
          <a:blip r:embed="rId4">
            <a:alphaModFix/>
          </a:blip>
          <a:srcRect/>
          <a:stretch/>
        </p:blipFill>
        <p:spPr>
          <a:xfrm>
            <a:off x="8318500" y="6032500"/>
            <a:ext cx="609600" cy="609600"/>
          </a:xfrm>
          <a:prstGeom prst="rect">
            <a:avLst/>
          </a:prstGeom>
          <a:noFill/>
          <a:ln>
            <a:noFill/>
          </a:ln>
        </p:spPr>
      </p:pic>
      <p:pic>
        <p:nvPicPr>
          <p:cNvPr id="325" name="Google Shape;325;p17" descr="C:\Users\parul\Desktop\Untitled-1.png"/>
          <p:cNvPicPr preferRelativeResize="0"/>
          <p:nvPr/>
        </p:nvPicPr>
        <p:blipFill rotWithShape="1">
          <a:blip r:embed="rId5">
            <a:alphaModFix/>
          </a:blip>
          <a:srcRect/>
          <a:stretch/>
        </p:blipFill>
        <p:spPr>
          <a:xfrm>
            <a:off x="1857375" y="3071813"/>
            <a:ext cx="5430838" cy="2803525"/>
          </a:xfrm>
          <a:prstGeom prst="rect">
            <a:avLst/>
          </a:prstGeom>
          <a:noFill/>
          <a:ln>
            <a:noFill/>
          </a:ln>
        </p:spPr>
      </p:pic>
      <p:sp>
        <p:nvSpPr>
          <p:cNvPr id="326" name="Google Shape;326;p17"/>
          <p:cNvSpPr txBox="1"/>
          <p:nvPr/>
        </p:nvSpPr>
        <p:spPr>
          <a:xfrm>
            <a:off x="113774" y="2668273"/>
            <a:ext cx="8629972"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sp>
        <p:nvSpPr>
          <p:cNvPr id="327" name="Google Shape;327;p17"/>
          <p:cNvSpPr/>
          <p:nvPr/>
        </p:nvSpPr>
        <p:spPr>
          <a:xfrm>
            <a:off x="79857" y="2129692"/>
            <a:ext cx="8916452" cy="2246769"/>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B-tree is a data structure that store data in its node in sorted order.  We can represent sample B-tree as follows.</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B-tree stores data in such a way that each node contains keys in ascending order. </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Each of these keys has two references to another two child nodes. </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The left side child node keys are less than the current keys and the right side child node keys are greater than the current keys.</a:t>
            </a:r>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sp>
        <p:nvSpPr>
          <p:cNvPr id="328" name="Google Shape;328;p17"/>
          <p:cNvSpPr/>
          <p:nvPr/>
        </p:nvSpPr>
        <p:spPr>
          <a:xfrm>
            <a:off x="4218667" y="4686442"/>
            <a:ext cx="533400" cy="4572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Arial"/>
              <a:buNone/>
            </a:pPr>
            <a:r>
              <a:rPr lang="en-US" sz="2400" b="1" i="0" u="none">
                <a:solidFill>
                  <a:schemeClr val="lt1"/>
                </a:solidFill>
                <a:latin typeface="Arial"/>
                <a:ea typeface="Arial"/>
                <a:cs typeface="Arial"/>
                <a:sym typeface="Arial"/>
              </a:rPr>
              <a:t>11</a:t>
            </a:r>
            <a:endParaRPr/>
          </a:p>
        </p:txBody>
      </p:sp>
      <p:sp>
        <p:nvSpPr>
          <p:cNvPr id="329" name="Google Shape;329;p17"/>
          <p:cNvSpPr/>
          <p:nvPr/>
        </p:nvSpPr>
        <p:spPr>
          <a:xfrm>
            <a:off x="2466067" y="5315920"/>
            <a:ext cx="677342" cy="4572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Arial"/>
              <a:buNone/>
            </a:pPr>
            <a:r>
              <a:rPr lang="en-US" sz="2400" b="1" i="0" u="none">
                <a:solidFill>
                  <a:schemeClr val="lt1"/>
                </a:solidFill>
                <a:latin typeface="Arial"/>
                <a:ea typeface="Arial"/>
                <a:cs typeface="Arial"/>
                <a:sym typeface="Arial"/>
              </a:rPr>
              <a:t>3, 6</a:t>
            </a:r>
            <a:endParaRPr/>
          </a:p>
        </p:txBody>
      </p:sp>
      <p:sp>
        <p:nvSpPr>
          <p:cNvPr id="330" name="Google Shape;330;p17"/>
          <p:cNvSpPr/>
          <p:nvPr/>
        </p:nvSpPr>
        <p:spPr>
          <a:xfrm>
            <a:off x="5722790" y="5315920"/>
            <a:ext cx="1010477" cy="4572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Arial"/>
              <a:buNone/>
            </a:pPr>
            <a:r>
              <a:rPr lang="en-US" sz="2400" b="1" i="0" u="none">
                <a:solidFill>
                  <a:schemeClr val="lt1"/>
                </a:solidFill>
                <a:latin typeface="Arial"/>
                <a:ea typeface="Arial"/>
                <a:cs typeface="Arial"/>
                <a:sym typeface="Arial"/>
              </a:rPr>
              <a:t>16, 20</a:t>
            </a:r>
            <a:endParaRPr/>
          </a:p>
        </p:txBody>
      </p:sp>
      <p:sp>
        <p:nvSpPr>
          <p:cNvPr id="331" name="Google Shape;331;p17"/>
          <p:cNvSpPr/>
          <p:nvPr/>
        </p:nvSpPr>
        <p:spPr>
          <a:xfrm>
            <a:off x="2940182" y="6077920"/>
            <a:ext cx="745085" cy="4572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Arial"/>
              <a:buNone/>
            </a:pPr>
            <a:r>
              <a:rPr lang="en-US" sz="2400" b="1" i="0" u="none">
                <a:solidFill>
                  <a:schemeClr val="lt1"/>
                </a:solidFill>
                <a:latin typeface="Arial"/>
                <a:ea typeface="Arial"/>
                <a:cs typeface="Arial"/>
                <a:sym typeface="Arial"/>
              </a:rPr>
              <a:t>7,10</a:t>
            </a:r>
            <a:endParaRPr/>
          </a:p>
        </p:txBody>
      </p:sp>
      <p:sp>
        <p:nvSpPr>
          <p:cNvPr id="332" name="Google Shape;332;p17"/>
          <p:cNvSpPr/>
          <p:nvPr/>
        </p:nvSpPr>
        <p:spPr>
          <a:xfrm>
            <a:off x="4351190" y="6077920"/>
            <a:ext cx="1620077" cy="4572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Arial"/>
              <a:buNone/>
            </a:pPr>
            <a:r>
              <a:rPr lang="en-US" sz="2400" b="1" i="0" u="none">
                <a:solidFill>
                  <a:schemeClr val="lt1"/>
                </a:solidFill>
                <a:latin typeface="Arial"/>
                <a:ea typeface="Arial"/>
                <a:cs typeface="Arial"/>
                <a:sym typeface="Arial"/>
              </a:rPr>
              <a:t>12, 13, 14</a:t>
            </a:r>
            <a:endParaRPr/>
          </a:p>
        </p:txBody>
      </p:sp>
      <p:sp>
        <p:nvSpPr>
          <p:cNvPr id="333" name="Google Shape;333;p17"/>
          <p:cNvSpPr/>
          <p:nvPr/>
        </p:nvSpPr>
        <p:spPr>
          <a:xfrm>
            <a:off x="2161267" y="6077920"/>
            <a:ext cx="609600" cy="4572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Arial"/>
              <a:buNone/>
            </a:pPr>
            <a:r>
              <a:rPr lang="en-US" sz="2400" b="1" i="0" u="none">
                <a:solidFill>
                  <a:schemeClr val="lt1"/>
                </a:solidFill>
                <a:latin typeface="Arial"/>
                <a:ea typeface="Arial"/>
                <a:cs typeface="Arial"/>
                <a:sym typeface="Arial"/>
              </a:rPr>
              <a:t>4,5</a:t>
            </a:r>
            <a:endParaRPr/>
          </a:p>
        </p:txBody>
      </p:sp>
      <p:sp>
        <p:nvSpPr>
          <p:cNvPr id="334" name="Google Shape;334;p17"/>
          <p:cNvSpPr/>
          <p:nvPr/>
        </p:nvSpPr>
        <p:spPr>
          <a:xfrm>
            <a:off x="1323067" y="6077920"/>
            <a:ext cx="609600" cy="4572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Arial"/>
              <a:buNone/>
            </a:pPr>
            <a:r>
              <a:rPr lang="en-US" sz="2400" b="1" i="0" u="none">
                <a:solidFill>
                  <a:schemeClr val="lt1"/>
                </a:solidFill>
                <a:latin typeface="Arial"/>
                <a:ea typeface="Arial"/>
                <a:cs typeface="Arial"/>
                <a:sym typeface="Arial"/>
              </a:rPr>
              <a:t>1,2</a:t>
            </a:r>
            <a:endParaRPr/>
          </a:p>
        </p:txBody>
      </p:sp>
      <p:sp>
        <p:nvSpPr>
          <p:cNvPr id="335" name="Google Shape;335;p17"/>
          <p:cNvSpPr/>
          <p:nvPr/>
        </p:nvSpPr>
        <p:spPr>
          <a:xfrm>
            <a:off x="6123667" y="6077920"/>
            <a:ext cx="1010477" cy="4572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Arial"/>
              <a:buNone/>
            </a:pPr>
            <a:r>
              <a:rPr lang="en-US" sz="2400" b="1" i="0" u="none">
                <a:solidFill>
                  <a:schemeClr val="lt1"/>
                </a:solidFill>
                <a:latin typeface="Arial"/>
                <a:ea typeface="Arial"/>
                <a:cs typeface="Arial"/>
                <a:sym typeface="Arial"/>
              </a:rPr>
              <a:t>18, 19</a:t>
            </a:r>
            <a:endParaRPr/>
          </a:p>
        </p:txBody>
      </p:sp>
      <p:sp>
        <p:nvSpPr>
          <p:cNvPr id="336" name="Google Shape;336;p17"/>
          <p:cNvSpPr/>
          <p:nvPr/>
        </p:nvSpPr>
        <p:spPr>
          <a:xfrm>
            <a:off x="7266667" y="6077920"/>
            <a:ext cx="1010477" cy="4572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Arial"/>
              <a:buNone/>
            </a:pPr>
            <a:r>
              <a:rPr lang="en-US" sz="2400" b="1" i="0" u="none">
                <a:solidFill>
                  <a:schemeClr val="lt1"/>
                </a:solidFill>
                <a:latin typeface="Arial"/>
                <a:ea typeface="Arial"/>
                <a:cs typeface="Arial"/>
                <a:sym typeface="Arial"/>
              </a:rPr>
              <a:t>24, 25</a:t>
            </a:r>
            <a:endParaRPr/>
          </a:p>
        </p:txBody>
      </p:sp>
      <p:cxnSp>
        <p:nvCxnSpPr>
          <p:cNvPr id="337" name="Google Shape;337;p17"/>
          <p:cNvCxnSpPr>
            <a:stCxn id="328" idx="1"/>
            <a:endCxn id="329" idx="0"/>
          </p:cNvCxnSpPr>
          <p:nvPr/>
        </p:nvCxnSpPr>
        <p:spPr>
          <a:xfrm flipH="1">
            <a:off x="2804767" y="4915042"/>
            <a:ext cx="1413900" cy="400800"/>
          </a:xfrm>
          <a:prstGeom prst="straightConnector1">
            <a:avLst/>
          </a:prstGeom>
          <a:noFill/>
          <a:ln w="25400" cap="flat" cmpd="sng">
            <a:solidFill>
              <a:schemeClr val="accent2"/>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338" name="Google Shape;338;p17"/>
          <p:cNvCxnSpPr>
            <a:stCxn id="328" idx="3"/>
            <a:endCxn id="330" idx="0"/>
          </p:cNvCxnSpPr>
          <p:nvPr/>
        </p:nvCxnSpPr>
        <p:spPr>
          <a:xfrm>
            <a:off x="4752067" y="4915042"/>
            <a:ext cx="1476000" cy="400800"/>
          </a:xfrm>
          <a:prstGeom prst="straightConnector1">
            <a:avLst/>
          </a:prstGeom>
          <a:noFill/>
          <a:ln w="25400" cap="flat" cmpd="sng">
            <a:solidFill>
              <a:schemeClr val="accent2"/>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339" name="Google Shape;339;p17"/>
          <p:cNvCxnSpPr>
            <a:stCxn id="329" idx="1"/>
            <a:endCxn id="334" idx="0"/>
          </p:cNvCxnSpPr>
          <p:nvPr/>
        </p:nvCxnSpPr>
        <p:spPr>
          <a:xfrm flipH="1">
            <a:off x="1627867" y="5544520"/>
            <a:ext cx="838200" cy="533400"/>
          </a:xfrm>
          <a:prstGeom prst="straightConnector1">
            <a:avLst/>
          </a:prstGeom>
          <a:noFill/>
          <a:ln w="25400" cap="flat" cmpd="sng">
            <a:solidFill>
              <a:schemeClr val="accent2"/>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340" name="Google Shape;340;p17"/>
          <p:cNvCxnSpPr>
            <a:stCxn id="329" idx="2"/>
            <a:endCxn id="333" idx="0"/>
          </p:cNvCxnSpPr>
          <p:nvPr/>
        </p:nvCxnSpPr>
        <p:spPr>
          <a:xfrm flipH="1">
            <a:off x="2466038" y="5773120"/>
            <a:ext cx="338700" cy="304800"/>
          </a:xfrm>
          <a:prstGeom prst="straightConnector1">
            <a:avLst/>
          </a:prstGeom>
          <a:noFill/>
          <a:ln w="25400" cap="flat" cmpd="sng">
            <a:solidFill>
              <a:schemeClr val="accent2"/>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341" name="Google Shape;341;p17"/>
          <p:cNvCxnSpPr>
            <a:stCxn id="329" idx="3"/>
            <a:endCxn id="331" idx="0"/>
          </p:cNvCxnSpPr>
          <p:nvPr/>
        </p:nvCxnSpPr>
        <p:spPr>
          <a:xfrm>
            <a:off x="3143409" y="5544520"/>
            <a:ext cx="169200" cy="533400"/>
          </a:xfrm>
          <a:prstGeom prst="straightConnector1">
            <a:avLst/>
          </a:prstGeom>
          <a:noFill/>
          <a:ln w="25400" cap="flat" cmpd="sng">
            <a:solidFill>
              <a:schemeClr val="accent2"/>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342" name="Google Shape;342;p17"/>
          <p:cNvCxnSpPr>
            <a:stCxn id="330" idx="1"/>
            <a:endCxn id="332" idx="0"/>
          </p:cNvCxnSpPr>
          <p:nvPr/>
        </p:nvCxnSpPr>
        <p:spPr>
          <a:xfrm flipH="1">
            <a:off x="5161190" y="5544520"/>
            <a:ext cx="561600" cy="533400"/>
          </a:xfrm>
          <a:prstGeom prst="straightConnector1">
            <a:avLst/>
          </a:prstGeom>
          <a:noFill/>
          <a:ln w="25400" cap="flat" cmpd="sng">
            <a:solidFill>
              <a:schemeClr val="accent2"/>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343" name="Google Shape;343;p17"/>
          <p:cNvCxnSpPr>
            <a:stCxn id="330" idx="2"/>
            <a:endCxn id="335" idx="0"/>
          </p:cNvCxnSpPr>
          <p:nvPr/>
        </p:nvCxnSpPr>
        <p:spPr>
          <a:xfrm>
            <a:off x="6228028" y="5773120"/>
            <a:ext cx="400800" cy="304800"/>
          </a:xfrm>
          <a:prstGeom prst="straightConnector1">
            <a:avLst/>
          </a:prstGeom>
          <a:noFill/>
          <a:ln w="25400" cap="flat" cmpd="sng">
            <a:solidFill>
              <a:schemeClr val="accent2"/>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344" name="Google Shape;344;p17"/>
          <p:cNvCxnSpPr>
            <a:stCxn id="330" idx="3"/>
            <a:endCxn id="336" idx="0"/>
          </p:cNvCxnSpPr>
          <p:nvPr/>
        </p:nvCxnSpPr>
        <p:spPr>
          <a:xfrm>
            <a:off x="6733267" y="5544520"/>
            <a:ext cx="1038600" cy="533400"/>
          </a:xfrm>
          <a:prstGeom prst="straightConnector1">
            <a:avLst/>
          </a:prstGeom>
          <a:noFill/>
          <a:ln w="25400" cap="flat" cmpd="sng">
            <a:solidFill>
              <a:schemeClr val="accent2"/>
            </a:solidFill>
            <a:prstDash val="solid"/>
            <a:round/>
            <a:headEnd type="none" w="sm" len="sm"/>
            <a:tailEnd type="triangle" w="med" len="med"/>
          </a:ln>
          <a:effectLst>
            <a:outerShdw blurRad="40000" dist="20000" dir="5400000" rotWithShape="0">
              <a:srgbClr val="000000">
                <a:alpha val="37647"/>
              </a:srgbClr>
            </a:outerShdw>
          </a:effectLst>
        </p:spPr>
      </p:cxnSp>
      <p:sp>
        <p:nvSpPr>
          <p:cNvPr id="345" name="Google Shape;345;p17"/>
          <p:cNvSpPr/>
          <p:nvPr/>
        </p:nvSpPr>
        <p:spPr>
          <a:xfrm>
            <a:off x="5442010" y="4572142"/>
            <a:ext cx="1291257" cy="457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Root Node</a:t>
            </a:r>
            <a:endParaRPr/>
          </a:p>
        </p:txBody>
      </p:sp>
      <p:cxnSp>
        <p:nvCxnSpPr>
          <p:cNvPr id="346" name="Google Shape;346;p17"/>
          <p:cNvCxnSpPr/>
          <p:nvPr/>
        </p:nvCxnSpPr>
        <p:spPr>
          <a:xfrm rot="10800000">
            <a:off x="4780228" y="4800742"/>
            <a:ext cx="689944" cy="9939"/>
          </a:xfrm>
          <a:prstGeom prst="straightConnector1">
            <a:avLst/>
          </a:prstGeom>
          <a:noFill/>
          <a:ln w="25400" cap="flat" cmpd="sng">
            <a:solidFill>
              <a:schemeClr val="dk1"/>
            </a:solidFill>
            <a:prstDash val="dash"/>
            <a:round/>
            <a:headEnd type="none" w="sm" len="sm"/>
            <a:tailEnd type="triangle" w="med" len="med"/>
          </a:ln>
        </p:spPr>
      </p:cxnSp>
      <p:sp>
        <p:nvSpPr>
          <p:cNvPr id="347" name="Google Shape;347;p17"/>
          <p:cNvSpPr/>
          <p:nvPr/>
        </p:nvSpPr>
        <p:spPr>
          <a:xfrm>
            <a:off x="94701" y="5542022"/>
            <a:ext cx="1307284" cy="457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Leaf Node</a:t>
            </a:r>
            <a:endParaRPr/>
          </a:p>
        </p:txBody>
      </p:sp>
      <p:cxnSp>
        <p:nvCxnSpPr>
          <p:cNvPr id="348" name="Google Shape;348;p17"/>
          <p:cNvCxnSpPr>
            <a:stCxn id="347" idx="2"/>
            <a:endCxn id="334" idx="1"/>
          </p:cNvCxnSpPr>
          <p:nvPr/>
        </p:nvCxnSpPr>
        <p:spPr>
          <a:xfrm>
            <a:off x="748343" y="5999222"/>
            <a:ext cx="574800" cy="307200"/>
          </a:xfrm>
          <a:prstGeom prst="straightConnector1">
            <a:avLst/>
          </a:prstGeom>
          <a:noFill/>
          <a:ln w="25400" cap="flat" cmpd="sng">
            <a:solidFill>
              <a:schemeClr val="dk1"/>
            </a:solidFill>
            <a:prstDash val="dash"/>
            <a:round/>
            <a:headEnd type="none" w="sm" len="sm"/>
            <a:tailEnd type="triangle" w="med" len="med"/>
          </a:ln>
        </p:spPr>
      </p:cxnSp>
      <p:sp>
        <p:nvSpPr>
          <p:cNvPr id="349" name="Google Shape;349;p17"/>
          <p:cNvSpPr/>
          <p:nvPr/>
        </p:nvSpPr>
        <p:spPr>
          <a:xfrm>
            <a:off x="256069" y="4764257"/>
            <a:ext cx="2318158" cy="457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Intermediary</a:t>
            </a:r>
            <a:r>
              <a:rPr lang="en-US" sz="2000" b="1" i="0" u="none">
                <a:solidFill>
                  <a:schemeClr val="lt1"/>
                </a:solidFill>
                <a:latin typeface="Arial"/>
                <a:ea typeface="Arial"/>
                <a:cs typeface="Arial"/>
                <a:sym typeface="Arial"/>
              </a:rPr>
              <a:t> </a:t>
            </a:r>
            <a:r>
              <a:rPr lang="en-US" sz="2000" b="1" i="0" u="none">
                <a:solidFill>
                  <a:schemeClr val="dk1"/>
                </a:solidFill>
                <a:latin typeface="Arial"/>
                <a:ea typeface="Arial"/>
                <a:cs typeface="Arial"/>
                <a:sym typeface="Arial"/>
              </a:rPr>
              <a:t>Node</a:t>
            </a:r>
            <a:endParaRPr/>
          </a:p>
        </p:txBody>
      </p:sp>
      <p:cxnSp>
        <p:nvCxnSpPr>
          <p:cNvPr id="350" name="Google Shape;350;p17"/>
          <p:cNvCxnSpPr>
            <a:stCxn id="349" idx="2"/>
          </p:cNvCxnSpPr>
          <p:nvPr/>
        </p:nvCxnSpPr>
        <p:spPr>
          <a:xfrm>
            <a:off x="1415148" y="5221457"/>
            <a:ext cx="1080300" cy="307200"/>
          </a:xfrm>
          <a:prstGeom prst="straightConnector1">
            <a:avLst/>
          </a:prstGeom>
          <a:noFill/>
          <a:ln w="25400" cap="flat" cmpd="sng">
            <a:solidFill>
              <a:schemeClr val="dk1"/>
            </a:solidFill>
            <a:prstDash val="dash"/>
            <a:round/>
            <a:headEnd type="none" w="sm" len="sm"/>
            <a:tailEnd type="triangle" w="med" len="med"/>
          </a:ln>
        </p:spPr>
      </p:cxnSp>
    </p:spTree>
    <p:extLst>
      <p:ext uri="{BB962C8B-B14F-4D97-AF65-F5344CB8AC3E}">
        <p14:creationId xmlns:p14="http://schemas.microsoft.com/office/powerpoint/2010/main" val="159604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8"/>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337"/>
                                        </p:tgtEl>
                                        <p:attrNameLst>
                                          <p:attrName>style.visibility</p:attrName>
                                        </p:attrNameLst>
                                      </p:cBhvr>
                                      <p:to>
                                        <p:strVal val="visible"/>
                                      </p:to>
                                    </p:set>
                                    <p:animEffect transition="in" filter="fade">
                                      <p:cBhvr>
                                        <p:cTn id="9" dur="500"/>
                                        <p:tgtEl>
                                          <p:spTgt spid="337"/>
                                        </p:tgtEl>
                                      </p:cBhvr>
                                    </p:animEffect>
                                  </p:childTnLst>
                                </p:cTn>
                              </p:par>
                              <p:par>
                                <p:cTn id="10" presetID="1" presetClass="entr" presetSubtype="0" fill="hold" nodeType="withEffect">
                                  <p:stCondLst>
                                    <p:cond delay="0"/>
                                  </p:stCondLst>
                                  <p:childTnLst>
                                    <p:set>
                                      <p:cBhvr>
                                        <p:cTn id="11" dur="1" fill="hold">
                                          <p:stCondLst>
                                            <p:cond delay="0"/>
                                          </p:stCondLst>
                                        </p:cTn>
                                        <p:tgtEl>
                                          <p:spTgt spid="329"/>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338"/>
                                        </p:tgtEl>
                                        <p:attrNameLst>
                                          <p:attrName>style.visibility</p:attrName>
                                        </p:attrNameLst>
                                      </p:cBhvr>
                                      <p:to>
                                        <p:strVal val="visible"/>
                                      </p:to>
                                    </p:set>
                                    <p:animEffect transition="in" filter="fade">
                                      <p:cBhvr>
                                        <p:cTn id="14" dur="500"/>
                                        <p:tgtEl>
                                          <p:spTgt spid="338"/>
                                        </p:tgtEl>
                                      </p:cBhvr>
                                    </p:animEffect>
                                  </p:childTnLst>
                                </p:cTn>
                              </p:par>
                              <p:par>
                                <p:cTn id="15" presetID="1" presetClass="entr" presetSubtype="0" fill="hold" nodeType="withEffect">
                                  <p:stCondLst>
                                    <p:cond delay="0"/>
                                  </p:stCondLst>
                                  <p:childTnLst>
                                    <p:set>
                                      <p:cBhvr>
                                        <p:cTn id="16" dur="1" fill="hold">
                                          <p:stCondLst>
                                            <p:cond delay="0"/>
                                          </p:stCondLst>
                                        </p:cTn>
                                        <p:tgtEl>
                                          <p:spTgt spid="3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1"/>
                                        </p:tgtEl>
                                        <p:attrNameLst>
                                          <p:attrName>style.visibility</p:attrName>
                                        </p:attrNameLst>
                                      </p:cBhvr>
                                      <p:to>
                                        <p:strVal val="visible"/>
                                      </p:to>
                                    </p:set>
                                  </p:childTnLst>
                                </p:cTn>
                              </p:par>
                              <p:par>
                                <p:cTn id="23" presetID="10" presetClass="entr" presetSubtype="0" fill="hold" nodeType="withEffect">
                                  <p:stCondLst>
                                    <p:cond delay="0"/>
                                  </p:stCondLst>
                                  <p:childTnLst>
                                    <p:set>
                                      <p:cBhvr>
                                        <p:cTn id="24" dur="1" fill="hold">
                                          <p:stCondLst>
                                            <p:cond delay="0"/>
                                          </p:stCondLst>
                                        </p:cTn>
                                        <p:tgtEl>
                                          <p:spTgt spid="339"/>
                                        </p:tgtEl>
                                        <p:attrNameLst>
                                          <p:attrName>style.visibility</p:attrName>
                                        </p:attrNameLst>
                                      </p:cBhvr>
                                      <p:to>
                                        <p:strVal val="visible"/>
                                      </p:to>
                                    </p:set>
                                    <p:animEffect transition="in" filter="fade">
                                      <p:cBhvr>
                                        <p:cTn id="25" dur="500"/>
                                        <p:tgtEl>
                                          <p:spTgt spid="339"/>
                                        </p:tgtEl>
                                      </p:cBhvr>
                                    </p:animEffect>
                                  </p:childTnLst>
                                </p:cTn>
                              </p:par>
                              <p:par>
                                <p:cTn id="26" presetID="10" presetClass="entr" presetSubtype="0" fill="hold" nodeType="withEffect">
                                  <p:stCondLst>
                                    <p:cond delay="0"/>
                                  </p:stCondLst>
                                  <p:childTnLst>
                                    <p:set>
                                      <p:cBhvr>
                                        <p:cTn id="27" dur="1" fill="hold">
                                          <p:stCondLst>
                                            <p:cond delay="0"/>
                                          </p:stCondLst>
                                        </p:cTn>
                                        <p:tgtEl>
                                          <p:spTgt spid="340"/>
                                        </p:tgtEl>
                                        <p:attrNameLst>
                                          <p:attrName>style.visibility</p:attrName>
                                        </p:attrNameLst>
                                      </p:cBhvr>
                                      <p:to>
                                        <p:strVal val="visible"/>
                                      </p:to>
                                    </p:set>
                                    <p:animEffect transition="in" filter="fade">
                                      <p:cBhvr>
                                        <p:cTn id="28" dur="500"/>
                                        <p:tgtEl>
                                          <p:spTgt spid="340"/>
                                        </p:tgtEl>
                                      </p:cBhvr>
                                    </p:animEffect>
                                  </p:childTnLst>
                                </p:cTn>
                              </p:par>
                              <p:par>
                                <p:cTn id="29" presetID="10" presetClass="entr" presetSubtype="0" fill="hold" nodeType="withEffect">
                                  <p:stCondLst>
                                    <p:cond delay="0"/>
                                  </p:stCondLst>
                                  <p:childTnLst>
                                    <p:set>
                                      <p:cBhvr>
                                        <p:cTn id="30" dur="1" fill="hold">
                                          <p:stCondLst>
                                            <p:cond delay="0"/>
                                          </p:stCondLst>
                                        </p:cTn>
                                        <p:tgtEl>
                                          <p:spTgt spid="341"/>
                                        </p:tgtEl>
                                        <p:attrNameLst>
                                          <p:attrName>style.visibility</p:attrName>
                                        </p:attrNameLst>
                                      </p:cBhvr>
                                      <p:to>
                                        <p:strVal val="visible"/>
                                      </p:to>
                                    </p:set>
                                    <p:animEffect transition="in" filter="fade">
                                      <p:cBhvr>
                                        <p:cTn id="31" dur="500"/>
                                        <p:tgtEl>
                                          <p:spTgt spid="341"/>
                                        </p:tgtEl>
                                      </p:cBhvr>
                                    </p:animEffect>
                                  </p:childTnLst>
                                </p:cTn>
                              </p:par>
                              <p:par>
                                <p:cTn id="32" presetID="1" presetClass="entr" presetSubtype="0" fill="hold" nodeType="withEffect">
                                  <p:stCondLst>
                                    <p:cond delay="0"/>
                                  </p:stCondLst>
                                  <p:childTnLst>
                                    <p:set>
                                      <p:cBhvr>
                                        <p:cTn id="33" dur="1" fill="hold">
                                          <p:stCondLst>
                                            <p:cond delay="0"/>
                                          </p:stCondLst>
                                        </p:cTn>
                                        <p:tgtEl>
                                          <p:spTgt spid="332"/>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35"/>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36"/>
                                        </p:tgtEl>
                                        <p:attrNameLst>
                                          <p:attrName>style.visibility</p:attrName>
                                        </p:attrNameLst>
                                      </p:cBhvr>
                                      <p:to>
                                        <p:strVal val="visible"/>
                                      </p:to>
                                    </p:set>
                                  </p:childTnLst>
                                </p:cTn>
                              </p:par>
                              <p:par>
                                <p:cTn id="38" presetID="10" presetClass="entr" presetSubtype="0" fill="hold" nodeType="withEffect">
                                  <p:stCondLst>
                                    <p:cond delay="0"/>
                                  </p:stCondLst>
                                  <p:childTnLst>
                                    <p:set>
                                      <p:cBhvr>
                                        <p:cTn id="39" dur="1" fill="hold">
                                          <p:stCondLst>
                                            <p:cond delay="0"/>
                                          </p:stCondLst>
                                        </p:cTn>
                                        <p:tgtEl>
                                          <p:spTgt spid="342"/>
                                        </p:tgtEl>
                                        <p:attrNameLst>
                                          <p:attrName>style.visibility</p:attrName>
                                        </p:attrNameLst>
                                      </p:cBhvr>
                                      <p:to>
                                        <p:strVal val="visible"/>
                                      </p:to>
                                    </p:set>
                                    <p:animEffect transition="in" filter="fade">
                                      <p:cBhvr>
                                        <p:cTn id="40" dur="500"/>
                                        <p:tgtEl>
                                          <p:spTgt spid="342"/>
                                        </p:tgtEl>
                                      </p:cBhvr>
                                    </p:animEffect>
                                  </p:childTnLst>
                                </p:cTn>
                              </p:par>
                              <p:par>
                                <p:cTn id="41" presetID="10" presetClass="entr" presetSubtype="0" fill="hold" nodeType="withEffect">
                                  <p:stCondLst>
                                    <p:cond delay="0"/>
                                  </p:stCondLst>
                                  <p:childTnLst>
                                    <p:set>
                                      <p:cBhvr>
                                        <p:cTn id="42" dur="1" fill="hold">
                                          <p:stCondLst>
                                            <p:cond delay="0"/>
                                          </p:stCondLst>
                                        </p:cTn>
                                        <p:tgtEl>
                                          <p:spTgt spid="343"/>
                                        </p:tgtEl>
                                        <p:attrNameLst>
                                          <p:attrName>style.visibility</p:attrName>
                                        </p:attrNameLst>
                                      </p:cBhvr>
                                      <p:to>
                                        <p:strVal val="visible"/>
                                      </p:to>
                                    </p:set>
                                    <p:animEffect transition="in" filter="fade">
                                      <p:cBhvr>
                                        <p:cTn id="43" dur="500"/>
                                        <p:tgtEl>
                                          <p:spTgt spid="343"/>
                                        </p:tgtEl>
                                      </p:cBhvr>
                                    </p:animEffect>
                                  </p:childTnLst>
                                </p:cTn>
                              </p:par>
                              <p:par>
                                <p:cTn id="44" presetID="10" presetClass="entr" presetSubtype="0" fill="hold" nodeType="withEffect">
                                  <p:stCondLst>
                                    <p:cond delay="0"/>
                                  </p:stCondLst>
                                  <p:childTnLst>
                                    <p:set>
                                      <p:cBhvr>
                                        <p:cTn id="45" dur="1" fill="hold">
                                          <p:stCondLst>
                                            <p:cond delay="0"/>
                                          </p:stCondLst>
                                        </p:cTn>
                                        <p:tgtEl>
                                          <p:spTgt spid="344"/>
                                        </p:tgtEl>
                                        <p:attrNameLst>
                                          <p:attrName>style.visibility</p:attrName>
                                        </p:attrNameLst>
                                      </p:cBhvr>
                                      <p:to>
                                        <p:strVal val="visible"/>
                                      </p:to>
                                    </p:set>
                                    <p:animEffect transition="in" filter="fade">
                                      <p:cBhvr>
                                        <p:cTn id="46" dur="500"/>
                                        <p:tgtEl>
                                          <p:spTgt spid="344"/>
                                        </p:tgtEl>
                                      </p:cBhvr>
                                    </p:animEffect>
                                  </p:childTnLst>
                                </p:cTn>
                              </p:par>
                              <p:par>
                                <p:cTn id="47" presetID="1" presetClass="entr" presetSubtype="0" fill="hold" nodeType="withEffect">
                                  <p:stCondLst>
                                    <p:cond delay="0"/>
                                  </p:stCondLst>
                                  <p:childTnLst>
                                    <p:set>
                                      <p:cBhvr>
                                        <p:cTn id="48" dur="1" fill="hold">
                                          <p:stCondLst>
                                            <p:cond delay="0"/>
                                          </p:stCondLst>
                                        </p:cTn>
                                        <p:tgtEl>
                                          <p:spTgt spid="345"/>
                                        </p:tgtEl>
                                        <p:attrNameLst>
                                          <p:attrName>style.visibility</p:attrName>
                                        </p:attrNameLst>
                                      </p:cBhvr>
                                      <p:to>
                                        <p:strVal val="visible"/>
                                      </p:to>
                                    </p:set>
                                  </p:childTnLst>
                                </p:cTn>
                              </p:par>
                              <p:par>
                                <p:cTn id="49" presetID="10" presetClass="entr" presetSubtype="0" fill="hold" nodeType="withEffect">
                                  <p:stCondLst>
                                    <p:cond delay="0"/>
                                  </p:stCondLst>
                                  <p:childTnLst>
                                    <p:set>
                                      <p:cBhvr>
                                        <p:cTn id="50" dur="1" fill="hold">
                                          <p:stCondLst>
                                            <p:cond delay="0"/>
                                          </p:stCondLst>
                                        </p:cTn>
                                        <p:tgtEl>
                                          <p:spTgt spid="346"/>
                                        </p:tgtEl>
                                        <p:attrNameLst>
                                          <p:attrName>style.visibility</p:attrName>
                                        </p:attrNameLst>
                                      </p:cBhvr>
                                      <p:to>
                                        <p:strVal val="visible"/>
                                      </p:to>
                                    </p:set>
                                    <p:animEffect transition="in" filter="fade">
                                      <p:cBhvr>
                                        <p:cTn id="51" dur="500"/>
                                        <p:tgtEl>
                                          <p:spTgt spid="346"/>
                                        </p:tgtEl>
                                      </p:cBhvr>
                                    </p:animEffect>
                                  </p:childTnLst>
                                </p:cTn>
                              </p:par>
                              <p:par>
                                <p:cTn id="52" presetID="1" presetClass="entr" presetSubtype="0" fill="hold" nodeType="withEffect">
                                  <p:stCondLst>
                                    <p:cond delay="0"/>
                                  </p:stCondLst>
                                  <p:childTnLst>
                                    <p:set>
                                      <p:cBhvr>
                                        <p:cTn id="53" dur="1" fill="hold">
                                          <p:stCondLst>
                                            <p:cond delay="0"/>
                                          </p:stCondLst>
                                        </p:cTn>
                                        <p:tgtEl>
                                          <p:spTgt spid="347"/>
                                        </p:tgtEl>
                                        <p:attrNameLst>
                                          <p:attrName>style.visibility</p:attrName>
                                        </p:attrNameLst>
                                      </p:cBhvr>
                                      <p:to>
                                        <p:strVal val="visible"/>
                                      </p:to>
                                    </p:set>
                                  </p:childTnLst>
                                </p:cTn>
                              </p:par>
                              <p:par>
                                <p:cTn id="54" presetID="10" presetClass="entr" presetSubtype="0" fill="hold" nodeType="withEffect">
                                  <p:stCondLst>
                                    <p:cond delay="0"/>
                                  </p:stCondLst>
                                  <p:childTnLst>
                                    <p:set>
                                      <p:cBhvr>
                                        <p:cTn id="55" dur="1" fill="hold">
                                          <p:stCondLst>
                                            <p:cond delay="0"/>
                                          </p:stCondLst>
                                        </p:cTn>
                                        <p:tgtEl>
                                          <p:spTgt spid="348"/>
                                        </p:tgtEl>
                                        <p:attrNameLst>
                                          <p:attrName>style.visibility</p:attrName>
                                        </p:attrNameLst>
                                      </p:cBhvr>
                                      <p:to>
                                        <p:strVal val="visible"/>
                                      </p:to>
                                    </p:set>
                                    <p:animEffect transition="in" filter="fade">
                                      <p:cBhvr>
                                        <p:cTn id="56" dur="500"/>
                                        <p:tgtEl>
                                          <p:spTgt spid="348"/>
                                        </p:tgtEl>
                                      </p:cBhvr>
                                    </p:animEffect>
                                  </p:childTnLst>
                                </p:cTn>
                              </p:par>
                              <p:par>
                                <p:cTn id="57" presetID="1" presetClass="entr" presetSubtype="0" fill="hold" nodeType="withEffect">
                                  <p:stCondLst>
                                    <p:cond delay="0"/>
                                  </p:stCondLst>
                                  <p:childTnLst>
                                    <p:set>
                                      <p:cBhvr>
                                        <p:cTn id="58" dur="1" fill="hold">
                                          <p:stCondLst>
                                            <p:cond delay="0"/>
                                          </p:stCondLst>
                                        </p:cTn>
                                        <p:tgtEl>
                                          <p:spTgt spid="349"/>
                                        </p:tgtEl>
                                        <p:attrNameLst>
                                          <p:attrName>style.visibility</p:attrName>
                                        </p:attrNameLst>
                                      </p:cBhvr>
                                      <p:to>
                                        <p:strVal val="visible"/>
                                      </p:to>
                                    </p:set>
                                  </p:childTnLst>
                                </p:cTn>
                              </p:par>
                              <p:par>
                                <p:cTn id="59" presetID="10" presetClass="entr" presetSubtype="0" fill="hold" nodeType="withEffect">
                                  <p:stCondLst>
                                    <p:cond delay="0"/>
                                  </p:stCondLst>
                                  <p:childTnLst>
                                    <p:set>
                                      <p:cBhvr>
                                        <p:cTn id="60" dur="1" fill="hold">
                                          <p:stCondLst>
                                            <p:cond delay="0"/>
                                          </p:stCondLst>
                                        </p:cTn>
                                        <p:tgtEl>
                                          <p:spTgt spid="350"/>
                                        </p:tgtEl>
                                        <p:attrNameLst>
                                          <p:attrName>style.visibility</p:attrName>
                                        </p:attrNameLst>
                                      </p:cBhvr>
                                      <p:to>
                                        <p:strVal val="visible"/>
                                      </p:to>
                                    </p:set>
                                    <p:animEffect transition="in" filter="fade">
                                      <p:cBhvr>
                                        <p:cTn id="61" dur="500"/>
                                        <p:tgtEl>
                                          <p:spTgt spid="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pic>
        <p:nvPicPr>
          <p:cNvPr id="355" name="Google Shape;355;p18" descr="C:\Users\parul\Desktop\Digital Learning Content.png"/>
          <p:cNvPicPr preferRelativeResize="0"/>
          <p:nvPr/>
        </p:nvPicPr>
        <p:blipFill rotWithShape="1">
          <a:blip r:embed="rId3">
            <a:alphaModFix/>
          </a:blip>
          <a:srcRect/>
          <a:stretch/>
        </p:blipFill>
        <p:spPr>
          <a:xfrm>
            <a:off x="0" y="332656"/>
            <a:ext cx="9144000" cy="6900863"/>
          </a:xfrm>
          <a:prstGeom prst="rect">
            <a:avLst/>
          </a:prstGeom>
          <a:noFill/>
          <a:ln>
            <a:noFill/>
          </a:ln>
        </p:spPr>
      </p:pic>
      <p:sp>
        <p:nvSpPr>
          <p:cNvPr id="356" name="Google Shape;356;p18"/>
          <p:cNvSpPr/>
          <p:nvPr/>
        </p:nvSpPr>
        <p:spPr>
          <a:xfrm>
            <a:off x="0" y="1479977"/>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lt1"/>
              </a:buClr>
              <a:buSzPts val="2800"/>
              <a:buFont typeface="Arial"/>
              <a:buNone/>
            </a:pPr>
            <a:r>
              <a:rPr lang="en-US" sz="2800" b="1" i="0" u="none">
                <a:solidFill>
                  <a:schemeClr val="lt1"/>
                </a:solidFill>
                <a:latin typeface="Calibri"/>
                <a:ea typeface="Calibri"/>
                <a:cs typeface="Calibri"/>
                <a:sym typeface="Calibri"/>
              </a:rPr>
              <a:t>Searching a record in B-tree</a:t>
            </a:r>
            <a:endParaRPr/>
          </a:p>
        </p:txBody>
      </p:sp>
      <p:sp>
        <p:nvSpPr>
          <p:cNvPr id="357" name="Google Shape;357;p18"/>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a:solidFill>
                <a:schemeClr val="lt1"/>
              </a:solidFill>
              <a:latin typeface="Calibri"/>
              <a:ea typeface="Calibri"/>
              <a:cs typeface="Calibri"/>
              <a:sym typeface="Calibri"/>
            </a:endParaRPr>
          </a:p>
        </p:txBody>
      </p:sp>
      <p:pic>
        <p:nvPicPr>
          <p:cNvPr id="358" name="Google Shape;358;p18"/>
          <p:cNvPicPr preferRelativeResize="0"/>
          <p:nvPr/>
        </p:nvPicPr>
        <p:blipFill rotWithShape="1">
          <a:blip r:embed="rId4">
            <a:alphaModFix/>
          </a:blip>
          <a:srcRect/>
          <a:stretch/>
        </p:blipFill>
        <p:spPr>
          <a:xfrm>
            <a:off x="8318500" y="6032500"/>
            <a:ext cx="609600" cy="609600"/>
          </a:xfrm>
          <a:prstGeom prst="rect">
            <a:avLst/>
          </a:prstGeom>
          <a:noFill/>
          <a:ln>
            <a:noFill/>
          </a:ln>
        </p:spPr>
      </p:pic>
      <p:pic>
        <p:nvPicPr>
          <p:cNvPr id="359" name="Google Shape;359;p18" descr="C:\Users\parul\Desktop\Untitled-1.png"/>
          <p:cNvPicPr preferRelativeResize="0"/>
          <p:nvPr/>
        </p:nvPicPr>
        <p:blipFill rotWithShape="1">
          <a:blip r:embed="rId5">
            <a:alphaModFix/>
          </a:blip>
          <a:srcRect/>
          <a:stretch/>
        </p:blipFill>
        <p:spPr>
          <a:xfrm>
            <a:off x="1857375" y="3071813"/>
            <a:ext cx="5430838" cy="2803525"/>
          </a:xfrm>
          <a:prstGeom prst="rect">
            <a:avLst/>
          </a:prstGeom>
          <a:noFill/>
          <a:ln>
            <a:noFill/>
          </a:ln>
        </p:spPr>
      </p:pic>
      <p:sp>
        <p:nvSpPr>
          <p:cNvPr id="360" name="Google Shape;360;p18"/>
          <p:cNvSpPr txBox="1"/>
          <p:nvPr/>
        </p:nvSpPr>
        <p:spPr>
          <a:xfrm>
            <a:off x="113774" y="2668273"/>
            <a:ext cx="8629972"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sp>
        <p:nvSpPr>
          <p:cNvPr id="361" name="Google Shape;361;p18"/>
          <p:cNvSpPr/>
          <p:nvPr/>
        </p:nvSpPr>
        <p:spPr>
          <a:xfrm>
            <a:off x="79856" y="2330076"/>
            <a:ext cx="8848243" cy="4401205"/>
          </a:xfrm>
          <a:prstGeom prst="rect">
            <a:avLst/>
          </a:prstGeom>
          <a:noFill/>
          <a:ln>
            <a:noFill/>
          </a:ln>
        </p:spPr>
        <p:txBody>
          <a:bodyPr spcFirstLastPara="1" wrap="square" lIns="91425" tIns="45700" rIns="91425" bIns="45700" anchor="t" anchorCtr="0">
            <a:spAutoFit/>
          </a:bodyPr>
          <a:lstStyle/>
          <a:p>
            <a:pPr marL="342900" marR="0" lvl="0" indent="-21590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342900" marR="0" lvl="0" indent="-21590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342900" marR="0" lvl="0" indent="-21590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342900" marR="0" lvl="0" indent="-21590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342900" marR="0" lvl="0" indent="-21590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342900" marR="0" lvl="0" indent="-21590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342900" marR="0" lvl="0" indent="-21590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Suppose we want to search 18 in the above B tree structure. </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First, we will fetch for the intermediary node which will direct to the leaf node that can contain a record for 18.</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So, in the intermediary node, we will find a branch between 16 and 20 nodes. </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Then at the end, we will be redirected to the fifth leaf node. Here DBMS will perform a sequential search to find 18.</a:t>
            </a:r>
            <a:endParaRPr sz="2000" b="0" i="0" u="none">
              <a:solidFill>
                <a:schemeClr val="dk1"/>
              </a:solidFill>
              <a:latin typeface="Calibri"/>
              <a:ea typeface="Calibri"/>
              <a:cs typeface="Calibri"/>
              <a:sym typeface="Calibri"/>
            </a:endParaRPr>
          </a:p>
          <a:p>
            <a:pPr marL="342900" marR="0" lvl="0" indent="-21590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sp>
        <p:nvSpPr>
          <p:cNvPr id="362" name="Google Shape;362;p18"/>
          <p:cNvSpPr/>
          <p:nvPr/>
        </p:nvSpPr>
        <p:spPr>
          <a:xfrm>
            <a:off x="4237927" y="2215776"/>
            <a:ext cx="533400" cy="4572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Arial"/>
              <a:buNone/>
            </a:pPr>
            <a:r>
              <a:rPr lang="en-US" sz="2400" b="1" i="0" u="none">
                <a:solidFill>
                  <a:schemeClr val="lt1"/>
                </a:solidFill>
                <a:latin typeface="Arial"/>
                <a:ea typeface="Arial"/>
                <a:cs typeface="Arial"/>
                <a:sym typeface="Arial"/>
              </a:rPr>
              <a:t>11</a:t>
            </a:r>
            <a:endParaRPr/>
          </a:p>
        </p:txBody>
      </p:sp>
      <p:sp>
        <p:nvSpPr>
          <p:cNvPr id="363" name="Google Shape;363;p18"/>
          <p:cNvSpPr/>
          <p:nvPr/>
        </p:nvSpPr>
        <p:spPr>
          <a:xfrm>
            <a:off x="2485327" y="2845254"/>
            <a:ext cx="677342" cy="4572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Arial"/>
              <a:buNone/>
            </a:pPr>
            <a:r>
              <a:rPr lang="en-US" sz="2400" b="1" i="0" u="none">
                <a:solidFill>
                  <a:schemeClr val="lt1"/>
                </a:solidFill>
                <a:latin typeface="Arial"/>
                <a:ea typeface="Arial"/>
                <a:cs typeface="Arial"/>
                <a:sym typeface="Arial"/>
              </a:rPr>
              <a:t>3, 6</a:t>
            </a:r>
            <a:endParaRPr/>
          </a:p>
        </p:txBody>
      </p:sp>
      <p:sp>
        <p:nvSpPr>
          <p:cNvPr id="364" name="Google Shape;364;p18"/>
          <p:cNvSpPr/>
          <p:nvPr/>
        </p:nvSpPr>
        <p:spPr>
          <a:xfrm>
            <a:off x="5742050" y="2845254"/>
            <a:ext cx="1010477" cy="4572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Arial"/>
              <a:buNone/>
            </a:pPr>
            <a:r>
              <a:rPr lang="en-US" sz="2400" b="1" i="0" u="none">
                <a:solidFill>
                  <a:schemeClr val="lt1"/>
                </a:solidFill>
                <a:latin typeface="Arial"/>
                <a:ea typeface="Arial"/>
                <a:cs typeface="Arial"/>
                <a:sym typeface="Arial"/>
              </a:rPr>
              <a:t>16, 20</a:t>
            </a:r>
            <a:endParaRPr/>
          </a:p>
        </p:txBody>
      </p:sp>
      <p:sp>
        <p:nvSpPr>
          <p:cNvPr id="365" name="Google Shape;365;p18"/>
          <p:cNvSpPr/>
          <p:nvPr/>
        </p:nvSpPr>
        <p:spPr>
          <a:xfrm>
            <a:off x="2959442" y="3607254"/>
            <a:ext cx="745085" cy="4572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Arial"/>
              <a:buNone/>
            </a:pPr>
            <a:r>
              <a:rPr lang="en-US" sz="2400" b="1" i="0" u="none">
                <a:solidFill>
                  <a:schemeClr val="lt1"/>
                </a:solidFill>
                <a:latin typeface="Arial"/>
                <a:ea typeface="Arial"/>
                <a:cs typeface="Arial"/>
                <a:sym typeface="Arial"/>
              </a:rPr>
              <a:t>7,10</a:t>
            </a:r>
            <a:endParaRPr/>
          </a:p>
        </p:txBody>
      </p:sp>
      <p:sp>
        <p:nvSpPr>
          <p:cNvPr id="366" name="Google Shape;366;p18"/>
          <p:cNvSpPr/>
          <p:nvPr/>
        </p:nvSpPr>
        <p:spPr>
          <a:xfrm>
            <a:off x="4370450" y="3607254"/>
            <a:ext cx="1620077" cy="4572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Arial"/>
              <a:buNone/>
            </a:pPr>
            <a:r>
              <a:rPr lang="en-US" sz="2400" b="1" i="0" u="none">
                <a:solidFill>
                  <a:schemeClr val="lt1"/>
                </a:solidFill>
                <a:latin typeface="Arial"/>
                <a:ea typeface="Arial"/>
                <a:cs typeface="Arial"/>
                <a:sym typeface="Arial"/>
              </a:rPr>
              <a:t>12, 13, 14</a:t>
            </a:r>
            <a:endParaRPr/>
          </a:p>
        </p:txBody>
      </p:sp>
      <p:sp>
        <p:nvSpPr>
          <p:cNvPr id="367" name="Google Shape;367;p18"/>
          <p:cNvSpPr/>
          <p:nvPr/>
        </p:nvSpPr>
        <p:spPr>
          <a:xfrm>
            <a:off x="2180527" y="3607254"/>
            <a:ext cx="609600" cy="4572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Arial"/>
              <a:buNone/>
            </a:pPr>
            <a:r>
              <a:rPr lang="en-US" sz="2400" b="1" i="0" u="none">
                <a:solidFill>
                  <a:schemeClr val="lt1"/>
                </a:solidFill>
                <a:latin typeface="Arial"/>
                <a:ea typeface="Arial"/>
                <a:cs typeface="Arial"/>
                <a:sym typeface="Arial"/>
              </a:rPr>
              <a:t>4,5</a:t>
            </a:r>
            <a:endParaRPr/>
          </a:p>
        </p:txBody>
      </p:sp>
      <p:sp>
        <p:nvSpPr>
          <p:cNvPr id="368" name="Google Shape;368;p18"/>
          <p:cNvSpPr/>
          <p:nvPr/>
        </p:nvSpPr>
        <p:spPr>
          <a:xfrm>
            <a:off x="1342327" y="3607254"/>
            <a:ext cx="609600" cy="4572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Arial"/>
              <a:buNone/>
            </a:pPr>
            <a:r>
              <a:rPr lang="en-US" sz="2400" b="1" i="0" u="none">
                <a:solidFill>
                  <a:schemeClr val="lt1"/>
                </a:solidFill>
                <a:latin typeface="Arial"/>
                <a:ea typeface="Arial"/>
                <a:cs typeface="Arial"/>
                <a:sym typeface="Arial"/>
              </a:rPr>
              <a:t>1,2</a:t>
            </a:r>
            <a:endParaRPr/>
          </a:p>
        </p:txBody>
      </p:sp>
      <p:sp>
        <p:nvSpPr>
          <p:cNvPr id="369" name="Google Shape;369;p18"/>
          <p:cNvSpPr/>
          <p:nvPr/>
        </p:nvSpPr>
        <p:spPr>
          <a:xfrm>
            <a:off x="6142927" y="3607254"/>
            <a:ext cx="1010477" cy="4572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Arial"/>
              <a:buNone/>
            </a:pPr>
            <a:r>
              <a:rPr lang="en-US" sz="2400" b="1" i="0" u="none">
                <a:solidFill>
                  <a:schemeClr val="lt1"/>
                </a:solidFill>
                <a:latin typeface="Arial"/>
                <a:ea typeface="Arial"/>
                <a:cs typeface="Arial"/>
                <a:sym typeface="Arial"/>
              </a:rPr>
              <a:t>18, 19</a:t>
            </a:r>
            <a:endParaRPr/>
          </a:p>
        </p:txBody>
      </p:sp>
      <p:sp>
        <p:nvSpPr>
          <p:cNvPr id="370" name="Google Shape;370;p18"/>
          <p:cNvSpPr/>
          <p:nvPr/>
        </p:nvSpPr>
        <p:spPr>
          <a:xfrm>
            <a:off x="7285927" y="3607254"/>
            <a:ext cx="1010477" cy="4572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Arial"/>
              <a:buNone/>
            </a:pPr>
            <a:r>
              <a:rPr lang="en-US" sz="2400" b="1" i="0" u="none">
                <a:solidFill>
                  <a:schemeClr val="lt1"/>
                </a:solidFill>
                <a:latin typeface="Arial"/>
                <a:ea typeface="Arial"/>
                <a:cs typeface="Arial"/>
                <a:sym typeface="Arial"/>
              </a:rPr>
              <a:t>24, 25</a:t>
            </a:r>
            <a:endParaRPr/>
          </a:p>
        </p:txBody>
      </p:sp>
      <p:cxnSp>
        <p:nvCxnSpPr>
          <p:cNvPr id="371" name="Google Shape;371;p18"/>
          <p:cNvCxnSpPr>
            <a:stCxn id="362" idx="1"/>
            <a:endCxn id="363" idx="0"/>
          </p:cNvCxnSpPr>
          <p:nvPr/>
        </p:nvCxnSpPr>
        <p:spPr>
          <a:xfrm flipH="1">
            <a:off x="2824027" y="2444376"/>
            <a:ext cx="1413900" cy="400800"/>
          </a:xfrm>
          <a:prstGeom prst="straightConnector1">
            <a:avLst/>
          </a:prstGeom>
          <a:noFill/>
          <a:ln w="25400" cap="flat" cmpd="sng">
            <a:solidFill>
              <a:schemeClr val="accent2"/>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372" name="Google Shape;372;p18"/>
          <p:cNvCxnSpPr>
            <a:stCxn id="362" idx="3"/>
            <a:endCxn id="364" idx="0"/>
          </p:cNvCxnSpPr>
          <p:nvPr/>
        </p:nvCxnSpPr>
        <p:spPr>
          <a:xfrm>
            <a:off x="4771327" y="2444376"/>
            <a:ext cx="1476000" cy="400800"/>
          </a:xfrm>
          <a:prstGeom prst="straightConnector1">
            <a:avLst/>
          </a:prstGeom>
          <a:noFill/>
          <a:ln w="25400" cap="flat" cmpd="sng">
            <a:solidFill>
              <a:schemeClr val="accent2"/>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373" name="Google Shape;373;p18"/>
          <p:cNvCxnSpPr>
            <a:stCxn id="363" idx="1"/>
            <a:endCxn id="368" idx="0"/>
          </p:cNvCxnSpPr>
          <p:nvPr/>
        </p:nvCxnSpPr>
        <p:spPr>
          <a:xfrm flipH="1">
            <a:off x="1647127" y="3073854"/>
            <a:ext cx="838200" cy="533400"/>
          </a:xfrm>
          <a:prstGeom prst="straightConnector1">
            <a:avLst/>
          </a:prstGeom>
          <a:noFill/>
          <a:ln w="25400" cap="flat" cmpd="sng">
            <a:solidFill>
              <a:schemeClr val="accent2"/>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374" name="Google Shape;374;p18"/>
          <p:cNvCxnSpPr>
            <a:stCxn id="363" idx="2"/>
            <a:endCxn id="367" idx="0"/>
          </p:cNvCxnSpPr>
          <p:nvPr/>
        </p:nvCxnSpPr>
        <p:spPr>
          <a:xfrm flipH="1">
            <a:off x="2485298" y="3302454"/>
            <a:ext cx="338700" cy="304800"/>
          </a:xfrm>
          <a:prstGeom prst="straightConnector1">
            <a:avLst/>
          </a:prstGeom>
          <a:noFill/>
          <a:ln w="25400" cap="flat" cmpd="sng">
            <a:solidFill>
              <a:schemeClr val="accent2"/>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375" name="Google Shape;375;p18"/>
          <p:cNvCxnSpPr>
            <a:stCxn id="363" idx="3"/>
            <a:endCxn id="365" idx="0"/>
          </p:cNvCxnSpPr>
          <p:nvPr/>
        </p:nvCxnSpPr>
        <p:spPr>
          <a:xfrm>
            <a:off x="3162669" y="3073854"/>
            <a:ext cx="169200" cy="533400"/>
          </a:xfrm>
          <a:prstGeom prst="straightConnector1">
            <a:avLst/>
          </a:prstGeom>
          <a:noFill/>
          <a:ln w="25400" cap="flat" cmpd="sng">
            <a:solidFill>
              <a:schemeClr val="accent2"/>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376" name="Google Shape;376;p18"/>
          <p:cNvCxnSpPr>
            <a:stCxn id="364" idx="1"/>
            <a:endCxn id="366" idx="0"/>
          </p:cNvCxnSpPr>
          <p:nvPr/>
        </p:nvCxnSpPr>
        <p:spPr>
          <a:xfrm flipH="1">
            <a:off x="5180450" y="3073854"/>
            <a:ext cx="561600" cy="533400"/>
          </a:xfrm>
          <a:prstGeom prst="straightConnector1">
            <a:avLst/>
          </a:prstGeom>
          <a:noFill/>
          <a:ln w="25400" cap="flat" cmpd="sng">
            <a:solidFill>
              <a:schemeClr val="accent2"/>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377" name="Google Shape;377;p18"/>
          <p:cNvCxnSpPr>
            <a:stCxn id="364" idx="2"/>
            <a:endCxn id="369" idx="0"/>
          </p:cNvCxnSpPr>
          <p:nvPr/>
        </p:nvCxnSpPr>
        <p:spPr>
          <a:xfrm>
            <a:off x="6247289" y="3302454"/>
            <a:ext cx="400800" cy="304800"/>
          </a:xfrm>
          <a:prstGeom prst="straightConnector1">
            <a:avLst/>
          </a:prstGeom>
          <a:noFill/>
          <a:ln w="25400" cap="flat" cmpd="sng">
            <a:solidFill>
              <a:schemeClr val="accent2"/>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378" name="Google Shape;378;p18"/>
          <p:cNvCxnSpPr>
            <a:stCxn id="364" idx="3"/>
            <a:endCxn id="370" idx="0"/>
          </p:cNvCxnSpPr>
          <p:nvPr/>
        </p:nvCxnSpPr>
        <p:spPr>
          <a:xfrm>
            <a:off x="6752527" y="3073854"/>
            <a:ext cx="1038600" cy="533400"/>
          </a:xfrm>
          <a:prstGeom prst="straightConnector1">
            <a:avLst/>
          </a:prstGeom>
          <a:noFill/>
          <a:ln w="25400" cap="flat" cmpd="sng">
            <a:solidFill>
              <a:schemeClr val="accent2"/>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379" name="Google Shape;379;p18"/>
          <p:cNvCxnSpPr/>
          <p:nvPr/>
        </p:nvCxnSpPr>
        <p:spPr>
          <a:xfrm rot="10800000">
            <a:off x="4799488" y="2330076"/>
            <a:ext cx="689944" cy="9939"/>
          </a:xfrm>
          <a:prstGeom prst="straightConnector1">
            <a:avLst/>
          </a:prstGeom>
          <a:noFill/>
          <a:ln w="25400" cap="flat" cmpd="sng">
            <a:solidFill>
              <a:schemeClr val="dk1"/>
            </a:solidFill>
            <a:prstDash val="dash"/>
            <a:round/>
            <a:headEnd type="none" w="sm" len="sm"/>
            <a:tailEnd type="triangle" w="med" len="med"/>
          </a:ln>
        </p:spPr>
      </p:cxnSp>
      <p:sp>
        <p:nvSpPr>
          <p:cNvPr id="380" name="Google Shape;380;p18"/>
          <p:cNvSpPr/>
          <p:nvPr/>
        </p:nvSpPr>
        <p:spPr>
          <a:xfrm>
            <a:off x="113961" y="3071356"/>
            <a:ext cx="1307284" cy="457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Leaf Node</a:t>
            </a:r>
            <a:endParaRPr/>
          </a:p>
        </p:txBody>
      </p:sp>
      <p:cxnSp>
        <p:nvCxnSpPr>
          <p:cNvPr id="381" name="Google Shape;381;p18"/>
          <p:cNvCxnSpPr>
            <a:stCxn id="380" idx="2"/>
            <a:endCxn id="368" idx="1"/>
          </p:cNvCxnSpPr>
          <p:nvPr/>
        </p:nvCxnSpPr>
        <p:spPr>
          <a:xfrm>
            <a:off x="767603" y="3528556"/>
            <a:ext cx="574800" cy="307200"/>
          </a:xfrm>
          <a:prstGeom prst="straightConnector1">
            <a:avLst/>
          </a:prstGeom>
          <a:noFill/>
          <a:ln w="25400" cap="flat" cmpd="sng">
            <a:solidFill>
              <a:schemeClr val="dk1"/>
            </a:solidFill>
            <a:prstDash val="dash"/>
            <a:round/>
            <a:headEnd type="none" w="sm" len="sm"/>
            <a:tailEnd type="triangle" w="med" len="med"/>
          </a:ln>
        </p:spPr>
      </p:cxnSp>
      <p:sp>
        <p:nvSpPr>
          <p:cNvPr id="382" name="Google Shape;382;p18"/>
          <p:cNvSpPr/>
          <p:nvPr/>
        </p:nvSpPr>
        <p:spPr>
          <a:xfrm>
            <a:off x="275527" y="2176685"/>
            <a:ext cx="2318158" cy="457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Intermediary</a:t>
            </a:r>
            <a:r>
              <a:rPr lang="en-US" sz="2000" b="0" i="0" u="none">
                <a:solidFill>
                  <a:schemeClr val="lt1"/>
                </a:solidFill>
                <a:latin typeface="Arial"/>
                <a:ea typeface="Arial"/>
                <a:cs typeface="Arial"/>
                <a:sym typeface="Arial"/>
              </a:rPr>
              <a:t> </a:t>
            </a:r>
            <a:r>
              <a:rPr lang="en-US" sz="2000" b="0" i="0" u="none">
                <a:solidFill>
                  <a:schemeClr val="dk1"/>
                </a:solidFill>
                <a:latin typeface="Arial"/>
                <a:ea typeface="Arial"/>
                <a:cs typeface="Arial"/>
                <a:sym typeface="Arial"/>
              </a:rPr>
              <a:t>Node</a:t>
            </a:r>
            <a:endParaRPr/>
          </a:p>
        </p:txBody>
      </p:sp>
      <p:cxnSp>
        <p:nvCxnSpPr>
          <p:cNvPr id="383" name="Google Shape;383;p18"/>
          <p:cNvCxnSpPr>
            <a:stCxn id="382" idx="2"/>
          </p:cNvCxnSpPr>
          <p:nvPr/>
        </p:nvCxnSpPr>
        <p:spPr>
          <a:xfrm>
            <a:off x="1434606" y="2633885"/>
            <a:ext cx="1080300" cy="307200"/>
          </a:xfrm>
          <a:prstGeom prst="straightConnector1">
            <a:avLst/>
          </a:prstGeom>
          <a:noFill/>
          <a:ln w="25400" cap="flat" cmpd="sng">
            <a:solidFill>
              <a:schemeClr val="dk1"/>
            </a:solidFill>
            <a:prstDash val="dash"/>
            <a:round/>
            <a:headEnd type="none" w="sm" len="sm"/>
            <a:tailEnd type="triangle" w="med" len="med"/>
          </a:ln>
        </p:spPr>
      </p:cxnSp>
      <p:sp>
        <p:nvSpPr>
          <p:cNvPr id="384" name="Google Shape;384;p18"/>
          <p:cNvSpPr/>
          <p:nvPr/>
        </p:nvSpPr>
        <p:spPr>
          <a:xfrm>
            <a:off x="6232299" y="3607254"/>
            <a:ext cx="400877" cy="457200"/>
          </a:xfrm>
          <a:prstGeom prst="ellipse">
            <a:avLst/>
          </a:prstGeom>
          <a:no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a:solidFill>
                <a:schemeClr val="lt1"/>
              </a:solidFill>
              <a:latin typeface="Arial"/>
              <a:ea typeface="Arial"/>
              <a:cs typeface="Arial"/>
              <a:sym typeface="Arial"/>
            </a:endParaRPr>
          </a:p>
        </p:txBody>
      </p:sp>
      <p:sp>
        <p:nvSpPr>
          <p:cNvPr id="385" name="Google Shape;385;p18"/>
          <p:cNvSpPr/>
          <p:nvPr/>
        </p:nvSpPr>
        <p:spPr>
          <a:xfrm>
            <a:off x="5208651" y="2193879"/>
            <a:ext cx="1291257" cy="457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Root Node</a:t>
            </a:r>
            <a:endParaRPr/>
          </a:p>
        </p:txBody>
      </p:sp>
    </p:spTree>
    <p:extLst>
      <p:ext uri="{BB962C8B-B14F-4D97-AF65-F5344CB8AC3E}">
        <p14:creationId xmlns:p14="http://schemas.microsoft.com/office/powerpoint/2010/main" val="3061632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2"/>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371"/>
                                        </p:tgtEl>
                                        <p:attrNameLst>
                                          <p:attrName>style.visibility</p:attrName>
                                        </p:attrNameLst>
                                      </p:cBhvr>
                                      <p:to>
                                        <p:strVal val="visible"/>
                                      </p:to>
                                    </p:set>
                                    <p:animEffect transition="in" filter="fade">
                                      <p:cBhvr>
                                        <p:cTn id="9" dur="500"/>
                                        <p:tgtEl>
                                          <p:spTgt spid="371"/>
                                        </p:tgtEl>
                                      </p:cBhvr>
                                    </p:animEffect>
                                  </p:childTnLst>
                                </p:cTn>
                              </p:par>
                              <p:par>
                                <p:cTn id="10" presetID="1" presetClass="entr" presetSubtype="0" fill="hold" nodeType="withEffect">
                                  <p:stCondLst>
                                    <p:cond delay="0"/>
                                  </p:stCondLst>
                                  <p:childTnLst>
                                    <p:set>
                                      <p:cBhvr>
                                        <p:cTn id="11" dur="1" fill="hold">
                                          <p:stCondLst>
                                            <p:cond delay="0"/>
                                          </p:stCondLst>
                                        </p:cTn>
                                        <p:tgtEl>
                                          <p:spTgt spid="363"/>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372"/>
                                        </p:tgtEl>
                                        <p:attrNameLst>
                                          <p:attrName>style.visibility</p:attrName>
                                        </p:attrNameLst>
                                      </p:cBhvr>
                                      <p:to>
                                        <p:strVal val="visible"/>
                                      </p:to>
                                    </p:set>
                                    <p:animEffect transition="in" filter="fade">
                                      <p:cBhvr>
                                        <p:cTn id="14" dur="500"/>
                                        <p:tgtEl>
                                          <p:spTgt spid="372"/>
                                        </p:tgtEl>
                                      </p:cBhvr>
                                    </p:animEffect>
                                  </p:childTnLst>
                                </p:cTn>
                              </p:par>
                              <p:par>
                                <p:cTn id="15" presetID="1" presetClass="entr" presetSubtype="0" fill="hold" nodeType="withEffect">
                                  <p:stCondLst>
                                    <p:cond delay="0"/>
                                  </p:stCondLst>
                                  <p:childTnLst>
                                    <p:set>
                                      <p:cBhvr>
                                        <p:cTn id="16" dur="1" fill="hold">
                                          <p:stCondLst>
                                            <p:cond delay="0"/>
                                          </p:stCondLst>
                                        </p:cTn>
                                        <p:tgtEl>
                                          <p:spTgt spid="3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5"/>
                                        </p:tgtEl>
                                        <p:attrNameLst>
                                          <p:attrName>style.visibility</p:attrName>
                                        </p:attrNameLst>
                                      </p:cBhvr>
                                      <p:to>
                                        <p:strVal val="visible"/>
                                      </p:to>
                                    </p:set>
                                  </p:childTnLst>
                                </p:cTn>
                              </p:par>
                              <p:par>
                                <p:cTn id="23" presetID="10" presetClass="entr" presetSubtype="0" fill="hold" nodeType="withEffect">
                                  <p:stCondLst>
                                    <p:cond delay="0"/>
                                  </p:stCondLst>
                                  <p:childTnLst>
                                    <p:set>
                                      <p:cBhvr>
                                        <p:cTn id="24" dur="1" fill="hold">
                                          <p:stCondLst>
                                            <p:cond delay="0"/>
                                          </p:stCondLst>
                                        </p:cTn>
                                        <p:tgtEl>
                                          <p:spTgt spid="373"/>
                                        </p:tgtEl>
                                        <p:attrNameLst>
                                          <p:attrName>style.visibility</p:attrName>
                                        </p:attrNameLst>
                                      </p:cBhvr>
                                      <p:to>
                                        <p:strVal val="visible"/>
                                      </p:to>
                                    </p:set>
                                    <p:animEffect transition="in" filter="fade">
                                      <p:cBhvr>
                                        <p:cTn id="25" dur="500"/>
                                        <p:tgtEl>
                                          <p:spTgt spid="373"/>
                                        </p:tgtEl>
                                      </p:cBhvr>
                                    </p:animEffect>
                                  </p:childTnLst>
                                </p:cTn>
                              </p:par>
                              <p:par>
                                <p:cTn id="26" presetID="10" presetClass="entr" presetSubtype="0" fill="hold" nodeType="withEffect">
                                  <p:stCondLst>
                                    <p:cond delay="0"/>
                                  </p:stCondLst>
                                  <p:childTnLst>
                                    <p:set>
                                      <p:cBhvr>
                                        <p:cTn id="27" dur="1" fill="hold">
                                          <p:stCondLst>
                                            <p:cond delay="0"/>
                                          </p:stCondLst>
                                        </p:cTn>
                                        <p:tgtEl>
                                          <p:spTgt spid="374"/>
                                        </p:tgtEl>
                                        <p:attrNameLst>
                                          <p:attrName>style.visibility</p:attrName>
                                        </p:attrNameLst>
                                      </p:cBhvr>
                                      <p:to>
                                        <p:strVal val="visible"/>
                                      </p:to>
                                    </p:set>
                                    <p:animEffect transition="in" filter="fade">
                                      <p:cBhvr>
                                        <p:cTn id="28" dur="500"/>
                                        <p:tgtEl>
                                          <p:spTgt spid="374"/>
                                        </p:tgtEl>
                                      </p:cBhvr>
                                    </p:animEffect>
                                  </p:childTnLst>
                                </p:cTn>
                              </p:par>
                              <p:par>
                                <p:cTn id="29" presetID="10" presetClass="entr" presetSubtype="0" fill="hold" nodeType="withEffect">
                                  <p:stCondLst>
                                    <p:cond delay="0"/>
                                  </p:stCondLst>
                                  <p:childTnLst>
                                    <p:set>
                                      <p:cBhvr>
                                        <p:cTn id="30" dur="1" fill="hold">
                                          <p:stCondLst>
                                            <p:cond delay="0"/>
                                          </p:stCondLst>
                                        </p:cTn>
                                        <p:tgtEl>
                                          <p:spTgt spid="375"/>
                                        </p:tgtEl>
                                        <p:attrNameLst>
                                          <p:attrName>style.visibility</p:attrName>
                                        </p:attrNameLst>
                                      </p:cBhvr>
                                      <p:to>
                                        <p:strVal val="visible"/>
                                      </p:to>
                                    </p:set>
                                    <p:animEffect transition="in" filter="fade">
                                      <p:cBhvr>
                                        <p:cTn id="31" dur="500"/>
                                        <p:tgtEl>
                                          <p:spTgt spid="375"/>
                                        </p:tgtEl>
                                      </p:cBhvr>
                                    </p:animEffect>
                                  </p:childTnLst>
                                </p:cTn>
                              </p:par>
                              <p:par>
                                <p:cTn id="32" presetID="1" presetClass="entr" presetSubtype="0" fill="hold" nodeType="withEffect">
                                  <p:stCondLst>
                                    <p:cond delay="0"/>
                                  </p:stCondLst>
                                  <p:childTnLst>
                                    <p:set>
                                      <p:cBhvr>
                                        <p:cTn id="33" dur="1" fill="hold">
                                          <p:stCondLst>
                                            <p:cond delay="0"/>
                                          </p:stCondLst>
                                        </p:cTn>
                                        <p:tgtEl>
                                          <p:spTgt spid="366"/>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69"/>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70"/>
                                        </p:tgtEl>
                                        <p:attrNameLst>
                                          <p:attrName>style.visibility</p:attrName>
                                        </p:attrNameLst>
                                      </p:cBhvr>
                                      <p:to>
                                        <p:strVal val="visible"/>
                                      </p:to>
                                    </p:set>
                                  </p:childTnLst>
                                </p:cTn>
                              </p:par>
                              <p:par>
                                <p:cTn id="38" presetID="10" presetClass="entr" presetSubtype="0" fill="hold" nodeType="withEffect">
                                  <p:stCondLst>
                                    <p:cond delay="0"/>
                                  </p:stCondLst>
                                  <p:childTnLst>
                                    <p:set>
                                      <p:cBhvr>
                                        <p:cTn id="39" dur="1" fill="hold">
                                          <p:stCondLst>
                                            <p:cond delay="0"/>
                                          </p:stCondLst>
                                        </p:cTn>
                                        <p:tgtEl>
                                          <p:spTgt spid="376"/>
                                        </p:tgtEl>
                                        <p:attrNameLst>
                                          <p:attrName>style.visibility</p:attrName>
                                        </p:attrNameLst>
                                      </p:cBhvr>
                                      <p:to>
                                        <p:strVal val="visible"/>
                                      </p:to>
                                    </p:set>
                                    <p:animEffect transition="in" filter="fade">
                                      <p:cBhvr>
                                        <p:cTn id="40" dur="500"/>
                                        <p:tgtEl>
                                          <p:spTgt spid="376"/>
                                        </p:tgtEl>
                                      </p:cBhvr>
                                    </p:animEffect>
                                  </p:childTnLst>
                                </p:cTn>
                              </p:par>
                              <p:par>
                                <p:cTn id="41" presetID="10" presetClass="entr" presetSubtype="0" fill="hold" nodeType="withEffect">
                                  <p:stCondLst>
                                    <p:cond delay="0"/>
                                  </p:stCondLst>
                                  <p:childTnLst>
                                    <p:set>
                                      <p:cBhvr>
                                        <p:cTn id="42" dur="1" fill="hold">
                                          <p:stCondLst>
                                            <p:cond delay="0"/>
                                          </p:stCondLst>
                                        </p:cTn>
                                        <p:tgtEl>
                                          <p:spTgt spid="377"/>
                                        </p:tgtEl>
                                        <p:attrNameLst>
                                          <p:attrName>style.visibility</p:attrName>
                                        </p:attrNameLst>
                                      </p:cBhvr>
                                      <p:to>
                                        <p:strVal val="visible"/>
                                      </p:to>
                                    </p:set>
                                    <p:animEffect transition="in" filter="fade">
                                      <p:cBhvr>
                                        <p:cTn id="43" dur="500"/>
                                        <p:tgtEl>
                                          <p:spTgt spid="377"/>
                                        </p:tgtEl>
                                      </p:cBhvr>
                                    </p:animEffect>
                                  </p:childTnLst>
                                </p:cTn>
                              </p:par>
                              <p:par>
                                <p:cTn id="44" presetID="10" presetClass="entr" presetSubtype="0" fill="hold" nodeType="withEffect">
                                  <p:stCondLst>
                                    <p:cond delay="0"/>
                                  </p:stCondLst>
                                  <p:childTnLst>
                                    <p:set>
                                      <p:cBhvr>
                                        <p:cTn id="45" dur="1" fill="hold">
                                          <p:stCondLst>
                                            <p:cond delay="0"/>
                                          </p:stCondLst>
                                        </p:cTn>
                                        <p:tgtEl>
                                          <p:spTgt spid="378"/>
                                        </p:tgtEl>
                                        <p:attrNameLst>
                                          <p:attrName>style.visibility</p:attrName>
                                        </p:attrNameLst>
                                      </p:cBhvr>
                                      <p:to>
                                        <p:strVal val="visible"/>
                                      </p:to>
                                    </p:set>
                                    <p:animEffect transition="in" filter="fade">
                                      <p:cBhvr>
                                        <p:cTn id="46" dur="500"/>
                                        <p:tgtEl>
                                          <p:spTgt spid="378"/>
                                        </p:tgtEl>
                                      </p:cBhvr>
                                    </p:animEffect>
                                  </p:childTnLst>
                                </p:cTn>
                              </p:par>
                              <p:par>
                                <p:cTn id="47" presetID="10" presetClass="entr" presetSubtype="0" fill="hold" nodeType="withEffect">
                                  <p:stCondLst>
                                    <p:cond delay="0"/>
                                  </p:stCondLst>
                                  <p:childTnLst>
                                    <p:set>
                                      <p:cBhvr>
                                        <p:cTn id="48" dur="1" fill="hold">
                                          <p:stCondLst>
                                            <p:cond delay="0"/>
                                          </p:stCondLst>
                                        </p:cTn>
                                        <p:tgtEl>
                                          <p:spTgt spid="379"/>
                                        </p:tgtEl>
                                        <p:attrNameLst>
                                          <p:attrName>style.visibility</p:attrName>
                                        </p:attrNameLst>
                                      </p:cBhvr>
                                      <p:to>
                                        <p:strVal val="visible"/>
                                      </p:to>
                                    </p:set>
                                    <p:animEffect transition="in" filter="fade">
                                      <p:cBhvr>
                                        <p:cTn id="49" dur="500"/>
                                        <p:tgtEl>
                                          <p:spTgt spid="379"/>
                                        </p:tgtEl>
                                      </p:cBhvr>
                                    </p:animEffect>
                                  </p:childTnLst>
                                </p:cTn>
                              </p:par>
                              <p:par>
                                <p:cTn id="50" presetID="1" presetClass="entr" presetSubtype="0" fill="hold" nodeType="withEffect">
                                  <p:stCondLst>
                                    <p:cond delay="0"/>
                                  </p:stCondLst>
                                  <p:childTnLst>
                                    <p:set>
                                      <p:cBhvr>
                                        <p:cTn id="51" dur="1" fill="hold">
                                          <p:stCondLst>
                                            <p:cond delay="0"/>
                                          </p:stCondLst>
                                        </p:cTn>
                                        <p:tgtEl>
                                          <p:spTgt spid="380"/>
                                        </p:tgtEl>
                                        <p:attrNameLst>
                                          <p:attrName>style.visibility</p:attrName>
                                        </p:attrNameLst>
                                      </p:cBhvr>
                                      <p:to>
                                        <p:strVal val="visible"/>
                                      </p:to>
                                    </p:set>
                                  </p:childTnLst>
                                </p:cTn>
                              </p:par>
                              <p:par>
                                <p:cTn id="52" presetID="10" presetClass="entr" presetSubtype="0" fill="hold" nodeType="withEffect">
                                  <p:stCondLst>
                                    <p:cond delay="0"/>
                                  </p:stCondLst>
                                  <p:childTnLst>
                                    <p:set>
                                      <p:cBhvr>
                                        <p:cTn id="53" dur="1" fill="hold">
                                          <p:stCondLst>
                                            <p:cond delay="0"/>
                                          </p:stCondLst>
                                        </p:cTn>
                                        <p:tgtEl>
                                          <p:spTgt spid="381"/>
                                        </p:tgtEl>
                                        <p:attrNameLst>
                                          <p:attrName>style.visibility</p:attrName>
                                        </p:attrNameLst>
                                      </p:cBhvr>
                                      <p:to>
                                        <p:strVal val="visible"/>
                                      </p:to>
                                    </p:set>
                                    <p:animEffect transition="in" filter="fade">
                                      <p:cBhvr>
                                        <p:cTn id="54" dur="500"/>
                                        <p:tgtEl>
                                          <p:spTgt spid="381"/>
                                        </p:tgtEl>
                                      </p:cBhvr>
                                    </p:animEffect>
                                  </p:childTnLst>
                                </p:cTn>
                              </p:par>
                              <p:par>
                                <p:cTn id="55" presetID="1" presetClass="entr" presetSubtype="0" fill="hold" nodeType="withEffect">
                                  <p:stCondLst>
                                    <p:cond delay="0"/>
                                  </p:stCondLst>
                                  <p:childTnLst>
                                    <p:set>
                                      <p:cBhvr>
                                        <p:cTn id="56" dur="1" fill="hold">
                                          <p:stCondLst>
                                            <p:cond delay="0"/>
                                          </p:stCondLst>
                                        </p:cTn>
                                        <p:tgtEl>
                                          <p:spTgt spid="382"/>
                                        </p:tgtEl>
                                        <p:attrNameLst>
                                          <p:attrName>style.visibility</p:attrName>
                                        </p:attrNameLst>
                                      </p:cBhvr>
                                      <p:to>
                                        <p:strVal val="visible"/>
                                      </p:to>
                                    </p:set>
                                  </p:childTnLst>
                                </p:cTn>
                              </p:par>
                              <p:par>
                                <p:cTn id="57" presetID="10" presetClass="entr" presetSubtype="0" fill="hold" nodeType="withEffect">
                                  <p:stCondLst>
                                    <p:cond delay="0"/>
                                  </p:stCondLst>
                                  <p:childTnLst>
                                    <p:set>
                                      <p:cBhvr>
                                        <p:cTn id="58" dur="1" fill="hold">
                                          <p:stCondLst>
                                            <p:cond delay="0"/>
                                          </p:stCondLst>
                                        </p:cTn>
                                        <p:tgtEl>
                                          <p:spTgt spid="383"/>
                                        </p:tgtEl>
                                        <p:attrNameLst>
                                          <p:attrName>style.visibility</p:attrName>
                                        </p:attrNameLst>
                                      </p:cBhvr>
                                      <p:to>
                                        <p:strVal val="visible"/>
                                      </p:to>
                                    </p:set>
                                    <p:animEffect transition="in" filter="fade">
                                      <p:cBhvr>
                                        <p:cTn id="59" dur="500"/>
                                        <p:tgtEl>
                                          <p:spTgt spid="383"/>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384"/>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3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pic>
        <p:nvPicPr>
          <p:cNvPr id="390" name="Google Shape;390;p19" descr="C:\Users\parul\Desktop\Digital Learning Content.png"/>
          <p:cNvPicPr preferRelativeResize="0"/>
          <p:nvPr/>
        </p:nvPicPr>
        <p:blipFill rotWithShape="1">
          <a:blip r:embed="rId3">
            <a:alphaModFix/>
          </a:blip>
          <a:srcRect/>
          <a:stretch/>
        </p:blipFill>
        <p:spPr>
          <a:xfrm>
            <a:off x="0" y="332656"/>
            <a:ext cx="9144000" cy="6900863"/>
          </a:xfrm>
          <a:prstGeom prst="rect">
            <a:avLst/>
          </a:prstGeom>
          <a:noFill/>
          <a:ln>
            <a:noFill/>
          </a:ln>
        </p:spPr>
      </p:pic>
      <p:sp>
        <p:nvSpPr>
          <p:cNvPr id="391" name="Google Shape;391;p19"/>
          <p:cNvSpPr/>
          <p:nvPr/>
        </p:nvSpPr>
        <p:spPr>
          <a:xfrm>
            <a:off x="0" y="1479977"/>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lt1"/>
              </a:buClr>
              <a:buSzPts val="2800"/>
              <a:buFont typeface="Arial"/>
              <a:buNone/>
            </a:pPr>
            <a:r>
              <a:rPr lang="en-US" sz="2800" b="1" i="0" u="none">
                <a:solidFill>
                  <a:schemeClr val="lt1"/>
                </a:solidFill>
                <a:latin typeface="Calibri"/>
                <a:ea typeface="Calibri"/>
                <a:cs typeface="Calibri"/>
                <a:sym typeface="Calibri"/>
              </a:rPr>
              <a:t>Searching In B-Tree</a:t>
            </a:r>
            <a:endParaRPr/>
          </a:p>
        </p:txBody>
      </p:sp>
      <p:sp>
        <p:nvSpPr>
          <p:cNvPr id="392" name="Google Shape;392;p19"/>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a:solidFill>
                <a:schemeClr val="lt1"/>
              </a:solidFill>
              <a:latin typeface="Calibri"/>
              <a:ea typeface="Calibri"/>
              <a:cs typeface="Calibri"/>
              <a:sym typeface="Calibri"/>
            </a:endParaRPr>
          </a:p>
        </p:txBody>
      </p:sp>
      <p:pic>
        <p:nvPicPr>
          <p:cNvPr id="393" name="Google Shape;393;p19"/>
          <p:cNvPicPr preferRelativeResize="0"/>
          <p:nvPr/>
        </p:nvPicPr>
        <p:blipFill rotWithShape="1">
          <a:blip r:embed="rId4">
            <a:alphaModFix/>
          </a:blip>
          <a:srcRect/>
          <a:stretch/>
        </p:blipFill>
        <p:spPr>
          <a:xfrm>
            <a:off x="8318500" y="6032500"/>
            <a:ext cx="609600" cy="609600"/>
          </a:xfrm>
          <a:prstGeom prst="rect">
            <a:avLst/>
          </a:prstGeom>
          <a:noFill/>
          <a:ln>
            <a:noFill/>
          </a:ln>
        </p:spPr>
      </p:pic>
      <p:pic>
        <p:nvPicPr>
          <p:cNvPr id="394" name="Google Shape;394;p19" descr="C:\Users\parul\Desktop\Untitled-1.png"/>
          <p:cNvPicPr preferRelativeResize="0"/>
          <p:nvPr/>
        </p:nvPicPr>
        <p:blipFill rotWithShape="1">
          <a:blip r:embed="rId5">
            <a:alphaModFix/>
          </a:blip>
          <a:srcRect/>
          <a:stretch/>
        </p:blipFill>
        <p:spPr>
          <a:xfrm>
            <a:off x="1857375" y="3071813"/>
            <a:ext cx="5430838" cy="2803525"/>
          </a:xfrm>
          <a:prstGeom prst="rect">
            <a:avLst/>
          </a:prstGeom>
          <a:noFill/>
          <a:ln>
            <a:noFill/>
          </a:ln>
        </p:spPr>
      </p:pic>
      <p:sp>
        <p:nvSpPr>
          <p:cNvPr id="395" name="Google Shape;395;p19"/>
          <p:cNvSpPr txBox="1"/>
          <p:nvPr/>
        </p:nvSpPr>
        <p:spPr>
          <a:xfrm>
            <a:off x="27577" y="2095803"/>
            <a:ext cx="9036566" cy="470898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342900" marR="0" lvl="0" indent="-21590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If we search for an item 49 in the following B Tree. The process will something like following :</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Compare item 49 with root node 78. since 49 &lt; 78 hence, move to its left sub-tree.</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Since, 40&lt;49&lt;56, traverse right sub-tree of 40.</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49&gt;45, move to right. Compare 49.</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match found, return.</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1" i="0" u="none">
                <a:solidFill>
                  <a:schemeClr val="dk1"/>
                </a:solidFill>
                <a:latin typeface="Calibri"/>
                <a:ea typeface="Calibri"/>
                <a:cs typeface="Calibri"/>
                <a:sym typeface="Calibri"/>
              </a:rPr>
              <a:t>Searching in a B tree depends upon the height of the tree. The search algorithm takes O(log n) time to search any element in a B tree</a:t>
            </a:r>
            <a:endParaRPr/>
          </a:p>
        </p:txBody>
      </p:sp>
      <p:pic>
        <p:nvPicPr>
          <p:cNvPr id="396" name="Google Shape;396;p19"/>
          <p:cNvPicPr preferRelativeResize="0"/>
          <p:nvPr/>
        </p:nvPicPr>
        <p:blipFill rotWithShape="1">
          <a:blip r:embed="rId6">
            <a:alphaModFix/>
          </a:blip>
          <a:srcRect l="17500" t="38143" r="17500" b="35178"/>
          <a:stretch/>
        </p:blipFill>
        <p:spPr>
          <a:xfrm>
            <a:off x="1082986" y="2122914"/>
            <a:ext cx="7540314" cy="2098174"/>
          </a:xfrm>
          <a:prstGeom prst="rect">
            <a:avLst/>
          </a:prstGeom>
          <a:noFill/>
          <a:ln>
            <a:noFill/>
          </a:ln>
        </p:spPr>
      </p:pic>
    </p:spTree>
    <p:extLst>
      <p:ext uri="{BB962C8B-B14F-4D97-AF65-F5344CB8AC3E}">
        <p14:creationId xmlns:p14="http://schemas.microsoft.com/office/powerpoint/2010/main" val="202072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pic>
        <p:nvPicPr>
          <p:cNvPr id="401" name="Google Shape;401;p20" descr="C:\Users\parul\Desktop\Digital Learning Content.png"/>
          <p:cNvPicPr preferRelativeResize="0"/>
          <p:nvPr/>
        </p:nvPicPr>
        <p:blipFill rotWithShape="1">
          <a:blip r:embed="rId3">
            <a:alphaModFix/>
          </a:blip>
          <a:srcRect/>
          <a:stretch/>
        </p:blipFill>
        <p:spPr>
          <a:xfrm>
            <a:off x="0" y="332656"/>
            <a:ext cx="9144000" cy="6900863"/>
          </a:xfrm>
          <a:prstGeom prst="rect">
            <a:avLst/>
          </a:prstGeom>
          <a:noFill/>
          <a:ln>
            <a:noFill/>
          </a:ln>
        </p:spPr>
      </p:pic>
      <p:sp>
        <p:nvSpPr>
          <p:cNvPr id="402" name="Google Shape;402;p20"/>
          <p:cNvSpPr/>
          <p:nvPr/>
        </p:nvSpPr>
        <p:spPr>
          <a:xfrm>
            <a:off x="0" y="1479977"/>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lt1"/>
              </a:buClr>
              <a:buSzPts val="2800"/>
              <a:buFont typeface="Arial"/>
              <a:buNone/>
            </a:pPr>
            <a:r>
              <a:rPr lang="en-US" sz="2800" b="1" i="0" u="none">
                <a:solidFill>
                  <a:schemeClr val="lt1"/>
                </a:solidFill>
                <a:latin typeface="Calibri"/>
                <a:ea typeface="Calibri"/>
                <a:cs typeface="Calibri"/>
                <a:sym typeface="Calibri"/>
              </a:rPr>
              <a:t>Searching In B-Tree</a:t>
            </a:r>
            <a:endParaRPr/>
          </a:p>
        </p:txBody>
      </p:sp>
      <p:sp>
        <p:nvSpPr>
          <p:cNvPr id="403" name="Google Shape;403;p20"/>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a:solidFill>
                <a:schemeClr val="lt1"/>
              </a:solidFill>
              <a:latin typeface="Calibri"/>
              <a:ea typeface="Calibri"/>
              <a:cs typeface="Calibri"/>
              <a:sym typeface="Calibri"/>
            </a:endParaRPr>
          </a:p>
        </p:txBody>
      </p:sp>
      <p:pic>
        <p:nvPicPr>
          <p:cNvPr id="404" name="Google Shape;404;p20"/>
          <p:cNvPicPr preferRelativeResize="0"/>
          <p:nvPr/>
        </p:nvPicPr>
        <p:blipFill rotWithShape="1">
          <a:blip r:embed="rId4">
            <a:alphaModFix/>
          </a:blip>
          <a:srcRect/>
          <a:stretch/>
        </p:blipFill>
        <p:spPr>
          <a:xfrm>
            <a:off x="8318500" y="6032500"/>
            <a:ext cx="609600" cy="609600"/>
          </a:xfrm>
          <a:prstGeom prst="rect">
            <a:avLst/>
          </a:prstGeom>
          <a:noFill/>
          <a:ln>
            <a:noFill/>
          </a:ln>
        </p:spPr>
      </p:pic>
      <p:pic>
        <p:nvPicPr>
          <p:cNvPr id="405" name="Google Shape;405;p20" descr="C:\Users\parul\Desktop\Untitled-1.png"/>
          <p:cNvPicPr preferRelativeResize="0"/>
          <p:nvPr/>
        </p:nvPicPr>
        <p:blipFill rotWithShape="1">
          <a:blip r:embed="rId5">
            <a:alphaModFix/>
          </a:blip>
          <a:srcRect/>
          <a:stretch/>
        </p:blipFill>
        <p:spPr>
          <a:xfrm>
            <a:off x="1857375" y="3071813"/>
            <a:ext cx="5430838" cy="2803525"/>
          </a:xfrm>
          <a:prstGeom prst="rect">
            <a:avLst/>
          </a:prstGeom>
          <a:noFill/>
          <a:ln>
            <a:noFill/>
          </a:ln>
        </p:spPr>
      </p:pic>
      <p:sp>
        <p:nvSpPr>
          <p:cNvPr id="406" name="Google Shape;406;p20"/>
          <p:cNvSpPr txBox="1"/>
          <p:nvPr/>
        </p:nvSpPr>
        <p:spPr>
          <a:xfrm>
            <a:off x="27577" y="2095803"/>
            <a:ext cx="9036566" cy="470898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342900" marR="0" lvl="0" indent="-21590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If we search for an item 49 in the following B Tree. The process will something like following :</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Compare item 49 with root node 78. since 49 &lt; 78 hence, move to its left sub-tree.</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Since, 40&lt;49&lt;56, traverse right sub-tree of 40.</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49&gt;45, move to right. Compare 49.</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match found, return.</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1" i="0" u="none">
                <a:solidFill>
                  <a:schemeClr val="dk1"/>
                </a:solidFill>
                <a:latin typeface="Calibri"/>
                <a:ea typeface="Calibri"/>
                <a:cs typeface="Calibri"/>
                <a:sym typeface="Calibri"/>
              </a:rPr>
              <a:t>Searching in a B tree depends upon the height of the tree. The search algorithm takes O(log n) time to search any element in a B tree</a:t>
            </a:r>
            <a:endParaRPr/>
          </a:p>
        </p:txBody>
      </p:sp>
      <p:pic>
        <p:nvPicPr>
          <p:cNvPr id="407" name="Google Shape;407;p20"/>
          <p:cNvPicPr preferRelativeResize="0"/>
          <p:nvPr/>
        </p:nvPicPr>
        <p:blipFill rotWithShape="1">
          <a:blip r:embed="rId6">
            <a:alphaModFix/>
          </a:blip>
          <a:srcRect l="17500" t="38143" r="17500" b="35178"/>
          <a:stretch/>
        </p:blipFill>
        <p:spPr>
          <a:xfrm>
            <a:off x="1082986" y="2122914"/>
            <a:ext cx="7540314" cy="2098174"/>
          </a:xfrm>
          <a:prstGeom prst="rect">
            <a:avLst/>
          </a:prstGeom>
          <a:noFill/>
          <a:ln>
            <a:noFill/>
          </a:ln>
        </p:spPr>
      </p:pic>
    </p:spTree>
    <p:extLst>
      <p:ext uri="{BB962C8B-B14F-4D97-AF65-F5344CB8AC3E}">
        <p14:creationId xmlns:p14="http://schemas.microsoft.com/office/powerpoint/2010/main" val="4183597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pic>
        <p:nvPicPr>
          <p:cNvPr id="412" name="Google Shape;412;p21" descr="C:\Users\parul\Desktop\Digital Learning Content.png"/>
          <p:cNvPicPr preferRelativeResize="0"/>
          <p:nvPr/>
        </p:nvPicPr>
        <p:blipFill rotWithShape="1">
          <a:blip r:embed="rId3">
            <a:alphaModFix/>
          </a:blip>
          <a:srcRect/>
          <a:stretch/>
        </p:blipFill>
        <p:spPr>
          <a:xfrm>
            <a:off x="0" y="332656"/>
            <a:ext cx="9144000" cy="6900863"/>
          </a:xfrm>
          <a:prstGeom prst="rect">
            <a:avLst/>
          </a:prstGeom>
          <a:noFill/>
          <a:ln>
            <a:noFill/>
          </a:ln>
        </p:spPr>
      </p:pic>
      <p:sp>
        <p:nvSpPr>
          <p:cNvPr id="413" name="Google Shape;413;p21"/>
          <p:cNvSpPr/>
          <p:nvPr/>
        </p:nvSpPr>
        <p:spPr>
          <a:xfrm>
            <a:off x="0" y="1479977"/>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lt1"/>
              </a:buClr>
              <a:buSzPts val="2800"/>
              <a:buFont typeface="Arial"/>
              <a:buNone/>
            </a:pPr>
            <a:r>
              <a:rPr lang="en-US" sz="2800" b="1" i="0" u="none">
                <a:solidFill>
                  <a:schemeClr val="lt1"/>
                </a:solidFill>
                <a:latin typeface="Calibri"/>
                <a:ea typeface="Calibri"/>
                <a:cs typeface="Calibri"/>
                <a:sym typeface="Calibri"/>
              </a:rPr>
              <a:t>Inserting a record In B-Tree</a:t>
            </a:r>
            <a:endParaRPr/>
          </a:p>
        </p:txBody>
      </p:sp>
      <p:sp>
        <p:nvSpPr>
          <p:cNvPr id="414" name="Google Shape;414;p21"/>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a:solidFill>
                <a:schemeClr val="lt1"/>
              </a:solidFill>
              <a:latin typeface="Calibri"/>
              <a:ea typeface="Calibri"/>
              <a:cs typeface="Calibri"/>
              <a:sym typeface="Calibri"/>
            </a:endParaRPr>
          </a:p>
        </p:txBody>
      </p:sp>
      <p:pic>
        <p:nvPicPr>
          <p:cNvPr id="415" name="Google Shape;415;p21"/>
          <p:cNvPicPr preferRelativeResize="0"/>
          <p:nvPr/>
        </p:nvPicPr>
        <p:blipFill rotWithShape="1">
          <a:blip r:embed="rId4">
            <a:alphaModFix/>
          </a:blip>
          <a:srcRect/>
          <a:stretch/>
        </p:blipFill>
        <p:spPr>
          <a:xfrm>
            <a:off x="8318500" y="6032500"/>
            <a:ext cx="609600" cy="609600"/>
          </a:xfrm>
          <a:prstGeom prst="rect">
            <a:avLst/>
          </a:prstGeom>
          <a:noFill/>
          <a:ln>
            <a:noFill/>
          </a:ln>
        </p:spPr>
      </p:pic>
      <p:pic>
        <p:nvPicPr>
          <p:cNvPr id="416" name="Google Shape;416;p21" descr="C:\Users\parul\Desktop\Untitled-1.png"/>
          <p:cNvPicPr preferRelativeResize="0"/>
          <p:nvPr/>
        </p:nvPicPr>
        <p:blipFill rotWithShape="1">
          <a:blip r:embed="rId5">
            <a:alphaModFix/>
          </a:blip>
          <a:srcRect/>
          <a:stretch/>
        </p:blipFill>
        <p:spPr>
          <a:xfrm>
            <a:off x="1857375" y="3071813"/>
            <a:ext cx="5430838" cy="2803525"/>
          </a:xfrm>
          <a:prstGeom prst="rect">
            <a:avLst/>
          </a:prstGeom>
          <a:noFill/>
          <a:ln>
            <a:noFill/>
          </a:ln>
        </p:spPr>
      </p:pic>
      <p:sp>
        <p:nvSpPr>
          <p:cNvPr id="417" name="Google Shape;417;p21"/>
          <p:cNvSpPr/>
          <p:nvPr/>
        </p:nvSpPr>
        <p:spPr>
          <a:xfrm>
            <a:off x="0" y="2215993"/>
            <a:ext cx="8928100" cy="4093428"/>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Insertions are done at the leaf node level. The following algorithm needs to be followed in order to insert an item into B Tree.</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Traverse the B Tree in order to find the appropriate leaf node at which the node can be inserted.</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If the leaf node contain less than m-1 keys then insert the element in the increasing order.</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Else, if the leaf node contains m-1 keys, then follow the following steps.</a:t>
            </a:r>
            <a:endParaRPr/>
          </a:p>
          <a:p>
            <a:pPr marL="800100" marR="0" lvl="1" indent="-342900" algn="l" rtl="0">
              <a:lnSpc>
                <a:spcPct val="10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Calibri"/>
                <a:ea typeface="Calibri"/>
                <a:cs typeface="Calibri"/>
                <a:sym typeface="Calibri"/>
              </a:rPr>
              <a:t>Insert the new element in the increasing order of elements.</a:t>
            </a:r>
            <a:endParaRPr/>
          </a:p>
          <a:p>
            <a:pPr marL="800100" marR="0" lvl="1" indent="-342900" algn="l" rtl="0">
              <a:lnSpc>
                <a:spcPct val="10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Calibri"/>
                <a:ea typeface="Calibri"/>
                <a:cs typeface="Calibri"/>
                <a:sym typeface="Calibri"/>
              </a:rPr>
              <a:t>Split the node into the two nodes at the median.</a:t>
            </a:r>
            <a:endParaRPr/>
          </a:p>
          <a:p>
            <a:pPr marL="800100" marR="0" lvl="1" indent="-342900" algn="l" rtl="0">
              <a:lnSpc>
                <a:spcPct val="10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Calibri"/>
                <a:ea typeface="Calibri"/>
                <a:cs typeface="Calibri"/>
                <a:sym typeface="Calibri"/>
              </a:rPr>
              <a:t>Push the median element upto its parent node.</a:t>
            </a:r>
            <a:endParaRPr/>
          </a:p>
          <a:p>
            <a:pPr marL="800100" marR="0" lvl="1" indent="-342900" algn="l" rtl="0">
              <a:lnSpc>
                <a:spcPct val="10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Calibri"/>
                <a:ea typeface="Calibri"/>
                <a:cs typeface="Calibri"/>
                <a:sym typeface="Calibri"/>
              </a:rPr>
              <a:t>If the parent node also contain m-1 number of keys, then split it too by following the same steps.</a:t>
            </a:r>
            <a:endParaRPr/>
          </a:p>
          <a:p>
            <a:pPr marL="342900" marR="0" lvl="0" indent="-215900" algn="just" rtl="0">
              <a:lnSpc>
                <a:spcPct val="100000"/>
              </a:lnSpc>
              <a:spcBef>
                <a:spcPts val="0"/>
              </a:spcBef>
              <a:spcAft>
                <a:spcPts val="0"/>
              </a:spcAft>
              <a:buClr>
                <a:schemeClr val="dk1"/>
              </a:buClr>
              <a:buSzPts val="2000"/>
              <a:buFont typeface="Arial"/>
              <a:buNone/>
            </a:pPr>
            <a:endParaRPr sz="2000" b="1" i="0" u="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41854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pic>
        <p:nvPicPr>
          <p:cNvPr id="422" name="Google Shape;422;p22" descr="C:\Users\parul\Desktop\Digital Learning Content.png"/>
          <p:cNvPicPr preferRelativeResize="0"/>
          <p:nvPr/>
        </p:nvPicPr>
        <p:blipFill rotWithShape="1">
          <a:blip r:embed="rId3">
            <a:alphaModFix/>
          </a:blip>
          <a:srcRect/>
          <a:stretch/>
        </p:blipFill>
        <p:spPr>
          <a:xfrm>
            <a:off x="0" y="332656"/>
            <a:ext cx="9144000" cy="6900863"/>
          </a:xfrm>
          <a:prstGeom prst="rect">
            <a:avLst/>
          </a:prstGeom>
          <a:noFill/>
          <a:ln>
            <a:noFill/>
          </a:ln>
        </p:spPr>
      </p:pic>
      <p:sp>
        <p:nvSpPr>
          <p:cNvPr id="423" name="Google Shape;423;p22"/>
          <p:cNvSpPr/>
          <p:nvPr/>
        </p:nvSpPr>
        <p:spPr>
          <a:xfrm>
            <a:off x="0" y="1479977"/>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lt1"/>
              </a:buClr>
              <a:buSzPts val="2800"/>
              <a:buFont typeface="Arial"/>
              <a:buNone/>
            </a:pPr>
            <a:r>
              <a:rPr lang="en-US" sz="2800" b="1" i="0" u="none">
                <a:solidFill>
                  <a:schemeClr val="lt1"/>
                </a:solidFill>
                <a:latin typeface="Calibri"/>
                <a:ea typeface="Calibri"/>
                <a:cs typeface="Calibri"/>
                <a:sym typeface="Calibri"/>
              </a:rPr>
              <a:t>Inserting a record In B-Tree</a:t>
            </a:r>
            <a:endParaRPr/>
          </a:p>
        </p:txBody>
      </p:sp>
      <p:sp>
        <p:nvSpPr>
          <p:cNvPr id="424" name="Google Shape;424;p22"/>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a:solidFill>
                <a:schemeClr val="lt1"/>
              </a:solidFill>
              <a:latin typeface="Calibri"/>
              <a:ea typeface="Calibri"/>
              <a:cs typeface="Calibri"/>
              <a:sym typeface="Calibri"/>
            </a:endParaRPr>
          </a:p>
        </p:txBody>
      </p:sp>
      <p:pic>
        <p:nvPicPr>
          <p:cNvPr id="425" name="Google Shape;425;p22"/>
          <p:cNvPicPr preferRelativeResize="0"/>
          <p:nvPr/>
        </p:nvPicPr>
        <p:blipFill rotWithShape="1">
          <a:blip r:embed="rId4">
            <a:alphaModFix/>
          </a:blip>
          <a:srcRect/>
          <a:stretch/>
        </p:blipFill>
        <p:spPr>
          <a:xfrm>
            <a:off x="8318500" y="6032500"/>
            <a:ext cx="609600" cy="609600"/>
          </a:xfrm>
          <a:prstGeom prst="rect">
            <a:avLst/>
          </a:prstGeom>
          <a:noFill/>
          <a:ln>
            <a:noFill/>
          </a:ln>
        </p:spPr>
      </p:pic>
      <p:pic>
        <p:nvPicPr>
          <p:cNvPr id="426" name="Google Shape;426;p22" descr="C:\Users\parul\Desktop\Untitled-1.png"/>
          <p:cNvPicPr preferRelativeResize="0"/>
          <p:nvPr/>
        </p:nvPicPr>
        <p:blipFill rotWithShape="1">
          <a:blip r:embed="rId5">
            <a:alphaModFix/>
          </a:blip>
          <a:srcRect/>
          <a:stretch/>
        </p:blipFill>
        <p:spPr>
          <a:xfrm>
            <a:off x="1857375" y="3071813"/>
            <a:ext cx="5430838" cy="2803525"/>
          </a:xfrm>
          <a:prstGeom prst="rect">
            <a:avLst/>
          </a:prstGeom>
          <a:noFill/>
          <a:ln>
            <a:noFill/>
          </a:ln>
        </p:spPr>
      </p:pic>
      <p:sp>
        <p:nvSpPr>
          <p:cNvPr id="427" name="Google Shape;427;p22"/>
          <p:cNvSpPr txBox="1"/>
          <p:nvPr/>
        </p:nvSpPr>
        <p:spPr>
          <a:xfrm>
            <a:off x="27577" y="2095803"/>
            <a:ext cx="9036566" cy="163121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p:txBody>
      </p:sp>
      <p:sp>
        <p:nvSpPr>
          <p:cNvPr id="428" name="Google Shape;428;p22"/>
          <p:cNvSpPr txBox="1">
            <a:spLocks noGrp="1"/>
          </p:cNvSpPr>
          <p:nvPr>
            <p:ph type="body" idx="1"/>
          </p:nvPr>
        </p:nvSpPr>
        <p:spPr>
          <a:xfrm>
            <a:off x="57148" y="2122914"/>
            <a:ext cx="8763000" cy="58674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2000"/>
              <a:buChar char="•"/>
            </a:pPr>
            <a:r>
              <a:rPr lang="en-US" sz="2000"/>
              <a:t>Insert the node 8 into the B Tree of order 5 shown in the following image.</a:t>
            </a:r>
            <a:endParaRPr sz="2000" b="1"/>
          </a:p>
          <a:p>
            <a:pPr marL="342900" lvl="0" indent="-215900" algn="just" rtl="0">
              <a:spcBef>
                <a:spcPts val="400"/>
              </a:spcBef>
              <a:spcAft>
                <a:spcPts val="0"/>
              </a:spcAft>
              <a:buClr>
                <a:schemeClr val="dk1"/>
              </a:buClr>
              <a:buSzPts val="2000"/>
              <a:buNone/>
            </a:pPr>
            <a:endParaRPr sz="2000" b="1"/>
          </a:p>
          <a:p>
            <a:pPr marL="342900" lvl="0" indent="-215900" algn="just" rtl="0">
              <a:spcBef>
                <a:spcPts val="400"/>
              </a:spcBef>
              <a:spcAft>
                <a:spcPts val="0"/>
              </a:spcAft>
              <a:buClr>
                <a:schemeClr val="dk1"/>
              </a:buClr>
              <a:buSzPts val="2000"/>
              <a:buNone/>
            </a:pPr>
            <a:endParaRPr sz="2000" b="1"/>
          </a:p>
          <a:p>
            <a:pPr marL="342900" lvl="0" indent="-215900" algn="just" rtl="0">
              <a:spcBef>
                <a:spcPts val="400"/>
              </a:spcBef>
              <a:spcAft>
                <a:spcPts val="0"/>
              </a:spcAft>
              <a:buClr>
                <a:schemeClr val="dk1"/>
              </a:buClr>
              <a:buSzPts val="2000"/>
              <a:buNone/>
            </a:pPr>
            <a:endParaRPr sz="2000" b="1"/>
          </a:p>
          <a:p>
            <a:pPr marL="0" lvl="0" indent="0" algn="just" rtl="0">
              <a:spcBef>
                <a:spcPts val="400"/>
              </a:spcBef>
              <a:spcAft>
                <a:spcPts val="0"/>
              </a:spcAft>
              <a:buClr>
                <a:schemeClr val="dk1"/>
              </a:buClr>
              <a:buSzPts val="2000"/>
              <a:buNone/>
            </a:pPr>
            <a:endParaRPr sz="2000" b="1"/>
          </a:p>
          <a:p>
            <a:pPr marL="342900" lvl="0" indent="-215900" algn="just" rtl="0">
              <a:spcBef>
                <a:spcPts val="400"/>
              </a:spcBef>
              <a:spcAft>
                <a:spcPts val="0"/>
              </a:spcAft>
              <a:buClr>
                <a:schemeClr val="dk1"/>
              </a:buClr>
              <a:buSzPts val="2000"/>
              <a:buNone/>
            </a:pPr>
            <a:endParaRPr sz="2000"/>
          </a:p>
          <a:p>
            <a:pPr marL="342900" lvl="0" indent="-342900" algn="just" rtl="0">
              <a:spcBef>
                <a:spcPts val="400"/>
              </a:spcBef>
              <a:spcAft>
                <a:spcPts val="0"/>
              </a:spcAft>
              <a:buClr>
                <a:schemeClr val="dk1"/>
              </a:buClr>
              <a:buSzPts val="2000"/>
              <a:buChar char="•"/>
            </a:pPr>
            <a:r>
              <a:rPr lang="en-US" sz="2000"/>
              <a:t>8 will be inserted to the right of 5, therefore insert 8.</a:t>
            </a:r>
            <a:endParaRPr sz="2000" b="1"/>
          </a:p>
        </p:txBody>
      </p:sp>
      <p:pic>
        <p:nvPicPr>
          <p:cNvPr id="429" name="Google Shape;429;p22"/>
          <p:cNvPicPr preferRelativeResize="0"/>
          <p:nvPr/>
        </p:nvPicPr>
        <p:blipFill rotWithShape="1">
          <a:blip r:embed="rId6">
            <a:alphaModFix/>
          </a:blip>
          <a:srcRect l="16667" t="43083" r="17500" b="32213"/>
          <a:stretch/>
        </p:blipFill>
        <p:spPr>
          <a:xfrm>
            <a:off x="0" y="2531203"/>
            <a:ext cx="9029704" cy="1737005"/>
          </a:xfrm>
          <a:prstGeom prst="rect">
            <a:avLst/>
          </a:prstGeom>
          <a:noFill/>
          <a:ln>
            <a:noFill/>
          </a:ln>
        </p:spPr>
      </p:pic>
      <p:pic>
        <p:nvPicPr>
          <p:cNvPr id="430" name="Google Shape;430;p22"/>
          <p:cNvPicPr preferRelativeResize="0"/>
          <p:nvPr/>
        </p:nvPicPr>
        <p:blipFill rotWithShape="1">
          <a:blip r:embed="rId7">
            <a:alphaModFix/>
          </a:blip>
          <a:srcRect l="17500" t="15910" r="17500" b="60375"/>
          <a:stretch/>
        </p:blipFill>
        <p:spPr>
          <a:xfrm>
            <a:off x="21332" y="4697718"/>
            <a:ext cx="9029704" cy="2095500"/>
          </a:xfrm>
          <a:prstGeom prst="rect">
            <a:avLst/>
          </a:prstGeom>
          <a:noFill/>
          <a:ln>
            <a:noFill/>
          </a:ln>
        </p:spPr>
      </p:pic>
    </p:spTree>
    <p:extLst>
      <p:ext uri="{BB962C8B-B14F-4D97-AF65-F5344CB8AC3E}">
        <p14:creationId xmlns:p14="http://schemas.microsoft.com/office/powerpoint/2010/main" val="81194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8">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28">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pic>
        <p:nvPicPr>
          <p:cNvPr id="435" name="Google Shape;435;p23" descr="C:\Users\parul\Desktop\Digital Learning Content.png"/>
          <p:cNvPicPr preferRelativeResize="0"/>
          <p:nvPr/>
        </p:nvPicPr>
        <p:blipFill rotWithShape="1">
          <a:blip r:embed="rId3">
            <a:alphaModFix/>
          </a:blip>
          <a:srcRect/>
          <a:stretch/>
        </p:blipFill>
        <p:spPr>
          <a:xfrm>
            <a:off x="0" y="332656"/>
            <a:ext cx="9144000" cy="6900863"/>
          </a:xfrm>
          <a:prstGeom prst="rect">
            <a:avLst/>
          </a:prstGeom>
          <a:noFill/>
          <a:ln>
            <a:noFill/>
          </a:ln>
        </p:spPr>
      </p:pic>
      <p:sp>
        <p:nvSpPr>
          <p:cNvPr id="436" name="Google Shape;436;p23"/>
          <p:cNvSpPr/>
          <p:nvPr/>
        </p:nvSpPr>
        <p:spPr>
          <a:xfrm>
            <a:off x="0" y="1479977"/>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lt1"/>
              </a:buClr>
              <a:buSzPts val="2800"/>
              <a:buFont typeface="Arial"/>
              <a:buNone/>
            </a:pPr>
            <a:r>
              <a:rPr lang="en-US" sz="2800" b="1" i="0" u="none">
                <a:solidFill>
                  <a:schemeClr val="lt1"/>
                </a:solidFill>
                <a:latin typeface="Calibri"/>
                <a:ea typeface="Calibri"/>
                <a:cs typeface="Calibri"/>
                <a:sym typeface="Calibri"/>
              </a:rPr>
              <a:t>Inserting a record In B-Tree</a:t>
            </a:r>
            <a:endParaRPr/>
          </a:p>
        </p:txBody>
      </p:sp>
      <p:sp>
        <p:nvSpPr>
          <p:cNvPr id="437" name="Google Shape;437;p2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a:solidFill>
                <a:schemeClr val="lt1"/>
              </a:solidFill>
              <a:latin typeface="Calibri"/>
              <a:ea typeface="Calibri"/>
              <a:cs typeface="Calibri"/>
              <a:sym typeface="Calibri"/>
            </a:endParaRPr>
          </a:p>
        </p:txBody>
      </p:sp>
      <p:pic>
        <p:nvPicPr>
          <p:cNvPr id="438" name="Google Shape;438;p23"/>
          <p:cNvPicPr preferRelativeResize="0"/>
          <p:nvPr/>
        </p:nvPicPr>
        <p:blipFill rotWithShape="1">
          <a:blip r:embed="rId4">
            <a:alphaModFix/>
          </a:blip>
          <a:srcRect/>
          <a:stretch/>
        </p:blipFill>
        <p:spPr>
          <a:xfrm>
            <a:off x="8318500" y="6032500"/>
            <a:ext cx="609600" cy="609600"/>
          </a:xfrm>
          <a:prstGeom prst="rect">
            <a:avLst/>
          </a:prstGeom>
          <a:noFill/>
          <a:ln>
            <a:noFill/>
          </a:ln>
        </p:spPr>
      </p:pic>
      <p:pic>
        <p:nvPicPr>
          <p:cNvPr id="439" name="Google Shape;439;p23" descr="C:\Users\parul\Desktop\Untitled-1.png"/>
          <p:cNvPicPr preferRelativeResize="0"/>
          <p:nvPr/>
        </p:nvPicPr>
        <p:blipFill rotWithShape="1">
          <a:blip r:embed="rId5">
            <a:alphaModFix/>
          </a:blip>
          <a:srcRect/>
          <a:stretch/>
        </p:blipFill>
        <p:spPr>
          <a:xfrm>
            <a:off x="1857375" y="3071813"/>
            <a:ext cx="5430838" cy="2803525"/>
          </a:xfrm>
          <a:prstGeom prst="rect">
            <a:avLst/>
          </a:prstGeom>
          <a:noFill/>
          <a:ln>
            <a:noFill/>
          </a:ln>
        </p:spPr>
      </p:pic>
      <p:sp>
        <p:nvSpPr>
          <p:cNvPr id="440" name="Google Shape;440;p23"/>
          <p:cNvSpPr txBox="1"/>
          <p:nvPr/>
        </p:nvSpPr>
        <p:spPr>
          <a:xfrm>
            <a:off x="27577" y="2095803"/>
            <a:ext cx="9036566" cy="163121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p:txBody>
      </p:sp>
      <p:sp>
        <p:nvSpPr>
          <p:cNvPr id="441" name="Google Shape;441;p23"/>
          <p:cNvSpPr txBox="1">
            <a:spLocks noGrp="1"/>
          </p:cNvSpPr>
          <p:nvPr>
            <p:ph type="body" idx="1"/>
          </p:nvPr>
        </p:nvSpPr>
        <p:spPr>
          <a:xfrm>
            <a:off x="57148" y="2122914"/>
            <a:ext cx="8763000" cy="58674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2000"/>
              <a:buChar char="•"/>
            </a:pPr>
            <a:r>
              <a:rPr lang="en-US" sz="2000"/>
              <a:t>The node, now contain 5 keys which is greater than (5 -1 = 4 ) keys. Therefore split the node from the median i.e. 8 and push it up to its parent node shown as follows.</a:t>
            </a:r>
            <a:endParaRPr sz="1400" b="1"/>
          </a:p>
          <a:p>
            <a:pPr marL="342900" lvl="0" indent="-215900" algn="just" rtl="0">
              <a:spcBef>
                <a:spcPts val="400"/>
              </a:spcBef>
              <a:spcAft>
                <a:spcPts val="0"/>
              </a:spcAft>
              <a:buClr>
                <a:schemeClr val="dk1"/>
              </a:buClr>
              <a:buSzPts val="2000"/>
              <a:buNone/>
            </a:pPr>
            <a:endParaRPr sz="2000" b="1"/>
          </a:p>
        </p:txBody>
      </p:sp>
      <p:pic>
        <p:nvPicPr>
          <p:cNvPr id="442" name="Google Shape;442;p23"/>
          <p:cNvPicPr preferRelativeResize="0"/>
          <p:nvPr/>
        </p:nvPicPr>
        <p:blipFill rotWithShape="1">
          <a:blip r:embed="rId6">
            <a:alphaModFix/>
          </a:blip>
          <a:srcRect l="17501" t="58893" r="18332" b="17391"/>
          <a:stretch/>
        </p:blipFill>
        <p:spPr>
          <a:xfrm>
            <a:off x="11800" y="3180794"/>
            <a:ext cx="8984454" cy="2324101"/>
          </a:xfrm>
          <a:prstGeom prst="rect">
            <a:avLst/>
          </a:prstGeom>
          <a:noFill/>
          <a:ln>
            <a:noFill/>
          </a:ln>
        </p:spPr>
      </p:pic>
    </p:spTree>
    <p:extLst>
      <p:ext uri="{BB962C8B-B14F-4D97-AF65-F5344CB8AC3E}">
        <p14:creationId xmlns:p14="http://schemas.microsoft.com/office/powerpoint/2010/main" val="414270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pic>
        <p:nvPicPr>
          <p:cNvPr id="447" name="Google Shape;447;p24" descr="C:\Users\parul\Desktop\Digital Learning Content.png"/>
          <p:cNvPicPr preferRelativeResize="0"/>
          <p:nvPr/>
        </p:nvPicPr>
        <p:blipFill rotWithShape="1">
          <a:blip r:embed="rId3">
            <a:alphaModFix/>
          </a:blip>
          <a:srcRect/>
          <a:stretch/>
        </p:blipFill>
        <p:spPr>
          <a:xfrm>
            <a:off x="0" y="332656"/>
            <a:ext cx="9144000" cy="6900863"/>
          </a:xfrm>
          <a:prstGeom prst="rect">
            <a:avLst/>
          </a:prstGeom>
          <a:noFill/>
          <a:ln>
            <a:noFill/>
          </a:ln>
        </p:spPr>
      </p:pic>
      <p:sp>
        <p:nvSpPr>
          <p:cNvPr id="448" name="Google Shape;448;p24"/>
          <p:cNvSpPr/>
          <p:nvPr/>
        </p:nvSpPr>
        <p:spPr>
          <a:xfrm>
            <a:off x="0" y="1479977"/>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lt1"/>
              </a:buClr>
              <a:buSzPts val="3200"/>
              <a:buFont typeface="Arial"/>
              <a:buNone/>
            </a:pPr>
            <a:r>
              <a:rPr lang="en-US" sz="3200" b="1" i="0" u="none">
                <a:solidFill>
                  <a:schemeClr val="lt1"/>
                </a:solidFill>
                <a:latin typeface="Calibri"/>
                <a:ea typeface="Calibri"/>
                <a:cs typeface="Calibri"/>
                <a:sym typeface="Calibri"/>
              </a:rPr>
              <a:t>Advantages &amp; Disadvantages Of B-Tree Indices</a:t>
            </a:r>
            <a:endParaRPr/>
          </a:p>
        </p:txBody>
      </p:sp>
      <p:sp>
        <p:nvSpPr>
          <p:cNvPr id="449" name="Google Shape;449;p2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a:solidFill>
                <a:schemeClr val="lt1"/>
              </a:solidFill>
              <a:latin typeface="Calibri"/>
              <a:ea typeface="Calibri"/>
              <a:cs typeface="Calibri"/>
              <a:sym typeface="Calibri"/>
            </a:endParaRPr>
          </a:p>
        </p:txBody>
      </p:sp>
      <p:pic>
        <p:nvPicPr>
          <p:cNvPr id="450" name="Google Shape;450;p24"/>
          <p:cNvPicPr preferRelativeResize="0"/>
          <p:nvPr/>
        </p:nvPicPr>
        <p:blipFill rotWithShape="1">
          <a:blip r:embed="rId4">
            <a:alphaModFix/>
          </a:blip>
          <a:srcRect/>
          <a:stretch/>
        </p:blipFill>
        <p:spPr>
          <a:xfrm>
            <a:off x="8318500" y="6032500"/>
            <a:ext cx="609600" cy="609600"/>
          </a:xfrm>
          <a:prstGeom prst="rect">
            <a:avLst/>
          </a:prstGeom>
          <a:noFill/>
          <a:ln>
            <a:noFill/>
          </a:ln>
        </p:spPr>
      </p:pic>
      <p:pic>
        <p:nvPicPr>
          <p:cNvPr id="451" name="Google Shape;451;p24" descr="C:\Users\parul\Desktop\Untitled-1.png"/>
          <p:cNvPicPr preferRelativeResize="0"/>
          <p:nvPr/>
        </p:nvPicPr>
        <p:blipFill rotWithShape="1">
          <a:blip r:embed="rId5">
            <a:alphaModFix/>
          </a:blip>
          <a:srcRect/>
          <a:stretch/>
        </p:blipFill>
        <p:spPr>
          <a:xfrm>
            <a:off x="1857375" y="3071813"/>
            <a:ext cx="5430838" cy="2803525"/>
          </a:xfrm>
          <a:prstGeom prst="rect">
            <a:avLst/>
          </a:prstGeom>
          <a:noFill/>
          <a:ln>
            <a:noFill/>
          </a:ln>
        </p:spPr>
      </p:pic>
      <p:sp>
        <p:nvSpPr>
          <p:cNvPr id="452" name="Google Shape;452;p24"/>
          <p:cNvSpPr txBox="1"/>
          <p:nvPr/>
        </p:nvSpPr>
        <p:spPr>
          <a:xfrm>
            <a:off x="27577" y="2095803"/>
            <a:ext cx="9036566" cy="163121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p:txBody>
      </p:sp>
      <p:sp>
        <p:nvSpPr>
          <p:cNvPr id="453" name="Google Shape;453;p24"/>
          <p:cNvSpPr txBox="1">
            <a:spLocks noGrp="1"/>
          </p:cNvSpPr>
          <p:nvPr>
            <p:ph type="body" idx="1"/>
          </p:nvPr>
        </p:nvSpPr>
        <p:spPr>
          <a:xfrm>
            <a:off x="57148" y="2122914"/>
            <a:ext cx="8763000" cy="58674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2000"/>
              <a:buFont typeface="Noto Sans Symbols"/>
              <a:buChar char="⮚"/>
            </a:pPr>
            <a:r>
              <a:rPr lang="en-US" sz="2000" b="1"/>
              <a:t>Advantages of B-Tree indices:</a:t>
            </a:r>
            <a:endParaRPr/>
          </a:p>
          <a:p>
            <a:pPr marL="800100" lvl="1" indent="-342900" algn="just" rtl="0">
              <a:spcBef>
                <a:spcPts val="400"/>
              </a:spcBef>
              <a:spcAft>
                <a:spcPts val="0"/>
              </a:spcAft>
              <a:buClr>
                <a:schemeClr val="dk1"/>
              </a:buClr>
              <a:buSzPts val="2000"/>
              <a:buFont typeface="Arial"/>
              <a:buChar char="•"/>
            </a:pPr>
            <a:r>
              <a:rPr lang="en-US" sz="2000"/>
              <a:t>May use less tree nodes than a corresponding B</a:t>
            </a:r>
            <a:r>
              <a:rPr lang="en-US" sz="2000" baseline="30000"/>
              <a:t>+</a:t>
            </a:r>
            <a:r>
              <a:rPr lang="en-US" sz="2000"/>
              <a:t>-Tree.</a:t>
            </a:r>
            <a:endParaRPr/>
          </a:p>
          <a:p>
            <a:pPr marL="800100" lvl="1" indent="-342900" algn="just" rtl="0">
              <a:spcBef>
                <a:spcPts val="400"/>
              </a:spcBef>
              <a:spcAft>
                <a:spcPts val="0"/>
              </a:spcAft>
              <a:buClr>
                <a:schemeClr val="dk1"/>
              </a:buClr>
              <a:buSzPts val="2000"/>
              <a:buFont typeface="Arial"/>
              <a:buChar char="•"/>
            </a:pPr>
            <a:r>
              <a:rPr lang="en-US" sz="2000"/>
              <a:t>Sometimes possible to find search-key value before reaching leaf node.</a:t>
            </a:r>
            <a:endParaRPr/>
          </a:p>
          <a:p>
            <a:pPr marL="342900" lvl="0" indent="-342900" algn="just" rtl="0">
              <a:spcBef>
                <a:spcPts val="400"/>
              </a:spcBef>
              <a:spcAft>
                <a:spcPts val="0"/>
              </a:spcAft>
              <a:buClr>
                <a:schemeClr val="dk1"/>
              </a:buClr>
              <a:buSzPts val="2000"/>
              <a:buFont typeface="Noto Sans Symbols"/>
              <a:buChar char="⮚"/>
            </a:pPr>
            <a:r>
              <a:rPr lang="en-US" sz="2000" b="1"/>
              <a:t>Disadvantages of B-Tree indices:</a:t>
            </a:r>
            <a:endParaRPr/>
          </a:p>
          <a:p>
            <a:pPr marL="800100" lvl="1" indent="-342900" algn="just" rtl="0">
              <a:spcBef>
                <a:spcPts val="400"/>
              </a:spcBef>
              <a:spcAft>
                <a:spcPts val="0"/>
              </a:spcAft>
              <a:buClr>
                <a:schemeClr val="dk1"/>
              </a:buClr>
              <a:buSzPts val="2000"/>
              <a:buFont typeface="Arial"/>
              <a:buChar char="•"/>
            </a:pPr>
            <a:r>
              <a:rPr lang="en-US" sz="2000"/>
              <a:t>Only small fraction of all search-key values are found early </a:t>
            </a:r>
            <a:endParaRPr/>
          </a:p>
          <a:p>
            <a:pPr marL="800100" lvl="1" indent="-342900" algn="just" rtl="0">
              <a:spcBef>
                <a:spcPts val="400"/>
              </a:spcBef>
              <a:spcAft>
                <a:spcPts val="0"/>
              </a:spcAft>
              <a:buClr>
                <a:schemeClr val="dk1"/>
              </a:buClr>
              <a:buSzPts val="2000"/>
              <a:buFont typeface="Arial"/>
              <a:buChar char="•"/>
            </a:pPr>
            <a:r>
              <a:rPr lang="en-US" sz="2000"/>
              <a:t>Non-leaf nodes are larger, so fan-out is reduced.  Thus, B-Trees typically have greater depth than corresponding B</a:t>
            </a:r>
            <a:r>
              <a:rPr lang="en-US" sz="2000" baseline="30000"/>
              <a:t>+</a:t>
            </a:r>
            <a:r>
              <a:rPr lang="en-US" sz="2000"/>
              <a:t>-Tree</a:t>
            </a:r>
            <a:endParaRPr/>
          </a:p>
          <a:p>
            <a:pPr marL="800100" lvl="1" indent="-342900" algn="just" rtl="0">
              <a:spcBef>
                <a:spcPts val="400"/>
              </a:spcBef>
              <a:spcAft>
                <a:spcPts val="0"/>
              </a:spcAft>
              <a:buClr>
                <a:schemeClr val="dk1"/>
              </a:buClr>
              <a:buSzPts val="2000"/>
              <a:buFont typeface="Arial"/>
              <a:buChar char="•"/>
            </a:pPr>
            <a:r>
              <a:rPr lang="en-US" sz="2000"/>
              <a:t>Insertion and deletion more complicated than in B</a:t>
            </a:r>
            <a:r>
              <a:rPr lang="en-US" sz="2000" baseline="30000"/>
              <a:t>+</a:t>
            </a:r>
            <a:r>
              <a:rPr lang="en-US" sz="2000"/>
              <a:t>-Trees </a:t>
            </a:r>
            <a:endParaRPr/>
          </a:p>
          <a:p>
            <a:pPr marL="800100" lvl="1" indent="-342900" algn="just" rtl="0">
              <a:spcBef>
                <a:spcPts val="400"/>
              </a:spcBef>
              <a:spcAft>
                <a:spcPts val="0"/>
              </a:spcAft>
              <a:buClr>
                <a:schemeClr val="dk1"/>
              </a:buClr>
              <a:buSzPts val="2000"/>
              <a:buFont typeface="Arial"/>
              <a:buChar char="•"/>
            </a:pPr>
            <a:r>
              <a:rPr lang="en-US" sz="2000"/>
              <a:t>Implementation is harder than B</a:t>
            </a:r>
            <a:r>
              <a:rPr lang="en-US" sz="2000" baseline="30000"/>
              <a:t>+</a:t>
            </a:r>
            <a:r>
              <a:rPr lang="en-US" sz="2000"/>
              <a:t>-Trees.</a:t>
            </a:r>
            <a:endParaRPr/>
          </a:p>
          <a:p>
            <a:pPr marL="342900" lvl="0" indent="-215900" algn="just" rtl="0">
              <a:spcBef>
                <a:spcPts val="400"/>
              </a:spcBef>
              <a:spcAft>
                <a:spcPts val="0"/>
              </a:spcAft>
              <a:buClr>
                <a:schemeClr val="dk1"/>
              </a:buClr>
              <a:buSzPts val="2000"/>
              <a:buNone/>
            </a:pPr>
            <a:endParaRPr sz="2000" b="1"/>
          </a:p>
        </p:txBody>
      </p:sp>
    </p:spTree>
    <p:extLst>
      <p:ext uri="{BB962C8B-B14F-4D97-AF65-F5344CB8AC3E}">
        <p14:creationId xmlns:p14="http://schemas.microsoft.com/office/powerpoint/2010/main" val="304877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5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3" descr="C:\Users\parul\Desktop\Digital Learning Content.png"/>
          <p:cNvPicPr preferRelativeResize="0"/>
          <p:nvPr/>
        </p:nvPicPr>
        <p:blipFill rotWithShape="1">
          <a:blip r:embed="rId3">
            <a:alphaModFix/>
          </a:blip>
          <a:srcRect/>
          <a:stretch/>
        </p:blipFill>
        <p:spPr>
          <a:xfrm>
            <a:off x="0" y="-50800"/>
            <a:ext cx="9144000" cy="6900863"/>
          </a:xfrm>
          <a:prstGeom prst="rect">
            <a:avLst/>
          </a:prstGeom>
          <a:noFill/>
          <a:ln>
            <a:noFill/>
          </a:ln>
        </p:spPr>
      </p:pic>
      <p:pic>
        <p:nvPicPr>
          <p:cNvPr id="257" name="Google Shape;257;p3"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258" name="Google Shape;258;p3"/>
          <p:cNvSpPr txBox="1"/>
          <p:nvPr/>
        </p:nvSpPr>
        <p:spPr>
          <a:xfrm>
            <a:off x="0" y="2387600"/>
            <a:ext cx="9144000" cy="2862282"/>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chemeClr val="dk1"/>
              </a:buClr>
              <a:buSzPts val="2000"/>
              <a:buFont typeface="Arial"/>
              <a:buChar char="•"/>
            </a:pPr>
            <a:r>
              <a:rPr lang="en-US" sz="2400" b="0" i="0" u="none" strike="noStrike" cap="none" dirty="0">
                <a:solidFill>
                  <a:schemeClr val="dk1"/>
                </a:solidFill>
                <a:latin typeface="Calibri"/>
                <a:ea typeface="Calibri"/>
                <a:cs typeface="Calibri"/>
                <a:sym typeface="Calibri"/>
              </a:rPr>
              <a:t>Indexing is </a:t>
            </a:r>
            <a:r>
              <a:rPr lang="en-US" sz="2400" b="1" i="0" u="none" strike="noStrike" cap="none" dirty="0">
                <a:solidFill>
                  <a:schemeClr val="dk1"/>
                </a:solidFill>
                <a:latin typeface="Calibri"/>
                <a:ea typeface="Calibri"/>
                <a:cs typeface="Calibri"/>
                <a:sym typeface="Calibri"/>
              </a:rPr>
              <a:t>used to optimize the performance of a database </a:t>
            </a:r>
            <a:r>
              <a:rPr lang="en-US" sz="2400" b="0" i="0" u="none" strike="noStrike" cap="none" dirty="0">
                <a:solidFill>
                  <a:schemeClr val="dk1"/>
                </a:solidFill>
                <a:latin typeface="Calibri"/>
                <a:ea typeface="Calibri"/>
                <a:cs typeface="Calibri"/>
                <a:sym typeface="Calibri"/>
              </a:rPr>
              <a:t>by </a:t>
            </a:r>
            <a:r>
              <a:rPr lang="en-US" sz="2400" b="1" i="0" u="none" strike="noStrike" cap="none" dirty="0">
                <a:solidFill>
                  <a:schemeClr val="dk1"/>
                </a:solidFill>
                <a:latin typeface="Calibri"/>
                <a:ea typeface="Calibri"/>
                <a:cs typeface="Calibri"/>
                <a:sym typeface="Calibri"/>
              </a:rPr>
              <a:t>minimizing the number of disk accesses </a:t>
            </a:r>
            <a:r>
              <a:rPr lang="en-US" sz="2400" b="0" i="0" u="none" strike="noStrike" cap="none" dirty="0">
                <a:solidFill>
                  <a:schemeClr val="dk1"/>
                </a:solidFill>
                <a:latin typeface="Calibri"/>
                <a:ea typeface="Calibri"/>
                <a:cs typeface="Calibri"/>
                <a:sym typeface="Calibri"/>
              </a:rPr>
              <a:t>required when a query is processed.</a:t>
            </a:r>
          </a:p>
          <a:p>
            <a:pPr marL="342900" marR="0" lvl="0" indent="-342900" algn="just" rtl="0">
              <a:lnSpc>
                <a:spcPct val="150000"/>
              </a:lnSpc>
              <a:spcBef>
                <a:spcPts val="0"/>
              </a:spcBef>
              <a:spcAft>
                <a:spcPts val="0"/>
              </a:spcAft>
              <a:buClr>
                <a:schemeClr val="dk1"/>
              </a:buClr>
              <a:buSzPts val="2000"/>
              <a:buFont typeface="Arial"/>
              <a:buChar char="•"/>
            </a:pPr>
            <a:r>
              <a:rPr lang="en-US" sz="2400" b="0" i="0" u="none" strike="noStrike" cap="none" dirty="0">
                <a:solidFill>
                  <a:schemeClr val="dk1"/>
                </a:solidFill>
                <a:latin typeface="Calibri"/>
                <a:ea typeface="Calibri"/>
                <a:cs typeface="Calibri"/>
                <a:sym typeface="Calibri"/>
              </a:rPr>
              <a:t>The index is a type of data structure. It is </a:t>
            </a:r>
            <a:r>
              <a:rPr lang="en-US" sz="2400" b="1" i="0" u="none" strike="noStrike" cap="none" dirty="0">
                <a:solidFill>
                  <a:schemeClr val="dk1"/>
                </a:solidFill>
                <a:latin typeface="Calibri"/>
                <a:ea typeface="Calibri"/>
                <a:cs typeface="Calibri"/>
                <a:sym typeface="Calibri"/>
              </a:rPr>
              <a:t>used to locate and access the data in a database table quickly.</a:t>
            </a:r>
            <a:endParaRPr sz="2400" b="1" dirty="0"/>
          </a:p>
        </p:txBody>
      </p:sp>
      <p:sp>
        <p:nvSpPr>
          <p:cNvPr id="259" name="Google Shape;259;p3"/>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0" name="Google Shape;260;p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US" sz="3000" b="1" i="0" u="none" strike="noStrike" cap="none" dirty="0">
                <a:solidFill>
                  <a:schemeClr val="lt1"/>
                </a:solidFill>
                <a:latin typeface="Calibri"/>
                <a:ea typeface="Calibri"/>
                <a:cs typeface="Calibri"/>
                <a:sym typeface="Calibri"/>
              </a:rPr>
              <a:t>Indices/Index in DBMS</a:t>
            </a:r>
            <a:endParaRPr sz="3000" b="1" i="0" u="none" strike="noStrike" cap="none" dirty="0">
              <a:solidFill>
                <a:schemeClr val="lt1"/>
              </a:solidFill>
              <a:latin typeface="Calibri"/>
              <a:ea typeface="Calibri"/>
              <a:cs typeface="Calibri"/>
              <a:sym typeface="Calibri"/>
            </a:endParaRPr>
          </a:p>
        </p:txBody>
      </p:sp>
      <p:sp>
        <p:nvSpPr>
          <p:cNvPr id="261" name="Google Shape;261;p3"/>
          <p:cNvSpPr/>
          <p:nvPr/>
        </p:nvSpPr>
        <p:spPr>
          <a:xfrm>
            <a:off x="6643688" y="6073775"/>
            <a:ext cx="1111250" cy="21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800"/>
              <a:buFont typeface="Arial"/>
              <a:buNone/>
            </a:pPr>
            <a:endParaRPr sz="800" b="0" i="0" u="none" strike="noStrike" cap="none">
              <a:solidFill>
                <a:schemeClr val="dk1"/>
              </a:solidFill>
              <a:latin typeface="Calibri"/>
              <a:ea typeface="Calibri"/>
              <a:cs typeface="Calibri"/>
              <a:sym typeface="Calibri"/>
            </a:endParaRPr>
          </a:p>
        </p:txBody>
      </p:sp>
      <p:sp>
        <p:nvSpPr>
          <p:cNvPr id="262" name="Google Shape;262;p3"/>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pic>
        <p:nvPicPr>
          <p:cNvPr id="458" name="Google Shape;458;p25" descr="C:\Users\parul\Desktop\Untitled-1.png"/>
          <p:cNvPicPr preferRelativeResize="0"/>
          <p:nvPr/>
        </p:nvPicPr>
        <p:blipFill rotWithShape="1">
          <a:blip r:embed="rId3">
            <a:alphaModFix/>
          </a:blip>
          <a:srcRect/>
          <a:stretch/>
        </p:blipFill>
        <p:spPr>
          <a:xfrm>
            <a:off x="1857375" y="3071813"/>
            <a:ext cx="5430838" cy="2803525"/>
          </a:xfrm>
          <a:prstGeom prst="rect">
            <a:avLst/>
          </a:prstGeom>
          <a:noFill/>
          <a:ln>
            <a:noFill/>
          </a:ln>
        </p:spPr>
      </p:pic>
      <p:pic>
        <p:nvPicPr>
          <p:cNvPr id="459" name="Google Shape;459;p25" descr="C:\Users\parul\Desktop\Digital Learning Content.png"/>
          <p:cNvPicPr preferRelativeResize="0"/>
          <p:nvPr/>
        </p:nvPicPr>
        <p:blipFill rotWithShape="1">
          <a:blip r:embed="rId4">
            <a:alphaModFix/>
          </a:blip>
          <a:srcRect/>
          <a:stretch/>
        </p:blipFill>
        <p:spPr>
          <a:xfrm>
            <a:off x="-18020" y="6896"/>
            <a:ext cx="9144000" cy="6900863"/>
          </a:xfrm>
          <a:prstGeom prst="rect">
            <a:avLst/>
          </a:prstGeom>
          <a:noFill/>
          <a:ln>
            <a:noFill/>
          </a:ln>
        </p:spPr>
      </p:pic>
      <p:sp>
        <p:nvSpPr>
          <p:cNvPr id="460" name="Google Shape;460;p25"/>
          <p:cNvSpPr/>
          <p:nvPr/>
        </p:nvSpPr>
        <p:spPr>
          <a:xfrm>
            <a:off x="18020" y="3596407"/>
            <a:ext cx="9144000" cy="642937"/>
          </a:xfrm>
          <a:prstGeom prst="rect">
            <a:avLst/>
          </a:prstGeom>
          <a:solidFill>
            <a:srgbClr val="1F497D"/>
          </a:solidFill>
          <a:ln>
            <a:noFill/>
          </a:ln>
        </p:spPr>
        <p:txBody>
          <a:bodyPr spcFirstLastPara="1" wrap="square" lIns="91425" tIns="45700" rIns="91425" bIns="45700" anchor="ctr" anchorCtr="0">
            <a:noAutofit/>
          </a:bodyPr>
          <a:lstStyle/>
          <a:p>
            <a:pPr marL="400050" marR="0" lvl="1" indent="0" algn="ctr" rtl="0">
              <a:lnSpc>
                <a:spcPct val="100000"/>
              </a:lnSpc>
              <a:spcBef>
                <a:spcPts val="0"/>
              </a:spcBef>
              <a:spcAft>
                <a:spcPts val="0"/>
              </a:spcAft>
              <a:buClr>
                <a:schemeClr val="lt1"/>
              </a:buClr>
              <a:buSzPts val="2400"/>
              <a:buFont typeface="Arial"/>
              <a:buNone/>
            </a:pPr>
            <a:r>
              <a:rPr lang="en-US" sz="2400" b="1" i="0" u="none" strike="noStrike" cap="none">
                <a:solidFill>
                  <a:schemeClr val="lt1"/>
                </a:solidFill>
                <a:latin typeface="Calibri"/>
                <a:ea typeface="Calibri"/>
                <a:cs typeface="Calibri"/>
                <a:sym typeface="Calibri"/>
              </a:rPr>
              <a:t>Hashing</a:t>
            </a:r>
            <a:endParaRPr/>
          </a:p>
        </p:txBody>
      </p:sp>
      <p:sp>
        <p:nvSpPr>
          <p:cNvPr id="461" name="Google Shape;461;p2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a:solidFill>
                <a:schemeClr val="lt1"/>
              </a:solidFill>
              <a:latin typeface="Calibri"/>
              <a:ea typeface="Calibri"/>
              <a:cs typeface="Calibri"/>
              <a:sym typeface="Calibri"/>
            </a:endParaRPr>
          </a:p>
        </p:txBody>
      </p:sp>
      <p:pic>
        <p:nvPicPr>
          <p:cNvPr id="462" name="Google Shape;462;p25"/>
          <p:cNvPicPr preferRelativeResize="0"/>
          <p:nvPr/>
        </p:nvPicPr>
        <p:blipFill rotWithShape="1">
          <a:blip r:embed="rId5">
            <a:alphaModFix/>
          </a:blip>
          <a:srcRect/>
          <a:stretch/>
        </p:blipFill>
        <p:spPr>
          <a:xfrm>
            <a:off x="8318500" y="6032500"/>
            <a:ext cx="609600" cy="609600"/>
          </a:xfrm>
          <a:prstGeom prst="rect">
            <a:avLst/>
          </a:prstGeom>
          <a:noFill/>
          <a:ln>
            <a:noFill/>
          </a:ln>
        </p:spPr>
      </p:pic>
    </p:spTree>
    <p:extLst>
      <p:ext uri="{BB962C8B-B14F-4D97-AF65-F5344CB8AC3E}">
        <p14:creationId xmlns:p14="http://schemas.microsoft.com/office/powerpoint/2010/main" val="4132688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3" descr="C:\Users\parul\Desktop\Digital Learning Content.png"/>
          <p:cNvPicPr preferRelativeResize="0"/>
          <p:nvPr/>
        </p:nvPicPr>
        <p:blipFill rotWithShape="1">
          <a:blip r:embed="rId3">
            <a:alphaModFix/>
          </a:blip>
          <a:srcRect/>
          <a:stretch/>
        </p:blipFill>
        <p:spPr>
          <a:xfrm>
            <a:off x="0" y="-50800"/>
            <a:ext cx="9144000" cy="6900863"/>
          </a:xfrm>
          <a:prstGeom prst="rect">
            <a:avLst/>
          </a:prstGeom>
          <a:noFill/>
          <a:ln>
            <a:noFill/>
          </a:ln>
        </p:spPr>
      </p:pic>
      <p:pic>
        <p:nvPicPr>
          <p:cNvPr id="257" name="Google Shape;257;p3"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258" name="Google Shape;258;p3"/>
          <p:cNvSpPr txBox="1"/>
          <p:nvPr/>
        </p:nvSpPr>
        <p:spPr>
          <a:xfrm>
            <a:off x="0" y="2387600"/>
            <a:ext cx="9144000" cy="4524275"/>
          </a:xfrm>
          <a:prstGeom prst="rect">
            <a:avLst/>
          </a:prstGeom>
          <a:noFill/>
          <a:ln>
            <a:noFill/>
          </a:ln>
        </p:spPr>
        <p:txBody>
          <a:bodyPr spcFirstLastPara="1" wrap="square" lIns="91425" tIns="45700" rIns="91425" bIns="45700" anchor="t" anchorCtr="0">
            <a:spAutoFit/>
          </a:bodyPr>
          <a:lstStyle/>
          <a:p>
            <a:pPr marL="342900" indent="-342900" algn="just">
              <a:lnSpc>
                <a:spcPct val="150000"/>
              </a:lnSpc>
              <a:buClr>
                <a:schemeClr val="dk1"/>
              </a:buClr>
              <a:buSzPts val="2000"/>
              <a:buFont typeface="Arial"/>
              <a:buChar char="•"/>
            </a:pPr>
            <a:r>
              <a:rPr lang="en-US" sz="2400" dirty="0">
                <a:solidFill>
                  <a:schemeClr val="dk1"/>
                </a:solidFill>
                <a:latin typeface="Calibri"/>
                <a:sym typeface="Calibri"/>
              </a:rPr>
              <a:t>In DBMS, hashing is a technique </a:t>
            </a:r>
            <a:r>
              <a:rPr lang="en-US" sz="2400" b="1" dirty="0">
                <a:solidFill>
                  <a:schemeClr val="dk1"/>
                </a:solidFill>
                <a:latin typeface="Calibri"/>
                <a:sym typeface="Calibri"/>
              </a:rPr>
              <a:t>to directly search the location </a:t>
            </a:r>
            <a:r>
              <a:rPr lang="en-US" sz="2400" dirty="0">
                <a:solidFill>
                  <a:schemeClr val="dk1"/>
                </a:solidFill>
                <a:latin typeface="Calibri"/>
                <a:sym typeface="Calibri"/>
              </a:rPr>
              <a:t>of </a:t>
            </a:r>
            <a:r>
              <a:rPr lang="en-US" sz="2400" b="1" dirty="0">
                <a:solidFill>
                  <a:schemeClr val="dk1"/>
                </a:solidFill>
                <a:latin typeface="Calibri"/>
                <a:sym typeface="Calibri"/>
              </a:rPr>
              <a:t>desired data on the disk without using index structure. </a:t>
            </a:r>
          </a:p>
          <a:p>
            <a:pPr marL="342900" indent="-342900" algn="just">
              <a:lnSpc>
                <a:spcPct val="150000"/>
              </a:lnSpc>
              <a:buClr>
                <a:schemeClr val="dk1"/>
              </a:buClr>
              <a:buSzPts val="2000"/>
              <a:buFont typeface="Arial"/>
              <a:buChar char="•"/>
            </a:pPr>
            <a:r>
              <a:rPr lang="en-US" sz="2400" dirty="0">
                <a:solidFill>
                  <a:schemeClr val="dk1"/>
                </a:solidFill>
                <a:latin typeface="Calibri"/>
                <a:sym typeface="Calibri"/>
              </a:rPr>
              <a:t>Hashing method is used to index and retrieve items in a database as it is faster to search that specific item using the shorter </a:t>
            </a:r>
            <a:r>
              <a:rPr lang="en-US" sz="2400" b="1" dirty="0">
                <a:solidFill>
                  <a:schemeClr val="dk1"/>
                </a:solidFill>
                <a:latin typeface="Calibri"/>
                <a:sym typeface="Calibri"/>
              </a:rPr>
              <a:t>hashed key instead of using its original value</a:t>
            </a:r>
            <a:r>
              <a:rPr lang="en-US" sz="2400" dirty="0">
                <a:solidFill>
                  <a:schemeClr val="dk1"/>
                </a:solidFill>
                <a:latin typeface="Calibri"/>
                <a:sym typeface="Calibri"/>
              </a:rPr>
              <a:t>. </a:t>
            </a:r>
          </a:p>
          <a:p>
            <a:pPr marL="342900" indent="-342900" algn="just">
              <a:lnSpc>
                <a:spcPct val="150000"/>
              </a:lnSpc>
              <a:buClr>
                <a:schemeClr val="dk1"/>
              </a:buClr>
              <a:buSzPts val="2000"/>
              <a:buFont typeface="Arial"/>
              <a:buChar char="•"/>
            </a:pPr>
            <a:r>
              <a:rPr lang="en-US" sz="2400" dirty="0">
                <a:solidFill>
                  <a:schemeClr val="dk1"/>
                </a:solidFill>
                <a:latin typeface="Calibri"/>
                <a:sym typeface="Calibri"/>
              </a:rPr>
              <a:t>Data is stored in the form of data blocks whose address is generated by applying a hash function in the memory location where these records are stored known as a data.</a:t>
            </a:r>
            <a:endParaRPr lang="en-US" sz="2400" dirty="0">
              <a:solidFill>
                <a:schemeClr val="dk1"/>
              </a:solidFill>
              <a:latin typeface="Calibri"/>
            </a:endParaRPr>
          </a:p>
        </p:txBody>
      </p:sp>
      <p:sp>
        <p:nvSpPr>
          <p:cNvPr id="259" name="Google Shape;259;p3"/>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0" name="Google Shape;260;p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US" sz="3000" b="1" i="0" u="none" strike="noStrike" cap="none" dirty="0">
                <a:solidFill>
                  <a:schemeClr val="lt1"/>
                </a:solidFill>
                <a:latin typeface="Calibri"/>
                <a:ea typeface="Calibri"/>
                <a:cs typeface="Calibri"/>
                <a:sym typeface="Calibri"/>
              </a:rPr>
              <a:t>Hashing</a:t>
            </a:r>
          </a:p>
        </p:txBody>
      </p:sp>
      <p:sp>
        <p:nvSpPr>
          <p:cNvPr id="261" name="Google Shape;261;p3"/>
          <p:cNvSpPr/>
          <p:nvPr/>
        </p:nvSpPr>
        <p:spPr>
          <a:xfrm>
            <a:off x="6643688" y="6073775"/>
            <a:ext cx="1111250" cy="21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800"/>
              <a:buFont typeface="Arial"/>
              <a:buNone/>
            </a:pPr>
            <a:endParaRPr sz="800" b="0" i="0" u="none" strike="noStrike" cap="none">
              <a:solidFill>
                <a:schemeClr val="dk1"/>
              </a:solidFill>
              <a:latin typeface="Calibri"/>
              <a:ea typeface="Calibri"/>
              <a:cs typeface="Calibri"/>
              <a:sym typeface="Calibri"/>
            </a:endParaRPr>
          </a:p>
        </p:txBody>
      </p:sp>
      <p:sp>
        <p:nvSpPr>
          <p:cNvPr id="262" name="Google Shape;262;p3"/>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268314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3" descr="C:\Users\parul\Desktop\Digital Learning Content.png"/>
          <p:cNvPicPr preferRelativeResize="0"/>
          <p:nvPr/>
        </p:nvPicPr>
        <p:blipFill rotWithShape="1">
          <a:blip r:embed="rId3">
            <a:alphaModFix/>
          </a:blip>
          <a:srcRect/>
          <a:stretch/>
        </p:blipFill>
        <p:spPr>
          <a:xfrm>
            <a:off x="0" y="-50800"/>
            <a:ext cx="9144000" cy="6900863"/>
          </a:xfrm>
          <a:prstGeom prst="rect">
            <a:avLst/>
          </a:prstGeom>
          <a:noFill/>
          <a:ln>
            <a:noFill/>
          </a:ln>
        </p:spPr>
      </p:pic>
      <p:pic>
        <p:nvPicPr>
          <p:cNvPr id="257" name="Google Shape;257;p3"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259" name="Google Shape;259;p3"/>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0" name="Google Shape;260;p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US" sz="3000" b="1" i="0" u="none" strike="noStrike" cap="none" dirty="0">
                <a:solidFill>
                  <a:schemeClr val="lt1"/>
                </a:solidFill>
                <a:latin typeface="Calibri"/>
                <a:ea typeface="Calibri"/>
                <a:cs typeface="Calibri"/>
                <a:sym typeface="Calibri"/>
              </a:rPr>
              <a:t>Hashing</a:t>
            </a:r>
          </a:p>
        </p:txBody>
      </p:sp>
      <p:sp>
        <p:nvSpPr>
          <p:cNvPr id="261" name="Google Shape;261;p3"/>
          <p:cNvSpPr/>
          <p:nvPr/>
        </p:nvSpPr>
        <p:spPr>
          <a:xfrm>
            <a:off x="6643688" y="6073775"/>
            <a:ext cx="1111250" cy="21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800"/>
              <a:buFont typeface="Arial"/>
              <a:buNone/>
            </a:pPr>
            <a:endParaRPr sz="800" b="0" i="0" u="none" strike="noStrike" cap="none">
              <a:solidFill>
                <a:schemeClr val="dk1"/>
              </a:solidFill>
              <a:latin typeface="Calibri"/>
              <a:ea typeface="Calibri"/>
              <a:cs typeface="Calibri"/>
              <a:sym typeface="Calibri"/>
            </a:endParaRPr>
          </a:p>
        </p:txBody>
      </p:sp>
      <p:sp>
        <p:nvSpPr>
          <p:cNvPr id="262" name="Google Shape;262;p3"/>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9" name="Google Shape;484;p27">
            <a:extLst>
              <a:ext uri="{FF2B5EF4-FFF2-40B4-BE49-F238E27FC236}">
                <a16:creationId xmlns:a16="http://schemas.microsoft.com/office/drawing/2014/main" id="{5CBA927E-AA86-4442-989F-FEE293A33754}"/>
              </a:ext>
            </a:extLst>
          </p:cNvPr>
          <p:cNvPicPr preferRelativeResize="0"/>
          <p:nvPr/>
        </p:nvPicPr>
        <p:blipFill rotWithShape="1">
          <a:blip r:embed="rId5">
            <a:alphaModFix/>
          </a:blip>
          <a:srcRect/>
          <a:stretch/>
        </p:blipFill>
        <p:spPr>
          <a:xfrm>
            <a:off x="1584393" y="2814248"/>
            <a:ext cx="5975214" cy="3035719"/>
          </a:xfrm>
          <a:prstGeom prst="rect">
            <a:avLst/>
          </a:prstGeom>
          <a:noFill/>
          <a:ln>
            <a:noFill/>
          </a:ln>
        </p:spPr>
      </p:pic>
    </p:spTree>
    <p:extLst>
      <p:ext uri="{BB962C8B-B14F-4D97-AF65-F5344CB8AC3E}">
        <p14:creationId xmlns:p14="http://schemas.microsoft.com/office/powerpoint/2010/main" val="39587334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3" descr="C:\Users\parul\Desktop\Digital Learning Content.png"/>
          <p:cNvPicPr preferRelativeResize="0"/>
          <p:nvPr/>
        </p:nvPicPr>
        <p:blipFill rotWithShape="1">
          <a:blip r:embed="rId3">
            <a:alphaModFix/>
          </a:blip>
          <a:srcRect/>
          <a:stretch/>
        </p:blipFill>
        <p:spPr>
          <a:xfrm>
            <a:off x="0" y="-50800"/>
            <a:ext cx="9144000" cy="6900863"/>
          </a:xfrm>
          <a:prstGeom prst="rect">
            <a:avLst/>
          </a:prstGeom>
          <a:noFill/>
          <a:ln>
            <a:noFill/>
          </a:ln>
        </p:spPr>
      </p:pic>
      <p:pic>
        <p:nvPicPr>
          <p:cNvPr id="257" name="Google Shape;257;p3"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258" name="Google Shape;258;p3"/>
          <p:cNvSpPr txBox="1"/>
          <p:nvPr/>
        </p:nvSpPr>
        <p:spPr>
          <a:xfrm>
            <a:off x="0" y="2387600"/>
            <a:ext cx="9144000" cy="3416279"/>
          </a:xfrm>
          <a:prstGeom prst="rect">
            <a:avLst/>
          </a:prstGeom>
          <a:noFill/>
          <a:ln>
            <a:noFill/>
          </a:ln>
        </p:spPr>
        <p:txBody>
          <a:bodyPr spcFirstLastPara="1" wrap="square" lIns="91425" tIns="45700" rIns="91425" bIns="45700" anchor="t" anchorCtr="0">
            <a:spAutoFit/>
          </a:bodyPr>
          <a:lstStyle/>
          <a:p>
            <a:pPr marL="342900" indent="-342900" algn="just">
              <a:lnSpc>
                <a:spcPct val="150000"/>
              </a:lnSpc>
              <a:buClr>
                <a:schemeClr val="dk1"/>
              </a:buClr>
              <a:buSzPts val="2000"/>
              <a:buFont typeface="Arial"/>
              <a:buChar char="•"/>
            </a:pPr>
            <a:r>
              <a:rPr lang="en-US" sz="2400" dirty="0">
                <a:solidFill>
                  <a:schemeClr val="dk1"/>
                </a:solidFill>
                <a:latin typeface="Calibri"/>
                <a:sym typeface="Calibri"/>
              </a:rPr>
              <a:t>For a huge database structure, it's tough to search all the index values through all its level and then you need to reach the destination data block to get the desired data.</a:t>
            </a:r>
          </a:p>
          <a:p>
            <a:pPr marL="342900" indent="-342900" algn="just">
              <a:lnSpc>
                <a:spcPct val="150000"/>
              </a:lnSpc>
              <a:buClr>
                <a:schemeClr val="dk1"/>
              </a:buClr>
              <a:buSzPts val="2000"/>
              <a:buFont typeface="Arial"/>
              <a:buChar char="•"/>
            </a:pPr>
            <a:r>
              <a:rPr lang="en-US" sz="2400" dirty="0">
                <a:solidFill>
                  <a:schemeClr val="dk1"/>
                </a:solidFill>
                <a:latin typeface="Calibri"/>
              </a:rPr>
              <a:t>Hashing method is used </a:t>
            </a:r>
            <a:r>
              <a:rPr lang="en-US" sz="2400" b="1" dirty="0">
                <a:solidFill>
                  <a:schemeClr val="dk1"/>
                </a:solidFill>
                <a:latin typeface="Calibri"/>
              </a:rPr>
              <a:t>to index and retrieve items in a database as it is faster</a:t>
            </a:r>
            <a:r>
              <a:rPr lang="en-US" sz="2400" dirty="0">
                <a:solidFill>
                  <a:schemeClr val="dk1"/>
                </a:solidFill>
                <a:latin typeface="Calibri"/>
              </a:rPr>
              <a:t> to search that specific item using the shorter hashed key instead of using its original value.</a:t>
            </a:r>
            <a:endParaRPr lang="en-US" sz="2400" dirty="0">
              <a:solidFill>
                <a:schemeClr val="dk1"/>
              </a:solidFill>
              <a:latin typeface="Calibri"/>
              <a:sym typeface="Calibri"/>
            </a:endParaRPr>
          </a:p>
        </p:txBody>
      </p:sp>
      <p:sp>
        <p:nvSpPr>
          <p:cNvPr id="259" name="Google Shape;259;p3"/>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0" name="Google Shape;260;p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US" sz="3000" b="1" i="0" u="none" strike="noStrike" cap="none" dirty="0">
                <a:solidFill>
                  <a:schemeClr val="lt1"/>
                </a:solidFill>
                <a:latin typeface="Calibri"/>
                <a:ea typeface="Calibri"/>
                <a:cs typeface="Calibri"/>
                <a:sym typeface="Calibri"/>
              </a:rPr>
              <a:t>Why do we need Hashing?</a:t>
            </a:r>
          </a:p>
        </p:txBody>
      </p:sp>
      <p:sp>
        <p:nvSpPr>
          <p:cNvPr id="261" name="Google Shape;261;p3"/>
          <p:cNvSpPr/>
          <p:nvPr/>
        </p:nvSpPr>
        <p:spPr>
          <a:xfrm>
            <a:off x="6643688" y="6073775"/>
            <a:ext cx="1111250" cy="21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800"/>
              <a:buFont typeface="Arial"/>
              <a:buNone/>
            </a:pPr>
            <a:endParaRPr sz="800" b="0" i="0" u="none" strike="noStrike" cap="none">
              <a:solidFill>
                <a:schemeClr val="dk1"/>
              </a:solidFill>
              <a:latin typeface="Calibri"/>
              <a:ea typeface="Calibri"/>
              <a:cs typeface="Calibri"/>
              <a:sym typeface="Calibri"/>
            </a:endParaRPr>
          </a:p>
        </p:txBody>
      </p:sp>
      <p:sp>
        <p:nvSpPr>
          <p:cNvPr id="262" name="Google Shape;262;p3"/>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938575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3" descr="C:\Users\parul\Desktop\Digital Learning Content.png"/>
          <p:cNvPicPr preferRelativeResize="0"/>
          <p:nvPr/>
        </p:nvPicPr>
        <p:blipFill rotWithShape="1">
          <a:blip r:embed="rId3">
            <a:alphaModFix/>
          </a:blip>
          <a:srcRect/>
          <a:stretch/>
        </p:blipFill>
        <p:spPr>
          <a:xfrm>
            <a:off x="0" y="-50800"/>
            <a:ext cx="9144000" cy="6900863"/>
          </a:xfrm>
          <a:prstGeom prst="rect">
            <a:avLst/>
          </a:prstGeom>
          <a:noFill/>
          <a:ln>
            <a:noFill/>
          </a:ln>
        </p:spPr>
      </p:pic>
      <p:pic>
        <p:nvPicPr>
          <p:cNvPr id="257" name="Google Shape;257;p3"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258" name="Google Shape;258;p3"/>
          <p:cNvSpPr txBox="1"/>
          <p:nvPr/>
        </p:nvSpPr>
        <p:spPr>
          <a:xfrm>
            <a:off x="0" y="2387600"/>
            <a:ext cx="9144000" cy="1754286"/>
          </a:xfrm>
          <a:prstGeom prst="rect">
            <a:avLst/>
          </a:prstGeom>
          <a:noFill/>
          <a:ln>
            <a:noFill/>
          </a:ln>
        </p:spPr>
        <p:txBody>
          <a:bodyPr spcFirstLastPara="1" wrap="square" lIns="91425" tIns="45700" rIns="91425" bIns="45700" anchor="t" anchorCtr="0">
            <a:spAutoFit/>
          </a:bodyPr>
          <a:lstStyle/>
          <a:p>
            <a:pPr marL="342900" indent="-342900" algn="just">
              <a:lnSpc>
                <a:spcPct val="150000"/>
              </a:lnSpc>
              <a:buClr>
                <a:schemeClr val="dk1"/>
              </a:buClr>
              <a:buSzPts val="2000"/>
              <a:buFont typeface="Arial"/>
              <a:buChar char="•"/>
            </a:pPr>
            <a:r>
              <a:rPr lang="en-US" sz="2400" dirty="0">
                <a:solidFill>
                  <a:schemeClr val="dk1"/>
                </a:solidFill>
                <a:latin typeface="Calibri"/>
              </a:rPr>
              <a:t>Hashing is an </a:t>
            </a:r>
            <a:r>
              <a:rPr lang="en-US" sz="2400" b="1" dirty="0">
                <a:solidFill>
                  <a:schemeClr val="dk1"/>
                </a:solidFill>
                <a:latin typeface="Calibri"/>
              </a:rPr>
              <a:t>ideal method to calculate the direct location of a data record on the disk without using index structure.</a:t>
            </a:r>
          </a:p>
          <a:p>
            <a:pPr marL="342900" indent="-342900" algn="just">
              <a:lnSpc>
                <a:spcPct val="150000"/>
              </a:lnSpc>
              <a:buClr>
                <a:schemeClr val="dk1"/>
              </a:buClr>
              <a:buSzPts val="2000"/>
              <a:buFont typeface="Arial"/>
              <a:buChar char="•"/>
            </a:pPr>
            <a:r>
              <a:rPr lang="en-US" sz="2400" dirty="0">
                <a:solidFill>
                  <a:schemeClr val="dk1"/>
                </a:solidFill>
                <a:latin typeface="Calibri"/>
              </a:rPr>
              <a:t>It is also a helpful technique for </a:t>
            </a:r>
            <a:r>
              <a:rPr lang="en-US" sz="2400" b="1" dirty="0">
                <a:solidFill>
                  <a:schemeClr val="dk1"/>
                </a:solidFill>
                <a:latin typeface="Calibri"/>
              </a:rPr>
              <a:t>implementing dictionaries.</a:t>
            </a:r>
          </a:p>
        </p:txBody>
      </p:sp>
      <p:sp>
        <p:nvSpPr>
          <p:cNvPr id="259" name="Google Shape;259;p3"/>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0" name="Google Shape;260;p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US" sz="3000" b="1" i="0" u="none" strike="noStrike" cap="none" dirty="0">
                <a:solidFill>
                  <a:schemeClr val="lt1"/>
                </a:solidFill>
                <a:latin typeface="Calibri"/>
                <a:ea typeface="Calibri"/>
                <a:cs typeface="Calibri"/>
                <a:sym typeface="Calibri"/>
              </a:rPr>
              <a:t>Why do we need Hashing?</a:t>
            </a:r>
          </a:p>
        </p:txBody>
      </p:sp>
      <p:sp>
        <p:nvSpPr>
          <p:cNvPr id="261" name="Google Shape;261;p3"/>
          <p:cNvSpPr/>
          <p:nvPr/>
        </p:nvSpPr>
        <p:spPr>
          <a:xfrm>
            <a:off x="6643688" y="6073775"/>
            <a:ext cx="1111250" cy="21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800"/>
              <a:buFont typeface="Arial"/>
              <a:buNone/>
            </a:pPr>
            <a:endParaRPr sz="800" b="0" i="0" u="none" strike="noStrike" cap="none">
              <a:solidFill>
                <a:schemeClr val="dk1"/>
              </a:solidFill>
              <a:latin typeface="Calibri"/>
              <a:ea typeface="Calibri"/>
              <a:cs typeface="Calibri"/>
              <a:sym typeface="Calibri"/>
            </a:endParaRPr>
          </a:p>
        </p:txBody>
      </p:sp>
      <p:sp>
        <p:nvSpPr>
          <p:cNvPr id="262" name="Google Shape;262;p3"/>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960610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3" descr="C:\Users\parul\Desktop\Digital Learning Content.png"/>
          <p:cNvPicPr preferRelativeResize="0"/>
          <p:nvPr/>
        </p:nvPicPr>
        <p:blipFill rotWithShape="1">
          <a:blip r:embed="rId3">
            <a:alphaModFix/>
          </a:blip>
          <a:srcRect/>
          <a:stretch/>
        </p:blipFill>
        <p:spPr>
          <a:xfrm>
            <a:off x="0" y="-50800"/>
            <a:ext cx="9144000" cy="6900863"/>
          </a:xfrm>
          <a:prstGeom prst="rect">
            <a:avLst/>
          </a:prstGeom>
          <a:noFill/>
          <a:ln>
            <a:noFill/>
          </a:ln>
        </p:spPr>
      </p:pic>
      <p:pic>
        <p:nvPicPr>
          <p:cNvPr id="257" name="Google Shape;257;p3"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258" name="Google Shape;258;p3"/>
          <p:cNvSpPr txBox="1"/>
          <p:nvPr/>
        </p:nvSpPr>
        <p:spPr>
          <a:xfrm>
            <a:off x="0" y="2387600"/>
            <a:ext cx="9144000" cy="4524275"/>
          </a:xfrm>
          <a:prstGeom prst="rect">
            <a:avLst/>
          </a:prstGeom>
          <a:noFill/>
          <a:ln>
            <a:noFill/>
          </a:ln>
        </p:spPr>
        <p:txBody>
          <a:bodyPr spcFirstLastPara="1" wrap="square" lIns="91425" tIns="45700" rIns="91425" bIns="45700" anchor="t" anchorCtr="0">
            <a:spAutoFit/>
          </a:bodyPr>
          <a:lstStyle/>
          <a:p>
            <a:pPr marL="342900" indent="-342900" algn="just">
              <a:lnSpc>
                <a:spcPct val="150000"/>
              </a:lnSpc>
              <a:buClr>
                <a:schemeClr val="dk1"/>
              </a:buClr>
              <a:buSzPts val="2000"/>
              <a:buFont typeface="Arial"/>
              <a:buChar char="•"/>
            </a:pPr>
            <a:r>
              <a:rPr lang="en-US" sz="2400" b="1" dirty="0">
                <a:solidFill>
                  <a:schemeClr val="dk1"/>
                </a:solidFill>
                <a:latin typeface="Calibri"/>
              </a:rPr>
              <a:t>Data bucket </a:t>
            </a:r>
            <a:r>
              <a:rPr lang="en-US" sz="2400" dirty="0">
                <a:solidFill>
                  <a:schemeClr val="dk1"/>
                </a:solidFill>
                <a:latin typeface="Calibri"/>
              </a:rPr>
              <a:t>– Data buckets are </a:t>
            </a:r>
            <a:r>
              <a:rPr lang="en-US" sz="2400" b="1" dirty="0">
                <a:solidFill>
                  <a:schemeClr val="dk1"/>
                </a:solidFill>
                <a:latin typeface="Calibri"/>
              </a:rPr>
              <a:t>memory locations </a:t>
            </a:r>
            <a:r>
              <a:rPr lang="en-US" sz="2400" dirty="0">
                <a:solidFill>
                  <a:schemeClr val="dk1"/>
                </a:solidFill>
                <a:latin typeface="Calibri"/>
              </a:rPr>
              <a:t>where the records are stored. It is also known as Unit Of Storage.</a:t>
            </a:r>
          </a:p>
          <a:p>
            <a:pPr marL="342900" indent="-342900" algn="just">
              <a:lnSpc>
                <a:spcPct val="150000"/>
              </a:lnSpc>
              <a:buClr>
                <a:schemeClr val="dk1"/>
              </a:buClr>
              <a:buSzPts val="2000"/>
              <a:buFont typeface="Arial"/>
              <a:buChar char="•"/>
            </a:pPr>
            <a:r>
              <a:rPr lang="en-US" sz="2400" b="1" dirty="0">
                <a:solidFill>
                  <a:schemeClr val="dk1"/>
                </a:solidFill>
                <a:latin typeface="Calibri"/>
              </a:rPr>
              <a:t>Key:</a:t>
            </a:r>
            <a:r>
              <a:rPr lang="en-US" sz="2400" dirty="0">
                <a:solidFill>
                  <a:schemeClr val="dk1"/>
                </a:solidFill>
                <a:latin typeface="Calibri"/>
              </a:rPr>
              <a:t> A DBMS key is an </a:t>
            </a:r>
            <a:r>
              <a:rPr lang="en-US" sz="2400" b="1" dirty="0">
                <a:solidFill>
                  <a:schemeClr val="dk1"/>
                </a:solidFill>
                <a:latin typeface="Calibri"/>
              </a:rPr>
              <a:t>attribute or set of an attribute which helps you to identify a row(tuple) </a:t>
            </a:r>
            <a:r>
              <a:rPr lang="en-US" sz="2400" dirty="0">
                <a:solidFill>
                  <a:schemeClr val="dk1"/>
                </a:solidFill>
                <a:latin typeface="Calibri"/>
              </a:rPr>
              <a:t>in a relation(table). This allows you to find the relationship between two tables.</a:t>
            </a:r>
          </a:p>
          <a:p>
            <a:pPr marL="342900" indent="-342900" algn="just">
              <a:lnSpc>
                <a:spcPct val="150000"/>
              </a:lnSpc>
              <a:buClr>
                <a:schemeClr val="dk1"/>
              </a:buClr>
              <a:buSzPts val="2000"/>
              <a:buFont typeface="Arial"/>
              <a:buChar char="•"/>
            </a:pPr>
            <a:r>
              <a:rPr lang="en-US" sz="2400" b="1" dirty="0">
                <a:solidFill>
                  <a:schemeClr val="dk1"/>
                </a:solidFill>
                <a:latin typeface="Calibri"/>
              </a:rPr>
              <a:t>Hash function: </a:t>
            </a:r>
            <a:r>
              <a:rPr lang="en-US" sz="2400" dirty="0">
                <a:solidFill>
                  <a:schemeClr val="dk1"/>
                </a:solidFill>
                <a:latin typeface="Calibri"/>
              </a:rPr>
              <a:t>A hash function, is a mapping function which </a:t>
            </a:r>
            <a:r>
              <a:rPr lang="en-US" sz="2400" b="1" dirty="0">
                <a:solidFill>
                  <a:schemeClr val="dk1"/>
                </a:solidFill>
                <a:latin typeface="Calibri"/>
              </a:rPr>
              <a:t>maps all the set of search keys to the address </a:t>
            </a:r>
            <a:r>
              <a:rPr lang="en-US" sz="2400" dirty="0">
                <a:solidFill>
                  <a:schemeClr val="dk1"/>
                </a:solidFill>
                <a:latin typeface="Calibri"/>
              </a:rPr>
              <a:t>where actual records are placed.</a:t>
            </a:r>
          </a:p>
        </p:txBody>
      </p:sp>
      <p:sp>
        <p:nvSpPr>
          <p:cNvPr id="259" name="Google Shape;259;p3"/>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0" name="Google Shape;260;p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US" sz="3000" b="1" i="0" u="none" strike="noStrike" cap="none" dirty="0">
                <a:solidFill>
                  <a:schemeClr val="lt1"/>
                </a:solidFill>
                <a:latin typeface="Calibri"/>
                <a:ea typeface="Calibri"/>
                <a:cs typeface="Calibri"/>
                <a:sym typeface="Calibri"/>
              </a:rPr>
              <a:t>Important Terminologies using in Hashing</a:t>
            </a:r>
          </a:p>
        </p:txBody>
      </p:sp>
      <p:sp>
        <p:nvSpPr>
          <p:cNvPr id="261" name="Google Shape;261;p3"/>
          <p:cNvSpPr/>
          <p:nvPr/>
        </p:nvSpPr>
        <p:spPr>
          <a:xfrm>
            <a:off x="6643688" y="6073775"/>
            <a:ext cx="1111250" cy="21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800"/>
              <a:buFont typeface="Arial"/>
              <a:buNone/>
            </a:pPr>
            <a:endParaRPr sz="800" b="0" i="0" u="none" strike="noStrike" cap="none">
              <a:solidFill>
                <a:schemeClr val="dk1"/>
              </a:solidFill>
              <a:latin typeface="Calibri"/>
              <a:ea typeface="Calibri"/>
              <a:cs typeface="Calibri"/>
              <a:sym typeface="Calibri"/>
            </a:endParaRPr>
          </a:p>
        </p:txBody>
      </p:sp>
      <p:sp>
        <p:nvSpPr>
          <p:cNvPr id="262" name="Google Shape;262;p3"/>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258996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3" descr="C:\Users\parul\Desktop\Digital Learning Content.png"/>
          <p:cNvPicPr preferRelativeResize="0"/>
          <p:nvPr/>
        </p:nvPicPr>
        <p:blipFill rotWithShape="1">
          <a:blip r:embed="rId3">
            <a:alphaModFix/>
          </a:blip>
          <a:srcRect/>
          <a:stretch/>
        </p:blipFill>
        <p:spPr>
          <a:xfrm>
            <a:off x="0" y="-50800"/>
            <a:ext cx="9144000" cy="6900863"/>
          </a:xfrm>
          <a:prstGeom prst="rect">
            <a:avLst/>
          </a:prstGeom>
          <a:noFill/>
          <a:ln>
            <a:noFill/>
          </a:ln>
        </p:spPr>
      </p:pic>
      <p:pic>
        <p:nvPicPr>
          <p:cNvPr id="257" name="Google Shape;257;p3"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258" name="Google Shape;258;p3"/>
          <p:cNvSpPr txBox="1"/>
          <p:nvPr/>
        </p:nvSpPr>
        <p:spPr>
          <a:xfrm>
            <a:off x="0" y="2387600"/>
            <a:ext cx="9144000" cy="3970277"/>
          </a:xfrm>
          <a:prstGeom prst="rect">
            <a:avLst/>
          </a:prstGeom>
          <a:noFill/>
          <a:ln>
            <a:noFill/>
          </a:ln>
        </p:spPr>
        <p:txBody>
          <a:bodyPr spcFirstLastPara="1" wrap="square" lIns="91425" tIns="45700" rIns="91425" bIns="45700" anchor="t" anchorCtr="0">
            <a:spAutoFit/>
          </a:bodyPr>
          <a:lstStyle/>
          <a:p>
            <a:pPr marL="342900" indent="-342900" algn="just">
              <a:lnSpc>
                <a:spcPct val="150000"/>
              </a:lnSpc>
              <a:buClr>
                <a:schemeClr val="dk1"/>
              </a:buClr>
              <a:buSzPts val="2000"/>
              <a:buFont typeface="Arial"/>
              <a:buChar char="•"/>
            </a:pPr>
            <a:r>
              <a:rPr lang="en-US" sz="2400" b="1" dirty="0">
                <a:solidFill>
                  <a:schemeClr val="dk1"/>
                </a:solidFill>
                <a:latin typeface="Calibri"/>
              </a:rPr>
              <a:t>Linear Probing </a:t>
            </a:r>
            <a:r>
              <a:rPr lang="en-US" sz="2400" dirty="0">
                <a:solidFill>
                  <a:schemeClr val="dk1"/>
                </a:solidFill>
                <a:latin typeface="Calibri"/>
              </a:rPr>
              <a:t>– Linear probing is a </a:t>
            </a:r>
            <a:r>
              <a:rPr lang="en-US" sz="2400" b="1" dirty="0">
                <a:solidFill>
                  <a:schemeClr val="dk1"/>
                </a:solidFill>
                <a:latin typeface="Calibri"/>
              </a:rPr>
              <a:t>fixed interval between probes</a:t>
            </a:r>
            <a:r>
              <a:rPr lang="en-US" sz="2400" dirty="0">
                <a:solidFill>
                  <a:schemeClr val="dk1"/>
                </a:solidFill>
                <a:latin typeface="Calibri"/>
              </a:rPr>
              <a:t>. In this method, the next available data block is used to enter the new record, instead of overwriting on the older record.</a:t>
            </a:r>
          </a:p>
          <a:p>
            <a:pPr marL="342900" indent="-342900" algn="just">
              <a:lnSpc>
                <a:spcPct val="150000"/>
              </a:lnSpc>
              <a:buClr>
                <a:schemeClr val="dk1"/>
              </a:buClr>
              <a:buSzPts val="2000"/>
              <a:buFont typeface="Arial"/>
              <a:buChar char="•"/>
            </a:pPr>
            <a:r>
              <a:rPr lang="en-US" sz="2400" b="1" dirty="0">
                <a:solidFill>
                  <a:schemeClr val="dk1"/>
                </a:solidFill>
                <a:latin typeface="Calibri"/>
              </a:rPr>
              <a:t>Quadratic probing- </a:t>
            </a:r>
            <a:r>
              <a:rPr lang="en-US" sz="2400" dirty="0">
                <a:solidFill>
                  <a:schemeClr val="dk1"/>
                </a:solidFill>
                <a:latin typeface="Calibri"/>
              </a:rPr>
              <a:t>It helps you to </a:t>
            </a:r>
            <a:r>
              <a:rPr lang="en-US" sz="2400" b="1" dirty="0">
                <a:solidFill>
                  <a:schemeClr val="dk1"/>
                </a:solidFill>
                <a:latin typeface="Calibri"/>
              </a:rPr>
              <a:t>determine the new bucket address.</a:t>
            </a:r>
            <a:r>
              <a:rPr lang="en-US" sz="2400" dirty="0">
                <a:solidFill>
                  <a:schemeClr val="dk1"/>
                </a:solidFill>
                <a:latin typeface="Calibri"/>
              </a:rPr>
              <a:t> It helps you to </a:t>
            </a:r>
            <a:r>
              <a:rPr lang="en-US" sz="2400" b="1" dirty="0">
                <a:solidFill>
                  <a:schemeClr val="dk1"/>
                </a:solidFill>
                <a:latin typeface="Calibri"/>
              </a:rPr>
              <a:t>add Interval between probes by adding the consecutive output </a:t>
            </a:r>
            <a:r>
              <a:rPr lang="en-US" sz="2400" dirty="0">
                <a:solidFill>
                  <a:schemeClr val="dk1"/>
                </a:solidFill>
                <a:latin typeface="Calibri"/>
              </a:rPr>
              <a:t>of quadratic polynomial to starting value given by the original computation.</a:t>
            </a:r>
          </a:p>
        </p:txBody>
      </p:sp>
      <p:sp>
        <p:nvSpPr>
          <p:cNvPr id="259" name="Google Shape;259;p3"/>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0" name="Google Shape;260;p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US" sz="3000" b="1" i="0" u="none" strike="noStrike" cap="none" dirty="0">
                <a:solidFill>
                  <a:schemeClr val="lt1"/>
                </a:solidFill>
                <a:latin typeface="Calibri"/>
                <a:ea typeface="Calibri"/>
                <a:cs typeface="Calibri"/>
                <a:sym typeface="Calibri"/>
              </a:rPr>
              <a:t>Important Terminologies using in Hashing</a:t>
            </a:r>
          </a:p>
        </p:txBody>
      </p:sp>
      <p:sp>
        <p:nvSpPr>
          <p:cNvPr id="261" name="Google Shape;261;p3"/>
          <p:cNvSpPr/>
          <p:nvPr/>
        </p:nvSpPr>
        <p:spPr>
          <a:xfrm>
            <a:off x="6643688" y="6073775"/>
            <a:ext cx="1111250" cy="21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800"/>
              <a:buFont typeface="Arial"/>
              <a:buNone/>
            </a:pPr>
            <a:endParaRPr sz="800" b="0" i="0" u="none" strike="noStrike" cap="none">
              <a:solidFill>
                <a:schemeClr val="dk1"/>
              </a:solidFill>
              <a:latin typeface="Calibri"/>
              <a:ea typeface="Calibri"/>
              <a:cs typeface="Calibri"/>
              <a:sym typeface="Calibri"/>
            </a:endParaRPr>
          </a:p>
        </p:txBody>
      </p:sp>
      <p:sp>
        <p:nvSpPr>
          <p:cNvPr id="262" name="Google Shape;262;p3"/>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52338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3" descr="C:\Users\parul\Desktop\Digital Learning Content.png"/>
          <p:cNvPicPr preferRelativeResize="0"/>
          <p:nvPr/>
        </p:nvPicPr>
        <p:blipFill rotWithShape="1">
          <a:blip r:embed="rId3">
            <a:alphaModFix/>
          </a:blip>
          <a:srcRect/>
          <a:stretch/>
        </p:blipFill>
        <p:spPr>
          <a:xfrm>
            <a:off x="0" y="-50800"/>
            <a:ext cx="9144000" cy="6900863"/>
          </a:xfrm>
          <a:prstGeom prst="rect">
            <a:avLst/>
          </a:prstGeom>
          <a:noFill/>
          <a:ln>
            <a:noFill/>
          </a:ln>
        </p:spPr>
      </p:pic>
      <p:pic>
        <p:nvPicPr>
          <p:cNvPr id="257" name="Google Shape;257;p3"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258" name="Google Shape;258;p3"/>
          <p:cNvSpPr txBox="1"/>
          <p:nvPr/>
        </p:nvSpPr>
        <p:spPr>
          <a:xfrm>
            <a:off x="0" y="2387600"/>
            <a:ext cx="9144000" cy="3970277"/>
          </a:xfrm>
          <a:prstGeom prst="rect">
            <a:avLst/>
          </a:prstGeom>
          <a:noFill/>
          <a:ln>
            <a:noFill/>
          </a:ln>
        </p:spPr>
        <p:txBody>
          <a:bodyPr spcFirstLastPara="1" wrap="square" lIns="91425" tIns="45700" rIns="91425" bIns="45700" anchor="t" anchorCtr="0">
            <a:spAutoFit/>
          </a:bodyPr>
          <a:lstStyle/>
          <a:p>
            <a:pPr marL="342900" indent="-342900" algn="just">
              <a:lnSpc>
                <a:spcPct val="150000"/>
              </a:lnSpc>
              <a:buClr>
                <a:schemeClr val="dk1"/>
              </a:buClr>
              <a:buSzPts val="2000"/>
              <a:buFont typeface="Arial"/>
              <a:buChar char="•"/>
            </a:pPr>
            <a:r>
              <a:rPr lang="en-US" sz="2400" b="1" dirty="0">
                <a:solidFill>
                  <a:schemeClr val="dk1"/>
                </a:solidFill>
                <a:latin typeface="Calibri"/>
              </a:rPr>
              <a:t>Hash index </a:t>
            </a:r>
            <a:r>
              <a:rPr lang="en-US" sz="2400" dirty="0">
                <a:solidFill>
                  <a:schemeClr val="dk1"/>
                </a:solidFill>
                <a:latin typeface="Calibri"/>
              </a:rPr>
              <a:t>– It is an </a:t>
            </a:r>
            <a:r>
              <a:rPr lang="en-US" sz="2400" b="1" dirty="0">
                <a:solidFill>
                  <a:schemeClr val="dk1"/>
                </a:solidFill>
                <a:latin typeface="Calibri"/>
              </a:rPr>
              <a:t>address of the data block</a:t>
            </a:r>
            <a:r>
              <a:rPr lang="en-US" sz="2400" dirty="0">
                <a:solidFill>
                  <a:schemeClr val="dk1"/>
                </a:solidFill>
                <a:latin typeface="Calibri"/>
              </a:rPr>
              <a:t>. A hash function could be a simple mathematical function to even a complex mathematical function.</a:t>
            </a:r>
          </a:p>
          <a:p>
            <a:pPr marL="342900" indent="-342900" algn="just">
              <a:lnSpc>
                <a:spcPct val="150000"/>
              </a:lnSpc>
              <a:buClr>
                <a:schemeClr val="dk1"/>
              </a:buClr>
              <a:buSzPts val="2000"/>
              <a:buFont typeface="Arial"/>
              <a:buChar char="•"/>
            </a:pPr>
            <a:r>
              <a:rPr lang="en-US" sz="2400" b="1" dirty="0">
                <a:solidFill>
                  <a:schemeClr val="dk1"/>
                </a:solidFill>
                <a:latin typeface="Calibri"/>
              </a:rPr>
              <a:t>Double Hashing </a:t>
            </a:r>
            <a:r>
              <a:rPr lang="en-US" sz="2400" dirty="0">
                <a:solidFill>
                  <a:schemeClr val="dk1"/>
                </a:solidFill>
                <a:latin typeface="Calibri"/>
              </a:rPr>
              <a:t>–Double hashing is a computer programming method used in hash tables to </a:t>
            </a:r>
            <a:r>
              <a:rPr lang="en-US" sz="2400" b="1" dirty="0">
                <a:solidFill>
                  <a:schemeClr val="dk1"/>
                </a:solidFill>
                <a:latin typeface="Calibri"/>
              </a:rPr>
              <a:t>resolve the issues of has a collision</a:t>
            </a:r>
            <a:r>
              <a:rPr lang="en-US" sz="2400" dirty="0">
                <a:solidFill>
                  <a:schemeClr val="dk1"/>
                </a:solidFill>
                <a:latin typeface="Calibri"/>
              </a:rPr>
              <a:t>.</a:t>
            </a:r>
          </a:p>
          <a:p>
            <a:pPr marL="342900" indent="-342900" algn="just">
              <a:lnSpc>
                <a:spcPct val="150000"/>
              </a:lnSpc>
              <a:buClr>
                <a:schemeClr val="dk1"/>
              </a:buClr>
              <a:buSzPts val="2000"/>
              <a:buFont typeface="Arial"/>
              <a:buChar char="•"/>
            </a:pPr>
            <a:r>
              <a:rPr lang="en-US" sz="2400" b="1" dirty="0">
                <a:solidFill>
                  <a:schemeClr val="dk1"/>
                </a:solidFill>
                <a:latin typeface="Calibri"/>
              </a:rPr>
              <a:t>Bucket Overflow: </a:t>
            </a:r>
            <a:r>
              <a:rPr lang="en-US" sz="2400" dirty="0">
                <a:solidFill>
                  <a:schemeClr val="dk1"/>
                </a:solidFill>
                <a:latin typeface="Calibri"/>
              </a:rPr>
              <a:t>The condition of bucket-overflow is called collision. This is a fatal stage for any static has to function.</a:t>
            </a:r>
          </a:p>
        </p:txBody>
      </p:sp>
      <p:sp>
        <p:nvSpPr>
          <p:cNvPr id="259" name="Google Shape;259;p3"/>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i="0" u="none" strike="noStrike" cap="none">
              <a:solidFill>
                <a:schemeClr val="dk1"/>
              </a:solidFill>
              <a:latin typeface="Arial"/>
              <a:ea typeface="Arial"/>
              <a:cs typeface="Arial"/>
              <a:sym typeface="Arial"/>
            </a:endParaRPr>
          </a:p>
        </p:txBody>
      </p:sp>
      <p:sp>
        <p:nvSpPr>
          <p:cNvPr id="260" name="Google Shape;260;p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US" sz="3000" b="1" i="0" u="none" strike="noStrike" cap="none" dirty="0">
                <a:solidFill>
                  <a:schemeClr val="lt1"/>
                </a:solidFill>
                <a:latin typeface="Calibri"/>
                <a:ea typeface="Calibri"/>
                <a:cs typeface="Calibri"/>
                <a:sym typeface="Calibri"/>
              </a:rPr>
              <a:t>Important Terminologies using in Hashing</a:t>
            </a:r>
          </a:p>
        </p:txBody>
      </p:sp>
      <p:sp>
        <p:nvSpPr>
          <p:cNvPr id="261" name="Google Shape;261;p3"/>
          <p:cNvSpPr/>
          <p:nvPr/>
        </p:nvSpPr>
        <p:spPr>
          <a:xfrm>
            <a:off x="6643688" y="6073775"/>
            <a:ext cx="1111250" cy="21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800"/>
              <a:buFont typeface="Arial"/>
              <a:buNone/>
            </a:pPr>
            <a:endParaRPr sz="800" i="0" u="none" strike="noStrike" cap="none">
              <a:solidFill>
                <a:schemeClr val="dk1"/>
              </a:solidFill>
              <a:latin typeface="Calibri"/>
              <a:ea typeface="Calibri"/>
              <a:cs typeface="Calibri"/>
              <a:sym typeface="Calibri"/>
            </a:endParaRPr>
          </a:p>
        </p:txBody>
      </p:sp>
      <p:sp>
        <p:nvSpPr>
          <p:cNvPr id="262" name="Google Shape;262;p3"/>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567608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3" descr="C:\Users\parul\Desktop\Digital Learning Content.png"/>
          <p:cNvPicPr preferRelativeResize="0"/>
          <p:nvPr/>
        </p:nvPicPr>
        <p:blipFill rotWithShape="1">
          <a:blip r:embed="rId3">
            <a:alphaModFix/>
          </a:blip>
          <a:srcRect/>
          <a:stretch/>
        </p:blipFill>
        <p:spPr>
          <a:xfrm>
            <a:off x="0" y="-50800"/>
            <a:ext cx="9144000" cy="6900863"/>
          </a:xfrm>
          <a:prstGeom prst="rect">
            <a:avLst/>
          </a:prstGeom>
          <a:noFill/>
          <a:ln>
            <a:noFill/>
          </a:ln>
        </p:spPr>
      </p:pic>
      <p:pic>
        <p:nvPicPr>
          <p:cNvPr id="257" name="Google Shape;257;p3"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258" name="Google Shape;258;p3"/>
          <p:cNvSpPr txBox="1"/>
          <p:nvPr/>
        </p:nvSpPr>
        <p:spPr>
          <a:xfrm>
            <a:off x="0" y="2387600"/>
            <a:ext cx="9144000" cy="3416279"/>
          </a:xfrm>
          <a:prstGeom prst="rect">
            <a:avLst/>
          </a:prstGeom>
          <a:noFill/>
          <a:ln>
            <a:noFill/>
          </a:ln>
        </p:spPr>
        <p:txBody>
          <a:bodyPr spcFirstLastPara="1" wrap="square" lIns="91425" tIns="45700" rIns="91425" bIns="45700" anchor="t" anchorCtr="0">
            <a:spAutoFit/>
          </a:bodyPr>
          <a:lstStyle/>
          <a:p>
            <a:pPr marL="342900" indent="-342900" algn="just">
              <a:lnSpc>
                <a:spcPct val="150000"/>
              </a:lnSpc>
              <a:buClr>
                <a:schemeClr val="dk1"/>
              </a:buClr>
              <a:buSzPts val="2000"/>
              <a:buFont typeface="Arial"/>
              <a:buChar char="•"/>
            </a:pPr>
            <a:r>
              <a:rPr lang="en-US" sz="2400" dirty="0">
                <a:solidFill>
                  <a:schemeClr val="dk1"/>
                </a:solidFill>
                <a:latin typeface="Calibri"/>
              </a:rPr>
              <a:t>Hash collision is a state when the </a:t>
            </a:r>
            <a:r>
              <a:rPr lang="en-US" sz="2400" b="1" dirty="0">
                <a:solidFill>
                  <a:schemeClr val="dk1"/>
                </a:solidFill>
                <a:latin typeface="Calibri"/>
              </a:rPr>
              <a:t>resultant hashes from two or more data in the data set, wrongly map the same place</a:t>
            </a:r>
            <a:r>
              <a:rPr lang="en-US" sz="2400" dirty="0">
                <a:solidFill>
                  <a:schemeClr val="dk1"/>
                </a:solidFill>
                <a:latin typeface="Calibri"/>
              </a:rPr>
              <a:t> in the hash table.</a:t>
            </a:r>
          </a:p>
          <a:p>
            <a:pPr marL="342900" indent="-342900" algn="just">
              <a:lnSpc>
                <a:spcPct val="150000"/>
              </a:lnSpc>
              <a:buClr>
                <a:schemeClr val="dk1"/>
              </a:buClr>
              <a:buSzPts val="2000"/>
              <a:buFont typeface="Wingdings" panose="05000000000000000000" pitchFamily="2" charset="2"/>
              <a:buChar char="Ø"/>
            </a:pPr>
            <a:r>
              <a:rPr lang="en-US" sz="2400" dirty="0">
                <a:solidFill>
                  <a:schemeClr val="dk1"/>
                </a:solidFill>
                <a:latin typeface="Calibri"/>
              </a:rPr>
              <a:t>How to deal with Hashing Collision?</a:t>
            </a:r>
          </a:p>
          <a:p>
            <a:pPr marL="342900" indent="-342900" algn="just">
              <a:lnSpc>
                <a:spcPct val="150000"/>
              </a:lnSpc>
              <a:buClr>
                <a:schemeClr val="dk1"/>
              </a:buClr>
              <a:buSzPts val="2000"/>
              <a:buFont typeface="Wingdings" panose="05000000000000000000" pitchFamily="2" charset="2"/>
              <a:buChar char="ü"/>
            </a:pPr>
            <a:r>
              <a:rPr lang="en-US" sz="2400" b="1" dirty="0">
                <a:solidFill>
                  <a:schemeClr val="dk1"/>
                </a:solidFill>
                <a:latin typeface="Calibri"/>
              </a:rPr>
              <a:t>Rehashing</a:t>
            </a:r>
            <a:r>
              <a:rPr lang="en-US" sz="2400" dirty="0">
                <a:solidFill>
                  <a:schemeClr val="dk1"/>
                </a:solidFill>
                <a:latin typeface="Calibri"/>
              </a:rPr>
              <a:t>: This method, invokes a secondary hash function, which is applied continuously until an empty slot is found, where a record should be placed.</a:t>
            </a:r>
          </a:p>
        </p:txBody>
      </p:sp>
      <p:sp>
        <p:nvSpPr>
          <p:cNvPr id="259" name="Google Shape;259;p3"/>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i="0" u="none" strike="noStrike" cap="none">
              <a:solidFill>
                <a:schemeClr val="dk1"/>
              </a:solidFill>
              <a:latin typeface="Arial"/>
              <a:ea typeface="Arial"/>
              <a:cs typeface="Arial"/>
              <a:sym typeface="Arial"/>
            </a:endParaRPr>
          </a:p>
        </p:txBody>
      </p:sp>
      <p:sp>
        <p:nvSpPr>
          <p:cNvPr id="260" name="Google Shape;260;p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US" sz="3000" b="1" i="0" u="none" strike="noStrike" cap="none" dirty="0">
                <a:solidFill>
                  <a:schemeClr val="lt1"/>
                </a:solidFill>
                <a:latin typeface="Calibri"/>
                <a:ea typeface="Calibri"/>
                <a:cs typeface="Calibri"/>
                <a:sym typeface="Calibri"/>
              </a:rPr>
              <a:t>What is collision</a:t>
            </a:r>
          </a:p>
        </p:txBody>
      </p:sp>
      <p:sp>
        <p:nvSpPr>
          <p:cNvPr id="261" name="Google Shape;261;p3"/>
          <p:cNvSpPr/>
          <p:nvPr/>
        </p:nvSpPr>
        <p:spPr>
          <a:xfrm>
            <a:off x="6643688" y="6073775"/>
            <a:ext cx="1111250" cy="21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800"/>
              <a:buFont typeface="Arial"/>
              <a:buNone/>
            </a:pPr>
            <a:endParaRPr sz="800" i="0" u="none" strike="noStrike" cap="none">
              <a:solidFill>
                <a:schemeClr val="dk1"/>
              </a:solidFill>
              <a:latin typeface="Calibri"/>
              <a:ea typeface="Calibri"/>
              <a:cs typeface="Calibri"/>
              <a:sym typeface="Calibri"/>
            </a:endParaRPr>
          </a:p>
        </p:txBody>
      </p:sp>
      <p:sp>
        <p:nvSpPr>
          <p:cNvPr id="262" name="Google Shape;262;p3"/>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056343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3" descr="C:\Users\parul\Desktop\Digital Learning Content.png"/>
          <p:cNvPicPr preferRelativeResize="0"/>
          <p:nvPr/>
        </p:nvPicPr>
        <p:blipFill rotWithShape="1">
          <a:blip r:embed="rId3">
            <a:alphaModFix/>
          </a:blip>
          <a:srcRect/>
          <a:stretch/>
        </p:blipFill>
        <p:spPr>
          <a:xfrm>
            <a:off x="0" y="-50800"/>
            <a:ext cx="9144000" cy="6900863"/>
          </a:xfrm>
          <a:prstGeom prst="rect">
            <a:avLst/>
          </a:prstGeom>
          <a:noFill/>
          <a:ln>
            <a:noFill/>
          </a:ln>
        </p:spPr>
      </p:pic>
      <p:pic>
        <p:nvPicPr>
          <p:cNvPr id="257" name="Google Shape;257;p3"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258" name="Google Shape;258;p3"/>
          <p:cNvSpPr txBox="1"/>
          <p:nvPr/>
        </p:nvSpPr>
        <p:spPr>
          <a:xfrm>
            <a:off x="0" y="2387600"/>
            <a:ext cx="9144000" cy="1754286"/>
          </a:xfrm>
          <a:prstGeom prst="rect">
            <a:avLst/>
          </a:prstGeom>
          <a:noFill/>
          <a:ln>
            <a:noFill/>
          </a:ln>
        </p:spPr>
        <p:txBody>
          <a:bodyPr spcFirstLastPara="1" wrap="square" lIns="91425" tIns="45700" rIns="91425" bIns="45700" anchor="t" anchorCtr="0">
            <a:spAutoFit/>
          </a:bodyPr>
          <a:lstStyle/>
          <a:p>
            <a:pPr marL="342900" indent="-342900" algn="just">
              <a:lnSpc>
                <a:spcPct val="150000"/>
              </a:lnSpc>
              <a:buClr>
                <a:schemeClr val="dk1"/>
              </a:buClr>
              <a:buSzPts val="2000"/>
              <a:buFont typeface="Wingdings" panose="05000000000000000000" pitchFamily="2" charset="2"/>
              <a:buChar char="ü"/>
            </a:pPr>
            <a:r>
              <a:rPr lang="en-US" sz="2400" b="1" dirty="0">
                <a:solidFill>
                  <a:schemeClr val="dk1"/>
                </a:solidFill>
                <a:latin typeface="Calibri"/>
              </a:rPr>
              <a:t>Chaining</a:t>
            </a:r>
            <a:r>
              <a:rPr lang="en-US" sz="2400" dirty="0">
                <a:solidFill>
                  <a:schemeClr val="dk1"/>
                </a:solidFill>
                <a:latin typeface="Calibri"/>
              </a:rPr>
              <a:t>: Chaining method builds a Linked list of items whose key hashes to the same value. This method requires an extra link field to each table position.</a:t>
            </a:r>
          </a:p>
        </p:txBody>
      </p:sp>
      <p:sp>
        <p:nvSpPr>
          <p:cNvPr id="259" name="Google Shape;259;p3"/>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i="0" u="none" strike="noStrike" cap="none">
              <a:solidFill>
                <a:schemeClr val="dk1"/>
              </a:solidFill>
              <a:latin typeface="Arial"/>
              <a:ea typeface="Arial"/>
              <a:cs typeface="Arial"/>
              <a:sym typeface="Arial"/>
            </a:endParaRPr>
          </a:p>
        </p:txBody>
      </p:sp>
      <p:sp>
        <p:nvSpPr>
          <p:cNvPr id="260" name="Google Shape;260;p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US" sz="3000" b="1" i="0" u="none" strike="noStrike" cap="none" dirty="0">
                <a:solidFill>
                  <a:schemeClr val="lt1"/>
                </a:solidFill>
                <a:latin typeface="Calibri"/>
                <a:ea typeface="Calibri"/>
                <a:cs typeface="Calibri"/>
                <a:sym typeface="Calibri"/>
              </a:rPr>
              <a:t>What is collision</a:t>
            </a:r>
          </a:p>
        </p:txBody>
      </p:sp>
      <p:sp>
        <p:nvSpPr>
          <p:cNvPr id="261" name="Google Shape;261;p3"/>
          <p:cNvSpPr/>
          <p:nvPr/>
        </p:nvSpPr>
        <p:spPr>
          <a:xfrm>
            <a:off x="6643688" y="6073775"/>
            <a:ext cx="1111250" cy="21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800"/>
              <a:buFont typeface="Arial"/>
              <a:buNone/>
            </a:pPr>
            <a:endParaRPr sz="800" i="0" u="none" strike="noStrike" cap="none">
              <a:solidFill>
                <a:schemeClr val="dk1"/>
              </a:solidFill>
              <a:latin typeface="Calibri"/>
              <a:ea typeface="Calibri"/>
              <a:cs typeface="Calibri"/>
              <a:sym typeface="Calibri"/>
            </a:endParaRPr>
          </a:p>
        </p:txBody>
      </p:sp>
      <p:sp>
        <p:nvSpPr>
          <p:cNvPr id="262" name="Google Shape;262;p3"/>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61610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3" descr="C:\Users\parul\Desktop\Digital Learning Content.png"/>
          <p:cNvPicPr preferRelativeResize="0"/>
          <p:nvPr/>
        </p:nvPicPr>
        <p:blipFill rotWithShape="1">
          <a:blip r:embed="rId3">
            <a:alphaModFix/>
          </a:blip>
          <a:srcRect/>
          <a:stretch/>
        </p:blipFill>
        <p:spPr>
          <a:xfrm>
            <a:off x="0" y="-50800"/>
            <a:ext cx="9144000" cy="6900863"/>
          </a:xfrm>
          <a:prstGeom prst="rect">
            <a:avLst/>
          </a:prstGeom>
          <a:noFill/>
          <a:ln>
            <a:noFill/>
          </a:ln>
        </p:spPr>
      </p:pic>
      <p:pic>
        <p:nvPicPr>
          <p:cNvPr id="257" name="Google Shape;257;p3"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258" name="Google Shape;258;p3"/>
          <p:cNvSpPr txBox="1"/>
          <p:nvPr/>
        </p:nvSpPr>
        <p:spPr>
          <a:xfrm>
            <a:off x="0" y="2387600"/>
            <a:ext cx="9144000" cy="64629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chemeClr val="dk1"/>
              </a:buClr>
              <a:buSzPts val="2000"/>
              <a:buFont typeface="Arial"/>
              <a:buChar char="•"/>
            </a:pPr>
            <a:r>
              <a:rPr lang="en-US" sz="2400" b="0" i="0" u="none" strike="noStrike" cap="none" dirty="0">
                <a:solidFill>
                  <a:schemeClr val="dk1"/>
                </a:solidFill>
                <a:latin typeface="Calibri"/>
                <a:ea typeface="Calibri"/>
                <a:cs typeface="Calibri"/>
                <a:sym typeface="Calibri"/>
              </a:rPr>
              <a:t>Indexing:</a:t>
            </a:r>
            <a:endParaRPr lang="en-US" sz="2400" b="1" dirty="0"/>
          </a:p>
        </p:txBody>
      </p:sp>
      <p:sp>
        <p:nvSpPr>
          <p:cNvPr id="259" name="Google Shape;259;p3"/>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0" name="Google Shape;260;p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US" sz="3000" b="1" i="0" u="none" strike="noStrike" cap="none" dirty="0">
                <a:solidFill>
                  <a:schemeClr val="lt1"/>
                </a:solidFill>
                <a:latin typeface="Calibri"/>
                <a:ea typeface="Calibri"/>
                <a:cs typeface="Calibri"/>
                <a:sym typeface="Calibri"/>
              </a:rPr>
              <a:t>Indices/Index in DBMS</a:t>
            </a:r>
            <a:endParaRPr sz="3000" b="1" i="0" u="none" strike="noStrike" cap="none" dirty="0">
              <a:solidFill>
                <a:schemeClr val="lt1"/>
              </a:solidFill>
              <a:latin typeface="Calibri"/>
              <a:ea typeface="Calibri"/>
              <a:cs typeface="Calibri"/>
              <a:sym typeface="Calibri"/>
            </a:endParaRPr>
          </a:p>
        </p:txBody>
      </p:sp>
      <p:sp>
        <p:nvSpPr>
          <p:cNvPr id="261" name="Google Shape;261;p3"/>
          <p:cNvSpPr/>
          <p:nvPr/>
        </p:nvSpPr>
        <p:spPr>
          <a:xfrm>
            <a:off x="6643688" y="6073775"/>
            <a:ext cx="1111250" cy="21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800"/>
              <a:buFont typeface="Arial"/>
              <a:buNone/>
            </a:pPr>
            <a:endParaRPr sz="800" b="0" i="0" u="none" strike="noStrike" cap="none">
              <a:solidFill>
                <a:schemeClr val="dk1"/>
              </a:solidFill>
              <a:latin typeface="Calibri"/>
              <a:ea typeface="Calibri"/>
              <a:cs typeface="Calibri"/>
              <a:sym typeface="Calibri"/>
            </a:endParaRPr>
          </a:p>
        </p:txBody>
      </p:sp>
      <p:sp>
        <p:nvSpPr>
          <p:cNvPr id="262" name="Google Shape;262;p3"/>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026" name="Picture 2" descr="DBMS Indexing in DBMS">
            <a:extLst>
              <a:ext uri="{FF2B5EF4-FFF2-40B4-BE49-F238E27FC236}">
                <a16:creationId xmlns:a16="http://schemas.microsoft.com/office/drawing/2014/main" id="{ECF97B92-4172-44B4-A69A-9ABE8B22CD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5063" y="3710739"/>
            <a:ext cx="4813873" cy="190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0376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3" descr="C:\Users\parul\Desktop\Digital Learning Content.png"/>
          <p:cNvPicPr preferRelativeResize="0"/>
          <p:nvPr/>
        </p:nvPicPr>
        <p:blipFill rotWithShape="1">
          <a:blip r:embed="rId3">
            <a:alphaModFix/>
          </a:blip>
          <a:srcRect/>
          <a:stretch/>
        </p:blipFill>
        <p:spPr>
          <a:xfrm>
            <a:off x="0" y="-50800"/>
            <a:ext cx="9144000" cy="6900863"/>
          </a:xfrm>
          <a:prstGeom prst="rect">
            <a:avLst/>
          </a:prstGeom>
          <a:noFill/>
          <a:ln>
            <a:noFill/>
          </a:ln>
        </p:spPr>
      </p:pic>
      <p:pic>
        <p:nvPicPr>
          <p:cNvPr id="257" name="Google Shape;257;p3"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258" name="Google Shape;258;p3"/>
          <p:cNvSpPr txBox="1"/>
          <p:nvPr/>
        </p:nvSpPr>
        <p:spPr>
          <a:xfrm>
            <a:off x="0" y="2387600"/>
            <a:ext cx="9144000" cy="4524275"/>
          </a:xfrm>
          <a:prstGeom prst="rect">
            <a:avLst/>
          </a:prstGeom>
          <a:noFill/>
          <a:ln>
            <a:noFill/>
          </a:ln>
        </p:spPr>
        <p:txBody>
          <a:bodyPr spcFirstLastPara="1" wrap="square" lIns="91425" tIns="45700" rIns="91425" bIns="45700" anchor="t" anchorCtr="0">
            <a:spAutoFit/>
          </a:bodyPr>
          <a:lstStyle/>
          <a:p>
            <a:pPr marL="342900" lvl="3" indent="-342900" algn="just">
              <a:lnSpc>
                <a:spcPct val="150000"/>
              </a:lnSpc>
              <a:buClr>
                <a:schemeClr val="dk1"/>
              </a:buClr>
              <a:buSzPts val="2000"/>
              <a:buFont typeface="Wingdings" panose="05000000000000000000" pitchFamily="2" charset="2"/>
              <a:buChar char="Ø"/>
            </a:pPr>
            <a:r>
              <a:rPr lang="en-US" sz="2400" dirty="0">
                <a:solidFill>
                  <a:schemeClr val="dk1"/>
                </a:solidFill>
                <a:latin typeface="Calibri"/>
              </a:rPr>
              <a:t>Static Hashing</a:t>
            </a:r>
          </a:p>
          <a:p>
            <a:pPr marL="342900" lvl="3" indent="-342900" algn="just">
              <a:lnSpc>
                <a:spcPct val="150000"/>
              </a:lnSpc>
              <a:buClr>
                <a:schemeClr val="dk1"/>
              </a:buClr>
              <a:buSzPts val="2000"/>
              <a:buFont typeface="Wingdings" panose="05000000000000000000" pitchFamily="2" charset="2"/>
              <a:buChar char="Ø"/>
            </a:pPr>
            <a:r>
              <a:rPr lang="en-US" sz="2400" dirty="0">
                <a:solidFill>
                  <a:schemeClr val="dk1"/>
                </a:solidFill>
                <a:latin typeface="Calibri"/>
              </a:rPr>
              <a:t>Dynamic Hashing</a:t>
            </a:r>
          </a:p>
          <a:p>
            <a:pPr marL="342900" indent="-342900" algn="just">
              <a:lnSpc>
                <a:spcPct val="150000"/>
              </a:lnSpc>
              <a:buClr>
                <a:schemeClr val="dk1"/>
              </a:buClr>
              <a:buSzPts val="2000"/>
              <a:buFont typeface="Arial"/>
              <a:buChar char="•"/>
            </a:pPr>
            <a:r>
              <a:rPr lang="en-US" sz="2400" b="1" dirty="0">
                <a:solidFill>
                  <a:schemeClr val="dk1"/>
                </a:solidFill>
                <a:latin typeface="Calibri"/>
              </a:rPr>
              <a:t>Static Hashing</a:t>
            </a:r>
          </a:p>
          <a:p>
            <a:pPr marL="342900" indent="-342900" algn="just">
              <a:lnSpc>
                <a:spcPct val="150000"/>
              </a:lnSpc>
              <a:buClr>
                <a:schemeClr val="dk1"/>
              </a:buClr>
              <a:buSzPts val="2000"/>
              <a:buFont typeface="Arial"/>
              <a:buChar char="•"/>
            </a:pPr>
            <a:r>
              <a:rPr lang="en-US" sz="2400" dirty="0">
                <a:solidFill>
                  <a:schemeClr val="dk1"/>
                </a:solidFill>
                <a:latin typeface="Calibri"/>
              </a:rPr>
              <a:t>In the static hashing, the </a:t>
            </a:r>
            <a:r>
              <a:rPr lang="en-US" sz="2400" b="1" dirty="0">
                <a:solidFill>
                  <a:schemeClr val="dk1"/>
                </a:solidFill>
                <a:latin typeface="Calibri"/>
              </a:rPr>
              <a:t>resultant data bucket address will always remain the same.</a:t>
            </a:r>
          </a:p>
          <a:p>
            <a:pPr marL="342900" indent="-342900" algn="just">
              <a:lnSpc>
                <a:spcPct val="150000"/>
              </a:lnSpc>
              <a:buClr>
                <a:schemeClr val="dk1"/>
              </a:buClr>
              <a:buSzPts val="2000"/>
              <a:buFont typeface="Arial"/>
              <a:buChar char="•"/>
            </a:pPr>
            <a:r>
              <a:rPr lang="en-US" sz="2400" dirty="0">
                <a:solidFill>
                  <a:schemeClr val="dk1"/>
                </a:solidFill>
                <a:latin typeface="Calibri"/>
              </a:rPr>
              <a:t>Therefore, if you generate an address for say </a:t>
            </a:r>
            <a:r>
              <a:rPr lang="en-US" sz="2400" dirty="0" err="1">
                <a:solidFill>
                  <a:schemeClr val="dk1"/>
                </a:solidFill>
                <a:latin typeface="Calibri"/>
              </a:rPr>
              <a:t>Student_ID</a:t>
            </a:r>
            <a:r>
              <a:rPr lang="en-US" sz="2400" dirty="0">
                <a:solidFill>
                  <a:schemeClr val="dk1"/>
                </a:solidFill>
                <a:latin typeface="Calibri"/>
              </a:rPr>
              <a:t> = 10 using hashing function mod(3), the resultant bucket address will always be 1. So, you will not see any change in the bucket address.</a:t>
            </a:r>
          </a:p>
        </p:txBody>
      </p:sp>
      <p:sp>
        <p:nvSpPr>
          <p:cNvPr id="259" name="Google Shape;259;p3"/>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i="0" u="none" strike="noStrike" cap="none">
              <a:solidFill>
                <a:schemeClr val="dk1"/>
              </a:solidFill>
              <a:latin typeface="Arial"/>
              <a:ea typeface="Arial"/>
              <a:cs typeface="Arial"/>
              <a:sym typeface="Arial"/>
            </a:endParaRPr>
          </a:p>
        </p:txBody>
      </p:sp>
      <p:sp>
        <p:nvSpPr>
          <p:cNvPr id="260" name="Google Shape;260;p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US" sz="3000" b="1" i="0" u="none" strike="noStrike" cap="none" dirty="0">
                <a:solidFill>
                  <a:schemeClr val="lt1"/>
                </a:solidFill>
                <a:latin typeface="Calibri"/>
                <a:ea typeface="Calibri"/>
                <a:cs typeface="Calibri"/>
                <a:sym typeface="Calibri"/>
              </a:rPr>
              <a:t>Types of SQL hashing methods:</a:t>
            </a:r>
          </a:p>
        </p:txBody>
      </p:sp>
      <p:sp>
        <p:nvSpPr>
          <p:cNvPr id="261" name="Google Shape;261;p3"/>
          <p:cNvSpPr/>
          <p:nvPr/>
        </p:nvSpPr>
        <p:spPr>
          <a:xfrm>
            <a:off x="6643688" y="6073775"/>
            <a:ext cx="1111250" cy="21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800"/>
              <a:buFont typeface="Arial"/>
              <a:buNone/>
            </a:pPr>
            <a:endParaRPr sz="800" i="0" u="none" strike="noStrike" cap="none">
              <a:solidFill>
                <a:schemeClr val="dk1"/>
              </a:solidFill>
              <a:latin typeface="Calibri"/>
              <a:ea typeface="Calibri"/>
              <a:cs typeface="Calibri"/>
              <a:sym typeface="Calibri"/>
            </a:endParaRPr>
          </a:p>
        </p:txBody>
      </p:sp>
      <p:sp>
        <p:nvSpPr>
          <p:cNvPr id="262" name="Google Shape;262;p3"/>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177086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3" descr="C:\Users\parul\Desktop\Digital Learning Content.png"/>
          <p:cNvPicPr preferRelativeResize="0"/>
          <p:nvPr/>
        </p:nvPicPr>
        <p:blipFill rotWithShape="1">
          <a:blip r:embed="rId3">
            <a:alphaModFix/>
          </a:blip>
          <a:srcRect/>
          <a:stretch/>
        </p:blipFill>
        <p:spPr>
          <a:xfrm>
            <a:off x="0" y="-50800"/>
            <a:ext cx="9144000" cy="6900863"/>
          </a:xfrm>
          <a:prstGeom prst="rect">
            <a:avLst/>
          </a:prstGeom>
          <a:noFill/>
          <a:ln>
            <a:noFill/>
          </a:ln>
        </p:spPr>
      </p:pic>
      <p:pic>
        <p:nvPicPr>
          <p:cNvPr id="257" name="Google Shape;257;p3"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259" name="Google Shape;259;p3"/>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i="0" u="none" strike="noStrike" cap="none">
              <a:solidFill>
                <a:schemeClr val="dk1"/>
              </a:solidFill>
              <a:latin typeface="Arial"/>
              <a:ea typeface="Arial"/>
              <a:cs typeface="Arial"/>
              <a:sym typeface="Arial"/>
            </a:endParaRPr>
          </a:p>
        </p:txBody>
      </p:sp>
      <p:sp>
        <p:nvSpPr>
          <p:cNvPr id="260" name="Google Shape;260;p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US" sz="3000" b="1" i="0" u="none" strike="noStrike" cap="none" dirty="0">
                <a:solidFill>
                  <a:schemeClr val="lt1"/>
                </a:solidFill>
                <a:latin typeface="Calibri"/>
                <a:ea typeface="Calibri"/>
                <a:cs typeface="Calibri"/>
                <a:sym typeface="Calibri"/>
              </a:rPr>
              <a:t>Types of SQL hashing methods:</a:t>
            </a:r>
          </a:p>
        </p:txBody>
      </p:sp>
      <p:sp>
        <p:nvSpPr>
          <p:cNvPr id="261" name="Google Shape;261;p3"/>
          <p:cNvSpPr/>
          <p:nvPr/>
        </p:nvSpPr>
        <p:spPr>
          <a:xfrm>
            <a:off x="6643688" y="6073775"/>
            <a:ext cx="1111250" cy="21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800"/>
              <a:buFont typeface="Arial"/>
              <a:buNone/>
            </a:pPr>
            <a:endParaRPr sz="800" i="0" u="none" strike="noStrike" cap="none">
              <a:solidFill>
                <a:schemeClr val="dk1"/>
              </a:solidFill>
              <a:latin typeface="Calibri"/>
              <a:ea typeface="Calibri"/>
              <a:cs typeface="Calibri"/>
              <a:sym typeface="Calibri"/>
            </a:endParaRPr>
          </a:p>
        </p:txBody>
      </p:sp>
      <p:sp>
        <p:nvSpPr>
          <p:cNvPr id="262" name="Google Shape;262;p3"/>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i="0" u="none" strike="noStrike" cap="none">
              <a:solidFill>
                <a:schemeClr val="dk1"/>
              </a:solidFill>
              <a:latin typeface="Arial"/>
              <a:ea typeface="Arial"/>
              <a:cs typeface="Arial"/>
              <a:sym typeface="Arial"/>
            </a:endParaRPr>
          </a:p>
        </p:txBody>
      </p:sp>
      <p:pic>
        <p:nvPicPr>
          <p:cNvPr id="9" name="Google Shape;506;p29">
            <a:extLst>
              <a:ext uri="{FF2B5EF4-FFF2-40B4-BE49-F238E27FC236}">
                <a16:creationId xmlns:a16="http://schemas.microsoft.com/office/drawing/2014/main" id="{34A3B400-E0BA-42CC-9461-7E0B0DE3CB8A}"/>
              </a:ext>
            </a:extLst>
          </p:cNvPr>
          <p:cNvPicPr preferRelativeResize="0"/>
          <p:nvPr/>
        </p:nvPicPr>
        <p:blipFill rotWithShape="1">
          <a:blip r:embed="rId5">
            <a:alphaModFix/>
          </a:blip>
          <a:srcRect/>
          <a:stretch/>
        </p:blipFill>
        <p:spPr>
          <a:xfrm>
            <a:off x="1712484" y="2740263"/>
            <a:ext cx="5719032" cy="3289062"/>
          </a:xfrm>
          <a:prstGeom prst="rect">
            <a:avLst/>
          </a:prstGeom>
          <a:noFill/>
          <a:ln>
            <a:noFill/>
          </a:ln>
        </p:spPr>
      </p:pic>
    </p:spTree>
    <p:extLst>
      <p:ext uri="{BB962C8B-B14F-4D97-AF65-F5344CB8AC3E}">
        <p14:creationId xmlns:p14="http://schemas.microsoft.com/office/powerpoint/2010/main" val="22044749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3" descr="C:\Users\parul\Desktop\Digital Learning Content.png"/>
          <p:cNvPicPr preferRelativeResize="0"/>
          <p:nvPr/>
        </p:nvPicPr>
        <p:blipFill rotWithShape="1">
          <a:blip r:embed="rId3">
            <a:alphaModFix/>
          </a:blip>
          <a:srcRect/>
          <a:stretch/>
        </p:blipFill>
        <p:spPr>
          <a:xfrm>
            <a:off x="0" y="-50800"/>
            <a:ext cx="9144000" cy="6900863"/>
          </a:xfrm>
          <a:prstGeom prst="rect">
            <a:avLst/>
          </a:prstGeom>
          <a:noFill/>
          <a:ln>
            <a:noFill/>
          </a:ln>
        </p:spPr>
      </p:pic>
      <p:pic>
        <p:nvPicPr>
          <p:cNvPr id="257" name="Google Shape;257;p3"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258" name="Google Shape;258;p3"/>
          <p:cNvSpPr txBox="1"/>
          <p:nvPr/>
        </p:nvSpPr>
        <p:spPr>
          <a:xfrm>
            <a:off x="0" y="2387600"/>
            <a:ext cx="9144000" cy="2862282"/>
          </a:xfrm>
          <a:prstGeom prst="rect">
            <a:avLst/>
          </a:prstGeom>
          <a:noFill/>
          <a:ln>
            <a:noFill/>
          </a:ln>
        </p:spPr>
        <p:txBody>
          <a:bodyPr spcFirstLastPara="1" wrap="square" lIns="91425" tIns="45700" rIns="91425" bIns="45700" anchor="t" anchorCtr="0">
            <a:spAutoFit/>
          </a:bodyPr>
          <a:lstStyle/>
          <a:p>
            <a:pPr marL="342900" lvl="3" indent="-342900" algn="just">
              <a:lnSpc>
                <a:spcPct val="150000"/>
              </a:lnSpc>
              <a:buClr>
                <a:schemeClr val="dk1"/>
              </a:buClr>
              <a:buSzPts val="2000"/>
              <a:buFont typeface="Wingdings" panose="05000000000000000000" pitchFamily="2" charset="2"/>
              <a:buChar char="Ø"/>
            </a:pPr>
            <a:r>
              <a:rPr lang="en-US" sz="2400" b="1" dirty="0">
                <a:solidFill>
                  <a:schemeClr val="dk1"/>
                </a:solidFill>
                <a:latin typeface="Calibri"/>
              </a:rPr>
              <a:t>Static Hash Functions</a:t>
            </a:r>
          </a:p>
          <a:p>
            <a:pPr marL="342900" lvl="3" indent="-342900" algn="just">
              <a:lnSpc>
                <a:spcPct val="150000"/>
              </a:lnSpc>
              <a:buClr>
                <a:schemeClr val="dk1"/>
              </a:buClr>
              <a:buSzPts val="2000"/>
              <a:buFont typeface="Wingdings" panose="05000000000000000000" pitchFamily="2" charset="2"/>
              <a:buChar char="Ø"/>
            </a:pPr>
            <a:r>
              <a:rPr lang="en-US" sz="2400" b="1" dirty="0">
                <a:solidFill>
                  <a:schemeClr val="dk1"/>
                </a:solidFill>
                <a:latin typeface="Calibri"/>
              </a:rPr>
              <a:t>Inserting a record</a:t>
            </a:r>
            <a:r>
              <a:rPr lang="en-US" sz="2400" dirty="0">
                <a:solidFill>
                  <a:schemeClr val="dk1"/>
                </a:solidFill>
                <a:latin typeface="Calibri"/>
              </a:rPr>
              <a:t>: When a new record requires to be inserted into the table, you can generate an address for the new record using its hash key. When the address is generated, the record is automatically stored in that location.</a:t>
            </a:r>
          </a:p>
        </p:txBody>
      </p:sp>
      <p:sp>
        <p:nvSpPr>
          <p:cNvPr id="259" name="Google Shape;259;p3"/>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i="0" u="none" strike="noStrike" cap="none">
              <a:solidFill>
                <a:schemeClr val="dk1"/>
              </a:solidFill>
              <a:latin typeface="Arial"/>
              <a:ea typeface="Arial"/>
              <a:cs typeface="Arial"/>
              <a:sym typeface="Arial"/>
            </a:endParaRPr>
          </a:p>
        </p:txBody>
      </p:sp>
      <p:sp>
        <p:nvSpPr>
          <p:cNvPr id="260" name="Google Shape;260;p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US" sz="3000" b="1" i="0" u="none" strike="noStrike" cap="none" dirty="0">
                <a:solidFill>
                  <a:schemeClr val="lt1"/>
                </a:solidFill>
                <a:latin typeface="Calibri"/>
                <a:ea typeface="Calibri"/>
                <a:cs typeface="Calibri"/>
                <a:sym typeface="Calibri"/>
              </a:rPr>
              <a:t>Types of SQL hashing methods:</a:t>
            </a:r>
          </a:p>
        </p:txBody>
      </p:sp>
      <p:sp>
        <p:nvSpPr>
          <p:cNvPr id="261" name="Google Shape;261;p3"/>
          <p:cNvSpPr/>
          <p:nvPr/>
        </p:nvSpPr>
        <p:spPr>
          <a:xfrm>
            <a:off x="6643688" y="6073775"/>
            <a:ext cx="1111250" cy="21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800"/>
              <a:buFont typeface="Arial"/>
              <a:buNone/>
            </a:pPr>
            <a:endParaRPr sz="800" i="0" u="none" strike="noStrike" cap="none">
              <a:solidFill>
                <a:schemeClr val="dk1"/>
              </a:solidFill>
              <a:latin typeface="Calibri"/>
              <a:ea typeface="Calibri"/>
              <a:cs typeface="Calibri"/>
              <a:sym typeface="Calibri"/>
            </a:endParaRPr>
          </a:p>
        </p:txBody>
      </p:sp>
      <p:sp>
        <p:nvSpPr>
          <p:cNvPr id="262" name="Google Shape;262;p3"/>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637479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3" descr="C:\Users\parul\Desktop\Digital Learning Content.png"/>
          <p:cNvPicPr preferRelativeResize="0"/>
          <p:nvPr/>
        </p:nvPicPr>
        <p:blipFill rotWithShape="1">
          <a:blip r:embed="rId3">
            <a:alphaModFix/>
          </a:blip>
          <a:srcRect/>
          <a:stretch/>
        </p:blipFill>
        <p:spPr>
          <a:xfrm>
            <a:off x="0" y="-50800"/>
            <a:ext cx="9144000" cy="6900863"/>
          </a:xfrm>
          <a:prstGeom prst="rect">
            <a:avLst/>
          </a:prstGeom>
          <a:noFill/>
          <a:ln>
            <a:noFill/>
          </a:ln>
        </p:spPr>
      </p:pic>
      <p:pic>
        <p:nvPicPr>
          <p:cNvPr id="257" name="Google Shape;257;p3"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258" name="Google Shape;258;p3"/>
          <p:cNvSpPr txBox="1"/>
          <p:nvPr/>
        </p:nvSpPr>
        <p:spPr>
          <a:xfrm>
            <a:off x="0" y="2387600"/>
            <a:ext cx="9144000" cy="3970277"/>
          </a:xfrm>
          <a:prstGeom prst="rect">
            <a:avLst/>
          </a:prstGeom>
          <a:noFill/>
          <a:ln>
            <a:noFill/>
          </a:ln>
        </p:spPr>
        <p:txBody>
          <a:bodyPr spcFirstLastPara="1" wrap="square" lIns="91425" tIns="45700" rIns="91425" bIns="45700" anchor="t" anchorCtr="0">
            <a:spAutoFit/>
          </a:bodyPr>
          <a:lstStyle/>
          <a:p>
            <a:pPr marL="342900" lvl="3" indent="-342900" algn="just">
              <a:lnSpc>
                <a:spcPct val="150000"/>
              </a:lnSpc>
              <a:buClr>
                <a:schemeClr val="dk1"/>
              </a:buClr>
              <a:buSzPts val="2000"/>
              <a:buFont typeface="Wingdings" panose="05000000000000000000" pitchFamily="2" charset="2"/>
              <a:buChar char="Ø"/>
            </a:pPr>
            <a:r>
              <a:rPr lang="en-US" sz="2400" b="1" dirty="0">
                <a:solidFill>
                  <a:schemeClr val="dk1"/>
                </a:solidFill>
                <a:latin typeface="Calibri"/>
              </a:rPr>
              <a:t>Static Hash Functions</a:t>
            </a:r>
          </a:p>
          <a:p>
            <a:pPr marL="342900" lvl="3" indent="-342900" algn="just">
              <a:lnSpc>
                <a:spcPct val="150000"/>
              </a:lnSpc>
              <a:buClr>
                <a:schemeClr val="dk1"/>
              </a:buClr>
              <a:buSzPts val="2000"/>
              <a:buFont typeface="Wingdings" panose="05000000000000000000" pitchFamily="2" charset="2"/>
              <a:buChar char="Ø"/>
            </a:pPr>
            <a:r>
              <a:rPr lang="en-US" sz="2400" b="1" dirty="0">
                <a:solidFill>
                  <a:schemeClr val="dk1"/>
                </a:solidFill>
                <a:latin typeface="Calibri"/>
              </a:rPr>
              <a:t>Searching</a:t>
            </a:r>
            <a:r>
              <a:rPr lang="en-US" sz="2400" dirty="0">
                <a:solidFill>
                  <a:schemeClr val="dk1"/>
                </a:solidFill>
                <a:latin typeface="Calibri"/>
              </a:rPr>
              <a:t>: When you need to retrieve the record, the same hash function should be helpful to retrieve the address of the bucket where data should be stored.</a:t>
            </a:r>
          </a:p>
          <a:p>
            <a:pPr marL="342900" lvl="3" indent="-342900" algn="just">
              <a:lnSpc>
                <a:spcPct val="150000"/>
              </a:lnSpc>
              <a:buClr>
                <a:schemeClr val="dk1"/>
              </a:buClr>
              <a:buSzPts val="2000"/>
              <a:buFont typeface="Wingdings" panose="05000000000000000000" pitchFamily="2" charset="2"/>
              <a:buChar char="Ø"/>
            </a:pPr>
            <a:r>
              <a:rPr lang="en-US" sz="2400" b="1" dirty="0">
                <a:solidFill>
                  <a:schemeClr val="dk1"/>
                </a:solidFill>
                <a:latin typeface="Calibri"/>
              </a:rPr>
              <a:t>Delete a record: </a:t>
            </a:r>
            <a:r>
              <a:rPr lang="en-US" sz="2400" dirty="0">
                <a:solidFill>
                  <a:schemeClr val="dk1"/>
                </a:solidFill>
                <a:latin typeface="Calibri"/>
              </a:rPr>
              <a:t>Using the hash function, you can first fetch the record which is you wants to delete. Then you can remove the records for that address in memory.</a:t>
            </a:r>
          </a:p>
        </p:txBody>
      </p:sp>
      <p:sp>
        <p:nvSpPr>
          <p:cNvPr id="259" name="Google Shape;259;p3"/>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i="0" u="none" strike="noStrike" cap="none">
              <a:solidFill>
                <a:schemeClr val="dk1"/>
              </a:solidFill>
              <a:latin typeface="Arial"/>
              <a:ea typeface="Arial"/>
              <a:cs typeface="Arial"/>
              <a:sym typeface="Arial"/>
            </a:endParaRPr>
          </a:p>
        </p:txBody>
      </p:sp>
      <p:sp>
        <p:nvSpPr>
          <p:cNvPr id="260" name="Google Shape;260;p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US" sz="3000" b="1" i="0" u="none" strike="noStrike" cap="none" dirty="0">
                <a:solidFill>
                  <a:schemeClr val="lt1"/>
                </a:solidFill>
                <a:latin typeface="Calibri"/>
                <a:ea typeface="Calibri"/>
                <a:cs typeface="Calibri"/>
                <a:sym typeface="Calibri"/>
              </a:rPr>
              <a:t>Types of SQL hashing methods:</a:t>
            </a:r>
          </a:p>
        </p:txBody>
      </p:sp>
      <p:sp>
        <p:nvSpPr>
          <p:cNvPr id="261" name="Google Shape;261;p3"/>
          <p:cNvSpPr/>
          <p:nvPr/>
        </p:nvSpPr>
        <p:spPr>
          <a:xfrm>
            <a:off x="6643688" y="6073775"/>
            <a:ext cx="1111250" cy="21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800"/>
              <a:buFont typeface="Arial"/>
              <a:buNone/>
            </a:pPr>
            <a:endParaRPr sz="800" i="0" u="none" strike="noStrike" cap="none">
              <a:solidFill>
                <a:schemeClr val="dk1"/>
              </a:solidFill>
              <a:latin typeface="Calibri"/>
              <a:ea typeface="Calibri"/>
              <a:cs typeface="Calibri"/>
              <a:sym typeface="Calibri"/>
            </a:endParaRPr>
          </a:p>
        </p:txBody>
      </p:sp>
      <p:sp>
        <p:nvSpPr>
          <p:cNvPr id="262" name="Google Shape;262;p3"/>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440526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3" descr="C:\Users\parul\Desktop\Digital Learning Content.png"/>
          <p:cNvPicPr preferRelativeResize="0"/>
          <p:nvPr/>
        </p:nvPicPr>
        <p:blipFill rotWithShape="1">
          <a:blip r:embed="rId3">
            <a:alphaModFix/>
          </a:blip>
          <a:srcRect/>
          <a:stretch/>
        </p:blipFill>
        <p:spPr>
          <a:xfrm>
            <a:off x="0" y="-50800"/>
            <a:ext cx="9144000" cy="6900863"/>
          </a:xfrm>
          <a:prstGeom prst="rect">
            <a:avLst/>
          </a:prstGeom>
          <a:noFill/>
          <a:ln>
            <a:noFill/>
          </a:ln>
        </p:spPr>
      </p:pic>
      <p:pic>
        <p:nvPicPr>
          <p:cNvPr id="257" name="Google Shape;257;p3"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258" name="Google Shape;258;p3"/>
          <p:cNvSpPr txBox="1"/>
          <p:nvPr/>
        </p:nvSpPr>
        <p:spPr>
          <a:xfrm>
            <a:off x="0" y="2387600"/>
            <a:ext cx="9144000" cy="2308284"/>
          </a:xfrm>
          <a:prstGeom prst="rect">
            <a:avLst/>
          </a:prstGeom>
          <a:noFill/>
          <a:ln>
            <a:noFill/>
          </a:ln>
        </p:spPr>
        <p:txBody>
          <a:bodyPr spcFirstLastPara="1" wrap="square" lIns="91425" tIns="45700" rIns="91425" bIns="45700" anchor="t" anchorCtr="0">
            <a:spAutoFit/>
          </a:bodyPr>
          <a:lstStyle/>
          <a:p>
            <a:pPr marL="342900" lvl="3" indent="-342900" algn="just">
              <a:lnSpc>
                <a:spcPct val="150000"/>
              </a:lnSpc>
              <a:buClr>
                <a:schemeClr val="dk1"/>
              </a:buClr>
              <a:buSzPts val="2000"/>
              <a:buFont typeface="Wingdings" panose="05000000000000000000" pitchFamily="2" charset="2"/>
              <a:buChar char="Ø"/>
            </a:pPr>
            <a:r>
              <a:rPr lang="en-US" sz="2400" b="1" dirty="0">
                <a:solidFill>
                  <a:schemeClr val="dk1"/>
                </a:solidFill>
                <a:latin typeface="Calibri"/>
              </a:rPr>
              <a:t>Static hashing is further divided into</a:t>
            </a:r>
          </a:p>
          <a:p>
            <a:pPr marL="342900" lvl="6" indent="-342900" algn="just">
              <a:lnSpc>
                <a:spcPct val="150000"/>
              </a:lnSpc>
              <a:buClr>
                <a:schemeClr val="dk1"/>
              </a:buClr>
              <a:buSzPts val="2000"/>
              <a:buFont typeface="Wingdings" panose="05000000000000000000" pitchFamily="2" charset="2"/>
              <a:buChar char="ü"/>
            </a:pPr>
            <a:r>
              <a:rPr lang="en-US" sz="2400" b="1" dirty="0">
                <a:solidFill>
                  <a:schemeClr val="dk1"/>
                </a:solidFill>
                <a:latin typeface="Calibri"/>
              </a:rPr>
              <a:t>Open hashing</a:t>
            </a:r>
          </a:p>
          <a:p>
            <a:pPr marL="342900" lvl="6" indent="-342900" algn="just">
              <a:lnSpc>
                <a:spcPct val="150000"/>
              </a:lnSpc>
              <a:buClr>
                <a:schemeClr val="dk1"/>
              </a:buClr>
              <a:buSzPts val="2000"/>
              <a:buFont typeface="Wingdings" panose="05000000000000000000" pitchFamily="2" charset="2"/>
              <a:buChar char="ü"/>
            </a:pPr>
            <a:r>
              <a:rPr lang="en-US" sz="2400" b="1" dirty="0">
                <a:solidFill>
                  <a:schemeClr val="dk1"/>
                </a:solidFill>
                <a:latin typeface="Calibri"/>
              </a:rPr>
              <a:t>Close hashing.</a:t>
            </a:r>
          </a:p>
          <a:p>
            <a:pPr lvl="6" algn="just">
              <a:lnSpc>
                <a:spcPct val="150000"/>
              </a:lnSpc>
              <a:buClr>
                <a:schemeClr val="dk1"/>
              </a:buClr>
              <a:buSzPts val="2000"/>
            </a:pPr>
            <a:endParaRPr lang="en-US" sz="2400" dirty="0">
              <a:solidFill>
                <a:schemeClr val="dk1"/>
              </a:solidFill>
              <a:latin typeface="Calibri"/>
            </a:endParaRPr>
          </a:p>
        </p:txBody>
      </p:sp>
      <p:sp>
        <p:nvSpPr>
          <p:cNvPr id="259" name="Google Shape;259;p3"/>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i="0" u="none" strike="noStrike" cap="none">
              <a:solidFill>
                <a:schemeClr val="dk1"/>
              </a:solidFill>
              <a:latin typeface="Arial"/>
              <a:ea typeface="Arial"/>
              <a:cs typeface="Arial"/>
              <a:sym typeface="Arial"/>
            </a:endParaRPr>
          </a:p>
        </p:txBody>
      </p:sp>
      <p:sp>
        <p:nvSpPr>
          <p:cNvPr id="260" name="Google Shape;260;p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US" sz="3000" b="1" i="0" u="none" strike="noStrike" cap="none" dirty="0">
                <a:solidFill>
                  <a:schemeClr val="lt1"/>
                </a:solidFill>
                <a:latin typeface="Calibri"/>
                <a:ea typeface="Calibri"/>
                <a:cs typeface="Calibri"/>
                <a:sym typeface="Calibri"/>
              </a:rPr>
              <a:t>Types of SQL hashing methods:</a:t>
            </a:r>
          </a:p>
        </p:txBody>
      </p:sp>
      <p:sp>
        <p:nvSpPr>
          <p:cNvPr id="261" name="Google Shape;261;p3"/>
          <p:cNvSpPr/>
          <p:nvPr/>
        </p:nvSpPr>
        <p:spPr>
          <a:xfrm>
            <a:off x="6643688" y="6073775"/>
            <a:ext cx="1111250" cy="21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800"/>
              <a:buFont typeface="Arial"/>
              <a:buNone/>
            </a:pPr>
            <a:endParaRPr sz="800" i="0" u="none" strike="noStrike" cap="none">
              <a:solidFill>
                <a:schemeClr val="dk1"/>
              </a:solidFill>
              <a:latin typeface="Calibri"/>
              <a:ea typeface="Calibri"/>
              <a:cs typeface="Calibri"/>
              <a:sym typeface="Calibri"/>
            </a:endParaRPr>
          </a:p>
        </p:txBody>
      </p:sp>
      <p:sp>
        <p:nvSpPr>
          <p:cNvPr id="262" name="Google Shape;262;p3"/>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411341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3" descr="C:\Users\parul\Desktop\Digital Learning Content.png"/>
          <p:cNvPicPr preferRelativeResize="0"/>
          <p:nvPr/>
        </p:nvPicPr>
        <p:blipFill rotWithShape="1">
          <a:blip r:embed="rId3">
            <a:alphaModFix/>
          </a:blip>
          <a:srcRect/>
          <a:stretch/>
        </p:blipFill>
        <p:spPr>
          <a:xfrm>
            <a:off x="0" y="-50800"/>
            <a:ext cx="9144000" cy="6900863"/>
          </a:xfrm>
          <a:prstGeom prst="rect">
            <a:avLst/>
          </a:prstGeom>
          <a:noFill/>
          <a:ln>
            <a:noFill/>
          </a:ln>
        </p:spPr>
      </p:pic>
      <p:pic>
        <p:nvPicPr>
          <p:cNvPr id="257" name="Google Shape;257;p3"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258" name="Google Shape;258;p3"/>
          <p:cNvSpPr txBox="1"/>
          <p:nvPr/>
        </p:nvSpPr>
        <p:spPr>
          <a:xfrm>
            <a:off x="0" y="2387600"/>
            <a:ext cx="9144000" cy="4524275"/>
          </a:xfrm>
          <a:prstGeom prst="rect">
            <a:avLst/>
          </a:prstGeom>
          <a:noFill/>
          <a:ln>
            <a:noFill/>
          </a:ln>
        </p:spPr>
        <p:txBody>
          <a:bodyPr spcFirstLastPara="1" wrap="square" lIns="91425" tIns="45700" rIns="91425" bIns="45700" anchor="t" anchorCtr="0">
            <a:spAutoFit/>
          </a:bodyPr>
          <a:lstStyle/>
          <a:p>
            <a:pPr marL="342900" lvl="3" indent="-342900" algn="just">
              <a:lnSpc>
                <a:spcPct val="150000"/>
              </a:lnSpc>
              <a:buClr>
                <a:schemeClr val="dk1"/>
              </a:buClr>
              <a:buSzPts val="2000"/>
              <a:buFont typeface="Wingdings" panose="05000000000000000000" pitchFamily="2" charset="2"/>
              <a:buChar char="Ø"/>
            </a:pPr>
            <a:r>
              <a:rPr lang="en-US" sz="2400" b="1" dirty="0">
                <a:solidFill>
                  <a:schemeClr val="dk1"/>
                </a:solidFill>
                <a:latin typeface="Calibri"/>
              </a:rPr>
              <a:t>Open Hashing</a:t>
            </a:r>
          </a:p>
          <a:p>
            <a:pPr marL="342900" lvl="3" indent="-342900" algn="just">
              <a:lnSpc>
                <a:spcPct val="150000"/>
              </a:lnSpc>
              <a:buClr>
                <a:schemeClr val="dk1"/>
              </a:buClr>
              <a:buSzPts val="2000"/>
              <a:buFont typeface="Wingdings" panose="05000000000000000000" pitchFamily="2" charset="2"/>
              <a:buChar char="Ø"/>
            </a:pPr>
            <a:r>
              <a:rPr lang="en-US" sz="2400" dirty="0">
                <a:solidFill>
                  <a:schemeClr val="dk1"/>
                </a:solidFill>
                <a:latin typeface="Calibri"/>
              </a:rPr>
              <a:t>In Open hashing method, Instead of overwriting older one the next available data block is used to enter the new record, This method is also known as linear probing.</a:t>
            </a:r>
          </a:p>
          <a:p>
            <a:pPr marL="342900" lvl="3" indent="-342900" algn="just">
              <a:lnSpc>
                <a:spcPct val="150000"/>
              </a:lnSpc>
              <a:buClr>
                <a:schemeClr val="dk1"/>
              </a:buClr>
              <a:buSzPts val="2000"/>
              <a:buFont typeface="Wingdings" panose="05000000000000000000" pitchFamily="2" charset="2"/>
              <a:buChar char="Ø"/>
            </a:pPr>
            <a:r>
              <a:rPr lang="en-US" sz="2400" dirty="0">
                <a:solidFill>
                  <a:schemeClr val="dk1"/>
                </a:solidFill>
                <a:latin typeface="Calibri"/>
              </a:rPr>
              <a:t>For example, A2 is a new record which you wants to insert. The hash function generates address as 222. But it is already occupied by some other value. That's why the system looks for the next data bucket 501 and assigns A2 to it.</a:t>
            </a:r>
          </a:p>
        </p:txBody>
      </p:sp>
      <p:sp>
        <p:nvSpPr>
          <p:cNvPr id="259" name="Google Shape;259;p3"/>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i="0" u="none" strike="noStrike" cap="none">
              <a:solidFill>
                <a:schemeClr val="dk1"/>
              </a:solidFill>
              <a:latin typeface="Arial"/>
              <a:ea typeface="Arial"/>
              <a:cs typeface="Arial"/>
              <a:sym typeface="Arial"/>
            </a:endParaRPr>
          </a:p>
        </p:txBody>
      </p:sp>
      <p:sp>
        <p:nvSpPr>
          <p:cNvPr id="260" name="Google Shape;260;p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US" sz="3000" b="1" i="0" u="none" strike="noStrike" cap="none" dirty="0">
                <a:solidFill>
                  <a:schemeClr val="lt1"/>
                </a:solidFill>
                <a:latin typeface="Calibri"/>
                <a:ea typeface="Calibri"/>
                <a:cs typeface="Calibri"/>
                <a:sym typeface="Calibri"/>
              </a:rPr>
              <a:t>Types of SQL hashing methods:</a:t>
            </a:r>
          </a:p>
        </p:txBody>
      </p:sp>
      <p:sp>
        <p:nvSpPr>
          <p:cNvPr id="261" name="Google Shape;261;p3"/>
          <p:cNvSpPr/>
          <p:nvPr/>
        </p:nvSpPr>
        <p:spPr>
          <a:xfrm>
            <a:off x="6643688" y="6073775"/>
            <a:ext cx="1111250" cy="21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800"/>
              <a:buFont typeface="Arial"/>
              <a:buNone/>
            </a:pPr>
            <a:endParaRPr sz="800" i="0" u="none" strike="noStrike" cap="none">
              <a:solidFill>
                <a:schemeClr val="dk1"/>
              </a:solidFill>
              <a:latin typeface="Calibri"/>
              <a:ea typeface="Calibri"/>
              <a:cs typeface="Calibri"/>
              <a:sym typeface="Calibri"/>
            </a:endParaRPr>
          </a:p>
        </p:txBody>
      </p:sp>
      <p:sp>
        <p:nvSpPr>
          <p:cNvPr id="262" name="Google Shape;262;p3"/>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332701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3" descr="C:\Users\parul\Desktop\Digital Learning Content.png"/>
          <p:cNvPicPr preferRelativeResize="0"/>
          <p:nvPr/>
        </p:nvPicPr>
        <p:blipFill rotWithShape="1">
          <a:blip r:embed="rId3">
            <a:alphaModFix/>
          </a:blip>
          <a:srcRect/>
          <a:stretch/>
        </p:blipFill>
        <p:spPr>
          <a:xfrm>
            <a:off x="0" y="-50800"/>
            <a:ext cx="9144000" cy="6900863"/>
          </a:xfrm>
          <a:prstGeom prst="rect">
            <a:avLst/>
          </a:prstGeom>
          <a:noFill/>
          <a:ln>
            <a:noFill/>
          </a:ln>
        </p:spPr>
      </p:pic>
      <p:pic>
        <p:nvPicPr>
          <p:cNvPr id="257" name="Google Shape;257;p3"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259" name="Google Shape;259;p3"/>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i="0" u="none" strike="noStrike" cap="none">
              <a:solidFill>
                <a:schemeClr val="dk1"/>
              </a:solidFill>
              <a:latin typeface="Arial"/>
              <a:ea typeface="Arial"/>
              <a:cs typeface="Arial"/>
              <a:sym typeface="Arial"/>
            </a:endParaRPr>
          </a:p>
        </p:txBody>
      </p:sp>
      <p:sp>
        <p:nvSpPr>
          <p:cNvPr id="260" name="Google Shape;260;p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US" sz="3000" b="1" i="0" u="none" strike="noStrike" cap="none" dirty="0">
                <a:solidFill>
                  <a:schemeClr val="lt1"/>
                </a:solidFill>
                <a:latin typeface="Calibri"/>
                <a:ea typeface="Calibri"/>
                <a:cs typeface="Calibri"/>
                <a:sym typeface="Calibri"/>
              </a:rPr>
              <a:t>Types of SQL hashing methods:</a:t>
            </a:r>
          </a:p>
        </p:txBody>
      </p:sp>
      <p:sp>
        <p:nvSpPr>
          <p:cNvPr id="261" name="Google Shape;261;p3"/>
          <p:cNvSpPr/>
          <p:nvPr/>
        </p:nvSpPr>
        <p:spPr>
          <a:xfrm>
            <a:off x="6643688" y="6073775"/>
            <a:ext cx="1111250" cy="21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800"/>
              <a:buFont typeface="Arial"/>
              <a:buNone/>
            </a:pPr>
            <a:endParaRPr sz="800" i="0" u="none" strike="noStrike" cap="none">
              <a:solidFill>
                <a:schemeClr val="dk1"/>
              </a:solidFill>
              <a:latin typeface="Calibri"/>
              <a:ea typeface="Calibri"/>
              <a:cs typeface="Calibri"/>
              <a:sym typeface="Calibri"/>
            </a:endParaRPr>
          </a:p>
        </p:txBody>
      </p:sp>
      <p:sp>
        <p:nvSpPr>
          <p:cNvPr id="262" name="Google Shape;262;p3"/>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i="0" u="none" strike="noStrike" cap="none">
              <a:solidFill>
                <a:schemeClr val="dk1"/>
              </a:solidFill>
              <a:latin typeface="Arial"/>
              <a:ea typeface="Arial"/>
              <a:cs typeface="Arial"/>
              <a:sym typeface="Arial"/>
            </a:endParaRPr>
          </a:p>
        </p:txBody>
      </p:sp>
      <p:pic>
        <p:nvPicPr>
          <p:cNvPr id="1026" name="Picture 2">
            <a:extLst>
              <a:ext uri="{FF2B5EF4-FFF2-40B4-BE49-F238E27FC236}">
                <a16:creationId xmlns:a16="http://schemas.microsoft.com/office/drawing/2014/main" id="{A4B7622A-42D6-46B0-9553-7C57ED66FD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3012" y="2913063"/>
            <a:ext cx="6657975" cy="296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4414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3" descr="C:\Users\parul\Desktop\Digital Learning Content.png"/>
          <p:cNvPicPr preferRelativeResize="0"/>
          <p:nvPr/>
        </p:nvPicPr>
        <p:blipFill rotWithShape="1">
          <a:blip r:embed="rId3">
            <a:alphaModFix/>
          </a:blip>
          <a:srcRect/>
          <a:stretch/>
        </p:blipFill>
        <p:spPr>
          <a:xfrm>
            <a:off x="0" y="-50800"/>
            <a:ext cx="9144000" cy="6900863"/>
          </a:xfrm>
          <a:prstGeom prst="rect">
            <a:avLst/>
          </a:prstGeom>
          <a:noFill/>
          <a:ln>
            <a:noFill/>
          </a:ln>
        </p:spPr>
      </p:pic>
      <p:pic>
        <p:nvPicPr>
          <p:cNvPr id="257" name="Google Shape;257;p3"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258" name="Google Shape;258;p3"/>
          <p:cNvSpPr txBox="1"/>
          <p:nvPr/>
        </p:nvSpPr>
        <p:spPr>
          <a:xfrm>
            <a:off x="0" y="2387600"/>
            <a:ext cx="9144000" cy="4524275"/>
          </a:xfrm>
          <a:prstGeom prst="rect">
            <a:avLst/>
          </a:prstGeom>
          <a:noFill/>
          <a:ln>
            <a:noFill/>
          </a:ln>
        </p:spPr>
        <p:txBody>
          <a:bodyPr spcFirstLastPara="1" wrap="square" lIns="91425" tIns="45700" rIns="91425" bIns="45700" anchor="t" anchorCtr="0">
            <a:spAutoFit/>
          </a:bodyPr>
          <a:lstStyle/>
          <a:p>
            <a:pPr marL="342900" lvl="3" indent="-342900" algn="just">
              <a:lnSpc>
                <a:spcPct val="150000"/>
              </a:lnSpc>
              <a:buClr>
                <a:schemeClr val="dk1"/>
              </a:buClr>
              <a:buSzPts val="2000"/>
              <a:buFont typeface="Wingdings" panose="05000000000000000000" pitchFamily="2" charset="2"/>
              <a:buChar char="Ø"/>
            </a:pPr>
            <a:r>
              <a:rPr lang="en-US" sz="2400" b="1" dirty="0">
                <a:solidFill>
                  <a:schemeClr val="dk1"/>
                </a:solidFill>
                <a:latin typeface="Calibri"/>
              </a:rPr>
              <a:t>Close Hashing</a:t>
            </a:r>
          </a:p>
          <a:p>
            <a:pPr marL="342900" lvl="3" indent="-342900" algn="just">
              <a:lnSpc>
                <a:spcPct val="150000"/>
              </a:lnSpc>
              <a:buClr>
                <a:schemeClr val="dk1"/>
              </a:buClr>
              <a:buSzPts val="2000"/>
              <a:buFont typeface="Wingdings" panose="05000000000000000000" pitchFamily="2" charset="2"/>
              <a:buChar char="Ø"/>
            </a:pPr>
            <a:r>
              <a:rPr lang="en-US" sz="2400" dirty="0">
                <a:solidFill>
                  <a:schemeClr val="dk1"/>
                </a:solidFill>
                <a:latin typeface="Calibri"/>
              </a:rPr>
              <a:t>In the close hashing method, when buckets are full, a new bucket is allocated for the same hash and result are linked after the previous.</a:t>
            </a:r>
          </a:p>
          <a:p>
            <a:pPr marL="342900" lvl="3" indent="-342900" algn="just">
              <a:lnSpc>
                <a:spcPct val="150000"/>
              </a:lnSpc>
              <a:buClr>
                <a:schemeClr val="dk1"/>
              </a:buClr>
              <a:buSzPts val="2000"/>
              <a:buFont typeface="Wingdings" panose="05000000000000000000" pitchFamily="2" charset="2"/>
              <a:buChar char="Ø"/>
            </a:pPr>
            <a:r>
              <a:rPr lang="en-US" sz="2400" dirty="0">
                <a:solidFill>
                  <a:schemeClr val="dk1"/>
                </a:solidFill>
                <a:latin typeface="Calibri"/>
              </a:rPr>
              <a:t>For example: Suppose R3 is a new address which needs to be inserted into the table, the hash function generates address as 110 for it. But this bucket is full to store the new data. In this case, a new bucket is inserted at the end of 110 buckets and is linked to it.</a:t>
            </a:r>
          </a:p>
          <a:p>
            <a:pPr marL="342900" lvl="3" indent="-342900" algn="just">
              <a:lnSpc>
                <a:spcPct val="150000"/>
              </a:lnSpc>
              <a:buClr>
                <a:schemeClr val="dk1"/>
              </a:buClr>
              <a:buSzPts val="2000"/>
              <a:buFont typeface="Wingdings" panose="05000000000000000000" pitchFamily="2" charset="2"/>
              <a:buChar char="Ø"/>
            </a:pPr>
            <a:endParaRPr lang="en-US" sz="2400" dirty="0">
              <a:solidFill>
                <a:schemeClr val="dk1"/>
              </a:solidFill>
              <a:latin typeface="Calibri"/>
            </a:endParaRPr>
          </a:p>
        </p:txBody>
      </p:sp>
      <p:sp>
        <p:nvSpPr>
          <p:cNvPr id="259" name="Google Shape;259;p3"/>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i="0" u="none" strike="noStrike" cap="none">
              <a:solidFill>
                <a:schemeClr val="dk1"/>
              </a:solidFill>
              <a:latin typeface="Arial"/>
              <a:ea typeface="Arial"/>
              <a:cs typeface="Arial"/>
              <a:sym typeface="Arial"/>
            </a:endParaRPr>
          </a:p>
        </p:txBody>
      </p:sp>
      <p:sp>
        <p:nvSpPr>
          <p:cNvPr id="260" name="Google Shape;260;p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US" sz="3000" b="1" i="0" u="none" strike="noStrike" cap="none" dirty="0">
                <a:solidFill>
                  <a:schemeClr val="lt1"/>
                </a:solidFill>
                <a:latin typeface="Calibri"/>
                <a:ea typeface="Calibri"/>
                <a:cs typeface="Calibri"/>
                <a:sym typeface="Calibri"/>
              </a:rPr>
              <a:t>Types of SQL hashing methods:</a:t>
            </a:r>
          </a:p>
        </p:txBody>
      </p:sp>
      <p:sp>
        <p:nvSpPr>
          <p:cNvPr id="261" name="Google Shape;261;p3"/>
          <p:cNvSpPr/>
          <p:nvPr/>
        </p:nvSpPr>
        <p:spPr>
          <a:xfrm>
            <a:off x="6643688" y="6073775"/>
            <a:ext cx="1111250" cy="21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800"/>
              <a:buFont typeface="Arial"/>
              <a:buNone/>
            </a:pPr>
            <a:endParaRPr sz="800" i="0" u="none" strike="noStrike" cap="none">
              <a:solidFill>
                <a:schemeClr val="dk1"/>
              </a:solidFill>
              <a:latin typeface="Calibri"/>
              <a:ea typeface="Calibri"/>
              <a:cs typeface="Calibri"/>
              <a:sym typeface="Calibri"/>
            </a:endParaRPr>
          </a:p>
        </p:txBody>
      </p:sp>
      <p:sp>
        <p:nvSpPr>
          <p:cNvPr id="262" name="Google Shape;262;p3"/>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867683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3" descr="C:\Users\parul\Desktop\Digital Learning Content.png"/>
          <p:cNvPicPr preferRelativeResize="0"/>
          <p:nvPr/>
        </p:nvPicPr>
        <p:blipFill rotWithShape="1">
          <a:blip r:embed="rId3">
            <a:alphaModFix/>
          </a:blip>
          <a:srcRect/>
          <a:stretch/>
        </p:blipFill>
        <p:spPr>
          <a:xfrm>
            <a:off x="0" y="-50800"/>
            <a:ext cx="9144000" cy="6900863"/>
          </a:xfrm>
          <a:prstGeom prst="rect">
            <a:avLst/>
          </a:prstGeom>
          <a:noFill/>
          <a:ln>
            <a:noFill/>
          </a:ln>
        </p:spPr>
      </p:pic>
      <p:pic>
        <p:nvPicPr>
          <p:cNvPr id="257" name="Google Shape;257;p3"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259" name="Google Shape;259;p3"/>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i="0" u="none" strike="noStrike" cap="none">
              <a:solidFill>
                <a:schemeClr val="dk1"/>
              </a:solidFill>
              <a:latin typeface="Arial"/>
              <a:ea typeface="Arial"/>
              <a:cs typeface="Arial"/>
              <a:sym typeface="Arial"/>
            </a:endParaRPr>
          </a:p>
        </p:txBody>
      </p:sp>
      <p:sp>
        <p:nvSpPr>
          <p:cNvPr id="260" name="Google Shape;260;p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US" sz="3000" b="1" i="0" u="none" strike="noStrike" cap="none" dirty="0">
                <a:solidFill>
                  <a:schemeClr val="lt1"/>
                </a:solidFill>
                <a:latin typeface="Calibri"/>
                <a:ea typeface="Calibri"/>
                <a:cs typeface="Calibri"/>
                <a:sym typeface="Calibri"/>
              </a:rPr>
              <a:t>Types of SQL hashing methods:</a:t>
            </a:r>
          </a:p>
        </p:txBody>
      </p:sp>
      <p:sp>
        <p:nvSpPr>
          <p:cNvPr id="261" name="Google Shape;261;p3"/>
          <p:cNvSpPr/>
          <p:nvPr/>
        </p:nvSpPr>
        <p:spPr>
          <a:xfrm>
            <a:off x="6643688" y="6073775"/>
            <a:ext cx="1111250" cy="21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800"/>
              <a:buFont typeface="Arial"/>
              <a:buNone/>
            </a:pPr>
            <a:endParaRPr sz="800" i="0" u="none" strike="noStrike" cap="none">
              <a:solidFill>
                <a:schemeClr val="dk1"/>
              </a:solidFill>
              <a:latin typeface="Calibri"/>
              <a:ea typeface="Calibri"/>
              <a:cs typeface="Calibri"/>
              <a:sym typeface="Calibri"/>
            </a:endParaRPr>
          </a:p>
        </p:txBody>
      </p:sp>
      <p:sp>
        <p:nvSpPr>
          <p:cNvPr id="262" name="Google Shape;262;p3"/>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i="0" u="none" strike="noStrike" cap="none">
              <a:solidFill>
                <a:schemeClr val="dk1"/>
              </a:solidFill>
              <a:latin typeface="Arial"/>
              <a:ea typeface="Arial"/>
              <a:cs typeface="Arial"/>
              <a:sym typeface="Arial"/>
            </a:endParaRPr>
          </a:p>
        </p:txBody>
      </p:sp>
      <p:pic>
        <p:nvPicPr>
          <p:cNvPr id="9" name="Google Shape;517;p30">
            <a:extLst>
              <a:ext uri="{FF2B5EF4-FFF2-40B4-BE49-F238E27FC236}">
                <a16:creationId xmlns:a16="http://schemas.microsoft.com/office/drawing/2014/main" id="{CDD189CD-9A03-428F-9AEA-B408093859CE}"/>
              </a:ext>
            </a:extLst>
          </p:cNvPr>
          <p:cNvPicPr preferRelativeResize="0"/>
          <p:nvPr/>
        </p:nvPicPr>
        <p:blipFill rotWithShape="1">
          <a:blip r:embed="rId5">
            <a:alphaModFix/>
          </a:blip>
          <a:srcRect/>
          <a:stretch/>
        </p:blipFill>
        <p:spPr>
          <a:xfrm>
            <a:off x="1042912" y="2644906"/>
            <a:ext cx="7058175" cy="3198812"/>
          </a:xfrm>
          <a:prstGeom prst="rect">
            <a:avLst/>
          </a:prstGeom>
          <a:noFill/>
          <a:ln>
            <a:noFill/>
          </a:ln>
        </p:spPr>
      </p:pic>
    </p:spTree>
    <p:extLst>
      <p:ext uri="{BB962C8B-B14F-4D97-AF65-F5344CB8AC3E}">
        <p14:creationId xmlns:p14="http://schemas.microsoft.com/office/powerpoint/2010/main" val="5260177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pic>
        <p:nvPicPr>
          <p:cNvPr id="524" name="Google Shape;524;p31" descr="C:\Users\parul\Desktop\Digital Learning Content.png"/>
          <p:cNvPicPr preferRelativeResize="0"/>
          <p:nvPr/>
        </p:nvPicPr>
        <p:blipFill rotWithShape="1">
          <a:blip r:embed="rId3">
            <a:alphaModFix/>
          </a:blip>
          <a:srcRect/>
          <a:stretch/>
        </p:blipFill>
        <p:spPr>
          <a:xfrm>
            <a:off x="14273" y="1015"/>
            <a:ext cx="9144000" cy="6900863"/>
          </a:xfrm>
          <a:prstGeom prst="rect">
            <a:avLst/>
          </a:prstGeom>
          <a:noFill/>
          <a:ln>
            <a:noFill/>
          </a:ln>
        </p:spPr>
      </p:pic>
      <p:sp>
        <p:nvSpPr>
          <p:cNvPr id="525" name="Google Shape;525;p31"/>
          <p:cNvSpPr/>
          <p:nvPr/>
        </p:nvSpPr>
        <p:spPr>
          <a:xfrm>
            <a:off x="0" y="1479977"/>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lt1"/>
              </a:buClr>
              <a:buSzPts val="2800"/>
              <a:buFont typeface="Arial"/>
              <a:buNone/>
            </a:pPr>
            <a:r>
              <a:rPr lang="en-US" sz="2800" b="1" i="0" u="none">
                <a:solidFill>
                  <a:schemeClr val="lt1"/>
                </a:solidFill>
                <a:latin typeface="Calibri"/>
                <a:ea typeface="Calibri"/>
                <a:cs typeface="Calibri"/>
                <a:sym typeface="Calibri"/>
              </a:rPr>
              <a:t>Dynamic Hashing</a:t>
            </a:r>
            <a:endParaRPr/>
          </a:p>
        </p:txBody>
      </p:sp>
      <p:sp>
        <p:nvSpPr>
          <p:cNvPr id="526" name="Google Shape;526;p31"/>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a:solidFill>
                <a:schemeClr val="lt1"/>
              </a:solidFill>
              <a:latin typeface="Calibri"/>
              <a:ea typeface="Calibri"/>
              <a:cs typeface="Calibri"/>
              <a:sym typeface="Calibri"/>
            </a:endParaRPr>
          </a:p>
        </p:txBody>
      </p:sp>
      <p:pic>
        <p:nvPicPr>
          <p:cNvPr id="527" name="Google Shape;527;p31"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528" name="Google Shape;528;p31"/>
          <p:cNvSpPr txBox="1"/>
          <p:nvPr/>
        </p:nvSpPr>
        <p:spPr>
          <a:xfrm>
            <a:off x="27577" y="2095803"/>
            <a:ext cx="9036566" cy="163121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p:txBody>
      </p:sp>
      <p:sp>
        <p:nvSpPr>
          <p:cNvPr id="529" name="Google Shape;529;p31"/>
          <p:cNvSpPr txBox="1">
            <a:spLocks noGrp="1"/>
          </p:cNvSpPr>
          <p:nvPr>
            <p:ph type="body" idx="1"/>
          </p:nvPr>
        </p:nvSpPr>
        <p:spPr>
          <a:xfrm>
            <a:off x="57147" y="2122914"/>
            <a:ext cx="9006995" cy="4735086"/>
          </a:xfrm>
          <a:prstGeom prst="rect">
            <a:avLst/>
          </a:prstGeom>
          <a:noFill/>
          <a:ln>
            <a:noFill/>
          </a:ln>
        </p:spPr>
        <p:txBody>
          <a:bodyPr spcFirstLastPara="1" wrap="square" lIns="91425" tIns="45700" rIns="91425" bIns="45700" anchor="t" anchorCtr="0">
            <a:normAutofit/>
          </a:bodyPr>
          <a:lstStyle/>
          <a:p>
            <a:pPr marL="342900" lvl="0" indent="-342900" algn="just" rtl="0">
              <a:lnSpc>
                <a:spcPct val="150000"/>
              </a:lnSpc>
              <a:spcBef>
                <a:spcPts val="0"/>
              </a:spcBef>
              <a:spcAft>
                <a:spcPts val="0"/>
              </a:spcAft>
              <a:buClr>
                <a:schemeClr val="dk1"/>
              </a:buClr>
              <a:buSzPts val="2035"/>
              <a:buChar char="•"/>
            </a:pPr>
            <a:r>
              <a:rPr lang="en-US" sz="2400" dirty="0">
                <a:ea typeface="Arial"/>
                <a:cs typeface="Arial"/>
                <a:sym typeface="Arial"/>
              </a:rPr>
              <a:t>The dynamic hashing method is used to overcome the problems of static hashing like bucket overflow.</a:t>
            </a:r>
            <a:endParaRPr sz="2400" dirty="0">
              <a:ea typeface="Arial"/>
              <a:cs typeface="Arial"/>
              <a:sym typeface="Arial"/>
            </a:endParaRPr>
          </a:p>
          <a:p>
            <a:pPr marL="342900" lvl="0" indent="-342900" algn="just" rtl="0">
              <a:lnSpc>
                <a:spcPct val="150000"/>
              </a:lnSpc>
              <a:spcBef>
                <a:spcPts val="407"/>
              </a:spcBef>
              <a:spcAft>
                <a:spcPts val="0"/>
              </a:spcAft>
              <a:buClr>
                <a:schemeClr val="dk1"/>
              </a:buClr>
              <a:buSzPts val="2035"/>
              <a:buChar char="•"/>
            </a:pPr>
            <a:r>
              <a:rPr lang="en-US" sz="2400" dirty="0">
                <a:ea typeface="Arial"/>
                <a:cs typeface="Arial"/>
                <a:sym typeface="Arial"/>
              </a:rPr>
              <a:t>In this method, </a:t>
            </a:r>
            <a:r>
              <a:rPr lang="en-US" sz="2400" b="1" dirty="0">
                <a:ea typeface="Arial"/>
                <a:cs typeface="Arial"/>
                <a:sym typeface="Arial"/>
              </a:rPr>
              <a:t>data buckets grow or shrink as the records increases or decreases.</a:t>
            </a:r>
            <a:r>
              <a:rPr lang="en-US" sz="2400" dirty="0">
                <a:ea typeface="Arial"/>
                <a:cs typeface="Arial"/>
                <a:sym typeface="Arial"/>
              </a:rPr>
              <a:t> This method is also known as </a:t>
            </a:r>
            <a:r>
              <a:rPr lang="en-US" sz="2400" b="1" dirty="0">
                <a:ea typeface="Arial"/>
                <a:cs typeface="Arial"/>
                <a:sym typeface="Arial"/>
              </a:rPr>
              <a:t>Extendable hashing method.</a:t>
            </a:r>
            <a:endParaRPr sz="2400" b="1" dirty="0">
              <a:ea typeface="Arial"/>
              <a:cs typeface="Arial"/>
              <a:sym typeface="Arial"/>
            </a:endParaRPr>
          </a:p>
          <a:p>
            <a:pPr marL="342900" lvl="0" indent="-342900" algn="just" rtl="0">
              <a:lnSpc>
                <a:spcPct val="150000"/>
              </a:lnSpc>
              <a:spcBef>
                <a:spcPts val="407"/>
              </a:spcBef>
              <a:spcAft>
                <a:spcPts val="0"/>
              </a:spcAft>
              <a:buClr>
                <a:schemeClr val="dk1"/>
              </a:buClr>
              <a:buSzPts val="2035"/>
              <a:buChar char="•"/>
            </a:pPr>
            <a:r>
              <a:rPr lang="en-US" sz="2400" dirty="0">
                <a:ea typeface="Arial"/>
                <a:cs typeface="Arial"/>
                <a:sym typeface="Arial"/>
              </a:rPr>
              <a:t>This method makes hashing dynamic, i.e., it allows insertion or deletion without resulting in poor performance.</a:t>
            </a:r>
            <a:endParaRPr sz="2400" dirty="0">
              <a:ea typeface="Arial"/>
              <a:cs typeface="Arial"/>
              <a:sym typeface="Arial"/>
            </a:endParaRPr>
          </a:p>
          <a:p>
            <a:pPr marL="342900" lvl="0" indent="-225425" algn="just" rtl="0">
              <a:lnSpc>
                <a:spcPct val="150000"/>
              </a:lnSpc>
              <a:spcBef>
                <a:spcPts val="370"/>
              </a:spcBef>
              <a:spcAft>
                <a:spcPts val="0"/>
              </a:spcAft>
              <a:buClr>
                <a:schemeClr val="dk1"/>
              </a:buClr>
              <a:buSzPts val="1850"/>
              <a:buNone/>
            </a:pPr>
            <a:endParaRPr sz="2400" dirty="0"/>
          </a:p>
        </p:txBody>
      </p:sp>
    </p:spTree>
    <p:extLst>
      <p:ext uri="{BB962C8B-B14F-4D97-AF65-F5344CB8AC3E}">
        <p14:creationId xmlns:p14="http://schemas.microsoft.com/office/powerpoint/2010/main" val="192116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3" descr="C:\Users\parul\Desktop\Digital Learning Content.png"/>
          <p:cNvPicPr preferRelativeResize="0"/>
          <p:nvPr/>
        </p:nvPicPr>
        <p:blipFill rotWithShape="1">
          <a:blip r:embed="rId3">
            <a:alphaModFix/>
          </a:blip>
          <a:srcRect/>
          <a:stretch/>
        </p:blipFill>
        <p:spPr>
          <a:xfrm>
            <a:off x="0" y="-50800"/>
            <a:ext cx="9144000" cy="6900863"/>
          </a:xfrm>
          <a:prstGeom prst="rect">
            <a:avLst/>
          </a:prstGeom>
          <a:noFill/>
          <a:ln>
            <a:noFill/>
          </a:ln>
        </p:spPr>
      </p:pic>
      <p:pic>
        <p:nvPicPr>
          <p:cNvPr id="257" name="Google Shape;257;p3"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258" name="Google Shape;258;p3"/>
          <p:cNvSpPr txBox="1"/>
          <p:nvPr/>
        </p:nvSpPr>
        <p:spPr>
          <a:xfrm>
            <a:off x="0" y="2387600"/>
            <a:ext cx="9144000" cy="3970277"/>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chemeClr val="dk1"/>
              </a:buClr>
              <a:buSzPts val="2000"/>
              <a:buFont typeface="Arial"/>
              <a:buChar char="•"/>
            </a:pPr>
            <a:r>
              <a:rPr lang="en-US" sz="2400" b="0" i="0" u="none" strike="noStrike" cap="none" dirty="0">
                <a:solidFill>
                  <a:schemeClr val="dk1"/>
                </a:solidFill>
                <a:latin typeface="Calibri"/>
                <a:ea typeface="Calibri"/>
                <a:cs typeface="Calibri"/>
                <a:sym typeface="Calibri"/>
              </a:rPr>
              <a:t>The first column of the database is the search key that contains a copy of the primary key or candidate key of the table. The values of the primary key are stored in sorted order so that the corresponding data can be accessed easily.</a:t>
            </a:r>
          </a:p>
          <a:p>
            <a:pPr marL="342900" marR="0" lvl="0" indent="-342900" algn="just" rtl="0">
              <a:lnSpc>
                <a:spcPct val="150000"/>
              </a:lnSpc>
              <a:spcBef>
                <a:spcPts val="0"/>
              </a:spcBef>
              <a:spcAft>
                <a:spcPts val="0"/>
              </a:spcAft>
              <a:buClr>
                <a:schemeClr val="dk1"/>
              </a:buClr>
              <a:buSzPts val="2000"/>
              <a:buFont typeface="Arial"/>
              <a:buChar char="•"/>
            </a:pPr>
            <a:r>
              <a:rPr lang="en-US" sz="2400" b="0" i="0" u="none" strike="noStrike" cap="none" dirty="0">
                <a:solidFill>
                  <a:schemeClr val="dk1"/>
                </a:solidFill>
                <a:latin typeface="Calibri"/>
                <a:ea typeface="Calibri"/>
                <a:cs typeface="Calibri"/>
                <a:sym typeface="Calibri"/>
              </a:rPr>
              <a:t>The second column of the database is the data reference. It contains a set of pointers holding the address of the disk block where the value of the particular key can be found.</a:t>
            </a:r>
            <a:endParaRPr sz="2400" b="1" dirty="0"/>
          </a:p>
        </p:txBody>
      </p:sp>
      <p:sp>
        <p:nvSpPr>
          <p:cNvPr id="259" name="Google Shape;259;p3"/>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0" name="Google Shape;260;p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US" sz="3000" b="1" i="0" u="none" strike="noStrike" cap="none" dirty="0">
                <a:solidFill>
                  <a:schemeClr val="lt1"/>
                </a:solidFill>
                <a:latin typeface="Calibri"/>
                <a:ea typeface="Calibri"/>
                <a:cs typeface="Calibri"/>
                <a:sym typeface="Calibri"/>
              </a:rPr>
              <a:t>Indices/Index in DBMS</a:t>
            </a:r>
            <a:endParaRPr sz="3000" b="1" i="0" u="none" strike="noStrike" cap="none" dirty="0">
              <a:solidFill>
                <a:schemeClr val="lt1"/>
              </a:solidFill>
              <a:latin typeface="Calibri"/>
              <a:ea typeface="Calibri"/>
              <a:cs typeface="Calibri"/>
              <a:sym typeface="Calibri"/>
            </a:endParaRPr>
          </a:p>
        </p:txBody>
      </p:sp>
      <p:sp>
        <p:nvSpPr>
          <p:cNvPr id="261" name="Google Shape;261;p3"/>
          <p:cNvSpPr/>
          <p:nvPr/>
        </p:nvSpPr>
        <p:spPr>
          <a:xfrm>
            <a:off x="6643688" y="6073775"/>
            <a:ext cx="1111250" cy="21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800"/>
              <a:buFont typeface="Arial"/>
              <a:buNone/>
            </a:pPr>
            <a:endParaRPr sz="800" b="0" i="0" u="none" strike="noStrike" cap="none">
              <a:solidFill>
                <a:schemeClr val="dk1"/>
              </a:solidFill>
              <a:latin typeface="Calibri"/>
              <a:ea typeface="Calibri"/>
              <a:cs typeface="Calibri"/>
              <a:sym typeface="Calibri"/>
            </a:endParaRPr>
          </a:p>
        </p:txBody>
      </p:sp>
      <p:sp>
        <p:nvSpPr>
          <p:cNvPr id="262" name="Google Shape;262;p3"/>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689205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pic>
        <p:nvPicPr>
          <p:cNvPr id="534" name="Google Shape;534;p32" descr="C:\Users\parul\Desktop\Digital Learning Content.png"/>
          <p:cNvPicPr preferRelativeResize="0"/>
          <p:nvPr/>
        </p:nvPicPr>
        <p:blipFill rotWithShape="1">
          <a:blip r:embed="rId3">
            <a:alphaModFix/>
          </a:blip>
          <a:srcRect/>
          <a:stretch/>
        </p:blipFill>
        <p:spPr>
          <a:xfrm>
            <a:off x="7017" y="0"/>
            <a:ext cx="9144000" cy="6900863"/>
          </a:xfrm>
          <a:prstGeom prst="rect">
            <a:avLst/>
          </a:prstGeom>
          <a:noFill/>
          <a:ln>
            <a:noFill/>
          </a:ln>
        </p:spPr>
      </p:pic>
      <p:sp>
        <p:nvSpPr>
          <p:cNvPr id="535" name="Google Shape;535;p32"/>
          <p:cNvSpPr/>
          <p:nvPr/>
        </p:nvSpPr>
        <p:spPr>
          <a:xfrm>
            <a:off x="0" y="1479977"/>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lt1"/>
              </a:buClr>
              <a:buSzPts val="2800"/>
              <a:buFont typeface="Arial"/>
              <a:buNone/>
            </a:pPr>
            <a:r>
              <a:rPr lang="en-US" sz="2800" b="1" i="0" u="none">
                <a:solidFill>
                  <a:schemeClr val="lt1"/>
                </a:solidFill>
                <a:latin typeface="Calibri"/>
                <a:ea typeface="Calibri"/>
                <a:cs typeface="Calibri"/>
                <a:sym typeface="Calibri"/>
              </a:rPr>
              <a:t>Dynamic Hashing</a:t>
            </a:r>
            <a:endParaRPr/>
          </a:p>
        </p:txBody>
      </p:sp>
      <p:sp>
        <p:nvSpPr>
          <p:cNvPr id="536" name="Google Shape;536;p32"/>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a:solidFill>
                <a:schemeClr val="lt1"/>
              </a:solidFill>
              <a:latin typeface="Calibri"/>
              <a:ea typeface="Calibri"/>
              <a:cs typeface="Calibri"/>
              <a:sym typeface="Calibri"/>
            </a:endParaRPr>
          </a:p>
        </p:txBody>
      </p:sp>
      <p:pic>
        <p:nvPicPr>
          <p:cNvPr id="537" name="Google Shape;537;p32"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538" name="Google Shape;538;p32"/>
          <p:cNvSpPr txBox="1"/>
          <p:nvPr/>
        </p:nvSpPr>
        <p:spPr>
          <a:xfrm>
            <a:off x="27577" y="2095803"/>
            <a:ext cx="9036566" cy="163121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p:txBody>
      </p:sp>
      <p:sp>
        <p:nvSpPr>
          <p:cNvPr id="539" name="Google Shape;539;p32"/>
          <p:cNvSpPr txBox="1">
            <a:spLocks noGrp="1"/>
          </p:cNvSpPr>
          <p:nvPr>
            <p:ph type="body" idx="1"/>
          </p:nvPr>
        </p:nvSpPr>
        <p:spPr>
          <a:xfrm>
            <a:off x="57147" y="2122914"/>
            <a:ext cx="9006995" cy="4735086"/>
          </a:xfrm>
          <a:prstGeom prst="rect">
            <a:avLst/>
          </a:prstGeom>
          <a:noFill/>
          <a:ln>
            <a:noFill/>
          </a:ln>
        </p:spPr>
        <p:txBody>
          <a:bodyPr spcFirstLastPara="1" wrap="square" lIns="91425" tIns="45700" rIns="91425" bIns="45700" anchor="t" anchorCtr="0">
            <a:normAutofit/>
          </a:bodyPr>
          <a:lstStyle/>
          <a:p>
            <a:pPr marL="342900" algn="just">
              <a:lnSpc>
                <a:spcPct val="150000"/>
              </a:lnSpc>
              <a:spcBef>
                <a:spcPts val="0"/>
              </a:spcBef>
              <a:buSzPts val="2035"/>
            </a:pPr>
            <a:r>
              <a:rPr lang="en-US" sz="2400" b="1" dirty="0">
                <a:ea typeface="Arial"/>
                <a:cs typeface="Arial"/>
              </a:rPr>
              <a:t>How to insert a new record?</a:t>
            </a:r>
            <a:endParaRPr sz="2400" b="1" dirty="0">
              <a:ea typeface="Arial"/>
              <a:cs typeface="Arial"/>
            </a:endParaRPr>
          </a:p>
          <a:p>
            <a:pPr marL="342900" algn="just">
              <a:lnSpc>
                <a:spcPct val="150000"/>
              </a:lnSpc>
              <a:spcBef>
                <a:spcPts val="400"/>
              </a:spcBef>
              <a:buSzPts val="2035"/>
            </a:pPr>
            <a:r>
              <a:rPr lang="en-US" sz="2400" dirty="0">
                <a:ea typeface="Arial"/>
                <a:cs typeface="Arial"/>
              </a:rPr>
              <a:t>Firstly, you have to follow the same procedure for retrieval, ending up in some bucket.</a:t>
            </a:r>
            <a:endParaRPr sz="2400" dirty="0">
              <a:ea typeface="Arial"/>
              <a:cs typeface="Arial"/>
            </a:endParaRPr>
          </a:p>
          <a:p>
            <a:pPr marL="342900" algn="just">
              <a:lnSpc>
                <a:spcPct val="150000"/>
              </a:lnSpc>
              <a:spcBef>
                <a:spcPts val="400"/>
              </a:spcBef>
              <a:buSzPts val="2035"/>
            </a:pPr>
            <a:r>
              <a:rPr lang="en-US" sz="2400" dirty="0">
                <a:ea typeface="Arial"/>
                <a:cs typeface="Arial"/>
              </a:rPr>
              <a:t>If there is still space in that bucket, then place the record in it.</a:t>
            </a:r>
            <a:endParaRPr sz="2400" dirty="0">
              <a:ea typeface="Arial"/>
              <a:cs typeface="Arial"/>
            </a:endParaRPr>
          </a:p>
          <a:p>
            <a:pPr marL="342900" algn="just">
              <a:lnSpc>
                <a:spcPct val="150000"/>
              </a:lnSpc>
              <a:spcBef>
                <a:spcPts val="400"/>
              </a:spcBef>
              <a:buSzPts val="2035"/>
            </a:pPr>
            <a:r>
              <a:rPr lang="en-US" sz="2400" dirty="0">
                <a:ea typeface="Arial"/>
                <a:cs typeface="Arial"/>
              </a:rPr>
              <a:t>If the bucket is full, then we will split the bucket and redistribute the records.</a:t>
            </a:r>
            <a:endParaRPr sz="2400" dirty="0">
              <a:ea typeface="Arial"/>
              <a:cs typeface="Arial"/>
            </a:endParaRPr>
          </a:p>
          <a:p>
            <a:pPr marL="342900" lvl="0" indent="-215900" algn="just" rtl="0">
              <a:spcBef>
                <a:spcPts val="400"/>
              </a:spcBef>
              <a:spcAft>
                <a:spcPts val="0"/>
              </a:spcAft>
              <a:buClr>
                <a:schemeClr val="dk1"/>
              </a:buClr>
              <a:buSzPts val="2000"/>
              <a:buNone/>
            </a:pPr>
            <a:endParaRPr sz="2000" dirty="0"/>
          </a:p>
        </p:txBody>
      </p:sp>
    </p:spTree>
    <p:extLst>
      <p:ext uri="{BB962C8B-B14F-4D97-AF65-F5344CB8AC3E}">
        <p14:creationId xmlns:p14="http://schemas.microsoft.com/office/powerpoint/2010/main" val="1061513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pic>
        <p:nvPicPr>
          <p:cNvPr id="544" name="Google Shape;544;p33" descr="C:\Users\parul\Desktop\Digital Learning Content.png"/>
          <p:cNvPicPr preferRelativeResize="0"/>
          <p:nvPr/>
        </p:nvPicPr>
        <p:blipFill rotWithShape="1">
          <a:blip r:embed="rId3">
            <a:alphaModFix/>
          </a:blip>
          <a:srcRect/>
          <a:stretch/>
        </p:blipFill>
        <p:spPr>
          <a:xfrm>
            <a:off x="0" y="1226"/>
            <a:ext cx="9144000" cy="6900863"/>
          </a:xfrm>
          <a:prstGeom prst="rect">
            <a:avLst/>
          </a:prstGeom>
          <a:noFill/>
          <a:ln>
            <a:noFill/>
          </a:ln>
        </p:spPr>
      </p:pic>
      <p:sp>
        <p:nvSpPr>
          <p:cNvPr id="545" name="Google Shape;545;p33"/>
          <p:cNvSpPr/>
          <p:nvPr/>
        </p:nvSpPr>
        <p:spPr>
          <a:xfrm>
            <a:off x="0" y="1479977"/>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lt1"/>
              </a:buClr>
              <a:buSzPts val="2800"/>
              <a:buFont typeface="Arial"/>
              <a:buNone/>
            </a:pPr>
            <a:r>
              <a:rPr lang="en-US" sz="2800" b="1" i="0" u="none">
                <a:solidFill>
                  <a:schemeClr val="lt1"/>
                </a:solidFill>
                <a:latin typeface="Calibri"/>
                <a:ea typeface="Calibri"/>
                <a:cs typeface="Calibri"/>
                <a:sym typeface="Calibri"/>
              </a:rPr>
              <a:t>For Example</a:t>
            </a:r>
            <a:endParaRPr/>
          </a:p>
        </p:txBody>
      </p:sp>
      <p:sp>
        <p:nvSpPr>
          <p:cNvPr id="546" name="Google Shape;546;p3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a:solidFill>
                <a:schemeClr val="lt1"/>
              </a:solidFill>
              <a:latin typeface="Calibri"/>
              <a:ea typeface="Calibri"/>
              <a:cs typeface="Calibri"/>
              <a:sym typeface="Calibri"/>
            </a:endParaRPr>
          </a:p>
        </p:txBody>
      </p:sp>
      <p:pic>
        <p:nvPicPr>
          <p:cNvPr id="547" name="Google Shape;547;p33"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548" name="Google Shape;548;p33"/>
          <p:cNvSpPr txBox="1"/>
          <p:nvPr/>
        </p:nvSpPr>
        <p:spPr>
          <a:xfrm>
            <a:off x="27577" y="2095803"/>
            <a:ext cx="9036566" cy="163121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p:txBody>
      </p:sp>
      <p:sp>
        <p:nvSpPr>
          <p:cNvPr id="549" name="Google Shape;549;p33"/>
          <p:cNvSpPr txBox="1">
            <a:spLocks noGrp="1"/>
          </p:cNvSpPr>
          <p:nvPr>
            <p:ph type="body" idx="1"/>
          </p:nvPr>
        </p:nvSpPr>
        <p:spPr>
          <a:xfrm>
            <a:off x="57147" y="2122914"/>
            <a:ext cx="9006995" cy="473508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en-US" sz="2000"/>
              <a:t>Consider the following grouping of keys into buckets, depending on the prefix of their hash address</a:t>
            </a:r>
            <a:endParaRPr/>
          </a:p>
        </p:txBody>
      </p:sp>
      <p:graphicFrame>
        <p:nvGraphicFramePr>
          <p:cNvPr id="550" name="Google Shape;550;p33"/>
          <p:cNvGraphicFramePr/>
          <p:nvPr/>
        </p:nvGraphicFramePr>
        <p:xfrm>
          <a:off x="539552" y="2804930"/>
          <a:ext cx="2952350" cy="2926160"/>
        </p:xfrm>
        <a:graphic>
          <a:graphicData uri="http://schemas.openxmlformats.org/drawingml/2006/table">
            <a:tbl>
              <a:tblPr firstRow="1" bandRow="1">
                <a:noFill/>
                <a:tableStyleId>{1E576B13-9978-407C-ADAE-267AC99AEC5D}</a:tableStyleId>
              </a:tblPr>
              <a:tblGrid>
                <a:gridCol w="1476175">
                  <a:extLst>
                    <a:ext uri="{9D8B030D-6E8A-4147-A177-3AD203B41FA5}">
                      <a16:colId xmlns:a16="http://schemas.microsoft.com/office/drawing/2014/main" val="20000"/>
                    </a:ext>
                  </a:extLst>
                </a:gridCol>
                <a:gridCol w="1476175">
                  <a:extLst>
                    <a:ext uri="{9D8B030D-6E8A-4147-A177-3AD203B41FA5}">
                      <a16:colId xmlns:a16="http://schemas.microsoft.com/office/drawing/2014/main" val="20001"/>
                    </a:ext>
                  </a:extLst>
                </a:gridCol>
              </a:tblGrid>
              <a:tr h="320925">
                <a:tc>
                  <a:txBody>
                    <a:bodyPr/>
                    <a:lstStyle/>
                    <a:p>
                      <a:pPr marL="0" marR="0" lvl="0" indent="0" algn="l" rtl="0">
                        <a:spcBef>
                          <a:spcPts val="0"/>
                        </a:spcBef>
                        <a:spcAft>
                          <a:spcPts val="0"/>
                        </a:spcAft>
                        <a:buNone/>
                      </a:pPr>
                      <a:r>
                        <a:rPr lang="en-US" sz="1800"/>
                        <a:t>Key</a:t>
                      </a:r>
                      <a:endParaRPr/>
                    </a:p>
                  </a:txBody>
                  <a:tcPr marL="91450" marR="91450" marT="45725" marB="45725"/>
                </a:tc>
                <a:tc>
                  <a:txBody>
                    <a:bodyPr/>
                    <a:lstStyle/>
                    <a:p>
                      <a:pPr marL="0" marR="0" lvl="0" indent="0" algn="l" rtl="0">
                        <a:spcBef>
                          <a:spcPts val="0"/>
                        </a:spcBef>
                        <a:spcAft>
                          <a:spcPts val="0"/>
                        </a:spcAft>
                        <a:buNone/>
                      </a:pPr>
                      <a:r>
                        <a:rPr lang="en-US" sz="1800"/>
                        <a:t>Hash Address</a:t>
                      </a:r>
                      <a:endParaRPr/>
                    </a:p>
                  </a:txBody>
                  <a:tcPr marL="91450" marR="91450" marT="45725" marB="45725"/>
                </a:tc>
                <a:extLst>
                  <a:ext uri="{0D108BD9-81ED-4DB2-BD59-A6C34878D82A}">
                    <a16:rowId xmlns:a16="http://schemas.microsoft.com/office/drawing/2014/main" val="10000"/>
                  </a:ext>
                </a:extLst>
              </a:tr>
              <a:tr h="320925">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11010</a:t>
                      </a:r>
                      <a:endParaRPr/>
                    </a:p>
                  </a:txBody>
                  <a:tcPr marL="91450" marR="91450" marT="45725" marB="45725"/>
                </a:tc>
                <a:extLst>
                  <a:ext uri="{0D108BD9-81ED-4DB2-BD59-A6C34878D82A}">
                    <a16:rowId xmlns:a16="http://schemas.microsoft.com/office/drawing/2014/main" val="10001"/>
                  </a:ext>
                </a:extLst>
              </a:tr>
              <a:tr h="320925">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00000</a:t>
                      </a:r>
                      <a:endParaRPr/>
                    </a:p>
                  </a:txBody>
                  <a:tcPr marL="91450" marR="91450" marT="45725" marB="45725"/>
                </a:tc>
                <a:extLst>
                  <a:ext uri="{0D108BD9-81ED-4DB2-BD59-A6C34878D82A}">
                    <a16:rowId xmlns:a16="http://schemas.microsoft.com/office/drawing/2014/main" val="10002"/>
                  </a:ext>
                </a:extLst>
              </a:tr>
              <a:tr h="320925">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11110</a:t>
                      </a:r>
                      <a:endParaRPr/>
                    </a:p>
                  </a:txBody>
                  <a:tcPr marL="91450" marR="91450" marT="45725" marB="45725"/>
                </a:tc>
                <a:extLst>
                  <a:ext uri="{0D108BD9-81ED-4DB2-BD59-A6C34878D82A}">
                    <a16:rowId xmlns:a16="http://schemas.microsoft.com/office/drawing/2014/main" val="10003"/>
                  </a:ext>
                </a:extLst>
              </a:tr>
              <a:tr h="320925">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00000</a:t>
                      </a:r>
                      <a:endParaRPr/>
                    </a:p>
                  </a:txBody>
                  <a:tcPr marL="91450" marR="91450" marT="45725" marB="45725"/>
                </a:tc>
                <a:extLst>
                  <a:ext uri="{0D108BD9-81ED-4DB2-BD59-A6C34878D82A}">
                    <a16:rowId xmlns:a16="http://schemas.microsoft.com/office/drawing/2014/main" val="10004"/>
                  </a:ext>
                </a:extLst>
              </a:tr>
              <a:tr h="326650">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01001</a:t>
                      </a:r>
                      <a:endParaRPr/>
                    </a:p>
                  </a:txBody>
                  <a:tcPr marL="91450" marR="91450" marT="45725" marB="45725"/>
                </a:tc>
                <a:extLst>
                  <a:ext uri="{0D108BD9-81ED-4DB2-BD59-A6C34878D82A}">
                    <a16:rowId xmlns:a16="http://schemas.microsoft.com/office/drawing/2014/main" val="10005"/>
                  </a:ext>
                </a:extLst>
              </a:tr>
              <a:tr h="320925">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10101</a:t>
                      </a:r>
                      <a:endParaRPr/>
                    </a:p>
                  </a:txBody>
                  <a:tcPr marL="91450" marR="91450" marT="45725" marB="45725"/>
                </a:tc>
                <a:extLst>
                  <a:ext uri="{0D108BD9-81ED-4DB2-BD59-A6C34878D82A}">
                    <a16:rowId xmlns:a16="http://schemas.microsoft.com/office/drawing/2014/main" val="10006"/>
                  </a:ext>
                </a:extLst>
              </a:tr>
              <a:tr h="320925">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10111</a:t>
                      </a:r>
                      <a:endParaRPr/>
                    </a:p>
                  </a:txBody>
                  <a:tcPr marL="91450" marR="91450" marT="45725" marB="45725"/>
                </a:tc>
                <a:extLst>
                  <a:ext uri="{0D108BD9-81ED-4DB2-BD59-A6C34878D82A}">
                    <a16:rowId xmlns:a16="http://schemas.microsoft.com/office/drawing/2014/main" val="10007"/>
                  </a:ext>
                </a:extLst>
              </a:tr>
            </a:tbl>
          </a:graphicData>
        </a:graphic>
      </p:graphicFrame>
      <p:sp>
        <p:nvSpPr>
          <p:cNvPr id="551" name="Google Shape;551;p33"/>
          <p:cNvSpPr/>
          <p:nvPr/>
        </p:nvSpPr>
        <p:spPr>
          <a:xfrm>
            <a:off x="-1" y="5875338"/>
            <a:ext cx="9006995" cy="101566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rgbClr val="000000"/>
              </a:buClr>
              <a:buSzPts val="2000"/>
              <a:buFont typeface="Arial"/>
              <a:buChar char="•"/>
            </a:pPr>
            <a:r>
              <a:rPr lang="en-US" sz="2000" b="0" i="0" u="none">
                <a:solidFill>
                  <a:srgbClr val="000000"/>
                </a:solidFill>
                <a:latin typeface="Calibri"/>
                <a:ea typeface="Calibri"/>
                <a:cs typeface="Calibri"/>
                <a:sym typeface="Calibri"/>
              </a:rPr>
              <a:t>The last two bits of 2 and 4 are 00. So it will go into bucket B0. The last two bits of 5 and 6 are 01, so it will go into bucket B1. The last two bits of 1 and 3 are 10, so it will go into bucket B2. The last two bits of 7 are 11, so it will go into B3.</a:t>
            </a:r>
            <a:endParaRPr sz="2000" b="0" i="0" u="none">
              <a:solidFill>
                <a:schemeClr val="dk1"/>
              </a:solidFill>
              <a:latin typeface="Calibri"/>
              <a:ea typeface="Calibri"/>
              <a:cs typeface="Calibri"/>
              <a:sym typeface="Calibri"/>
            </a:endParaRPr>
          </a:p>
        </p:txBody>
      </p:sp>
      <p:graphicFrame>
        <p:nvGraphicFramePr>
          <p:cNvPr id="552" name="Google Shape;552;p33"/>
          <p:cNvGraphicFramePr/>
          <p:nvPr/>
        </p:nvGraphicFramePr>
        <p:xfrm>
          <a:off x="5002410" y="3433146"/>
          <a:ext cx="1095525" cy="1502975"/>
        </p:xfrm>
        <a:graphic>
          <a:graphicData uri="http://schemas.openxmlformats.org/drawingml/2006/table">
            <a:tbl>
              <a:tblPr firstRow="1" bandRow="1">
                <a:noFill/>
                <a:tableStyleId>{1E576B13-9978-407C-ADAE-267AC99AEC5D}</a:tableStyleId>
              </a:tblPr>
              <a:tblGrid>
                <a:gridCol w="1095525">
                  <a:extLst>
                    <a:ext uri="{9D8B030D-6E8A-4147-A177-3AD203B41FA5}">
                      <a16:colId xmlns:a16="http://schemas.microsoft.com/office/drawing/2014/main" val="20000"/>
                    </a:ext>
                  </a:extLst>
                </a:gridCol>
              </a:tblGrid>
              <a:tr h="390425">
                <a:tc>
                  <a:txBody>
                    <a:bodyPr/>
                    <a:lstStyle/>
                    <a:p>
                      <a:pPr marL="0" marR="0" lvl="0" indent="0" algn="l" rtl="0">
                        <a:spcBef>
                          <a:spcPts val="0"/>
                        </a:spcBef>
                        <a:spcAft>
                          <a:spcPts val="0"/>
                        </a:spcAft>
                        <a:buNone/>
                      </a:pPr>
                      <a:endParaRPr sz="1800"/>
                    </a:p>
                  </a:txBody>
                  <a:tcPr marL="91450" marR="91450" marT="45725" marB="45725">
                    <a:gradFill>
                      <a:gsLst>
                        <a:gs pos="0">
                          <a:srgbClr val="F4F8FB"/>
                        </a:gs>
                        <a:gs pos="74000">
                          <a:srgbClr val="AEC5E1"/>
                        </a:gs>
                        <a:gs pos="83000">
                          <a:srgbClr val="AEC5E1"/>
                        </a:gs>
                        <a:gs pos="100000">
                          <a:srgbClr val="C8D8EB"/>
                        </a:gs>
                      </a:gsLst>
                      <a:lin ang="5400000" scaled="0"/>
                    </a:gra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endParaRPr sz="1800"/>
                    </a:p>
                  </a:txBody>
                  <a:tcPr marL="91450" marR="91450" marT="45725" marB="45725">
                    <a:gradFill>
                      <a:gsLst>
                        <a:gs pos="0">
                          <a:srgbClr val="F4F8FB"/>
                        </a:gs>
                        <a:gs pos="74000">
                          <a:srgbClr val="AEC5E1"/>
                        </a:gs>
                        <a:gs pos="83000">
                          <a:srgbClr val="AEC5E1"/>
                        </a:gs>
                        <a:gs pos="100000">
                          <a:srgbClr val="C8D8EB"/>
                        </a:gs>
                      </a:gsLst>
                      <a:lin ang="5400000" scaled="0"/>
                    </a:gra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endParaRPr sz="1800"/>
                    </a:p>
                  </a:txBody>
                  <a:tcPr marL="91450" marR="91450" marT="45725" marB="45725">
                    <a:gradFill>
                      <a:gsLst>
                        <a:gs pos="0">
                          <a:srgbClr val="F4F8FB"/>
                        </a:gs>
                        <a:gs pos="74000">
                          <a:srgbClr val="AEC5E1"/>
                        </a:gs>
                        <a:gs pos="83000">
                          <a:srgbClr val="AEC5E1"/>
                        </a:gs>
                        <a:gs pos="100000">
                          <a:srgbClr val="C8D8EB"/>
                        </a:gs>
                      </a:gsLst>
                      <a:lin ang="5400000" scaled="0"/>
                    </a:gradFill>
                  </a:tcP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endParaRPr sz="1800"/>
                    </a:p>
                  </a:txBody>
                  <a:tcPr marL="91450" marR="91450" marT="45725" marB="45725">
                    <a:gradFill>
                      <a:gsLst>
                        <a:gs pos="0">
                          <a:srgbClr val="F4F8FB"/>
                        </a:gs>
                        <a:gs pos="74000">
                          <a:srgbClr val="AEC5E1"/>
                        </a:gs>
                        <a:gs pos="83000">
                          <a:srgbClr val="AEC5E1"/>
                        </a:gs>
                        <a:gs pos="100000">
                          <a:srgbClr val="C8D8EB"/>
                        </a:gs>
                      </a:gsLst>
                      <a:lin ang="5400000" scaled="0"/>
                    </a:gradFill>
                  </a:tcPr>
                </a:tc>
                <a:extLst>
                  <a:ext uri="{0D108BD9-81ED-4DB2-BD59-A6C34878D82A}">
                    <a16:rowId xmlns:a16="http://schemas.microsoft.com/office/drawing/2014/main" val="10003"/>
                  </a:ext>
                </a:extLst>
              </a:tr>
            </a:tbl>
          </a:graphicData>
        </a:graphic>
      </p:graphicFrame>
      <p:sp>
        <p:nvSpPr>
          <p:cNvPr id="553" name="Google Shape;553;p33"/>
          <p:cNvSpPr txBox="1"/>
          <p:nvPr/>
        </p:nvSpPr>
        <p:spPr>
          <a:xfrm>
            <a:off x="4862249" y="3035260"/>
            <a:ext cx="141576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Calibri"/>
              <a:buNone/>
            </a:pPr>
            <a:r>
              <a:rPr lang="en-US" sz="1600" b="1" i="0" u="none">
                <a:solidFill>
                  <a:schemeClr val="dk1"/>
                </a:solidFill>
                <a:latin typeface="Calibri"/>
                <a:ea typeface="Calibri"/>
                <a:cs typeface="Calibri"/>
                <a:sym typeface="Calibri"/>
              </a:rPr>
              <a:t>Data Records</a:t>
            </a:r>
            <a:endParaRPr/>
          </a:p>
        </p:txBody>
      </p:sp>
      <p:graphicFrame>
        <p:nvGraphicFramePr>
          <p:cNvPr id="554" name="Google Shape;554;p33"/>
          <p:cNvGraphicFramePr/>
          <p:nvPr/>
        </p:nvGraphicFramePr>
        <p:xfrm>
          <a:off x="6941473" y="3046733"/>
          <a:ext cx="1823875" cy="370850"/>
        </p:xfrm>
        <a:graphic>
          <a:graphicData uri="http://schemas.openxmlformats.org/drawingml/2006/table">
            <a:tbl>
              <a:tblPr firstRow="1" bandRow="1">
                <a:noFill/>
                <a:tableStyleId>{1E576B13-9978-407C-ADAE-267AC99AEC5D}</a:tableStyleId>
              </a:tblPr>
              <a:tblGrid>
                <a:gridCol w="18238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a:t>2              4</a:t>
                      </a:r>
                      <a:endParaRPr/>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555" name="Google Shape;555;p33"/>
          <p:cNvGraphicFramePr/>
          <p:nvPr/>
        </p:nvGraphicFramePr>
        <p:xfrm>
          <a:off x="6941473" y="3822560"/>
          <a:ext cx="1823875" cy="365770"/>
        </p:xfrm>
        <a:graphic>
          <a:graphicData uri="http://schemas.openxmlformats.org/drawingml/2006/table">
            <a:tbl>
              <a:tblPr firstRow="1" bandRow="1">
                <a:noFill/>
                <a:tableStyleId>{1E576B13-9978-407C-ADAE-267AC99AEC5D}</a:tableStyleId>
              </a:tblPr>
              <a:tblGrid>
                <a:gridCol w="1823875">
                  <a:extLst>
                    <a:ext uri="{9D8B030D-6E8A-4147-A177-3AD203B41FA5}">
                      <a16:colId xmlns:a16="http://schemas.microsoft.com/office/drawing/2014/main" val="20000"/>
                    </a:ext>
                  </a:extLst>
                </a:gridCol>
              </a:tblGrid>
              <a:tr h="298250">
                <a:tc>
                  <a:txBody>
                    <a:bodyPr/>
                    <a:lstStyle/>
                    <a:p>
                      <a:pPr marL="0" marR="0" lvl="0" indent="0" algn="ctr" rtl="0">
                        <a:spcBef>
                          <a:spcPts val="0"/>
                        </a:spcBef>
                        <a:spcAft>
                          <a:spcPts val="0"/>
                        </a:spcAft>
                        <a:buNone/>
                      </a:pPr>
                      <a:r>
                        <a:rPr lang="en-US" sz="1800"/>
                        <a:t>5             6 </a:t>
                      </a:r>
                      <a:endParaRPr/>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556" name="Google Shape;556;p33"/>
          <p:cNvGraphicFramePr/>
          <p:nvPr/>
        </p:nvGraphicFramePr>
        <p:xfrm>
          <a:off x="6941473" y="4534475"/>
          <a:ext cx="1823875" cy="370850"/>
        </p:xfrm>
        <a:graphic>
          <a:graphicData uri="http://schemas.openxmlformats.org/drawingml/2006/table">
            <a:tbl>
              <a:tblPr firstRow="1" bandRow="1">
                <a:noFill/>
                <a:tableStyleId>{1E576B13-9978-407C-ADAE-267AC99AEC5D}</a:tableStyleId>
              </a:tblPr>
              <a:tblGrid>
                <a:gridCol w="18238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a:t>1            3</a:t>
                      </a:r>
                      <a:endParaRPr/>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557" name="Google Shape;557;p33"/>
          <p:cNvGraphicFramePr/>
          <p:nvPr/>
        </p:nvGraphicFramePr>
        <p:xfrm>
          <a:off x="6941473" y="5224176"/>
          <a:ext cx="1823875" cy="370850"/>
        </p:xfrm>
        <a:graphic>
          <a:graphicData uri="http://schemas.openxmlformats.org/drawingml/2006/table">
            <a:tbl>
              <a:tblPr firstRow="1" bandRow="1">
                <a:noFill/>
                <a:tableStyleId>{1E576B13-9978-407C-ADAE-267AC99AEC5D}</a:tableStyleId>
              </a:tblPr>
              <a:tblGrid>
                <a:gridCol w="18238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0"/>
                  </a:ext>
                </a:extLst>
              </a:tr>
            </a:tbl>
          </a:graphicData>
        </a:graphic>
      </p:graphicFrame>
      <p:sp>
        <p:nvSpPr>
          <p:cNvPr id="558" name="Google Shape;558;p33"/>
          <p:cNvSpPr txBox="1"/>
          <p:nvPr/>
        </p:nvSpPr>
        <p:spPr>
          <a:xfrm>
            <a:off x="7145524" y="2649840"/>
            <a:ext cx="141576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Calibri"/>
              <a:buNone/>
            </a:pPr>
            <a:r>
              <a:rPr lang="en-US" sz="1600" b="1" i="0" u="none">
                <a:solidFill>
                  <a:schemeClr val="dk1"/>
                </a:solidFill>
                <a:latin typeface="Calibri"/>
                <a:ea typeface="Calibri"/>
                <a:cs typeface="Calibri"/>
                <a:sym typeface="Calibri"/>
              </a:rPr>
              <a:t>Data Buckets</a:t>
            </a:r>
            <a:endParaRPr/>
          </a:p>
        </p:txBody>
      </p:sp>
      <p:sp>
        <p:nvSpPr>
          <p:cNvPr id="559" name="Google Shape;559;p33"/>
          <p:cNvSpPr txBox="1"/>
          <p:nvPr/>
        </p:nvSpPr>
        <p:spPr>
          <a:xfrm>
            <a:off x="4410430" y="4211003"/>
            <a:ext cx="41870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10</a:t>
            </a:r>
            <a:endParaRPr/>
          </a:p>
        </p:txBody>
      </p:sp>
      <p:sp>
        <p:nvSpPr>
          <p:cNvPr id="560" name="Google Shape;560;p33"/>
          <p:cNvSpPr txBox="1"/>
          <p:nvPr/>
        </p:nvSpPr>
        <p:spPr>
          <a:xfrm>
            <a:off x="4421103" y="3823632"/>
            <a:ext cx="41870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01</a:t>
            </a:r>
            <a:endParaRPr/>
          </a:p>
        </p:txBody>
      </p:sp>
      <p:sp>
        <p:nvSpPr>
          <p:cNvPr id="561" name="Google Shape;561;p33"/>
          <p:cNvSpPr txBox="1"/>
          <p:nvPr/>
        </p:nvSpPr>
        <p:spPr>
          <a:xfrm>
            <a:off x="4421103" y="4611440"/>
            <a:ext cx="42402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11</a:t>
            </a:r>
            <a:endParaRPr/>
          </a:p>
        </p:txBody>
      </p:sp>
      <p:sp>
        <p:nvSpPr>
          <p:cNvPr id="562" name="Google Shape;562;p33"/>
          <p:cNvSpPr txBox="1"/>
          <p:nvPr/>
        </p:nvSpPr>
        <p:spPr>
          <a:xfrm>
            <a:off x="4410430" y="3429000"/>
            <a:ext cx="41870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00</a:t>
            </a:r>
            <a:endParaRPr/>
          </a:p>
        </p:txBody>
      </p:sp>
      <p:sp>
        <p:nvSpPr>
          <p:cNvPr id="563" name="Google Shape;563;p33"/>
          <p:cNvSpPr txBox="1"/>
          <p:nvPr/>
        </p:nvSpPr>
        <p:spPr>
          <a:xfrm>
            <a:off x="8695859" y="5200298"/>
            <a:ext cx="39305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1" i="0" u="none">
                <a:solidFill>
                  <a:schemeClr val="dk1"/>
                </a:solidFill>
                <a:latin typeface="Calibri"/>
                <a:ea typeface="Calibri"/>
                <a:cs typeface="Calibri"/>
                <a:sym typeface="Calibri"/>
              </a:rPr>
              <a:t>B</a:t>
            </a:r>
            <a:r>
              <a:rPr lang="en-US" sz="1800" b="1" i="0" u="none" baseline="-25000">
                <a:solidFill>
                  <a:schemeClr val="dk1"/>
                </a:solidFill>
                <a:latin typeface="Calibri"/>
                <a:ea typeface="Calibri"/>
                <a:cs typeface="Calibri"/>
                <a:sym typeface="Calibri"/>
              </a:rPr>
              <a:t>3</a:t>
            </a:r>
            <a:endParaRPr sz="1800" b="1" i="0" u="none">
              <a:solidFill>
                <a:schemeClr val="dk1"/>
              </a:solidFill>
              <a:latin typeface="Calibri"/>
              <a:ea typeface="Calibri"/>
              <a:cs typeface="Calibri"/>
              <a:sym typeface="Calibri"/>
            </a:endParaRPr>
          </a:p>
        </p:txBody>
      </p:sp>
      <p:sp>
        <p:nvSpPr>
          <p:cNvPr id="564" name="Google Shape;564;p33"/>
          <p:cNvSpPr txBox="1"/>
          <p:nvPr/>
        </p:nvSpPr>
        <p:spPr>
          <a:xfrm>
            <a:off x="8685367" y="4520510"/>
            <a:ext cx="39305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1" i="0" u="none">
                <a:solidFill>
                  <a:schemeClr val="dk1"/>
                </a:solidFill>
                <a:latin typeface="Calibri"/>
                <a:ea typeface="Calibri"/>
                <a:cs typeface="Calibri"/>
                <a:sym typeface="Calibri"/>
              </a:rPr>
              <a:t>B</a:t>
            </a:r>
            <a:r>
              <a:rPr lang="en-US" sz="1800" b="1" i="0" u="none" baseline="-25000">
                <a:solidFill>
                  <a:schemeClr val="dk1"/>
                </a:solidFill>
                <a:latin typeface="Calibri"/>
                <a:ea typeface="Calibri"/>
                <a:cs typeface="Calibri"/>
                <a:sym typeface="Calibri"/>
              </a:rPr>
              <a:t>2</a:t>
            </a:r>
            <a:endParaRPr sz="1800" b="1" i="0" u="none">
              <a:solidFill>
                <a:schemeClr val="dk1"/>
              </a:solidFill>
              <a:latin typeface="Calibri"/>
              <a:ea typeface="Calibri"/>
              <a:cs typeface="Calibri"/>
              <a:sym typeface="Calibri"/>
            </a:endParaRPr>
          </a:p>
        </p:txBody>
      </p:sp>
      <p:sp>
        <p:nvSpPr>
          <p:cNvPr id="565" name="Google Shape;565;p33"/>
          <p:cNvSpPr txBox="1"/>
          <p:nvPr/>
        </p:nvSpPr>
        <p:spPr>
          <a:xfrm>
            <a:off x="8685367" y="3048241"/>
            <a:ext cx="39305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1" i="0" u="none">
                <a:solidFill>
                  <a:schemeClr val="dk1"/>
                </a:solidFill>
                <a:latin typeface="Calibri"/>
                <a:ea typeface="Calibri"/>
                <a:cs typeface="Calibri"/>
                <a:sym typeface="Calibri"/>
              </a:rPr>
              <a:t>B</a:t>
            </a:r>
            <a:r>
              <a:rPr lang="en-US" sz="1800" b="1" i="0" u="none" baseline="-25000">
                <a:solidFill>
                  <a:schemeClr val="dk1"/>
                </a:solidFill>
                <a:latin typeface="Calibri"/>
                <a:ea typeface="Calibri"/>
                <a:cs typeface="Calibri"/>
                <a:sym typeface="Calibri"/>
              </a:rPr>
              <a:t>0</a:t>
            </a:r>
            <a:endParaRPr sz="1800" b="1" i="0" u="none">
              <a:solidFill>
                <a:schemeClr val="dk1"/>
              </a:solidFill>
              <a:latin typeface="Calibri"/>
              <a:ea typeface="Calibri"/>
              <a:cs typeface="Calibri"/>
              <a:sym typeface="Calibri"/>
            </a:endParaRPr>
          </a:p>
        </p:txBody>
      </p:sp>
      <p:sp>
        <p:nvSpPr>
          <p:cNvPr id="566" name="Google Shape;566;p33"/>
          <p:cNvSpPr txBox="1"/>
          <p:nvPr/>
        </p:nvSpPr>
        <p:spPr>
          <a:xfrm>
            <a:off x="8715823" y="3817612"/>
            <a:ext cx="39305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1" i="0" u="none">
                <a:solidFill>
                  <a:schemeClr val="dk1"/>
                </a:solidFill>
                <a:latin typeface="Calibri"/>
                <a:ea typeface="Calibri"/>
                <a:cs typeface="Calibri"/>
                <a:sym typeface="Calibri"/>
              </a:rPr>
              <a:t>B</a:t>
            </a:r>
            <a:r>
              <a:rPr lang="en-US" sz="1800" b="1" i="0" u="none" baseline="-25000">
                <a:solidFill>
                  <a:schemeClr val="dk1"/>
                </a:solidFill>
                <a:latin typeface="Calibri"/>
                <a:ea typeface="Calibri"/>
                <a:cs typeface="Calibri"/>
                <a:sym typeface="Calibri"/>
              </a:rPr>
              <a:t>1</a:t>
            </a:r>
            <a:endParaRPr/>
          </a:p>
        </p:txBody>
      </p:sp>
      <p:cxnSp>
        <p:nvCxnSpPr>
          <p:cNvPr id="567" name="Google Shape;567;p33"/>
          <p:cNvCxnSpPr/>
          <p:nvPr/>
        </p:nvCxnSpPr>
        <p:spPr>
          <a:xfrm rot="10800000" flipH="1">
            <a:off x="5940152" y="3232153"/>
            <a:ext cx="1205372" cy="381513"/>
          </a:xfrm>
          <a:prstGeom prst="straightConnector1">
            <a:avLst/>
          </a:prstGeom>
          <a:noFill/>
          <a:ln w="9525" cap="flat" cmpd="sng">
            <a:solidFill>
              <a:schemeClr val="dk1"/>
            </a:solidFill>
            <a:prstDash val="solid"/>
            <a:round/>
            <a:headEnd type="none" w="sm" len="sm"/>
            <a:tailEnd type="triangle" w="med" len="med"/>
          </a:ln>
        </p:spPr>
      </p:cxnSp>
      <p:cxnSp>
        <p:nvCxnSpPr>
          <p:cNvPr id="568" name="Google Shape;568;p33"/>
          <p:cNvCxnSpPr/>
          <p:nvPr/>
        </p:nvCxnSpPr>
        <p:spPr>
          <a:xfrm>
            <a:off x="5940151" y="4002278"/>
            <a:ext cx="1100351" cy="7827"/>
          </a:xfrm>
          <a:prstGeom prst="straightConnector1">
            <a:avLst/>
          </a:prstGeom>
          <a:noFill/>
          <a:ln w="9525" cap="flat" cmpd="sng">
            <a:solidFill>
              <a:schemeClr val="dk1"/>
            </a:solidFill>
            <a:prstDash val="solid"/>
            <a:round/>
            <a:headEnd type="none" w="sm" len="sm"/>
            <a:tailEnd type="triangle" w="med" len="med"/>
          </a:ln>
        </p:spPr>
      </p:cxnSp>
      <p:cxnSp>
        <p:nvCxnSpPr>
          <p:cNvPr id="569" name="Google Shape;569;p33"/>
          <p:cNvCxnSpPr/>
          <p:nvPr/>
        </p:nvCxnSpPr>
        <p:spPr>
          <a:xfrm>
            <a:off x="5940151" y="4356478"/>
            <a:ext cx="1100351" cy="392252"/>
          </a:xfrm>
          <a:prstGeom prst="straightConnector1">
            <a:avLst/>
          </a:prstGeom>
          <a:noFill/>
          <a:ln w="9525" cap="flat" cmpd="sng">
            <a:solidFill>
              <a:schemeClr val="dk1"/>
            </a:solidFill>
            <a:prstDash val="solid"/>
            <a:round/>
            <a:headEnd type="none" w="sm" len="sm"/>
            <a:tailEnd type="triangle" w="med" len="med"/>
          </a:ln>
        </p:spPr>
      </p:cxnSp>
      <p:cxnSp>
        <p:nvCxnSpPr>
          <p:cNvPr id="570" name="Google Shape;570;p33"/>
          <p:cNvCxnSpPr/>
          <p:nvPr/>
        </p:nvCxnSpPr>
        <p:spPr>
          <a:xfrm>
            <a:off x="5917014" y="4748730"/>
            <a:ext cx="1123488" cy="673121"/>
          </a:xfrm>
          <a:prstGeom prst="straightConnector1">
            <a:avLst/>
          </a:prstGeom>
          <a:noFill/>
          <a:ln w="9525" cap="flat" cmpd="sng">
            <a:solidFill>
              <a:schemeClr val="dk1"/>
            </a:solidFill>
            <a:prstDash val="solid"/>
            <a:round/>
            <a:headEnd type="none" w="sm" len="sm"/>
            <a:tailEnd type="triangle" w="med" len="med"/>
          </a:ln>
        </p:spPr>
      </p:cxnSp>
    </p:spTree>
    <p:extLst>
      <p:ext uri="{BB962C8B-B14F-4D97-AF65-F5344CB8AC3E}">
        <p14:creationId xmlns:p14="http://schemas.microsoft.com/office/powerpoint/2010/main" val="91998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pic>
        <p:nvPicPr>
          <p:cNvPr id="534" name="Google Shape;534;p32" descr="C:\Users\parul\Desktop\Digital Learning Content.png"/>
          <p:cNvPicPr preferRelativeResize="0"/>
          <p:nvPr/>
        </p:nvPicPr>
        <p:blipFill rotWithShape="1">
          <a:blip r:embed="rId3">
            <a:alphaModFix/>
          </a:blip>
          <a:srcRect/>
          <a:stretch/>
        </p:blipFill>
        <p:spPr>
          <a:xfrm>
            <a:off x="7017" y="0"/>
            <a:ext cx="9144000" cy="6900863"/>
          </a:xfrm>
          <a:prstGeom prst="rect">
            <a:avLst/>
          </a:prstGeom>
          <a:noFill/>
          <a:ln>
            <a:noFill/>
          </a:ln>
        </p:spPr>
      </p:pic>
      <p:sp>
        <p:nvSpPr>
          <p:cNvPr id="535" name="Google Shape;535;p32"/>
          <p:cNvSpPr/>
          <p:nvPr/>
        </p:nvSpPr>
        <p:spPr>
          <a:xfrm>
            <a:off x="0" y="1479977"/>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lt1"/>
              </a:buClr>
              <a:buSzPts val="2800"/>
              <a:buFont typeface="Arial"/>
              <a:buNone/>
            </a:pPr>
            <a:r>
              <a:rPr lang="en-US" sz="2800" b="1" i="0" u="none" dirty="0">
                <a:solidFill>
                  <a:schemeClr val="lt1"/>
                </a:solidFill>
                <a:latin typeface="Calibri"/>
                <a:ea typeface="Calibri"/>
                <a:cs typeface="Calibri"/>
                <a:sym typeface="Calibri"/>
              </a:rPr>
              <a:t>Advantages Dynamic Hashing</a:t>
            </a:r>
            <a:endParaRPr dirty="0"/>
          </a:p>
        </p:txBody>
      </p:sp>
      <p:sp>
        <p:nvSpPr>
          <p:cNvPr id="536" name="Google Shape;536;p32"/>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a:solidFill>
                <a:schemeClr val="lt1"/>
              </a:solidFill>
              <a:latin typeface="Calibri"/>
              <a:ea typeface="Calibri"/>
              <a:cs typeface="Calibri"/>
              <a:sym typeface="Calibri"/>
            </a:endParaRPr>
          </a:p>
        </p:txBody>
      </p:sp>
      <p:pic>
        <p:nvPicPr>
          <p:cNvPr id="537" name="Google Shape;537;p32"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538" name="Google Shape;538;p32"/>
          <p:cNvSpPr txBox="1"/>
          <p:nvPr/>
        </p:nvSpPr>
        <p:spPr>
          <a:xfrm>
            <a:off x="27577" y="2095803"/>
            <a:ext cx="9036566" cy="163121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p:txBody>
      </p:sp>
      <p:sp>
        <p:nvSpPr>
          <p:cNvPr id="539" name="Google Shape;539;p32"/>
          <p:cNvSpPr txBox="1">
            <a:spLocks noGrp="1"/>
          </p:cNvSpPr>
          <p:nvPr>
            <p:ph type="body" idx="1"/>
          </p:nvPr>
        </p:nvSpPr>
        <p:spPr>
          <a:xfrm>
            <a:off x="57147" y="2122914"/>
            <a:ext cx="9006995" cy="4735086"/>
          </a:xfrm>
          <a:prstGeom prst="rect">
            <a:avLst/>
          </a:prstGeom>
          <a:noFill/>
          <a:ln>
            <a:noFill/>
          </a:ln>
        </p:spPr>
        <p:txBody>
          <a:bodyPr spcFirstLastPara="1" wrap="square" lIns="91425" tIns="45700" rIns="91425" bIns="45700" anchor="t" anchorCtr="0">
            <a:normAutofit/>
          </a:bodyPr>
          <a:lstStyle/>
          <a:p>
            <a:pPr marL="342900" algn="just">
              <a:lnSpc>
                <a:spcPct val="150000"/>
              </a:lnSpc>
              <a:spcBef>
                <a:spcPts val="0"/>
              </a:spcBef>
              <a:buSzPts val="2035"/>
              <a:buFont typeface="Wingdings" panose="05000000000000000000" pitchFamily="2" charset="2"/>
              <a:buChar char="Ø"/>
            </a:pPr>
            <a:r>
              <a:rPr lang="en-US" sz="2400" b="1" dirty="0">
                <a:ea typeface="Arial"/>
                <a:cs typeface="Arial"/>
              </a:rPr>
              <a:t>Advantages of dynamic hashing</a:t>
            </a:r>
          </a:p>
          <a:p>
            <a:pPr marL="342900" algn="just">
              <a:lnSpc>
                <a:spcPct val="150000"/>
              </a:lnSpc>
              <a:spcBef>
                <a:spcPts val="0"/>
              </a:spcBef>
              <a:buSzPts val="2035"/>
              <a:buFont typeface="Wingdings" panose="05000000000000000000" pitchFamily="2" charset="2"/>
              <a:buChar char="ü"/>
            </a:pPr>
            <a:r>
              <a:rPr lang="en-US" sz="2400" dirty="0">
                <a:ea typeface="Arial"/>
                <a:cs typeface="Arial"/>
              </a:rPr>
              <a:t>In this method, the performance does not decrease as the data grows in the system. It simply </a:t>
            </a:r>
            <a:r>
              <a:rPr lang="en-US" sz="2400" b="1" dirty="0">
                <a:ea typeface="Arial"/>
                <a:cs typeface="Arial"/>
              </a:rPr>
              <a:t>increases the size of memory </a:t>
            </a:r>
            <a:r>
              <a:rPr lang="en-US" sz="2400" dirty="0">
                <a:ea typeface="Arial"/>
                <a:cs typeface="Arial"/>
              </a:rPr>
              <a:t>to accommodate the data.</a:t>
            </a:r>
          </a:p>
          <a:p>
            <a:pPr marL="342900" algn="just">
              <a:lnSpc>
                <a:spcPct val="150000"/>
              </a:lnSpc>
              <a:spcBef>
                <a:spcPts val="0"/>
              </a:spcBef>
              <a:buSzPts val="2035"/>
              <a:buFont typeface="Wingdings" panose="05000000000000000000" pitchFamily="2" charset="2"/>
              <a:buChar char="ü"/>
            </a:pPr>
            <a:r>
              <a:rPr lang="en-US" sz="2400" dirty="0">
                <a:ea typeface="Arial"/>
                <a:cs typeface="Arial"/>
              </a:rPr>
              <a:t>In this method, </a:t>
            </a:r>
            <a:r>
              <a:rPr lang="en-US" sz="2400" b="1" dirty="0">
                <a:ea typeface="Arial"/>
                <a:cs typeface="Arial"/>
              </a:rPr>
              <a:t>memory is well utilized </a:t>
            </a:r>
            <a:r>
              <a:rPr lang="en-US" sz="2400" dirty="0">
                <a:ea typeface="Arial"/>
                <a:cs typeface="Arial"/>
              </a:rPr>
              <a:t>as it grows and shrinks with the data. There will not be any unused memory lying.</a:t>
            </a:r>
          </a:p>
          <a:p>
            <a:pPr marL="342900" algn="just">
              <a:lnSpc>
                <a:spcPct val="150000"/>
              </a:lnSpc>
              <a:spcBef>
                <a:spcPts val="0"/>
              </a:spcBef>
              <a:buSzPts val="2035"/>
              <a:buFont typeface="Wingdings" panose="05000000000000000000" pitchFamily="2" charset="2"/>
              <a:buChar char="ü"/>
            </a:pPr>
            <a:r>
              <a:rPr lang="en-US" sz="2400" dirty="0">
                <a:ea typeface="Arial"/>
                <a:cs typeface="Arial"/>
              </a:rPr>
              <a:t>This method is </a:t>
            </a:r>
            <a:r>
              <a:rPr lang="en-US" sz="2400" b="1" dirty="0">
                <a:ea typeface="Arial"/>
                <a:cs typeface="Arial"/>
              </a:rPr>
              <a:t>good for the dynamic database</a:t>
            </a:r>
            <a:r>
              <a:rPr lang="en-US" sz="2400" dirty="0">
                <a:ea typeface="Arial"/>
                <a:cs typeface="Arial"/>
              </a:rPr>
              <a:t> where data grows and shrinks frequently.</a:t>
            </a:r>
          </a:p>
        </p:txBody>
      </p:sp>
    </p:spTree>
    <p:extLst>
      <p:ext uri="{BB962C8B-B14F-4D97-AF65-F5344CB8AC3E}">
        <p14:creationId xmlns:p14="http://schemas.microsoft.com/office/powerpoint/2010/main" val="200009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pic>
        <p:nvPicPr>
          <p:cNvPr id="534" name="Google Shape;534;p32" descr="C:\Users\parul\Desktop\Digital Learning Content.png"/>
          <p:cNvPicPr preferRelativeResize="0"/>
          <p:nvPr/>
        </p:nvPicPr>
        <p:blipFill rotWithShape="1">
          <a:blip r:embed="rId3">
            <a:alphaModFix/>
          </a:blip>
          <a:srcRect/>
          <a:stretch/>
        </p:blipFill>
        <p:spPr>
          <a:xfrm>
            <a:off x="7017" y="0"/>
            <a:ext cx="9144000" cy="6900863"/>
          </a:xfrm>
          <a:prstGeom prst="rect">
            <a:avLst/>
          </a:prstGeom>
          <a:noFill/>
          <a:ln>
            <a:noFill/>
          </a:ln>
        </p:spPr>
      </p:pic>
      <p:sp>
        <p:nvSpPr>
          <p:cNvPr id="535" name="Google Shape;535;p32"/>
          <p:cNvSpPr/>
          <p:nvPr/>
        </p:nvSpPr>
        <p:spPr>
          <a:xfrm>
            <a:off x="0" y="1479977"/>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lt1"/>
              </a:buClr>
              <a:buSzPts val="2800"/>
              <a:buFont typeface="Arial"/>
              <a:buNone/>
            </a:pPr>
            <a:r>
              <a:rPr lang="en-US" sz="2800" b="1" dirty="0">
                <a:solidFill>
                  <a:schemeClr val="lt1"/>
                </a:solidFill>
                <a:latin typeface="Calibri"/>
                <a:ea typeface="Calibri"/>
                <a:cs typeface="Calibri"/>
                <a:sym typeface="Calibri"/>
              </a:rPr>
              <a:t>Disadvantages</a:t>
            </a:r>
            <a:r>
              <a:rPr lang="en-US" sz="2800" b="1" i="0" u="none" dirty="0">
                <a:solidFill>
                  <a:schemeClr val="lt1"/>
                </a:solidFill>
                <a:latin typeface="Calibri"/>
                <a:ea typeface="Calibri"/>
                <a:cs typeface="Calibri"/>
                <a:sym typeface="Calibri"/>
              </a:rPr>
              <a:t> Dynamic Hashing</a:t>
            </a:r>
            <a:endParaRPr dirty="0"/>
          </a:p>
        </p:txBody>
      </p:sp>
      <p:sp>
        <p:nvSpPr>
          <p:cNvPr id="536" name="Google Shape;536;p32"/>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a:solidFill>
                <a:schemeClr val="lt1"/>
              </a:solidFill>
              <a:latin typeface="Calibri"/>
              <a:ea typeface="Calibri"/>
              <a:cs typeface="Calibri"/>
              <a:sym typeface="Calibri"/>
            </a:endParaRPr>
          </a:p>
        </p:txBody>
      </p:sp>
      <p:pic>
        <p:nvPicPr>
          <p:cNvPr id="537" name="Google Shape;537;p32"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538" name="Google Shape;538;p32"/>
          <p:cNvSpPr txBox="1"/>
          <p:nvPr/>
        </p:nvSpPr>
        <p:spPr>
          <a:xfrm>
            <a:off x="27577" y="2095803"/>
            <a:ext cx="9036566" cy="163121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p:txBody>
      </p:sp>
      <p:sp>
        <p:nvSpPr>
          <p:cNvPr id="539" name="Google Shape;539;p32"/>
          <p:cNvSpPr txBox="1">
            <a:spLocks noGrp="1"/>
          </p:cNvSpPr>
          <p:nvPr>
            <p:ph type="body" idx="1"/>
          </p:nvPr>
        </p:nvSpPr>
        <p:spPr>
          <a:xfrm>
            <a:off x="57147" y="2122914"/>
            <a:ext cx="9006995" cy="4735086"/>
          </a:xfrm>
          <a:prstGeom prst="rect">
            <a:avLst/>
          </a:prstGeom>
          <a:noFill/>
          <a:ln>
            <a:noFill/>
          </a:ln>
        </p:spPr>
        <p:txBody>
          <a:bodyPr spcFirstLastPara="1" wrap="square" lIns="91425" tIns="45700" rIns="91425" bIns="45700" anchor="t" anchorCtr="0">
            <a:normAutofit/>
          </a:bodyPr>
          <a:lstStyle/>
          <a:p>
            <a:pPr marL="342900" algn="just">
              <a:lnSpc>
                <a:spcPct val="150000"/>
              </a:lnSpc>
              <a:spcBef>
                <a:spcPts val="0"/>
              </a:spcBef>
              <a:buSzPts val="2035"/>
              <a:buFont typeface="Wingdings" panose="05000000000000000000" pitchFamily="2" charset="2"/>
              <a:buChar char="Ø"/>
            </a:pPr>
            <a:r>
              <a:rPr lang="en-US" sz="2400" b="1" dirty="0">
                <a:ea typeface="Arial"/>
                <a:cs typeface="Arial"/>
              </a:rPr>
              <a:t>Disadvantages of dynamic hashing</a:t>
            </a:r>
          </a:p>
          <a:p>
            <a:pPr marL="342900" algn="just">
              <a:lnSpc>
                <a:spcPct val="150000"/>
              </a:lnSpc>
              <a:spcBef>
                <a:spcPts val="0"/>
              </a:spcBef>
              <a:buSzPts val="2035"/>
              <a:buFont typeface="Wingdings" panose="05000000000000000000" pitchFamily="2" charset="2"/>
              <a:buChar char="ü"/>
            </a:pPr>
            <a:r>
              <a:rPr lang="en-US" sz="2400" dirty="0">
                <a:ea typeface="Arial"/>
                <a:cs typeface="Arial"/>
              </a:rPr>
              <a:t>In this method, </a:t>
            </a:r>
            <a:r>
              <a:rPr lang="en-US" sz="2400" b="1" dirty="0">
                <a:ea typeface="Arial"/>
                <a:cs typeface="Arial"/>
              </a:rPr>
              <a:t>if the data size increases then the bucket size is also increased.</a:t>
            </a:r>
            <a:r>
              <a:rPr lang="en-US" sz="2400" dirty="0">
                <a:ea typeface="Arial"/>
                <a:cs typeface="Arial"/>
              </a:rPr>
              <a:t> These addresses of data will be maintained in the bucket address table. This is because the data address will keep changing as buckets grow and shrink. If there is a huge increase in data, maintaining the bucket address table becomes tedious.</a:t>
            </a:r>
          </a:p>
          <a:p>
            <a:pPr marL="342900" algn="just">
              <a:lnSpc>
                <a:spcPct val="150000"/>
              </a:lnSpc>
              <a:spcBef>
                <a:spcPts val="0"/>
              </a:spcBef>
              <a:buSzPts val="2035"/>
              <a:buFont typeface="Wingdings" panose="05000000000000000000" pitchFamily="2" charset="2"/>
              <a:buChar char="ü"/>
            </a:pPr>
            <a:r>
              <a:rPr lang="en-US" sz="2400" dirty="0">
                <a:ea typeface="Arial"/>
                <a:cs typeface="Arial"/>
              </a:rPr>
              <a:t>In this case, the </a:t>
            </a:r>
            <a:r>
              <a:rPr lang="en-US" sz="2400" b="1" dirty="0">
                <a:ea typeface="Arial"/>
                <a:cs typeface="Arial"/>
              </a:rPr>
              <a:t>bucket overflow situation will also occur</a:t>
            </a:r>
            <a:r>
              <a:rPr lang="en-US" sz="2400" dirty="0">
                <a:ea typeface="Arial"/>
                <a:cs typeface="Arial"/>
              </a:rPr>
              <a:t>. But it might take little time to reach this situation than static hashing.</a:t>
            </a:r>
          </a:p>
        </p:txBody>
      </p:sp>
    </p:spTree>
    <p:extLst>
      <p:ext uri="{BB962C8B-B14F-4D97-AF65-F5344CB8AC3E}">
        <p14:creationId xmlns:p14="http://schemas.microsoft.com/office/powerpoint/2010/main" val="150427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pic>
        <p:nvPicPr>
          <p:cNvPr id="575" name="Google Shape;575;p34" descr="C:\Users\parul\Desktop\Digital Learning Content.png"/>
          <p:cNvPicPr preferRelativeResize="0"/>
          <p:nvPr/>
        </p:nvPicPr>
        <p:blipFill rotWithShape="1">
          <a:blip r:embed="rId3">
            <a:alphaModFix/>
          </a:blip>
          <a:srcRect/>
          <a:stretch/>
        </p:blipFill>
        <p:spPr>
          <a:xfrm>
            <a:off x="54361" y="0"/>
            <a:ext cx="9144000" cy="6900863"/>
          </a:xfrm>
          <a:prstGeom prst="rect">
            <a:avLst/>
          </a:prstGeom>
          <a:noFill/>
          <a:ln>
            <a:noFill/>
          </a:ln>
        </p:spPr>
      </p:pic>
      <p:sp>
        <p:nvSpPr>
          <p:cNvPr id="576" name="Google Shape;576;p34"/>
          <p:cNvSpPr/>
          <p:nvPr/>
        </p:nvSpPr>
        <p:spPr>
          <a:xfrm>
            <a:off x="0" y="1479977"/>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lt1"/>
              </a:buClr>
              <a:buSzPts val="2800"/>
              <a:buFont typeface="Arial"/>
              <a:buNone/>
            </a:pPr>
            <a:r>
              <a:rPr lang="en-US" sz="2800" b="1" i="0" u="none">
                <a:solidFill>
                  <a:schemeClr val="lt1"/>
                </a:solidFill>
                <a:latin typeface="Calibri"/>
                <a:ea typeface="Calibri"/>
                <a:cs typeface="Calibri"/>
                <a:sym typeface="Calibri"/>
              </a:rPr>
              <a:t>Advantages &amp; Disadvantages</a:t>
            </a:r>
            <a:endParaRPr/>
          </a:p>
        </p:txBody>
      </p:sp>
      <p:sp>
        <p:nvSpPr>
          <p:cNvPr id="577" name="Google Shape;577;p3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a:solidFill>
                <a:schemeClr val="lt1"/>
              </a:solidFill>
              <a:latin typeface="Calibri"/>
              <a:ea typeface="Calibri"/>
              <a:cs typeface="Calibri"/>
              <a:sym typeface="Calibri"/>
            </a:endParaRPr>
          </a:p>
        </p:txBody>
      </p:sp>
      <p:pic>
        <p:nvPicPr>
          <p:cNvPr id="578" name="Google Shape;578;p34"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579" name="Google Shape;579;p34"/>
          <p:cNvSpPr txBox="1"/>
          <p:nvPr/>
        </p:nvSpPr>
        <p:spPr>
          <a:xfrm>
            <a:off x="27577" y="2095803"/>
            <a:ext cx="9036566" cy="163121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p:txBody>
      </p:sp>
      <p:sp>
        <p:nvSpPr>
          <p:cNvPr id="580" name="Google Shape;580;p34"/>
          <p:cNvSpPr txBox="1">
            <a:spLocks noGrp="1"/>
          </p:cNvSpPr>
          <p:nvPr>
            <p:ph type="body" idx="1"/>
          </p:nvPr>
        </p:nvSpPr>
        <p:spPr>
          <a:xfrm>
            <a:off x="57147" y="2122914"/>
            <a:ext cx="9006995" cy="4735086"/>
          </a:xfrm>
          <a:prstGeom prst="rect">
            <a:avLst/>
          </a:prstGeom>
          <a:noFill/>
          <a:ln>
            <a:noFill/>
          </a:ln>
        </p:spPr>
        <p:txBody>
          <a:bodyPr spcFirstLastPara="1" wrap="square" lIns="91425" tIns="45700" rIns="91425" bIns="45700" anchor="t" anchorCtr="0">
            <a:normAutofit/>
          </a:bodyPr>
          <a:lstStyle/>
          <a:p>
            <a:pPr marL="342900" lvl="0" indent="-342900" algn="just" rtl="0">
              <a:lnSpc>
                <a:spcPct val="80000"/>
              </a:lnSpc>
              <a:spcBef>
                <a:spcPts val="400"/>
              </a:spcBef>
              <a:spcAft>
                <a:spcPts val="0"/>
              </a:spcAft>
              <a:buClr>
                <a:schemeClr val="dk1"/>
              </a:buClr>
              <a:buSzPts val="2000"/>
              <a:buFont typeface="Noto Sans Symbols"/>
              <a:buChar char="⮚"/>
            </a:pPr>
            <a:r>
              <a:rPr lang="en-US" sz="2000" b="1" dirty="0"/>
              <a:t>Disadvantages of dynamic hashing</a:t>
            </a:r>
            <a:endParaRPr dirty="0"/>
          </a:p>
          <a:p>
            <a:pPr marL="342900" lvl="0" indent="-263525" algn="just" rtl="0">
              <a:lnSpc>
                <a:spcPct val="80000"/>
              </a:lnSpc>
              <a:spcBef>
                <a:spcPts val="250"/>
              </a:spcBef>
              <a:spcAft>
                <a:spcPts val="0"/>
              </a:spcAft>
              <a:buClr>
                <a:schemeClr val="dk1"/>
              </a:buClr>
              <a:buSzPts val="1250"/>
              <a:buNone/>
            </a:pPr>
            <a:endParaRPr sz="1250" dirty="0"/>
          </a:p>
        </p:txBody>
      </p:sp>
    </p:spTree>
    <p:extLst>
      <p:ext uri="{BB962C8B-B14F-4D97-AF65-F5344CB8AC3E}">
        <p14:creationId xmlns:p14="http://schemas.microsoft.com/office/powerpoint/2010/main" val="71784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5"/>
          <p:cNvSpPr/>
          <p:nvPr/>
        </p:nvSpPr>
        <p:spPr>
          <a:xfrm>
            <a:off x="0" y="3214688"/>
            <a:ext cx="9144000" cy="3643312"/>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p:txBody>
      </p:sp>
      <p:pic>
        <p:nvPicPr>
          <p:cNvPr id="586" name="Google Shape;586;p35" descr="C:\Users\parul\Desktop\1.png"/>
          <p:cNvPicPr preferRelativeResize="0"/>
          <p:nvPr/>
        </p:nvPicPr>
        <p:blipFill rotWithShape="1">
          <a:blip r:embed="rId3">
            <a:alphaModFix/>
          </a:blip>
          <a:srcRect/>
          <a:stretch/>
        </p:blipFill>
        <p:spPr>
          <a:xfrm>
            <a:off x="1219200" y="361950"/>
            <a:ext cx="6705600" cy="2857500"/>
          </a:xfrm>
          <a:prstGeom prst="rect">
            <a:avLst/>
          </a:prstGeom>
          <a:noFill/>
          <a:ln>
            <a:noFill/>
          </a:ln>
        </p:spPr>
      </p:pic>
      <p:pic>
        <p:nvPicPr>
          <p:cNvPr id="587" name="Google Shape;587;p35" descr="C:\Users\parul\Desktop\2.png"/>
          <p:cNvPicPr preferRelativeResize="0"/>
          <p:nvPr/>
        </p:nvPicPr>
        <p:blipFill rotWithShape="1">
          <a:blip r:embed="rId4">
            <a:alphaModFix/>
          </a:blip>
          <a:srcRect/>
          <a:stretch/>
        </p:blipFill>
        <p:spPr>
          <a:xfrm>
            <a:off x="2433638" y="4000500"/>
            <a:ext cx="4276725" cy="571500"/>
          </a:xfrm>
          <a:prstGeom prst="rect">
            <a:avLst/>
          </a:prstGeom>
          <a:noFill/>
          <a:ln>
            <a:noFill/>
          </a:ln>
        </p:spPr>
      </p:pic>
      <p:pic>
        <p:nvPicPr>
          <p:cNvPr id="588" name="Google Shape;588;p35" descr="C:\Users\parul\Desktop\Cover Page with yellow patch - Version 18.png"/>
          <p:cNvPicPr preferRelativeResize="0"/>
          <p:nvPr/>
        </p:nvPicPr>
        <p:blipFill rotWithShape="1">
          <a:blip r:embed="rId5">
            <a:alphaModFix/>
          </a:blip>
          <a:srcRect/>
          <a:stretch/>
        </p:blipFill>
        <p:spPr>
          <a:xfrm>
            <a:off x="3038475" y="4946650"/>
            <a:ext cx="3067050" cy="260350"/>
          </a:xfrm>
          <a:prstGeom prst="rect">
            <a:avLst/>
          </a:prstGeom>
          <a:noFill/>
          <a:ln>
            <a:noFill/>
          </a:ln>
        </p:spPr>
      </p:pic>
      <p:sp>
        <p:nvSpPr>
          <p:cNvPr id="589" name="Google Shape;589;p35"/>
          <p:cNvSpPr/>
          <p:nvPr/>
        </p:nvSpPr>
        <p:spPr>
          <a:xfrm>
            <a:off x="0" y="6003925"/>
            <a:ext cx="9144000" cy="357188"/>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p:txBody>
      </p:sp>
      <p:sp>
        <p:nvSpPr>
          <p:cNvPr id="590" name="Google Shape;590;p35"/>
          <p:cNvSpPr/>
          <p:nvPr/>
        </p:nvSpPr>
        <p:spPr>
          <a:xfrm>
            <a:off x="3249613" y="5997575"/>
            <a:ext cx="2644775" cy="36988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2"/>
              </a:buClr>
              <a:buSzPts val="1800"/>
              <a:buFont typeface="Arial"/>
              <a:buNone/>
            </a:pPr>
            <a:r>
              <a:rPr lang="en-US" sz="1800" b="0" i="0" u="none">
                <a:solidFill>
                  <a:schemeClr val="dk2"/>
                </a:solidFill>
                <a:latin typeface="Calibri"/>
                <a:ea typeface="Calibri"/>
                <a:cs typeface="Calibri"/>
                <a:sym typeface="Calibri"/>
              </a:rPr>
              <a:t>www.paruluniversity.ac.in</a:t>
            </a:r>
            <a:endParaRPr sz="1800" b="0" i="0" u="none">
              <a:solidFill>
                <a:schemeClr val="dk2"/>
              </a:solidFill>
              <a:latin typeface="Calibri"/>
              <a:ea typeface="Calibri"/>
              <a:cs typeface="Calibri"/>
              <a:sym typeface="Calibri"/>
            </a:endParaRPr>
          </a:p>
        </p:txBody>
      </p:sp>
      <p:pic>
        <p:nvPicPr>
          <p:cNvPr id="591" name="Google Shape;591;p35"/>
          <p:cNvPicPr preferRelativeResize="0"/>
          <p:nvPr/>
        </p:nvPicPr>
        <p:blipFill rotWithShape="1">
          <a:blip r:embed="rId6">
            <a:alphaModFix/>
          </a:blip>
          <a:srcRect/>
          <a:stretch/>
        </p:blipFill>
        <p:spPr>
          <a:xfrm>
            <a:off x="8318500" y="6032500"/>
            <a:ext cx="609600" cy="609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3" descr="C:\Users\parul\Desktop\Digital Learning Content.png"/>
          <p:cNvPicPr preferRelativeResize="0"/>
          <p:nvPr/>
        </p:nvPicPr>
        <p:blipFill rotWithShape="1">
          <a:blip r:embed="rId3">
            <a:alphaModFix/>
          </a:blip>
          <a:srcRect/>
          <a:stretch/>
        </p:blipFill>
        <p:spPr>
          <a:xfrm>
            <a:off x="0" y="-50800"/>
            <a:ext cx="9144000" cy="6900863"/>
          </a:xfrm>
          <a:prstGeom prst="rect">
            <a:avLst/>
          </a:prstGeom>
          <a:noFill/>
          <a:ln>
            <a:noFill/>
          </a:ln>
        </p:spPr>
      </p:pic>
      <p:pic>
        <p:nvPicPr>
          <p:cNvPr id="257" name="Google Shape;257;p3"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259" name="Google Shape;259;p3"/>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0" name="Google Shape;260;p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US" sz="3000" b="1" i="0" u="none" strike="noStrike" cap="none" dirty="0">
                <a:solidFill>
                  <a:schemeClr val="lt1"/>
                </a:solidFill>
                <a:latin typeface="Calibri"/>
                <a:ea typeface="Calibri"/>
                <a:cs typeface="Calibri"/>
                <a:sym typeface="Calibri"/>
              </a:rPr>
              <a:t>Indices/Index in DBMS</a:t>
            </a:r>
            <a:endParaRPr sz="3000" b="1" i="0" u="none" strike="noStrike" cap="none" dirty="0">
              <a:solidFill>
                <a:schemeClr val="lt1"/>
              </a:solidFill>
              <a:latin typeface="Calibri"/>
              <a:ea typeface="Calibri"/>
              <a:cs typeface="Calibri"/>
              <a:sym typeface="Calibri"/>
            </a:endParaRPr>
          </a:p>
        </p:txBody>
      </p:sp>
      <p:sp>
        <p:nvSpPr>
          <p:cNvPr id="261" name="Google Shape;261;p3"/>
          <p:cNvSpPr/>
          <p:nvPr/>
        </p:nvSpPr>
        <p:spPr>
          <a:xfrm>
            <a:off x="6643688" y="6073775"/>
            <a:ext cx="1111250" cy="21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800"/>
              <a:buFont typeface="Arial"/>
              <a:buNone/>
            </a:pPr>
            <a:endParaRPr sz="800" b="0" i="0" u="none" strike="noStrike" cap="none">
              <a:solidFill>
                <a:schemeClr val="dk1"/>
              </a:solidFill>
              <a:latin typeface="Calibri"/>
              <a:ea typeface="Calibri"/>
              <a:cs typeface="Calibri"/>
              <a:sym typeface="Calibri"/>
            </a:endParaRPr>
          </a:p>
        </p:txBody>
      </p:sp>
      <p:sp>
        <p:nvSpPr>
          <p:cNvPr id="262" name="Google Shape;262;p3"/>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2050" name="Picture 2" descr="DBMS Indexing in DBMS">
            <a:extLst>
              <a:ext uri="{FF2B5EF4-FFF2-40B4-BE49-F238E27FC236}">
                <a16:creationId xmlns:a16="http://schemas.microsoft.com/office/drawing/2014/main" id="{C7F42137-2A4E-4C14-95A6-489875467D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992" y="2482850"/>
            <a:ext cx="7782015" cy="3716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9934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3" descr="C:\Users\parul\Desktop\Digital Learning Content.png"/>
          <p:cNvPicPr preferRelativeResize="0"/>
          <p:nvPr/>
        </p:nvPicPr>
        <p:blipFill rotWithShape="1">
          <a:blip r:embed="rId3">
            <a:alphaModFix/>
          </a:blip>
          <a:srcRect/>
          <a:stretch/>
        </p:blipFill>
        <p:spPr>
          <a:xfrm>
            <a:off x="0" y="-50800"/>
            <a:ext cx="9144000" cy="6900863"/>
          </a:xfrm>
          <a:prstGeom prst="rect">
            <a:avLst/>
          </a:prstGeom>
          <a:noFill/>
          <a:ln>
            <a:noFill/>
          </a:ln>
        </p:spPr>
      </p:pic>
      <p:pic>
        <p:nvPicPr>
          <p:cNvPr id="257" name="Google Shape;257;p3"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258" name="Google Shape;258;p3"/>
          <p:cNvSpPr txBox="1"/>
          <p:nvPr/>
        </p:nvSpPr>
        <p:spPr>
          <a:xfrm>
            <a:off x="0" y="2387600"/>
            <a:ext cx="9144000" cy="3416279"/>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chemeClr val="dk1"/>
              </a:buClr>
              <a:buSzPts val="2000"/>
              <a:buFont typeface="Arial"/>
              <a:buChar char="•"/>
            </a:pPr>
            <a:r>
              <a:rPr lang="en-US" sz="2400" b="0" i="0" u="none" strike="noStrike" cap="none" dirty="0">
                <a:solidFill>
                  <a:schemeClr val="dk1"/>
                </a:solidFill>
                <a:latin typeface="Calibri"/>
                <a:ea typeface="Calibri"/>
                <a:cs typeface="Calibri"/>
                <a:sym typeface="Calibri"/>
              </a:rPr>
              <a:t>The indices are </a:t>
            </a:r>
            <a:r>
              <a:rPr lang="en-US" sz="2400" b="1" i="0" u="none" strike="noStrike" cap="none" dirty="0">
                <a:solidFill>
                  <a:schemeClr val="dk1"/>
                </a:solidFill>
                <a:latin typeface="Calibri"/>
                <a:ea typeface="Calibri"/>
                <a:cs typeface="Calibri"/>
                <a:sym typeface="Calibri"/>
              </a:rPr>
              <a:t>usually sorted to make searching faster</a:t>
            </a:r>
            <a:r>
              <a:rPr lang="en-US" sz="2400" b="0" i="0" u="none" strike="noStrike" cap="none" dirty="0">
                <a:solidFill>
                  <a:schemeClr val="dk1"/>
                </a:solidFill>
                <a:latin typeface="Calibri"/>
                <a:ea typeface="Calibri"/>
                <a:cs typeface="Calibri"/>
                <a:sym typeface="Calibri"/>
              </a:rPr>
              <a:t>. The indices which are sorted are known as ordered indices.</a:t>
            </a:r>
          </a:p>
          <a:p>
            <a:pPr marL="342900" marR="0" lvl="0" indent="-342900" algn="just" rtl="0">
              <a:lnSpc>
                <a:spcPct val="150000"/>
              </a:lnSpc>
              <a:spcBef>
                <a:spcPts val="0"/>
              </a:spcBef>
              <a:spcAft>
                <a:spcPts val="0"/>
              </a:spcAft>
              <a:buClr>
                <a:schemeClr val="dk1"/>
              </a:buClr>
              <a:buSzPts val="2000"/>
              <a:buFont typeface="Arial"/>
              <a:buChar char="•"/>
            </a:pPr>
            <a:r>
              <a:rPr lang="en-US" sz="2400" b="0" i="0" u="none" strike="noStrike" cap="none" dirty="0">
                <a:solidFill>
                  <a:schemeClr val="dk1"/>
                </a:solidFill>
                <a:latin typeface="Calibri"/>
                <a:ea typeface="Calibri"/>
                <a:cs typeface="Calibri"/>
                <a:sym typeface="Calibri"/>
              </a:rPr>
              <a:t>Example: Suppose we have an employee table with thousands of record and each of which is 10 bytes long. If their IDs start with 1, 2, 3....and so on and we have to search student with ID-543.</a:t>
            </a:r>
          </a:p>
          <a:p>
            <a:pPr marL="342900" marR="0" lvl="0" indent="-342900" algn="just" rtl="0">
              <a:lnSpc>
                <a:spcPct val="150000"/>
              </a:lnSpc>
              <a:spcBef>
                <a:spcPts val="0"/>
              </a:spcBef>
              <a:spcAft>
                <a:spcPts val="0"/>
              </a:spcAft>
              <a:buClr>
                <a:schemeClr val="dk1"/>
              </a:buClr>
              <a:buSzPts val="2000"/>
              <a:buFont typeface="Arial"/>
              <a:buChar char="•"/>
            </a:pPr>
            <a:endParaRPr sz="2400" b="1" dirty="0"/>
          </a:p>
        </p:txBody>
      </p:sp>
      <p:sp>
        <p:nvSpPr>
          <p:cNvPr id="259" name="Google Shape;259;p3"/>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0" name="Google Shape;260;p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US" sz="3000" b="1" i="0" u="none" strike="noStrike" cap="none" dirty="0">
                <a:solidFill>
                  <a:schemeClr val="lt1"/>
                </a:solidFill>
                <a:latin typeface="Calibri"/>
                <a:ea typeface="Calibri"/>
                <a:cs typeface="Calibri"/>
                <a:sym typeface="Calibri"/>
              </a:rPr>
              <a:t>Ordered indices</a:t>
            </a:r>
            <a:endParaRPr sz="3000" b="1" i="0" u="none" strike="noStrike" cap="none" dirty="0">
              <a:solidFill>
                <a:schemeClr val="lt1"/>
              </a:solidFill>
              <a:latin typeface="Calibri"/>
              <a:ea typeface="Calibri"/>
              <a:cs typeface="Calibri"/>
              <a:sym typeface="Calibri"/>
            </a:endParaRPr>
          </a:p>
        </p:txBody>
      </p:sp>
      <p:sp>
        <p:nvSpPr>
          <p:cNvPr id="261" name="Google Shape;261;p3"/>
          <p:cNvSpPr/>
          <p:nvPr/>
        </p:nvSpPr>
        <p:spPr>
          <a:xfrm>
            <a:off x="6643688" y="6073775"/>
            <a:ext cx="1111250" cy="21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800"/>
              <a:buFont typeface="Arial"/>
              <a:buNone/>
            </a:pPr>
            <a:endParaRPr sz="800" b="0" i="0" u="none" strike="noStrike" cap="none">
              <a:solidFill>
                <a:schemeClr val="dk1"/>
              </a:solidFill>
              <a:latin typeface="Calibri"/>
              <a:ea typeface="Calibri"/>
              <a:cs typeface="Calibri"/>
              <a:sym typeface="Calibri"/>
            </a:endParaRPr>
          </a:p>
        </p:txBody>
      </p:sp>
      <p:sp>
        <p:nvSpPr>
          <p:cNvPr id="262" name="Google Shape;262;p3"/>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79229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3" descr="C:\Users\parul\Desktop\Digital Learning Content.png"/>
          <p:cNvPicPr preferRelativeResize="0"/>
          <p:nvPr/>
        </p:nvPicPr>
        <p:blipFill rotWithShape="1">
          <a:blip r:embed="rId3">
            <a:alphaModFix/>
          </a:blip>
          <a:srcRect/>
          <a:stretch/>
        </p:blipFill>
        <p:spPr>
          <a:xfrm>
            <a:off x="0" y="-50800"/>
            <a:ext cx="9144000" cy="6900863"/>
          </a:xfrm>
          <a:prstGeom prst="rect">
            <a:avLst/>
          </a:prstGeom>
          <a:noFill/>
          <a:ln>
            <a:noFill/>
          </a:ln>
        </p:spPr>
      </p:pic>
      <p:pic>
        <p:nvPicPr>
          <p:cNvPr id="257" name="Google Shape;257;p3"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258" name="Google Shape;258;p3"/>
          <p:cNvSpPr txBox="1"/>
          <p:nvPr/>
        </p:nvSpPr>
        <p:spPr>
          <a:xfrm>
            <a:off x="0" y="2387600"/>
            <a:ext cx="9144000" cy="3416279"/>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chemeClr val="dk1"/>
              </a:buClr>
              <a:buSzPts val="2000"/>
              <a:buFont typeface="Arial"/>
              <a:buChar char="•"/>
            </a:pPr>
            <a:r>
              <a:rPr lang="en-US" sz="2400" b="0" i="0" u="none" strike="noStrike" cap="none" dirty="0">
                <a:solidFill>
                  <a:schemeClr val="dk1"/>
                </a:solidFill>
                <a:latin typeface="Calibri"/>
                <a:ea typeface="Calibri"/>
                <a:cs typeface="Calibri"/>
                <a:sym typeface="Calibri"/>
              </a:rPr>
              <a:t>In such cases, In the case of a database with no index, we have to search the disk block from starting till it reaches 543. The DBMS will read the record after reading 543*10=5430 bytes.</a:t>
            </a:r>
          </a:p>
          <a:p>
            <a:pPr marL="342900" marR="0" lvl="0" indent="-342900" algn="just" rtl="0">
              <a:lnSpc>
                <a:spcPct val="150000"/>
              </a:lnSpc>
              <a:spcBef>
                <a:spcPts val="0"/>
              </a:spcBef>
              <a:spcAft>
                <a:spcPts val="0"/>
              </a:spcAft>
              <a:buClr>
                <a:schemeClr val="dk1"/>
              </a:buClr>
              <a:buSzPts val="2000"/>
              <a:buFont typeface="Arial"/>
              <a:buChar char="•"/>
            </a:pPr>
            <a:r>
              <a:rPr lang="en-US" sz="2400" b="0" i="0" u="none" strike="noStrike" cap="none" dirty="0">
                <a:solidFill>
                  <a:schemeClr val="dk1"/>
                </a:solidFill>
                <a:latin typeface="Calibri"/>
                <a:ea typeface="Calibri"/>
                <a:cs typeface="Calibri"/>
                <a:sym typeface="Calibri"/>
              </a:rPr>
              <a:t>In the case of an index, we will search using indexes and the DBMS will read the record after reading 542*2= 1084 bytes which are very less compared to the previous case.</a:t>
            </a:r>
            <a:endParaRPr sz="2400" b="1" dirty="0"/>
          </a:p>
        </p:txBody>
      </p:sp>
      <p:sp>
        <p:nvSpPr>
          <p:cNvPr id="259" name="Google Shape;259;p3"/>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0" name="Google Shape;260;p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US" sz="3000" b="1" i="0" u="none" strike="noStrike" cap="none" dirty="0">
                <a:solidFill>
                  <a:schemeClr val="lt1"/>
                </a:solidFill>
                <a:latin typeface="Calibri"/>
                <a:ea typeface="Calibri"/>
                <a:cs typeface="Calibri"/>
                <a:sym typeface="Calibri"/>
              </a:rPr>
              <a:t>Ordered indices</a:t>
            </a:r>
            <a:endParaRPr sz="3000" b="1" i="0" u="none" strike="noStrike" cap="none" dirty="0">
              <a:solidFill>
                <a:schemeClr val="lt1"/>
              </a:solidFill>
              <a:latin typeface="Calibri"/>
              <a:ea typeface="Calibri"/>
              <a:cs typeface="Calibri"/>
              <a:sym typeface="Calibri"/>
            </a:endParaRPr>
          </a:p>
        </p:txBody>
      </p:sp>
      <p:sp>
        <p:nvSpPr>
          <p:cNvPr id="261" name="Google Shape;261;p3"/>
          <p:cNvSpPr/>
          <p:nvPr/>
        </p:nvSpPr>
        <p:spPr>
          <a:xfrm>
            <a:off x="6643688" y="6073775"/>
            <a:ext cx="1111250" cy="21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800"/>
              <a:buFont typeface="Arial"/>
              <a:buNone/>
            </a:pPr>
            <a:endParaRPr sz="800" b="0" i="0" u="none" strike="noStrike" cap="none">
              <a:solidFill>
                <a:schemeClr val="dk1"/>
              </a:solidFill>
              <a:latin typeface="Calibri"/>
              <a:ea typeface="Calibri"/>
              <a:cs typeface="Calibri"/>
              <a:sym typeface="Calibri"/>
            </a:endParaRPr>
          </a:p>
        </p:txBody>
      </p:sp>
      <p:sp>
        <p:nvSpPr>
          <p:cNvPr id="262" name="Google Shape;262;p3"/>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42964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3" descr="C:\Users\parul\Desktop\Digital Learning Content.png"/>
          <p:cNvPicPr preferRelativeResize="0"/>
          <p:nvPr/>
        </p:nvPicPr>
        <p:blipFill rotWithShape="1">
          <a:blip r:embed="rId3">
            <a:alphaModFix/>
          </a:blip>
          <a:srcRect/>
          <a:stretch/>
        </p:blipFill>
        <p:spPr>
          <a:xfrm>
            <a:off x="0" y="-50800"/>
            <a:ext cx="9144000" cy="6900863"/>
          </a:xfrm>
          <a:prstGeom prst="rect">
            <a:avLst/>
          </a:prstGeom>
          <a:noFill/>
          <a:ln>
            <a:noFill/>
          </a:ln>
        </p:spPr>
      </p:pic>
      <p:pic>
        <p:nvPicPr>
          <p:cNvPr id="257" name="Google Shape;257;p3"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258" name="Google Shape;258;p3"/>
          <p:cNvSpPr txBox="1"/>
          <p:nvPr/>
        </p:nvSpPr>
        <p:spPr>
          <a:xfrm>
            <a:off x="0" y="2387600"/>
            <a:ext cx="9144000" cy="4524275"/>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chemeClr val="dk1"/>
              </a:buClr>
              <a:buSzPts val="2000"/>
              <a:buFont typeface="Arial"/>
              <a:buChar char="•"/>
            </a:pPr>
            <a:r>
              <a:rPr lang="en-US" sz="2400" b="0" i="0" u="none" strike="noStrike" cap="none" dirty="0">
                <a:solidFill>
                  <a:schemeClr val="dk1"/>
                </a:solidFill>
                <a:latin typeface="Calibri"/>
                <a:ea typeface="Calibri"/>
                <a:cs typeface="Calibri"/>
                <a:sym typeface="Calibri"/>
              </a:rPr>
              <a:t>If the index is </a:t>
            </a:r>
            <a:r>
              <a:rPr lang="en-US" sz="2400" b="1" i="0" u="none" strike="noStrike" cap="none" dirty="0">
                <a:solidFill>
                  <a:schemeClr val="dk1"/>
                </a:solidFill>
                <a:latin typeface="Calibri"/>
                <a:ea typeface="Calibri"/>
                <a:cs typeface="Calibri"/>
                <a:sym typeface="Calibri"/>
              </a:rPr>
              <a:t>created on the basis of the primary key </a:t>
            </a:r>
            <a:r>
              <a:rPr lang="en-US" sz="2400" b="0" i="0" u="none" strike="noStrike" cap="none" dirty="0">
                <a:solidFill>
                  <a:schemeClr val="dk1"/>
                </a:solidFill>
                <a:latin typeface="Calibri"/>
                <a:ea typeface="Calibri"/>
                <a:cs typeface="Calibri"/>
                <a:sym typeface="Calibri"/>
              </a:rPr>
              <a:t>of the table, then it is known as primary indexing. These primary keys are unique to each record and contain 1:1 relation between the records.</a:t>
            </a:r>
          </a:p>
          <a:p>
            <a:pPr marL="342900" marR="0" lvl="0" indent="-342900" algn="just" rtl="0">
              <a:lnSpc>
                <a:spcPct val="150000"/>
              </a:lnSpc>
              <a:spcBef>
                <a:spcPts val="0"/>
              </a:spcBef>
              <a:spcAft>
                <a:spcPts val="0"/>
              </a:spcAft>
              <a:buClr>
                <a:schemeClr val="dk1"/>
              </a:buClr>
              <a:buSzPts val="2000"/>
              <a:buFont typeface="Arial"/>
              <a:buChar char="•"/>
            </a:pPr>
            <a:r>
              <a:rPr lang="en-US" sz="2400" b="0" i="0" u="none" strike="noStrike" cap="none" dirty="0">
                <a:solidFill>
                  <a:schemeClr val="dk1"/>
                </a:solidFill>
                <a:latin typeface="Calibri"/>
                <a:ea typeface="Calibri"/>
                <a:cs typeface="Calibri"/>
                <a:sym typeface="Calibri"/>
              </a:rPr>
              <a:t>As primary keys are </a:t>
            </a:r>
            <a:r>
              <a:rPr lang="en-US" sz="2400" b="1" i="0" u="none" strike="noStrike" cap="none" dirty="0">
                <a:solidFill>
                  <a:schemeClr val="dk1"/>
                </a:solidFill>
                <a:latin typeface="Calibri"/>
                <a:ea typeface="Calibri"/>
                <a:cs typeface="Calibri"/>
                <a:sym typeface="Calibri"/>
              </a:rPr>
              <a:t>stored in sorted order</a:t>
            </a:r>
            <a:r>
              <a:rPr lang="en-US" sz="2400" b="0" i="0" u="none" strike="noStrike" cap="none" dirty="0">
                <a:solidFill>
                  <a:schemeClr val="dk1"/>
                </a:solidFill>
                <a:latin typeface="Calibri"/>
                <a:ea typeface="Calibri"/>
                <a:cs typeface="Calibri"/>
                <a:sym typeface="Calibri"/>
              </a:rPr>
              <a:t>, the performance of the </a:t>
            </a:r>
            <a:r>
              <a:rPr lang="en-US" sz="2400" b="1" i="0" u="none" strike="noStrike" cap="none" dirty="0">
                <a:solidFill>
                  <a:schemeClr val="dk1"/>
                </a:solidFill>
                <a:latin typeface="Calibri"/>
                <a:ea typeface="Calibri"/>
                <a:cs typeface="Calibri"/>
                <a:sym typeface="Calibri"/>
              </a:rPr>
              <a:t>searching operation is quite efficient.</a:t>
            </a:r>
          </a:p>
          <a:p>
            <a:pPr marL="342900" marR="0" lvl="0" indent="-342900" algn="just" rtl="0">
              <a:lnSpc>
                <a:spcPct val="150000"/>
              </a:lnSpc>
              <a:spcBef>
                <a:spcPts val="0"/>
              </a:spcBef>
              <a:spcAft>
                <a:spcPts val="0"/>
              </a:spcAft>
              <a:buClr>
                <a:schemeClr val="dk1"/>
              </a:buClr>
              <a:buSzPts val="2000"/>
              <a:buFont typeface="Arial"/>
              <a:buChar char="•"/>
            </a:pPr>
            <a:r>
              <a:rPr lang="en-US" sz="2400" i="0" u="none" strike="noStrike" cap="none" dirty="0">
                <a:solidFill>
                  <a:schemeClr val="dk1"/>
                </a:solidFill>
                <a:latin typeface="Calibri"/>
                <a:ea typeface="Calibri"/>
                <a:cs typeface="Calibri"/>
                <a:sym typeface="Calibri"/>
              </a:rPr>
              <a:t>The primary index can be classified into two </a:t>
            </a:r>
          </a:p>
          <a:p>
            <a:pPr marR="0" lvl="0" algn="just" rtl="0">
              <a:lnSpc>
                <a:spcPct val="150000"/>
              </a:lnSpc>
              <a:spcBef>
                <a:spcPts val="0"/>
              </a:spcBef>
              <a:spcAft>
                <a:spcPts val="0"/>
              </a:spcAft>
              <a:buClr>
                <a:schemeClr val="dk1"/>
              </a:buClr>
              <a:buSzPts val="2000"/>
            </a:pPr>
            <a:r>
              <a:rPr lang="en-US" sz="2400" i="0" u="none" strike="noStrike" cap="none" dirty="0">
                <a:solidFill>
                  <a:schemeClr val="dk1"/>
                </a:solidFill>
                <a:latin typeface="Calibri"/>
                <a:ea typeface="Calibri"/>
                <a:cs typeface="Calibri"/>
                <a:sym typeface="Calibri"/>
              </a:rPr>
              <a:t>     types: </a:t>
            </a:r>
            <a:r>
              <a:rPr lang="en-US" sz="2400" b="1" i="0" u="none" strike="noStrike" cap="none" dirty="0">
                <a:solidFill>
                  <a:schemeClr val="dk1"/>
                </a:solidFill>
                <a:latin typeface="Calibri"/>
                <a:ea typeface="Calibri"/>
                <a:cs typeface="Calibri"/>
                <a:sym typeface="Calibri"/>
              </a:rPr>
              <a:t>Dense index and Sparse index.</a:t>
            </a:r>
          </a:p>
          <a:p>
            <a:pPr marL="342900" marR="0" lvl="0" indent="-342900" algn="just" rtl="0">
              <a:lnSpc>
                <a:spcPct val="150000"/>
              </a:lnSpc>
              <a:spcBef>
                <a:spcPts val="0"/>
              </a:spcBef>
              <a:spcAft>
                <a:spcPts val="0"/>
              </a:spcAft>
              <a:buClr>
                <a:schemeClr val="dk1"/>
              </a:buClr>
              <a:buSzPts val="2000"/>
              <a:buFont typeface="Arial"/>
              <a:buChar char="•"/>
            </a:pPr>
            <a:endParaRPr lang="en-US" sz="2400" i="0" u="none" strike="noStrike" cap="none" dirty="0">
              <a:solidFill>
                <a:schemeClr val="dk1"/>
              </a:solidFill>
              <a:latin typeface="Calibri"/>
              <a:ea typeface="Calibri"/>
              <a:cs typeface="Calibri"/>
              <a:sym typeface="Calibri"/>
            </a:endParaRPr>
          </a:p>
        </p:txBody>
      </p:sp>
      <p:sp>
        <p:nvSpPr>
          <p:cNvPr id="259" name="Google Shape;259;p3"/>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0" name="Google Shape;260;p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US" sz="3000" b="1" i="0" u="none" strike="noStrike" cap="none" dirty="0">
                <a:solidFill>
                  <a:schemeClr val="lt1"/>
                </a:solidFill>
                <a:latin typeface="Calibri"/>
                <a:ea typeface="Calibri"/>
                <a:cs typeface="Calibri"/>
                <a:sym typeface="Calibri"/>
              </a:rPr>
              <a:t>Primary Index</a:t>
            </a:r>
            <a:endParaRPr sz="3000" b="1" i="0" u="none" strike="noStrike" cap="none" dirty="0">
              <a:solidFill>
                <a:schemeClr val="lt1"/>
              </a:solidFill>
              <a:latin typeface="Calibri"/>
              <a:ea typeface="Calibri"/>
              <a:cs typeface="Calibri"/>
              <a:sym typeface="Calibri"/>
            </a:endParaRPr>
          </a:p>
        </p:txBody>
      </p:sp>
      <p:sp>
        <p:nvSpPr>
          <p:cNvPr id="261" name="Google Shape;261;p3"/>
          <p:cNvSpPr/>
          <p:nvPr/>
        </p:nvSpPr>
        <p:spPr>
          <a:xfrm>
            <a:off x="6643688" y="6073775"/>
            <a:ext cx="1111250" cy="21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800"/>
              <a:buFont typeface="Arial"/>
              <a:buNone/>
            </a:pPr>
            <a:endParaRPr sz="800" b="0" i="0" u="none" strike="noStrike" cap="none">
              <a:solidFill>
                <a:schemeClr val="dk1"/>
              </a:solidFill>
              <a:latin typeface="Calibri"/>
              <a:ea typeface="Calibri"/>
              <a:cs typeface="Calibri"/>
              <a:sym typeface="Calibri"/>
            </a:endParaRPr>
          </a:p>
        </p:txBody>
      </p:sp>
      <p:sp>
        <p:nvSpPr>
          <p:cNvPr id="262" name="Google Shape;262;p3"/>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9" name="Google Shape;197;p9">
            <a:extLst>
              <a:ext uri="{FF2B5EF4-FFF2-40B4-BE49-F238E27FC236}">
                <a16:creationId xmlns:a16="http://schemas.microsoft.com/office/drawing/2014/main" id="{E4AE8A19-67CA-4CDB-A245-CB95ED53DB47}"/>
              </a:ext>
            </a:extLst>
          </p:cNvPr>
          <p:cNvGrpSpPr/>
          <p:nvPr/>
        </p:nvGrpSpPr>
        <p:grpSpPr>
          <a:xfrm>
            <a:off x="6382612" y="4553077"/>
            <a:ext cx="1160851" cy="2031489"/>
            <a:chOff x="367510" y="255"/>
            <a:chExt cx="1160851" cy="2031489"/>
          </a:xfrm>
        </p:grpSpPr>
        <p:sp>
          <p:nvSpPr>
            <p:cNvPr id="10" name="Google Shape;198;p9">
              <a:extLst>
                <a:ext uri="{FF2B5EF4-FFF2-40B4-BE49-F238E27FC236}">
                  <a16:creationId xmlns:a16="http://schemas.microsoft.com/office/drawing/2014/main" id="{FB53DE76-BAC5-4442-A49F-D7AC3C9ADEB1}"/>
                </a:ext>
              </a:extLst>
            </p:cNvPr>
            <p:cNvSpPr/>
            <p:nvPr/>
          </p:nvSpPr>
          <p:spPr>
            <a:xfrm>
              <a:off x="367510" y="255"/>
              <a:ext cx="1160851" cy="580425"/>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p9">
              <a:extLst>
                <a:ext uri="{FF2B5EF4-FFF2-40B4-BE49-F238E27FC236}">
                  <a16:creationId xmlns:a16="http://schemas.microsoft.com/office/drawing/2014/main" id="{C012F23F-B170-45C7-B1DB-0F81BDB71A24}"/>
                </a:ext>
              </a:extLst>
            </p:cNvPr>
            <p:cNvSpPr txBox="1"/>
            <p:nvPr/>
          </p:nvSpPr>
          <p:spPr>
            <a:xfrm>
              <a:off x="384510" y="17255"/>
              <a:ext cx="1126851" cy="546425"/>
            </a:xfrm>
            <a:prstGeom prst="rect">
              <a:avLst/>
            </a:prstGeom>
            <a:noFill/>
            <a:ln>
              <a:noFill/>
            </a:ln>
          </p:spPr>
          <p:txBody>
            <a:bodyPr spcFirstLastPara="1" wrap="square" lIns="32375" tIns="21575" rIns="32375" bIns="21575" anchor="ctr" anchorCtr="0">
              <a:noAutofit/>
            </a:bodyPr>
            <a:lstStyle/>
            <a:p>
              <a:pPr marL="0" marR="0" lvl="0" indent="0" algn="ctr" rtl="0">
                <a:lnSpc>
                  <a:spcPct val="90000"/>
                </a:lnSpc>
                <a:spcBef>
                  <a:spcPts val="0"/>
                </a:spcBef>
                <a:spcAft>
                  <a:spcPts val="0"/>
                </a:spcAft>
                <a:buClr>
                  <a:schemeClr val="lt1"/>
                </a:buClr>
                <a:buSzPts val="1700"/>
                <a:buFont typeface="Arial"/>
                <a:buNone/>
              </a:pPr>
              <a:r>
                <a:rPr lang="en-US" sz="1700" b="0" i="0" u="none" dirty="0">
                  <a:solidFill>
                    <a:schemeClr val="lt1"/>
                  </a:solidFill>
                  <a:latin typeface="Arial"/>
                  <a:ea typeface="Arial"/>
                  <a:cs typeface="Arial"/>
                  <a:sym typeface="Arial"/>
                </a:rPr>
                <a:t>Primary Index1</a:t>
              </a:r>
              <a:endParaRPr dirty="0"/>
            </a:p>
          </p:txBody>
        </p:sp>
        <p:sp>
          <p:nvSpPr>
            <p:cNvPr id="12" name="Google Shape;200;p9">
              <a:extLst>
                <a:ext uri="{FF2B5EF4-FFF2-40B4-BE49-F238E27FC236}">
                  <a16:creationId xmlns:a16="http://schemas.microsoft.com/office/drawing/2014/main" id="{71C0AEBF-A170-4C0C-8B84-82D4CBC34AE2}"/>
                </a:ext>
              </a:extLst>
            </p:cNvPr>
            <p:cNvSpPr/>
            <p:nvPr/>
          </p:nvSpPr>
          <p:spPr>
            <a:xfrm>
              <a:off x="483595" y="580680"/>
              <a:ext cx="116085" cy="435319"/>
            </a:xfrm>
            <a:custGeom>
              <a:avLst/>
              <a:gdLst/>
              <a:ahLst/>
              <a:cxnLst/>
              <a:rect l="l" t="t" r="r" b="b"/>
              <a:pathLst>
                <a:path w="120000" h="120000" extrusionOk="0">
                  <a:moveTo>
                    <a:pt x="0" y="0"/>
                  </a:moveTo>
                  <a:lnTo>
                    <a:pt x="0" y="120000"/>
                  </a:lnTo>
                  <a:lnTo>
                    <a:pt x="120000" y="120000"/>
                  </a:lnTo>
                </a:path>
              </a:pathLst>
            </a:custGeom>
            <a:noFill/>
            <a:ln w="25400" cap="flat" cmpd="sng">
              <a:solidFill>
                <a:srgbClr val="3B6495"/>
              </a:solidFill>
              <a:prstDash val="solid"/>
              <a:round/>
              <a:headEnd type="none" w="sm" len="sm"/>
              <a:tailEnd type="none" w="sm" len="sm"/>
            </a:ln>
          </p:spPr>
        </p:sp>
        <p:sp>
          <p:nvSpPr>
            <p:cNvPr id="13" name="Google Shape;201;p9">
              <a:extLst>
                <a:ext uri="{FF2B5EF4-FFF2-40B4-BE49-F238E27FC236}">
                  <a16:creationId xmlns:a16="http://schemas.microsoft.com/office/drawing/2014/main" id="{789E9C98-33B7-4E59-8051-AD09E314CBA6}"/>
                </a:ext>
              </a:extLst>
            </p:cNvPr>
            <p:cNvSpPr/>
            <p:nvPr/>
          </p:nvSpPr>
          <p:spPr>
            <a:xfrm>
              <a:off x="599680" y="725787"/>
              <a:ext cx="928681" cy="580425"/>
            </a:xfrm>
            <a:prstGeom prst="roundRect">
              <a:avLst>
                <a:gd name="adj" fmla="val 10000"/>
              </a:avLst>
            </a:prstGeom>
            <a:solidFill>
              <a:schemeClr val="lt1">
                <a:alpha val="89803"/>
              </a:scheme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2;p9">
              <a:extLst>
                <a:ext uri="{FF2B5EF4-FFF2-40B4-BE49-F238E27FC236}">
                  <a16:creationId xmlns:a16="http://schemas.microsoft.com/office/drawing/2014/main" id="{CDD88CFC-30C9-47AC-82C8-7500CAF52018}"/>
                </a:ext>
              </a:extLst>
            </p:cNvPr>
            <p:cNvSpPr txBox="1"/>
            <p:nvPr/>
          </p:nvSpPr>
          <p:spPr>
            <a:xfrm>
              <a:off x="616680" y="742787"/>
              <a:ext cx="894681" cy="546425"/>
            </a:xfrm>
            <a:prstGeom prst="rect">
              <a:avLst/>
            </a:prstGeom>
            <a:noFill/>
            <a:ln>
              <a:noFill/>
            </a:ln>
          </p:spPr>
          <p:txBody>
            <a:bodyPr spcFirstLastPara="1" wrap="square" lIns="32375" tIns="21575" rIns="32375" bIns="21575" anchor="ctr" anchorCtr="0">
              <a:noAutofit/>
            </a:bodyPr>
            <a:lstStyle/>
            <a:p>
              <a:pPr marL="0" marR="0" lvl="0" indent="0" algn="ctr" rtl="0">
                <a:lnSpc>
                  <a:spcPct val="90000"/>
                </a:lnSpc>
                <a:spcBef>
                  <a:spcPts val="0"/>
                </a:spcBef>
                <a:spcAft>
                  <a:spcPts val="0"/>
                </a:spcAft>
                <a:buClr>
                  <a:schemeClr val="dk1"/>
                </a:buClr>
                <a:buSzPts val="1700"/>
                <a:buFont typeface="Arial"/>
                <a:buNone/>
              </a:pPr>
              <a:r>
                <a:rPr lang="en-US" sz="1700" b="0" i="0" u="none" dirty="0">
                  <a:solidFill>
                    <a:schemeClr val="dk1"/>
                  </a:solidFill>
                  <a:latin typeface="Arial"/>
                  <a:ea typeface="Arial"/>
                  <a:cs typeface="Arial"/>
                  <a:sym typeface="Arial"/>
                </a:rPr>
                <a:t>Dense Index</a:t>
              </a:r>
              <a:endParaRPr dirty="0"/>
            </a:p>
          </p:txBody>
        </p:sp>
        <p:sp>
          <p:nvSpPr>
            <p:cNvPr id="15" name="Google Shape;203;p9">
              <a:extLst>
                <a:ext uri="{FF2B5EF4-FFF2-40B4-BE49-F238E27FC236}">
                  <a16:creationId xmlns:a16="http://schemas.microsoft.com/office/drawing/2014/main" id="{8BB3C34F-ED13-4533-BDD9-F0EF682F0D3B}"/>
                </a:ext>
              </a:extLst>
            </p:cNvPr>
            <p:cNvSpPr/>
            <p:nvPr/>
          </p:nvSpPr>
          <p:spPr>
            <a:xfrm>
              <a:off x="483595" y="580680"/>
              <a:ext cx="116085" cy="1160851"/>
            </a:xfrm>
            <a:custGeom>
              <a:avLst/>
              <a:gdLst/>
              <a:ahLst/>
              <a:cxnLst/>
              <a:rect l="l" t="t" r="r" b="b"/>
              <a:pathLst>
                <a:path w="120000" h="120000" extrusionOk="0">
                  <a:moveTo>
                    <a:pt x="0" y="0"/>
                  </a:moveTo>
                  <a:lnTo>
                    <a:pt x="0" y="120000"/>
                  </a:lnTo>
                  <a:lnTo>
                    <a:pt x="120000" y="120000"/>
                  </a:lnTo>
                </a:path>
              </a:pathLst>
            </a:custGeom>
            <a:noFill/>
            <a:ln w="25400" cap="flat" cmpd="sng">
              <a:solidFill>
                <a:srgbClr val="3B6495"/>
              </a:solidFill>
              <a:prstDash val="solid"/>
              <a:round/>
              <a:headEnd type="none" w="sm" len="sm"/>
              <a:tailEnd type="none" w="sm" len="sm"/>
            </a:ln>
          </p:spPr>
        </p:sp>
        <p:sp>
          <p:nvSpPr>
            <p:cNvPr id="16" name="Google Shape;204;p9">
              <a:extLst>
                <a:ext uri="{FF2B5EF4-FFF2-40B4-BE49-F238E27FC236}">
                  <a16:creationId xmlns:a16="http://schemas.microsoft.com/office/drawing/2014/main" id="{FBF34E4F-DE5A-404F-975C-7DCB186B88C7}"/>
                </a:ext>
              </a:extLst>
            </p:cNvPr>
            <p:cNvSpPr/>
            <p:nvPr/>
          </p:nvSpPr>
          <p:spPr>
            <a:xfrm>
              <a:off x="599680" y="1451319"/>
              <a:ext cx="928681" cy="580425"/>
            </a:xfrm>
            <a:prstGeom prst="roundRect">
              <a:avLst>
                <a:gd name="adj" fmla="val 10000"/>
              </a:avLst>
            </a:prstGeom>
            <a:solidFill>
              <a:schemeClr val="lt1">
                <a:alpha val="89803"/>
              </a:scheme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5;p9">
              <a:extLst>
                <a:ext uri="{FF2B5EF4-FFF2-40B4-BE49-F238E27FC236}">
                  <a16:creationId xmlns:a16="http://schemas.microsoft.com/office/drawing/2014/main" id="{44CF4C27-B73B-47A6-9F38-D4A62CFCAB32}"/>
                </a:ext>
              </a:extLst>
            </p:cNvPr>
            <p:cNvSpPr txBox="1"/>
            <p:nvPr/>
          </p:nvSpPr>
          <p:spPr>
            <a:xfrm>
              <a:off x="616680" y="1468319"/>
              <a:ext cx="894681" cy="546425"/>
            </a:xfrm>
            <a:prstGeom prst="rect">
              <a:avLst/>
            </a:prstGeom>
            <a:noFill/>
            <a:ln>
              <a:noFill/>
            </a:ln>
          </p:spPr>
          <p:txBody>
            <a:bodyPr spcFirstLastPara="1" wrap="square" lIns="32375" tIns="21575" rIns="32375" bIns="21575" anchor="ctr" anchorCtr="0">
              <a:noAutofit/>
            </a:bodyPr>
            <a:lstStyle/>
            <a:p>
              <a:pPr marL="0" marR="0" lvl="0" indent="0" algn="ctr" rtl="0">
                <a:lnSpc>
                  <a:spcPct val="90000"/>
                </a:lnSpc>
                <a:spcBef>
                  <a:spcPts val="0"/>
                </a:spcBef>
                <a:spcAft>
                  <a:spcPts val="0"/>
                </a:spcAft>
                <a:buClr>
                  <a:schemeClr val="dk1"/>
                </a:buClr>
                <a:buSzPts val="1700"/>
                <a:buFont typeface="Arial"/>
                <a:buNone/>
              </a:pPr>
              <a:r>
                <a:rPr lang="en-US" sz="1700" b="0" i="0" u="none">
                  <a:solidFill>
                    <a:schemeClr val="dk1"/>
                  </a:solidFill>
                  <a:latin typeface="Arial"/>
                  <a:ea typeface="Arial"/>
                  <a:cs typeface="Arial"/>
                  <a:sym typeface="Arial"/>
                </a:rPr>
                <a:t>Sparse Index</a:t>
              </a:r>
              <a:endParaRPr/>
            </a:p>
          </p:txBody>
        </p:sp>
      </p:grpSp>
    </p:spTree>
    <p:extLst>
      <p:ext uri="{BB962C8B-B14F-4D97-AF65-F5344CB8AC3E}">
        <p14:creationId xmlns:p14="http://schemas.microsoft.com/office/powerpoint/2010/main" val="379982716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1537</TotalTime>
  <Words>3048</Words>
  <Application>Microsoft Office PowerPoint</Application>
  <PresentationFormat>On-screen Show (4:3)</PresentationFormat>
  <Paragraphs>324</Paragraphs>
  <Slides>55</Slides>
  <Notes>55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Noto Sans Symbols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parul</dc:creator>
  <cp:lastModifiedBy>Amin Shaikh</cp:lastModifiedBy>
  <cp:revision>34</cp:revision>
  <dcterms:created xsi:type="dcterms:W3CDTF">2020-05-18T10:32:00Z</dcterms:created>
  <dcterms:modified xsi:type="dcterms:W3CDTF">2021-07-16T04:48:26Z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1033-10.2.0.7477</vt:lpwstr>
  </property>
</Properties>
</file>