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73">
          <p15:clr>
            <a:srgbClr val="A4A3A4"/>
          </p15:clr>
        </p15:guide>
        <p15:guide id="2" pos="2880">
          <p15:clr>
            <a:srgbClr val="A4A3A4"/>
          </p15:clr>
        </p15:guide>
      </p15:sldGuideLst>
    </p:ext>
    <p:ext uri="http://customooxmlschemas.google.com/">
      <go:slidesCustomData xmlns:go="http://customooxmlschemas.google.com/" r:id="rId42" roundtripDataSignature="AMtx7mjhMh1eRDLn2+CdDgSHj0uSiAeg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69F8C4-1199-424B-8201-E1772B6792D4}">
  <a:tblStyle styleId="{5E69F8C4-1199-424B-8201-E1772B6792D4}" styleName="Table_0">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lastCol>
    <a:firstCol>
      <a:tcTxStyle b="on" i="off"/>
    </a:firstCol>
    <a:lastRow>
      <a:tcTxStyle b="on" i="off"/>
      <a:tcStyle>
        <a:tcBdr>
          <a:top>
            <a:ln cap="flat" cmpd="sng" w="25400">
              <a:solidFill>
                <a:schemeClr val="accent1"/>
              </a:solidFill>
              <a:prstDash val="solid"/>
              <a:round/>
              <a:headEnd len="sm" w="sm" type="none"/>
              <a:tailEnd len="sm" w="sm" type="none"/>
            </a:ln>
          </a:top>
        </a:tcBdr>
        <a:fill>
          <a:solidFill>
            <a:srgbClr val="E8ECF4"/>
          </a:solidFill>
        </a:fill>
      </a:tcStyle>
    </a:lastRow>
    <a:seCell>
      <a:tcTxStyle/>
    </a:seCell>
    <a:swCell>
      <a:tcTxStyle/>
    </a:swCell>
    <a:firstRow>
      <a:tcTxStyle b="on" i="off"/>
      <a:tcStyle>
        <a:fill>
          <a:solidFill>
            <a:srgbClr val="E8ECF4"/>
          </a:solidFill>
        </a:fill>
      </a:tcStyle>
    </a:firstRow>
    <a:neCell>
      <a:tcTxStyle/>
    </a:neCell>
    <a:nwCell>
      <a:tcTxStyle/>
    </a:nwCell>
  </a:tblStyle>
  <a:tblStyle styleId="{1E576B13-9978-407C-ADAE-267AC99AEC5D}"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73"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15" name="Shape 15"/>
        <p:cNvGrpSpPr/>
        <p:nvPr/>
      </p:nvGrpSpPr>
      <p:grpSpPr>
        <a:xfrm>
          <a:off x="0" y="0"/>
          <a:ext cx="0" cy="0"/>
          <a:chOff x="0" y="0"/>
          <a:chExt cx="0" cy="0"/>
        </a:xfrm>
      </p:grpSpPr>
      <p:sp>
        <p:nvSpPr>
          <p:cNvPr id="16" name="Google Shape;16;p3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9" name="Google Shape;19;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0" name="Google Shape;20;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indent="0" lvl="1"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indent="0" lvl="2"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indent="0" lvl="3"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indent="0" lvl="4"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indent="0" lvl="5"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indent="0" lvl="6"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indent="0" lvl="7"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indent="0" lvl="8"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solidFill>
          <a:schemeClr val="lt1"/>
        </a:solidFill>
      </p:bgPr>
    </p:bg>
    <p:spTree>
      <p:nvGrpSpPr>
        <p:cNvPr id="72" name="Shape 72"/>
        <p:cNvGrpSpPr/>
        <p:nvPr/>
      </p:nvGrpSpPr>
      <p:grpSpPr>
        <a:xfrm>
          <a:off x="0" y="0"/>
          <a:ext cx="0" cy="0"/>
          <a:chOff x="0" y="0"/>
          <a:chExt cx="0" cy="0"/>
        </a:xfrm>
      </p:grpSpPr>
      <p:sp>
        <p:nvSpPr>
          <p:cNvPr id="73" name="Google Shape;73;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4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6" name="Google Shape;76;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7" name="Google Shape;77;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indent="0" lvl="1"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indent="0" lvl="2"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indent="0" lvl="3"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indent="0" lvl="4"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indent="0" lvl="5"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indent="0" lvl="6"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indent="0" lvl="7"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indent="0" lvl="8"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bg>
      <p:bgPr>
        <a:solidFill>
          <a:schemeClr val="lt1"/>
        </a:solidFill>
      </p:bgPr>
    </p:bg>
    <p:spTree>
      <p:nvGrpSpPr>
        <p:cNvPr id="78" name="Shape 78"/>
        <p:cNvGrpSpPr/>
        <p:nvPr/>
      </p:nvGrpSpPr>
      <p:grpSpPr>
        <a:xfrm>
          <a:off x="0" y="0"/>
          <a:ext cx="0" cy="0"/>
          <a:chOff x="0" y="0"/>
          <a:chExt cx="0" cy="0"/>
        </a:xfrm>
      </p:grpSpPr>
      <p:sp>
        <p:nvSpPr>
          <p:cNvPr id="79" name="Google Shape;79;p4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4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2" name="Google Shape;82;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3" name="Google Shape;83;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indent="0" lvl="1"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indent="0" lvl="2"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indent="0" lvl="3"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indent="0" lvl="4"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indent="0" lvl="5"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indent="0" lvl="6"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indent="0" lvl="7"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indent="0" lvl="8"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lt1"/>
        </a:solidFill>
      </p:bgPr>
    </p:bg>
    <p:spTree>
      <p:nvGrpSpPr>
        <p:cNvPr id="21" name="Shape 21"/>
        <p:cNvGrpSpPr/>
        <p:nvPr/>
      </p:nvGrpSpPr>
      <p:grpSpPr>
        <a:xfrm>
          <a:off x="0" y="0"/>
          <a:ext cx="0" cy="0"/>
          <a:chOff x="0" y="0"/>
          <a:chExt cx="0" cy="0"/>
        </a:xfrm>
      </p:grpSpPr>
      <p:sp>
        <p:nvSpPr>
          <p:cNvPr id="22" name="Google Shape;22;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5" name="Google Shape;25;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6" name="Google Shape;26;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indent="0" lvl="1"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indent="0" lvl="2"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indent="0" lvl="3"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indent="0" lvl="4"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indent="0" lvl="5"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indent="0" lvl="6"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indent="0" lvl="7"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indent="0" lvl="8"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27" name="Shape 27"/>
        <p:cNvGrpSpPr/>
        <p:nvPr/>
      </p:nvGrpSpPr>
      <p:grpSpPr>
        <a:xfrm>
          <a:off x="0" y="0"/>
          <a:ext cx="0" cy="0"/>
          <a:chOff x="0" y="0"/>
          <a:chExt cx="0" cy="0"/>
        </a:xfrm>
      </p:grpSpPr>
      <p:sp>
        <p:nvSpPr>
          <p:cNvPr id="28" name="Google Shape;28;p3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3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1" name="Google Shape;31;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2" name="Google Shape;32;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indent="0" lvl="1"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indent="0" lvl="2"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indent="0" lvl="3"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indent="0" lvl="4"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indent="0" lvl="5"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indent="0" lvl="6"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indent="0" lvl="7"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indent="0" lvl="8"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solidFill>
          <a:schemeClr val="lt1"/>
        </a:solidFill>
      </p:bgPr>
    </p:bg>
    <p:spTree>
      <p:nvGrpSpPr>
        <p:cNvPr id="33" name="Shape 33"/>
        <p:cNvGrpSpPr/>
        <p:nvPr/>
      </p:nvGrpSpPr>
      <p:grpSpPr>
        <a:xfrm>
          <a:off x="0" y="0"/>
          <a:ext cx="0" cy="0"/>
          <a:chOff x="0" y="0"/>
          <a:chExt cx="0" cy="0"/>
        </a:xfrm>
      </p:grpSpPr>
      <p:sp>
        <p:nvSpPr>
          <p:cNvPr id="34" name="Google Shape;34;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4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4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8" name="Google Shape;38;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9" name="Google Shape;39;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indent="0" lvl="1"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indent="0" lvl="2"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indent="0" lvl="3"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indent="0" lvl="4"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indent="0" lvl="5"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indent="0" lvl="6"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indent="0" lvl="7"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indent="0" lvl="8"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bg>
      <p:bgPr>
        <a:solidFill>
          <a:schemeClr val="lt1"/>
        </a:solidFill>
      </p:bgPr>
    </p:bg>
    <p:spTree>
      <p:nvGrpSpPr>
        <p:cNvPr id="40" name="Shape 40"/>
        <p:cNvGrpSpPr/>
        <p:nvPr/>
      </p:nvGrpSpPr>
      <p:grpSpPr>
        <a:xfrm>
          <a:off x="0" y="0"/>
          <a:ext cx="0" cy="0"/>
          <a:chOff x="0" y="0"/>
          <a:chExt cx="0" cy="0"/>
        </a:xfrm>
      </p:grpSpPr>
      <p:sp>
        <p:nvSpPr>
          <p:cNvPr id="41" name="Google Shape;41;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4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4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4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4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7" name="Google Shape;47;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8" name="Google Shape;48;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indent="0" lvl="1"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indent="0" lvl="2"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indent="0" lvl="3"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indent="0" lvl="4"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indent="0" lvl="5"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indent="0" lvl="6"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indent="0" lvl="7"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indent="0" lvl="8"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49" name="Shape 49"/>
        <p:cNvGrpSpPr/>
        <p:nvPr/>
      </p:nvGrpSpPr>
      <p:grpSpPr>
        <a:xfrm>
          <a:off x="0" y="0"/>
          <a:ext cx="0" cy="0"/>
          <a:chOff x="0" y="0"/>
          <a:chExt cx="0" cy="0"/>
        </a:xfrm>
      </p:grpSpPr>
      <p:sp>
        <p:nvSpPr>
          <p:cNvPr id="50" name="Google Shape;5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2" name="Google Shape;52;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3" name="Google Shape;53;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indent="0" lvl="1"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indent="0" lvl="2"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indent="0" lvl="3"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indent="0" lvl="4"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indent="0" lvl="5"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indent="0" lvl="6"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indent="0" lvl="7"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indent="0" lvl="8"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54" name="Shape 54"/>
        <p:cNvGrpSpPr/>
        <p:nvPr/>
      </p:nvGrpSpPr>
      <p:grpSpPr>
        <a:xfrm>
          <a:off x="0" y="0"/>
          <a:ext cx="0" cy="0"/>
          <a:chOff x="0" y="0"/>
          <a:chExt cx="0" cy="0"/>
        </a:xfrm>
      </p:grpSpPr>
      <p:sp>
        <p:nvSpPr>
          <p:cNvPr id="55" name="Google Shape;55;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6" name="Google Shape;56;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7" name="Google Shape;57;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indent="0" lvl="1"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indent="0" lvl="2"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indent="0" lvl="3"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indent="0" lvl="4"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indent="0" lvl="5"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indent="0" lvl="6"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indent="0" lvl="7"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indent="0" lvl="8"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solidFill>
          <a:schemeClr val="lt1"/>
        </a:solidFill>
      </p:bgPr>
    </p:bg>
    <p:spTree>
      <p:nvGrpSpPr>
        <p:cNvPr id="58" name="Shape 58"/>
        <p:cNvGrpSpPr/>
        <p:nvPr/>
      </p:nvGrpSpPr>
      <p:grpSpPr>
        <a:xfrm>
          <a:off x="0" y="0"/>
          <a:ext cx="0" cy="0"/>
          <a:chOff x="0" y="0"/>
          <a:chExt cx="0" cy="0"/>
        </a:xfrm>
      </p:grpSpPr>
      <p:sp>
        <p:nvSpPr>
          <p:cNvPr id="59" name="Google Shape;59;p4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4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4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3" name="Google Shape;63;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4" name="Google Shape;64;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indent="0" lvl="1"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indent="0" lvl="2"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indent="0" lvl="3"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indent="0" lvl="4"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indent="0" lvl="5"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indent="0" lvl="6"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indent="0" lvl="7"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indent="0" lvl="8"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solidFill>
          <a:schemeClr val="lt1"/>
        </a:solidFill>
      </p:bgPr>
    </p:bg>
    <p:spTree>
      <p:nvGrpSpPr>
        <p:cNvPr id="65" name="Shape 65"/>
        <p:cNvGrpSpPr/>
        <p:nvPr/>
      </p:nvGrpSpPr>
      <p:grpSpPr>
        <a:xfrm>
          <a:off x="0" y="0"/>
          <a:ext cx="0" cy="0"/>
          <a:chOff x="0" y="0"/>
          <a:chExt cx="0" cy="0"/>
        </a:xfrm>
      </p:grpSpPr>
      <p:sp>
        <p:nvSpPr>
          <p:cNvPr id="66" name="Google Shape;66;p4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4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4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0" name="Google Shape;70;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1" name="Google Shape;71;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indent="0" lvl="1"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indent="0" lvl="2"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indent="0" lvl="3"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indent="0" lvl="4"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indent="0" lvl="5"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indent="0" lvl="6"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indent="0" lvl="7"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indent="0" lvl="8" marL="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6.png"/><Relationship Id="rId7"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C:\Users\parul\Desktop\temp.png" id="88" name="Google Shape;88;p1"/>
          <p:cNvPicPr preferRelativeResize="0"/>
          <p:nvPr/>
        </p:nvPicPr>
        <p:blipFill rotWithShape="1">
          <a:blip r:embed="rId3">
            <a:alphaModFix/>
          </a:blip>
          <a:srcRect b="0" l="0" r="0" t="0"/>
          <a:stretch/>
        </p:blipFill>
        <p:spPr>
          <a:xfrm>
            <a:off x="0" y="-21590"/>
            <a:ext cx="9144000" cy="6900863"/>
          </a:xfrm>
          <a:prstGeom prst="rect">
            <a:avLst/>
          </a:prstGeom>
          <a:noFill/>
          <a:ln>
            <a:noFill/>
          </a:ln>
        </p:spPr>
      </p:pic>
      <p:sp>
        <p:nvSpPr>
          <p:cNvPr id="89" name="Google Shape;89;p1"/>
          <p:cNvSpPr/>
          <p:nvPr/>
        </p:nvSpPr>
        <p:spPr>
          <a:xfrm>
            <a:off x="0" y="1473200"/>
            <a:ext cx="9144000" cy="11699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rPr b="1" i="0" lang="en-US" sz="3500" u="none" cap="none" strike="noStrike">
                <a:solidFill>
                  <a:srgbClr val="000000"/>
                </a:solidFill>
                <a:latin typeface="Calibri"/>
                <a:ea typeface="Calibri"/>
                <a:cs typeface="Calibri"/>
                <a:sym typeface="Calibri"/>
              </a:rPr>
              <a:t>Database Management System-203105251</a:t>
            </a:r>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Calibri"/>
                <a:ea typeface="Calibri"/>
                <a:cs typeface="Calibri"/>
                <a:sym typeface="Calibri"/>
              </a:rPr>
              <a:t>Kunj Thakor, </a:t>
            </a:r>
            <a:r>
              <a:rPr b="0" i="0" lang="en-US" sz="2800" u="none" cap="none" strike="noStrike">
                <a:solidFill>
                  <a:srgbClr val="000000"/>
                </a:solidFill>
                <a:latin typeface="Calibri"/>
                <a:ea typeface="Calibri"/>
                <a:cs typeface="Calibri"/>
                <a:sym typeface="Calibri"/>
              </a:rPr>
              <a:t>Assistant Professor</a:t>
            </a:r>
            <a:endParaRPr/>
          </a:p>
          <a:p>
            <a:pPr indent="0" lvl="0" marL="0" marR="0" rtl="0" algn="ctr">
              <a:lnSpc>
                <a:spcPct val="100000"/>
              </a:lnSpc>
              <a:spcBef>
                <a:spcPts val="56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Computer Science &amp; Engineering</a:t>
            </a:r>
            <a:endParaRPr b="0" i="0" sz="2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3500"/>
              <a:buFont typeface="Arial"/>
              <a:buNone/>
            </a:pPr>
            <a:r>
              <a:t/>
            </a:r>
            <a:endParaRPr b="1" i="0" sz="3500" u="none" cap="none" strike="noStrike">
              <a:solidFill>
                <a:srgbClr val="000000"/>
              </a:solidFill>
              <a:latin typeface="Calibri"/>
              <a:ea typeface="Calibri"/>
              <a:cs typeface="Calibri"/>
              <a:sym typeface="Calibri"/>
            </a:endParaRPr>
          </a:p>
        </p:txBody>
      </p:sp>
      <p:sp>
        <p:nvSpPr>
          <p:cNvPr id="90" name="Google Shape;90;p1"/>
          <p:cNvSpPr/>
          <p:nvPr/>
        </p:nvSpPr>
        <p:spPr>
          <a:xfrm>
            <a:off x="1527175" y="2854325"/>
            <a:ext cx="6089650" cy="76993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Arial"/>
              <a:buNone/>
            </a:pPr>
            <a:r>
              <a:t/>
            </a:r>
            <a:endParaRPr b="0" i="0" sz="2200" u="none" cap="none" strike="noStrike">
              <a:solidFill>
                <a:srgbClr val="000000"/>
              </a:solidFill>
              <a:latin typeface="Calibri"/>
              <a:ea typeface="Calibri"/>
              <a:cs typeface="Calibri"/>
              <a:sym typeface="Calibri"/>
            </a:endParaRPr>
          </a:p>
        </p:txBody>
      </p:sp>
      <p:pic>
        <p:nvPicPr>
          <p:cNvPr descr="C:\Users\parul\Desktop\Registered Logosd.png" id="91" name="Google Shape;91;p1"/>
          <p:cNvPicPr preferRelativeResize="0"/>
          <p:nvPr/>
        </p:nvPicPr>
        <p:blipFill rotWithShape="1">
          <a:blip r:embed="rId4">
            <a:alphaModFix/>
          </a:blip>
          <a:srcRect b="0" l="0" r="0" t="0"/>
          <a:stretch/>
        </p:blipFill>
        <p:spPr>
          <a:xfrm>
            <a:off x="3381375" y="500063"/>
            <a:ext cx="2381250" cy="628650"/>
          </a:xfrm>
          <a:prstGeom prst="rect">
            <a:avLst/>
          </a:prstGeom>
          <a:noFill/>
          <a:ln>
            <a:noFill/>
          </a:ln>
        </p:spPr>
      </p:pic>
      <p:grpSp>
        <p:nvGrpSpPr>
          <p:cNvPr id="92" name="Google Shape;92;p1"/>
          <p:cNvGrpSpPr/>
          <p:nvPr/>
        </p:nvGrpSpPr>
        <p:grpSpPr>
          <a:xfrm>
            <a:off x="1308100" y="2501265"/>
            <a:ext cx="6308725" cy="93663"/>
            <a:chOff x="1428728" y="2571744"/>
            <a:chExt cx="6309404" cy="94298"/>
          </a:xfrm>
        </p:grpSpPr>
        <p:cxnSp>
          <p:nvCxnSpPr>
            <p:cNvPr id="93" name="Google Shape;93;p1"/>
            <p:cNvCxnSpPr/>
            <p:nvPr/>
          </p:nvCxnSpPr>
          <p:spPr>
            <a:xfrm>
              <a:off x="1428728" y="2618094"/>
              <a:ext cx="6287177" cy="1598"/>
            </a:xfrm>
            <a:prstGeom prst="straightConnector1">
              <a:avLst/>
            </a:prstGeom>
            <a:noFill/>
            <a:ln cap="flat" cmpd="sng" w="9525">
              <a:solidFill>
                <a:srgbClr val="000000"/>
              </a:solidFill>
              <a:prstDash val="solid"/>
              <a:round/>
              <a:headEnd len="sm" w="sm" type="none"/>
              <a:tailEnd len="sm" w="sm" type="none"/>
            </a:ln>
          </p:spPr>
        </p:cxnSp>
        <p:sp>
          <p:nvSpPr>
            <p:cNvPr id="94" name="Google Shape;94;p1"/>
            <p:cNvSpPr/>
            <p:nvPr/>
          </p:nvSpPr>
          <p:spPr>
            <a:xfrm rot="10800000">
              <a:off x="1428728" y="2571744"/>
              <a:ext cx="93672" cy="94298"/>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
            <p:cNvSpPr/>
            <p:nvPr/>
          </p:nvSpPr>
          <p:spPr>
            <a:xfrm rot="10800000">
              <a:off x="7644459" y="2571744"/>
              <a:ext cx="93673" cy="94298"/>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96" name="Google Shape;96;p1"/>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descr="C:\Users\parul\Desktop\Digital Learning Content.png" id="210" name="Google Shape;210;p10"/>
          <p:cNvPicPr preferRelativeResize="0"/>
          <p:nvPr/>
        </p:nvPicPr>
        <p:blipFill rotWithShape="1">
          <a:blip r:embed="rId3">
            <a:alphaModFix/>
          </a:blip>
          <a:srcRect b="0" l="0" r="0" t="0"/>
          <a:stretch/>
        </p:blipFill>
        <p:spPr>
          <a:xfrm>
            <a:off x="0" y="332656"/>
            <a:ext cx="9144000" cy="6900863"/>
          </a:xfrm>
          <a:prstGeom prst="rect">
            <a:avLst/>
          </a:prstGeom>
          <a:noFill/>
          <a:ln>
            <a:noFill/>
          </a:ln>
        </p:spPr>
      </p:pic>
      <p:sp>
        <p:nvSpPr>
          <p:cNvPr id="211" name="Google Shape;211;p10"/>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Dense Index</a:t>
            </a:r>
            <a:endParaRPr/>
          </a:p>
        </p:txBody>
      </p:sp>
      <p:sp>
        <p:nvSpPr>
          <p:cNvPr id="212" name="Google Shape;212;p10"/>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213" name="Google Shape;213;p10"/>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214" name="Google Shape;214;p10"/>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sp>
        <p:nvSpPr>
          <p:cNvPr id="215" name="Google Shape;215;p10"/>
          <p:cNvSpPr txBox="1"/>
          <p:nvPr/>
        </p:nvSpPr>
        <p:spPr>
          <a:xfrm>
            <a:off x="113774" y="2668273"/>
            <a:ext cx="8629972"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216" name="Google Shape;216;p10"/>
          <p:cNvSpPr/>
          <p:nvPr/>
        </p:nvSpPr>
        <p:spPr>
          <a:xfrm>
            <a:off x="79857" y="2129692"/>
            <a:ext cx="8916452" cy="255454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There is an index record for each search key value in the database in a dense index.</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This makes the search easier, but needs more room for index documents to be stored.</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 the index table, the number of records is like the number of records in the main table.</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Index records contain the value of the search key and a pointer to the real disc record.</a:t>
            </a:r>
            <a:endParaRPr b="0" i="0" sz="2000" u="none">
              <a:solidFill>
                <a:schemeClr val="dk1"/>
              </a:solidFill>
              <a:latin typeface="Calibri"/>
              <a:ea typeface="Calibri"/>
              <a:cs typeface="Calibri"/>
              <a:sym typeface="Calibri"/>
            </a:endParaRPr>
          </a:p>
        </p:txBody>
      </p:sp>
      <p:graphicFrame>
        <p:nvGraphicFramePr>
          <p:cNvPr id="217" name="Google Shape;217;p10"/>
          <p:cNvGraphicFramePr/>
          <p:nvPr/>
        </p:nvGraphicFramePr>
        <p:xfrm>
          <a:off x="1232768" y="4843283"/>
          <a:ext cx="3000000" cy="3000000"/>
        </p:xfrm>
        <a:graphic>
          <a:graphicData uri="http://schemas.openxmlformats.org/drawingml/2006/table">
            <a:tbl>
              <a:tblPr bandRow="1" firstRow="1">
                <a:noFill/>
                <a:tableStyleId>{5E69F8C4-1199-424B-8201-E1772B6792D4}</a:tableStyleId>
              </a:tblPr>
              <a:tblGrid>
                <a:gridCol w="864100"/>
                <a:gridCol w="864100"/>
              </a:tblGrid>
              <a:tr h="370850">
                <a:tc>
                  <a:txBody>
                    <a:bodyPr/>
                    <a:lstStyle/>
                    <a:p>
                      <a:pPr indent="0" lvl="0" marL="0" marR="0" rtl="0" algn="ctr">
                        <a:spcBef>
                          <a:spcPts val="0"/>
                        </a:spcBef>
                        <a:spcAft>
                          <a:spcPts val="0"/>
                        </a:spcAft>
                        <a:buNone/>
                      </a:pPr>
                      <a:r>
                        <a:rPr b="0" lang="en-US" sz="1800" u="none" cap="none" strike="noStrike"/>
                        <a:t>101</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b="0" lang="en-US" sz="1800"/>
                        <a:t>102</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b="0" lang="en-US" sz="1800"/>
                        <a:t>103</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b="0" lang="en-US" sz="1800"/>
                        <a:t>104</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218" name="Google Shape;218;p10"/>
          <p:cNvGraphicFramePr/>
          <p:nvPr/>
        </p:nvGraphicFramePr>
        <p:xfrm>
          <a:off x="3798416" y="4466431"/>
          <a:ext cx="3000000" cy="3000000"/>
        </p:xfrm>
        <a:graphic>
          <a:graphicData uri="http://schemas.openxmlformats.org/drawingml/2006/table">
            <a:tbl>
              <a:tblPr bandRow="1" firstRow="1">
                <a:noFill/>
                <a:tableStyleId>{5E69F8C4-1199-424B-8201-E1772B6792D4}</a:tableStyleId>
              </a:tblPr>
              <a:tblGrid>
                <a:gridCol w="864100"/>
                <a:gridCol w="864100"/>
              </a:tblGrid>
              <a:tr h="370850">
                <a:tc>
                  <a:txBody>
                    <a:bodyPr/>
                    <a:lstStyle/>
                    <a:p>
                      <a:pPr indent="0" lvl="0" marL="0" marR="0" rtl="0" algn="ctr">
                        <a:spcBef>
                          <a:spcPts val="0"/>
                        </a:spcBef>
                        <a:spcAft>
                          <a:spcPts val="0"/>
                        </a:spcAft>
                        <a:buNone/>
                      </a:pPr>
                      <a:r>
                        <a:rPr b="1" lang="en-US" sz="1800"/>
                        <a:t>Rno.</a:t>
                      </a:r>
                      <a:endParaRPr/>
                    </a:p>
                  </a:txBody>
                  <a:tcPr marT="45725" marB="45725" marR="91450" marL="91450"/>
                </a:tc>
                <a:tc>
                  <a:txBody>
                    <a:bodyPr/>
                    <a:lstStyle/>
                    <a:p>
                      <a:pPr indent="0" lvl="0" marL="0" marR="0" rtl="0" algn="l">
                        <a:spcBef>
                          <a:spcPts val="0"/>
                        </a:spcBef>
                        <a:spcAft>
                          <a:spcPts val="0"/>
                        </a:spcAft>
                        <a:buNone/>
                      </a:pPr>
                      <a:r>
                        <a:rPr b="1" lang="en-US" sz="1800"/>
                        <a:t>Name</a:t>
                      </a:r>
                      <a:endParaRPr/>
                    </a:p>
                  </a:txBody>
                  <a:tcPr marT="45725" marB="45725" marR="91450" marL="91450"/>
                </a:tc>
              </a:tr>
              <a:tr h="370850">
                <a:tc>
                  <a:txBody>
                    <a:bodyPr/>
                    <a:lstStyle/>
                    <a:p>
                      <a:pPr indent="0" lvl="0" marL="0" marR="0" rtl="0" algn="ctr">
                        <a:spcBef>
                          <a:spcPts val="0"/>
                        </a:spcBef>
                        <a:spcAft>
                          <a:spcPts val="0"/>
                        </a:spcAft>
                        <a:buNone/>
                      </a:pPr>
                      <a:r>
                        <a:rPr b="0" lang="en-US" sz="1800"/>
                        <a:t>101</a:t>
                      </a:r>
                      <a:endParaRPr/>
                    </a:p>
                  </a:txBody>
                  <a:tcPr marT="45725" marB="45725" marR="91450" marL="91450"/>
                </a:tc>
                <a:tc>
                  <a:txBody>
                    <a:bodyPr/>
                    <a:lstStyle/>
                    <a:p>
                      <a:pPr indent="0" lvl="0" marL="0" marR="0" rtl="0" algn="ctr">
                        <a:spcBef>
                          <a:spcPts val="0"/>
                        </a:spcBef>
                        <a:spcAft>
                          <a:spcPts val="0"/>
                        </a:spcAft>
                        <a:buNone/>
                      </a:pPr>
                      <a:r>
                        <a:rPr lang="en-US" sz="1800"/>
                        <a:t>Vikas</a:t>
                      </a:r>
                      <a:endParaRPr/>
                    </a:p>
                  </a:txBody>
                  <a:tcPr marT="45725" marB="45725" marR="91450" marL="91450"/>
                </a:tc>
              </a:tr>
              <a:tr h="370850">
                <a:tc>
                  <a:txBody>
                    <a:bodyPr/>
                    <a:lstStyle/>
                    <a:p>
                      <a:pPr indent="0" lvl="0" marL="0" marR="0" rtl="0" algn="ctr">
                        <a:spcBef>
                          <a:spcPts val="0"/>
                        </a:spcBef>
                        <a:spcAft>
                          <a:spcPts val="0"/>
                        </a:spcAft>
                        <a:buNone/>
                      </a:pPr>
                      <a:r>
                        <a:rPr b="0" lang="en-US" sz="1800"/>
                        <a:t>102</a:t>
                      </a:r>
                      <a:endParaRPr/>
                    </a:p>
                  </a:txBody>
                  <a:tcPr marT="45725" marB="45725" marR="91450" marL="91450"/>
                </a:tc>
                <a:tc>
                  <a:txBody>
                    <a:bodyPr/>
                    <a:lstStyle/>
                    <a:p>
                      <a:pPr indent="0" lvl="0" marL="0" marR="0" rtl="0" algn="ctr">
                        <a:spcBef>
                          <a:spcPts val="0"/>
                        </a:spcBef>
                        <a:spcAft>
                          <a:spcPts val="0"/>
                        </a:spcAft>
                        <a:buNone/>
                      </a:pPr>
                      <a:r>
                        <a:rPr lang="en-US" sz="1800"/>
                        <a:t>Meet</a:t>
                      </a:r>
                      <a:endParaRPr/>
                    </a:p>
                  </a:txBody>
                  <a:tcPr marT="45725" marB="45725" marR="91450" marL="91450"/>
                </a:tc>
              </a:tr>
              <a:tr h="370850">
                <a:tc>
                  <a:txBody>
                    <a:bodyPr/>
                    <a:lstStyle/>
                    <a:p>
                      <a:pPr indent="0" lvl="0" marL="0" marR="0" rtl="0" algn="ctr">
                        <a:spcBef>
                          <a:spcPts val="0"/>
                        </a:spcBef>
                        <a:spcAft>
                          <a:spcPts val="0"/>
                        </a:spcAft>
                        <a:buNone/>
                      </a:pPr>
                      <a:r>
                        <a:rPr b="0" lang="en-US" sz="1800"/>
                        <a:t>103</a:t>
                      </a:r>
                      <a:endParaRPr/>
                    </a:p>
                  </a:txBody>
                  <a:tcPr marT="45725" marB="45725" marR="91450" marL="91450"/>
                </a:tc>
                <a:tc>
                  <a:txBody>
                    <a:bodyPr/>
                    <a:lstStyle/>
                    <a:p>
                      <a:pPr indent="0" lvl="0" marL="0" marR="0" rtl="0" algn="ctr">
                        <a:spcBef>
                          <a:spcPts val="0"/>
                        </a:spcBef>
                        <a:spcAft>
                          <a:spcPts val="0"/>
                        </a:spcAft>
                        <a:buNone/>
                      </a:pPr>
                      <a:r>
                        <a:rPr lang="en-US" sz="1800"/>
                        <a:t>Jay</a:t>
                      </a:r>
                      <a:endParaRPr/>
                    </a:p>
                  </a:txBody>
                  <a:tcPr marT="45725" marB="45725" marR="91450" marL="91450"/>
                </a:tc>
              </a:tr>
              <a:tr h="370850">
                <a:tc>
                  <a:txBody>
                    <a:bodyPr/>
                    <a:lstStyle/>
                    <a:p>
                      <a:pPr indent="0" lvl="0" marL="0" marR="0" rtl="0" algn="ctr">
                        <a:spcBef>
                          <a:spcPts val="0"/>
                        </a:spcBef>
                        <a:spcAft>
                          <a:spcPts val="0"/>
                        </a:spcAft>
                        <a:buNone/>
                      </a:pPr>
                      <a:r>
                        <a:rPr b="0" lang="en-US" sz="1800"/>
                        <a:t>104</a:t>
                      </a:r>
                      <a:endParaRPr/>
                    </a:p>
                  </a:txBody>
                  <a:tcPr marT="45725" marB="45725" marR="91450" marL="91450"/>
                </a:tc>
                <a:tc>
                  <a:txBody>
                    <a:bodyPr/>
                    <a:lstStyle/>
                    <a:p>
                      <a:pPr indent="0" lvl="0" marL="0" marR="0" rtl="0" algn="ctr">
                        <a:spcBef>
                          <a:spcPts val="0"/>
                        </a:spcBef>
                        <a:spcAft>
                          <a:spcPts val="0"/>
                        </a:spcAft>
                        <a:buNone/>
                      </a:pPr>
                      <a:r>
                        <a:rPr lang="en-US" sz="1800"/>
                        <a:t>Mark</a:t>
                      </a:r>
                      <a:endParaRPr/>
                    </a:p>
                  </a:txBody>
                  <a:tcPr marT="45725" marB="45725" marR="91450" marL="91450"/>
                </a:tc>
              </a:tr>
            </a:tbl>
          </a:graphicData>
        </a:graphic>
      </p:graphicFrame>
      <p:cxnSp>
        <p:nvCxnSpPr>
          <p:cNvPr id="219" name="Google Shape;219;p10"/>
          <p:cNvCxnSpPr/>
          <p:nvPr/>
        </p:nvCxnSpPr>
        <p:spPr>
          <a:xfrm>
            <a:off x="2699792" y="5394011"/>
            <a:ext cx="1296144" cy="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20" name="Google Shape;220;p10"/>
          <p:cNvCxnSpPr/>
          <p:nvPr/>
        </p:nvCxnSpPr>
        <p:spPr>
          <a:xfrm>
            <a:off x="2699792" y="5722044"/>
            <a:ext cx="1296144" cy="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21" name="Google Shape;221;p10"/>
          <p:cNvCxnSpPr/>
          <p:nvPr/>
        </p:nvCxnSpPr>
        <p:spPr>
          <a:xfrm>
            <a:off x="2699792" y="6165304"/>
            <a:ext cx="1296144" cy="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22" name="Google Shape;222;p10"/>
          <p:cNvCxnSpPr/>
          <p:nvPr/>
        </p:nvCxnSpPr>
        <p:spPr>
          <a:xfrm>
            <a:off x="2699792" y="5001964"/>
            <a:ext cx="1296144" cy="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sp>
        <p:nvSpPr>
          <p:cNvPr id="223" name="Google Shape;223;p10"/>
          <p:cNvSpPr/>
          <p:nvPr/>
        </p:nvSpPr>
        <p:spPr>
          <a:xfrm>
            <a:off x="1232768" y="6488292"/>
            <a:ext cx="1728192" cy="5207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Index Table</a:t>
            </a:r>
            <a:endParaRPr/>
          </a:p>
        </p:txBody>
      </p:sp>
      <p:sp>
        <p:nvSpPr>
          <p:cNvPr id="224" name="Google Shape;224;p10"/>
          <p:cNvSpPr/>
          <p:nvPr/>
        </p:nvSpPr>
        <p:spPr>
          <a:xfrm>
            <a:off x="3798416" y="6488292"/>
            <a:ext cx="1728192" cy="5207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Main Table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descr="C:\Users\parul\Desktop\Digital Learning Content.png" id="229" name="Google Shape;229;p11"/>
          <p:cNvPicPr preferRelativeResize="0"/>
          <p:nvPr/>
        </p:nvPicPr>
        <p:blipFill rotWithShape="1">
          <a:blip r:embed="rId3">
            <a:alphaModFix/>
          </a:blip>
          <a:srcRect b="0" l="0" r="0" t="0"/>
          <a:stretch/>
        </p:blipFill>
        <p:spPr>
          <a:xfrm>
            <a:off x="0" y="332656"/>
            <a:ext cx="9144000" cy="6900863"/>
          </a:xfrm>
          <a:prstGeom prst="rect">
            <a:avLst/>
          </a:prstGeom>
          <a:noFill/>
          <a:ln>
            <a:noFill/>
          </a:ln>
        </p:spPr>
      </p:pic>
      <p:sp>
        <p:nvSpPr>
          <p:cNvPr id="230" name="Google Shape;230;p11"/>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Sparse Index</a:t>
            </a:r>
            <a:endParaRPr/>
          </a:p>
        </p:txBody>
      </p:sp>
      <p:sp>
        <p:nvSpPr>
          <p:cNvPr id="231" name="Google Shape;231;p11"/>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232" name="Google Shape;232;p11"/>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233" name="Google Shape;233;p11"/>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sp>
        <p:nvSpPr>
          <p:cNvPr id="234" name="Google Shape;234;p11"/>
          <p:cNvSpPr txBox="1"/>
          <p:nvPr/>
        </p:nvSpPr>
        <p:spPr>
          <a:xfrm>
            <a:off x="113774" y="2668273"/>
            <a:ext cx="8629972"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235" name="Google Shape;235;p11"/>
          <p:cNvSpPr/>
          <p:nvPr/>
        </p:nvSpPr>
        <p:spPr>
          <a:xfrm>
            <a:off x="79857" y="2129692"/>
            <a:ext cx="8916452" cy="501675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Index records for any search key are not generated in the sparse index.</a:t>
            </a:r>
            <a:endParaRPr/>
          </a:p>
          <a:p>
            <a:pPr indent="-215900" lvl="0" marL="34290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index record only appears in the data file for a few things.</a:t>
            </a:r>
            <a:endParaRPr/>
          </a:p>
          <a:p>
            <a:pPr indent="-215900" lvl="0" marL="34290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It needs less space, less overhead maintenance for insertion, and deletions, but is slower compared to the dense record locating index.</a:t>
            </a:r>
            <a:endParaRPr/>
          </a:p>
          <a:p>
            <a:pPr indent="-215900" lvl="0" marL="34290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To search for a record in a sparse database, we search for a value in the index we are searching for that is less than or equal to the value.</a:t>
            </a:r>
            <a:endParaRPr/>
          </a:p>
          <a:p>
            <a:pPr indent="-215900" lvl="0" marL="34290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Linear searches are carried out to recover the desired record after the first record is retrieved.</a:t>
            </a:r>
            <a:endParaRPr/>
          </a:p>
          <a:p>
            <a:pPr indent="-215900" lvl="0" marL="34290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 In sparse indexing, the size of the index table often increases as the size of the main table expands.</a:t>
            </a:r>
            <a:endParaRPr/>
          </a:p>
          <a:p>
            <a:pPr indent="-215900" lvl="0" marL="34290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descr="C:\Users\parul\Desktop\Digital Learning Content.png" id="240" name="Google Shape;240;p12"/>
          <p:cNvPicPr preferRelativeResize="0"/>
          <p:nvPr/>
        </p:nvPicPr>
        <p:blipFill rotWithShape="1">
          <a:blip r:embed="rId3">
            <a:alphaModFix/>
          </a:blip>
          <a:srcRect b="0" l="0" r="0" t="0"/>
          <a:stretch/>
        </p:blipFill>
        <p:spPr>
          <a:xfrm>
            <a:off x="0" y="109358"/>
            <a:ext cx="9144000" cy="6900863"/>
          </a:xfrm>
          <a:prstGeom prst="rect">
            <a:avLst/>
          </a:prstGeom>
          <a:noFill/>
          <a:ln>
            <a:noFill/>
          </a:ln>
        </p:spPr>
      </p:pic>
      <p:sp>
        <p:nvSpPr>
          <p:cNvPr id="241" name="Google Shape;241;p12"/>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Sparse Index</a:t>
            </a:r>
            <a:endParaRPr/>
          </a:p>
        </p:txBody>
      </p:sp>
      <p:sp>
        <p:nvSpPr>
          <p:cNvPr id="242" name="Google Shape;242;p12"/>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243" name="Google Shape;243;p12"/>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244" name="Google Shape;244;p12"/>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sp>
        <p:nvSpPr>
          <p:cNvPr id="245" name="Google Shape;245;p12"/>
          <p:cNvSpPr txBox="1"/>
          <p:nvPr/>
        </p:nvSpPr>
        <p:spPr>
          <a:xfrm>
            <a:off x="113774" y="2668273"/>
            <a:ext cx="8629972"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graphicFrame>
        <p:nvGraphicFramePr>
          <p:cNvPr id="246" name="Google Shape;246;p12"/>
          <p:cNvGraphicFramePr/>
          <p:nvPr/>
        </p:nvGraphicFramePr>
        <p:xfrm>
          <a:off x="1099704" y="3491093"/>
          <a:ext cx="3000000" cy="3000000"/>
        </p:xfrm>
        <a:graphic>
          <a:graphicData uri="http://schemas.openxmlformats.org/drawingml/2006/table">
            <a:tbl>
              <a:tblPr bandRow="1" firstRow="1">
                <a:noFill/>
                <a:tableStyleId>{5E69F8C4-1199-424B-8201-E1772B6792D4}</a:tableStyleId>
              </a:tblPr>
              <a:tblGrid>
                <a:gridCol w="864100"/>
                <a:gridCol w="864100"/>
              </a:tblGrid>
              <a:tr h="370850">
                <a:tc>
                  <a:txBody>
                    <a:bodyPr/>
                    <a:lstStyle/>
                    <a:p>
                      <a:pPr indent="0" lvl="0" marL="0" marR="0" rtl="0" algn="ctr">
                        <a:spcBef>
                          <a:spcPts val="0"/>
                        </a:spcBef>
                        <a:spcAft>
                          <a:spcPts val="0"/>
                        </a:spcAft>
                        <a:buNone/>
                      </a:pPr>
                      <a:r>
                        <a:rPr b="0" lang="en-US" sz="1800"/>
                        <a:t>101</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b="0" lang="en-US" sz="1800"/>
                        <a:t>104</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b="0" lang="en-US" sz="1800"/>
                        <a:t>107</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b="0" lang="en-US" sz="1800"/>
                        <a:t>109</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247" name="Google Shape;247;p12"/>
          <p:cNvGraphicFramePr/>
          <p:nvPr/>
        </p:nvGraphicFramePr>
        <p:xfrm>
          <a:off x="3821175" y="2116112"/>
          <a:ext cx="3000000" cy="3000000"/>
        </p:xfrm>
        <a:graphic>
          <a:graphicData uri="http://schemas.openxmlformats.org/drawingml/2006/table">
            <a:tbl>
              <a:tblPr bandRow="1" firstRow="1">
                <a:noFill/>
                <a:tableStyleId>{5E69F8C4-1199-424B-8201-E1772B6792D4}</a:tableStyleId>
              </a:tblPr>
              <a:tblGrid>
                <a:gridCol w="864100"/>
                <a:gridCol w="864100"/>
              </a:tblGrid>
              <a:tr h="370850">
                <a:tc>
                  <a:txBody>
                    <a:bodyPr/>
                    <a:lstStyle/>
                    <a:p>
                      <a:pPr indent="0" lvl="0" marL="0" marR="0" rtl="0" algn="ctr">
                        <a:spcBef>
                          <a:spcPts val="0"/>
                        </a:spcBef>
                        <a:spcAft>
                          <a:spcPts val="0"/>
                        </a:spcAft>
                        <a:buNone/>
                      </a:pPr>
                      <a:r>
                        <a:rPr b="1" lang="en-US" sz="1800"/>
                        <a:t>Rno.</a:t>
                      </a:r>
                      <a:endParaRPr/>
                    </a:p>
                  </a:txBody>
                  <a:tcPr marT="45725" marB="45725" marR="91450" marL="91450"/>
                </a:tc>
                <a:tc>
                  <a:txBody>
                    <a:bodyPr/>
                    <a:lstStyle/>
                    <a:p>
                      <a:pPr indent="0" lvl="0" marL="0" marR="0" rtl="0" algn="l">
                        <a:spcBef>
                          <a:spcPts val="0"/>
                        </a:spcBef>
                        <a:spcAft>
                          <a:spcPts val="0"/>
                        </a:spcAft>
                        <a:buNone/>
                      </a:pPr>
                      <a:r>
                        <a:rPr b="1" lang="en-US" sz="1800"/>
                        <a:t>Name</a:t>
                      </a:r>
                      <a:endParaRPr/>
                    </a:p>
                  </a:txBody>
                  <a:tcPr marT="45725" marB="45725" marR="91450" marL="91450"/>
                </a:tc>
              </a:tr>
              <a:tr h="370850">
                <a:tc>
                  <a:txBody>
                    <a:bodyPr/>
                    <a:lstStyle/>
                    <a:p>
                      <a:pPr indent="0" lvl="0" marL="0" marR="0" rtl="0" algn="ctr">
                        <a:spcBef>
                          <a:spcPts val="0"/>
                        </a:spcBef>
                        <a:spcAft>
                          <a:spcPts val="0"/>
                        </a:spcAft>
                        <a:buNone/>
                      </a:pPr>
                      <a:r>
                        <a:rPr b="0" lang="en-US" sz="1800"/>
                        <a:t>101</a:t>
                      </a:r>
                      <a:endParaRPr/>
                    </a:p>
                  </a:txBody>
                  <a:tcPr marT="45725" marB="45725" marR="91450" marL="91450"/>
                </a:tc>
                <a:tc>
                  <a:txBody>
                    <a:bodyPr/>
                    <a:lstStyle/>
                    <a:p>
                      <a:pPr indent="0" lvl="0" marL="0" marR="0" rtl="0" algn="ctr">
                        <a:spcBef>
                          <a:spcPts val="0"/>
                        </a:spcBef>
                        <a:spcAft>
                          <a:spcPts val="0"/>
                        </a:spcAft>
                        <a:buNone/>
                      </a:pPr>
                      <a:r>
                        <a:rPr lang="en-US" sz="1800"/>
                        <a:t>Vikas</a:t>
                      </a:r>
                      <a:endParaRPr/>
                    </a:p>
                  </a:txBody>
                  <a:tcPr marT="45725" marB="45725" marR="91450" marL="91450"/>
                </a:tc>
              </a:tr>
              <a:tr h="370850">
                <a:tc>
                  <a:txBody>
                    <a:bodyPr/>
                    <a:lstStyle/>
                    <a:p>
                      <a:pPr indent="0" lvl="0" marL="0" marR="0" rtl="0" algn="ctr">
                        <a:spcBef>
                          <a:spcPts val="0"/>
                        </a:spcBef>
                        <a:spcAft>
                          <a:spcPts val="0"/>
                        </a:spcAft>
                        <a:buNone/>
                      </a:pPr>
                      <a:r>
                        <a:rPr b="0" lang="en-US" sz="1800"/>
                        <a:t>102</a:t>
                      </a:r>
                      <a:endParaRPr/>
                    </a:p>
                  </a:txBody>
                  <a:tcPr marT="45725" marB="45725" marR="91450" marL="91450"/>
                </a:tc>
                <a:tc>
                  <a:txBody>
                    <a:bodyPr/>
                    <a:lstStyle/>
                    <a:p>
                      <a:pPr indent="0" lvl="0" marL="0" marR="0" rtl="0" algn="ctr">
                        <a:spcBef>
                          <a:spcPts val="0"/>
                        </a:spcBef>
                        <a:spcAft>
                          <a:spcPts val="0"/>
                        </a:spcAft>
                        <a:buNone/>
                      </a:pPr>
                      <a:r>
                        <a:rPr lang="en-US" sz="1800"/>
                        <a:t>Meet</a:t>
                      </a:r>
                      <a:endParaRPr/>
                    </a:p>
                  </a:txBody>
                  <a:tcPr marT="45725" marB="45725" marR="91450" marL="91450"/>
                </a:tc>
              </a:tr>
              <a:tr h="370850">
                <a:tc>
                  <a:txBody>
                    <a:bodyPr/>
                    <a:lstStyle/>
                    <a:p>
                      <a:pPr indent="0" lvl="0" marL="0" marR="0" rtl="0" algn="ctr">
                        <a:spcBef>
                          <a:spcPts val="0"/>
                        </a:spcBef>
                        <a:spcAft>
                          <a:spcPts val="0"/>
                        </a:spcAft>
                        <a:buNone/>
                      </a:pPr>
                      <a:r>
                        <a:rPr b="0" lang="en-US" sz="1800"/>
                        <a:t>103</a:t>
                      </a:r>
                      <a:endParaRPr/>
                    </a:p>
                  </a:txBody>
                  <a:tcPr marT="45725" marB="45725" marR="91450" marL="91450"/>
                </a:tc>
                <a:tc>
                  <a:txBody>
                    <a:bodyPr/>
                    <a:lstStyle/>
                    <a:p>
                      <a:pPr indent="0" lvl="0" marL="0" marR="0" rtl="0" algn="ctr">
                        <a:spcBef>
                          <a:spcPts val="0"/>
                        </a:spcBef>
                        <a:spcAft>
                          <a:spcPts val="0"/>
                        </a:spcAft>
                        <a:buNone/>
                      </a:pPr>
                      <a:r>
                        <a:rPr lang="en-US" sz="1800"/>
                        <a:t>Jay</a:t>
                      </a:r>
                      <a:endParaRPr/>
                    </a:p>
                  </a:txBody>
                  <a:tcPr marT="45725" marB="45725" marR="91450" marL="91450"/>
                </a:tc>
              </a:tr>
              <a:tr h="370850">
                <a:tc>
                  <a:txBody>
                    <a:bodyPr/>
                    <a:lstStyle/>
                    <a:p>
                      <a:pPr indent="0" lvl="0" marL="0" marR="0" rtl="0" algn="ctr">
                        <a:spcBef>
                          <a:spcPts val="0"/>
                        </a:spcBef>
                        <a:spcAft>
                          <a:spcPts val="0"/>
                        </a:spcAft>
                        <a:buNone/>
                      </a:pPr>
                      <a:r>
                        <a:rPr b="0" lang="en-US" sz="1800"/>
                        <a:t>104</a:t>
                      </a:r>
                      <a:endParaRPr/>
                    </a:p>
                  </a:txBody>
                  <a:tcPr marT="45725" marB="45725" marR="91450" marL="91450"/>
                </a:tc>
                <a:tc>
                  <a:txBody>
                    <a:bodyPr/>
                    <a:lstStyle/>
                    <a:p>
                      <a:pPr indent="0" lvl="0" marL="0" marR="0" rtl="0" algn="ctr">
                        <a:spcBef>
                          <a:spcPts val="0"/>
                        </a:spcBef>
                        <a:spcAft>
                          <a:spcPts val="0"/>
                        </a:spcAft>
                        <a:buNone/>
                      </a:pPr>
                      <a:r>
                        <a:rPr lang="en-US" sz="1800"/>
                        <a:t>Mark</a:t>
                      </a:r>
                      <a:endParaRPr/>
                    </a:p>
                  </a:txBody>
                  <a:tcPr marT="45725" marB="45725" marR="91450" marL="91450"/>
                </a:tc>
              </a:tr>
              <a:tr h="370850">
                <a:tc>
                  <a:txBody>
                    <a:bodyPr/>
                    <a:lstStyle/>
                    <a:p>
                      <a:pPr indent="0" lvl="0" marL="0" marR="0" rtl="0" algn="ctr">
                        <a:spcBef>
                          <a:spcPts val="0"/>
                        </a:spcBef>
                        <a:spcAft>
                          <a:spcPts val="0"/>
                        </a:spcAft>
                        <a:buNone/>
                      </a:pPr>
                      <a:r>
                        <a:rPr b="0" lang="en-US" sz="1800"/>
                        <a:t>105</a:t>
                      </a:r>
                      <a:endParaRPr/>
                    </a:p>
                  </a:txBody>
                  <a:tcPr marT="45725" marB="45725" marR="91450" marL="91450"/>
                </a:tc>
                <a:tc>
                  <a:txBody>
                    <a:bodyPr/>
                    <a:lstStyle/>
                    <a:p>
                      <a:pPr indent="0" lvl="0" marL="0" marR="0" rtl="0" algn="ctr">
                        <a:spcBef>
                          <a:spcPts val="0"/>
                        </a:spcBef>
                        <a:spcAft>
                          <a:spcPts val="0"/>
                        </a:spcAft>
                        <a:buNone/>
                      </a:pPr>
                      <a:r>
                        <a:rPr lang="en-US" sz="1800"/>
                        <a:t>Yash</a:t>
                      </a:r>
                      <a:endParaRPr/>
                    </a:p>
                  </a:txBody>
                  <a:tcPr marT="45725" marB="45725" marR="91450" marL="91450"/>
                </a:tc>
              </a:tr>
              <a:tr h="370850">
                <a:tc>
                  <a:txBody>
                    <a:bodyPr/>
                    <a:lstStyle/>
                    <a:p>
                      <a:pPr indent="0" lvl="0" marL="0" marR="0" rtl="0" algn="ctr">
                        <a:spcBef>
                          <a:spcPts val="0"/>
                        </a:spcBef>
                        <a:spcAft>
                          <a:spcPts val="0"/>
                        </a:spcAft>
                        <a:buNone/>
                      </a:pPr>
                      <a:r>
                        <a:rPr b="0" lang="en-US" sz="1800"/>
                        <a:t>106</a:t>
                      </a:r>
                      <a:endParaRPr/>
                    </a:p>
                  </a:txBody>
                  <a:tcPr marT="45725" marB="45725" marR="91450" marL="91450"/>
                </a:tc>
                <a:tc>
                  <a:txBody>
                    <a:bodyPr/>
                    <a:lstStyle/>
                    <a:p>
                      <a:pPr indent="0" lvl="0" marL="0" marR="0" rtl="0" algn="ctr">
                        <a:spcBef>
                          <a:spcPts val="0"/>
                        </a:spcBef>
                        <a:spcAft>
                          <a:spcPts val="0"/>
                        </a:spcAft>
                        <a:buNone/>
                      </a:pPr>
                      <a:r>
                        <a:rPr lang="en-US" sz="1800"/>
                        <a:t>Jack</a:t>
                      </a:r>
                      <a:endParaRPr/>
                    </a:p>
                  </a:txBody>
                  <a:tcPr marT="45725" marB="45725" marR="91450" marL="91450"/>
                </a:tc>
              </a:tr>
              <a:tr h="370850">
                <a:tc>
                  <a:txBody>
                    <a:bodyPr/>
                    <a:lstStyle/>
                    <a:p>
                      <a:pPr indent="0" lvl="0" marL="0" marR="0" rtl="0" algn="ctr">
                        <a:spcBef>
                          <a:spcPts val="0"/>
                        </a:spcBef>
                        <a:spcAft>
                          <a:spcPts val="0"/>
                        </a:spcAft>
                        <a:buNone/>
                      </a:pPr>
                      <a:r>
                        <a:rPr b="0" lang="en-US" sz="1800"/>
                        <a:t>107</a:t>
                      </a:r>
                      <a:endParaRPr/>
                    </a:p>
                  </a:txBody>
                  <a:tcPr marT="45725" marB="45725" marR="91450" marL="91450"/>
                </a:tc>
                <a:tc>
                  <a:txBody>
                    <a:bodyPr/>
                    <a:lstStyle/>
                    <a:p>
                      <a:pPr indent="0" lvl="0" marL="0" marR="0" rtl="0" algn="ctr">
                        <a:spcBef>
                          <a:spcPts val="0"/>
                        </a:spcBef>
                        <a:spcAft>
                          <a:spcPts val="0"/>
                        </a:spcAft>
                        <a:buNone/>
                      </a:pPr>
                      <a:r>
                        <a:rPr lang="en-US" sz="1800"/>
                        <a:t>Nidhi</a:t>
                      </a:r>
                      <a:endParaRPr/>
                    </a:p>
                  </a:txBody>
                  <a:tcPr marT="45725" marB="45725" marR="91450" marL="91450"/>
                </a:tc>
              </a:tr>
              <a:tr h="370850">
                <a:tc>
                  <a:txBody>
                    <a:bodyPr/>
                    <a:lstStyle/>
                    <a:p>
                      <a:pPr indent="0" lvl="0" marL="0" marR="0" rtl="0" algn="ctr">
                        <a:spcBef>
                          <a:spcPts val="0"/>
                        </a:spcBef>
                        <a:spcAft>
                          <a:spcPts val="0"/>
                        </a:spcAft>
                        <a:buNone/>
                      </a:pPr>
                      <a:r>
                        <a:rPr b="0" lang="en-US" sz="1800"/>
                        <a:t>108</a:t>
                      </a:r>
                      <a:endParaRPr/>
                    </a:p>
                  </a:txBody>
                  <a:tcPr marT="45725" marB="45725" marR="91450" marL="91450"/>
                </a:tc>
                <a:tc>
                  <a:txBody>
                    <a:bodyPr/>
                    <a:lstStyle/>
                    <a:p>
                      <a:pPr indent="0" lvl="0" marL="0" marR="0" rtl="0" algn="ctr">
                        <a:spcBef>
                          <a:spcPts val="0"/>
                        </a:spcBef>
                        <a:spcAft>
                          <a:spcPts val="0"/>
                        </a:spcAft>
                        <a:buNone/>
                      </a:pPr>
                      <a:r>
                        <a:rPr lang="en-US" sz="1800"/>
                        <a:t>Rahul</a:t>
                      </a:r>
                      <a:endParaRPr/>
                    </a:p>
                  </a:txBody>
                  <a:tcPr marT="45725" marB="45725" marR="91450" marL="91450"/>
                </a:tc>
              </a:tr>
              <a:tr h="370850">
                <a:tc>
                  <a:txBody>
                    <a:bodyPr/>
                    <a:lstStyle/>
                    <a:p>
                      <a:pPr indent="0" lvl="0" marL="0" marR="0" rtl="0" algn="ctr">
                        <a:spcBef>
                          <a:spcPts val="0"/>
                        </a:spcBef>
                        <a:spcAft>
                          <a:spcPts val="0"/>
                        </a:spcAft>
                        <a:buNone/>
                      </a:pPr>
                      <a:r>
                        <a:rPr b="0" lang="en-US" sz="1800"/>
                        <a:t>109</a:t>
                      </a:r>
                      <a:endParaRPr/>
                    </a:p>
                  </a:txBody>
                  <a:tcPr marT="45725" marB="45725" marR="91450" marL="91450"/>
                </a:tc>
                <a:tc>
                  <a:txBody>
                    <a:bodyPr/>
                    <a:lstStyle/>
                    <a:p>
                      <a:pPr indent="0" lvl="0" marL="0" marR="0" rtl="0" algn="ctr">
                        <a:spcBef>
                          <a:spcPts val="0"/>
                        </a:spcBef>
                        <a:spcAft>
                          <a:spcPts val="0"/>
                        </a:spcAft>
                        <a:buNone/>
                      </a:pPr>
                      <a:r>
                        <a:rPr lang="en-US" sz="1800"/>
                        <a:t>Dipti</a:t>
                      </a:r>
                      <a:endParaRPr/>
                    </a:p>
                  </a:txBody>
                  <a:tcPr marT="45725" marB="45725" marR="91450" marL="91450"/>
                </a:tc>
              </a:tr>
              <a:tr h="370850">
                <a:tc>
                  <a:txBody>
                    <a:bodyPr/>
                    <a:lstStyle/>
                    <a:p>
                      <a:pPr indent="0" lvl="0" marL="0" marR="0" rtl="0" algn="ctr">
                        <a:spcBef>
                          <a:spcPts val="0"/>
                        </a:spcBef>
                        <a:spcAft>
                          <a:spcPts val="0"/>
                        </a:spcAft>
                        <a:buNone/>
                      </a:pPr>
                      <a:r>
                        <a:rPr b="0" lang="en-US" sz="1800"/>
                        <a:t>110</a:t>
                      </a:r>
                      <a:endParaRPr/>
                    </a:p>
                  </a:txBody>
                  <a:tcPr marT="45725" marB="45725" marR="91450" marL="91450"/>
                </a:tc>
                <a:tc>
                  <a:txBody>
                    <a:bodyPr/>
                    <a:lstStyle/>
                    <a:p>
                      <a:pPr indent="0" lvl="0" marL="0" marR="0" rtl="0" algn="ctr">
                        <a:spcBef>
                          <a:spcPts val="0"/>
                        </a:spcBef>
                        <a:spcAft>
                          <a:spcPts val="0"/>
                        </a:spcAft>
                        <a:buNone/>
                      </a:pPr>
                      <a:r>
                        <a:rPr lang="en-US" sz="1800"/>
                        <a:t>Priya</a:t>
                      </a:r>
                      <a:endParaRPr/>
                    </a:p>
                  </a:txBody>
                  <a:tcPr marT="45725" marB="45725" marR="91450" marL="91450"/>
                </a:tc>
              </a:tr>
            </a:tbl>
          </a:graphicData>
        </a:graphic>
      </p:graphicFrame>
      <p:sp>
        <p:nvSpPr>
          <p:cNvPr id="248" name="Google Shape;248;p12"/>
          <p:cNvSpPr/>
          <p:nvPr/>
        </p:nvSpPr>
        <p:spPr>
          <a:xfrm>
            <a:off x="1099704" y="6199327"/>
            <a:ext cx="1728192" cy="5207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Index Table</a:t>
            </a:r>
            <a:endParaRPr/>
          </a:p>
        </p:txBody>
      </p:sp>
      <p:sp>
        <p:nvSpPr>
          <p:cNvPr id="249" name="Google Shape;249;p12"/>
          <p:cNvSpPr/>
          <p:nvPr/>
        </p:nvSpPr>
        <p:spPr>
          <a:xfrm>
            <a:off x="3821175" y="6227942"/>
            <a:ext cx="1728192" cy="5207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Main Table</a:t>
            </a:r>
            <a:endParaRPr/>
          </a:p>
        </p:txBody>
      </p:sp>
      <p:cxnSp>
        <p:nvCxnSpPr>
          <p:cNvPr id="250" name="Google Shape;250;p12"/>
          <p:cNvCxnSpPr/>
          <p:nvPr/>
        </p:nvCxnSpPr>
        <p:spPr>
          <a:xfrm flipH="1" rot="10800000">
            <a:off x="2660847" y="2595572"/>
            <a:ext cx="1335089" cy="1098235"/>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51" name="Google Shape;251;p12"/>
          <p:cNvCxnSpPr/>
          <p:nvPr/>
        </p:nvCxnSpPr>
        <p:spPr>
          <a:xfrm flipH="1" rot="10800000">
            <a:off x="2660847" y="3818984"/>
            <a:ext cx="1335089" cy="218952"/>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52" name="Google Shape;252;p12"/>
          <p:cNvCxnSpPr/>
          <p:nvPr/>
        </p:nvCxnSpPr>
        <p:spPr>
          <a:xfrm>
            <a:off x="2660847" y="4412410"/>
            <a:ext cx="1368152" cy="422325"/>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53" name="Google Shape;253;p12"/>
          <p:cNvCxnSpPr/>
          <p:nvPr/>
        </p:nvCxnSpPr>
        <p:spPr>
          <a:xfrm>
            <a:off x="2660847" y="4834735"/>
            <a:ext cx="1266753" cy="1197765"/>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descr="C:\Users\parul\Desktop\Digital Learning Content.png" id="258" name="Google Shape;258;p13"/>
          <p:cNvPicPr preferRelativeResize="0"/>
          <p:nvPr/>
        </p:nvPicPr>
        <p:blipFill rotWithShape="1">
          <a:blip r:embed="rId3">
            <a:alphaModFix/>
          </a:blip>
          <a:srcRect b="0" l="0" r="0" t="0"/>
          <a:stretch/>
        </p:blipFill>
        <p:spPr>
          <a:xfrm>
            <a:off x="-23992" y="-42863"/>
            <a:ext cx="9144000" cy="6900863"/>
          </a:xfrm>
          <a:prstGeom prst="rect">
            <a:avLst/>
          </a:prstGeom>
          <a:noFill/>
          <a:ln>
            <a:noFill/>
          </a:ln>
        </p:spPr>
      </p:pic>
      <p:sp>
        <p:nvSpPr>
          <p:cNvPr id="259" name="Google Shape;259;p13"/>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Secondary Indexing</a:t>
            </a:r>
            <a:endParaRPr/>
          </a:p>
        </p:txBody>
      </p:sp>
      <p:sp>
        <p:nvSpPr>
          <p:cNvPr id="260" name="Google Shape;260;p13"/>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261" name="Google Shape;261;p13"/>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262" name="Google Shape;262;p13"/>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sp>
        <p:nvSpPr>
          <p:cNvPr id="263" name="Google Shape;263;p13"/>
          <p:cNvSpPr txBox="1"/>
          <p:nvPr/>
        </p:nvSpPr>
        <p:spPr>
          <a:xfrm>
            <a:off x="113774" y="2668273"/>
            <a:ext cx="8629972"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264" name="Google Shape;264;p13"/>
          <p:cNvSpPr/>
          <p:nvPr/>
        </p:nvSpPr>
        <p:spPr>
          <a:xfrm>
            <a:off x="79857" y="2129692"/>
            <a:ext cx="8916452" cy="452431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In secondary indexing, another level of indexing is added in order to reduce the mapping scale.</a:t>
            </a:r>
            <a:endParaRPr/>
          </a:p>
          <a:p>
            <a:pPr indent="-342900" lvl="0" marL="342900" marR="0" rtl="0" algn="just">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vast range for the columns is initially chosen in this process, so that the mapping scale of the first stage becomes minimal.</a:t>
            </a:r>
            <a:endParaRPr/>
          </a:p>
          <a:p>
            <a:pPr indent="-342900" lvl="0" marL="342900" marR="0" rtl="0" algn="just">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Then each set is broken further into smaller sets.</a:t>
            </a:r>
            <a:endParaRPr/>
          </a:p>
          <a:p>
            <a:pPr indent="-342900" lvl="0" marL="342900" marR="0" rtl="0" algn="just">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first level mapping is located in the primary memory, so that the fetching of addresses is easier.</a:t>
            </a:r>
            <a:endParaRPr/>
          </a:p>
          <a:p>
            <a:pPr indent="-342900" lvl="0" marL="342900" marR="0" rtl="0" algn="just">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second stage mapping and real data are contained in the secondary memory (hard disc).</a:t>
            </a:r>
            <a:endParaRPr/>
          </a:p>
          <a:p>
            <a:pPr indent="-285750" lvl="0" marL="285750" marR="0" rtl="0" algn="just">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If you wish to find the 112 roll record, then the highest entry in the first stage index that is smaller than or equal to 112 will be scanned. At this stage, he'll get 101.</a:t>
            </a:r>
            <a:endParaRPr/>
          </a:p>
          <a:p>
            <a:pPr indent="-285750" lvl="0" marL="285750" marR="0" rtl="0" algn="just">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Then it does max (112) &lt; = 112 again at the second index stage and gets 111. Now it goes to the data block using the address 111, and begins looking for each record before it gets 112.</a:t>
            </a:r>
            <a:endParaRPr/>
          </a:p>
          <a:p>
            <a:pPr indent="-342900" lvl="0" marL="342900" marR="0" rtl="0" algn="just">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Here is how this approach conducts a quest.</a:t>
            </a:r>
            <a:endParaRPr/>
          </a:p>
          <a:p>
            <a:pPr indent="-342900" lvl="0" marL="342900" marR="0" rtl="0" algn="just">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Inserting, upgrading or removing are often conducted in the same way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descr="C:\Users\parul\Desktop\Digital Learning Content.png" id="269" name="Google Shape;269;p14"/>
          <p:cNvPicPr preferRelativeResize="0"/>
          <p:nvPr/>
        </p:nvPicPr>
        <p:blipFill rotWithShape="1">
          <a:blip r:embed="rId3">
            <a:alphaModFix/>
          </a:blip>
          <a:srcRect b="0" l="0" r="0" t="0"/>
          <a:stretch/>
        </p:blipFill>
        <p:spPr>
          <a:xfrm>
            <a:off x="0" y="0"/>
            <a:ext cx="9144000" cy="6900863"/>
          </a:xfrm>
          <a:prstGeom prst="rect">
            <a:avLst/>
          </a:prstGeom>
          <a:noFill/>
          <a:ln>
            <a:noFill/>
          </a:ln>
        </p:spPr>
      </p:pic>
      <p:sp>
        <p:nvSpPr>
          <p:cNvPr id="270" name="Google Shape;270;p14"/>
          <p:cNvSpPr/>
          <p:nvPr/>
        </p:nvSpPr>
        <p:spPr>
          <a:xfrm>
            <a:off x="0" y="1588398"/>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Secondary Indexing</a:t>
            </a:r>
            <a:endParaRPr/>
          </a:p>
        </p:txBody>
      </p:sp>
      <p:sp>
        <p:nvSpPr>
          <p:cNvPr id="271" name="Google Shape;271;p14"/>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272" name="Google Shape;272;p14"/>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273" name="Google Shape;273;p14"/>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sp>
        <p:nvSpPr>
          <p:cNvPr id="274" name="Google Shape;274;p14"/>
          <p:cNvSpPr txBox="1"/>
          <p:nvPr/>
        </p:nvSpPr>
        <p:spPr>
          <a:xfrm>
            <a:off x="113774" y="2668273"/>
            <a:ext cx="8629972"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graphicFrame>
        <p:nvGraphicFramePr>
          <p:cNvPr id="275" name="Google Shape;275;p14"/>
          <p:cNvGraphicFramePr/>
          <p:nvPr/>
        </p:nvGraphicFramePr>
        <p:xfrm>
          <a:off x="497940" y="3429000"/>
          <a:ext cx="3000000" cy="3000000"/>
        </p:xfrm>
        <a:graphic>
          <a:graphicData uri="http://schemas.openxmlformats.org/drawingml/2006/table">
            <a:tbl>
              <a:tblPr bandRow="1" firstRow="1">
                <a:noFill/>
                <a:tableStyleId>{5E69F8C4-1199-424B-8201-E1772B6792D4}</a:tableStyleId>
              </a:tblPr>
              <a:tblGrid>
                <a:gridCol w="663975"/>
                <a:gridCol w="594050"/>
              </a:tblGrid>
              <a:tr h="370850">
                <a:tc>
                  <a:txBody>
                    <a:bodyPr/>
                    <a:lstStyle/>
                    <a:p>
                      <a:pPr indent="0" lvl="0" marL="0" marR="0" rtl="0" algn="ctr">
                        <a:spcBef>
                          <a:spcPts val="0"/>
                        </a:spcBef>
                        <a:spcAft>
                          <a:spcPts val="0"/>
                        </a:spcAft>
                        <a:buNone/>
                      </a:pPr>
                      <a:r>
                        <a:rPr b="0" lang="en-US" sz="1800"/>
                        <a:t>101</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b="0" lang="en-US" sz="1800"/>
                        <a:t>201</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b="0" lang="en-US" sz="1800"/>
                        <a:t>301</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b="0" lang="en-US" sz="1800"/>
                        <a:t>401</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276" name="Google Shape;276;p14"/>
          <p:cNvGraphicFramePr/>
          <p:nvPr/>
        </p:nvGraphicFramePr>
        <p:xfrm>
          <a:off x="6012681" y="2231335"/>
          <a:ext cx="3000000" cy="3000000"/>
        </p:xfrm>
        <a:graphic>
          <a:graphicData uri="http://schemas.openxmlformats.org/drawingml/2006/table">
            <a:tbl>
              <a:tblPr bandRow="1" firstRow="1">
                <a:noFill/>
                <a:tableStyleId>{5E69F8C4-1199-424B-8201-E1772B6792D4}</a:tableStyleId>
              </a:tblPr>
              <a:tblGrid>
                <a:gridCol w="864100"/>
                <a:gridCol w="864100"/>
              </a:tblGrid>
              <a:tr h="370850">
                <a:tc>
                  <a:txBody>
                    <a:bodyPr/>
                    <a:lstStyle/>
                    <a:p>
                      <a:pPr indent="0" lvl="0" marL="0" marR="0" rtl="0" algn="ctr">
                        <a:spcBef>
                          <a:spcPts val="0"/>
                        </a:spcBef>
                        <a:spcAft>
                          <a:spcPts val="0"/>
                        </a:spcAft>
                        <a:buNone/>
                      </a:pPr>
                      <a:r>
                        <a:rPr b="1" lang="en-US" sz="1800"/>
                        <a:t>Rno.</a:t>
                      </a:r>
                      <a:endParaRPr/>
                    </a:p>
                  </a:txBody>
                  <a:tcPr marT="45725" marB="45725" marR="91450" marL="91450"/>
                </a:tc>
                <a:tc>
                  <a:txBody>
                    <a:bodyPr/>
                    <a:lstStyle/>
                    <a:p>
                      <a:pPr indent="0" lvl="0" marL="0" marR="0" rtl="0" algn="l">
                        <a:spcBef>
                          <a:spcPts val="0"/>
                        </a:spcBef>
                        <a:spcAft>
                          <a:spcPts val="0"/>
                        </a:spcAft>
                        <a:buNone/>
                      </a:pPr>
                      <a:r>
                        <a:rPr b="1" lang="en-US" sz="1800"/>
                        <a:t>Name</a:t>
                      </a:r>
                      <a:endParaRPr/>
                    </a:p>
                  </a:txBody>
                  <a:tcPr marT="45725" marB="45725" marR="91450" marL="91450"/>
                </a:tc>
              </a:tr>
              <a:tr h="370850">
                <a:tc>
                  <a:txBody>
                    <a:bodyPr/>
                    <a:lstStyle/>
                    <a:p>
                      <a:pPr indent="0" lvl="0" marL="0" marR="0" rtl="0" algn="ctr">
                        <a:spcBef>
                          <a:spcPts val="0"/>
                        </a:spcBef>
                        <a:spcAft>
                          <a:spcPts val="0"/>
                        </a:spcAft>
                        <a:buNone/>
                      </a:pPr>
                      <a:r>
                        <a:rPr b="0" lang="en-US" sz="1800"/>
                        <a:t>101</a:t>
                      </a:r>
                      <a:endParaRPr/>
                    </a:p>
                  </a:txBody>
                  <a:tcPr marT="45725" marB="45725" marR="91450" marL="91450"/>
                </a:tc>
                <a:tc>
                  <a:txBody>
                    <a:bodyPr/>
                    <a:lstStyle/>
                    <a:p>
                      <a:pPr indent="0" lvl="0" marL="0" marR="0" rtl="0" algn="ctr">
                        <a:spcBef>
                          <a:spcPts val="0"/>
                        </a:spcBef>
                        <a:spcAft>
                          <a:spcPts val="0"/>
                        </a:spcAft>
                        <a:buNone/>
                      </a:pPr>
                      <a:r>
                        <a:rPr lang="en-US" sz="1800"/>
                        <a:t>Vikas</a:t>
                      </a:r>
                      <a:endParaRPr/>
                    </a:p>
                  </a:txBody>
                  <a:tcPr marT="45725" marB="45725" marR="91450" marL="91450"/>
                </a:tc>
              </a:tr>
              <a:tr h="370850">
                <a:tc>
                  <a:txBody>
                    <a:bodyPr/>
                    <a:lstStyle/>
                    <a:p>
                      <a:pPr indent="0" lvl="0" marL="0" marR="0" rtl="0" algn="ctr">
                        <a:spcBef>
                          <a:spcPts val="0"/>
                        </a:spcBef>
                        <a:spcAft>
                          <a:spcPts val="0"/>
                        </a:spcAft>
                        <a:buNone/>
                      </a:pPr>
                      <a:r>
                        <a:rPr b="0" lang="en-US" sz="1800"/>
                        <a:t>102</a:t>
                      </a:r>
                      <a:endParaRPr/>
                    </a:p>
                  </a:txBody>
                  <a:tcPr marT="45725" marB="45725" marR="91450" marL="91450"/>
                </a:tc>
                <a:tc>
                  <a:txBody>
                    <a:bodyPr/>
                    <a:lstStyle/>
                    <a:p>
                      <a:pPr indent="0" lvl="0" marL="0" marR="0" rtl="0" algn="ctr">
                        <a:spcBef>
                          <a:spcPts val="0"/>
                        </a:spcBef>
                        <a:spcAft>
                          <a:spcPts val="0"/>
                        </a:spcAft>
                        <a:buNone/>
                      </a:pPr>
                      <a:r>
                        <a:rPr lang="en-US" sz="1800"/>
                        <a:t>Meet</a:t>
                      </a:r>
                      <a:endParaRPr/>
                    </a:p>
                  </a:txBody>
                  <a:tcPr marT="45725" marB="45725" marR="91450" marL="91450"/>
                </a:tc>
              </a:tr>
              <a:tr h="370850">
                <a:tc>
                  <a:txBody>
                    <a:bodyPr/>
                    <a:lstStyle/>
                    <a:p>
                      <a:pPr indent="0" lvl="0" marL="0" marR="0" rtl="0" algn="ctr">
                        <a:spcBef>
                          <a:spcPts val="0"/>
                        </a:spcBef>
                        <a:spcAft>
                          <a:spcPts val="0"/>
                        </a:spcAft>
                        <a:buNone/>
                      </a:pPr>
                      <a:r>
                        <a:t/>
                      </a:r>
                      <a:endParaRPr b="0"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b="0" lang="en-US" sz="1800"/>
                        <a:t>111</a:t>
                      </a:r>
                      <a:endParaRPr/>
                    </a:p>
                  </a:txBody>
                  <a:tcPr marT="45725" marB="45725" marR="91450" marL="91450"/>
                </a:tc>
                <a:tc>
                  <a:txBody>
                    <a:bodyPr/>
                    <a:lstStyle/>
                    <a:p>
                      <a:pPr indent="0" lvl="0" marL="0" marR="0" rtl="0" algn="ctr">
                        <a:spcBef>
                          <a:spcPts val="0"/>
                        </a:spcBef>
                        <a:spcAft>
                          <a:spcPts val="0"/>
                        </a:spcAft>
                        <a:buNone/>
                      </a:pPr>
                      <a:r>
                        <a:rPr lang="en-US" sz="1800"/>
                        <a:t>Mark</a:t>
                      </a:r>
                      <a:endParaRPr/>
                    </a:p>
                  </a:txBody>
                  <a:tcPr marT="45725" marB="45725" marR="91450" marL="91450"/>
                </a:tc>
              </a:tr>
              <a:tr h="370850">
                <a:tc>
                  <a:txBody>
                    <a:bodyPr/>
                    <a:lstStyle/>
                    <a:p>
                      <a:pPr indent="0" lvl="0" marL="0" marR="0" rtl="0" algn="ctr">
                        <a:spcBef>
                          <a:spcPts val="0"/>
                        </a:spcBef>
                        <a:spcAft>
                          <a:spcPts val="0"/>
                        </a:spcAft>
                        <a:buNone/>
                      </a:pPr>
                      <a:r>
                        <a:rPr b="0" lang="en-US" sz="1800"/>
                        <a:t>112</a:t>
                      </a:r>
                      <a:endParaRPr/>
                    </a:p>
                  </a:txBody>
                  <a:tcPr marT="45725" marB="45725" marR="91450" marL="91450"/>
                </a:tc>
                <a:tc>
                  <a:txBody>
                    <a:bodyPr/>
                    <a:lstStyle/>
                    <a:p>
                      <a:pPr indent="0" lvl="0" marL="0" marR="0" rtl="0" algn="ctr">
                        <a:spcBef>
                          <a:spcPts val="0"/>
                        </a:spcBef>
                        <a:spcAft>
                          <a:spcPts val="0"/>
                        </a:spcAft>
                        <a:buNone/>
                      </a:pPr>
                      <a:r>
                        <a:rPr lang="en-US" sz="1800"/>
                        <a:t>Yash</a:t>
                      </a:r>
                      <a:endParaRPr/>
                    </a:p>
                  </a:txBody>
                  <a:tcPr marT="45725" marB="45725" marR="91450" marL="91450"/>
                </a:tc>
              </a:tr>
              <a:tr h="370850">
                <a:tc>
                  <a:txBody>
                    <a:bodyPr/>
                    <a:lstStyle/>
                    <a:p>
                      <a:pPr indent="0" lvl="0" marL="0" marR="0" rtl="0" algn="ctr">
                        <a:spcBef>
                          <a:spcPts val="0"/>
                        </a:spcBef>
                        <a:spcAft>
                          <a:spcPts val="0"/>
                        </a:spcAft>
                        <a:buNone/>
                      </a:pPr>
                      <a:r>
                        <a:t/>
                      </a:r>
                      <a:endParaRPr b="0"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b="0" lang="en-US" sz="1800"/>
                        <a:t>201</a:t>
                      </a:r>
                      <a:endParaRPr/>
                    </a:p>
                  </a:txBody>
                  <a:tcPr marT="45725" marB="45725" marR="91450" marL="91450"/>
                </a:tc>
                <a:tc>
                  <a:txBody>
                    <a:bodyPr/>
                    <a:lstStyle/>
                    <a:p>
                      <a:pPr indent="0" lvl="0" marL="0" marR="0" rtl="0" algn="ctr">
                        <a:spcBef>
                          <a:spcPts val="0"/>
                        </a:spcBef>
                        <a:spcAft>
                          <a:spcPts val="0"/>
                        </a:spcAft>
                        <a:buNone/>
                      </a:pPr>
                      <a:r>
                        <a:rPr lang="en-US" sz="1800"/>
                        <a:t>Nidhi</a:t>
                      </a:r>
                      <a:endParaRPr/>
                    </a:p>
                  </a:txBody>
                  <a:tcPr marT="45725" marB="45725" marR="91450" marL="91450"/>
                </a:tc>
              </a:tr>
              <a:tr h="370850">
                <a:tc>
                  <a:txBody>
                    <a:bodyPr/>
                    <a:lstStyle/>
                    <a:p>
                      <a:pPr indent="0" lvl="0" marL="0" marR="0" rtl="0" algn="ctr">
                        <a:spcBef>
                          <a:spcPts val="0"/>
                        </a:spcBef>
                        <a:spcAft>
                          <a:spcPts val="0"/>
                        </a:spcAft>
                        <a:buNone/>
                      </a:pPr>
                      <a:r>
                        <a:rPr b="0" lang="en-US" sz="1800"/>
                        <a:t>202</a:t>
                      </a:r>
                      <a:endParaRPr/>
                    </a:p>
                  </a:txBody>
                  <a:tcPr marT="45725" marB="45725" marR="91450" marL="91450"/>
                </a:tc>
                <a:tc>
                  <a:txBody>
                    <a:bodyPr/>
                    <a:lstStyle/>
                    <a:p>
                      <a:pPr indent="0" lvl="0" marL="0" marR="0" rtl="0" algn="ctr">
                        <a:spcBef>
                          <a:spcPts val="0"/>
                        </a:spcBef>
                        <a:spcAft>
                          <a:spcPts val="0"/>
                        </a:spcAft>
                        <a:buNone/>
                      </a:pPr>
                      <a:r>
                        <a:rPr lang="en-US" sz="1800"/>
                        <a:t>Rahul</a:t>
                      </a:r>
                      <a:endParaRPr/>
                    </a:p>
                  </a:txBody>
                  <a:tcPr marT="45725" marB="45725" marR="91450" marL="91450"/>
                </a:tc>
              </a:tr>
              <a:tr h="370850">
                <a:tc>
                  <a:txBody>
                    <a:bodyPr/>
                    <a:lstStyle/>
                    <a:p>
                      <a:pPr indent="0" lvl="0" marL="0" marR="0" rtl="0" algn="ctr">
                        <a:spcBef>
                          <a:spcPts val="0"/>
                        </a:spcBef>
                        <a:spcAft>
                          <a:spcPts val="0"/>
                        </a:spcAft>
                        <a:buNone/>
                      </a:pPr>
                      <a:r>
                        <a:t/>
                      </a:r>
                      <a:endParaRPr b="0"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b="0" lang="en-US" sz="1800"/>
                        <a:t>211</a:t>
                      </a:r>
                      <a:endParaRPr/>
                    </a:p>
                  </a:txBody>
                  <a:tcPr marT="45725" marB="45725" marR="91450" marL="91450"/>
                </a:tc>
                <a:tc>
                  <a:txBody>
                    <a:bodyPr/>
                    <a:lstStyle/>
                    <a:p>
                      <a:pPr indent="0" lvl="0" marL="0" marR="0" rtl="0" algn="ctr">
                        <a:spcBef>
                          <a:spcPts val="0"/>
                        </a:spcBef>
                        <a:spcAft>
                          <a:spcPts val="0"/>
                        </a:spcAft>
                        <a:buNone/>
                      </a:pPr>
                      <a:r>
                        <a:rPr lang="en-US" sz="1800"/>
                        <a:t>Priya</a:t>
                      </a:r>
                      <a:endParaRPr/>
                    </a:p>
                  </a:txBody>
                  <a:tcPr marT="45725" marB="45725" marR="91450" marL="91450"/>
                </a:tc>
              </a:tr>
              <a:tr h="370850">
                <a:tc>
                  <a:txBody>
                    <a:bodyPr/>
                    <a:lstStyle/>
                    <a:p>
                      <a:pPr indent="0" lvl="0" marL="0" marR="0" rtl="0" algn="ctr">
                        <a:spcBef>
                          <a:spcPts val="0"/>
                        </a:spcBef>
                        <a:spcAft>
                          <a:spcPts val="0"/>
                        </a:spcAft>
                        <a:buNone/>
                      </a:pPr>
                      <a:r>
                        <a:rPr b="0" lang="en-US" sz="1800"/>
                        <a:t>212</a:t>
                      </a:r>
                      <a:endParaRPr/>
                    </a:p>
                  </a:txBody>
                  <a:tcPr marT="45725" marB="45725" marR="91450" marL="91450"/>
                </a:tc>
                <a:tc>
                  <a:txBody>
                    <a:bodyPr/>
                    <a:lstStyle/>
                    <a:p>
                      <a:pPr indent="0" lvl="0" marL="0" marR="0" rtl="0" algn="ctr">
                        <a:spcBef>
                          <a:spcPts val="0"/>
                        </a:spcBef>
                        <a:spcAft>
                          <a:spcPts val="0"/>
                        </a:spcAft>
                        <a:buNone/>
                      </a:pPr>
                      <a:r>
                        <a:rPr lang="en-US" sz="1800"/>
                        <a:t>Neel</a:t>
                      </a:r>
                      <a:endParaRPr/>
                    </a:p>
                  </a:txBody>
                  <a:tcPr marT="45725" marB="45725" marR="91450" marL="91450"/>
                </a:tc>
              </a:tr>
              <a:tr h="370850">
                <a:tc>
                  <a:txBody>
                    <a:bodyPr/>
                    <a:lstStyle/>
                    <a:p>
                      <a:pPr indent="0" lvl="0" marL="0" marR="0" rtl="0" algn="ctr">
                        <a:spcBef>
                          <a:spcPts val="0"/>
                        </a:spcBef>
                        <a:spcAft>
                          <a:spcPts val="0"/>
                        </a:spcAft>
                        <a:buNone/>
                      </a:pPr>
                      <a:r>
                        <a:t/>
                      </a:r>
                      <a:endParaRPr b="0"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r>
            </a:tbl>
          </a:graphicData>
        </a:graphic>
      </p:graphicFrame>
      <p:sp>
        <p:nvSpPr>
          <p:cNvPr id="277" name="Google Shape;277;p14"/>
          <p:cNvSpPr/>
          <p:nvPr/>
        </p:nvSpPr>
        <p:spPr>
          <a:xfrm>
            <a:off x="2700568" y="6172284"/>
            <a:ext cx="1728192" cy="5207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Secondary Index</a:t>
            </a:r>
            <a:endParaRPr/>
          </a:p>
        </p:txBody>
      </p:sp>
      <p:sp>
        <p:nvSpPr>
          <p:cNvPr id="278" name="Google Shape;278;p14"/>
          <p:cNvSpPr/>
          <p:nvPr/>
        </p:nvSpPr>
        <p:spPr>
          <a:xfrm>
            <a:off x="8044296" y="6036593"/>
            <a:ext cx="1111209" cy="101566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Main Table</a:t>
            </a:r>
            <a:endParaRPr/>
          </a:p>
        </p:txBody>
      </p:sp>
      <p:graphicFrame>
        <p:nvGraphicFramePr>
          <p:cNvPr id="279" name="Google Shape;279;p14"/>
          <p:cNvGraphicFramePr/>
          <p:nvPr/>
        </p:nvGraphicFramePr>
        <p:xfrm>
          <a:off x="3131320" y="2687320"/>
          <a:ext cx="3000000" cy="3000000"/>
        </p:xfrm>
        <a:graphic>
          <a:graphicData uri="http://schemas.openxmlformats.org/drawingml/2006/table">
            <a:tbl>
              <a:tblPr bandRow="1" firstRow="1">
                <a:noFill/>
                <a:tableStyleId>{5E69F8C4-1199-424B-8201-E1772B6792D4}</a:tableStyleId>
              </a:tblPr>
              <a:tblGrid>
                <a:gridCol w="663975"/>
                <a:gridCol w="594050"/>
              </a:tblGrid>
              <a:tr h="370850">
                <a:tc>
                  <a:txBody>
                    <a:bodyPr/>
                    <a:lstStyle/>
                    <a:p>
                      <a:pPr indent="0" lvl="0" marL="0" marR="0" rtl="0" algn="ctr">
                        <a:spcBef>
                          <a:spcPts val="0"/>
                        </a:spcBef>
                        <a:spcAft>
                          <a:spcPts val="0"/>
                        </a:spcAft>
                        <a:buNone/>
                      </a:pPr>
                      <a:r>
                        <a:rPr b="0" lang="en-US" sz="1800"/>
                        <a:t>101</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b="0" lang="en-US" sz="1800"/>
                        <a:t>111</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t/>
                      </a:r>
                      <a:endParaRPr b="0"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b="0" lang="en-US" sz="1800"/>
                        <a:t>201</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b="0" lang="en-US" sz="1800"/>
                        <a:t>211</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t/>
                      </a:r>
                      <a:endParaRPr b="0"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b="0" lang="en-US" sz="1800"/>
                        <a:t>301</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b="0" lang="en-US" sz="1800"/>
                        <a:t>311</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80" name="Google Shape;280;p14"/>
          <p:cNvSpPr/>
          <p:nvPr/>
        </p:nvSpPr>
        <p:spPr>
          <a:xfrm>
            <a:off x="252551" y="6172284"/>
            <a:ext cx="1728192" cy="5207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Primary Index</a:t>
            </a:r>
            <a:endParaRPr/>
          </a:p>
        </p:txBody>
      </p:sp>
      <p:cxnSp>
        <p:nvCxnSpPr>
          <p:cNvPr id="281" name="Google Shape;281;p14"/>
          <p:cNvCxnSpPr/>
          <p:nvPr/>
        </p:nvCxnSpPr>
        <p:spPr>
          <a:xfrm flipH="1" rot="10800000">
            <a:off x="1547664" y="2852936"/>
            <a:ext cx="1583656" cy="8310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82" name="Google Shape;282;p14"/>
          <p:cNvCxnSpPr/>
          <p:nvPr/>
        </p:nvCxnSpPr>
        <p:spPr>
          <a:xfrm>
            <a:off x="1570462" y="3965474"/>
            <a:ext cx="1549353" cy="15408"/>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83" name="Google Shape;283;p14"/>
          <p:cNvCxnSpPr/>
          <p:nvPr/>
        </p:nvCxnSpPr>
        <p:spPr>
          <a:xfrm>
            <a:off x="1587613" y="4365376"/>
            <a:ext cx="1543707" cy="765861"/>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84" name="Google Shape;284;p14"/>
          <p:cNvCxnSpPr/>
          <p:nvPr/>
        </p:nvCxnSpPr>
        <p:spPr>
          <a:xfrm>
            <a:off x="4105376" y="3238296"/>
            <a:ext cx="1907305" cy="695704"/>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85" name="Google Shape;285;p14"/>
          <p:cNvCxnSpPr/>
          <p:nvPr/>
        </p:nvCxnSpPr>
        <p:spPr>
          <a:xfrm>
            <a:off x="4105376" y="3980882"/>
            <a:ext cx="1895800" cy="97564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86" name="Google Shape;286;p14"/>
          <p:cNvCxnSpPr/>
          <p:nvPr/>
        </p:nvCxnSpPr>
        <p:spPr>
          <a:xfrm>
            <a:off x="4115843" y="4388678"/>
            <a:ext cx="1885333" cy="1705537"/>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87" name="Google Shape;287;p14"/>
          <p:cNvCxnSpPr/>
          <p:nvPr/>
        </p:nvCxnSpPr>
        <p:spPr>
          <a:xfrm flipH="1" rot="10800000">
            <a:off x="4105376" y="2774867"/>
            <a:ext cx="1895800" cy="101331"/>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descr="C:\Users\parul\Desktop\Digital Learning Content.png" id="293" name="Google Shape;293;p15"/>
          <p:cNvPicPr preferRelativeResize="0"/>
          <p:nvPr/>
        </p:nvPicPr>
        <p:blipFill rotWithShape="1">
          <a:blip r:embed="rId3">
            <a:alphaModFix/>
          </a:blip>
          <a:srcRect b="0" l="0" r="0" t="0"/>
          <a:stretch/>
        </p:blipFill>
        <p:spPr>
          <a:xfrm>
            <a:off x="0" y="-2794"/>
            <a:ext cx="9144000" cy="6900863"/>
          </a:xfrm>
          <a:prstGeom prst="rect">
            <a:avLst/>
          </a:prstGeom>
          <a:noFill/>
          <a:ln>
            <a:noFill/>
          </a:ln>
        </p:spPr>
      </p:pic>
      <p:sp>
        <p:nvSpPr>
          <p:cNvPr id="294" name="Google Shape;294;p15"/>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Clustering Indexing</a:t>
            </a:r>
            <a:endParaRPr/>
          </a:p>
        </p:txBody>
      </p:sp>
      <p:sp>
        <p:nvSpPr>
          <p:cNvPr id="295" name="Google Shape;295;p15"/>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296" name="Google Shape;296;p15"/>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297" name="Google Shape;297;p15"/>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sp>
        <p:nvSpPr>
          <p:cNvPr id="298" name="Google Shape;298;p15"/>
          <p:cNvSpPr txBox="1"/>
          <p:nvPr/>
        </p:nvSpPr>
        <p:spPr>
          <a:xfrm>
            <a:off x="113774" y="2668273"/>
            <a:ext cx="8629972"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299" name="Google Shape;299;p15"/>
          <p:cNvSpPr/>
          <p:nvPr/>
        </p:nvSpPr>
        <p:spPr>
          <a:xfrm>
            <a:off x="79857" y="2129692"/>
            <a:ext cx="4141210" cy="409342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index is often created for non-primary main columns that may not be unique to each record.</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 this case, we can group two or three columns to get the unique value and produce an index out of them to classify the record faster. A clustering index is called this form.</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Documents with common characteristics are grouped and indexes for these categories are developed.</a:t>
            </a:r>
            <a:endParaRPr/>
          </a:p>
        </p:txBody>
      </p:sp>
      <p:graphicFrame>
        <p:nvGraphicFramePr>
          <p:cNvPr id="300" name="Google Shape;300;p15"/>
          <p:cNvGraphicFramePr/>
          <p:nvPr/>
        </p:nvGraphicFramePr>
        <p:xfrm>
          <a:off x="4693797" y="3201802"/>
          <a:ext cx="3000000" cy="3000000"/>
        </p:xfrm>
        <a:graphic>
          <a:graphicData uri="http://schemas.openxmlformats.org/drawingml/2006/table">
            <a:tbl>
              <a:tblPr bandRow="1" firstRow="1">
                <a:noFill/>
                <a:tableStyleId>{5E69F8C4-1199-424B-8201-E1772B6792D4}</a:tableStyleId>
              </a:tblPr>
              <a:tblGrid>
                <a:gridCol w="607575"/>
                <a:gridCol w="607575"/>
              </a:tblGrid>
              <a:tr h="370850">
                <a:tc>
                  <a:txBody>
                    <a:bodyPr/>
                    <a:lstStyle/>
                    <a:p>
                      <a:pPr indent="0" lvl="0" marL="0" marR="0" rtl="0" algn="ctr">
                        <a:spcBef>
                          <a:spcPts val="0"/>
                        </a:spcBef>
                        <a:spcAft>
                          <a:spcPts val="0"/>
                        </a:spcAft>
                        <a:buNone/>
                      </a:pPr>
                      <a:r>
                        <a:rPr b="1" lang="en-US" sz="1400"/>
                        <a:t>CE</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b="1" lang="en-US" sz="1400"/>
                        <a:t>ME</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b="1" lang="en-US" sz="1400"/>
                        <a:t>EC</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b="1" lang="en-US" sz="1400"/>
                        <a:t>ME</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301" name="Google Shape;301;p15"/>
          <p:cNvGraphicFramePr/>
          <p:nvPr/>
        </p:nvGraphicFramePr>
        <p:xfrm>
          <a:off x="7002615" y="2129692"/>
          <a:ext cx="3000000" cy="3000000"/>
        </p:xfrm>
        <a:graphic>
          <a:graphicData uri="http://schemas.openxmlformats.org/drawingml/2006/table">
            <a:tbl>
              <a:tblPr bandRow="1" firstRow="1">
                <a:noFill/>
                <a:tableStyleId>{5E69F8C4-1199-424B-8201-E1772B6792D4}</a:tableStyleId>
              </a:tblPr>
              <a:tblGrid>
                <a:gridCol w="689625"/>
                <a:gridCol w="689625"/>
              </a:tblGrid>
              <a:tr h="291200">
                <a:tc>
                  <a:txBody>
                    <a:bodyPr/>
                    <a:lstStyle/>
                    <a:p>
                      <a:pPr indent="0" lvl="0" marL="0" marR="0" rtl="0" algn="ctr">
                        <a:spcBef>
                          <a:spcPts val="0"/>
                        </a:spcBef>
                        <a:spcAft>
                          <a:spcPts val="0"/>
                        </a:spcAft>
                        <a:buNone/>
                      </a:pPr>
                      <a:r>
                        <a:rPr b="1" lang="en-US" sz="1400"/>
                        <a:t>Dept</a:t>
                      </a:r>
                      <a:endParaRPr/>
                    </a:p>
                  </a:txBody>
                  <a:tcPr marT="45725" marB="45725" marR="91450" marL="91450"/>
                </a:tc>
                <a:tc>
                  <a:txBody>
                    <a:bodyPr/>
                    <a:lstStyle/>
                    <a:p>
                      <a:pPr indent="0" lvl="0" marL="0" marR="0" rtl="0" algn="l">
                        <a:spcBef>
                          <a:spcPts val="0"/>
                        </a:spcBef>
                        <a:spcAft>
                          <a:spcPts val="0"/>
                        </a:spcAft>
                        <a:buNone/>
                      </a:pPr>
                      <a:r>
                        <a:rPr b="1" lang="en-US" sz="1400"/>
                        <a:t>Name</a:t>
                      </a:r>
                      <a:endParaRPr/>
                    </a:p>
                  </a:txBody>
                  <a:tcPr marT="45725" marB="45725" marR="91450" marL="91450"/>
                </a:tc>
              </a:tr>
              <a:tr h="348125">
                <a:tc>
                  <a:txBody>
                    <a:bodyPr/>
                    <a:lstStyle/>
                    <a:p>
                      <a:pPr indent="0" lvl="0" marL="0" marR="0" rtl="0" algn="ctr">
                        <a:spcBef>
                          <a:spcPts val="0"/>
                        </a:spcBef>
                        <a:spcAft>
                          <a:spcPts val="0"/>
                        </a:spcAft>
                        <a:buNone/>
                      </a:pPr>
                      <a:r>
                        <a:rPr b="1" lang="en-US" sz="1400"/>
                        <a:t>CE</a:t>
                      </a:r>
                      <a:endParaRPr/>
                    </a:p>
                  </a:txBody>
                  <a:tcPr marT="45725" marB="45725" marR="91450" marL="91450"/>
                </a:tc>
                <a:tc>
                  <a:txBody>
                    <a:bodyPr/>
                    <a:lstStyle/>
                    <a:p>
                      <a:pPr indent="0" lvl="0" marL="0" marR="0" rtl="0" algn="ctr">
                        <a:spcBef>
                          <a:spcPts val="0"/>
                        </a:spcBef>
                        <a:spcAft>
                          <a:spcPts val="0"/>
                        </a:spcAft>
                        <a:buNone/>
                      </a:pPr>
                      <a:r>
                        <a:rPr b="0" lang="en-US" sz="1400"/>
                        <a:t>Nidhi</a:t>
                      </a:r>
                      <a:endParaRPr/>
                    </a:p>
                  </a:txBody>
                  <a:tcPr marT="45725" marB="45725" marR="91450" marL="91450"/>
                </a:tc>
              </a:tr>
              <a:tr h="348125">
                <a:tc>
                  <a:txBody>
                    <a:bodyPr/>
                    <a:lstStyle/>
                    <a:p>
                      <a:pPr indent="0" lvl="0" marL="0" marR="0" rtl="0" algn="ctr">
                        <a:spcBef>
                          <a:spcPts val="0"/>
                        </a:spcBef>
                        <a:spcAft>
                          <a:spcPts val="0"/>
                        </a:spcAft>
                        <a:buNone/>
                      </a:pPr>
                      <a:r>
                        <a:rPr b="1" lang="en-US" sz="1400"/>
                        <a:t>CE</a:t>
                      </a:r>
                      <a:endParaRPr/>
                    </a:p>
                  </a:txBody>
                  <a:tcPr marT="45725" marB="45725" marR="91450" marL="91450"/>
                </a:tc>
                <a:tc>
                  <a:txBody>
                    <a:bodyPr/>
                    <a:lstStyle/>
                    <a:p>
                      <a:pPr indent="0" lvl="0" marL="0" marR="0" rtl="0" algn="ctr">
                        <a:spcBef>
                          <a:spcPts val="0"/>
                        </a:spcBef>
                        <a:spcAft>
                          <a:spcPts val="0"/>
                        </a:spcAft>
                        <a:buNone/>
                      </a:pPr>
                      <a:r>
                        <a:rPr b="0" lang="en-US" sz="1400"/>
                        <a:t>Vikas</a:t>
                      </a:r>
                      <a:endParaRPr/>
                    </a:p>
                  </a:txBody>
                  <a:tcPr marT="45725" marB="45725" marR="91450" marL="91450"/>
                </a:tc>
              </a:tr>
              <a:tr h="348125">
                <a:tc>
                  <a:txBody>
                    <a:bodyPr/>
                    <a:lstStyle/>
                    <a:p>
                      <a:pPr indent="0" lvl="0" marL="0" marR="0" rtl="0" algn="ctr">
                        <a:spcBef>
                          <a:spcPts val="0"/>
                        </a:spcBef>
                        <a:spcAft>
                          <a:spcPts val="0"/>
                        </a:spcAft>
                        <a:buNone/>
                      </a:pPr>
                      <a:r>
                        <a:t/>
                      </a:r>
                      <a:endParaRPr b="1" sz="1400"/>
                    </a:p>
                  </a:txBody>
                  <a:tcPr marT="45725" marB="45725" marR="91450" marL="91450"/>
                </a:tc>
                <a:tc>
                  <a:txBody>
                    <a:bodyPr/>
                    <a:lstStyle/>
                    <a:p>
                      <a:pPr indent="0" lvl="0" marL="0" marR="0" rtl="0" algn="ctr">
                        <a:spcBef>
                          <a:spcPts val="0"/>
                        </a:spcBef>
                        <a:spcAft>
                          <a:spcPts val="0"/>
                        </a:spcAft>
                        <a:buNone/>
                      </a:pPr>
                      <a:r>
                        <a:t/>
                      </a:r>
                      <a:endParaRPr sz="1400"/>
                    </a:p>
                  </a:txBody>
                  <a:tcPr marT="45725" marB="45725" marR="91450" marL="91450"/>
                </a:tc>
              </a:tr>
              <a:tr h="348125">
                <a:tc>
                  <a:txBody>
                    <a:bodyPr/>
                    <a:lstStyle/>
                    <a:p>
                      <a:pPr indent="0" lvl="0" marL="0" marR="0" rtl="0" algn="ctr">
                        <a:spcBef>
                          <a:spcPts val="0"/>
                        </a:spcBef>
                        <a:spcAft>
                          <a:spcPts val="0"/>
                        </a:spcAft>
                        <a:buNone/>
                      </a:pPr>
                      <a:r>
                        <a:rPr b="1" lang="en-US" sz="1400"/>
                        <a:t>EE</a:t>
                      </a:r>
                      <a:endParaRPr/>
                    </a:p>
                  </a:txBody>
                  <a:tcPr marT="45725" marB="45725" marR="91450" marL="91450"/>
                </a:tc>
                <a:tc>
                  <a:txBody>
                    <a:bodyPr/>
                    <a:lstStyle/>
                    <a:p>
                      <a:pPr indent="0" lvl="0" marL="0" marR="0" rtl="0" algn="ctr">
                        <a:spcBef>
                          <a:spcPts val="0"/>
                        </a:spcBef>
                        <a:spcAft>
                          <a:spcPts val="0"/>
                        </a:spcAft>
                        <a:buNone/>
                      </a:pPr>
                      <a:r>
                        <a:rPr lang="en-US" sz="1400"/>
                        <a:t>Jay</a:t>
                      </a:r>
                      <a:endParaRPr/>
                    </a:p>
                  </a:txBody>
                  <a:tcPr marT="45725" marB="45725" marR="91450" marL="91450"/>
                </a:tc>
              </a:tr>
              <a:tr h="348125">
                <a:tc>
                  <a:txBody>
                    <a:bodyPr/>
                    <a:lstStyle/>
                    <a:p>
                      <a:pPr indent="0" lvl="0" marL="0" marR="0" rtl="0" algn="ctr">
                        <a:spcBef>
                          <a:spcPts val="0"/>
                        </a:spcBef>
                        <a:spcAft>
                          <a:spcPts val="0"/>
                        </a:spcAft>
                        <a:buNone/>
                      </a:pPr>
                      <a:r>
                        <a:rPr b="1" lang="en-US" sz="1400"/>
                        <a:t>EE</a:t>
                      </a:r>
                      <a:endParaRPr/>
                    </a:p>
                  </a:txBody>
                  <a:tcPr marT="45725" marB="45725" marR="91450" marL="91450"/>
                </a:tc>
                <a:tc>
                  <a:txBody>
                    <a:bodyPr/>
                    <a:lstStyle/>
                    <a:p>
                      <a:pPr indent="0" lvl="0" marL="0" marR="0" rtl="0" algn="ctr">
                        <a:spcBef>
                          <a:spcPts val="0"/>
                        </a:spcBef>
                        <a:spcAft>
                          <a:spcPts val="0"/>
                        </a:spcAft>
                        <a:buNone/>
                      </a:pPr>
                      <a:r>
                        <a:rPr lang="en-US" sz="1400"/>
                        <a:t>Mark</a:t>
                      </a:r>
                      <a:endParaRPr/>
                    </a:p>
                  </a:txBody>
                  <a:tcPr marT="45725" marB="45725" marR="91450" marL="91450"/>
                </a:tc>
              </a:tr>
              <a:tr h="348125">
                <a:tc>
                  <a:txBody>
                    <a:bodyPr/>
                    <a:lstStyle/>
                    <a:p>
                      <a:pPr indent="0" lvl="0" marL="0" marR="0" rtl="0" algn="ctr">
                        <a:spcBef>
                          <a:spcPts val="0"/>
                        </a:spcBef>
                        <a:spcAft>
                          <a:spcPts val="0"/>
                        </a:spcAft>
                        <a:buNone/>
                      </a:pPr>
                      <a:r>
                        <a:t/>
                      </a:r>
                      <a:endParaRPr b="1" sz="1400"/>
                    </a:p>
                  </a:txBody>
                  <a:tcPr marT="45725" marB="45725" marR="91450" marL="91450"/>
                </a:tc>
                <a:tc>
                  <a:txBody>
                    <a:bodyPr/>
                    <a:lstStyle/>
                    <a:p>
                      <a:pPr indent="0" lvl="0" marL="0" marR="0" rtl="0" algn="ctr">
                        <a:spcBef>
                          <a:spcPts val="0"/>
                        </a:spcBef>
                        <a:spcAft>
                          <a:spcPts val="0"/>
                        </a:spcAft>
                        <a:buNone/>
                      </a:pPr>
                      <a:r>
                        <a:t/>
                      </a:r>
                      <a:endParaRPr sz="1400"/>
                    </a:p>
                  </a:txBody>
                  <a:tcPr marT="45725" marB="45725" marR="91450" marL="91450"/>
                </a:tc>
              </a:tr>
              <a:tr h="348125">
                <a:tc>
                  <a:txBody>
                    <a:bodyPr/>
                    <a:lstStyle/>
                    <a:p>
                      <a:pPr indent="0" lvl="0" marL="0" marR="0" rtl="0" algn="ctr">
                        <a:spcBef>
                          <a:spcPts val="0"/>
                        </a:spcBef>
                        <a:spcAft>
                          <a:spcPts val="0"/>
                        </a:spcAft>
                        <a:buNone/>
                      </a:pPr>
                      <a:r>
                        <a:rPr b="1" lang="en-US" sz="1400"/>
                        <a:t>EC</a:t>
                      </a:r>
                      <a:endParaRPr/>
                    </a:p>
                  </a:txBody>
                  <a:tcPr marT="45725" marB="45725" marR="91450" marL="91450"/>
                </a:tc>
                <a:tc>
                  <a:txBody>
                    <a:bodyPr/>
                    <a:lstStyle/>
                    <a:p>
                      <a:pPr indent="0" lvl="0" marL="0" marR="0" rtl="0" algn="ctr">
                        <a:spcBef>
                          <a:spcPts val="0"/>
                        </a:spcBef>
                        <a:spcAft>
                          <a:spcPts val="0"/>
                        </a:spcAft>
                        <a:buNone/>
                      </a:pPr>
                      <a:r>
                        <a:rPr lang="en-US" sz="1400"/>
                        <a:t>Neel</a:t>
                      </a:r>
                      <a:endParaRPr/>
                    </a:p>
                  </a:txBody>
                  <a:tcPr marT="45725" marB="45725" marR="91450" marL="91450"/>
                </a:tc>
              </a:tr>
              <a:tr h="348125">
                <a:tc>
                  <a:txBody>
                    <a:bodyPr/>
                    <a:lstStyle/>
                    <a:p>
                      <a:pPr indent="0" lvl="0" marL="0" marR="0" rtl="0" algn="ctr">
                        <a:spcBef>
                          <a:spcPts val="0"/>
                        </a:spcBef>
                        <a:spcAft>
                          <a:spcPts val="0"/>
                        </a:spcAft>
                        <a:buNone/>
                      </a:pPr>
                      <a:r>
                        <a:rPr b="1" lang="en-US" sz="1400"/>
                        <a:t>EC</a:t>
                      </a:r>
                      <a:endParaRPr/>
                    </a:p>
                  </a:txBody>
                  <a:tcPr marT="45725" marB="45725" marR="91450" marL="91450"/>
                </a:tc>
                <a:tc>
                  <a:txBody>
                    <a:bodyPr/>
                    <a:lstStyle/>
                    <a:p>
                      <a:pPr indent="0" lvl="0" marL="0" marR="0" rtl="0" algn="ctr">
                        <a:spcBef>
                          <a:spcPts val="0"/>
                        </a:spcBef>
                        <a:spcAft>
                          <a:spcPts val="0"/>
                        </a:spcAft>
                        <a:buNone/>
                      </a:pPr>
                      <a:r>
                        <a:rPr lang="en-US" sz="1400"/>
                        <a:t>Derick</a:t>
                      </a:r>
                      <a:endParaRPr/>
                    </a:p>
                  </a:txBody>
                  <a:tcPr marT="45725" marB="45725" marR="91450" marL="91450"/>
                </a:tc>
              </a:tr>
              <a:tr h="348125">
                <a:tc>
                  <a:txBody>
                    <a:bodyPr/>
                    <a:lstStyle/>
                    <a:p>
                      <a:pPr indent="0" lvl="0" marL="0" marR="0" rtl="0" algn="ctr">
                        <a:spcBef>
                          <a:spcPts val="0"/>
                        </a:spcBef>
                        <a:spcAft>
                          <a:spcPts val="0"/>
                        </a:spcAft>
                        <a:buNone/>
                      </a:pPr>
                      <a:r>
                        <a:t/>
                      </a:r>
                      <a:endParaRPr b="1" sz="1400"/>
                    </a:p>
                  </a:txBody>
                  <a:tcPr marT="45725" marB="45725" marR="91450" marL="91450"/>
                </a:tc>
                <a:tc>
                  <a:txBody>
                    <a:bodyPr/>
                    <a:lstStyle/>
                    <a:p>
                      <a:pPr indent="0" lvl="0" marL="0" marR="0" rtl="0" algn="ctr">
                        <a:spcBef>
                          <a:spcPts val="0"/>
                        </a:spcBef>
                        <a:spcAft>
                          <a:spcPts val="0"/>
                        </a:spcAft>
                        <a:buNone/>
                      </a:pPr>
                      <a:r>
                        <a:t/>
                      </a:r>
                      <a:endParaRPr sz="1400"/>
                    </a:p>
                  </a:txBody>
                  <a:tcPr marT="45725" marB="45725" marR="91450" marL="91450"/>
                </a:tc>
              </a:tr>
              <a:tr h="348125">
                <a:tc>
                  <a:txBody>
                    <a:bodyPr/>
                    <a:lstStyle/>
                    <a:p>
                      <a:pPr indent="0" lvl="0" marL="0" marR="0" rtl="0" algn="ctr">
                        <a:spcBef>
                          <a:spcPts val="0"/>
                        </a:spcBef>
                        <a:spcAft>
                          <a:spcPts val="0"/>
                        </a:spcAft>
                        <a:buNone/>
                      </a:pPr>
                      <a:r>
                        <a:rPr b="1" lang="en-US" sz="1400"/>
                        <a:t>ME</a:t>
                      </a:r>
                      <a:endParaRPr/>
                    </a:p>
                  </a:txBody>
                  <a:tcPr marT="45725" marB="45725" marR="91450" marL="91450"/>
                </a:tc>
                <a:tc>
                  <a:txBody>
                    <a:bodyPr/>
                    <a:lstStyle/>
                    <a:p>
                      <a:pPr indent="0" lvl="0" marL="0" marR="0" rtl="0" algn="ctr">
                        <a:spcBef>
                          <a:spcPts val="0"/>
                        </a:spcBef>
                        <a:spcAft>
                          <a:spcPts val="0"/>
                        </a:spcAft>
                        <a:buNone/>
                      </a:pPr>
                      <a:r>
                        <a:rPr lang="en-US" sz="1400"/>
                        <a:t>John</a:t>
                      </a:r>
                      <a:endParaRPr/>
                    </a:p>
                  </a:txBody>
                  <a:tcPr marT="45725" marB="45725" marR="91450" marL="91450"/>
                </a:tc>
              </a:tr>
              <a:tr h="348125">
                <a:tc>
                  <a:txBody>
                    <a:bodyPr/>
                    <a:lstStyle/>
                    <a:p>
                      <a:pPr indent="0" lvl="0" marL="0" marR="0" rtl="0" algn="ctr">
                        <a:spcBef>
                          <a:spcPts val="0"/>
                        </a:spcBef>
                        <a:spcAft>
                          <a:spcPts val="0"/>
                        </a:spcAft>
                        <a:buNone/>
                      </a:pPr>
                      <a:r>
                        <a:rPr b="1" lang="en-US" sz="1400"/>
                        <a:t>ME</a:t>
                      </a:r>
                      <a:endParaRPr/>
                    </a:p>
                  </a:txBody>
                  <a:tcPr marT="45725" marB="45725" marR="91450" marL="91450"/>
                </a:tc>
                <a:tc>
                  <a:txBody>
                    <a:bodyPr/>
                    <a:lstStyle/>
                    <a:p>
                      <a:pPr indent="0" lvl="0" marL="0" marR="0" rtl="0" algn="ctr">
                        <a:spcBef>
                          <a:spcPts val="0"/>
                        </a:spcBef>
                        <a:spcAft>
                          <a:spcPts val="0"/>
                        </a:spcAft>
                        <a:buNone/>
                      </a:pPr>
                      <a:r>
                        <a:rPr lang="en-US" sz="1400"/>
                        <a:t>Ketan</a:t>
                      </a:r>
                      <a:endParaRPr/>
                    </a:p>
                  </a:txBody>
                  <a:tcPr marT="45725" marB="45725" marR="91450" marL="91450"/>
                </a:tc>
              </a:tr>
            </a:tbl>
          </a:graphicData>
        </a:graphic>
      </p:graphicFrame>
      <p:sp>
        <p:nvSpPr>
          <p:cNvPr id="302" name="Google Shape;302;p15"/>
          <p:cNvSpPr/>
          <p:nvPr/>
        </p:nvSpPr>
        <p:spPr>
          <a:xfrm>
            <a:off x="4632899" y="4843552"/>
            <a:ext cx="1336951" cy="5207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Index Table</a:t>
            </a:r>
            <a:endParaRPr/>
          </a:p>
        </p:txBody>
      </p:sp>
      <p:sp>
        <p:nvSpPr>
          <p:cNvPr id="303" name="Google Shape;303;p15"/>
          <p:cNvSpPr/>
          <p:nvPr/>
        </p:nvSpPr>
        <p:spPr>
          <a:xfrm>
            <a:off x="7056846" y="6286356"/>
            <a:ext cx="1215154" cy="5207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Main Table</a:t>
            </a:r>
            <a:endParaRPr/>
          </a:p>
        </p:txBody>
      </p:sp>
      <p:cxnSp>
        <p:nvCxnSpPr>
          <p:cNvPr id="304" name="Google Shape;304;p15"/>
          <p:cNvCxnSpPr/>
          <p:nvPr/>
        </p:nvCxnSpPr>
        <p:spPr>
          <a:xfrm flipH="1" rot="10800000">
            <a:off x="5652120" y="2420888"/>
            <a:ext cx="1350495" cy="1008112"/>
          </a:xfrm>
          <a:prstGeom prst="straightConnector1">
            <a:avLst/>
          </a:prstGeom>
          <a:noFill/>
          <a:ln cap="flat" cmpd="sng" w="9525">
            <a:solidFill>
              <a:srgbClr val="4A7DBA"/>
            </a:solidFill>
            <a:prstDash val="solid"/>
            <a:round/>
            <a:headEnd len="sm" w="sm" type="none"/>
            <a:tailEnd len="med" w="med" type="triangle"/>
          </a:ln>
        </p:spPr>
      </p:cxnSp>
      <p:cxnSp>
        <p:nvCxnSpPr>
          <p:cNvPr id="305" name="Google Shape;305;p15"/>
          <p:cNvCxnSpPr/>
          <p:nvPr/>
        </p:nvCxnSpPr>
        <p:spPr>
          <a:xfrm>
            <a:off x="5652120" y="3759688"/>
            <a:ext cx="1350495" cy="61133"/>
          </a:xfrm>
          <a:prstGeom prst="straightConnector1">
            <a:avLst/>
          </a:prstGeom>
          <a:noFill/>
          <a:ln cap="flat" cmpd="sng" w="9525">
            <a:solidFill>
              <a:srgbClr val="4A7DBA"/>
            </a:solidFill>
            <a:prstDash val="solid"/>
            <a:round/>
            <a:headEnd len="sm" w="sm" type="none"/>
            <a:tailEnd len="med" w="med" type="triangle"/>
          </a:ln>
        </p:spPr>
      </p:cxnSp>
      <p:cxnSp>
        <p:nvCxnSpPr>
          <p:cNvPr id="306" name="Google Shape;306;p15"/>
          <p:cNvCxnSpPr/>
          <p:nvPr/>
        </p:nvCxnSpPr>
        <p:spPr>
          <a:xfrm>
            <a:off x="5652120" y="4106459"/>
            <a:ext cx="1350495" cy="767627"/>
          </a:xfrm>
          <a:prstGeom prst="straightConnector1">
            <a:avLst/>
          </a:prstGeom>
          <a:noFill/>
          <a:ln cap="flat" cmpd="sng" w="9525">
            <a:solidFill>
              <a:srgbClr val="4A7DBA"/>
            </a:solidFill>
            <a:prstDash val="solid"/>
            <a:round/>
            <a:headEnd len="sm" w="sm" type="none"/>
            <a:tailEnd len="med" w="med" type="triangle"/>
          </a:ln>
        </p:spPr>
      </p:cxnSp>
      <p:cxnSp>
        <p:nvCxnSpPr>
          <p:cNvPr id="307" name="Google Shape;307;p15"/>
          <p:cNvCxnSpPr/>
          <p:nvPr/>
        </p:nvCxnSpPr>
        <p:spPr>
          <a:xfrm>
            <a:off x="5675665" y="4529517"/>
            <a:ext cx="1313406" cy="1352599"/>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descr="C:\Users\parul\Desktop\Untitled-1.png" id="312" name="Google Shape;312;p16"/>
          <p:cNvPicPr preferRelativeResize="0"/>
          <p:nvPr/>
        </p:nvPicPr>
        <p:blipFill rotWithShape="1">
          <a:blip r:embed="rId3">
            <a:alphaModFix/>
          </a:blip>
          <a:srcRect b="0" l="0" r="0" t="0"/>
          <a:stretch/>
        </p:blipFill>
        <p:spPr>
          <a:xfrm>
            <a:off x="1857375" y="3071813"/>
            <a:ext cx="5430838" cy="2803525"/>
          </a:xfrm>
          <a:prstGeom prst="rect">
            <a:avLst/>
          </a:prstGeom>
          <a:noFill/>
          <a:ln>
            <a:noFill/>
          </a:ln>
        </p:spPr>
      </p:pic>
      <p:pic>
        <p:nvPicPr>
          <p:cNvPr descr="C:\Users\parul\Desktop\Digital Learning Content.png" id="313" name="Google Shape;313;p16"/>
          <p:cNvPicPr preferRelativeResize="0"/>
          <p:nvPr/>
        </p:nvPicPr>
        <p:blipFill rotWithShape="1">
          <a:blip r:embed="rId4">
            <a:alphaModFix/>
          </a:blip>
          <a:srcRect b="0" l="0" r="0" t="0"/>
          <a:stretch/>
        </p:blipFill>
        <p:spPr>
          <a:xfrm>
            <a:off x="-18020" y="6896"/>
            <a:ext cx="9144000" cy="6900863"/>
          </a:xfrm>
          <a:prstGeom prst="rect">
            <a:avLst/>
          </a:prstGeom>
          <a:noFill/>
          <a:ln>
            <a:noFill/>
          </a:ln>
        </p:spPr>
      </p:pic>
      <p:sp>
        <p:nvSpPr>
          <p:cNvPr id="314" name="Google Shape;314;p16"/>
          <p:cNvSpPr/>
          <p:nvPr/>
        </p:nvSpPr>
        <p:spPr>
          <a:xfrm>
            <a:off x="18020" y="359640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B-Tree</a:t>
            </a:r>
            <a:endParaRPr/>
          </a:p>
        </p:txBody>
      </p:sp>
      <p:sp>
        <p:nvSpPr>
          <p:cNvPr id="315" name="Google Shape;315;p16"/>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316" name="Google Shape;316;p16"/>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descr="C:\Users\parul\Desktop\Digital Learning Content.png" id="321" name="Google Shape;321;p17"/>
          <p:cNvPicPr preferRelativeResize="0"/>
          <p:nvPr/>
        </p:nvPicPr>
        <p:blipFill rotWithShape="1">
          <a:blip r:embed="rId3">
            <a:alphaModFix/>
          </a:blip>
          <a:srcRect b="0" l="0" r="0" t="0"/>
          <a:stretch/>
        </p:blipFill>
        <p:spPr>
          <a:xfrm>
            <a:off x="0" y="332656"/>
            <a:ext cx="9144000" cy="6900863"/>
          </a:xfrm>
          <a:prstGeom prst="rect">
            <a:avLst/>
          </a:prstGeom>
          <a:noFill/>
          <a:ln>
            <a:noFill/>
          </a:ln>
        </p:spPr>
      </p:pic>
      <p:sp>
        <p:nvSpPr>
          <p:cNvPr id="322" name="Google Shape;322;p17"/>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B-Tree</a:t>
            </a:r>
            <a:endParaRPr/>
          </a:p>
        </p:txBody>
      </p:sp>
      <p:sp>
        <p:nvSpPr>
          <p:cNvPr id="323" name="Google Shape;323;p17"/>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324" name="Google Shape;324;p17"/>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325" name="Google Shape;325;p17"/>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sp>
        <p:nvSpPr>
          <p:cNvPr id="326" name="Google Shape;326;p17"/>
          <p:cNvSpPr txBox="1"/>
          <p:nvPr/>
        </p:nvSpPr>
        <p:spPr>
          <a:xfrm>
            <a:off x="113774" y="2668273"/>
            <a:ext cx="8629972"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327" name="Google Shape;327;p17"/>
          <p:cNvSpPr/>
          <p:nvPr/>
        </p:nvSpPr>
        <p:spPr>
          <a:xfrm>
            <a:off x="79857" y="2129692"/>
            <a:ext cx="8916452" cy="224676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B-tree is a data structure that store data in its node in sorted order.  We can represent sample B-tree as follows.</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B-tree stores data in such a way that each node contains keys in ascending order. </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Each of these keys has two references to another two child nodes. </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left side child node keys are less than the current keys and the right side child node keys are greater than the current keys.</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328" name="Google Shape;328;p17"/>
          <p:cNvSpPr/>
          <p:nvPr/>
        </p:nvSpPr>
        <p:spPr>
          <a:xfrm>
            <a:off x="4218667" y="4686442"/>
            <a:ext cx="5334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11</a:t>
            </a:r>
            <a:endParaRPr/>
          </a:p>
        </p:txBody>
      </p:sp>
      <p:sp>
        <p:nvSpPr>
          <p:cNvPr id="329" name="Google Shape;329;p17"/>
          <p:cNvSpPr/>
          <p:nvPr/>
        </p:nvSpPr>
        <p:spPr>
          <a:xfrm>
            <a:off x="2466067" y="5315920"/>
            <a:ext cx="677342"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3, 6</a:t>
            </a:r>
            <a:endParaRPr/>
          </a:p>
        </p:txBody>
      </p:sp>
      <p:sp>
        <p:nvSpPr>
          <p:cNvPr id="330" name="Google Shape;330;p17"/>
          <p:cNvSpPr/>
          <p:nvPr/>
        </p:nvSpPr>
        <p:spPr>
          <a:xfrm>
            <a:off x="5722790" y="5315920"/>
            <a:ext cx="1010477"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16, 20</a:t>
            </a:r>
            <a:endParaRPr/>
          </a:p>
        </p:txBody>
      </p:sp>
      <p:sp>
        <p:nvSpPr>
          <p:cNvPr id="331" name="Google Shape;331;p17"/>
          <p:cNvSpPr/>
          <p:nvPr/>
        </p:nvSpPr>
        <p:spPr>
          <a:xfrm>
            <a:off x="2940182" y="6077920"/>
            <a:ext cx="745085"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7,10</a:t>
            </a:r>
            <a:endParaRPr/>
          </a:p>
        </p:txBody>
      </p:sp>
      <p:sp>
        <p:nvSpPr>
          <p:cNvPr id="332" name="Google Shape;332;p17"/>
          <p:cNvSpPr/>
          <p:nvPr/>
        </p:nvSpPr>
        <p:spPr>
          <a:xfrm>
            <a:off x="4351190" y="6077920"/>
            <a:ext cx="1620077"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12, 13, 14</a:t>
            </a:r>
            <a:endParaRPr/>
          </a:p>
        </p:txBody>
      </p:sp>
      <p:sp>
        <p:nvSpPr>
          <p:cNvPr id="333" name="Google Shape;333;p17"/>
          <p:cNvSpPr/>
          <p:nvPr/>
        </p:nvSpPr>
        <p:spPr>
          <a:xfrm>
            <a:off x="2161267" y="6077920"/>
            <a:ext cx="6096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4,5</a:t>
            </a:r>
            <a:endParaRPr/>
          </a:p>
        </p:txBody>
      </p:sp>
      <p:sp>
        <p:nvSpPr>
          <p:cNvPr id="334" name="Google Shape;334;p17"/>
          <p:cNvSpPr/>
          <p:nvPr/>
        </p:nvSpPr>
        <p:spPr>
          <a:xfrm>
            <a:off x="1323067" y="6077920"/>
            <a:ext cx="6096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1,2</a:t>
            </a:r>
            <a:endParaRPr/>
          </a:p>
        </p:txBody>
      </p:sp>
      <p:sp>
        <p:nvSpPr>
          <p:cNvPr id="335" name="Google Shape;335;p17"/>
          <p:cNvSpPr/>
          <p:nvPr/>
        </p:nvSpPr>
        <p:spPr>
          <a:xfrm>
            <a:off x="6123667" y="6077920"/>
            <a:ext cx="1010477"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18, 19</a:t>
            </a:r>
            <a:endParaRPr/>
          </a:p>
        </p:txBody>
      </p:sp>
      <p:sp>
        <p:nvSpPr>
          <p:cNvPr id="336" name="Google Shape;336;p17"/>
          <p:cNvSpPr/>
          <p:nvPr/>
        </p:nvSpPr>
        <p:spPr>
          <a:xfrm>
            <a:off x="7266667" y="6077920"/>
            <a:ext cx="1010477"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24, 25</a:t>
            </a:r>
            <a:endParaRPr/>
          </a:p>
        </p:txBody>
      </p:sp>
      <p:cxnSp>
        <p:nvCxnSpPr>
          <p:cNvPr id="337" name="Google Shape;337;p17"/>
          <p:cNvCxnSpPr>
            <a:stCxn id="328" idx="1"/>
            <a:endCxn id="329" idx="0"/>
          </p:cNvCxnSpPr>
          <p:nvPr/>
        </p:nvCxnSpPr>
        <p:spPr>
          <a:xfrm flipH="1">
            <a:off x="2804767" y="4915042"/>
            <a:ext cx="1413900" cy="4008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38" name="Google Shape;338;p17"/>
          <p:cNvCxnSpPr>
            <a:stCxn id="328" idx="3"/>
            <a:endCxn id="330" idx="0"/>
          </p:cNvCxnSpPr>
          <p:nvPr/>
        </p:nvCxnSpPr>
        <p:spPr>
          <a:xfrm>
            <a:off x="4752067" y="4915042"/>
            <a:ext cx="1476000" cy="4008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39" name="Google Shape;339;p17"/>
          <p:cNvCxnSpPr>
            <a:stCxn id="329" idx="1"/>
            <a:endCxn id="334" idx="0"/>
          </p:cNvCxnSpPr>
          <p:nvPr/>
        </p:nvCxnSpPr>
        <p:spPr>
          <a:xfrm flipH="1">
            <a:off x="1627867" y="5544520"/>
            <a:ext cx="838200" cy="5334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40" name="Google Shape;340;p17"/>
          <p:cNvCxnSpPr>
            <a:stCxn id="329" idx="2"/>
            <a:endCxn id="333" idx="0"/>
          </p:cNvCxnSpPr>
          <p:nvPr/>
        </p:nvCxnSpPr>
        <p:spPr>
          <a:xfrm flipH="1">
            <a:off x="2466038" y="5773120"/>
            <a:ext cx="338700" cy="3048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41" name="Google Shape;341;p17"/>
          <p:cNvCxnSpPr>
            <a:stCxn id="329" idx="3"/>
            <a:endCxn id="331" idx="0"/>
          </p:cNvCxnSpPr>
          <p:nvPr/>
        </p:nvCxnSpPr>
        <p:spPr>
          <a:xfrm>
            <a:off x="3143409" y="5544520"/>
            <a:ext cx="169200" cy="5334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42" name="Google Shape;342;p17"/>
          <p:cNvCxnSpPr>
            <a:stCxn id="330" idx="1"/>
            <a:endCxn id="332" idx="0"/>
          </p:cNvCxnSpPr>
          <p:nvPr/>
        </p:nvCxnSpPr>
        <p:spPr>
          <a:xfrm flipH="1">
            <a:off x="5161190" y="5544520"/>
            <a:ext cx="561600" cy="5334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43" name="Google Shape;343;p17"/>
          <p:cNvCxnSpPr>
            <a:stCxn id="330" idx="2"/>
            <a:endCxn id="335" idx="0"/>
          </p:cNvCxnSpPr>
          <p:nvPr/>
        </p:nvCxnSpPr>
        <p:spPr>
          <a:xfrm>
            <a:off x="6228028" y="5773120"/>
            <a:ext cx="400800" cy="3048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44" name="Google Shape;344;p17"/>
          <p:cNvCxnSpPr>
            <a:stCxn id="330" idx="3"/>
            <a:endCxn id="336" idx="0"/>
          </p:cNvCxnSpPr>
          <p:nvPr/>
        </p:nvCxnSpPr>
        <p:spPr>
          <a:xfrm>
            <a:off x="6733267" y="5544520"/>
            <a:ext cx="1038600" cy="5334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sp>
        <p:nvSpPr>
          <p:cNvPr id="345" name="Google Shape;345;p17"/>
          <p:cNvSpPr/>
          <p:nvPr/>
        </p:nvSpPr>
        <p:spPr>
          <a:xfrm>
            <a:off x="5442010" y="4572142"/>
            <a:ext cx="1291257"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Root Node</a:t>
            </a:r>
            <a:endParaRPr/>
          </a:p>
        </p:txBody>
      </p:sp>
      <p:cxnSp>
        <p:nvCxnSpPr>
          <p:cNvPr id="346" name="Google Shape;346;p17"/>
          <p:cNvCxnSpPr/>
          <p:nvPr/>
        </p:nvCxnSpPr>
        <p:spPr>
          <a:xfrm rot="10800000">
            <a:off x="4780228" y="4800742"/>
            <a:ext cx="689944" cy="9939"/>
          </a:xfrm>
          <a:prstGeom prst="straightConnector1">
            <a:avLst/>
          </a:prstGeom>
          <a:noFill/>
          <a:ln cap="flat" cmpd="sng" w="25400">
            <a:solidFill>
              <a:schemeClr val="dk1"/>
            </a:solidFill>
            <a:prstDash val="dash"/>
            <a:round/>
            <a:headEnd len="sm" w="sm" type="none"/>
            <a:tailEnd len="med" w="med" type="triangle"/>
          </a:ln>
        </p:spPr>
      </p:cxnSp>
      <p:sp>
        <p:nvSpPr>
          <p:cNvPr id="347" name="Google Shape;347;p17"/>
          <p:cNvSpPr/>
          <p:nvPr/>
        </p:nvSpPr>
        <p:spPr>
          <a:xfrm>
            <a:off x="94701" y="5542022"/>
            <a:ext cx="1307284"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Leaf Node</a:t>
            </a:r>
            <a:endParaRPr/>
          </a:p>
        </p:txBody>
      </p:sp>
      <p:cxnSp>
        <p:nvCxnSpPr>
          <p:cNvPr id="348" name="Google Shape;348;p17"/>
          <p:cNvCxnSpPr>
            <a:stCxn id="347" idx="2"/>
            <a:endCxn id="334" idx="1"/>
          </p:cNvCxnSpPr>
          <p:nvPr/>
        </p:nvCxnSpPr>
        <p:spPr>
          <a:xfrm>
            <a:off x="748343" y="5999222"/>
            <a:ext cx="574800" cy="307200"/>
          </a:xfrm>
          <a:prstGeom prst="straightConnector1">
            <a:avLst/>
          </a:prstGeom>
          <a:noFill/>
          <a:ln cap="flat" cmpd="sng" w="25400">
            <a:solidFill>
              <a:schemeClr val="dk1"/>
            </a:solidFill>
            <a:prstDash val="dash"/>
            <a:round/>
            <a:headEnd len="sm" w="sm" type="none"/>
            <a:tailEnd len="med" w="med" type="triangle"/>
          </a:ln>
        </p:spPr>
      </p:cxnSp>
      <p:sp>
        <p:nvSpPr>
          <p:cNvPr id="349" name="Google Shape;349;p17"/>
          <p:cNvSpPr/>
          <p:nvPr/>
        </p:nvSpPr>
        <p:spPr>
          <a:xfrm>
            <a:off x="256069" y="4764257"/>
            <a:ext cx="2318158"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Intermediary</a:t>
            </a:r>
            <a:r>
              <a:rPr b="1" i="0" lang="en-US" sz="2000" u="none">
                <a:solidFill>
                  <a:schemeClr val="lt1"/>
                </a:solidFill>
                <a:latin typeface="Arial"/>
                <a:ea typeface="Arial"/>
                <a:cs typeface="Arial"/>
                <a:sym typeface="Arial"/>
              </a:rPr>
              <a:t> </a:t>
            </a:r>
            <a:r>
              <a:rPr b="1" i="0" lang="en-US" sz="2000" u="none">
                <a:solidFill>
                  <a:schemeClr val="dk1"/>
                </a:solidFill>
                <a:latin typeface="Arial"/>
                <a:ea typeface="Arial"/>
                <a:cs typeface="Arial"/>
                <a:sym typeface="Arial"/>
              </a:rPr>
              <a:t>Node</a:t>
            </a:r>
            <a:endParaRPr/>
          </a:p>
        </p:txBody>
      </p:sp>
      <p:cxnSp>
        <p:nvCxnSpPr>
          <p:cNvPr id="350" name="Google Shape;350;p17"/>
          <p:cNvCxnSpPr>
            <a:stCxn id="349" idx="2"/>
          </p:cNvCxnSpPr>
          <p:nvPr/>
        </p:nvCxnSpPr>
        <p:spPr>
          <a:xfrm>
            <a:off x="1415148" y="5221457"/>
            <a:ext cx="1080300" cy="307200"/>
          </a:xfrm>
          <a:prstGeom prst="straightConnector1">
            <a:avLst/>
          </a:prstGeom>
          <a:noFill/>
          <a:ln cap="flat" cmpd="sng" w="25400">
            <a:solidFill>
              <a:schemeClr val="dk1"/>
            </a:solidFill>
            <a:prstDash val="dash"/>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par>
                                <p:cTn fill="hold" nodeType="with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par>
                                <p:cTn fill="hold" nodeType="with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par>
                                <p:cTn fill="hold" nodeType="with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par>
                                <p:cTn fill="hold" nodeType="with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descr="C:\Users\parul\Desktop\Digital Learning Content.png" id="355" name="Google Shape;355;p18"/>
          <p:cNvPicPr preferRelativeResize="0"/>
          <p:nvPr/>
        </p:nvPicPr>
        <p:blipFill rotWithShape="1">
          <a:blip r:embed="rId3">
            <a:alphaModFix/>
          </a:blip>
          <a:srcRect b="0" l="0" r="0" t="0"/>
          <a:stretch/>
        </p:blipFill>
        <p:spPr>
          <a:xfrm>
            <a:off x="0" y="332656"/>
            <a:ext cx="9144000" cy="6900863"/>
          </a:xfrm>
          <a:prstGeom prst="rect">
            <a:avLst/>
          </a:prstGeom>
          <a:noFill/>
          <a:ln>
            <a:noFill/>
          </a:ln>
        </p:spPr>
      </p:pic>
      <p:sp>
        <p:nvSpPr>
          <p:cNvPr id="356" name="Google Shape;356;p18"/>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Searching a record in B-tree</a:t>
            </a:r>
            <a:endParaRPr/>
          </a:p>
        </p:txBody>
      </p:sp>
      <p:sp>
        <p:nvSpPr>
          <p:cNvPr id="357" name="Google Shape;357;p18"/>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358" name="Google Shape;358;p18"/>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359" name="Google Shape;359;p18"/>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sp>
        <p:nvSpPr>
          <p:cNvPr id="360" name="Google Shape;360;p18"/>
          <p:cNvSpPr txBox="1"/>
          <p:nvPr/>
        </p:nvSpPr>
        <p:spPr>
          <a:xfrm>
            <a:off x="113774" y="2668273"/>
            <a:ext cx="8629972"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361" name="Google Shape;361;p18"/>
          <p:cNvSpPr/>
          <p:nvPr/>
        </p:nvSpPr>
        <p:spPr>
          <a:xfrm>
            <a:off x="79856" y="2330076"/>
            <a:ext cx="8848243" cy="4401205"/>
          </a:xfrm>
          <a:prstGeom prst="rect">
            <a:avLst/>
          </a:prstGeom>
          <a:noFill/>
          <a:ln>
            <a:noFill/>
          </a:ln>
        </p:spPr>
        <p:txBody>
          <a:bodyPr anchorCtr="0" anchor="t" bIns="45700" lIns="91425" spcFirstLastPara="1" rIns="91425" wrap="square" tIns="45700">
            <a:spAutoFit/>
          </a:bodyPr>
          <a:lstStyle/>
          <a:p>
            <a:pPr indent="-215900" lvl="0" marL="34290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Suppose we want to search 18 in the above B tree structure. </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First, we will fetch for the intermediary node which will direct to the leaf node that can contain a record for 18.</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So, in the intermediary node, we will find a branch between 16 and 20 nodes. </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Then at the end, we will be redirected to the fifth leaf node. Here DBMS will perform a sequential search to find 18.</a:t>
            </a:r>
            <a:endParaRPr b="0" i="0" sz="2000" u="none">
              <a:solidFill>
                <a:schemeClr val="dk1"/>
              </a:solidFill>
              <a:latin typeface="Calibri"/>
              <a:ea typeface="Calibri"/>
              <a:cs typeface="Calibri"/>
              <a:sym typeface="Calibri"/>
            </a:endParaRPr>
          </a:p>
          <a:p>
            <a:pPr indent="-215900" lvl="0" marL="34290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362" name="Google Shape;362;p18"/>
          <p:cNvSpPr/>
          <p:nvPr/>
        </p:nvSpPr>
        <p:spPr>
          <a:xfrm>
            <a:off x="4237927" y="2215776"/>
            <a:ext cx="5334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11</a:t>
            </a:r>
            <a:endParaRPr/>
          </a:p>
        </p:txBody>
      </p:sp>
      <p:sp>
        <p:nvSpPr>
          <p:cNvPr id="363" name="Google Shape;363;p18"/>
          <p:cNvSpPr/>
          <p:nvPr/>
        </p:nvSpPr>
        <p:spPr>
          <a:xfrm>
            <a:off x="2485327" y="2845254"/>
            <a:ext cx="677342"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3, 6</a:t>
            </a:r>
            <a:endParaRPr/>
          </a:p>
        </p:txBody>
      </p:sp>
      <p:sp>
        <p:nvSpPr>
          <p:cNvPr id="364" name="Google Shape;364;p18"/>
          <p:cNvSpPr/>
          <p:nvPr/>
        </p:nvSpPr>
        <p:spPr>
          <a:xfrm>
            <a:off x="5742050" y="2845254"/>
            <a:ext cx="1010477"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16, 20</a:t>
            </a:r>
            <a:endParaRPr/>
          </a:p>
        </p:txBody>
      </p:sp>
      <p:sp>
        <p:nvSpPr>
          <p:cNvPr id="365" name="Google Shape;365;p18"/>
          <p:cNvSpPr/>
          <p:nvPr/>
        </p:nvSpPr>
        <p:spPr>
          <a:xfrm>
            <a:off x="2959442" y="3607254"/>
            <a:ext cx="745085"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7,10</a:t>
            </a:r>
            <a:endParaRPr/>
          </a:p>
        </p:txBody>
      </p:sp>
      <p:sp>
        <p:nvSpPr>
          <p:cNvPr id="366" name="Google Shape;366;p18"/>
          <p:cNvSpPr/>
          <p:nvPr/>
        </p:nvSpPr>
        <p:spPr>
          <a:xfrm>
            <a:off x="4370450" y="3607254"/>
            <a:ext cx="1620077"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12, 13, 14</a:t>
            </a:r>
            <a:endParaRPr/>
          </a:p>
        </p:txBody>
      </p:sp>
      <p:sp>
        <p:nvSpPr>
          <p:cNvPr id="367" name="Google Shape;367;p18"/>
          <p:cNvSpPr/>
          <p:nvPr/>
        </p:nvSpPr>
        <p:spPr>
          <a:xfrm>
            <a:off x="2180527" y="3607254"/>
            <a:ext cx="6096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4,5</a:t>
            </a:r>
            <a:endParaRPr/>
          </a:p>
        </p:txBody>
      </p:sp>
      <p:sp>
        <p:nvSpPr>
          <p:cNvPr id="368" name="Google Shape;368;p18"/>
          <p:cNvSpPr/>
          <p:nvPr/>
        </p:nvSpPr>
        <p:spPr>
          <a:xfrm>
            <a:off x="1342327" y="3607254"/>
            <a:ext cx="6096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1,2</a:t>
            </a:r>
            <a:endParaRPr/>
          </a:p>
        </p:txBody>
      </p:sp>
      <p:sp>
        <p:nvSpPr>
          <p:cNvPr id="369" name="Google Shape;369;p18"/>
          <p:cNvSpPr/>
          <p:nvPr/>
        </p:nvSpPr>
        <p:spPr>
          <a:xfrm>
            <a:off x="6142927" y="3607254"/>
            <a:ext cx="1010477"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18, 19</a:t>
            </a:r>
            <a:endParaRPr/>
          </a:p>
        </p:txBody>
      </p:sp>
      <p:sp>
        <p:nvSpPr>
          <p:cNvPr id="370" name="Google Shape;370;p18"/>
          <p:cNvSpPr/>
          <p:nvPr/>
        </p:nvSpPr>
        <p:spPr>
          <a:xfrm>
            <a:off x="7285927" y="3607254"/>
            <a:ext cx="1010477"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24, 25</a:t>
            </a:r>
            <a:endParaRPr/>
          </a:p>
        </p:txBody>
      </p:sp>
      <p:cxnSp>
        <p:nvCxnSpPr>
          <p:cNvPr id="371" name="Google Shape;371;p18"/>
          <p:cNvCxnSpPr>
            <a:stCxn id="362" idx="1"/>
            <a:endCxn id="363" idx="0"/>
          </p:cNvCxnSpPr>
          <p:nvPr/>
        </p:nvCxnSpPr>
        <p:spPr>
          <a:xfrm flipH="1">
            <a:off x="2824027" y="2444376"/>
            <a:ext cx="1413900" cy="4008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72" name="Google Shape;372;p18"/>
          <p:cNvCxnSpPr>
            <a:stCxn id="362" idx="3"/>
            <a:endCxn id="364" idx="0"/>
          </p:cNvCxnSpPr>
          <p:nvPr/>
        </p:nvCxnSpPr>
        <p:spPr>
          <a:xfrm>
            <a:off x="4771327" y="2444376"/>
            <a:ext cx="1476000" cy="4008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73" name="Google Shape;373;p18"/>
          <p:cNvCxnSpPr>
            <a:stCxn id="363" idx="1"/>
            <a:endCxn id="368" idx="0"/>
          </p:cNvCxnSpPr>
          <p:nvPr/>
        </p:nvCxnSpPr>
        <p:spPr>
          <a:xfrm flipH="1">
            <a:off x="1647127" y="3073854"/>
            <a:ext cx="838200" cy="5334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74" name="Google Shape;374;p18"/>
          <p:cNvCxnSpPr>
            <a:stCxn id="363" idx="2"/>
            <a:endCxn id="367" idx="0"/>
          </p:cNvCxnSpPr>
          <p:nvPr/>
        </p:nvCxnSpPr>
        <p:spPr>
          <a:xfrm flipH="1">
            <a:off x="2485298" y="3302454"/>
            <a:ext cx="338700" cy="3048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75" name="Google Shape;375;p18"/>
          <p:cNvCxnSpPr>
            <a:stCxn id="363" idx="3"/>
            <a:endCxn id="365" idx="0"/>
          </p:cNvCxnSpPr>
          <p:nvPr/>
        </p:nvCxnSpPr>
        <p:spPr>
          <a:xfrm>
            <a:off x="3162669" y="3073854"/>
            <a:ext cx="169200" cy="5334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76" name="Google Shape;376;p18"/>
          <p:cNvCxnSpPr>
            <a:stCxn id="364" idx="1"/>
            <a:endCxn id="366" idx="0"/>
          </p:cNvCxnSpPr>
          <p:nvPr/>
        </p:nvCxnSpPr>
        <p:spPr>
          <a:xfrm flipH="1">
            <a:off x="5180450" y="3073854"/>
            <a:ext cx="561600" cy="5334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77" name="Google Shape;377;p18"/>
          <p:cNvCxnSpPr>
            <a:stCxn id="364" idx="2"/>
            <a:endCxn id="369" idx="0"/>
          </p:cNvCxnSpPr>
          <p:nvPr/>
        </p:nvCxnSpPr>
        <p:spPr>
          <a:xfrm>
            <a:off x="6247289" y="3302454"/>
            <a:ext cx="400800" cy="3048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78" name="Google Shape;378;p18"/>
          <p:cNvCxnSpPr>
            <a:stCxn id="364" idx="3"/>
            <a:endCxn id="370" idx="0"/>
          </p:cNvCxnSpPr>
          <p:nvPr/>
        </p:nvCxnSpPr>
        <p:spPr>
          <a:xfrm>
            <a:off x="6752527" y="3073854"/>
            <a:ext cx="1038600" cy="5334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79" name="Google Shape;379;p18"/>
          <p:cNvCxnSpPr/>
          <p:nvPr/>
        </p:nvCxnSpPr>
        <p:spPr>
          <a:xfrm rot="10800000">
            <a:off x="4799488" y="2330076"/>
            <a:ext cx="689944" cy="9939"/>
          </a:xfrm>
          <a:prstGeom prst="straightConnector1">
            <a:avLst/>
          </a:prstGeom>
          <a:noFill/>
          <a:ln cap="flat" cmpd="sng" w="25400">
            <a:solidFill>
              <a:schemeClr val="dk1"/>
            </a:solidFill>
            <a:prstDash val="dash"/>
            <a:round/>
            <a:headEnd len="sm" w="sm" type="none"/>
            <a:tailEnd len="med" w="med" type="triangle"/>
          </a:ln>
        </p:spPr>
      </p:cxnSp>
      <p:sp>
        <p:nvSpPr>
          <p:cNvPr id="380" name="Google Shape;380;p18"/>
          <p:cNvSpPr/>
          <p:nvPr/>
        </p:nvSpPr>
        <p:spPr>
          <a:xfrm>
            <a:off x="113961" y="3071356"/>
            <a:ext cx="1307284"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Leaf Node</a:t>
            </a:r>
            <a:endParaRPr/>
          </a:p>
        </p:txBody>
      </p:sp>
      <p:cxnSp>
        <p:nvCxnSpPr>
          <p:cNvPr id="381" name="Google Shape;381;p18"/>
          <p:cNvCxnSpPr>
            <a:stCxn id="380" idx="2"/>
            <a:endCxn id="368" idx="1"/>
          </p:cNvCxnSpPr>
          <p:nvPr/>
        </p:nvCxnSpPr>
        <p:spPr>
          <a:xfrm>
            <a:off x="767603" y="3528556"/>
            <a:ext cx="574800" cy="307200"/>
          </a:xfrm>
          <a:prstGeom prst="straightConnector1">
            <a:avLst/>
          </a:prstGeom>
          <a:noFill/>
          <a:ln cap="flat" cmpd="sng" w="25400">
            <a:solidFill>
              <a:schemeClr val="dk1"/>
            </a:solidFill>
            <a:prstDash val="dash"/>
            <a:round/>
            <a:headEnd len="sm" w="sm" type="none"/>
            <a:tailEnd len="med" w="med" type="triangle"/>
          </a:ln>
        </p:spPr>
      </p:cxnSp>
      <p:sp>
        <p:nvSpPr>
          <p:cNvPr id="382" name="Google Shape;382;p18"/>
          <p:cNvSpPr/>
          <p:nvPr/>
        </p:nvSpPr>
        <p:spPr>
          <a:xfrm>
            <a:off x="275527" y="2176685"/>
            <a:ext cx="2318158"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Intermediary</a:t>
            </a:r>
            <a:r>
              <a:rPr b="0" i="0" lang="en-US" sz="2000" u="none">
                <a:solidFill>
                  <a:schemeClr val="lt1"/>
                </a:solidFill>
                <a:latin typeface="Arial"/>
                <a:ea typeface="Arial"/>
                <a:cs typeface="Arial"/>
                <a:sym typeface="Arial"/>
              </a:rPr>
              <a:t> </a:t>
            </a:r>
            <a:r>
              <a:rPr b="0" i="0" lang="en-US" sz="2000" u="none">
                <a:solidFill>
                  <a:schemeClr val="dk1"/>
                </a:solidFill>
                <a:latin typeface="Arial"/>
                <a:ea typeface="Arial"/>
                <a:cs typeface="Arial"/>
                <a:sym typeface="Arial"/>
              </a:rPr>
              <a:t>Node</a:t>
            </a:r>
            <a:endParaRPr/>
          </a:p>
        </p:txBody>
      </p:sp>
      <p:cxnSp>
        <p:nvCxnSpPr>
          <p:cNvPr id="383" name="Google Shape;383;p18"/>
          <p:cNvCxnSpPr>
            <a:stCxn id="382" idx="2"/>
          </p:cNvCxnSpPr>
          <p:nvPr/>
        </p:nvCxnSpPr>
        <p:spPr>
          <a:xfrm>
            <a:off x="1434606" y="2633885"/>
            <a:ext cx="1080300" cy="307200"/>
          </a:xfrm>
          <a:prstGeom prst="straightConnector1">
            <a:avLst/>
          </a:prstGeom>
          <a:noFill/>
          <a:ln cap="flat" cmpd="sng" w="25400">
            <a:solidFill>
              <a:schemeClr val="dk1"/>
            </a:solidFill>
            <a:prstDash val="dash"/>
            <a:round/>
            <a:headEnd len="sm" w="sm" type="none"/>
            <a:tailEnd len="med" w="med" type="triangle"/>
          </a:ln>
        </p:spPr>
      </p:cxnSp>
      <p:sp>
        <p:nvSpPr>
          <p:cNvPr id="384" name="Google Shape;384;p18"/>
          <p:cNvSpPr/>
          <p:nvPr/>
        </p:nvSpPr>
        <p:spPr>
          <a:xfrm>
            <a:off x="6232299" y="3607254"/>
            <a:ext cx="400877" cy="457200"/>
          </a:xfrm>
          <a:prstGeom prst="ellipse">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chemeClr val="lt1"/>
              </a:solidFill>
              <a:latin typeface="Arial"/>
              <a:ea typeface="Arial"/>
              <a:cs typeface="Arial"/>
              <a:sym typeface="Arial"/>
            </a:endParaRPr>
          </a:p>
        </p:txBody>
      </p:sp>
      <p:sp>
        <p:nvSpPr>
          <p:cNvPr id="385" name="Google Shape;385;p18"/>
          <p:cNvSpPr/>
          <p:nvPr/>
        </p:nvSpPr>
        <p:spPr>
          <a:xfrm>
            <a:off x="5208651" y="2193879"/>
            <a:ext cx="1291257"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Root Node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par>
                                <p:cTn fill="hold" nodeType="with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par>
                                <p:cTn fill="hold" nodeType="with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par>
                                <p:cTn fill="hold" nodeType="with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par>
                                <p:cTn fill="hold" nodeType="with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par>
                                <p:cTn fill="hold" nodeType="with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descr="C:\Users\parul\Desktop\Digital Learning Content.png" id="390" name="Google Shape;390;p19"/>
          <p:cNvPicPr preferRelativeResize="0"/>
          <p:nvPr/>
        </p:nvPicPr>
        <p:blipFill rotWithShape="1">
          <a:blip r:embed="rId3">
            <a:alphaModFix/>
          </a:blip>
          <a:srcRect b="0" l="0" r="0" t="0"/>
          <a:stretch/>
        </p:blipFill>
        <p:spPr>
          <a:xfrm>
            <a:off x="0" y="332656"/>
            <a:ext cx="9144000" cy="6900863"/>
          </a:xfrm>
          <a:prstGeom prst="rect">
            <a:avLst/>
          </a:prstGeom>
          <a:noFill/>
          <a:ln>
            <a:noFill/>
          </a:ln>
        </p:spPr>
      </p:pic>
      <p:sp>
        <p:nvSpPr>
          <p:cNvPr id="391" name="Google Shape;391;p19"/>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Searching In B-Tree</a:t>
            </a:r>
            <a:endParaRPr/>
          </a:p>
        </p:txBody>
      </p:sp>
      <p:sp>
        <p:nvSpPr>
          <p:cNvPr id="392" name="Google Shape;392;p19"/>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393" name="Google Shape;393;p19"/>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394" name="Google Shape;394;p19"/>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sp>
        <p:nvSpPr>
          <p:cNvPr id="395" name="Google Shape;395;p19"/>
          <p:cNvSpPr txBox="1"/>
          <p:nvPr/>
        </p:nvSpPr>
        <p:spPr>
          <a:xfrm>
            <a:off x="27577" y="2095803"/>
            <a:ext cx="9036566" cy="470898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15900" lvl="0" marL="34290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If we search for an item 49 in the following B Tree. The process will something like following :</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Compare item 49 with root node 78. since 49 &lt; 78 hence, move to its left sub-tree.</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Since, 40&lt;49&lt;56, traverse right sub-tree of 40.</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49&gt;45, move to right. Compare 49.</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match found, return.</a:t>
            </a:r>
            <a:endParaRPr/>
          </a:p>
          <a:p>
            <a:pPr indent="-342900" lvl="0" marL="342900" marR="0" rtl="0" algn="just">
              <a:lnSpc>
                <a:spcPct val="100000"/>
              </a:lnSpc>
              <a:spcBef>
                <a:spcPts val="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Searching in a B tree depends upon the height of the tree. The search algorithm takes O(log n) time to search any element in a B tree</a:t>
            </a:r>
            <a:endParaRPr/>
          </a:p>
        </p:txBody>
      </p:sp>
      <p:pic>
        <p:nvPicPr>
          <p:cNvPr id="396" name="Google Shape;396;p19"/>
          <p:cNvPicPr preferRelativeResize="0"/>
          <p:nvPr/>
        </p:nvPicPr>
        <p:blipFill rotWithShape="1">
          <a:blip r:embed="rId6">
            <a:alphaModFix/>
          </a:blip>
          <a:srcRect b="35178" l="17500" r="17500" t="38143"/>
          <a:stretch/>
        </p:blipFill>
        <p:spPr>
          <a:xfrm>
            <a:off x="1082986" y="2122914"/>
            <a:ext cx="7540314" cy="20981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C:\Users\parul\Desktop\Digital Learning Content.png" id="101" name="Google Shape;101;p2"/>
          <p:cNvPicPr preferRelativeResize="0"/>
          <p:nvPr/>
        </p:nvPicPr>
        <p:blipFill rotWithShape="1">
          <a:blip r:embed="rId3">
            <a:alphaModFix/>
          </a:blip>
          <a:srcRect b="0" l="0" r="0" t="0"/>
          <a:stretch/>
        </p:blipFill>
        <p:spPr>
          <a:xfrm>
            <a:off x="0" y="0"/>
            <a:ext cx="9144000" cy="6900863"/>
          </a:xfrm>
          <a:prstGeom prst="rect">
            <a:avLst/>
          </a:prstGeom>
          <a:noFill/>
          <a:ln>
            <a:noFill/>
          </a:ln>
        </p:spPr>
      </p:pic>
      <p:sp>
        <p:nvSpPr>
          <p:cNvPr id="102" name="Google Shape;102;p2"/>
          <p:cNvSpPr/>
          <p:nvPr/>
        </p:nvSpPr>
        <p:spPr>
          <a:xfrm>
            <a:off x="0" y="1468249"/>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cap="none" strike="noStrike">
                <a:solidFill>
                  <a:schemeClr val="lt1"/>
                </a:solidFill>
                <a:latin typeface="Calibri"/>
                <a:ea typeface="Calibri"/>
                <a:cs typeface="Calibri"/>
                <a:sym typeface="Calibri"/>
              </a:rPr>
              <a:t>Topics</a:t>
            </a:r>
            <a:endParaRPr/>
          </a:p>
        </p:txBody>
      </p:sp>
      <p:sp>
        <p:nvSpPr>
          <p:cNvPr id="103" name="Google Shape;103;p2"/>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000"/>
              <a:buFont typeface="Calibri"/>
              <a:buNone/>
            </a:pPr>
            <a:r>
              <a:t/>
            </a:r>
            <a:endParaRPr b="1" i="0" sz="3000" u="none" cap="none" strike="noStrike">
              <a:solidFill>
                <a:schemeClr val="lt1"/>
              </a:solidFill>
              <a:latin typeface="Calibri"/>
              <a:ea typeface="Calibri"/>
              <a:cs typeface="Calibri"/>
              <a:sym typeface="Calibri"/>
            </a:endParaRPr>
          </a:p>
        </p:txBody>
      </p:sp>
      <p:pic>
        <p:nvPicPr>
          <p:cNvPr id="104" name="Google Shape;104;p2"/>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105" name="Google Shape;105;p2"/>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sp>
        <p:nvSpPr>
          <p:cNvPr id="106" name="Google Shape;106;p2"/>
          <p:cNvSpPr txBox="1"/>
          <p:nvPr/>
        </p:nvSpPr>
        <p:spPr>
          <a:xfrm>
            <a:off x="215900" y="2241550"/>
            <a:ext cx="8712200" cy="42837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107" name="Google Shape;107;p2"/>
          <p:cNvSpPr txBox="1"/>
          <p:nvPr/>
        </p:nvSpPr>
        <p:spPr>
          <a:xfrm>
            <a:off x="215900" y="2241550"/>
            <a:ext cx="8737600" cy="132343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Storage strategies: </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Indices </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B-trees</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hashing.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descr="C:\Users\parul\Desktop\Digital Learning Content.png" id="401" name="Google Shape;401;p20"/>
          <p:cNvPicPr preferRelativeResize="0"/>
          <p:nvPr/>
        </p:nvPicPr>
        <p:blipFill rotWithShape="1">
          <a:blip r:embed="rId3">
            <a:alphaModFix/>
          </a:blip>
          <a:srcRect b="0" l="0" r="0" t="0"/>
          <a:stretch/>
        </p:blipFill>
        <p:spPr>
          <a:xfrm>
            <a:off x="0" y="332656"/>
            <a:ext cx="9144000" cy="6900863"/>
          </a:xfrm>
          <a:prstGeom prst="rect">
            <a:avLst/>
          </a:prstGeom>
          <a:noFill/>
          <a:ln>
            <a:noFill/>
          </a:ln>
        </p:spPr>
      </p:pic>
      <p:sp>
        <p:nvSpPr>
          <p:cNvPr id="402" name="Google Shape;402;p20"/>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Searching In B-Tree</a:t>
            </a:r>
            <a:endParaRPr/>
          </a:p>
        </p:txBody>
      </p:sp>
      <p:sp>
        <p:nvSpPr>
          <p:cNvPr id="403" name="Google Shape;403;p20"/>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404" name="Google Shape;404;p20"/>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405" name="Google Shape;405;p20"/>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sp>
        <p:nvSpPr>
          <p:cNvPr id="406" name="Google Shape;406;p20"/>
          <p:cNvSpPr txBox="1"/>
          <p:nvPr/>
        </p:nvSpPr>
        <p:spPr>
          <a:xfrm>
            <a:off x="27577" y="2095803"/>
            <a:ext cx="9036566" cy="470898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15900" lvl="0" marL="34290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If we search for an item 49 in the following B Tree. The process will something like following :</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Compare item 49 with root node 78. since 49 &lt; 78 hence, move to its left sub-tree.</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Since, 40&lt;49&lt;56, traverse right sub-tree of 40.</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49&gt;45, move to right. Compare 49.</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match found, return.</a:t>
            </a:r>
            <a:endParaRPr/>
          </a:p>
          <a:p>
            <a:pPr indent="-342900" lvl="0" marL="342900" marR="0" rtl="0" algn="just">
              <a:lnSpc>
                <a:spcPct val="100000"/>
              </a:lnSpc>
              <a:spcBef>
                <a:spcPts val="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Searching in a B tree depends upon the height of the tree. The search algorithm takes O(log n) time to search any element in a B tree</a:t>
            </a:r>
            <a:endParaRPr/>
          </a:p>
        </p:txBody>
      </p:sp>
      <p:pic>
        <p:nvPicPr>
          <p:cNvPr id="407" name="Google Shape;407;p20"/>
          <p:cNvPicPr preferRelativeResize="0"/>
          <p:nvPr/>
        </p:nvPicPr>
        <p:blipFill rotWithShape="1">
          <a:blip r:embed="rId6">
            <a:alphaModFix/>
          </a:blip>
          <a:srcRect b="35178" l="17500" r="17500" t="38143"/>
          <a:stretch/>
        </p:blipFill>
        <p:spPr>
          <a:xfrm>
            <a:off x="1082986" y="2122914"/>
            <a:ext cx="7540314" cy="20981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descr="C:\Users\parul\Desktop\Digital Learning Content.png" id="412" name="Google Shape;412;p21"/>
          <p:cNvPicPr preferRelativeResize="0"/>
          <p:nvPr/>
        </p:nvPicPr>
        <p:blipFill rotWithShape="1">
          <a:blip r:embed="rId3">
            <a:alphaModFix/>
          </a:blip>
          <a:srcRect b="0" l="0" r="0" t="0"/>
          <a:stretch/>
        </p:blipFill>
        <p:spPr>
          <a:xfrm>
            <a:off x="0" y="332656"/>
            <a:ext cx="9144000" cy="6900863"/>
          </a:xfrm>
          <a:prstGeom prst="rect">
            <a:avLst/>
          </a:prstGeom>
          <a:noFill/>
          <a:ln>
            <a:noFill/>
          </a:ln>
        </p:spPr>
      </p:pic>
      <p:sp>
        <p:nvSpPr>
          <p:cNvPr id="413" name="Google Shape;413;p21"/>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Inserting a record In B-Tree</a:t>
            </a:r>
            <a:endParaRPr/>
          </a:p>
        </p:txBody>
      </p:sp>
      <p:sp>
        <p:nvSpPr>
          <p:cNvPr id="414" name="Google Shape;414;p21"/>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415" name="Google Shape;415;p21"/>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416" name="Google Shape;416;p21"/>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sp>
        <p:nvSpPr>
          <p:cNvPr id="417" name="Google Shape;417;p21"/>
          <p:cNvSpPr/>
          <p:nvPr/>
        </p:nvSpPr>
        <p:spPr>
          <a:xfrm>
            <a:off x="0" y="2215993"/>
            <a:ext cx="8928100" cy="409342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Insertions are done at the leaf node level. The following algorithm needs to be followed in order to insert an item into B Tree.</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Traverse the B Tree in order to find the appropriate leaf node at which the node can be inserted.</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If the leaf node contain less than m-1 keys then insert the element in the increasing order.</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Else, if the leaf node contains m-1 keys, then follow the following steps.</a:t>
            </a:r>
            <a:endParaRPr/>
          </a:p>
          <a:p>
            <a:pPr indent="-342900" lvl="1" marL="8001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Insert the new element in the increasing order of elements.</a:t>
            </a:r>
            <a:endParaRPr/>
          </a:p>
          <a:p>
            <a:pPr indent="-342900" lvl="1" marL="8001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Split the node into the two nodes at the median.</a:t>
            </a:r>
            <a:endParaRPr/>
          </a:p>
          <a:p>
            <a:pPr indent="-342900" lvl="1" marL="8001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Push the median element upto its parent node.</a:t>
            </a:r>
            <a:endParaRPr/>
          </a:p>
          <a:p>
            <a:pPr indent="-342900" lvl="1" marL="8001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If the parent node also contain m-1 number of keys, then split it too by following the same steps.</a:t>
            </a:r>
            <a:endParaRPr/>
          </a:p>
          <a:p>
            <a:pPr indent="-215900" lvl="0" marL="342900" marR="0" rtl="0" algn="just">
              <a:lnSpc>
                <a:spcPct val="100000"/>
              </a:lnSpc>
              <a:spcBef>
                <a:spcPts val="0"/>
              </a:spcBef>
              <a:spcAft>
                <a:spcPts val="0"/>
              </a:spcAft>
              <a:buClr>
                <a:schemeClr val="dk1"/>
              </a:buClr>
              <a:buSzPts val="2000"/>
              <a:buFont typeface="Arial"/>
              <a:buNone/>
            </a:pPr>
            <a:r>
              <a:t/>
            </a:r>
            <a:endParaRPr b="1" i="0" sz="2000" u="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descr="C:\Users\parul\Desktop\Digital Learning Content.png" id="422" name="Google Shape;422;p22"/>
          <p:cNvPicPr preferRelativeResize="0"/>
          <p:nvPr/>
        </p:nvPicPr>
        <p:blipFill rotWithShape="1">
          <a:blip r:embed="rId3">
            <a:alphaModFix/>
          </a:blip>
          <a:srcRect b="0" l="0" r="0" t="0"/>
          <a:stretch/>
        </p:blipFill>
        <p:spPr>
          <a:xfrm>
            <a:off x="0" y="332656"/>
            <a:ext cx="9144000" cy="6900863"/>
          </a:xfrm>
          <a:prstGeom prst="rect">
            <a:avLst/>
          </a:prstGeom>
          <a:noFill/>
          <a:ln>
            <a:noFill/>
          </a:ln>
        </p:spPr>
      </p:pic>
      <p:sp>
        <p:nvSpPr>
          <p:cNvPr id="423" name="Google Shape;423;p22"/>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Inserting a record In B-Tree</a:t>
            </a:r>
            <a:endParaRPr/>
          </a:p>
        </p:txBody>
      </p:sp>
      <p:sp>
        <p:nvSpPr>
          <p:cNvPr id="424" name="Google Shape;424;p22"/>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425" name="Google Shape;425;p22"/>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426" name="Google Shape;426;p22"/>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sp>
        <p:nvSpPr>
          <p:cNvPr id="427" name="Google Shape;427;p22"/>
          <p:cNvSpPr txBox="1"/>
          <p:nvPr/>
        </p:nvSpPr>
        <p:spPr>
          <a:xfrm>
            <a:off x="27577" y="2095803"/>
            <a:ext cx="9036566" cy="163121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
        <p:nvSpPr>
          <p:cNvPr id="428" name="Google Shape;428;p22"/>
          <p:cNvSpPr txBox="1"/>
          <p:nvPr>
            <p:ph idx="1" type="body"/>
          </p:nvPr>
        </p:nvSpPr>
        <p:spPr>
          <a:xfrm>
            <a:off x="57148" y="2122914"/>
            <a:ext cx="8763000" cy="58674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sz="2000"/>
              <a:t>Insert the node 8 into the B Tree of order 5 shown in the following image.</a:t>
            </a:r>
            <a:endParaRPr b="1" sz="2000"/>
          </a:p>
          <a:p>
            <a:pPr indent="-215900" lvl="0" marL="342900" rtl="0" algn="just">
              <a:spcBef>
                <a:spcPts val="400"/>
              </a:spcBef>
              <a:spcAft>
                <a:spcPts val="0"/>
              </a:spcAft>
              <a:buClr>
                <a:schemeClr val="dk1"/>
              </a:buClr>
              <a:buSzPts val="2000"/>
              <a:buNone/>
            </a:pPr>
            <a:r>
              <a:t/>
            </a:r>
            <a:endParaRPr b="1" sz="2000"/>
          </a:p>
          <a:p>
            <a:pPr indent="-215900" lvl="0" marL="342900" rtl="0" algn="just">
              <a:spcBef>
                <a:spcPts val="400"/>
              </a:spcBef>
              <a:spcAft>
                <a:spcPts val="0"/>
              </a:spcAft>
              <a:buClr>
                <a:schemeClr val="dk1"/>
              </a:buClr>
              <a:buSzPts val="2000"/>
              <a:buNone/>
            </a:pPr>
            <a:r>
              <a:t/>
            </a:r>
            <a:endParaRPr b="1" sz="2000"/>
          </a:p>
          <a:p>
            <a:pPr indent="-215900" lvl="0" marL="342900" rtl="0" algn="just">
              <a:spcBef>
                <a:spcPts val="400"/>
              </a:spcBef>
              <a:spcAft>
                <a:spcPts val="0"/>
              </a:spcAft>
              <a:buClr>
                <a:schemeClr val="dk1"/>
              </a:buClr>
              <a:buSzPts val="2000"/>
              <a:buNone/>
            </a:pPr>
            <a:r>
              <a:t/>
            </a:r>
            <a:endParaRPr b="1" sz="2000"/>
          </a:p>
          <a:p>
            <a:pPr indent="0" lvl="0" marL="0" rtl="0" algn="just">
              <a:spcBef>
                <a:spcPts val="400"/>
              </a:spcBef>
              <a:spcAft>
                <a:spcPts val="0"/>
              </a:spcAft>
              <a:buClr>
                <a:schemeClr val="dk1"/>
              </a:buClr>
              <a:buSzPts val="2000"/>
              <a:buNone/>
            </a:pPr>
            <a:r>
              <a:t/>
            </a:r>
            <a:endParaRPr b="1" sz="2000"/>
          </a:p>
          <a:p>
            <a:pPr indent="-215900" lvl="0" marL="342900" rtl="0" algn="just">
              <a:spcBef>
                <a:spcPts val="400"/>
              </a:spcBef>
              <a:spcAft>
                <a:spcPts val="0"/>
              </a:spcAft>
              <a:buClr>
                <a:schemeClr val="dk1"/>
              </a:buClr>
              <a:buSzPts val="2000"/>
              <a:buNone/>
            </a:pPr>
            <a:r>
              <a:t/>
            </a:r>
            <a:endParaRPr sz="2000"/>
          </a:p>
          <a:p>
            <a:pPr indent="-342900" lvl="0" marL="342900" rtl="0" algn="just">
              <a:spcBef>
                <a:spcPts val="400"/>
              </a:spcBef>
              <a:spcAft>
                <a:spcPts val="0"/>
              </a:spcAft>
              <a:buClr>
                <a:schemeClr val="dk1"/>
              </a:buClr>
              <a:buSzPts val="2000"/>
              <a:buChar char="•"/>
            </a:pPr>
            <a:r>
              <a:rPr lang="en-US" sz="2000"/>
              <a:t>8 will be inserted to the right of 5, therefore insert 8.</a:t>
            </a:r>
            <a:endParaRPr b="1" sz="2000"/>
          </a:p>
        </p:txBody>
      </p:sp>
      <p:pic>
        <p:nvPicPr>
          <p:cNvPr id="429" name="Google Shape;429;p22"/>
          <p:cNvPicPr preferRelativeResize="0"/>
          <p:nvPr/>
        </p:nvPicPr>
        <p:blipFill rotWithShape="1">
          <a:blip r:embed="rId6">
            <a:alphaModFix/>
          </a:blip>
          <a:srcRect b="32213" l="16667" r="17500" t="43083"/>
          <a:stretch/>
        </p:blipFill>
        <p:spPr>
          <a:xfrm>
            <a:off x="0" y="2363209"/>
            <a:ext cx="9029704" cy="1905000"/>
          </a:xfrm>
          <a:prstGeom prst="rect">
            <a:avLst/>
          </a:prstGeom>
          <a:noFill/>
          <a:ln>
            <a:noFill/>
          </a:ln>
        </p:spPr>
      </p:pic>
      <p:pic>
        <p:nvPicPr>
          <p:cNvPr id="430" name="Google Shape;430;p22"/>
          <p:cNvPicPr preferRelativeResize="0"/>
          <p:nvPr/>
        </p:nvPicPr>
        <p:blipFill rotWithShape="1">
          <a:blip r:embed="rId7">
            <a:alphaModFix/>
          </a:blip>
          <a:srcRect b="60375" l="17500" r="17500" t="15910"/>
          <a:stretch/>
        </p:blipFill>
        <p:spPr>
          <a:xfrm>
            <a:off x="21332" y="4697718"/>
            <a:ext cx="9029704" cy="2095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pic>
        <p:nvPicPr>
          <p:cNvPr descr="C:\Users\parul\Desktop\Digital Learning Content.png" id="435" name="Google Shape;435;p23"/>
          <p:cNvPicPr preferRelativeResize="0"/>
          <p:nvPr/>
        </p:nvPicPr>
        <p:blipFill rotWithShape="1">
          <a:blip r:embed="rId3">
            <a:alphaModFix/>
          </a:blip>
          <a:srcRect b="0" l="0" r="0" t="0"/>
          <a:stretch/>
        </p:blipFill>
        <p:spPr>
          <a:xfrm>
            <a:off x="0" y="332656"/>
            <a:ext cx="9144000" cy="6900863"/>
          </a:xfrm>
          <a:prstGeom prst="rect">
            <a:avLst/>
          </a:prstGeom>
          <a:noFill/>
          <a:ln>
            <a:noFill/>
          </a:ln>
        </p:spPr>
      </p:pic>
      <p:sp>
        <p:nvSpPr>
          <p:cNvPr id="436" name="Google Shape;436;p23"/>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Inserting a record In B-Tree</a:t>
            </a:r>
            <a:endParaRPr/>
          </a:p>
        </p:txBody>
      </p:sp>
      <p:sp>
        <p:nvSpPr>
          <p:cNvPr id="437" name="Google Shape;437;p23"/>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438" name="Google Shape;438;p23"/>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439" name="Google Shape;439;p23"/>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sp>
        <p:nvSpPr>
          <p:cNvPr id="440" name="Google Shape;440;p23"/>
          <p:cNvSpPr txBox="1"/>
          <p:nvPr/>
        </p:nvSpPr>
        <p:spPr>
          <a:xfrm>
            <a:off x="27577" y="2095803"/>
            <a:ext cx="9036566" cy="163121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
        <p:nvSpPr>
          <p:cNvPr id="441" name="Google Shape;441;p23"/>
          <p:cNvSpPr txBox="1"/>
          <p:nvPr>
            <p:ph idx="1" type="body"/>
          </p:nvPr>
        </p:nvSpPr>
        <p:spPr>
          <a:xfrm>
            <a:off x="57148" y="2122914"/>
            <a:ext cx="8763000" cy="58674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sz="2000"/>
              <a:t>The node, now contain 5 keys which is greater than (5 -1 = 4 ) keys. Therefore split the node from the median i.e. 8 and push it up to its parent node shown as follows.</a:t>
            </a:r>
            <a:endParaRPr b="1" sz="1400"/>
          </a:p>
          <a:p>
            <a:pPr indent="-215900" lvl="0" marL="342900" rtl="0" algn="just">
              <a:spcBef>
                <a:spcPts val="400"/>
              </a:spcBef>
              <a:spcAft>
                <a:spcPts val="0"/>
              </a:spcAft>
              <a:buClr>
                <a:schemeClr val="dk1"/>
              </a:buClr>
              <a:buSzPts val="2000"/>
              <a:buNone/>
            </a:pPr>
            <a:r>
              <a:t/>
            </a:r>
            <a:endParaRPr b="1" sz="2000"/>
          </a:p>
        </p:txBody>
      </p:sp>
      <p:pic>
        <p:nvPicPr>
          <p:cNvPr id="442" name="Google Shape;442;p23"/>
          <p:cNvPicPr preferRelativeResize="0"/>
          <p:nvPr/>
        </p:nvPicPr>
        <p:blipFill rotWithShape="1">
          <a:blip r:embed="rId6">
            <a:alphaModFix/>
          </a:blip>
          <a:srcRect b="17391" l="17501" r="18332" t="58893"/>
          <a:stretch/>
        </p:blipFill>
        <p:spPr>
          <a:xfrm>
            <a:off x="11800" y="3180794"/>
            <a:ext cx="8984454" cy="23241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descr="C:\Users\parul\Desktop\Digital Learning Content.png" id="447" name="Google Shape;447;p24"/>
          <p:cNvPicPr preferRelativeResize="0"/>
          <p:nvPr/>
        </p:nvPicPr>
        <p:blipFill rotWithShape="1">
          <a:blip r:embed="rId3">
            <a:alphaModFix/>
          </a:blip>
          <a:srcRect b="0" l="0" r="0" t="0"/>
          <a:stretch/>
        </p:blipFill>
        <p:spPr>
          <a:xfrm>
            <a:off x="0" y="332656"/>
            <a:ext cx="9144000" cy="6900863"/>
          </a:xfrm>
          <a:prstGeom prst="rect">
            <a:avLst/>
          </a:prstGeom>
          <a:noFill/>
          <a:ln>
            <a:noFill/>
          </a:ln>
        </p:spPr>
      </p:pic>
      <p:sp>
        <p:nvSpPr>
          <p:cNvPr id="448" name="Google Shape;448;p24"/>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3200"/>
              <a:buFont typeface="Arial"/>
              <a:buNone/>
            </a:pPr>
            <a:r>
              <a:rPr b="1" i="0" lang="en-US" sz="3200" u="none">
                <a:solidFill>
                  <a:schemeClr val="lt1"/>
                </a:solidFill>
                <a:latin typeface="Calibri"/>
                <a:ea typeface="Calibri"/>
                <a:cs typeface="Calibri"/>
                <a:sym typeface="Calibri"/>
              </a:rPr>
              <a:t>Advantages &amp; Disadvantages Of B-Tree Indices</a:t>
            </a:r>
            <a:endParaRPr/>
          </a:p>
        </p:txBody>
      </p:sp>
      <p:sp>
        <p:nvSpPr>
          <p:cNvPr id="449" name="Google Shape;449;p24"/>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450" name="Google Shape;450;p24"/>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451" name="Google Shape;451;p24"/>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sp>
        <p:nvSpPr>
          <p:cNvPr id="452" name="Google Shape;452;p24"/>
          <p:cNvSpPr txBox="1"/>
          <p:nvPr/>
        </p:nvSpPr>
        <p:spPr>
          <a:xfrm>
            <a:off x="27577" y="2095803"/>
            <a:ext cx="9036566" cy="163121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
        <p:nvSpPr>
          <p:cNvPr id="453" name="Google Shape;453;p24"/>
          <p:cNvSpPr txBox="1"/>
          <p:nvPr>
            <p:ph idx="1" type="body"/>
          </p:nvPr>
        </p:nvSpPr>
        <p:spPr>
          <a:xfrm>
            <a:off x="57148" y="2122914"/>
            <a:ext cx="8763000" cy="58674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Font typeface="Noto Sans Symbols"/>
              <a:buChar char="⮚"/>
            </a:pPr>
            <a:r>
              <a:rPr b="1" lang="en-US" sz="2000"/>
              <a:t>Advantages of B-Tree indices:</a:t>
            </a:r>
            <a:endParaRPr/>
          </a:p>
          <a:p>
            <a:pPr indent="-342900" lvl="1" marL="800100" rtl="0" algn="just">
              <a:spcBef>
                <a:spcPts val="400"/>
              </a:spcBef>
              <a:spcAft>
                <a:spcPts val="0"/>
              </a:spcAft>
              <a:buClr>
                <a:schemeClr val="dk1"/>
              </a:buClr>
              <a:buSzPts val="2000"/>
              <a:buFont typeface="Arial"/>
              <a:buChar char="•"/>
            </a:pPr>
            <a:r>
              <a:rPr lang="en-US" sz="2000"/>
              <a:t>May use less tree nodes than a corresponding B</a:t>
            </a:r>
            <a:r>
              <a:rPr baseline="30000" lang="en-US" sz="2000"/>
              <a:t>+</a:t>
            </a:r>
            <a:r>
              <a:rPr lang="en-US" sz="2000"/>
              <a:t>-Tree.</a:t>
            </a:r>
            <a:endParaRPr/>
          </a:p>
          <a:p>
            <a:pPr indent="-342900" lvl="1" marL="800100" rtl="0" algn="just">
              <a:spcBef>
                <a:spcPts val="400"/>
              </a:spcBef>
              <a:spcAft>
                <a:spcPts val="0"/>
              </a:spcAft>
              <a:buClr>
                <a:schemeClr val="dk1"/>
              </a:buClr>
              <a:buSzPts val="2000"/>
              <a:buFont typeface="Arial"/>
              <a:buChar char="•"/>
            </a:pPr>
            <a:r>
              <a:rPr lang="en-US" sz="2000"/>
              <a:t>Sometimes possible to find search-key value before reaching leaf node.</a:t>
            </a:r>
            <a:endParaRPr/>
          </a:p>
          <a:p>
            <a:pPr indent="-342900" lvl="0" marL="342900" rtl="0" algn="just">
              <a:spcBef>
                <a:spcPts val="400"/>
              </a:spcBef>
              <a:spcAft>
                <a:spcPts val="0"/>
              </a:spcAft>
              <a:buClr>
                <a:schemeClr val="dk1"/>
              </a:buClr>
              <a:buSzPts val="2000"/>
              <a:buFont typeface="Noto Sans Symbols"/>
              <a:buChar char="⮚"/>
            </a:pPr>
            <a:r>
              <a:rPr b="1" lang="en-US" sz="2000"/>
              <a:t>Disadvantages of B-Tree indices:</a:t>
            </a:r>
            <a:endParaRPr/>
          </a:p>
          <a:p>
            <a:pPr indent="-342900" lvl="1" marL="800100" rtl="0" algn="just">
              <a:spcBef>
                <a:spcPts val="400"/>
              </a:spcBef>
              <a:spcAft>
                <a:spcPts val="0"/>
              </a:spcAft>
              <a:buClr>
                <a:schemeClr val="dk1"/>
              </a:buClr>
              <a:buSzPts val="2000"/>
              <a:buFont typeface="Arial"/>
              <a:buChar char="•"/>
            </a:pPr>
            <a:r>
              <a:rPr lang="en-US" sz="2000"/>
              <a:t>Only small fraction of all search-key values are found early </a:t>
            </a:r>
            <a:endParaRPr/>
          </a:p>
          <a:p>
            <a:pPr indent="-342900" lvl="1" marL="800100" rtl="0" algn="just">
              <a:spcBef>
                <a:spcPts val="400"/>
              </a:spcBef>
              <a:spcAft>
                <a:spcPts val="0"/>
              </a:spcAft>
              <a:buClr>
                <a:schemeClr val="dk1"/>
              </a:buClr>
              <a:buSzPts val="2000"/>
              <a:buFont typeface="Arial"/>
              <a:buChar char="•"/>
            </a:pPr>
            <a:r>
              <a:rPr lang="en-US" sz="2000"/>
              <a:t>Non-leaf nodes are larger, so fan-out is reduced.  Thus, B-Trees typically have greater depth than corresponding B</a:t>
            </a:r>
            <a:r>
              <a:rPr baseline="30000" lang="en-US" sz="2000"/>
              <a:t>+</a:t>
            </a:r>
            <a:r>
              <a:rPr lang="en-US" sz="2000"/>
              <a:t>-Tree</a:t>
            </a:r>
            <a:endParaRPr/>
          </a:p>
          <a:p>
            <a:pPr indent="-342900" lvl="1" marL="800100" rtl="0" algn="just">
              <a:spcBef>
                <a:spcPts val="400"/>
              </a:spcBef>
              <a:spcAft>
                <a:spcPts val="0"/>
              </a:spcAft>
              <a:buClr>
                <a:schemeClr val="dk1"/>
              </a:buClr>
              <a:buSzPts val="2000"/>
              <a:buFont typeface="Arial"/>
              <a:buChar char="•"/>
            </a:pPr>
            <a:r>
              <a:rPr lang="en-US" sz="2000"/>
              <a:t>Insertion and deletion more complicated than in B</a:t>
            </a:r>
            <a:r>
              <a:rPr baseline="30000" lang="en-US" sz="2000"/>
              <a:t>+</a:t>
            </a:r>
            <a:r>
              <a:rPr lang="en-US" sz="2000"/>
              <a:t>-Trees </a:t>
            </a:r>
            <a:endParaRPr/>
          </a:p>
          <a:p>
            <a:pPr indent="-342900" lvl="1" marL="800100" rtl="0" algn="just">
              <a:spcBef>
                <a:spcPts val="400"/>
              </a:spcBef>
              <a:spcAft>
                <a:spcPts val="0"/>
              </a:spcAft>
              <a:buClr>
                <a:schemeClr val="dk1"/>
              </a:buClr>
              <a:buSzPts val="2000"/>
              <a:buFont typeface="Arial"/>
              <a:buChar char="•"/>
            </a:pPr>
            <a:r>
              <a:rPr lang="en-US" sz="2000"/>
              <a:t>Implementation is harder than B</a:t>
            </a:r>
            <a:r>
              <a:rPr baseline="30000" lang="en-US" sz="2000"/>
              <a:t>+</a:t>
            </a:r>
            <a:r>
              <a:rPr lang="en-US" sz="2000"/>
              <a:t>-Trees.</a:t>
            </a:r>
            <a:endParaRPr/>
          </a:p>
          <a:p>
            <a:pPr indent="-215900" lvl="0" marL="342900" rtl="0" algn="just">
              <a:spcBef>
                <a:spcPts val="400"/>
              </a:spcBef>
              <a:spcAft>
                <a:spcPts val="0"/>
              </a:spcAft>
              <a:buClr>
                <a:schemeClr val="dk1"/>
              </a:buClr>
              <a:buSzPts val="2000"/>
              <a:buNone/>
            </a:pPr>
            <a:r>
              <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pic>
        <p:nvPicPr>
          <p:cNvPr descr="C:\Users\parul\Desktop\Untitled-1.png" id="458" name="Google Shape;458;p25"/>
          <p:cNvPicPr preferRelativeResize="0"/>
          <p:nvPr/>
        </p:nvPicPr>
        <p:blipFill rotWithShape="1">
          <a:blip r:embed="rId3">
            <a:alphaModFix/>
          </a:blip>
          <a:srcRect b="0" l="0" r="0" t="0"/>
          <a:stretch/>
        </p:blipFill>
        <p:spPr>
          <a:xfrm>
            <a:off x="1857375" y="3071813"/>
            <a:ext cx="5430838" cy="2803525"/>
          </a:xfrm>
          <a:prstGeom prst="rect">
            <a:avLst/>
          </a:prstGeom>
          <a:noFill/>
          <a:ln>
            <a:noFill/>
          </a:ln>
        </p:spPr>
      </p:pic>
      <p:pic>
        <p:nvPicPr>
          <p:cNvPr descr="C:\Users\parul\Desktop\Digital Learning Content.png" id="459" name="Google Shape;459;p25"/>
          <p:cNvPicPr preferRelativeResize="0"/>
          <p:nvPr/>
        </p:nvPicPr>
        <p:blipFill rotWithShape="1">
          <a:blip r:embed="rId4">
            <a:alphaModFix/>
          </a:blip>
          <a:srcRect b="0" l="0" r="0" t="0"/>
          <a:stretch/>
        </p:blipFill>
        <p:spPr>
          <a:xfrm>
            <a:off x="-18020" y="6896"/>
            <a:ext cx="9144000" cy="6900863"/>
          </a:xfrm>
          <a:prstGeom prst="rect">
            <a:avLst/>
          </a:prstGeom>
          <a:noFill/>
          <a:ln>
            <a:noFill/>
          </a:ln>
        </p:spPr>
      </p:pic>
      <p:sp>
        <p:nvSpPr>
          <p:cNvPr id="460" name="Google Shape;460;p25"/>
          <p:cNvSpPr/>
          <p:nvPr/>
        </p:nvSpPr>
        <p:spPr>
          <a:xfrm>
            <a:off x="18020" y="359640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1" marL="400050" marR="0" rtl="0" algn="ctr">
              <a:lnSpc>
                <a:spcPct val="100000"/>
              </a:lnSpc>
              <a:spcBef>
                <a:spcPts val="0"/>
              </a:spcBef>
              <a:spcAft>
                <a:spcPts val="0"/>
              </a:spcAft>
              <a:buClr>
                <a:schemeClr val="lt1"/>
              </a:buClr>
              <a:buSzPts val="2400"/>
              <a:buFont typeface="Arial"/>
              <a:buNone/>
            </a:pPr>
            <a:r>
              <a:rPr b="1" i="0" lang="en-US" sz="2400" u="none" cap="none" strike="noStrike">
                <a:solidFill>
                  <a:schemeClr val="lt1"/>
                </a:solidFill>
                <a:latin typeface="Calibri"/>
                <a:ea typeface="Calibri"/>
                <a:cs typeface="Calibri"/>
                <a:sym typeface="Calibri"/>
              </a:rPr>
              <a:t>Hashing</a:t>
            </a:r>
            <a:endParaRPr/>
          </a:p>
        </p:txBody>
      </p:sp>
      <p:sp>
        <p:nvSpPr>
          <p:cNvPr id="461" name="Google Shape;461;p25"/>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462" name="Google Shape;462;p25"/>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pic>
        <p:nvPicPr>
          <p:cNvPr descr="C:\Users\parul\Desktop\Digital Learning Content.png" id="467" name="Google Shape;467;p26"/>
          <p:cNvPicPr preferRelativeResize="0"/>
          <p:nvPr/>
        </p:nvPicPr>
        <p:blipFill rotWithShape="1">
          <a:blip r:embed="rId3">
            <a:alphaModFix/>
          </a:blip>
          <a:srcRect b="0" l="0" r="0" t="0"/>
          <a:stretch/>
        </p:blipFill>
        <p:spPr>
          <a:xfrm>
            <a:off x="-36512" y="-15479"/>
            <a:ext cx="9144000" cy="6900863"/>
          </a:xfrm>
          <a:prstGeom prst="rect">
            <a:avLst/>
          </a:prstGeom>
          <a:noFill/>
          <a:ln>
            <a:noFill/>
          </a:ln>
        </p:spPr>
      </p:pic>
      <p:sp>
        <p:nvSpPr>
          <p:cNvPr id="468" name="Google Shape;468;p26"/>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Hashing</a:t>
            </a:r>
            <a:endParaRPr/>
          </a:p>
        </p:txBody>
      </p:sp>
      <p:sp>
        <p:nvSpPr>
          <p:cNvPr id="469" name="Google Shape;469;p26"/>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470" name="Google Shape;470;p26"/>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471" name="Google Shape;471;p26"/>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sp>
        <p:nvSpPr>
          <p:cNvPr id="472" name="Google Shape;472;p26"/>
          <p:cNvSpPr txBox="1"/>
          <p:nvPr/>
        </p:nvSpPr>
        <p:spPr>
          <a:xfrm>
            <a:off x="27577" y="2095803"/>
            <a:ext cx="9036566" cy="163121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
        <p:nvSpPr>
          <p:cNvPr id="473" name="Google Shape;473;p26"/>
          <p:cNvSpPr txBox="1"/>
          <p:nvPr>
            <p:ph idx="1" type="body"/>
          </p:nvPr>
        </p:nvSpPr>
        <p:spPr>
          <a:xfrm>
            <a:off x="57147" y="2122914"/>
            <a:ext cx="9006995" cy="4735086"/>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000"/>
              <a:buChar char="•"/>
            </a:pPr>
            <a:r>
              <a:rPr lang="en-US" sz="2000"/>
              <a:t>For a huge database, it can be almost next to impossible to search all the index values through all its level and then reach the destination data block to retrieve the desired data. </a:t>
            </a:r>
            <a:endParaRPr/>
          </a:p>
          <a:p>
            <a:pPr indent="-342900" lvl="0" marL="342900" rtl="0" algn="just">
              <a:lnSpc>
                <a:spcPct val="90000"/>
              </a:lnSpc>
              <a:spcBef>
                <a:spcPts val="400"/>
              </a:spcBef>
              <a:spcAft>
                <a:spcPts val="0"/>
              </a:spcAft>
              <a:buClr>
                <a:schemeClr val="dk1"/>
              </a:buClr>
              <a:buSzPts val="2000"/>
              <a:buChar char="•"/>
            </a:pPr>
            <a:r>
              <a:rPr lang="en-US" sz="2000"/>
              <a:t>Hashing is a technique to directly search the location of desired data on the disk without using index structure. </a:t>
            </a:r>
            <a:endParaRPr/>
          </a:p>
          <a:p>
            <a:pPr indent="-342900" lvl="0" marL="342900" rtl="0" algn="just">
              <a:lnSpc>
                <a:spcPct val="90000"/>
              </a:lnSpc>
              <a:spcBef>
                <a:spcPts val="400"/>
              </a:spcBef>
              <a:spcAft>
                <a:spcPts val="0"/>
              </a:spcAft>
              <a:buClr>
                <a:schemeClr val="dk1"/>
              </a:buClr>
              <a:buSzPts val="2000"/>
              <a:buChar char="•"/>
            </a:pPr>
            <a:r>
              <a:rPr lang="en-US" sz="2000"/>
              <a:t>Data is stored in the form of data blocks whose address is generated by applying a hash function in the memory location where these records are stored known as a data block or data bucket.</a:t>
            </a:r>
            <a:endParaRPr/>
          </a:p>
          <a:p>
            <a:pPr indent="-342900" lvl="0" marL="342900" rtl="0" algn="just">
              <a:lnSpc>
                <a:spcPct val="90000"/>
              </a:lnSpc>
              <a:spcBef>
                <a:spcPts val="400"/>
              </a:spcBef>
              <a:spcAft>
                <a:spcPts val="0"/>
              </a:spcAft>
              <a:buClr>
                <a:schemeClr val="dk1"/>
              </a:buClr>
              <a:buSzPts val="2000"/>
              <a:buChar char="•"/>
            </a:pPr>
            <a:r>
              <a:rPr lang="en-US" sz="2000"/>
              <a:t>Hashing uses hash functions with search keys as parameters to generate the address of a data record.</a:t>
            </a:r>
            <a:endParaRPr/>
          </a:p>
          <a:p>
            <a:pPr indent="-342900" lvl="0" marL="342900" rtl="0" algn="just">
              <a:lnSpc>
                <a:spcPct val="90000"/>
              </a:lnSpc>
              <a:spcBef>
                <a:spcPts val="400"/>
              </a:spcBef>
              <a:spcAft>
                <a:spcPts val="0"/>
              </a:spcAft>
              <a:buClr>
                <a:schemeClr val="dk1"/>
              </a:buClr>
              <a:buSzPts val="2000"/>
              <a:buChar char="•"/>
            </a:pPr>
            <a:r>
              <a:rPr lang="en-US" sz="2000"/>
              <a:t>Data bucket: Data buckets are the </a:t>
            </a:r>
            <a:r>
              <a:rPr b="1" lang="en-US" sz="2000"/>
              <a:t>memory locations where the records are stored</a:t>
            </a:r>
            <a:r>
              <a:rPr lang="en-US" sz="2000"/>
              <a:t>.</a:t>
            </a:r>
            <a:endParaRPr/>
          </a:p>
          <a:p>
            <a:pPr indent="-342900" lvl="0" marL="342900" rtl="0" algn="just">
              <a:lnSpc>
                <a:spcPct val="90000"/>
              </a:lnSpc>
              <a:spcBef>
                <a:spcPts val="400"/>
              </a:spcBef>
              <a:spcAft>
                <a:spcPts val="0"/>
              </a:spcAft>
              <a:buClr>
                <a:schemeClr val="dk1"/>
              </a:buClr>
              <a:buSzPts val="2000"/>
              <a:buChar char="•"/>
            </a:pPr>
            <a:r>
              <a:rPr lang="en-US" sz="2000"/>
              <a:t>Hash Function: Hash function is a </a:t>
            </a:r>
            <a:r>
              <a:rPr b="1" lang="en-US" sz="2000"/>
              <a:t>mapping function that maps all the set of search keys to actual record address</a:t>
            </a:r>
            <a:r>
              <a:rPr lang="en-US" sz="2000"/>
              <a:t>. Generally, hash function uses primary key to generate the hash index – address of the data block. </a:t>
            </a:r>
            <a:endParaRPr/>
          </a:p>
          <a:p>
            <a:pPr indent="-215900" lvl="0" marL="342900" rtl="0" algn="just">
              <a:lnSpc>
                <a:spcPct val="90000"/>
              </a:lnSpc>
              <a:spcBef>
                <a:spcPts val="400"/>
              </a:spcBef>
              <a:spcAft>
                <a:spcPts val="0"/>
              </a:spcAft>
              <a:buClr>
                <a:schemeClr val="dk1"/>
              </a:buClr>
              <a:buSzPts val="2000"/>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descr="C:\Users\parul\Desktop\Digital Learning Content.png" id="478" name="Google Shape;478;p27"/>
          <p:cNvPicPr preferRelativeResize="0"/>
          <p:nvPr/>
        </p:nvPicPr>
        <p:blipFill rotWithShape="1">
          <a:blip r:embed="rId3">
            <a:alphaModFix/>
          </a:blip>
          <a:srcRect b="0" l="0" r="0" t="0"/>
          <a:stretch/>
        </p:blipFill>
        <p:spPr>
          <a:xfrm>
            <a:off x="153" y="21594"/>
            <a:ext cx="9144000" cy="6900863"/>
          </a:xfrm>
          <a:prstGeom prst="rect">
            <a:avLst/>
          </a:prstGeom>
          <a:noFill/>
          <a:ln>
            <a:noFill/>
          </a:ln>
        </p:spPr>
      </p:pic>
      <p:sp>
        <p:nvSpPr>
          <p:cNvPr id="479" name="Google Shape;479;p27"/>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Static Hashing</a:t>
            </a:r>
            <a:endParaRPr/>
          </a:p>
        </p:txBody>
      </p:sp>
      <p:sp>
        <p:nvSpPr>
          <p:cNvPr id="480" name="Google Shape;480;p27"/>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descr="C:\Users\parul\Desktop\Untitled-1.png" id="481" name="Google Shape;481;p27"/>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482" name="Google Shape;482;p27"/>
          <p:cNvSpPr txBox="1"/>
          <p:nvPr/>
        </p:nvSpPr>
        <p:spPr>
          <a:xfrm>
            <a:off x="27577" y="2095803"/>
            <a:ext cx="9036566" cy="163121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
        <p:nvSpPr>
          <p:cNvPr id="483" name="Google Shape;483;p27"/>
          <p:cNvSpPr txBox="1"/>
          <p:nvPr>
            <p:ph idx="1" type="body"/>
          </p:nvPr>
        </p:nvSpPr>
        <p:spPr>
          <a:xfrm>
            <a:off x="57147" y="2122914"/>
            <a:ext cx="9006995" cy="473508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sz="2000"/>
              <a:t>In the static hashing, </a:t>
            </a:r>
            <a:r>
              <a:rPr b="1" lang="en-US" sz="2000"/>
              <a:t>the resultant data bucket address will always remain the same</a:t>
            </a:r>
            <a:r>
              <a:rPr lang="en-US" sz="2000"/>
              <a:t>.</a:t>
            </a:r>
            <a:endParaRPr/>
          </a:p>
          <a:p>
            <a:pPr indent="-342900" lvl="0" marL="342900" rtl="0" algn="just">
              <a:spcBef>
                <a:spcPts val="400"/>
              </a:spcBef>
              <a:spcAft>
                <a:spcPts val="0"/>
              </a:spcAft>
              <a:buClr>
                <a:schemeClr val="dk1"/>
              </a:buClr>
              <a:buSzPts val="2000"/>
              <a:buChar char="•"/>
            </a:pPr>
            <a:r>
              <a:rPr lang="en-US" sz="2000"/>
              <a:t>Therefore, if you generate an address for say Student_ID = 10 using hashing function mod(3), the resultant bucket address will always be 1. So, you will not see any change in the bucket address.</a:t>
            </a:r>
            <a:endParaRPr/>
          </a:p>
          <a:p>
            <a:pPr indent="-342900" lvl="0" marL="342900" rtl="0" algn="just">
              <a:spcBef>
                <a:spcPts val="400"/>
              </a:spcBef>
              <a:spcAft>
                <a:spcPts val="0"/>
              </a:spcAft>
              <a:buClr>
                <a:schemeClr val="dk1"/>
              </a:buClr>
              <a:buSzPts val="2000"/>
              <a:buChar char="•"/>
            </a:pPr>
            <a:r>
              <a:rPr lang="en-US" sz="2000"/>
              <a:t>Therefore, in this static hashing method, the number of data buckets in memory always remains constant. </a:t>
            </a:r>
            <a:endParaRPr/>
          </a:p>
        </p:txBody>
      </p:sp>
      <p:pic>
        <p:nvPicPr>
          <p:cNvPr id="484" name="Google Shape;484;p27"/>
          <p:cNvPicPr preferRelativeResize="0"/>
          <p:nvPr/>
        </p:nvPicPr>
        <p:blipFill rotWithShape="1">
          <a:blip r:embed="rId5">
            <a:alphaModFix/>
          </a:blip>
          <a:srcRect b="0" l="0" r="0" t="0"/>
          <a:stretch/>
        </p:blipFill>
        <p:spPr>
          <a:xfrm>
            <a:off x="3923928" y="4212589"/>
            <a:ext cx="4597524" cy="2330868"/>
          </a:xfrm>
          <a:prstGeom prst="rect">
            <a:avLst/>
          </a:prstGeom>
          <a:noFill/>
          <a:ln>
            <a:noFill/>
          </a:ln>
        </p:spPr>
      </p:pic>
      <p:sp>
        <p:nvSpPr>
          <p:cNvPr id="485" name="Google Shape;485;p27"/>
          <p:cNvSpPr txBox="1"/>
          <p:nvPr/>
        </p:nvSpPr>
        <p:spPr>
          <a:xfrm>
            <a:off x="6446581" y="6281847"/>
            <a:ext cx="142539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r>
              <a:rPr b="0" i="1" lang="en-US" sz="1100" u="none">
                <a:solidFill>
                  <a:schemeClr val="dk1"/>
                </a:solidFill>
                <a:latin typeface="Calibri"/>
                <a:ea typeface="Calibri"/>
                <a:cs typeface="Calibri"/>
                <a:sym typeface="Calibri"/>
              </a:rPr>
              <a:t>Source-javapoint.com</a:t>
            </a:r>
            <a:endParaRPr b="0" i="1" sz="1100" u="non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descr="C:\Users\parul\Desktop\Digital Learning Content.png" id="490" name="Google Shape;490;p28"/>
          <p:cNvPicPr preferRelativeResize="0"/>
          <p:nvPr/>
        </p:nvPicPr>
        <p:blipFill rotWithShape="1">
          <a:blip r:embed="rId3">
            <a:alphaModFix/>
          </a:blip>
          <a:srcRect b="0" l="0" r="0" t="0"/>
          <a:stretch/>
        </p:blipFill>
        <p:spPr>
          <a:xfrm>
            <a:off x="4063" y="0"/>
            <a:ext cx="9144000" cy="6900863"/>
          </a:xfrm>
          <a:prstGeom prst="rect">
            <a:avLst/>
          </a:prstGeom>
          <a:noFill/>
          <a:ln>
            <a:noFill/>
          </a:ln>
        </p:spPr>
      </p:pic>
      <p:sp>
        <p:nvSpPr>
          <p:cNvPr id="491" name="Google Shape;491;p28"/>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Operation In Static Hashing </a:t>
            </a:r>
            <a:endParaRPr/>
          </a:p>
        </p:txBody>
      </p:sp>
      <p:sp>
        <p:nvSpPr>
          <p:cNvPr id="492" name="Google Shape;492;p28"/>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descr="C:\Users\parul\Desktop\Untitled-1.png" id="493" name="Google Shape;493;p28"/>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494" name="Google Shape;494;p28"/>
          <p:cNvSpPr txBox="1"/>
          <p:nvPr/>
        </p:nvSpPr>
        <p:spPr>
          <a:xfrm>
            <a:off x="27577" y="2095803"/>
            <a:ext cx="9036566" cy="163121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
        <p:nvSpPr>
          <p:cNvPr id="495" name="Google Shape;495;p28"/>
          <p:cNvSpPr txBox="1"/>
          <p:nvPr>
            <p:ph idx="1" type="body"/>
          </p:nvPr>
        </p:nvSpPr>
        <p:spPr>
          <a:xfrm>
            <a:off x="57147" y="2122914"/>
            <a:ext cx="9006995" cy="4735086"/>
          </a:xfrm>
          <a:prstGeom prst="rect">
            <a:avLst/>
          </a:prstGeom>
          <a:noFill/>
          <a:ln>
            <a:noFill/>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Clr>
                <a:schemeClr val="dk1"/>
              </a:buClr>
              <a:buSzPts val="2000"/>
              <a:buFont typeface="Noto Sans Symbols"/>
              <a:buChar char="⮚"/>
            </a:pPr>
            <a:r>
              <a:rPr b="1" lang="en-US" sz="2000"/>
              <a:t>Searching a record</a:t>
            </a:r>
            <a:endParaRPr sz="2000"/>
          </a:p>
          <a:p>
            <a:pPr indent="-342900" lvl="0" marL="342900" rtl="0" algn="just">
              <a:lnSpc>
                <a:spcPct val="80000"/>
              </a:lnSpc>
              <a:spcBef>
                <a:spcPts val="400"/>
              </a:spcBef>
              <a:spcAft>
                <a:spcPts val="0"/>
              </a:spcAft>
              <a:buClr>
                <a:schemeClr val="dk1"/>
              </a:buClr>
              <a:buSzPts val="2000"/>
              <a:buChar char="•"/>
            </a:pPr>
            <a:r>
              <a:rPr lang="en-US" sz="2000"/>
              <a:t>When a record needs to be searched, then the same hash function retrieves the address of the bucket where the data is stored.</a:t>
            </a:r>
            <a:endParaRPr/>
          </a:p>
          <a:p>
            <a:pPr indent="-342900" lvl="0" marL="342900" rtl="0" algn="just">
              <a:lnSpc>
                <a:spcPct val="80000"/>
              </a:lnSpc>
              <a:spcBef>
                <a:spcPts val="400"/>
              </a:spcBef>
              <a:spcAft>
                <a:spcPts val="0"/>
              </a:spcAft>
              <a:buClr>
                <a:schemeClr val="dk1"/>
              </a:buClr>
              <a:buSzPts val="2000"/>
              <a:buFont typeface="Noto Sans Symbols"/>
              <a:buChar char="⮚"/>
            </a:pPr>
            <a:r>
              <a:rPr b="1" lang="en-US" sz="2000"/>
              <a:t>Insert a Record</a:t>
            </a:r>
            <a:endParaRPr sz="2000"/>
          </a:p>
          <a:p>
            <a:pPr indent="-342900" lvl="0" marL="342900" rtl="0" algn="just">
              <a:lnSpc>
                <a:spcPct val="80000"/>
              </a:lnSpc>
              <a:spcBef>
                <a:spcPts val="400"/>
              </a:spcBef>
              <a:spcAft>
                <a:spcPts val="0"/>
              </a:spcAft>
              <a:buClr>
                <a:schemeClr val="dk1"/>
              </a:buClr>
              <a:buSzPts val="2000"/>
              <a:buChar char="•"/>
            </a:pPr>
            <a:r>
              <a:rPr lang="en-US" sz="2000"/>
              <a:t>When a new record is inserted into the table, then we will generate an address for a new record based on the hash key and record is stored in that location.</a:t>
            </a:r>
            <a:endParaRPr/>
          </a:p>
          <a:p>
            <a:pPr indent="-342900" lvl="0" marL="342900" rtl="0" algn="just">
              <a:lnSpc>
                <a:spcPct val="80000"/>
              </a:lnSpc>
              <a:spcBef>
                <a:spcPts val="400"/>
              </a:spcBef>
              <a:spcAft>
                <a:spcPts val="0"/>
              </a:spcAft>
              <a:buClr>
                <a:schemeClr val="dk1"/>
              </a:buClr>
              <a:buSzPts val="2000"/>
              <a:buFont typeface="Noto Sans Symbols"/>
              <a:buChar char="⮚"/>
            </a:pPr>
            <a:r>
              <a:rPr b="1" lang="en-US" sz="2000"/>
              <a:t>Delete a Record</a:t>
            </a:r>
            <a:endParaRPr sz="2000"/>
          </a:p>
          <a:p>
            <a:pPr indent="-342900" lvl="0" marL="342900" rtl="0" algn="just">
              <a:lnSpc>
                <a:spcPct val="80000"/>
              </a:lnSpc>
              <a:spcBef>
                <a:spcPts val="400"/>
              </a:spcBef>
              <a:spcAft>
                <a:spcPts val="0"/>
              </a:spcAft>
              <a:buClr>
                <a:schemeClr val="dk1"/>
              </a:buClr>
              <a:buSzPts val="2000"/>
              <a:buChar char="•"/>
            </a:pPr>
            <a:r>
              <a:rPr lang="en-US" sz="2000"/>
              <a:t>To delete a record, we will first fetch the record which is supposed to be deleted. Then we will delete the records for that address in memory.</a:t>
            </a:r>
            <a:endParaRPr/>
          </a:p>
          <a:p>
            <a:pPr indent="-342900" lvl="0" marL="342900" rtl="0" algn="just">
              <a:lnSpc>
                <a:spcPct val="80000"/>
              </a:lnSpc>
              <a:spcBef>
                <a:spcPts val="400"/>
              </a:spcBef>
              <a:spcAft>
                <a:spcPts val="0"/>
              </a:spcAft>
              <a:buClr>
                <a:schemeClr val="dk1"/>
              </a:buClr>
              <a:buSzPts val="2000"/>
              <a:buFont typeface="Noto Sans Symbols"/>
              <a:buChar char="⮚"/>
            </a:pPr>
            <a:r>
              <a:rPr b="1" lang="en-US" sz="2000"/>
              <a:t>Update a Record</a:t>
            </a:r>
            <a:endParaRPr sz="2000"/>
          </a:p>
          <a:p>
            <a:pPr indent="-342900" lvl="0" marL="342900" rtl="0" algn="just">
              <a:lnSpc>
                <a:spcPct val="80000"/>
              </a:lnSpc>
              <a:spcBef>
                <a:spcPts val="400"/>
              </a:spcBef>
              <a:spcAft>
                <a:spcPts val="0"/>
              </a:spcAft>
              <a:buClr>
                <a:schemeClr val="dk1"/>
              </a:buClr>
              <a:buSzPts val="2000"/>
              <a:buChar char="•"/>
            </a:pPr>
            <a:r>
              <a:rPr lang="en-US" sz="2000"/>
              <a:t>To update a record, we will first search it using a hash function, and then the data record is updated.</a:t>
            </a:r>
            <a:endParaRPr/>
          </a:p>
          <a:p>
            <a:pPr indent="-342900" lvl="0" marL="342900" rtl="0" algn="just">
              <a:lnSpc>
                <a:spcPct val="80000"/>
              </a:lnSpc>
              <a:spcBef>
                <a:spcPts val="400"/>
              </a:spcBef>
              <a:spcAft>
                <a:spcPts val="0"/>
              </a:spcAft>
              <a:buClr>
                <a:schemeClr val="dk1"/>
              </a:buClr>
              <a:buSzPts val="2000"/>
              <a:buChar char="•"/>
            </a:pPr>
            <a:r>
              <a:rPr lang="en-US" sz="2000"/>
              <a:t>If we want to insert some new record into the file but the address of a data bucket generated by the hash function is not empty, or data already exists in that address. This situation in the static hashing is known as </a:t>
            </a:r>
            <a:r>
              <a:rPr b="1" lang="en-US" sz="2000"/>
              <a:t>bucket overflow</a:t>
            </a:r>
            <a:r>
              <a:rPr lang="en-US" sz="2000"/>
              <a:t>. This is a critical situation in this method.</a:t>
            </a:r>
            <a:endParaRPr/>
          </a:p>
          <a:p>
            <a:pPr indent="-263525" lvl="0" marL="342900" rtl="0" algn="just">
              <a:lnSpc>
                <a:spcPct val="80000"/>
              </a:lnSpc>
              <a:spcBef>
                <a:spcPts val="250"/>
              </a:spcBef>
              <a:spcAft>
                <a:spcPts val="0"/>
              </a:spcAft>
              <a:buClr>
                <a:schemeClr val="dk1"/>
              </a:buClr>
              <a:buSzPts val="1250"/>
              <a:buNone/>
            </a:pPr>
            <a:r>
              <a:t/>
            </a:r>
            <a:endParaRPr sz="125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pic>
        <p:nvPicPr>
          <p:cNvPr descr="C:\Users\parul\Desktop\Digital Learning Content.png" id="500" name="Google Shape;500;p29"/>
          <p:cNvPicPr preferRelativeResize="0"/>
          <p:nvPr/>
        </p:nvPicPr>
        <p:blipFill rotWithShape="1">
          <a:blip r:embed="rId3">
            <a:alphaModFix/>
          </a:blip>
          <a:srcRect b="0" l="0" r="0" t="0"/>
          <a:stretch/>
        </p:blipFill>
        <p:spPr>
          <a:xfrm>
            <a:off x="-11356" y="-15479"/>
            <a:ext cx="9144000" cy="6900863"/>
          </a:xfrm>
          <a:prstGeom prst="rect">
            <a:avLst/>
          </a:prstGeom>
          <a:noFill/>
          <a:ln>
            <a:noFill/>
          </a:ln>
        </p:spPr>
      </p:pic>
      <p:sp>
        <p:nvSpPr>
          <p:cNvPr id="501" name="Google Shape;501;p29"/>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Open Hashing</a:t>
            </a:r>
            <a:endParaRPr/>
          </a:p>
        </p:txBody>
      </p:sp>
      <p:sp>
        <p:nvSpPr>
          <p:cNvPr id="502" name="Google Shape;502;p29"/>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descr="C:\Users\parul\Desktop\Untitled-1.png" id="503" name="Google Shape;503;p29"/>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504" name="Google Shape;504;p29"/>
          <p:cNvSpPr txBox="1"/>
          <p:nvPr/>
        </p:nvSpPr>
        <p:spPr>
          <a:xfrm>
            <a:off x="27577" y="2095803"/>
            <a:ext cx="9036566" cy="163121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
        <p:nvSpPr>
          <p:cNvPr id="505" name="Google Shape;505;p29"/>
          <p:cNvSpPr txBox="1"/>
          <p:nvPr>
            <p:ph idx="1" type="body"/>
          </p:nvPr>
        </p:nvSpPr>
        <p:spPr>
          <a:xfrm>
            <a:off x="57147" y="2122914"/>
            <a:ext cx="9006995" cy="473508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When a hash function generates an address at which data is already stored, then the next bucket will be allocated to it. This mechanism is called as </a:t>
            </a:r>
            <a:r>
              <a:rPr b="1" lang="en-US" sz="2000"/>
              <a:t>Linear Probing</a:t>
            </a:r>
            <a:r>
              <a:rPr lang="en-US" sz="2000"/>
              <a:t>.</a:t>
            </a:r>
            <a:endParaRPr/>
          </a:p>
          <a:p>
            <a:pPr indent="-342900" lvl="0" marL="342900" rtl="0" algn="l">
              <a:spcBef>
                <a:spcPts val="400"/>
              </a:spcBef>
              <a:spcAft>
                <a:spcPts val="0"/>
              </a:spcAft>
              <a:buClr>
                <a:schemeClr val="dk1"/>
              </a:buClr>
              <a:buSzPts val="2000"/>
              <a:buChar char="•"/>
            </a:pPr>
            <a:r>
              <a:rPr b="1" lang="en-US" sz="2000"/>
              <a:t>For example:</a:t>
            </a:r>
            <a:r>
              <a:rPr lang="en-US" sz="2000"/>
              <a:t> suppose R3 is a new address which needs to be inserted, the hash function generates address as 112 for R3. But the generated address is already full. So the system searches next available data bucket, 113 and assigns R3 to it.</a:t>
            </a:r>
            <a:endParaRPr/>
          </a:p>
          <a:p>
            <a:pPr indent="-215900" lvl="0" marL="342900" rtl="0" algn="just">
              <a:spcBef>
                <a:spcPts val="400"/>
              </a:spcBef>
              <a:spcAft>
                <a:spcPts val="0"/>
              </a:spcAft>
              <a:buClr>
                <a:schemeClr val="dk1"/>
              </a:buClr>
              <a:buSzPts val="2000"/>
              <a:buNone/>
            </a:pPr>
            <a:r>
              <a:t/>
            </a:r>
            <a:endParaRPr sz="2000"/>
          </a:p>
        </p:txBody>
      </p:sp>
      <p:pic>
        <p:nvPicPr>
          <p:cNvPr id="506" name="Google Shape;506;p29"/>
          <p:cNvPicPr preferRelativeResize="0"/>
          <p:nvPr/>
        </p:nvPicPr>
        <p:blipFill rotWithShape="1">
          <a:blip r:embed="rId5">
            <a:alphaModFix/>
          </a:blip>
          <a:srcRect b="0" l="0" r="0" t="0"/>
          <a:stretch/>
        </p:blipFill>
        <p:spPr>
          <a:xfrm>
            <a:off x="2035906" y="4018075"/>
            <a:ext cx="5072187" cy="2632958"/>
          </a:xfrm>
          <a:prstGeom prst="rect">
            <a:avLst/>
          </a:prstGeom>
          <a:noFill/>
          <a:ln>
            <a:noFill/>
          </a:ln>
        </p:spPr>
      </p:pic>
      <p:sp>
        <p:nvSpPr>
          <p:cNvPr id="507" name="Google Shape;507;p29"/>
          <p:cNvSpPr txBox="1"/>
          <p:nvPr/>
        </p:nvSpPr>
        <p:spPr>
          <a:xfrm>
            <a:off x="6228184" y="6784149"/>
            <a:ext cx="142539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r>
              <a:rPr b="0" i="1" lang="en-US" sz="1100" u="none">
                <a:solidFill>
                  <a:schemeClr val="dk1"/>
                </a:solidFill>
                <a:latin typeface="Calibri"/>
                <a:ea typeface="Calibri"/>
                <a:cs typeface="Calibri"/>
                <a:sym typeface="Calibri"/>
              </a:rPr>
              <a:t>Source-javapoint.com</a:t>
            </a:r>
            <a:endParaRPr b="0" i="1" sz="1100" u="non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C:\Users\parul\Desktop\Untitled-1.png" id="112" name="Google Shape;112;p3"/>
          <p:cNvPicPr preferRelativeResize="0"/>
          <p:nvPr/>
        </p:nvPicPr>
        <p:blipFill rotWithShape="1">
          <a:blip r:embed="rId3">
            <a:alphaModFix/>
          </a:blip>
          <a:srcRect b="0" l="0" r="0" t="0"/>
          <a:stretch/>
        </p:blipFill>
        <p:spPr>
          <a:xfrm>
            <a:off x="1857375" y="3071813"/>
            <a:ext cx="5430838" cy="2803525"/>
          </a:xfrm>
          <a:prstGeom prst="rect">
            <a:avLst/>
          </a:prstGeom>
          <a:noFill/>
          <a:ln>
            <a:noFill/>
          </a:ln>
        </p:spPr>
      </p:pic>
      <p:pic>
        <p:nvPicPr>
          <p:cNvPr descr="C:\Users\parul\Desktop\Digital Learning Content.png" id="113" name="Google Shape;113;p3"/>
          <p:cNvPicPr preferRelativeResize="0"/>
          <p:nvPr/>
        </p:nvPicPr>
        <p:blipFill rotWithShape="1">
          <a:blip r:embed="rId4">
            <a:alphaModFix/>
          </a:blip>
          <a:srcRect b="0" l="0" r="0" t="0"/>
          <a:stretch/>
        </p:blipFill>
        <p:spPr>
          <a:xfrm>
            <a:off x="-18020" y="6896"/>
            <a:ext cx="9144000" cy="6900863"/>
          </a:xfrm>
          <a:prstGeom prst="rect">
            <a:avLst/>
          </a:prstGeom>
          <a:noFill/>
          <a:ln>
            <a:noFill/>
          </a:ln>
        </p:spPr>
      </p:pic>
      <p:sp>
        <p:nvSpPr>
          <p:cNvPr id="114" name="Google Shape;114;p3"/>
          <p:cNvSpPr/>
          <p:nvPr/>
        </p:nvSpPr>
        <p:spPr>
          <a:xfrm>
            <a:off x="18020" y="359640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Indices </a:t>
            </a:r>
            <a:endParaRPr/>
          </a:p>
        </p:txBody>
      </p:sp>
      <p:sp>
        <p:nvSpPr>
          <p:cNvPr id="115" name="Google Shape;115;p3"/>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116" name="Google Shape;116;p3"/>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1" name="Shape 511"/>
        <p:cNvGrpSpPr/>
        <p:nvPr/>
      </p:nvGrpSpPr>
      <p:grpSpPr>
        <a:xfrm>
          <a:off x="0" y="0"/>
          <a:ext cx="0" cy="0"/>
          <a:chOff x="0" y="0"/>
          <a:chExt cx="0" cy="0"/>
        </a:xfrm>
      </p:grpSpPr>
      <p:pic>
        <p:nvPicPr>
          <p:cNvPr descr="C:\Users\parul\Desktop\Digital Learning Content.png" id="512" name="Google Shape;512;p30"/>
          <p:cNvPicPr preferRelativeResize="0"/>
          <p:nvPr/>
        </p:nvPicPr>
        <p:blipFill rotWithShape="1">
          <a:blip r:embed="rId3">
            <a:alphaModFix/>
          </a:blip>
          <a:srcRect b="0" l="0" r="0" t="0"/>
          <a:stretch/>
        </p:blipFill>
        <p:spPr>
          <a:xfrm>
            <a:off x="-11356" y="-21432"/>
            <a:ext cx="9144000" cy="6900863"/>
          </a:xfrm>
          <a:prstGeom prst="rect">
            <a:avLst/>
          </a:prstGeom>
          <a:noFill/>
          <a:ln>
            <a:noFill/>
          </a:ln>
        </p:spPr>
      </p:pic>
      <p:sp>
        <p:nvSpPr>
          <p:cNvPr id="513" name="Google Shape;513;p30"/>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Close Hashing</a:t>
            </a:r>
            <a:endParaRPr/>
          </a:p>
        </p:txBody>
      </p:sp>
      <p:sp>
        <p:nvSpPr>
          <p:cNvPr id="514" name="Google Shape;514;p30"/>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descr="C:\Users\parul\Desktop\Untitled-1.png" id="515" name="Google Shape;515;p30"/>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516" name="Google Shape;516;p30"/>
          <p:cNvSpPr txBox="1"/>
          <p:nvPr/>
        </p:nvSpPr>
        <p:spPr>
          <a:xfrm>
            <a:off x="27577" y="2095803"/>
            <a:ext cx="9036566" cy="163121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pic>
        <p:nvPicPr>
          <p:cNvPr id="517" name="Google Shape;517;p30"/>
          <p:cNvPicPr preferRelativeResize="0"/>
          <p:nvPr/>
        </p:nvPicPr>
        <p:blipFill rotWithShape="1">
          <a:blip r:embed="rId5">
            <a:alphaModFix/>
          </a:blip>
          <a:srcRect b="0" l="0" r="0" t="0"/>
          <a:stretch/>
        </p:blipFill>
        <p:spPr>
          <a:xfrm>
            <a:off x="2133756" y="4348710"/>
            <a:ext cx="5991682" cy="2542212"/>
          </a:xfrm>
          <a:prstGeom prst="rect">
            <a:avLst/>
          </a:prstGeom>
          <a:noFill/>
          <a:ln>
            <a:noFill/>
          </a:ln>
        </p:spPr>
      </p:pic>
      <p:sp>
        <p:nvSpPr>
          <p:cNvPr id="518" name="Google Shape;518;p30"/>
          <p:cNvSpPr txBox="1"/>
          <p:nvPr>
            <p:ph idx="1" type="body"/>
          </p:nvPr>
        </p:nvSpPr>
        <p:spPr>
          <a:xfrm>
            <a:off x="57147" y="2122914"/>
            <a:ext cx="9006995" cy="473508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When buckets are full, then a new data bucket is allocated for the same hash result and is linked after the previous one. This mechanism is known as </a:t>
            </a:r>
            <a:r>
              <a:rPr b="1" lang="en-US" sz="2000"/>
              <a:t>Overflow chaining</a:t>
            </a:r>
            <a:r>
              <a:rPr lang="en-US" sz="2000"/>
              <a:t>.</a:t>
            </a:r>
            <a:endParaRPr/>
          </a:p>
          <a:p>
            <a:pPr indent="-342900" lvl="0" marL="342900" rtl="0" algn="l">
              <a:spcBef>
                <a:spcPts val="400"/>
              </a:spcBef>
              <a:spcAft>
                <a:spcPts val="0"/>
              </a:spcAft>
              <a:buClr>
                <a:schemeClr val="dk1"/>
              </a:buClr>
              <a:buSzPts val="2000"/>
              <a:buChar char="•"/>
            </a:pPr>
            <a:r>
              <a:rPr b="1" lang="en-US" sz="2000"/>
              <a:t>For example:</a:t>
            </a:r>
            <a:r>
              <a:rPr lang="en-US" sz="2000"/>
              <a:t> Suppose R3 is a new address which needs to be inserted into the table, the hash function generates address as 110 for it. But this bucket is full to store the new data. In this case, a new bucket is inserted at the end of 110 buckets and is linked to it.</a:t>
            </a:r>
            <a:endParaRPr/>
          </a:p>
          <a:p>
            <a:pPr indent="-215900" lvl="0" marL="342900" rtl="0" algn="l">
              <a:spcBef>
                <a:spcPts val="400"/>
              </a:spcBef>
              <a:spcAft>
                <a:spcPts val="0"/>
              </a:spcAft>
              <a:buClr>
                <a:schemeClr val="dk1"/>
              </a:buClr>
              <a:buSzPts val="2000"/>
              <a:buNone/>
            </a:pPr>
            <a:r>
              <a:t/>
            </a:r>
            <a:endParaRPr sz="2000"/>
          </a:p>
        </p:txBody>
      </p:sp>
      <p:sp>
        <p:nvSpPr>
          <p:cNvPr id="519" name="Google Shape;519;p30"/>
          <p:cNvSpPr txBox="1"/>
          <p:nvPr/>
        </p:nvSpPr>
        <p:spPr>
          <a:xfrm>
            <a:off x="6726720" y="6574796"/>
            <a:ext cx="142539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r>
              <a:rPr b="0" i="1" lang="en-US" sz="1100" u="none">
                <a:solidFill>
                  <a:schemeClr val="dk1"/>
                </a:solidFill>
                <a:latin typeface="Calibri"/>
                <a:ea typeface="Calibri"/>
                <a:cs typeface="Calibri"/>
                <a:sym typeface="Calibri"/>
              </a:rPr>
              <a:t>Source-javapoint.com</a:t>
            </a:r>
            <a:endParaRPr b="0" i="1" sz="1100" u="non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pic>
        <p:nvPicPr>
          <p:cNvPr descr="C:\Users\parul\Desktop\Digital Learning Content.png" id="524" name="Google Shape;524;p31"/>
          <p:cNvPicPr preferRelativeResize="0"/>
          <p:nvPr/>
        </p:nvPicPr>
        <p:blipFill rotWithShape="1">
          <a:blip r:embed="rId3">
            <a:alphaModFix/>
          </a:blip>
          <a:srcRect b="0" l="0" r="0" t="0"/>
          <a:stretch/>
        </p:blipFill>
        <p:spPr>
          <a:xfrm>
            <a:off x="14273" y="1015"/>
            <a:ext cx="9144000" cy="6900863"/>
          </a:xfrm>
          <a:prstGeom prst="rect">
            <a:avLst/>
          </a:prstGeom>
          <a:noFill/>
          <a:ln>
            <a:noFill/>
          </a:ln>
        </p:spPr>
      </p:pic>
      <p:sp>
        <p:nvSpPr>
          <p:cNvPr id="525" name="Google Shape;525;p31"/>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Dynamic Hashing</a:t>
            </a:r>
            <a:endParaRPr/>
          </a:p>
        </p:txBody>
      </p:sp>
      <p:sp>
        <p:nvSpPr>
          <p:cNvPr id="526" name="Google Shape;526;p31"/>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descr="C:\Users\parul\Desktop\Untitled-1.png" id="527" name="Google Shape;527;p31"/>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528" name="Google Shape;528;p31"/>
          <p:cNvSpPr txBox="1"/>
          <p:nvPr/>
        </p:nvSpPr>
        <p:spPr>
          <a:xfrm>
            <a:off x="27577" y="2095803"/>
            <a:ext cx="9036566" cy="163121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
        <p:nvSpPr>
          <p:cNvPr id="529" name="Google Shape;529;p31"/>
          <p:cNvSpPr txBox="1"/>
          <p:nvPr>
            <p:ph idx="1" type="body"/>
          </p:nvPr>
        </p:nvSpPr>
        <p:spPr>
          <a:xfrm>
            <a:off x="57147" y="2122914"/>
            <a:ext cx="9006995" cy="473508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35"/>
              <a:buChar char="•"/>
            </a:pPr>
            <a:r>
              <a:rPr lang="en-US" sz="2035"/>
              <a:t>The dynamic hashing method is used to overcome the problems of static hashing like bucket overflow.</a:t>
            </a:r>
            <a:endParaRPr/>
          </a:p>
          <a:p>
            <a:pPr indent="-342900" lvl="0" marL="342900" rtl="0" algn="just">
              <a:spcBef>
                <a:spcPts val="407"/>
              </a:spcBef>
              <a:spcAft>
                <a:spcPts val="0"/>
              </a:spcAft>
              <a:buClr>
                <a:schemeClr val="dk1"/>
              </a:buClr>
              <a:buSzPts val="2035"/>
              <a:buChar char="•"/>
            </a:pPr>
            <a:r>
              <a:rPr lang="en-US" sz="2035"/>
              <a:t>In this method, data buckets grow or shrink as the records increases or decreases. This method is also known as Extendable hashing method.</a:t>
            </a:r>
            <a:endParaRPr/>
          </a:p>
          <a:p>
            <a:pPr indent="-342900" lvl="0" marL="342900" rtl="0" algn="just">
              <a:spcBef>
                <a:spcPts val="407"/>
              </a:spcBef>
              <a:spcAft>
                <a:spcPts val="0"/>
              </a:spcAft>
              <a:buClr>
                <a:schemeClr val="dk1"/>
              </a:buClr>
              <a:buSzPts val="2035"/>
              <a:buChar char="•"/>
            </a:pPr>
            <a:r>
              <a:rPr lang="en-US" sz="2035"/>
              <a:t>This method makes hashing dynamic, i.e., it allows insertion or deletion without resulting in poor performance.</a:t>
            </a:r>
            <a:endParaRPr/>
          </a:p>
          <a:p>
            <a:pPr indent="-342900" lvl="0" marL="342900" rtl="0" algn="l">
              <a:spcBef>
                <a:spcPts val="407"/>
              </a:spcBef>
              <a:spcAft>
                <a:spcPts val="0"/>
              </a:spcAft>
              <a:buClr>
                <a:schemeClr val="dk1"/>
              </a:buClr>
              <a:buSzPts val="2035"/>
              <a:buChar char="•"/>
            </a:pPr>
            <a:r>
              <a:rPr b="1" lang="en-US" sz="2035"/>
              <a:t>How to search a key?</a:t>
            </a:r>
            <a:endParaRPr/>
          </a:p>
          <a:p>
            <a:pPr indent="-342900" lvl="0" marL="342900" rtl="0" algn="l">
              <a:spcBef>
                <a:spcPts val="407"/>
              </a:spcBef>
              <a:spcAft>
                <a:spcPts val="0"/>
              </a:spcAft>
              <a:buClr>
                <a:schemeClr val="dk1"/>
              </a:buClr>
              <a:buSzPts val="2035"/>
              <a:buFont typeface="Noto Sans Symbols"/>
              <a:buChar char="▪"/>
            </a:pPr>
            <a:r>
              <a:rPr lang="en-US" sz="2035"/>
              <a:t>First, calculate the hash address of the key.</a:t>
            </a:r>
            <a:endParaRPr/>
          </a:p>
          <a:p>
            <a:pPr indent="-342900" lvl="0" marL="342900" rtl="0" algn="l">
              <a:spcBef>
                <a:spcPts val="407"/>
              </a:spcBef>
              <a:spcAft>
                <a:spcPts val="0"/>
              </a:spcAft>
              <a:buClr>
                <a:schemeClr val="dk1"/>
              </a:buClr>
              <a:buSzPts val="2035"/>
              <a:buFont typeface="Noto Sans Symbols"/>
              <a:buChar char="▪"/>
            </a:pPr>
            <a:r>
              <a:rPr lang="en-US" sz="2035"/>
              <a:t>Check how many bits are used in the directory, and these bits are called as i.</a:t>
            </a:r>
            <a:endParaRPr/>
          </a:p>
          <a:p>
            <a:pPr indent="-342900" lvl="0" marL="342900" rtl="0" algn="l">
              <a:spcBef>
                <a:spcPts val="407"/>
              </a:spcBef>
              <a:spcAft>
                <a:spcPts val="0"/>
              </a:spcAft>
              <a:buClr>
                <a:schemeClr val="dk1"/>
              </a:buClr>
              <a:buSzPts val="2035"/>
              <a:buFont typeface="Noto Sans Symbols"/>
              <a:buChar char="▪"/>
            </a:pPr>
            <a:r>
              <a:rPr lang="en-US" sz="2035"/>
              <a:t>Take the least significant i bits of the hash address. This gives an index of the directory.</a:t>
            </a:r>
            <a:endParaRPr/>
          </a:p>
          <a:p>
            <a:pPr indent="-342900" lvl="0" marL="342900" rtl="0" algn="l">
              <a:spcBef>
                <a:spcPts val="407"/>
              </a:spcBef>
              <a:spcAft>
                <a:spcPts val="0"/>
              </a:spcAft>
              <a:buClr>
                <a:schemeClr val="dk1"/>
              </a:buClr>
              <a:buSzPts val="2035"/>
              <a:buFont typeface="Noto Sans Symbols"/>
              <a:buChar char="▪"/>
            </a:pPr>
            <a:r>
              <a:rPr lang="en-US" sz="2035"/>
              <a:t>Now using the index, go to the directory and find bucket address where the record might be.</a:t>
            </a:r>
            <a:endParaRPr/>
          </a:p>
          <a:p>
            <a:pPr indent="-225425" lvl="0" marL="342900" rtl="0" algn="just">
              <a:spcBef>
                <a:spcPts val="370"/>
              </a:spcBef>
              <a:spcAft>
                <a:spcPts val="0"/>
              </a:spcAft>
              <a:buClr>
                <a:schemeClr val="dk1"/>
              </a:buClr>
              <a:buSzPts val="1850"/>
              <a:buNone/>
            </a:pPr>
            <a:r>
              <a:t/>
            </a:r>
            <a:endParaRPr sz="185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pic>
        <p:nvPicPr>
          <p:cNvPr descr="C:\Users\parul\Desktop\Digital Learning Content.png" id="534" name="Google Shape;534;p32"/>
          <p:cNvPicPr preferRelativeResize="0"/>
          <p:nvPr/>
        </p:nvPicPr>
        <p:blipFill rotWithShape="1">
          <a:blip r:embed="rId3">
            <a:alphaModFix/>
          </a:blip>
          <a:srcRect b="0" l="0" r="0" t="0"/>
          <a:stretch/>
        </p:blipFill>
        <p:spPr>
          <a:xfrm>
            <a:off x="7017" y="0"/>
            <a:ext cx="9144000" cy="6900863"/>
          </a:xfrm>
          <a:prstGeom prst="rect">
            <a:avLst/>
          </a:prstGeom>
          <a:noFill/>
          <a:ln>
            <a:noFill/>
          </a:ln>
        </p:spPr>
      </p:pic>
      <p:sp>
        <p:nvSpPr>
          <p:cNvPr id="535" name="Google Shape;535;p32"/>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Dynamic Hashing</a:t>
            </a:r>
            <a:endParaRPr/>
          </a:p>
        </p:txBody>
      </p:sp>
      <p:sp>
        <p:nvSpPr>
          <p:cNvPr id="536" name="Google Shape;536;p32"/>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descr="C:\Users\parul\Desktop\Untitled-1.png" id="537" name="Google Shape;537;p32"/>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538" name="Google Shape;538;p32"/>
          <p:cNvSpPr txBox="1"/>
          <p:nvPr/>
        </p:nvSpPr>
        <p:spPr>
          <a:xfrm>
            <a:off x="27577" y="2095803"/>
            <a:ext cx="9036566" cy="163121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
        <p:nvSpPr>
          <p:cNvPr id="539" name="Google Shape;539;p32"/>
          <p:cNvSpPr txBox="1"/>
          <p:nvPr>
            <p:ph idx="1" type="body"/>
          </p:nvPr>
        </p:nvSpPr>
        <p:spPr>
          <a:xfrm>
            <a:off x="57147" y="2122914"/>
            <a:ext cx="9006995" cy="473508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b="1" lang="en-US" sz="2000"/>
              <a:t>How to insert a new record?</a:t>
            </a:r>
            <a:endParaRPr/>
          </a:p>
          <a:p>
            <a:pPr indent="-342900" lvl="0" marL="342900" rtl="0" algn="l">
              <a:spcBef>
                <a:spcPts val="400"/>
              </a:spcBef>
              <a:spcAft>
                <a:spcPts val="0"/>
              </a:spcAft>
              <a:buClr>
                <a:schemeClr val="dk1"/>
              </a:buClr>
              <a:buSzPts val="2000"/>
              <a:buChar char="•"/>
            </a:pPr>
            <a:r>
              <a:rPr lang="en-US" sz="2000"/>
              <a:t>Firstly, you have to follow the same procedure for retrieval, ending up in some bucket.</a:t>
            </a:r>
            <a:endParaRPr/>
          </a:p>
          <a:p>
            <a:pPr indent="-342900" lvl="0" marL="342900" rtl="0" algn="l">
              <a:spcBef>
                <a:spcPts val="400"/>
              </a:spcBef>
              <a:spcAft>
                <a:spcPts val="0"/>
              </a:spcAft>
              <a:buClr>
                <a:schemeClr val="dk1"/>
              </a:buClr>
              <a:buSzPts val="2000"/>
              <a:buChar char="•"/>
            </a:pPr>
            <a:r>
              <a:rPr lang="en-US" sz="2000"/>
              <a:t>If there is still space in that bucket, then place the record in it.</a:t>
            </a:r>
            <a:endParaRPr/>
          </a:p>
          <a:p>
            <a:pPr indent="-342900" lvl="0" marL="342900" rtl="0" algn="l">
              <a:spcBef>
                <a:spcPts val="400"/>
              </a:spcBef>
              <a:spcAft>
                <a:spcPts val="0"/>
              </a:spcAft>
              <a:buClr>
                <a:schemeClr val="dk1"/>
              </a:buClr>
              <a:buSzPts val="2000"/>
              <a:buChar char="•"/>
            </a:pPr>
            <a:r>
              <a:rPr lang="en-US" sz="2000"/>
              <a:t>If the bucket is full, then we will split the bucket and redistribute the records.</a:t>
            </a:r>
            <a:endParaRPr/>
          </a:p>
          <a:p>
            <a:pPr indent="-215900" lvl="0" marL="342900" rtl="0" algn="just">
              <a:spcBef>
                <a:spcPts val="400"/>
              </a:spcBef>
              <a:spcAft>
                <a:spcPts val="0"/>
              </a:spcAft>
              <a:buClr>
                <a:schemeClr val="dk1"/>
              </a:buClr>
              <a:buSzPts val="2000"/>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pic>
        <p:nvPicPr>
          <p:cNvPr descr="C:\Users\parul\Desktop\Digital Learning Content.png" id="544" name="Google Shape;544;p33"/>
          <p:cNvPicPr preferRelativeResize="0"/>
          <p:nvPr/>
        </p:nvPicPr>
        <p:blipFill rotWithShape="1">
          <a:blip r:embed="rId3">
            <a:alphaModFix/>
          </a:blip>
          <a:srcRect b="0" l="0" r="0" t="0"/>
          <a:stretch/>
        </p:blipFill>
        <p:spPr>
          <a:xfrm>
            <a:off x="0" y="1226"/>
            <a:ext cx="9144000" cy="6900863"/>
          </a:xfrm>
          <a:prstGeom prst="rect">
            <a:avLst/>
          </a:prstGeom>
          <a:noFill/>
          <a:ln>
            <a:noFill/>
          </a:ln>
        </p:spPr>
      </p:pic>
      <p:sp>
        <p:nvSpPr>
          <p:cNvPr id="545" name="Google Shape;545;p33"/>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For Example</a:t>
            </a:r>
            <a:endParaRPr/>
          </a:p>
        </p:txBody>
      </p:sp>
      <p:sp>
        <p:nvSpPr>
          <p:cNvPr id="546" name="Google Shape;546;p33"/>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descr="C:\Users\parul\Desktop\Untitled-1.png" id="547" name="Google Shape;547;p33"/>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548" name="Google Shape;548;p33"/>
          <p:cNvSpPr txBox="1"/>
          <p:nvPr/>
        </p:nvSpPr>
        <p:spPr>
          <a:xfrm>
            <a:off x="27577" y="2095803"/>
            <a:ext cx="9036566" cy="163121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
        <p:nvSpPr>
          <p:cNvPr id="549" name="Google Shape;549;p33"/>
          <p:cNvSpPr txBox="1"/>
          <p:nvPr>
            <p:ph idx="1" type="body"/>
          </p:nvPr>
        </p:nvSpPr>
        <p:spPr>
          <a:xfrm>
            <a:off x="57147" y="2122914"/>
            <a:ext cx="9006995" cy="473508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Consider the following grouping of keys into buckets, depending on the prefix of their hash address</a:t>
            </a:r>
            <a:endParaRPr/>
          </a:p>
        </p:txBody>
      </p:sp>
      <p:graphicFrame>
        <p:nvGraphicFramePr>
          <p:cNvPr id="550" name="Google Shape;550;p33"/>
          <p:cNvGraphicFramePr/>
          <p:nvPr/>
        </p:nvGraphicFramePr>
        <p:xfrm>
          <a:off x="539552" y="2804930"/>
          <a:ext cx="3000000" cy="3000000"/>
        </p:xfrm>
        <a:graphic>
          <a:graphicData uri="http://schemas.openxmlformats.org/drawingml/2006/table">
            <a:tbl>
              <a:tblPr bandRow="1" firstRow="1">
                <a:noFill/>
                <a:tableStyleId>{1E576B13-9978-407C-ADAE-267AC99AEC5D}</a:tableStyleId>
              </a:tblPr>
              <a:tblGrid>
                <a:gridCol w="1476175"/>
                <a:gridCol w="1476175"/>
              </a:tblGrid>
              <a:tr h="320925">
                <a:tc>
                  <a:txBody>
                    <a:bodyPr/>
                    <a:lstStyle/>
                    <a:p>
                      <a:pPr indent="0" lvl="0" marL="0" marR="0" rtl="0" algn="l">
                        <a:spcBef>
                          <a:spcPts val="0"/>
                        </a:spcBef>
                        <a:spcAft>
                          <a:spcPts val="0"/>
                        </a:spcAft>
                        <a:buNone/>
                      </a:pPr>
                      <a:r>
                        <a:rPr lang="en-US" sz="1800"/>
                        <a:t>Key</a:t>
                      </a:r>
                      <a:endParaRPr/>
                    </a:p>
                  </a:txBody>
                  <a:tcPr marT="45725" marB="45725" marR="91450" marL="91450"/>
                </a:tc>
                <a:tc>
                  <a:txBody>
                    <a:bodyPr/>
                    <a:lstStyle/>
                    <a:p>
                      <a:pPr indent="0" lvl="0" marL="0" marR="0" rtl="0" algn="l">
                        <a:spcBef>
                          <a:spcPts val="0"/>
                        </a:spcBef>
                        <a:spcAft>
                          <a:spcPts val="0"/>
                        </a:spcAft>
                        <a:buNone/>
                      </a:pPr>
                      <a:r>
                        <a:rPr lang="en-US" sz="1800"/>
                        <a:t>Hash Address</a:t>
                      </a:r>
                      <a:endParaRPr/>
                    </a:p>
                  </a:txBody>
                  <a:tcPr marT="45725" marB="45725" marR="91450" marL="91450"/>
                </a:tc>
              </a:tr>
              <a:tr h="320925">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11010</a:t>
                      </a:r>
                      <a:endParaRPr/>
                    </a:p>
                  </a:txBody>
                  <a:tcPr marT="45725" marB="45725" marR="91450" marL="91450"/>
                </a:tc>
              </a:tr>
              <a:tr h="320925">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00000</a:t>
                      </a:r>
                      <a:endParaRPr/>
                    </a:p>
                  </a:txBody>
                  <a:tcPr marT="45725" marB="45725" marR="91450" marL="91450"/>
                </a:tc>
              </a:tr>
              <a:tr h="320925">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11110</a:t>
                      </a:r>
                      <a:endParaRPr/>
                    </a:p>
                  </a:txBody>
                  <a:tcPr marT="45725" marB="45725" marR="91450" marL="91450"/>
                </a:tc>
              </a:tr>
              <a:tr h="320925">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00000</a:t>
                      </a:r>
                      <a:endParaRPr/>
                    </a:p>
                  </a:txBody>
                  <a:tcPr marT="45725" marB="45725" marR="91450" marL="91450"/>
                </a:tc>
              </a:tr>
              <a:tr h="326650">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01001</a:t>
                      </a:r>
                      <a:endParaRPr/>
                    </a:p>
                  </a:txBody>
                  <a:tcPr marT="45725" marB="45725" marR="91450" marL="91450"/>
                </a:tc>
              </a:tr>
              <a:tr h="320925">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10101</a:t>
                      </a:r>
                      <a:endParaRPr/>
                    </a:p>
                  </a:txBody>
                  <a:tcPr marT="45725" marB="45725" marR="91450" marL="91450"/>
                </a:tc>
              </a:tr>
              <a:tr h="320925">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10111</a:t>
                      </a:r>
                      <a:endParaRPr/>
                    </a:p>
                  </a:txBody>
                  <a:tcPr marT="45725" marB="45725" marR="91450" marL="91450"/>
                </a:tc>
              </a:tr>
            </a:tbl>
          </a:graphicData>
        </a:graphic>
      </p:graphicFrame>
      <p:sp>
        <p:nvSpPr>
          <p:cNvPr id="551" name="Google Shape;551;p33"/>
          <p:cNvSpPr/>
          <p:nvPr/>
        </p:nvSpPr>
        <p:spPr>
          <a:xfrm>
            <a:off x="-1" y="5875338"/>
            <a:ext cx="9006995" cy="101566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000"/>
              <a:buFont typeface="Arial"/>
              <a:buChar char="•"/>
            </a:pPr>
            <a:r>
              <a:rPr b="0" i="0" lang="en-US" sz="2000" u="none">
                <a:solidFill>
                  <a:srgbClr val="000000"/>
                </a:solidFill>
                <a:latin typeface="Calibri"/>
                <a:ea typeface="Calibri"/>
                <a:cs typeface="Calibri"/>
                <a:sym typeface="Calibri"/>
              </a:rPr>
              <a:t>The last two bits of 2 and 4 are 00. So it will go into bucket B0. The last two bits of 5 and 6 are 01, so it will go into bucket B1. The last two bits of 1 and 3 are 10, so it will go into bucket B2. The last two bits of 7 are 11, so it will go into B3.</a:t>
            </a:r>
            <a:endParaRPr b="0" i="0" sz="2000" u="none">
              <a:solidFill>
                <a:schemeClr val="dk1"/>
              </a:solidFill>
              <a:latin typeface="Calibri"/>
              <a:ea typeface="Calibri"/>
              <a:cs typeface="Calibri"/>
              <a:sym typeface="Calibri"/>
            </a:endParaRPr>
          </a:p>
        </p:txBody>
      </p:sp>
      <p:graphicFrame>
        <p:nvGraphicFramePr>
          <p:cNvPr id="552" name="Google Shape;552;p33"/>
          <p:cNvGraphicFramePr/>
          <p:nvPr/>
        </p:nvGraphicFramePr>
        <p:xfrm>
          <a:off x="5002410" y="3433146"/>
          <a:ext cx="3000000" cy="3000000"/>
        </p:xfrm>
        <a:graphic>
          <a:graphicData uri="http://schemas.openxmlformats.org/drawingml/2006/table">
            <a:tbl>
              <a:tblPr bandRow="1" firstRow="1">
                <a:noFill/>
                <a:tableStyleId>{1E576B13-9978-407C-ADAE-267AC99AEC5D}</a:tableStyleId>
              </a:tblPr>
              <a:tblGrid>
                <a:gridCol w="1095525"/>
              </a:tblGrid>
              <a:tr h="390425">
                <a:tc>
                  <a:txBody>
                    <a:bodyPr/>
                    <a:lstStyle/>
                    <a:p>
                      <a:pPr indent="0" lvl="0" marL="0" marR="0" rtl="0" algn="l">
                        <a:spcBef>
                          <a:spcPts val="0"/>
                        </a:spcBef>
                        <a:spcAft>
                          <a:spcPts val="0"/>
                        </a:spcAft>
                        <a:buNone/>
                      </a:pPr>
                      <a:r>
                        <a:t/>
                      </a:r>
                      <a:endParaRPr sz="1800"/>
                    </a:p>
                  </a:txBody>
                  <a:tcPr marT="45725" marB="45725" marR="91450" marL="91450">
                    <a:gradFill>
                      <a:gsLst>
                        <a:gs pos="0">
                          <a:srgbClr val="F4F8FB"/>
                        </a:gs>
                        <a:gs pos="74000">
                          <a:srgbClr val="AEC5E1"/>
                        </a:gs>
                        <a:gs pos="83000">
                          <a:srgbClr val="AEC5E1"/>
                        </a:gs>
                        <a:gs pos="100000">
                          <a:srgbClr val="C8D8EB"/>
                        </a:gs>
                      </a:gsLst>
                      <a:lin ang="5400000" scaled="0"/>
                    </a:gradFill>
                  </a:tcPr>
                </a:tc>
              </a:tr>
              <a:tr h="370850">
                <a:tc>
                  <a:txBody>
                    <a:bodyPr/>
                    <a:lstStyle/>
                    <a:p>
                      <a:pPr indent="0" lvl="0" marL="0" marR="0" rtl="0" algn="l">
                        <a:spcBef>
                          <a:spcPts val="0"/>
                        </a:spcBef>
                        <a:spcAft>
                          <a:spcPts val="0"/>
                        </a:spcAft>
                        <a:buNone/>
                      </a:pPr>
                      <a:r>
                        <a:t/>
                      </a:r>
                      <a:endParaRPr sz="1800"/>
                    </a:p>
                  </a:txBody>
                  <a:tcPr marT="45725" marB="45725" marR="91450" marL="91450">
                    <a:gradFill>
                      <a:gsLst>
                        <a:gs pos="0">
                          <a:srgbClr val="F4F8FB"/>
                        </a:gs>
                        <a:gs pos="74000">
                          <a:srgbClr val="AEC5E1"/>
                        </a:gs>
                        <a:gs pos="83000">
                          <a:srgbClr val="AEC5E1"/>
                        </a:gs>
                        <a:gs pos="100000">
                          <a:srgbClr val="C8D8EB"/>
                        </a:gs>
                      </a:gsLst>
                      <a:lin ang="5400000" scaled="0"/>
                    </a:gradFill>
                  </a:tcPr>
                </a:tc>
              </a:tr>
              <a:tr h="370850">
                <a:tc>
                  <a:txBody>
                    <a:bodyPr/>
                    <a:lstStyle/>
                    <a:p>
                      <a:pPr indent="0" lvl="0" marL="0" marR="0" rtl="0" algn="l">
                        <a:spcBef>
                          <a:spcPts val="0"/>
                        </a:spcBef>
                        <a:spcAft>
                          <a:spcPts val="0"/>
                        </a:spcAft>
                        <a:buNone/>
                      </a:pPr>
                      <a:r>
                        <a:t/>
                      </a:r>
                      <a:endParaRPr sz="1800"/>
                    </a:p>
                  </a:txBody>
                  <a:tcPr marT="45725" marB="45725" marR="91450" marL="91450">
                    <a:gradFill>
                      <a:gsLst>
                        <a:gs pos="0">
                          <a:srgbClr val="F4F8FB"/>
                        </a:gs>
                        <a:gs pos="74000">
                          <a:srgbClr val="AEC5E1"/>
                        </a:gs>
                        <a:gs pos="83000">
                          <a:srgbClr val="AEC5E1"/>
                        </a:gs>
                        <a:gs pos="100000">
                          <a:srgbClr val="C8D8EB"/>
                        </a:gs>
                      </a:gsLst>
                      <a:lin ang="5400000" scaled="0"/>
                    </a:gradFill>
                  </a:tcPr>
                </a:tc>
              </a:tr>
              <a:tr h="370850">
                <a:tc>
                  <a:txBody>
                    <a:bodyPr/>
                    <a:lstStyle/>
                    <a:p>
                      <a:pPr indent="0" lvl="0" marL="0" marR="0" rtl="0" algn="l">
                        <a:spcBef>
                          <a:spcPts val="0"/>
                        </a:spcBef>
                        <a:spcAft>
                          <a:spcPts val="0"/>
                        </a:spcAft>
                        <a:buNone/>
                      </a:pPr>
                      <a:r>
                        <a:t/>
                      </a:r>
                      <a:endParaRPr sz="1800"/>
                    </a:p>
                  </a:txBody>
                  <a:tcPr marT="45725" marB="45725" marR="91450" marL="91450">
                    <a:gradFill>
                      <a:gsLst>
                        <a:gs pos="0">
                          <a:srgbClr val="F4F8FB"/>
                        </a:gs>
                        <a:gs pos="74000">
                          <a:srgbClr val="AEC5E1"/>
                        </a:gs>
                        <a:gs pos="83000">
                          <a:srgbClr val="AEC5E1"/>
                        </a:gs>
                        <a:gs pos="100000">
                          <a:srgbClr val="C8D8EB"/>
                        </a:gs>
                      </a:gsLst>
                      <a:lin ang="5400000" scaled="0"/>
                    </a:gradFill>
                  </a:tcPr>
                </a:tc>
              </a:tr>
            </a:tbl>
          </a:graphicData>
        </a:graphic>
      </p:graphicFrame>
      <p:sp>
        <p:nvSpPr>
          <p:cNvPr id="553" name="Google Shape;553;p33"/>
          <p:cNvSpPr txBox="1"/>
          <p:nvPr/>
        </p:nvSpPr>
        <p:spPr>
          <a:xfrm>
            <a:off x="4862249" y="3035260"/>
            <a:ext cx="141576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alibri"/>
              <a:buNone/>
            </a:pPr>
            <a:r>
              <a:rPr b="1" i="0" lang="en-US" sz="1600" u="none">
                <a:solidFill>
                  <a:schemeClr val="dk1"/>
                </a:solidFill>
                <a:latin typeface="Calibri"/>
                <a:ea typeface="Calibri"/>
                <a:cs typeface="Calibri"/>
                <a:sym typeface="Calibri"/>
              </a:rPr>
              <a:t>Data Records</a:t>
            </a:r>
            <a:endParaRPr/>
          </a:p>
        </p:txBody>
      </p:sp>
      <p:graphicFrame>
        <p:nvGraphicFramePr>
          <p:cNvPr id="554" name="Google Shape;554;p33"/>
          <p:cNvGraphicFramePr/>
          <p:nvPr/>
        </p:nvGraphicFramePr>
        <p:xfrm>
          <a:off x="6941473" y="3046733"/>
          <a:ext cx="3000000" cy="3000000"/>
        </p:xfrm>
        <a:graphic>
          <a:graphicData uri="http://schemas.openxmlformats.org/drawingml/2006/table">
            <a:tbl>
              <a:tblPr bandRow="1" firstRow="1">
                <a:noFill/>
                <a:tableStyleId>{1E576B13-9978-407C-ADAE-267AC99AEC5D}</a:tableStyleId>
              </a:tblPr>
              <a:tblGrid>
                <a:gridCol w="1823875"/>
              </a:tblGrid>
              <a:tr h="370850">
                <a:tc>
                  <a:txBody>
                    <a:bodyPr/>
                    <a:lstStyle/>
                    <a:p>
                      <a:pPr indent="0" lvl="0" marL="0" marR="0" rtl="0" algn="ctr">
                        <a:spcBef>
                          <a:spcPts val="0"/>
                        </a:spcBef>
                        <a:spcAft>
                          <a:spcPts val="0"/>
                        </a:spcAft>
                        <a:buNone/>
                      </a:pPr>
                      <a:r>
                        <a:rPr lang="en-US" sz="1800"/>
                        <a:t>2              4</a:t>
                      </a:r>
                      <a:endParaRPr/>
                    </a:p>
                  </a:txBody>
                  <a:tcPr marT="45725" marB="45725" marR="91450" marL="91450"/>
                </a:tc>
              </a:tr>
            </a:tbl>
          </a:graphicData>
        </a:graphic>
      </p:graphicFrame>
      <p:graphicFrame>
        <p:nvGraphicFramePr>
          <p:cNvPr id="555" name="Google Shape;555;p33"/>
          <p:cNvGraphicFramePr/>
          <p:nvPr/>
        </p:nvGraphicFramePr>
        <p:xfrm>
          <a:off x="6941473" y="3822560"/>
          <a:ext cx="3000000" cy="3000000"/>
        </p:xfrm>
        <a:graphic>
          <a:graphicData uri="http://schemas.openxmlformats.org/drawingml/2006/table">
            <a:tbl>
              <a:tblPr bandRow="1" firstRow="1">
                <a:noFill/>
                <a:tableStyleId>{1E576B13-9978-407C-ADAE-267AC99AEC5D}</a:tableStyleId>
              </a:tblPr>
              <a:tblGrid>
                <a:gridCol w="1823875"/>
              </a:tblGrid>
              <a:tr h="298250">
                <a:tc>
                  <a:txBody>
                    <a:bodyPr/>
                    <a:lstStyle/>
                    <a:p>
                      <a:pPr indent="0" lvl="0" marL="0" marR="0" rtl="0" algn="ctr">
                        <a:spcBef>
                          <a:spcPts val="0"/>
                        </a:spcBef>
                        <a:spcAft>
                          <a:spcPts val="0"/>
                        </a:spcAft>
                        <a:buNone/>
                      </a:pPr>
                      <a:r>
                        <a:rPr lang="en-US" sz="1800"/>
                        <a:t>5             6 </a:t>
                      </a:r>
                      <a:endParaRPr/>
                    </a:p>
                  </a:txBody>
                  <a:tcPr marT="45725" marB="45725" marR="91450" marL="91450"/>
                </a:tc>
              </a:tr>
            </a:tbl>
          </a:graphicData>
        </a:graphic>
      </p:graphicFrame>
      <p:graphicFrame>
        <p:nvGraphicFramePr>
          <p:cNvPr id="556" name="Google Shape;556;p33"/>
          <p:cNvGraphicFramePr/>
          <p:nvPr/>
        </p:nvGraphicFramePr>
        <p:xfrm>
          <a:off x="6941473" y="4534475"/>
          <a:ext cx="3000000" cy="3000000"/>
        </p:xfrm>
        <a:graphic>
          <a:graphicData uri="http://schemas.openxmlformats.org/drawingml/2006/table">
            <a:tbl>
              <a:tblPr bandRow="1" firstRow="1">
                <a:noFill/>
                <a:tableStyleId>{1E576B13-9978-407C-ADAE-267AC99AEC5D}</a:tableStyleId>
              </a:tblPr>
              <a:tblGrid>
                <a:gridCol w="1823875"/>
              </a:tblGrid>
              <a:tr h="370850">
                <a:tc>
                  <a:txBody>
                    <a:bodyPr/>
                    <a:lstStyle/>
                    <a:p>
                      <a:pPr indent="0" lvl="0" marL="0" marR="0" rtl="0" algn="ctr">
                        <a:spcBef>
                          <a:spcPts val="0"/>
                        </a:spcBef>
                        <a:spcAft>
                          <a:spcPts val="0"/>
                        </a:spcAft>
                        <a:buNone/>
                      </a:pPr>
                      <a:r>
                        <a:rPr lang="en-US" sz="1800"/>
                        <a:t>1            3</a:t>
                      </a:r>
                      <a:endParaRPr/>
                    </a:p>
                  </a:txBody>
                  <a:tcPr marT="45725" marB="45725" marR="91450" marL="91450"/>
                </a:tc>
              </a:tr>
            </a:tbl>
          </a:graphicData>
        </a:graphic>
      </p:graphicFrame>
      <p:graphicFrame>
        <p:nvGraphicFramePr>
          <p:cNvPr id="557" name="Google Shape;557;p33"/>
          <p:cNvGraphicFramePr/>
          <p:nvPr/>
        </p:nvGraphicFramePr>
        <p:xfrm>
          <a:off x="6941473" y="5224176"/>
          <a:ext cx="3000000" cy="3000000"/>
        </p:xfrm>
        <a:graphic>
          <a:graphicData uri="http://schemas.openxmlformats.org/drawingml/2006/table">
            <a:tbl>
              <a:tblPr bandRow="1" firstRow="1">
                <a:noFill/>
                <a:tableStyleId>{1E576B13-9978-407C-ADAE-267AC99AEC5D}</a:tableStyleId>
              </a:tblPr>
              <a:tblGrid>
                <a:gridCol w="1823875"/>
              </a:tblGrid>
              <a:tr h="370850">
                <a:tc>
                  <a:txBody>
                    <a:bodyPr/>
                    <a:lstStyle/>
                    <a:p>
                      <a:pPr indent="0" lvl="0" marL="0" marR="0" rtl="0" algn="ctr">
                        <a:spcBef>
                          <a:spcPts val="0"/>
                        </a:spcBef>
                        <a:spcAft>
                          <a:spcPts val="0"/>
                        </a:spcAft>
                        <a:buNone/>
                      </a:pPr>
                      <a:r>
                        <a:rPr lang="en-US" sz="1800"/>
                        <a:t>7</a:t>
                      </a:r>
                      <a:endParaRPr/>
                    </a:p>
                  </a:txBody>
                  <a:tcPr marT="45725" marB="45725" marR="91450" marL="91450"/>
                </a:tc>
              </a:tr>
            </a:tbl>
          </a:graphicData>
        </a:graphic>
      </p:graphicFrame>
      <p:sp>
        <p:nvSpPr>
          <p:cNvPr id="558" name="Google Shape;558;p33"/>
          <p:cNvSpPr txBox="1"/>
          <p:nvPr/>
        </p:nvSpPr>
        <p:spPr>
          <a:xfrm>
            <a:off x="7145524" y="2649840"/>
            <a:ext cx="141576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alibri"/>
              <a:buNone/>
            </a:pPr>
            <a:r>
              <a:rPr b="1" i="0" lang="en-US" sz="1600" u="none">
                <a:solidFill>
                  <a:schemeClr val="dk1"/>
                </a:solidFill>
                <a:latin typeface="Calibri"/>
                <a:ea typeface="Calibri"/>
                <a:cs typeface="Calibri"/>
                <a:sym typeface="Calibri"/>
              </a:rPr>
              <a:t>Data Buckets</a:t>
            </a:r>
            <a:endParaRPr/>
          </a:p>
        </p:txBody>
      </p:sp>
      <p:sp>
        <p:nvSpPr>
          <p:cNvPr id="559" name="Google Shape;559;p33"/>
          <p:cNvSpPr txBox="1"/>
          <p:nvPr/>
        </p:nvSpPr>
        <p:spPr>
          <a:xfrm>
            <a:off x="4410430" y="4211003"/>
            <a:ext cx="41870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10</a:t>
            </a:r>
            <a:endParaRPr/>
          </a:p>
        </p:txBody>
      </p:sp>
      <p:sp>
        <p:nvSpPr>
          <p:cNvPr id="560" name="Google Shape;560;p33"/>
          <p:cNvSpPr txBox="1"/>
          <p:nvPr/>
        </p:nvSpPr>
        <p:spPr>
          <a:xfrm>
            <a:off x="4421103" y="3823632"/>
            <a:ext cx="41870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01</a:t>
            </a:r>
            <a:endParaRPr/>
          </a:p>
        </p:txBody>
      </p:sp>
      <p:sp>
        <p:nvSpPr>
          <p:cNvPr id="561" name="Google Shape;561;p33"/>
          <p:cNvSpPr txBox="1"/>
          <p:nvPr/>
        </p:nvSpPr>
        <p:spPr>
          <a:xfrm>
            <a:off x="4421103" y="4611440"/>
            <a:ext cx="42402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11</a:t>
            </a:r>
            <a:endParaRPr/>
          </a:p>
        </p:txBody>
      </p:sp>
      <p:sp>
        <p:nvSpPr>
          <p:cNvPr id="562" name="Google Shape;562;p33"/>
          <p:cNvSpPr txBox="1"/>
          <p:nvPr/>
        </p:nvSpPr>
        <p:spPr>
          <a:xfrm>
            <a:off x="4410430" y="3429000"/>
            <a:ext cx="41870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00</a:t>
            </a:r>
            <a:endParaRPr/>
          </a:p>
        </p:txBody>
      </p:sp>
      <p:sp>
        <p:nvSpPr>
          <p:cNvPr id="563" name="Google Shape;563;p33"/>
          <p:cNvSpPr txBox="1"/>
          <p:nvPr/>
        </p:nvSpPr>
        <p:spPr>
          <a:xfrm>
            <a:off x="8695859" y="5200298"/>
            <a:ext cx="39305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B</a:t>
            </a:r>
            <a:r>
              <a:rPr b="1" baseline="-25000" i="0" lang="en-US" sz="1800" u="none">
                <a:solidFill>
                  <a:schemeClr val="dk1"/>
                </a:solidFill>
                <a:latin typeface="Calibri"/>
                <a:ea typeface="Calibri"/>
                <a:cs typeface="Calibri"/>
                <a:sym typeface="Calibri"/>
              </a:rPr>
              <a:t>3</a:t>
            </a:r>
            <a:endParaRPr b="1" i="0" sz="1800" u="none">
              <a:solidFill>
                <a:schemeClr val="dk1"/>
              </a:solidFill>
              <a:latin typeface="Calibri"/>
              <a:ea typeface="Calibri"/>
              <a:cs typeface="Calibri"/>
              <a:sym typeface="Calibri"/>
            </a:endParaRPr>
          </a:p>
        </p:txBody>
      </p:sp>
      <p:sp>
        <p:nvSpPr>
          <p:cNvPr id="564" name="Google Shape;564;p33"/>
          <p:cNvSpPr txBox="1"/>
          <p:nvPr/>
        </p:nvSpPr>
        <p:spPr>
          <a:xfrm>
            <a:off x="8685367" y="4520510"/>
            <a:ext cx="39305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B</a:t>
            </a:r>
            <a:r>
              <a:rPr b="1" baseline="-25000" i="0" lang="en-US" sz="1800" u="none">
                <a:solidFill>
                  <a:schemeClr val="dk1"/>
                </a:solidFill>
                <a:latin typeface="Calibri"/>
                <a:ea typeface="Calibri"/>
                <a:cs typeface="Calibri"/>
                <a:sym typeface="Calibri"/>
              </a:rPr>
              <a:t>2</a:t>
            </a:r>
            <a:endParaRPr b="1" i="0" sz="1800" u="none">
              <a:solidFill>
                <a:schemeClr val="dk1"/>
              </a:solidFill>
              <a:latin typeface="Calibri"/>
              <a:ea typeface="Calibri"/>
              <a:cs typeface="Calibri"/>
              <a:sym typeface="Calibri"/>
            </a:endParaRPr>
          </a:p>
        </p:txBody>
      </p:sp>
      <p:sp>
        <p:nvSpPr>
          <p:cNvPr id="565" name="Google Shape;565;p33"/>
          <p:cNvSpPr txBox="1"/>
          <p:nvPr/>
        </p:nvSpPr>
        <p:spPr>
          <a:xfrm>
            <a:off x="8685367" y="3048241"/>
            <a:ext cx="39305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B</a:t>
            </a:r>
            <a:r>
              <a:rPr b="1" baseline="-25000" i="0" lang="en-US" sz="1800" u="none">
                <a:solidFill>
                  <a:schemeClr val="dk1"/>
                </a:solidFill>
                <a:latin typeface="Calibri"/>
                <a:ea typeface="Calibri"/>
                <a:cs typeface="Calibri"/>
                <a:sym typeface="Calibri"/>
              </a:rPr>
              <a:t>0</a:t>
            </a:r>
            <a:endParaRPr b="1" i="0" sz="1800" u="none">
              <a:solidFill>
                <a:schemeClr val="dk1"/>
              </a:solidFill>
              <a:latin typeface="Calibri"/>
              <a:ea typeface="Calibri"/>
              <a:cs typeface="Calibri"/>
              <a:sym typeface="Calibri"/>
            </a:endParaRPr>
          </a:p>
        </p:txBody>
      </p:sp>
      <p:sp>
        <p:nvSpPr>
          <p:cNvPr id="566" name="Google Shape;566;p33"/>
          <p:cNvSpPr txBox="1"/>
          <p:nvPr/>
        </p:nvSpPr>
        <p:spPr>
          <a:xfrm>
            <a:off x="8715823" y="3817612"/>
            <a:ext cx="39305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B</a:t>
            </a:r>
            <a:r>
              <a:rPr b="1" baseline="-25000" i="0" lang="en-US" sz="1800" u="none">
                <a:solidFill>
                  <a:schemeClr val="dk1"/>
                </a:solidFill>
                <a:latin typeface="Calibri"/>
                <a:ea typeface="Calibri"/>
                <a:cs typeface="Calibri"/>
                <a:sym typeface="Calibri"/>
              </a:rPr>
              <a:t>1</a:t>
            </a:r>
            <a:endParaRPr/>
          </a:p>
        </p:txBody>
      </p:sp>
      <p:cxnSp>
        <p:nvCxnSpPr>
          <p:cNvPr id="567" name="Google Shape;567;p33"/>
          <p:cNvCxnSpPr/>
          <p:nvPr/>
        </p:nvCxnSpPr>
        <p:spPr>
          <a:xfrm flipH="1" rot="10800000">
            <a:off x="5940152" y="3232153"/>
            <a:ext cx="1205372" cy="381513"/>
          </a:xfrm>
          <a:prstGeom prst="straightConnector1">
            <a:avLst/>
          </a:prstGeom>
          <a:noFill/>
          <a:ln cap="flat" cmpd="sng" w="9525">
            <a:solidFill>
              <a:schemeClr val="dk1"/>
            </a:solidFill>
            <a:prstDash val="solid"/>
            <a:round/>
            <a:headEnd len="sm" w="sm" type="none"/>
            <a:tailEnd len="med" w="med" type="triangle"/>
          </a:ln>
        </p:spPr>
      </p:cxnSp>
      <p:cxnSp>
        <p:nvCxnSpPr>
          <p:cNvPr id="568" name="Google Shape;568;p33"/>
          <p:cNvCxnSpPr/>
          <p:nvPr/>
        </p:nvCxnSpPr>
        <p:spPr>
          <a:xfrm>
            <a:off x="5940151" y="4002278"/>
            <a:ext cx="1100351" cy="7827"/>
          </a:xfrm>
          <a:prstGeom prst="straightConnector1">
            <a:avLst/>
          </a:prstGeom>
          <a:noFill/>
          <a:ln cap="flat" cmpd="sng" w="9525">
            <a:solidFill>
              <a:schemeClr val="dk1"/>
            </a:solidFill>
            <a:prstDash val="solid"/>
            <a:round/>
            <a:headEnd len="sm" w="sm" type="none"/>
            <a:tailEnd len="med" w="med" type="triangle"/>
          </a:ln>
        </p:spPr>
      </p:cxnSp>
      <p:cxnSp>
        <p:nvCxnSpPr>
          <p:cNvPr id="569" name="Google Shape;569;p33"/>
          <p:cNvCxnSpPr/>
          <p:nvPr/>
        </p:nvCxnSpPr>
        <p:spPr>
          <a:xfrm>
            <a:off x="5940151" y="4356478"/>
            <a:ext cx="1100351" cy="392252"/>
          </a:xfrm>
          <a:prstGeom prst="straightConnector1">
            <a:avLst/>
          </a:prstGeom>
          <a:noFill/>
          <a:ln cap="flat" cmpd="sng" w="9525">
            <a:solidFill>
              <a:schemeClr val="dk1"/>
            </a:solidFill>
            <a:prstDash val="solid"/>
            <a:round/>
            <a:headEnd len="sm" w="sm" type="none"/>
            <a:tailEnd len="med" w="med" type="triangle"/>
          </a:ln>
        </p:spPr>
      </p:cxnSp>
      <p:cxnSp>
        <p:nvCxnSpPr>
          <p:cNvPr id="570" name="Google Shape;570;p33"/>
          <p:cNvCxnSpPr/>
          <p:nvPr/>
        </p:nvCxnSpPr>
        <p:spPr>
          <a:xfrm>
            <a:off x="5917014" y="4748730"/>
            <a:ext cx="1123488" cy="673121"/>
          </a:xfrm>
          <a:prstGeom prst="straightConnector1">
            <a:avLst/>
          </a:prstGeom>
          <a:noFill/>
          <a:ln cap="flat" cmpd="sng" w="9525">
            <a:solidFill>
              <a:schemeClr val="dk1"/>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pic>
        <p:nvPicPr>
          <p:cNvPr descr="C:\Users\parul\Desktop\Digital Learning Content.png" id="575" name="Google Shape;575;p34"/>
          <p:cNvPicPr preferRelativeResize="0"/>
          <p:nvPr/>
        </p:nvPicPr>
        <p:blipFill rotWithShape="1">
          <a:blip r:embed="rId3">
            <a:alphaModFix/>
          </a:blip>
          <a:srcRect b="0" l="0" r="0" t="0"/>
          <a:stretch/>
        </p:blipFill>
        <p:spPr>
          <a:xfrm>
            <a:off x="54361" y="0"/>
            <a:ext cx="9144000" cy="6900863"/>
          </a:xfrm>
          <a:prstGeom prst="rect">
            <a:avLst/>
          </a:prstGeom>
          <a:noFill/>
          <a:ln>
            <a:noFill/>
          </a:ln>
        </p:spPr>
      </p:pic>
      <p:sp>
        <p:nvSpPr>
          <p:cNvPr id="576" name="Google Shape;576;p34"/>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Advantages &amp; Disadvantages</a:t>
            </a:r>
            <a:endParaRPr/>
          </a:p>
        </p:txBody>
      </p:sp>
      <p:sp>
        <p:nvSpPr>
          <p:cNvPr id="577" name="Google Shape;577;p34"/>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descr="C:\Users\parul\Desktop\Untitled-1.png" id="578" name="Google Shape;578;p34"/>
          <p:cNvPicPr preferRelativeResize="0"/>
          <p:nvPr/>
        </p:nvPicPr>
        <p:blipFill rotWithShape="1">
          <a:blip r:embed="rId4">
            <a:alphaModFix/>
          </a:blip>
          <a:srcRect b="0" l="0" r="0" t="0"/>
          <a:stretch/>
        </p:blipFill>
        <p:spPr>
          <a:xfrm>
            <a:off x="1857375" y="3071813"/>
            <a:ext cx="5430838" cy="2803525"/>
          </a:xfrm>
          <a:prstGeom prst="rect">
            <a:avLst/>
          </a:prstGeom>
          <a:noFill/>
          <a:ln>
            <a:noFill/>
          </a:ln>
        </p:spPr>
      </p:pic>
      <p:sp>
        <p:nvSpPr>
          <p:cNvPr id="579" name="Google Shape;579;p34"/>
          <p:cNvSpPr txBox="1"/>
          <p:nvPr/>
        </p:nvSpPr>
        <p:spPr>
          <a:xfrm>
            <a:off x="27577" y="2095803"/>
            <a:ext cx="9036566" cy="163121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
        <p:nvSpPr>
          <p:cNvPr id="580" name="Google Shape;580;p34"/>
          <p:cNvSpPr txBox="1"/>
          <p:nvPr>
            <p:ph idx="1" type="body"/>
          </p:nvPr>
        </p:nvSpPr>
        <p:spPr>
          <a:xfrm>
            <a:off x="57147" y="2122914"/>
            <a:ext cx="9006995" cy="4735086"/>
          </a:xfrm>
          <a:prstGeom prst="rect">
            <a:avLst/>
          </a:prstGeom>
          <a:noFill/>
          <a:ln>
            <a:noFill/>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Clr>
                <a:schemeClr val="dk1"/>
              </a:buClr>
              <a:buSzPts val="2000"/>
              <a:buFont typeface="Noto Sans Symbols"/>
              <a:buChar char="⮚"/>
            </a:pPr>
            <a:r>
              <a:rPr b="1" lang="en-US" sz="2000"/>
              <a:t>Advantages of dynamic hashing</a:t>
            </a:r>
            <a:endParaRPr/>
          </a:p>
          <a:p>
            <a:pPr indent="-342900" lvl="0" marL="342900" rtl="0" algn="just">
              <a:lnSpc>
                <a:spcPct val="80000"/>
              </a:lnSpc>
              <a:spcBef>
                <a:spcPts val="400"/>
              </a:spcBef>
              <a:spcAft>
                <a:spcPts val="0"/>
              </a:spcAft>
              <a:buClr>
                <a:schemeClr val="dk1"/>
              </a:buClr>
              <a:buSzPts val="2000"/>
              <a:buChar char="•"/>
            </a:pPr>
            <a:r>
              <a:rPr lang="en-US" sz="2000"/>
              <a:t>In this method, the performance does not decrease as the data grows in the system. It simply increases the size of memory to accommodate the data.</a:t>
            </a:r>
            <a:endParaRPr/>
          </a:p>
          <a:p>
            <a:pPr indent="-342900" lvl="0" marL="342900" rtl="0" algn="just">
              <a:lnSpc>
                <a:spcPct val="80000"/>
              </a:lnSpc>
              <a:spcBef>
                <a:spcPts val="400"/>
              </a:spcBef>
              <a:spcAft>
                <a:spcPts val="0"/>
              </a:spcAft>
              <a:buClr>
                <a:schemeClr val="dk1"/>
              </a:buClr>
              <a:buSzPts val="2000"/>
              <a:buChar char="•"/>
            </a:pPr>
            <a:r>
              <a:rPr lang="en-US" sz="2000"/>
              <a:t>In this method, memory is well utilized as it grows and shrinks with the data. There will not be any unused memory lying.</a:t>
            </a:r>
            <a:endParaRPr/>
          </a:p>
          <a:p>
            <a:pPr indent="-342900" lvl="0" marL="342900" rtl="0" algn="just">
              <a:lnSpc>
                <a:spcPct val="80000"/>
              </a:lnSpc>
              <a:spcBef>
                <a:spcPts val="400"/>
              </a:spcBef>
              <a:spcAft>
                <a:spcPts val="0"/>
              </a:spcAft>
              <a:buClr>
                <a:schemeClr val="dk1"/>
              </a:buClr>
              <a:buSzPts val="2000"/>
              <a:buChar char="•"/>
            </a:pPr>
            <a:r>
              <a:rPr lang="en-US" sz="2000"/>
              <a:t>This method is good for the dynamic database where data grows and shrinks frequently.</a:t>
            </a:r>
            <a:endParaRPr/>
          </a:p>
          <a:p>
            <a:pPr indent="-342900" lvl="0" marL="342900" rtl="0" algn="just">
              <a:lnSpc>
                <a:spcPct val="80000"/>
              </a:lnSpc>
              <a:spcBef>
                <a:spcPts val="400"/>
              </a:spcBef>
              <a:spcAft>
                <a:spcPts val="0"/>
              </a:spcAft>
              <a:buClr>
                <a:schemeClr val="dk1"/>
              </a:buClr>
              <a:buSzPts val="2000"/>
              <a:buFont typeface="Noto Sans Symbols"/>
              <a:buChar char="⮚"/>
            </a:pPr>
            <a:r>
              <a:rPr b="1" lang="en-US" sz="2000"/>
              <a:t>Disadvantages of dynamic hashing</a:t>
            </a:r>
            <a:endParaRPr/>
          </a:p>
          <a:p>
            <a:pPr indent="-342900" lvl="0" marL="342900" rtl="0" algn="just">
              <a:lnSpc>
                <a:spcPct val="80000"/>
              </a:lnSpc>
              <a:spcBef>
                <a:spcPts val="400"/>
              </a:spcBef>
              <a:spcAft>
                <a:spcPts val="0"/>
              </a:spcAft>
              <a:buClr>
                <a:schemeClr val="dk1"/>
              </a:buClr>
              <a:buSzPts val="2000"/>
              <a:buChar char="•"/>
            </a:pPr>
            <a:r>
              <a:rPr lang="en-US" sz="2000"/>
              <a:t>In this method, if the data size increases then the bucket size is also increased. These addresses of data will be maintained in the bucket address table. This is because the data address will keep changing as buckets grow and shrink. If there is a huge increase in data, maintaining the bucket address table becomes tedious.</a:t>
            </a:r>
            <a:endParaRPr/>
          </a:p>
          <a:p>
            <a:pPr indent="-342900" lvl="0" marL="342900" rtl="0" algn="just">
              <a:lnSpc>
                <a:spcPct val="80000"/>
              </a:lnSpc>
              <a:spcBef>
                <a:spcPts val="400"/>
              </a:spcBef>
              <a:spcAft>
                <a:spcPts val="0"/>
              </a:spcAft>
              <a:buClr>
                <a:schemeClr val="dk1"/>
              </a:buClr>
              <a:buSzPts val="2000"/>
              <a:buChar char="•"/>
            </a:pPr>
            <a:r>
              <a:rPr lang="en-US" sz="2000"/>
              <a:t>In this case, the bucket overflow situation will also occur. But it might take little time to reach this situation than static hashing.</a:t>
            </a:r>
            <a:endParaRPr/>
          </a:p>
          <a:p>
            <a:pPr indent="-263525" lvl="0" marL="342900" rtl="0" algn="just">
              <a:lnSpc>
                <a:spcPct val="80000"/>
              </a:lnSpc>
              <a:spcBef>
                <a:spcPts val="250"/>
              </a:spcBef>
              <a:spcAft>
                <a:spcPts val="0"/>
              </a:spcAft>
              <a:buClr>
                <a:schemeClr val="dk1"/>
              </a:buClr>
              <a:buSzPts val="1250"/>
              <a:buNone/>
            </a:pPr>
            <a:r>
              <a:t/>
            </a:r>
            <a:endParaRPr sz="125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5"/>
          <p:cNvSpPr/>
          <p:nvPr/>
        </p:nvSpPr>
        <p:spPr>
          <a:xfrm>
            <a:off x="0" y="3214688"/>
            <a:ext cx="9144000" cy="3643312"/>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pic>
        <p:nvPicPr>
          <p:cNvPr descr="C:\Users\parul\Desktop\1.png" id="586" name="Google Shape;586;p35"/>
          <p:cNvPicPr preferRelativeResize="0"/>
          <p:nvPr/>
        </p:nvPicPr>
        <p:blipFill rotWithShape="1">
          <a:blip r:embed="rId3">
            <a:alphaModFix/>
          </a:blip>
          <a:srcRect b="0" l="0" r="0" t="0"/>
          <a:stretch/>
        </p:blipFill>
        <p:spPr>
          <a:xfrm>
            <a:off x="1219200" y="361950"/>
            <a:ext cx="6705600" cy="2857500"/>
          </a:xfrm>
          <a:prstGeom prst="rect">
            <a:avLst/>
          </a:prstGeom>
          <a:noFill/>
          <a:ln>
            <a:noFill/>
          </a:ln>
        </p:spPr>
      </p:pic>
      <p:pic>
        <p:nvPicPr>
          <p:cNvPr descr="C:\Users\parul\Desktop\2.png" id="587" name="Google Shape;587;p35"/>
          <p:cNvPicPr preferRelativeResize="0"/>
          <p:nvPr/>
        </p:nvPicPr>
        <p:blipFill rotWithShape="1">
          <a:blip r:embed="rId4">
            <a:alphaModFix/>
          </a:blip>
          <a:srcRect b="0" l="0" r="0" t="0"/>
          <a:stretch/>
        </p:blipFill>
        <p:spPr>
          <a:xfrm>
            <a:off x="2433638" y="4000500"/>
            <a:ext cx="4276725" cy="571500"/>
          </a:xfrm>
          <a:prstGeom prst="rect">
            <a:avLst/>
          </a:prstGeom>
          <a:noFill/>
          <a:ln>
            <a:noFill/>
          </a:ln>
        </p:spPr>
      </p:pic>
      <p:pic>
        <p:nvPicPr>
          <p:cNvPr descr="C:\Users\parul\Desktop\Cover Page with yellow patch - Version 18.png" id="588" name="Google Shape;588;p35"/>
          <p:cNvPicPr preferRelativeResize="0"/>
          <p:nvPr/>
        </p:nvPicPr>
        <p:blipFill rotWithShape="1">
          <a:blip r:embed="rId5">
            <a:alphaModFix/>
          </a:blip>
          <a:srcRect b="0" l="0" r="0" t="0"/>
          <a:stretch/>
        </p:blipFill>
        <p:spPr>
          <a:xfrm>
            <a:off x="3038475" y="4946650"/>
            <a:ext cx="3067050" cy="260350"/>
          </a:xfrm>
          <a:prstGeom prst="rect">
            <a:avLst/>
          </a:prstGeom>
          <a:noFill/>
          <a:ln>
            <a:noFill/>
          </a:ln>
        </p:spPr>
      </p:pic>
      <p:sp>
        <p:nvSpPr>
          <p:cNvPr id="589" name="Google Shape;589;p35"/>
          <p:cNvSpPr/>
          <p:nvPr/>
        </p:nvSpPr>
        <p:spPr>
          <a:xfrm>
            <a:off x="0" y="6003925"/>
            <a:ext cx="9144000" cy="3571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590" name="Google Shape;590;p35"/>
          <p:cNvSpPr/>
          <p:nvPr/>
        </p:nvSpPr>
        <p:spPr>
          <a:xfrm>
            <a:off x="3249613" y="5997575"/>
            <a:ext cx="2644775" cy="3698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Arial"/>
              <a:buNone/>
            </a:pPr>
            <a:r>
              <a:rPr b="0" i="0" lang="en-US" sz="1800" u="none">
                <a:solidFill>
                  <a:schemeClr val="dk2"/>
                </a:solidFill>
                <a:latin typeface="Calibri"/>
                <a:ea typeface="Calibri"/>
                <a:cs typeface="Calibri"/>
                <a:sym typeface="Calibri"/>
              </a:rPr>
              <a:t>www.paruluniversity.ac.in</a:t>
            </a:r>
            <a:endParaRPr b="0" i="0" sz="1800" u="none">
              <a:solidFill>
                <a:schemeClr val="dk2"/>
              </a:solidFill>
              <a:latin typeface="Calibri"/>
              <a:ea typeface="Calibri"/>
              <a:cs typeface="Calibri"/>
              <a:sym typeface="Calibri"/>
            </a:endParaRPr>
          </a:p>
        </p:txBody>
      </p:sp>
      <p:pic>
        <p:nvPicPr>
          <p:cNvPr id="591" name="Google Shape;591;p35"/>
          <p:cNvPicPr preferRelativeResize="0"/>
          <p:nvPr/>
        </p:nvPicPr>
        <p:blipFill rotWithShape="1">
          <a:blip r:embed="rId6">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descr="C:\Users\parul\Desktop\Digital Learning Content.png" id="121" name="Google Shape;121;p4"/>
          <p:cNvPicPr preferRelativeResize="0"/>
          <p:nvPr/>
        </p:nvPicPr>
        <p:blipFill rotWithShape="1">
          <a:blip r:embed="rId3">
            <a:alphaModFix/>
          </a:blip>
          <a:srcRect b="0" l="0" r="0" t="0"/>
          <a:stretch/>
        </p:blipFill>
        <p:spPr>
          <a:xfrm>
            <a:off x="0" y="0"/>
            <a:ext cx="9144000" cy="6900863"/>
          </a:xfrm>
          <a:prstGeom prst="rect">
            <a:avLst/>
          </a:prstGeom>
          <a:noFill/>
          <a:ln>
            <a:noFill/>
          </a:ln>
        </p:spPr>
      </p:pic>
      <p:sp>
        <p:nvSpPr>
          <p:cNvPr id="122" name="Google Shape;122;p4"/>
          <p:cNvSpPr/>
          <p:nvPr/>
        </p:nvSpPr>
        <p:spPr>
          <a:xfrm>
            <a:off x="0" y="1468249"/>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What is Database Indexes?</a:t>
            </a:r>
            <a:endParaRPr/>
          </a:p>
        </p:txBody>
      </p:sp>
      <p:sp>
        <p:nvSpPr>
          <p:cNvPr id="123" name="Google Shape;123;p4"/>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124" name="Google Shape;124;p4"/>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125" name="Google Shape;125;p4"/>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sp>
        <p:nvSpPr>
          <p:cNvPr id="126" name="Google Shape;126;p4"/>
          <p:cNvSpPr txBox="1"/>
          <p:nvPr/>
        </p:nvSpPr>
        <p:spPr>
          <a:xfrm>
            <a:off x="215900" y="2241550"/>
            <a:ext cx="8712200" cy="42837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127" name="Google Shape;127;p4"/>
          <p:cNvSpPr txBox="1"/>
          <p:nvPr/>
        </p:nvSpPr>
        <p:spPr>
          <a:xfrm>
            <a:off x="215900" y="2241550"/>
            <a:ext cx="8737600" cy="501675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Indexes are special lookup tables that can be used by the database search engine to speed up the retrieval of results.</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 database index is a data structure that increases the speed of operations on a database table for data retrieval.</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An index is somewhat similar to the index on the back of a book in a database.</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Indexes are used to very easily extract data from the database.</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indexes will not be used by the users, they are simply used to speed up searches / queries.</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It takes more time to update a table with indexes than to </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update a table without (because the indexes require an update as well.</a:t>
            </a:r>
            <a:endParaRPr b="0" i="0" sz="2000" u="none">
              <a:solidFill>
                <a:schemeClr val="dk1"/>
              </a:solidFill>
              <a:latin typeface="Calibri"/>
              <a:ea typeface="Calibri"/>
              <a:cs typeface="Calibri"/>
              <a:sym typeface="Calibri"/>
            </a:endParaRPr>
          </a:p>
          <a:p>
            <a:pPr indent="-215900" lvl="0" marL="342900" marR="0" rtl="0" algn="just">
              <a:lnSpc>
                <a:spcPct val="100000"/>
              </a:lnSpc>
              <a:spcBef>
                <a:spcPts val="0"/>
              </a:spcBef>
              <a:spcAft>
                <a:spcPts val="0"/>
              </a:spcAft>
              <a:buClr>
                <a:schemeClr val="dk1"/>
              </a:buClr>
              <a:buSzPts val="2000"/>
              <a:buFont typeface="Arial"/>
              <a:buNone/>
            </a:pPr>
            <a:r>
              <a:t/>
            </a:r>
            <a:endParaRPr b="1" i="0" sz="20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Syntax:</a:t>
            </a:r>
            <a:endParaRPr b="1" i="0" sz="2000" u="non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Calibri"/>
              <a:buNone/>
            </a:pPr>
            <a:r>
              <a:rPr b="0" i="1" lang="en-US" sz="2000" u="none">
                <a:solidFill>
                  <a:schemeClr val="dk1"/>
                </a:solidFill>
                <a:latin typeface="Calibri"/>
                <a:ea typeface="Calibri"/>
                <a:cs typeface="Calibri"/>
                <a:sym typeface="Calibri"/>
              </a:rPr>
              <a:t>CREATE INDEX index_name</a:t>
            </a:r>
            <a:endParaRPr b="0" i="1" sz="2000" u="non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Calibri"/>
              <a:buNone/>
            </a:pPr>
            <a:r>
              <a:rPr b="0" i="1" lang="en-US" sz="2000" u="none">
                <a:solidFill>
                  <a:schemeClr val="dk1"/>
                </a:solidFill>
                <a:latin typeface="Calibri"/>
                <a:ea typeface="Calibri"/>
                <a:cs typeface="Calibri"/>
                <a:sym typeface="Calibri"/>
              </a:rPr>
              <a:t>ON table_name (column1, column2, ...);</a:t>
            </a:r>
            <a:endParaRPr b="0" i="1" sz="2000" u="non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C:\Users\parul\Desktop\Digital Learning Content.png" id="132" name="Google Shape;132;p5"/>
          <p:cNvPicPr preferRelativeResize="0"/>
          <p:nvPr/>
        </p:nvPicPr>
        <p:blipFill rotWithShape="1">
          <a:blip r:embed="rId3">
            <a:alphaModFix/>
          </a:blip>
          <a:srcRect b="0" l="0" r="0" t="0"/>
          <a:stretch/>
        </p:blipFill>
        <p:spPr>
          <a:xfrm>
            <a:off x="0" y="0"/>
            <a:ext cx="9144000" cy="6900863"/>
          </a:xfrm>
          <a:prstGeom prst="rect">
            <a:avLst/>
          </a:prstGeom>
          <a:noFill/>
          <a:ln>
            <a:noFill/>
          </a:ln>
        </p:spPr>
      </p:pic>
      <p:sp>
        <p:nvSpPr>
          <p:cNvPr id="133" name="Google Shape;133;p5"/>
          <p:cNvSpPr/>
          <p:nvPr/>
        </p:nvSpPr>
        <p:spPr>
          <a:xfrm>
            <a:off x="0" y="1504950"/>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For Example:</a:t>
            </a:r>
            <a:endParaRPr/>
          </a:p>
        </p:txBody>
      </p:sp>
      <p:sp>
        <p:nvSpPr>
          <p:cNvPr id="134" name="Google Shape;134;p5"/>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135" name="Google Shape;135;p5"/>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136" name="Google Shape;136;p5"/>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sp>
        <p:nvSpPr>
          <p:cNvPr id="137" name="Google Shape;137;p5"/>
          <p:cNvSpPr txBox="1"/>
          <p:nvPr/>
        </p:nvSpPr>
        <p:spPr>
          <a:xfrm>
            <a:off x="190500" y="2241550"/>
            <a:ext cx="8629972"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Example:</a:t>
            </a:r>
            <a:endParaRPr b="1"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CREATE INDEX idx_studentaddress </a:t>
            </a:r>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ON student (studentaddress);</a:t>
            </a:r>
            <a:endParaRPr b="0" i="0" sz="2000" u="non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Indexing is a means of maximising a database 's output by minimising the amount of disc access needed when a query is processed.</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It is a type of data structure which is used to find and navigate the data in a database easily.</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C:\Users\parul\Desktop\Digital Learning Content.png" id="142" name="Google Shape;142;p6"/>
          <p:cNvPicPr preferRelativeResize="0"/>
          <p:nvPr/>
        </p:nvPicPr>
        <p:blipFill rotWithShape="1">
          <a:blip r:embed="rId3">
            <a:alphaModFix/>
          </a:blip>
          <a:srcRect b="0" l="0" r="0" t="0"/>
          <a:stretch/>
        </p:blipFill>
        <p:spPr>
          <a:xfrm>
            <a:off x="0" y="0"/>
            <a:ext cx="9144000" cy="6900863"/>
          </a:xfrm>
          <a:prstGeom prst="rect">
            <a:avLst/>
          </a:prstGeom>
          <a:noFill/>
          <a:ln>
            <a:noFill/>
          </a:ln>
        </p:spPr>
      </p:pic>
      <p:sp>
        <p:nvSpPr>
          <p:cNvPr id="143" name="Google Shape;143;p6"/>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The structure of Index in database. </a:t>
            </a:r>
            <a:endParaRPr/>
          </a:p>
        </p:txBody>
      </p:sp>
      <p:sp>
        <p:nvSpPr>
          <p:cNvPr id="144" name="Google Shape;144;p6"/>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145" name="Google Shape;145;p6"/>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146" name="Google Shape;146;p6"/>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sp>
        <p:nvSpPr>
          <p:cNvPr id="147" name="Google Shape;147;p6"/>
          <p:cNvSpPr txBox="1"/>
          <p:nvPr/>
        </p:nvSpPr>
        <p:spPr>
          <a:xfrm>
            <a:off x="113774" y="2668273"/>
            <a:ext cx="8629972"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148" name="Google Shape;148;p6"/>
          <p:cNvSpPr/>
          <p:nvPr/>
        </p:nvSpPr>
        <p:spPr>
          <a:xfrm>
            <a:off x="4190286" y="3013721"/>
            <a:ext cx="2304256" cy="936104"/>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Pointer</a:t>
            </a:r>
            <a:endParaRPr/>
          </a:p>
        </p:txBody>
      </p:sp>
      <p:sp>
        <p:nvSpPr>
          <p:cNvPr id="149" name="Google Shape;149;p6"/>
          <p:cNvSpPr/>
          <p:nvPr/>
        </p:nvSpPr>
        <p:spPr>
          <a:xfrm>
            <a:off x="57472" y="2324684"/>
            <a:ext cx="8896028"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 few database columns are used to construct indexes.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
        <p:nvSpPr>
          <p:cNvPr id="150" name="Google Shape;150;p6"/>
          <p:cNvSpPr/>
          <p:nvPr/>
        </p:nvSpPr>
        <p:spPr>
          <a:xfrm>
            <a:off x="1855787" y="3009730"/>
            <a:ext cx="2304256" cy="936104"/>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Search Key</a:t>
            </a:r>
            <a:endParaRPr/>
          </a:p>
        </p:txBody>
      </p:sp>
      <p:sp>
        <p:nvSpPr>
          <p:cNvPr id="151" name="Google Shape;151;p6"/>
          <p:cNvSpPr/>
          <p:nvPr/>
        </p:nvSpPr>
        <p:spPr>
          <a:xfrm>
            <a:off x="113774" y="4056777"/>
            <a:ext cx="8629972" cy="193899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 The first column is the Search key that includes a replica of the table 's primary or candidate key. In order for the related data to be retrieved easily, these values are stored in sorted order.</a:t>
            </a:r>
            <a:endParaRPr/>
          </a:p>
          <a:p>
            <a:pPr indent="0" lvl="0" marL="0" marR="0" rtl="0" algn="just">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 The second column is the Storage Reference or Pointer, which includes a series of pointers containing the disc block address where you can locate the particular key value.</a:t>
            </a:r>
            <a:endParaRPr b="0" i="0" sz="2000" u="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C:\Users\parul\Desktop\Digital Learning Content.png" id="156" name="Google Shape;156;p7"/>
          <p:cNvPicPr preferRelativeResize="0"/>
          <p:nvPr/>
        </p:nvPicPr>
        <p:blipFill rotWithShape="1">
          <a:blip r:embed="rId3">
            <a:alphaModFix/>
          </a:blip>
          <a:srcRect b="0" l="0" r="0" t="0"/>
          <a:stretch/>
        </p:blipFill>
        <p:spPr>
          <a:xfrm>
            <a:off x="0" y="0"/>
            <a:ext cx="9144000" cy="6900863"/>
          </a:xfrm>
          <a:prstGeom prst="rect">
            <a:avLst/>
          </a:prstGeom>
          <a:noFill/>
          <a:ln>
            <a:noFill/>
          </a:ln>
        </p:spPr>
      </p:pic>
      <p:sp>
        <p:nvSpPr>
          <p:cNvPr id="157" name="Google Shape;157;p7"/>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Attributes Of Indexing</a:t>
            </a:r>
            <a:endParaRPr/>
          </a:p>
        </p:txBody>
      </p:sp>
      <p:sp>
        <p:nvSpPr>
          <p:cNvPr id="158" name="Google Shape;158;p7"/>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159" name="Google Shape;159;p7"/>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160" name="Google Shape;160;p7"/>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sp>
        <p:nvSpPr>
          <p:cNvPr id="161" name="Google Shape;161;p7"/>
          <p:cNvSpPr txBox="1"/>
          <p:nvPr/>
        </p:nvSpPr>
        <p:spPr>
          <a:xfrm>
            <a:off x="113774" y="2668273"/>
            <a:ext cx="8629972"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162" name="Google Shape;162;p7"/>
          <p:cNvSpPr txBox="1"/>
          <p:nvPr/>
        </p:nvSpPr>
        <p:spPr>
          <a:xfrm>
            <a:off x="190500" y="2348880"/>
            <a:ext cx="8737600" cy="317009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Access Types: </a:t>
            </a:r>
            <a:r>
              <a:rPr b="0" i="0" lang="en-US" sz="2000" u="none">
                <a:solidFill>
                  <a:schemeClr val="dk1"/>
                </a:solidFill>
                <a:latin typeface="Calibri"/>
                <a:ea typeface="Calibri"/>
                <a:cs typeface="Calibri"/>
                <a:sym typeface="Calibri"/>
              </a:rPr>
              <a:t>This extends to access types such as value-based searching, range access, etc.</a:t>
            </a:r>
            <a:endParaRPr/>
          </a:p>
          <a:p>
            <a:pPr indent="-342900" lvl="0" marL="342900" marR="0" rtl="0" algn="just">
              <a:lnSpc>
                <a:spcPct val="100000"/>
              </a:lnSpc>
              <a:spcBef>
                <a:spcPts val="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Access Time: </a:t>
            </a:r>
            <a:r>
              <a:rPr b="0" i="0" lang="en-US" sz="2000" u="none">
                <a:solidFill>
                  <a:schemeClr val="dk1"/>
                </a:solidFill>
                <a:latin typeface="Calibri"/>
                <a:ea typeface="Calibri"/>
                <a:cs typeface="Calibri"/>
                <a:sym typeface="Calibri"/>
              </a:rPr>
              <a:t>This refers to the time taken to locate a single element of data or a group of elements.</a:t>
            </a:r>
            <a:endParaRPr/>
          </a:p>
          <a:p>
            <a:pPr indent="-342900" lvl="0" marL="342900" marR="0" rtl="0" algn="just">
              <a:lnSpc>
                <a:spcPct val="100000"/>
              </a:lnSpc>
              <a:spcBef>
                <a:spcPts val="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Period of insertion: </a:t>
            </a:r>
            <a:r>
              <a:rPr b="0" i="0" lang="en-US" sz="2000" u="none">
                <a:solidFill>
                  <a:schemeClr val="dk1"/>
                </a:solidFill>
                <a:latin typeface="Calibri"/>
                <a:ea typeface="Calibri"/>
                <a:cs typeface="Calibri"/>
                <a:sym typeface="Calibri"/>
              </a:rPr>
              <a:t>refers to the time taken to locate the correct space and upload new data.</a:t>
            </a:r>
            <a:endParaRPr/>
          </a:p>
          <a:p>
            <a:pPr indent="-342900" lvl="0" marL="342900" marR="0" rtl="0" algn="just">
              <a:lnSpc>
                <a:spcPct val="100000"/>
              </a:lnSpc>
              <a:spcBef>
                <a:spcPts val="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Deletion Time: </a:t>
            </a:r>
            <a:r>
              <a:rPr b="0" i="0" lang="en-US" sz="2000" u="none">
                <a:solidFill>
                  <a:schemeClr val="dk1"/>
                </a:solidFill>
                <a:latin typeface="Calibri"/>
                <a:ea typeface="Calibri"/>
                <a:cs typeface="Calibri"/>
                <a:sym typeface="Calibri"/>
              </a:rPr>
              <a:t>Time needed for identifying and removing an object and updating the index structure.</a:t>
            </a:r>
            <a:endParaRPr/>
          </a:p>
          <a:p>
            <a:pPr indent="-342900" lvl="0" marL="342900" marR="0" rtl="0" algn="just">
              <a:lnSpc>
                <a:spcPct val="100000"/>
              </a:lnSpc>
              <a:spcBef>
                <a:spcPts val="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Space Overhead: </a:t>
            </a:r>
            <a:r>
              <a:rPr b="0" i="0" lang="en-US" sz="2000" u="none">
                <a:solidFill>
                  <a:schemeClr val="dk1"/>
                </a:solidFill>
                <a:latin typeface="Calibri"/>
                <a:ea typeface="Calibri"/>
                <a:cs typeface="Calibri"/>
                <a:sym typeface="Calibri"/>
              </a:rPr>
              <a:t>This applies to the extra space needed by the index.</a:t>
            </a:r>
            <a:endParaRPr/>
          </a:p>
          <a:p>
            <a:pPr indent="-215900" lvl="0" marL="34290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descr="C:\Users\parul\Desktop\Digital Learning Content.png" id="167" name="Google Shape;167;p8"/>
          <p:cNvPicPr preferRelativeResize="0"/>
          <p:nvPr/>
        </p:nvPicPr>
        <p:blipFill rotWithShape="1">
          <a:blip r:embed="rId3">
            <a:alphaModFix/>
          </a:blip>
          <a:srcRect b="0" l="0" r="0" t="0"/>
          <a:stretch/>
        </p:blipFill>
        <p:spPr>
          <a:xfrm>
            <a:off x="0" y="-10696"/>
            <a:ext cx="9144000" cy="6900863"/>
          </a:xfrm>
          <a:prstGeom prst="rect">
            <a:avLst/>
          </a:prstGeom>
          <a:noFill/>
          <a:ln>
            <a:noFill/>
          </a:ln>
        </p:spPr>
      </p:pic>
      <p:sp>
        <p:nvSpPr>
          <p:cNvPr id="168" name="Google Shape;168;p8"/>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Different Indexing Methods</a:t>
            </a:r>
            <a:endParaRPr/>
          </a:p>
        </p:txBody>
      </p:sp>
      <p:sp>
        <p:nvSpPr>
          <p:cNvPr id="169" name="Google Shape;169;p8"/>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170" name="Google Shape;170;p8"/>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171" name="Google Shape;171;p8"/>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grpSp>
        <p:nvGrpSpPr>
          <p:cNvPr id="172" name="Google Shape;172;p8"/>
          <p:cNvGrpSpPr/>
          <p:nvPr/>
        </p:nvGrpSpPr>
        <p:grpSpPr>
          <a:xfrm>
            <a:off x="1113952" y="2173718"/>
            <a:ext cx="6741979" cy="2261405"/>
            <a:chOff x="1097566" y="1988"/>
            <a:chExt cx="6741979" cy="2261405"/>
          </a:xfrm>
        </p:grpSpPr>
        <p:sp>
          <p:nvSpPr>
            <p:cNvPr id="173" name="Google Shape;173;p8"/>
            <p:cNvSpPr/>
            <p:nvPr/>
          </p:nvSpPr>
          <p:spPr>
            <a:xfrm>
              <a:off x="1097566" y="1988"/>
              <a:ext cx="1970785" cy="1471149"/>
            </a:xfrm>
            <a:prstGeom prst="round2SameRect">
              <a:avLst>
                <a:gd fmla="val 8000" name="adj1"/>
                <a:gd fmla="val 0" name="adj2"/>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txBox="1"/>
            <p:nvPr/>
          </p:nvSpPr>
          <p:spPr>
            <a:xfrm>
              <a:off x="1132037" y="36459"/>
              <a:ext cx="1901843" cy="1436678"/>
            </a:xfrm>
            <a:prstGeom prst="rect">
              <a:avLst/>
            </a:prstGeom>
            <a:noFill/>
            <a:ln>
              <a:noFill/>
            </a:ln>
          </p:spPr>
          <p:txBody>
            <a:bodyPr anchorCtr="0" anchor="t" bIns="25400" lIns="25400" spcFirstLastPara="1" rIns="25400" wrap="square" tIns="76200">
              <a:noAutofit/>
            </a:bodyPr>
            <a:lstStyle/>
            <a:p>
              <a:pPr indent="-228600" lvl="1" marL="2286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Parse Indexing</a:t>
              </a:r>
              <a:endParaRPr b="0" i="0" sz="2000" u="none" cap="none" strike="noStrike">
                <a:solidFill>
                  <a:schemeClr val="dk1"/>
                </a:solidFill>
                <a:latin typeface="Arial"/>
                <a:ea typeface="Arial"/>
                <a:cs typeface="Arial"/>
                <a:sym typeface="Arial"/>
              </a:endParaRPr>
            </a:p>
            <a:p>
              <a:pPr indent="-228600" lvl="1" marL="228600" marR="0" rtl="0" algn="l">
                <a:lnSpc>
                  <a:spcPct val="90000"/>
                </a:lnSpc>
                <a:spcBef>
                  <a:spcPts val="3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Dense Indexing</a:t>
              </a:r>
              <a:endParaRPr b="0" i="0" sz="2000" u="none" cap="none" strike="noStrike">
                <a:solidFill>
                  <a:schemeClr val="dk1"/>
                </a:solidFill>
                <a:latin typeface="Arial"/>
                <a:ea typeface="Arial"/>
                <a:cs typeface="Arial"/>
                <a:sym typeface="Arial"/>
              </a:endParaRPr>
            </a:p>
          </p:txBody>
        </p:sp>
        <p:sp>
          <p:nvSpPr>
            <p:cNvPr id="175" name="Google Shape;175;p8"/>
            <p:cNvSpPr/>
            <p:nvPr/>
          </p:nvSpPr>
          <p:spPr>
            <a:xfrm>
              <a:off x="1097566" y="1473137"/>
              <a:ext cx="1970785" cy="632594"/>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txBox="1"/>
            <p:nvPr/>
          </p:nvSpPr>
          <p:spPr>
            <a:xfrm>
              <a:off x="1097566" y="1473137"/>
              <a:ext cx="1387876" cy="632594"/>
            </a:xfrm>
            <a:prstGeom prst="rect">
              <a:avLst/>
            </a:prstGeom>
            <a:noFill/>
            <a:ln>
              <a:noFill/>
            </a:ln>
          </p:spPr>
          <p:txBody>
            <a:bodyPr anchorCtr="0" anchor="ctr" bIns="0" lIns="76200" spcFirstLastPara="1" rIns="25400" wrap="square" tIns="0">
              <a:noAutofit/>
            </a:bodyPr>
            <a:lstStyle/>
            <a:p>
              <a:pPr indent="0" lvl="0" marL="0" marR="0" rtl="0" algn="l">
                <a:lnSpc>
                  <a:spcPct val="90000"/>
                </a:lnSpc>
                <a:spcBef>
                  <a:spcPts val="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Primary Indexing</a:t>
              </a:r>
              <a:endParaRPr b="0" i="0" sz="2000" u="none">
                <a:solidFill>
                  <a:schemeClr val="lt1"/>
                </a:solidFill>
                <a:latin typeface="Arial"/>
                <a:ea typeface="Arial"/>
                <a:cs typeface="Arial"/>
                <a:sym typeface="Arial"/>
              </a:endParaRPr>
            </a:p>
          </p:txBody>
        </p:sp>
        <p:sp>
          <p:nvSpPr>
            <p:cNvPr id="177" name="Google Shape;177;p8"/>
            <p:cNvSpPr/>
            <p:nvPr/>
          </p:nvSpPr>
          <p:spPr>
            <a:xfrm>
              <a:off x="2541193" y="1573619"/>
              <a:ext cx="689774" cy="689774"/>
            </a:xfrm>
            <a:prstGeom prst="ellipse">
              <a:avLst/>
            </a:prstGeom>
            <a:blipFill rotWithShape="1">
              <a:blip r:embed="rId6">
                <a:alphaModFix/>
              </a:blip>
              <a:stretch>
                <a:fillRect b="0" l="-1998" r="-1999" t="0"/>
              </a:stretch>
            </a:blip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3401855" y="1988"/>
              <a:ext cx="1970785" cy="1471149"/>
            </a:xfrm>
            <a:prstGeom prst="round2SameRect">
              <a:avLst>
                <a:gd fmla="val 8000" name="adj1"/>
                <a:gd fmla="val 0" name="adj2"/>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3401855" y="1473137"/>
              <a:ext cx="1970785" cy="632594"/>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txBox="1"/>
            <p:nvPr/>
          </p:nvSpPr>
          <p:spPr>
            <a:xfrm>
              <a:off x="3401855" y="1473137"/>
              <a:ext cx="1387876" cy="632594"/>
            </a:xfrm>
            <a:prstGeom prst="rect">
              <a:avLst/>
            </a:prstGeom>
            <a:noFill/>
            <a:ln>
              <a:noFill/>
            </a:ln>
          </p:spPr>
          <p:txBody>
            <a:bodyPr anchorCtr="0" anchor="ctr" bIns="0" lIns="76200" spcFirstLastPara="1" rIns="25400" wrap="square" tIns="0">
              <a:noAutofit/>
            </a:bodyPr>
            <a:lstStyle/>
            <a:p>
              <a:pPr indent="0" lvl="0" marL="0" marR="0" rtl="0" algn="l">
                <a:lnSpc>
                  <a:spcPct val="90000"/>
                </a:lnSpc>
                <a:spcBef>
                  <a:spcPts val="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Clustering Indexing</a:t>
              </a:r>
              <a:endParaRPr b="0" i="0" sz="2000" u="none">
                <a:solidFill>
                  <a:schemeClr val="lt1"/>
                </a:solidFill>
                <a:latin typeface="Arial"/>
                <a:ea typeface="Arial"/>
                <a:cs typeface="Arial"/>
                <a:sym typeface="Arial"/>
              </a:endParaRPr>
            </a:p>
          </p:txBody>
        </p:sp>
        <p:sp>
          <p:nvSpPr>
            <p:cNvPr id="181" name="Google Shape;181;p8"/>
            <p:cNvSpPr/>
            <p:nvPr/>
          </p:nvSpPr>
          <p:spPr>
            <a:xfrm>
              <a:off x="4845482" y="1573619"/>
              <a:ext cx="689774" cy="689774"/>
            </a:xfrm>
            <a:prstGeom prst="ellipse">
              <a:avLst/>
            </a:prstGeom>
            <a:blipFill rotWithShape="1">
              <a:blip r:embed="rId7">
                <a:alphaModFix/>
              </a:blip>
              <a:stretch>
                <a:fillRect b="0" l="-1998" r="-1999" t="0"/>
              </a:stretch>
            </a:blip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5706144" y="1988"/>
              <a:ext cx="1970785" cy="1471149"/>
            </a:xfrm>
            <a:prstGeom prst="round2SameRect">
              <a:avLst>
                <a:gd fmla="val 8000" name="adj1"/>
                <a:gd fmla="val 0" name="adj2"/>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5706144" y="1473137"/>
              <a:ext cx="1970785" cy="632594"/>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txBox="1"/>
            <p:nvPr/>
          </p:nvSpPr>
          <p:spPr>
            <a:xfrm>
              <a:off x="5706144" y="1473137"/>
              <a:ext cx="1387876" cy="632594"/>
            </a:xfrm>
            <a:prstGeom prst="rect">
              <a:avLst/>
            </a:prstGeom>
            <a:noFill/>
            <a:ln>
              <a:noFill/>
            </a:ln>
          </p:spPr>
          <p:txBody>
            <a:bodyPr anchorCtr="0" anchor="ctr" bIns="0" lIns="76200" spcFirstLastPara="1" rIns="25400" wrap="square" tIns="0">
              <a:noAutofit/>
            </a:bodyPr>
            <a:lstStyle/>
            <a:p>
              <a:pPr indent="0" lvl="0" marL="0" marR="0" rtl="0" algn="l">
                <a:lnSpc>
                  <a:spcPct val="90000"/>
                </a:lnSpc>
                <a:spcBef>
                  <a:spcPts val="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Secondary Indexing</a:t>
              </a:r>
              <a:endParaRPr b="0" i="0" sz="2000" u="none">
                <a:solidFill>
                  <a:schemeClr val="lt1"/>
                </a:solidFill>
                <a:latin typeface="Arial"/>
                <a:ea typeface="Arial"/>
                <a:cs typeface="Arial"/>
                <a:sym typeface="Arial"/>
              </a:endParaRPr>
            </a:p>
          </p:txBody>
        </p:sp>
        <p:sp>
          <p:nvSpPr>
            <p:cNvPr id="185" name="Google Shape;185;p8"/>
            <p:cNvSpPr/>
            <p:nvPr/>
          </p:nvSpPr>
          <p:spPr>
            <a:xfrm>
              <a:off x="7149771" y="1573619"/>
              <a:ext cx="689774" cy="689774"/>
            </a:xfrm>
            <a:prstGeom prst="ellipse">
              <a:avLst/>
            </a:prstGeom>
            <a:blipFill rotWithShape="1">
              <a:blip r:embed="rId8">
                <a:alphaModFix/>
              </a:blip>
              <a:stretch>
                <a:fillRect b="0" l="-1998" r="-1999" t="0"/>
              </a:stretch>
            </a:blip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C:\Users\parul\Desktop\Digital Learning Content.png" id="190" name="Google Shape;190;p9"/>
          <p:cNvPicPr preferRelativeResize="0"/>
          <p:nvPr/>
        </p:nvPicPr>
        <p:blipFill rotWithShape="1">
          <a:blip r:embed="rId3">
            <a:alphaModFix/>
          </a:blip>
          <a:srcRect b="0" l="0" r="0" t="0"/>
          <a:stretch/>
        </p:blipFill>
        <p:spPr>
          <a:xfrm>
            <a:off x="0" y="0"/>
            <a:ext cx="9144000" cy="6900863"/>
          </a:xfrm>
          <a:prstGeom prst="rect">
            <a:avLst/>
          </a:prstGeom>
          <a:noFill/>
          <a:ln>
            <a:noFill/>
          </a:ln>
        </p:spPr>
      </p:pic>
      <p:sp>
        <p:nvSpPr>
          <p:cNvPr id="191" name="Google Shape;191;p9"/>
          <p:cNvSpPr/>
          <p:nvPr/>
        </p:nvSpPr>
        <p:spPr>
          <a:xfrm>
            <a:off x="0" y="147997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2800"/>
              <a:buFont typeface="Arial"/>
              <a:buNone/>
            </a:pPr>
            <a:r>
              <a:rPr b="1" i="0" lang="en-US" sz="2800" u="none">
                <a:solidFill>
                  <a:schemeClr val="lt1"/>
                </a:solidFill>
                <a:latin typeface="Calibri"/>
                <a:ea typeface="Calibri"/>
                <a:cs typeface="Calibri"/>
                <a:sym typeface="Calibri"/>
              </a:rPr>
              <a:t>Primary Indexing</a:t>
            </a:r>
            <a:endParaRPr/>
          </a:p>
        </p:txBody>
      </p:sp>
      <p:sp>
        <p:nvSpPr>
          <p:cNvPr id="192" name="Google Shape;192;p9"/>
          <p:cNvSpPr/>
          <p:nvPr/>
        </p:nvSpPr>
        <p:spPr>
          <a:xfrm>
            <a:off x="190500" y="1687513"/>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p:txBody>
      </p:sp>
      <p:pic>
        <p:nvPicPr>
          <p:cNvPr id="193" name="Google Shape;193;p9"/>
          <p:cNvPicPr preferRelativeResize="0"/>
          <p:nvPr/>
        </p:nvPicPr>
        <p:blipFill rotWithShape="1">
          <a:blip r:embed="rId4">
            <a:alphaModFix/>
          </a:blip>
          <a:srcRect b="0" l="0" r="0" t="0"/>
          <a:stretch/>
        </p:blipFill>
        <p:spPr>
          <a:xfrm>
            <a:off x="8318500" y="6032500"/>
            <a:ext cx="609600" cy="609600"/>
          </a:xfrm>
          <a:prstGeom prst="rect">
            <a:avLst/>
          </a:prstGeom>
          <a:noFill/>
          <a:ln>
            <a:noFill/>
          </a:ln>
        </p:spPr>
      </p:pic>
      <p:pic>
        <p:nvPicPr>
          <p:cNvPr descr="C:\Users\parul\Desktop\Untitled-1.png" id="194" name="Google Shape;194;p9"/>
          <p:cNvPicPr preferRelativeResize="0"/>
          <p:nvPr/>
        </p:nvPicPr>
        <p:blipFill rotWithShape="1">
          <a:blip r:embed="rId5">
            <a:alphaModFix/>
          </a:blip>
          <a:srcRect b="0" l="0" r="0" t="0"/>
          <a:stretch/>
        </p:blipFill>
        <p:spPr>
          <a:xfrm>
            <a:off x="1857375" y="3071813"/>
            <a:ext cx="5430838" cy="2803525"/>
          </a:xfrm>
          <a:prstGeom prst="rect">
            <a:avLst/>
          </a:prstGeom>
          <a:noFill/>
          <a:ln>
            <a:noFill/>
          </a:ln>
        </p:spPr>
      </p:pic>
      <p:sp>
        <p:nvSpPr>
          <p:cNvPr id="195" name="Google Shape;195;p9"/>
          <p:cNvSpPr txBox="1"/>
          <p:nvPr/>
        </p:nvSpPr>
        <p:spPr>
          <a:xfrm>
            <a:off x="113774" y="2668273"/>
            <a:ext cx="8629972"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196" name="Google Shape;196;p9"/>
          <p:cNvSpPr txBox="1"/>
          <p:nvPr/>
        </p:nvSpPr>
        <p:spPr>
          <a:xfrm>
            <a:off x="132496" y="2122914"/>
            <a:ext cx="8725024" cy="532453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What Is Primary Indexing?</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If the index is provided by the table 's primary key, it is referred to as the primary index.</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For each record, these primary keys are special.</a:t>
            </a:r>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Since primary keys are stored in sorted order, the search operation 's efficiency is very effective.</a:t>
            </a:r>
            <a:endParaRPr/>
          </a:p>
          <a:p>
            <a:pPr indent="0" lvl="0" marL="0" marR="0" rtl="0" algn="just">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For Example</a:t>
            </a:r>
            <a:endParaRPr/>
          </a:p>
          <a:p>
            <a:pPr indent="0" lvl="0" marL="0" marR="0" rtl="0" algn="just">
              <a:lnSpc>
                <a:spcPct val="100000"/>
              </a:lnSpc>
              <a:spcBef>
                <a:spcPts val="0"/>
              </a:spcBef>
              <a:spcAft>
                <a:spcPts val="0"/>
              </a:spcAft>
              <a:buClr>
                <a:schemeClr val="dk1"/>
              </a:buClr>
              <a:buSzPts val="2000"/>
              <a:buFont typeface="Calibri"/>
              <a:buNone/>
            </a:pPr>
            <a:r>
              <a:rPr b="0" i="1" lang="en-US" sz="2000" u="none">
                <a:solidFill>
                  <a:schemeClr val="dk1"/>
                </a:solidFill>
                <a:latin typeface="Calibri"/>
                <a:ea typeface="Calibri"/>
                <a:cs typeface="Calibri"/>
                <a:sym typeface="Calibri"/>
              </a:rPr>
              <a:t>Student (</a:t>
            </a:r>
            <a:r>
              <a:rPr b="0" i="1" lang="en-US" sz="2000" u="sng">
                <a:solidFill>
                  <a:schemeClr val="dk1"/>
                </a:solidFill>
                <a:latin typeface="Calibri"/>
                <a:ea typeface="Calibri"/>
                <a:cs typeface="Calibri"/>
                <a:sym typeface="Calibri"/>
              </a:rPr>
              <a:t>enrollNo</a:t>
            </a:r>
            <a:r>
              <a:rPr b="0" i="1" lang="en-US" sz="2000" u="none">
                <a:solidFill>
                  <a:schemeClr val="dk1"/>
                </a:solidFill>
                <a:latin typeface="Calibri"/>
                <a:ea typeface="Calibri"/>
                <a:cs typeface="Calibri"/>
                <a:sym typeface="Calibri"/>
              </a:rPr>
              <a:t>, Name, Address, City, MobileNo) </a:t>
            </a:r>
            <a:r>
              <a:rPr b="1" i="1" lang="en-US" sz="2000" u="none">
                <a:solidFill>
                  <a:schemeClr val="dk1"/>
                </a:solidFill>
                <a:latin typeface="Calibri"/>
                <a:ea typeface="Calibri"/>
                <a:cs typeface="Calibri"/>
                <a:sym typeface="Calibri"/>
              </a:rPr>
              <a:t>[enrollNo is primary key] </a:t>
            </a:r>
            <a:r>
              <a:rPr b="0" i="1" lang="en-US" sz="2000" u="none">
                <a:solidFill>
                  <a:schemeClr val="dk1"/>
                </a:solidFill>
                <a:latin typeface="Calibri"/>
                <a:ea typeface="Calibri"/>
                <a:cs typeface="Calibri"/>
                <a:sym typeface="Calibri"/>
              </a:rPr>
              <a:t>CREATE INDEX idx_StudentRno</a:t>
            </a:r>
            <a:endParaRPr b="0" i="1" sz="2000" u="non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Calibri"/>
              <a:buNone/>
            </a:pPr>
            <a:r>
              <a:rPr b="0" i="1" lang="en-US" sz="2000" u="none">
                <a:solidFill>
                  <a:schemeClr val="dk1"/>
                </a:solidFill>
                <a:latin typeface="Calibri"/>
                <a:ea typeface="Calibri"/>
                <a:cs typeface="Calibri"/>
                <a:sym typeface="Calibri"/>
              </a:rPr>
              <a:t>ON Student (enrollNo);</a:t>
            </a:r>
            <a:endParaRPr/>
          </a:p>
          <a:p>
            <a:pPr indent="-215900" lvl="0" marL="342900" marR="0" rtl="0" algn="just">
              <a:lnSpc>
                <a:spcPct val="100000"/>
              </a:lnSpc>
              <a:spcBef>
                <a:spcPts val="0"/>
              </a:spcBef>
              <a:spcAft>
                <a:spcPts val="0"/>
              </a:spcAft>
              <a:buClr>
                <a:schemeClr val="dk1"/>
              </a:buClr>
              <a:buSzPts val="2000"/>
              <a:buFont typeface="Arial"/>
              <a:buNone/>
            </a:pPr>
            <a:r>
              <a:t/>
            </a:r>
            <a:endParaRPr b="0" i="1" sz="20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primary index can be classified into two types:</a:t>
            </a:r>
            <a:endParaRPr b="0" i="0" sz="20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Dense index</a:t>
            </a:r>
            <a:endParaRPr b="0" i="0" sz="20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Sparse index</a:t>
            </a:r>
            <a:endParaRPr b="0" i="0" sz="2000" u="non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t/>
            </a:r>
            <a:endParaRPr b="0" i="1" sz="2000" u="non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just">
              <a:lnSpc>
                <a:spcPct val="100000"/>
              </a:lnSpc>
              <a:spcBef>
                <a:spcPts val="0"/>
              </a:spcBef>
              <a:spcAft>
                <a:spcPts val="0"/>
              </a:spcAft>
              <a:buClr>
                <a:schemeClr val="dk1"/>
              </a:buClr>
              <a:buSzPts val="2000"/>
              <a:buFont typeface="Arial"/>
              <a:buNone/>
            </a:pPr>
            <a:r>
              <a:t/>
            </a:r>
            <a:endParaRPr b="1" i="0" sz="2000" u="none">
              <a:solidFill>
                <a:schemeClr val="dk1"/>
              </a:solidFill>
              <a:latin typeface="Calibri"/>
              <a:ea typeface="Calibri"/>
              <a:cs typeface="Calibri"/>
              <a:sym typeface="Calibri"/>
            </a:endParaRPr>
          </a:p>
        </p:txBody>
      </p:sp>
      <p:grpSp>
        <p:nvGrpSpPr>
          <p:cNvPr id="197" name="Google Shape;197;p9"/>
          <p:cNvGrpSpPr/>
          <p:nvPr/>
        </p:nvGrpSpPr>
        <p:grpSpPr>
          <a:xfrm>
            <a:off x="6307662" y="4672997"/>
            <a:ext cx="1160851" cy="2031489"/>
            <a:chOff x="367510" y="255"/>
            <a:chExt cx="1160851" cy="2031489"/>
          </a:xfrm>
        </p:grpSpPr>
        <p:sp>
          <p:nvSpPr>
            <p:cNvPr id="198" name="Google Shape;198;p9"/>
            <p:cNvSpPr/>
            <p:nvPr/>
          </p:nvSpPr>
          <p:spPr>
            <a:xfrm>
              <a:off x="367510" y="255"/>
              <a:ext cx="1160851" cy="580425"/>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txBox="1"/>
            <p:nvPr/>
          </p:nvSpPr>
          <p:spPr>
            <a:xfrm>
              <a:off x="384510" y="17255"/>
              <a:ext cx="1126851" cy="546425"/>
            </a:xfrm>
            <a:prstGeom prst="rect">
              <a:avLst/>
            </a:prstGeom>
            <a:noFill/>
            <a:ln>
              <a:noFill/>
            </a:ln>
          </p:spPr>
          <p:txBody>
            <a:bodyPr anchorCtr="0" anchor="ctr" bIns="21575" lIns="32375" spcFirstLastPara="1" rIns="32375" wrap="square" tIns="21575">
              <a:noAutofit/>
            </a:bodyPr>
            <a:lstStyle/>
            <a:p>
              <a:pPr indent="0" lvl="0" marL="0" marR="0" rtl="0" algn="ctr">
                <a:lnSpc>
                  <a:spcPct val="90000"/>
                </a:lnSpc>
                <a:spcBef>
                  <a:spcPts val="0"/>
                </a:spcBef>
                <a:spcAft>
                  <a:spcPts val="0"/>
                </a:spcAft>
                <a:buClr>
                  <a:schemeClr val="lt1"/>
                </a:buClr>
                <a:buSzPts val="1700"/>
                <a:buFont typeface="Arial"/>
                <a:buNone/>
              </a:pPr>
              <a:r>
                <a:rPr b="0" i="0" lang="en-US" sz="1700" u="none">
                  <a:solidFill>
                    <a:schemeClr val="lt1"/>
                  </a:solidFill>
                  <a:latin typeface="Arial"/>
                  <a:ea typeface="Arial"/>
                  <a:cs typeface="Arial"/>
                  <a:sym typeface="Arial"/>
                </a:rPr>
                <a:t>Primary Index</a:t>
              </a:r>
              <a:endParaRPr/>
            </a:p>
          </p:txBody>
        </p:sp>
        <p:sp>
          <p:nvSpPr>
            <p:cNvPr id="200" name="Google Shape;200;p9"/>
            <p:cNvSpPr/>
            <p:nvPr/>
          </p:nvSpPr>
          <p:spPr>
            <a:xfrm>
              <a:off x="483595" y="580680"/>
              <a:ext cx="116085" cy="435319"/>
            </a:xfrm>
            <a:custGeom>
              <a:rect b="b" l="l" r="r" t="t"/>
              <a:pathLst>
                <a:path extrusionOk="0" h="120000" w="120000">
                  <a:moveTo>
                    <a:pt x="0" y="0"/>
                  </a:moveTo>
                  <a:lnTo>
                    <a:pt x="0" y="120000"/>
                  </a:lnTo>
                  <a:lnTo>
                    <a:pt x="120000" y="120000"/>
                  </a:lnTo>
                </a:path>
              </a:pathLst>
            </a:custGeom>
            <a:noFill/>
            <a:ln cap="flat" cmpd="sng" w="25400">
              <a:solidFill>
                <a:srgbClr val="3B6495"/>
              </a:solidFill>
              <a:prstDash val="solid"/>
              <a:round/>
              <a:headEnd len="sm" w="sm" type="none"/>
              <a:tailEnd len="sm" w="sm" type="none"/>
            </a:ln>
          </p:spPr>
        </p:sp>
        <p:sp>
          <p:nvSpPr>
            <p:cNvPr id="201" name="Google Shape;201;p9"/>
            <p:cNvSpPr/>
            <p:nvPr/>
          </p:nvSpPr>
          <p:spPr>
            <a:xfrm>
              <a:off x="599680" y="725787"/>
              <a:ext cx="928681" cy="580425"/>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txBox="1"/>
            <p:nvPr/>
          </p:nvSpPr>
          <p:spPr>
            <a:xfrm>
              <a:off x="616680" y="742787"/>
              <a:ext cx="894681" cy="546425"/>
            </a:xfrm>
            <a:prstGeom prst="rect">
              <a:avLst/>
            </a:prstGeom>
            <a:noFill/>
            <a:ln>
              <a:noFill/>
            </a:ln>
          </p:spPr>
          <p:txBody>
            <a:bodyPr anchorCtr="0" anchor="ctr" bIns="21575" lIns="32375" spcFirstLastPara="1" rIns="32375" wrap="square" tIns="21575">
              <a:noAutofit/>
            </a:bodyPr>
            <a:lstStyle/>
            <a:p>
              <a:pPr indent="0" lvl="0" marL="0" marR="0" rtl="0" algn="ctr">
                <a:lnSpc>
                  <a:spcPct val="90000"/>
                </a:lnSpc>
                <a:spcBef>
                  <a:spcPts val="0"/>
                </a:spcBef>
                <a:spcAft>
                  <a:spcPts val="0"/>
                </a:spcAft>
                <a:buClr>
                  <a:schemeClr val="dk1"/>
                </a:buClr>
                <a:buSzPts val="1700"/>
                <a:buFont typeface="Arial"/>
                <a:buNone/>
              </a:pPr>
              <a:r>
                <a:rPr b="0" i="0" lang="en-US" sz="1700" u="none">
                  <a:solidFill>
                    <a:schemeClr val="dk1"/>
                  </a:solidFill>
                  <a:latin typeface="Arial"/>
                  <a:ea typeface="Arial"/>
                  <a:cs typeface="Arial"/>
                  <a:sym typeface="Arial"/>
                </a:rPr>
                <a:t>Dense Index</a:t>
              </a:r>
              <a:endParaRPr/>
            </a:p>
          </p:txBody>
        </p:sp>
        <p:sp>
          <p:nvSpPr>
            <p:cNvPr id="203" name="Google Shape;203;p9"/>
            <p:cNvSpPr/>
            <p:nvPr/>
          </p:nvSpPr>
          <p:spPr>
            <a:xfrm>
              <a:off x="483595" y="580680"/>
              <a:ext cx="116085" cy="1160851"/>
            </a:xfrm>
            <a:custGeom>
              <a:rect b="b" l="l" r="r" t="t"/>
              <a:pathLst>
                <a:path extrusionOk="0" h="120000" w="120000">
                  <a:moveTo>
                    <a:pt x="0" y="0"/>
                  </a:moveTo>
                  <a:lnTo>
                    <a:pt x="0" y="120000"/>
                  </a:lnTo>
                  <a:lnTo>
                    <a:pt x="120000" y="120000"/>
                  </a:lnTo>
                </a:path>
              </a:pathLst>
            </a:custGeom>
            <a:noFill/>
            <a:ln cap="flat" cmpd="sng" w="25400">
              <a:solidFill>
                <a:srgbClr val="3B6495"/>
              </a:solidFill>
              <a:prstDash val="solid"/>
              <a:round/>
              <a:headEnd len="sm" w="sm" type="none"/>
              <a:tailEnd len="sm" w="sm" type="none"/>
            </a:ln>
          </p:spPr>
        </p:sp>
        <p:sp>
          <p:nvSpPr>
            <p:cNvPr id="204" name="Google Shape;204;p9"/>
            <p:cNvSpPr/>
            <p:nvPr/>
          </p:nvSpPr>
          <p:spPr>
            <a:xfrm>
              <a:off x="599680" y="1451319"/>
              <a:ext cx="928681" cy="580425"/>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txBox="1"/>
            <p:nvPr/>
          </p:nvSpPr>
          <p:spPr>
            <a:xfrm>
              <a:off x="616680" y="1468319"/>
              <a:ext cx="894681" cy="546425"/>
            </a:xfrm>
            <a:prstGeom prst="rect">
              <a:avLst/>
            </a:prstGeom>
            <a:noFill/>
            <a:ln>
              <a:noFill/>
            </a:ln>
          </p:spPr>
          <p:txBody>
            <a:bodyPr anchorCtr="0" anchor="ctr" bIns="21575" lIns="32375" spcFirstLastPara="1" rIns="32375" wrap="square" tIns="21575">
              <a:noAutofit/>
            </a:bodyPr>
            <a:lstStyle/>
            <a:p>
              <a:pPr indent="0" lvl="0" marL="0" marR="0" rtl="0" algn="ctr">
                <a:lnSpc>
                  <a:spcPct val="90000"/>
                </a:lnSpc>
                <a:spcBef>
                  <a:spcPts val="0"/>
                </a:spcBef>
                <a:spcAft>
                  <a:spcPts val="0"/>
                </a:spcAft>
                <a:buClr>
                  <a:schemeClr val="dk1"/>
                </a:buClr>
                <a:buSzPts val="1700"/>
                <a:buFont typeface="Arial"/>
                <a:buNone/>
              </a:pPr>
              <a:r>
                <a:rPr b="0" i="0" lang="en-US" sz="1700" u="none">
                  <a:solidFill>
                    <a:schemeClr val="dk1"/>
                  </a:solidFill>
                  <a:latin typeface="Arial"/>
                  <a:ea typeface="Arial"/>
                  <a:cs typeface="Arial"/>
                  <a:sym typeface="Arial"/>
                </a:rPr>
                <a:t>Sparse Index</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2020-05-18T10:32:00Z</dcterms:created>
  <dc:creator>parul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1033-10.2.0.7477</vt:lpwstr>
  </property>
</Properties>
</file>