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9" r:id="rId9"/>
    <p:sldId id="263" r:id="rId10"/>
    <p:sldId id="270" r:id="rId11"/>
    <p:sldId id="264" r:id="rId12"/>
    <p:sldId id="265" r:id="rId13"/>
    <p:sldId id="266" r:id="rId14"/>
    <p:sldId id="268" r:id="rId15"/>
    <p:sldId id="267" r:id="rId16"/>
    <p:sldId id="273" r:id="rId17"/>
    <p:sldId id="271" r:id="rId18"/>
    <p:sldId id="274" r:id="rId19"/>
    <p:sldId id="272" r:id="rId20"/>
    <p:sldId id="275" r:id="rId21"/>
    <p:sldId id="276" r:id="rId22"/>
    <p:sldId id="277" r:id="rId23"/>
    <p:sldId id="278" r:id="rId24"/>
    <p:sldId id="279" r:id="rId25"/>
    <p:sldId id="282" r:id="rId26"/>
    <p:sldId id="281" r:id="rId27"/>
    <p:sldId id="283" r:id="rId28"/>
    <p:sldId id="284" r:id="rId29"/>
    <p:sldId id="280" r:id="rId30"/>
    <p:sldId id="285" r:id="rId31"/>
    <p:sldId id="287" r:id="rId32"/>
    <p:sldId id="288" r:id="rId33"/>
    <p:sldId id="289" r:id="rId34"/>
    <p:sldId id="291" r:id="rId35"/>
    <p:sldId id="290" r:id="rId36"/>
    <p:sldId id="28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BF1F16-5A8A-4DD0-9EC3-2096DBB42D08}"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F43E147-8531-4E11-B38D-5ABC1E41ECF5}" type="slidenum">
              <a:rPr lang="en-IN" smtClean="0"/>
              <a:t>‹#›</a:t>
            </a:fld>
            <a:endParaRPr lang="en-IN"/>
          </a:p>
        </p:txBody>
      </p:sp>
    </p:spTree>
    <p:extLst>
      <p:ext uri="{BB962C8B-B14F-4D97-AF65-F5344CB8AC3E}">
        <p14:creationId xmlns:p14="http://schemas.microsoft.com/office/powerpoint/2010/main" val="393908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F1F16-5A8A-4DD0-9EC3-2096DBB42D08}"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3E147-8531-4E11-B38D-5ABC1E41ECF5}" type="slidenum">
              <a:rPr lang="en-IN" smtClean="0"/>
              <a:t>‹#›</a:t>
            </a:fld>
            <a:endParaRPr lang="en-IN"/>
          </a:p>
        </p:txBody>
      </p:sp>
    </p:spTree>
    <p:extLst>
      <p:ext uri="{BB962C8B-B14F-4D97-AF65-F5344CB8AC3E}">
        <p14:creationId xmlns:p14="http://schemas.microsoft.com/office/powerpoint/2010/main" val="49780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F1F16-5A8A-4DD0-9EC3-2096DBB42D08}"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3E147-8531-4E11-B38D-5ABC1E41ECF5}" type="slidenum">
              <a:rPr lang="en-IN" smtClean="0"/>
              <a:t>‹#›</a:t>
            </a:fld>
            <a:endParaRPr lang="en-IN"/>
          </a:p>
        </p:txBody>
      </p:sp>
    </p:spTree>
    <p:extLst>
      <p:ext uri="{BB962C8B-B14F-4D97-AF65-F5344CB8AC3E}">
        <p14:creationId xmlns:p14="http://schemas.microsoft.com/office/powerpoint/2010/main" val="189447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F1F16-5A8A-4DD0-9EC3-2096DBB42D08}" type="datetimeFigureOut">
              <a:rPr lang="en-IN" smtClean="0"/>
              <a:t>01-02-2023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43E147-8531-4E11-B38D-5ABC1E41ECF5}" type="slidenum">
              <a:rPr lang="en-IN" smtClean="0"/>
              <a:t>‹#›</a:t>
            </a:fld>
            <a:endParaRPr lang="en-IN"/>
          </a:p>
        </p:txBody>
      </p:sp>
    </p:spTree>
    <p:extLst>
      <p:ext uri="{BB962C8B-B14F-4D97-AF65-F5344CB8AC3E}">
        <p14:creationId xmlns:p14="http://schemas.microsoft.com/office/powerpoint/2010/main" val="92015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FBF1F16-5A8A-4DD0-9EC3-2096DBB42D08}" type="datetimeFigureOut">
              <a:rPr lang="en-IN" smtClean="0"/>
              <a:t>01-02-2023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F43E147-8531-4E11-B38D-5ABC1E41ECF5}" type="slidenum">
              <a:rPr lang="en-IN" smtClean="0"/>
              <a:t>‹#›</a:t>
            </a:fld>
            <a:endParaRPr lang="en-IN"/>
          </a:p>
        </p:txBody>
      </p:sp>
    </p:spTree>
    <p:extLst>
      <p:ext uri="{BB962C8B-B14F-4D97-AF65-F5344CB8AC3E}">
        <p14:creationId xmlns:p14="http://schemas.microsoft.com/office/powerpoint/2010/main" val="177207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BF1F16-5A8A-4DD0-9EC3-2096DBB42D08}"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43E147-8531-4E11-B38D-5ABC1E41ECF5}" type="slidenum">
              <a:rPr lang="en-IN" smtClean="0"/>
              <a:t>‹#›</a:t>
            </a:fld>
            <a:endParaRPr lang="en-IN"/>
          </a:p>
        </p:txBody>
      </p:sp>
    </p:spTree>
    <p:extLst>
      <p:ext uri="{BB962C8B-B14F-4D97-AF65-F5344CB8AC3E}">
        <p14:creationId xmlns:p14="http://schemas.microsoft.com/office/powerpoint/2010/main" val="253587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F1F16-5A8A-4DD0-9EC3-2096DBB42D08}" type="datetimeFigureOut">
              <a:rPr lang="en-IN" smtClean="0"/>
              <a:t>01-02-2023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43E147-8531-4E11-B38D-5ABC1E41ECF5}" type="slidenum">
              <a:rPr lang="en-IN" smtClean="0"/>
              <a:t>‹#›</a:t>
            </a:fld>
            <a:endParaRPr lang="en-IN"/>
          </a:p>
        </p:txBody>
      </p:sp>
    </p:spTree>
    <p:extLst>
      <p:ext uri="{BB962C8B-B14F-4D97-AF65-F5344CB8AC3E}">
        <p14:creationId xmlns:p14="http://schemas.microsoft.com/office/powerpoint/2010/main" val="148457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BF1F16-5A8A-4DD0-9EC3-2096DBB42D08}" type="datetimeFigureOut">
              <a:rPr lang="en-IN" smtClean="0"/>
              <a:t>01-02-2023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43E147-8531-4E11-B38D-5ABC1E41ECF5}" type="slidenum">
              <a:rPr lang="en-IN" smtClean="0"/>
              <a:t>‹#›</a:t>
            </a:fld>
            <a:endParaRPr lang="en-IN"/>
          </a:p>
        </p:txBody>
      </p:sp>
    </p:spTree>
    <p:extLst>
      <p:ext uri="{BB962C8B-B14F-4D97-AF65-F5344CB8AC3E}">
        <p14:creationId xmlns:p14="http://schemas.microsoft.com/office/powerpoint/2010/main" val="101488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F1F16-5A8A-4DD0-9EC3-2096DBB42D08}" type="datetimeFigureOut">
              <a:rPr lang="en-IN" smtClean="0"/>
              <a:t>01-02-2023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43E147-8531-4E11-B38D-5ABC1E41ECF5}" type="slidenum">
              <a:rPr lang="en-IN" smtClean="0"/>
              <a:t>‹#›</a:t>
            </a:fld>
            <a:endParaRPr lang="en-IN"/>
          </a:p>
        </p:txBody>
      </p:sp>
    </p:spTree>
    <p:extLst>
      <p:ext uri="{BB962C8B-B14F-4D97-AF65-F5344CB8AC3E}">
        <p14:creationId xmlns:p14="http://schemas.microsoft.com/office/powerpoint/2010/main" val="85533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BF1F16-5A8A-4DD0-9EC3-2096DBB42D08}" type="datetimeFigureOut">
              <a:rPr lang="en-IN" smtClean="0"/>
              <a:t>01-02-2023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F43E147-8531-4E11-B38D-5ABC1E41ECF5}" type="slidenum">
              <a:rPr lang="en-IN" smtClean="0"/>
              <a:t>‹#›</a:t>
            </a:fld>
            <a:endParaRPr lang="en-IN"/>
          </a:p>
        </p:txBody>
      </p:sp>
    </p:spTree>
    <p:extLst>
      <p:ext uri="{BB962C8B-B14F-4D97-AF65-F5344CB8AC3E}">
        <p14:creationId xmlns:p14="http://schemas.microsoft.com/office/powerpoint/2010/main" val="68387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BF1F16-5A8A-4DD0-9EC3-2096DBB42D08}" type="datetimeFigureOut">
              <a:rPr lang="en-IN" smtClean="0"/>
              <a:t>01-02-2023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F43E147-8531-4E11-B38D-5ABC1E41ECF5}" type="slidenum">
              <a:rPr lang="en-IN" smtClean="0"/>
              <a:t>‹#›</a:t>
            </a:fld>
            <a:endParaRPr lang="en-IN"/>
          </a:p>
        </p:txBody>
      </p:sp>
    </p:spTree>
    <p:extLst>
      <p:ext uri="{BB962C8B-B14F-4D97-AF65-F5344CB8AC3E}">
        <p14:creationId xmlns:p14="http://schemas.microsoft.com/office/powerpoint/2010/main" val="264615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FBF1F16-5A8A-4DD0-9EC3-2096DBB42D08}" type="datetimeFigureOut">
              <a:rPr lang="en-IN" smtClean="0"/>
              <a:t>01-02-2023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F43E147-8531-4E11-B38D-5ABC1E41ECF5}" type="slidenum">
              <a:rPr lang="en-IN" smtClean="0"/>
              <a:t>‹#›</a:t>
            </a:fld>
            <a:endParaRPr lang="en-IN"/>
          </a:p>
        </p:txBody>
      </p:sp>
    </p:spTree>
    <p:extLst>
      <p:ext uri="{BB962C8B-B14F-4D97-AF65-F5344CB8AC3E}">
        <p14:creationId xmlns:p14="http://schemas.microsoft.com/office/powerpoint/2010/main" val="2587299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eekflare.com/ddos-protection-servic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C12164-80F0-7E5F-84D7-D4503CA26B81}"/>
              </a:ext>
            </a:extLst>
          </p:cNvPr>
          <p:cNvSpPr>
            <a:spLocks noGrp="1"/>
          </p:cNvSpPr>
          <p:nvPr>
            <p:ph type="ctrTitle"/>
          </p:nvPr>
        </p:nvSpPr>
        <p:spPr/>
        <p:txBody>
          <a:bodyPr/>
          <a:lstStyle/>
          <a:p>
            <a:r>
              <a:rPr lang="en-US" dirty="0"/>
              <a:t>Firewalls</a:t>
            </a:r>
            <a:endParaRPr lang="en-IN" dirty="0"/>
          </a:p>
        </p:txBody>
      </p:sp>
    </p:spTree>
    <p:extLst>
      <p:ext uri="{BB962C8B-B14F-4D97-AF65-F5344CB8AC3E}">
        <p14:creationId xmlns:p14="http://schemas.microsoft.com/office/powerpoint/2010/main" val="358158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04961-342E-515A-D88C-BB41526CD0A7}"/>
              </a:ext>
            </a:extLst>
          </p:cNvPr>
          <p:cNvSpPr>
            <a:spLocks noGrp="1"/>
          </p:cNvSpPr>
          <p:nvPr>
            <p:ph type="title"/>
          </p:nvPr>
        </p:nvSpPr>
        <p:spPr/>
        <p:txBody>
          <a:bodyPr/>
          <a:lstStyle/>
          <a:p>
            <a:r>
              <a:rPr lang="en-US" dirty="0" err="1"/>
              <a:t>Cont</a:t>
            </a:r>
            <a:r>
              <a:rPr lang="en-US" dirty="0"/>
              <a:t>…</a:t>
            </a:r>
            <a:endParaRPr lang="en-IN" dirty="0"/>
          </a:p>
        </p:txBody>
      </p:sp>
      <p:pic>
        <p:nvPicPr>
          <p:cNvPr id="6146" name="Picture 2" descr="Why Your Customers Need Next Gen Firewalls">
            <a:extLst>
              <a:ext uri="{FF2B5EF4-FFF2-40B4-BE49-F238E27FC236}">
                <a16:creationId xmlns:a16="http://schemas.microsoft.com/office/drawing/2014/main" xmlns="" id="{404F364C-B809-565F-E86B-DE76E70E2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8" y="2894815"/>
            <a:ext cx="12192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495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BA6FE9-511A-07ED-75FB-FEAA7FA25ADD}"/>
              </a:ext>
            </a:extLst>
          </p:cNvPr>
          <p:cNvSpPr>
            <a:spLocks noGrp="1"/>
          </p:cNvSpPr>
          <p:nvPr>
            <p:ph type="title"/>
          </p:nvPr>
        </p:nvSpPr>
        <p:spPr/>
        <p:txBody>
          <a:bodyPr/>
          <a:lstStyle/>
          <a:p>
            <a:r>
              <a:rPr lang="en-US" dirty="0"/>
              <a:t>Types of firewalls</a:t>
            </a:r>
            <a:endParaRPr lang="en-IN" dirty="0"/>
          </a:p>
        </p:txBody>
      </p:sp>
      <p:sp>
        <p:nvSpPr>
          <p:cNvPr id="3" name="Content Placeholder 2">
            <a:extLst>
              <a:ext uri="{FF2B5EF4-FFF2-40B4-BE49-F238E27FC236}">
                <a16:creationId xmlns:a16="http://schemas.microsoft.com/office/drawing/2014/main" xmlns="" id="{89DBB2A6-B040-452D-D165-674BA80EC7A6}"/>
              </a:ext>
            </a:extLst>
          </p:cNvPr>
          <p:cNvSpPr>
            <a:spLocks noGrp="1"/>
          </p:cNvSpPr>
          <p:nvPr>
            <p:ph idx="1"/>
          </p:nvPr>
        </p:nvSpPr>
        <p:spPr/>
        <p:txBody>
          <a:bodyPr/>
          <a:lstStyle/>
          <a:p>
            <a:r>
              <a:rPr lang="en-IN" b="0" i="0" dirty="0">
                <a:solidFill>
                  <a:srgbClr val="51565E"/>
                </a:solidFill>
                <a:effectLst/>
                <a:latin typeface="Roboto" panose="02000000000000000000" pitchFamily="2" charset="0"/>
              </a:rPr>
              <a:t>There are multiple types of firewalls based on their traffic filtering methods, structure, and functionality. A few of the types of firewalls are:</a:t>
            </a:r>
          </a:p>
          <a:p>
            <a:pPr lvl="1"/>
            <a:r>
              <a:rPr lang="en-IN" b="0" i="0" dirty="0">
                <a:solidFill>
                  <a:srgbClr val="272C37"/>
                </a:solidFill>
                <a:effectLst/>
                <a:latin typeface="Roboto" panose="02000000000000000000" pitchFamily="2" charset="0"/>
              </a:rPr>
              <a:t>Packet Filtering</a:t>
            </a:r>
          </a:p>
          <a:p>
            <a:pPr lvl="1"/>
            <a:r>
              <a:rPr lang="en-IN" b="0" i="0" dirty="0">
                <a:solidFill>
                  <a:srgbClr val="272C37"/>
                </a:solidFill>
                <a:effectLst/>
                <a:latin typeface="Roboto" panose="02000000000000000000" pitchFamily="2" charset="0"/>
              </a:rPr>
              <a:t>Proxy Service Firewall</a:t>
            </a:r>
          </a:p>
          <a:p>
            <a:pPr lvl="1"/>
            <a:r>
              <a:rPr lang="en-IN" b="0" i="0" dirty="0">
                <a:solidFill>
                  <a:srgbClr val="272C37"/>
                </a:solidFill>
                <a:effectLst/>
                <a:latin typeface="Roboto" panose="02000000000000000000" pitchFamily="2" charset="0"/>
              </a:rPr>
              <a:t>Stateful Inspection</a:t>
            </a:r>
          </a:p>
          <a:p>
            <a:pPr lvl="1"/>
            <a:r>
              <a:rPr lang="en-IN" b="0" i="0" dirty="0">
                <a:solidFill>
                  <a:srgbClr val="272C37"/>
                </a:solidFill>
                <a:effectLst/>
                <a:latin typeface="Roboto" panose="02000000000000000000" pitchFamily="2" charset="0"/>
              </a:rPr>
              <a:t>Next-Generation Firewall</a:t>
            </a:r>
          </a:p>
          <a:p>
            <a:pPr lvl="1"/>
            <a:r>
              <a:rPr lang="en-IN" b="0" i="0" dirty="0">
                <a:solidFill>
                  <a:srgbClr val="272C37"/>
                </a:solidFill>
                <a:effectLst/>
                <a:latin typeface="Roboto" panose="02000000000000000000" pitchFamily="2" charset="0"/>
              </a:rPr>
              <a:t>Unified Threat Management (UTM) Firewall</a:t>
            </a:r>
          </a:p>
          <a:p>
            <a:pPr lvl="1"/>
            <a:r>
              <a:rPr lang="en-IN" b="0" i="0" dirty="0">
                <a:solidFill>
                  <a:srgbClr val="272C37"/>
                </a:solidFill>
                <a:effectLst/>
                <a:latin typeface="Roboto" panose="02000000000000000000" pitchFamily="2" charset="0"/>
              </a:rPr>
              <a:t>Threat-Focused NGFW</a:t>
            </a:r>
          </a:p>
          <a:p>
            <a:pPr marL="274320" lvl="1" indent="0">
              <a:buNone/>
            </a:pPr>
            <a:endParaRPr lang="en-IN" dirty="0"/>
          </a:p>
        </p:txBody>
      </p:sp>
    </p:spTree>
    <p:extLst>
      <p:ext uri="{BB962C8B-B14F-4D97-AF65-F5344CB8AC3E}">
        <p14:creationId xmlns:p14="http://schemas.microsoft.com/office/powerpoint/2010/main" val="829720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508D4-E5D2-50E0-FB38-A1541E3AA3D5}"/>
              </a:ext>
            </a:extLst>
          </p:cNvPr>
          <p:cNvSpPr>
            <a:spLocks noGrp="1"/>
          </p:cNvSpPr>
          <p:nvPr>
            <p:ph type="title"/>
          </p:nvPr>
        </p:nvSpPr>
        <p:spPr/>
        <p:txBody>
          <a:bodyPr/>
          <a:lstStyle/>
          <a:p>
            <a:r>
              <a:rPr lang="en-US" dirty="0"/>
              <a:t>Advantages of firewall</a:t>
            </a:r>
            <a:endParaRPr lang="en-IN" dirty="0"/>
          </a:p>
        </p:txBody>
      </p:sp>
      <p:sp>
        <p:nvSpPr>
          <p:cNvPr id="3" name="Content Placeholder 2">
            <a:extLst>
              <a:ext uri="{FF2B5EF4-FFF2-40B4-BE49-F238E27FC236}">
                <a16:creationId xmlns:a16="http://schemas.microsoft.com/office/drawing/2014/main" xmlns="" id="{9A7A0E04-D96E-C4B7-04D7-15DE7298D1AC}"/>
              </a:ext>
            </a:extLst>
          </p:cNvPr>
          <p:cNvSpPr>
            <a:spLocks noGrp="1"/>
          </p:cNvSpPr>
          <p:nvPr>
            <p:ph idx="1"/>
          </p:nvPr>
        </p:nvSpPr>
        <p:spPr/>
        <p:txBody>
          <a:bodyPr/>
          <a:lstStyle/>
          <a:p>
            <a:pPr algn="l">
              <a:buFont typeface="Arial" panose="020B0604020202020204" pitchFamily="34" charset="0"/>
              <a:buChar char="•"/>
            </a:pPr>
            <a:r>
              <a:rPr lang="en-IN" b="0" i="0" dirty="0">
                <a:solidFill>
                  <a:srgbClr val="51565E"/>
                </a:solidFill>
                <a:effectLst/>
                <a:latin typeface="Roboto" panose="02000000000000000000" pitchFamily="2" charset="0"/>
              </a:rPr>
              <a:t>Firewalls play an important role in the companies for security management. Below are some of the important advantages of using firewalls.</a:t>
            </a:r>
          </a:p>
          <a:p>
            <a:pPr algn="l">
              <a:buFont typeface="Arial" panose="020B0604020202020204" pitchFamily="34" charset="0"/>
              <a:buChar char="•"/>
            </a:pPr>
            <a:r>
              <a:rPr lang="en-IN" b="0" i="0" dirty="0">
                <a:solidFill>
                  <a:srgbClr val="51565E"/>
                </a:solidFill>
                <a:effectLst/>
                <a:latin typeface="Roboto" panose="02000000000000000000" pitchFamily="2" charset="0"/>
              </a:rPr>
              <a:t>It provides enhanced security and privacy from vulnerable services. It prevents unauthorized users from accessing a private network that is connected to the internet.</a:t>
            </a:r>
          </a:p>
          <a:p>
            <a:pPr algn="l">
              <a:buFont typeface="Arial" panose="020B0604020202020204" pitchFamily="34" charset="0"/>
              <a:buChar char="•"/>
            </a:pPr>
            <a:r>
              <a:rPr lang="en-IN" b="0" i="0" dirty="0">
                <a:solidFill>
                  <a:srgbClr val="51565E"/>
                </a:solidFill>
                <a:effectLst/>
                <a:latin typeface="Roboto" panose="02000000000000000000" pitchFamily="2" charset="0"/>
              </a:rPr>
              <a:t>Firewalls provide faster response time and can handle more traffic loads.</a:t>
            </a:r>
          </a:p>
          <a:p>
            <a:pPr algn="l">
              <a:buFont typeface="Arial" panose="020B0604020202020204" pitchFamily="34" charset="0"/>
              <a:buChar char="•"/>
            </a:pPr>
            <a:r>
              <a:rPr lang="en-IN" b="0" i="0" dirty="0">
                <a:solidFill>
                  <a:srgbClr val="51565E"/>
                </a:solidFill>
                <a:effectLst/>
                <a:latin typeface="Roboto" panose="02000000000000000000" pitchFamily="2" charset="0"/>
              </a:rPr>
              <a:t>A firewall allows you to easily handle and update the security protocols from a single authorized device.</a:t>
            </a:r>
          </a:p>
          <a:p>
            <a:pPr algn="l">
              <a:buFont typeface="Arial" panose="020B0604020202020204" pitchFamily="34" charset="0"/>
              <a:buChar char="•"/>
            </a:pPr>
            <a:r>
              <a:rPr lang="en-IN" b="0" i="0" dirty="0">
                <a:solidFill>
                  <a:srgbClr val="51565E"/>
                </a:solidFill>
                <a:effectLst/>
                <a:latin typeface="Roboto" panose="02000000000000000000" pitchFamily="2" charset="0"/>
              </a:rPr>
              <a:t>It safeguards your network from phishing attacks.</a:t>
            </a:r>
          </a:p>
        </p:txBody>
      </p:sp>
    </p:spTree>
    <p:extLst>
      <p:ext uri="{BB962C8B-B14F-4D97-AF65-F5344CB8AC3E}">
        <p14:creationId xmlns:p14="http://schemas.microsoft.com/office/powerpoint/2010/main" val="331797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3F3118-2DFB-7868-6E44-E1C6E6339E55}"/>
              </a:ext>
            </a:extLst>
          </p:cNvPr>
          <p:cNvSpPr>
            <a:spLocks noGrp="1"/>
          </p:cNvSpPr>
          <p:nvPr>
            <p:ph type="title"/>
          </p:nvPr>
        </p:nvSpPr>
        <p:spPr/>
        <p:txBody>
          <a:bodyPr/>
          <a:lstStyle/>
          <a:p>
            <a:r>
              <a:rPr lang="en-US" dirty="0"/>
              <a:t>How to use firewall protection</a:t>
            </a:r>
            <a:endParaRPr lang="en-IN" dirty="0"/>
          </a:p>
        </p:txBody>
      </p:sp>
      <p:sp>
        <p:nvSpPr>
          <p:cNvPr id="3" name="Content Placeholder 2">
            <a:extLst>
              <a:ext uri="{FF2B5EF4-FFF2-40B4-BE49-F238E27FC236}">
                <a16:creationId xmlns:a16="http://schemas.microsoft.com/office/drawing/2014/main" xmlns="" id="{CF615845-5EAB-C788-7255-026D117395D5}"/>
              </a:ext>
            </a:extLst>
          </p:cNvPr>
          <p:cNvSpPr>
            <a:spLocks noGrp="1"/>
          </p:cNvSpPr>
          <p:nvPr>
            <p:ph idx="1"/>
          </p:nvPr>
        </p:nvSpPr>
        <p:spPr/>
        <p:txBody>
          <a:bodyPr/>
          <a:lstStyle/>
          <a:p>
            <a:pPr algn="l">
              <a:buFont typeface="Arial" panose="020B0604020202020204" pitchFamily="34" charset="0"/>
              <a:buChar char="•"/>
            </a:pPr>
            <a:r>
              <a:rPr lang="en-IN" b="0" i="0" dirty="0">
                <a:solidFill>
                  <a:srgbClr val="51565E"/>
                </a:solidFill>
                <a:effectLst/>
                <a:latin typeface="Roboto" panose="02000000000000000000" pitchFamily="2" charset="0"/>
              </a:rPr>
              <a:t>Constantly update your firewalls as soon as possible: Firmware patches keep your firewall updated against any newly discovered vulnerabilities.</a:t>
            </a:r>
          </a:p>
          <a:p>
            <a:pPr algn="l">
              <a:buFont typeface="Arial" panose="020B0604020202020204" pitchFamily="34" charset="0"/>
              <a:buChar char="•"/>
            </a:pPr>
            <a:r>
              <a:rPr lang="en-IN" b="0" i="0" dirty="0">
                <a:solidFill>
                  <a:srgbClr val="51565E"/>
                </a:solidFill>
                <a:effectLst/>
                <a:latin typeface="Roboto" panose="02000000000000000000" pitchFamily="2" charset="0"/>
              </a:rPr>
              <a:t>Use antivirus protection: In addition to firewalls, you need to use antivirus software to protect your system from viruses and other infections.</a:t>
            </a:r>
          </a:p>
          <a:p>
            <a:pPr algn="l">
              <a:buFont typeface="Arial" panose="020B0604020202020204" pitchFamily="34" charset="0"/>
              <a:buChar char="•"/>
            </a:pPr>
            <a:r>
              <a:rPr lang="en-IN" b="0" i="0" dirty="0">
                <a:solidFill>
                  <a:srgbClr val="51565E"/>
                </a:solidFill>
                <a:effectLst/>
                <a:latin typeface="Roboto" panose="02000000000000000000" pitchFamily="2" charset="0"/>
              </a:rPr>
              <a:t>Limit accessible ports and host: Limit inbound and outbound connections to a strict whitelist of trusted IP addresses. </a:t>
            </a:r>
          </a:p>
          <a:p>
            <a:pPr algn="l">
              <a:buFont typeface="Arial" panose="020B0604020202020204" pitchFamily="34" charset="0"/>
              <a:buChar char="•"/>
            </a:pPr>
            <a:r>
              <a:rPr lang="en-IN" b="0" i="0" dirty="0">
                <a:solidFill>
                  <a:srgbClr val="51565E"/>
                </a:solidFill>
                <a:effectLst/>
                <a:latin typeface="Roboto" panose="02000000000000000000" pitchFamily="2" charset="0"/>
              </a:rPr>
              <a:t>Have active network: To avoid downtime, have active network redundancies. Data backups for network hosts and other critical systems can help you avoid data loss and lost productivity in the case of a disaster.</a:t>
            </a:r>
          </a:p>
          <a:p>
            <a:endParaRPr lang="en-IN" dirty="0"/>
          </a:p>
        </p:txBody>
      </p:sp>
    </p:spTree>
    <p:extLst>
      <p:ext uri="{BB962C8B-B14F-4D97-AF65-F5344CB8AC3E}">
        <p14:creationId xmlns:p14="http://schemas.microsoft.com/office/powerpoint/2010/main" val="2330216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A5D433-68F5-5410-7B60-21C1453DC136}"/>
              </a:ext>
            </a:extLst>
          </p:cNvPr>
          <p:cNvSpPr>
            <a:spLocks noGrp="1"/>
          </p:cNvSpPr>
          <p:nvPr>
            <p:ph type="title"/>
          </p:nvPr>
        </p:nvSpPr>
        <p:spPr/>
        <p:txBody>
          <a:bodyPr/>
          <a:lstStyle/>
          <a:p>
            <a:r>
              <a:rPr lang="en-US" dirty="0"/>
              <a:t>How firewall stops bad request</a:t>
            </a:r>
            <a:endParaRPr lang="en-IN" dirty="0"/>
          </a:p>
        </p:txBody>
      </p:sp>
      <p:pic>
        <p:nvPicPr>
          <p:cNvPr id="4098" name="Picture 2" descr="Jenis Firewall Yang Bekerja Pada Transport Layer Adalah – TipCantik.com">
            <a:extLst>
              <a:ext uri="{FF2B5EF4-FFF2-40B4-BE49-F238E27FC236}">
                <a16:creationId xmlns:a16="http://schemas.microsoft.com/office/drawing/2014/main" xmlns="" id="{0D520ADB-5298-42EE-E7C0-B52A9940C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039" y="2471091"/>
            <a:ext cx="57150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17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BB15B1-5229-3863-A85F-AEBC53E350FE}"/>
              </a:ext>
            </a:extLst>
          </p:cNvPr>
          <p:cNvSpPr>
            <a:spLocks noGrp="1"/>
          </p:cNvSpPr>
          <p:nvPr>
            <p:ph type="title"/>
          </p:nvPr>
        </p:nvSpPr>
        <p:spPr/>
        <p:txBody>
          <a:bodyPr/>
          <a:lstStyle/>
          <a:p>
            <a:r>
              <a:rPr lang="en-US" dirty="0"/>
              <a:t>What is packet filter</a:t>
            </a:r>
            <a:endParaRPr lang="en-IN" dirty="0"/>
          </a:p>
        </p:txBody>
      </p:sp>
      <p:sp>
        <p:nvSpPr>
          <p:cNvPr id="3" name="Content Placeholder 2">
            <a:extLst>
              <a:ext uri="{FF2B5EF4-FFF2-40B4-BE49-F238E27FC236}">
                <a16:creationId xmlns:a16="http://schemas.microsoft.com/office/drawing/2014/main" xmlns="" id="{0AE3D948-630B-623B-D4B4-BDD4C5F4598C}"/>
              </a:ext>
            </a:extLst>
          </p:cNvPr>
          <p:cNvSpPr>
            <a:spLocks noGrp="1"/>
          </p:cNvSpPr>
          <p:nvPr>
            <p:ph idx="1"/>
          </p:nvPr>
        </p:nvSpPr>
        <p:spPr/>
        <p:txBody>
          <a:bodyPr/>
          <a:lstStyle/>
          <a:p>
            <a:r>
              <a:rPr lang="en-IN" dirty="0"/>
              <a:t>Data travels on the internet in small pieces; these are called packets. Each packet has certain metadata attached, like where it is coming from(source IP), where it should be sent to(destination IP) on which port it should be connected etc..</a:t>
            </a:r>
          </a:p>
          <a:p>
            <a:r>
              <a:rPr lang="en-IN" dirty="0"/>
              <a:t>A packet filter examines each datagram in isolation, determining whether the datagram should be allowed to pass or should be dropped based on administrator-specific rules. </a:t>
            </a:r>
          </a:p>
          <a:p>
            <a:r>
              <a:rPr lang="en-IN" dirty="0"/>
              <a:t>Packet filtering is a firewall technique used to control network access by monitoring outgoing and incoming packets and allowing them to pass or halt based on the source and destination Internet Protocol (IP) addresses, protocols and ports.</a:t>
            </a:r>
          </a:p>
        </p:txBody>
      </p:sp>
    </p:spTree>
    <p:extLst>
      <p:ext uri="{BB962C8B-B14F-4D97-AF65-F5344CB8AC3E}">
        <p14:creationId xmlns:p14="http://schemas.microsoft.com/office/powerpoint/2010/main" val="3036831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DF8A2-B535-5DAE-6AB8-ECC29A306365}"/>
              </a:ext>
            </a:extLst>
          </p:cNvPr>
          <p:cNvSpPr>
            <a:spLocks noGrp="1"/>
          </p:cNvSpPr>
          <p:nvPr>
            <p:ph type="title"/>
          </p:nvPr>
        </p:nvSpPr>
        <p:spPr/>
        <p:txBody>
          <a:bodyPr/>
          <a:lstStyle/>
          <a:p>
            <a:r>
              <a:rPr lang="en-US" dirty="0"/>
              <a:t>Packet filtering</a:t>
            </a:r>
            <a:endParaRPr lang="en-IN" dirty="0"/>
          </a:p>
        </p:txBody>
      </p:sp>
      <p:sp>
        <p:nvSpPr>
          <p:cNvPr id="3" name="Content Placeholder 2">
            <a:extLst>
              <a:ext uri="{FF2B5EF4-FFF2-40B4-BE49-F238E27FC236}">
                <a16:creationId xmlns:a16="http://schemas.microsoft.com/office/drawing/2014/main" xmlns="" id="{E3B1972B-4AF6-9ABC-E2F0-288B17913AC7}"/>
              </a:ext>
            </a:extLst>
          </p:cNvPr>
          <p:cNvSpPr>
            <a:spLocks noGrp="1"/>
          </p:cNvSpPr>
          <p:nvPr>
            <p:ph idx="1"/>
          </p:nvPr>
        </p:nvSpPr>
        <p:spPr/>
        <p:txBody>
          <a:bodyPr/>
          <a:lstStyle/>
          <a:p>
            <a:r>
              <a:rPr lang="en-IN" b="0" i="0" dirty="0">
                <a:solidFill>
                  <a:srgbClr val="51565E"/>
                </a:solidFill>
                <a:effectLst/>
                <a:latin typeface="Roboto" panose="02000000000000000000" pitchFamily="2" charset="0"/>
              </a:rPr>
              <a:t>A packet filtering firewall controls data flow to and from a network. It allows or blocks the data transfer based on the packet's source address, the destination address of the packet, the application protocols to transfer the data, and so on.</a:t>
            </a:r>
            <a:endParaRPr lang="en-IN" dirty="0"/>
          </a:p>
        </p:txBody>
      </p:sp>
    </p:spTree>
    <p:extLst>
      <p:ext uri="{BB962C8B-B14F-4D97-AF65-F5344CB8AC3E}">
        <p14:creationId xmlns:p14="http://schemas.microsoft.com/office/powerpoint/2010/main" val="2349844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BFC11C-CA29-397C-25FA-A0C7CF35DA85}"/>
              </a:ext>
            </a:extLst>
          </p:cNvPr>
          <p:cNvSpPr>
            <a:spLocks noGrp="1"/>
          </p:cNvSpPr>
          <p:nvPr>
            <p:ph type="title"/>
          </p:nvPr>
        </p:nvSpPr>
        <p:spPr/>
        <p:txBody>
          <a:bodyPr/>
          <a:lstStyle/>
          <a:p>
            <a:r>
              <a:rPr lang="en-US" dirty="0"/>
              <a:t>Packet filtering</a:t>
            </a:r>
            <a:endParaRPr lang="en-IN" dirty="0"/>
          </a:p>
        </p:txBody>
      </p:sp>
      <p:pic>
        <p:nvPicPr>
          <p:cNvPr id="5" name="Content Placeholder 4">
            <a:extLst>
              <a:ext uri="{FF2B5EF4-FFF2-40B4-BE49-F238E27FC236}">
                <a16:creationId xmlns:a16="http://schemas.microsoft.com/office/drawing/2014/main" xmlns="" id="{00A66A91-6368-4A84-2476-1C6ACD9CDC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20900"/>
            <a:ext cx="10058399" cy="4051300"/>
          </a:xfrm>
        </p:spPr>
      </p:pic>
    </p:spTree>
    <p:extLst>
      <p:ext uri="{BB962C8B-B14F-4D97-AF65-F5344CB8AC3E}">
        <p14:creationId xmlns:p14="http://schemas.microsoft.com/office/powerpoint/2010/main" val="1858921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A2E6D2-D6E0-142C-A2EB-C512A214CFA6}"/>
              </a:ext>
            </a:extLst>
          </p:cNvPr>
          <p:cNvSpPr>
            <a:spLocks noGrp="1"/>
          </p:cNvSpPr>
          <p:nvPr>
            <p:ph type="title"/>
          </p:nvPr>
        </p:nvSpPr>
        <p:spPr/>
        <p:txBody>
          <a:bodyPr/>
          <a:lstStyle/>
          <a:p>
            <a:r>
              <a:rPr lang="en-US" dirty="0"/>
              <a:t>Proxy firewall</a:t>
            </a:r>
            <a:endParaRPr lang="en-IN" dirty="0"/>
          </a:p>
        </p:txBody>
      </p:sp>
      <p:sp>
        <p:nvSpPr>
          <p:cNvPr id="3" name="Content Placeholder 2">
            <a:extLst>
              <a:ext uri="{FF2B5EF4-FFF2-40B4-BE49-F238E27FC236}">
                <a16:creationId xmlns:a16="http://schemas.microsoft.com/office/drawing/2014/main" xmlns="" id="{AD4A426F-3ACA-DDA2-E992-CA7C4F741BA6}"/>
              </a:ext>
            </a:extLst>
          </p:cNvPr>
          <p:cNvSpPr>
            <a:spLocks noGrp="1"/>
          </p:cNvSpPr>
          <p:nvPr>
            <p:ph idx="1"/>
          </p:nvPr>
        </p:nvSpPr>
        <p:spPr/>
        <p:txBody>
          <a:bodyPr/>
          <a:lstStyle/>
          <a:p>
            <a:r>
              <a:rPr lang="en-IN" b="0" i="0" dirty="0">
                <a:solidFill>
                  <a:srgbClr val="51565E"/>
                </a:solidFill>
                <a:effectLst/>
                <a:latin typeface="Roboto" panose="02000000000000000000" pitchFamily="2" charset="0"/>
              </a:rPr>
              <a:t>This type of firewall protects the network by filtering messages at the application layer. For a specific application, a proxy firewall serves as the gateway from one network to another.</a:t>
            </a:r>
            <a:endParaRPr lang="en-IN" dirty="0"/>
          </a:p>
        </p:txBody>
      </p:sp>
    </p:spTree>
    <p:extLst>
      <p:ext uri="{BB962C8B-B14F-4D97-AF65-F5344CB8AC3E}">
        <p14:creationId xmlns:p14="http://schemas.microsoft.com/office/powerpoint/2010/main" val="2553867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75B91-2BB2-2C0D-B789-62068A1184B2}"/>
              </a:ext>
            </a:extLst>
          </p:cNvPr>
          <p:cNvSpPr>
            <a:spLocks noGrp="1"/>
          </p:cNvSpPr>
          <p:nvPr>
            <p:ph type="title"/>
          </p:nvPr>
        </p:nvSpPr>
        <p:spPr/>
        <p:txBody>
          <a:bodyPr/>
          <a:lstStyle/>
          <a:p>
            <a:r>
              <a:rPr lang="en-US" dirty="0"/>
              <a:t>Proxy firewall</a:t>
            </a:r>
            <a:endParaRPr lang="en-IN" dirty="0"/>
          </a:p>
        </p:txBody>
      </p:sp>
      <p:pic>
        <p:nvPicPr>
          <p:cNvPr id="5" name="Content Placeholder 4">
            <a:extLst>
              <a:ext uri="{FF2B5EF4-FFF2-40B4-BE49-F238E27FC236}">
                <a16:creationId xmlns:a16="http://schemas.microsoft.com/office/drawing/2014/main" xmlns="" id="{772C297C-76FC-E9CA-525E-DF242EBC5F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20900"/>
            <a:ext cx="10058400" cy="4051300"/>
          </a:xfrm>
        </p:spPr>
      </p:pic>
    </p:spTree>
    <p:extLst>
      <p:ext uri="{BB962C8B-B14F-4D97-AF65-F5344CB8AC3E}">
        <p14:creationId xmlns:p14="http://schemas.microsoft.com/office/powerpoint/2010/main" val="122621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49FF92-A64C-AC67-8ACD-0B9883308878}"/>
              </a:ext>
            </a:extLst>
          </p:cNvPr>
          <p:cNvSpPr>
            <a:spLocks noGrp="1"/>
          </p:cNvSpPr>
          <p:nvPr>
            <p:ph type="title"/>
          </p:nvPr>
        </p:nvSpPr>
        <p:spPr/>
        <p:txBody>
          <a:bodyPr/>
          <a:lstStyle/>
          <a:p>
            <a:r>
              <a:rPr lang="en-US" dirty="0"/>
              <a:t>What is firewall</a:t>
            </a:r>
            <a:endParaRPr lang="en-IN" dirty="0"/>
          </a:p>
        </p:txBody>
      </p:sp>
      <p:sp>
        <p:nvSpPr>
          <p:cNvPr id="3" name="Content Placeholder 2">
            <a:extLst>
              <a:ext uri="{FF2B5EF4-FFF2-40B4-BE49-F238E27FC236}">
                <a16:creationId xmlns:a16="http://schemas.microsoft.com/office/drawing/2014/main" xmlns="" id="{C77B92E9-57FB-31B7-678D-104D1FB03D07}"/>
              </a:ext>
            </a:extLst>
          </p:cNvPr>
          <p:cNvSpPr>
            <a:spLocks noGrp="1"/>
          </p:cNvSpPr>
          <p:nvPr>
            <p:ph idx="1"/>
          </p:nvPr>
        </p:nvSpPr>
        <p:spPr/>
        <p:txBody>
          <a:bodyPr>
            <a:normAutofit lnSpcReduction="10000"/>
          </a:bodyPr>
          <a:lstStyle/>
          <a:p>
            <a:r>
              <a:rPr lang="en-IN" dirty="0"/>
              <a:t>A Firewall is a software or hardware system designed to prevent unauthorized access to an individual computer or network of computers.</a:t>
            </a:r>
          </a:p>
          <a:p>
            <a:r>
              <a:rPr lang="en-IN" dirty="0"/>
              <a:t>Firewalls can be implemented as both hardware and software, or a combination of both. It’s a part of almost all operating systems</a:t>
            </a:r>
          </a:p>
          <a:p>
            <a:r>
              <a:rPr lang="en-IN" dirty="0"/>
              <a:t>At its core, firewall examines traffic on a network interface to determine whether packets should be allowed to enter or leave the interface. Thus, firewall software blocks inbound connections to a system’s services that shouldn’t be exposed to other systems on a public network and can also be used to block outbound traffic from a system to a network.</a:t>
            </a:r>
          </a:p>
          <a:p>
            <a:r>
              <a:rPr lang="en-IN" dirty="0"/>
              <a:t>Firewalls block traffic to known malware sites to try and limit the potential damage of downloading an infected file. </a:t>
            </a:r>
          </a:p>
          <a:p>
            <a:r>
              <a:rPr lang="en-IN" dirty="0"/>
              <a:t>Firewalls take the direction of traffic into consideration when filtering packets. It uses two main categories of filters. </a:t>
            </a:r>
          </a:p>
        </p:txBody>
      </p:sp>
    </p:spTree>
    <p:extLst>
      <p:ext uri="{BB962C8B-B14F-4D97-AF65-F5344CB8AC3E}">
        <p14:creationId xmlns:p14="http://schemas.microsoft.com/office/powerpoint/2010/main" val="2868963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BEA380-FFBB-8F55-32D4-07654F55D4B1}"/>
              </a:ext>
            </a:extLst>
          </p:cNvPr>
          <p:cNvSpPr>
            <a:spLocks noGrp="1"/>
          </p:cNvSpPr>
          <p:nvPr>
            <p:ph type="title"/>
          </p:nvPr>
        </p:nvSpPr>
        <p:spPr/>
        <p:txBody>
          <a:bodyPr/>
          <a:lstStyle/>
          <a:p>
            <a:r>
              <a:rPr lang="en-IN" dirty="0"/>
              <a:t>PACKET CHARACTERISTIC TO FILTER</a:t>
            </a:r>
          </a:p>
        </p:txBody>
      </p:sp>
      <p:sp>
        <p:nvSpPr>
          <p:cNvPr id="3" name="Content Placeholder 2">
            <a:extLst>
              <a:ext uri="{FF2B5EF4-FFF2-40B4-BE49-F238E27FC236}">
                <a16:creationId xmlns:a16="http://schemas.microsoft.com/office/drawing/2014/main" xmlns="" id="{FE951D0A-1CFD-0A4B-200A-FEFFA9B9D12D}"/>
              </a:ext>
            </a:extLst>
          </p:cNvPr>
          <p:cNvSpPr>
            <a:spLocks noGrp="1"/>
          </p:cNvSpPr>
          <p:nvPr>
            <p:ph idx="1"/>
          </p:nvPr>
        </p:nvSpPr>
        <p:spPr/>
        <p:txBody>
          <a:bodyPr/>
          <a:lstStyle/>
          <a:p>
            <a:r>
              <a:rPr lang="en-IN" dirty="0"/>
              <a:t>Most firewalls and packet filters have the ability to examine the following characteristics of network traffic: </a:t>
            </a:r>
          </a:p>
          <a:p>
            <a:r>
              <a:rPr lang="en-IN" dirty="0"/>
              <a:t>Type of protocol (IP, TCP, UDP, ICMP, </a:t>
            </a:r>
            <a:r>
              <a:rPr lang="en-IN" dirty="0" err="1"/>
              <a:t>IPSec</a:t>
            </a:r>
            <a:r>
              <a:rPr lang="en-IN" dirty="0"/>
              <a:t>, etc.) </a:t>
            </a:r>
          </a:p>
          <a:p>
            <a:r>
              <a:rPr lang="en-IN" dirty="0"/>
              <a:t>Source IP address and port </a:t>
            </a:r>
          </a:p>
          <a:p>
            <a:r>
              <a:rPr lang="en-IN" dirty="0"/>
              <a:t>Destination IP address and port </a:t>
            </a:r>
          </a:p>
          <a:p>
            <a:r>
              <a:rPr lang="en-IN" dirty="0"/>
              <a:t>ICMP message type and code </a:t>
            </a:r>
          </a:p>
          <a:p>
            <a:r>
              <a:rPr lang="en-IN" dirty="0"/>
              <a:t>TCP flags (ACK, FIN, SYN, etc.) </a:t>
            </a:r>
          </a:p>
          <a:p>
            <a:r>
              <a:rPr lang="en-IN" dirty="0"/>
              <a:t>Network interface on which the packet arrives</a:t>
            </a:r>
          </a:p>
        </p:txBody>
      </p:sp>
    </p:spTree>
    <p:extLst>
      <p:ext uri="{BB962C8B-B14F-4D97-AF65-F5344CB8AC3E}">
        <p14:creationId xmlns:p14="http://schemas.microsoft.com/office/powerpoint/2010/main" val="1828110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7CF27-8883-8ED0-8E86-4DA5653E2B7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xmlns="" id="{A0EDEB30-92D3-C56E-6A4C-FBD3522C9744}"/>
              </a:ext>
            </a:extLst>
          </p:cNvPr>
          <p:cNvSpPr>
            <a:spLocks noGrp="1"/>
          </p:cNvSpPr>
          <p:nvPr>
            <p:ph idx="1"/>
          </p:nvPr>
        </p:nvSpPr>
        <p:spPr/>
        <p:txBody>
          <a:bodyPr/>
          <a:lstStyle/>
          <a:p>
            <a:r>
              <a:rPr lang="en-IN" dirty="0"/>
              <a:t>if we wanted to block incoming ping packets (ICMP echo requests) to our home network of 192.168.1.0/24, we can write something like the following rule.</a:t>
            </a:r>
          </a:p>
          <a:p>
            <a:pPr lvl="1">
              <a:buFont typeface="Wingdings" panose="05000000000000000000" pitchFamily="2" charset="2"/>
              <a:buChar char="q"/>
            </a:pPr>
            <a:r>
              <a:rPr lang="en-IN" b="1" dirty="0"/>
              <a:t>deny proto </a:t>
            </a:r>
            <a:r>
              <a:rPr lang="en-IN" b="1" dirty="0" err="1"/>
              <a:t>icmp</a:t>
            </a:r>
            <a:r>
              <a:rPr lang="en-IN" b="1" dirty="0"/>
              <a:t> type 8:0 from any to 192.168.1.0/24</a:t>
            </a:r>
          </a:p>
          <a:p>
            <a:r>
              <a:rPr lang="en-IN" dirty="0"/>
              <a:t>The important components of the rule are the action (deny), the packet attributes (ICMP protocol, specifically “ping” types), the direction of the rule (packets “from” one source “to” another), and the type of source (a network address range like 192.168.1.0/24).</a:t>
            </a:r>
          </a:p>
          <a:p>
            <a:r>
              <a:rPr lang="en-IN" dirty="0"/>
              <a:t>Example2: </a:t>
            </a:r>
          </a:p>
          <a:p>
            <a:r>
              <a:rPr lang="en-IN" dirty="0"/>
              <a:t>Imagine a firewall’s external interface (called eth1) has an IP address of 10.0.0.1 with a netmask of 255.255.255.0.  </a:t>
            </a:r>
          </a:p>
          <a:p>
            <a:r>
              <a:rPr lang="en-IN" dirty="0"/>
              <a:t>The firewall’s internal interface (called eth0) has an IP address of 192.168.1.1 with a netmask of 255.255.255.0.</a:t>
            </a:r>
          </a:p>
          <a:p>
            <a:pPr lvl="1"/>
            <a:endParaRPr lang="en-IN" dirty="0"/>
          </a:p>
        </p:txBody>
      </p:sp>
    </p:spTree>
    <p:extLst>
      <p:ext uri="{BB962C8B-B14F-4D97-AF65-F5344CB8AC3E}">
        <p14:creationId xmlns:p14="http://schemas.microsoft.com/office/powerpoint/2010/main" val="1271647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E249C9-D0B7-EA61-A515-0B485F2939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FC2CB67-8573-04F3-74A9-5C36D705E5CE}"/>
              </a:ext>
            </a:extLst>
          </p:cNvPr>
          <p:cNvSpPr>
            <a:spLocks noGrp="1"/>
          </p:cNvSpPr>
          <p:nvPr>
            <p:ph idx="1"/>
          </p:nvPr>
        </p:nvSpPr>
        <p:spPr/>
        <p:txBody>
          <a:bodyPr>
            <a:normAutofit fontScale="92500"/>
          </a:bodyPr>
          <a:lstStyle/>
          <a:p>
            <a:r>
              <a:rPr lang="en-IN" dirty="0"/>
              <a:t>Any traffic from the 192.168.1. 0 network destined to the 10.0.0.0 network will come in to the eth0 interface and go out of the eth1 interface as shown in the diagram below</a:t>
            </a:r>
          </a:p>
          <a:p>
            <a:endParaRPr lang="en-IN" dirty="0"/>
          </a:p>
          <a:p>
            <a:endParaRPr lang="en-IN" dirty="0"/>
          </a:p>
          <a:p>
            <a:endParaRPr lang="en-IN" dirty="0"/>
          </a:p>
          <a:p>
            <a:endParaRPr lang="en-IN" dirty="0"/>
          </a:p>
          <a:p>
            <a:pPr marL="0" indent="0">
              <a:buNone/>
            </a:pPr>
            <a:r>
              <a:rPr lang="en-IN" dirty="0"/>
              <a:t>Conversely, traffic from the 10.0.0.0/24 network destined for the 192.168.1.0/24 network will come in to the eth1 interface and go out of the eth0 interface.</a:t>
            </a:r>
          </a:p>
          <a:p>
            <a:r>
              <a:rPr lang="en-IN" dirty="0"/>
              <a:t>Therefore, traffic with a source address in the 192.168.1.0/24 range coming inbound on the eth1 interface should be </a:t>
            </a:r>
            <a:r>
              <a:rPr lang="en-IN" dirty="0" err="1"/>
              <a:t>be</a:t>
            </a:r>
            <a:r>
              <a:rPr lang="en-IN" dirty="0"/>
              <a:t> never seen. If we see that, it means someone on the external 10.0.0.0/24 network is attempting to spoof an address in our local IP range. </a:t>
            </a:r>
          </a:p>
          <a:p>
            <a:endParaRPr lang="en-IN" dirty="0"/>
          </a:p>
        </p:txBody>
      </p:sp>
      <p:pic>
        <p:nvPicPr>
          <p:cNvPr id="5" name="Picture 4">
            <a:extLst>
              <a:ext uri="{FF2B5EF4-FFF2-40B4-BE49-F238E27FC236}">
                <a16:creationId xmlns:a16="http://schemas.microsoft.com/office/drawing/2014/main" xmlns="" id="{44DC57FE-B54F-539E-CE9C-76C9D8A93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86" y="3429000"/>
            <a:ext cx="7946795" cy="1054154"/>
          </a:xfrm>
          <a:prstGeom prst="rect">
            <a:avLst/>
          </a:prstGeom>
        </p:spPr>
      </p:pic>
    </p:spTree>
    <p:extLst>
      <p:ext uri="{BB962C8B-B14F-4D97-AF65-F5344CB8AC3E}">
        <p14:creationId xmlns:p14="http://schemas.microsoft.com/office/powerpoint/2010/main" val="313449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688930-5F60-5E26-8A87-52317CDAA4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B842713-A61E-5685-0526-DF04749FB334}"/>
              </a:ext>
            </a:extLst>
          </p:cNvPr>
          <p:cNvSpPr>
            <a:spLocks noGrp="1"/>
          </p:cNvSpPr>
          <p:nvPr>
            <p:ph idx="1"/>
          </p:nvPr>
        </p:nvSpPr>
        <p:spPr/>
        <p:txBody>
          <a:bodyPr>
            <a:normAutofit/>
          </a:bodyPr>
          <a:lstStyle/>
          <a:p>
            <a:r>
              <a:rPr lang="en-IN" dirty="0"/>
              <a:t>The firewall can stop this kind of activity by using a rule like the following: </a:t>
            </a:r>
          </a:p>
          <a:p>
            <a:pPr lvl="1"/>
            <a:r>
              <a:rPr lang="en-IN" dirty="0"/>
              <a:t>deny proto any from 192.168.1.0/24 to any on eth1</a:t>
            </a:r>
          </a:p>
          <a:p>
            <a:r>
              <a:rPr lang="en-IN" dirty="0"/>
              <a:t>The above rule may be ambiguous. It might match the legitimate traffic coming from 192.168.1.0/24 heading out to the external network. It could, but it depends on the firewall’s interpretation of the syntax. </a:t>
            </a:r>
          </a:p>
          <a:p>
            <a:r>
              <a:rPr lang="en-IN" dirty="0"/>
              <a:t>We can rewrite the rule with less ambiguity by specifying the network interface on which it should be applied as follows </a:t>
            </a:r>
          </a:p>
          <a:p>
            <a:r>
              <a:rPr lang="en-IN" b="1" dirty="0"/>
              <a:t>deny proto any from 192.168.1.0/24 to any in on eth1 </a:t>
            </a:r>
          </a:p>
          <a:p>
            <a:r>
              <a:rPr lang="en-IN" b="1" dirty="0"/>
              <a:t>allow proto any from 192.168.1.0/24 to any out on eth1 </a:t>
            </a:r>
          </a:p>
          <a:p>
            <a:r>
              <a:rPr lang="en-IN" dirty="0"/>
              <a:t>We have to be very careful when writing firewall rules. Simply knowing what we are trying to block isn’t sufficient, we must verify that the rule works as expected. </a:t>
            </a:r>
          </a:p>
        </p:txBody>
      </p:sp>
    </p:spTree>
    <p:extLst>
      <p:ext uri="{BB962C8B-B14F-4D97-AF65-F5344CB8AC3E}">
        <p14:creationId xmlns:p14="http://schemas.microsoft.com/office/powerpoint/2010/main" val="1437418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1D6E7-C149-F107-E191-77D8F8AAFE56}"/>
              </a:ext>
            </a:extLst>
          </p:cNvPr>
          <p:cNvSpPr>
            <a:spLocks noGrp="1"/>
          </p:cNvSpPr>
          <p:nvPr>
            <p:ph type="title"/>
          </p:nvPr>
        </p:nvSpPr>
        <p:spPr/>
        <p:txBody>
          <a:bodyPr/>
          <a:lstStyle/>
          <a:p>
            <a:r>
              <a:rPr lang="en-IN" dirty="0"/>
              <a:t>STATELESS VS STATEFUL FIREWALLS</a:t>
            </a:r>
          </a:p>
        </p:txBody>
      </p:sp>
      <p:sp>
        <p:nvSpPr>
          <p:cNvPr id="3" name="Content Placeholder 2">
            <a:extLst>
              <a:ext uri="{FF2B5EF4-FFF2-40B4-BE49-F238E27FC236}">
                <a16:creationId xmlns:a16="http://schemas.microsoft.com/office/drawing/2014/main" xmlns="" id="{FB11F46A-AD52-EC86-DDC0-B5C3DC4F879E}"/>
              </a:ext>
            </a:extLst>
          </p:cNvPr>
          <p:cNvSpPr>
            <a:spLocks noGrp="1"/>
          </p:cNvSpPr>
          <p:nvPr>
            <p:ph idx="1"/>
          </p:nvPr>
        </p:nvSpPr>
        <p:spPr/>
        <p:txBody>
          <a:bodyPr/>
          <a:lstStyle/>
          <a:p>
            <a:r>
              <a:rPr lang="en-IN" dirty="0"/>
              <a:t>A stateless firewall examines individual packets in isolation from each other. It doesn’t track whether related packets have arrived before or are coming after. </a:t>
            </a:r>
          </a:p>
          <a:p>
            <a:r>
              <a:rPr lang="en-IN" dirty="0"/>
              <a:t>A stateful firewall places that packet in the context of related traffic and within a particular protocol, such as TCP/IP or FTP. This enables stateful firewalls to group individual packets together into concepts like connections, sessions, or conversations. </a:t>
            </a:r>
          </a:p>
          <a:p>
            <a:r>
              <a:rPr lang="en-IN" dirty="0"/>
              <a:t>A stateful firewall is able to filter traffic based not only on a packet’s characteristics, but also on the context of a packet according to a session or conversation. </a:t>
            </a:r>
          </a:p>
          <a:p>
            <a:r>
              <a:rPr lang="en-IN" dirty="0"/>
              <a:t>For example, a TCP ACK packet will be denied if the protected service hasn’t set up the SYN and SYN-ACK handshake to establish a connection. </a:t>
            </a:r>
          </a:p>
          <a:p>
            <a:r>
              <a:rPr lang="en-IN" dirty="0"/>
              <a:t>Stateful firewalls also allow for more dynamic rulesets.</a:t>
            </a:r>
          </a:p>
        </p:txBody>
      </p:sp>
    </p:spTree>
    <p:extLst>
      <p:ext uri="{BB962C8B-B14F-4D97-AF65-F5344CB8AC3E}">
        <p14:creationId xmlns:p14="http://schemas.microsoft.com/office/powerpoint/2010/main" val="1230138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968723-5091-B407-DFF2-83AB88898834}"/>
              </a:ext>
            </a:extLst>
          </p:cNvPr>
          <p:cNvSpPr>
            <a:spLocks noGrp="1"/>
          </p:cNvSpPr>
          <p:nvPr>
            <p:ph type="title"/>
          </p:nvPr>
        </p:nvSpPr>
        <p:spPr/>
        <p:txBody>
          <a:bodyPr/>
          <a:lstStyle/>
          <a:p>
            <a:r>
              <a:rPr lang="en-US" dirty="0"/>
              <a:t>Stateful firewall</a:t>
            </a:r>
            <a:endParaRPr lang="en-IN" dirty="0"/>
          </a:p>
        </p:txBody>
      </p:sp>
      <p:sp>
        <p:nvSpPr>
          <p:cNvPr id="3" name="Content Placeholder 2">
            <a:extLst>
              <a:ext uri="{FF2B5EF4-FFF2-40B4-BE49-F238E27FC236}">
                <a16:creationId xmlns:a16="http://schemas.microsoft.com/office/drawing/2014/main" xmlns="" id="{D702D648-B894-04E9-CA58-881F9B90824C}"/>
              </a:ext>
            </a:extLst>
          </p:cNvPr>
          <p:cNvSpPr>
            <a:spLocks noGrp="1"/>
          </p:cNvSpPr>
          <p:nvPr>
            <p:ph idx="1"/>
          </p:nvPr>
        </p:nvSpPr>
        <p:spPr/>
        <p:txBody>
          <a:bodyPr>
            <a:normAutofit fontScale="92500" lnSpcReduction="20000"/>
          </a:bodyPr>
          <a:lstStyle/>
          <a:p>
            <a:pPr algn="l" fontAlgn="base"/>
            <a:r>
              <a:rPr lang="en-IN" b="0" i="0" dirty="0">
                <a:solidFill>
                  <a:srgbClr val="212121"/>
                </a:solidFill>
                <a:effectLst/>
                <a:latin typeface="geekflare-primary"/>
              </a:rPr>
              <a:t>Stateful firewalls are capable of monitoring all aspects of network traffic, including their communication channels and characteristics. </a:t>
            </a:r>
          </a:p>
          <a:p>
            <a:pPr algn="l" fontAlgn="base"/>
            <a:r>
              <a:rPr lang="en-IN" b="0" i="0" dirty="0">
                <a:solidFill>
                  <a:srgbClr val="212121"/>
                </a:solidFill>
                <a:effectLst/>
                <a:latin typeface="geekflare-primary"/>
              </a:rPr>
              <a:t>They are also referred to as dynamic pocket filters as they filter traffic packets based on the context and state.</a:t>
            </a:r>
          </a:p>
          <a:p>
            <a:pPr algn="l" fontAlgn="base"/>
            <a:r>
              <a:rPr lang="en-IN" b="0" i="0" dirty="0">
                <a:solidFill>
                  <a:srgbClr val="212121"/>
                </a:solidFill>
                <a:effectLst/>
                <a:latin typeface="geekflare-primary"/>
              </a:rPr>
              <a:t>Now, what do these </a:t>
            </a:r>
            <a:r>
              <a:rPr lang="en-IN" b="1" i="0" dirty="0">
                <a:solidFill>
                  <a:srgbClr val="212121"/>
                </a:solidFill>
                <a:effectLst/>
                <a:latin typeface="geekflare-primary"/>
              </a:rPr>
              <a:t>context</a:t>
            </a:r>
            <a:r>
              <a:rPr lang="en-IN" b="0" i="0" dirty="0">
                <a:solidFill>
                  <a:srgbClr val="212121"/>
                </a:solidFill>
                <a:effectLst/>
                <a:latin typeface="geekflare-primary"/>
              </a:rPr>
              <a:t> and </a:t>
            </a:r>
            <a:r>
              <a:rPr lang="en-IN" b="1" i="0" dirty="0">
                <a:solidFill>
                  <a:srgbClr val="212121"/>
                </a:solidFill>
                <a:effectLst/>
                <a:latin typeface="geekflare-primary"/>
              </a:rPr>
              <a:t>state</a:t>
            </a:r>
            <a:r>
              <a:rPr lang="en-IN" b="0" i="0" dirty="0">
                <a:solidFill>
                  <a:srgbClr val="212121"/>
                </a:solidFill>
                <a:effectLst/>
                <a:latin typeface="geekflare-primary"/>
              </a:rPr>
              <a:t> mean in the language of network connections?</a:t>
            </a:r>
          </a:p>
          <a:p>
            <a:pPr algn="l" fontAlgn="base">
              <a:buFont typeface="Arial" panose="020B0604020202020204" pitchFamily="34" charset="0"/>
              <a:buChar char="•"/>
            </a:pPr>
            <a:r>
              <a:rPr lang="en-IN" b="1" i="0" dirty="0">
                <a:solidFill>
                  <a:srgbClr val="212121"/>
                </a:solidFill>
                <a:effectLst/>
                <a:latin typeface="geekflare-primary"/>
              </a:rPr>
              <a:t>Context</a:t>
            </a:r>
            <a:r>
              <a:rPr lang="en-IN" b="0" i="0" dirty="0">
                <a:solidFill>
                  <a:srgbClr val="212121"/>
                </a:solidFill>
                <a:effectLst/>
                <a:latin typeface="geekflare-primary"/>
              </a:rPr>
              <a:t> – it involves metadata of packets including ports and IP address belonging to the endpoint’s and destination, packet length, layer 3 information related to reassembly and fragmentation, flags, and numbers for TCP sequence of layer 4, and more.</a:t>
            </a:r>
          </a:p>
          <a:p>
            <a:pPr algn="l" fontAlgn="base">
              <a:buFont typeface="Arial" panose="020B0604020202020204" pitchFamily="34" charset="0"/>
              <a:buChar char="•"/>
            </a:pPr>
            <a:r>
              <a:rPr lang="en-IN" b="1" i="0" dirty="0">
                <a:solidFill>
                  <a:srgbClr val="212121"/>
                </a:solidFill>
                <a:effectLst/>
                <a:latin typeface="geekflare-primary"/>
              </a:rPr>
              <a:t>State </a:t>
            </a:r>
            <a:r>
              <a:rPr lang="en-IN" b="0" i="0" dirty="0">
                <a:solidFill>
                  <a:srgbClr val="212121"/>
                </a:solidFill>
                <a:effectLst/>
                <a:latin typeface="geekflare-primary"/>
              </a:rPr>
              <a:t>– firewalls apply their policy based on the state of the connection. To understand the state, let’s take the example of TCP-based communication. In TCP, 4 bits control connection state – SYN, ACK, FIN, and RST.</a:t>
            </a:r>
          </a:p>
          <a:p>
            <a:pPr algn="l" fontAlgn="base"/>
            <a:r>
              <a:rPr lang="en-IN" b="0" i="0" dirty="0">
                <a:solidFill>
                  <a:srgbClr val="212121"/>
                </a:solidFill>
                <a:effectLst/>
                <a:latin typeface="geekflare-primary"/>
              </a:rPr>
              <a:t>When a connection initiates through a 3-way handshake, then the TCP indicates the SYN flag, which the firewall uses to indicate the arrival of a new connection. Next, the connection receives the flag SYN+ACK by the server. Until the client reverts with ACK, the connection does not establish.</a:t>
            </a:r>
          </a:p>
          <a:p>
            <a:endParaRPr lang="en-IN" dirty="0"/>
          </a:p>
        </p:txBody>
      </p:sp>
    </p:spTree>
    <p:extLst>
      <p:ext uri="{BB962C8B-B14F-4D97-AF65-F5344CB8AC3E}">
        <p14:creationId xmlns:p14="http://schemas.microsoft.com/office/powerpoint/2010/main" val="565484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D6E16-C36F-90B1-51C1-C7A31F6D79AD}"/>
              </a:ext>
            </a:extLst>
          </p:cNvPr>
          <p:cNvSpPr>
            <a:spLocks noGrp="1"/>
          </p:cNvSpPr>
          <p:nvPr>
            <p:ph type="title"/>
          </p:nvPr>
        </p:nvSpPr>
        <p:spPr/>
        <p:txBody>
          <a:bodyPr/>
          <a:lstStyle/>
          <a:p>
            <a:r>
              <a:rPr lang="en-US" dirty="0"/>
              <a:t>Stateful firewall</a:t>
            </a:r>
            <a:endParaRPr lang="en-IN" dirty="0"/>
          </a:p>
        </p:txBody>
      </p:sp>
      <p:pic>
        <p:nvPicPr>
          <p:cNvPr id="2050" name="Picture 2">
            <a:extLst>
              <a:ext uri="{FF2B5EF4-FFF2-40B4-BE49-F238E27FC236}">
                <a16:creationId xmlns:a16="http://schemas.microsoft.com/office/drawing/2014/main" xmlns="" id="{84BD4D7F-2E53-4B12-393E-79F39278B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671" y="1765554"/>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825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58A75-171C-2F3F-51A1-C74A418B3AAC}"/>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xmlns="" id="{4A4378D4-0695-864A-3EAA-C92A532ACE74}"/>
              </a:ext>
            </a:extLst>
          </p:cNvPr>
          <p:cNvSpPr>
            <a:spLocks noGrp="1"/>
          </p:cNvSpPr>
          <p:nvPr>
            <p:ph idx="1"/>
          </p:nvPr>
        </p:nvSpPr>
        <p:spPr/>
        <p:txBody>
          <a:bodyPr/>
          <a:lstStyle/>
          <a:p>
            <a:pPr algn="l" fontAlgn="base">
              <a:buFont typeface="Arial" panose="020B0604020202020204" pitchFamily="34" charset="0"/>
              <a:buChar char="•"/>
            </a:pPr>
            <a:r>
              <a:rPr lang="en-IN" b="0" i="0" dirty="0">
                <a:solidFill>
                  <a:srgbClr val="212121"/>
                </a:solidFill>
                <a:effectLst/>
                <a:latin typeface="geekflare-primary"/>
              </a:rPr>
              <a:t>Powerful memory to retain key aspects of traffic</a:t>
            </a:r>
          </a:p>
          <a:p>
            <a:pPr algn="l" fontAlgn="base">
              <a:buFont typeface="Arial" panose="020B0604020202020204" pitchFamily="34" charset="0"/>
              <a:buChar char="•"/>
            </a:pPr>
            <a:r>
              <a:rPr lang="en-IN" b="0" i="0" dirty="0">
                <a:solidFill>
                  <a:srgbClr val="212121"/>
                </a:solidFill>
                <a:effectLst/>
                <a:latin typeface="geekflare-primary"/>
              </a:rPr>
              <a:t>Highly skilled to detect forged messaging or unauthorized access</a:t>
            </a:r>
          </a:p>
          <a:p>
            <a:pPr algn="l" fontAlgn="base">
              <a:buFont typeface="Arial" panose="020B0604020202020204" pitchFamily="34" charset="0"/>
              <a:buChar char="•"/>
            </a:pPr>
            <a:r>
              <a:rPr lang="en-IN" b="0" i="0" dirty="0">
                <a:solidFill>
                  <a:srgbClr val="212121"/>
                </a:solidFill>
                <a:effectLst/>
                <a:latin typeface="geekflare-primary"/>
              </a:rPr>
              <a:t>Intelligent system to make better decisions based on present and past findings</a:t>
            </a:r>
          </a:p>
          <a:p>
            <a:pPr algn="l" fontAlgn="base">
              <a:buFont typeface="Arial" panose="020B0604020202020204" pitchFamily="34" charset="0"/>
              <a:buChar char="•"/>
            </a:pPr>
            <a:r>
              <a:rPr lang="en-IN" b="0" i="0" dirty="0">
                <a:solidFill>
                  <a:srgbClr val="212121"/>
                </a:solidFill>
                <a:effectLst/>
                <a:latin typeface="geekflare-primary"/>
              </a:rPr>
              <a:t>Wider logging capacity and stronger attack mitigation</a:t>
            </a:r>
          </a:p>
          <a:p>
            <a:pPr algn="l" fontAlgn="base">
              <a:buFont typeface="Arial" panose="020B0604020202020204" pitchFamily="34" charset="0"/>
              <a:buChar char="•"/>
            </a:pPr>
            <a:r>
              <a:rPr lang="en-IN" b="0" i="0" dirty="0">
                <a:solidFill>
                  <a:srgbClr val="212121"/>
                </a:solidFill>
                <a:effectLst/>
                <a:latin typeface="geekflare-primary"/>
              </a:rPr>
              <a:t>Needs lesser ports for communication</a:t>
            </a:r>
          </a:p>
          <a:p>
            <a:pPr algn="l" fontAlgn="base"/>
            <a:r>
              <a:rPr lang="en-IN" b="0" i="0" dirty="0">
                <a:solidFill>
                  <a:srgbClr val="212121"/>
                </a:solidFill>
                <a:effectLst/>
                <a:latin typeface="geekflare-primary"/>
              </a:rPr>
              <a:t>It implies that stateful firewalls keep on </a:t>
            </a:r>
            <a:r>
              <a:rPr lang="en-IN" b="0" i="0" dirty="0" err="1">
                <a:solidFill>
                  <a:srgbClr val="212121"/>
                </a:solidFill>
                <a:effectLst/>
                <a:latin typeface="geekflare-primary"/>
              </a:rPr>
              <a:t>analyzing</a:t>
            </a:r>
            <a:r>
              <a:rPr lang="en-IN" b="0" i="0" dirty="0">
                <a:solidFill>
                  <a:srgbClr val="212121"/>
                </a:solidFill>
                <a:effectLst/>
                <a:latin typeface="geekflare-primary"/>
              </a:rPr>
              <a:t> every data packet trying to enter into a network. Once the stateful firewall approves a traffic request, it can travel freely inside the network.</a:t>
            </a:r>
          </a:p>
          <a:p>
            <a:pPr algn="l" fontAlgn="base"/>
            <a:r>
              <a:rPr lang="en-IN" b="0" i="0" dirty="0">
                <a:solidFill>
                  <a:srgbClr val="212121"/>
                </a:solidFill>
                <a:effectLst/>
                <a:latin typeface="geekflare-primary"/>
              </a:rPr>
              <a:t>However, stateful firewalls can be vulnerable to </a:t>
            </a:r>
            <a:r>
              <a:rPr lang="en-IN" b="0" i="0" u="none" strike="noStrike" dirty="0">
                <a:solidFill>
                  <a:srgbClr val="FF4A00"/>
                </a:solidFill>
                <a:effectLst/>
                <a:latin typeface="geekflare-primary"/>
                <a:hlinkClick r:id="rId2"/>
              </a:rPr>
              <a:t>DDoS attacks</a:t>
            </a:r>
            <a:r>
              <a:rPr lang="en-IN" b="0" i="0" dirty="0">
                <a:solidFill>
                  <a:srgbClr val="212121"/>
                </a:solidFill>
                <a:effectLst/>
                <a:latin typeface="geekflare-primary"/>
              </a:rPr>
              <a:t>. The reason behind the same is the increased need for software-network connection and intense computational power for implementation.</a:t>
            </a:r>
          </a:p>
          <a:p>
            <a:endParaRPr lang="en-IN" dirty="0"/>
          </a:p>
        </p:txBody>
      </p:sp>
    </p:spTree>
    <p:extLst>
      <p:ext uri="{BB962C8B-B14F-4D97-AF65-F5344CB8AC3E}">
        <p14:creationId xmlns:p14="http://schemas.microsoft.com/office/powerpoint/2010/main" val="4206384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16C81-2FD0-B8EA-0227-372D824758AE}"/>
              </a:ext>
            </a:extLst>
          </p:cNvPr>
          <p:cNvSpPr>
            <a:spLocks noGrp="1"/>
          </p:cNvSpPr>
          <p:nvPr>
            <p:ph type="title"/>
          </p:nvPr>
        </p:nvSpPr>
        <p:spPr/>
        <p:txBody>
          <a:bodyPr/>
          <a:lstStyle/>
          <a:p>
            <a:r>
              <a:rPr lang="en-US" dirty="0"/>
              <a:t>Stateless firewall</a:t>
            </a:r>
            <a:endParaRPr lang="en-IN" dirty="0"/>
          </a:p>
        </p:txBody>
      </p:sp>
      <p:sp>
        <p:nvSpPr>
          <p:cNvPr id="3" name="Content Placeholder 2">
            <a:extLst>
              <a:ext uri="{FF2B5EF4-FFF2-40B4-BE49-F238E27FC236}">
                <a16:creationId xmlns:a16="http://schemas.microsoft.com/office/drawing/2014/main" xmlns="" id="{ACB4E0A3-FEB9-C6EC-590E-F0A0DC82C8F8}"/>
              </a:ext>
            </a:extLst>
          </p:cNvPr>
          <p:cNvSpPr>
            <a:spLocks noGrp="1"/>
          </p:cNvSpPr>
          <p:nvPr>
            <p:ph idx="1"/>
          </p:nvPr>
        </p:nvSpPr>
        <p:spPr/>
        <p:txBody>
          <a:bodyPr/>
          <a:lstStyle/>
          <a:p>
            <a:pPr algn="l" fontAlgn="base"/>
            <a:r>
              <a:rPr lang="en-IN" b="0" i="0" dirty="0">
                <a:solidFill>
                  <a:srgbClr val="212121"/>
                </a:solidFill>
                <a:effectLst/>
                <a:latin typeface="geekflare-primary"/>
              </a:rPr>
              <a:t>Stateless firewalls utilize clues from key values like source, destination address, and more to check whether any threat is present. On detecting a possible threat, the firewall blocks it. There are certain </a:t>
            </a:r>
            <a:r>
              <a:rPr lang="en-IN" b="0" i="0" dirty="0" err="1">
                <a:solidFill>
                  <a:srgbClr val="212121"/>
                </a:solidFill>
                <a:effectLst/>
                <a:latin typeface="geekflare-primary"/>
              </a:rPr>
              <a:t>preset</a:t>
            </a:r>
            <a:r>
              <a:rPr lang="en-IN" b="0" i="0" dirty="0">
                <a:solidFill>
                  <a:srgbClr val="212121"/>
                </a:solidFill>
                <a:effectLst/>
                <a:latin typeface="geekflare-primary"/>
              </a:rPr>
              <a:t> rules that firewalls enforce while deciding whether traffic must be permitted or not.</a:t>
            </a:r>
          </a:p>
          <a:p>
            <a:pPr algn="l" fontAlgn="base"/>
            <a:r>
              <a:rPr lang="en-IN" b="0" i="0" dirty="0">
                <a:solidFill>
                  <a:srgbClr val="212121"/>
                </a:solidFill>
                <a:effectLst/>
                <a:latin typeface="geekflare-primary"/>
              </a:rPr>
              <a:t>As stateless firewalls are not designed to consider as many details as stateful firewalls, they are less rigorous.</a:t>
            </a:r>
          </a:p>
          <a:p>
            <a:pPr algn="l" fontAlgn="base"/>
            <a:r>
              <a:rPr lang="en-IN" b="0" i="0" dirty="0">
                <a:solidFill>
                  <a:srgbClr val="212121"/>
                </a:solidFill>
                <a:effectLst/>
                <a:latin typeface="geekflare-primary"/>
              </a:rPr>
              <a:t>For example, a stateless firewall cannot take into account the complete pattern in which packets are entering. Instead, it will inspect each packet in isolation. Furthermore, it also fails to differentiate between different traffic types of application-level, including HTTPS, HTTP, SSH, FTP, </a:t>
            </a:r>
            <a:r>
              <a:rPr lang="en-IN" b="0" i="0" dirty="0" err="1">
                <a:solidFill>
                  <a:srgbClr val="212121"/>
                </a:solidFill>
                <a:effectLst/>
                <a:latin typeface="geekflare-primary"/>
              </a:rPr>
              <a:t>VolP</a:t>
            </a:r>
            <a:r>
              <a:rPr lang="en-IN" b="0" i="0" dirty="0">
                <a:solidFill>
                  <a:srgbClr val="212121"/>
                </a:solidFill>
                <a:effectLst/>
                <a:latin typeface="geekflare-primary"/>
              </a:rPr>
              <a:t>, etc.</a:t>
            </a:r>
          </a:p>
          <a:p>
            <a:pPr algn="l" fontAlgn="base"/>
            <a:r>
              <a:rPr lang="en-IN" b="0" i="0" dirty="0">
                <a:solidFill>
                  <a:srgbClr val="212121"/>
                </a:solidFill>
                <a:effectLst/>
                <a:latin typeface="geekflare-primary"/>
              </a:rPr>
              <a:t>Consequently, stateless firewalls are susceptible to online attacks spread across different packets.</a:t>
            </a:r>
          </a:p>
        </p:txBody>
      </p:sp>
    </p:spTree>
    <p:extLst>
      <p:ext uri="{BB962C8B-B14F-4D97-AF65-F5344CB8AC3E}">
        <p14:creationId xmlns:p14="http://schemas.microsoft.com/office/powerpoint/2010/main" val="2738397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0CADD-0841-8CB0-DFBB-3F111FC326A7}"/>
              </a:ext>
            </a:extLst>
          </p:cNvPr>
          <p:cNvSpPr>
            <a:spLocks noGrp="1"/>
          </p:cNvSpPr>
          <p:nvPr>
            <p:ph type="title"/>
          </p:nvPr>
        </p:nvSpPr>
        <p:spPr/>
        <p:txBody>
          <a:bodyPr/>
          <a:lstStyle/>
          <a:p>
            <a:r>
              <a:rPr lang="en-US" dirty="0"/>
              <a:t>Stateless firewall</a:t>
            </a:r>
            <a:endParaRPr lang="en-IN" dirty="0"/>
          </a:p>
        </p:txBody>
      </p:sp>
      <p:sp>
        <p:nvSpPr>
          <p:cNvPr id="3" name="Content Placeholder 2">
            <a:extLst>
              <a:ext uri="{FF2B5EF4-FFF2-40B4-BE49-F238E27FC236}">
                <a16:creationId xmlns:a16="http://schemas.microsoft.com/office/drawing/2014/main" xmlns="" id="{CFF3AF97-9FE9-4EE5-F610-090E3FF28964}"/>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xmlns="" id="{CE86D62C-57BF-2E5F-5D74-9E034B9ED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1765554"/>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25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51881B-89FD-FB5B-2798-A079EEAF1C36}"/>
              </a:ext>
            </a:extLst>
          </p:cNvPr>
          <p:cNvSpPr>
            <a:spLocks noGrp="1"/>
          </p:cNvSpPr>
          <p:nvPr>
            <p:ph type="title"/>
          </p:nvPr>
        </p:nvSpPr>
        <p:spPr>
          <a:xfrm>
            <a:off x="1069848" y="949780"/>
            <a:ext cx="10058400" cy="1144195"/>
          </a:xfrm>
        </p:spPr>
        <p:txBody>
          <a:bodyPr/>
          <a:lstStyle/>
          <a:p>
            <a:r>
              <a:rPr lang="en-US" dirty="0"/>
              <a:t>firewall</a:t>
            </a:r>
            <a:endParaRPr lang="en-IN" dirty="0"/>
          </a:p>
        </p:txBody>
      </p:sp>
      <p:pic>
        <p:nvPicPr>
          <p:cNvPr id="1026" name="Picture 2" descr="Firewall by Extra-Dan on DeviantArt">
            <a:extLst>
              <a:ext uri="{FF2B5EF4-FFF2-40B4-BE49-F238E27FC236}">
                <a16:creationId xmlns:a16="http://schemas.microsoft.com/office/drawing/2014/main" xmlns="" id="{DC451930-ACA8-6E17-6A15-E42311BD7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52" y="2337847"/>
            <a:ext cx="10336396" cy="367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45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47B1F9-2BF5-7C21-4D6F-99709002CB33}"/>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xmlns="" id="{4F96C602-37D6-1662-D980-91E751D07B87}"/>
              </a:ext>
            </a:extLst>
          </p:cNvPr>
          <p:cNvSpPr>
            <a:spLocks noGrp="1"/>
          </p:cNvSpPr>
          <p:nvPr>
            <p:ph idx="1"/>
          </p:nvPr>
        </p:nvSpPr>
        <p:spPr/>
        <p:txBody>
          <a:bodyPr/>
          <a:lstStyle/>
          <a:p>
            <a:pPr algn="l" fontAlgn="base">
              <a:buFont typeface="Arial" panose="020B0604020202020204" pitchFamily="34" charset="0"/>
              <a:buChar char="•"/>
            </a:pPr>
            <a:r>
              <a:rPr lang="en-IN" b="0" i="0" dirty="0">
                <a:solidFill>
                  <a:srgbClr val="212121"/>
                </a:solidFill>
                <a:effectLst/>
                <a:latin typeface="geekflare-primary"/>
              </a:rPr>
              <a:t>Performs well in case of heavy traffic</a:t>
            </a:r>
          </a:p>
          <a:p>
            <a:pPr algn="l" fontAlgn="base">
              <a:buFont typeface="Arial" panose="020B0604020202020204" pitchFamily="34" charset="0"/>
              <a:buChar char="•"/>
            </a:pPr>
            <a:r>
              <a:rPr lang="en-IN" b="0" i="0" dirty="0">
                <a:solidFill>
                  <a:srgbClr val="212121"/>
                </a:solidFill>
                <a:effectLst/>
                <a:latin typeface="geekflare-primary"/>
              </a:rPr>
              <a:t>Fast</a:t>
            </a:r>
          </a:p>
          <a:p>
            <a:pPr algn="l" fontAlgn="base">
              <a:buFont typeface="Arial" panose="020B0604020202020204" pitchFamily="34" charset="0"/>
              <a:buChar char="•"/>
            </a:pPr>
            <a:r>
              <a:rPr lang="en-IN" b="0" i="0" dirty="0">
                <a:solidFill>
                  <a:srgbClr val="212121"/>
                </a:solidFill>
                <a:effectLst/>
                <a:latin typeface="geekflare-primary"/>
              </a:rPr>
              <a:t>Generally, cheaper than stateful firewalls.</a:t>
            </a:r>
          </a:p>
          <a:p>
            <a:r>
              <a:rPr lang="en-IN" b="1" dirty="0">
                <a:solidFill>
                  <a:srgbClr val="212121"/>
                </a:solidFill>
                <a:latin typeface="geekflare-primary"/>
              </a:rPr>
              <a:t>Note</a:t>
            </a:r>
            <a:r>
              <a:rPr lang="en-IN" dirty="0">
                <a:solidFill>
                  <a:srgbClr val="212121"/>
                </a:solidFill>
                <a:latin typeface="geekflare-primary"/>
              </a:rPr>
              <a:t>:</a:t>
            </a:r>
          </a:p>
          <a:p>
            <a:r>
              <a:rPr lang="en-IN" dirty="0">
                <a:solidFill>
                  <a:srgbClr val="212121"/>
                </a:solidFill>
                <a:latin typeface="geekflare-primary"/>
              </a:rPr>
              <a:t>Example of stateful and stateless firewall</a:t>
            </a:r>
          </a:p>
          <a:p>
            <a:pPr lvl="1"/>
            <a:r>
              <a:rPr lang="en-IN" b="1" i="0" dirty="0">
                <a:solidFill>
                  <a:srgbClr val="212121"/>
                </a:solidFill>
                <a:effectLst/>
                <a:latin typeface="geekflare-primary"/>
              </a:rPr>
              <a:t>Small businesses</a:t>
            </a:r>
          </a:p>
          <a:p>
            <a:pPr lvl="1"/>
            <a:r>
              <a:rPr lang="en-IN" b="1" i="0" dirty="0">
                <a:solidFill>
                  <a:srgbClr val="212121"/>
                </a:solidFill>
                <a:effectLst/>
                <a:latin typeface="geekflare-primary"/>
              </a:rPr>
              <a:t>Enterprises</a:t>
            </a:r>
          </a:p>
          <a:p>
            <a:pPr lvl="1"/>
            <a:endParaRPr lang="en-IN" dirty="0">
              <a:solidFill>
                <a:srgbClr val="212121"/>
              </a:solidFill>
              <a:latin typeface="geekflare-primary"/>
            </a:endParaRPr>
          </a:p>
          <a:p>
            <a:pPr lvl="1"/>
            <a:r>
              <a:rPr lang="en-IN" dirty="0">
                <a:solidFill>
                  <a:srgbClr val="212121"/>
                </a:solidFill>
                <a:latin typeface="geekflare-primary"/>
              </a:rPr>
              <a:t>A</a:t>
            </a:r>
            <a:r>
              <a:rPr lang="en-IN" b="0" i="0" dirty="0">
                <a:solidFill>
                  <a:srgbClr val="212121"/>
                </a:solidFill>
                <a:effectLst/>
                <a:latin typeface="geekflare-primary"/>
              </a:rPr>
              <a:t> stateless firewall does not inspect entire traffic or packet and can’t identify traffic types.</a:t>
            </a:r>
            <a:endParaRPr lang="en-IN" dirty="0"/>
          </a:p>
        </p:txBody>
      </p:sp>
    </p:spTree>
    <p:extLst>
      <p:ext uri="{BB962C8B-B14F-4D97-AF65-F5344CB8AC3E}">
        <p14:creationId xmlns:p14="http://schemas.microsoft.com/office/powerpoint/2010/main" val="3195412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t>
            </a:r>
            <a:r>
              <a:rPr lang="en-US" dirty="0"/>
              <a:t>Address Translation </a:t>
            </a:r>
            <a:r>
              <a:rPr lang="en-US" dirty="0" smtClean="0"/>
              <a:t>(NAT)</a:t>
            </a:r>
            <a:endParaRPr lang="en-US" dirty="0"/>
          </a:p>
        </p:txBody>
      </p:sp>
      <p:sp>
        <p:nvSpPr>
          <p:cNvPr id="3" name="Content Placeholder 2"/>
          <p:cNvSpPr>
            <a:spLocks noGrp="1"/>
          </p:cNvSpPr>
          <p:nvPr>
            <p:ph idx="1"/>
          </p:nvPr>
        </p:nvSpPr>
        <p:spPr/>
        <p:txBody>
          <a:bodyPr>
            <a:normAutofit lnSpcReduction="10000"/>
          </a:bodyPr>
          <a:lstStyle/>
          <a:p>
            <a:r>
              <a:rPr lang="en-US" dirty="0"/>
              <a:t>Networking devices are the gateways between networks. They separate external networks like the Internet from private networks like those used by the systems in our home. </a:t>
            </a:r>
            <a:endParaRPr lang="en-US" dirty="0" smtClean="0"/>
          </a:p>
          <a:p>
            <a:r>
              <a:rPr lang="en-US" dirty="0" smtClean="0"/>
              <a:t> </a:t>
            </a:r>
            <a:r>
              <a:rPr lang="en-US" dirty="0"/>
              <a:t>Systems on the Internet must have unique, public (i.e., “routable”) IP addresses. This ensures that packets for a web site or a gaming server always go to the right destination. </a:t>
            </a:r>
            <a:endParaRPr lang="en-US" dirty="0" smtClean="0"/>
          </a:p>
          <a:p>
            <a:r>
              <a:rPr lang="en-US" dirty="0" smtClean="0"/>
              <a:t>Internal </a:t>
            </a:r>
            <a:r>
              <a:rPr lang="en-US" dirty="0"/>
              <a:t>networks, on the other hand, use “non-routable” IP addresses, referred to as private or RFC 1918 addresses. </a:t>
            </a:r>
            <a:r>
              <a:rPr lang="en-US" dirty="0" smtClean="0"/>
              <a:t> </a:t>
            </a:r>
          </a:p>
          <a:p>
            <a:r>
              <a:rPr lang="en-US" dirty="0" smtClean="0"/>
              <a:t>The </a:t>
            </a:r>
            <a:r>
              <a:rPr lang="en-US" dirty="0"/>
              <a:t>Internet Assigned Numbers Authority (IANA) reserved those IP address blocks for private networks. </a:t>
            </a:r>
            <a:endParaRPr lang="en-US" dirty="0" smtClean="0"/>
          </a:p>
          <a:p>
            <a:r>
              <a:rPr lang="en-US" dirty="0" smtClean="0"/>
              <a:t>This </a:t>
            </a:r>
            <a:r>
              <a:rPr lang="en-US" dirty="0"/>
              <a:t>enables organizations large and small to build networks whose traffic will not leak onto the Internet unless it passes through a gateway device like a router or firewall. </a:t>
            </a:r>
            <a:endParaRPr lang="en-US" dirty="0" smtClean="0"/>
          </a:p>
          <a:p>
            <a:endParaRPr lang="en-US" dirty="0"/>
          </a:p>
        </p:txBody>
      </p:sp>
    </p:spTree>
    <p:extLst>
      <p:ext uri="{BB962C8B-B14F-4D97-AF65-F5344CB8AC3E}">
        <p14:creationId xmlns:p14="http://schemas.microsoft.com/office/powerpoint/2010/main" val="2069678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IPv4 supports about 4 billion devices theoretically due to its 32-bit address field, and IPv6 uses a 128-bit address field, enough for roughly 3.4 × 1038 unique devices. </a:t>
            </a:r>
          </a:p>
          <a:p>
            <a:r>
              <a:rPr lang="en-US" dirty="0"/>
              <a:t>The “non-routable” nature of private address spaces poses a problem once a device needs to access the Internet. </a:t>
            </a:r>
            <a:r>
              <a:rPr lang="en-US" dirty="0" smtClean="0"/>
              <a:t>Network </a:t>
            </a:r>
            <a:r>
              <a:rPr lang="en-US" dirty="0"/>
              <a:t>Address Translation (NAT) solves this routing problem by translating packets from private to public addresses. </a:t>
            </a:r>
          </a:p>
          <a:p>
            <a:r>
              <a:rPr lang="en-US" dirty="0"/>
              <a:t> NAT is usually performed by a networking device on its external interface for the benefit of the systems on its internal interface. </a:t>
            </a:r>
          </a:p>
          <a:p>
            <a:r>
              <a:rPr lang="en-US" dirty="0"/>
              <a:t>Private systems can communicate with the Internet using the routable, publicly accessible IP address on the NAT device’s external interface. </a:t>
            </a:r>
            <a:r>
              <a:rPr lang="en-US" dirty="0" smtClean="0"/>
              <a:t> </a:t>
            </a:r>
          </a:p>
          <a:p>
            <a:r>
              <a:rPr lang="en-US" dirty="0" smtClean="0"/>
              <a:t>When </a:t>
            </a:r>
            <a:r>
              <a:rPr lang="en-US" dirty="0"/>
              <a:t>a NAT device receives traffic from the private network destined for the external network (Internet), it records the packet’s source and destination details. The device then rewrites the packet’s header such that the private source IP address is replaced with the device’s external, public IP address. </a:t>
            </a:r>
          </a:p>
          <a:p>
            <a:endParaRPr lang="en-US" dirty="0"/>
          </a:p>
        </p:txBody>
      </p:sp>
    </p:spTree>
    <p:extLst>
      <p:ext uri="{BB962C8B-B14F-4D97-AF65-F5344CB8AC3E}">
        <p14:creationId xmlns:p14="http://schemas.microsoft.com/office/powerpoint/2010/main" val="688379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t>
            </a:r>
            <a:r>
              <a:rPr lang="en-US" dirty="0" err="1"/>
              <a:t>cont</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a:t>Then the device sends the packet to the destination IP address. From the destination system’s point of view, the packet appears to have come directly from the NAT device. The destination system responds as necessary to the packet, sending it back to the NAT device’s IP address. </a:t>
            </a:r>
            <a:endParaRPr lang="en-US" dirty="0" smtClean="0"/>
          </a:p>
          <a:p>
            <a:r>
              <a:rPr lang="en-US" dirty="0" smtClean="0"/>
              <a:t>When </a:t>
            </a:r>
            <a:r>
              <a:rPr lang="en-US" dirty="0"/>
              <a:t>the NAT device receives the response packet, it checks its address translation table to see if the address and port information of the packet match any of the packets that had been sent out. </a:t>
            </a:r>
            <a:endParaRPr lang="en-US" dirty="0" smtClean="0"/>
          </a:p>
          <a:p>
            <a:r>
              <a:rPr lang="en-US" dirty="0"/>
              <a:t>If no match is found, the packet is dropped or handled according to any firewall rules operating on the device. If a match is found, the NAT device rewrites the packet’s destination IP address with the private IP address of the system that originally sent the packet. </a:t>
            </a:r>
            <a:endParaRPr lang="en-US" dirty="0" smtClean="0"/>
          </a:p>
          <a:p>
            <a:r>
              <a:rPr lang="en-US" dirty="0" smtClean="0"/>
              <a:t>Finally</a:t>
            </a:r>
            <a:r>
              <a:rPr lang="en-US" dirty="0"/>
              <a:t>, the NAT device sends the packet to its internal destination. The network address translation is completely transparent to the systems on the internal, private IP address and the Internet destination. The private system can access the Internet, but an Internet system cannot directly address it. </a:t>
            </a:r>
          </a:p>
        </p:txBody>
      </p:sp>
    </p:spTree>
    <p:extLst>
      <p:ext uri="{BB962C8B-B14F-4D97-AF65-F5344CB8AC3E}">
        <p14:creationId xmlns:p14="http://schemas.microsoft.com/office/powerpoint/2010/main" val="1109756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t>
            </a:r>
            <a:r>
              <a:rPr lang="en-US" dirty="0" err="1"/>
              <a:t>cont</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509" y="2244436"/>
            <a:ext cx="11074400" cy="3511921"/>
          </a:xfrm>
        </p:spPr>
      </p:pic>
    </p:spTree>
    <p:extLst>
      <p:ext uri="{BB962C8B-B14F-4D97-AF65-F5344CB8AC3E}">
        <p14:creationId xmlns:p14="http://schemas.microsoft.com/office/powerpoint/2010/main" val="3836727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t>
            </a:r>
            <a:r>
              <a:rPr lang="en-US" dirty="0" err="1"/>
              <a:t>cont</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a:t>NAT has a few limitations with regard to the kinds of traffic it may successfully translate. </a:t>
            </a:r>
            <a:r>
              <a:rPr lang="en-US" dirty="0" smtClean="0"/>
              <a:t> </a:t>
            </a:r>
          </a:p>
          <a:p>
            <a:r>
              <a:rPr lang="en-US" dirty="0" smtClean="0"/>
              <a:t>NAT </a:t>
            </a:r>
            <a:r>
              <a:rPr lang="en-US" dirty="0"/>
              <a:t>has become integral to firewalls and network security. It provides an added layer of security to a firewall appliance, as it not only protects machines behind its internal interface, but also hides them. </a:t>
            </a:r>
          </a:p>
          <a:p>
            <a:r>
              <a:rPr lang="en-US" dirty="0" smtClean="0"/>
              <a:t>If </a:t>
            </a:r>
            <a:r>
              <a:rPr lang="en-US" dirty="0"/>
              <a:t>we decide we’d like to expose a particular service on our private network to the Internet ,then we can use a technique called Port </a:t>
            </a:r>
            <a:r>
              <a:rPr lang="en-US" dirty="0" smtClean="0"/>
              <a:t>forwarding</a:t>
            </a:r>
          </a:p>
          <a:p>
            <a:r>
              <a:rPr lang="en-US" dirty="0"/>
              <a:t>The NAT device may forward traffic received on a particular port on the device’s external interface to a port on a system on the private, internal network. A remote system on the Internet that connects to the NAT device on this port effectively connects to the port on the internal system and only needs to know the public IP address of the NAT device. </a:t>
            </a:r>
            <a:endParaRPr lang="en-US" dirty="0" smtClean="0"/>
          </a:p>
          <a:p>
            <a:r>
              <a:rPr lang="en-US" dirty="0" smtClean="0"/>
              <a:t>Now </a:t>
            </a:r>
            <a:r>
              <a:rPr lang="en-US" dirty="0"/>
              <a:t>we’ve made our private network a little less private by exposing the service listening on that port. Now anyone on the Internet can access our internal web server by connecting to the port on our NAT device</a:t>
            </a:r>
            <a:r>
              <a:rPr lang="en-US" dirty="0" smtClean="0"/>
              <a:t>. </a:t>
            </a:r>
          </a:p>
          <a:p>
            <a:r>
              <a:rPr lang="en-US" dirty="0" smtClean="0"/>
              <a:t>If </a:t>
            </a:r>
            <a:r>
              <a:rPr lang="en-US" dirty="0"/>
              <a:t>our NAT device is a firewall, we can use firewall rules to limit which IP addresses are allowed to access it.</a:t>
            </a:r>
          </a:p>
        </p:txBody>
      </p:sp>
    </p:spTree>
    <p:extLst>
      <p:ext uri="{BB962C8B-B14F-4D97-AF65-F5344CB8AC3E}">
        <p14:creationId xmlns:p14="http://schemas.microsoft.com/office/powerpoint/2010/main" val="1785353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608526-D421-5BC9-E3F3-0F5A5BF84C84}"/>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190468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52152-F340-0757-DBC2-E7D7A86CE27C}"/>
              </a:ext>
            </a:extLst>
          </p:cNvPr>
          <p:cNvSpPr>
            <a:spLocks noGrp="1"/>
          </p:cNvSpPr>
          <p:nvPr>
            <p:ph type="title"/>
          </p:nvPr>
        </p:nvSpPr>
        <p:spPr/>
        <p:txBody>
          <a:bodyPr/>
          <a:lstStyle/>
          <a:p>
            <a:r>
              <a:rPr lang="en-US" dirty="0"/>
              <a:t>History of firewalls</a:t>
            </a:r>
            <a:endParaRPr lang="en-IN" dirty="0"/>
          </a:p>
        </p:txBody>
      </p:sp>
      <p:sp>
        <p:nvSpPr>
          <p:cNvPr id="3" name="Content Placeholder 2">
            <a:extLst>
              <a:ext uri="{FF2B5EF4-FFF2-40B4-BE49-F238E27FC236}">
                <a16:creationId xmlns:a16="http://schemas.microsoft.com/office/drawing/2014/main" xmlns="" id="{2EFFA449-D945-7C2A-0DDF-0780660323A9}"/>
              </a:ext>
            </a:extLst>
          </p:cNvPr>
          <p:cNvSpPr>
            <a:spLocks noGrp="1"/>
          </p:cNvSpPr>
          <p:nvPr>
            <p:ph idx="1"/>
          </p:nvPr>
        </p:nvSpPr>
        <p:spPr/>
        <p:txBody>
          <a:bodyPr/>
          <a:lstStyle/>
          <a:p>
            <a:pPr algn="l">
              <a:buFont typeface="Arial" panose="020B0604020202020204" pitchFamily="34" charset="0"/>
              <a:buChar char="•"/>
            </a:pPr>
            <a:r>
              <a:rPr lang="en-IN" b="1" i="0" dirty="0">
                <a:solidFill>
                  <a:srgbClr val="111111"/>
                </a:solidFill>
                <a:effectLst/>
                <a:latin typeface="-apple-system"/>
              </a:rPr>
              <a:t>1988 – First Generation – Packet-Filter Firewall</a:t>
            </a:r>
            <a:endParaRPr lang="en-IN" b="0" i="0" dirty="0">
              <a:solidFill>
                <a:srgbClr val="111111"/>
              </a:solidFill>
              <a:effectLst/>
              <a:latin typeface="-apple-system"/>
            </a:endParaRPr>
          </a:p>
          <a:p>
            <a:pPr algn="l">
              <a:buFont typeface="Arial" panose="020B0604020202020204" pitchFamily="34" charset="0"/>
              <a:buChar char="•"/>
            </a:pPr>
            <a:r>
              <a:rPr lang="en-IN" b="1" i="0" dirty="0">
                <a:solidFill>
                  <a:srgbClr val="111111"/>
                </a:solidFill>
                <a:effectLst/>
                <a:latin typeface="-apple-system"/>
              </a:rPr>
              <a:t>1989 – Second Generation – Stateful Firewall</a:t>
            </a:r>
            <a:endParaRPr lang="en-IN" b="0" i="0" dirty="0">
              <a:solidFill>
                <a:srgbClr val="111111"/>
              </a:solidFill>
              <a:effectLst/>
              <a:latin typeface="-apple-system"/>
            </a:endParaRPr>
          </a:p>
          <a:p>
            <a:pPr algn="l">
              <a:buFont typeface="Arial" panose="020B0604020202020204" pitchFamily="34" charset="0"/>
              <a:buChar char="•"/>
            </a:pPr>
            <a:r>
              <a:rPr lang="en-IN" b="1" i="0" dirty="0">
                <a:solidFill>
                  <a:srgbClr val="111111"/>
                </a:solidFill>
                <a:effectLst/>
                <a:latin typeface="-apple-system"/>
              </a:rPr>
              <a:t>1991 – Third Generation – Application Layer Firewall</a:t>
            </a:r>
            <a:endParaRPr lang="en-IN" b="0" i="0" dirty="0">
              <a:solidFill>
                <a:srgbClr val="111111"/>
              </a:solidFill>
              <a:effectLst/>
              <a:latin typeface="-apple-system"/>
            </a:endParaRPr>
          </a:p>
          <a:p>
            <a:pPr algn="l">
              <a:buFont typeface="Arial" panose="020B0604020202020204" pitchFamily="34" charset="0"/>
              <a:buChar char="•"/>
            </a:pPr>
            <a:r>
              <a:rPr lang="en-IN" b="1" i="0" dirty="0">
                <a:solidFill>
                  <a:srgbClr val="111111"/>
                </a:solidFill>
                <a:effectLst/>
                <a:latin typeface="-apple-system"/>
              </a:rPr>
              <a:t>2004 – IDC coins the term Unified Threat Management (UTM)</a:t>
            </a:r>
            <a:endParaRPr lang="en-IN" b="0" i="0" dirty="0">
              <a:solidFill>
                <a:srgbClr val="111111"/>
              </a:solidFill>
              <a:effectLst/>
              <a:latin typeface="-apple-system"/>
            </a:endParaRPr>
          </a:p>
          <a:p>
            <a:pPr algn="l">
              <a:buFont typeface="Arial" panose="020B0604020202020204" pitchFamily="34" charset="0"/>
              <a:buChar char="•"/>
            </a:pPr>
            <a:r>
              <a:rPr lang="en-IN" b="1" i="0" dirty="0">
                <a:solidFill>
                  <a:srgbClr val="111111"/>
                </a:solidFill>
                <a:effectLst/>
                <a:latin typeface="-apple-system"/>
              </a:rPr>
              <a:t>2009 – Gartner defines the Next-Generation </a:t>
            </a:r>
            <a:r>
              <a:rPr lang="en-IN" b="1" i="0" dirty="0" err="1">
                <a:solidFill>
                  <a:srgbClr val="111111"/>
                </a:solidFill>
                <a:effectLst/>
                <a:latin typeface="-apple-system"/>
              </a:rPr>
              <a:t>FireWall</a:t>
            </a:r>
            <a:r>
              <a:rPr lang="en-IN" b="1" i="0" dirty="0">
                <a:solidFill>
                  <a:srgbClr val="111111"/>
                </a:solidFill>
                <a:effectLst/>
                <a:latin typeface="-apple-system"/>
              </a:rPr>
              <a:t> (NGFW).</a:t>
            </a:r>
            <a:endParaRPr lang="en-IN" b="0" i="0" dirty="0">
              <a:solidFill>
                <a:srgbClr val="111111"/>
              </a:solidFill>
              <a:effectLst/>
              <a:latin typeface="-apple-system"/>
            </a:endParaRPr>
          </a:p>
        </p:txBody>
      </p:sp>
    </p:spTree>
    <p:extLst>
      <p:ext uri="{BB962C8B-B14F-4D97-AF65-F5344CB8AC3E}">
        <p14:creationId xmlns:p14="http://schemas.microsoft.com/office/powerpoint/2010/main" val="384444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B87D8-81FD-185C-88B1-8BE414CCFB1E}"/>
              </a:ext>
            </a:extLst>
          </p:cNvPr>
          <p:cNvSpPr>
            <a:spLocks noGrp="1"/>
          </p:cNvSpPr>
          <p:nvPr>
            <p:ph type="title"/>
          </p:nvPr>
        </p:nvSpPr>
        <p:spPr/>
        <p:txBody>
          <a:bodyPr/>
          <a:lstStyle/>
          <a:p>
            <a:r>
              <a:rPr lang="en-US" dirty="0"/>
              <a:t>Why we use firewall</a:t>
            </a:r>
            <a:endParaRPr lang="en-IN" dirty="0"/>
          </a:p>
        </p:txBody>
      </p:sp>
      <p:sp>
        <p:nvSpPr>
          <p:cNvPr id="3" name="Content Placeholder 2">
            <a:extLst>
              <a:ext uri="{FF2B5EF4-FFF2-40B4-BE49-F238E27FC236}">
                <a16:creationId xmlns:a16="http://schemas.microsoft.com/office/drawing/2014/main" xmlns="" id="{B7B0D192-D805-DA53-292B-9FDAC5EABC0F}"/>
              </a:ext>
            </a:extLst>
          </p:cNvPr>
          <p:cNvSpPr>
            <a:spLocks noGrp="1"/>
          </p:cNvSpPr>
          <p:nvPr>
            <p:ph idx="1"/>
          </p:nvPr>
        </p:nvSpPr>
        <p:spPr/>
        <p:txBody>
          <a:bodyPr>
            <a:normAutofit/>
          </a:bodyPr>
          <a:lstStyle/>
          <a:p>
            <a:r>
              <a:rPr lang="en-IN" b="0" i="0" dirty="0">
                <a:solidFill>
                  <a:srgbClr val="51565E"/>
                </a:solidFill>
                <a:effectLst/>
                <a:latin typeface="Roboto" panose="02000000000000000000" pitchFamily="2" charset="0"/>
              </a:rPr>
              <a:t> Firewalls are </a:t>
            </a:r>
            <a:r>
              <a:rPr lang="en-IN" dirty="0">
                <a:solidFill>
                  <a:srgbClr val="1179EF"/>
                </a:solidFill>
                <a:latin typeface="Roboto" panose="02000000000000000000" pitchFamily="2" charset="0"/>
              </a:rPr>
              <a:t>network security</a:t>
            </a:r>
            <a:r>
              <a:rPr lang="en-IN" dirty="0">
                <a:solidFill>
                  <a:srgbClr val="51565E"/>
                </a:solidFill>
                <a:latin typeface="Roboto" panose="02000000000000000000" pitchFamily="2" charset="0"/>
              </a:rPr>
              <a:t> </a:t>
            </a:r>
            <a:r>
              <a:rPr lang="en-IN" b="0" i="0" dirty="0">
                <a:solidFill>
                  <a:srgbClr val="51565E"/>
                </a:solidFill>
                <a:effectLst/>
                <a:latin typeface="Roboto" panose="02000000000000000000" pitchFamily="2" charset="0"/>
              </a:rPr>
              <a:t>systems that prevent unauthorized access to a network. It can be a hardware or software unit that filters the incoming and outgoing traffic within a private network, according to a set of rules to spot and prevent </a:t>
            </a:r>
            <a:r>
              <a:rPr lang="en-IN" dirty="0">
                <a:solidFill>
                  <a:srgbClr val="1179EF"/>
                </a:solidFill>
                <a:latin typeface="Roboto" panose="02000000000000000000" pitchFamily="2" charset="0"/>
              </a:rPr>
              <a:t>cyberattacks.</a:t>
            </a:r>
          </a:p>
          <a:p>
            <a:r>
              <a:rPr lang="en-IN" b="0" i="0" dirty="0">
                <a:solidFill>
                  <a:srgbClr val="51565E"/>
                </a:solidFill>
                <a:effectLst/>
                <a:latin typeface="Roboto" panose="02000000000000000000" pitchFamily="2" charset="0"/>
              </a:rPr>
              <a:t>Firewalls are designed with modern security techniques that are used in a wide range of applications.</a:t>
            </a:r>
          </a:p>
          <a:p>
            <a:r>
              <a:rPr lang="en-IN" b="0" i="0" dirty="0">
                <a:solidFill>
                  <a:srgbClr val="51565E"/>
                </a:solidFill>
                <a:effectLst/>
                <a:latin typeface="Roboto" panose="02000000000000000000" pitchFamily="2" charset="0"/>
              </a:rPr>
              <a:t> In the early days of the internet, networks needed to be built with new security techniques, especially in the client-server model, a central architecture of modern computing. </a:t>
            </a:r>
          </a:p>
          <a:p>
            <a:r>
              <a:rPr lang="en-IN" b="0" i="0" dirty="0">
                <a:solidFill>
                  <a:srgbClr val="51565E"/>
                </a:solidFill>
                <a:effectLst/>
                <a:latin typeface="Roboto" panose="02000000000000000000" pitchFamily="2" charset="0"/>
              </a:rPr>
              <a:t>That's where firewalls have started to build the security for networks with varying complexities. Firewalls are known to inspect traffic and mitigate threats to the devices. </a:t>
            </a:r>
            <a:endParaRPr lang="en-IN" dirty="0">
              <a:solidFill>
                <a:srgbClr val="1179EF"/>
              </a:solidFill>
              <a:latin typeface="Roboto" panose="02000000000000000000" pitchFamily="2" charset="0"/>
            </a:endParaRPr>
          </a:p>
          <a:p>
            <a:endParaRPr lang="en-IN" dirty="0"/>
          </a:p>
        </p:txBody>
      </p:sp>
    </p:spTree>
    <p:extLst>
      <p:ext uri="{BB962C8B-B14F-4D97-AF65-F5344CB8AC3E}">
        <p14:creationId xmlns:p14="http://schemas.microsoft.com/office/powerpoint/2010/main" val="26151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C7F13-589A-4E04-6E14-E5F08AE96896}"/>
              </a:ext>
            </a:extLst>
          </p:cNvPr>
          <p:cNvSpPr>
            <a:spLocks noGrp="1"/>
          </p:cNvSpPr>
          <p:nvPr>
            <p:ph type="title"/>
          </p:nvPr>
        </p:nvSpPr>
        <p:spPr/>
        <p:txBody>
          <a:bodyPr/>
          <a:lstStyle/>
          <a:p>
            <a:r>
              <a:rPr lang="en-US" dirty="0"/>
              <a:t>Key use of firewall</a:t>
            </a:r>
            <a:endParaRPr lang="en-IN" dirty="0"/>
          </a:p>
        </p:txBody>
      </p:sp>
      <p:sp>
        <p:nvSpPr>
          <p:cNvPr id="3" name="Content Placeholder 2">
            <a:extLst>
              <a:ext uri="{FF2B5EF4-FFF2-40B4-BE49-F238E27FC236}">
                <a16:creationId xmlns:a16="http://schemas.microsoft.com/office/drawing/2014/main" xmlns="" id="{2F192D5A-DDC1-0217-1B84-8BBB74CC69F8}"/>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51565E"/>
                </a:solidFill>
                <a:effectLst/>
                <a:latin typeface="Roboto" panose="02000000000000000000" pitchFamily="2" charset="0"/>
              </a:rPr>
              <a:t>Firewalls can be used in corporate as well as consumer settings.</a:t>
            </a:r>
          </a:p>
          <a:p>
            <a:pPr algn="l">
              <a:buFont typeface="Arial" panose="020B0604020202020204" pitchFamily="34" charset="0"/>
              <a:buChar char="•"/>
            </a:pPr>
            <a:r>
              <a:rPr lang="en-IN" b="0" i="0" dirty="0">
                <a:solidFill>
                  <a:srgbClr val="51565E"/>
                </a:solidFill>
                <a:effectLst/>
                <a:latin typeface="Roboto" panose="02000000000000000000" pitchFamily="2" charset="0"/>
              </a:rPr>
              <a:t>Firewalls can incorporate a security information and event management strategy (SIEM) into cybersecurity devices concerning modern organizations and are installed at the network perimeter of organizations to guard against external threats as well as insider threats. </a:t>
            </a:r>
          </a:p>
          <a:p>
            <a:pPr algn="l">
              <a:buFont typeface="Arial" panose="020B0604020202020204" pitchFamily="34" charset="0"/>
              <a:buChar char="•"/>
            </a:pPr>
            <a:r>
              <a:rPr lang="en-IN" b="0" i="0" dirty="0">
                <a:solidFill>
                  <a:srgbClr val="51565E"/>
                </a:solidFill>
                <a:effectLst/>
                <a:latin typeface="Roboto" panose="02000000000000000000" pitchFamily="2" charset="0"/>
              </a:rPr>
              <a:t>Firewalls can perform logging and audit functions by identifying patterns and improving rules by updating them to defend the immediate threats.</a:t>
            </a:r>
          </a:p>
          <a:p>
            <a:pPr algn="l">
              <a:buFont typeface="Arial" panose="020B0604020202020204" pitchFamily="34" charset="0"/>
              <a:buChar char="•"/>
            </a:pPr>
            <a:r>
              <a:rPr lang="en-IN" b="0" i="0" dirty="0">
                <a:solidFill>
                  <a:srgbClr val="51565E"/>
                </a:solidFill>
                <a:effectLst/>
                <a:latin typeface="Roboto" panose="02000000000000000000" pitchFamily="2" charset="0"/>
              </a:rPr>
              <a:t>Firewalls can be used for a home network, Digital Subscriber Line (DSL), or cable modem having static IP addresses. Firewalls can easily filter traffic and can signal the user about intrusions. </a:t>
            </a:r>
          </a:p>
          <a:p>
            <a:pPr algn="l">
              <a:buFont typeface="Arial" panose="020B0604020202020204" pitchFamily="34" charset="0"/>
              <a:buChar char="•"/>
            </a:pPr>
            <a:r>
              <a:rPr lang="en-IN" b="0" i="0" dirty="0">
                <a:solidFill>
                  <a:srgbClr val="51565E"/>
                </a:solidFill>
                <a:effectLst/>
                <a:latin typeface="Roboto" panose="02000000000000000000" pitchFamily="2" charset="0"/>
              </a:rPr>
              <a:t>They are also used for antivirus applications. </a:t>
            </a:r>
          </a:p>
          <a:p>
            <a:pPr algn="l">
              <a:buFont typeface="Arial" panose="020B0604020202020204" pitchFamily="34" charset="0"/>
              <a:buChar char="•"/>
            </a:pPr>
            <a:r>
              <a:rPr lang="en-IN" b="0" i="0" dirty="0">
                <a:solidFill>
                  <a:srgbClr val="51565E"/>
                </a:solidFill>
                <a:effectLst/>
                <a:latin typeface="Roboto" panose="02000000000000000000" pitchFamily="2" charset="0"/>
              </a:rPr>
              <a:t>When vendors discover new threats or patches, the firewalls update the rule sets to resolve the vendor issues.</a:t>
            </a:r>
          </a:p>
          <a:p>
            <a:pPr algn="l">
              <a:buFont typeface="Arial" panose="020B0604020202020204" pitchFamily="34" charset="0"/>
              <a:buChar char="•"/>
            </a:pPr>
            <a:r>
              <a:rPr lang="en-IN" b="0" i="0" dirty="0">
                <a:solidFill>
                  <a:srgbClr val="51565E"/>
                </a:solidFill>
                <a:effectLst/>
                <a:latin typeface="Roboto" panose="02000000000000000000" pitchFamily="2" charset="0"/>
              </a:rPr>
              <a:t>In-home devices, we can set the restrictions using Hardware/firmware firewalls</a:t>
            </a:r>
          </a:p>
          <a:p>
            <a:endParaRPr lang="en-IN" dirty="0"/>
          </a:p>
        </p:txBody>
      </p:sp>
    </p:spTree>
    <p:extLst>
      <p:ext uri="{BB962C8B-B14F-4D97-AF65-F5344CB8AC3E}">
        <p14:creationId xmlns:p14="http://schemas.microsoft.com/office/powerpoint/2010/main" val="103494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D3A841-5573-42D9-56A1-2780F8EDFCD3}"/>
              </a:ext>
            </a:extLst>
          </p:cNvPr>
          <p:cNvSpPr>
            <a:spLocks noGrp="1"/>
          </p:cNvSpPr>
          <p:nvPr>
            <p:ph type="title"/>
          </p:nvPr>
        </p:nvSpPr>
        <p:spPr/>
        <p:txBody>
          <a:bodyPr/>
          <a:lstStyle/>
          <a:p>
            <a:r>
              <a:rPr lang="en-US" dirty="0"/>
              <a:t>How dose firewall work?</a:t>
            </a:r>
            <a:endParaRPr lang="en-IN" dirty="0"/>
          </a:p>
        </p:txBody>
      </p:sp>
      <p:pic>
        <p:nvPicPr>
          <p:cNvPr id="2050" name="Picture 2" descr="Firewall_1.">
            <a:extLst>
              <a:ext uri="{FF2B5EF4-FFF2-40B4-BE49-F238E27FC236}">
                <a16:creationId xmlns:a16="http://schemas.microsoft.com/office/drawing/2014/main" xmlns="" id="{584CAB16-0204-306C-91FB-1001F0B85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2121408"/>
            <a:ext cx="9705975" cy="3676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B7610F79-5349-351D-9965-C0BD5102F991}"/>
              </a:ext>
            </a:extLst>
          </p:cNvPr>
          <p:cNvSpPr txBox="1"/>
          <p:nvPr/>
        </p:nvSpPr>
        <p:spPr>
          <a:xfrm>
            <a:off x="4357541" y="5456158"/>
            <a:ext cx="6094428" cy="369332"/>
          </a:xfrm>
          <a:prstGeom prst="rect">
            <a:avLst/>
          </a:prstGeom>
          <a:noFill/>
        </p:spPr>
        <p:txBody>
          <a:bodyPr wrap="square">
            <a:spAutoFit/>
          </a:bodyPr>
          <a:lstStyle/>
          <a:p>
            <a:r>
              <a:rPr lang="en-IN" b="0" i="0" dirty="0">
                <a:solidFill>
                  <a:srgbClr val="51565E"/>
                </a:solidFill>
                <a:effectLst/>
                <a:latin typeface="Roboto" panose="02000000000000000000" pitchFamily="2" charset="0"/>
              </a:rPr>
              <a:t>Firewall allowing Good Traffic</a:t>
            </a:r>
            <a:endParaRPr lang="en-IN" dirty="0"/>
          </a:p>
        </p:txBody>
      </p:sp>
    </p:spTree>
    <p:extLst>
      <p:ext uri="{BB962C8B-B14F-4D97-AF65-F5344CB8AC3E}">
        <p14:creationId xmlns:p14="http://schemas.microsoft.com/office/powerpoint/2010/main" val="1675899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440E34-387D-C5F7-DD69-A61B2CC6FDED}"/>
              </a:ext>
            </a:extLst>
          </p:cNvPr>
          <p:cNvSpPr>
            <a:spLocks noGrp="1"/>
          </p:cNvSpPr>
          <p:nvPr>
            <p:ph type="title"/>
          </p:nvPr>
        </p:nvSpPr>
        <p:spPr/>
        <p:txBody>
          <a:bodyPr/>
          <a:lstStyle/>
          <a:p>
            <a:r>
              <a:rPr lang="en-US" dirty="0"/>
              <a:t>Good firewall traffic</a:t>
            </a:r>
            <a:endParaRPr lang="en-IN" dirty="0"/>
          </a:p>
        </p:txBody>
      </p:sp>
      <p:sp>
        <p:nvSpPr>
          <p:cNvPr id="3" name="Content Placeholder 2">
            <a:extLst>
              <a:ext uri="{FF2B5EF4-FFF2-40B4-BE49-F238E27FC236}">
                <a16:creationId xmlns:a16="http://schemas.microsoft.com/office/drawing/2014/main" xmlns="" id="{67B89FA1-F327-D94F-635F-76A079096784}"/>
              </a:ext>
            </a:extLst>
          </p:cNvPr>
          <p:cNvSpPr>
            <a:spLocks noGrp="1"/>
          </p:cNvSpPr>
          <p:nvPr>
            <p:ph idx="1"/>
          </p:nvPr>
        </p:nvSpPr>
        <p:spPr/>
        <p:txBody>
          <a:bodyPr/>
          <a:lstStyle/>
          <a:p>
            <a:endParaRPr lang="en-IN"/>
          </a:p>
        </p:txBody>
      </p:sp>
      <p:pic>
        <p:nvPicPr>
          <p:cNvPr id="5122" name="Picture 2" descr="Jenis Firewall Yang Bekerja Pada Transport Layer Adalah – TipCantik.com">
            <a:extLst>
              <a:ext uri="{FF2B5EF4-FFF2-40B4-BE49-F238E27FC236}">
                <a16:creationId xmlns:a16="http://schemas.microsoft.com/office/drawing/2014/main" xmlns="" id="{19865A04-550E-57E5-2C1D-CE6F20BB9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1819274"/>
            <a:ext cx="10058400"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38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CC0C7-6F8B-A71D-68CC-BD21767A8372}"/>
              </a:ext>
            </a:extLst>
          </p:cNvPr>
          <p:cNvSpPr>
            <a:spLocks noGrp="1"/>
          </p:cNvSpPr>
          <p:nvPr>
            <p:ph type="title"/>
          </p:nvPr>
        </p:nvSpPr>
        <p:spPr/>
        <p:txBody>
          <a:bodyPr/>
          <a:lstStyle/>
          <a:p>
            <a:r>
              <a:rPr lang="en-US" dirty="0" err="1"/>
              <a:t>Cont</a:t>
            </a:r>
            <a:r>
              <a:rPr lang="en-US" dirty="0"/>
              <a:t>…</a:t>
            </a:r>
            <a:endParaRPr lang="en-IN" dirty="0"/>
          </a:p>
        </p:txBody>
      </p:sp>
      <p:pic>
        <p:nvPicPr>
          <p:cNvPr id="3074" name="Picture 2" descr="Firewall_2.">
            <a:extLst>
              <a:ext uri="{FF2B5EF4-FFF2-40B4-BE49-F238E27FC236}">
                <a16:creationId xmlns:a16="http://schemas.microsoft.com/office/drawing/2014/main" xmlns="" id="{E89EA6B3-B1E3-B535-C1C8-A0EE8FB9F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580" y="2587854"/>
            <a:ext cx="9715500" cy="3638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3A15766A-FBFA-4180-942C-69371CA3DDB4}"/>
              </a:ext>
            </a:extLst>
          </p:cNvPr>
          <p:cNvSpPr txBox="1"/>
          <p:nvPr/>
        </p:nvSpPr>
        <p:spPr>
          <a:xfrm>
            <a:off x="4046457" y="5857072"/>
            <a:ext cx="6094428" cy="369332"/>
          </a:xfrm>
          <a:prstGeom prst="rect">
            <a:avLst/>
          </a:prstGeom>
          <a:noFill/>
        </p:spPr>
        <p:txBody>
          <a:bodyPr wrap="square">
            <a:spAutoFit/>
          </a:bodyPr>
          <a:lstStyle/>
          <a:p>
            <a:r>
              <a:rPr lang="en-IN" b="0" i="0" dirty="0">
                <a:solidFill>
                  <a:srgbClr val="51565E"/>
                </a:solidFill>
                <a:effectLst/>
                <a:latin typeface="Roboto" panose="02000000000000000000" pitchFamily="2" charset="0"/>
              </a:rPr>
              <a:t>Firewall blocking Bad Traffic</a:t>
            </a:r>
            <a:endParaRPr lang="en-IN" dirty="0"/>
          </a:p>
        </p:txBody>
      </p:sp>
    </p:spTree>
    <p:extLst>
      <p:ext uri="{BB962C8B-B14F-4D97-AF65-F5344CB8AC3E}">
        <p14:creationId xmlns:p14="http://schemas.microsoft.com/office/powerpoint/2010/main" val="13429900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622</TotalTime>
  <Words>2339</Words>
  <Application>Microsoft Office PowerPoint</Application>
  <PresentationFormat>Custom</PresentationFormat>
  <Paragraphs>156</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Wood Type</vt:lpstr>
      <vt:lpstr>Firewalls</vt:lpstr>
      <vt:lpstr>What is firewall</vt:lpstr>
      <vt:lpstr>firewall</vt:lpstr>
      <vt:lpstr>History of firewalls</vt:lpstr>
      <vt:lpstr>Why we use firewall</vt:lpstr>
      <vt:lpstr>Key use of firewall</vt:lpstr>
      <vt:lpstr>How dose firewall work?</vt:lpstr>
      <vt:lpstr>Good firewall traffic</vt:lpstr>
      <vt:lpstr>Cont…</vt:lpstr>
      <vt:lpstr>Cont…</vt:lpstr>
      <vt:lpstr>Types of firewalls</vt:lpstr>
      <vt:lpstr>Advantages of firewall</vt:lpstr>
      <vt:lpstr>How to use firewall protection</vt:lpstr>
      <vt:lpstr>How firewall stops bad request</vt:lpstr>
      <vt:lpstr>What is packet filter</vt:lpstr>
      <vt:lpstr>Packet filtering</vt:lpstr>
      <vt:lpstr>Packet filtering</vt:lpstr>
      <vt:lpstr>Proxy firewall</vt:lpstr>
      <vt:lpstr>Proxy firewall</vt:lpstr>
      <vt:lpstr>PACKET CHARACTERISTIC TO FILTER</vt:lpstr>
      <vt:lpstr>example</vt:lpstr>
      <vt:lpstr>PowerPoint Presentation</vt:lpstr>
      <vt:lpstr>PowerPoint Presentation</vt:lpstr>
      <vt:lpstr>STATELESS VS STATEFUL FIREWALLS</vt:lpstr>
      <vt:lpstr>Stateful firewall</vt:lpstr>
      <vt:lpstr>Stateful firewall</vt:lpstr>
      <vt:lpstr>benefits</vt:lpstr>
      <vt:lpstr>Stateless firewall</vt:lpstr>
      <vt:lpstr>Stateless firewall</vt:lpstr>
      <vt:lpstr>benefits</vt:lpstr>
      <vt:lpstr>Network Address Translation (NAT)</vt:lpstr>
      <vt:lpstr>NAT cont…</vt:lpstr>
      <vt:lpstr>NAT cont…</vt:lpstr>
      <vt:lpstr>NAT cont…</vt:lpstr>
      <vt:lpstr>NAT cont…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dc:title>
  <dc:creator>bairi rakshith</dc:creator>
  <cp:lastModifiedBy>Rakshith Bairi</cp:lastModifiedBy>
  <cp:revision>4</cp:revision>
  <dcterms:created xsi:type="dcterms:W3CDTF">2023-01-31T15:10:30Z</dcterms:created>
  <dcterms:modified xsi:type="dcterms:W3CDTF">2023-02-01T12:56:57Z</dcterms:modified>
</cp:coreProperties>
</file>