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3" r:id="rId6"/>
    <p:sldId id="264" r:id="rId7"/>
    <p:sldId id="262" r:id="rId8"/>
    <p:sldId id="265" r:id="rId9"/>
    <p:sldId id="260" r:id="rId10"/>
    <p:sldId id="261"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40"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5949A-8FAF-477D-80B6-0C47D0821AC5}" type="datetimeFigureOut">
              <a:rPr lang="en-US" smtClean="0"/>
              <a:t>2/26/2023</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1377115E-363A-4FFD-A7E5-E4F66F25D4FC}" type="slidenum">
              <a:rPr lang="en-US" smtClean="0"/>
              <a:t>‹#›</a:t>
            </a:fld>
            <a:endParaRPr lang="en-US"/>
          </a:p>
        </p:txBody>
      </p:sp>
    </p:spTree>
    <p:extLst>
      <p:ext uri="{BB962C8B-B14F-4D97-AF65-F5344CB8AC3E}">
        <p14:creationId xmlns:p14="http://schemas.microsoft.com/office/powerpoint/2010/main" val="2706978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5949A-8FAF-477D-80B6-0C47D0821AC5}" type="datetimeFigureOut">
              <a:rPr lang="en-US" smtClean="0"/>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77115E-363A-4FFD-A7E5-E4F66F25D4FC}" type="slidenum">
              <a:rPr lang="en-US" smtClean="0"/>
              <a:t>‹#›</a:t>
            </a:fld>
            <a:endParaRPr lang="en-US"/>
          </a:p>
        </p:txBody>
      </p:sp>
    </p:spTree>
    <p:extLst>
      <p:ext uri="{BB962C8B-B14F-4D97-AF65-F5344CB8AC3E}">
        <p14:creationId xmlns:p14="http://schemas.microsoft.com/office/powerpoint/2010/main" val="1809488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5949A-8FAF-477D-80B6-0C47D0821AC5}" type="datetimeFigureOut">
              <a:rPr lang="en-US" smtClean="0"/>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77115E-363A-4FFD-A7E5-E4F66F25D4FC}" type="slidenum">
              <a:rPr lang="en-US" smtClean="0"/>
              <a:t>‹#›</a:t>
            </a:fld>
            <a:endParaRPr lang="en-US"/>
          </a:p>
        </p:txBody>
      </p:sp>
    </p:spTree>
    <p:extLst>
      <p:ext uri="{BB962C8B-B14F-4D97-AF65-F5344CB8AC3E}">
        <p14:creationId xmlns:p14="http://schemas.microsoft.com/office/powerpoint/2010/main" val="1139726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5949A-8FAF-477D-80B6-0C47D0821AC5}" type="datetimeFigureOut">
              <a:rPr lang="en-US" smtClean="0"/>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77115E-363A-4FFD-A7E5-E4F66F25D4FC}" type="slidenum">
              <a:rPr lang="en-US" smtClean="0"/>
              <a:t>‹#›</a:t>
            </a:fld>
            <a:endParaRPr lang="en-US"/>
          </a:p>
        </p:txBody>
      </p:sp>
    </p:spTree>
    <p:extLst>
      <p:ext uri="{BB962C8B-B14F-4D97-AF65-F5344CB8AC3E}">
        <p14:creationId xmlns:p14="http://schemas.microsoft.com/office/powerpoint/2010/main" val="3478670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5BC5949A-8FAF-477D-80B6-0C47D0821AC5}" type="datetimeFigureOut">
              <a:rPr lang="en-US" smtClean="0"/>
              <a:t>2/26/2023</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1377115E-363A-4FFD-A7E5-E4F66F25D4FC}" type="slidenum">
              <a:rPr lang="en-US" smtClean="0"/>
              <a:t>‹#›</a:t>
            </a:fld>
            <a:endParaRPr lang="en-US"/>
          </a:p>
        </p:txBody>
      </p:sp>
    </p:spTree>
    <p:extLst>
      <p:ext uri="{BB962C8B-B14F-4D97-AF65-F5344CB8AC3E}">
        <p14:creationId xmlns:p14="http://schemas.microsoft.com/office/powerpoint/2010/main" val="2751051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5949A-8FAF-477D-80B6-0C47D0821AC5}"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77115E-363A-4FFD-A7E5-E4F66F25D4FC}" type="slidenum">
              <a:rPr lang="en-US" smtClean="0"/>
              <a:t>‹#›</a:t>
            </a:fld>
            <a:endParaRPr lang="en-US"/>
          </a:p>
        </p:txBody>
      </p:sp>
    </p:spTree>
    <p:extLst>
      <p:ext uri="{BB962C8B-B14F-4D97-AF65-F5344CB8AC3E}">
        <p14:creationId xmlns:p14="http://schemas.microsoft.com/office/powerpoint/2010/main" val="2606384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5949A-8FAF-477D-80B6-0C47D0821AC5}" type="datetimeFigureOut">
              <a:rPr lang="en-US" smtClean="0"/>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77115E-363A-4FFD-A7E5-E4F66F25D4FC}" type="slidenum">
              <a:rPr lang="en-US" smtClean="0"/>
              <a:t>‹#›</a:t>
            </a:fld>
            <a:endParaRPr lang="en-US"/>
          </a:p>
        </p:txBody>
      </p:sp>
    </p:spTree>
    <p:extLst>
      <p:ext uri="{BB962C8B-B14F-4D97-AF65-F5344CB8AC3E}">
        <p14:creationId xmlns:p14="http://schemas.microsoft.com/office/powerpoint/2010/main" val="2419706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5BC5949A-8FAF-477D-80B6-0C47D0821AC5}" type="datetimeFigureOut">
              <a:rPr lang="en-US" smtClean="0"/>
              <a:t>2/26/2023</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1377115E-363A-4FFD-A7E5-E4F66F25D4FC}" type="slidenum">
              <a:rPr lang="en-US" smtClean="0"/>
              <a:t>‹#›</a:t>
            </a:fld>
            <a:endParaRPr lang="en-US"/>
          </a:p>
        </p:txBody>
      </p:sp>
    </p:spTree>
    <p:extLst>
      <p:ext uri="{BB962C8B-B14F-4D97-AF65-F5344CB8AC3E}">
        <p14:creationId xmlns:p14="http://schemas.microsoft.com/office/powerpoint/2010/main" val="2323066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5949A-8FAF-477D-80B6-0C47D0821AC5}" type="datetimeFigureOut">
              <a:rPr lang="en-US" smtClean="0"/>
              <a:t>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77115E-363A-4FFD-A7E5-E4F66F25D4FC}" type="slidenum">
              <a:rPr lang="en-US" smtClean="0"/>
              <a:t>‹#›</a:t>
            </a:fld>
            <a:endParaRPr lang="en-US"/>
          </a:p>
        </p:txBody>
      </p:sp>
    </p:spTree>
    <p:extLst>
      <p:ext uri="{BB962C8B-B14F-4D97-AF65-F5344CB8AC3E}">
        <p14:creationId xmlns:p14="http://schemas.microsoft.com/office/powerpoint/2010/main" val="143852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5BC5949A-8FAF-477D-80B6-0C47D0821AC5}" type="datetimeFigureOut">
              <a:rPr lang="en-US" smtClean="0"/>
              <a:t>2/26/2023</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1377115E-363A-4FFD-A7E5-E4F66F25D4FC}" type="slidenum">
              <a:rPr lang="en-US" smtClean="0"/>
              <a:t>‹#›</a:t>
            </a:fld>
            <a:endParaRPr lang="en-US"/>
          </a:p>
        </p:txBody>
      </p:sp>
    </p:spTree>
    <p:extLst>
      <p:ext uri="{BB962C8B-B14F-4D97-AF65-F5344CB8AC3E}">
        <p14:creationId xmlns:p14="http://schemas.microsoft.com/office/powerpoint/2010/main" val="423805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5BC5949A-8FAF-477D-80B6-0C47D0821AC5}" type="datetimeFigureOut">
              <a:rPr lang="en-US" smtClean="0"/>
              <a:t>2/26/2023</a:t>
            </a:fld>
            <a:endParaRPr lang="en-US"/>
          </a:p>
        </p:txBody>
      </p:sp>
      <p:sp>
        <p:nvSpPr>
          <p:cNvPr id="10" name="Slide Number Placeholder 9"/>
          <p:cNvSpPr>
            <a:spLocks noGrp="1"/>
          </p:cNvSpPr>
          <p:nvPr>
            <p:ph type="sldNum" sz="quarter" idx="12"/>
          </p:nvPr>
        </p:nvSpPr>
        <p:spPr/>
        <p:txBody>
          <a:bodyPr/>
          <a:lstStyle/>
          <a:p>
            <a:fld id="{1377115E-363A-4FFD-A7E5-E4F66F25D4FC}" type="slidenum">
              <a:rPr lang="en-US" smtClean="0"/>
              <a:t>‹#›</a:t>
            </a:fld>
            <a:endParaRPr lang="en-US"/>
          </a:p>
        </p:txBody>
      </p:sp>
    </p:spTree>
    <p:extLst>
      <p:ext uri="{BB962C8B-B14F-4D97-AF65-F5344CB8AC3E}">
        <p14:creationId xmlns:p14="http://schemas.microsoft.com/office/powerpoint/2010/main" val="1614837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5BC5949A-8FAF-477D-80B6-0C47D0821AC5}" type="datetimeFigureOut">
              <a:rPr lang="en-US" smtClean="0"/>
              <a:t>2/26/2023</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1377115E-363A-4FFD-A7E5-E4F66F25D4FC}" type="slidenum">
              <a:rPr lang="en-US" smtClean="0"/>
              <a:t>‹#›</a:t>
            </a:fld>
            <a:endParaRPr lang="en-US"/>
          </a:p>
        </p:txBody>
      </p:sp>
    </p:spTree>
    <p:extLst>
      <p:ext uri="{BB962C8B-B14F-4D97-AF65-F5344CB8AC3E}">
        <p14:creationId xmlns:p14="http://schemas.microsoft.com/office/powerpoint/2010/main" val="33342512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javatpoint.com/linux-tutorial" TargetMode="External"/><Relationship Id="rId2" Type="http://schemas.openxmlformats.org/officeDocument/2006/relationships/hyperlink" Target="https://www.javatpoint.com/latest-kernel-linux-vers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webopedia.com/definitions/firewall/" TargetMode="External"/><Relationship Id="rId2" Type="http://schemas.openxmlformats.org/officeDocument/2006/relationships/hyperlink" Target="https://www.webopedia.com/definitions/microsoft-windows/" TargetMode="External"/><Relationship Id="rId1" Type="http://schemas.openxmlformats.org/officeDocument/2006/relationships/slideLayout" Target="../slideLayouts/slideLayout2.xml"/><Relationship Id="rId5" Type="http://schemas.openxmlformats.org/officeDocument/2006/relationships/hyperlink" Target="https://www.webopedia.com/definitions/computer/" TargetMode="External"/><Relationship Id="rId4" Type="http://schemas.openxmlformats.org/officeDocument/2006/relationships/hyperlink" Target="https://www.webopedia.com/definitions/networ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webopedia.com/definitions/active-director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LINUX FIREWALL</a:t>
            </a:r>
          </a:p>
        </p:txBody>
      </p:sp>
    </p:spTree>
    <p:extLst>
      <p:ext uri="{BB962C8B-B14F-4D97-AF65-F5344CB8AC3E}">
        <p14:creationId xmlns:p14="http://schemas.microsoft.com/office/powerpoint/2010/main" val="84320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95400"/>
            <a:ext cx="8229600" cy="1143000"/>
          </a:xfrm>
        </p:spPr>
        <p:txBody>
          <a:bodyPr>
            <a:normAutofit fontScale="90000"/>
          </a:bodyPr>
          <a:lstStyle/>
          <a:p>
            <a:r>
              <a:rPr lang="en-US" sz="3600" b="1" dirty="0"/>
              <a:t>Why Use The Linux Firewall Instead Of The Windows Firewall?</a:t>
            </a:r>
            <a:br>
              <a:rPr lang="en-US" b="1" dirty="0"/>
            </a:br>
            <a:br>
              <a:rPr lang="en-US" dirty="0"/>
            </a:br>
            <a:endParaRPr lang="en-US" dirty="0"/>
          </a:p>
        </p:txBody>
      </p:sp>
      <p:sp>
        <p:nvSpPr>
          <p:cNvPr id="3" name="Content Placeholder 2"/>
          <p:cNvSpPr>
            <a:spLocks noGrp="1"/>
          </p:cNvSpPr>
          <p:nvPr>
            <p:ph idx="1"/>
          </p:nvPr>
        </p:nvSpPr>
        <p:spPr/>
        <p:txBody>
          <a:bodyPr>
            <a:normAutofit fontScale="92500"/>
          </a:bodyPr>
          <a:lstStyle/>
          <a:p>
            <a:pPr>
              <a:buFont typeface="Wingdings" pitchFamily="2" charset="2"/>
              <a:buChar char="Ø"/>
            </a:pPr>
            <a:r>
              <a:rPr lang="en-US" b="1" dirty="0">
                <a:solidFill>
                  <a:srgbClr val="FF0000"/>
                </a:solidFill>
              </a:rPr>
              <a:t>The reason why we should choose Linux firewall over Windows firewall is mainly because of the following reasons.</a:t>
            </a:r>
          </a:p>
          <a:p>
            <a:pPr lvl="1">
              <a:buFont typeface="Wingdings" pitchFamily="2" charset="2"/>
              <a:buChar char="q"/>
            </a:pPr>
            <a:r>
              <a:rPr lang="en-US" dirty="0"/>
              <a:t>Linux firewall has more options compared to Windows firewall. Linux firewall offers much more functionality than Windows firewall. Some examples include allowing access from specific IP addresses, restricting network traffic by protocols, etc.</a:t>
            </a:r>
          </a:p>
          <a:p>
            <a:pPr lvl="1">
              <a:buFont typeface="Wingdings" pitchFamily="2" charset="2"/>
              <a:buChar char="q"/>
            </a:pPr>
            <a:r>
              <a:rPr lang="en-US" dirty="0"/>
              <a:t>Linux firewall is entirely free, unlike the Windows firewall, which costs money every month. This means that you won’t be forced into buying expensive software just so that you can protect yourself online.</a:t>
            </a:r>
          </a:p>
          <a:p>
            <a:pPr lvl="1">
              <a:buFont typeface="Wingdings" pitchFamily="2" charset="2"/>
              <a:buChar char="q"/>
            </a:pPr>
            <a:r>
              <a:rPr lang="en-US" dirty="0"/>
              <a:t>Linux firewall is faster than Windows firewall. Since the Linux firewall runs directly inside the operating system rather than through an application layer, it can process data at a higher speed.</a:t>
            </a:r>
          </a:p>
          <a:p>
            <a:pPr lvl="1">
              <a:buFont typeface="Wingdings" pitchFamily="2" charset="2"/>
              <a:buChar char="q"/>
            </a:pPr>
            <a:r>
              <a:rPr lang="en-US" dirty="0"/>
              <a:t>Linux firewall is compatible across different versions of Linux and other platforms such as </a:t>
            </a:r>
            <a:r>
              <a:rPr lang="en-US" dirty="0" err="1"/>
              <a:t>MacOS</a:t>
            </a:r>
            <a:r>
              <a:rPr lang="en-US" dirty="0"/>
              <a:t> X and Android.</a:t>
            </a:r>
          </a:p>
          <a:p>
            <a:pPr lvl="1">
              <a:buFont typeface="Wingdings" pitchFamily="2" charset="2"/>
              <a:buChar char="q"/>
            </a:pPr>
            <a:r>
              <a:rPr lang="en-US" dirty="0"/>
              <a:t>Linux firewall supports multiple languages.</a:t>
            </a:r>
          </a:p>
          <a:p>
            <a:endParaRPr lang="en-US" dirty="0"/>
          </a:p>
        </p:txBody>
      </p:sp>
    </p:spTree>
    <p:extLst>
      <p:ext uri="{BB962C8B-B14F-4D97-AF65-F5344CB8AC3E}">
        <p14:creationId xmlns:p14="http://schemas.microsoft.com/office/powerpoint/2010/main" val="2822179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firewall</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A firewall can be defined as a system of network security that controls and filters the traffic on the rule's predefined set. It is an intermediary system between the Internet and the device</a:t>
            </a:r>
            <a:r>
              <a:rPr lang="en-US" sz="2400" dirty="0"/>
              <a:t>.</a:t>
            </a:r>
          </a:p>
          <a:p>
            <a:r>
              <a:rPr lang="en-US" sz="2400" dirty="0"/>
              <a:t>The </a:t>
            </a:r>
            <a:r>
              <a:rPr lang="en-US" sz="2400" dirty="0">
                <a:hlinkClick r:id="rId2"/>
              </a:rPr>
              <a:t>kernel</a:t>
            </a:r>
            <a:r>
              <a:rPr lang="en-US" sz="2400" dirty="0"/>
              <a:t> of Linux contains a subsystem, i.e., </a:t>
            </a:r>
            <a:r>
              <a:rPr lang="en-US" sz="2400" b="1" i="1" dirty="0" err="1"/>
              <a:t>Netfilter</a:t>
            </a:r>
            <a:r>
              <a:rPr lang="en-US" sz="2400" b="1" i="1" dirty="0"/>
              <a:t>.</a:t>
            </a:r>
            <a:r>
              <a:rPr lang="en-US" sz="2400" dirty="0"/>
              <a:t> It is used for deciding or manipulating the network traffic fate headed through or into our server. All latest solutions of </a:t>
            </a:r>
            <a:r>
              <a:rPr lang="en-US" sz="2400" dirty="0">
                <a:hlinkClick r:id="rId3"/>
              </a:rPr>
              <a:t>Linux</a:t>
            </a:r>
            <a:r>
              <a:rPr lang="en-US" sz="2400" dirty="0"/>
              <a:t> firewall apply this system for a process which is known as </a:t>
            </a:r>
            <a:r>
              <a:rPr lang="en-US" sz="2400" b="1" i="1" dirty="0"/>
              <a:t>"packet filtering".</a:t>
            </a:r>
            <a:endParaRPr lang="en-US" sz="2400" dirty="0"/>
          </a:p>
        </p:txBody>
      </p:sp>
    </p:spTree>
    <p:extLst>
      <p:ext uri="{BB962C8B-B14F-4D97-AF65-F5344CB8AC3E}">
        <p14:creationId xmlns:p14="http://schemas.microsoft.com/office/powerpoint/2010/main" val="425944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firewall</a:t>
            </a:r>
          </a:p>
        </p:txBody>
      </p:sp>
      <p:sp>
        <p:nvSpPr>
          <p:cNvPr id="3" name="Content Placeholder 2"/>
          <p:cNvSpPr>
            <a:spLocks noGrp="1"/>
          </p:cNvSpPr>
          <p:nvPr>
            <p:ph idx="1"/>
          </p:nvPr>
        </p:nvSpPr>
        <p:spPr/>
        <p:txBody>
          <a:bodyPr>
            <a:normAutofit/>
          </a:bodyPr>
          <a:lstStyle/>
          <a:p>
            <a:r>
              <a:rPr lang="en-US" sz="2400" dirty="0"/>
              <a:t>The packet filtering system process of the kernel will be of tiny use to many administrators without any </a:t>
            </a:r>
            <a:r>
              <a:rPr lang="en-US" sz="2400" dirty="0" err="1"/>
              <a:t>userspace</a:t>
            </a:r>
            <a:r>
              <a:rPr lang="en-US" sz="2400" dirty="0"/>
              <a:t> interface for managing it. It is the goal of </a:t>
            </a:r>
            <a:r>
              <a:rPr lang="en-US" sz="2400" dirty="0" err="1"/>
              <a:t>iptables</a:t>
            </a:r>
            <a:r>
              <a:rPr lang="en-US" sz="2400" dirty="0"/>
              <a:t>: if a packet reaches our server, it would be handed off for rejection, acceptance, or manipulation to the </a:t>
            </a:r>
            <a:r>
              <a:rPr lang="en-US" sz="2400" b="1" i="1" dirty="0" err="1"/>
              <a:t>Netfilter</a:t>
            </a:r>
            <a:r>
              <a:rPr lang="en-US" sz="2400" b="1" i="1" dirty="0"/>
              <a:t> subsystem</a:t>
            </a:r>
            <a:r>
              <a:rPr lang="en-US" sz="2400" dirty="0"/>
              <a:t> based on various rules supplied to it through </a:t>
            </a:r>
            <a:r>
              <a:rPr lang="en-US" sz="2400" dirty="0" err="1"/>
              <a:t>userspace</a:t>
            </a:r>
            <a:r>
              <a:rPr lang="en-US" sz="2400" dirty="0"/>
              <a:t> by </a:t>
            </a:r>
            <a:r>
              <a:rPr lang="en-US" sz="2400" dirty="0" err="1"/>
              <a:t>iptables</a:t>
            </a:r>
            <a:r>
              <a:rPr lang="en-US" sz="2400" dirty="0"/>
              <a:t>.</a:t>
            </a:r>
          </a:p>
        </p:txBody>
      </p:sp>
    </p:spTree>
    <p:extLst>
      <p:ext uri="{BB962C8B-B14F-4D97-AF65-F5344CB8AC3E}">
        <p14:creationId xmlns:p14="http://schemas.microsoft.com/office/powerpoint/2010/main" val="2891583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fontScale="77500" lnSpcReduction="20000"/>
          </a:bodyPr>
          <a:lstStyle/>
          <a:p>
            <a:r>
              <a:rPr lang="en-US" dirty="0"/>
              <a:t>A firewall is a group of rules.</a:t>
            </a:r>
          </a:p>
          <a:p>
            <a:r>
              <a:rPr lang="en-US" dirty="0"/>
              <a:t>When a packet of data moves out or into a protected space, then its contents (information about its target, protocol, and the origin it plans for using) are checked against the rules of the firewall to see if it must be permitted through.</a:t>
            </a:r>
          </a:p>
          <a:p>
            <a:r>
              <a:rPr lang="en-US" dirty="0"/>
              <a:t>Besides, </a:t>
            </a:r>
            <a:r>
              <a:rPr lang="en-US" dirty="0" err="1"/>
              <a:t>iptables</a:t>
            </a:r>
            <a:r>
              <a:rPr lang="en-US" dirty="0"/>
              <a:t> is another tool of CLI to manage the rules of firewall on any Linux machine.</a:t>
            </a:r>
          </a:p>
          <a:p>
            <a:r>
              <a:rPr lang="en-US" dirty="0"/>
              <a:t>Also, </a:t>
            </a:r>
            <a:r>
              <a:rPr lang="en-US" dirty="0" err="1"/>
              <a:t>Firewalld</a:t>
            </a:r>
            <a:r>
              <a:rPr lang="en-US" dirty="0"/>
              <a:t> is a tool to manage the rules of a firewall on any Linux machine.</a:t>
            </a:r>
          </a:p>
          <a:p>
            <a:r>
              <a:rPr lang="en-US" dirty="0"/>
              <a:t>Linux firewall can also be described as a device that checks Network traffic (outbound/inbound connections) and establishes a decision to traffic out or pass the traffic.</a:t>
            </a:r>
          </a:p>
          <a:p>
            <a:r>
              <a:rPr lang="en-US" dirty="0"/>
              <a:t>In this era, Network Security is derived from different kinds of Linux firewalls.</a:t>
            </a:r>
          </a:p>
          <a:p>
            <a:r>
              <a:rPr lang="en-US" dirty="0"/>
              <a:t>In the traditional packet, firewall filtering deals with filtering and routing packets, where else NGFWs would work with some other functions (with OSI layers).</a:t>
            </a:r>
          </a:p>
        </p:txBody>
      </p:sp>
    </p:spTree>
    <p:extLst>
      <p:ext uri="{BB962C8B-B14F-4D97-AF65-F5344CB8AC3E}">
        <p14:creationId xmlns:p14="http://schemas.microsoft.com/office/powerpoint/2010/main" val="1806952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firewall</a:t>
            </a:r>
          </a:p>
        </p:txBody>
      </p:sp>
      <p:sp>
        <p:nvSpPr>
          <p:cNvPr id="3" name="Content Placeholder 2"/>
          <p:cNvSpPr>
            <a:spLocks noGrp="1"/>
          </p:cNvSpPr>
          <p:nvPr>
            <p:ph idx="1"/>
          </p:nvPr>
        </p:nvSpPr>
        <p:spPr/>
        <p:txBody>
          <a:bodyPr>
            <a:normAutofit/>
          </a:bodyPr>
          <a:lstStyle/>
          <a:p>
            <a:r>
              <a:rPr lang="en-US" sz="2400" dirty="0"/>
              <a:t>Windows Firewall is a </a:t>
            </a:r>
            <a:r>
              <a:rPr lang="en-US" sz="2400" dirty="0">
                <a:hlinkClick r:id="rId2"/>
              </a:rPr>
              <a:t>Microsoft Windows</a:t>
            </a:r>
            <a:r>
              <a:rPr lang="en-US" sz="2400" dirty="0"/>
              <a:t> application that filters information coming to your system from the Internet and blocking potentially harmful programs. The software blocks most programs from communicating through the </a:t>
            </a:r>
            <a:r>
              <a:rPr lang="en-US" sz="2400" dirty="0">
                <a:hlinkClick r:id="rId3"/>
              </a:rPr>
              <a:t>firewall</a:t>
            </a:r>
            <a:r>
              <a:rPr lang="en-US" sz="2400" dirty="0"/>
              <a:t>. Users simply add a program to the list of allowed programs to allow it to communicate through the firewall. When using a public </a:t>
            </a:r>
            <a:r>
              <a:rPr lang="en-US" sz="2400" dirty="0">
                <a:hlinkClick r:id="rId4"/>
              </a:rPr>
              <a:t>network</a:t>
            </a:r>
            <a:r>
              <a:rPr lang="en-US" sz="2400" dirty="0"/>
              <a:t>, Windows Firewall can also secure the system by blocking all unsolicited attempts to connect to your </a:t>
            </a:r>
            <a:r>
              <a:rPr lang="en-US" sz="2400" dirty="0">
                <a:hlinkClick r:id="rId5"/>
              </a:rPr>
              <a:t>computer</a:t>
            </a:r>
            <a:r>
              <a:rPr lang="en-US" sz="2400" dirty="0"/>
              <a:t>.</a:t>
            </a:r>
          </a:p>
        </p:txBody>
      </p:sp>
    </p:spTree>
    <p:extLst>
      <p:ext uri="{BB962C8B-B14F-4D97-AF65-F5344CB8AC3E}">
        <p14:creationId xmlns:p14="http://schemas.microsoft.com/office/powerpoint/2010/main" val="1887223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firewall</a:t>
            </a:r>
          </a:p>
        </p:txBody>
      </p:sp>
      <p:sp>
        <p:nvSpPr>
          <p:cNvPr id="3" name="Content Placeholder 2"/>
          <p:cNvSpPr>
            <a:spLocks noGrp="1"/>
          </p:cNvSpPr>
          <p:nvPr>
            <p:ph idx="1"/>
          </p:nvPr>
        </p:nvSpPr>
        <p:spPr/>
        <p:txBody>
          <a:bodyPr>
            <a:normAutofit fontScale="92500"/>
          </a:bodyPr>
          <a:lstStyle/>
          <a:p>
            <a:pPr>
              <a:buFont typeface="Wingdings" pitchFamily="2" charset="2"/>
              <a:buChar char="Ø"/>
            </a:pPr>
            <a:r>
              <a:rPr lang="en-US" dirty="0"/>
              <a:t>Windows Firewall makes use of several features to help protect the user’s computer from malicious attacks, including network isolation, which prevents malicious websites from taking over the user’s browsing experience; traffic segregation, which protects the user’s computer if it becomes a member of a botnet or becomes infected with a virus; and IPsec to encrypt Internet traffic.</a:t>
            </a:r>
          </a:p>
          <a:p>
            <a:pPr marL="0" indent="0">
              <a:buNone/>
            </a:pPr>
            <a:endParaRPr lang="en-US" dirty="0"/>
          </a:p>
          <a:p>
            <a:pPr>
              <a:buFont typeface="Wingdings" pitchFamily="2" charset="2"/>
              <a:buChar char="Ø"/>
            </a:pPr>
            <a:r>
              <a:rPr lang="en-US" dirty="0"/>
              <a:t>Since Firewall executes all of these operations automatically, most users do not need to take any action. These features are enabled by default when the user installs Windows OS. While users can turn various features on and off, best practices call for all features to be enabled for maximum protection to protect computers from incoming threats. The firewall offers three distinct layers of protection: private, public, and domain</a:t>
            </a:r>
          </a:p>
        </p:txBody>
      </p:sp>
    </p:spTree>
    <p:extLst>
      <p:ext uri="{BB962C8B-B14F-4D97-AF65-F5344CB8AC3E}">
        <p14:creationId xmlns:p14="http://schemas.microsoft.com/office/powerpoint/2010/main" val="594251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lnSpcReduction="10000"/>
          </a:bodyPr>
          <a:lstStyle/>
          <a:p>
            <a:r>
              <a:rPr lang="en-US" sz="2400" b="1" dirty="0"/>
              <a:t>Private level </a:t>
            </a:r>
            <a:r>
              <a:rPr lang="en-US" sz="2400" dirty="0"/>
              <a:t>means that all traffic will be blocked from both incoming and outgoing connections.</a:t>
            </a:r>
          </a:p>
          <a:p>
            <a:r>
              <a:rPr lang="en-US" sz="2400" dirty="0"/>
              <a:t>At the </a:t>
            </a:r>
            <a:r>
              <a:rPr lang="en-US" sz="2400" b="1" dirty="0"/>
              <a:t>public level</a:t>
            </a:r>
            <a:r>
              <a:rPr lang="en-US" sz="2400" dirty="0"/>
              <a:t>, all connections from outside the user’s local network will be blocked.</a:t>
            </a:r>
          </a:p>
          <a:p>
            <a:r>
              <a:rPr lang="en-US" sz="2400" b="1" dirty="0"/>
              <a:t>Domain level </a:t>
            </a:r>
            <a:r>
              <a:rPr lang="en-US" sz="2400" dirty="0"/>
              <a:t>is used if the users are on a network protected by an authentication server such as </a:t>
            </a:r>
            <a:r>
              <a:rPr lang="en-US" sz="2400" dirty="0">
                <a:hlinkClick r:id="rId2"/>
              </a:rPr>
              <a:t>Active Directory</a:t>
            </a:r>
            <a:r>
              <a:rPr lang="en-US" sz="2400" dirty="0"/>
              <a:t> and will block only incoming connections from outside of the local network unless authorized by the said authentication server. If a program requests access through any firewall other than the domain, it will prompt the user to either allow or deny access.</a:t>
            </a:r>
          </a:p>
          <a:p>
            <a:endParaRPr lang="en-US" sz="2400" dirty="0"/>
          </a:p>
        </p:txBody>
      </p:sp>
    </p:spTree>
    <p:extLst>
      <p:ext uri="{BB962C8B-B14F-4D97-AF65-F5344CB8AC3E}">
        <p14:creationId xmlns:p14="http://schemas.microsoft.com/office/powerpoint/2010/main" val="2239156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all" dirty="0"/>
              <a:t>FEATURES OF WINDOWS FIREWALL</a:t>
            </a:r>
            <a:br>
              <a:rPr lang="en-US" b="1" cap="all" dirty="0"/>
            </a:br>
            <a:endParaRPr lang="en-US" dirty="0"/>
          </a:p>
        </p:txBody>
      </p:sp>
      <p:sp>
        <p:nvSpPr>
          <p:cNvPr id="3" name="Content Placeholder 2"/>
          <p:cNvSpPr>
            <a:spLocks noGrp="1"/>
          </p:cNvSpPr>
          <p:nvPr>
            <p:ph idx="1"/>
          </p:nvPr>
        </p:nvSpPr>
        <p:spPr/>
        <p:txBody>
          <a:bodyPr/>
          <a:lstStyle/>
          <a:p>
            <a:r>
              <a:rPr lang="en-US" dirty="0"/>
              <a:t>Block unauthorized traffic</a:t>
            </a:r>
          </a:p>
          <a:p>
            <a:r>
              <a:rPr lang="en-US" dirty="0"/>
              <a:t>Control programs</a:t>
            </a:r>
          </a:p>
          <a:p>
            <a:r>
              <a:rPr lang="en-US" dirty="0"/>
              <a:t>Create exceptions for trusted devices and locations</a:t>
            </a:r>
          </a:p>
        </p:txBody>
      </p:sp>
    </p:spTree>
    <p:extLst>
      <p:ext uri="{BB962C8B-B14F-4D97-AF65-F5344CB8AC3E}">
        <p14:creationId xmlns:p14="http://schemas.microsoft.com/office/powerpoint/2010/main" val="3621523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Windows firewall </a:t>
            </a:r>
            <a:r>
              <a:rPr lang="en-US" dirty="0" err="1"/>
              <a:t>vs</a:t>
            </a:r>
            <a:r>
              <a:rPr lang="en-US" dirty="0"/>
              <a:t> </a:t>
            </a:r>
            <a:r>
              <a:rPr lang="en-US" dirty="0" err="1"/>
              <a:t>linux</a:t>
            </a:r>
            <a:r>
              <a:rPr lang="en-US" dirty="0"/>
              <a:t> firewall</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dirty="0"/>
              <a:t>The main difference between Windows Firewall and Linux Firewall is how they operate in managing connections with other devices and applications. Both systems can block unauthorized access by creating rules based on specific criteria or settings, such as:</a:t>
            </a:r>
          </a:p>
          <a:p>
            <a:pPr lvl="1">
              <a:buFont typeface="Wingdings" pitchFamily="2" charset="2"/>
              <a:buChar char="Ø"/>
            </a:pPr>
            <a:r>
              <a:rPr lang="en-US" dirty="0"/>
              <a:t>Source And Destination IP Addresses</a:t>
            </a:r>
          </a:p>
          <a:p>
            <a:pPr lvl="1">
              <a:buFont typeface="Wingdings" pitchFamily="2" charset="2"/>
              <a:buChar char="Ø"/>
            </a:pPr>
            <a:r>
              <a:rPr lang="en-US" dirty="0"/>
              <a:t>Port Number, Protocol Type (TCP Or UDP)</a:t>
            </a:r>
          </a:p>
          <a:p>
            <a:pPr lvl="1">
              <a:buFont typeface="Wingdings" pitchFamily="2" charset="2"/>
              <a:buChar char="Ø"/>
            </a:pPr>
            <a:r>
              <a:rPr lang="en-US" dirty="0"/>
              <a:t>Protocol Name</a:t>
            </a:r>
          </a:p>
          <a:p>
            <a:pPr marL="457200" lvl="1" indent="0">
              <a:buNone/>
            </a:pPr>
            <a:endParaRPr lang="en-US" sz="2000" dirty="0"/>
          </a:p>
        </p:txBody>
      </p:sp>
    </p:spTree>
    <p:extLst>
      <p:ext uri="{BB962C8B-B14F-4D97-AF65-F5344CB8AC3E}">
        <p14:creationId xmlns:p14="http://schemas.microsoft.com/office/powerpoint/2010/main" val="14205151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92</TotalTime>
  <Words>896</Words>
  <Application>Microsoft Office PowerPoint</Application>
  <PresentationFormat>On-screen Show (4:3)</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Rockwell</vt:lpstr>
      <vt:lpstr>Rockwell Condensed</vt:lpstr>
      <vt:lpstr>Times New Roman</vt:lpstr>
      <vt:lpstr>Wingdings</vt:lpstr>
      <vt:lpstr>Wood Type</vt:lpstr>
      <vt:lpstr>LINUX FIREWALL</vt:lpstr>
      <vt:lpstr>Linux firewall</vt:lpstr>
      <vt:lpstr>Linux firewall</vt:lpstr>
      <vt:lpstr>Key points</vt:lpstr>
      <vt:lpstr>Windows firewall</vt:lpstr>
      <vt:lpstr>Windows firewall</vt:lpstr>
      <vt:lpstr>Cont..</vt:lpstr>
      <vt:lpstr>FEATURES OF WINDOWS FIREWALL </vt:lpstr>
      <vt:lpstr>Windows firewall vs linux firewall</vt:lpstr>
      <vt:lpstr>Why Use The Linux Firewall Instead Of The Windows Firewall?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FIREWALL</dc:title>
  <dc:creator>Rakshith Bairi</dc:creator>
  <cp:lastModifiedBy>bairi rakshith</cp:lastModifiedBy>
  <cp:revision>5</cp:revision>
  <dcterms:created xsi:type="dcterms:W3CDTF">2023-02-08T07:00:07Z</dcterms:created>
  <dcterms:modified xsi:type="dcterms:W3CDTF">2023-02-26T11:28:36Z</dcterms:modified>
</cp:coreProperties>
</file>