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67"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6F1F75-C88A-4B57-A2AB-89C99443E1D7}"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333BF89-2C7A-4036-B2A5-2520276E8E1A}" type="slidenum">
              <a:rPr lang="en-IN" smtClean="0"/>
              <a:t>‹#›</a:t>
            </a:fld>
            <a:endParaRPr lang="en-IN"/>
          </a:p>
        </p:txBody>
      </p:sp>
    </p:spTree>
    <p:extLst>
      <p:ext uri="{BB962C8B-B14F-4D97-AF65-F5344CB8AC3E}">
        <p14:creationId xmlns:p14="http://schemas.microsoft.com/office/powerpoint/2010/main" val="185771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F1F75-C88A-4B57-A2AB-89C99443E1D7}"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3BF89-2C7A-4036-B2A5-2520276E8E1A}" type="slidenum">
              <a:rPr lang="en-IN" smtClean="0"/>
              <a:t>‹#›</a:t>
            </a:fld>
            <a:endParaRPr lang="en-IN"/>
          </a:p>
        </p:txBody>
      </p:sp>
    </p:spTree>
    <p:extLst>
      <p:ext uri="{BB962C8B-B14F-4D97-AF65-F5344CB8AC3E}">
        <p14:creationId xmlns:p14="http://schemas.microsoft.com/office/powerpoint/2010/main" val="310180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F1F75-C88A-4B57-A2AB-89C99443E1D7}"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3BF89-2C7A-4036-B2A5-2520276E8E1A}" type="slidenum">
              <a:rPr lang="en-IN" smtClean="0"/>
              <a:t>‹#›</a:t>
            </a:fld>
            <a:endParaRPr lang="en-IN"/>
          </a:p>
        </p:txBody>
      </p:sp>
    </p:spTree>
    <p:extLst>
      <p:ext uri="{BB962C8B-B14F-4D97-AF65-F5344CB8AC3E}">
        <p14:creationId xmlns:p14="http://schemas.microsoft.com/office/powerpoint/2010/main" val="289414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F1F75-C88A-4B57-A2AB-89C99443E1D7}"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3BF89-2C7A-4036-B2A5-2520276E8E1A}" type="slidenum">
              <a:rPr lang="en-IN" smtClean="0"/>
              <a:t>‹#›</a:t>
            </a:fld>
            <a:endParaRPr lang="en-IN"/>
          </a:p>
        </p:txBody>
      </p:sp>
    </p:spTree>
    <p:extLst>
      <p:ext uri="{BB962C8B-B14F-4D97-AF65-F5344CB8AC3E}">
        <p14:creationId xmlns:p14="http://schemas.microsoft.com/office/powerpoint/2010/main" val="367830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C6F1F75-C88A-4B57-A2AB-89C99443E1D7}" type="datetimeFigureOut">
              <a:rPr lang="en-IN" smtClean="0"/>
              <a:t>05-02-2023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333BF89-2C7A-4036-B2A5-2520276E8E1A}" type="slidenum">
              <a:rPr lang="en-IN" smtClean="0"/>
              <a:t>‹#›</a:t>
            </a:fld>
            <a:endParaRPr lang="en-IN"/>
          </a:p>
        </p:txBody>
      </p:sp>
    </p:spTree>
    <p:extLst>
      <p:ext uri="{BB962C8B-B14F-4D97-AF65-F5344CB8AC3E}">
        <p14:creationId xmlns:p14="http://schemas.microsoft.com/office/powerpoint/2010/main" val="521834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6F1F75-C88A-4B57-A2AB-89C99443E1D7}"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3BF89-2C7A-4036-B2A5-2520276E8E1A}" type="slidenum">
              <a:rPr lang="en-IN" smtClean="0"/>
              <a:t>‹#›</a:t>
            </a:fld>
            <a:endParaRPr lang="en-IN"/>
          </a:p>
        </p:txBody>
      </p:sp>
    </p:spTree>
    <p:extLst>
      <p:ext uri="{BB962C8B-B14F-4D97-AF65-F5344CB8AC3E}">
        <p14:creationId xmlns:p14="http://schemas.microsoft.com/office/powerpoint/2010/main" val="221134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6F1F75-C88A-4B57-A2AB-89C99443E1D7}"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33BF89-2C7A-4036-B2A5-2520276E8E1A}" type="slidenum">
              <a:rPr lang="en-IN" smtClean="0"/>
              <a:t>‹#›</a:t>
            </a:fld>
            <a:endParaRPr lang="en-IN"/>
          </a:p>
        </p:txBody>
      </p:sp>
    </p:spTree>
    <p:extLst>
      <p:ext uri="{BB962C8B-B14F-4D97-AF65-F5344CB8AC3E}">
        <p14:creationId xmlns:p14="http://schemas.microsoft.com/office/powerpoint/2010/main" val="132490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6F1F75-C88A-4B57-A2AB-89C99443E1D7}"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33BF89-2C7A-4036-B2A5-2520276E8E1A}" type="slidenum">
              <a:rPr lang="en-IN" smtClean="0"/>
              <a:t>‹#›</a:t>
            </a:fld>
            <a:endParaRPr lang="en-IN"/>
          </a:p>
        </p:txBody>
      </p:sp>
    </p:spTree>
    <p:extLst>
      <p:ext uri="{BB962C8B-B14F-4D97-AF65-F5344CB8AC3E}">
        <p14:creationId xmlns:p14="http://schemas.microsoft.com/office/powerpoint/2010/main" val="207407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F1F75-C88A-4B57-A2AB-89C99443E1D7}"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33BF89-2C7A-4036-B2A5-2520276E8E1A}" type="slidenum">
              <a:rPr lang="en-IN" smtClean="0"/>
              <a:t>‹#›</a:t>
            </a:fld>
            <a:endParaRPr lang="en-IN"/>
          </a:p>
        </p:txBody>
      </p:sp>
    </p:spTree>
    <p:extLst>
      <p:ext uri="{BB962C8B-B14F-4D97-AF65-F5344CB8AC3E}">
        <p14:creationId xmlns:p14="http://schemas.microsoft.com/office/powerpoint/2010/main" val="348574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F1F75-C88A-4B57-A2AB-89C99443E1D7}"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333BF89-2C7A-4036-B2A5-2520276E8E1A}" type="slidenum">
              <a:rPr lang="en-IN" smtClean="0"/>
              <a:t>‹#›</a:t>
            </a:fld>
            <a:endParaRPr lang="en-IN"/>
          </a:p>
        </p:txBody>
      </p:sp>
    </p:spTree>
    <p:extLst>
      <p:ext uri="{BB962C8B-B14F-4D97-AF65-F5344CB8AC3E}">
        <p14:creationId xmlns:p14="http://schemas.microsoft.com/office/powerpoint/2010/main" val="391707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F1F75-C88A-4B57-A2AB-89C99443E1D7}" type="datetimeFigureOut">
              <a:rPr lang="en-IN" smtClean="0"/>
              <a:t>05-02-2023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333BF89-2C7A-4036-B2A5-2520276E8E1A}" type="slidenum">
              <a:rPr lang="en-IN" smtClean="0"/>
              <a:t>‹#›</a:t>
            </a:fld>
            <a:endParaRPr lang="en-IN"/>
          </a:p>
        </p:txBody>
      </p:sp>
    </p:spTree>
    <p:extLst>
      <p:ext uri="{BB962C8B-B14F-4D97-AF65-F5344CB8AC3E}">
        <p14:creationId xmlns:p14="http://schemas.microsoft.com/office/powerpoint/2010/main" val="245260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C6F1F75-C88A-4B57-A2AB-89C99443E1D7}" type="datetimeFigureOut">
              <a:rPr lang="en-IN" smtClean="0"/>
              <a:t>05-02-2023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333BF89-2C7A-4036-B2A5-2520276E8E1A}" type="slidenum">
              <a:rPr lang="en-IN" smtClean="0"/>
              <a:t>‹#›</a:t>
            </a:fld>
            <a:endParaRPr lang="en-IN"/>
          </a:p>
        </p:txBody>
      </p:sp>
    </p:spTree>
    <p:extLst>
      <p:ext uri="{BB962C8B-B14F-4D97-AF65-F5344CB8AC3E}">
        <p14:creationId xmlns:p14="http://schemas.microsoft.com/office/powerpoint/2010/main" val="31454293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18EE-00DA-52E3-79A1-1EE80EB0BE7B}"/>
              </a:ext>
            </a:extLst>
          </p:cNvPr>
          <p:cNvSpPr>
            <a:spLocks noGrp="1"/>
          </p:cNvSpPr>
          <p:nvPr>
            <p:ph type="ctrTitle"/>
          </p:nvPr>
        </p:nvSpPr>
        <p:spPr/>
        <p:txBody>
          <a:bodyPr/>
          <a:lstStyle/>
          <a:p>
            <a:r>
              <a:rPr lang="en-IN" dirty="0"/>
              <a:t>SNORT: INTRUSION DETECTION SYSTEM</a:t>
            </a:r>
          </a:p>
        </p:txBody>
      </p:sp>
    </p:spTree>
    <p:extLst>
      <p:ext uri="{BB962C8B-B14F-4D97-AF65-F5344CB8AC3E}">
        <p14:creationId xmlns:p14="http://schemas.microsoft.com/office/powerpoint/2010/main" val="215008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E7DC-C7CF-772F-7670-4F07B9157C2D}"/>
              </a:ext>
            </a:extLst>
          </p:cNvPr>
          <p:cNvSpPr>
            <a:spLocks noGrp="1"/>
          </p:cNvSpPr>
          <p:nvPr>
            <p:ph type="title"/>
          </p:nvPr>
        </p:nvSpPr>
        <p:spPr/>
        <p:txBody>
          <a:bodyPr/>
          <a:lstStyle/>
          <a:p>
            <a:r>
              <a:rPr lang="en-IN" dirty="0"/>
              <a:t>snort Rules Syntax</a:t>
            </a:r>
          </a:p>
        </p:txBody>
      </p:sp>
      <p:sp>
        <p:nvSpPr>
          <p:cNvPr id="3" name="Content Placeholder 2">
            <a:extLst>
              <a:ext uri="{FF2B5EF4-FFF2-40B4-BE49-F238E27FC236}">
                <a16:creationId xmlns:a16="http://schemas.microsoft.com/office/drawing/2014/main" id="{037472AA-2C30-6608-F191-69A86D01A73A}"/>
              </a:ext>
            </a:extLst>
          </p:cNvPr>
          <p:cNvSpPr>
            <a:spLocks noGrp="1"/>
          </p:cNvSpPr>
          <p:nvPr>
            <p:ph idx="1"/>
          </p:nvPr>
        </p:nvSpPr>
        <p:spPr/>
        <p:txBody>
          <a:bodyPr/>
          <a:lstStyle/>
          <a:p>
            <a:r>
              <a:rPr lang="en-IN" dirty="0"/>
              <a:t>Snort comes with a standard ruleset that checks for activity such as Nmap stealth scans, vulnerability exploits, attempted buffer overflows, anonymous FTP access etc. </a:t>
            </a:r>
          </a:p>
          <a:p>
            <a:r>
              <a:rPr lang="en-IN" dirty="0"/>
              <a:t>By default, Snort checks the packet against alert rules first, followed by pass rules, and then log rules. </a:t>
            </a:r>
          </a:p>
          <a:p>
            <a:r>
              <a:rPr lang="en-IN" dirty="0"/>
              <a:t>Basic Snort rules consist of two parts: the header and the options. </a:t>
            </a:r>
          </a:p>
          <a:p>
            <a:r>
              <a:rPr lang="en-IN" dirty="0"/>
              <a:t>The first part of the header tells Snort what type of rule it is (such as alert, log, pass). </a:t>
            </a:r>
          </a:p>
          <a:p>
            <a:r>
              <a:rPr lang="en-IN" dirty="0"/>
              <a:t>The rest of the header indicates the protocol (</a:t>
            </a:r>
            <a:r>
              <a:rPr lang="en-IN" dirty="0" err="1"/>
              <a:t>ip</a:t>
            </a:r>
            <a:r>
              <a:rPr lang="en-IN" dirty="0"/>
              <a:t>, </a:t>
            </a:r>
            <a:r>
              <a:rPr lang="en-IN" dirty="0" err="1"/>
              <a:t>udp</a:t>
            </a:r>
            <a:r>
              <a:rPr lang="en-IN" dirty="0"/>
              <a:t>, </a:t>
            </a:r>
            <a:r>
              <a:rPr lang="en-IN" dirty="0" err="1"/>
              <a:t>icmp</a:t>
            </a:r>
            <a:r>
              <a:rPr lang="en-IN" dirty="0"/>
              <a:t>, or </a:t>
            </a:r>
            <a:r>
              <a:rPr lang="en-IN" dirty="0" err="1"/>
              <a:t>tcp</a:t>
            </a:r>
            <a:r>
              <a:rPr lang="en-IN" dirty="0"/>
              <a:t>), a directional operator (either -&gt; to specify source to destination or &lt;&gt; to specify bidirectional), and the source and destination IP address and port.</a:t>
            </a:r>
          </a:p>
        </p:txBody>
      </p:sp>
    </p:spTree>
    <p:extLst>
      <p:ext uri="{BB962C8B-B14F-4D97-AF65-F5344CB8AC3E}">
        <p14:creationId xmlns:p14="http://schemas.microsoft.com/office/powerpoint/2010/main" val="3433412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85F3-25C7-195D-26C1-D55CA78A430F}"/>
              </a:ext>
            </a:extLst>
          </p:cNvPr>
          <p:cNvSpPr>
            <a:spLocks noGrp="1"/>
          </p:cNvSpPr>
          <p:nvPr>
            <p:ph type="title"/>
          </p:nvPr>
        </p:nvSpPr>
        <p:spPr/>
        <p:txBody>
          <a:bodyPr/>
          <a:lstStyle/>
          <a:p>
            <a:r>
              <a:rPr lang="en-US" dirty="0"/>
              <a:t>testing rule (to check)</a:t>
            </a:r>
            <a:endParaRPr lang="en-IN" dirty="0"/>
          </a:p>
        </p:txBody>
      </p:sp>
      <p:sp>
        <p:nvSpPr>
          <p:cNvPr id="3" name="Content Placeholder 2">
            <a:extLst>
              <a:ext uri="{FF2B5EF4-FFF2-40B4-BE49-F238E27FC236}">
                <a16:creationId xmlns:a16="http://schemas.microsoft.com/office/drawing/2014/main" id="{DDF0EA7C-5D6D-4123-EABB-F560E26F7F05}"/>
              </a:ext>
            </a:extLst>
          </p:cNvPr>
          <p:cNvSpPr>
            <a:spLocks noGrp="1"/>
          </p:cNvSpPr>
          <p:nvPr>
            <p:ph idx="1"/>
          </p:nvPr>
        </p:nvSpPr>
        <p:spPr/>
        <p:txBody>
          <a:bodyPr/>
          <a:lstStyle/>
          <a:p>
            <a:r>
              <a:rPr lang="en-US" b="1" dirty="0"/>
              <a:t>Rule:-</a:t>
            </a:r>
          </a:p>
          <a:p>
            <a:pPr lvl="1"/>
            <a:r>
              <a:rPr lang="en-IN" b="1" dirty="0"/>
              <a:t>Alert </a:t>
            </a:r>
            <a:r>
              <a:rPr lang="en-IN" b="1" dirty="0" err="1"/>
              <a:t>ip</a:t>
            </a:r>
            <a:r>
              <a:rPr lang="en-IN" b="1" dirty="0"/>
              <a:t> any </a:t>
            </a:r>
            <a:r>
              <a:rPr lang="en-IN" b="1" dirty="0" err="1"/>
              <a:t>any</a:t>
            </a:r>
            <a:r>
              <a:rPr lang="en-IN" b="1" dirty="0"/>
              <a:t> </a:t>
            </a:r>
            <a:r>
              <a:rPr lang="en-IN" b="1" dirty="0">
                <a:sym typeface="Wingdings" panose="05000000000000000000" pitchFamily="2" charset="2"/>
              </a:rPr>
              <a:t> any </a:t>
            </a:r>
            <a:r>
              <a:rPr lang="en-IN" b="1" dirty="0" err="1">
                <a:sym typeface="Wingdings" panose="05000000000000000000" pitchFamily="2" charset="2"/>
              </a:rPr>
              <a:t>any</a:t>
            </a:r>
            <a:r>
              <a:rPr lang="en-IN" b="1" dirty="0">
                <a:sym typeface="Wingdings" panose="05000000000000000000" pitchFamily="2" charset="2"/>
              </a:rPr>
              <a:t> (</a:t>
            </a:r>
            <a:r>
              <a:rPr lang="en-IN" b="1" dirty="0" err="1">
                <a:sym typeface="Wingdings" panose="05000000000000000000" pitchFamily="2" charset="2"/>
              </a:rPr>
              <a:t>msg;ip”ip</a:t>
            </a:r>
            <a:r>
              <a:rPr lang="en-IN" b="1" dirty="0">
                <a:sym typeface="Wingdings" panose="05000000000000000000" pitchFamily="2" charset="2"/>
              </a:rPr>
              <a:t> packet detected’;)</a:t>
            </a:r>
            <a:r>
              <a:rPr lang="en-US" dirty="0"/>
              <a:t> </a:t>
            </a:r>
            <a:endParaRPr lang="en-IN" dirty="0"/>
          </a:p>
          <a:p>
            <a:r>
              <a:rPr lang="en-IN" dirty="0"/>
              <a:t>This is the worst rule ever written, but it dose a very good job of testing if snort is working well and is able to generate alerts.</a:t>
            </a:r>
          </a:p>
          <a:p>
            <a:r>
              <a:rPr lang="en-IN" dirty="0"/>
              <a:t>You can use this rule at the end of the </a:t>
            </a:r>
            <a:r>
              <a:rPr lang="en-IN" dirty="0" err="1"/>
              <a:t>snort.conf</a:t>
            </a:r>
            <a:r>
              <a:rPr lang="en-IN" dirty="0"/>
              <a:t> file the first time you install snort. The rule will generate an alert message for every captured IP packet.</a:t>
            </a:r>
          </a:p>
          <a:p>
            <a:r>
              <a:rPr lang="en-IN" dirty="0"/>
              <a:t>This rule is bad because it does not convey any information. This should be your first test to make sure that snort is installed properly.</a:t>
            </a:r>
            <a:endParaRPr lang="en-US" dirty="0"/>
          </a:p>
        </p:txBody>
      </p:sp>
    </p:spTree>
    <p:extLst>
      <p:ext uri="{BB962C8B-B14F-4D97-AF65-F5344CB8AC3E}">
        <p14:creationId xmlns:p14="http://schemas.microsoft.com/office/powerpoint/2010/main" val="175886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868B-2215-84F9-4FB5-014CF55D4D04}"/>
              </a:ext>
            </a:extLst>
          </p:cNvPr>
          <p:cNvSpPr>
            <a:spLocks noGrp="1"/>
          </p:cNvSpPr>
          <p:nvPr>
            <p:ph type="title"/>
          </p:nvPr>
        </p:nvSpPr>
        <p:spPr/>
        <p:txBody>
          <a:bodyPr/>
          <a:lstStyle/>
          <a:p>
            <a:r>
              <a:rPr lang="en-US" dirty="0"/>
              <a:t>Structure of a rule</a:t>
            </a:r>
            <a:endParaRPr lang="en-IN" dirty="0"/>
          </a:p>
        </p:txBody>
      </p:sp>
      <p:sp>
        <p:nvSpPr>
          <p:cNvPr id="3" name="Content Placeholder 2">
            <a:extLst>
              <a:ext uri="{FF2B5EF4-FFF2-40B4-BE49-F238E27FC236}">
                <a16:creationId xmlns:a16="http://schemas.microsoft.com/office/drawing/2014/main" id="{0DE46FC9-556D-2B66-136B-CF6DED227095}"/>
              </a:ext>
            </a:extLst>
          </p:cNvPr>
          <p:cNvSpPr>
            <a:spLocks noGrp="1"/>
          </p:cNvSpPr>
          <p:nvPr>
            <p:ph idx="1"/>
          </p:nvPr>
        </p:nvSpPr>
        <p:spPr/>
        <p:txBody>
          <a:bodyPr/>
          <a:lstStyle/>
          <a:p>
            <a:r>
              <a:rPr lang="en-US" dirty="0"/>
              <a:t>All snort rules have two logical parts: rule header and rule options.</a:t>
            </a:r>
          </a:p>
          <a:p>
            <a:r>
              <a:rPr lang="en-US" dirty="0"/>
              <a:t>The rule header contains information about what action a rule takes. It also contains criteria for matching a rule against data packets.</a:t>
            </a:r>
          </a:p>
          <a:p>
            <a:r>
              <a:rPr lang="en-US" dirty="0"/>
              <a:t>The rule options part usually contains an alert message and information about which part of the packets should be used to generate the alert message.</a:t>
            </a:r>
          </a:p>
          <a:p>
            <a:r>
              <a:rPr lang="en-US" dirty="0"/>
              <a:t>The options part contains additional criteria for matching a rule against data packets.</a:t>
            </a:r>
          </a:p>
          <a:p>
            <a:r>
              <a:rPr lang="en-US" dirty="0"/>
              <a:t>A rule may detect one type or multiple types of intrusion activity</a:t>
            </a:r>
            <a:endParaRPr lang="en-IN" dirty="0"/>
          </a:p>
        </p:txBody>
      </p:sp>
    </p:spTree>
    <p:extLst>
      <p:ext uri="{BB962C8B-B14F-4D97-AF65-F5344CB8AC3E}">
        <p14:creationId xmlns:p14="http://schemas.microsoft.com/office/powerpoint/2010/main" val="123119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696D-86F0-C0B3-5504-8168F455643F}"/>
              </a:ext>
            </a:extLst>
          </p:cNvPr>
          <p:cNvSpPr>
            <a:spLocks noGrp="1"/>
          </p:cNvSpPr>
          <p:nvPr>
            <p:ph type="title"/>
          </p:nvPr>
        </p:nvSpPr>
        <p:spPr/>
        <p:txBody>
          <a:bodyPr/>
          <a:lstStyle/>
          <a:p>
            <a:r>
              <a:rPr lang="en-US" dirty="0"/>
              <a:t>Snort rule</a:t>
            </a:r>
            <a:endParaRPr lang="en-IN" dirty="0"/>
          </a:p>
        </p:txBody>
      </p:sp>
      <p:pic>
        <p:nvPicPr>
          <p:cNvPr id="5" name="Content Placeholder 4">
            <a:extLst>
              <a:ext uri="{FF2B5EF4-FFF2-40B4-BE49-F238E27FC236}">
                <a16:creationId xmlns:a16="http://schemas.microsoft.com/office/drawing/2014/main" id="{A7759460-359B-7A53-186A-E2137DF1F9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2836" y="2813050"/>
            <a:ext cx="10058400" cy="3359150"/>
          </a:xfrm>
        </p:spPr>
      </p:pic>
    </p:spTree>
    <p:extLst>
      <p:ext uri="{BB962C8B-B14F-4D97-AF65-F5344CB8AC3E}">
        <p14:creationId xmlns:p14="http://schemas.microsoft.com/office/powerpoint/2010/main" val="426385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C938-0962-4FBB-D64C-9F055ECF2999}"/>
              </a:ext>
            </a:extLst>
          </p:cNvPr>
          <p:cNvSpPr>
            <a:spLocks noGrp="1"/>
          </p:cNvSpPr>
          <p:nvPr>
            <p:ph type="title"/>
          </p:nvPr>
        </p:nvSpPr>
        <p:spPr/>
        <p:txBody>
          <a:bodyPr/>
          <a:lstStyle/>
          <a:p>
            <a:r>
              <a:rPr lang="en-IN" dirty="0"/>
              <a:t>Snort Plug-ins</a:t>
            </a:r>
          </a:p>
        </p:txBody>
      </p:sp>
      <p:sp>
        <p:nvSpPr>
          <p:cNvPr id="3" name="Content Placeholder 2">
            <a:extLst>
              <a:ext uri="{FF2B5EF4-FFF2-40B4-BE49-F238E27FC236}">
                <a16:creationId xmlns:a16="http://schemas.microsoft.com/office/drawing/2014/main" id="{696877D2-9EC4-017C-118F-338BD6AEA06F}"/>
              </a:ext>
            </a:extLst>
          </p:cNvPr>
          <p:cNvSpPr>
            <a:spLocks noGrp="1"/>
          </p:cNvSpPr>
          <p:nvPr>
            <p:ph idx="1"/>
          </p:nvPr>
        </p:nvSpPr>
        <p:spPr/>
        <p:txBody>
          <a:bodyPr/>
          <a:lstStyle/>
          <a:p>
            <a:r>
              <a:rPr lang="en-IN" b="1" dirty="0"/>
              <a:t>Pre-processors :-</a:t>
            </a:r>
            <a:r>
              <a:rPr lang="en-IN" dirty="0"/>
              <a:t> Pre-processors are set up in the </a:t>
            </a:r>
            <a:r>
              <a:rPr lang="en-IN" dirty="0" err="1"/>
              <a:t>snort.conf</a:t>
            </a:r>
            <a:r>
              <a:rPr lang="en-IN" dirty="0"/>
              <a:t> file using the pre-processor command. They operate on packets after they’ve been received and decoded by Snort but before it starts trying to match rules. </a:t>
            </a:r>
          </a:p>
          <a:p>
            <a:r>
              <a:rPr lang="en-IN" b="1" dirty="0"/>
              <a:t>Output Modules:-</a:t>
            </a:r>
            <a:r>
              <a:rPr lang="en-IN" dirty="0"/>
              <a:t>Output modules are also set up in the </a:t>
            </a:r>
            <a:r>
              <a:rPr lang="en-IN" dirty="0" err="1"/>
              <a:t>snort.conf</a:t>
            </a:r>
            <a:r>
              <a:rPr lang="en-IN" dirty="0"/>
              <a:t> file using the output command, which controls how, where, and in what format Snort stores the data it receives. Any rule types we define can be specified to use a particular kind of output plug-in</a:t>
            </a:r>
          </a:p>
        </p:txBody>
      </p:sp>
    </p:spTree>
    <p:extLst>
      <p:ext uri="{BB962C8B-B14F-4D97-AF65-F5344CB8AC3E}">
        <p14:creationId xmlns:p14="http://schemas.microsoft.com/office/powerpoint/2010/main" val="3237211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4440-C406-955B-8F47-8ECA3E96FF09}"/>
              </a:ext>
            </a:extLst>
          </p:cNvPr>
          <p:cNvSpPr>
            <a:spLocks noGrp="1"/>
          </p:cNvSpPr>
          <p:nvPr>
            <p:ph type="title"/>
          </p:nvPr>
        </p:nvSpPr>
        <p:spPr/>
        <p:txBody>
          <a:bodyPr/>
          <a:lstStyle/>
          <a:p>
            <a:r>
              <a:rPr lang="en-US" dirty="0">
                <a:solidFill>
                  <a:schemeClr val="tx1"/>
                </a:solidFill>
              </a:rPr>
              <a:t>Basic usage</a:t>
            </a:r>
            <a:endParaRPr lang="en-IN" dirty="0">
              <a:solidFill>
                <a:schemeClr val="tx1"/>
              </a:solidFill>
            </a:endParaRPr>
          </a:p>
        </p:txBody>
      </p:sp>
      <p:sp>
        <p:nvSpPr>
          <p:cNvPr id="3" name="Content Placeholder 2">
            <a:extLst>
              <a:ext uri="{FF2B5EF4-FFF2-40B4-BE49-F238E27FC236}">
                <a16:creationId xmlns:a16="http://schemas.microsoft.com/office/drawing/2014/main" id="{2F4B6A85-4811-53C1-C218-300B48C204C3}"/>
              </a:ext>
            </a:extLst>
          </p:cNvPr>
          <p:cNvSpPr>
            <a:spLocks noGrp="1"/>
          </p:cNvSpPr>
          <p:nvPr>
            <p:ph idx="1"/>
          </p:nvPr>
        </p:nvSpPr>
        <p:spPr/>
        <p:txBody>
          <a:bodyPr/>
          <a:lstStyle/>
          <a:p>
            <a:pPr algn="l" fontAlgn="base">
              <a:buFont typeface="Arial" panose="020B0604020202020204" pitchFamily="34" charset="0"/>
              <a:buChar char="•"/>
            </a:pPr>
            <a:r>
              <a:rPr lang="en-IN" b="1" i="0" dirty="0">
                <a:effectLst/>
                <a:latin typeface="urw-din"/>
              </a:rPr>
              <a:t>Packet Sniffing: </a:t>
            </a:r>
            <a:r>
              <a:rPr lang="en-IN" b="0" i="0" dirty="0">
                <a:effectLst/>
                <a:latin typeface="urw-din"/>
              </a:rPr>
              <a:t>The way traffic is being transmitted can be thoroughly examined by gathering the individual packets that travel to and from devices on the network.</a:t>
            </a:r>
          </a:p>
          <a:p>
            <a:pPr algn="l" fontAlgn="base">
              <a:buFont typeface="Arial" panose="020B0604020202020204" pitchFamily="34" charset="0"/>
              <a:buChar char="•"/>
            </a:pPr>
            <a:r>
              <a:rPr lang="en-IN" b="1" i="0" dirty="0">
                <a:effectLst/>
                <a:latin typeface="urw-din"/>
              </a:rPr>
              <a:t>Generates Alerts:</a:t>
            </a:r>
            <a:r>
              <a:rPr lang="en-IN" b="0" i="0" dirty="0">
                <a:effectLst/>
                <a:latin typeface="urw-din"/>
              </a:rPr>
              <a:t> It generates warnings based on the configuration file’s rules when it discovers unusual or malicious activity, the possibility of a vulnerability being exploited, or a network threat that compromises the organization’s security policy.</a:t>
            </a:r>
          </a:p>
          <a:p>
            <a:pPr algn="l" fontAlgn="base">
              <a:buFont typeface="Arial" panose="020B0604020202020204" pitchFamily="34" charset="0"/>
              <a:buChar char="•"/>
            </a:pPr>
            <a:r>
              <a:rPr lang="en-IN" b="1" i="0" dirty="0">
                <a:effectLst/>
                <a:latin typeface="urw-din"/>
              </a:rPr>
              <a:t>Debug Traffic:</a:t>
            </a:r>
            <a:r>
              <a:rPr lang="en-IN" b="0" i="0" dirty="0">
                <a:effectLst/>
                <a:latin typeface="urw-din"/>
              </a:rPr>
              <a:t> After the traffic has been logged, any malicious packets and configuration problems are checked.</a:t>
            </a:r>
          </a:p>
          <a:p>
            <a:pPr marL="0" indent="0">
              <a:buNone/>
            </a:pPr>
            <a:endParaRPr lang="en-IN" dirty="0"/>
          </a:p>
        </p:txBody>
      </p:sp>
    </p:spTree>
    <p:extLst>
      <p:ext uri="{BB962C8B-B14F-4D97-AF65-F5344CB8AC3E}">
        <p14:creationId xmlns:p14="http://schemas.microsoft.com/office/powerpoint/2010/main" val="97889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A4A-1E2F-B3B7-71DE-573F1004499D}"/>
              </a:ext>
            </a:extLst>
          </p:cNvPr>
          <p:cNvSpPr>
            <a:spLocks noGrp="1"/>
          </p:cNvSpPr>
          <p:nvPr>
            <p:ph type="title"/>
          </p:nvPr>
        </p:nvSpPr>
        <p:spPr/>
        <p:txBody>
          <a:bodyPr/>
          <a:lstStyle/>
          <a:p>
            <a:r>
              <a:rPr lang="en-US" dirty="0">
                <a:solidFill>
                  <a:schemeClr val="tx1"/>
                </a:solidFill>
              </a:rPr>
              <a:t>features</a:t>
            </a:r>
            <a:endParaRPr lang="en-IN" dirty="0">
              <a:solidFill>
                <a:schemeClr val="tx1"/>
              </a:solidFill>
            </a:endParaRPr>
          </a:p>
        </p:txBody>
      </p:sp>
      <p:sp>
        <p:nvSpPr>
          <p:cNvPr id="3" name="Content Placeholder 2">
            <a:extLst>
              <a:ext uri="{FF2B5EF4-FFF2-40B4-BE49-F238E27FC236}">
                <a16:creationId xmlns:a16="http://schemas.microsoft.com/office/drawing/2014/main" id="{4CC51643-DA19-9220-76AC-9CDB71E3D040}"/>
              </a:ext>
            </a:extLst>
          </p:cNvPr>
          <p:cNvSpPr>
            <a:spLocks noGrp="1"/>
          </p:cNvSpPr>
          <p:nvPr>
            <p:ph idx="1"/>
          </p:nvPr>
        </p:nvSpPr>
        <p:spPr/>
        <p:txBody>
          <a:bodyPr/>
          <a:lstStyle/>
          <a:p>
            <a:pPr algn="l" fontAlgn="base">
              <a:buFont typeface="Arial" panose="020B0604020202020204" pitchFamily="34" charset="0"/>
              <a:buChar char="•"/>
            </a:pPr>
            <a:r>
              <a:rPr lang="en-IN" b="0" i="0" dirty="0">
                <a:effectLst/>
                <a:latin typeface="urw-din"/>
              </a:rPr>
              <a:t>Real-time traffic monitor</a:t>
            </a:r>
          </a:p>
          <a:p>
            <a:pPr algn="l" fontAlgn="base">
              <a:buFont typeface="Arial" panose="020B0604020202020204" pitchFamily="34" charset="0"/>
              <a:buChar char="•"/>
            </a:pPr>
            <a:r>
              <a:rPr lang="en-IN" b="0" i="0" dirty="0">
                <a:effectLst/>
                <a:latin typeface="urw-din"/>
              </a:rPr>
              <a:t>Packet logging</a:t>
            </a:r>
          </a:p>
          <a:p>
            <a:pPr algn="l" fontAlgn="base">
              <a:buFont typeface="Arial" panose="020B0604020202020204" pitchFamily="34" charset="0"/>
              <a:buChar char="•"/>
            </a:pPr>
            <a:r>
              <a:rPr lang="en-IN" b="0" i="0" dirty="0">
                <a:effectLst/>
                <a:latin typeface="urw-din"/>
              </a:rPr>
              <a:t>Analysis of protocol</a:t>
            </a:r>
          </a:p>
          <a:p>
            <a:pPr algn="l" fontAlgn="base">
              <a:buFont typeface="Arial" panose="020B0604020202020204" pitchFamily="34" charset="0"/>
              <a:buChar char="•"/>
            </a:pPr>
            <a:r>
              <a:rPr lang="en-IN" b="0" i="0" dirty="0">
                <a:effectLst/>
                <a:latin typeface="urw-din"/>
              </a:rPr>
              <a:t>Content matching</a:t>
            </a:r>
          </a:p>
          <a:p>
            <a:pPr algn="l" fontAlgn="base">
              <a:buFont typeface="Arial" panose="020B0604020202020204" pitchFamily="34" charset="0"/>
              <a:buChar char="•"/>
            </a:pPr>
            <a:r>
              <a:rPr lang="en-IN" b="0" i="0" dirty="0">
                <a:effectLst/>
                <a:latin typeface="urw-din"/>
              </a:rPr>
              <a:t>OS fingerprinting</a:t>
            </a:r>
          </a:p>
          <a:p>
            <a:pPr algn="l" fontAlgn="base">
              <a:buFont typeface="Arial" panose="020B0604020202020204" pitchFamily="34" charset="0"/>
              <a:buChar char="•"/>
            </a:pPr>
            <a:r>
              <a:rPr lang="en-IN" b="0" i="0" dirty="0">
                <a:effectLst/>
                <a:latin typeface="urw-din"/>
              </a:rPr>
              <a:t>Can be installed in any network environment.</a:t>
            </a:r>
          </a:p>
          <a:p>
            <a:pPr algn="l" fontAlgn="base">
              <a:buFont typeface="Arial" panose="020B0604020202020204" pitchFamily="34" charset="0"/>
              <a:buChar char="•"/>
            </a:pPr>
            <a:r>
              <a:rPr lang="en-IN" b="0" i="0" dirty="0">
                <a:effectLst/>
                <a:latin typeface="urw-din"/>
              </a:rPr>
              <a:t>Creates logs</a:t>
            </a:r>
          </a:p>
          <a:p>
            <a:pPr algn="l" fontAlgn="base">
              <a:buFont typeface="Arial" panose="020B0604020202020204" pitchFamily="34" charset="0"/>
              <a:buChar char="•"/>
            </a:pPr>
            <a:r>
              <a:rPr lang="en-IN" b="0" i="0" dirty="0">
                <a:effectLst/>
                <a:latin typeface="urw-din"/>
              </a:rPr>
              <a:t>Open Source</a:t>
            </a:r>
          </a:p>
          <a:p>
            <a:pPr algn="l" fontAlgn="base">
              <a:buFont typeface="Arial" panose="020B0604020202020204" pitchFamily="34" charset="0"/>
              <a:buChar char="•"/>
            </a:pPr>
            <a:r>
              <a:rPr lang="en-IN" b="0" i="0" dirty="0">
                <a:effectLst/>
                <a:latin typeface="urw-din"/>
              </a:rPr>
              <a:t>Rules are easy to implement</a:t>
            </a:r>
          </a:p>
          <a:p>
            <a:endParaRPr lang="en-IN" dirty="0"/>
          </a:p>
        </p:txBody>
      </p:sp>
    </p:spTree>
    <p:extLst>
      <p:ext uri="{BB962C8B-B14F-4D97-AF65-F5344CB8AC3E}">
        <p14:creationId xmlns:p14="http://schemas.microsoft.com/office/powerpoint/2010/main" val="343504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54E6-4CDE-241E-8E51-42DB10C5B2B1}"/>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51418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3A2D-31FC-2FA4-E3FA-EF981EDB25C7}"/>
              </a:ext>
            </a:extLst>
          </p:cNvPr>
          <p:cNvSpPr>
            <a:spLocks noGrp="1"/>
          </p:cNvSpPr>
          <p:nvPr>
            <p:ph type="title"/>
          </p:nvPr>
        </p:nvSpPr>
        <p:spPr/>
        <p:txBody>
          <a:bodyPr/>
          <a:lstStyle/>
          <a:p>
            <a:r>
              <a:rPr lang="en-US" dirty="0"/>
              <a:t>What is snort?</a:t>
            </a:r>
            <a:endParaRPr lang="en-IN" dirty="0"/>
          </a:p>
        </p:txBody>
      </p:sp>
      <p:sp>
        <p:nvSpPr>
          <p:cNvPr id="3" name="Content Placeholder 2">
            <a:extLst>
              <a:ext uri="{FF2B5EF4-FFF2-40B4-BE49-F238E27FC236}">
                <a16:creationId xmlns:a16="http://schemas.microsoft.com/office/drawing/2014/main" id="{12AFFE2C-546D-E4D2-9781-A35C01357A9D}"/>
              </a:ext>
            </a:extLst>
          </p:cNvPr>
          <p:cNvSpPr>
            <a:spLocks noGrp="1"/>
          </p:cNvSpPr>
          <p:nvPr>
            <p:ph idx="1"/>
          </p:nvPr>
        </p:nvSpPr>
        <p:spPr/>
        <p:txBody>
          <a:bodyPr/>
          <a:lstStyle/>
          <a:p>
            <a:r>
              <a:rPr lang="en-IN" b="1" i="0" dirty="0">
                <a:effectLst/>
                <a:latin typeface="urw-din"/>
              </a:rPr>
              <a:t>SNORT</a:t>
            </a:r>
            <a:r>
              <a:rPr lang="en-IN" b="0" i="0" dirty="0">
                <a:effectLst/>
                <a:latin typeface="urw-din"/>
              </a:rPr>
              <a:t> is a network based intrusion detection system which is written in C programming language. It was developed in 1998 by Martin </a:t>
            </a:r>
            <a:r>
              <a:rPr lang="en-IN" b="0" i="0" dirty="0" err="1">
                <a:effectLst/>
                <a:latin typeface="urw-din"/>
              </a:rPr>
              <a:t>Roesch</a:t>
            </a:r>
            <a:r>
              <a:rPr lang="en-IN" b="0" i="0" dirty="0">
                <a:effectLst/>
                <a:latin typeface="urw-din"/>
              </a:rPr>
              <a:t>. Now it is developed by Cisco. It is free open-source software.</a:t>
            </a:r>
          </a:p>
          <a:p>
            <a:r>
              <a:rPr lang="en-IN" dirty="0"/>
              <a:t>Snort is a network monitoring tool that watches traffic for signs of malicious activity (e.g., buffer overflows being executed against a service, command and control traffic from malware), suspicious activity (e.g., port scans and service enumeration) etc.</a:t>
            </a:r>
          </a:p>
          <a:p>
            <a:r>
              <a:rPr lang="en-IN" dirty="0"/>
              <a:t>Snort is a robust IDS that runs on Unix-based and Windows systems. It is also completely free. </a:t>
            </a:r>
          </a:p>
          <a:p>
            <a:r>
              <a:rPr lang="en-IN" dirty="0"/>
              <a:t>It is an open source intrusion prevention system capable of </a:t>
            </a:r>
            <a:r>
              <a:rPr lang="en-IN" dirty="0" err="1"/>
              <a:t>realtime</a:t>
            </a:r>
            <a:r>
              <a:rPr lang="en-IN" dirty="0"/>
              <a:t> traffic analysis and packet logging.</a:t>
            </a:r>
          </a:p>
        </p:txBody>
      </p:sp>
    </p:spTree>
    <p:extLst>
      <p:ext uri="{BB962C8B-B14F-4D97-AF65-F5344CB8AC3E}">
        <p14:creationId xmlns:p14="http://schemas.microsoft.com/office/powerpoint/2010/main" val="421685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7DFA-7280-0F20-803D-C0CA87BABF3A}"/>
              </a:ext>
            </a:extLst>
          </p:cNvPr>
          <p:cNvSpPr>
            <a:spLocks noGrp="1"/>
          </p:cNvSpPr>
          <p:nvPr>
            <p:ph type="title"/>
          </p:nvPr>
        </p:nvSpPr>
        <p:spPr/>
        <p:txBody>
          <a:bodyPr/>
          <a:lstStyle/>
          <a:p>
            <a:r>
              <a:rPr lang="en-US" dirty="0"/>
              <a:t>Snort modes</a:t>
            </a:r>
            <a:endParaRPr lang="en-IN" dirty="0"/>
          </a:p>
        </p:txBody>
      </p:sp>
      <p:sp>
        <p:nvSpPr>
          <p:cNvPr id="3" name="Content Placeholder 2">
            <a:extLst>
              <a:ext uri="{FF2B5EF4-FFF2-40B4-BE49-F238E27FC236}">
                <a16:creationId xmlns:a16="http://schemas.microsoft.com/office/drawing/2014/main" id="{367D4375-FC80-F688-F0AC-982004DA23A6}"/>
              </a:ext>
            </a:extLst>
          </p:cNvPr>
          <p:cNvSpPr>
            <a:spLocks noGrp="1"/>
          </p:cNvSpPr>
          <p:nvPr>
            <p:ph idx="1"/>
          </p:nvPr>
        </p:nvSpPr>
        <p:spPr/>
        <p:txBody>
          <a:bodyPr/>
          <a:lstStyle/>
          <a:p>
            <a:r>
              <a:rPr lang="en-US" b="1" dirty="0"/>
              <a:t>Sniffer</a:t>
            </a:r>
            <a:r>
              <a:rPr lang="en-US" dirty="0"/>
              <a:t>:-</a:t>
            </a:r>
            <a:r>
              <a:rPr lang="en-IN" dirty="0"/>
              <a:t> Simply reads the packets off of the network and displays them for you in a continuous stream on the console (screen).</a:t>
            </a:r>
            <a:endParaRPr lang="en-US" dirty="0"/>
          </a:p>
          <a:p>
            <a:r>
              <a:rPr lang="en-US" b="1" dirty="0"/>
              <a:t>Packet logger</a:t>
            </a:r>
            <a:r>
              <a:rPr lang="en-US" dirty="0"/>
              <a:t>:-</a:t>
            </a:r>
            <a:r>
              <a:rPr lang="en-IN" dirty="0"/>
              <a:t> Logs the packets to disk. </a:t>
            </a:r>
            <a:endParaRPr lang="en-US" dirty="0"/>
          </a:p>
          <a:p>
            <a:r>
              <a:rPr lang="en-US" b="1" dirty="0"/>
              <a:t>Network intrusion detection</a:t>
            </a:r>
            <a:r>
              <a:rPr lang="en-US" dirty="0"/>
              <a:t>:- </a:t>
            </a:r>
            <a:r>
              <a:rPr lang="en-IN" dirty="0"/>
              <a:t>Performs detection and analysis on network traffic. This is the most complex and configurable mode. </a:t>
            </a:r>
          </a:p>
        </p:txBody>
      </p:sp>
    </p:spTree>
    <p:extLst>
      <p:ext uri="{BB962C8B-B14F-4D97-AF65-F5344CB8AC3E}">
        <p14:creationId xmlns:p14="http://schemas.microsoft.com/office/powerpoint/2010/main" val="168879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E105-9510-EDC6-A8AB-983740CD373E}"/>
              </a:ext>
            </a:extLst>
          </p:cNvPr>
          <p:cNvSpPr>
            <a:spLocks noGrp="1"/>
          </p:cNvSpPr>
          <p:nvPr>
            <p:ph type="title"/>
          </p:nvPr>
        </p:nvSpPr>
        <p:spPr/>
        <p:txBody>
          <a:bodyPr/>
          <a:lstStyle/>
          <a:p>
            <a:r>
              <a:rPr lang="en-US" dirty="0"/>
              <a:t>Snort…</a:t>
            </a:r>
            <a:endParaRPr lang="en-IN" dirty="0"/>
          </a:p>
        </p:txBody>
      </p:sp>
      <p:sp>
        <p:nvSpPr>
          <p:cNvPr id="3" name="Content Placeholder 2">
            <a:extLst>
              <a:ext uri="{FF2B5EF4-FFF2-40B4-BE49-F238E27FC236}">
                <a16:creationId xmlns:a16="http://schemas.microsoft.com/office/drawing/2014/main" id="{D0810A3A-C802-E32A-3864-78BF98E3A904}"/>
              </a:ext>
            </a:extLst>
          </p:cNvPr>
          <p:cNvSpPr>
            <a:spLocks noGrp="1"/>
          </p:cNvSpPr>
          <p:nvPr>
            <p:ph idx="1"/>
          </p:nvPr>
        </p:nvSpPr>
        <p:spPr/>
        <p:txBody>
          <a:bodyPr>
            <a:normAutofit/>
          </a:bodyPr>
          <a:lstStyle/>
          <a:p>
            <a:r>
              <a:rPr lang="en-US" dirty="0"/>
              <a:t> snort is based on </a:t>
            </a:r>
            <a:r>
              <a:rPr lang="en-US" dirty="0" err="1"/>
              <a:t>libpcap</a:t>
            </a:r>
            <a:r>
              <a:rPr lang="en-US" dirty="0"/>
              <a:t>(for library packet capture), a tool that is widely used in TCP/IP traffic sniffers and analyzers</a:t>
            </a:r>
          </a:p>
          <a:p>
            <a:r>
              <a:rPr lang="en-US" dirty="0"/>
              <a:t>Through protocol analysis and content searching and matching , snort detects attacks methods including </a:t>
            </a:r>
            <a:r>
              <a:rPr lang="en-US" dirty="0" err="1"/>
              <a:t>deniol</a:t>
            </a:r>
            <a:r>
              <a:rPr lang="en-US" dirty="0"/>
              <a:t> of services, buffer overflow, CGI attacks, stealth port scans, and  SMB probes. When suspicious </a:t>
            </a:r>
            <a:r>
              <a:rPr lang="en-US" dirty="0" err="1"/>
              <a:t>behavipur</a:t>
            </a:r>
            <a:r>
              <a:rPr lang="en-US" dirty="0"/>
              <a:t> is detected, snort sends a real-time alert to syslog, a separate ‘alerts’ file, or to a pop-up windows.</a:t>
            </a:r>
          </a:p>
          <a:p>
            <a:r>
              <a:rPr lang="en-US" dirty="0"/>
              <a:t>A rule may be used to generate an alert message, log a message, or in terms of snort, pass the data packets drop it silently</a:t>
            </a:r>
          </a:p>
          <a:p>
            <a:r>
              <a:rPr lang="en-US" dirty="0"/>
              <a:t>The word pass here is not equivalent to the traditional meaning of pass as used in firewalls and routers. In firewalls and routers, pass and drop are opposite to each other. </a:t>
            </a:r>
            <a:endParaRPr lang="en-IN" dirty="0"/>
          </a:p>
        </p:txBody>
      </p:sp>
    </p:spTree>
    <p:extLst>
      <p:ext uri="{BB962C8B-B14F-4D97-AF65-F5344CB8AC3E}">
        <p14:creationId xmlns:p14="http://schemas.microsoft.com/office/powerpoint/2010/main" val="1636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EDA9-2352-4482-3C91-9E619746B411}"/>
              </a:ext>
            </a:extLst>
          </p:cNvPr>
          <p:cNvSpPr>
            <a:spLocks noGrp="1"/>
          </p:cNvSpPr>
          <p:nvPr>
            <p:ph type="title"/>
          </p:nvPr>
        </p:nvSpPr>
        <p:spPr/>
        <p:txBody>
          <a:bodyPr/>
          <a:lstStyle/>
          <a:p>
            <a:r>
              <a:rPr lang="en-US" dirty="0"/>
              <a:t>Snort…	</a:t>
            </a:r>
            <a:endParaRPr lang="en-IN" dirty="0"/>
          </a:p>
        </p:txBody>
      </p:sp>
      <p:sp>
        <p:nvSpPr>
          <p:cNvPr id="3" name="Content Placeholder 2">
            <a:extLst>
              <a:ext uri="{FF2B5EF4-FFF2-40B4-BE49-F238E27FC236}">
                <a16:creationId xmlns:a16="http://schemas.microsoft.com/office/drawing/2014/main" id="{BA091821-1A87-6912-5925-C49919267261}"/>
              </a:ext>
            </a:extLst>
          </p:cNvPr>
          <p:cNvSpPr>
            <a:spLocks noGrp="1"/>
          </p:cNvSpPr>
          <p:nvPr>
            <p:ph idx="1"/>
          </p:nvPr>
        </p:nvSpPr>
        <p:spPr/>
        <p:txBody>
          <a:bodyPr/>
          <a:lstStyle/>
          <a:p>
            <a:r>
              <a:rPr lang="en-US" dirty="0"/>
              <a:t>Snort rules are written in an easy to understand syntax. Most of the rules are written in a single line. However you can also extend rules to multiple lines by using a backslash character at the end of lines.</a:t>
            </a:r>
          </a:p>
          <a:p>
            <a:r>
              <a:rPr lang="en-US" dirty="0"/>
              <a:t>Rules are usually placed in configuration files, typically </a:t>
            </a:r>
            <a:r>
              <a:rPr lang="en-US" dirty="0" err="1"/>
              <a:t>snort.conf.you</a:t>
            </a:r>
            <a:r>
              <a:rPr lang="en-US" dirty="0"/>
              <a:t> can also use multiple files by including them in a main configuration file.</a:t>
            </a:r>
          </a:p>
          <a:p>
            <a:r>
              <a:rPr lang="en-US" dirty="0"/>
              <a:t>A rule may be used to generate an alert message, log a message, or, in terms of snort , pass the data the packet ,</a:t>
            </a:r>
            <a:r>
              <a:rPr lang="en-US" dirty="0" err="1"/>
              <a:t>i.e</a:t>
            </a:r>
            <a:r>
              <a:rPr lang="en-US" dirty="0"/>
              <a:t> drop silently</a:t>
            </a:r>
            <a:endParaRPr lang="en-IN" dirty="0"/>
          </a:p>
        </p:txBody>
      </p:sp>
    </p:spTree>
    <p:extLst>
      <p:ext uri="{BB962C8B-B14F-4D97-AF65-F5344CB8AC3E}">
        <p14:creationId xmlns:p14="http://schemas.microsoft.com/office/powerpoint/2010/main" val="150064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C24A-85D5-1352-DEC6-54802AA14390}"/>
              </a:ext>
            </a:extLst>
          </p:cNvPr>
          <p:cNvSpPr>
            <a:spLocks noGrp="1"/>
          </p:cNvSpPr>
          <p:nvPr>
            <p:ph type="title"/>
          </p:nvPr>
        </p:nvSpPr>
        <p:spPr/>
        <p:txBody>
          <a:bodyPr/>
          <a:lstStyle/>
          <a:p>
            <a:r>
              <a:rPr lang="en-US" dirty="0"/>
              <a:t>Snort </a:t>
            </a:r>
            <a:endParaRPr lang="en-IN" dirty="0"/>
          </a:p>
        </p:txBody>
      </p:sp>
      <p:pic>
        <p:nvPicPr>
          <p:cNvPr id="5" name="Content Placeholder 4">
            <a:extLst>
              <a:ext uri="{FF2B5EF4-FFF2-40B4-BE49-F238E27FC236}">
                <a16:creationId xmlns:a16="http://schemas.microsoft.com/office/drawing/2014/main" id="{4CE87222-5982-080A-0A5A-F2071E405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6"/>
            <a:ext cx="10399242" cy="4279392"/>
          </a:xfrm>
        </p:spPr>
      </p:pic>
    </p:spTree>
    <p:extLst>
      <p:ext uri="{BB962C8B-B14F-4D97-AF65-F5344CB8AC3E}">
        <p14:creationId xmlns:p14="http://schemas.microsoft.com/office/powerpoint/2010/main" val="178719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3A55-F70F-9971-3897-0F6DF5F0F1A8}"/>
              </a:ext>
            </a:extLst>
          </p:cNvPr>
          <p:cNvSpPr>
            <a:spLocks noGrp="1"/>
          </p:cNvSpPr>
          <p:nvPr>
            <p:ph type="title"/>
          </p:nvPr>
        </p:nvSpPr>
        <p:spPr/>
        <p:txBody>
          <a:bodyPr/>
          <a:lstStyle/>
          <a:p>
            <a:r>
              <a:rPr lang="en-IN" dirty="0"/>
              <a:t>Exploring </a:t>
            </a:r>
            <a:r>
              <a:rPr lang="en-IN" dirty="0" err="1"/>
              <a:t>Snort.conf</a:t>
            </a:r>
            <a:endParaRPr lang="en-IN" dirty="0"/>
          </a:p>
        </p:txBody>
      </p:sp>
      <p:sp>
        <p:nvSpPr>
          <p:cNvPr id="3" name="Content Placeholder 2">
            <a:extLst>
              <a:ext uri="{FF2B5EF4-FFF2-40B4-BE49-F238E27FC236}">
                <a16:creationId xmlns:a16="http://schemas.microsoft.com/office/drawing/2014/main" id="{5A87EB35-5D92-DB54-7F7A-52EB6173D370}"/>
              </a:ext>
            </a:extLst>
          </p:cNvPr>
          <p:cNvSpPr>
            <a:spLocks noGrp="1"/>
          </p:cNvSpPr>
          <p:nvPr>
            <p:ph idx="1"/>
          </p:nvPr>
        </p:nvSpPr>
        <p:spPr/>
        <p:txBody>
          <a:bodyPr/>
          <a:lstStyle/>
          <a:p>
            <a:r>
              <a:rPr lang="en-IN" dirty="0"/>
              <a:t>In the Snort source directory, there are 2 subdirectories of interest: etc and rules. The actual </a:t>
            </a:r>
            <a:r>
              <a:rPr lang="en-IN" dirty="0" err="1"/>
              <a:t>snort.conf</a:t>
            </a:r>
            <a:r>
              <a:rPr lang="en-IN" dirty="0"/>
              <a:t> file lives in etc. </a:t>
            </a:r>
          </a:p>
          <a:p>
            <a:r>
              <a:rPr lang="en-IN" dirty="0"/>
              <a:t>The first part of the </a:t>
            </a:r>
            <a:r>
              <a:rPr lang="en-IN" dirty="0" err="1"/>
              <a:t>snort.conf</a:t>
            </a:r>
            <a:r>
              <a:rPr lang="en-IN" dirty="0"/>
              <a:t> file lets you set some important global variables, indicating such things as your home subnet, your web servers, and your rule locations. </a:t>
            </a:r>
          </a:p>
          <a:p>
            <a:r>
              <a:rPr lang="en-IN" dirty="0"/>
              <a:t>The second part of the file lets us configure pre-processors. The pre-processors handle such things as fragmented packets, port scan detection, and stream reassembly.</a:t>
            </a:r>
          </a:p>
        </p:txBody>
      </p:sp>
    </p:spTree>
    <p:extLst>
      <p:ext uri="{BB962C8B-B14F-4D97-AF65-F5344CB8AC3E}">
        <p14:creationId xmlns:p14="http://schemas.microsoft.com/office/powerpoint/2010/main" val="112929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9B79-C059-FE37-5A05-6D7F484E67C4}"/>
              </a:ext>
            </a:extLst>
          </p:cNvPr>
          <p:cNvSpPr>
            <a:spLocks noGrp="1"/>
          </p:cNvSpPr>
          <p:nvPr>
            <p:ph type="title"/>
          </p:nvPr>
        </p:nvSpPr>
        <p:spPr/>
        <p:txBody>
          <a:bodyPr/>
          <a:lstStyle/>
          <a:p>
            <a:r>
              <a:rPr lang="en-IN" dirty="0"/>
              <a:t>Snort Rules</a:t>
            </a:r>
          </a:p>
        </p:txBody>
      </p:sp>
      <p:sp>
        <p:nvSpPr>
          <p:cNvPr id="3" name="Content Placeholder 2">
            <a:extLst>
              <a:ext uri="{FF2B5EF4-FFF2-40B4-BE49-F238E27FC236}">
                <a16:creationId xmlns:a16="http://schemas.microsoft.com/office/drawing/2014/main" id="{208EA867-89A4-9383-014B-70FB70C2B370}"/>
              </a:ext>
            </a:extLst>
          </p:cNvPr>
          <p:cNvSpPr>
            <a:spLocks noGrp="1"/>
          </p:cNvSpPr>
          <p:nvPr>
            <p:ph idx="1"/>
          </p:nvPr>
        </p:nvSpPr>
        <p:spPr/>
        <p:txBody>
          <a:bodyPr/>
          <a:lstStyle/>
          <a:p>
            <a:r>
              <a:rPr lang="en-IN" dirty="0"/>
              <a:t>Snort has several types of rules that affect how it handles traffic:</a:t>
            </a:r>
          </a:p>
          <a:p>
            <a:r>
              <a:rPr lang="en-IN" b="1" dirty="0"/>
              <a:t>Alert rules </a:t>
            </a:r>
            <a:r>
              <a:rPr lang="en-IN" dirty="0"/>
              <a:t>- Log packets whose characteristics match a predefined suspicious pattern (e.g., generated by a common hacking tool, or contain a string indicative of a buffer overflow or web attack) or custom rules that monitor packets you determine to be prohibited or undesirable on your network (e.g., file sharing, gaming, etc.).</a:t>
            </a:r>
          </a:p>
          <a:p>
            <a:r>
              <a:rPr lang="en-IN" b="1" dirty="0"/>
              <a:t>Pass rules </a:t>
            </a:r>
            <a:r>
              <a:rPr lang="en-IN" dirty="0"/>
              <a:t>- Explicitly ignore packets. Traffic that matches these rules will not be logged.</a:t>
            </a:r>
          </a:p>
          <a:p>
            <a:r>
              <a:rPr lang="en-IN" b="1" dirty="0"/>
              <a:t>Log rules </a:t>
            </a:r>
            <a:r>
              <a:rPr lang="en-IN" dirty="0"/>
              <a:t>- Record packets but do not generate rules. This would be useful for diagnosing network problems, storing traffic for audits, or monitoring sensitive systems so that traffic can be </a:t>
            </a:r>
            <a:r>
              <a:rPr lang="en-IN" dirty="0" err="1"/>
              <a:t>analyzed</a:t>
            </a:r>
            <a:r>
              <a:rPr lang="en-IN" dirty="0"/>
              <a:t> in case a compromise is detected.</a:t>
            </a:r>
          </a:p>
        </p:txBody>
      </p:sp>
    </p:spTree>
    <p:extLst>
      <p:ext uri="{BB962C8B-B14F-4D97-AF65-F5344CB8AC3E}">
        <p14:creationId xmlns:p14="http://schemas.microsoft.com/office/powerpoint/2010/main" val="93392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1F47-4329-BB02-BCD8-78D1F9D3902F}"/>
              </a:ext>
            </a:extLst>
          </p:cNvPr>
          <p:cNvSpPr>
            <a:spLocks noGrp="1"/>
          </p:cNvSpPr>
          <p:nvPr>
            <p:ph type="title"/>
          </p:nvPr>
        </p:nvSpPr>
        <p:spPr/>
        <p:txBody>
          <a:bodyPr/>
          <a:lstStyle/>
          <a:p>
            <a:r>
              <a:rPr lang="en-US" dirty="0"/>
              <a:t>Snort rules…</a:t>
            </a:r>
            <a:endParaRPr lang="en-IN" dirty="0"/>
          </a:p>
        </p:txBody>
      </p:sp>
      <p:sp>
        <p:nvSpPr>
          <p:cNvPr id="3" name="Content Placeholder 2">
            <a:extLst>
              <a:ext uri="{FF2B5EF4-FFF2-40B4-BE49-F238E27FC236}">
                <a16:creationId xmlns:a16="http://schemas.microsoft.com/office/drawing/2014/main" id="{4EBC3F3F-4A15-6263-4C27-50B182E2557D}"/>
              </a:ext>
            </a:extLst>
          </p:cNvPr>
          <p:cNvSpPr>
            <a:spLocks noGrp="1"/>
          </p:cNvSpPr>
          <p:nvPr>
            <p:ph idx="1"/>
          </p:nvPr>
        </p:nvSpPr>
        <p:spPr/>
        <p:txBody>
          <a:bodyPr/>
          <a:lstStyle/>
          <a:p>
            <a:r>
              <a:rPr lang="en-IN" b="1" dirty="0"/>
              <a:t>Activate rules - </a:t>
            </a:r>
            <a:r>
              <a:rPr lang="en-IN" dirty="0"/>
              <a:t>Generate an alert for traffic that matches this rule’s trigger, then activate a subsequent dynamic rule. (Until it is activated, a dynamic rule will not generate an alert even if traffic matches it.) </a:t>
            </a:r>
          </a:p>
          <a:p>
            <a:r>
              <a:rPr lang="en-IN" b="1" dirty="0"/>
              <a:t>Dynamic rules -</a:t>
            </a:r>
            <a:r>
              <a:rPr lang="en-IN" dirty="0"/>
              <a:t> Triggered by activate rules. This enables you to chain rules together in a way that makes inspection more efficient (don’t run rules needlessly) and more effective (create complex chains). These are great mechanisms for gathering more information during an attack.</a:t>
            </a:r>
          </a:p>
        </p:txBody>
      </p:sp>
    </p:spTree>
    <p:extLst>
      <p:ext uri="{BB962C8B-B14F-4D97-AF65-F5344CB8AC3E}">
        <p14:creationId xmlns:p14="http://schemas.microsoft.com/office/powerpoint/2010/main" val="3985255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115</TotalTime>
  <Words>1328</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Rockwell</vt:lpstr>
      <vt:lpstr>Rockwell Condensed</vt:lpstr>
      <vt:lpstr>urw-din</vt:lpstr>
      <vt:lpstr>Wingdings</vt:lpstr>
      <vt:lpstr>Wood Type</vt:lpstr>
      <vt:lpstr>SNORT: INTRUSION DETECTION SYSTEM</vt:lpstr>
      <vt:lpstr>What is snort?</vt:lpstr>
      <vt:lpstr>Snort modes</vt:lpstr>
      <vt:lpstr>Snort…</vt:lpstr>
      <vt:lpstr>Snort… </vt:lpstr>
      <vt:lpstr>Snort </vt:lpstr>
      <vt:lpstr>Exploring Snort.conf</vt:lpstr>
      <vt:lpstr>Snort Rules</vt:lpstr>
      <vt:lpstr>Snort rules…</vt:lpstr>
      <vt:lpstr>snort Rules Syntax</vt:lpstr>
      <vt:lpstr>testing rule (to check)</vt:lpstr>
      <vt:lpstr>Structure of a rule</vt:lpstr>
      <vt:lpstr>Snort rule</vt:lpstr>
      <vt:lpstr>Snort Plug-ins</vt:lpstr>
      <vt:lpstr>Basic usage</vt:lpstr>
      <vt:lpstr>features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SNORT: INTRUSION DETECTION SYSTEM</dc:title>
  <dc:creator>bairi rakshith</dc:creator>
  <cp:lastModifiedBy>bairi rakshith</cp:lastModifiedBy>
  <cp:revision>1</cp:revision>
  <dcterms:created xsi:type="dcterms:W3CDTF">2023-02-05T15:43:19Z</dcterms:created>
  <dcterms:modified xsi:type="dcterms:W3CDTF">2023-02-05T17:38:42Z</dcterms:modified>
</cp:coreProperties>
</file>