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67" r:id="rId6"/>
    <p:sldId id="268" r:id="rId7"/>
    <p:sldId id="269" r:id="rId8"/>
    <p:sldId id="259" r:id="rId9"/>
    <p:sldId id="260" r:id="rId10"/>
    <p:sldId id="263" r:id="rId11"/>
    <p:sldId id="264" r:id="rId12"/>
    <p:sldId id="265" r:id="rId13"/>
    <p:sldId id="261" r:id="rId14"/>
    <p:sldId id="266" r:id="rId15"/>
    <p:sldId id="26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48"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ri rakshith" userId="bdfd83c0aa3d3bf8" providerId="LiveId" clId="{00C32137-534B-4817-8348-E17A0D747FB0}"/>
    <pc:docChg chg="custSel modSld">
      <pc:chgData name="bairi rakshith" userId="bdfd83c0aa3d3bf8" providerId="LiveId" clId="{00C32137-534B-4817-8348-E17A0D747FB0}" dt="2023-02-24T17:06:09.178" v="31" actId="5793"/>
      <pc:docMkLst>
        <pc:docMk/>
      </pc:docMkLst>
      <pc:sldChg chg="modSp mod">
        <pc:chgData name="bairi rakshith" userId="bdfd83c0aa3d3bf8" providerId="LiveId" clId="{00C32137-534B-4817-8348-E17A0D747FB0}" dt="2023-02-24T17:05:58.202" v="11" actId="5793"/>
        <pc:sldMkLst>
          <pc:docMk/>
          <pc:sldMk cId="2055771724" sldId="267"/>
        </pc:sldMkLst>
        <pc:spChg chg="mod">
          <ac:chgData name="bairi rakshith" userId="bdfd83c0aa3d3bf8" providerId="LiveId" clId="{00C32137-534B-4817-8348-E17A0D747FB0}" dt="2023-02-24T17:05:58.202" v="11" actId="5793"/>
          <ac:spMkLst>
            <pc:docMk/>
            <pc:sldMk cId="2055771724" sldId="267"/>
            <ac:spMk id="2" creationId="{9DDCB4F2-ABA1-2990-963C-4B3C37843883}"/>
          </ac:spMkLst>
        </pc:spChg>
      </pc:sldChg>
      <pc:sldChg chg="modSp mod">
        <pc:chgData name="bairi rakshith" userId="bdfd83c0aa3d3bf8" providerId="LiveId" clId="{00C32137-534B-4817-8348-E17A0D747FB0}" dt="2023-02-24T17:06:02.953" v="21" actId="5793"/>
        <pc:sldMkLst>
          <pc:docMk/>
          <pc:sldMk cId="4060160494" sldId="268"/>
        </pc:sldMkLst>
        <pc:spChg chg="mod">
          <ac:chgData name="bairi rakshith" userId="bdfd83c0aa3d3bf8" providerId="LiveId" clId="{00C32137-534B-4817-8348-E17A0D747FB0}" dt="2023-02-24T17:06:02.953" v="21" actId="5793"/>
          <ac:spMkLst>
            <pc:docMk/>
            <pc:sldMk cId="4060160494" sldId="268"/>
            <ac:spMk id="2" creationId="{D914B69F-8158-FE11-90E6-C2430087AF8F}"/>
          </ac:spMkLst>
        </pc:spChg>
      </pc:sldChg>
      <pc:sldChg chg="modSp mod">
        <pc:chgData name="bairi rakshith" userId="bdfd83c0aa3d3bf8" providerId="LiveId" clId="{00C32137-534B-4817-8348-E17A0D747FB0}" dt="2023-02-24T17:06:09.178" v="31" actId="5793"/>
        <pc:sldMkLst>
          <pc:docMk/>
          <pc:sldMk cId="1952529555" sldId="269"/>
        </pc:sldMkLst>
        <pc:spChg chg="mod">
          <ac:chgData name="bairi rakshith" userId="bdfd83c0aa3d3bf8" providerId="LiveId" clId="{00C32137-534B-4817-8348-E17A0D747FB0}" dt="2023-02-24T17:06:09.178" v="31" actId="5793"/>
          <ac:spMkLst>
            <pc:docMk/>
            <pc:sldMk cId="1952529555" sldId="269"/>
            <ac:spMk id="2" creationId="{61068E14-8209-2805-5339-B718F79811A6}"/>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B4ECCA-EC3C-435B-ADF7-27DBF5D836A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288993D-A166-4B3B-8934-A3E7829285D2}" type="slidenum">
              <a:rPr lang="en-IN" smtClean="0"/>
              <a:t>‹#›</a:t>
            </a:fld>
            <a:endParaRPr lang="en-IN"/>
          </a:p>
        </p:txBody>
      </p:sp>
    </p:spTree>
    <p:extLst>
      <p:ext uri="{BB962C8B-B14F-4D97-AF65-F5344CB8AC3E}">
        <p14:creationId xmlns:p14="http://schemas.microsoft.com/office/powerpoint/2010/main" val="1327931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4ECCA-EC3C-435B-ADF7-27DBF5D836A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151788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4ECCA-EC3C-435B-ADF7-27DBF5D836A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386944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B4ECCA-EC3C-435B-ADF7-27DBF5D836AD}"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178163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FB4ECCA-EC3C-435B-ADF7-27DBF5D836AD}" type="datetimeFigureOut">
              <a:rPr lang="en-IN" smtClean="0"/>
              <a:t>01-03-2023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288993D-A166-4B3B-8934-A3E7829285D2}" type="slidenum">
              <a:rPr lang="en-IN" smtClean="0"/>
              <a:t>‹#›</a:t>
            </a:fld>
            <a:endParaRPr lang="en-IN"/>
          </a:p>
        </p:txBody>
      </p:sp>
    </p:spTree>
    <p:extLst>
      <p:ext uri="{BB962C8B-B14F-4D97-AF65-F5344CB8AC3E}">
        <p14:creationId xmlns:p14="http://schemas.microsoft.com/office/powerpoint/2010/main" val="235820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B4ECCA-EC3C-435B-ADF7-27DBF5D836AD}"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227306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B4ECCA-EC3C-435B-ADF7-27DBF5D836AD}"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248792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B4ECCA-EC3C-435B-ADF7-27DBF5D836AD}"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291543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4ECCA-EC3C-435B-ADF7-27DBF5D836AD}"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401228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B4ECCA-EC3C-435B-ADF7-27DBF5D836AD}"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218563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B4ECCA-EC3C-435B-ADF7-27DBF5D836AD}" type="datetimeFigureOut">
              <a:rPr lang="en-IN" smtClean="0"/>
              <a:t>01-03-2023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88993D-A166-4B3B-8934-A3E7829285D2}" type="slidenum">
              <a:rPr lang="en-IN" smtClean="0"/>
              <a:t>‹#›</a:t>
            </a:fld>
            <a:endParaRPr lang="en-IN"/>
          </a:p>
        </p:txBody>
      </p:sp>
    </p:spTree>
    <p:extLst>
      <p:ext uri="{BB962C8B-B14F-4D97-AF65-F5344CB8AC3E}">
        <p14:creationId xmlns:p14="http://schemas.microsoft.com/office/powerpoint/2010/main" val="42566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FB4ECCA-EC3C-435B-ADF7-27DBF5D836AD}" type="datetimeFigureOut">
              <a:rPr lang="en-IN" smtClean="0"/>
              <a:t>01-03-2023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288993D-A166-4B3B-8934-A3E7829285D2}" type="slidenum">
              <a:rPr lang="en-IN" smtClean="0"/>
              <a:t>‹#›</a:t>
            </a:fld>
            <a:endParaRPr lang="en-IN"/>
          </a:p>
        </p:txBody>
      </p:sp>
    </p:spTree>
    <p:extLst>
      <p:ext uri="{BB962C8B-B14F-4D97-AF65-F5344CB8AC3E}">
        <p14:creationId xmlns:p14="http://schemas.microsoft.com/office/powerpoint/2010/main" val="3586620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11FD3F-0C9F-3DC6-460D-D4A944CCEE00}"/>
              </a:ext>
            </a:extLst>
          </p:cNvPr>
          <p:cNvSpPr>
            <a:spLocks noGrp="1"/>
          </p:cNvSpPr>
          <p:nvPr>
            <p:ph type="ctrTitle"/>
          </p:nvPr>
        </p:nvSpPr>
        <p:spPr/>
        <p:txBody>
          <a:bodyPr/>
          <a:lstStyle/>
          <a:p>
            <a:r>
              <a:rPr lang="en-IN" dirty="0"/>
              <a:t>A BRIEF HISTORY OF THE INTERNET</a:t>
            </a:r>
          </a:p>
        </p:txBody>
      </p:sp>
    </p:spTree>
    <p:extLst>
      <p:ext uri="{BB962C8B-B14F-4D97-AF65-F5344CB8AC3E}">
        <p14:creationId xmlns:p14="http://schemas.microsoft.com/office/powerpoint/2010/main" val="897062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Cybercrime - Definition, Examples, Cases, Processes">
            <a:extLst>
              <a:ext uri="{FF2B5EF4-FFF2-40B4-BE49-F238E27FC236}">
                <a16:creationId xmlns:a16="http://schemas.microsoft.com/office/drawing/2014/main" xmlns="" id="{FDC77104-8BB5-4DA8-07A0-EB85E7E11E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5D20900E-5C1A-804F-9954-FE50D75C2277}"/>
              </a:ext>
            </a:extLst>
          </p:cNvPr>
          <p:cNvPicPr>
            <a:picLocks noChangeAspect="1"/>
          </p:cNvPicPr>
          <p:nvPr/>
        </p:nvPicPr>
        <p:blipFill>
          <a:blip r:embed="rId2"/>
          <a:stretch>
            <a:fillRect/>
          </a:stretch>
        </p:blipFill>
        <p:spPr>
          <a:xfrm>
            <a:off x="707010" y="1443037"/>
            <a:ext cx="10661716" cy="4788081"/>
          </a:xfrm>
          <a:prstGeom prst="rect">
            <a:avLst/>
          </a:prstGeom>
        </p:spPr>
      </p:pic>
    </p:spTree>
    <p:extLst>
      <p:ext uri="{BB962C8B-B14F-4D97-AF65-F5344CB8AC3E}">
        <p14:creationId xmlns:p14="http://schemas.microsoft.com/office/powerpoint/2010/main" val="161045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AB387-EFAB-2C3B-661E-152994F103A2}"/>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00930009-61DF-6230-D751-94D46AB5AB8D}"/>
              </a:ext>
            </a:extLst>
          </p:cNvPr>
          <p:cNvSpPr>
            <a:spLocks noGrp="1"/>
          </p:cNvSpPr>
          <p:nvPr>
            <p:ph idx="1"/>
          </p:nvPr>
        </p:nvSpPr>
        <p:spPr/>
        <p:txBody>
          <a:bodyPr/>
          <a:lstStyle/>
          <a:p>
            <a:r>
              <a:rPr lang="en-IN" dirty="0"/>
              <a:t>It would be inappropriate, for example, to categorize a residential burglary as a computer crime, even if a computer was among the items stolen. At the same time, the hijacking of an entire shipment of computer hard drives is more appropriately situated elsewhere. </a:t>
            </a:r>
          </a:p>
          <a:p>
            <a:r>
              <a:rPr lang="en-IN" dirty="0"/>
              <a:t>And, finally, the theft of millions of dollars via computer hacking is most properly denoted as a “cybercrime.” </a:t>
            </a:r>
          </a:p>
          <a:p>
            <a:r>
              <a:rPr lang="en-IN" dirty="0"/>
              <a:t>A general term that has been used to denote any criminal act which has been facilitated by computer use. Such generalization </a:t>
            </a:r>
            <a:r>
              <a:rPr lang="en-IN" dirty="0" smtClean="0"/>
              <a:t>has </a:t>
            </a:r>
            <a:r>
              <a:rPr lang="en-IN" dirty="0"/>
              <a:t>included both Internet and non-Internet activity. Examples include theft of components, counterfeiting, digital piracy or copyright infringement, hacking, and child pornography.</a:t>
            </a:r>
          </a:p>
          <a:p>
            <a:endParaRPr lang="en-IN" dirty="0"/>
          </a:p>
        </p:txBody>
      </p:sp>
    </p:spTree>
    <p:extLst>
      <p:ext uri="{BB962C8B-B14F-4D97-AF65-F5344CB8AC3E}">
        <p14:creationId xmlns:p14="http://schemas.microsoft.com/office/powerpoint/2010/main" val="1407780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3B14B-1700-9DB3-2580-97BD7E427565}"/>
              </a:ext>
            </a:extLst>
          </p:cNvPr>
          <p:cNvSpPr>
            <a:spLocks noGrp="1"/>
          </p:cNvSpPr>
          <p:nvPr>
            <p:ph type="title"/>
          </p:nvPr>
        </p:nvSpPr>
        <p:spPr/>
        <p:txBody>
          <a:bodyPr/>
          <a:lstStyle/>
          <a:p>
            <a:r>
              <a:rPr lang="en-US" dirty="0"/>
              <a:t>Phishing</a:t>
            </a:r>
            <a:endParaRPr lang="en-IN" dirty="0"/>
          </a:p>
        </p:txBody>
      </p:sp>
      <p:sp>
        <p:nvSpPr>
          <p:cNvPr id="3" name="Content Placeholder 2">
            <a:extLst>
              <a:ext uri="{FF2B5EF4-FFF2-40B4-BE49-F238E27FC236}">
                <a16:creationId xmlns:a16="http://schemas.microsoft.com/office/drawing/2014/main" xmlns="" id="{A5C087A9-FFB4-AAB5-9686-433AF3611B1F}"/>
              </a:ext>
            </a:extLst>
          </p:cNvPr>
          <p:cNvSpPr>
            <a:spLocks noGrp="1"/>
          </p:cNvSpPr>
          <p:nvPr>
            <p:ph idx="1"/>
          </p:nvPr>
        </p:nvSpPr>
        <p:spPr/>
        <p:txBody>
          <a:bodyPr/>
          <a:lstStyle/>
          <a:p>
            <a:endParaRPr lang="en-IN"/>
          </a:p>
        </p:txBody>
      </p:sp>
      <p:pic>
        <p:nvPicPr>
          <p:cNvPr id="2050" name="Picture 2" descr="What Is Phishing? | Antivirus Jar">
            <a:extLst>
              <a:ext uri="{FF2B5EF4-FFF2-40B4-BE49-F238E27FC236}">
                <a16:creationId xmlns:a16="http://schemas.microsoft.com/office/drawing/2014/main" xmlns="" id="{37BBE14D-A26F-9393-2BB5-8184118B1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2121408"/>
            <a:ext cx="9144000" cy="414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4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DE076-7720-313E-A22D-AF20B6B479DB}"/>
              </a:ext>
            </a:extLst>
          </p:cNvPr>
          <p:cNvSpPr>
            <a:spLocks noGrp="1"/>
          </p:cNvSpPr>
          <p:nvPr>
            <p:ph type="title"/>
          </p:nvPr>
        </p:nvSpPr>
        <p:spPr/>
        <p:txBody>
          <a:bodyPr/>
          <a:lstStyle/>
          <a:p>
            <a:r>
              <a:rPr lang="en-IN" dirty="0"/>
              <a:t>COMPUTERS AS A TARGET, CONTAMINANTS AND DESTRUCTION OF DATA</a:t>
            </a:r>
          </a:p>
        </p:txBody>
      </p:sp>
      <p:sp>
        <p:nvSpPr>
          <p:cNvPr id="3" name="Content Placeholder 2">
            <a:extLst>
              <a:ext uri="{FF2B5EF4-FFF2-40B4-BE49-F238E27FC236}">
                <a16:creationId xmlns:a16="http://schemas.microsoft.com/office/drawing/2014/main" xmlns="" id="{5D92180D-9B5D-9117-62EB-E5A407FCB354}"/>
              </a:ext>
            </a:extLst>
          </p:cNvPr>
          <p:cNvSpPr>
            <a:spLocks noGrp="1"/>
          </p:cNvSpPr>
          <p:nvPr>
            <p:ph idx="1"/>
          </p:nvPr>
        </p:nvSpPr>
        <p:spPr/>
        <p:txBody>
          <a:bodyPr/>
          <a:lstStyle/>
          <a:p>
            <a:r>
              <a:rPr lang="en-IN" dirty="0"/>
              <a:t>When a computer is the target of crime, the attacker attacks the computer by breaking into it or attacking it from outside. </a:t>
            </a:r>
          </a:p>
          <a:p>
            <a:r>
              <a:rPr lang="en-IN" dirty="0"/>
              <a:t>This is the most professional as comparing to cybercrime, because the criminal does programming and makes use of some exploits on computer, who always has pretty strong professional background of computer science. </a:t>
            </a:r>
          </a:p>
          <a:p>
            <a:r>
              <a:rPr lang="en-IN" dirty="0"/>
              <a:t>This type of cyber-crimes are committed only by a selected group of cyber criminals. </a:t>
            </a:r>
          </a:p>
          <a:p>
            <a:r>
              <a:rPr lang="en-IN" dirty="0"/>
              <a:t>These crimes require the technical knowledge of the cyber criminals as compared to crimes using the computer as a tool. </a:t>
            </a:r>
          </a:p>
          <a:p>
            <a:r>
              <a:rPr lang="en-IN" dirty="0"/>
              <a:t>The main purpose of committing these cybercrimes is to directly cause damage to a computer system or to access the important data stored in a computer.</a:t>
            </a:r>
          </a:p>
        </p:txBody>
      </p:sp>
    </p:spTree>
    <p:extLst>
      <p:ext uri="{BB962C8B-B14F-4D97-AF65-F5344CB8AC3E}">
        <p14:creationId xmlns:p14="http://schemas.microsoft.com/office/powerpoint/2010/main" val="246893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87B29-3DD2-6EB7-FA6F-A34C2CAD09F7}"/>
              </a:ext>
            </a:extLst>
          </p:cNvPr>
          <p:cNvSpPr>
            <a:spLocks noGrp="1"/>
          </p:cNvSpPr>
          <p:nvPr>
            <p:ph type="title"/>
          </p:nvPr>
        </p:nvSpPr>
        <p:spPr/>
        <p:txBody>
          <a:bodyPr/>
          <a:lstStyle/>
          <a:p>
            <a:r>
              <a:rPr lang="en-US" dirty="0"/>
              <a:t>cybercrimes</a:t>
            </a:r>
            <a:endParaRPr lang="en-IN" dirty="0"/>
          </a:p>
        </p:txBody>
      </p:sp>
      <p:pic>
        <p:nvPicPr>
          <p:cNvPr id="3074" name="Picture 2" descr="Cyber Attack Cheat Sheet [Infographic]">
            <a:extLst>
              <a:ext uri="{FF2B5EF4-FFF2-40B4-BE49-F238E27FC236}">
                <a16:creationId xmlns:a16="http://schemas.microsoft.com/office/drawing/2014/main" xmlns="" id="{DCF2D2CC-DC4E-74C5-EC9F-A6AB4584EC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209593"/>
            <a:ext cx="9836776" cy="427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70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9DD702-2776-D9A2-25C3-458A3804CBC0}"/>
              </a:ext>
            </a:extLst>
          </p:cNvPr>
          <p:cNvSpPr>
            <a:spLocks noGrp="1"/>
          </p:cNvSpPr>
          <p:nvPr>
            <p:ph type="title"/>
          </p:nvPr>
        </p:nvSpPr>
        <p:spPr/>
        <p:txBody>
          <a:bodyPr/>
          <a:lstStyle/>
          <a:p>
            <a:r>
              <a:rPr lang="en-US" dirty="0" err="1"/>
              <a:t>Cont</a:t>
            </a:r>
            <a:r>
              <a:rPr lang="en-US" dirty="0"/>
              <a:t> …	</a:t>
            </a:r>
            <a:endParaRPr lang="en-IN" dirty="0"/>
          </a:p>
        </p:txBody>
      </p:sp>
      <p:sp>
        <p:nvSpPr>
          <p:cNvPr id="3" name="Content Placeholder 2">
            <a:extLst>
              <a:ext uri="{FF2B5EF4-FFF2-40B4-BE49-F238E27FC236}">
                <a16:creationId xmlns:a16="http://schemas.microsoft.com/office/drawing/2014/main" xmlns="" id="{60842AC7-1E4E-DB11-778B-400363377382}"/>
              </a:ext>
            </a:extLst>
          </p:cNvPr>
          <p:cNvSpPr>
            <a:spLocks noGrp="1"/>
          </p:cNvSpPr>
          <p:nvPr>
            <p:ph idx="1"/>
          </p:nvPr>
        </p:nvSpPr>
        <p:spPr/>
        <p:txBody>
          <a:bodyPr/>
          <a:lstStyle/>
          <a:p>
            <a:r>
              <a:rPr lang="en-IN" dirty="0"/>
              <a:t>This includes stealing data or information from system, theft of computer software, blackmailing based on persons information gained from computer etc.</a:t>
            </a:r>
          </a:p>
          <a:p>
            <a:pPr lvl="1"/>
            <a:r>
              <a:rPr lang="en-IN" dirty="0"/>
              <a:t>Intellectual Property Theft; </a:t>
            </a:r>
          </a:p>
          <a:p>
            <a:pPr lvl="1"/>
            <a:r>
              <a:rPr lang="en-IN" dirty="0"/>
              <a:t> Marketable information theft; </a:t>
            </a:r>
          </a:p>
          <a:p>
            <a:pPr lvl="1"/>
            <a:r>
              <a:rPr lang="en-IN" dirty="0"/>
              <a:t>Theft of data/information; </a:t>
            </a:r>
          </a:p>
          <a:p>
            <a:pPr lvl="1"/>
            <a:r>
              <a:rPr lang="en-IN" dirty="0"/>
              <a:t>Sabotage of computer, computer system or computer networks; </a:t>
            </a:r>
          </a:p>
          <a:p>
            <a:pPr lvl="1"/>
            <a:r>
              <a:rPr lang="en-IN" dirty="0"/>
              <a:t>Unlawful access to government records and criminal justice etc.</a:t>
            </a:r>
          </a:p>
        </p:txBody>
      </p:sp>
    </p:spTree>
    <p:extLst>
      <p:ext uri="{BB962C8B-B14F-4D97-AF65-F5344CB8AC3E}">
        <p14:creationId xmlns:p14="http://schemas.microsoft.com/office/powerpoint/2010/main" val="339796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B94C8C-3358-388F-B9CA-3B0578FA831D}"/>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40755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7295D6-754E-04A5-EF37-21696706EC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CA581C6-C3FC-8C42-F477-CFB6B6AE193D}"/>
              </a:ext>
            </a:extLst>
          </p:cNvPr>
          <p:cNvSpPr>
            <a:spLocks noGrp="1"/>
          </p:cNvSpPr>
          <p:nvPr>
            <p:ph idx="1"/>
          </p:nvPr>
        </p:nvSpPr>
        <p:spPr/>
        <p:txBody>
          <a:bodyPr/>
          <a:lstStyle/>
          <a:p>
            <a:endParaRPr lang="en-IN"/>
          </a:p>
        </p:txBody>
      </p:sp>
      <p:pic>
        <p:nvPicPr>
          <p:cNvPr id="4098" name="Picture 2" descr="History of The Internet | Internet history, Internet timeline, History ...">
            <a:extLst>
              <a:ext uri="{FF2B5EF4-FFF2-40B4-BE49-F238E27FC236}">
                <a16:creationId xmlns:a16="http://schemas.microsoft.com/office/drawing/2014/main" xmlns="" id="{92520FE2-4C51-0CF1-9D93-E0B93A982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752" y="0"/>
            <a:ext cx="10058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329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7D6FD-C240-5484-4B95-E2EF7AF2F32A}"/>
              </a:ext>
            </a:extLst>
          </p:cNvPr>
          <p:cNvSpPr>
            <a:spLocks noGrp="1"/>
          </p:cNvSpPr>
          <p:nvPr>
            <p:ph type="title"/>
          </p:nvPr>
        </p:nvSpPr>
        <p:spPr/>
        <p:txBody>
          <a:bodyPr/>
          <a:lstStyle/>
          <a:p>
            <a:r>
              <a:rPr lang="en-US" dirty="0"/>
              <a:t>History of internet	</a:t>
            </a:r>
            <a:endParaRPr lang="en-IN" dirty="0"/>
          </a:p>
        </p:txBody>
      </p:sp>
      <p:sp>
        <p:nvSpPr>
          <p:cNvPr id="3" name="Content Placeholder 2">
            <a:extLst>
              <a:ext uri="{FF2B5EF4-FFF2-40B4-BE49-F238E27FC236}">
                <a16:creationId xmlns:a16="http://schemas.microsoft.com/office/drawing/2014/main" xmlns="" id="{4A12354E-7787-20AF-5D5D-85C0429C5659}"/>
              </a:ext>
            </a:extLst>
          </p:cNvPr>
          <p:cNvSpPr>
            <a:spLocks noGrp="1"/>
          </p:cNvSpPr>
          <p:nvPr>
            <p:ph idx="1"/>
          </p:nvPr>
        </p:nvSpPr>
        <p:spPr/>
        <p:txBody>
          <a:bodyPr>
            <a:normAutofit fontScale="77500" lnSpcReduction="20000"/>
          </a:bodyPr>
          <a:lstStyle/>
          <a:p>
            <a:r>
              <a:rPr lang="en-IN" dirty="0"/>
              <a:t>In the beginning … there was no Internet. </a:t>
            </a:r>
          </a:p>
          <a:p>
            <a:r>
              <a:rPr lang="en-IN" dirty="0"/>
              <a:t>In fact, the original concept of an Internet did not include commerce, global connectivity, or public usage. </a:t>
            </a:r>
          </a:p>
          <a:p>
            <a:r>
              <a:rPr lang="en-IN" dirty="0"/>
              <a:t>The initial concept of such was derived due to government suspicion and social hysteria during 1960s. </a:t>
            </a:r>
          </a:p>
          <a:p>
            <a:r>
              <a:rPr lang="en-IN" dirty="0"/>
              <a:t>The threat of nuclear war and mass destruction was such that government entities focused on developing electronic communication systems that would be capable of working successfully even if large portions were somehow destroyed. </a:t>
            </a:r>
          </a:p>
          <a:p>
            <a:r>
              <a:rPr lang="en-IN" dirty="0"/>
              <a:t>The beginning was a project of the Advanced Research Project Agency Network (</a:t>
            </a:r>
            <a:r>
              <a:rPr lang="en-IN" dirty="0" err="1"/>
              <a:t>ARPANet</a:t>
            </a:r>
            <a:r>
              <a:rPr lang="en-IN" dirty="0"/>
              <a:t>) sponsored in 1969 by the Department of </a:t>
            </a:r>
            <a:r>
              <a:rPr lang="en-IN" dirty="0" err="1"/>
              <a:t>Defense</a:t>
            </a:r>
            <a:r>
              <a:rPr lang="en-IN" dirty="0"/>
              <a:t>. </a:t>
            </a:r>
          </a:p>
          <a:p>
            <a:r>
              <a:rPr lang="en-IN" dirty="0"/>
              <a:t>It was primarily designed to overcome threats from a blackout of communication in the event of a nuclear war. </a:t>
            </a:r>
          </a:p>
          <a:p>
            <a:r>
              <a:rPr lang="en-IN" dirty="0"/>
              <a:t>This computer network linked four universities (UCLA, Stanford, UC Santa Barbara, and the University of Utah) and was intended to facilitate communications between computers over phone lines regardless of system characteristics. </a:t>
            </a:r>
          </a:p>
          <a:p>
            <a:r>
              <a:rPr lang="en-IN" dirty="0"/>
              <a:t>Initially used by researchers, engineers, computer experts, and the like, the system proved to be rather complicated. Interactive sessions were not possible. </a:t>
            </a:r>
          </a:p>
        </p:txBody>
      </p:sp>
    </p:spTree>
    <p:extLst>
      <p:ext uri="{BB962C8B-B14F-4D97-AF65-F5344CB8AC3E}">
        <p14:creationId xmlns:p14="http://schemas.microsoft.com/office/powerpoint/2010/main" val="216648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C1E48-F59C-F167-F7CD-A23BDA3E8090}"/>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D6E1B386-0698-7B15-E833-AA7D04CA39DA}"/>
              </a:ext>
            </a:extLst>
          </p:cNvPr>
          <p:cNvSpPr>
            <a:spLocks noGrp="1"/>
          </p:cNvSpPr>
          <p:nvPr>
            <p:ph idx="1"/>
          </p:nvPr>
        </p:nvSpPr>
        <p:spPr/>
        <p:txBody>
          <a:bodyPr/>
          <a:lstStyle/>
          <a:p>
            <a:r>
              <a:rPr lang="en-IN" dirty="0"/>
              <a:t>The first RFC (RFC0001) was written on April 7, 1969. There are now well over 2000 RFCs, describing every aspect of how the Internet functions. </a:t>
            </a:r>
          </a:p>
          <a:p>
            <a:r>
              <a:rPr lang="en-IN" dirty="0" err="1"/>
              <a:t>ARPANet</a:t>
            </a:r>
            <a:r>
              <a:rPr lang="en-IN" dirty="0"/>
              <a:t> was opened to nonmilitary users later in the 1970s. </a:t>
            </a:r>
          </a:p>
          <a:p>
            <a:r>
              <a:rPr lang="en-IN" dirty="0"/>
              <a:t>International connections (i.e., outside America) started in 1972, but the “Internet” was still just a way for computers to talk to each other and for research into networking; there was no World Wide Web and no e-mail as we now know it.</a:t>
            </a:r>
          </a:p>
          <a:p>
            <a:r>
              <a:rPr lang="en-IN" dirty="0"/>
              <a:t> By the mid-1980s, this network was further expanded with the introduction of the NSF Net, established under the National Science Foundation by a small group of super computer research </a:t>
            </a:r>
            <a:r>
              <a:rPr lang="en-IN" dirty="0" err="1"/>
              <a:t>centers</a:t>
            </a:r>
            <a:r>
              <a:rPr lang="en-IN" dirty="0"/>
              <a:t> and researchers at remote academic and governmental institutions. </a:t>
            </a:r>
          </a:p>
        </p:txBody>
      </p:sp>
    </p:spTree>
    <p:extLst>
      <p:ext uri="{BB962C8B-B14F-4D97-AF65-F5344CB8AC3E}">
        <p14:creationId xmlns:p14="http://schemas.microsoft.com/office/powerpoint/2010/main" val="243940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DCB4F2-ABA1-2990-963C-4B3C37843883}"/>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27849F95-4F43-5744-60C2-BE0E123FC2DC}"/>
              </a:ext>
            </a:extLst>
          </p:cNvPr>
          <p:cNvSpPr>
            <a:spLocks noGrp="1"/>
          </p:cNvSpPr>
          <p:nvPr>
            <p:ph idx="1"/>
          </p:nvPr>
        </p:nvSpPr>
        <p:spPr/>
        <p:txBody>
          <a:bodyPr/>
          <a:lstStyle/>
          <a:p>
            <a:r>
              <a:rPr lang="en-IN" dirty="0"/>
              <a:t>This network was highly supported by the government, which encouraged researchers and institutions to avail themselves of this communication tool. This collaboration led to the development of both online and offline computer communities, as well as the creation of a myriad of software which included.</a:t>
            </a:r>
          </a:p>
          <a:p>
            <a:pPr lvl="1"/>
            <a:r>
              <a:rPr lang="en-IN" b="1" dirty="0"/>
              <a:t>UNIX OS (developed by Bell Laboratories). </a:t>
            </a:r>
          </a:p>
          <a:p>
            <a:pPr lvl="1"/>
            <a:r>
              <a:rPr lang="en-IN" b="1" dirty="0"/>
              <a:t> Mosaic Interface (a multimedia interface for information retrieval). </a:t>
            </a:r>
          </a:p>
          <a:p>
            <a:pPr lvl="1"/>
            <a:r>
              <a:rPr lang="en-IN" b="1" dirty="0"/>
              <a:t>Eudora (an e-mail system), contributed by the University of Illinois. </a:t>
            </a:r>
          </a:p>
          <a:p>
            <a:pPr lvl="1"/>
            <a:r>
              <a:rPr lang="en-IN" b="1" dirty="0"/>
              <a:t>Gopher (information retrieval tool), contributed by the University of Minnesota. </a:t>
            </a:r>
          </a:p>
          <a:p>
            <a:pPr lvl="1"/>
            <a:r>
              <a:rPr lang="en-IN" b="1" dirty="0"/>
              <a:t>Pine (e-mail), University of Washington. </a:t>
            </a:r>
          </a:p>
          <a:p>
            <a:pPr lvl="1"/>
            <a:r>
              <a:rPr lang="en-IN" b="1" dirty="0"/>
              <a:t>CU-</a:t>
            </a:r>
            <a:r>
              <a:rPr lang="en-IN" b="1" dirty="0" err="1"/>
              <a:t>SeeMe</a:t>
            </a:r>
            <a:r>
              <a:rPr lang="en-IN" b="1" dirty="0"/>
              <a:t> (low-cost video conferencing), Cornell.</a:t>
            </a:r>
          </a:p>
        </p:txBody>
      </p:sp>
    </p:spTree>
    <p:extLst>
      <p:ext uri="{BB962C8B-B14F-4D97-AF65-F5344CB8AC3E}">
        <p14:creationId xmlns:p14="http://schemas.microsoft.com/office/powerpoint/2010/main" val="2055771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14B69F-8158-FE11-90E6-C2430087AF8F}"/>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4324D7D7-B0B1-F868-D348-7327633FDFFE}"/>
              </a:ext>
            </a:extLst>
          </p:cNvPr>
          <p:cNvSpPr>
            <a:spLocks noGrp="1"/>
          </p:cNvSpPr>
          <p:nvPr>
            <p:ph idx="1"/>
          </p:nvPr>
        </p:nvSpPr>
        <p:spPr/>
        <p:txBody>
          <a:bodyPr>
            <a:normAutofit fontScale="92500" lnSpcReduction="10000"/>
          </a:bodyPr>
          <a:lstStyle/>
          <a:p>
            <a:r>
              <a:rPr lang="en-IN" dirty="0"/>
              <a:t>By the mid-1980s, the Commercial Internet Xchange (CIX) had emerged, and midlevel networks were leasing data circuits from phone companies and subleasing them to institutions. Eventually, this small network had expanded into networks of networks, until the contemporary phenomenon known as the Internet emerged. </a:t>
            </a:r>
          </a:p>
          <a:p>
            <a:r>
              <a:rPr lang="en-IN" dirty="0"/>
              <a:t>The concept of “domain names” (e.g., www.microsoft.com) was first introduced in 1984. Prior to this introduction, computers were simply accessed by their IP addresses (numbers). </a:t>
            </a:r>
          </a:p>
          <a:p>
            <a:r>
              <a:rPr lang="en-IN" dirty="0"/>
              <a:t>World Wide Web is a collection of hyperlinked pages of information distributed over the Internet via a network protocol called hypertext transfer protocol (HTTP). This was invented in 1989 by Tim Berners-Lee, a physicist working at CERN, the European Particle Physics Laboratory, who created the Web so that physicists could share information about their research. Thus, the Web was introduced as a restricted means of communication between scientists. Although it was originally a text-only medium, graphics were soon introduced with a browser called NCSA Mosaic. Both Microsoft’s Internet Explorer and Netscape were originally based on NCSA Mosaic.</a:t>
            </a:r>
          </a:p>
        </p:txBody>
      </p:sp>
    </p:spTree>
    <p:extLst>
      <p:ext uri="{BB962C8B-B14F-4D97-AF65-F5344CB8AC3E}">
        <p14:creationId xmlns:p14="http://schemas.microsoft.com/office/powerpoint/2010/main" val="406016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68E14-8209-2805-5339-B718F79811A6}"/>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B52EF25E-4CBB-E87B-29FC-8D5AD0F6564C}"/>
              </a:ext>
            </a:extLst>
          </p:cNvPr>
          <p:cNvSpPr>
            <a:spLocks noGrp="1"/>
          </p:cNvSpPr>
          <p:nvPr>
            <p:ph idx="1"/>
          </p:nvPr>
        </p:nvSpPr>
        <p:spPr/>
        <p:txBody>
          <a:bodyPr/>
          <a:lstStyle/>
          <a:p>
            <a:r>
              <a:rPr lang="en-IN" dirty="0"/>
              <a:t>This graphical interface opened up the Internet to novice users and in 1993. </a:t>
            </a:r>
          </a:p>
          <a:p>
            <a:r>
              <a:rPr lang="en-IN" dirty="0"/>
              <a:t>Prior to the developments, the computers were connected at universities and other large organizations that could afford to wire cables between each other to transfer the data over. </a:t>
            </a:r>
          </a:p>
          <a:p>
            <a:r>
              <a:rPr lang="en-IN" dirty="0"/>
              <a:t>Currently, there are several quick and inexpensive ways to connect to the Internet. At the minimum, users simply need a computer, a modem, a telephone line, and inter computer communication software. These basics allow users to connect via ISPs. </a:t>
            </a:r>
          </a:p>
          <a:p>
            <a:r>
              <a:rPr lang="en-IN" dirty="0"/>
              <a:t>New trends, however, reveal that consumers are increasingly attracted to service-oriented ISPs, sometimes referred to as “online service providers (OSPs).” </a:t>
            </a:r>
          </a:p>
          <a:p>
            <a:r>
              <a:rPr lang="en-IN" dirty="0"/>
              <a:t>The Internet has grown exponentially in the past three decades.</a:t>
            </a:r>
          </a:p>
        </p:txBody>
      </p:sp>
    </p:spTree>
    <p:extLst>
      <p:ext uri="{BB962C8B-B14F-4D97-AF65-F5344CB8AC3E}">
        <p14:creationId xmlns:p14="http://schemas.microsoft.com/office/powerpoint/2010/main" val="195252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CCB05-FD17-1FD2-1AE7-6F4CE4079E97}"/>
              </a:ext>
            </a:extLst>
          </p:cNvPr>
          <p:cNvSpPr>
            <a:spLocks noGrp="1"/>
          </p:cNvSpPr>
          <p:nvPr>
            <p:ph type="title"/>
          </p:nvPr>
        </p:nvSpPr>
        <p:spPr/>
        <p:txBody>
          <a:bodyPr/>
          <a:lstStyle/>
          <a:p>
            <a:r>
              <a:rPr lang="en-IN" dirty="0"/>
              <a:t>RECOGNIZING AND DEFINING COMPUTER CRIME</a:t>
            </a:r>
          </a:p>
        </p:txBody>
      </p:sp>
      <p:sp>
        <p:nvSpPr>
          <p:cNvPr id="3" name="Content Placeholder 2">
            <a:extLst>
              <a:ext uri="{FF2B5EF4-FFF2-40B4-BE49-F238E27FC236}">
                <a16:creationId xmlns:a16="http://schemas.microsoft.com/office/drawing/2014/main" xmlns="" id="{945E9C1E-217A-C47E-CCDC-33ACA67886D1}"/>
              </a:ext>
            </a:extLst>
          </p:cNvPr>
          <p:cNvSpPr>
            <a:spLocks noGrp="1"/>
          </p:cNvSpPr>
          <p:nvPr>
            <p:ph idx="1"/>
          </p:nvPr>
        </p:nvSpPr>
        <p:spPr/>
        <p:txBody>
          <a:bodyPr>
            <a:normAutofit fontScale="92500" lnSpcReduction="10000"/>
          </a:bodyPr>
          <a:lstStyle/>
          <a:p>
            <a:r>
              <a:rPr lang="en-IN" dirty="0"/>
              <a:t>There are three general categories of computer crime: targets, means, and incidentals. </a:t>
            </a:r>
          </a:p>
          <a:p>
            <a:r>
              <a:rPr lang="en-IN" dirty="0"/>
              <a:t>For example, insiders may target a computer system for destruction due to perceptions of mistreatment, and, at the same time, may use the computer as a means of committing embezzlement. </a:t>
            </a:r>
          </a:p>
          <a:p>
            <a:r>
              <a:rPr lang="en-IN" dirty="0"/>
              <a:t>In hacking activities, one computer provides the means for the criminal activity, while another serves as the target. </a:t>
            </a:r>
          </a:p>
          <a:p>
            <a:r>
              <a:rPr lang="en-IN" dirty="0"/>
              <a:t>Finally, an individual may improperly gain access to a computer (i.e., unauthorized use) to steal information which resides therein. Thus, she or he would be targeting a computer, while also using it as an instrument to commit criminal activity. </a:t>
            </a:r>
          </a:p>
          <a:p>
            <a:r>
              <a:rPr lang="en-IN" dirty="0"/>
              <a:t>it is unclear exactly when and where the first “computer crime” actually occurred. </a:t>
            </a:r>
          </a:p>
          <a:p>
            <a:r>
              <a:rPr lang="en-IN" dirty="0"/>
              <a:t>Contextually, theft of an abacus or a simple adding machine would constitute a computer crime. It is safe to assume that these types of activities occurred long before written or formal documentation was in vogue. </a:t>
            </a:r>
          </a:p>
        </p:txBody>
      </p:sp>
    </p:spTree>
    <p:extLst>
      <p:ext uri="{BB962C8B-B14F-4D97-AF65-F5344CB8AC3E}">
        <p14:creationId xmlns:p14="http://schemas.microsoft.com/office/powerpoint/2010/main" val="298030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EC685-0A24-BDC6-0439-8874C3109CB5}"/>
              </a:ext>
            </a:extLst>
          </p:cNvPr>
          <p:cNvSpPr>
            <a:spLocks noGrp="1"/>
          </p:cNvSpPr>
          <p:nvPr>
            <p:ph type="title"/>
          </p:nvPr>
        </p:nvSpPr>
        <p:spPr/>
        <p:txBody>
          <a:bodyPr/>
          <a:lstStyle/>
          <a:p>
            <a:r>
              <a:rPr lang="en-US" dirty="0" err="1"/>
              <a:t>Cont</a:t>
            </a:r>
            <a:r>
              <a:rPr lang="en-US" dirty="0"/>
              <a:t> …</a:t>
            </a:r>
            <a:endParaRPr lang="en-IN" dirty="0"/>
          </a:p>
        </p:txBody>
      </p:sp>
      <p:sp>
        <p:nvSpPr>
          <p:cNvPr id="3" name="Content Placeholder 2">
            <a:extLst>
              <a:ext uri="{FF2B5EF4-FFF2-40B4-BE49-F238E27FC236}">
                <a16:creationId xmlns:a16="http://schemas.microsoft.com/office/drawing/2014/main" xmlns="" id="{DDD23ED3-F4FA-2479-FAEE-E03DBFC902B5}"/>
              </a:ext>
            </a:extLst>
          </p:cNvPr>
          <p:cNvSpPr>
            <a:spLocks noGrp="1"/>
          </p:cNvSpPr>
          <p:nvPr>
            <p:ph idx="1"/>
          </p:nvPr>
        </p:nvSpPr>
        <p:spPr/>
        <p:txBody>
          <a:bodyPr>
            <a:normAutofit/>
          </a:bodyPr>
          <a:lstStyle/>
          <a:p>
            <a:r>
              <a:rPr lang="en-IN" dirty="0"/>
              <a:t>• However, the first documented instance of computer sabotage occurred in the early nineteenth century, when a textile manufacturer named Joseph Jacquard developed what would soon become the precursor to the computer card. </a:t>
            </a:r>
          </a:p>
          <a:p>
            <a:r>
              <a:rPr lang="en-IN" dirty="0"/>
              <a:t> His invention, which allowed automation of a series of steps in the weaving of special fabrics, was not popular among his workers, who feared for their continued employment.</a:t>
            </a:r>
          </a:p>
          <a:p>
            <a:r>
              <a:rPr lang="en-IN" dirty="0"/>
              <a:t>Thus, they dismantled his invention. Unfortunately, such discussion does not adequately establish definitional parameters for criminal activity involving computers. </a:t>
            </a:r>
          </a:p>
          <a:p>
            <a:r>
              <a:rPr lang="en-IN" dirty="0"/>
              <a:t>In fact, not all crimes involving computers can be characterized as “computer crime.” </a:t>
            </a:r>
          </a:p>
        </p:txBody>
      </p:sp>
    </p:spTree>
    <p:extLst>
      <p:ext uri="{BB962C8B-B14F-4D97-AF65-F5344CB8AC3E}">
        <p14:creationId xmlns:p14="http://schemas.microsoft.com/office/powerpoint/2010/main" val="2149587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104</TotalTime>
  <Words>1379</Words>
  <Application>Microsoft Office PowerPoint</Application>
  <PresentationFormat>Custom</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Wood Type</vt:lpstr>
      <vt:lpstr>A BRIEF HISTORY OF THE INTERNET</vt:lpstr>
      <vt:lpstr>PowerPoint Presentation</vt:lpstr>
      <vt:lpstr>History of internet </vt:lpstr>
      <vt:lpstr>Cont …</vt:lpstr>
      <vt:lpstr>Cont …</vt:lpstr>
      <vt:lpstr>Cont …</vt:lpstr>
      <vt:lpstr>Cont …</vt:lpstr>
      <vt:lpstr>RECOGNIZING AND DEFINING COMPUTER CRIME</vt:lpstr>
      <vt:lpstr>Cont …</vt:lpstr>
      <vt:lpstr>PowerPoint Presentation</vt:lpstr>
      <vt:lpstr>Cont …</vt:lpstr>
      <vt:lpstr>Phishing</vt:lpstr>
      <vt:lpstr>COMPUTERS AS A TARGET, CONTAMINANTS AND DESTRUCTION OF DATA</vt:lpstr>
      <vt:lpstr>cybercrimes</vt:lpstr>
      <vt:lpstr>Cont …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THE INTERNET</dc:title>
  <dc:creator>bairi rakshith</dc:creator>
  <cp:lastModifiedBy>Rakshith Bairi</cp:lastModifiedBy>
  <cp:revision>4</cp:revision>
  <dcterms:created xsi:type="dcterms:W3CDTF">2023-02-24T16:11:54Z</dcterms:created>
  <dcterms:modified xsi:type="dcterms:W3CDTF">2023-03-01T12:18:41Z</dcterms:modified>
</cp:coreProperties>
</file>