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360" r:id="rId5"/>
    <p:sldId id="361" r:id="rId6"/>
    <p:sldId id="260" r:id="rId7"/>
    <p:sldId id="259" r:id="rId8"/>
    <p:sldId id="261" r:id="rId9"/>
    <p:sldId id="335" r:id="rId10"/>
    <p:sldId id="336" r:id="rId11"/>
    <p:sldId id="337" r:id="rId12"/>
    <p:sldId id="338" r:id="rId13"/>
    <p:sldId id="339" r:id="rId14"/>
    <p:sldId id="340" r:id="rId15"/>
    <p:sldId id="362" r:id="rId16"/>
    <p:sldId id="341" r:id="rId17"/>
    <p:sldId id="342" r:id="rId18"/>
    <p:sldId id="262" r:id="rId19"/>
    <p:sldId id="319" r:id="rId20"/>
    <p:sldId id="265" r:id="rId21"/>
    <p:sldId id="266" r:id="rId22"/>
    <p:sldId id="267" r:id="rId23"/>
    <p:sldId id="268" r:id="rId24"/>
    <p:sldId id="269" r:id="rId25"/>
    <p:sldId id="270" r:id="rId26"/>
    <p:sldId id="271" r:id="rId27"/>
    <p:sldId id="272" r:id="rId28"/>
    <p:sldId id="273" r:id="rId29"/>
    <p:sldId id="274" r:id="rId30"/>
    <p:sldId id="27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276" r:id="rId45"/>
    <p:sldId id="331" r:id="rId46"/>
    <p:sldId id="332" r:id="rId47"/>
    <p:sldId id="333" r:id="rId48"/>
    <p:sldId id="334" r:id="rId49"/>
    <p:sldId id="343" r:id="rId50"/>
    <p:sldId id="344" r:id="rId51"/>
    <p:sldId id="345" r:id="rId52"/>
    <p:sldId id="286" r:id="rId53"/>
    <p:sldId id="287" r:id="rId54"/>
    <p:sldId id="291" r:id="rId55"/>
    <p:sldId id="292" r:id="rId56"/>
    <p:sldId id="293" r:id="rId57"/>
    <p:sldId id="359" r:id="rId58"/>
    <p:sldId id="330"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595" autoAdjust="0"/>
  </p:normalViewPr>
  <p:slideViewPr>
    <p:cSldViewPr>
      <p:cViewPr varScale="1">
        <p:scale>
          <a:sx n="70" d="100"/>
          <a:sy n="70" d="100"/>
        </p:scale>
        <p:origin x="-114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xmlns="" id="{13FEF4F7-4EB2-54BD-C30E-01FF271CE000}"/>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xmlns="" id="{7D7AEF48-1502-C494-81BE-B0676C7C0AA3}"/>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4" name="Rectangle 4">
              <a:extLst>
                <a:ext uri="{FF2B5EF4-FFF2-40B4-BE49-F238E27FC236}">
                  <a16:creationId xmlns:a16="http://schemas.microsoft.com/office/drawing/2014/main" xmlns="" id="{8A6C9E85-7643-9766-9C03-820930AC18CB}"/>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5" name="Group 5">
              <a:extLst>
                <a:ext uri="{FF2B5EF4-FFF2-40B4-BE49-F238E27FC236}">
                  <a16:creationId xmlns:a16="http://schemas.microsoft.com/office/drawing/2014/main" xmlns="" id="{6A89DD9A-A600-7A9A-17DE-1534D33E3401}"/>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xmlns="" id="{808166D9-E8E1-9872-2505-D1406168A578}"/>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7" name="Rectangle 7">
                <a:extLst>
                  <a:ext uri="{FF2B5EF4-FFF2-40B4-BE49-F238E27FC236}">
                    <a16:creationId xmlns:a16="http://schemas.microsoft.com/office/drawing/2014/main" xmlns="" id="{DFBFF00B-8557-B5D2-A453-D338650EE690}"/>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8" name="Rectangle 8">
                <a:extLst>
                  <a:ext uri="{FF2B5EF4-FFF2-40B4-BE49-F238E27FC236}">
                    <a16:creationId xmlns:a16="http://schemas.microsoft.com/office/drawing/2014/main" xmlns="" id="{A3883F6A-B991-53D7-BEA0-67F465A45E18}"/>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9">
                <a:extLst>
                  <a:ext uri="{FF2B5EF4-FFF2-40B4-BE49-F238E27FC236}">
                    <a16:creationId xmlns:a16="http://schemas.microsoft.com/office/drawing/2014/main" xmlns="" id="{6390798E-21B2-6222-6ADB-8D7C6074AF6A}"/>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10">
                <a:extLst>
                  <a:ext uri="{FF2B5EF4-FFF2-40B4-BE49-F238E27FC236}">
                    <a16:creationId xmlns:a16="http://schemas.microsoft.com/office/drawing/2014/main" xmlns="" id="{113DD95E-CD0F-FF23-EEEF-55C077251C10}"/>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11">
                <a:extLst>
                  <a:ext uri="{FF2B5EF4-FFF2-40B4-BE49-F238E27FC236}">
                    <a16:creationId xmlns:a16="http://schemas.microsoft.com/office/drawing/2014/main" xmlns="" id="{F32FDC70-657F-6BC5-7E93-520B8449B2F1}"/>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2">
                <a:extLst>
                  <a:ext uri="{FF2B5EF4-FFF2-40B4-BE49-F238E27FC236}">
                    <a16:creationId xmlns:a16="http://schemas.microsoft.com/office/drawing/2014/main" xmlns="" id="{D8FFA643-7752-7A40-9B72-35C2795A6BD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3">
                <a:extLst>
                  <a:ext uri="{FF2B5EF4-FFF2-40B4-BE49-F238E27FC236}">
                    <a16:creationId xmlns:a16="http://schemas.microsoft.com/office/drawing/2014/main" xmlns="" id="{F83F3BAB-A426-D448-5473-51E4C9CACF3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4">
                <a:extLst>
                  <a:ext uri="{FF2B5EF4-FFF2-40B4-BE49-F238E27FC236}">
                    <a16:creationId xmlns:a16="http://schemas.microsoft.com/office/drawing/2014/main" xmlns="" id="{A144664C-6F24-D894-F324-B6089C5144C2}"/>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5">
                <a:extLst>
                  <a:ext uri="{FF2B5EF4-FFF2-40B4-BE49-F238E27FC236}">
                    <a16:creationId xmlns:a16="http://schemas.microsoft.com/office/drawing/2014/main" xmlns="" id="{7C2C7936-432F-76C9-A978-52CD38558F43}"/>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en-US" altLang="en-US" noProof="0"/>
              <a:t>Click to edit Master subtitle style</a:t>
            </a:r>
          </a:p>
        </p:txBody>
      </p:sp>
      <p:sp>
        <p:nvSpPr>
          <p:cNvPr id="16" name="Rectangle 16">
            <a:extLst>
              <a:ext uri="{FF2B5EF4-FFF2-40B4-BE49-F238E27FC236}">
                <a16:creationId xmlns:a16="http://schemas.microsoft.com/office/drawing/2014/main" xmlns="" id="{89938A2A-6499-0E69-44D8-42D294F9EA6A}"/>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en-US"/>
          </a:p>
        </p:txBody>
      </p:sp>
      <p:sp>
        <p:nvSpPr>
          <p:cNvPr id="17" name="Rectangle 17">
            <a:extLst>
              <a:ext uri="{FF2B5EF4-FFF2-40B4-BE49-F238E27FC236}">
                <a16:creationId xmlns:a16="http://schemas.microsoft.com/office/drawing/2014/main" xmlns="" id="{5F7B1680-2017-4886-BC25-6638173D309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18" name="Rectangle 18">
            <a:extLst>
              <a:ext uri="{FF2B5EF4-FFF2-40B4-BE49-F238E27FC236}">
                <a16:creationId xmlns:a16="http://schemas.microsoft.com/office/drawing/2014/main" xmlns="" id="{1F834E3C-9548-5769-2288-D703211BEBA5}"/>
              </a:ext>
            </a:extLst>
          </p:cNvPr>
          <p:cNvSpPr>
            <a:spLocks noGrp="1" noChangeArrowheads="1"/>
          </p:cNvSpPr>
          <p:nvPr>
            <p:ph type="sldNum" sz="quarter" idx="12"/>
          </p:nvPr>
        </p:nvSpPr>
        <p:spPr/>
        <p:txBody>
          <a:bodyPr/>
          <a:lstStyle>
            <a:lvl1pPr>
              <a:defRPr smtClean="0"/>
            </a:lvl1pPr>
          </a:lstStyle>
          <a:p>
            <a:pPr>
              <a:defRPr/>
            </a:pPr>
            <a:fld id="{E832BA00-1528-4CDA-A2F9-DEB64241BE36}" type="slidenum">
              <a:rPr lang="en-US" altLang="en-US"/>
              <a:pPr>
                <a:defRPr/>
              </a:pPr>
              <a:t>‹#›</a:t>
            </a:fld>
            <a:endParaRPr lang="en-US" altLang="en-US"/>
          </a:p>
        </p:txBody>
      </p:sp>
    </p:spTree>
    <p:extLst>
      <p:ext uri="{BB962C8B-B14F-4D97-AF65-F5344CB8AC3E}">
        <p14:creationId xmlns:p14="http://schemas.microsoft.com/office/powerpoint/2010/main" val="280195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B9BCF382-B766-F3E8-DA7A-DA83780B531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xmlns="" id="{5DFCD584-874A-CD75-6B6B-84508DF37C1F}"/>
              </a:ext>
            </a:extLst>
          </p:cNvPr>
          <p:cNvSpPr>
            <a:spLocks noGrp="1" noChangeArrowheads="1"/>
          </p:cNvSpPr>
          <p:nvPr>
            <p:ph type="sldNum" sz="quarter" idx="11"/>
          </p:nvPr>
        </p:nvSpPr>
        <p:spPr>
          <a:ln/>
        </p:spPr>
        <p:txBody>
          <a:bodyPr/>
          <a:lstStyle>
            <a:lvl1pPr>
              <a:defRPr/>
            </a:lvl1pPr>
          </a:lstStyle>
          <a:p>
            <a:pPr>
              <a:defRPr/>
            </a:pPr>
            <a:fld id="{6BDE5665-BF4D-4239-BA49-EDE14197DFAC}" type="slidenum">
              <a:rPr lang="en-US" altLang="en-US"/>
              <a:pPr>
                <a:defRPr/>
              </a:pPr>
              <a:t>‹#›</a:t>
            </a:fld>
            <a:endParaRPr lang="en-US" altLang="en-US"/>
          </a:p>
        </p:txBody>
      </p:sp>
      <p:sp>
        <p:nvSpPr>
          <p:cNvPr id="6" name="Rectangle 16">
            <a:extLst>
              <a:ext uri="{FF2B5EF4-FFF2-40B4-BE49-F238E27FC236}">
                <a16:creationId xmlns:a16="http://schemas.microsoft.com/office/drawing/2014/main" xmlns="" id="{6413CB49-D3BA-B359-2900-0950ADC4B2E4}"/>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6970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B81523D6-4A8C-7340-F213-4A99639575B9}"/>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xmlns="" id="{2D12C71E-5DB8-9D2D-F802-B44CC6804C10}"/>
              </a:ext>
            </a:extLst>
          </p:cNvPr>
          <p:cNvSpPr>
            <a:spLocks noGrp="1" noChangeArrowheads="1"/>
          </p:cNvSpPr>
          <p:nvPr>
            <p:ph type="sldNum" sz="quarter" idx="11"/>
          </p:nvPr>
        </p:nvSpPr>
        <p:spPr>
          <a:ln/>
        </p:spPr>
        <p:txBody>
          <a:bodyPr/>
          <a:lstStyle>
            <a:lvl1pPr>
              <a:defRPr/>
            </a:lvl1pPr>
          </a:lstStyle>
          <a:p>
            <a:pPr>
              <a:defRPr/>
            </a:pPr>
            <a:fld id="{E3E49A19-B929-4EFB-AAAB-DD74F6F4B90A}" type="slidenum">
              <a:rPr lang="en-US" altLang="en-US"/>
              <a:pPr>
                <a:defRPr/>
              </a:pPr>
              <a:t>‹#›</a:t>
            </a:fld>
            <a:endParaRPr lang="en-US" altLang="en-US"/>
          </a:p>
        </p:txBody>
      </p:sp>
      <p:sp>
        <p:nvSpPr>
          <p:cNvPr id="6" name="Rectangle 16">
            <a:extLst>
              <a:ext uri="{FF2B5EF4-FFF2-40B4-BE49-F238E27FC236}">
                <a16:creationId xmlns:a16="http://schemas.microsoft.com/office/drawing/2014/main" xmlns="" id="{E1FF6022-4A3C-E8CF-F407-799834BC3528}"/>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2914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xmlns="" id="{4BFF0E6A-0401-28F2-B5E0-A0783575EDBA}"/>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xmlns="" id="{90F3C30F-C552-C545-2534-5ABD4DB2305A}"/>
              </a:ext>
            </a:extLst>
          </p:cNvPr>
          <p:cNvSpPr>
            <a:spLocks noGrp="1" noChangeArrowheads="1"/>
          </p:cNvSpPr>
          <p:nvPr>
            <p:ph type="sldNum" sz="quarter" idx="11"/>
          </p:nvPr>
        </p:nvSpPr>
        <p:spPr>
          <a:ln/>
        </p:spPr>
        <p:txBody>
          <a:bodyPr/>
          <a:lstStyle>
            <a:lvl1pPr>
              <a:defRPr/>
            </a:lvl1pPr>
          </a:lstStyle>
          <a:p>
            <a:pPr>
              <a:defRPr/>
            </a:pPr>
            <a:fld id="{19984FD4-0F21-4BE6-845C-4134A894EBB6}" type="slidenum">
              <a:rPr lang="en-US" altLang="en-US"/>
              <a:pPr>
                <a:defRPr/>
              </a:pPr>
              <a:t>‹#›</a:t>
            </a:fld>
            <a:endParaRPr lang="en-US" altLang="en-US"/>
          </a:p>
        </p:txBody>
      </p:sp>
      <p:sp>
        <p:nvSpPr>
          <p:cNvPr id="7" name="Rectangle 16">
            <a:extLst>
              <a:ext uri="{FF2B5EF4-FFF2-40B4-BE49-F238E27FC236}">
                <a16:creationId xmlns:a16="http://schemas.microsoft.com/office/drawing/2014/main" xmlns="" id="{D23A7BD0-5FF4-73E5-F26E-BA1C1E32901D}"/>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3554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xmlns="" id="{0FF985C0-15AF-0268-192C-A0D5B00D254A}"/>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xmlns="" id="{965C7B7F-E6F4-EAAC-F9CF-4E73CE17A8B0}"/>
              </a:ext>
            </a:extLst>
          </p:cNvPr>
          <p:cNvSpPr>
            <a:spLocks noGrp="1" noChangeArrowheads="1"/>
          </p:cNvSpPr>
          <p:nvPr>
            <p:ph type="sldNum" sz="quarter" idx="11"/>
          </p:nvPr>
        </p:nvSpPr>
        <p:spPr>
          <a:ln/>
        </p:spPr>
        <p:txBody>
          <a:bodyPr/>
          <a:lstStyle>
            <a:lvl1pPr>
              <a:defRPr/>
            </a:lvl1pPr>
          </a:lstStyle>
          <a:p>
            <a:pPr>
              <a:defRPr/>
            </a:pPr>
            <a:fld id="{1E4984B8-03EC-4414-8B18-8221C8EE82C3}" type="slidenum">
              <a:rPr lang="en-US" altLang="en-US"/>
              <a:pPr>
                <a:defRPr/>
              </a:pPr>
              <a:t>‹#›</a:t>
            </a:fld>
            <a:endParaRPr lang="en-US" altLang="en-US"/>
          </a:p>
        </p:txBody>
      </p:sp>
      <p:sp>
        <p:nvSpPr>
          <p:cNvPr id="7" name="Rectangle 16">
            <a:extLst>
              <a:ext uri="{FF2B5EF4-FFF2-40B4-BE49-F238E27FC236}">
                <a16:creationId xmlns:a16="http://schemas.microsoft.com/office/drawing/2014/main" xmlns="" id="{393873CE-DF3A-524B-88C3-B01B0DC38FEE}"/>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53202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a16="http://schemas.microsoft.com/office/drawing/2014/main" xmlns="" id="{5A644A32-0168-F43E-3D2A-51DF4DF4C16A}"/>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xmlns="" id="{987C4E05-693A-BE2C-5157-E9DDAE6AD866}"/>
              </a:ext>
            </a:extLst>
          </p:cNvPr>
          <p:cNvSpPr>
            <a:spLocks noGrp="1" noChangeArrowheads="1"/>
          </p:cNvSpPr>
          <p:nvPr>
            <p:ph type="sldNum" sz="quarter" idx="11"/>
          </p:nvPr>
        </p:nvSpPr>
        <p:spPr>
          <a:ln/>
        </p:spPr>
        <p:txBody>
          <a:bodyPr/>
          <a:lstStyle>
            <a:lvl1pPr>
              <a:defRPr/>
            </a:lvl1pPr>
          </a:lstStyle>
          <a:p>
            <a:pPr>
              <a:defRPr/>
            </a:pPr>
            <a:fld id="{89CD8BE5-4FF0-4325-AEF6-B58718C8E938}" type="slidenum">
              <a:rPr lang="en-US" altLang="en-US"/>
              <a:pPr>
                <a:defRPr/>
              </a:pPr>
              <a:t>‹#›</a:t>
            </a:fld>
            <a:endParaRPr lang="en-US" altLang="en-US"/>
          </a:p>
        </p:txBody>
      </p:sp>
      <p:sp>
        <p:nvSpPr>
          <p:cNvPr id="6" name="Rectangle 16">
            <a:extLst>
              <a:ext uri="{FF2B5EF4-FFF2-40B4-BE49-F238E27FC236}">
                <a16:creationId xmlns:a16="http://schemas.microsoft.com/office/drawing/2014/main" xmlns="" id="{4BC73585-9996-69B8-CFC9-57B7278A9A48}"/>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1920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xmlns="" id="{C5863A01-EEE0-6B96-7CC1-719E178DACD0}"/>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xmlns="" id="{A03AFEFB-EC03-D4D7-FE9D-80995220F400}"/>
              </a:ext>
            </a:extLst>
          </p:cNvPr>
          <p:cNvSpPr>
            <a:spLocks noGrp="1" noChangeArrowheads="1"/>
          </p:cNvSpPr>
          <p:nvPr>
            <p:ph type="sldNum" sz="quarter" idx="11"/>
          </p:nvPr>
        </p:nvSpPr>
        <p:spPr>
          <a:ln/>
        </p:spPr>
        <p:txBody>
          <a:bodyPr/>
          <a:lstStyle>
            <a:lvl1pPr>
              <a:defRPr/>
            </a:lvl1pPr>
          </a:lstStyle>
          <a:p>
            <a:pPr>
              <a:defRPr/>
            </a:pPr>
            <a:fld id="{76005EAA-B82D-43D7-9DDD-B43791551CEC}" type="slidenum">
              <a:rPr lang="en-US" altLang="en-US"/>
              <a:pPr>
                <a:defRPr/>
              </a:pPr>
              <a:t>‹#›</a:t>
            </a:fld>
            <a:endParaRPr lang="en-US" altLang="en-US"/>
          </a:p>
        </p:txBody>
      </p:sp>
      <p:sp>
        <p:nvSpPr>
          <p:cNvPr id="6" name="Rectangle 16">
            <a:extLst>
              <a:ext uri="{FF2B5EF4-FFF2-40B4-BE49-F238E27FC236}">
                <a16:creationId xmlns:a16="http://schemas.microsoft.com/office/drawing/2014/main" xmlns="" id="{EF8CC4D9-CA4B-3467-353F-923119AD5CC8}"/>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9371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xmlns="" id="{3B3CC3E3-2FCE-EC52-7336-E2ABEF67D3E6}"/>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xmlns="" id="{8486E75D-2AE2-E2B9-69FB-3366F7F96477}"/>
              </a:ext>
            </a:extLst>
          </p:cNvPr>
          <p:cNvSpPr>
            <a:spLocks noGrp="1" noChangeArrowheads="1"/>
          </p:cNvSpPr>
          <p:nvPr>
            <p:ph type="sldNum" sz="quarter" idx="11"/>
          </p:nvPr>
        </p:nvSpPr>
        <p:spPr>
          <a:ln/>
        </p:spPr>
        <p:txBody>
          <a:bodyPr/>
          <a:lstStyle>
            <a:lvl1pPr>
              <a:defRPr/>
            </a:lvl1pPr>
          </a:lstStyle>
          <a:p>
            <a:pPr>
              <a:defRPr/>
            </a:pPr>
            <a:fld id="{16D1554D-AEEA-49DF-B655-226D6FBF3842}" type="slidenum">
              <a:rPr lang="en-US" altLang="en-US"/>
              <a:pPr>
                <a:defRPr/>
              </a:pPr>
              <a:t>‹#›</a:t>
            </a:fld>
            <a:endParaRPr lang="en-US" altLang="en-US"/>
          </a:p>
        </p:txBody>
      </p:sp>
      <p:sp>
        <p:nvSpPr>
          <p:cNvPr id="6" name="Rectangle 16">
            <a:extLst>
              <a:ext uri="{FF2B5EF4-FFF2-40B4-BE49-F238E27FC236}">
                <a16:creationId xmlns:a16="http://schemas.microsoft.com/office/drawing/2014/main" xmlns="" id="{CE730E42-D367-D67A-7629-CAD80AE21AF8}"/>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3092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xmlns="" id="{E44637F5-1BB4-AED5-318F-9E788A0A37E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xmlns="" id="{E8EBCCCF-CE9C-2F40-82A4-F7CBD0D53384}"/>
              </a:ext>
            </a:extLst>
          </p:cNvPr>
          <p:cNvSpPr>
            <a:spLocks noGrp="1" noChangeArrowheads="1"/>
          </p:cNvSpPr>
          <p:nvPr>
            <p:ph type="sldNum" sz="quarter" idx="11"/>
          </p:nvPr>
        </p:nvSpPr>
        <p:spPr>
          <a:ln/>
        </p:spPr>
        <p:txBody>
          <a:bodyPr/>
          <a:lstStyle>
            <a:lvl1pPr>
              <a:defRPr/>
            </a:lvl1pPr>
          </a:lstStyle>
          <a:p>
            <a:pPr>
              <a:defRPr/>
            </a:pPr>
            <a:fld id="{929768CB-0C26-4D10-871F-59C3A5B30C9E}" type="slidenum">
              <a:rPr lang="en-US" altLang="en-US"/>
              <a:pPr>
                <a:defRPr/>
              </a:pPr>
              <a:t>‹#›</a:t>
            </a:fld>
            <a:endParaRPr lang="en-US" altLang="en-US"/>
          </a:p>
        </p:txBody>
      </p:sp>
      <p:sp>
        <p:nvSpPr>
          <p:cNvPr id="7" name="Rectangle 16">
            <a:extLst>
              <a:ext uri="{FF2B5EF4-FFF2-40B4-BE49-F238E27FC236}">
                <a16:creationId xmlns:a16="http://schemas.microsoft.com/office/drawing/2014/main" xmlns="" id="{D1F60B6F-F72E-A74C-34D3-102ED53C8A86}"/>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6527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xmlns="" id="{1C39969C-91AE-4BB9-CEF9-3AD5E89ECCF1}"/>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3">
            <a:extLst>
              <a:ext uri="{FF2B5EF4-FFF2-40B4-BE49-F238E27FC236}">
                <a16:creationId xmlns:a16="http://schemas.microsoft.com/office/drawing/2014/main" xmlns="" id="{69316994-14DD-0CB1-E73D-AF7A78C80ACB}"/>
              </a:ext>
            </a:extLst>
          </p:cNvPr>
          <p:cNvSpPr>
            <a:spLocks noGrp="1" noChangeArrowheads="1"/>
          </p:cNvSpPr>
          <p:nvPr>
            <p:ph type="sldNum" sz="quarter" idx="11"/>
          </p:nvPr>
        </p:nvSpPr>
        <p:spPr>
          <a:ln/>
        </p:spPr>
        <p:txBody>
          <a:bodyPr/>
          <a:lstStyle>
            <a:lvl1pPr>
              <a:defRPr/>
            </a:lvl1pPr>
          </a:lstStyle>
          <a:p>
            <a:pPr>
              <a:defRPr/>
            </a:pPr>
            <a:fld id="{71BADB0E-C26E-4349-955C-D9A3F1FB5DC3}" type="slidenum">
              <a:rPr lang="en-US" altLang="en-US"/>
              <a:pPr>
                <a:defRPr/>
              </a:pPr>
              <a:t>‹#›</a:t>
            </a:fld>
            <a:endParaRPr lang="en-US" altLang="en-US"/>
          </a:p>
        </p:txBody>
      </p:sp>
      <p:sp>
        <p:nvSpPr>
          <p:cNvPr id="9" name="Rectangle 16">
            <a:extLst>
              <a:ext uri="{FF2B5EF4-FFF2-40B4-BE49-F238E27FC236}">
                <a16:creationId xmlns:a16="http://schemas.microsoft.com/office/drawing/2014/main" xmlns="" id="{141D9553-1BBD-4D03-472E-574A14AC94C7}"/>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0638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xmlns="" id="{AD266560-CDB3-8EBB-9CC4-304C8E3E9C96}"/>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3">
            <a:extLst>
              <a:ext uri="{FF2B5EF4-FFF2-40B4-BE49-F238E27FC236}">
                <a16:creationId xmlns:a16="http://schemas.microsoft.com/office/drawing/2014/main" xmlns="" id="{02DAB4E3-1946-1EB1-9C8E-51599DFA6737}"/>
              </a:ext>
            </a:extLst>
          </p:cNvPr>
          <p:cNvSpPr>
            <a:spLocks noGrp="1" noChangeArrowheads="1"/>
          </p:cNvSpPr>
          <p:nvPr>
            <p:ph type="sldNum" sz="quarter" idx="11"/>
          </p:nvPr>
        </p:nvSpPr>
        <p:spPr>
          <a:ln/>
        </p:spPr>
        <p:txBody>
          <a:bodyPr/>
          <a:lstStyle>
            <a:lvl1pPr>
              <a:defRPr/>
            </a:lvl1pPr>
          </a:lstStyle>
          <a:p>
            <a:pPr>
              <a:defRPr/>
            </a:pPr>
            <a:fld id="{AEB10DFA-5FA4-4CDF-9668-6FBFC4957ECA}" type="slidenum">
              <a:rPr lang="en-US" altLang="en-US"/>
              <a:pPr>
                <a:defRPr/>
              </a:pPr>
              <a:t>‹#›</a:t>
            </a:fld>
            <a:endParaRPr lang="en-US" altLang="en-US"/>
          </a:p>
        </p:txBody>
      </p:sp>
      <p:sp>
        <p:nvSpPr>
          <p:cNvPr id="5" name="Rectangle 16">
            <a:extLst>
              <a:ext uri="{FF2B5EF4-FFF2-40B4-BE49-F238E27FC236}">
                <a16:creationId xmlns:a16="http://schemas.microsoft.com/office/drawing/2014/main" xmlns="" id="{402EBBF8-A641-063A-BEEC-7739C0F5E8A5}"/>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6327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C51E6E7B-A6EF-1342-B427-A66965BA7160}"/>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3">
            <a:extLst>
              <a:ext uri="{FF2B5EF4-FFF2-40B4-BE49-F238E27FC236}">
                <a16:creationId xmlns:a16="http://schemas.microsoft.com/office/drawing/2014/main" xmlns="" id="{CEF428A2-C06C-7599-07D1-1AB3F1105236}"/>
              </a:ext>
            </a:extLst>
          </p:cNvPr>
          <p:cNvSpPr>
            <a:spLocks noGrp="1" noChangeArrowheads="1"/>
          </p:cNvSpPr>
          <p:nvPr>
            <p:ph type="sldNum" sz="quarter" idx="11"/>
          </p:nvPr>
        </p:nvSpPr>
        <p:spPr>
          <a:ln/>
        </p:spPr>
        <p:txBody>
          <a:bodyPr/>
          <a:lstStyle>
            <a:lvl1pPr>
              <a:defRPr/>
            </a:lvl1pPr>
          </a:lstStyle>
          <a:p>
            <a:pPr>
              <a:defRPr/>
            </a:pPr>
            <a:fld id="{411160C8-FF0F-4E81-B5B4-6B1104490443}" type="slidenum">
              <a:rPr lang="en-US" altLang="en-US"/>
              <a:pPr>
                <a:defRPr/>
              </a:pPr>
              <a:t>‹#›</a:t>
            </a:fld>
            <a:endParaRPr lang="en-US" altLang="en-US"/>
          </a:p>
        </p:txBody>
      </p:sp>
      <p:sp>
        <p:nvSpPr>
          <p:cNvPr id="4" name="Rectangle 16">
            <a:extLst>
              <a:ext uri="{FF2B5EF4-FFF2-40B4-BE49-F238E27FC236}">
                <a16:creationId xmlns:a16="http://schemas.microsoft.com/office/drawing/2014/main" xmlns="" id="{01D731AA-1788-8E9F-8E31-49B9235D2C65}"/>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639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xmlns="" id="{80C8A1CB-CBBE-9355-DD19-6CB18595C436}"/>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xmlns="" id="{4C67F471-496F-FFBA-9B2E-BF34FFECB936}"/>
              </a:ext>
            </a:extLst>
          </p:cNvPr>
          <p:cNvSpPr>
            <a:spLocks noGrp="1" noChangeArrowheads="1"/>
          </p:cNvSpPr>
          <p:nvPr>
            <p:ph type="sldNum" sz="quarter" idx="11"/>
          </p:nvPr>
        </p:nvSpPr>
        <p:spPr>
          <a:ln/>
        </p:spPr>
        <p:txBody>
          <a:bodyPr/>
          <a:lstStyle>
            <a:lvl1pPr>
              <a:defRPr/>
            </a:lvl1pPr>
          </a:lstStyle>
          <a:p>
            <a:pPr>
              <a:defRPr/>
            </a:pPr>
            <a:fld id="{8FE2FA82-FE63-4E2E-8493-5E6023BDBFB1}" type="slidenum">
              <a:rPr lang="en-US" altLang="en-US"/>
              <a:pPr>
                <a:defRPr/>
              </a:pPr>
              <a:t>‹#›</a:t>
            </a:fld>
            <a:endParaRPr lang="en-US" altLang="en-US"/>
          </a:p>
        </p:txBody>
      </p:sp>
      <p:sp>
        <p:nvSpPr>
          <p:cNvPr id="7" name="Rectangle 16">
            <a:extLst>
              <a:ext uri="{FF2B5EF4-FFF2-40B4-BE49-F238E27FC236}">
                <a16:creationId xmlns:a16="http://schemas.microsoft.com/office/drawing/2014/main" xmlns="" id="{BEB86108-53F8-A83B-77AA-A0E0ADEBE3CA}"/>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3563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xmlns="" id="{2BAD4C30-0349-2310-32B8-24D6FFBEA483}"/>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xmlns="" id="{A398390D-636F-0A0E-6FB8-5619318C7D97}"/>
              </a:ext>
            </a:extLst>
          </p:cNvPr>
          <p:cNvSpPr>
            <a:spLocks noGrp="1" noChangeArrowheads="1"/>
          </p:cNvSpPr>
          <p:nvPr>
            <p:ph type="sldNum" sz="quarter" idx="11"/>
          </p:nvPr>
        </p:nvSpPr>
        <p:spPr>
          <a:ln/>
        </p:spPr>
        <p:txBody>
          <a:bodyPr/>
          <a:lstStyle>
            <a:lvl1pPr>
              <a:defRPr/>
            </a:lvl1pPr>
          </a:lstStyle>
          <a:p>
            <a:pPr>
              <a:defRPr/>
            </a:pPr>
            <a:fld id="{47721DA1-8FA3-4E7D-99DC-0C1570C5452C}" type="slidenum">
              <a:rPr lang="en-US" altLang="en-US"/>
              <a:pPr>
                <a:defRPr/>
              </a:pPr>
              <a:t>‹#›</a:t>
            </a:fld>
            <a:endParaRPr lang="en-US" altLang="en-US"/>
          </a:p>
        </p:txBody>
      </p:sp>
      <p:sp>
        <p:nvSpPr>
          <p:cNvPr id="7" name="Rectangle 16">
            <a:extLst>
              <a:ext uri="{FF2B5EF4-FFF2-40B4-BE49-F238E27FC236}">
                <a16:creationId xmlns:a16="http://schemas.microsoft.com/office/drawing/2014/main" xmlns="" id="{D0BCD546-3D4D-9C64-4933-A43260BD1D5B}"/>
              </a:ext>
            </a:extLst>
          </p:cNvPr>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4875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D2815E3B-FC97-A298-6A87-F2F634F96BC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4099" name="Rectangle 3">
            <a:extLst>
              <a:ext uri="{FF2B5EF4-FFF2-40B4-BE49-F238E27FC236}">
                <a16:creationId xmlns:a16="http://schemas.microsoft.com/office/drawing/2014/main" xmlns="" id="{5CF6ECB1-545C-6C06-843D-6BB3C4815971}"/>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E40F5347-49C5-4864-94E9-E4004D6A846D}" type="slidenum">
              <a:rPr lang="en-US" altLang="en-US"/>
              <a:pPr>
                <a:defRPr/>
              </a:pPr>
              <a:t>‹#›</a:t>
            </a:fld>
            <a:endParaRPr lang="en-US" altLang="en-US"/>
          </a:p>
        </p:txBody>
      </p:sp>
      <p:grpSp>
        <p:nvGrpSpPr>
          <p:cNvPr id="4100" name="Group 4">
            <a:extLst>
              <a:ext uri="{FF2B5EF4-FFF2-40B4-BE49-F238E27FC236}">
                <a16:creationId xmlns:a16="http://schemas.microsoft.com/office/drawing/2014/main" xmlns="" id="{DA0CFFDE-68D6-68C3-E79A-4F5188912D1D}"/>
              </a:ext>
            </a:extLst>
          </p:cNvPr>
          <p:cNvGrpSpPr>
            <a:grpSpLocks/>
          </p:cNvGrpSpPr>
          <p:nvPr/>
        </p:nvGrpSpPr>
        <p:grpSpPr bwMode="auto">
          <a:xfrm>
            <a:off x="0" y="0"/>
            <a:ext cx="9144000" cy="546100"/>
            <a:chOff x="0" y="0"/>
            <a:chExt cx="5760" cy="344"/>
          </a:xfrm>
        </p:grpSpPr>
        <p:sp>
          <p:nvSpPr>
            <p:cNvPr id="4104" name="Rectangle 5">
              <a:extLst>
                <a:ext uri="{FF2B5EF4-FFF2-40B4-BE49-F238E27FC236}">
                  <a16:creationId xmlns:a16="http://schemas.microsoft.com/office/drawing/2014/main" xmlns="" id="{4CA37AF1-69B5-FAC9-D1D9-F403A25D3C2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4105" name="Rectangle 6">
              <a:extLst>
                <a:ext uri="{FF2B5EF4-FFF2-40B4-BE49-F238E27FC236}">
                  <a16:creationId xmlns:a16="http://schemas.microsoft.com/office/drawing/2014/main" xmlns="" id="{6F596020-23A6-FDC0-1AC4-33C62457B4C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4106" name="Rectangle 7">
              <a:extLst>
                <a:ext uri="{FF2B5EF4-FFF2-40B4-BE49-F238E27FC236}">
                  <a16:creationId xmlns:a16="http://schemas.microsoft.com/office/drawing/2014/main" xmlns="" id="{88234C6E-8DDF-573B-BC9C-D6FE2AFD8D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4107" name="Rectangle 8">
              <a:extLst>
                <a:ext uri="{FF2B5EF4-FFF2-40B4-BE49-F238E27FC236}">
                  <a16:creationId xmlns:a16="http://schemas.microsoft.com/office/drawing/2014/main" xmlns="" id="{BFE8206E-0192-A844-BCED-35A9FDDEA79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4108" name="Rectangle 9">
              <a:extLst>
                <a:ext uri="{FF2B5EF4-FFF2-40B4-BE49-F238E27FC236}">
                  <a16:creationId xmlns:a16="http://schemas.microsoft.com/office/drawing/2014/main" xmlns="" id="{4D962477-A7D0-4AFD-8C64-7F1DD1CC042B}"/>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4109" name="Rectangle 10">
              <a:extLst>
                <a:ext uri="{FF2B5EF4-FFF2-40B4-BE49-F238E27FC236}">
                  <a16:creationId xmlns:a16="http://schemas.microsoft.com/office/drawing/2014/main" xmlns="" id="{09F03D6C-8BDB-1596-9FAB-57DD3AF41684}"/>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4110" name="Rectangle 11">
              <a:extLst>
                <a:ext uri="{FF2B5EF4-FFF2-40B4-BE49-F238E27FC236}">
                  <a16:creationId xmlns:a16="http://schemas.microsoft.com/office/drawing/2014/main" xmlns="" id="{AD6C0A62-1F03-B469-EA5B-F947CFF74D6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4111" name="Rectangle 12">
              <a:extLst>
                <a:ext uri="{FF2B5EF4-FFF2-40B4-BE49-F238E27FC236}">
                  <a16:creationId xmlns:a16="http://schemas.microsoft.com/office/drawing/2014/main" xmlns="" id="{1A266FB8-1D97-3326-F094-E5D2F67D521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2" name="Rectangle 13">
              <a:extLst>
                <a:ext uri="{FF2B5EF4-FFF2-40B4-BE49-F238E27FC236}">
                  <a16:creationId xmlns:a16="http://schemas.microsoft.com/office/drawing/2014/main" xmlns="" id="{89DC5ED4-A366-B6C9-2014-3B10D242749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4101" name="Rectangle 14">
            <a:extLst>
              <a:ext uri="{FF2B5EF4-FFF2-40B4-BE49-F238E27FC236}">
                <a16:creationId xmlns:a16="http://schemas.microsoft.com/office/drawing/2014/main" xmlns="" id="{70331A21-668D-25D4-7401-90A88BC93B5C}"/>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2" name="Rectangle 15">
            <a:extLst>
              <a:ext uri="{FF2B5EF4-FFF2-40B4-BE49-F238E27FC236}">
                <a16:creationId xmlns:a16="http://schemas.microsoft.com/office/drawing/2014/main" xmlns="" id="{502C9382-7DF7-5259-0BBB-16340312353A}"/>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a:extLst>
              <a:ext uri="{FF2B5EF4-FFF2-40B4-BE49-F238E27FC236}">
                <a16:creationId xmlns:a16="http://schemas.microsoft.com/office/drawing/2014/main" xmlns="" id="{14DB08FC-03CA-E838-8805-FBC16A95318D}"/>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Embezzlement" TargetMode="External"/><Relationship Id="rId3" Type="http://schemas.openxmlformats.org/officeDocument/2006/relationships/hyperlink" Target="http://en.wikipedia.org/wiki/Crime" TargetMode="External"/><Relationship Id="rId7" Type="http://schemas.openxmlformats.org/officeDocument/2006/relationships/hyperlink" Target="http://en.wikipedia.org/wiki/Forgery" TargetMode="External"/><Relationship Id="rId2" Type="http://schemas.openxmlformats.org/officeDocument/2006/relationships/hyperlink" Target="http://en.wikipedia.org/wiki/Computer" TargetMode="External"/><Relationship Id="rId1" Type="http://schemas.openxmlformats.org/officeDocument/2006/relationships/slideLayout" Target="../slideLayouts/slideLayout12.xml"/><Relationship Id="rId6" Type="http://schemas.openxmlformats.org/officeDocument/2006/relationships/hyperlink" Target="http://en.wikipedia.org/wiki/Blackmail" TargetMode="External"/><Relationship Id="rId5" Type="http://schemas.openxmlformats.org/officeDocument/2006/relationships/hyperlink" Target="http://en.wikipedia.org/wiki/Theft" TargetMode="External"/><Relationship Id="rId10" Type="http://schemas.openxmlformats.org/officeDocument/2006/relationships/image" Target="../media/image1.png"/><Relationship Id="rId4" Type="http://schemas.openxmlformats.org/officeDocument/2006/relationships/hyperlink" Target="http://en.wikipedia.org/wiki/Fraud" TargetMode="External"/><Relationship Id="rId9" Type="http://schemas.openxmlformats.org/officeDocument/2006/relationships/hyperlink" Target="http://en.wikipedia.org/wiki/Intern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in/imgres?imgurl=http://www.cartoonstock.com/newscartoons/cartoonists/gri/lowres/grin699l.jpg&amp;imgrefurl=http://www.cartoonstock.com/newscartoons/directory/i/internet_crime.asp&amp;h=370&amp;w=400&amp;sz=19&amp;tbnid=AhOdpE3CrlQJ::&amp;tbnh=115&amp;tbnw=124&amp;prev=/images?q=cyber+crime+images&amp;hl=en&amp;usg=__u6_VNO3a712Ktw8QFnjloflhpA4=&amp;sa=X&amp;oi=image_result&amp;resnum=2&amp;ct=image&amp;cd=1"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Domain_name_registry" TargetMode="External"/><Relationship Id="rId2" Type="http://schemas.openxmlformats.org/officeDocument/2006/relationships/hyperlink" Target="http://en.wikipedia.org/wiki/Identity_theft" TargetMode="External"/><Relationship Id="rId1" Type="http://schemas.openxmlformats.org/officeDocument/2006/relationships/slideLayout" Target="../slideLayouts/slideLayout2.xml"/><Relationship Id="rId5" Type="http://schemas.openxmlformats.org/officeDocument/2006/relationships/hyperlink" Target="http://en.wikipedia.org/wiki/Justice" TargetMode="External"/><Relationship Id="rId4" Type="http://schemas.openxmlformats.org/officeDocument/2006/relationships/hyperlink" Target="http://en.wikipedia.org/wiki/Forger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s.google.co.in/imgres?imgurl=http://news.thomasnet.com/images/large/010/10424.jpg&amp;imgrefurl=http://news.thomasnet.com/fullstory/10424&amp;usg=__nVeWNVUQ-GIsujmJN7vS2PV97mU=&amp;h=506&amp;w=572&amp;sz=125&amp;hl=en&amp;start=2&amp;tbnid=RRz4j019u6JKTM:&amp;tbnh=119&amp;tbnw=134&amp;prev=/images?q=electronic+signatures&amp;gbv=2&amp;hl=e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mailto:mail@sethassociates.com" TargetMode="External"/><Relationship Id="rId2" Type="http://schemas.openxmlformats.org/officeDocument/2006/relationships/hyperlink" Target="mailto:Karnika@sethassociates.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569028CD-5C08-8B9E-ABBF-7788EB95CD9F}"/>
              </a:ext>
            </a:extLst>
          </p:cNvPr>
          <p:cNvSpPr>
            <a:spLocks noGrp="1" noChangeArrowheads="1"/>
          </p:cNvSpPr>
          <p:nvPr>
            <p:ph type="ctrTitle"/>
          </p:nvPr>
        </p:nvSpPr>
        <p:spPr>
          <a:xfrm>
            <a:off x="2133600" y="990600"/>
            <a:ext cx="7010400" cy="3505200"/>
          </a:xfrm>
        </p:spPr>
        <p:txBody>
          <a:bodyPr/>
          <a:lstStyle/>
          <a:p>
            <a:pPr eaLnBrk="1" hangingPunct="1"/>
            <a:r>
              <a:rPr lang="en-US" altLang="en-US" sz="2800"/>
              <a:t/>
            </a:r>
            <a:br>
              <a:rPr lang="en-US" altLang="en-US" sz="2800"/>
            </a:br>
            <a:r>
              <a:rPr lang="en-US" altLang="en-US" sz="2800"/>
              <a:t>        National Conference of CIRC On    	Corporate laws-</a:t>
            </a:r>
            <a:r>
              <a:rPr lang="en-US" altLang="en-US" sz="4600"/>
              <a:t/>
            </a:r>
            <a:br>
              <a:rPr lang="en-US" altLang="en-US" sz="4600"/>
            </a:br>
            <a:r>
              <a:rPr lang="en-US" altLang="en-US" sz="4600"/>
              <a:t>	</a:t>
            </a:r>
            <a:r>
              <a:rPr lang="en-US" altLang="en-US" sz="1800" b="1"/>
              <a:t>Ghaziabad</a:t>
            </a:r>
            <a:r>
              <a:rPr lang="en-US" altLang="en-US" sz="4600"/>
              <a:t>, </a:t>
            </a:r>
            <a:r>
              <a:rPr lang="en-US" altLang="en-US" sz="1800" b="1" i="1"/>
              <a:t>20</a:t>
            </a:r>
            <a:r>
              <a:rPr lang="en-US" altLang="en-US" sz="1800" b="1" i="1" baseline="30000"/>
              <a:t>th</a:t>
            </a:r>
            <a:r>
              <a:rPr lang="en-US" altLang="en-US" sz="1800" b="1" i="1"/>
              <a:t> &amp; 21</a:t>
            </a:r>
            <a:r>
              <a:rPr lang="en-US" altLang="en-US" sz="1800" b="1" i="1" baseline="30000"/>
              <a:t>st</a:t>
            </a:r>
            <a:r>
              <a:rPr lang="en-US" altLang="en-US" sz="1800" b="1" i="1"/>
              <a:t> Dec 2008</a:t>
            </a:r>
            <a:r>
              <a:rPr lang="en-US" altLang="en-US" sz="4600" b="1" i="1"/>
              <a:t/>
            </a:r>
            <a:br>
              <a:rPr lang="en-US" altLang="en-US" sz="4600" b="1" i="1"/>
            </a:br>
            <a:r>
              <a:rPr lang="en-US" altLang="en-US" sz="2800">
                <a:solidFill>
                  <a:srgbClr val="FF3300"/>
                </a:solidFill>
              </a:rPr>
              <a:t>Cybercrimes and legal enforcement in India…</a:t>
            </a:r>
            <a:r>
              <a:rPr lang="en-US" altLang="en-US" sz="4600"/>
              <a:t>  </a:t>
            </a:r>
          </a:p>
        </p:txBody>
      </p:sp>
      <p:sp>
        <p:nvSpPr>
          <p:cNvPr id="6147" name="Rectangle 3">
            <a:extLst>
              <a:ext uri="{FF2B5EF4-FFF2-40B4-BE49-F238E27FC236}">
                <a16:creationId xmlns:a16="http://schemas.microsoft.com/office/drawing/2014/main" xmlns="" id="{0AC77ED2-FF2F-BBAC-226B-1A0B61A4E5BE}"/>
              </a:ext>
            </a:extLst>
          </p:cNvPr>
          <p:cNvSpPr>
            <a:spLocks noGrp="1" noChangeArrowheads="1"/>
          </p:cNvSpPr>
          <p:nvPr>
            <p:ph type="subTitle" idx="1"/>
          </p:nvPr>
        </p:nvSpPr>
        <p:spPr/>
        <p:txBody>
          <a:bodyPr/>
          <a:lstStyle/>
          <a:p>
            <a:pPr eaLnBrk="1" hangingPunct="1">
              <a:lnSpc>
                <a:spcPct val="80000"/>
              </a:lnSpc>
            </a:pPr>
            <a:r>
              <a:rPr lang="en-US" altLang="en-US" sz="1700" b="1"/>
              <a:t> Karnika Seth </a:t>
            </a:r>
          </a:p>
          <a:p>
            <a:pPr eaLnBrk="1" hangingPunct="1">
              <a:lnSpc>
                <a:spcPct val="80000"/>
              </a:lnSpc>
            </a:pPr>
            <a:r>
              <a:rPr lang="en-US" altLang="en-US" sz="1700" b="1"/>
              <a:t> </a:t>
            </a:r>
            <a:r>
              <a:rPr lang="en-US" altLang="en-US" sz="1700" b="1" i="1"/>
              <a:t>Cyber-lawyer &amp; IP Expert		</a:t>
            </a:r>
            <a:r>
              <a:rPr lang="en-US" altLang="en-US" sz="1700" b="1"/>
              <a:t>	                     	</a:t>
            </a:r>
          </a:p>
          <a:p>
            <a:pPr eaLnBrk="1" hangingPunct="1">
              <a:lnSpc>
                <a:spcPct val="80000"/>
              </a:lnSpc>
            </a:pPr>
            <a:r>
              <a:rPr lang="en-US" altLang="en-US" sz="1700" b="1"/>
              <a:t> Partner,</a:t>
            </a:r>
          </a:p>
          <a:p>
            <a:pPr eaLnBrk="1" hangingPunct="1">
              <a:lnSpc>
                <a:spcPct val="80000"/>
              </a:lnSpc>
            </a:pPr>
            <a:r>
              <a:rPr lang="en-US" altLang="en-US" sz="1700" b="1">
                <a:latin typeface="BankGothic Md BT" pitchFamily="34" charset="0"/>
              </a:rPr>
              <a:t>SETH ASSOCIATES</a:t>
            </a:r>
            <a:r>
              <a:rPr lang="en-US" altLang="en-US" sz="1700" b="1"/>
              <a:t>                      </a:t>
            </a:r>
          </a:p>
          <a:p>
            <a:pPr eaLnBrk="1" hangingPunct="1">
              <a:lnSpc>
                <a:spcPct val="80000"/>
              </a:lnSpc>
            </a:pPr>
            <a:r>
              <a:rPr lang="en-US" altLang="en-US" sz="1700" b="1"/>
              <a:t> </a:t>
            </a:r>
            <a:r>
              <a:rPr lang="en-US" altLang="en-US" sz="900" b="1"/>
              <a:t>ADVOCATES AND LEGAL CONSULTANTS                       ©   copyrighted Seth Associates Dec 2008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9105F640-B6F7-A237-86F2-B7D112072FDD}"/>
              </a:ext>
            </a:extLst>
          </p:cNvPr>
          <p:cNvSpPr>
            <a:spLocks noGrp="1" noChangeArrowheads="1"/>
          </p:cNvSpPr>
          <p:nvPr>
            <p:ph type="title"/>
          </p:nvPr>
        </p:nvSpPr>
        <p:spPr/>
        <p:txBody>
          <a:bodyPr/>
          <a:lstStyle/>
          <a:p>
            <a:pPr eaLnBrk="1" hangingPunct="1"/>
            <a:r>
              <a:rPr lang="en-US" altLang="en-US" sz="4000" b="1">
                <a:solidFill>
                  <a:srgbClr val="FF3300"/>
                </a:solidFill>
              </a:rPr>
              <a:t>Cyber Crime Data In Regional Context</a:t>
            </a:r>
          </a:p>
        </p:txBody>
      </p:sp>
      <p:sp>
        <p:nvSpPr>
          <p:cNvPr id="11267" name="Rectangle 3">
            <a:extLst>
              <a:ext uri="{FF2B5EF4-FFF2-40B4-BE49-F238E27FC236}">
                <a16:creationId xmlns:a16="http://schemas.microsoft.com/office/drawing/2014/main" xmlns="" id="{CF12A4D4-8671-8DEB-506C-36043311C02A}"/>
              </a:ext>
            </a:extLst>
          </p:cNvPr>
          <p:cNvSpPr>
            <a:spLocks noGrp="1" noChangeArrowheads="1"/>
          </p:cNvSpPr>
          <p:nvPr>
            <p:ph type="body" idx="1"/>
          </p:nvPr>
        </p:nvSpPr>
        <p:spPr>
          <a:xfrm>
            <a:off x="457200" y="2057400"/>
            <a:ext cx="4038600" cy="3810000"/>
          </a:xfrm>
        </p:spPr>
        <p:txBody>
          <a:bodyPr/>
          <a:lstStyle/>
          <a:p>
            <a:pPr eaLnBrk="1" hangingPunct="1">
              <a:lnSpc>
                <a:spcPct val="80000"/>
              </a:lnSpc>
            </a:pPr>
            <a:r>
              <a:rPr lang="en-US" altLang="en-US" sz="1800" u="sng"/>
              <a:t>Carding:-</a:t>
            </a:r>
            <a:endParaRPr lang="hi-IN" altLang="en-US" sz="1800" u="sng"/>
          </a:p>
          <a:p>
            <a:pPr eaLnBrk="1" hangingPunct="1">
              <a:lnSpc>
                <a:spcPct val="80000"/>
              </a:lnSpc>
              <a:buFont typeface="Wingdings" panose="05000000000000000000" pitchFamily="2" charset="2"/>
              <a:buNone/>
            </a:pPr>
            <a:r>
              <a:rPr lang="en-US" altLang="en-US" sz="1800"/>
              <a:t>      Carding is a serious threat to India, as it does not require a high degree of sophistication and is considered particularly pernicious by international financial institutions and e-commerce providers.</a:t>
            </a:r>
            <a:endParaRPr lang="hi-IN" altLang="en-US" sz="1800"/>
          </a:p>
          <a:p>
            <a:pPr eaLnBrk="1" hangingPunct="1">
              <a:lnSpc>
                <a:spcPct val="80000"/>
              </a:lnSpc>
            </a:pPr>
            <a:r>
              <a:rPr lang="en-US" altLang="en-US" sz="1800" u="sng"/>
              <a:t>Bots:-</a:t>
            </a:r>
            <a:endParaRPr lang="hi-IN" altLang="en-US" sz="1800" u="sng"/>
          </a:p>
          <a:p>
            <a:pPr eaLnBrk="1" hangingPunct="1">
              <a:lnSpc>
                <a:spcPct val="80000"/>
              </a:lnSpc>
              <a:buFont typeface="Wingdings" panose="05000000000000000000" pitchFamily="2" charset="2"/>
              <a:buNone/>
            </a:pPr>
            <a:r>
              <a:rPr lang="en-US" altLang="en-US" sz="1800"/>
              <a:t>      Bots, compromised servers that may be launching cyber attacks or sending Spam, were detected in the India IP space, including servers with the domain name.</a:t>
            </a:r>
            <a:endParaRPr lang="hi-IN" altLang="en-US" sz="1800"/>
          </a:p>
          <a:p>
            <a:pPr eaLnBrk="1" hangingPunct="1">
              <a:lnSpc>
                <a:spcPct val="80000"/>
              </a:lnSpc>
            </a:pPr>
            <a:r>
              <a:rPr lang="en-US" altLang="en-US" sz="1800" u="sng"/>
              <a:t>Phishing:-</a:t>
            </a:r>
            <a:endParaRPr lang="hi-IN" altLang="en-US" sz="1800" u="sng"/>
          </a:p>
          <a:p>
            <a:pPr eaLnBrk="1" hangingPunct="1">
              <a:lnSpc>
                <a:spcPct val="80000"/>
              </a:lnSpc>
              <a:buFont typeface="Wingdings" panose="05000000000000000000" pitchFamily="2" charset="2"/>
              <a:buNone/>
            </a:pPr>
            <a:r>
              <a:rPr lang="en-US" altLang="en-US" sz="1800"/>
              <a:t>      ISPs were able to point to a few examples of phishing capture sites being located on their servers, one targeting eBay (a frequent attack point for phishers).</a:t>
            </a:r>
          </a:p>
          <a:p>
            <a:pPr eaLnBrk="1" hangingPunct="1">
              <a:lnSpc>
                <a:spcPct val="80000"/>
              </a:lnSpc>
            </a:pPr>
            <a:endParaRPr lang="en-US" altLang="en-US" sz="1800"/>
          </a:p>
        </p:txBody>
      </p:sp>
      <p:pic>
        <p:nvPicPr>
          <p:cNvPr id="11268" name="Picture 4">
            <a:extLst>
              <a:ext uri="{FF2B5EF4-FFF2-40B4-BE49-F238E27FC236}">
                <a16:creationId xmlns:a16="http://schemas.microsoft.com/office/drawing/2014/main" xmlns="" id="{2B34CFAB-B319-2E1E-3D30-2FF358D68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286000"/>
            <a:ext cx="419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6B93129D-EB08-9460-C3CA-E31A9AFB60DF}"/>
              </a:ext>
            </a:extLst>
          </p:cNvPr>
          <p:cNvSpPr>
            <a:spLocks noGrp="1" noChangeArrowheads="1"/>
          </p:cNvSpPr>
          <p:nvPr>
            <p:ph type="title"/>
          </p:nvPr>
        </p:nvSpPr>
        <p:spPr/>
        <p:txBody>
          <a:bodyPr/>
          <a:lstStyle/>
          <a:p>
            <a:pPr eaLnBrk="1" hangingPunct="1"/>
            <a:r>
              <a:rPr lang="en-US" altLang="en-US" sz="4000" b="1">
                <a:solidFill>
                  <a:srgbClr val="FF3300"/>
                </a:solidFill>
              </a:rPr>
              <a:t>Computer Viruses</a:t>
            </a:r>
          </a:p>
        </p:txBody>
      </p:sp>
      <p:sp>
        <p:nvSpPr>
          <p:cNvPr id="12291" name="Rectangle 3">
            <a:extLst>
              <a:ext uri="{FF2B5EF4-FFF2-40B4-BE49-F238E27FC236}">
                <a16:creationId xmlns:a16="http://schemas.microsoft.com/office/drawing/2014/main" xmlns="" id="{869BD697-3E8F-CE15-2748-FDE12C115622}"/>
              </a:ext>
            </a:extLst>
          </p:cNvPr>
          <p:cNvSpPr>
            <a:spLocks noGrp="1" noChangeArrowheads="1"/>
          </p:cNvSpPr>
          <p:nvPr>
            <p:ph type="body" idx="1"/>
          </p:nvPr>
        </p:nvSpPr>
        <p:spPr/>
        <p:txBody>
          <a:bodyPr/>
          <a:lstStyle/>
          <a:p>
            <a:pPr eaLnBrk="1" hangingPunct="1">
              <a:lnSpc>
                <a:spcPct val="80000"/>
              </a:lnSpc>
            </a:pPr>
            <a:r>
              <a:rPr lang="en-US" altLang="en-US" sz="2000" b="1"/>
              <a:t>Viruses</a:t>
            </a:r>
          </a:p>
          <a:p>
            <a:pPr eaLnBrk="1" hangingPunct="1">
              <a:lnSpc>
                <a:spcPct val="80000"/>
              </a:lnSpc>
            </a:pPr>
            <a:endParaRPr lang="en-US" altLang="en-US" sz="2000" b="1"/>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A computer virus is a computer program that can infect other computer programs by modifying them in such a way as to include a (possibly evolved) copy of it. Note that a program does not have to perform outright damage (such as deleting or corrupting files) in order to be called a "virus".</a:t>
            </a:r>
          </a:p>
          <a:p>
            <a:pPr eaLnBrk="1" hangingPunct="1">
              <a:lnSpc>
                <a:spcPct val="80000"/>
              </a:lnSpc>
              <a:buFont typeface="Wingdings" panose="05000000000000000000" pitchFamily="2" charset="2"/>
              <a:buNone/>
            </a:pPr>
            <a:endParaRPr lang="en-US" altLang="en-US" sz="2000" b="1"/>
          </a:p>
          <a:p>
            <a:pPr eaLnBrk="1" hangingPunct="1">
              <a:lnSpc>
                <a:spcPct val="80000"/>
              </a:lnSpc>
            </a:pPr>
            <a:endParaRPr lang="en-US" altLang="en-US" sz="2000" b="1"/>
          </a:p>
          <a:p>
            <a:pPr eaLnBrk="1" hangingPunct="1">
              <a:lnSpc>
                <a:spcPct val="80000"/>
              </a:lnSpc>
            </a:pPr>
            <a:r>
              <a:rPr lang="en-US" altLang="en-US" sz="2000" b="1"/>
              <a:t>A computer virus is a program that can copy itself and infect a computer without permission or knowledge of the user.</a:t>
            </a:r>
          </a:p>
          <a:p>
            <a:pPr eaLnBrk="1" hangingPunct="1">
              <a:lnSpc>
                <a:spcPct val="80000"/>
              </a:lnSpc>
            </a:pPr>
            <a:endParaRPr lang="en-US" altLang="en-US" sz="2000" b="1"/>
          </a:p>
          <a:p>
            <a:pPr eaLnBrk="1" hangingPunct="1">
              <a:lnSpc>
                <a:spcPct val="80000"/>
              </a:lnSpc>
            </a:pPr>
            <a:endParaRPr lang="en-US" alt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7EAA9185-6561-6E46-2B9A-9FC3D627C272}"/>
              </a:ext>
            </a:extLst>
          </p:cNvPr>
          <p:cNvSpPr>
            <a:spLocks noGrp="1" noChangeArrowheads="1"/>
          </p:cNvSpPr>
          <p:nvPr>
            <p:ph type="title"/>
          </p:nvPr>
        </p:nvSpPr>
        <p:spPr/>
        <p:txBody>
          <a:bodyPr/>
          <a:lstStyle/>
          <a:p>
            <a:pPr eaLnBrk="1" hangingPunct="1"/>
            <a:r>
              <a:rPr lang="en-US" altLang="en-US" sz="4000" b="1">
                <a:solidFill>
                  <a:srgbClr val="FF3300"/>
                </a:solidFill>
              </a:rPr>
              <a:t>Why Do people Create These Viruses?</a:t>
            </a:r>
          </a:p>
        </p:txBody>
      </p:sp>
      <p:sp>
        <p:nvSpPr>
          <p:cNvPr id="13315" name="Rectangle 3">
            <a:extLst>
              <a:ext uri="{FF2B5EF4-FFF2-40B4-BE49-F238E27FC236}">
                <a16:creationId xmlns:a16="http://schemas.microsoft.com/office/drawing/2014/main" xmlns="" id="{345C9441-8105-FEAC-495A-5DE2F85C78B2}"/>
              </a:ext>
            </a:extLst>
          </p:cNvPr>
          <p:cNvSpPr>
            <a:spLocks noGrp="1" noChangeArrowheads="1"/>
          </p:cNvSpPr>
          <p:nvPr>
            <p:ph type="body" idx="1"/>
          </p:nvPr>
        </p:nvSpPr>
        <p:spPr/>
        <p:txBody>
          <a:bodyPr/>
          <a:lstStyle/>
          <a:p>
            <a:pPr eaLnBrk="1" hangingPunct="1">
              <a:lnSpc>
                <a:spcPct val="80000"/>
              </a:lnSpc>
            </a:pPr>
            <a:r>
              <a:rPr lang="en-US" altLang="en-US" sz="2000" b="1"/>
              <a:t>To distribute political message.</a:t>
            </a:r>
          </a:p>
          <a:p>
            <a:pPr eaLnBrk="1" hangingPunct="1">
              <a:lnSpc>
                <a:spcPct val="80000"/>
              </a:lnSpc>
              <a:buFont typeface="Wingdings" panose="05000000000000000000" pitchFamily="2" charset="2"/>
              <a:buNone/>
            </a:pPr>
            <a:endParaRPr lang="en-US" altLang="en-US" sz="2000" b="1"/>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To attack the products of specific companies.</a:t>
            </a:r>
          </a:p>
          <a:p>
            <a:pPr eaLnBrk="1" hangingPunct="1">
              <a:lnSpc>
                <a:spcPct val="80000"/>
              </a:lnSpc>
              <a:buFont typeface="Wingdings" panose="05000000000000000000" pitchFamily="2" charset="2"/>
              <a:buNone/>
            </a:pPr>
            <a:endParaRPr lang="en-US" altLang="en-US" sz="2000" b="1"/>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Some consider their creations to be works of art, and see as a creative hobby.</a:t>
            </a:r>
          </a:p>
          <a:p>
            <a:pPr eaLnBrk="1" hangingPunct="1">
              <a:lnSpc>
                <a:spcPct val="80000"/>
              </a:lnSpc>
            </a:pPr>
            <a:endParaRPr lang="en-US" altLang="en-US" sz="2000" b="1"/>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Financial gain from identity theft</a:t>
            </a:r>
          </a:p>
          <a:p>
            <a:pPr eaLnBrk="1" hangingPunct="1">
              <a:lnSpc>
                <a:spcPct val="80000"/>
              </a:lnSpc>
            </a:pPr>
            <a:endParaRPr lang="en-US"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Rectangle 2">
            <a:extLst>
              <a:ext uri="{FF2B5EF4-FFF2-40B4-BE49-F238E27FC236}">
                <a16:creationId xmlns:a16="http://schemas.microsoft.com/office/drawing/2014/main" xmlns="" id="{D2C0F5A0-EA9F-FFB8-44CA-D9ADA8C2DC78}"/>
              </a:ext>
            </a:extLst>
          </p:cNvPr>
          <p:cNvSpPr>
            <a:spLocks noGrp="1" noChangeArrowheads="1"/>
          </p:cNvSpPr>
          <p:nvPr>
            <p:ph type="title"/>
          </p:nvPr>
        </p:nvSpPr>
        <p:spPr/>
        <p:txBody>
          <a:bodyPr/>
          <a:lstStyle/>
          <a:p>
            <a:pPr eaLnBrk="1" hangingPunct="1"/>
            <a:r>
              <a:rPr lang="en-US" altLang="en-US" sz="3600" b="1">
                <a:solidFill>
                  <a:srgbClr val="FF3300"/>
                </a:solidFill>
              </a:rPr>
              <a:t>Types of Viruses</a:t>
            </a:r>
          </a:p>
        </p:txBody>
      </p:sp>
      <p:sp>
        <p:nvSpPr>
          <p:cNvPr id="3096" name="Rectangle 3">
            <a:extLst>
              <a:ext uri="{FF2B5EF4-FFF2-40B4-BE49-F238E27FC236}">
                <a16:creationId xmlns:a16="http://schemas.microsoft.com/office/drawing/2014/main" xmlns="" id="{3670F94E-8F20-94F3-90D9-BEA4F055A39A}"/>
              </a:ext>
            </a:extLst>
          </p:cNvPr>
          <p:cNvSpPr>
            <a:spLocks noGrp="1" noChangeArrowheads="1"/>
          </p:cNvSpPr>
          <p:nvPr>
            <p:ph type="body" idx="1"/>
          </p:nvPr>
        </p:nvSpPr>
        <p:spPr/>
        <p:txBody>
          <a:bodyPr/>
          <a:lstStyle/>
          <a:p>
            <a:pPr eaLnBrk="1" hangingPunct="1"/>
            <a:endParaRPr lang="en-US" altLang="en-US"/>
          </a:p>
        </p:txBody>
      </p:sp>
      <p:sp>
        <p:nvSpPr>
          <p:cNvPr id="3097" name="Rectangle 4">
            <a:extLst>
              <a:ext uri="{FF2B5EF4-FFF2-40B4-BE49-F238E27FC236}">
                <a16:creationId xmlns:a16="http://schemas.microsoft.com/office/drawing/2014/main" xmlns="" id="{F659F26A-4131-8370-64AA-8251567C8520}"/>
              </a:ext>
            </a:extLst>
          </p:cNvPr>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p>
        </p:txBody>
      </p:sp>
      <p:grpSp>
        <p:nvGrpSpPr>
          <p:cNvPr id="2" name="Organization Chart 5">
            <a:extLst>
              <a:ext uri="{FF2B5EF4-FFF2-40B4-BE49-F238E27FC236}">
                <a16:creationId xmlns:a16="http://schemas.microsoft.com/office/drawing/2014/main" xmlns="" id="{F2728873-91E3-C782-AB95-B35051666495}"/>
              </a:ext>
            </a:extLst>
          </p:cNvPr>
          <p:cNvGrpSpPr>
            <a:grpSpLocks noChangeAspect="1"/>
          </p:cNvGrpSpPr>
          <p:nvPr/>
        </p:nvGrpSpPr>
        <p:grpSpPr bwMode="auto">
          <a:xfrm>
            <a:off x="609600" y="1600200"/>
            <a:ext cx="8001000" cy="4530725"/>
            <a:chOff x="288" y="730"/>
            <a:chExt cx="5526" cy="2854"/>
          </a:xfrm>
        </p:grpSpPr>
        <p:cxnSp>
          <p:nvCxnSpPr>
            <p:cNvPr id="3076" name="_s3076">
              <a:extLst>
                <a:ext uri="{FF2B5EF4-FFF2-40B4-BE49-F238E27FC236}">
                  <a16:creationId xmlns:a16="http://schemas.microsoft.com/office/drawing/2014/main" xmlns="" id="{210D255F-1006-2111-9D32-9081AD62585A}"/>
                </a:ext>
              </a:extLst>
            </p:cNvPr>
            <p:cNvCxnSpPr>
              <a:cxnSpLocks noChangeShapeType="1"/>
              <a:stCxn id="12" idx="1"/>
              <a:endCxn id="9" idx="2"/>
            </p:cNvCxnSpPr>
            <p:nvPr/>
          </p:nvCxnSpPr>
          <p:spPr bwMode="auto">
            <a:xfrm rot="10800000">
              <a:off x="4304" y="2357"/>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7" name="_s3077">
              <a:extLst>
                <a:ext uri="{FF2B5EF4-FFF2-40B4-BE49-F238E27FC236}">
                  <a16:creationId xmlns:a16="http://schemas.microsoft.com/office/drawing/2014/main" xmlns="" id="{2752967F-5515-65B1-C6E1-4CFAE58D344A}"/>
                </a:ext>
              </a:extLst>
            </p:cNvPr>
            <p:cNvCxnSpPr>
              <a:cxnSpLocks noChangeShapeType="1"/>
              <a:stCxn id="11" idx="1"/>
              <a:endCxn id="8" idx="2"/>
            </p:cNvCxnSpPr>
            <p:nvPr/>
          </p:nvCxnSpPr>
          <p:spPr bwMode="auto">
            <a:xfrm rot="10800000">
              <a:off x="2908" y="2357"/>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8" name="_s3078">
              <a:extLst>
                <a:ext uri="{FF2B5EF4-FFF2-40B4-BE49-F238E27FC236}">
                  <a16:creationId xmlns:a16="http://schemas.microsoft.com/office/drawing/2014/main" xmlns="" id="{0AB37C8A-0290-E27F-6528-BB408799056C}"/>
                </a:ext>
              </a:extLst>
            </p:cNvPr>
            <p:cNvCxnSpPr>
              <a:cxnSpLocks noChangeShapeType="1"/>
              <a:stCxn id="10" idx="1"/>
              <a:endCxn id="7" idx="2"/>
            </p:cNvCxnSpPr>
            <p:nvPr/>
          </p:nvCxnSpPr>
          <p:spPr bwMode="auto">
            <a:xfrm rot="10800000">
              <a:off x="893" y="2357"/>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9" name="_s3079">
              <a:extLst>
                <a:ext uri="{FF2B5EF4-FFF2-40B4-BE49-F238E27FC236}">
                  <a16:creationId xmlns:a16="http://schemas.microsoft.com/office/drawing/2014/main" xmlns="" id="{9478EF32-D9E2-4158-7C26-2944CA39A325}"/>
                </a:ext>
              </a:extLst>
            </p:cNvPr>
            <p:cNvCxnSpPr>
              <a:cxnSpLocks noChangeShapeType="1"/>
              <a:stCxn id="9" idx="0"/>
              <a:endCxn id="6" idx="2"/>
            </p:cNvCxnSpPr>
            <p:nvPr/>
          </p:nvCxnSpPr>
          <p:spPr bwMode="auto">
            <a:xfrm rot="16200000">
              <a:off x="4646" y="1583"/>
              <a:ext cx="144" cy="82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0" name="_s3080">
              <a:extLst>
                <a:ext uri="{FF2B5EF4-FFF2-40B4-BE49-F238E27FC236}">
                  <a16:creationId xmlns:a16="http://schemas.microsoft.com/office/drawing/2014/main" xmlns="" id="{E50ED449-02C6-3457-B041-713EAE1EDD04}"/>
                </a:ext>
              </a:extLst>
            </p:cNvPr>
            <p:cNvCxnSpPr>
              <a:cxnSpLocks noChangeShapeType="1"/>
              <a:stCxn id="8" idx="0"/>
              <a:endCxn id="5" idx="2"/>
            </p:cNvCxnSpPr>
            <p:nvPr/>
          </p:nvCxnSpPr>
          <p:spPr bwMode="auto">
            <a:xfrm rot="16200000">
              <a:off x="2998" y="1835"/>
              <a:ext cx="144" cy="32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1" name="_s3081">
              <a:extLst>
                <a:ext uri="{FF2B5EF4-FFF2-40B4-BE49-F238E27FC236}">
                  <a16:creationId xmlns:a16="http://schemas.microsoft.com/office/drawing/2014/main" xmlns="" id="{177DC48A-F418-A302-3DA1-EAE7D65F9AF6}"/>
                </a:ext>
              </a:extLst>
            </p:cNvPr>
            <p:cNvCxnSpPr>
              <a:cxnSpLocks noChangeShapeType="1"/>
              <a:stCxn id="7" idx="0"/>
              <a:endCxn id="4" idx="2"/>
            </p:cNvCxnSpPr>
            <p:nvPr/>
          </p:nvCxnSpPr>
          <p:spPr bwMode="auto">
            <a:xfrm rot="16200000">
              <a:off x="1235" y="1583"/>
              <a:ext cx="144" cy="82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2" name="_s3082">
              <a:extLst>
                <a:ext uri="{FF2B5EF4-FFF2-40B4-BE49-F238E27FC236}">
                  <a16:creationId xmlns:a16="http://schemas.microsoft.com/office/drawing/2014/main" xmlns="" id="{CFC2C891-E957-1F60-6D79-C5BF098D2A04}"/>
                </a:ext>
              </a:extLst>
            </p:cNvPr>
            <p:cNvCxnSpPr>
              <a:cxnSpLocks noChangeShapeType="1"/>
              <a:stCxn id="6" idx="0"/>
              <a:endCxn id="3" idx="2"/>
            </p:cNvCxnSpPr>
            <p:nvPr/>
          </p:nvCxnSpPr>
          <p:spPr bwMode="auto">
            <a:xfrm rot="5400000" flipH="1">
              <a:off x="4019" y="525"/>
              <a:ext cx="144" cy="208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3" name="_s3083">
              <a:extLst>
                <a:ext uri="{FF2B5EF4-FFF2-40B4-BE49-F238E27FC236}">
                  <a16:creationId xmlns:a16="http://schemas.microsoft.com/office/drawing/2014/main" xmlns="" id="{23362246-98E6-6CAC-BA13-8DAA10D89041}"/>
                </a:ext>
              </a:extLst>
            </p:cNvPr>
            <p:cNvCxnSpPr>
              <a:cxnSpLocks noChangeShapeType="1"/>
              <a:stCxn id="5" idx="0"/>
              <a:endCxn id="3" idx="2"/>
            </p:cNvCxnSpPr>
            <p:nvPr/>
          </p:nvCxnSpPr>
          <p:spPr bwMode="auto">
            <a:xfrm rot="5400000" flipH="1">
              <a:off x="3070" y="1474"/>
              <a:ext cx="144" cy="18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4" name="_s3084">
              <a:extLst>
                <a:ext uri="{FF2B5EF4-FFF2-40B4-BE49-F238E27FC236}">
                  <a16:creationId xmlns:a16="http://schemas.microsoft.com/office/drawing/2014/main" xmlns="" id="{BA7B2F08-BAC4-9EE3-C3B1-C1AC78A45B8C}"/>
                </a:ext>
              </a:extLst>
            </p:cNvPr>
            <p:cNvCxnSpPr>
              <a:cxnSpLocks noChangeShapeType="1"/>
              <a:stCxn id="4" idx="0"/>
              <a:endCxn id="3" idx="2"/>
            </p:cNvCxnSpPr>
            <p:nvPr/>
          </p:nvCxnSpPr>
          <p:spPr bwMode="auto">
            <a:xfrm rot="16200000">
              <a:off x="2314" y="900"/>
              <a:ext cx="144" cy="133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3085">
              <a:extLst>
                <a:ext uri="{FF2B5EF4-FFF2-40B4-BE49-F238E27FC236}">
                  <a16:creationId xmlns:a16="http://schemas.microsoft.com/office/drawing/2014/main" xmlns="" id="{12B46E4B-2911-23D2-90A2-743B666B4825}"/>
                </a:ext>
              </a:extLst>
            </p:cNvPr>
            <p:cNvSpPr>
              <a:spLocks noChangeArrowheads="1"/>
            </p:cNvSpPr>
            <p:nvPr/>
          </p:nvSpPr>
          <p:spPr bwMode="auto">
            <a:xfrm>
              <a:off x="2453" y="1205"/>
              <a:ext cx="1196"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Types of viruses</a:t>
              </a:r>
            </a:p>
          </p:txBody>
        </p:sp>
        <p:sp>
          <p:nvSpPr>
            <p:cNvPr id="4" name="_s3086">
              <a:extLst>
                <a:ext uri="{FF2B5EF4-FFF2-40B4-BE49-F238E27FC236}">
                  <a16:creationId xmlns:a16="http://schemas.microsoft.com/office/drawing/2014/main" xmlns="" id="{052BFEFD-14AB-86F0-05FB-0FC0FAD161B3}"/>
                </a:ext>
              </a:extLst>
            </p:cNvPr>
            <p:cNvSpPr>
              <a:spLocks noChangeArrowheads="1"/>
            </p:cNvSpPr>
            <p:nvPr/>
          </p:nvSpPr>
          <p:spPr bwMode="auto">
            <a:xfrm>
              <a:off x="1037" y="1637"/>
              <a:ext cx="136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Armored virus	</a:t>
              </a:r>
            </a:p>
          </p:txBody>
        </p:sp>
        <p:sp>
          <p:nvSpPr>
            <p:cNvPr id="5" name="_s3087">
              <a:extLst>
                <a:ext uri="{FF2B5EF4-FFF2-40B4-BE49-F238E27FC236}">
                  <a16:creationId xmlns:a16="http://schemas.microsoft.com/office/drawing/2014/main" xmlns="" id="{F6437455-69E6-D6A1-FD2E-AC0240496808}"/>
                </a:ext>
              </a:extLst>
            </p:cNvPr>
            <p:cNvSpPr>
              <a:spLocks noChangeArrowheads="1"/>
            </p:cNvSpPr>
            <p:nvPr/>
          </p:nvSpPr>
          <p:spPr bwMode="auto">
            <a:xfrm>
              <a:off x="2548" y="1637"/>
              <a:ext cx="136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Companion virus	</a:t>
              </a:r>
            </a:p>
          </p:txBody>
        </p:sp>
        <p:sp>
          <p:nvSpPr>
            <p:cNvPr id="6" name="_s3088">
              <a:extLst>
                <a:ext uri="{FF2B5EF4-FFF2-40B4-BE49-F238E27FC236}">
                  <a16:creationId xmlns:a16="http://schemas.microsoft.com/office/drawing/2014/main" xmlns="" id="{77492057-F023-1FE1-889A-0E9A9D8D927D}"/>
                </a:ext>
              </a:extLst>
            </p:cNvPr>
            <p:cNvSpPr>
              <a:spLocks noChangeArrowheads="1"/>
            </p:cNvSpPr>
            <p:nvPr/>
          </p:nvSpPr>
          <p:spPr bwMode="auto">
            <a:xfrm>
              <a:off x="4447" y="1637"/>
              <a:ext cx="136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Polymorphic virus</a:t>
              </a:r>
            </a:p>
          </p:txBody>
        </p:sp>
        <p:sp>
          <p:nvSpPr>
            <p:cNvPr id="7" name="_s3089">
              <a:extLst>
                <a:ext uri="{FF2B5EF4-FFF2-40B4-BE49-F238E27FC236}">
                  <a16:creationId xmlns:a16="http://schemas.microsoft.com/office/drawing/2014/main" xmlns="" id="{B80838B7-40D0-3BE3-B471-56A932B360C1}"/>
                </a:ext>
              </a:extLst>
            </p:cNvPr>
            <p:cNvSpPr>
              <a:spLocks noChangeArrowheads="1"/>
            </p:cNvSpPr>
            <p:nvPr/>
          </p:nvSpPr>
          <p:spPr bwMode="auto">
            <a:xfrm>
              <a:off x="288" y="2069"/>
              <a:ext cx="1210"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Macro virus</a:t>
              </a:r>
            </a:p>
          </p:txBody>
        </p:sp>
        <p:sp>
          <p:nvSpPr>
            <p:cNvPr id="8" name="_s3090">
              <a:extLst>
                <a:ext uri="{FF2B5EF4-FFF2-40B4-BE49-F238E27FC236}">
                  <a16:creationId xmlns:a16="http://schemas.microsoft.com/office/drawing/2014/main" xmlns="" id="{CC9F3978-607A-D7FE-6B96-F13FD072624B}"/>
                </a:ext>
              </a:extLst>
            </p:cNvPr>
            <p:cNvSpPr>
              <a:spLocks noChangeArrowheads="1"/>
            </p:cNvSpPr>
            <p:nvPr/>
          </p:nvSpPr>
          <p:spPr bwMode="auto">
            <a:xfrm>
              <a:off x="2303" y="2069"/>
              <a:ext cx="1210"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Boot sector virus</a:t>
              </a:r>
            </a:p>
          </p:txBody>
        </p:sp>
        <p:sp>
          <p:nvSpPr>
            <p:cNvPr id="9" name="_s3091">
              <a:extLst>
                <a:ext uri="{FF2B5EF4-FFF2-40B4-BE49-F238E27FC236}">
                  <a16:creationId xmlns:a16="http://schemas.microsoft.com/office/drawing/2014/main" xmlns="" id="{7904F746-FE42-7625-042C-40E2C26C248F}"/>
                </a:ext>
              </a:extLst>
            </p:cNvPr>
            <p:cNvSpPr>
              <a:spLocks noChangeArrowheads="1"/>
            </p:cNvSpPr>
            <p:nvPr/>
          </p:nvSpPr>
          <p:spPr bwMode="auto">
            <a:xfrm>
              <a:off x="3698" y="2069"/>
              <a:ext cx="1210"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Stealth virus</a:t>
              </a:r>
            </a:p>
          </p:txBody>
        </p:sp>
        <p:sp>
          <p:nvSpPr>
            <p:cNvPr id="10" name="_s3092">
              <a:extLst>
                <a:ext uri="{FF2B5EF4-FFF2-40B4-BE49-F238E27FC236}">
                  <a16:creationId xmlns:a16="http://schemas.microsoft.com/office/drawing/2014/main" xmlns="" id="{BE9D619F-B49C-72EE-8CB5-DE3E5724DDB2}"/>
                </a:ext>
              </a:extLst>
            </p:cNvPr>
            <p:cNvSpPr>
              <a:spLocks noChangeArrowheads="1"/>
            </p:cNvSpPr>
            <p:nvPr/>
          </p:nvSpPr>
          <p:spPr bwMode="auto">
            <a:xfrm>
              <a:off x="1037" y="2501"/>
              <a:ext cx="110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Logic bomb</a:t>
              </a:r>
            </a:p>
          </p:txBody>
        </p:sp>
        <p:sp>
          <p:nvSpPr>
            <p:cNvPr id="11" name="_s3093">
              <a:extLst>
                <a:ext uri="{FF2B5EF4-FFF2-40B4-BE49-F238E27FC236}">
                  <a16:creationId xmlns:a16="http://schemas.microsoft.com/office/drawing/2014/main" xmlns="" id="{BAE54E40-710E-780B-FEE8-97B656004C2E}"/>
                </a:ext>
              </a:extLst>
            </p:cNvPr>
            <p:cNvSpPr>
              <a:spLocks noChangeArrowheads="1"/>
            </p:cNvSpPr>
            <p:nvPr/>
          </p:nvSpPr>
          <p:spPr bwMode="auto">
            <a:xfrm>
              <a:off x="3052" y="2501"/>
              <a:ext cx="110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Sparse infector</a:t>
              </a:r>
            </a:p>
          </p:txBody>
        </p:sp>
        <p:sp>
          <p:nvSpPr>
            <p:cNvPr id="12" name="_s3094">
              <a:extLst>
                <a:ext uri="{FF2B5EF4-FFF2-40B4-BE49-F238E27FC236}">
                  <a16:creationId xmlns:a16="http://schemas.microsoft.com/office/drawing/2014/main" xmlns="" id="{B31DEEC6-920F-ECCD-4BF7-C83BEB2FBE6D}"/>
                </a:ext>
              </a:extLst>
            </p:cNvPr>
            <p:cNvSpPr>
              <a:spLocks noChangeArrowheads="1"/>
            </p:cNvSpPr>
            <p:nvPr/>
          </p:nvSpPr>
          <p:spPr bwMode="auto">
            <a:xfrm>
              <a:off x="4447" y="2501"/>
              <a:ext cx="1107" cy="288"/>
            </a:xfrm>
            <a:prstGeom prst="roundRect">
              <a:avLst>
                <a:gd name="adj" fmla="val 16667"/>
              </a:avLst>
            </a:prstGeom>
            <a:solidFill>
              <a:schemeClr val="accent1"/>
            </a:solidFill>
            <a:ln w="9525">
              <a:solidFill>
                <a:schemeClr val="tx1"/>
              </a:solidFill>
              <a:round/>
              <a:headEnd/>
              <a:tailEnd/>
            </a:ln>
          </p:spPr>
          <p:txBody>
            <a:bodyPr vert="horz" wrap="none" lIns="48184" tIns="24092" rIns="48184" bIns="2409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Network viruses</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DFA19989-8AD4-67F8-CEC4-E00788BA2359}"/>
              </a:ext>
            </a:extLst>
          </p:cNvPr>
          <p:cNvSpPr>
            <a:spLocks noGrp="1" noChangeArrowheads="1"/>
          </p:cNvSpPr>
          <p:nvPr>
            <p:ph type="title"/>
          </p:nvPr>
        </p:nvSpPr>
        <p:spPr/>
        <p:txBody>
          <a:bodyPr/>
          <a:lstStyle/>
          <a:p>
            <a:pPr eaLnBrk="1" hangingPunct="1"/>
            <a:r>
              <a:rPr lang="en-US" altLang="en-US" sz="4000" b="1">
                <a:solidFill>
                  <a:srgbClr val="FF3300"/>
                </a:solidFill>
              </a:rPr>
              <a:t>Cyber Threats</a:t>
            </a:r>
          </a:p>
        </p:txBody>
      </p:sp>
      <p:sp>
        <p:nvSpPr>
          <p:cNvPr id="14339" name="Rectangle 3">
            <a:extLst>
              <a:ext uri="{FF2B5EF4-FFF2-40B4-BE49-F238E27FC236}">
                <a16:creationId xmlns:a16="http://schemas.microsoft.com/office/drawing/2014/main" xmlns="" id="{97EA5C3E-5B6E-6349-C974-8FB7D3FCBDCB}"/>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b="1"/>
              <a:t> </a:t>
            </a:r>
            <a:r>
              <a:rPr lang="en-US" altLang="en-US" sz="2000" b="1" u="sng"/>
              <a:t>Cyber Threats</a:t>
            </a:r>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Cyber threats to a control system refer to persons who attempt unauthorised access to a control system device and network using a data communications pathway.</a:t>
            </a:r>
          </a:p>
          <a:p>
            <a:pPr eaLnBrk="1" hangingPunct="1">
              <a:lnSpc>
                <a:spcPct val="80000"/>
              </a:lnSpc>
              <a:buFont typeface="Wingdings" panose="05000000000000000000" pitchFamily="2" charset="2"/>
              <a:buNone/>
            </a:pPr>
            <a:endParaRPr lang="en-US" altLang="en-US" sz="2000" b="1"/>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 Main threats to cyber crime is Hacking.</a:t>
            </a:r>
          </a:p>
          <a:p>
            <a:pPr eaLnBrk="1" hangingPunct="1">
              <a:lnSpc>
                <a:spcPct val="80000"/>
              </a:lnSpc>
              <a:buFont typeface="Wingdings" panose="05000000000000000000" pitchFamily="2" charset="2"/>
              <a:buNone/>
            </a:pPr>
            <a:r>
              <a:rPr lang="en-US" altLang="en-US" sz="2000" b="1"/>
              <a:t>     Hacking involves gaining unauthorised access to a computer and altering the system in such a way as to permit continued access, along with changing the configuration, purpose, or operation of the target machine, all without the knowledge or approval of the systems owners.</a:t>
            </a:r>
          </a:p>
          <a:p>
            <a:pPr eaLnBrk="1" hangingPunct="1">
              <a:lnSpc>
                <a:spcPct val="80000"/>
              </a:lnSpc>
            </a:pPr>
            <a:endParaRPr lang="en-US" alt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absents</a:t>
            </a:r>
            <a:endParaRPr lang="en-US" dirty="0"/>
          </a:p>
        </p:txBody>
      </p:sp>
      <p:sp>
        <p:nvSpPr>
          <p:cNvPr id="3" name="Content Placeholder 2"/>
          <p:cNvSpPr>
            <a:spLocks noGrp="1"/>
          </p:cNvSpPr>
          <p:nvPr>
            <p:ph idx="1"/>
          </p:nvPr>
        </p:nvSpPr>
        <p:spPr/>
        <p:txBody>
          <a:bodyPr/>
          <a:lstStyle/>
          <a:p>
            <a:r>
              <a:rPr lang="en-US" dirty="0" smtClean="0"/>
              <a:t>84</a:t>
            </a:r>
          </a:p>
          <a:p>
            <a:r>
              <a:rPr lang="en-US" dirty="0" smtClean="0"/>
              <a:t>88</a:t>
            </a:r>
          </a:p>
          <a:p>
            <a:r>
              <a:rPr lang="en-US" dirty="0" smtClean="0"/>
              <a:t>127</a:t>
            </a:r>
          </a:p>
          <a:p>
            <a:r>
              <a:rPr lang="en-US" dirty="0" smtClean="0"/>
              <a:t>208</a:t>
            </a:r>
          </a:p>
          <a:p>
            <a:r>
              <a:rPr lang="en-US" dirty="0" err="1" smtClean="0"/>
              <a:t>vivek</a:t>
            </a:r>
            <a:endParaRPr lang="en-US" dirty="0" smtClean="0"/>
          </a:p>
          <a:p>
            <a:endParaRPr lang="en-US" dirty="0"/>
          </a:p>
        </p:txBody>
      </p:sp>
    </p:spTree>
    <p:extLst>
      <p:ext uri="{BB962C8B-B14F-4D97-AF65-F5344CB8AC3E}">
        <p14:creationId xmlns:p14="http://schemas.microsoft.com/office/powerpoint/2010/main" val="138357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76F35546-54AF-9592-DA59-BEB15AF3921A}"/>
              </a:ext>
            </a:extLst>
          </p:cNvPr>
          <p:cNvSpPr>
            <a:spLocks noGrp="1" noChangeArrowheads="1"/>
          </p:cNvSpPr>
          <p:nvPr>
            <p:ph type="title"/>
          </p:nvPr>
        </p:nvSpPr>
        <p:spPr/>
        <p:txBody>
          <a:bodyPr/>
          <a:lstStyle/>
          <a:p>
            <a:pPr eaLnBrk="1" hangingPunct="1"/>
            <a:r>
              <a:rPr lang="en-US" altLang="en-US" sz="4000" b="1">
                <a:solidFill>
                  <a:srgbClr val="FF3300"/>
                </a:solidFill>
              </a:rPr>
              <a:t>New Internet Threats</a:t>
            </a:r>
          </a:p>
        </p:txBody>
      </p:sp>
      <p:sp>
        <p:nvSpPr>
          <p:cNvPr id="15363" name="Rectangle 3">
            <a:extLst>
              <a:ext uri="{FF2B5EF4-FFF2-40B4-BE49-F238E27FC236}">
                <a16:creationId xmlns:a16="http://schemas.microsoft.com/office/drawing/2014/main" xmlns="" id="{FE8DF155-26ED-2915-26BF-6357BAD6F017}"/>
              </a:ext>
            </a:extLst>
          </p:cNvPr>
          <p:cNvSpPr>
            <a:spLocks noGrp="1" noChangeArrowheads="1"/>
          </p:cNvSpPr>
          <p:nvPr>
            <p:ph type="body" idx="1"/>
          </p:nvPr>
        </p:nvSpPr>
        <p:spPr/>
        <p:txBody>
          <a:bodyPr/>
          <a:lstStyle/>
          <a:p>
            <a:pPr eaLnBrk="1" hangingPunct="1">
              <a:lnSpc>
                <a:spcPct val="80000"/>
              </a:lnSpc>
            </a:pPr>
            <a:r>
              <a:rPr lang="en-US" altLang="en-US" sz="1400" b="1"/>
              <a:t>All computers need internet security</a:t>
            </a:r>
          </a:p>
          <a:p>
            <a:pPr eaLnBrk="1" hangingPunct="1">
              <a:lnSpc>
                <a:spcPct val="80000"/>
              </a:lnSpc>
              <a:buFont typeface="Wingdings" panose="05000000000000000000" pitchFamily="2" charset="2"/>
              <a:buNone/>
            </a:pPr>
            <a:r>
              <a:rPr lang="en-US" altLang="en-US" sz="1400" b="1"/>
              <a:t>     Home users can lose valuable personal data with one click to the wrong website. Children trading games also exchange viruses unknowingly. You receive an email requesting an update to your payment details, and a hacker gains access to your bank account. A backdoor is installed on your machine, and your PC becomes a zombie, spewing out spam.</a:t>
            </a:r>
          </a:p>
          <a:p>
            <a:pPr eaLnBrk="1" hangingPunct="1">
              <a:lnSpc>
                <a:spcPct val="80000"/>
              </a:lnSpc>
              <a:buFont typeface="Wingdings" panose="05000000000000000000" pitchFamily="2" charset="2"/>
              <a:buNone/>
            </a:pPr>
            <a:endParaRPr lang="en-US" altLang="en-US" sz="1400" b="1"/>
          </a:p>
          <a:p>
            <a:pPr eaLnBrk="1" hangingPunct="1">
              <a:lnSpc>
                <a:spcPct val="80000"/>
              </a:lnSpc>
              <a:buFont typeface="Wingdings" panose="05000000000000000000" pitchFamily="2" charset="2"/>
              <a:buNone/>
            </a:pPr>
            <a:endParaRPr lang="en-US" altLang="en-US" sz="1400" b="1"/>
          </a:p>
          <a:p>
            <a:pPr eaLnBrk="1" hangingPunct="1">
              <a:lnSpc>
                <a:spcPct val="80000"/>
              </a:lnSpc>
              <a:buFont typeface="Wingdings" panose="05000000000000000000" pitchFamily="2" charset="2"/>
              <a:buChar char="§"/>
            </a:pPr>
            <a:r>
              <a:rPr lang="en-US" altLang="en-US" sz="1400" b="1"/>
              <a:t>New technologies - new anti-malware solutions </a:t>
            </a:r>
          </a:p>
          <a:p>
            <a:pPr eaLnBrk="1" hangingPunct="1">
              <a:lnSpc>
                <a:spcPct val="80000"/>
              </a:lnSpc>
              <a:buFont typeface="Wingdings" panose="05000000000000000000" pitchFamily="2" charset="2"/>
              <a:buNone/>
            </a:pPr>
            <a:r>
              <a:rPr lang="en-US" altLang="en-US" sz="1400" b="1"/>
              <a:t>     As cyber threats have evolved, so has software to deflect such threats. Sophisticated antispyware and antivirus solutions capable of detecting the most complex new viruses are now available. </a:t>
            </a:r>
          </a:p>
          <a:p>
            <a:pPr eaLnBrk="1" hangingPunct="1">
              <a:lnSpc>
                <a:spcPct val="80000"/>
              </a:lnSpc>
              <a:buFont typeface="Wingdings" panose="05000000000000000000" pitchFamily="2" charset="2"/>
              <a:buChar char="§"/>
            </a:pPr>
            <a:endParaRPr lang="en-US" altLang="en-US" sz="1400" b="1"/>
          </a:p>
          <a:p>
            <a:pPr eaLnBrk="1" hangingPunct="1">
              <a:lnSpc>
                <a:spcPct val="80000"/>
              </a:lnSpc>
              <a:buFont typeface="Wingdings" panose="05000000000000000000" pitchFamily="2" charset="2"/>
              <a:buNone/>
            </a:pPr>
            <a:endParaRPr lang="en-US" altLang="en-US" sz="1400" b="1"/>
          </a:p>
          <a:p>
            <a:pPr eaLnBrk="1" hangingPunct="1">
              <a:lnSpc>
                <a:spcPct val="80000"/>
              </a:lnSpc>
              <a:buFont typeface="Wingdings" panose="05000000000000000000" pitchFamily="2" charset="2"/>
              <a:buChar char="§"/>
            </a:pPr>
            <a:endParaRPr lang="en-US" altLang="en-US" sz="1400" b="1"/>
          </a:p>
          <a:p>
            <a:pPr eaLnBrk="1" hangingPunct="1">
              <a:lnSpc>
                <a:spcPct val="80000"/>
              </a:lnSpc>
              <a:buFont typeface="Wingdings" panose="05000000000000000000" pitchFamily="2" charset="2"/>
              <a:buNone/>
            </a:pPr>
            <a:endParaRPr lang="en-US" altLang="en-US" sz="1400" b="1"/>
          </a:p>
          <a:p>
            <a:pPr eaLnBrk="1" hangingPunct="1">
              <a:lnSpc>
                <a:spcPct val="80000"/>
              </a:lnSpc>
              <a:buFont typeface="Wingdings" panose="05000000000000000000" pitchFamily="2" charset="2"/>
              <a:buNone/>
            </a:pPr>
            <a:endParaRPr lang="en-US" altLang="en-US" sz="1400" b="1"/>
          </a:p>
          <a:p>
            <a:pPr eaLnBrk="1" hangingPunct="1">
              <a:lnSpc>
                <a:spcPct val="80000"/>
              </a:lnSpc>
              <a:buFont typeface="Wingdings" panose="05000000000000000000" pitchFamily="2" charset="2"/>
              <a:buNone/>
            </a:pPr>
            <a:r>
              <a:rPr lang="en-US" altLang="en-US" sz="200" b="1"/>
              <a:t>     </a:t>
            </a:r>
          </a:p>
          <a:p>
            <a:pPr eaLnBrk="1" hangingPunct="1">
              <a:lnSpc>
                <a:spcPct val="80000"/>
              </a:lnSpc>
            </a:pPr>
            <a:endParaRPr lang="en-US" altLang="en-US"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FF350AE9-E6E9-6209-2CBB-AB89F4998FFB}"/>
              </a:ext>
            </a:extLst>
          </p:cNvPr>
          <p:cNvSpPr>
            <a:spLocks noGrp="1" noChangeArrowheads="1"/>
          </p:cNvSpPr>
          <p:nvPr>
            <p:ph type="title"/>
          </p:nvPr>
        </p:nvSpPr>
        <p:spPr/>
        <p:txBody>
          <a:bodyPr/>
          <a:lstStyle/>
          <a:p>
            <a:pPr eaLnBrk="1" hangingPunct="1"/>
            <a:r>
              <a:rPr lang="en-US" altLang="en-US" sz="4000" b="1">
                <a:solidFill>
                  <a:srgbClr val="FF3300"/>
                </a:solidFill>
              </a:rPr>
              <a:t>What Is Spam</a:t>
            </a:r>
          </a:p>
        </p:txBody>
      </p:sp>
      <p:sp>
        <p:nvSpPr>
          <p:cNvPr id="16387" name="Rectangle 3">
            <a:extLst>
              <a:ext uri="{FF2B5EF4-FFF2-40B4-BE49-F238E27FC236}">
                <a16:creationId xmlns:a16="http://schemas.microsoft.com/office/drawing/2014/main" xmlns="" id="{30D8618D-2513-DEF3-60EF-B004DC4988CA}"/>
              </a:ext>
            </a:extLst>
          </p:cNvPr>
          <p:cNvSpPr>
            <a:spLocks noGrp="1" noChangeArrowheads="1"/>
          </p:cNvSpPr>
          <p:nvPr>
            <p:ph type="body" idx="1"/>
          </p:nvPr>
        </p:nvSpPr>
        <p:spPr/>
        <p:txBody>
          <a:bodyPr/>
          <a:lstStyle/>
          <a:p>
            <a:pPr eaLnBrk="1" hangingPunct="1">
              <a:lnSpc>
                <a:spcPct val="80000"/>
              </a:lnSpc>
            </a:pPr>
            <a:r>
              <a:rPr lang="en-US" altLang="en-US" sz="1400" b="1"/>
              <a:t>Spam is the equivalent of physical junk mail and unsolicited telemarketing phone calls. It has become one of the largest nuisances to computer users for both home and business users.</a:t>
            </a:r>
          </a:p>
          <a:p>
            <a:pPr eaLnBrk="1" hangingPunct="1">
              <a:lnSpc>
                <a:spcPct val="80000"/>
              </a:lnSpc>
              <a:buFont typeface="Wingdings" panose="05000000000000000000" pitchFamily="2" charset="2"/>
              <a:buNone/>
            </a:pPr>
            <a:endParaRPr lang="en-US" altLang="en-US" sz="1400" b="1"/>
          </a:p>
          <a:p>
            <a:pPr eaLnBrk="1" hangingPunct="1">
              <a:lnSpc>
                <a:spcPct val="80000"/>
              </a:lnSpc>
            </a:pPr>
            <a:r>
              <a:rPr lang="en-US" altLang="en-US" sz="1400" b="1"/>
              <a:t>There are two main types of spam, and they have different effects on Internet users.Cancellable Usenet spam is a single message sent to 20 or more Usenet newsgroups. (Through long experience, Usenet users have found that any message posted to so many newsgroups is often not relevant to most or all of them.) Usenet spam is aimed at "lurkers", people who read newsgroups but rarely or never post and give their address away. Usenet spam robs users of the utility of the newsgroups by overwhelming them with a barrage of advertising or other irrelevant posts. Furthermore, Usenet spam subverts the ability of system administrators and owners to manage the topics they accept on their systems. </a:t>
            </a:r>
          </a:p>
          <a:p>
            <a:pPr eaLnBrk="1" hangingPunct="1">
              <a:lnSpc>
                <a:spcPct val="80000"/>
              </a:lnSpc>
              <a:buFont typeface="Wingdings" panose="05000000000000000000" pitchFamily="2" charset="2"/>
              <a:buNone/>
            </a:pPr>
            <a:endParaRPr lang="en-US" altLang="en-US" sz="1400" b="1"/>
          </a:p>
          <a:p>
            <a:pPr eaLnBrk="1" hangingPunct="1">
              <a:lnSpc>
                <a:spcPct val="80000"/>
              </a:lnSpc>
            </a:pPr>
            <a:r>
              <a:rPr lang="en-US" altLang="en-US" sz="1400" b="1"/>
              <a:t>Email spam targets individual users with direct mail messages. Email spam lists are often created by scanning Usenet postings, stealing Internet mailing lists, or searching the Web for addresses. Email spams typically cost users money out-of-pocket to receive. Many people - anyone with measured phone service - read or receive their mail while the meter is running, so to speak. Spam costs them additional money. On top of that, it costs money for ISPs and online services to transmit spam, and these costs are transmitted directly to subscribers.</a:t>
            </a:r>
          </a:p>
          <a:p>
            <a:pPr eaLnBrk="1" hangingPunct="1">
              <a:lnSpc>
                <a:spcPct val="80000"/>
              </a:lnSpc>
            </a:pPr>
            <a:endParaRPr lang="en-US" alt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6CF33AD6-E5A8-DBE3-BDFE-DEDD6F32784B}"/>
              </a:ext>
            </a:extLst>
          </p:cNvPr>
          <p:cNvSpPr>
            <a:spLocks noChangeArrowheads="1"/>
          </p:cNvSpPr>
          <p:nvPr/>
        </p:nvSpPr>
        <p:spPr bwMode="auto">
          <a:xfrm>
            <a:off x="457200" y="533400"/>
            <a:ext cx="74517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1" name="Rectangle 3">
            <a:extLst>
              <a:ext uri="{FF2B5EF4-FFF2-40B4-BE49-F238E27FC236}">
                <a16:creationId xmlns:a16="http://schemas.microsoft.com/office/drawing/2014/main" xmlns="" id="{224D8755-7A13-F325-19BD-5CDDB95F6826}"/>
              </a:ext>
            </a:extLst>
          </p:cNvPr>
          <p:cNvSpPr>
            <a:spLocks noChangeArrowheads="1"/>
          </p:cNvSpPr>
          <p:nvPr/>
        </p:nvSpPr>
        <p:spPr bwMode="auto">
          <a:xfrm>
            <a:off x="762000" y="533400"/>
            <a:ext cx="7924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F64E20"/>
                </a:solidFill>
              </a:rPr>
              <a:t>Frequency of incidents of Cyber crimes in India</a:t>
            </a:r>
            <a:endParaRPr lang="en-US" altLang="en-US" sz="4000" b="1">
              <a:solidFill>
                <a:srgbClr val="F64E20"/>
              </a:solidFill>
              <a:latin typeface="Times New Roman" panose="02020603050405020304" pitchFamily="18" charset="0"/>
            </a:endParaRPr>
          </a:p>
        </p:txBody>
      </p:sp>
      <p:pic>
        <p:nvPicPr>
          <p:cNvPr id="17412" name="Picture 4">
            <a:extLst>
              <a:ext uri="{FF2B5EF4-FFF2-40B4-BE49-F238E27FC236}">
                <a16:creationId xmlns:a16="http://schemas.microsoft.com/office/drawing/2014/main" xmlns="" id="{08A2D500-ECC9-EA92-5BA2-9D8E638DD60F}"/>
              </a:ext>
            </a:extLst>
          </p:cNvPr>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295400" y="1828800"/>
            <a:ext cx="34385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5">
            <a:extLst>
              <a:ext uri="{FF2B5EF4-FFF2-40B4-BE49-F238E27FC236}">
                <a16:creationId xmlns:a16="http://schemas.microsoft.com/office/drawing/2014/main" xmlns="" id="{8228AA90-03A9-E854-66BA-7E05AD7F31DA}"/>
              </a:ext>
            </a:extLst>
          </p:cNvPr>
          <p:cNvSpPr>
            <a:spLocks noChangeArrowheads="1"/>
          </p:cNvSpPr>
          <p:nvPr/>
        </p:nvSpPr>
        <p:spPr bwMode="auto">
          <a:xfrm>
            <a:off x="1271588" y="5676900"/>
            <a:ext cx="67738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4" name="Rectangle 6">
            <a:extLst>
              <a:ext uri="{FF2B5EF4-FFF2-40B4-BE49-F238E27FC236}">
                <a16:creationId xmlns:a16="http://schemas.microsoft.com/office/drawing/2014/main" xmlns="" id="{E4B72E80-EC06-90CE-FCEA-AEACD9B31E21}"/>
              </a:ext>
            </a:extLst>
          </p:cNvPr>
          <p:cNvSpPr>
            <a:spLocks noChangeArrowheads="1"/>
          </p:cNvSpPr>
          <p:nvPr/>
        </p:nvSpPr>
        <p:spPr bwMode="auto">
          <a:xfrm>
            <a:off x="2878138" y="5734050"/>
            <a:ext cx="35147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a:solidFill>
                  <a:schemeClr val="folHlink"/>
                </a:solidFill>
              </a:rPr>
              <a:t>Source:  Survey conducted by ASCL</a:t>
            </a:r>
            <a:endParaRPr lang="en-US" altLang="en-US" sz="2400">
              <a:solidFill>
                <a:schemeClr val="folHlink"/>
              </a:solidFill>
              <a:latin typeface="Times New Roman" panose="02020603050405020304" pitchFamily="18" charset="0"/>
            </a:endParaRPr>
          </a:p>
        </p:txBody>
      </p:sp>
      <p:sp>
        <p:nvSpPr>
          <p:cNvPr id="17415" name="Rectangle 7">
            <a:extLst>
              <a:ext uri="{FF2B5EF4-FFF2-40B4-BE49-F238E27FC236}">
                <a16:creationId xmlns:a16="http://schemas.microsoft.com/office/drawing/2014/main" xmlns="" id="{D892DDDD-2080-015E-430D-278A9DCEE659}"/>
              </a:ext>
            </a:extLst>
          </p:cNvPr>
          <p:cNvSpPr>
            <a:spLocks noChangeArrowheads="1"/>
          </p:cNvSpPr>
          <p:nvPr/>
        </p:nvSpPr>
        <p:spPr bwMode="auto">
          <a:xfrm>
            <a:off x="5029200" y="2057400"/>
            <a:ext cx="307022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6" name="Rectangle 8">
            <a:extLst>
              <a:ext uri="{FF2B5EF4-FFF2-40B4-BE49-F238E27FC236}">
                <a16:creationId xmlns:a16="http://schemas.microsoft.com/office/drawing/2014/main" xmlns="" id="{8339A78E-8335-DAB8-6C6A-4482AACF9B32}"/>
              </a:ext>
            </a:extLst>
          </p:cNvPr>
          <p:cNvSpPr>
            <a:spLocks noChangeArrowheads="1"/>
          </p:cNvSpPr>
          <p:nvPr/>
        </p:nvSpPr>
        <p:spPr bwMode="auto">
          <a:xfrm>
            <a:off x="5029200" y="2286000"/>
            <a:ext cx="1895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u="sng">
                <a:solidFill>
                  <a:schemeClr val="tx2"/>
                </a:solidFill>
              </a:rPr>
              <a:t>Denial</a:t>
            </a:r>
            <a:r>
              <a:rPr lang="en-US" altLang="en-US" sz="1900" u="sng">
                <a:solidFill>
                  <a:srgbClr val="66FF33"/>
                </a:solidFill>
              </a:rPr>
              <a:t> </a:t>
            </a:r>
            <a:r>
              <a:rPr lang="en-US" altLang="en-US" sz="1900" u="sng">
                <a:solidFill>
                  <a:schemeClr val="tx2"/>
                </a:solidFill>
              </a:rPr>
              <a:t>of</a:t>
            </a:r>
            <a:r>
              <a:rPr lang="en-US" altLang="en-US" sz="1900" u="sng">
                <a:solidFill>
                  <a:srgbClr val="66FF33"/>
                </a:solidFill>
              </a:rPr>
              <a:t> </a:t>
            </a:r>
            <a:r>
              <a:rPr lang="en-US" altLang="en-US" sz="1900" u="sng">
                <a:solidFill>
                  <a:schemeClr val="tx2"/>
                </a:solidFill>
              </a:rPr>
              <a:t>Service</a:t>
            </a:r>
            <a:r>
              <a:rPr lang="en-US" altLang="en-US" sz="1900" u="sng">
                <a:solidFill>
                  <a:srgbClr val="66FF33"/>
                </a:solidFill>
              </a:rPr>
              <a:t>:</a:t>
            </a:r>
            <a:endParaRPr lang="en-US" altLang="en-US" sz="2400" u="sng">
              <a:solidFill>
                <a:srgbClr val="66FF33"/>
              </a:solidFill>
              <a:latin typeface="Times New Roman" panose="02020603050405020304" pitchFamily="18" charset="0"/>
            </a:endParaRPr>
          </a:p>
        </p:txBody>
      </p:sp>
      <p:sp>
        <p:nvSpPr>
          <p:cNvPr id="17417" name="Rectangle 9">
            <a:extLst>
              <a:ext uri="{FF2B5EF4-FFF2-40B4-BE49-F238E27FC236}">
                <a16:creationId xmlns:a16="http://schemas.microsoft.com/office/drawing/2014/main" xmlns="" id="{A364949D-9770-C1E6-346E-2FA60E2BE629}"/>
              </a:ext>
            </a:extLst>
          </p:cNvPr>
          <p:cNvSpPr>
            <a:spLocks noChangeArrowheads="1"/>
          </p:cNvSpPr>
          <p:nvPr/>
        </p:nvSpPr>
        <p:spPr bwMode="auto">
          <a:xfrm>
            <a:off x="7086600" y="2286000"/>
            <a:ext cx="1266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Section</a:t>
            </a:r>
            <a:r>
              <a:rPr lang="en-US" altLang="en-US" sz="1900">
                <a:solidFill>
                  <a:srgbClr val="66FF33"/>
                </a:solidFill>
              </a:rPr>
              <a:t> </a:t>
            </a:r>
            <a:r>
              <a:rPr lang="en-US" altLang="en-US" sz="1900">
                <a:solidFill>
                  <a:schemeClr val="tx2"/>
                </a:solidFill>
              </a:rPr>
              <a:t>43</a:t>
            </a:r>
            <a:endParaRPr lang="en-US" altLang="en-US" sz="2400">
              <a:solidFill>
                <a:schemeClr val="tx2"/>
              </a:solidFill>
              <a:latin typeface="Times New Roman" panose="02020603050405020304" pitchFamily="18" charset="0"/>
            </a:endParaRPr>
          </a:p>
        </p:txBody>
      </p:sp>
      <p:sp>
        <p:nvSpPr>
          <p:cNvPr id="17418" name="Rectangle 10">
            <a:extLst>
              <a:ext uri="{FF2B5EF4-FFF2-40B4-BE49-F238E27FC236}">
                <a16:creationId xmlns:a16="http://schemas.microsoft.com/office/drawing/2014/main" xmlns="" id="{6C51F936-2036-406C-8907-8517FA319307}"/>
              </a:ext>
            </a:extLst>
          </p:cNvPr>
          <p:cNvSpPr>
            <a:spLocks noChangeArrowheads="1"/>
          </p:cNvSpPr>
          <p:nvPr/>
        </p:nvSpPr>
        <p:spPr bwMode="auto">
          <a:xfrm>
            <a:off x="5064125" y="2752725"/>
            <a:ext cx="16240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Virus</a:t>
            </a:r>
            <a:r>
              <a:rPr lang="en-US" altLang="en-US" sz="1900">
                <a:solidFill>
                  <a:srgbClr val="66FF33"/>
                </a:solidFill>
              </a:rPr>
              <a:t>: </a:t>
            </a:r>
            <a:r>
              <a:rPr lang="en-US" altLang="en-US" sz="1900">
                <a:solidFill>
                  <a:schemeClr val="tx2"/>
                </a:solidFill>
              </a:rPr>
              <a:t>Section</a:t>
            </a:r>
            <a:r>
              <a:rPr lang="en-US" altLang="en-US" sz="1900">
                <a:solidFill>
                  <a:srgbClr val="66FF33"/>
                </a:solidFill>
              </a:rPr>
              <a:t>: </a:t>
            </a:r>
            <a:endParaRPr lang="en-US" altLang="en-US" sz="2400">
              <a:solidFill>
                <a:srgbClr val="66FF33"/>
              </a:solidFill>
              <a:latin typeface="Times New Roman" panose="02020603050405020304" pitchFamily="18" charset="0"/>
            </a:endParaRPr>
          </a:p>
        </p:txBody>
      </p:sp>
      <p:sp>
        <p:nvSpPr>
          <p:cNvPr id="17419" name="Line 11">
            <a:extLst>
              <a:ext uri="{FF2B5EF4-FFF2-40B4-BE49-F238E27FC236}">
                <a16:creationId xmlns:a16="http://schemas.microsoft.com/office/drawing/2014/main" xmlns="" id="{2FCAE589-BE6E-97A4-531E-80246BD7D7DF}"/>
              </a:ext>
            </a:extLst>
          </p:cNvPr>
          <p:cNvSpPr>
            <a:spLocks noChangeShapeType="1"/>
          </p:cNvSpPr>
          <p:nvPr/>
        </p:nvSpPr>
        <p:spPr bwMode="auto">
          <a:xfrm>
            <a:off x="5067300" y="3005138"/>
            <a:ext cx="1627188" cy="1587"/>
          </a:xfrm>
          <a:prstGeom prst="line">
            <a:avLst/>
          </a:prstGeom>
          <a:noFill/>
          <a:ln w="3175">
            <a:solidFill>
              <a:srgbClr val="CC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Rectangle 12">
            <a:extLst>
              <a:ext uri="{FF2B5EF4-FFF2-40B4-BE49-F238E27FC236}">
                <a16:creationId xmlns:a16="http://schemas.microsoft.com/office/drawing/2014/main" xmlns="" id="{201498D9-B321-B105-6A9F-16A360AB0487}"/>
              </a:ext>
            </a:extLst>
          </p:cNvPr>
          <p:cNvSpPr>
            <a:spLocks noChangeArrowheads="1"/>
          </p:cNvSpPr>
          <p:nvPr/>
        </p:nvSpPr>
        <p:spPr bwMode="auto">
          <a:xfrm>
            <a:off x="5064125" y="2997200"/>
            <a:ext cx="1636713" cy="2063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21" name="Rectangle 13">
            <a:extLst>
              <a:ext uri="{FF2B5EF4-FFF2-40B4-BE49-F238E27FC236}">
                <a16:creationId xmlns:a16="http://schemas.microsoft.com/office/drawing/2014/main" xmlns="" id="{B77581B2-EE45-D3C0-AA93-679ED31C559F}"/>
              </a:ext>
            </a:extLst>
          </p:cNvPr>
          <p:cNvSpPr>
            <a:spLocks noChangeArrowheads="1"/>
          </p:cNvSpPr>
          <p:nvPr/>
        </p:nvSpPr>
        <p:spPr bwMode="auto">
          <a:xfrm>
            <a:off x="6697663" y="2752725"/>
            <a:ext cx="67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66, 43</a:t>
            </a:r>
            <a:endParaRPr lang="en-US" altLang="en-US" sz="2400">
              <a:solidFill>
                <a:schemeClr val="tx2"/>
              </a:solidFill>
              <a:latin typeface="Times New Roman" panose="02020603050405020304" pitchFamily="18" charset="0"/>
            </a:endParaRPr>
          </a:p>
        </p:txBody>
      </p:sp>
      <p:sp>
        <p:nvSpPr>
          <p:cNvPr id="17422" name="Rectangle 14">
            <a:extLst>
              <a:ext uri="{FF2B5EF4-FFF2-40B4-BE49-F238E27FC236}">
                <a16:creationId xmlns:a16="http://schemas.microsoft.com/office/drawing/2014/main" xmlns="" id="{AB89F9D2-9235-B262-B59B-F7FEB8F1C3BF}"/>
              </a:ext>
            </a:extLst>
          </p:cNvPr>
          <p:cNvSpPr>
            <a:spLocks noChangeArrowheads="1"/>
          </p:cNvSpPr>
          <p:nvPr/>
        </p:nvSpPr>
        <p:spPr bwMode="auto">
          <a:xfrm>
            <a:off x="5029200" y="3200400"/>
            <a:ext cx="1733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Data</a:t>
            </a:r>
            <a:r>
              <a:rPr lang="en-US" altLang="en-US" sz="1900">
                <a:solidFill>
                  <a:srgbClr val="66FF33"/>
                </a:solidFill>
              </a:rPr>
              <a:t> </a:t>
            </a:r>
            <a:r>
              <a:rPr lang="en-US" altLang="en-US" sz="1900">
                <a:solidFill>
                  <a:schemeClr val="tx2"/>
                </a:solidFill>
              </a:rPr>
              <a:t>Alteration</a:t>
            </a:r>
            <a:r>
              <a:rPr lang="en-US" altLang="en-US" sz="1900">
                <a:solidFill>
                  <a:srgbClr val="66FF33"/>
                </a:solidFill>
              </a:rPr>
              <a:t>: </a:t>
            </a:r>
            <a:endParaRPr lang="en-US" altLang="en-US" sz="2400">
              <a:solidFill>
                <a:srgbClr val="66FF33"/>
              </a:solidFill>
              <a:latin typeface="Times New Roman" panose="02020603050405020304" pitchFamily="18" charset="0"/>
            </a:endParaRPr>
          </a:p>
        </p:txBody>
      </p:sp>
      <p:sp>
        <p:nvSpPr>
          <p:cNvPr id="17423" name="Line 15">
            <a:extLst>
              <a:ext uri="{FF2B5EF4-FFF2-40B4-BE49-F238E27FC236}">
                <a16:creationId xmlns:a16="http://schemas.microsoft.com/office/drawing/2014/main" xmlns="" id="{922F816E-A93E-A29B-247C-D222FE7643D9}"/>
              </a:ext>
            </a:extLst>
          </p:cNvPr>
          <p:cNvSpPr>
            <a:spLocks noChangeShapeType="1"/>
          </p:cNvSpPr>
          <p:nvPr/>
        </p:nvSpPr>
        <p:spPr bwMode="auto">
          <a:xfrm>
            <a:off x="5067300" y="3443288"/>
            <a:ext cx="1736725" cy="1587"/>
          </a:xfrm>
          <a:prstGeom prst="line">
            <a:avLst/>
          </a:prstGeom>
          <a:noFill/>
          <a:ln w="3175">
            <a:solidFill>
              <a:srgbClr val="CC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Rectangle 16">
            <a:extLst>
              <a:ext uri="{FF2B5EF4-FFF2-40B4-BE49-F238E27FC236}">
                <a16:creationId xmlns:a16="http://schemas.microsoft.com/office/drawing/2014/main" xmlns="" id="{9D13E055-C09B-1CD4-626C-1485D09175F2}"/>
              </a:ext>
            </a:extLst>
          </p:cNvPr>
          <p:cNvSpPr>
            <a:spLocks noChangeArrowheads="1"/>
          </p:cNvSpPr>
          <p:nvPr/>
        </p:nvSpPr>
        <p:spPr bwMode="auto">
          <a:xfrm>
            <a:off x="5064125" y="3435350"/>
            <a:ext cx="1746250" cy="2063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25" name="Rectangle 17">
            <a:extLst>
              <a:ext uri="{FF2B5EF4-FFF2-40B4-BE49-F238E27FC236}">
                <a16:creationId xmlns:a16="http://schemas.microsoft.com/office/drawing/2014/main" xmlns="" id="{7DBAA873-2F4D-AF6B-5B66-692218DD6F40}"/>
              </a:ext>
            </a:extLst>
          </p:cNvPr>
          <p:cNvSpPr>
            <a:spLocks noChangeArrowheads="1"/>
          </p:cNvSpPr>
          <p:nvPr/>
        </p:nvSpPr>
        <p:spPr bwMode="auto">
          <a:xfrm>
            <a:off x="6807200" y="3190875"/>
            <a:ext cx="8191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Sec</a:t>
            </a:r>
            <a:r>
              <a:rPr lang="en-US" altLang="en-US" sz="1900">
                <a:solidFill>
                  <a:srgbClr val="F64E20"/>
                </a:solidFill>
              </a:rPr>
              <a:t>. </a:t>
            </a:r>
            <a:r>
              <a:rPr lang="en-US" altLang="en-US" sz="1900">
                <a:solidFill>
                  <a:schemeClr val="tx2"/>
                </a:solidFill>
              </a:rPr>
              <a:t>66</a:t>
            </a:r>
            <a:endParaRPr lang="en-US" altLang="en-US" sz="2400">
              <a:solidFill>
                <a:schemeClr val="tx2"/>
              </a:solidFill>
              <a:latin typeface="Times New Roman" panose="02020603050405020304" pitchFamily="18" charset="0"/>
            </a:endParaRPr>
          </a:p>
        </p:txBody>
      </p:sp>
      <p:sp>
        <p:nvSpPr>
          <p:cNvPr id="17426" name="Rectangle 18">
            <a:extLst>
              <a:ext uri="{FF2B5EF4-FFF2-40B4-BE49-F238E27FC236}">
                <a16:creationId xmlns:a16="http://schemas.microsoft.com/office/drawing/2014/main" xmlns="" id="{9D57BFFB-15FA-01D0-81B1-6EE6430BE88B}"/>
              </a:ext>
            </a:extLst>
          </p:cNvPr>
          <p:cNvSpPr>
            <a:spLocks noChangeArrowheads="1"/>
          </p:cNvSpPr>
          <p:nvPr/>
        </p:nvSpPr>
        <p:spPr bwMode="auto">
          <a:xfrm>
            <a:off x="5064125" y="3629025"/>
            <a:ext cx="12461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U/A Access</a:t>
            </a:r>
            <a:endParaRPr lang="en-US" altLang="en-US" sz="2400">
              <a:solidFill>
                <a:schemeClr val="tx2"/>
              </a:solidFill>
              <a:latin typeface="Times New Roman" panose="02020603050405020304" pitchFamily="18" charset="0"/>
            </a:endParaRPr>
          </a:p>
        </p:txBody>
      </p:sp>
      <p:sp>
        <p:nvSpPr>
          <p:cNvPr id="17427" name="Line 19">
            <a:extLst>
              <a:ext uri="{FF2B5EF4-FFF2-40B4-BE49-F238E27FC236}">
                <a16:creationId xmlns:a16="http://schemas.microsoft.com/office/drawing/2014/main" xmlns="" id="{E3C4E3FE-4988-695D-7E8C-9A4904413BEC}"/>
              </a:ext>
            </a:extLst>
          </p:cNvPr>
          <p:cNvSpPr>
            <a:spLocks noChangeShapeType="1"/>
          </p:cNvSpPr>
          <p:nvPr/>
        </p:nvSpPr>
        <p:spPr bwMode="auto">
          <a:xfrm>
            <a:off x="5067300" y="3881438"/>
            <a:ext cx="1249363" cy="1587"/>
          </a:xfrm>
          <a:prstGeom prst="line">
            <a:avLst/>
          </a:prstGeom>
          <a:noFill/>
          <a:ln w="3175">
            <a:solidFill>
              <a:srgbClr val="CC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Rectangle 20">
            <a:extLst>
              <a:ext uri="{FF2B5EF4-FFF2-40B4-BE49-F238E27FC236}">
                <a16:creationId xmlns:a16="http://schemas.microsoft.com/office/drawing/2014/main" xmlns="" id="{B8F6DDA4-0688-FB52-965C-452F534105AE}"/>
              </a:ext>
            </a:extLst>
          </p:cNvPr>
          <p:cNvSpPr>
            <a:spLocks noChangeArrowheads="1"/>
          </p:cNvSpPr>
          <p:nvPr/>
        </p:nvSpPr>
        <p:spPr bwMode="auto">
          <a:xfrm>
            <a:off x="5064125" y="3873500"/>
            <a:ext cx="1258888" cy="2063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29" name="Rectangle 21">
            <a:extLst>
              <a:ext uri="{FF2B5EF4-FFF2-40B4-BE49-F238E27FC236}">
                <a16:creationId xmlns:a16="http://schemas.microsoft.com/office/drawing/2014/main" xmlns="" id="{72379B45-450E-EDFA-AD28-D4C711F68D9F}"/>
              </a:ext>
            </a:extLst>
          </p:cNvPr>
          <p:cNvSpPr>
            <a:spLocks noChangeArrowheads="1"/>
          </p:cNvSpPr>
          <p:nvPr/>
        </p:nvSpPr>
        <p:spPr bwMode="auto">
          <a:xfrm>
            <a:off x="6319838" y="3629025"/>
            <a:ext cx="1276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rgbClr val="66FF33"/>
                </a:solidFill>
              </a:rPr>
              <a:t>: </a:t>
            </a:r>
            <a:r>
              <a:rPr lang="en-US" altLang="en-US" sz="1900">
                <a:solidFill>
                  <a:schemeClr val="tx2"/>
                </a:solidFill>
              </a:rPr>
              <a:t>Section 43</a:t>
            </a:r>
            <a:endParaRPr lang="en-US" altLang="en-US" sz="2400">
              <a:solidFill>
                <a:schemeClr val="tx2"/>
              </a:solidFill>
              <a:latin typeface="Times New Roman" panose="02020603050405020304" pitchFamily="18" charset="0"/>
            </a:endParaRPr>
          </a:p>
        </p:txBody>
      </p:sp>
      <p:sp>
        <p:nvSpPr>
          <p:cNvPr id="17430" name="Rectangle 22">
            <a:extLst>
              <a:ext uri="{FF2B5EF4-FFF2-40B4-BE49-F238E27FC236}">
                <a16:creationId xmlns:a16="http://schemas.microsoft.com/office/drawing/2014/main" xmlns="" id="{FAC842FF-CB47-E66B-10CD-85BDE168ABAD}"/>
              </a:ext>
            </a:extLst>
          </p:cNvPr>
          <p:cNvSpPr>
            <a:spLocks noChangeArrowheads="1"/>
          </p:cNvSpPr>
          <p:nvPr/>
        </p:nvSpPr>
        <p:spPr bwMode="auto">
          <a:xfrm>
            <a:off x="5064125" y="4067175"/>
            <a:ext cx="13573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Email Abuse</a:t>
            </a:r>
            <a:endParaRPr lang="en-US" altLang="en-US" sz="2400">
              <a:solidFill>
                <a:schemeClr val="tx2"/>
              </a:solidFill>
              <a:latin typeface="Times New Roman" panose="02020603050405020304" pitchFamily="18" charset="0"/>
            </a:endParaRPr>
          </a:p>
        </p:txBody>
      </p:sp>
      <p:sp>
        <p:nvSpPr>
          <p:cNvPr id="17431" name="Line 23">
            <a:extLst>
              <a:ext uri="{FF2B5EF4-FFF2-40B4-BE49-F238E27FC236}">
                <a16:creationId xmlns:a16="http://schemas.microsoft.com/office/drawing/2014/main" xmlns="" id="{F01D0D8F-FFF6-0EF0-9B7A-0500491553E1}"/>
              </a:ext>
            </a:extLst>
          </p:cNvPr>
          <p:cNvSpPr>
            <a:spLocks noChangeShapeType="1"/>
          </p:cNvSpPr>
          <p:nvPr/>
        </p:nvSpPr>
        <p:spPr bwMode="auto">
          <a:xfrm>
            <a:off x="5067300" y="4319588"/>
            <a:ext cx="1358900" cy="1587"/>
          </a:xfrm>
          <a:prstGeom prst="line">
            <a:avLst/>
          </a:prstGeom>
          <a:noFill/>
          <a:ln w="3175">
            <a:solidFill>
              <a:srgbClr val="CC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Rectangle 24">
            <a:extLst>
              <a:ext uri="{FF2B5EF4-FFF2-40B4-BE49-F238E27FC236}">
                <a16:creationId xmlns:a16="http://schemas.microsoft.com/office/drawing/2014/main" xmlns="" id="{7463D035-7D6B-B6B2-B256-8F0A70816D07}"/>
              </a:ext>
            </a:extLst>
          </p:cNvPr>
          <p:cNvSpPr>
            <a:spLocks noChangeArrowheads="1"/>
          </p:cNvSpPr>
          <p:nvPr/>
        </p:nvSpPr>
        <p:spPr bwMode="auto">
          <a:xfrm>
            <a:off x="5064125" y="4311650"/>
            <a:ext cx="1368425" cy="2063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33" name="Rectangle 25">
            <a:extLst>
              <a:ext uri="{FF2B5EF4-FFF2-40B4-BE49-F238E27FC236}">
                <a16:creationId xmlns:a16="http://schemas.microsoft.com/office/drawing/2014/main" xmlns="" id="{D62D6D7F-1CDE-9048-31A8-841F71A85C31}"/>
              </a:ext>
            </a:extLst>
          </p:cNvPr>
          <p:cNvSpPr>
            <a:spLocks noChangeArrowheads="1"/>
          </p:cNvSpPr>
          <p:nvPr/>
        </p:nvSpPr>
        <p:spPr bwMode="auto">
          <a:xfrm>
            <a:off x="6429375" y="4067175"/>
            <a:ext cx="1085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 Sec. 67,</a:t>
            </a:r>
            <a:r>
              <a:rPr lang="en-US" altLang="en-US" sz="1900">
                <a:solidFill>
                  <a:srgbClr val="66FF33"/>
                </a:solidFill>
              </a:rPr>
              <a:t> </a:t>
            </a:r>
            <a:endParaRPr lang="en-US" altLang="en-US" sz="2400">
              <a:solidFill>
                <a:srgbClr val="66FF33"/>
              </a:solidFill>
              <a:latin typeface="Times New Roman" panose="02020603050405020304" pitchFamily="18" charset="0"/>
            </a:endParaRPr>
          </a:p>
        </p:txBody>
      </p:sp>
      <p:sp>
        <p:nvSpPr>
          <p:cNvPr id="17434" name="Rectangle 26">
            <a:extLst>
              <a:ext uri="{FF2B5EF4-FFF2-40B4-BE49-F238E27FC236}">
                <a16:creationId xmlns:a16="http://schemas.microsoft.com/office/drawing/2014/main" xmlns="" id="{25029313-D25A-EE18-1E23-8E965D3A1D14}"/>
              </a:ext>
            </a:extLst>
          </p:cNvPr>
          <p:cNvSpPr>
            <a:spLocks noChangeArrowheads="1"/>
          </p:cNvSpPr>
          <p:nvPr/>
        </p:nvSpPr>
        <p:spPr bwMode="auto">
          <a:xfrm>
            <a:off x="5064125" y="4359275"/>
            <a:ext cx="26050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500, Other IPC Sections</a:t>
            </a:r>
            <a:endParaRPr lang="en-US" altLang="en-US" sz="2400">
              <a:solidFill>
                <a:schemeClr val="tx2"/>
              </a:solidFill>
              <a:latin typeface="Times New Roman" panose="02020603050405020304" pitchFamily="18" charset="0"/>
            </a:endParaRPr>
          </a:p>
        </p:txBody>
      </p:sp>
      <p:sp>
        <p:nvSpPr>
          <p:cNvPr id="17435" name="Rectangle 27">
            <a:extLst>
              <a:ext uri="{FF2B5EF4-FFF2-40B4-BE49-F238E27FC236}">
                <a16:creationId xmlns:a16="http://schemas.microsoft.com/office/drawing/2014/main" xmlns="" id="{1E838163-1368-4394-D8C1-6672889DC633}"/>
              </a:ext>
            </a:extLst>
          </p:cNvPr>
          <p:cNvSpPr>
            <a:spLocks noChangeArrowheads="1"/>
          </p:cNvSpPr>
          <p:nvPr/>
        </p:nvSpPr>
        <p:spPr bwMode="auto">
          <a:xfrm>
            <a:off x="5064125" y="4797425"/>
            <a:ext cx="1128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Data Theft</a:t>
            </a:r>
            <a:endParaRPr lang="en-US" altLang="en-US" sz="2400">
              <a:solidFill>
                <a:schemeClr val="tx2"/>
              </a:solidFill>
              <a:latin typeface="Times New Roman" panose="02020603050405020304" pitchFamily="18" charset="0"/>
            </a:endParaRPr>
          </a:p>
        </p:txBody>
      </p:sp>
      <p:sp>
        <p:nvSpPr>
          <p:cNvPr id="17436" name="Line 28">
            <a:extLst>
              <a:ext uri="{FF2B5EF4-FFF2-40B4-BE49-F238E27FC236}">
                <a16:creationId xmlns:a16="http://schemas.microsoft.com/office/drawing/2014/main" xmlns="" id="{3D67DC40-9F93-FBE2-3F9B-96BA648FEC98}"/>
              </a:ext>
            </a:extLst>
          </p:cNvPr>
          <p:cNvSpPr>
            <a:spLocks noChangeShapeType="1"/>
          </p:cNvSpPr>
          <p:nvPr/>
        </p:nvSpPr>
        <p:spPr bwMode="auto">
          <a:xfrm>
            <a:off x="5067300" y="5049838"/>
            <a:ext cx="1128713" cy="1587"/>
          </a:xfrm>
          <a:prstGeom prst="line">
            <a:avLst/>
          </a:prstGeom>
          <a:noFill/>
          <a:ln w="3175">
            <a:solidFill>
              <a:srgbClr val="CC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Rectangle 29">
            <a:extLst>
              <a:ext uri="{FF2B5EF4-FFF2-40B4-BE49-F238E27FC236}">
                <a16:creationId xmlns:a16="http://schemas.microsoft.com/office/drawing/2014/main" xmlns="" id="{57EFB38D-39D9-FA16-BE44-1D4A373CA12B}"/>
              </a:ext>
            </a:extLst>
          </p:cNvPr>
          <p:cNvSpPr>
            <a:spLocks noChangeArrowheads="1"/>
          </p:cNvSpPr>
          <p:nvPr/>
        </p:nvSpPr>
        <p:spPr bwMode="auto">
          <a:xfrm>
            <a:off x="5064125" y="5041900"/>
            <a:ext cx="1136650" cy="20638"/>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38" name="Rectangle 30">
            <a:extLst>
              <a:ext uri="{FF2B5EF4-FFF2-40B4-BE49-F238E27FC236}">
                <a16:creationId xmlns:a16="http://schemas.microsoft.com/office/drawing/2014/main" xmlns="" id="{765F1003-E631-0D06-6904-4D9D73CF3E16}"/>
              </a:ext>
            </a:extLst>
          </p:cNvPr>
          <p:cNvSpPr>
            <a:spLocks noChangeArrowheads="1"/>
          </p:cNvSpPr>
          <p:nvPr/>
        </p:nvSpPr>
        <p:spPr bwMode="auto">
          <a:xfrm>
            <a:off x="6199188" y="4797425"/>
            <a:ext cx="1289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900">
                <a:solidFill>
                  <a:schemeClr val="tx2"/>
                </a:solidFill>
              </a:rPr>
              <a:t>: Sec 66, 65</a:t>
            </a:r>
            <a:endParaRPr lang="en-US" altLang="en-US" sz="2400">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64089546-DF0B-9040-0EBF-4FE8C9DD6900}"/>
              </a:ext>
            </a:extLst>
          </p:cNvPr>
          <p:cNvSpPr>
            <a:spLocks noGrp="1" noChangeArrowheads="1"/>
          </p:cNvSpPr>
          <p:nvPr>
            <p:ph type="title"/>
          </p:nvPr>
        </p:nvSpPr>
        <p:spPr/>
        <p:txBody>
          <a:bodyPr/>
          <a:lstStyle/>
          <a:p>
            <a:pPr eaLnBrk="1" hangingPunct="1"/>
            <a:r>
              <a:rPr lang="en-US" altLang="en-US" sz="4000" b="1">
                <a:solidFill>
                  <a:srgbClr val="F64E20"/>
                </a:solidFill>
              </a:rPr>
              <a:t>Frequency of reporting Cyber crimes in India</a:t>
            </a:r>
          </a:p>
        </p:txBody>
      </p:sp>
      <p:sp>
        <p:nvSpPr>
          <p:cNvPr id="18435" name="Rectangle 3">
            <a:extLst>
              <a:ext uri="{FF2B5EF4-FFF2-40B4-BE49-F238E27FC236}">
                <a16:creationId xmlns:a16="http://schemas.microsoft.com/office/drawing/2014/main" xmlns="" id="{27270CAC-AA28-B29C-BAAF-01A086F584C6}"/>
              </a:ext>
            </a:extLst>
          </p:cNvPr>
          <p:cNvSpPr>
            <a:spLocks noGrp="1" noChangeArrowheads="1"/>
          </p:cNvSpPr>
          <p:nvPr>
            <p:ph type="body" idx="1"/>
          </p:nvPr>
        </p:nvSpPr>
        <p:spPr>
          <a:xfrm>
            <a:off x="990600" y="2971800"/>
            <a:ext cx="6629400" cy="2895600"/>
          </a:xfrm>
        </p:spPr>
        <p:txBody>
          <a:bodyPr/>
          <a:lstStyle/>
          <a:p>
            <a:pPr algn="just" eaLnBrk="1" hangingPunct="1">
              <a:lnSpc>
                <a:spcPct val="90000"/>
              </a:lnSpc>
            </a:pPr>
            <a:r>
              <a:rPr lang="en-US" altLang="en-US" sz="2000" b="1"/>
              <a:t>During the year 2005, 179 cases were registered under IT Act as compared to 68 cases during 2004 21.2% cases reported from Karnataka, followed by Maharashtra(26) , Tamil Nadu(22) and Chhattisgarh and Rajasthan (18 each) out of 179 cases, 50% were related to Section 67 IT Act.,125 persons were arrested. 74 cases of hacking were reported wherein 41 were arrested. </a:t>
            </a:r>
          </a:p>
          <a:p>
            <a:pPr eaLnBrk="1" hangingPunct="1">
              <a:lnSpc>
                <a:spcPct val="90000"/>
              </a:lnSpc>
            </a:pPr>
            <a:endParaRPr lang="en-US" altLang="en-US" sz="20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057BEBE6-40D8-B222-4E8D-7A93B1CF9974}"/>
              </a:ext>
            </a:extLst>
          </p:cNvPr>
          <p:cNvSpPr>
            <a:spLocks noGrp="1" noChangeArrowheads="1"/>
          </p:cNvSpPr>
          <p:nvPr>
            <p:ph type="title"/>
          </p:nvPr>
        </p:nvSpPr>
        <p:spPr/>
        <p:txBody>
          <a:bodyPr/>
          <a:lstStyle/>
          <a:p>
            <a:pPr eaLnBrk="1" hangingPunct="1"/>
            <a:r>
              <a:rPr lang="en-US" altLang="en-US" sz="4000">
                <a:solidFill>
                  <a:srgbClr val="FF3300"/>
                </a:solidFill>
              </a:rPr>
              <a:t>Introduction to Cyber Crime</a:t>
            </a:r>
          </a:p>
        </p:txBody>
      </p:sp>
      <p:sp>
        <p:nvSpPr>
          <p:cNvPr id="7171" name="Rectangle 3">
            <a:extLst>
              <a:ext uri="{FF2B5EF4-FFF2-40B4-BE49-F238E27FC236}">
                <a16:creationId xmlns:a16="http://schemas.microsoft.com/office/drawing/2014/main" xmlns="" id="{10A3E387-6158-81B9-55C6-1A337A0B70FA}"/>
              </a:ext>
            </a:extLst>
          </p:cNvPr>
          <p:cNvSpPr>
            <a:spLocks noGrp="1" noChangeArrowheads="1"/>
          </p:cNvSpPr>
          <p:nvPr>
            <p:ph type="body" sz="half" idx="1"/>
          </p:nvPr>
        </p:nvSpPr>
        <p:spPr>
          <a:xfrm>
            <a:off x="457200" y="2286000"/>
            <a:ext cx="4038600" cy="3581400"/>
          </a:xfrm>
        </p:spPr>
        <p:txBody>
          <a:bodyPr/>
          <a:lstStyle/>
          <a:p>
            <a:pPr eaLnBrk="1" hangingPunct="1">
              <a:lnSpc>
                <a:spcPct val="90000"/>
              </a:lnSpc>
            </a:pPr>
            <a:r>
              <a:rPr lang="en-US" altLang="en-US" sz="1800" b="1"/>
              <a:t>Computer Crime</a:t>
            </a:r>
            <a:r>
              <a:rPr lang="en-US" altLang="en-US" sz="1800"/>
              <a:t>, </a:t>
            </a:r>
            <a:r>
              <a:rPr lang="en-US" altLang="en-US" sz="1800" b="1"/>
              <a:t>E-Crime</a:t>
            </a:r>
            <a:r>
              <a:rPr lang="en-US" altLang="en-US" sz="1800"/>
              <a:t>, </a:t>
            </a:r>
            <a:r>
              <a:rPr lang="en-US" altLang="en-US" sz="1800" b="1"/>
              <a:t>Hi-Tech Crime</a:t>
            </a:r>
            <a:r>
              <a:rPr lang="en-US" altLang="en-US" sz="1800"/>
              <a:t> or </a:t>
            </a:r>
            <a:r>
              <a:rPr lang="en-US" altLang="en-US" sz="1800" b="1"/>
              <a:t>Electronic Crime</a:t>
            </a:r>
            <a:r>
              <a:rPr lang="en-US" altLang="en-US" sz="1800"/>
              <a:t> is where a </a:t>
            </a:r>
            <a:r>
              <a:rPr lang="en-US" altLang="en-US" sz="1800">
                <a:hlinkClick r:id="rId2" tooltip="Computer"/>
              </a:rPr>
              <a:t>computer</a:t>
            </a:r>
            <a:r>
              <a:rPr lang="en-US" altLang="en-US" sz="1800"/>
              <a:t> is the target of a </a:t>
            </a:r>
            <a:r>
              <a:rPr lang="en-US" altLang="en-US" sz="1800">
                <a:hlinkClick r:id="rId3" tooltip="Crime"/>
              </a:rPr>
              <a:t>crime</a:t>
            </a:r>
            <a:r>
              <a:rPr lang="en-US" altLang="en-US" sz="1800"/>
              <a:t> or is the means adopted to commit a crime. </a:t>
            </a:r>
          </a:p>
          <a:p>
            <a:pPr eaLnBrk="1" hangingPunct="1">
              <a:lnSpc>
                <a:spcPct val="90000"/>
              </a:lnSpc>
            </a:pPr>
            <a:r>
              <a:rPr lang="en-US" altLang="en-US" sz="1800"/>
              <a:t>Most of these crimes are not new. Criminals simply devise different ways to undertake standard criminal activities such as </a:t>
            </a:r>
            <a:r>
              <a:rPr lang="en-US" altLang="en-US" sz="1800">
                <a:hlinkClick r:id="rId4" tooltip="Fraud"/>
              </a:rPr>
              <a:t>fraud</a:t>
            </a:r>
            <a:r>
              <a:rPr lang="en-US" altLang="en-US" sz="1800"/>
              <a:t>, </a:t>
            </a:r>
            <a:r>
              <a:rPr lang="en-US" altLang="en-US" sz="1800">
                <a:hlinkClick r:id="rId5" tooltip="Theft"/>
              </a:rPr>
              <a:t>theft</a:t>
            </a:r>
            <a:r>
              <a:rPr lang="en-US" altLang="en-US" sz="1800"/>
              <a:t>, </a:t>
            </a:r>
            <a:r>
              <a:rPr lang="en-US" altLang="en-US" sz="1800">
                <a:hlinkClick r:id="rId6" tooltip="Blackmail"/>
              </a:rPr>
              <a:t>blackmail</a:t>
            </a:r>
            <a:r>
              <a:rPr lang="en-US" altLang="en-US" sz="1800"/>
              <a:t>, </a:t>
            </a:r>
            <a:r>
              <a:rPr lang="en-US" altLang="en-US" sz="1800">
                <a:hlinkClick r:id="rId7" tooltip="Forgery"/>
              </a:rPr>
              <a:t>forgery</a:t>
            </a:r>
            <a:r>
              <a:rPr lang="en-US" altLang="en-US" sz="1800"/>
              <a:t>, and </a:t>
            </a:r>
            <a:r>
              <a:rPr lang="en-US" altLang="en-US" sz="1800">
                <a:hlinkClick r:id="rId8" tooltip="Embezzlement"/>
              </a:rPr>
              <a:t>embezzlement</a:t>
            </a:r>
            <a:r>
              <a:rPr lang="en-US" altLang="en-US" sz="1800"/>
              <a:t> using the new medium, often involving the </a:t>
            </a:r>
            <a:r>
              <a:rPr lang="en-US" altLang="en-US" sz="1800">
                <a:hlinkClick r:id="rId9" tooltip="Internet"/>
              </a:rPr>
              <a:t>Internet</a:t>
            </a:r>
            <a:r>
              <a:rPr lang="en-US" altLang="en-US" sz="1800"/>
              <a:t> </a:t>
            </a:r>
          </a:p>
        </p:txBody>
      </p:sp>
      <p:pic>
        <p:nvPicPr>
          <p:cNvPr id="7172" name="Picture 5">
            <a:extLst>
              <a:ext uri="{FF2B5EF4-FFF2-40B4-BE49-F238E27FC236}">
                <a16:creationId xmlns:a16="http://schemas.microsoft.com/office/drawing/2014/main" xmlns="" id="{2519FF8E-F7A4-7D74-474C-5BCED218801D}"/>
              </a:ext>
            </a:extLst>
          </p:cNvPr>
          <p:cNvPicPr>
            <a:picLocks noGrp="1" noChangeAspect="1" noChangeArrowheads="1"/>
          </p:cNvPicPr>
          <p:nvPr>
            <p:ph sz="half" idx="2"/>
          </p:nvPr>
        </p:nvPicPr>
        <p:blipFill>
          <a:blip r:embed="rId10">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67CA1E49-18BD-BD6F-5BDB-FE9AA2D57CA6}"/>
              </a:ext>
            </a:extLst>
          </p:cNvPr>
          <p:cNvSpPr>
            <a:spLocks noGrp="1" noChangeArrowheads="1"/>
          </p:cNvSpPr>
          <p:nvPr>
            <p:ph type="title"/>
          </p:nvPr>
        </p:nvSpPr>
        <p:spPr/>
        <p:txBody>
          <a:bodyPr/>
          <a:lstStyle/>
          <a:p>
            <a:pPr eaLnBrk="1" hangingPunct="1"/>
            <a:r>
              <a:rPr lang="en-US" altLang="en-US" sz="4000">
                <a:solidFill>
                  <a:srgbClr val="FF3300"/>
                </a:solidFill>
              </a:rPr>
              <a:t>Combating cyber crimes</a:t>
            </a:r>
          </a:p>
        </p:txBody>
      </p:sp>
      <p:sp>
        <p:nvSpPr>
          <p:cNvPr id="19459" name="Rectangle 3">
            <a:extLst>
              <a:ext uri="{FF2B5EF4-FFF2-40B4-BE49-F238E27FC236}">
                <a16:creationId xmlns:a16="http://schemas.microsoft.com/office/drawing/2014/main" xmlns="" id="{8C73248C-A7A9-9C14-1BB7-3D504C7A56F8}"/>
              </a:ext>
            </a:extLst>
          </p:cNvPr>
          <p:cNvSpPr>
            <a:spLocks noGrp="1" noChangeArrowheads="1"/>
          </p:cNvSpPr>
          <p:nvPr>
            <p:ph type="body" sz="half" idx="1"/>
          </p:nvPr>
        </p:nvSpPr>
        <p:spPr>
          <a:xfrm>
            <a:off x="457200" y="1981200"/>
            <a:ext cx="4267200" cy="3886200"/>
          </a:xfrm>
        </p:spPr>
        <p:txBody>
          <a:bodyPr/>
          <a:lstStyle/>
          <a:p>
            <a:pPr eaLnBrk="1" hangingPunct="1">
              <a:lnSpc>
                <a:spcPct val="80000"/>
              </a:lnSpc>
            </a:pPr>
            <a:r>
              <a:rPr lang="en-US" altLang="en-US" sz="1800" b="1">
                <a:solidFill>
                  <a:schemeClr val="bg2"/>
                </a:solidFill>
              </a:rPr>
              <a:t>Technological measures-</a:t>
            </a:r>
            <a:r>
              <a:rPr lang="en-US" altLang="en-US" sz="1800">
                <a:solidFill>
                  <a:schemeClr val="folHlink"/>
                </a:solidFill>
              </a:rPr>
              <a:t> </a:t>
            </a:r>
            <a:r>
              <a:rPr lang="en-US" altLang="en-US" sz="1800"/>
              <a:t>Public key cryptography, Digital signatures ,Firewalls, honey pots</a:t>
            </a:r>
          </a:p>
          <a:p>
            <a:pPr eaLnBrk="1" hangingPunct="1">
              <a:lnSpc>
                <a:spcPct val="80000"/>
              </a:lnSpc>
            </a:pPr>
            <a:r>
              <a:rPr lang="en-US" altLang="en-US" sz="1800" b="1">
                <a:solidFill>
                  <a:schemeClr val="bg2"/>
                </a:solidFill>
              </a:rPr>
              <a:t>Cyber investigation-</a:t>
            </a:r>
            <a:r>
              <a:rPr lang="en-US" altLang="en-US" sz="1800"/>
              <a:t> Computer forensics is the process of identifying, preserving, analyzing and presenting digital evidence in a manner that is legally acceptable in courts of law.</a:t>
            </a:r>
          </a:p>
          <a:p>
            <a:pPr eaLnBrk="1" hangingPunct="1">
              <a:lnSpc>
                <a:spcPct val="80000"/>
              </a:lnSpc>
            </a:pPr>
            <a:r>
              <a:rPr lang="en-US" altLang="en-US" sz="1800"/>
              <a:t> These rules of evidence include admissibility (in courts), authenticity (relation to incident), completeness, reliability and believability. </a:t>
            </a:r>
          </a:p>
          <a:p>
            <a:pPr eaLnBrk="1" hangingPunct="1">
              <a:lnSpc>
                <a:spcPct val="80000"/>
              </a:lnSpc>
            </a:pPr>
            <a:r>
              <a:rPr lang="en-US" altLang="en-US" sz="1800" b="1">
                <a:solidFill>
                  <a:schemeClr val="bg2"/>
                </a:solidFill>
              </a:rPr>
              <a:t>Legal framework-laws &amp; enforcement</a:t>
            </a:r>
          </a:p>
        </p:txBody>
      </p:sp>
      <p:pic>
        <p:nvPicPr>
          <p:cNvPr id="19460" name="Picture 4">
            <a:extLst>
              <a:ext uri="{FF2B5EF4-FFF2-40B4-BE49-F238E27FC236}">
                <a16:creationId xmlns:a16="http://schemas.microsoft.com/office/drawing/2014/main" xmlns="" id="{F24CE2F1-BC9C-EC67-3A32-DB0E3B777C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A200E893-F154-885F-A5B9-3EAB743FBFCB}"/>
              </a:ext>
            </a:extLst>
          </p:cNvPr>
          <p:cNvSpPr>
            <a:spLocks noGrp="1" noChangeArrowheads="1"/>
          </p:cNvSpPr>
          <p:nvPr>
            <p:ph type="title"/>
          </p:nvPr>
        </p:nvSpPr>
        <p:spPr>
          <a:xfrm>
            <a:off x="457200" y="381000"/>
            <a:ext cx="8229600" cy="1295400"/>
          </a:xfrm>
        </p:spPr>
        <p:txBody>
          <a:bodyPr/>
          <a:lstStyle/>
          <a:p>
            <a:pPr algn="ctr" eaLnBrk="1" hangingPunct="1"/>
            <a:r>
              <a:rPr lang="en-US" altLang="en-US" sz="3700" b="1">
                <a:solidFill>
                  <a:srgbClr val="F64E20"/>
                </a:solidFill>
              </a:rPr>
              <a:t>Combating Cyber crime-Indian legal framework</a:t>
            </a:r>
          </a:p>
        </p:txBody>
      </p:sp>
      <p:sp>
        <p:nvSpPr>
          <p:cNvPr id="20483" name="Rectangle 3">
            <a:extLst>
              <a:ext uri="{FF2B5EF4-FFF2-40B4-BE49-F238E27FC236}">
                <a16:creationId xmlns:a16="http://schemas.microsoft.com/office/drawing/2014/main" xmlns="" id="{E7EEBD66-EA7D-02F3-2E99-5C117C716788}"/>
              </a:ext>
            </a:extLst>
          </p:cNvPr>
          <p:cNvSpPr>
            <a:spLocks noGrp="1" noChangeArrowheads="1"/>
          </p:cNvSpPr>
          <p:nvPr>
            <p:ph type="body" idx="1"/>
          </p:nvPr>
        </p:nvSpPr>
        <p:spPr>
          <a:xfrm>
            <a:off x="685800" y="1905000"/>
            <a:ext cx="8153400" cy="4114800"/>
          </a:xfrm>
        </p:spPr>
        <p:txBody>
          <a:bodyPr/>
          <a:lstStyle/>
          <a:p>
            <a:pPr algn="just" eaLnBrk="1" hangingPunct="1">
              <a:lnSpc>
                <a:spcPct val="80000"/>
              </a:lnSpc>
            </a:pPr>
            <a:r>
              <a:rPr lang="en-US" altLang="en-US" sz="1800"/>
              <a:t>Information Technology Act, 2000-came into force on 17 October 2000. Information technology Act 2000 consists of 94 sections segregated into 13 chapters. Four schedules form part of the Act. </a:t>
            </a:r>
          </a:p>
          <a:p>
            <a:pPr algn="just" eaLnBrk="1" hangingPunct="1">
              <a:lnSpc>
                <a:spcPct val="80000"/>
              </a:lnSpc>
            </a:pPr>
            <a:endParaRPr lang="en-US" altLang="en-US" sz="1800"/>
          </a:p>
          <a:p>
            <a:pPr algn="just" eaLnBrk="1" hangingPunct="1">
              <a:lnSpc>
                <a:spcPct val="80000"/>
              </a:lnSpc>
            </a:pPr>
            <a:r>
              <a:rPr lang="en-US" altLang="en-US" sz="1800"/>
              <a:t>Extends to whole of India and also applies to any offence or contravention there under committed outside India by any person {section 1 (2)} read with Section 75- Act applies to offence or contravention </a:t>
            </a:r>
            <a:r>
              <a:rPr lang="en-US" altLang="en-US" sz="1800">
                <a:solidFill>
                  <a:schemeClr val="bg2"/>
                </a:solidFill>
              </a:rPr>
              <a:t>committed outside India</a:t>
            </a:r>
            <a:r>
              <a:rPr lang="en-US" altLang="en-US" sz="1800"/>
              <a:t> by any person </a:t>
            </a:r>
            <a:r>
              <a:rPr lang="en-US" altLang="en-US" sz="1800">
                <a:solidFill>
                  <a:schemeClr val="bg2"/>
                </a:solidFill>
              </a:rPr>
              <a:t>irrespective of his nationality,</a:t>
            </a:r>
            <a:r>
              <a:rPr lang="en-US" altLang="en-US" sz="1800"/>
              <a:t> if such act involves a computer, computer system or </a:t>
            </a:r>
            <a:r>
              <a:rPr lang="en-US" altLang="en-US" sz="1800">
                <a:solidFill>
                  <a:schemeClr val="bg2"/>
                </a:solidFill>
              </a:rPr>
              <a:t>network located in India</a:t>
            </a:r>
            <a:r>
              <a:rPr lang="en-US" altLang="en-US" sz="1800"/>
              <a:t> </a:t>
            </a:r>
          </a:p>
          <a:p>
            <a:pPr algn="just" eaLnBrk="1" hangingPunct="1">
              <a:lnSpc>
                <a:spcPct val="80000"/>
              </a:lnSpc>
            </a:pPr>
            <a:endParaRPr lang="en-US" altLang="en-US" sz="1800"/>
          </a:p>
          <a:p>
            <a:pPr algn="just" eaLnBrk="1" hangingPunct="1">
              <a:lnSpc>
                <a:spcPct val="80000"/>
              </a:lnSpc>
            </a:pPr>
            <a:r>
              <a:rPr lang="en-US" altLang="en-US" sz="1800"/>
              <a:t>Section 2 (1) (a) –”Access” means  gaining entry into ,instructing or communicating with the logical, arithmetic or memory function resources of  a computer, computer resource or network</a:t>
            </a:r>
          </a:p>
          <a:p>
            <a:pPr algn="just" eaLnBrk="1" hangingPunct="1">
              <a:lnSpc>
                <a:spcPct val="80000"/>
              </a:lnSpc>
              <a:buFont typeface="Wingdings" panose="05000000000000000000" pitchFamily="2" charset="2"/>
              <a:buNone/>
            </a:pPr>
            <a:endParaRPr lang="en-US" altLang="en-US" sz="1800"/>
          </a:p>
          <a:p>
            <a:pPr algn="just" eaLnBrk="1" hangingPunct="1">
              <a:lnSpc>
                <a:spcPct val="80000"/>
              </a:lnSpc>
            </a:pPr>
            <a:r>
              <a:rPr lang="en-US" altLang="en-US" sz="1800"/>
              <a:t>IT Act confers legal recognition to  electronic records and digital signatures (section 4,5 of the IT Act,2000)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B531E4A-3FAC-27AF-4D1B-29E79311BDD8}"/>
              </a:ext>
            </a:extLst>
          </p:cNvPr>
          <p:cNvSpPr>
            <a:spLocks noGrp="1" noChangeArrowheads="1"/>
          </p:cNvSpPr>
          <p:nvPr>
            <p:ph type="title"/>
          </p:nvPr>
        </p:nvSpPr>
        <p:spPr>
          <a:xfrm>
            <a:off x="1524000" y="457200"/>
            <a:ext cx="7010400" cy="762000"/>
          </a:xfrm>
        </p:spPr>
        <p:txBody>
          <a:bodyPr/>
          <a:lstStyle/>
          <a:p>
            <a:pPr algn="ctr" eaLnBrk="1" hangingPunct="1"/>
            <a:r>
              <a:rPr lang="en-AU" altLang="en-US" sz="4000" b="1">
                <a:solidFill>
                  <a:srgbClr val="F64E20"/>
                </a:solidFill>
              </a:rPr>
              <a:t>Civil Wrongs under IT Act</a:t>
            </a:r>
            <a:endParaRPr lang="en-US" altLang="en-US" sz="4000" b="1">
              <a:solidFill>
                <a:srgbClr val="F64E20"/>
              </a:solidFill>
            </a:endParaRPr>
          </a:p>
        </p:txBody>
      </p:sp>
      <p:sp>
        <p:nvSpPr>
          <p:cNvPr id="21507" name="Rectangle 3">
            <a:extLst>
              <a:ext uri="{FF2B5EF4-FFF2-40B4-BE49-F238E27FC236}">
                <a16:creationId xmlns:a16="http://schemas.microsoft.com/office/drawing/2014/main" xmlns="" id="{9DC44674-030F-E07A-200B-472C06CD7F1A}"/>
              </a:ext>
            </a:extLst>
          </p:cNvPr>
          <p:cNvSpPr>
            <a:spLocks noGrp="1" noChangeArrowheads="1"/>
          </p:cNvSpPr>
          <p:nvPr>
            <p:ph type="body" idx="1"/>
          </p:nvPr>
        </p:nvSpPr>
        <p:spPr>
          <a:xfrm>
            <a:off x="1524000" y="1676400"/>
            <a:ext cx="7315200" cy="3962400"/>
          </a:xfrm>
        </p:spPr>
        <p:txBody>
          <a:bodyPr/>
          <a:lstStyle/>
          <a:p>
            <a:pPr eaLnBrk="1" hangingPunct="1">
              <a:lnSpc>
                <a:spcPct val="90000"/>
              </a:lnSpc>
            </a:pPr>
            <a:r>
              <a:rPr lang="en-AU" altLang="en-US" sz="2000"/>
              <a:t>Chapter IX of IT Act, Section 43</a:t>
            </a:r>
          </a:p>
          <a:p>
            <a:pPr eaLnBrk="1" hangingPunct="1">
              <a:lnSpc>
                <a:spcPct val="90000"/>
              </a:lnSpc>
            </a:pPr>
            <a:r>
              <a:rPr lang="en-AU" altLang="en-US" sz="2000"/>
              <a:t>Whoever </a:t>
            </a:r>
            <a:r>
              <a:rPr lang="en-AU" altLang="en-US" sz="2000" u="sng"/>
              <a:t>without permission</a:t>
            </a:r>
            <a:r>
              <a:rPr lang="en-AU" altLang="en-US" sz="2000"/>
              <a:t> of owner of the computer</a:t>
            </a:r>
          </a:p>
          <a:p>
            <a:pPr lvl="1" eaLnBrk="1" hangingPunct="1">
              <a:lnSpc>
                <a:spcPct val="90000"/>
              </a:lnSpc>
            </a:pPr>
            <a:r>
              <a:rPr lang="en-AU" altLang="en-US" sz="1900"/>
              <a:t>Secures access (mere U/A access)</a:t>
            </a:r>
          </a:p>
          <a:p>
            <a:pPr lvl="2" eaLnBrk="1" hangingPunct="1">
              <a:lnSpc>
                <a:spcPct val="90000"/>
              </a:lnSpc>
            </a:pPr>
            <a:r>
              <a:rPr lang="en-AU" altLang="en-US" sz="1800">
                <a:solidFill>
                  <a:schemeClr val="bg2"/>
                </a:solidFill>
              </a:rPr>
              <a:t>Not necessarily through a network</a:t>
            </a:r>
          </a:p>
          <a:p>
            <a:pPr lvl="1" eaLnBrk="1" hangingPunct="1">
              <a:lnSpc>
                <a:spcPct val="90000"/>
              </a:lnSpc>
            </a:pPr>
            <a:r>
              <a:rPr lang="en-AU" altLang="en-US" sz="1900"/>
              <a:t>Downloads, copies, extracts any data</a:t>
            </a:r>
          </a:p>
          <a:p>
            <a:pPr lvl="1" eaLnBrk="1" hangingPunct="1">
              <a:lnSpc>
                <a:spcPct val="90000"/>
              </a:lnSpc>
            </a:pPr>
            <a:r>
              <a:rPr lang="en-AU" altLang="en-US" sz="1900"/>
              <a:t>Introduces or causes to be introduced any viruses or contaminant</a:t>
            </a:r>
          </a:p>
          <a:p>
            <a:pPr lvl="1" eaLnBrk="1" hangingPunct="1">
              <a:lnSpc>
                <a:spcPct val="90000"/>
              </a:lnSpc>
            </a:pPr>
            <a:r>
              <a:rPr lang="en-AU" altLang="en-US" sz="1900"/>
              <a:t>Damages or causes to be damaged any computer resource</a:t>
            </a:r>
          </a:p>
          <a:p>
            <a:pPr lvl="2" eaLnBrk="1" hangingPunct="1">
              <a:lnSpc>
                <a:spcPct val="90000"/>
              </a:lnSpc>
            </a:pPr>
            <a:r>
              <a:rPr lang="en-AU" altLang="en-US" sz="1800">
                <a:solidFill>
                  <a:schemeClr val="bg2"/>
                </a:solidFill>
              </a:rPr>
              <a:t>Destroy, alter, delete, add, modify or rearrange</a:t>
            </a:r>
          </a:p>
          <a:p>
            <a:pPr lvl="2" eaLnBrk="1" hangingPunct="1">
              <a:lnSpc>
                <a:spcPct val="90000"/>
              </a:lnSpc>
            </a:pPr>
            <a:r>
              <a:rPr lang="en-AU" altLang="en-US" sz="1800">
                <a:solidFill>
                  <a:schemeClr val="bg2"/>
                </a:solidFill>
              </a:rPr>
              <a:t>Change the format of a file</a:t>
            </a:r>
          </a:p>
          <a:p>
            <a:pPr lvl="1" eaLnBrk="1" hangingPunct="1">
              <a:lnSpc>
                <a:spcPct val="90000"/>
              </a:lnSpc>
            </a:pPr>
            <a:r>
              <a:rPr lang="en-AU" altLang="en-US" sz="1900"/>
              <a:t>Disrupts or causes disruption of any computer resource</a:t>
            </a:r>
          </a:p>
          <a:p>
            <a:pPr lvl="2" eaLnBrk="1" hangingPunct="1">
              <a:lnSpc>
                <a:spcPct val="90000"/>
              </a:lnSpc>
            </a:pPr>
            <a:r>
              <a:rPr lang="en-AU" altLang="en-US" sz="1800">
                <a:solidFill>
                  <a:schemeClr val="bg2"/>
                </a:solidFill>
              </a:rPr>
              <a:t>Preventing normal continuance of computer</a:t>
            </a:r>
          </a:p>
          <a:p>
            <a:pPr lvl="1" eaLnBrk="1" hangingPunct="1">
              <a:lnSpc>
                <a:spcPct val="90000"/>
              </a:lnSpc>
              <a:buFont typeface="Wingdings" panose="05000000000000000000" pitchFamily="2" charset="2"/>
              <a:buNone/>
            </a:pPr>
            <a:r>
              <a:rPr lang="en-AU" altLang="en-US" sz="2000">
                <a:solidFill>
                  <a:srgbClr val="FFFF00"/>
                </a:solidFill>
              </a:rPr>
              <a:t>  </a:t>
            </a:r>
          </a:p>
          <a:p>
            <a:pPr eaLnBrk="1" hangingPunct="1">
              <a:lnSpc>
                <a:spcPct val="90000"/>
              </a:lnSpc>
            </a:pPr>
            <a:endParaRPr lang="en-US" altLang="en-US" sz="2400">
              <a:solidFill>
                <a:srgbClr val="FFFF00"/>
              </a:solidFill>
            </a:endParaRPr>
          </a:p>
        </p:txBody>
      </p:sp>
      <p:sp>
        <p:nvSpPr>
          <p:cNvPr id="21508" name="Rectangle 4">
            <a:extLst>
              <a:ext uri="{FF2B5EF4-FFF2-40B4-BE49-F238E27FC236}">
                <a16:creationId xmlns:a16="http://schemas.microsoft.com/office/drawing/2014/main" xmlns="" id="{4DDD8FEA-22D8-09A7-999C-03204FBD4F47}"/>
              </a:ext>
            </a:extLst>
          </p:cNvPr>
          <p:cNvSpPr>
            <a:spLocks noChangeArrowheads="1"/>
          </p:cNvSpPr>
          <p:nvPr/>
        </p:nvSpPr>
        <p:spPr bwMode="auto">
          <a:xfrm>
            <a:off x="1371600" y="60960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sz="3600" b="1" baseline="-25000">
              <a:solidFill>
                <a:srgbClr val="FF6600"/>
              </a:solidFill>
              <a:latin typeface="Times New Roman" panose="02020603050405020304" pitchFamily="18" charset="0"/>
            </a:endParaRPr>
          </a:p>
        </p:txBody>
      </p:sp>
      <p:sp>
        <p:nvSpPr>
          <p:cNvPr id="21509" name="Rectangle 5">
            <a:extLst>
              <a:ext uri="{FF2B5EF4-FFF2-40B4-BE49-F238E27FC236}">
                <a16:creationId xmlns:a16="http://schemas.microsoft.com/office/drawing/2014/main" xmlns="" id="{AA09C1BF-275B-25A8-2730-D730CC9B6C21}"/>
              </a:ext>
            </a:extLst>
          </p:cNvPr>
          <p:cNvSpPr>
            <a:spLocks noChangeArrowheads="1"/>
          </p:cNvSpPr>
          <p:nvPr/>
        </p:nvSpPr>
        <p:spPr bwMode="auto">
          <a:xfrm>
            <a:off x="5257800" y="6529388"/>
            <a:ext cx="3609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3DFD113F-F09B-727C-9211-079372D4F1BF}"/>
              </a:ext>
            </a:extLst>
          </p:cNvPr>
          <p:cNvSpPr>
            <a:spLocks noGrp="1" noChangeArrowheads="1"/>
          </p:cNvSpPr>
          <p:nvPr>
            <p:ph type="body" idx="4294967295"/>
          </p:nvPr>
        </p:nvSpPr>
        <p:spPr>
          <a:xfrm>
            <a:off x="1371600" y="2133600"/>
            <a:ext cx="7543800" cy="4114800"/>
          </a:xfrm>
        </p:spPr>
        <p:txBody>
          <a:bodyPr/>
          <a:lstStyle/>
          <a:p>
            <a:pPr lvl="1" eaLnBrk="1" hangingPunct="1">
              <a:lnSpc>
                <a:spcPct val="80000"/>
              </a:lnSpc>
            </a:pPr>
            <a:r>
              <a:rPr lang="en-AU" altLang="en-US" sz="1800"/>
              <a:t>Denies or causes denial of access by any means</a:t>
            </a:r>
          </a:p>
          <a:p>
            <a:pPr lvl="2" eaLnBrk="1" hangingPunct="1">
              <a:lnSpc>
                <a:spcPct val="80000"/>
              </a:lnSpc>
            </a:pPr>
            <a:r>
              <a:rPr lang="en-AU" altLang="en-US" sz="1800">
                <a:solidFill>
                  <a:schemeClr val="bg2"/>
                </a:solidFill>
              </a:rPr>
              <a:t>Denial of service attacks</a:t>
            </a:r>
          </a:p>
          <a:p>
            <a:pPr lvl="1" eaLnBrk="1" hangingPunct="1">
              <a:lnSpc>
                <a:spcPct val="80000"/>
              </a:lnSpc>
            </a:pPr>
            <a:r>
              <a:rPr lang="en-AU" altLang="en-US" sz="1800"/>
              <a:t>Assists any person to do any thing above</a:t>
            </a:r>
          </a:p>
          <a:p>
            <a:pPr lvl="2" eaLnBrk="1" hangingPunct="1">
              <a:lnSpc>
                <a:spcPct val="80000"/>
              </a:lnSpc>
            </a:pPr>
            <a:r>
              <a:rPr lang="en-AU" altLang="en-US" sz="1800">
                <a:solidFill>
                  <a:schemeClr val="bg2"/>
                </a:solidFill>
              </a:rPr>
              <a:t>Rogue Websites, Search Engines, Insiders providing vulnerabilities</a:t>
            </a:r>
          </a:p>
          <a:p>
            <a:pPr lvl="1" eaLnBrk="1" hangingPunct="1">
              <a:lnSpc>
                <a:spcPct val="80000"/>
              </a:lnSpc>
            </a:pPr>
            <a:r>
              <a:rPr lang="en-AU" altLang="en-US" sz="1800"/>
              <a:t>Charges the services availed by a person to the account of another person by tampering or manipulating any computer resource</a:t>
            </a:r>
          </a:p>
          <a:p>
            <a:pPr lvl="2" eaLnBrk="1" hangingPunct="1">
              <a:lnSpc>
                <a:spcPct val="80000"/>
              </a:lnSpc>
            </a:pPr>
            <a:r>
              <a:rPr lang="en-AU" altLang="en-US" sz="1800">
                <a:solidFill>
                  <a:schemeClr val="bg2"/>
                </a:solidFill>
              </a:rPr>
              <a:t>Credit card frauds, Internet time thefts</a:t>
            </a:r>
          </a:p>
          <a:p>
            <a:pPr lvl="1" eaLnBrk="1" hangingPunct="1">
              <a:lnSpc>
                <a:spcPct val="80000"/>
              </a:lnSpc>
            </a:pPr>
            <a:r>
              <a:rPr lang="en-AU" altLang="en-US" sz="1800"/>
              <a:t>Liable to pay damages not exceeding Rs. One crore to the affected party</a:t>
            </a:r>
          </a:p>
          <a:p>
            <a:pPr lvl="1" eaLnBrk="1" hangingPunct="1">
              <a:lnSpc>
                <a:spcPct val="80000"/>
              </a:lnSpc>
            </a:pPr>
            <a:r>
              <a:rPr lang="en-AU" altLang="en-US" sz="1800"/>
              <a:t>Investigation by</a:t>
            </a:r>
          </a:p>
          <a:p>
            <a:pPr lvl="1" eaLnBrk="1" hangingPunct="1">
              <a:lnSpc>
                <a:spcPct val="80000"/>
              </a:lnSpc>
            </a:pPr>
            <a:r>
              <a:rPr lang="en-AU" altLang="en-US" sz="1800"/>
              <a:t>ADJUDICATING OFFICER</a:t>
            </a:r>
          </a:p>
          <a:p>
            <a:pPr lvl="1" eaLnBrk="1" hangingPunct="1">
              <a:lnSpc>
                <a:spcPct val="80000"/>
              </a:lnSpc>
            </a:pPr>
            <a:r>
              <a:rPr lang="en-AU" altLang="en-US" sz="1800"/>
              <a:t>Powers of a civil court</a:t>
            </a:r>
            <a:endParaRPr lang="en-US" altLang="en-US" sz="1800"/>
          </a:p>
        </p:txBody>
      </p:sp>
      <p:sp>
        <p:nvSpPr>
          <p:cNvPr id="22531" name="Rectangle 3">
            <a:extLst>
              <a:ext uri="{FF2B5EF4-FFF2-40B4-BE49-F238E27FC236}">
                <a16:creationId xmlns:a16="http://schemas.microsoft.com/office/drawing/2014/main" xmlns="" id="{E79BA235-F67E-B10A-349C-17F6681F660C}"/>
              </a:ext>
            </a:extLst>
          </p:cNvPr>
          <p:cNvSpPr>
            <a:spLocks noChangeArrowheads="1"/>
          </p:cNvSpPr>
          <p:nvPr/>
        </p:nvSpPr>
        <p:spPr bwMode="auto">
          <a:xfrm>
            <a:off x="1524000" y="4572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AU" altLang="en-US" sz="4000" b="1">
                <a:solidFill>
                  <a:srgbClr val="F64E20"/>
                </a:solidFill>
              </a:rPr>
              <a:t>Civil Wrongs under IT Act (Contd.)</a:t>
            </a:r>
            <a:endParaRPr lang="en-US" altLang="en-US" sz="4000" b="1">
              <a:solidFill>
                <a:srgbClr val="F64E20"/>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F210078A-A7F9-6900-3BE0-4A1AA56195C0}"/>
              </a:ext>
            </a:extLst>
          </p:cNvPr>
          <p:cNvSpPr>
            <a:spLocks noGrp="1" noChangeArrowheads="1"/>
          </p:cNvSpPr>
          <p:nvPr>
            <p:ph type="title"/>
          </p:nvPr>
        </p:nvSpPr>
        <p:spPr>
          <a:xfrm>
            <a:off x="1676400" y="762000"/>
            <a:ext cx="6934200" cy="1676400"/>
          </a:xfrm>
        </p:spPr>
        <p:txBody>
          <a:bodyPr/>
          <a:lstStyle/>
          <a:p>
            <a:pPr eaLnBrk="1" hangingPunct="1"/>
            <a:r>
              <a:rPr lang="en-US" altLang="en-US" sz="4000" b="1">
                <a:solidFill>
                  <a:srgbClr val="F64E20"/>
                </a:solidFill>
              </a:rPr>
              <a:t>Data diddling:</a:t>
            </a:r>
            <a:r>
              <a:rPr lang="en-US" altLang="en-US" sz="4000"/>
              <a:t> changing data prior or during input into a computer </a:t>
            </a:r>
          </a:p>
        </p:txBody>
      </p:sp>
      <p:sp>
        <p:nvSpPr>
          <p:cNvPr id="23555" name="Rectangle 3">
            <a:extLst>
              <a:ext uri="{FF2B5EF4-FFF2-40B4-BE49-F238E27FC236}">
                <a16:creationId xmlns:a16="http://schemas.microsoft.com/office/drawing/2014/main" xmlns="" id="{14A8D170-FFCF-6A76-15F6-A9ADFC949758}"/>
              </a:ext>
            </a:extLst>
          </p:cNvPr>
          <p:cNvSpPr>
            <a:spLocks noGrp="1" noChangeArrowheads="1"/>
          </p:cNvSpPr>
          <p:nvPr>
            <p:ph type="body" idx="1"/>
          </p:nvPr>
        </p:nvSpPr>
        <p:spPr>
          <a:xfrm>
            <a:off x="1524000" y="2590800"/>
            <a:ext cx="7010400" cy="3429000"/>
          </a:xfrm>
        </p:spPr>
        <p:txBody>
          <a:bodyPr/>
          <a:lstStyle/>
          <a:p>
            <a:pPr eaLnBrk="1" hangingPunct="1"/>
            <a:r>
              <a:rPr lang="en-US" altLang="en-US" sz="1800"/>
              <a:t> Section 66 and 43(d) of the I.T. Act covers the offence of data diddling</a:t>
            </a:r>
          </a:p>
          <a:p>
            <a:pPr eaLnBrk="1" hangingPunct="1"/>
            <a:r>
              <a:rPr lang="en-US" altLang="en-US" sz="1800"/>
              <a:t>Penalty: Not exceeding Rs. 1 crore </a:t>
            </a:r>
          </a:p>
          <a:p>
            <a:pPr eaLnBrk="1" hangingPunct="1">
              <a:buFont typeface="Wingdings" panose="05000000000000000000" pitchFamily="2" charset="2"/>
              <a:buNone/>
            </a:pPr>
            <a:r>
              <a:rPr lang="en-US" altLang="en-US" sz="1800" b="1"/>
              <a:t>	</a:t>
            </a:r>
            <a:r>
              <a:rPr lang="en-US" altLang="en-US" sz="1800" b="1">
                <a:solidFill>
                  <a:srgbClr val="F64E20"/>
                </a:solidFill>
              </a:rPr>
              <a:t>Case in point :</a:t>
            </a:r>
            <a:r>
              <a:rPr lang="en-US" altLang="en-US" sz="1800" b="1"/>
              <a:t> </a:t>
            </a:r>
          </a:p>
          <a:p>
            <a:pPr algn="just" eaLnBrk="1" hangingPunct="1">
              <a:buFont typeface="Wingdings" panose="05000000000000000000" pitchFamily="2" charset="2"/>
              <a:buNone/>
            </a:pPr>
            <a:r>
              <a:rPr lang="en-US" altLang="ja-JP" sz="1800" b="1">
                <a:ea typeface="ＭＳ Ｐゴシック" panose="020B0600070205080204" pitchFamily="34" charset="-128"/>
              </a:rPr>
              <a:t>	</a:t>
            </a:r>
            <a:r>
              <a:rPr lang="en-US" altLang="ja-JP" sz="1800" b="1" i="1">
                <a:ea typeface="ＭＳ Ｐゴシック" panose="020B0600070205080204" pitchFamily="34" charset="-128"/>
              </a:rPr>
              <a:t>NDMC Electricity Billing Fraud Case</a:t>
            </a:r>
            <a:r>
              <a:rPr lang="en-US" altLang="ja-JP" sz="1800" b="1">
                <a:ea typeface="ＭＳ Ｐゴシック" panose="020B0600070205080204" pitchFamily="34" charset="-128"/>
              </a:rPr>
              <a:t>: </a:t>
            </a:r>
            <a:r>
              <a:rPr lang="en-US" altLang="ja-JP" sz="1800">
                <a:ea typeface="ＭＳ Ｐゴシック" panose="020B0600070205080204" pitchFamily="34" charset="-128"/>
              </a:rPr>
              <a:t> </a:t>
            </a:r>
            <a:r>
              <a:rPr lang="en-US" altLang="ja-JP" sz="1800">
                <a:solidFill>
                  <a:schemeClr val="bg2"/>
                </a:solidFill>
                <a:ea typeface="ＭＳ Ｐゴシック" panose="020B0600070205080204" pitchFamily="34" charset="-128"/>
              </a:rPr>
              <a:t>A private contractor who was to deal with </a:t>
            </a:r>
            <a:r>
              <a:rPr lang="en-US" altLang="en-US" sz="1800">
                <a:solidFill>
                  <a:schemeClr val="bg2"/>
                </a:solidFill>
              </a:rPr>
              <a:t>receipt and accounting of electricity bills by the NDMC, Delhi. Collection of money, computerized accounting, record maintenance and remittance in his bank  who misappropriated huge amount of funds by manipulating data files to show less receipt and bank remittance.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E688C4BA-6225-8067-6124-6A001CA41028}"/>
              </a:ext>
            </a:extLst>
          </p:cNvPr>
          <p:cNvSpPr>
            <a:spLocks noGrp="1" noChangeArrowheads="1"/>
          </p:cNvSpPr>
          <p:nvPr>
            <p:ph type="title"/>
          </p:nvPr>
        </p:nvSpPr>
        <p:spPr>
          <a:xfrm>
            <a:off x="1350963" y="538163"/>
            <a:ext cx="5726112" cy="806450"/>
          </a:xfrm>
        </p:spPr>
        <p:txBody>
          <a:bodyPr/>
          <a:lstStyle/>
          <a:p>
            <a:pPr algn="ctr" eaLnBrk="1" hangingPunct="1"/>
            <a:r>
              <a:rPr lang="en-US" altLang="en-US" sz="4000" b="1">
                <a:solidFill>
                  <a:srgbClr val="F64E20"/>
                </a:solidFill>
              </a:rPr>
              <a:t>Section 46 IT Act</a:t>
            </a:r>
          </a:p>
        </p:txBody>
      </p:sp>
      <p:sp>
        <p:nvSpPr>
          <p:cNvPr id="24579" name="Rectangle 3">
            <a:extLst>
              <a:ext uri="{FF2B5EF4-FFF2-40B4-BE49-F238E27FC236}">
                <a16:creationId xmlns:a16="http://schemas.microsoft.com/office/drawing/2014/main" xmlns="" id="{42565AF0-795E-8722-70E7-7CD834ED326E}"/>
              </a:ext>
            </a:extLst>
          </p:cNvPr>
          <p:cNvSpPr>
            <a:spLocks noGrp="1" noChangeArrowheads="1"/>
          </p:cNvSpPr>
          <p:nvPr>
            <p:ph type="body" idx="1"/>
          </p:nvPr>
        </p:nvSpPr>
        <p:spPr>
          <a:xfrm>
            <a:off x="1600200" y="1828800"/>
            <a:ext cx="7162800" cy="3962400"/>
          </a:xfrm>
        </p:spPr>
        <p:txBody>
          <a:bodyPr/>
          <a:lstStyle/>
          <a:p>
            <a:pPr algn="just" eaLnBrk="1" hangingPunct="1">
              <a:lnSpc>
                <a:spcPct val="80000"/>
              </a:lnSpc>
            </a:pPr>
            <a:r>
              <a:rPr lang="en-US" altLang="en-US" sz="1800" i="1"/>
              <a:t>Section 46</a:t>
            </a:r>
            <a:r>
              <a:rPr lang="en-US" altLang="en-US" sz="1800"/>
              <a:t>  of  the  IT  Act states  that  an  adjudicating officer shall be adjudging whether a person has  committed a contravention of any of the provisions of the said  Act,  by holding an inquiry. Principles of Audi alterum partum and natural justice are  enshrined  in  the  said section which stipulates that a reasonable opportunity of making a representation shall be granted  to  the  concerned   person   who  is  alleged  to  have  violated  the provisions of the IT Act. The  said Act stipulates that the inquiry will be carried out in the manner as prescribed  by  the  Central  Government</a:t>
            </a:r>
          </a:p>
          <a:p>
            <a:pPr algn="just" eaLnBrk="1" hangingPunct="1">
              <a:lnSpc>
                <a:spcPct val="80000"/>
              </a:lnSpc>
            </a:pPr>
            <a:endParaRPr lang="en-US" altLang="en-US" sz="1800"/>
          </a:p>
          <a:p>
            <a:pPr algn="just" eaLnBrk="1" hangingPunct="1">
              <a:lnSpc>
                <a:spcPct val="80000"/>
              </a:lnSpc>
            </a:pPr>
            <a:r>
              <a:rPr lang="en-US" altLang="en-US" sz="1800"/>
              <a:t>All proceedings before him are deemed to be judicial proceedings, every Adjudicating Officer has all powers conferred on civil courts</a:t>
            </a:r>
          </a:p>
          <a:p>
            <a:pPr algn="just" eaLnBrk="1" hangingPunct="1">
              <a:lnSpc>
                <a:spcPct val="80000"/>
              </a:lnSpc>
            </a:pPr>
            <a:endParaRPr lang="en-US" altLang="en-US" sz="1800"/>
          </a:p>
          <a:p>
            <a:pPr algn="just" eaLnBrk="1" hangingPunct="1">
              <a:lnSpc>
                <a:spcPct val="80000"/>
              </a:lnSpc>
            </a:pPr>
            <a:r>
              <a:rPr lang="en-US" altLang="en-US" sz="1800"/>
              <a:t>Appeal to cyber Appellate Tribunal- from decision of Controller, Adjudicating Officer {section 57 IT act}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37FFD279-DDD4-4D85-8FB9-C17D8A019351}"/>
              </a:ext>
            </a:extLst>
          </p:cNvPr>
          <p:cNvSpPr>
            <a:spLocks noGrp="1" noChangeArrowheads="1"/>
          </p:cNvSpPr>
          <p:nvPr>
            <p:ph type="title"/>
          </p:nvPr>
        </p:nvSpPr>
        <p:spPr>
          <a:xfrm>
            <a:off x="457200" y="698500"/>
            <a:ext cx="8229600" cy="808038"/>
          </a:xfrm>
        </p:spPr>
        <p:txBody>
          <a:bodyPr/>
          <a:lstStyle/>
          <a:p>
            <a:pPr algn="ctr" eaLnBrk="1" hangingPunct="1"/>
            <a:r>
              <a:rPr lang="en-US" altLang="en-US" sz="4000" b="1">
                <a:solidFill>
                  <a:srgbClr val="F64E20"/>
                </a:solidFill>
              </a:rPr>
              <a:t>Section 47, IT Act</a:t>
            </a:r>
          </a:p>
        </p:txBody>
      </p:sp>
      <p:sp>
        <p:nvSpPr>
          <p:cNvPr id="25603" name="Rectangle 3">
            <a:extLst>
              <a:ext uri="{FF2B5EF4-FFF2-40B4-BE49-F238E27FC236}">
                <a16:creationId xmlns:a16="http://schemas.microsoft.com/office/drawing/2014/main" xmlns="" id="{A1DE964D-F1A5-F953-A21A-79FC7106A11C}"/>
              </a:ext>
            </a:extLst>
          </p:cNvPr>
          <p:cNvSpPr>
            <a:spLocks noGrp="1" noChangeArrowheads="1"/>
          </p:cNvSpPr>
          <p:nvPr>
            <p:ph type="body" idx="1"/>
          </p:nvPr>
        </p:nvSpPr>
        <p:spPr>
          <a:xfrm>
            <a:off x="1600200" y="1981200"/>
            <a:ext cx="7010400" cy="4038600"/>
          </a:xfrm>
        </p:spPr>
        <p:txBody>
          <a:bodyPr/>
          <a:lstStyle/>
          <a:p>
            <a:pPr algn="just" eaLnBrk="1" hangingPunct="1"/>
            <a:r>
              <a:rPr lang="en-US" altLang="en-US" sz="1800"/>
              <a:t>Section 47 of the Act lays down that while adjudging the quantum of compensation under  this Act, the adjudicating officer  shall have due regard to the following factors, namely-</a:t>
            </a:r>
          </a:p>
          <a:p>
            <a:pPr algn="just" eaLnBrk="1" hangingPunct="1"/>
            <a:endParaRPr lang="en-US" altLang="en-US" sz="1800"/>
          </a:p>
          <a:p>
            <a:pPr algn="just" eaLnBrk="1" hangingPunct="1"/>
            <a:r>
              <a:rPr lang="en-US" altLang="en-US" sz="1800"/>
              <a:t>(a) the amount of gain of unfair advantage, wherever quantifiable, made as a result of the default; </a:t>
            </a:r>
          </a:p>
          <a:p>
            <a:pPr algn="just" eaLnBrk="1" hangingPunct="1">
              <a:buFont typeface="Wingdings" panose="05000000000000000000" pitchFamily="2" charset="2"/>
              <a:buNone/>
            </a:pPr>
            <a:r>
              <a:rPr lang="en-US" altLang="en-US" sz="1800"/>
              <a:t>                                                                       </a:t>
            </a:r>
          </a:p>
          <a:p>
            <a:pPr algn="just" eaLnBrk="1" hangingPunct="1"/>
            <a:r>
              <a:rPr lang="en-US" altLang="en-US" sz="1800"/>
              <a:t>(b) the amount of loss caused to any person as a result of the default; </a:t>
            </a:r>
          </a:p>
          <a:p>
            <a:pPr algn="just" eaLnBrk="1" hangingPunct="1"/>
            <a:endParaRPr lang="en-US" altLang="en-US" sz="1800"/>
          </a:p>
          <a:p>
            <a:pPr algn="just" eaLnBrk="1" hangingPunct="1"/>
            <a:r>
              <a:rPr lang="en-US" altLang="en-US" sz="1800"/>
              <a:t>(c) the repetitive nature of the default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619EDAC2-BC24-01FD-8580-E899B4D8A569}"/>
              </a:ext>
            </a:extLst>
          </p:cNvPr>
          <p:cNvSpPr>
            <a:spLocks noGrp="1" noChangeArrowheads="1"/>
          </p:cNvSpPr>
          <p:nvPr>
            <p:ph type="title"/>
          </p:nvPr>
        </p:nvSpPr>
        <p:spPr>
          <a:xfrm>
            <a:off x="0" y="1219200"/>
            <a:ext cx="8507413" cy="1325563"/>
          </a:xfrm>
        </p:spPr>
        <p:txBody>
          <a:bodyPr/>
          <a:lstStyle/>
          <a:p>
            <a:pPr eaLnBrk="1" hangingPunct="1"/>
            <a:r>
              <a:rPr lang="en-US" altLang="en-US" sz="4000"/>
              <a:t/>
            </a:r>
            <a:br>
              <a:rPr lang="en-US" altLang="en-US" sz="4000"/>
            </a:br>
            <a:r>
              <a:rPr lang="en-US" altLang="en-US" sz="4000"/>
              <a:t/>
            </a:r>
            <a:br>
              <a:rPr lang="en-US" altLang="en-US" sz="4000"/>
            </a:br>
            <a:r>
              <a:rPr lang="en-US" altLang="en-US" sz="4000"/>
              <a:t/>
            </a:r>
            <a:br>
              <a:rPr lang="en-US" altLang="en-US" sz="4000"/>
            </a:br>
            <a:endParaRPr lang="en-US" altLang="en-US" sz="4000"/>
          </a:p>
        </p:txBody>
      </p:sp>
      <p:sp>
        <p:nvSpPr>
          <p:cNvPr id="23555" name="Rectangle 3">
            <a:extLst>
              <a:ext uri="{FF2B5EF4-FFF2-40B4-BE49-F238E27FC236}">
                <a16:creationId xmlns:a16="http://schemas.microsoft.com/office/drawing/2014/main" xmlns="" id="{B4BED886-E210-2AAB-9087-8C4F6C52C2B8}"/>
              </a:ext>
            </a:extLst>
          </p:cNvPr>
          <p:cNvSpPr>
            <a:spLocks noChangeArrowheads="1"/>
          </p:cNvSpPr>
          <p:nvPr/>
        </p:nvSpPr>
        <p:spPr bwMode="auto">
          <a:xfrm>
            <a:off x="1600200" y="457200"/>
            <a:ext cx="7086600" cy="1311275"/>
          </a:xfrm>
          <a:prstGeom prst="rect">
            <a:avLst/>
          </a:prstGeom>
          <a:noFill/>
          <a:ln>
            <a:noFill/>
          </a:ln>
          <a:effectLst/>
        </p:spPr>
        <p:txBody>
          <a:bodyPr>
            <a:spAutoFit/>
          </a:bodyPr>
          <a:lstStyle/>
          <a:p>
            <a:pPr algn="ctr">
              <a:defRPr/>
            </a:pPr>
            <a:r>
              <a:rPr lang="en-US" altLang="en-US" sz="4000" b="1">
                <a:solidFill>
                  <a:srgbClr val="F64E20"/>
                </a:solidFill>
                <a:effectLst>
                  <a:outerShdw blurRad="38100" dist="38100" dir="2700000" algn="tl">
                    <a:srgbClr val="C0C0C0"/>
                  </a:outerShdw>
                </a:effectLst>
              </a:rPr>
              <a:t>Cybercrime provisions under IT Act,2000 </a:t>
            </a:r>
          </a:p>
        </p:txBody>
      </p:sp>
      <p:sp>
        <p:nvSpPr>
          <p:cNvPr id="26628" name="Rectangle 4">
            <a:extLst>
              <a:ext uri="{FF2B5EF4-FFF2-40B4-BE49-F238E27FC236}">
                <a16:creationId xmlns:a16="http://schemas.microsoft.com/office/drawing/2014/main" xmlns="" id="{24D841FC-BBA7-D929-EEA6-C1495E15DC2C}"/>
              </a:ext>
            </a:extLst>
          </p:cNvPr>
          <p:cNvSpPr>
            <a:spLocks noChangeArrowheads="1"/>
          </p:cNvSpPr>
          <p:nvPr/>
        </p:nvSpPr>
        <p:spPr bwMode="auto">
          <a:xfrm>
            <a:off x="1066800" y="2971800"/>
            <a:ext cx="739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b="1" i="1">
                <a:solidFill>
                  <a:srgbClr val="F64E20"/>
                </a:solidFill>
              </a:rPr>
              <a:t>Offence  </a:t>
            </a:r>
            <a:r>
              <a:rPr lang="en-US" altLang="en-US" sz="1800" b="1" i="1"/>
              <a:t>     </a:t>
            </a:r>
            <a:r>
              <a:rPr lang="en-US" altLang="en-US" sz="1800" b="1"/>
              <a:t>                             </a:t>
            </a:r>
            <a:r>
              <a:rPr lang="en-US" altLang="en-US" sz="1800" b="1">
                <a:solidFill>
                  <a:srgbClr val="F64E20"/>
                </a:solidFill>
              </a:rPr>
              <a:t>                           </a:t>
            </a:r>
            <a:r>
              <a:rPr lang="en-US" altLang="en-US" sz="1800" b="1" i="1">
                <a:solidFill>
                  <a:srgbClr val="F64E20"/>
                </a:solidFill>
              </a:rPr>
              <a:t>Relevant</a:t>
            </a:r>
            <a:r>
              <a:rPr lang="en-US" altLang="en-US" sz="1800" b="1" i="1"/>
              <a:t> </a:t>
            </a:r>
            <a:r>
              <a:rPr lang="en-US" altLang="en-US" sz="1800" b="1" i="1">
                <a:solidFill>
                  <a:srgbClr val="F64E20"/>
                </a:solidFill>
              </a:rPr>
              <a:t>Section </a:t>
            </a:r>
          </a:p>
          <a:p>
            <a:pPr eaLnBrk="1" hangingPunct="1">
              <a:lnSpc>
                <a:spcPct val="80000"/>
              </a:lnSpc>
              <a:buFont typeface="Wingdings" panose="05000000000000000000" pitchFamily="2" charset="2"/>
              <a:buNone/>
            </a:pPr>
            <a:r>
              <a:rPr lang="en-US" altLang="en-US" sz="1800" b="1" i="1">
                <a:solidFill>
                  <a:srgbClr val="F64E20"/>
                </a:solidFill>
              </a:rPr>
              <a:t>							under IT  Act</a:t>
            </a:r>
          </a:p>
          <a:p>
            <a:pPr eaLnBrk="1" hangingPunct="1">
              <a:lnSpc>
                <a:spcPct val="80000"/>
              </a:lnSpc>
              <a:buFont typeface="Wingdings" panose="05000000000000000000" pitchFamily="2" charset="2"/>
              <a:buNone/>
            </a:pPr>
            <a:endParaRPr lang="en-US" altLang="en-US" sz="1800" i="1">
              <a:solidFill>
                <a:srgbClr val="F64E20"/>
              </a:solidFill>
            </a:endParaRPr>
          </a:p>
          <a:p>
            <a:pPr eaLnBrk="1" hangingPunct="1">
              <a:lnSpc>
                <a:spcPct val="80000"/>
              </a:lnSpc>
              <a:buFont typeface="Wingdings" panose="05000000000000000000" pitchFamily="2" charset="2"/>
              <a:buNone/>
            </a:pPr>
            <a:r>
              <a:rPr lang="en-US" altLang="en-US" sz="1800" b="1"/>
              <a:t>Tampering with Computer source documents                     Sec.65</a:t>
            </a:r>
          </a:p>
          <a:p>
            <a:pPr eaLnBrk="1" hangingPunct="1">
              <a:lnSpc>
                <a:spcPct val="80000"/>
              </a:lnSpc>
              <a:buFont typeface="Wingdings" panose="05000000000000000000" pitchFamily="2" charset="2"/>
              <a:buNone/>
            </a:pPr>
            <a:r>
              <a:rPr lang="en-US" altLang="en-US" sz="1800" b="1"/>
              <a:t>Hacking with Computer systems, Data alteration                Sec.66</a:t>
            </a:r>
          </a:p>
          <a:p>
            <a:pPr eaLnBrk="1" hangingPunct="1">
              <a:lnSpc>
                <a:spcPct val="80000"/>
              </a:lnSpc>
              <a:buFont typeface="Wingdings" panose="05000000000000000000" pitchFamily="2" charset="2"/>
              <a:buNone/>
            </a:pPr>
            <a:r>
              <a:rPr lang="en-US" altLang="en-US" sz="1800" b="1"/>
              <a:t>Publishing obscene information                                            Sec.67</a:t>
            </a:r>
          </a:p>
          <a:p>
            <a:pPr eaLnBrk="1" hangingPunct="1">
              <a:lnSpc>
                <a:spcPct val="80000"/>
              </a:lnSpc>
              <a:buFont typeface="Wingdings" panose="05000000000000000000" pitchFamily="2" charset="2"/>
              <a:buNone/>
            </a:pPr>
            <a:r>
              <a:rPr lang="en-US" altLang="en-US" sz="1800" b="1"/>
              <a:t>Un-authorized access to protected system                          Sec.70                     </a:t>
            </a:r>
          </a:p>
          <a:p>
            <a:pPr eaLnBrk="1" hangingPunct="1">
              <a:lnSpc>
                <a:spcPct val="80000"/>
              </a:lnSpc>
              <a:buFont typeface="Wingdings" panose="05000000000000000000" pitchFamily="2" charset="2"/>
              <a:buNone/>
            </a:pPr>
            <a:r>
              <a:rPr lang="en-US" altLang="en-US" sz="1800" b="1"/>
              <a:t>Breach of Confidentiality and Privacy                                   Sec.72</a:t>
            </a:r>
          </a:p>
          <a:p>
            <a:pPr eaLnBrk="1" hangingPunct="1">
              <a:lnSpc>
                <a:spcPct val="80000"/>
              </a:lnSpc>
              <a:buFont typeface="Wingdings" panose="05000000000000000000" pitchFamily="2" charset="2"/>
              <a:buNone/>
            </a:pPr>
            <a:r>
              <a:rPr lang="en-US" altLang="en-US" sz="1800" b="1"/>
              <a:t>Publishing false digital signature certificates                      Sec.73</a:t>
            </a:r>
          </a:p>
          <a:p>
            <a:pPr eaLnBrk="1" hangingPunct="1">
              <a:lnSpc>
                <a:spcPct val="80000"/>
              </a:lnSpc>
              <a:buFont typeface="Wingdings" panose="05000000000000000000" pitchFamily="2" charset="2"/>
              <a:buNone/>
            </a:pPr>
            <a:endParaRPr lang="en-US" altLang="en-US" sz="1800" b="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876CA1D0-6622-687F-3A16-9D91BB3AA5D6}"/>
              </a:ext>
            </a:extLst>
          </p:cNvPr>
          <p:cNvSpPr>
            <a:spLocks noGrp="1" noChangeArrowheads="1"/>
          </p:cNvSpPr>
          <p:nvPr>
            <p:ph type="title"/>
          </p:nvPr>
        </p:nvSpPr>
        <p:spPr>
          <a:xfrm>
            <a:off x="457200" y="457200"/>
            <a:ext cx="8229600" cy="968375"/>
          </a:xfrm>
        </p:spPr>
        <p:txBody>
          <a:bodyPr/>
          <a:lstStyle/>
          <a:p>
            <a:pPr algn="ctr" eaLnBrk="1" hangingPunct="1"/>
            <a:r>
              <a:rPr lang="en-AU" altLang="en-US" sz="4000" b="1">
                <a:solidFill>
                  <a:srgbClr val="F64E20"/>
                </a:solidFill>
              </a:rPr>
              <a:t>Section 65: Source Code</a:t>
            </a:r>
          </a:p>
        </p:txBody>
      </p:sp>
      <p:sp>
        <p:nvSpPr>
          <p:cNvPr id="27651" name="Rectangle 3">
            <a:extLst>
              <a:ext uri="{FF2B5EF4-FFF2-40B4-BE49-F238E27FC236}">
                <a16:creationId xmlns:a16="http://schemas.microsoft.com/office/drawing/2014/main" xmlns="" id="{5F883DBA-CC7F-A3F1-2EAE-8A7CD8B31838}"/>
              </a:ext>
            </a:extLst>
          </p:cNvPr>
          <p:cNvSpPr>
            <a:spLocks noGrp="1" noChangeArrowheads="1"/>
          </p:cNvSpPr>
          <p:nvPr>
            <p:ph type="body" idx="1"/>
          </p:nvPr>
        </p:nvSpPr>
        <p:spPr>
          <a:xfrm>
            <a:off x="1600200" y="1981200"/>
            <a:ext cx="6858000" cy="3886200"/>
          </a:xfrm>
        </p:spPr>
        <p:txBody>
          <a:bodyPr/>
          <a:lstStyle/>
          <a:p>
            <a:pPr eaLnBrk="1" hangingPunct="1">
              <a:lnSpc>
                <a:spcPct val="80000"/>
              </a:lnSpc>
            </a:pPr>
            <a:r>
              <a:rPr lang="en-AU" altLang="en-US" sz="2000"/>
              <a:t>Most important asset of software companies</a:t>
            </a:r>
          </a:p>
          <a:p>
            <a:pPr eaLnBrk="1" hangingPunct="1">
              <a:lnSpc>
                <a:spcPct val="80000"/>
              </a:lnSpc>
            </a:pPr>
            <a:r>
              <a:rPr lang="en-AU" altLang="en-US" sz="2000"/>
              <a:t>“Computer Source Code" means the listing of programmes, computer commands, design and layout</a:t>
            </a:r>
          </a:p>
          <a:p>
            <a:pPr eaLnBrk="1" hangingPunct="1">
              <a:lnSpc>
                <a:spcPct val="80000"/>
              </a:lnSpc>
            </a:pPr>
            <a:r>
              <a:rPr lang="en-AU" altLang="en-US" sz="2000"/>
              <a:t>Ingredients</a:t>
            </a:r>
          </a:p>
          <a:p>
            <a:pPr lvl="1" eaLnBrk="1" hangingPunct="1">
              <a:lnSpc>
                <a:spcPct val="80000"/>
              </a:lnSpc>
            </a:pPr>
            <a:r>
              <a:rPr lang="en-AU" altLang="en-US" sz="2000" u="sng">
                <a:solidFill>
                  <a:schemeClr val="bg2"/>
                </a:solidFill>
              </a:rPr>
              <a:t>Knowledge or intention </a:t>
            </a:r>
          </a:p>
          <a:p>
            <a:pPr lvl="1" eaLnBrk="1" hangingPunct="1">
              <a:lnSpc>
                <a:spcPct val="80000"/>
              </a:lnSpc>
            </a:pPr>
            <a:r>
              <a:rPr lang="en-AU" altLang="en-US" sz="2000">
                <a:solidFill>
                  <a:schemeClr val="bg2"/>
                </a:solidFill>
              </a:rPr>
              <a:t>Concealment, destruction, alteration</a:t>
            </a:r>
          </a:p>
          <a:p>
            <a:pPr lvl="1" eaLnBrk="1" hangingPunct="1">
              <a:lnSpc>
                <a:spcPct val="80000"/>
              </a:lnSpc>
            </a:pPr>
            <a:r>
              <a:rPr lang="en-AU" altLang="en-US" sz="2000">
                <a:solidFill>
                  <a:schemeClr val="bg2"/>
                </a:solidFill>
              </a:rPr>
              <a:t>computer source code required to be kept or maintained by law</a:t>
            </a:r>
          </a:p>
          <a:p>
            <a:pPr eaLnBrk="1" hangingPunct="1">
              <a:lnSpc>
                <a:spcPct val="80000"/>
              </a:lnSpc>
            </a:pPr>
            <a:r>
              <a:rPr lang="en-AU" altLang="en-US" sz="2000"/>
              <a:t>Punishment</a:t>
            </a:r>
          </a:p>
          <a:p>
            <a:pPr lvl="1" eaLnBrk="1" hangingPunct="1">
              <a:lnSpc>
                <a:spcPct val="80000"/>
              </a:lnSpc>
            </a:pPr>
            <a:r>
              <a:rPr lang="en-AU" altLang="en-US" sz="2000">
                <a:solidFill>
                  <a:schemeClr val="bg2"/>
                </a:solidFill>
              </a:rPr>
              <a:t>imprisonment up to three years and / or</a:t>
            </a:r>
          </a:p>
          <a:p>
            <a:pPr lvl="1" eaLnBrk="1" hangingPunct="1">
              <a:lnSpc>
                <a:spcPct val="80000"/>
              </a:lnSpc>
            </a:pPr>
            <a:r>
              <a:rPr lang="en-AU" altLang="en-US" sz="2000">
                <a:solidFill>
                  <a:schemeClr val="bg2"/>
                </a:solidFill>
              </a:rPr>
              <a:t> fine up to Rs. 2 lakh</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EC7D2C52-FC43-DCC9-1605-A5355D87AB3E}"/>
              </a:ext>
            </a:extLst>
          </p:cNvPr>
          <p:cNvSpPr>
            <a:spLocks noChangeArrowheads="1"/>
          </p:cNvSpPr>
          <p:nvPr/>
        </p:nvSpPr>
        <p:spPr bwMode="auto">
          <a:xfrm>
            <a:off x="879475" y="407988"/>
            <a:ext cx="7388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675" name="Rectangle 3">
            <a:extLst>
              <a:ext uri="{FF2B5EF4-FFF2-40B4-BE49-F238E27FC236}">
                <a16:creationId xmlns:a16="http://schemas.microsoft.com/office/drawing/2014/main" xmlns="" id="{DD95FC3D-3075-380D-A517-74FD794D90CF}"/>
              </a:ext>
            </a:extLst>
          </p:cNvPr>
          <p:cNvSpPr>
            <a:spLocks noChangeArrowheads="1"/>
          </p:cNvSpPr>
          <p:nvPr/>
        </p:nvSpPr>
        <p:spPr bwMode="auto">
          <a:xfrm>
            <a:off x="1600200" y="646113"/>
            <a:ext cx="701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F64E20"/>
                </a:solidFill>
              </a:rPr>
              <a:t>Section 66: Hacking</a:t>
            </a:r>
            <a:endParaRPr lang="en-US" altLang="en-US" sz="4000" b="1">
              <a:solidFill>
                <a:srgbClr val="F64E20"/>
              </a:solidFill>
              <a:latin typeface="Times New Roman" panose="02020603050405020304" pitchFamily="18" charset="0"/>
            </a:endParaRPr>
          </a:p>
        </p:txBody>
      </p:sp>
      <p:sp>
        <p:nvSpPr>
          <p:cNvPr id="28676" name="Rectangle 4">
            <a:extLst>
              <a:ext uri="{FF2B5EF4-FFF2-40B4-BE49-F238E27FC236}">
                <a16:creationId xmlns:a16="http://schemas.microsoft.com/office/drawing/2014/main" xmlns="" id="{D37ECE6D-3139-6F12-2276-CD5BF3D410AE}"/>
              </a:ext>
            </a:extLst>
          </p:cNvPr>
          <p:cNvSpPr>
            <a:spLocks noChangeArrowheads="1"/>
          </p:cNvSpPr>
          <p:nvPr/>
        </p:nvSpPr>
        <p:spPr bwMode="auto">
          <a:xfrm>
            <a:off x="968375" y="1604963"/>
            <a:ext cx="1206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3366CC"/>
                </a:solidFill>
              </a:rPr>
              <a:t>•</a:t>
            </a:r>
            <a:endParaRPr lang="en-US" altLang="en-US" sz="2400">
              <a:solidFill>
                <a:srgbClr val="3366CC"/>
              </a:solidFill>
              <a:latin typeface="Times New Roman" panose="02020603050405020304" pitchFamily="18" charset="0"/>
            </a:endParaRPr>
          </a:p>
        </p:txBody>
      </p:sp>
      <p:sp>
        <p:nvSpPr>
          <p:cNvPr id="28677" name="Rectangle 5">
            <a:extLst>
              <a:ext uri="{FF2B5EF4-FFF2-40B4-BE49-F238E27FC236}">
                <a16:creationId xmlns:a16="http://schemas.microsoft.com/office/drawing/2014/main" xmlns="" id="{C5B7C971-6491-7E9A-CD54-3E1DF1802A11}"/>
              </a:ext>
            </a:extLst>
          </p:cNvPr>
          <p:cNvSpPr>
            <a:spLocks noChangeArrowheads="1"/>
          </p:cNvSpPr>
          <p:nvPr/>
        </p:nvSpPr>
        <p:spPr bwMode="auto">
          <a:xfrm>
            <a:off x="1293813" y="1592263"/>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tx2"/>
                </a:solidFill>
              </a:rPr>
              <a:t>Ingredients</a:t>
            </a:r>
            <a:endParaRPr lang="en-US" altLang="en-US" sz="2400">
              <a:solidFill>
                <a:schemeClr val="tx2"/>
              </a:solidFill>
              <a:latin typeface="Times New Roman" panose="02020603050405020304" pitchFamily="18" charset="0"/>
            </a:endParaRPr>
          </a:p>
        </p:txBody>
      </p:sp>
      <p:sp>
        <p:nvSpPr>
          <p:cNvPr id="28678" name="Rectangle 6">
            <a:extLst>
              <a:ext uri="{FF2B5EF4-FFF2-40B4-BE49-F238E27FC236}">
                <a16:creationId xmlns:a16="http://schemas.microsoft.com/office/drawing/2014/main" xmlns="" id="{C6FE4BF5-C61D-0669-7A56-46992A1DF760}"/>
              </a:ext>
            </a:extLst>
          </p:cNvPr>
          <p:cNvSpPr>
            <a:spLocks noChangeArrowheads="1"/>
          </p:cNvSpPr>
          <p:nvPr/>
        </p:nvSpPr>
        <p:spPr bwMode="auto">
          <a:xfrm>
            <a:off x="1401763" y="2036763"/>
            <a:ext cx="1619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00">
                <a:solidFill>
                  <a:srgbClr val="3366CC"/>
                </a:solidFill>
              </a:rPr>
              <a:t>–</a:t>
            </a:r>
            <a:endParaRPr lang="en-US" altLang="en-US" sz="2400">
              <a:solidFill>
                <a:srgbClr val="3366CC"/>
              </a:solidFill>
              <a:latin typeface="Times New Roman" panose="02020603050405020304" pitchFamily="18" charset="0"/>
            </a:endParaRPr>
          </a:p>
        </p:txBody>
      </p:sp>
      <p:sp>
        <p:nvSpPr>
          <p:cNvPr id="28679" name="Rectangle 7">
            <a:extLst>
              <a:ext uri="{FF2B5EF4-FFF2-40B4-BE49-F238E27FC236}">
                <a16:creationId xmlns:a16="http://schemas.microsoft.com/office/drawing/2014/main" xmlns="" id="{7147EA9C-8CA4-6175-7C6E-D737DD534974}"/>
              </a:ext>
            </a:extLst>
          </p:cNvPr>
          <p:cNvSpPr>
            <a:spLocks noChangeArrowheads="1"/>
          </p:cNvSpPr>
          <p:nvPr/>
        </p:nvSpPr>
        <p:spPr bwMode="auto">
          <a:xfrm>
            <a:off x="1676400" y="1981200"/>
            <a:ext cx="514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Intention or Knowledge to cause wrongful loss </a:t>
            </a:r>
            <a:endParaRPr lang="en-US" altLang="en-US">
              <a:solidFill>
                <a:schemeClr val="bg2"/>
              </a:solidFill>
              <a:latin typeface="Times New Roman" panose="02020603050405020304" pitchFamily="18" charset="0"/>
            </a:endParaRPr>
          </a:p>
        </p:txBody>
      </p:sp>
      <p:sp>
        <p:nvSpPr>
          <p:cNvPr id="28680" name="Rectangle 8">
            <a:extLst>
              <a:ext uri="{FF2B5EF4-FFF2-40B4-BE49-F238E27FC236}">
                <a16:creationId xmlns:a16="http://schemas.microsoft.com/office/drawing/2014/main" xmlns="" id="{EC6717EC-A18E-09F1-4DF6-13EB849F6C3F}"/>
              </a:ext>
            </a:extLst>
          </p:cNvPr>
          <p:cNvSpPr>
            <a:spLocks noChangeArrowheads="1"/>
          </p:cNvSpPr>
          <p:nvPr/>
        </p:nvSpPr>
        <p:spPr bwMode="auto">
          <a:xfrm>
            <a:off x="1673225" y="2341563"/>
            <a:ext cx="415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or damage to the public or any person</a:t>
            </a:r>
            <a:endParaRPr lang="en-US" altLang="en-US">
              <a:solidFill>
                <a:schemeClr val="bg2"/>
              </a:solidFill>
              <a:latin typeface="Times New Roman" panose="02020603050405020304" pitchFamily="18" charset="0"/>
            </a:endParaRPr>
          </a:p>
        </p:txBody>
      </p:sp>
      <p:sp>
        <p:nvSpPr>
          <p:cNvPr id="28681" name="Rectangle 9">
            <a:extLst>
              <a:ext uri="{FF2B5EF4-FFF2-40B4-BE49-F238E27FC236}">
                <a16:creationId xmlns:a16="http://schemas.microsoft.com/office/drawing/2014/main" xmlns="" id="{83E63426-8B43-2717-3A3D-F8FC28337980}"/>
              </a:ext>
            </a:extLst>
          </p:cNvPr>
          <p:cNvSpPr>
            <a:spLocks noChangeArrowheads="1"/>
          </p:cNvSpPr>
          <p:nvPr/>
        </p:nvSpPr>
        <p:spPr bwMode="auto">
          <a:xfrm>
            <a:off x="1401763" y="2730500"/>
            <a:ext cx="1619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00">
                <a:solidFill>
                  <a:srgbClr val="3366CC"/>
                </a:solidFill>
              </a:rPr>
              <a:t>–</a:t>
            </a:r>
            <a:endParaRPr lang="en-US" altLang="en-US" sz="2400">
              <a:solidFill>
                <a:srgbClr val="3366CC"/>
              </a:solidFill>
              <a:latin typeface="Times New Roman" panose="02020603050405020304" pitchFamily="18" charset="0"/>
            </a:endParaRPr>
          </a:p>
        </p:txBody>
      </p:sp>
      <p:sp>
        <p:nvSpPr>
          <p:cNvPr id="28682" name="Rectangle 10">
            <a:extLst>
              <a:ext uri="{FF2B5EF4-FFF2-40B4-BE49-F238E27FC236}">
                <a16:creationId xmlns:a16="http://schemas.microsoft.com/office/drawing/2014/main" xmlns="" id="{AB78E0D8-6DDE-E443-71B9-53184FE2EE06}"/>
              </a:ext>
            </a:extLst>
          </p:cNvPr>
          <p:cNvSpPr>
            <a:spLocks noChangeArrowheads="1"/>
          </p:cNvSpPr>
          <p:nvPr/>
        </p:nvSpPr>
        <p:spPr bwMode="auto">
          <a:xfrm>
            <a:off x="1673225" y="2720975"/>
            <a:ext cx="490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Destruction, deletion, alteration, diminishing </a:t>
            </a:r>
            <a:endParaRPr lang="en-US" altLang="en-US">
              <a:solidFill>
                <a:schemeClr val="bg2"/>
              </a:solidFill>
              <a:latin typeface="Times New Roman" panose="02020603050405020304" pitchFamily="18" charset="0"/>
            </a:endParaRPr>
          </a:p>
        </p:txBody>
      </p:sp>
      <p:sp>
        <p:nvSpPr>
          <p:cNvPr id="28683" name="Rectangle 11">
            <a:extLst>
              <a:ext uri="{FF2B5EF4-FFF2-40B4-BE49-F238E27FC236}">
                <a16:creationId xmlns:a16="http://schemas.microsoft.com/office/drawing/2014/main" xmlns="" id="{7076B582-6287-1698-802D-038F8C1B29C3}"/>
              </a:ext>
            </a:extLst>
          </p:cNvPr>
          <p:cNvSpPr>
            <a:spLocks noChangeArrowheads="1"/>
          </p:cNvSpPr>
          <p:nvPr/>
        </p:nvSpPr>
        <p:spPr bwMode="auto">
          <a:xfrm>
            <a:off x="1673225" y="3035300"/>
            <a:ext cx="414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value or utility or injuriously affecting </a:t>
            </a:r>
            <a:endParaRPr lang="en-US" altLang="en-US">
              <a:solidFill>
                <a:schemeClr val="bg2"/>
              </a:solidFill>
              <a:latin typeface="Times New Roman" panose="02020603050405020304" pitchFamily="18" charset="0"/>
            </a:endParaRPr>
          </a:p>
        </p:txBody>
      </p:sp>
      <p:sp>
        <p:nvSpPr>
          <p:cNvPr id="28684" name="Rectangle 12">
            <a:extLst>
              <a:ext uri="{FF2B5EF4-FFF2-40B4-BE49-F238E27FC236}">
                <a16:creationId xmlns:a16="http://schemas.microsoft.com/office/drawing/2014/main" xmlns="" id="{C1547245-674B-61CE-AE1C-332710ADB389}"/>
              </a:ext>
            </a:extLst>
          </p:cNvPr>
          <p:cNvSpPr>
            <a:spLocks noChangeArrowheads="1"/>
          </p:cNvSpPr>
          <p:nvPr/>
        </p:nvSpPr>
        <p:spPr bwMode="auto">
          <a:xfrm>
            <a:off x="1673225" y="3346450"/>
            <a:ext cx="480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information residing in a computer resource</a:t>
            </a:r>
            <a:endParaRPr lang="en-US" altLang="en-US">
              <a:solidFill>
                <a:schemeClr val="bg2"/>
              </a:solidFill>
              <a:latin typeface="Times New Roman" panose="02020603050405020304" pitchFamily="18" charset="0"/>
            </a:endParaRPr>
          </a:p>
        </p:txBody>
      </p:sp>
      <p:sp>
        <p:nvSpPr>
          <p:cNvPr id="28685" name="Rectangle 13">
            <a:extLst>
              <a:ext uri="{FF2B5EF4-FFF2-40B4-BE49-F238E27FC236}">
                <a16:creationId xmlns:a16="http://schemas.microsoft.com/office/drawing/2014/main" xmlns="" id="{6FDC1BD1-EDB7-2E22-3C3C-F2921A354D58}"/>
              </a:ext>
            </a:extLst>
          </p:cNvPr>
          <p:cNvSpPr>
            <a:spLocks noChangeArrowheads="1"/>
          </p:cNvSpPr>
          <p:nvPr/>
        </p:nvSpPr>
        <p:spPr bwMode="auto">
          <a:xfrm>
            <a:off x="968375" y="3749675"/>
            <a:ext cx="120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3366CC"/>
                </a:solidFill>
              </a:rPr>
              <a:t>•</a:t>
            </a:r>
            <a:endParaRPr lang="en-US" altLang="en-US" sz="2400">
              <a:solidFill>
                <a:srgbClr val="3366CC"/>
              </a:solidFill>
              <a:latin typeface="Times New Roman" panose="02020603050405020304" pitchFamily="18" charset="0"/>
            </a:endParaRPr>
          </a:p>
        </p:txBody>
      </p:sp>
      <p:sp>
        <p:nvSpPr>
          <p:cNvPr id="28686" name="Rectangle 14">
            <a:extLst>
              <a:ext uri="{FF2B5EF4-FFF2-40B4-BE49-F238E27FC236}">
                <a16:creationId xmlns:a16="http://schemas.microsoft.com/office/drawing/2014/main" xmlns="" id="{72834559-03CC-683D-740A-B804CBC1F643}"/>
              </a:ext>
            </a:extLst>
          </p:cNvPr>
          <p:cNvSpPr>
            <a:spLocks noChangeArrowheads="1"/>
          </p:cNvSpPr>
          <p:nvPr/>
        </p:nvSpPr>
        <p:spPr bwMode="auto">
          <a:xfrm>
            <a:off x="1293813" y="3736975"/>
            <a:ext cx="1743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tx2"/>
                </a:solidFill>
              </a:rPr>
              <a:t>Punishment</a:t>
            </a:r>
            <a:endParaRPr lang="en-US" altLang="en-US" sz="2400">
              <a:solidFill>
                <a:schemeClr val="tx2"/>
              </a:solidFill>
              <a:latin typeface="Times New Roman" panose="02020603050405020304" pitchFamily="18" charset="0"/>
            </a:endParaRPr>
          </a:p>
        </p:txBody>
      </p:sp>
      <p:sp>
        <p:nvSpPr>
          <p:cNvPr id="28687" name="Rectangle 15">
            <a:extLst>
              <a:ext uri="{FF2B5EF4-FFF2-40B4-BE49-F238E27FC236}">
                <a16:creationId xmlns:a16="http://schemas.microsoft.com/office/drawing/2014/main" xmlns="" id="{491C3876-9B5A-A4DE-D691-C0D3839DB5FF}"/>
              </a:ext>
            </a:extLst>
          </p:cNvPr>
          <p:cNvSpPr>
            <a:spLocks noChangeArrowheads="1"/>
          </p:cNvSpPr>
          <p:nvPr/>
        </p:nvSpPr>
        <p:spPr bwMode="auto">
          <a:xfrm>
            <a:off x="1401763" y="4184650"/>
            <a:ext cx="1619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00">
                <a:solidFill>
                  <a:srgbClr val="3366CC"/>
                </a:solidFill>
              </a:rPr>
              <a:t>–</a:t>
            </a:r>
            <a:endParaRPr lang="en-US" altLang="en-US" sz="2400">
              <a:solidFill>
                <a:srgbClr val="3366CC"/>
              </a:solidFill>
              <a:latin typeface="Times New Roman" panose="02020603050405020304" pitchFamily="18" charset="0"/>
            </a:endParaRPr>
          </a:p>
        </p:txBody>
      </p:sp>
      <p:sp>
        <p:nvSpPr>
          <p:cNvPr id="28688" name="Rectangle 16">
            <a:extLst>
              <a:ext uri="{FF2B5EF4-FFF2-40B4-BE49-F238E27FC236}">
                <a16:creationId xmlns:a16="http://schemas.microsoft.com/office/drawing/2014/main" xmlns="" id="{32D7CE0C-0080-DE10-0767-7EF4DF305DCD}"/>
              </a:ext>
            </a:extLst>
          </p:cNvPr>
          <p:cNvSpPr>
            <a:spLocks noChangeArrowheads="1"/>
          </p:cNvSpPr>
          <p:nvPr/>
        </p:nvSpPr>
        <p:spPr bwMode="auto">
          <a:xfrm>
            <a:off x="1673225" y="4175125"/>
            <a:ext cx="4432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imprisonment up to three years, and / or </a:t>
            </a:r>
            <a:endParaRPr lang="en-US" altLang="en-US">
              <a:solidFill>
                <a:schemeClr val="bg2"/>
              </a:solidFill>
              <a:latin typeface="Times New Roman" panose="02020603050405020304" pitchFamily="18" charset="0"/>
            </a:endParaRPr>
          </a:p>
        </p:txBody>
      </p:sp>
      <p:sp>
        <p:nvSpPr>
          <p:cNvPr id="28689" name="Rectangle 17">
            <a:extLst>
              <a:ext uri="{FF2B5EF4-FFF2-40B4-BE49-F238E27FC236}">
                <a16:creationId xmlns:a16="http://schemas.microsoft.com/office/drawing/2014/main" xmlns="" id="{4FCCDE8C-8CAE-9C77-DFBA-A3F7BD74AEBF}"/>
              </a:ext>
            </a:extLst>
          </p:cNvPr>
          <p:cNvSpPr>
            <a:spLocks noChangeArrowheads="1"/>
          </p:cNvSpPr>
          <p:nvPr/>
        </p:nvSpPr>
        <p:spPr bwMode="auto">
          <a:xfrm>
            <a:off x="1401763" y="4564063"/>
            <a:ext cx="1619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300">
                <a:solidFill>
                  <a:srgbClr val="3366CC"/>
                </a:solidFill>
              </a:rPr>
              <a:t>–</a:t>
            </a:r>
            <a:endParaRPr lang="en-US" altLang="en-US" sz="2400">
              <a:solidFill>
                <a:srgbClr val="3366CC"/>
              </a:solidFill>
              <a:latin typeface="Times New Roman" panose="02020603050405020304" pitchFamily="18" charset="0"/>
            </a:endParaRPr>
          </a:p>
        </p:txBody>
      </p:sp>
      <p:sp>
        <p:nvSpPr>
          <p:cNvPr id="28690" name="Rectangle 18">
            <a:extLst>
              <a:ext uri="{FF2B5EF4-FFF2-40B4-BE49-F238E27FC236}">
                <a16:creationId xmlns:a16="http://schemas.microsoft.com/office/drawing/2014/main" xmlns="" id="{C43A0258-9795-8D7B-A0F7-D65AD7A8A831}"/>
              </a:ext>
            </a:extLst>
          </p:cNvPr>
          <p:cNvSpPr>
            <a:spLocks noChangeArrowheads="1"/>
          </p:cNvSpPr>
          <p:nvPr/>
        </p:nvSpPr>
        <p:spPr bwMode="auto">
          <a:xfrm>
            <a:off x="1673225" y="4554538"/>
            <a:ext cx="2159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2"/>
                </a:solidFill>
              </a:rPr>
              <a:t>fine up to Rs. 2 lakh</a:t>
            </a:r>
            <a:endParaRPr lang="en-US" altLang="en-US">
              <a:solidFill>
                <a:schemeClr val="bg2"/>
              </a:solidFill>
              <a:latin typeface="Times New Roman" panose="02020603050405020304" pitchFamily="18" charset="0"/>
            </a:endParaRPr>
          </a:p>
        </p:txBody>
      </p:sp>
      <p:sp>
        <p:nvSpPr>
          <p:cNvPr id="28691" name="Rectangle 19">
            <a:extLst>
              <a:ext uri="{FF2B5EF4-FFF2-40B4-BE49-F238E27FC236}">
                <a16:creationId xmlns:a16="http://schemas.microsoft.com/office/drawing/2014/main" xmlns="" id="{EDA7FC62-E11E-9AF0-570B-D5DCB0953636}"/>
              </a:ext>
            </a:extLst>
          </p:cNvPr>
          <p:cNvSpPr>
            <a:spLocks noChangeArrowheads="1"/>
          </p:cNvSpPr>
          <p:nvPr/>
        </p:nvSpPr>
        <p:spPr bwMode="auto">
          <a:xfrm>
            <a:off x="968375" y="4959350"/>
            <a:ext cx="120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a:solidFill>
                  <a:srgbClr val="3366CC"/>
                </a:solidFill>
              </a:rPr>
              <a:t>•</a:t>
            </a:r>
            <a:endParaRPr lang="en-US" altLang="en-US" sz="2400">
              <a:solidFill>
                <a:srgbClr val="3366CC"/>
              </a:solidFill>
              <a:latin typeface="Times New Roman" panose="02020603050405020304" pitchFamily="18" charset="0"/>
            </a:endParaRPr>
          </a:p>
        </p:txBody>
      </p:sp>
      <p:sp>
        <p:nvSpPr>
          <p:cNvPr id="28692" name="Rectangle 20">
            <a:extLst>
              <a:ext uri="{FF2B5EF4-FFF2-40B4-BE49-F238E27FC236}">
                <a16:creationId xmlns:a16="http://schemas.microsoft.com/office/drawing/2014/main" xmlns="" id="{5AC2FBB8-39DE-1072-CDC6-9B1C5FBF03B5}"/>
              </a:ext>
            </a:extLst>
          </p:cNvPr>
          <p:cNvSpPr>
            <a:spLocks noChangeArrowheads="1"/>
          </p:cNvSpPr>
          <p:nvPr/>
        </p:nvSpPr>
        <p:spPr bwMode="auto">
          <a:xfrm>
            <a:off x="1293813" y="4946650"/>
            <a:ext cx="3805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tx2"/>
                </a:solidFill>
              </a:rPr>
              <a:t>Cognizable, Non Bailable,</a:t>
            </a:r>
            <a:r>
              <a:rPr lang="en-US" altLang="en-US" sz="2400" b="1">
                <a:solidFill>
                  <a:srgbClr val="66FF33"/>
                </a:solidFill>
              </a:rPr>
              <a:t> </a:t>
            </a:r>
            <a:endParaRPr lang="en-US" altLang="en-US" sz="2400">
              <a:solidFill>
                <a:srgbClr val="66FF33"/>
              </a:solidFill>
              <a:latin typeface="Times New Roman" panose="02020603050405020304" pitchFamily="18" charset="0"/>
            </a:endParaRPr>
          </a:p>
        </p:txBody>
      </p:sp>
      <p:sp>
        <p:nvSpPr>
          <p:cNvPr id="25621" name="Rectangle 21">
            <a:extLst>
              <a:ext uri="{FF2B5EF4-FFF2-40B4-BE49-F238E27FC236}">
                <a16:creationId xmlns:a16="http://schemas.microsoft.com/office/drawing/2014/main" xmlns="" id="{D04F2C33-F9AB-9721-92D4-5C21A8737838}"/>
              </a:ext>
            </a:extLst>
          </p:cNvPr>
          <p:cNvSpPr>
            <a:spLocks noChangeArrowheads="1"/>
          </p:cNvSpPr>
          <p:nvPr/>
        </p:nvSpPr>
        <p:spPr bwMode="auto">
          <a:xfrm>
            <a:off x="1219200" y="5562600"/>
            <a:ext cx="5530850" cy="366713"/>
          </a:xfrm>
          <a:prstGeom prst="rect">
            <a:avLst/>
          </a:prstGeom>
          <a:noFill/>
          <a:ln>
            <a:noFill/>
          </a:ln>
          <a:effectLst/>
        </p:spPr>
        <p:txBody>
          <a:bodyPr wrap="none">
            <a:spAutoFit/>
          </a:bodyPr>
          <a:lstStyle/>
          <a:p>
            <a:pPr>
              <a:defRPr/>
            </a:pPr>
            <a:r>
              <a:rPr lang="en-US" altLang="en-US" i="1">
                <a:effectLst>
                  <a:outerShdw blurRad="38100" dist="38100" dir="2700000" algn="tl">
                    <a:srgbClr val="C0C0C0"/>
                  </a:outerShdw>
                </a:effectLst>
              </a:rPr>
              <a:t>Section 66 covers data theft aswell as data alteration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DA172F51-B6C6-8FB4-C8DF-7D0A53A0C88E}"/>
              </a:ext>
            </a:extLst>
          </p:cNvPr>
          <p:cNvSpPr>
            <a:spLocks noGrp="1" noChangeArrowheads="1"/>
          </p:cNvSpPr>
          <p:nvPr>
            <p:ph type="title"/>
          </p:nvPr>
        </p:nvSpPr>
        <p:spPr/>
        <p:txBody>
          <a:bodyPr/>
          <a:lstStyle/>
          <a:p>
            <a:pPr eaLnBrk="1" hangingPunct="1"/>
            <a:r>
              <a:rPr lang="en-US" altLang="en-US" sz="4000">
                <a:solidFill>
                  <a:srgbClr val="FF3300"/>
                </a:solidFill>
              </a:rPr>
              <a:t>Computer vulnerability</a:t>
            </a:r>
          </a:p>
        </p:txBody>
      </p:sp>
      <p:sp>
        <p:nvSpPr>
          <p:cNvPr id="8195" name="Rectangle 3">
            <a:extLst>
              <a:ext uri="{FF2B5EF4-FFF2-40B4-BE49-F238E27FC236}">
                <a16:creationId xmlns:a16="http://schemas.microsoft.com/office/drawing/2014/main" xmlns="" id="{89897C72-9373-05F6-54F2-BEC15EAC66AF}"/>
              </a:ext>
            </a:extLst>
          </p:cNvPr>
          <p:cNvSpPr>
            <a:spLocks noGrp="1" noChangeArrowheads="1"/>
          </p:cNvSpPr>
          <p:nvPr>
            <p:ph type="body" sz="half" idx="1"/>
          </p:nvPr>
        </p:nvSpPr>
        <p:spPr>
          <a:xfrm>
            <a:off x="457200" y="1524000"/>
            <a:ext cx="8229600" cy="1876425"/>
          </a:xfrm>
        </p:spPr>
        <p:txBody>
          <a:bodyPr/>
          <a:lstStyle/>
          <a:p>
            <a:pPr eaLnBrk="1" hangingPunct="1">
              <a:lnSpc>
                <a:spcPct val="80000"/>
              </a:lnSpc>
            </a:pPr>
            <a:r>
              <a:rPr lang="en-US" altLang="en-US" sz="2000" b="1"/>
              <a:t>Computers store huge amounts of data in small spaces</a:t>
            </a:r>
            <a:r>
              <a:rPr lang="en-US" altLang="en-US" sz="2000"/>
              <a:t> </a:t>
            </a:r>
          </a:p>
          <a:p>
            <a:pPr eaLnBrk="1" hangingPunct="1">
              <a:lnSpc>
                <a:spcPct val="80000"/>
              </a:lnSpc>
            </a:pPr>
            <a:r>
              <a:rPr lang="en-US" altLang="en-US" sz="2000"/>
              <a:t>Ease of access</a:t>
            </a:r>
          </a:p>
          <a:p>
            <a:pPr eaLnBrk="1" hangingPunct="1">
              <a:lnSpc>
                <a:spcPct val="80000"/>
              </a:lnSpc>
            </a:pPr>
            <a:r>
              <a:rPr lang="en-US" altLang="en-US" sz="2000"/>
              <a:t>Complexity of technology</a:t>
            </a:r>
          </a:p>
          <a:p>
            <a:pPr eaLnBrk="1" hangingPunct="1">
              <a:lnSpc>
                <a:spcPct val="80000"/>
              </a:lnSpc>
            </a:pPr>
            <a:r>
              <a:rPr lang="en-US" altLang="en-US" sz="2000"/>
              <a:t>Human error</a:t>
            </a:r>
          </a:p>
          <a:p>
            <a:pPr eaLnBrk="1" hangingPunct="1">
              <a:lnSpc>
                <a:spcPct val="80000"/>
              </a:lnSpc>
            </a:pPr>
            <a:r>
              <a:rPr lang="en-US" altLang="en-US" sz="2000"/>
              <a:t>One of the key elements that keeps most members of any society honest is fear of being caught — the deterrence factor. Cyberspace changes two of those rules. First, it offers the criminal an opportunity of attacking his victims from the remoteness of a different continent and secondly, the results of the crime are not immediately apparent.</a:t>
            </a:r>
          </a:p>
          <a:p>
            <a:pPr eaLnBrk="1" hangingPunct="1">
              <a:lnSpc>
                <a:spcPct val="80000"/>
              </a:lnSpc>
            </a:pPr>
            <a:r>
              <a:rPr lang="en-US" altLang="en-US" sz="2000"/>
              <a:t>Need new laws and upgraded technology to combat cyber crimes </a:t>
            </a:r>
          </a:p>
        </p:txBody>
      </p:sp>
      <p:pic>
        <p:nvPicPr>
          <p:cNvPr id="8196" name="Picture 4">
            <a:extLst>
              <a:ext uri="{FF2B5EF4-FFF2-40B4-BE49-F238E27FC236}">
                <a16:creationId xmlns:a16="http://schemas.microsoft.com/office/drawing/2014/main" xmlns="" id="{41F3DD77-FCAF-DB54-D20C-5E4B4F3D34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 y="4648200"/>
            <a:ext cx="8153400" cy="191135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37FFB796-F931-0991-D790-2D572DBA801B}"/>
              </a:ext>
            </a:extLst>
          </p:cNvPr>
          <p:cNvSpPr>
            <a:spLocks noGrp="1" noChangeArrowheads="1"/>
          </p:cNvSpPr>
          <p:nvPr>
            <p:ph type="title"/>
          </p:nvPr>
        </p:nvSpPr>
        <p:spPr>
          <a:xfrm>
            <a:off x="1295400" y="533400"/>
            <a:ext cx="7391400" cy="533400"/>
          </a:xfrm>
        </p:spPr>
        <p:txBody>
          <a:bodyPr/>
          <a:lstStyle/>
          <a:p>
            <a:pPr algn="ctr" eaLnBrk="1" hangingPunct="1"/>
            <a:r>
              <a:rPr lang="en-AU" altLang="en-US" sz="4000" b="1">
                <a:solidFill>
                  <a:srgbClr val="F64E20"/>
                </a:solidFill>
              </a:rPr>
              <a:t>Sec. 67. Pornography</a:t>
            </a:r>
          </a:p>
        </p:txBody>
      </p:sp>
      <p:sp>
        <p:nvSpPr>
          <p:cNvPr id="29699" name="Rectangle 3">
            <a:extLst>
              <a:ext uri="{FF2B5EF4-FFF2-40B4-BE49-F238E27FC236}">
                <a16:creationId xmlns:a16="http://schemas.microsoft.com/office/drawing/2014/main" xmlns="" id="{41021271-862D-40BC-995E-597777DCD1B0}"/>
              </a:ext>
            </a:extLst>
          </p:cNvPr>
          <p:cNvSpPr>
            <a:spLocks noGrp="1" noChangeArrowheads="1"/>
          </p:cNvSpPr>
          <p:nvPr>
            <p:ph type="body" idx="1"/>
          </p:nvPr>
        </p:nvSpPr>
        <p:spPr>
          <a:xfrm>
            <a:off x="1371600" y="1371600"/>
            <a:ext cx="7467600" cy="4419600"/>
          </a:xfrm>
        </p:spPr>
        <p:txBody>
          <a:bodyPr/>
          <a:lstStyle/>
          <a:p>
            <a:pPr eaLnBrk="1" hangingPunct="1">
              <a:lnSpc>
                <a:spcPct val="90000"/>
              </a:lnSpc>
            </a:pPr>
            <a:r>
              <a:rPr lang="en-AU" altLang="en-US" sz="1800" dirty="0"/>
              <a:t>Ingredients</a:t>
            </a:r>
          </a:p>
          <a:p>
            <a:pPr lvl="1" eaLnBrk="1" hangingPunct="1">
              <a:lnSpc>
                <a:spcPct val="90000"/>
              </a:lnSpc>
            </a:pPr>
            <a:r>
              <a:rPr lang="en-AU" altLang="en-US" sz="1800" dirty="0">
                <a:solidFill>
                  <a:schemeClr val="bg2"/>
                </a:solidFill>
              </a:rPr>
              <a:t>Publishing or transmitting or causing to be published </a:t>
            </a:r>
          </a:p>
          <a:p>
            <a:pPr lvl="1" eaLnBrk="1" hangingPunct="1">
              <a:lnSpc>
                <a:spcPct val="90000"/>
              </a:lnSpc>
            </a:pPr>
            <a:r>
              <a:rPr lang="en-AU" altLang="en-US" sz="1800" dirty="0">
                <a:solidFill>
                  <a:schemeClr val="bg2"/>
                </a:solidFill>
              </a:rPr>
              <a:t>in the electronic form, </a:t>
            </a:r>
          </a:p>
          <a:p>
            <a:pPr lvl="1" eaLnBrk="1" hangingPunct="1">
              <a:lnSpc>
                <a:spcPct val="90000"/>
              </a:lnSpc>
            </a:pPr>
            <a:r>
              <a:rPr lang="en-AU" altLang="en-US" sz="1800" dirty="0">
                <a:solidFill>
                  <a:schemeClr val="bg2"/>
                </a:solidFill>
              </a:rPr>
              <a:t>Obscene material</a:t>
            </a:r>
          </a:p>
          <a:p>
            <a:pPr eaLnBrk="1" hangingPunct="1">
              <a:lnSpc>
                <a:spcPct val="90000"/>
              </a:lnSpc>
            </a:pPr>
            <a:r>
              <a:rPr lang="en-AU" altLang="en-US" sz="1800" dirty="0"/>
              <a:t>Punishment</a:t>
            </a:r>
          </a:p>
          <a:p>
            <a:pPr lvl="1" eaLnBrk="1" hangingPunct="1">
              <a:lnSpc>
                <a:spcPct val="90000"/>
              </a:lnSpc>
            </a:pPr>
            <a:r>
              <a:rPr lang="en-AU" altLang="en-US" sz="1800" dirty="0"/>
              <a:t>On first conviction </a:t>
            </a:r>
          </a:p>
          <a:p>
            <a:pPr lvl="2" eaLnBrk="1" hangingPunct="1">
              <a:lnSpc>
                <a:spcPct val="90000"/>
              </a:lnSpc>
            </a:pPr>
            <a:r>
              <a:rPr lang="en-AU" altLang="en-US" sz="1800" dirty="0">
                <a:solidFill>
                  <a:schemeClr val="bg2"/>
                </a:solidFill>
              </a:rPr>
              <a:t>imprisonment of either description up to five years and </a:t>
            </a:r>
          </a:p>
          <a:p>
            <a:pPr lvl="2" eaLnBrk="1" hangingPunct="1">
              <a:lnSpc>
                <a:spcPct val="90000"/>
              </a:lnSpc>
            </a:pPr>
            <a:r>
              <a:rPr lang="en-AU" altLang="en-US" sz="1800" dirty="0">
                <a:solidFill>
                  <a:schemeClr val="bg2"/>
                </a:solidFill>
              </a:rPr>
              <a:t>fine up to </a:t>
            </a:r>
            <a:r>
              <a:rPr lang="en-AU" altLang="en-US" sz="1800" dirty="0" err="1">
                <a:solidFill>
                  <a:schemeClr val="bg2"/>
                </a:solidFill>
              </a:rPr>
              <a:t>Rs</a:t>
            </a:r>
            <a:r>
              <a:rPr lang="en-AU" altLang="en-US" sz="1800" dirty="0">
                <a:solidFill>
                  <a:schemeClr val="bg2"/>
                </a:solidFill>
              </a:rPr>
              <a:t>. </a:t>
            </a:r>
            <a:r>
              <a:rPr lang="en-AU" altLang="en-US" sz="1800" dirty="0" smtClean="0">
                <a:solidFill>
                  <a:schemeClr val="bg2"/>
                </a:solidFill>
              </a:rPr>
              <a:t>10 </a:t>
            </a:r>
            <a:r>
              <a:rPr lang="en-AU" altLang="en-US" sz="1800" dirty="0">
                <a:solidFill>
                  <a:schemeClr val="bg2"/>
                </a:solidFill>
              </a:rPr>
              <a:t>lakh</a:t>
            </a:r>
          </a:p>
          <a:p>
            <a:pPr lvl="1" eaLnBrk="1" hangingPunct="1">
              <a:lnSpc>
                <a:spcPct val="90000"/>
              </a:lnSpc>
            </a:pPr>
            <a:r>
              <a:rPr lang="en-AU" altLang="en-US" sz="1800" dirty="0"/>
              <a:t>On subsequent conviction </a:t>
            </a:r>
          </a:p>
          <a:p>
            <a:pPr lvl="2" eaLnBrk="1" hangingPunct="1">
              <a:lnSpc>
                <a:spcPct val="90000"/>
              </a:lnSpc>
            </a:pPr>
            <a:r>
              <a:rPr lang="en-AU" altLang="en-US" sz="1800" dirty="0">
                <a:solidFill>
                  <a:schemeClr val="bg2"/>
                </a:solidFill>
              </a:rPr>
              <a:t>imprisonment of either description up to </a:t>
            </a:r>
            <a:r>
              <a:rPr lang="en-AU" altLang="en-US" sz="1800" dirty="0" smtClean="0">
                <a:solidFill>
                  <a:schemeClr val="bg2"/>
                </a:solidFill>
              </a:rPr>
              <a:t>seven</a:t>
            </a:r>
            <a:r>
              <a:rPr lang="en-AU" altLang="en-US" sz="1800" dirty="0" smtClean="0">
                <a:solidFill>
                  <a:schemeClr val="bg2"/>
                </a:solidFill>
              </a:rPr>
              <a:t> </a:t>
            </a:r>
            <a:r>
              <a:rPr lang="en-AU" altLang="en-US" sz="1800" dirty="0">
                <a:solidFill>
                  <a:schemeClr val="bg2"/>
                </a:solidFill>
              </a:rPr>
              <a:t>years and </a:t>
            </a:r>
          </a:p>
          <a:p>
            <a:pPr lvl="2" eaLnBrk="1" hangingPunct="1">
              <a:lnSpc>
                <a:spcPct val="90000"/>
              </a:lnSpc>
            </a:pPr>
            <a:r>
              <a:rPr lang="en-AU" altLang="en-US" sz="1800" dirty="0">
                <a:solidFill>
                  <a:schemeClr val="bg2"/>
                </a:solidFill>
              </a:rPr>
              <a:t>fine up to </a:t>
            </a:r>
            <a:r>
              <a:rPr lang="en-AU" altLang="en-US" sz="1800" dirty="0" err="1">
                <a:solidFill>
                  <a:schemeClr val="bg2"/>
                </a:solidFill>
              </a:rPr>
              <a:t>Rs</a:t>
            </a:r>
            <a:r>
              <a:rPr lang="en-AU" altLang="en-US" sz="1800" dirty="0">
                <a:solidFill>
                  <a:schemeClr val="bg2"/>
                </a:solidFill>
              </a:rPr>
              <a:t>. </a:t>
            </a:r>
            <a:r>
              <a:rPr lang="en-AU" altLang="en-US" sz="1800" dirty="0" smtClean="0">
                <a:solidFill>
                  <a:schemeClr val="bg2"/>
                </a:solidFill>
              </a:rPr>
              <a:t>10 </a:t>
            </a:r>
            <a:r>
              <a:rPr lang="en-AU" altLang="en-US" sz="1800" dirty="0">
                <a:solidFill>
                  <a:schemeClr val="bg2"/>
                </a:solidFill>
              </a:rPr>
              <a:t>lakh</a:t>
            </a:r>
          </a:p>
          <a:p>
            <a:pPr eaLnBrk="1" hangingPunct="1">
              <a:lnSpc>
                <a:spcPct val="90000"/>
              </a:lnSpc>
            </a:pPr>
            <a:r>
              <a:rPr lang="en-AU" altLang="en-US" sz="1800" dirty="0"/>
              <a:t>Section covers</a:t>
            </a:r>
          </a:p>
          <a:p>
            <a:pPr lvl="1" eaLnBrk="1" hangingPunct="1">
              <a:lnSpc>
                <a:spcPct val="90000"/>
              </a:lnSpc>
            </a:pPr>
            <a:r>
              <a:rPr lang="en-AU" altLang="en-US" sz="1800" dirty="0">
                <a:solidFill>
                  <a:schemeClr val="bg2"/>
                </a:solidFill>
              </a:rPr>
              <a:t>Internet Service Providers,</a:t>
            </a:r>
          </a:p>
          <a:p>
            <a:pPr lvl="1" eaLnBrk="1" hangingPunct="1">
              <a:lnSpc>
                <a:spcPct val="90000"/>
              </a:lnSpc>
            </a:pPr>
            <a:r>
              <a:rPr lang="en-AU" altLang="en-US" sz="1800" dirty="0">
                <a:solidFill>
                  <a:schemeClr val="bg2"/>
                </a:solidFill>
              </a:rPr>
              <a:t>Search engines, </a:t>
            </a:r>
          </a:p>
          <a:p>
            <a:pPr lvl="1" eaLnBrk="1" hangingPunct="1">
              <a:lnSpc>
                <a:spcPct val="90000"/>
              </a:lnSpc>
            </a:pPr>
            <a:r>
              <a:rPr lang="en-AU" altLang="en-US" sz="1800" dirty="0">
                <a:solidFill>
                  <a:schemeClr val="bg2"/>
                </a:solidFill>
              </a:rPr>
              <a:t>Pornographic websites</a:t>
            </a:r>
          </a:p>
          <a:p>
            <a:pPr eaLnBrk="1" hangingPunct="1">
              <a:lnSpc>
                <a:spcPct val="90000"/>
              </a:lnSpc>
            </a:pPr>
            <a:r>
              <a:rPr lang="en-AU" altLang="en-US" sz="1800" dirty="0"/>
              <a:t>Cognizable, Non-</a:t>
            </a:r>
            <a:r>
              <a:rPr lang="en-AU" altLang="en-US" sz="1800" dirty="0" err="1"/>
              <a:t>Bailable</a:t>
            </a:r>
            <a:r>
              <a:rPr lang="en-AU" altLang="en-US" sz="1800" dirty="0"/>
              <a:t>, JMIC/ Court of Sessions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497B204E-0F73-C78B-3D36-D97C56630896}"/>
              </a:ext>
            </a:extLst>
          </p:cNvPr>
          <p:cNvSpPr>
            <a:spLocks noGrp="1" noChangeArrowheads="1"/>
          </p:cNvSpPr>
          <p:nvPr>
            <p:ph type="title"/>
          </p:nvPr>
        </p:nvSpPr>
        <p:spPr/>
        <p:txBody>
          <a:bodyPr/>
          <a:lstStyle/>
          <a:p>
            <a:pPr eaLnBrk="1" hangingPunct="1"/>
            <a:r>
              <a:rPr lang="en-US" altLang="en-US" sz="2800" b="1">
                <a:solidFill>
                  <a:srgbClr val="F64E20"/>
                </a:solidFill>
              </a:rPr>
              <a:t>Computer Related Crimes under IPC and Special Laws</a:t>
            </a:r>
            <a:br>
              <a:rPr lang="en-US" altLang="en-US" sz="2800" b="1">
                <a:solidFill>
                  <a:srgbClr val="F64E20"/>
                </a:solidFill>
              </a:rPr>
            </a:br>
            <a:endParaRPr lang="en-US" altLang="en-US" sz="2800" b="1">
              <a:solidFill>
                <a:srgbClr val="F64E20"/>
              </a:solidFill>
            </a:endParaRPr>
          </a:p>
        </p:txBody>
      </p:sp>
      <p:graphicFrame>
        <p:nvGraphicFramePr>
          <p:cNvPr id="111619" name="Group 3">
            <a:extLst>
              <a:ext uri="{FF2B5EF4-FFF2-40B4-BE49-F238E27FC236}">
                <a16:creationId xmlns:a16="http://schemas.microsoft.com/office/drawing/2014/main" xmlns="" id="{65A49EA7-0DF9-1ACC-5207-19905CB8F122}"/>
              </a:ext>
            </a:extLst>
          </p:cNvPr>
          <p:cNvGraphicFramePr>
            <a:graphicFrameLocks noGrp="1"/>
          </p:cNvGraphicFramePr>
          <p:nvPr>
            <p:ph idx="1"/>
          </p:nvPr>
        </p:nvGraphicFramePr>
        <p:xfrm>
          <a:off x="457200" y="1981200"/>
          <a:ext cx="8229600" cy="4411662"/>
        </p:xfrm>
        <a:graphic>
          <a:graphicData uri="http://schemas.openxmlformats.org/drawingml/2006/table">
            <a:tbl>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Sending threatening messages by email</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503 IPC</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Sending defamatory messages by email</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499, 500 IPC</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Forgery of electronic records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463, 470, 471 IPC</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Bogus websites, cyber frauds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420 IPC</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578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Email spoofing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416, 417, 463 IPC</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Online sale of Drugs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NDPS Act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Web - Jacking</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Sec. 383 IPC</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6084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Online sale of Arms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1400" b="1" i="0" u="none" strike="noStrike" cap="none" normalizeH="0" baseline="0">
                          <a:ln>
                            <a:noFill/>
                          </a:ln>
                          <a:solidFill>
                            <a:srgbClr val="031E73"/>
                          </a:solidFill>
                          <a:effectLst/>
                          <a:latin typeface="Arial" panose="020B0604020202020204" pitchFamily="34" charset="0"/>
                        </a:rPr>
                        <a:t>Arms Act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6ACDB3C3-9EF0-F1DC-2979-D2E304A54215}"/>
              </a:ext>
            </a:extLst>
          </p:cNvPr>
          <p:cNvSpPr>
            <a:spLocks noGrp="1" noChangeArrowheads="1"/>
          </p:cNvSpPr>
          <p:nvPr>
            <p:ph type="title"/>
          </p:nvPr>
        </p:nvSpPr>
        <p:spPr/>
        <p:txBody>
          <a:bodyPr/>
          <a:lstStyle/>
          <a:p>
            <a:pPr eaLnBrk="1" hangingPunct="1"/>
            <a:r>
              <a:rPr lang="en-US" altLang="en-US" sz="4100" b="1">
                <a:solidFill>
                  <a:srgbClr val="F64E20"/>
                </a:solidFill>
              </a:rPr>
              <a:t>Some more offences dealt with under IPC…</a:t>
            </a:r>
          </a:p>
        </p:txBody>
      </p:sp>
      <p:sp>
        <p:nvSpPr>
          <p:cNvPr id="31747" name="Rectangle 3">
            <a:extLst>
              <a:ext uri="{FF2B5EF4-FFF2-40B4-BE49-F238E27FC236}">
                <a16:creationId xmlns:a16="http://schemas.microsoft.com/office/drawing/2014/main" xmlns="" id="{757A761B-2517-BBAF-175A-402C34B1738A}"/>
              </a:ext>
            </a:extLst>
          </p:cNvPr>
          <p:cNvSpPr>
            <a:spLocks noGrp="1" noChangeArrowheads="1"/>
          </p:cNvSpPr>
          <p:nvPr>
            <p:ph type="body" idx="1"/>
          </p:nvPr>
        </p:nvSpPr>
        <p:spPr/>
        <p:txBody>
          <a:bodyPr/>
          <a:lstStyle/>
          <a:p>
            <a:pPr eaLnBrk="1" hangingPunct="1"/>
            <a:r>
              <a:rPr lang="en-US" altLang="en-US"/>
              <a:t>Criminal breach of trust/Fraud- Sec. 405,406,408,409 IPC</a:t>
            </a:r>
          </a:p>
          <a:p>
            <a:pPr eaLnBrk="1" hangingPunct="1"/>
            <a:r>
              <a:rPr lang="en-US" altLang="en-US"/>
              <a:t>Destruction of electronic evidence-Sec.204,477 IPC</a:t>
            </a:r>
          </a:p>
          <a:p>
            <a:pPr eaLnBrk="1" hangingPunct="1"/>
            <a:r>
              <a:rPr lang="en-US" altLang="en-US"/>
              <a:t>False electronic evidence-Sec.193 IPC</a:t>
            </a:r>
          </a:p>
          <a:p>
            <a:pPr eaLnBrk="1" hangingPunct="1"/>
            <a:r>
              <a:rPr lang="en-US" altLang="en-US"/>
              <a:t>Offences by or against public servant-Sec.167,172,173,175 IPC</a:t>
            </a:r>
          </a:p>
          <a:p>
            <a:pPr eaLnBrk="1" hangingPunct="1"/>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987EE9D9-F744-0F4F-DF5C-6F182A029FE0}"/>
              </a:ext>
            </a:extLst>
          </p:cNvPr>
          <p:cNvSpPr>
            <a:spLocks noGrp="1" noChangeArrowheads="1"/>
          </p:cNvSpPr>
          <p:nvPr>
            <p:ph type="title"/>
          </p:nvPr>
        </p:nvSpPr>
        <p:spPr/>
        <p:txBody>
          <a:bodyPr/>
          <a:lstStyle/>
          <a:p>
            <a:pPr eaLnBrk="1" hangingPunct="1"/>
            <a:r>
              <a:rPr lang="en-US" altLang="ja-JP" b="1">
                <a:solidFill>
                  <a:srgbClr val="F64E20"/>
                </a:solidFill>
                <a:ea typeface="ＭＳ Ｐゴシック" panose="020B0600070205080204" pitchFamily="34" charset="-128"/>
              </a:rPr>
              <a:t>Email spoofing:</a:t>
            </a:r>
            <a:endParaRPr lang="en-US" altLang="en-US" b="1">
              <a:solidFill>
                <a:srgbClr val="F64E20"/>
              </a:solidFill>
              <a:ea typeface="ＭＳ Ｐゴシック" panose="020B0600070205080204" pitchFamily="34" charset="-128"/>
            </a:endParaRPr>
          </a:p>
        </p:txBody>
      </p:sp>
      <p:sp>
        <p:nvSpPr>
          <p:cNvPr id="32771" name="Rectangle 3">
            <a:extLst>
              <a:ext uri="{FF2B5EF4-FFF2-40B4-BE49-F238E27FC236}">
                <a16:creationId xmlns:a16="http://schemas.microsoft.com/office/drawing/2014/main" xmlns="" id="{6711BD6A-3ACF-AE55-8CEC-820817016C55}"/>
              </a:ext>
            </a:extLst>
          </p:cNvPr>
          <p:cNvSpPr>
            <a:spLocks noGrp="1" noChangeArrowheads="1"/>
          </p:cNvSpPr>
          <p:nvPr>
            <p:ph type="body" idx="1"/>
          </p:nvPr>
        </p:nvSpPr>
        <p:spPr/>
        <p:txBody>
          <a:bodyPr/>
          <a:lstStyle/>
          <a:p>
            <a:pPr algn="just" eaLnBrk="1" hangingPunct="1">
              <a:lnSpc>
                <a:spcPct val="80000"/>
              </a:lnSpc>
            </a:pPr>
            <a:r>
              <a:rPr lang="en-US" altLang="en-US" sz="2000"/>
              <a:t>Pranab Mitra , former executive of Gujarat Ambuja Cement posed as a woman, Rita Basu, and created a fake e-mail ID through which he contacted one V.R. Ninawe an Abu Dhabi businessmen  . After long cyber relationship and emotional massages Mitra sent an e-mail that ‘‘she would commit suicide’’ if Ninawe ended the relationship. He also gave him ‘‘another friend Ruchira Sengupta’s’’ e-mail ID which was in fact his second bogus address. When Ninawe mailed at the other ID he was shocked to learn that Mitra had died and police is searching Ninawe. Mitra extorted few lacs Rupees as advocate fees etc. Mitra even sent e-mails as high court and police officials to extort more money. Ninawe finally came down to Mumbai to lodge a police case. </a:t>
            </a:r>
          </a:p>
          <a:p>
            <a:pPr eaLnBrk="1" hangingPunct="1">
              <a:lnSpc>
                <a:spcPct val="80000"/>
              </a:lnSpc>
            </a:pPr>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199D43F9-D831-2CAF-3910-839B6E7A0A9C}"/>
              </a:ext>
            </a:extLst>
          </p:cNvPr>
          <p:cNvSpPr>
            <a:spLocks noGrp="1" noChangeArrowheads="1"/>
          </p:cNvSpPr>
          <p:nvPr>
            <p:ph type="title"/>
          </p:nvPr>
        </p:nvSpPr>
        <p:spPr/>
        <p:txBody>
          <a:bodyPr/>
          <a:lstStyle/>
          <a:p>
            <a:pPr eaLnBrk="1" hangingPunct="1"/>
            <a:r>
              <a:rPr lang="en-US" altLang="en-US" sz="4100" b="1">
                <a:solidFill>
                  <a:srgbClr val="F64E20"/>
                </a:solidFill>
              </a:rPr>
              <a:t>Legal provisions to counter identity theft</a:t>
            </a:r>
          </a:p>
        </p:txBody>
      </p:sp>
      <p:sp>
        <p:nvSpPr>
          <p:cNvPr id="33795" name="Rectangle 3">
            <a:extLst>
              <a:ext uri="{FF2B5EF4-FFF2-40B4-BE49-F238E27FC236}">
                <a16:creationId xmlns:a16="http://schemas.microsoft.com/office/drawing/2014/main" xmlns="" id="{55442868-ED9F-E371-D392-DB07F7E05F6B}"/>
              </a:ext>
            </a:extLst>
          </p:cNvPr>
          <p:cNvSpPr>
            <a:spLocks noGrp="1" noChangeArrowheads="1"/>
          </p:cNvSpPr>
          <p:nvPr>
            <p:ph type="body" idx="1"/>
          </p:nvPr>
        </p:nvSpPr>
        <p:spPr/>
        <p:txBody>
          <a:bodyPr/>
          <a:lstStyle/>
          <a:p>
            <a:pPr algn="just" eaLnBrk="1" hangingPunct="1">
              <a:lnSpc>
                <a:spcPct val="80000"/>
              </a:lnSpc>
            </a:pPr>
            <a:r>
              <a:rPr lang="en-US" altLang="en-US" sz="1800"/>
              <a:t>The IT Act 2000 in its present form does not have any specific provision to deal with identity theft. However, the Expert Committee on Amendments to the IT Act 2000 (whose report is presently under consideration by the government for adoption) has recommended amending the Indian Penal Code (IPC) by inserting in it two new sections: </a:t>
            </a:r>
          </a:p>
          <a:p>
            <a:pPr algn="just" eaLnBrk="1" hangingPunct="1">
              <a:lnSpc>
                <a:spcPct val="80000"/>
              </a:lnSpc>
            </a:pPr>
            <a:endParaRPr lang="en-US" altLang="en-US" sz="1800"/>
          </a:p>
          <a:p>
            <a:pPr algn="just" eaLnBrk="1" hangingPunct="1">
              <a:lnSpc>
                <a:spcPct val="80000"/>
              </a:lnSpc>
            </a:pPr>
            <a:r>
              <a:rPr lang="en-US" altLang="en-US" sz="1800"/>
              <a:t>section 417A which prescribes punishment of up to 3 years imprisonment and fine for 'cheating by using any unique identification feature of any other person'; and </a:t>
            </a:r>
          </a:p>
          <a:p>
            <a:pPr algn="just" eaLnBrk="1" hangingPunct="1">
              <a:lnSpc>
                <a:spcPct val="80000"/>
              </a:lnSpc>
            </a:pPr>
            <a:endParaRPr lang="en-US" altLang="en-US" sz="1800"/>
          </a:p>
          <a:p>
            <a:pPr eaLnBrk="1" hangingPunct="1">
              <a:lnSpc>
                <a:spcPct val="80000"/>
              </a:lnSpc>
            </a:pPr>
            <a:r>
              <a:rPr lang="en-US" altLang="en-US" sz="1800"/>
              <a:t>section 419A that prescribes punishment of up to 5 years imprisonment and fine for 'cheating by impersonation' using a network or computer resource.</a:t>
            </a:r>
            <a:br>
              <a:rPr lang="en-US" altLang="en-US" sz="1800"/>
            </a:br>
            <a:endParaRPr lang="en-US" altLang="en-US" sz="1800"/>
          </a:p>
          <a:p>
            <a:pPr eaLnBrk="1" hangingPunct="1">
              <a:lnSpc>
                <a:spcPct val="80000"/>
              </a:lnSpc>
            </a:pP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88517223-9488-1263-AB8B-CE44521D43EC}"/>
              </a:ext>
            </a:extLst>
          </p:cNvPr>
          <p:cNvSpPr>
            <a:spLocks noGrp="1" noChangeArrowheads="1"/>
          </p:cNvSpPr>
          <p:nvPr>
            <p:ph type="title"/>
          </p:nvPr>
        </p:nvSpPr>
        <p:spPr/>
        <p:txBody>
          <a:bodyPr/>
          <a:lstStyle/>
          <a:p>
            <a:pPr eaLnBrk="1" hangingPunct="1"/>
            <a:r>
              <a:rPr lang="en-US" altLang="ja-JP" b="1">
                <a:solidFill>
                  <a:srgbClr val="F64E20"/>
                </a:solidFill>
                <a:ea typeface="ＭＳ Ｐゴシック" panose="020B0600070205080204" pitchFamily="34" charset="-128"/>
              </a:rPr>
              <a:t>Forgery</a:t>
            </a:r>
            <a:endParaRPr lang="en-US" altLang="en-US" b="1">
              <a:solidFill>
                <a:srgbClr val="F64E20"/>
              </a:solidFill>
              <a:ea typeface="ＭＳ Ｐゴシック" panose="020B0600070205080204" pitchFamily="34" charset="-128"/>
            </a:endParaRPr>
          </a:p>
        </p:txBody>
      </p:sp>
      <p:sp>
        <p:nvSpPr>
          <p:cNvPr id="34819" name="Rectangle 3">
            <a:extLst>
              <a:ext uri="{FF2B5EF4-FFF2-40B4-BE49-F238E27FC236}">
                <a16:creationId xmlns:a16="http://schemas.microsoft.com/office/drawing/2014/main" xmlns="" id="{3F3D9D87-1F6C-98A7-2D81-4B58EB93EA92}"/>
              </a:ext>
            </a:extLst>
          </p:cNvPr>
          <p:cNvSpPr>
            <a:spLocks noGrp="1" noChangeArrowheads="1"/>
          </p:cNvSpPr>
          <p:nvPr>
            <p:ph type="body" idx="1"/>
          </p:nvPr>
        </p:nvSpPr>
        <p:spPr/>
        <p:txBody>
          <a:bodyPr/>
          <a:lstStyle/>
          <a:p>
            <a:pPr eaLnBrk="1" hangingPunct="1">
              <a:lnSpc>
                <a:spcPct val="90000"/>
              </a:lnSpc>
            </a:pPr>
            <a:r>
              <a:rPr lang="en-US" altLang="en-US" sz="2800" b="1"/>
              <a:t>Andhra Pradesh Tax Case</a:t>
            </a:r>
            <a:r>
              <a:rPr lang="en-US" altLang="en-US" sz="2800"/>
              <a:t> </a:t>
            </a:r>
          </a:p>
          <a:p>
            <a:pPr eaLnBrk="1" hangingPunct="1">
              <a:lnSpc>
                <a:spcPct val="90000"/>
              </a:lnSpc>
              <a:buFont typeface="Wingdings" panose="05000000000000000000" pitchFamily="2" charset="2"/>
              <a:buNone/>
            </a:pPr>
            <a:r>
              <a:rPr lang="en-US" altLang="en-US" sz="2800"/>
              <a:t>   </a:t>
            </a:r>
            <a:r>
              <a:rPr lang="en-US" altLang="en-US" sz="2400">
                <a:solidFill>
                  <a:srgbClr val="031E73"/>
                </a:solidFill>
              </a:rPr>
              <a:t>In the explanation of the Rs. 22 Crore which was recovered from the house of the owner of a plastic firm by the sleuths of vigilance department, the accused person submitted 6000 vouchers to legitimize the amount recovered, but after careful scrutiny of vouchers and contents of his computers it revealed that all of them were made after the raids were conducted . All vouchers were fake computerized vouchers.</a:t>
            </a:r>
            <a:r>
              <a:rPr lang="en-US" altLang="en-US" sz="2400"/>
              <a:t/>
            </a:r>
            <a:br>
              <a:rPr lang="en-US" altLang="en-US" sz="2400"/>
            </a:br>
            <a:endParaRPr lang="en-US" altLang="en-US" sz="2400"/>
          </a:p>
          <a:p>
            <a:pPr eaLnBrk="1" hangingPunct="1">
              <a:lnSpc>
                <a:spcPct val="90000"/>
              </a:lnSpc>
            </a:pPr>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7C71BAA3-13DD-D145-D653-5CB73EF53D69}"/>
              </a:ext>
            </a:extLst>
          </p:cNvPr>
          <p:cNvSpPr>
            <a:spLocks noGrp="1" noChangeArrowheads="1"/>
          </p:cNvSpPr>
          <p:nvPr>
            <p:ph type="title"/>
          </p:nvPr>
        </p:nvSpPr>
        <p:spPr/>
        <p:txBody>
          <a:bodyPr/>
          <a:lstStyle/>
          <a:p>
            <a:pPr eaLnBrk="1" hangingPunct="1"/>
            <a:r>
              <a:rPr lang="en-US" altLang="en-US" sz="4100" b="1">
                <a:solidFill>
                  <a:srgbClr val="F64E20"/>
                </a:solidFill>
              </a:rPr>
              <a:t>Cyber stalking</a:t>
            </a:r>
          </a:p>
        </p:txBody>
      </p:sp>
      <p:sp>
        <p:nvSpPr>
          <p:cNvPr id="35843" name="Rectangle 3">
            <a:extLst>
              <a:ext uri="{FF2B5EF4-FFF2-40B4-BE49-F238E27FC236}">
                <a16:creationId xmlns:a16="http://schemas.microsoft.com/office/drawing/2014/main" xmlns="" id="{DC859DE1-BB38-7517-33AE-BFA499EE7907}"/>
              </a:ext>
            </a:extLst>
          </p:cNvPr>
          <p:cNvSpPr>
            <a:spLocks noGrp="1" noChangeArrowheads="1"/>
          </p:cNvSpPr>
          <p:nvPr>
            <p:ph type="body" idx="1"/>
          </p:nvPr>
        </p:nvSpPr>
        <p:spPr/>
        <p:txBody>
          <a:bodyPr/>
          <a:lstStyle/>
          <a:p>
            <a:pPr algn="just" eaLnBrk="1" hangingPunct="1"/>
            <a:r>
              <a:rPr lang="en-US" altLang="en-US" sz="2800"/>
              <a:t>Ritu Kohli (</a:t>
            </a:r>
            <a:r>
              <a:rPr lang="en-US" altLang="ja-JP" sz="2800">
                <a:ea typeface="ＭＳ Ｐゴシック" panose="020B0600070205080204" pitchFamily="34" charset="-128"/>
              </a:rPr>
              <a:t>first lady to register the cyber stalking case) </a:t>
            </a:r>
            <a:r>
              <a:rPr lang="en-US" altLang="en-US" sz="2800"/>
              <a:t> is a victim of cyber-stalking. A friend of her husband  gave her phone number and name on a chat site for immoral purposes. A computer expert, Kohli was able to trace the culprit. Now, the latter is being tried for "outraging the modesty of a woman", under Section 509 of IPC. </a:t>
            </a:r>
          </a:p>
          <a:p>
            <a:pPr eaLnBrk="1" hangingPunct="1"/>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44BCB82-F8E8-E7C6-690D-F0332AFF9D71}"/>
              </a:ext>
            </a:extLst>
          </p:cNvPr>
          <p:cNvSpPr>
            <a:spLocks noGrp="1" noChangeArrowheads="1"/>
          </p:cNvSpPr>
          <p:nvPr>
            <p:ph type="title"/>
          </p:nvPr>
        </p:nvSpPr>
        <p:spPr/>
        <p:txBody>
          <a:bodyPr/>
          <a:lstStyle/>
          <a:p>
            <a:pPr eaLnBrk="1" hangingPunct="1"/>
            <a:r>
              <a:rPr lang="en-US" altLang="en-US" sz="4100" b="1">
                <a:solidFill>
                  <a:srgbClr val="F64E20"/>
                </a:solidFill>
              </a:rPr>
              <a:t>Cyber defamation</a:t>
            </a:r>
          </a:p>
        </p:txBody>
      </p:sp>
      <p:sp>
        <p:nvSpPr>
          <p:cNvPr id="36867" name="Rectangle 3">
            <a:extLst>
              <a:ext uri="{FF2B5EF4-FFF2-40B4-BE49-F238E27FC236}">
                <a16:creationId xmlns:a16="http://schemas.microsoft.com/office/drawing/2014/main" xmlns="" id="{E930BB55-187C-65B3-77D4-2D990764A29D}"/>
              </a:ext>
            </a:extLst>
          </p:cNvPr>
          <p:cNvSpPr>
            <a:spLocks noGrp="1" noChangeArrowheads="1"/>
          </p:cNvSpPr>
          <p:nvPr>
            <p:ph type="body" idx="1"/>
          </p:nvPr>
        </p:nvSpPr>
        <p:spPr/>
        <p:txBody>
          <a:bodyPr/>
          <a:lstStyle/>
          <a:p>
            <a:pPr algn="just" eaLnBrk="1" hangingPunct="1">
              <a:lnSpc>
                <a:spcPct val="80000"/>
              </a:lnSpc>
            </a:pPr>
            <a:r>
              <a:rPr lang="en-US" altLang="en-US" sz="1800" b="1" i="1">
                <a:solidFill>
                  <a:srgbClr val="F64E20"/>
                </a:solidFill>
              </a:rPr>
              <a:t>SMC Pneumatics (India) Pvt. Ltd. v. Jogesh Kwatra</a:t>
            </a:r>
            <a:r>
              <a:rPr lang="en-US" altLang="en-US" sz="1800" b="1">
                <a:solidFill>
                  <a:srgbClr val="F64E20"/>
                </a:solidFill>
              </a:rPr>
              <a:t>:</a:t>
            </a:r>
            <a:r>
              <a:rPr lang="en-US" altLang="en-US" sz="1800" b="1"/>
              <a:t> </a:t>
            </a:r>
            <a:r>
              <a:rPr lang="en-US" altLang="en-US" sz="2000"/>
              <a:t>India’s first case of cyber defamation was reported when a company’s employee (defendant) started sending derogatory, defamatory and obscene e-mails about its Managing Director. The e-mails were anonymous and frequent, and were sent to many of their business associates to tarnish the image and goodwill of the plaintiff company. </a:t>
            </a:r>
          </a:p>
          <a:p>
            <a:pPr algn="just" eaLnBrk="1" hangingPunct="1">
              <a:lnSpc>
                <a:spcPct val="80000"/>
              </a:lnSpc>
            </a:pPr>
            <a:endParaRPr lang="en-US" altLang="en-US" sz="2000"/>
          </a:p>
          <a:p>
            <a:pPr algn="just" eaLnBrk="1" hangingPunct="1">
              <a:lnSpc>
                <a:spcPct val="80000"/>
              </a:lnSpc>
              <a:buFont typeface="Wingdings" panose="05000000000000000000" pitchFamily="2" charset="2"/>
              <a:buNone/>
            </a:pPr>
            <a:r>
              <a:rPr lang="en-US" altLang="en-US" sz="2000"/>
              <a:t>    The plaintiff was able to identify the defendant with the help of a private computer expert and moved the Delhi High Court. The court granted an ad-interim injunction and restrained the employee from sending, publishing and transmitting e-mails, which are defamatory or derogatory to the plaintiffs. </a:t>
            </a:r>
          </a:p>
          <a:p>
            <a:pPr eaLnBrk="1" hangingPunct="1">
              <a:lnSpc>
                <a:spcPct val="80000"/>
              </a:lnSpc>
            </a:pPr>
            <a:endParaRPr lang="en-US"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109A2CF7-CBF0-187E-5604-E979D54FB10B}"/>
              </a:ext>
            </a:extLst>
          </p:cNvPr>
          <p:cNvSpPr>
            <a:spLocks noGrp="1" noChangeArrowheads="1"/>
          </p:cNvSpPr>
          <p:nvPr>
            <p:ph type="title"/>
          </p:nvPr>
        </p:nvSpPr>
        <p:spPr/>
        <p:txBody>
          <a:bodyPr/>
          <a:lstStyle/>
          <a:p>
            <a:pPr eaLnBrk="1" hangingPunct="1"/>
            <a:r>
              <a:rPr lang="en-US" altLang="en-US" sz="3700" b="1">
                <a:solidFill>
                  <a:srgbClr val="F64E20"/>
                </a:solidFill>
              </a:rPr>
              <a:t>Online gambling: virtual casinos, Cases of money laundering</a:t>
            </a:r>
          </a:p>
        </p:txBody>
      </p:sp>
      <p:sp>
        <p:nvSpPr>
          <p:cNvPr id="37891" name="Rectangle 3">
            <a:extLst>
              <a:ext uri="{FF2B5EF4-FFF2-40B4-BE49-F238E27FC236}">
                <a16:creationId xmlns:a16="http://schemas.microsoft.com/office/drawing/2014/main" xmlns="" id="{CDAE6059-6528-4B3C-4FBA-67597A709C7B}"/>
              </a:ext>
            </a:extLst>
          </p:cNvPr>
          <p:cNvSpPr>
            <a:spLocks noGrp="1" noChangeArrowheads="1"/>
          </p:cNvSpPr>
          <p:nvPr>
            <p:ph type="body" idx="1"/>
          </p:nvPr>
        </p:nvSpPr>
        <p:spPr/>
        <p:txBody>
          <a:bodyPr/>
          <a:lstStyle/>
          <a:p>
            <a:pPr algn="just" eaLnBrk="1" hangingPunct="1">
              <a:lnSpc>
                <a:spcPct val="90000"/>
              </a:lnSpc>
            </a:pPr>
            <a:r>
              <a:rPr lang="en-US" altLang="en-US">
                <a:solidFill>
                  <a:srgbClr val="F64E20"/>
                </a:solidFill>
              </a:rPr>
              <a:t>Cyber lotto case:</a:t>
            </a:r>
            <a:r>
              <a:rPr lang="en-US" altLang="en-US"/>
              <a:t> </a:t>
            </a:r>
            <a:r>
              <a:rPr lang="en-US" altLang="en-US" sz="2400"/>
              <a:t>In Andhra Pradesh one Kola Mohan </a:t>
            </a:r>
            <a:r>
              <a:rPr lang="en-US" altLang="ja-JP" sz="2400">
                <a:ea typeface="ＭＳ Ｐゴシック" panose="020B0600070205080204" pitchFamily="34" charset="-128"/>
              </a:rPr>
              <a:t>created a website and an email address on the Internet with the address 'eurolottery@usa.net.' which shows his own name as beneficiary  of 12.5 million pound in Euro lottery. After getting confirmation with the email address a telgu newspaper published this as news.</a:t>
            </a:r>
          </a:p>
          <a:p>
            <a:pPr algn="just" eaLnBrk="1" hangingPunct="1">
              <a:lnSpc>
                <a:spcPct val="90000"/>
              </a:lnSpc>
              <a:buFont typeface="Wingdings" panose="05000000000000000000" pitchFamily="2" charset="2"/>
              <a:buNone/>
            </a:pPr>
            <a:r>
              <a:rPr lang="en-US" altLang="ja-JP">
                <a:ea typeface="ＭＳ Ｐゴシック" panose="020B0600070205080204" pitchFamily="34" charset="-128"/>
              </a:rPr>
              <a:t>   </a:t>
            </a:r>
            <a:r>
              <a:rPr lang="en-US" altLang="ja-JP" sz="2400">
                <a:ea typeface="ＭＳ Ｐゴシック" panose="020B0600070205080204" pitchFamily="34" charset="-128"/>
              </a:rPr>
              <a:t>He gathered huge sums from the public as well as from some banks. The fraud came to light only when a cheque amounting Rs 1.73 million</a:t>
            </a:r>
            <a:r>
              <a:rPr lang="en-US" altLang="ja-JP">
                <a:ea typeface="ＭＳ Ｐゴシック" panose="020B0600070205080204" pitchFamily="34" charset="-128"/>
              </a:rPr>
              <a:t> </a:t>
            </a:r>
            <a:r>
              <a:rPr lang="en-US" altLang="ja-JP" sz="2400">
                <a:ea typeface="ＭＳ Ｐゴシック" panose="020B0600070205080204" pitchFamily="34" charset="-128"/>
              </a:rPr>
              <a:t> discounted by him with Andhra bank got dishonored.</a:t>
            </a:r>
            <a:endParaRPr lang="en-US" altLang="en-US"/>
          </a:p>
          <a:p>
            <a:pPr eaLnBrk="1" hangingPunct="1">
              <a:lnSpc>
                <a:spcPct val="90000"/>
              </a:lnSpc>
            </a:pP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C9E89D03-BFD3-8C4A-F0ED-9A8888A7301E}"/>
              </a:ext>
            </a:extLst>
          </p:cNvPr>
          <p:cNvSpPr>
            <a:spLocks noGrp="1" noChangeArrowheads="1"/>
          </p:cNvSpPr>
          <p:nvPr>
            <p:ph type="title"/>
          </p:nvPr>
        </p:nvSpPr>
        <p:spPr/>
        <p:txBody>
          <a:bodyPr/>
          <a:lstStyle/>
          <a:p>
            <a:pPr eaLnBrk="1" hangingPunct="1"/>
            <a:r>
              <a:rPr lang="en-US" altLang="en-US" sz="4100" b="1">
                <a:solidFill>
                  <a:srgbClr val="F64E20"/>
                </a:solidFill>
              </a:rPr>
              <a:t>FIR NO 76/02 PS PARLIAMENT STREET</a:t>
            </a:r>
          </a:p>
        </p:txBody>
      </p:sp>
      <p:sp>
        <p:nvSpPr>
          <p:cNvPr id="38915" name="Rectangle 3">
            <a:extLst>
              <a:ext uri="{FF2B5EF4-FFF2-40B4-BE49-F238E27FC236}">
                <a16:creationId xmlns:a16="http://schemas.microsoft.com/office/drawing/2014/main" xmlns="" id="{AB180ADA-A9AA-EF80-D08D-BDB0CF28D84E}"/>
              </a:ext>
            </a:extLst>
          </p:cNvPr>
          <p:cNvSpPr>
            <a:spLocks noGrp="1" noChangeArrowheads="1"/>
          </p:cNvSpPr>
          <p:nvPr>
            <p:ph type="body" idx="1"/>
          </p:nvPr>
        </p:nvSpPr>
        <p:spPr/>
        <p:txBody>
          <a:bodyPr/>
          <a:lstStyle/>
          <a:p>
            <a:pPr eaLnBrk="1" hangingPunct="1">
              <a:lnSpc>
                <a:spcPct val="90000"/>
              </a:lnSpc>
            </a:pPr>
            <a:r>
              <a:rPr lang="en-US" altLang="en-US" sz="2800" b="1"/>
              <a:t>Mrs. SONIA GANDHI RECEIVED THREATING E-MAILS</a:t>
            </a:r>
          </a:p>
          <a:p>
            <a:pPr eaLnBrk="1" hangingPunct="1">
              <a:lnSpc>
                <a:spcPct val="90000"/>
              </a:lnSpc>
            </a:pPr>
            <a:r>
              <a:rPr lang="en-US" altLang="en-US" sz="2800" b="1"/>
              <a:t>E- MAIL FROM </a:t>
            </a:r>
          </a:p>
          <a:p>
            <a:pPr lvl="1" eaLnBrk="1" hangingPunct="1">
              <a:lnSpc>
                <a:spcPct val="90000"/>
              </a:lnSpc>
            </a:pPr>
            <a:r>
              <a:rPr lang="en-US" altLang="en-US" b="1">
                <a:solidFill>
                  <a:schemeClr val="folHlink"/>
                </a:solidFill>
              </a:rPr>
              <a:t>missonrevenge84@khalsa.com</a:t>
            </a:r>
          </a:p>
          <a:p>
            <a:pPr lvl="1" eaLnBrk="1" hangingPunct="1">
              <a:lnSpc>
                <a:spcPct val="90000"/>
              </a:lnSpc>
            </a:pPr>
            <a:r>
              <a:rPr lang="en-US" altLang="en-US" b="1">
                <a:solidFill>
                  <a:schemeClr val="folHlink"/>
                </a:solidFill>
              </a:rPr>
              <a:t>missionrevenge84@hotmail.com</a:t>
            </a:r>
          </a:p>
          <a:p>
            <a:pPr eaLnBrk="1" hangingPunct="1">
              <a:lnSpc>
                <a:spcPct val="90000"/>
              </a:lnSpc>
            </a:pPr>
            <a:r>
              <a:rPr lang="en-US" altLang="en-US" sz="2800" b="1"/>
              <a:t>THE CASE WAS REFERRED </a:t>
            </a:r>
          </a:p>
          <a:p>
            <a:pPr eaLnBrk="1" hangingPunct="1">
              <a:lnSpc>
                <a:spcPct val="90000"/>
              </a:lnSpc>
            </a:pPr>
            <a:r>
              <a:rPr lang="en-US" altLang="en-US" sz="2800" b="1"/>
              <a:t>ACCUSED PERSON LOST HIS PARENTS DURING 1984 RIOTS</a:t>
            </a:r>
          </a:p>
          <a:p>
            <a:pPr eaLnBrk="1" hangingPunct="1">
              <a:lnSpc>
                <a:spcPct val="90000"/>
              </a:lnSpc>
            </a:pP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66800" y="1981200"/>
            <a:ext cx="7620000" cy="3886200"/>
          </a:xfrm>
        </p:spPr>
      </p:pic>
    </p:spTree>
    <p:extLst>
      <p:ext uri="{BB962C8B-B14F-4D97-AF65-F5344CB8AC3E}">
        <p14:creationId xmlns:p14="http://schemas.microsoft.com/office/powerpoint/2010/main" val="2620145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886CB68F-5054-4BA2-C3BD-02F3EA0D3956}"/>
              </a:ext>
            </a:extLst>
          </p:cNvPr>
          <p:cNvSpPr>
            <a:spLocks noGrp="1" noChangeArrowheads="1"/>
          </p:cNvSpPr>
          <p:nvPr>
            <p:ph type="title"/>
          </p:nvPr>
        </p:nvSpPr>
        <p:spPr/>
        <p:txBody>
          <a:bodyPr/>
          <a:lstStyle/>
          <a:p>
            <a:pPr eaLnBrk="1" hangingPunct="1"/>
            <a:r>
              <a:rPr lang="en-US" altLang="en-US" sz="4000" b="1">
                <a:solidFill>
                  <a:srgbClr val="FF3300"/>
                </a:solidFill>
              </a:rPr>
              <a:t>Cyber Crime Online Challenges</a:t>
            </a:r>
          </a:p>
        </p:txBody>
      </p:sp>
      <p:pic>
        <p:nvPicPr>
          <p:cNvPr id="39939" name="Picture 3">
            <a:hlinkClick r:id="rId2"/>
            <a:extLst>
              <a:ext uri="{FF2B5EF4-FFF2-40B4-BE49-F238E27FC236}">
                <a16:creationId xmlns:a16="http://schemas.microsoft.com/office/drawing/2014/main" xmlns="" id="{81FC5738-F808-F1C8-FC3F-8C1143C3FA3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715000" y="2209800"/>
            <a:ext cx="3105150" cy="28527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0836" name="Rectangle 4">
            <a:extLst>
              <a:ext uri="{FF2B5EF4-FFF2-40B4-BE49-F238E27FC236}">
                <a16:creationId xmlns:a16="http://schemas.microsoft.com/office/drawing/2014/main" xmlns="" id="{01F451F2-BA42-528B-13AC-9B4FB13B3689}"/>
              </a:ext>
            </a:extLst>
          </p:cNvPr>
          <p:cNvSpPr>
            <a:spLocks noChangeArrowheads="1"/>
          </p:cNvSpPr>
          <p:nvPr/>
        </p:nvSpPr>
        <p:spPr bwMode="auto">
          <a:xfrm>
            <a:off x="609600" y="2590800"/>
            <a:ext cx="4038600" cy="3251200"/>
          </a:xfrm>
          <a:prstGeom prst="rect">
            <a:avLst/>
          </a:prstGeom>
          <a:noFill/>
          <a:ln>
            <a:noFill/>
          </a:ln>
          <a:effectLst/>
        </p:spPr>
        <p:txBody>
          <a:bodyPr>
            <a:spAutoFit/>
          </a:bodyPr>
          <a:lstStyle/>
          <a:p>
            <a:pPr>
              <a:defRPr/>
            </a:pPr>
            <a:r>
              <a:rPr lang="en-US" altLang="en-US" b="1">
                <a:effectLst>
                  <a:outerShdw blurRad="38100" dist="38100" dir="2700000" algn="tl">
                    <a:srgbClr val="C0C0C0"/>
                  </a:outerShdw>
                </a:effectLst>
              </a:rPr>
              <a:t>Brand exploitation</a:t>
            </a:r>
          </a:p>
          <a:p>
            <a:pPr>
              <a:defRPr/>
            </a:pPr>
            <a:endParaRPr lang="en-US" altLang="en-US" b="1">
              <a:effectLst>
                <a:outerShdw blurRad="38100" dist="38100" dir="2700000" algn="tl">
                  <a:srgbClr val="C0C0C0"/>
                </a:outerShdw>
              </a:effectLst>
            </a:endParaRPr>
          </a:p>
          <a:p>
            <a:pPr>
              <a:defRPr/>
            </a:pPr>
            <a:r>
              <a:rPr lang="en-US" altLang="en-US" b="1"/>
              <a:t>Unauthorized use of trademarks</a:t>
            </a:r>
          </a:p>
          <a:p>
            <a:pPr>
              <a:defRPr/>
            </a:pPr>
            <a:endParaRPr lang="en-US" altLang="en-US" b="1"/>
          </a:p>
          <a:p>
            <a:pPr>
              <a:defRPr/>
            </a:pPr>
            <a:r>
              <a:rPr lang="en-US" altLang="en-US" b="1"/>
              <a:t>Increased difficulty in managing online distribution channel</a:t>
            </a:r>
          </a:p>
          <a:p>
            <a:pPr>
              <a:defRPr/>
            </a:pPr>
            <a:endParaRPr lang="en-US" altLang="en-US" b="1"/>
          </a:p>
          <a:p>
            <a:pPr>
              <a:defRPr/>
            </a:pPr>
            <a:r>
              <a:rPr lang="en-US" altLang="en-US" b="1"/>
              <a:t>Sale of counterfeit goods</a:t>
            </a:r>
            <a:endParaRPr lang="en-US" altLang="en-US"/>
          </a:p>
          <a:p>
            <a:pPr>
              <a:defRPr/>
            </a:pPr>
            <a:endParaRPr lang="en-US" altLang="en-US"/>
          </a:p>
          <a:p>
            <a:pPr>
              <a:defRPr/>
            </a:pPr>
            <a:endParaRPr lang="en-US" altLang="en-US" b="1"/>
          </a:p>
          <a:p>
            <a:pPr eaLnBrk="1" hangingPunct="1">
              <a:spcBef>
                <a:spcPct val="50000"/>
              </a:spcBef>
              <a:buClr>
                <a:schemeClr val="hlink"/>
              </a:buClr>
              <a:buSzPct val="90000"/>
              <a:buFont typeface="Wingdings" panose="05000000000000000000" pitchFamily="2" charset="2"/>
              <a:buBlip>
                <a:blip r:embed="rId4"/>
              </a:buBlip>
              <a:defRPr/>
            </a:pPr>
            <a:endParaRPr lang="en-US" altLang="en-US" b="1">
              <a:effectLst>
                <a:outerShdw blurRad="38100" dist="38100" dir="2700000" algn="tl">
                  <a:srgbClr val="C0C0C0"/>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A225B3FC-0E53-94CD-EB4B-A18C5E6EE746}"/>
              </a:ext>
            </a:extLst>
          </p:cNvPr>
          <p:cNvSpPr>
            <a:spLocks noGrp="1" noChangeArrowheads="1"/>
          </p:cNvSpPr>
          <p:nvPr>
            <p:ph type="title"/>
          </p:nvPr>
        </p:nvSpPr>
        <p:spPr>
          <a:xfrm>
            <a:off x="0" y="457200"/>
            <a:ext cx="8229600" cy="1371600"/>
          </a:xfrm>
        </p:spPr>
        <p:txBody>
          <a:bodyPr/>
          <a:lstStyle/>
          <a:p>
            <a:pPr eaLnBrk="1" hangingPunct="1"/>
            <a:r>
              <a:rPr lang="en-US" altLang="en-US" sz="2800" b="1">
                <a:solidFill>
                  <a:srgbClr val="FF3300"/>
                </a:solidFill>
              </a:rPr>
              <a:t>    Current online Environment</a:t>
            </a:r>
          </a:p>
        </p:txBody>
      </p:sp>
      <p:sp>
        <p:nvSpPr>
          <p:cNvPr id="40963" name="Rectangle 3">
            <a:extLst>
              <a:ext uri="{FF2B5EF4-FFF2-40B4-BE49-F238E27FC236}">
                <a16:creationId xmlns:a16="http://schemas.microsoft.com/office/drawing/2014/main" xmlns="" id="{9A2E2E7D-6FBB-6041-C52F-F9E507C714E0}"/>
              </a:ext>
            </a:extLst>
          </p:cNvPr>
          <p:cNvSpPr>
            <a:spLocks noGrp="1" noChangeArrowheads="1"/>
          </p:cNvSpPr>
          <p:nvPr>
            <p:ph type="body" idx="1"/>
          </p:nvPr>
        </p:nvSpPr>
        <p:spPr/>
        <p:txBody>
          <a:bodyPr/>
          <a:lstStyle/>
          <a:p>
            <a:pPr eaLnBrk="1" hangingPunct="1">
              <a:lnSpc>
                <a:spcPct val="80000"/>
              </a:lnSpc>
            </a:pPr>
            <a:r>
              <a:rPr lang="en-US" altLang="en-US" sz="2800" b="1"/>
              <a:t>Easy to “hide in plain sight”</a:t>
            </a:r>
          </a:p>
          <a:p>
            <a:pPr eaLnBrk="1" hangingPunct="1">
              <a:lnSpc>
                <a:spcPct val="80000"/>
              </a:lnSpc>
              <a:buFont typeface="Wingdings" panose="05000000000000000000" pitchFamily="2" charset="2"/>
              <a:buNone/>
            </a:pPr>
            <a:endParaRPr lang="en-US" altLang="en-US" sz="2800" b="1"/>
          </a:p>
          <a:p>
            <a:pPr eaLnBrk="1" hangingPunct="1">
              <a:lnSpc>
                <a:spcPct val="80000"/>
              </a:lnSpc>
            </a:pPr>
            <a:r>
              <a:rPr lang="en-US" altLang="en-US" sz="2800" b="1"/>
              <a:t>Easy to confuse customers due to the high quality of digital copies</a:t>
            </a:r>
          </a:p>
          <a:p>
            <a:pPr eaLnBrk="1" hangingPunct="1">
              <a:lnSpc>
                <a:spcPct val="80000"/>
              </a:lnSpc>
              <a:buFont typeface="Wingdings" panose="05000000000000000000" pitchFamily="2" charset="2"/>
              <a:buNone/>
            </a:pPr>
            <a:endParaRPr lang="en-US" altLang="en-US" sz="2800" b="1"/>
          </a:p>
          <a:p>
            <a:pPr eaLnBrk="1" hangingPunct="1">
              <a:lnSpc>
                <a:spcPct val="80000"/>
              </a:lnSpc>
            </a:pPr>
            <a:r>
              <a:rPr lang="en-US" altLang="en-US" sz="2800" b="1"/>
              <a:t>Difficult to track infringements</a:t>
            </a:r>
          </a:p>
          <a:p>
            <a:pPr eaLnBrk="1" hangingPunct="1">
              <a:lnSpc>
                <a:spcPct val="80000"/>
              </a:lnSpc>
              <a:buFont typeface="Wingdings" panose="05000000000000000000" pitchFamily="2" charset="2"/>
              <a:buNone/>
            </a:pPr>
            <a:endParaRPr lang="en-US" altLang="en-US" sz="2800" b="1"/>
          </a:p>
          <a:p>
            <a:pPr eaLnBrk="1" hangingPunct="1">
              <a:lnSpc>
                <a:spcPct val="80000"/>
              </a:lnSpc>
            </a:pPr>
            <a:r>
              <a:rPr lang="en-US" altLang="en-US" sz="2800" b="1"/>
              <a:t>Easy to establish a professional-looking website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A3740068-AAD3-87A8-0AB0-22E764376F49}"/>
              </a:ext>
            </a:extLst>
          </p:cNvPr>
          <p:cNvSpPr>
            <a:spLocks noGrp="1" noChangeArrowheads="1"/>
          </p:cNvSpPr>
          <p:nvPr>
            <p:ph type="title"/>
          </p:nvPr>
        </p:nvSpPr>
        <p:spPr/>
        <p:txBody>
          <a:bodyPr/>
          <a:lstStyle/>
          <a:p>
            <a:pPr eaLnBrk="1" hangingPunct="1"/>
            <a:r>
              <a:rPr lang="en-US" altLang="en-US" sz="2800" b="1">
                <a:solidFill>
                  <a:srgbClr val="FF3300"/>
                </a:solidFill>
              </a:rPr>
              <a:t>Common Forms of Online Threats</a:t>
            </a:r>
          </a:p>
        </p:txBody>
      </p:sp>
      <p:sp>
        <p:nvSpPr>
          <p:cNvPr id="41987" name="Rectangle 3">
            <a:extLst>
              <a:ext uri="{FF2B5EF4-FFF2-40B4-BE49-F238E27FC236}">
                <a16:creationId xmlns:a16="http://schemas.microsoft.com/office/drawing/2014/main" xmlns="" id="{821E266C-F963-1EC3-46FA-248A63E4C240}"/>
              </a:ext>
            </a:extLst>
          </p:cNvPr>
          <p:cNvSpPr>
            <a:spLocks noGrp="1" noChangeArrowheads="1"/>
          </p:cNvSpPr>
          <p:nvPr>
            <p:ph type="body" idx="1"/>
          </p:nvPr>
        </p:nvSpPr>
        <p:spPr/>
        <p:txBody>
          <a:bodyPr/>
          <a:lstStyle/>
          <a:p>
            <a:pPr eaLnBrk="1" hangingPunct="1">
              <a:lnSpc>
                <a:spcPct val="80000"/>
              </a:lnSpc>
            </a:pPr>
            <a:endParaRPr lang="en-US" altLang="en-US" sz="1800" b="1"/>
          </a:p>
          <a:p>
            <a:pPr eaLnBrk="1" hangingPunct="1">
              <a:lnSpc>
                <a:spcPct val="80000"/>
              </a:lnSpc>
              <a:buFont typeface="Wingdings" panose="05000000000000000000" pitchFamily="2" charset="2"/>
              <a:buNone/>
            </a:pPr>
            <a:r>
              <a:rPr lang="en-US" altLang="en-US" sz="1800" b="1"/>
              <a:t>   Trademark and Brand Infringement </a:t>
            </a:r>
          </a:p>
          <a:p>
            <a:pPr eaLnBrk="1" hangingPunct="1">
              <a:lnSpc>
                <a:spcPct val="80000"/>
              </a:lnSpc>
              <a:buFont typeface="Wingdings" panose="05000000000000000000" pitchFamily="2" charset="2"/>
              <a:buNone/>
            </a:pPr>
            <a:endParaRPr lang="en-US" altLang="en-US" sz="1800" b="1"/>
          </a:p>
          <a:p>
            <a:pPr eaLnBrk="1" hangingPunct="1">
              <a:lnSpc>
                <a:spcPct val="80000"/>
              </a:lnSpc>
              <a:buFont typeface="Wingdings" panose="05000000000000000000" pitchFamily="2" charset="2"/>
              <a:buNone/>
            </a:pPr>
            <a:r>
              <a:rPr lang="en-US" altLang="en-US" sz="1800" b="1"/>
              <a:t>   Domain Name</a:t>
            </a:r>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Commercial sites (e.g., offensive content or competing companies)</a:t>
            </a:r>
          </a:p>
          <a:p>
            <a:pPr eaLnBrk="1" hangingPunct="1">
              <a:lnSpc>
                <a:spcPct val="80000"/>
              </a:lnSpc>
            </a:pPr>
            <a:r>
              <a:rPr lang="en-US" altLang="en-US" sz="1800" b="1"/>
              <a:t>Domain name monetization (e.g., click-through advertising)</a:t>
            </a:r>
          </a:p>
          <a:p>
            <a:pPr eaLnBrk="1" hangingPunct="1">
              <a:lnSpc>
                <a:spcPct val="80000"/>
              </a:lnSpc>
            </a:pPr>
            <a:r>
              <a:rPr lang="en-US" altLang="en-US" sz="1800" b="1"/>
              <a:t>Unhappy consumer sites (e.g., xxx-sucks. COM) (generally, protected)</a:t>
            </a:r>
          </a:p>
          <a:p>
            <a:pPr eaLnBrk="1" hangingPunct="1">
              <a:lnSpc>
                <a:spcPct val="80000"/>
              </a:lnSpc>
            </a:pPr>
            <a:r>
              <a:rPr lang="en-US" altLang="en-US" sz="1800" b="1"/>
              <a:t>Sale of Counterfeit Goods in Auction Sites</a:t>
            </a:r>
          </a:p>
          <a:p>
            <a:pPr eaLnBrk="1" hangingPunct="1">
              <a:lnSpc>
                <a:spcPct val="80000"/>
              </a:lnSpc>
            </a:pPr>
            <a:r>
              <a:rPr lang="en-US" altLang="en-US" sz="1800" b="1"/>
              <a:t>Logo, Text, and Meta Tag Use in Commercial Sites</a:t>
            </a:r>
          </a:p>
          <a:p>
            <a:pPr eaLnBrk="1" hangingPunct="1">
              <a:lnSpc>
                <a:spcPct val="80000"/>
              </a:lnSpc>
            </a:pPr>
            <a:r>
              <a:rPr lang="en-US" altLang="en-US" sz="1800" b="1"/>
              <a:t>Stopping unauthorized parties from using your trademarks</a:t>
            </a:r>
          </a:p>
          <a:p>
            <a:pPr eaLnBrk="1" hangingPunct="1">
              <a:lnSpc>
                <a:spcPct val="80000"/>
              </a:lnSpc>
            </a:pPr>
            <a:r>
              <a:rPr lang="en-US" altLang="en-US" sz="1800" b="1"/>
              <a:t>Managing partners use of logos and trademarks</a:t>
            </a:r>
          </a:p>
          <a:p>
            <a:pPr eaLnBrk="1" hangingPunct="1">
              <a:lnSpc>
                <a:spcPct val="80000"/>
              </a:lnSpc>
            </a:pPr>
            <a:r>
              <a:rPr lang="en-US" altLang="en-US" sz="1800" b="1"/>
              <a:t>Protecting against “Google bombing”</a:t>
            </a:r>
          </a:p>
          <a:p>
            <a:pPr eaLnBrk="1" hangingPunct="1">
              <a:lnSpc>
                <a:spcPct val="80000"/>
              </a:lnSpc>
              <a:buFont typeface="Wingdings" panose="05000000000000000000" pitchFamily="2" charset="2"/>
              <a:buNone/>
            </a:pPr>
            <a:endParaRPr lang="en-US"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6D492103-707E-2A5C-7A61-522EFAB7C843}"/>
              </a:ext>
            </a:extLst>
          </p:cNvPr>
          <p:cNvSpPr>
            <a:spLocks noGrp="1" noChangeArrowheads="1"/>
          </p:cNvSpPr>
          <p:nvPr>
            <p:ph type="title"/>
          </p:nvPr>
        </p:nvSpPr>
        <p:spPr/>
        <p:txBody>
          <a:bodyPr/>
          <a:lstStyle/>
          <a:p>
            <a:pPr eaLnBrk="1" hangingPunct="1"/>
            <a:r>
              <a:rPr lang="en-US" altLang="en-US" b="1"/>
              <a:t>Domain theft</a:t>
            </a:r>
          </a:p>
        </p:txBody>
      </p:sp>
      <p:sp>
        <p:nvSpPr>
          <p:cNvPr id="43011" name="Rectangle 3">
            <a:extLst>
              <a:ext uri="{FF2B5EF4-FFF2-40B4-BE49-F238E27FC236}">
                <a16:creationId xmlns:a16="http://schemas.microsoft.com/office/drawing/2014/main" xmlns="" id="{2F64441E-8D14-6FA9-364A-C617F50DAEB8}"/>
              </a:ext>
            </a:extLst>
          </p:cNvPr>
          <p:cNvSpPr>
            <a:spLocks noGrp="1" noChangeArrowheads="1"/>
          </p:cNvSpPr>
          <p:nvPr>
            <p:ph type="body" idx="1"/>
          </p:nvPr>
        </p:nvSpPr>
        <p:spPr/>
        <p:txBody>
          <a:bodyPr/>
          <a:lstStyle/>
          <a:p>
            <a:pPr eaLnBrk="1" hangingPunct="1">
              <a:lnSpc>
                <a:spcPct val="80000"/>
              </a:lnSpc>
            </a:pPr>
            <a:r>
              <a:rPr lang="en-US" altLang="en-US" sz="2400" b="1"/>
              <a:t>Domain theft</a:t>
            </a:r>
            <a:r>
              <a:rPr lang="en-US" altLang="en-US" sz="2400"/>
              <a:t> is an aggressive form of domain hijacking that usually involves an illegal act. In most cases, </a:t>
            </a:r>
            <a:r>
              <a:rPr lang="en-US" altLang="en-US" sz="2400">
                <a:hlinkClick r:id="rId2" tooltip="Identity theft"/>
              </a:rPr>
              <a:t>identity theft</a:t>
            </a:r>
            <a:r>
              <a:rPr lang="en-US" altLang="en-US" sz="2400"/>
              <a:t> is used to trick the domain </a:t>
            </a:r>
            <a:r>
              <a:rPr lang="en-US" altLang="en-US" sz="2400">
                <a:hlinkClick r:id="rId3" tooltip="Domain name registry"/>
              </a:rPr>
              <a:t>registrar</a:t>
            </a:r>
            <a:r>
              <a:rPr lang="en-US" altLang="en-US" sz="2400"/>
              <a:t> into allowing the hijacker to change the registration information to steal control of a domain from the legitimate owner.</a:t>
            </a:r>
          </a:p>
          <a:p>
            <a:pPr eaLnBrk="1" hangingPunct="1">
              <a:lnSpc>
                <a:spcPct val="80000"/>
              </a:lnSpc>
            </a:pPr>
            <a:r>
              <a:rPr lang="en-US" altLang="en-US" sz="2400"/>
              <a:t>Some registrars are quick to set things right when these cases are discovered. However, it is well documented that some registrars will admit no fault in accepting the </a:t>
            </a:r>
            <a:r>
              <a:rPr lang="en-US" altLang="en-US" sz="2400">
                <a:hlinkClick r:id="rId4" tooltip="Forgery"/>
              </a:rPr>
              <a:t>forged</a:t>
            </a:r>
            <a:r>
              <a:rPr lang="en-US" altLang="en-US" sz="2400"/>
              <a:t> credentials and will refuse to correct the record until forced by legal action. In many of these cases, </a:t>
            </a:r>
            <a:r>
              <a:rPr lang="en-US" altLang="en-US" sz="2400">
                <a:hlinkClick r:id="rId5" tooltip="Justice"/>
              </a:rPr>
              <a:t>justice</a:t>
            </a:r>
            <a:r>
              <a:rPr lang="en-US" altLang="en-US" sz="2400"/>
              <a:t> is not done and the hijacker retains control of the domain. </a:t>
            </a:r>
          </a:p>
          <a:p>
            <a:pPr eaLnBrk="1" hangingPunct="1">
              <a:lnSpc>
                <a:spcPct val="80000"/>
              </a:lnSpc>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DC20D5B7-A75E-6945-3FEC-77E70737FB60}"/>
              </a:ext>
            </a:extLst>
          </p:cNvPr>
          <p:cNvSpPr>
            <a:spLocks noGrp="1" noChangeArrowheads="1"/>
          </p:cNvSpPr>
          <p:nvPr>
            <p:ph type="title"/>
          </p:nvPr>
        </p:nvSpPr>
        <p:spPr/>
        <p:txBody>
          <a:bodyPr/>
          <a:lstStyle/>
          <a:p>
            <a:pPr eaLnBrk="1" hangingPunct="1"/>
            <a:r>
              <a:rPr lang="en-US" altLang="en-US" sz="3600" b="1">
                <a:solidFill>
                  <a:srgbClr val="FF3300"/>
                </a:solidFill>
              </a:rPr>
              <a:t>Challenges of Cyber Security</a:t>
            </a:r>
          </a:p>
        </p:txBody>
      </p:sp>
      <p:sp>
        <p:nvSpPr>
          <p:cNvPr id="44035" name="Rectangle 3">
            <a:extLst>
              <a:ext uri="{FF2B5EF4-FFF2-40B4-BE49-F238E27FC236}">
                <a16:creationId xmlns:a16="http://schemas.microsoft.com/office/drawing/2014/main" xmlns="" id="{3A4F51D2-86F7-5B16-55F8-88D934B7FD04}"/>
              </a:ext>
            </a:extLst>
          </p:cNvPr>
          <p:cNvSpPr>
            <a:spLocks noGrp="1" noChangeArrowheads="1"/>
          </p:cNvSpPr>
          <p:nvPr>
            <p:ph type="body" idx="1"/>
          </p:nvPr>
        </p:nvSpPr>
        <p:spPr>
          <a:xfrm>
            <a:off x="457200" y="1676400"/>
            <a:ext cx="8229600" cy="4191000"/>
          </a:xfrm>
        </p:spPr>
        <p:txBody>
          <a:bodyPr/>
          <a:lstStyle/>
          <a:p>
            <a:pPr eaLnBrk="1" hangingPunct="1">
              <a:lnSpc>
                <a:spcPct val="80000"/>
              </a:lnSpc>
              <a:buFont typeface="Wingdings" panose="05000000000000000000" pitchFamily="2" charset="2"/>
              <a:buNone/>
            </a:pPr>
            <a:r>
              <a:rPr lang="en-US" altLang="en-US" sz="1800" b="1">
                <a:solidFill>
                  <a:srgbClr val="FF3300"/>
                </a:solidFill>
              </a:rPr>
              <a:t>The Environment</a:t>
            </a:r>
          </a:p>
          <a:p>
            <a:pPr eaLnBrk="1" hangingPunct="1">
              <a:lnSpc>
                <a:spcPct val="80000"/>
              </a:lnSpc>
              <a:buFont typeface="Wingdings" panose="05000000000000000000" pitchFamily="2" charset="2"/>
              <a:buNone/>
            </a:pPr>
            <a:endParaRPr lang="en-US" altLang="en-US" sz="1800" b="1"/>
          </a:p>
          <a:p>
            <a:pPr eaLnBrk="1" hangingPunct="1">
              <a:lnSpc>
                <a:spcPct val="80000"/>
              </a:lnSpc>
              <a:buFont typeface="Wingdings" panose="05000000000000000000" pitchFamily="2" charset="2"/>
              <a:buChar char="§"/>
            </a:pPr>
            <a:r>
              <a:rPr lang="en-US" altLang="en-US" sz="1800" b="1"/>
              <a:t>Explosion of computer and broadband internet availability (over a billion internet users today).</a:t>
            </a:r>
          </a:p>
          <a:p>
            <a:pPr eaLnBrk="1" hangingPunct="1">
              <a:lnSpc>
                <a:spcPct val="80000"/>
              </a:lnSpc>
              <a:buFont typeface="Wingdings" panose="05000000000000000000" pitchFamily="2" charset="2"/>
              <a:buChar char="§"/>
            </a:pPr>
            <a:endParaRPr lang="en-US" altLang="en-US" sz="1800" b="1"/>
          </a:p>
          <a:p>
            <a:pPr eaLnBrk="1" hangingPunct="1">
              <a:lnSpc>
                <a:spcPct val="80000"/>
              </a:lnSpc>
              <a:buFont typeface="Wingdings" panose="05000000000000000000" pitchFamily="2" charset="2"/>
              <a:buChar char="§"/>
            </a:pPr>
            <a:r>
              <a:rPr lang="en-US" altLang="en-US" sz="1800" b="1"/>
              <a:t>Low priority of security for software developers.</a:t>
            </a:r>
          </a:p>
          <a:p>
            <a:pPr eaLnBrk="1" hangingPunct="1">
              <a:lnSpc>
                <a:spcPct val="80000"/>
              </a:lnSpc>
              <a:buFont typeface="Wingdings" panose="05000000000000000000" pitchFamily="2" charset="2"/>
              <a:buChar char="§"/>
            </a:pPr>
            <a:endParaRPr lang="en-US" altLang="en-US" sz="1800" b="1"/>
          </a:p>
          <a:p>
            <a:pPr eaLnBrk="1" hangingPunct="1">
              <a:lnSpc>
                <a:spcPct val="80000"/>
              </a:lnSpc>
              <a:buFont typeface="Wingdings" panose="05000000000000000000" pitchFamily="2" charset="2"/>
              <a:buChar char="§"/>
            </a:pPr>
            <a:r>
              <a:rPr lang="en-US" altLang="en-US" sz="1800" b="1"/>
              <a:t>Challenge of timely patching vulnerabilities on all systems.</a:t>
            </a:r>
          </a:p>
          <a:p>
            <a:pPr eaLnBrk="1" hangingPunct="1">
              <a:lnSpc>
                <a:spcPct val="80000"/>
              </a:lnSpc>
              <a:buFont typeface="Wingdings" panose="05000000000000000000" pitchFamily="2" charset="2"/>
              <a:buChar char="§"/>
            </a:pPr>
            <a:endParaRPr lang="en-US" altLang="en-US" sz="1800" b="1"/>
          </a:p>
          <a:p>
            <a:pPr eaLnBrk="1" hangingPunct="1">
              <a:lnSpc>
                <a:spcPct val="80000"/>
              </a:lnSpc>
              <a:buFont typeface="Wingdings" panose="05000000000000000000" pitchFamily="2" charset="2"/>
              <a:buChar char="§"/>
            </a:pPr>
            <a:r>
              <a:rPr lang="en-US" altLang="en-US" sz="1800" b="1"/>
              <a:t>Graphical user interface (GUI) based tools that exploit known software vulnerabilities.</a:t>
            </a:r>
          </a:p>
          <a:p>
            <a:pPr eaLnBrk="1" hangingPunct="1">
              <a:lnSpc>
                <a:spcPct val="80000"/>
              </a:lnSpc>
            </a:pP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D21C5A1-2894-2F6A-71B2-768A287E57E9}"/>
              </a:ext>
            </a:extLst>
          </p:cNvPr>
          <p:cNvSpPr>
            <a:spLocks noGrp="1" noChangeArrowheads="1"/>
          </p:cNvSpPr>
          <p:nvPr>
            <p:ph type="title"/>
          </p:nvPr>
        </p:nvSpPr>
        <p:spPr/>
        <p:txBody>
          <a:bodyPr/>
          <a:lstStyle/>
          <a:p>
            <a:pPr eaLnBrk="1" hangingPunct="1"/>
            <a:r>
              <a:rPr lang="en-US" altLang="en-US" b="1"/>
              <a:t>Electronic World</a:t>
            </a:r>
          </a:p>
        </p:txBody>
      </p:sp>
      <p:sp>
        <p:nvSpPr>
          <p:cNvPr id="45059" name="Rectangle 3">
            <a:extLst>
              <a:ext uri="{FF2B5EF4-FFF2-40B4-BE49-F238E27FC236}">
                <a16:creationId xmlns:a16="http://schemas.microsoft.com/office/drawing/2014/main" xmlns="" id="{23694CAA-2465-02A4-6AC0-6840B73A4433}"/>
              </a:ext>
            </a:extLst>
          </p:cNvPr>
          <p:cNvSpPr>
            <a:spLocks noGrp="1" noChangeArrowheads="1"/>
          </p:cNvSpPr>
          <p:nvPr>
            <p:ph type="body" idx="1"/>
          </p:nvPr>
        </p:nvSpPr>
        <p:spPr>
          <a:xfrm>
            <a:off x="457200" y="1981200"/>
            <a:ext cx="4876800" cy="3886200"/>
          </a:xfrm>
        </p:spPr>
        <p:txBody>
          <a:bodyPr/>
          <a:lstStyle/>
          <a:p>
            <a:pPr eaLnBrk="1" hangingPunct="1">
              <a:lnSpc>
                <a:spcPct val="80000"/>
              </a:lnSpc>
            </a:pPr>
            <a:r>
              <a:rPr lang="en-US" altLang="en-US" sz="1800"/>
              <a:t>Electronic document produced by a computer. Stored in digital form, and cannot be perceived without using a computer</a:t>
            </a:r>
          </a:p>
          <a:p>
            <a:pPr lvl="1" eaLnBrk="1" hangingPunct="1">
              <a:lnSpc>
                <a:spcPct val="80000"/>
              </a:lnSpc>
            </a:pPr>
            <a:r>
              <a:rPr lang="en-US" altLang="en-US" sz="1600"/>
              <a:t>It can be deleted, modified and rewritten without leaving a mark</a:t>
            </a:r>
          </a:p>
          <a:p>
            <a:pPr lvl="1" eaLnBrk="1" hangingPunct="1">
              <a:lnSpc>
                <a:spcPct val="80000"/>
              </a:lnSpc>
            </a:pPr>
            <a:r>
              <a:rPr lang="en-US" altLang="en-US" sz="1600"/>
              <a:t>Integrity of an electronic document is “genetically” impossible to verify</a:t>
            </a:r>
          </a:p>
          <a:p>
            <a:pPr lvl="1" eaLnBrk="1" hangingPunct="1">
              <a:lnSpc>
                <a:spcPct val="80000"/>
              </a:lnSpc>
            </a:pPr>
            <a:r>
              <a:rPr lang="en-US" altLang="en-US" sz="1600"/>
              <a:t>A copy is indistinguishable from the original</a:t>
            </a:r>
          </a:p>
          <a:p>
            <a:pPr lvl="1" eaLnBrk="1" hangingPunct="1">
              <a:lnSpc>
                <a:spcPct val="80000"/>
              </a:lnSpc>
            </a:pPr>
            <a:r>
              <a:rPr lang="en-US" altLang="en-US" sz="1600"/>
              <a:t>It can’t be sealed in the traditional way, where the author affixes his signature</a:t>
            </a:r>
          </a:p>
          <a:p>
            <a:pPr eaLnBrk="1" hangingPunct="1">
              <a:lnSpc>
                <a:spcPct val="80000"/>
              </a:lnSpc>
            </a:pPr>
            <a:r>
              <a:rPr lang="en-US" altLang="en-US" sz="1800"/>
              <a:t>The functions of identification, declaration, proof of electronic documents carried out using a digital signature based on cryptography.</a:t>
            </a:r>
          </a:p>
          <a:p>
            <a:pPr eaLnBrk="1" hangingPunct="1">
              <a:lnSpc>
                <a:spcPct val="80000"/>
              </a:lnSpc>
            </a:pPr>
            <a:endParaRPr lang="en-US" altLang="en-US" sz="1800"/>
          </a:p>
        </p:txBody>
      </p:sp>
      <p:pic>
        <p:nvPicPr>
          <p:cNvPr id="45060" name="Picture 4">
            <a:hlinkClick r:id="rId2"/>
            <a:extLst>
              <a:ext uri="{FF2B5EF4-FFF2-40B4-BE49-F238E27FC236}">
                <a16:creationId xmlns:a16="http://schemas.microsoft.com/office/drawing/2014/main" xmlns="" id="{166D806A-D521-5443-7896-6896A8F2A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86000"/>
            <a:ext cx="2590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22491C22-21AD-01A9-7E13-E58E0E3AD023}"/>
              </a:ext>
            </a:extLst>
          </p:cNvPr>
          <p:cNvSpPr>
            <a:spLocks noGrp="1" noChangeArrowheads="1"/>
          </p:cNvSpPr>
          <p:nvPr>
            <p:ph type="title"/>
          </p:nvPr>
        </p:nvSpPr>
        <p:spPr/>
        <p:txBody>
          <a:bodyPr/>
          <a:lstStyle/>
          <a:p>
            <a:pPr eaLnBrk="1" hangingPunct="1"/>
            <a:r>
              <a:rPr lang="en-US" altLang="en-US" b="1"/>
              <a:t>Electronic World</a:t>
            </a:r>
          </a:p>
        </p:txBody>
      </p:sp>
      <p:sp>
        <p:nvSpPr>
          <p:cNvPr id="46083" name="Rectangle 3">
            <a:extLst>
              <a:ext uri="{FF2B5EF4-FFF2-40B4-BE49-F238E27FC236}">
                <a16:creationId xmlns:a16="http://schemas.microsoft.com/office/drawing/2014/main" xmlns="" id="{8310A39E-123C-BBCC-E510-1507165F1BF6}"/>
              </a:ext>
            </a:extLst>
          </p:cNvPr>
          <p:cNvSpPr>
            <a:spLocks noGrp="1" noChangeArrowheads="1"/>
          </p:cNvSpPr>
          <p:nvPr>
            <p:ph type="body" idx="1"/>
          </p:nvPr>
        </p:nvSpPr>
        <p:spPr/>
        <p:txBody>
          <a:bodyPr/>
          <a:lstStyle/>
          <a:p>
            <a:pPr eaLnBrk="1" hangingPunct="1"/>
            <a:r>
              <a:rPr lang="en-US" altLang="en-US" sz="2800"/>
              <a:t>Digital signatures created and verified using cryptography</a:t>
            </a:r>
          </a:p>
          <a:p>
            <a:pPr eaLnBrk="1" hangingPunct="1"/>
            <a:r>
              <a:rPr lang="en-US" altLang="en-US" sz="2800"/>
              <a:t>Public key System based on Asymmetric keys</a:t>
            </a:r>
          </a:p>
          <a:p>
            <a:pPr lvl="1" eaLnBrk="1" hangingPunct="1"/>
            <a:r>
              <a:rPr lang="en-US" altLang="en-US" sz="2400"/>
              <a:t>An algorithm generates two different and related keys</a:t>
            </a:r>
          </a:p>
          <a:p>
            <a:pPr lvl="2" eaLnBrk="1" hangingPunct="1"/>
            <a:r>
              <a:rPr lang="en-US" altLang="en-US" sz="2000"/>
              <a:t>Public key</a:t>
            </a:r>
          </a:p>
          <a:p>
            <a:pPr lvl="2" eaLnBrk="1" hangingPunct="1"/>
            <a:r>
              <a:rPr lang="en-US" altLang="en-US" sz="2000"/>
              <a:t>Private Key</a:t>
            </a:r>
          </a:p>
          <a:p>
            <a:pPr lvl="1" eaLnBrk="1" hangingPunct="1"/>
            <a:r>
              <a:rPr lang="en-US" altLang="en-US" sz="2400"/>
              <a:t>Private key used to digitally sign.</a:t>
            </a:r>
          </a:p>
          <a:p>
            <a:pPr lvl="1" eaLnBrk="1" hangingPunct="1"/>
            <a:r>
              <a:rPr lang="en-US" altLang="en-US" sz="2400"/>
              <a:t>Public key used to verify.</a:t>
            </a:r>
          </a:p>
          <a:p>
            <a:pPr eaLnBrk="1" hangingPunct="1"/>
            <a:endParaRPr lang="en-US" altLang="en-US" sz="2800"/>
          </a:p>
          <a:p>
            <a:pPr eaLnBrk="1" hangingPunct="1"/>
            <a:endParaRPr lang="en-US"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D3B172D7-A718-1B61-87A5-3ABB9D02F5B8}"/>
              </a:ext>
            </a:extLst>
          </p:cNvPr>
          <p:cNvSpPr>
            <a:spLocks noGrp="1" noChangeArrowheads="1"/>
          </p:cNvSpPr>
          <p:nvPr>
            <p:ph type="title"/>
          </p:nvPr>
        </p:nvSpPr>
        <p:spPr/>
        <p:txBody>
          <a:bodyPr/>
          <a:lstStyle/>
          <a:p>
            <a:pPr eaLnBrk="1" hangingPunct="1"/>
            <a:r>
              <a:rPr lang="en-US" altLang="en-US" b="1"/>
              <a:t>Public Key Infrastructure</a:t>
            </a:r>
          </a:p>
        </p:txBody>
      </p:sp>
      <p:sp>
        <p:nvSpPr>
          <p:cNvPr id="47107" name="Rectangle 3">
            <a:extLst>
              <a:ext uri="{FF2B5EF4-FFF2-40B4-BE49-F238E27FC236}">
                <a16:creationId xmlns:a16="http://schemas.microsoft.com/office/drawing/2014/main" xmlns="" id="{C90A1C80-5AFE-5460-3599-FCC047815F8B}"/>
              </a:ext>
            </a:extLst>
          </p:cNvPr>
          <p:cNvSpPr>
            <a:spLocks noGrp="1" noChangeArrowheads="1"/>
          </p:cNvSpPr>
          <p:nvPr>
            <p:ph type="body" idx="1"/>
          </p:nvPr>
        </p:nvSpPr>
        <p:spPr/>
        <p:txBody>
          <a:bodyPr/>
          <a:lstStyle/>
          <a:p>
            <a:pPr eaLnBrk="1" hangingPunct="1"/>
            <a:r>
              <a:rPr lang="en-US" altLang="en-US" sz="2800"/>
              <a:t>Allow parties to have free access to the signer’s public key</a:t>
            </a:r>
          </a:p>
          <a:p>
            <a:pPr eaLnBrk="1" hangingPunct="1"/>
            <a:r>
              <a:rPr lang="en-US" altLang="en-US" sz="2800"/>
              <a:t>This assures that the public key corresponds to the signer’s private key</a:t>
            </a:r>
          </a:p>
          <a:p>
            <a:pPr lvl="1" eaLnBrk="1" hangingPunct="1"/>
            <a:r>
              <a:rPr lang="en-US" altLang="en-US" sz="2400"/>
              <a:t>Trust between parties as if they know one another</a:t>
            </a:r>
          </a:p>
          <a:p>
            <a:pPr eaLnBrk="1" hangingPunct="1"/>
            <a:r>
              <a:rPr lang="en-US" altLang="en-US" sz="2800"/>
              <a:t>Parties with no trading partner agreements, operating on open networks, need to have highest level of trust in one another</a:t>
            </a:r>
          </a:p>
          <a:p>
            <a:pPr eaLnBrk="1" hangingPunct="1"/>
            <a:endParaRPr lang="en-US" altLang="en-US" sz="2800"/>
          </a:p>
          <a:p>
            <a:pPr eaLnBrk="1" hangingPunct="1"/>
            <a:endParaRPr lang="en-US"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B520D6C1-8CCF-BCD2-C22F-EB4A8BC62AF2}"/>
              </a:ext>
            </a:extLst>
          </p:cNvPr>
          <p:cNvSpPr>
            <a:spLocks noGrp="1" noChangeArrowheads="1"/>
          </p:cNvSpPr>
          <p:nvPr>
            <p:ph type="title"/>
          </p:nvPr>
        </p:nvSpPr>
        <p:spPr/>
        <p:txBody>
          <a:bodyPr/>
          <a:lstStyle/>
          <a:p>
            <a:pPr eaLnBrk="1" hangingPunct="1"/>
            <a:r>
              <a:rPr lang="en-US" altLang="en-US" sz="4000" b="1"/>
              <a:t>Role of the Government</a:t>
            </a:r>
            <a:br>
              <a:rPr lang="en-US" altLang="en-US" sz="4000" b="1"/>
            </a:br>
            <a:endParaRPr lang="en-US" altLang="en-US" sz="4000" b="1"/>
          </a:p>
        </p:txBody>
      </p:sp>
      <p:sp>
        <p:nvSpPr>
          <p:cNvPr id="48131" name="Rectangle 3">
            <a:extLst>
              <a:ext uri="{FF2B5EF4-FFF2-40B4-BE49-F238E27FC236}">
                <a16:creationId xmlns:a16="http://schemas.microsoft.com/office/drawing/2014/main" xmlns="" id="{4FC1A9D5-D74D-7099-1937-26C4BA1ABB03}"/>
              </a:ext>
            </a:extLst>
          </p:cNvPr>
          <p:cNvSpPr>
            <a:spLocks noGrp="1" noChangeArrowheads="1"/>
          </p:cNvSpPr>
          <p:nvPr>
            <p:ph type="body" idx="1"/>
          </p:nvPr>
        </p:nvSpPr>
        <p:spPr/>
        <p:txBody>
          <a:bodyPr/>
          <a:lstStyle/>
          <a:p>
            <a:pPr eaLnBrk="1" hangingPunct="1">
              <a:lnSpc>
                <a:spcPct val="80000"/>
              </a:lnSpc>
            </a:pPr>
            <a:r>
              <a:rPr lang="en-US" altLang="en-US" sz="2400"/>
              <a:t>Government has to provide the definition of </a:t>
            </a:r>
          </a:p>
          <a:p>
            <a:pPr lvl="1" eaLnBrk="1" hangingPunct="1">
              <a:lnSpc>
                <a:spcPct val="80000"/>
              </a:lnSpc>
            </a:pPr>
            <a:r>
              <a:rPr lang="en-US" altLang="en-US" sz="2400"/>
              <a:t>the structure of PKI</a:t>
            </a:r>
          </a:p>
          <a:p>
            <a:pPr lvl="1" eaLnBrk="1" hangingPunct="1">
              <a:lnSpc>
                <a:spcPct val="80000"/>
              </a:lnSpc>
            </a:pPr>
            <a:r>
              <a:rPr lang="en-US" altLang="en-US" sz="2400"/>
              <a:t>the number of levels of authority and their juridical form (public or private certification)</a:t>
            </a:r>
          </a:p>
          <a:p>
            <a:pPr lvl="1" eaLnBrk="1" hangingPunct="1">
              <a:lnSpc>
                <a:spcPct val="80000"/>
              </a:lnSpc>
            </a:pPr>
            <a:r>
              <a:rPr lang="en-US" altLang="en-US" sz="2400"/>
              <a:t>which authorities are allowed to issue key pairs</a:t>
            </a:r>
          </a:p>
          <a:p>
            <a:pPr lvl="1" eaLnBrk="1" hangingPunct="1">
              <a:lnSpc>
                <a:spcPct val="80000"/>
              </a:lnSpc>
            </a:pPr>
            <a:r>
              <a:rPr lang="en-US" altLang="en-US" sz="2400"/>
              <a:t>the extent to which the use of cryptography should be authorised for confidentiality purposes</a:t>
            </a:r>
          </a:p>
          <a:p>
            <a:pPr lvl="1" eaLnBrk="1" hangingPunct="1">
              <a:lnSpc>
                <a:spcPct val="80000"/>
              </a:lnSpc>
            </a:pPr>
            <a:r>
              <a:rPr lang="en-US" altLang="en-US" sz="2400"/>
              <a:t>whether the Central Authority should have access to the encrypted information; when and how</a:t>
            </a:r>
          </a:p>
          <a:p>
            <a:pPr lvl="1" eaLnBrk="1" hangingPunct="1">
              <a:lnSpc>
                <a:spcPct val="80000"/>
              </a:lnSpc>
            </a:pPr>
            <a:r>
              <a:rPr lang="en-US" altLang="en-US" sz="2400"/>
              <a:t>the key length, its security standard and its time validity</a:t>
            </a:r>
          </a:p>
          <a:p>
            <a:pPr eaLnBrk="1" hangingPunct="1">
              <a:lnSpc>
                <a:spcPct val="80000"/>
              </a:lnSpc>
            </a:pPr>
            <a:endParaRPr lang="en-US" alt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B7094F70-CC43-8948-13D5-DA3190C89647}"/>
              </a:ext>
            </a:extLst>
          </p:cNvPr>
          <p:cNvSpPr>
            <a:spLocks noGrp="1" noChangeArrowheads="1"/>
          </p:cNvSpPr>
          <p:nvPr>
            <p:ph type="title"/>
          </p:nvPr>
        </p:nvSpPr>
        <p:spPr/>
        <p:txBody>
          <a:bodyPr/>
          <a:lstStyle/>
          <a:p>
            <a:pPr eaLnBrk="1" hangingPunct="1"/>
            <a:r>
              <a:rPr lang="en-US" altLang="en-US" sz="4000"/>
              <a:t>Section 3 Defines Digital Signatures</a:t>
            </a:r>
          </a:p>
        </p:txBody>
      </p:sp>
      <p:sp>
        <p:nvSpPr>
          <p:cNvPr id="49155" name="Rectangle 3">
            <a:extLst>
              <a:ext uri="{FF2B5EF4-FFF2-40B4-BE49-F238E27FC236}">
                <a16:creationId xmlns:a16="http://schemas.microsoft.com/office/drawing/2014/main" xmlns="" id="{6BDC57EF-B73E-7FE3-67B2-0182322FD17B}"/>
              </a:ext>
            </a:extLst>
          </p:cNvPr>
          <p:cNvSpPr>
            <a:spLocks noGrp="1" noChangeArrowheads="1"/>
          </p:cNvSpPr>
          <p:nvPr>
            <p:ph type="body" idx="1"/>
          </p:nvPr>
        </p:nvSpPr>
        <p:spPr/>
        <p:txBody>
          <a:bodyPr/>
          <a:lstStyle/>
          <a:p>
            <a:pPr eaLnBrk="1" hangingPunct="1"/>
            <a:r>
              <a:rPr lang="en-US" altLang="en-US"/>
              <a:t>The authentication to be affected by use of asymmetric crypto system and hash function</a:t>
            </a:r>
          </a:p>
          <a:p>
            <a:pPr eaLnBrk="1" hangingPunct="1"/>
            <a:r>
              <a:rPr lang="en-US" altLang="en-US"/>
              <a:t>The private key and the public key are unique to the subscriber and constitute functioning key pair</a:t>
            </a:r>
          </a:p>
          <a:p>
            <a:pPr eaLnBrk="1" hangingPunct="1"/>
            <a:r>
              <a:rPr lang="en-US" altLang="en-US"/>
              <a:t>Verification of electronic record possible</a:t>
            </a:r>
          </a:p>
          <a:p>
            <a:pPr eaLnBrk="1" hangingPunct="1"/>
            <a:endParaRPr lang="en-US" altLang="en-US"/>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057400"/>
            <a:ext cx="8610600" cy="3810000"/>
          </a:xfrm>
        </p:spPr>
      </p:pic>
    </p:spTree>
    <p:extLst>
      <p:ext uri="{BB962C8B-B14F-4D97-AF65-F5344CB8AC3E}">
        <p14:creationId xmlns:p14="http://schemas.microsoft.com/office/powerpoint/2010/main" val="2981335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FADCD6CE-2C36-72D8-F3F4-4A73C1423EA1}"/>
              </a:ext>
            </a:extLst>
          </p:cNvPr>
          <p:cNvSpPr>
            <a:spLocks noGrp="1" noChangeArrowheads="1"/>
          </p:cNvSpPr>
          <p:nvPr>
            <p:ph type="title"/>
          </p:nvPr>
        </p:nvSpPr>
        <p:spPr/>
        <p:txBody>
          <a:bodyPr/>
          <a:lstStyle/>
          <a:p>
            <a:pPr eaLnBrk="1" hangingPunct="1"/>
            <a:r>
              <a:rPr lang="en-US" altLang="en-US"/>
              <a:t>Secure digital signature-S.15</a:t>
            </a:r>
          </a:p>
        </p:txBody>
      </p:sp>
      <p:sp>
        <p:nvSpPr>
          <p:cNvPr id="50179" name="Rectangle 3">
            <a:extLst>
              <a:ext uri="{FF2B5EF4-FFF2-40B4-BE49-F238E27FC236}">
                <a16:creationId xmlns:a16="http://schemas.microsoft.com/office/drawing/2014/main" xmlns="" id="{61898065-3FA7-9286-74C7-8A566A1DDC8C}"/>
              </a:ext>
            </a:extLst>
          </p:cNvPr>
          <p:cNvSpPr>
            <a:spLocks noGrp="1" noChangeArrowheads="1"/>
          </p:cNvSpPr>
          <p:nvPr>
            <p:ph type="body" idx="1"/>
          </p:nvPr>
        </p:nvSpPr>
        <p:spPr/>
        <p:txBody>
          <a:bodyPr/>
          <a:lstStyle/>
          <a:p>
            <a:pPr algn="just" eaLnBrk="1" hangingPunct="1">
              <a:lnSpc>
                <a:spcPct val="80000"/>
              </a:lnSpc>
            </a:pPr>
            <a:r>
              <a:rPr lang="en-US" altLang="en-US" sz="2000">
                <a:cs typeface="Times New Roman" panose="02020603050405020304" pitchFamily="18" charset="0"/>
              </a:rPr>
              <a:t>If by application of a security procedure agreed to by the parties concerned, it can be verified that a digital signature, at the time it was affixed, was:</a:t>
            </a:r>
          </a:p>
          <a:p>
            <a:pPr algn="just" eaLnBrk="1" hangingPunct="1">
              <a:lnSpc>
                <a:spcPct val="80000"/>
              </a:lnSpc>
              <a:buFont typeface="Wingdings" panose="05000000000000000000" pitchFamily="2" charset="2"/>
              <a:buNone/>
            </a:pPr>
            <a:r>
              <a:rPr lang="en-US" altLang="en-US" sz="2000">
                <a:cs typeface="Times New Roman" panose="02020603050405020304" pitchFamily="18" charset="0"/>
              </a:rPr>
              <a:t>	(a)</a:t>
            </a:r>
            <a:r>
              <a:rPr lang="en-US" altLang="en-US" sz="2000">
                <a:latin typeface="Garamond" panose="02020404030301010803" pitchFamily="18" charset="0"/>
                <a:cs typeface="Times New Roman" panose="02020603050405020304" pitchFamily="18" charset="0"/>
              </a:rPr>
              <a:t>     </a:t>
            </a:r>
            <a:r>
              <a:rPr lang="en-US" altLang="en-US" sz="2000">
                <a:cs typeface="Times New Roman" panose="02020603050405020304" pitchFamily="18" charset="0"/>
              </a:rPr>
              <a:t>unique to the subscriber affixing it;</a:t>
            </a:r>
          </a:p>
          <a:p>
            <a:pPr algn="just" eaLnBrk="1" hangingPunct="1">
              <a:lnSpc>
                <a:spcPct val="80000"/>
              </a:lnSpc>
              <a:buFont typeface="Wingdings" panose="05000000000000000000" pitchFamily="2" charset="2"/>
              <a:buNone/>
            </a:pPr>
            <a:r>
              <a:rPr lang="en-US" altLang="en-US" sz="2000">
                <a:cs typeface="Times New Roman" panose="02020603050405020304" pitchFamily="18" charset="0"/>
              </a:rPr>
              <a:t>	(b)</a:t>
            </a:r>
            <a:r>
              <a:rPr lang="en-US" altLang="en-US" sz="2000">
                <a:latin typeface="Garamond" panose="02020404030301010803" pitchFamily="18" charset="0"/>
                <a:cs typeface="Times New Roman" panose="02020603050405020304" pitchFamily="18" charset="0"/>
              </a:rPr>
              <a:t>    </a:t>
            </a:r>
            <a:r>
              <a:rPr lang="en-US" altLang="en-US" sz="2000">
                <a:cs typeface="Times New Roman" panose="02020603050405020304" pitchFamily="18" charset="0"/>
              </a:rPr>
              <a:t> capable of identifying such subscriber;</a:t>
            </a:r>
          </a:p>
          <a:p>
            <a:pPr algn="just" eaLnBrk="1" hangingPunct="1">
              <a:lnSpc>
                <a:spcPct val="80000"/>
              </a:lnSpc>
              <a:buFont typeface="Wingdings" panose="05000000000000000000" pitchFamily="2" charset="2"/>
              <a:buNone/>
            </a:pPr>
            <a:r>
              <a:rPr lang="en-US" altLang="en-US" sz="2000">
                <a:cs typeface="Times New Roman" panose="02020603050405020304" pitchFamily="18" charset="0"/>
              </a:rPr>
              <a:t>	(c)</a:t>
            </a:r>
            <a:r>
              <a:rPr lang="en-US" altLang="en-US" sz="2000">
                <a:latin typeface="Garamond" panose="02020404030301010803" pitchFamily="18" charset="0"/>
                <a:cs typeface="Times New Roman" panose="02020603050405020304" pitchFamily="18" charset="0"/>
              </a:rPr>
              <a:t>  </a:t>
            </a:r>
            <a:r>
              <a:rPr lang="en-US" altLang="en-US" sz="2000">
                <a:cs typeface="Times New Roman" panose="02020603050405020304" pitchFamily="18" charset="0"/>
              </a:rPr>
              <a:t>created in a manner or using a means under the exclusive control of the subscriber and is linked to the electronic record to which it relates in such a manner that if the electronic record was altered the digital signature would be invalidated, </a:t>
            </a:r>
          </a:p>
          <a:p>
            <a:pPr algn="just" eaLnBrk="1" hangingPunct="1">
              <a:lnSpc>
                <a:spcPct val="80000"/>
              </a:lnSpc>
              <a:buFont typeface="Wingdings" panose="05000000000000000000" pitchFamily="2" charset="2"/>
              <a:buNone/>
            </a:pPr>
            <a:r>
              <a:rPr lang="en-US" altLang="en-US" sz="2000">
                <a:cs typeface="Times New Roman" panose="02020603050405020304" pitchFamily="18" charset="0"/>
              </a:rPr>
              <a:t>	then such digital signature shall be deemed to be a secure digital signature</a:t>
            </a:r>
          </a:p>
          <a:p>
            <a:pPr eaLnBrk="1" hangingPunct="1">
              <a:lnSpc>
                <a:spcPct val="80000"/>
              </a:lnSpc>
            </a:pPr>
            <a:endParaRPr lang="en-US"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D2941878-C54C-8CE5-7630-2CE71465FB13}"/>
              </a:ext>
            </a:extLst>
          </p:cNvPr>
          <p:cNvSpPr>
            <a:spLocks noGrp="1" noChangeArrowheads="1"/>
          </p:cNvSpPr>
          <p:nvPr>
            <p:ph type="title"/>
          </p:nvPr>
        </p:nvSpPr>
        <p:spPr/>
        <p:txBody>
          <a:bodyPr/>
          <a:lstStyle/>
          <a:p>
            <a:pPr eaLnBrk="1" hangingPunct="1"/>
            <a:r>
              <a:rPr lang="en-US" altLang="en-US" sz="4000"/>
              <a:t>IT Act –overview of other relevant provisions</a:t>
            </a:r>
          </a:p>
        </p:txBody>
      </p:sp>
      <p:sp>
        <p:nvSpPr>
          <p:cNvPr id="51203" name="Rectangle 3">
            <a:extLst>
              <a:ext uri="{FF2B5EF4-FFF2-40B4-BE49-F238E27FC236}">
                <a16:creationId xmlns:a16="http://schemas.microsoft.com/office/drawing/2014/main" xmlns="" id="{CB90B04F-BBC9-8FD1-9CD1-B95540441EF4}"/>
              </a:ext>
            </a:extLst>
          </p:cNvPr>
          <p:cNvSpPr>
            <a:spLocks noGrp="1" noChangeArrowheads="1"/>
          </p:cNvSpPr>
          <p:nvPr>
            <p:ph type="body" idx="1"/>
          </p:nvPr>
        </p:nvSpPr>
        <p:spPr/>
        <p:txBody>
          <a:bodyPr/>
          <a:lstStyle/>
          <a:p>
            <a:pPr eaLnBrk="1" hangingPunct="1"/>
            <a:r>
              <a:rPr lang="en-US" altLang="en-US" sz="2800"/>
              <a:t>Section 16- Central Government to prescribe security procedures</a:t>
            </a:r>
          </a:p>
          <a:p>
            <a:pPr eaLnBrk="1" hangingPunct="1"/>
            <a:r>
              <a:rPr lang="en-US" altLang="en-US" sz="2800"/>
              <a:t>Sec 17 to 34- Appointment and Regulation of Controller and certifying authority</a:t>
            </a:r>
          </a:p>
          <a:p>
            <a:pPr eaLnBrk="1" hangingPunct="1"/>
            <a:r>
              <a:rPr lang="en-US" altLang="en-US" sz="2800"/>
              <a:t>Sec 35 to 39- Obtaining DSC</a:t>
            </a:r>
          </a:p>
          <a:p>
            <a:pPr eaLnBrk="1" hangingPunct="1"/>
            <a:r>
              <a:rPr lang="en-US" altLang="en-US" sz="2800"/>
              <a:t>Sec 40 to 42- Duties of Subscriber of DSC- exercise due care to retain the private key</a:t>
            </a:r>
          </a:p>
          <a:p>
            <a:pPr eaLnBrk="1" hangingPunct="1"/>
            <a:endParaRPr lang="en-US" altLang="en-US" sz="2800"/>
          </a:p>
          <a:p>
            <a:pPr eaLnBrk="1" hangingPunct="1"/>
            <a:endParaRPr lang="en-US"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BD447281-783F-F32E-4D6F-8E5B5F59A4D4}"/>
              </a:ext>
            </a:extLst>
          </p:cNvPr>
          <p:cNvSpPr>
            <a:spLocks noGrp="1" noChangeArrowheads="1"/>
          </p:cNvSpPr>
          <p:nvPr>
            <p:ph type="title"/>
          </p:nvPr>
        </p:nvSpPr>
        <p:spPr/>
        <p:txBody>
          <a:bodyPr/>
          <a:lstStyle/>
          <a:p>
            <a:pPr eaLnBrk="1" hangingPunct="1"/>
            <a:r>
              <a:rPr lang="en-US" altLang="en-US" sz="3600" b="1">
                <a:solidFill>
                  <a:srgbClr val="FF3300"/>
                </a:solidFill>
              </a:rPr>
              <a:t>Threats to cyber security- Methods Used To Penetrate Victim Machines</a:t>
            </a:r>
          </a:p>
        </p:txBody>
      </p:sp>
      <p:sp>
        <p:nvSpPr>
          <p:cNvPr id="52227" name="Rectangle 3">
            <a:extLst>
              <a:ext uri="{FF2B5EF4-FFF2-40B4-BE49-F238E27FC236}">
                <a16:creationId xmlns:a16="http://schemas.microsoft.com/office/drawing/2014/main" xmlns="" id="{6F9DE27C-1604-AE06-CB59-F90C46B92BD4}"/>
              </a:ext>
            </a:extLst>
          </p:cNvPr>
          <p:cNvSpPr>
            <a:spLocks noGrp="1" noChangeArrowheads="1"/>
          </p:cNvSpPr>
          <p:nvPr>
            <p:ph type="body" idx="1"/>
          </p:nvPr>
        </p:nvSpPr>
        <p:spPr/>
        <p:txBody>
          <a:bodyPr/>
          <a:lstStyle/>
          <a:p>
            <a:pPr eaLnBrk="1" hangingPunct="1">
              <a:lnSpc>
                <a:spcPct val="90000"/>
              </a:lnSpc>
            </a:pPr>
            <a:r>
              <a:rPr lang="en-US" altLang="en-US" sz="2400" b="1"/>
              <a:t>Trojan droppers and downloaders injected into pirate software which is distributed via file sharing p2p networks (kazaa, eDonkey etc.)</a:t>
            </a:r>
          </a:p>
          <a:p>
            <a:pPr eaLnBrk="1" hangingPunct="1">
              <a:lnSpc>
                <a:spcPct val="90000"/>
              </a:lnSpc>
              <a:buFont typeface="Wingdings" panose="05000000000000000000" pitchFamily="2" charset="2"/>
              <a:buNone/>
            </a:pPr>
            <a:endParaRPr lang="en-US" altLang="en-US" sz="2400" b="1"/>
          </a:p>
          <a:p>
            <a:pPr eaLnBrk="1" hangingPunct="1">
              <a:lnSpc>
                <a:spcPct val="90000"/>
              </a:lnSpc>
              <a:buFont typeface="Wingdings" panose="05000000000000000000" pitchFamily="2" charset="2"/>
              <a:buNone/>
            </a:pPr>
            <a:endParaRPr lang="en-US" altLang="en-US" sz="2400" b="1"/>
          </a:p>
          <a:p>
            <a:pPr eaLnBrk="1" hangingPunct="1">
              <a:lnSpc>
                <a:spcPct val="90000"/>
              </a:lnSpc>
            </a:pPr>
            <a:r>
              <a:rPr lang="en-US" altLang="en-US" sz="2400" b="1"/>
              <a:t>Exploiting vulnerabilities in MS Windows and popular applications such as IE &amp; Outlook.</a:t>
            </a:r>
            <a:r>
              <a:rPr lang="en-US" altLang="en-US" sz="2400"/>
              <a:t> </a:t>
            </a:r>
            <a:r>
              <a:rPr lang="en-US" altLang="en-US" sz="2400" b="1"/>
              <a:t> </a:t>
            </a:r>
          </a:p>
          <a:p>
            <a:pPr eaLnBrk="1" hangingPunct="1">
              <a:lnSpc>
                <a:spcPct val="90000"/>
              </a:lnSpc>
              <a:buFont typeface="Wingdings" panose="05000000000000000000" pitchFamily="2" charset="2"/>
              <a:buNone/>
            </a:pPr>
            <a:endParaRPr lang="en-US" altLang="en-US" sz="2400" b="1"/>
          </a:p>
          <a:p>
            <a:pPr eaLnBrk="1" hangingPunct="1">
              <a:lnSpc>
                <a:spcPct val="90000"/>
              </a:lnSpc>
              <a:buFont typeface="Wingdings" panose="05000000000000000000" pitchFamily="2" charset="2"/>
              <a:buNone/>
            </a:pPr>
            <a:endParaRPr lang="en-US" altLang="en-US" sz="2400" b="1"/>
          </a:p>
          <a:p>
            <a:pPr eaLnBrk="1" hangingPunct="1">
              <a:lnSpc>
                <a:spcPct val="90000"/>
              </a:lnSpc>
            </a:pPr>
            <a:r>
              <a:rPr lang="en-US" altLang="en-US" sz="2400" b="1"/>
              <a:t>Email worms</a:t>
            </a:r>
            <a:r>
              <a:rPr lang="en-US" altLang="en-US" sz="2400"/>
              <a:t> </a:t>
            </a:r>
          </a:p>
          <a:p>
            <a:pPr eaLnBrk="1" hangingPunct="1">
              <a:lnSpc>
                <a:spcPct val="90000"/>
              </a:lnSpc>
            </a:pPr>
            <a:endParaRPr lang="en-US"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14E36237-0111-F72C-9E2F-F3DA25D26C49}"/>
              </a:ext>
            </a:extLst>
          </p:cNvPr>
          <p:cNvSpPr>
            <a:spLocks noGrp="1" noChangeArrowheads="1"/>
          </p:cNvSpPr>
          <p:nvPr>
            <p:ph type="title"/>
          </p:nvPr>
        </p:nvSpPr>
        <p:spPr/>
        <p:txBody>
          <a:bodyPr/>
          <a:lstStyle/>
          <a:p>
            <a:pPr eaLnBrk="1" hangingPunct="1"/>
            <a:r>
              <a:rPr lang="en-US" altLang="en-US" sz="3600" b="1">
                <a:solidFill>
                  <a:srgbClr val="FF3300"/>
                </a:solidFill>
              </a:rPr>
              <a:t>Password </a:t>
            </a:r>
            <a:r>
              <a:rPr lang="en-US" altLang="en-US" sz="4000" b="1">
                <a:solidFill>
                  <a:srgbClr val="FF3300"/>
                </a:solidFill>
              </a:rPr>
              <a:t>Authentication</a:t>
            </a:r>
            <a:r>
              <a:rPr lang="en-US" altLang="en-US" sz="3600" b="1">
                <a:solidFill>
                  <a:srgbClr val="FF3300"/>
                </a:solidFill>
              </a:rPr>
              <a:t> protocol</a:t>
            </a:r>
          </a:p>
        </p:txBody>
      </p:sp>
      <p:sp>
        <p:nvSpPr>
          <p:cNvPr id="53251" name="Rectangle 3">
            <a:extLst>
              <a:ext uri="{FF2B5EF4-FFF2-40B4-BE49-F238E27FC236}">
                <a16:creationId xmlns:a16="http://schemas.microsoft.com/office/drawing/2014/main" xmlns="" id="{8EA8D74F-CC3F-A7CD-4D21-D395D43F1629}"/>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
            </a:pPr>
            <a:endParaRPr lang="en-US" altLang="en-US" sz="2400" b="1"/>
          </a:p>
          <a:p>
            <a:pPr eaLnBrk="1" hangingPunct="1">
              <a:lnSpc>
                <a:spcPct val="90000"/>
              </a:lnSpc>
              <a:buFont typeface="Wingdings" panose="05000000000000000000" pitchFamily="2" charset="2"/>
              <a:buChar char="§"/>
            </a:pPr>
            <a:r>
              <a:rPr lang="en-US" altLang="en-US" sz="2400" b="1"/>
              <a:t> Password authentication protocol, sometimes abbreviated PAP, is a simple authentication protocol used to a network access server used for example by internet service provider. PAP is used by point to point protocol. Authentication is a process of validating a user before allowing them access to server resources. Almost all network operating system remote servers support PAP.</a:t>
            </a:r>
          </a:p>
          <a:p>
            <a:pPr eaLnBrk="1" hangingPunct="1">
              <a:lnSpc>
                <a:spcPct val="90000"/>
              </a:lnSpc>
              <a:buFont typeface="Wingdings" panose="05000000000000000000" pitchFamily="2" charset="2"/>
              <a:buChar char="§"/>
            </a:pPr>
            <a:endParaRPr lang="en-US" altLang="en-US" sz="2400" b="1"/>
          </a:p>
          <a:p>
            <a:pPr eaLnBrk="1" hangingPunct="1">
              <a:lnSpc>
                <a:spcPct val="90000"/>
              </a:lnSpc>
              <a:buFont typeface="Wingdings" panose="05000000000000000000" pitchFamily="2" charset="2"/>
              <a:buChar char="§"/>
            </a:pPr>
            <a:endParaRPr lang="en-US" altLang="en-US" sz="2400" b="1"/>
          </a:p>
          <a:p>
            <a:pPr eaLnBrk="1" hangingPunct="1">
              <a:lnSpc>
                <a:spcPct val="90000"/>
              </a:lnSpc>
            </a:pPr>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F1F26192-EAD6-118E-061C-8AE9C984EF2F}"/>
              </a:ext>
            </a:extLst>
          </p:cNvPr>
          <p:cNvSpPr>
            <a:spLocks noGrp="1" noChangeArrowheads="1"/>
          </p:cNvSpPr>
          <p:nvPr>
            <p:ph type="title"/>
          </p:nvPr>
        </p:nvSpPr>
        <p:spPr/>
        <p:txBody>
          <a:bodyPr/>
          <a:lstStyle/>
          <a:p>
            <a:pPr eaLnBrk="1" hangingPunct="1"/>
            <a:r>
              <a:rPr lang="en-US" altLang="en-US" sz="4000" b="1">
                <a:solidFill>
                  <a:srgbClr val="FF3300"/>
                </a:solidFill>
              </a:rPr>
              <a:t>10 Ways To Wireless Security</a:t>
            </a:r>
          </a:p>
        </p:txBody>
      </p:sp>
      <p:sp>
        <p:nvSpPr>
          <p:cNvPr id="54275" name="Rectangle 3">
            <a:extLst>
              <a:ext uri="{FF2B5EF4-FFF2-40B4-BE49-F238E27FC236}">
                <a16:creationId xmlns:a16="http://schemas.microsoft.com/office/drawing/2014/main" xmlns="" id="{E0970D72-3B99-5B00-E1EE-618BEECF221B}"/>
              </a:ext>
            </a:extLst>
          </p:cNvPr>
          <p:cNvSpPr>
            <a:spLocks noGrp="1" noChangeArrowheads="1"/>
          </p:cNvSpPr>
          <p:nvPr>
            <p:ph type="body" idx="1"/>
          </p:nvPr>
        </p:nvSpPr>
        <p:spPr/>
        <p:txBody>
          <a:bodyPr/>
          <a:lstStyle/>
          <a:p>
            <a:pPr eaLnBrk="1" hangingPunct="1">
              <a:lnSpc>
                <a:spcPct val="80000"/>
              </a:lnSpc>
            </a:pPr>
            <a:r>
              <a:rPr lang="en-US" altLang="en-US" sz="2000" b="1"/>
              <a:t>Use encryption - chances </a:t>
            </a:r>
            <a:r>
              <a:rPr lang="en-US" altLang="en-US" sz="1800" b="1"/>
              <a:t>are</a:t>
            </a:r>
            <a:r>
              <a:rPr lang="en-US" altLang="en-US" sz="2000" b="1"/>
              <a:t> bad guys won’t bother breaking it.</a:t>
            </a:r>
            <a:br>
              <a:rPr lang="en-US" altLang="en-US" sz="2000" b="1"/>
            </a:br>
            <a:endParaRPr lang="en-US" altLang="en-US" sz="2000" b="1"/>
          </a:p>
          <a:p>
            <a:pPr eaLnBrk="1" hangingPunct="1">
              <a:lnSpc>
                <a:spcPct val="80000"/>
              </a:lnSpc>
            </a:pPr>
            <a:r>
              <a:rPr lang="en-US" altLang="en-US" sz="2000" b="1"/>
              <a:t>Use strong encryption - in case they are trying to break it, make it harder for them.</a:t>
            </a:r>
            <a:br>
              <a:rPr lang="en-US" altLang="en-US" sz="2000" b="1"/>
            </a:br>
            <a:endParaRPr lang="en-US" altLang="en-US" sz="2000" b="1"/>
          </a:p>
          <a:p>
            <a:pPr eaLnBrk="1" hangingPunct="1">
              <a:lnSpc>
                <a:spcPct val="80000"/>
              </a:lnSpc>
            </a:pPr>
            <a:r>
              <a:rPr lang="en-US" altLang="en-US" sz="2000" b="1"/>
              <a:t>Change the default admin password - avoid using ‘password as the password.</a:t>
            </a:r>
            <a:br>
              <a:rPr lang="en-US" altLang="en-US" sz="2000" b="1"/>
            </a:br>
            <a:endParaRPr lang="en-US" altLang="en-US" sz="2000" b="1"/>
          </a:p>
          <a:p>
            <a:pPr eaLnBrk="1" hangingPunct="1">
              <a:lnSpc>
                <a:spcPct val="80000"/>
              </a:lnSpc>
            </a:pPr>
            <a:r>
              <a:rPr lang="en-US" altLang="en-US" sz="2000" b="1"/>
              <a:t>Turn off SSID broadcasting - don’t ’shout’ to everybody in the neighborhood "come and try me." </a:t>
            </a:r>
          </a:p>
          <a:p>
            <a:pPr eaLnBrk="1" hangingPunct="1">
              <a:lnSpc>
                <a:spcPct val="80000"/>
              </a:lnSpc>
              <a:buFont typeface="Wingdings" panose="05000000000000000000" pitchFamily="2" charset="2"/>
              <a:buNone/>
            </a:pPr>
            <a:endParaRPr lang="en-US" altLang="en-US" sz="2000" b="1"/>
          </a:p>
          <a:p>
            <a:pPr eaLnBrk="1" hangingPunct="1">
              <a:lnSpc>
                <a:spcPct val="80000"/>
              </a:lnSpc>
            </a:pPr>
            <a:r>
              <a:rPr lang="en-US" altLang="en-US" sz="2000" b="1"/>
              <a:t>Turn off WAP when not in use - do you leave your TV on running when you are not at home?</a:t>
            </a:r>
            <a:br>
              <a:rPr lang="en-US" altLang="en-US" sz="2000" b="1"/>
            </a:br>
            <a:endParaRPr lang="en-US" altLang="en-US" sz="2000" b="1"/>
          </a:p>
          <a:p>
            <a:pPr eaLnBrk="1" hangingPunct="1">
              <a:lnSpc>
                <a:spcPct val="80000"/>
              </a:lnSpc>
            </a:pPr>
            <a:endParaRPr lang="en-US" altLang="en-US" sz="2800" b="1"/>
          </a:p>
          <a:p>
            <a:pPr eaLnBrk="1" hangingPunct="1">
              <a:lnSpc>
                <a:spcPct val="80000"/>
              </a:lnSpc>
              <a:buFont typeface="Wingdings" panose="05000000000000000000" pitchFamily="2" charset="2"/>
              <a:buNone/>
            </a:pPr>
            <a:endParaRPr lang="en-US" altLang="en-US" sz="2800" b="1"/>
          </a:p>
          <a:p>
            <a:pPr eaLnBrk="1" hangingPunct="1">
              <a:lnSpc>
                <a:spcPct val="80000"/>
              </a:lnSpc>
            </a:pPr>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1DDA9B5B-D759-486D-828E-E403882B4E4A}"/>
              </a:ext>
            </a:extLst>
          </p:cNvPr>
          <p:cNvSpPr>
            <a:spLocks noGrp="1" noChangeArrowheads="1"/>
          </p:cNvSpPr>
          <p:nvPr>
            <p:ph type="title"/>
          </p:nvPr>
        </p:nvSpPr>
        <p:spPr/>
        <p:txBody>
          <a:bodyPr/>
          <a:lstStyle/>
          <a:p>
            <a:pPr eaLnBrk="1" hangingPunct="1"/>
            <a:r>
              <a:rPr lang="en-US" altLang="en-US" sz="4000" b="1">
                <a:solidFill>
                  <a:srgbClr val="FF3300"/>
                </a:solidFill>
              </a:rPr>
              <a:t>10 Ways To Wireless Security</a:t>
            </a:r>
          </a:p>
        </p:txBody>
      </p:sp>
      <p:sp>
        <p:nvSpPr>
          <p:cNvPr id="55299" name="Rectangle 3">
            <a:extLst>
              <a:ext uri="{FF2B5EF4-FFF2-40B4-BE49-F238E27FC236}">
                <a16:creationId xmlns:a16="http://schemas.microsoft.com/office/drawing/2014/main" xmlns="" id="{8470E2D3-411B-B5DA-B1DB-0DBEF3269B11}"/>
              </a:ext>
            </a:extLst>
          </p:cNvPr>
          <p:cNvSpPr>
            <a:spLocks noGrp="1" noChangeArrowheads="1"/>
          </p:cNvSpPr>
          <p:nvPr>
            <p:ph type="body" idx="1"/>
          </p:nvPr>
        </p:nvSpPr>
        <p:spPr/>
        <p:txBody>
          <a:bodyPr/>
          <a:lstStyle/>
          <a:p>
            <a:pPr eaLnBrk="1" hangingPunct="1">
              <a:lnSpc>
                <a:spcPct val="80000"/>
              </a:lnSpc>
            </a:pPr>
            <a:r>
              <a:rPr lang="en-US" altLang="en-US" sz="1800" b="1"/>
              <a:t>Change your default SSID - yes, there are at least 50 other ‘linksys’ stations around, and they are easier to find. </a:t>
            </a:r>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Use MAC filtering - you give keys to your home only to trusted people - do the same with the wireless network. </a:t>
            </a:r>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Isolate the wireless LAN from the rest of the network - why did you think Titanic sank? Create levels of protection. </a:t>
            </a:r>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Control the wireless signal - unless you want to power the whole city, there is no need to use signal amplifiers. </a:t>
            </a:r>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Transmit on a different frequency - this is why we haven’t intercepted the aliens yet</a:t>
            </a:r>
            <a:br>
              <a:rPr lang="en-US" altLang="en-US" sz="1800" b="1"/>
            </a:br>
            <a:endParaRPr lang="en-US" altLang="en-US" sz="1800" b="1"/>
          </a:p>
          <a:p>
            <a:pPr eaLnBrk="1" hangingPunct="1">
              <a:lnSpc>
                <a:spcPct val="80000"/>
              </a:lnSpc>
            </a:pPr>
            <a:endParaRPr lang="en-US" altLang="en-US"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A1E574DB-8696-5BE2-8B3A-D7B75D8BD415}"/>
              </a:ext>
            </a:extLst>
          </p:cNvPr>
          <p:cNvSpPr>
            <a:spLocks noGrp="1" noChangeArrowheads="1"/>
          </p:cNvSpPr>
          <p:nvPr>
            <p:ph type="title"/>
          </p:nvPr>
        </p:nvSpPr>
        <p:spPr/>
        <p:txBody>
          <a:bodyPr/>
          <a:lstStyle/>
          <a:p>
            <a:pPr eaLnBrk="1" hangingPunct="1"/>
            <a:r>
              <a:rPr lang="en-US" altLang="en-US" sz="4000" b="1">
                <a:solidFill>
                  <a:srgbClr val="FF3300"/>
                </a:solidFill>
              </a:rPr>
              <a:t>Protection of Personal Information</a:t>
            </a:r>
          </a:p>
        </p:txBody>
      </p:sp>
      <p:sp>
        <p:nvSpPr>
          <p:cNvPr id="56323" name="Rectangle 3">
            <a:extLst>
              <a:ext uri="{FF2B5EF4-FFF2-40B4-BE49-F238E27FC236}">
                <a16:creationId xmlns:a16="http://schemas.microsoft.com/office/drawing/2014/main" xmlns="" id="{A26CBF12-D257-2707-AC5B-5D1BF10D3BF8}"/>
              </a:ext>
            </a:extLst>
          </p:cNvPr>
          <p:cNvSpPr>
            <a:spLocks noGrp="1" noChangeArrowheads="1"/>
          </p:cNvSpPr>
          <p:nvPr>
            <p:ph type="body" idx="1"/>
          </p:nvPr>
        </p:nvSpPr>
        <p:spPr/>
        <p:txBody>
          <a:bodyPr/>
          <a:lstStyle/>
          <a:p>
            <a:pPr eaLnBrk="1" hangingPunct="1">
              <a:lnSpc>
                <a:spcPct val="80000"/>
              </a:lnSpc>
            </a:pPr>
            <a:r>
              <a:rPr lang="en-US" altLang="en-US" sz="2000" b="1" u="sng"/>
              <a:t>Identifying Purposes</a:t>
            </a:r>
            <a:r>
              <a:rPr lang="en-US" altLang="en-US" sz="1800" b="1" u="sng"/>
              <a:t>:-</a:t>
            </a:r>
            <a:r>
              <a:rPr lang="en-US" altLang="en-US" sz="1800" b="1"/>
              <a:t> The purposes for which personal information is collected shall be identified by the organization at or before the time the information is collected.</a:t>
            </a:r>
          </a:p>
          <a:p>
            <a:pPr eaLnBrk="1" hangingPunct="1">
              <a:lnSpc>
                <a:spcPct val="80000"/>
              </a:lnSpc>
            </a:pPr>
            <a:r>
              <a:rPr lang="en-US" altLang="en-US" sz="2000" b="1" u="sng"/>
              <a:t>Accuracy:-</a:t>
            </a:r>
            <a:r>
              <a:rPr lang="en-US" altLang="en-US" sz="1800" b="1"/>
              <a:t> Personal information shall be as accurate, complete, and up-to-date as is necessary for the purposes for which it is to be used. </a:t>
            </a:r>
          </a:p>
          <a:p>
            <a:pPr eaLnBrk="1" hangingPunct="1">
              <a:lnSpc>
                <a:spcPct val="80000"/>
              </a:lnSpc>
            </a:pPr>
            <a:r>
              <a:rPr lang="en-US" altLang="en-US" sz="2000" b="1" u="sng"/>
              <a:t>Safeguards:-</a:t>
            </a:r>
            <a:r>
              <a:rPr lang="en-US" altLang="en-US" sz="1800" b="1"/>
              <a:t> Personal information shall be protected by security safeguards appropriate to the sensitivity of the information. </a:t>
            </a:r>
          </a:p>
          <a:p>
            <a:pPr eaLnBrk="1" hangingPunct="1">
              <a:lnSpc>
                <a:spcPct val="80000"/>
              </a:lnSpc>
            </a:pPr>
            <a:r>
              <a:rPr lang="en-US" altLang="en-US" sz="2000" b="1" u="sng"/>
              <a:t>Accountability:-</a:t>
            </a:r>
            <a:r>
              <a:rPr lang="en-US" altLang="en-US" sz="2000" b="1"/>
              <a:t> </a:t>
            </a:r>
            <a:r>
              <a:rPr lang="en-US" altLang="en-US" sz="1800" b="1"/>
              <a:t>An organization is responsible for personal information under its control and shall designate an individual or individuals who are accountable for the organization’s compliance with the following principles.</a:t>
            </a:r>
          </a:p>
          <a:p>
            <a:pPr eaLnBrk="1" hangingPunct="1">
              <a:lnSpc>
                <a:spcPct val="80000"/>
              </a:lnSpc>
            </a:pPr>
            <a:r>
              <a:rPr lang="en-US" altLang="en-US" sz="2000" b="1" u="sng"/>
              <a:t>Openness:-</a:t>
            </a:r>
            <a:r>
              <a:rPr lang="en-US" altLang="en-US" sz="2000" b="1"/>
              <a:t> </a:t>
            </a:r>
            <a:r>
              <a:rPr lang="en-US" altLang="en-US" sz="1800" b="1"/>
              <a:t>An organization shall make readily available to individuals specific information about its policies and practices relating to the management of personal information</a:t>
            </a:r>
            <a:r>
              <a:rPr lang="en-US" altLang="en-US" sz="2000" b="1"/>
              <a:t>. </a:t>
            </a:r>
          </a:p>
          <a:p>
            <a:pPr eaLnBrk="1" hangingPunct="1">
              <a:lnSpc>
                <a:spcPct val="80000"/>
              </a:lnSpc>
            </a:pPr>
            <a:endParaRPr lang="en-US" altLang="en-US" sz="2000" b="1"/>
          </a:p>
          <a:p>
            <a:pPr eaLnBrk="1" hangingPunct="1">
              <a:lnSpc>
                <a:spcPct val="80000"/>
              </a:lnSpc>
            </a:pPr>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54936D91-92DB-E43E-CAB8-FDE613064DA5}"/>
              </a:ext>
            </a:extLst>
          </p:cNvPr>
          <p:cNvSpPr>
            <a:spLocks noGrp="1" noChangeArrowheads="1"/>
          </p:cNvSpPr>
          <p:nvPr>
            <p:ph type="title"/>
          </p:nvPr>
        </p:nvSpPr>
        <p:spPr/>
        <p:txBody>
          <a:bodyPr/>
          <a:lstStyle/>
          <a:p>
            <a:pPr eaLnBrk="1" hangingPunct="1"/>
            <a:r>
              <a:rPr lang="en-US" altLang="en-US" sz="4000" b="1">
                <a:solidFill>
                  <a:srgbClr val="FF3300"/>
                </a:solidFill>
              </a:rPr>
              <a:t>Recommended cyber safety tips</a:t>
            </a:r>
          </a:p>
        </p:txBody>
      </p:sp>
      <p:sp>
        <p:nvSpPr>
          <p:cNvPr id="57347" name="Rectangle 3">
            <a:extLst>
              <a:ext uri="{FF2B5EF4-FFF2-40B4-BE49-F238E27FC236}">
                <a16:creationId xmlns:a16="http://schemas.microsoft.com/office/drawing/2014/main" xmlns="" id="{7E97AB08-5F24-05B3-2FC0-AF41ADE2E30C}"/>
              </a:ext>
            </a:extLst>
          </p:cNvPr>
          <p:cNvSpPr>
            <a:spLocks noGrp="1" noChangeArrowheads="1"/>
          </p:cNvSpPr>
          <p:nvPr>
            <p:ph type="body" idx="1"/>
          </p:nvPr>
        </p:nvSpPr>
        <p:spPr/>
        <p:txBody>
          <a:bodyPr/>
          <a:lstStyle/>
          <a:p>
            <a:pPr eaLnBrk="1" hangingPunct="1">
              <a:lnSpc>
                <a:spcPct val="80000"/>
              </a:lnSpc>
            </a:pPr>
            <a:endParaRPr lang="en-US" altLang="en-US" sz="1800" b="1">
              <a:solidFill>
                <a:srgbClr val="FF3300"/>
              </a:solidFill>
            </a:endParaRPr>
          </a:p>
          <a:p>
            <a:pPr eaLnBrk="1" hangingPunct="1">
              <a:lnSpc>
                <a:spcPct val="80000"/>
              </a:lnSpc>
            </a:pPr>
            <a:endParaRPr lang="en-US" altLang="en-US" sz="1800" b="1">
              <a:solidFill>
                <a:srgbClr val="FF3300"/>
              </a:solidFill>
            </a:endParaRPr>
          </a:p>
          <a:p>
            <a:pPr eaLnBrk="1" hangingPunct="1">
              <a:lnSpc>
                <a:spcPct val="80000"/>
              </a:lnSpc>
            </a:pPr>
            <a:r>
              <a:rPr lang="en-US" altLang="en-US" sz="2000" b="1"/>
              <a:t>Use antivirus softwares</a:t>
            </a:r>
          </a:p>
          <a:p>
            <a:pPr eaLnBrk="1" hangingPunct="1">
              <a:lnSpc>
                <a:spcPct val="80000"/>
              </a:lnSpc>
            </a:pPr>
            <a:r>
              <a:rPr lang="en-US" altLang="en-US" sz="2000" b="1"/>
              <a:t> change passwords frequently</a:t>
            </a:r>
          </a:p>
          <a:p>
            <a:pPr eaLnBrk="1" hangingPunct="1">
              <a:lnSpc>
                <a:spcPct val="80000"/>
              </a:lnSpc>
            </a:pPr>
            <a:r>
              <a:rPr lang="en-US" altLang="en-US" sz="2000" b="1"/>
              <a:t> insert firewalls</a:t>
            </a:r>
          </a:p>
          <a:p>
            <a:pPr eaLnBrk="1" hangingPunct="1">
              <a:lnSpc>
                <a:spcPct val="80000"/>
              </a:lnSpc>
            </a:pPr>
            <a:r>
              <a:rPr lang="en-US" altLang="en-US" sz="2000" b="1"/>
              <a:t>Adopt regular scanning against spyware</a:t>
            </a:r>
          </a:p>
          <a:p>
            <a:pPr eaLnBrk="1" hangingPunct="1">
              <a:lnSpc>
                <a:spcPct val="80000"/>
              </a:lnSpc>
            </a:pPr>
            <a:r>
              <a:rPr lang="en-US" altLang="en-US" sz="2000" b="1"/>
              <a:t> install software patches</a:t>
            </a:r>
          </a:p>
          <a:p>
            <a:pPr eaLnBrk="1" hangingPunct="1">
              <a:lnSpc>
                <a:spcPct val="80000"/>
              </a:lnSpc>
            </a:pPr>
            <a:r>
              <a:rPr lang="en-US" altLang="en-US" sz="2000" b="1"/>
              <a:t>uninstall unnecessary software</a:t>
            </a:r>
          </a:p>
          <a:p>
            <a:pPr eaLnBrk="1" hangingPunct="1">
              <a:lnSpc>
                <a:spcPct val="80000"/>
              </a:lnSpc>
            </a:pPr>
            <a:r>
              <a:rPr lang="en-US" altLang="en-US" sz="2000" b="1"/>
              <a:t>separate user accounts</a:t>
            </a:r>
          </a:p>
          <a:p>
            <a:pPr eaLnBrk="1" hangingPunct="1">
              <a:lnSpc>
                <a:spcPct val="80000"/>
              </a:lnSpc>
            </a:pPr>
            <a:r>
              <a:rPr lang="en-US" altLang="en-US" sz="2000" b="1"/>
              <a:t> maintain backup</a:t>
            </a:r>
          </a:p>
          <a:p>
            <a:pPr eaLnBrk="1" hangingPunct="1">
              <a:lnSpc>
                <a:spcPct val="80000"/>
              </a:lnSpc>
            </a:pPr>
            <a:r>
              <a:rPr lang="en-US" altLang="en-US" sz="2000" b="1"/>
              <a:t> check security settings </a:t>
            </a:r>
          </a:p>
          <a:p>
            <a:pPr eaLnBrk="1" hangingPunct="1">
              <a:lnSpc>
                <a:spcPct val="80000"/>
              </a:lnSpc>
            </a:pPr>
            <a:r>
              <a:rPr lang="en-US" altLang="en-US" sz="2000" b="1"/>
              <a:t>Perform IT audits</a:t>
            </a:r>
          </a:p>
          <a:p>
            <a:pPr eaLnBrk="1" hangingPunct="1">
              <a:lnSpc>
                <a:spcPct val="80000"/>
              </a:lnSpc>
            </a:pPr>
            <a:endParaRPr lang="en-US"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xmlns="" id="{044779B1-6A0B-7AB6-F3C2-465D5CD1965D}"/>
              </a:ext>
            </a:extLst>
          </p:cNvPr>
          <p:cNvSpPr>
            <a:spLocks noChangeArrowheads="1"/>
          </p:cNvSpPr>
          <p:nvPr/>
        </p:nvSpPr>
        <p:spPr bwMode="auto">
          <a:xfrm>
            <a:off x="1447800" y="1600200"/>
            <a:ext cx="6172200"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In case you have any queries …please feel free to write in at </a:t>
            </a:r>
            <a:r>
              <a:rPr lang="en-US" altLang="en-US" sz="2400">
                <a:hlinkClick r:id="rId2"/>
              </a:rPr>
              <a:t>Karnika@sethassociates.com</a:t>
            </a:r>
            <a:endParaRPr lang="en-US" altLang="en-US" sz="2400"/>
          </a:p>
          <a:p>
            <a:endParaRPr lang="en-US" altLang="en-US" sz="2400"/>
          </a:p>
          <a:p>
            <a:r>
              <a:rPr lang="en-US" altLang="en-US" sz="2400" b="1">
                <a:latin typeface="BankGothic Md BT" pitchFamily="34" charset="0"/>
              </a:rPr>
              <a:t>SETH ASSOCIATES</a:t>
            </a:r>
            <a:r>
              <a:rPr lang="en-US" altLang="en-US" sz="2400">
                <a:latin typeface="BankGothic Md BT" pitchFamily="34" charset="0"/>
              </a:rPr>
              <a:t>                      </a:t>
            </a:r>
          </a:p>
          <a:p>
            <a:r>
              <a:rPr lang="en-US" altLang="en-US" sz="1400">
                <a:latin typeface="AvantGarde Bk BT" pitchFamily="34" charset="0"/>
              </a:rPr>
              <a:t>ADVOCATES AND LEGAL CONSULTANTS</a:t>
            </a:r>
            <a:endParaRPr lang="en-US" altLang="en-US" sz="1400" b="1" i="1">
              <a:latin typeface="AvantGarde Bk BT" pitchFamily="34" charset="0"/>
            </a:endParaRPr>
          </a:p>
          <a:p>
            <a:endParaRPr lang="en-US" altLang="en-US" b="1" i="1"/>
          </a:p>
          <a:p>
            <a:r>
              <a:rPr lang="en-US" altLang="en-US" b="1" i="1"/>
              <a:t>Corporate Law Office</a:t>
            </a:r>
            <a:r>
              <a:rPr lang="en-US" altLang="en-US"/>
              <a:t>: </a:t>
            </a:r>
          </a:p>
          <a:p>
            <a:r>
              <a:rPr lang="en-US" altLang="en-US"/>
              <a:t>B-10, Sector 40, NOIDA-201301, N.C.R, India</a:t>
            </a:r>
          </a:p>
          <a:p>
            <a:r>
              <a:rPr lang="en-US" altLang="en-US"/>
              <a:t>Tel: +91 (120) 4352846, +91 9810155766</a:t>
            </a:r>
          </a:p>
          <a:p>
            <a:r>
              <a:rPr lang="en-US" altLang="en-US"/>
              <a:t>Fax: +91 (120) 4331304</a:t>
            </a:r>
          </a:p>
          <a:p>
            <a:r>
              <a:rPr lang="en-US" altLang="en-US"/>
              <a:t>E-mail: </a:t>
            </a:r>
            <a:r>
              <a:rPr lang="en-US" altLang="en-US">
                <a:hlinkClick r:id="rId3"/>
              </a:rPr>
              <a:t>mail@sethassociates.com</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Rectangle 19">
            <a:extLst>
              <a:ext uri="{FF2B5EF4-FFF2-40B4-BE49-F238E27FC236}">
                <a16:creationId xmlns:a16="http://schemas.microsoft.com/office/drawing/2014/main" xmlns="" id="{28A5EBC7-433B-ABD5-FBFF-D6DD9DC59C30}"/>
              </a:ext>
            </a:extLst>
          </p:cNvPr>
          <p:cNvSpPr>
            <a:spLocks noGrp="1" noChangeArrowheads="1"/>
          </p:cNvSpPr>
          <p:nvPr>
            <p:ph type="title"/>
          </p:nvPr>
        </p:nvSpPr>
        <p:spPr/>
        <p:txBody>
          <a:bodyPr/>
          <a:lstStyle/>
          <a:p>
            <a:pPr eaLnBrk="1" hangingPunct="1"/>
            <a:r>
              <a:rPr lang="en-US" altLang="en-US"/>
              <a:t>Different Types of Cybercrimes</a:t>
            </a:r>
          </a:p>
        </p:txBody>
      </p:sp>
      <p:grpSp>
        <p:nvGrpSpPr>
          <p:cNvPr id="2" name="Content Placeholder 11265">
            <a:extLst>
              <a:ext uri="{FF2B5EF4-FFF2-40B4-BE49-F238E27FC236}">
                <a16:creationId xmlns:a16="http://schemas.microsoft.com/office/drawing/2014/main" xmlns="" id="{4D0831E8-E367-473A-254E-D000FF7CC497}"/>
              </a:ext>
            </a:extLst>
          </p:cNvPr>
          <p:cNvGrpSpPr>
            <a:grpSpLocks noChangeAspect="1"/>
          </p:cNvGrpSpPr>
          <p:nvPr/>
        </p:nvGrpSpPr>
        <p:grpSpPr bwMode="auto">
          <a:xfrm>
            <a:off x="457200" y="1981200"/>
            <a:ext cx="8229600" cy="3886200"/>
            <a:chOff x="288" y="194"/>
            <a:chExt cx="5903" cy="725"/>
          </a:xfrm>
        </p:grpSpPr>
        <p:cxnSp>
          <p:nvCxnSpPr>
            <p:cNvPr id="1028" name="_s1028">
              <a:extLst>
                <a:ext uri="{FF2B5EF4-FFF2-40B4-BE49-F238E27FC236}">
                  <a16:creationId xmlns:a16="http://schemas.microsoft.com/office/drawing/2014/main" xmlns="" id="{3E5D8DCF-25F8-D52D-4F7D-1ECDD2AD8C34}"/>
                </a:ext>
              </a:extLst>
            </p:cNvPr>
            <p:cNvCxnSpPr>
              <a:cxnSpLocks noChangeShapeType="1"/>
              <a:stCxn id="10" idx="0"/>
              <a:endCxn id="7" idx="2"/>
            </p:cNvCxnSpPr>
            <p:nvPr/>
          </p:nvCxnSpPr>
          <p:spPr bwMode="auto">
            <a:xfrm rot="16200000" flipH="1" flipV="1">
              <a:off x="4024" y="66"/>
              <a:ext cx="556" cy="1086"/>
            </a:xfrm>
            <a:prstGeom prst="bentConnector5">
              <a:avLst>
                <a:gd name="adj1" fmla="val -2421"/>
                <a:gd name="adj2" fmla="val 49903"/>
                <a:gd name="adj3" fmla="val 104843"/>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29" name="_s1029">
              <a:extLst>
                <a:ext uri="{FF2B5EF4-FFF2-40B4-BE49-F238E27FC236}">
                  <a16:creationId xmlns:a16="http://schemas.microsoft.com/office/drawing/2014/main" xmlns="" id="{01D65622-1683-FB3E-FF52-91F7BEA32A1C}"/>
                </a:ext>
              </a:extLst>
            </p:cNvPr>
            <p:cNvCxnSpPr>
              <a:cxnSpLocks noChangeShapeType="1"/>
              <a:stCxn id="9" idx="0"/>
              <a:endCxn id="3" idx="2"/>
            </p:cNvCxnSpPr>
            <p:nvPr/>
          </p:nvCxnSpPr>
          <p:spPr bwMode="auto">
            <a:xfrm rot="5400000" flipH="1">
              <a:off x="4364" y="-703"/>
              <a:ext cx="118" cy="2487"/>
            </a:xfrm>
            <a:prstGeom prst="bentConnector3">
              <a:avLst>
                <a:gd name="adj1" fmla="val 11412"/>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xmlns="" id="{CD14F371-9992-4578-50CB-C9DF7C15293F}"/>
                </a:ext>
              </a:extLst>
            </p:cNvPr>
            <p:cNvCxnSpPr>
              <a:cxnSpLocks noChangeShapeType="1"/>
              <a:stCxn id="8" idx="0"/>
              <a:endCxn id="3" idx="2"/>
            </p:cNvCxnSpPr>
            <p:nvPr/>
          </p:nvCxnSpPr>
          <p:spPr bwMode="auto">
            <a:xfrm rot="5400000" flipH="1">
              <a:off x="3920" y="-259"/>
              <a:ext cx="145" cy="1628"/>
            </a:xfrm>
            <a:prstGeom prst="bentConnector3">
              <a:avLst>
                <a:gd name="adj1" fmla="val 9278"/>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xmlns="" id="{736A80F6-73C4-2E59-81C1-AA4EB2A1EC94}"/>
                </a:ext>
              </a:extLst>
            </p:cNvPr>
            <p:cNvCxnSpPr>
              <a:cxnSpLocks noChangeShapeType="1"/>
              <a:stCxn id="7" idx="0"/>
              <a:endCxn id="3" idx="2"/>
            </p:cNvCxnSpPr>
            <p:nvPr/>
          </p:nvCxnSpPr>
          <p:spPr bwMode="auto">
            <a:xfrm rot="5400000" flipH="1">
              <a:off x="3396" y="265"/>
              <a:ext cx="145" cy="580"/>
            </a:xfrm>
            <a:prstGeom prst="bentConnector3">
              <a:avLst>
                <a:gd name="adj1" fmla="val 9278"/>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32" name="_s1032">
              <a:extLst>
                <a:ext uri="{FF2B5EF4-FFF2-40B4-BE49-F238E27FC236}">
                  <a16:creationId xmlns:a16="http://schemas.microsoft.com/office/drawing/2014/main" xmlns="" id="{3CA63E08-E49C-EF72-E010-55965C3B019D}"/>
                </a:ext>
              </a:extLst>
            </p:cNvPr>
            <p:cNvCxnSpPr>
              <a:cxnSpLocks noChangeShapeType="1"/>
              <a:stCxn id="6" idx="0"/>
              <a:endCxn id="3" idx="2"/>
            </p:cNvCxnSpPr>
            <p:nvPr/>
          </p:nvCxnSpPr>
          <p:spPr bwMode="auto">
            <a:xfrm rot="16200000">
              <a:off x="2908" y="364"/>
              <a:ext cx="154" cy="389"/>
            </a:xfrm>
            <a:prstGeom prst="bentConnector3">
              <a:avLst>
                <a:gd name="adj1" fmla="val 8736"/>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xmlns="" id="{215507CD-4CD9-73B9-640A-13771C3BD2B6}"/>
                </a:ext>
              </a:extLst>
            </p:cNvPr>
            <p:cNvCxnSpPr>
              <a:cxnSpLocks noChangeShapeType="1"/>
              <a:stCxn id="5" idx="0"/>
              <a:endCxn id="3" idx="2"/>
            </p:cNvCxnSpPr>
            <p:nvPr/>
          </p:nvCxnSpPr>
          <p:spPr bwMode="auto">
            <a:xfrm rot="16200000">
              <a:off x="2414" y="-138"/>
              <a:ext cx="145" cy="1385"/>
            </a:xfrm>
            <a:prstGeom prst="bentConnector3">
              <a:avLst>
                <a:gd name="adj1" fmla="val 9278"/>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xmlns="" id="{B13C2C75-3C02-F533-B94D-78AFB6C30EC4}"/>
                </a:ext>
              </a:extLst>
            </p:cNvPr>
            <p:cNvCxnSpPr>
              <a:cxnSpLocks noChangeShapeType="1"/>
              <a:stCxn id="4" idx="0"/>
              <a:endCxn id="3" idx="2"/>
            </p:cNvCxnSpPr>
            <p:nvPr/>
          </p:nvCxnSpPr>
          <p:spPr bwMode="auto">
            <a:xfrm rot="16200000">
              <a:off x="1929" y="-615"/>
              <a:ext cx="154" cy="2347"/>
            </a:xfrm>
            <a:prstGeom prst="bentConnector3">
              <a:avLst>
                <a:gd name="adj1" fmla="val 8736"/>
              </a:avLst>
            </a:prstGeom>
            <a:noFill/>
            <a:ln w="28575">
              <a:solidFill>
                <a:srgbClr val="540000"/>
              </a:solidFill>
              <a:miter lim="800000"/>
              <a:headEnd/>
              <a:tailEnd/>
            </a:ln>
            <a:extLst>
              <a:ext uri="{909E8E84-426E-40DD-AFC4-6F175D3DCCD1}">
                <a14:hiddenFill xmlns:a14="http://schemas.microsoft.com/office/drawing/2010/main">
                  <a:noFill/>
                </a14:hiddenFill>
              </a:ext>
            </a:extLst>
          </p:spPr>
        </p:cxnSp>
        <p:sp>
          <p:nvSpPr>
            <p:cNvPr id="3" name="_s1035">
              <a:extLst>
                <a:ext uri="{FF2B5EF4-FFF2-40B4-BE49-F238E27FC236}">
                  <a16:creationId xmlns:a16="http://schemas.microsoft.com/office/drawing/2014/main" xmlns="" id="{382F1BC3-0F82-785B-7C52-D6176F4F757D}"/>
                </a:ext>
              </a:extLst>
            </p:cNvPr>
            <p:cNvSpPr>
              <a:spLocks noChangeArrowheads="1"/>
            </p:cNvSpPr>
            <p:nvPr/>
          </p:nvSpPr>
          <p:spPr bwMode="auto">
            <a:xfrm>
              <a:off x="2807" y="286"/>
              <a:ext cx="743" cy="196"/>
            </a:xfrm>
            <a:prstGeom prst="roundRect">
              <a:avLst>
                <a:gd name="adj" fmla="val 16667"/>
              </a:avLst>
            </a:prstGeom>
            <a:gradFill rotWithShape="1">
              <a:gsLst>
                <a:gs pos="0">
                  <a:srgbClr val="F9F67F"/>
                </a:gs>
                <a:gs pos="100000">
                  <a:srgbClr val="FFCC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FF3300"/>
                  </a:solidFill>
                  <a:effectLst/>
                  <a:latin typeface="Arial" panose="020B0604020202020204" pitchFamily="34" charset="0"/>
                </a:rPr>
                <a:t>Cyber crimes</a:t>
              </a:r>
            </a:p>
          </p:txBody>
        </p:sp>
        <p:sp>
          <p:nvSpPr>
            <p:cNvPr id="4" name="_s1036">
              <a:extLst>
                <a:ext uri="{FF2B5EF4-FFF2-40B4-BE49-F238E27FC236}">
                  <a16:creationId xmlns:a16="http://schemas.microsoft.com/office/drawing/2014/main" xmlns="" id="{EF4DADD1-D15F-EE92-7E10-9A9A0781995C}"/>
                </a:ext>
              </a:extLst>
            </p:cNvPr>
            <p:cNvSpPr>
              <a:spLocks noChangeArrowheads="1"/>
            </p:cNvSpPr>
            <p:nvPr/>
          </p:nvSpPr>
          <p:spPr bwMode="auto">
            <a:xfrm>
              <a:off x="495" y="636"/>
              <a:ext cx="673" cy="251"/>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Hacking</a:t>
              </a:r>
            </a:p>
          </p:txBody>
        </p:sp>
        <p:sp>
          <p:nvSpPr>
            <p:cNvPr id="5" name="_s1037">
              <a:extLst>
                <a:ext uri="{FF2B5EF4-FFF2-40B4-BE49-F238E27FC236}">
                  <a16:creationId xmlns:a16="http://schemas.microsoft.com/office/drawing/2014/main" xmlns="" id="{FFA26881-06CE-8480-3B04-26DEFB20CC5C}"/>
                </a:ext>
              </a:extLst>
            </p:cNvPr>
            <p:cNvSpPr>
              <a:spLocks noChangeArrowheads="1"/>
            </p:cNvSpPr>
            <p:nvPr/>
          </p:nvSpPr>
          <p:spPr bwMode="auto">
            <a:xfrm>
              <a:off x="1427" y="627"/>
              <a:ext cx="733" cy="260"/>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  Information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Theft</a:t>
              </a:r>
            </a:p>
          </p:txBody>
        </p:sp>
        <p:sp>
          <p:nvSpPr>
            <p:cNvPr id="6" name="_s1038">
              <a:extLst>
                <a:ext uri="{FF2B5EF4-FFF2-40B4-BE49-F238E27FC236}">
                  <a16:creationId xmlns:a16="http://schemas.microsoft.com/office/drawing/2014/main" xmlns="" id="{E0E9B47B-5A19-DEA1-AE38-CD81ECF9CB77}"/>
                </a:ext>
              </a:extLst>
            </p:cNvPr>
            <p:cNvSpPr>
              <a:spLocks noChangeArrowheads="1"/>
            </p:cNvSpPr>
            <p:nvPr/>
          </p:nvSpPr>
          <p:spPr bwMode="auto">
            <a:xfrm>
              <a:off x="2411" y="636"/>
              <a:ext cx="757" cy="251"/>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E-mail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 bombing</a:t>
              </a:r>
            </a:p>
          </p:txBody>
        </p:sp>
        <p:sp>
          <p:nvSpPr>
            <p:cNvPr id="7" name="_s1039">
              <a:extLst>
                <a:ext uri="{FF2B5EF4-FFF2-40B4-BE49-F238E27FC236}">
                  <a16:creationId xmlns:a16="http://schemas.microsoft.com/office/drawing/2014/main" xmlns="" id="{998AA112-CDD4-A1B9-693B-320D44AB7E8F}"/>
                </a:ext>
              </a:extLst>
            </p:cNvPr>
            <p:cNvSpPr>
              <a:spLocks noChangeArrowheads="1"/>
            </p:cNvSpPr>
            <p:nvPr/>
          </p:nvSpPr>
          <p:spPr bwMode="auto">
            <a:xfrm>
              <a:off x="3343" y="627"/>
              <a:ext cx="833" cy="260"/>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Salami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attacks</a:t>
              </a:r>
            </a:p>
          </p:txBody>
        </p:sp>
        <p:sp>
          <p:nvSpPr>
            <p:cNvPr id="8" name="_s1040">
              <a:extLst>
                <a:ext uri="{FF2B5EF4-FFF2-40B4-BE49-F238E27FC236}">
                  <a16:creationId xmlns:a16="http://schemas.microsoft.com/office/drawing/2014/main" xmlns="" id="{887E33D6-D5D3-C426-8AE1-7FF6C8568458}"/>
                </a:ext>
              </a:extLst>
            </p:cNvPr>
            <p:cNvSpPr>
              <a:spLocks noChangeArrowheads="1"/>
            </p:cNvSpPr>
            <p:nvPr/>
          </p:nvSpPr>
          <p:spPr bwMode="auto">
            <a:xfrm>
              <a:off x="4430" y="627"/>
              <a:ext cx="753" cy="251"/>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Denial of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Service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attacks</a:t>
              </a:r>
            </a:p>
          </p:txBody>
        </p:sp>
        <p:sp>
          <p:nvSpPr>
            <p:cNvPr id="9" name="_s1041">
              <a:extLst>
                <a:ext uri="{FF2B5EF4-FFF2-40B4-BE49-F238E27FC236}">
                  <a16:creationId xmlns:a16="http://schemas.microsoft.com/office/drawing/2014/main" xmlns="" id="{C783041D-0EC2-1CEB-B59A-FCBFBCDE96CD}"/>
                </a:ext>
              </a:extLst>
            </p:cNvPr>
            <p:cNvSpPr>
              <a:spLocks noChangeArrowheads="1"/>
            </p:cNvSpPr>
            <p:nvPr/>
          </p:nvSpPr>
          <p:spPr bwMode="auto">
            <a:xfrm>
              <a:off x="5311" y="600"/>
              <a:ext cx="708" cy="278"/>
            </a:xfrm>
            <a:prstGeom prst="roundRect">
              <a:avLst>
                <a:gd name="adj" fmla="val 16667"/>
              </a:avLst>
            </a:prstGeom>
            <a:gradFill rotWithShape="1">
              <a:gsLst>
                <a:gs pos="0">
                  <a:srgbClr val="FF9933"/>
                </a:gs>
                <a:gs pos="100000">
                  <a:srgbClr val="FF66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Trojan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attacks</a:t>
              </a:r>
            </a:p>
          </p:txBody>
        </p:sp>
        <p:sp>
          <p:nvSpPr>
            <p:cNvPr id="10" name="_s1042">
              <a:extLst>
                <a:ext uri="{FF2B5EF4-FFF2-40B4-BE49-F238E27FC236}">
                  <a16:creationId xmlns:a16="http://schemas.microsoft.com/office/drawing/2014/main" xmlns="" id="{5F36990F-6C00-1DAB-651D-D567A4AF2ED5}"/>
                </a:ext>
              </a:extLst>
            </p:cNvPr>
            <p:cNvSpPr>
              <a:spLocks noChangeArrowheads="1"/>
            </p:cNvSpPr>
            <p:nvPr/>
          </p:nvSpPr>
          <p:spPr bwMode="auto">
            <a:xfrm>
              <a:off x="4430" y="331"/>
              <a:ext cx="829" cy="243"/>
            </a:xfrm>
            <a:prstGeom prst="roundRect">
              <a:avLst>
                <a:gd name="adj" fmla="val 16667"/>
              </a:avLst>
            </a:prstGeom>
            <a:gradFill rotWithShape="1">
              <a:gsLst>
                <a:gs pos="0">
                  <a:srgbClr val="FF6600"/>
                </a:gs>
                <a:gs pos="100000">
                  <a:srgbClr val="FF0000"/>
                </a:gs>
              </a:gsLst>
              <a:lin ang="5400000" scaled="1"/>
            </a:gradFill>
            <a:ln w="9525">
              <a:solidFill>
                <a:srgbClr val="80000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Web jacking</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88AC17FA-205C-8030-6DC7-9B4D8318F91B}"/>
              </a:ext>
            </a:extLst>
          </p:cNvPr>
          <p:cNvSpPr>
            <a:spLocks noGrp="1" noChangeArrowheads="1"/>
          </p:cNvSpPr>
          <p:nvPr>
            <p:ph type="title"/>
          </p:nvPr>
        </p:nvSpPr>
        <p:spPr/>
        <p:txBody>
          <a:bodyPr/>
          <a:lstStyle/>
          <a:p>
            <a:pPr eaLnBrk="1" hangingPunct="1"/>
            <a:r>
              <a:rPr lang="en-US" altLang="en-US" sz="4000">
                <a:solidFill>
                  <a:srgbClr val="FF3300"/>
                </a:solidFill>
              </a:rPr>
              <a:t>Types of Cyber crimes</a:t>
            </a:r>
          </a:p>
        </p:txBody>
      </p:sp>
      <p:sp>
        <p:nvSpPr>
          <p:cNvPr id="2058" name="Rectangle 3">
            <a:extLst>
              <a:ext uri="{FF2B5EF4-FFF2-40B4-BE49-F238E27FC236}">
                <a16:creationId xmlns:a16="http://schemas.microsoft.com/office/drawing/2014/main" xmlns="" id="{7B381552-7C5E-A344-1CC5-BFEB95B0808D}"/>
              </a:ext>
            </a:extLst>
          </p:cNvPr>
          <p:cNvSpPr>
            <a:spLocks noGrp="1" noChangeArrowheads="1"/>
          </p:cNvSpPr>
          <p:nvPr>
            <p:ph type="body" sz="half" idx="1"/>
          </p:nvPr>
        </p:nvSpPr>
        <p:spPr>
          <a:xfrm>
            <a:off x="457200" y="1905000"/>
            <a:ext cx="4876800" cy="3962400"/>
          </a:xfrm>
        </p:spPr>
        <p:txBody>
          <a:bodyPr/>
          <a:lstStyle/>
          <a:p>
            <a:pPr eaLnBrk="1" hangingPunct="1">
              <a:lnSpc>
                <a:spcPct val="80000"/>
              </a:lnSpc>
            </a:pPr>
            <a:r>
              <a:rPr lang="en-US" altLang="en-US" sz="1800"/>
              <a:t>Credit card frauds</a:t>
            </a:r>
          </a:p>
          <a:p>
            <a:pPr eaLnBrk="1" hangingPunct="1">
              <a:lnSpc>
                <a:spcPct val="80000"/>
              </a:lnSpc>
            </a:pPr>
            <a:r>
              <a:rPr lang="en-US" altLang="en-US" sz="1800"/>
              <a:t>Cyber pornography </a:t>
            </a:r>
          </a:p>
          <a:p>
            <a:pPr eaLnBrk="1" hangingPunct="1">
              <a:lnSpc>
                <a:spcPct val="80000"/>
              </a:lnSpc>
            </a:pPr>
            <a:r>
              <a:rPr lang="en-US" altLang="en-US" sz="1800"/>
              <a:t>Sale of illegal articles-narcotics, weapons, wildlife</a:t>
            </a:r>
          </a:p>
          <a:p>
            <a:pPr eaLnBrk="1" hangingPunct="1">
              <a:lnSpc>
                <a:spcPct val="80000"/>
              </a:lnSpc>
            </a:pPr>
            <a:r>
              <a:rPr lang="en-US" altLang="en-US" sz="1800"/>
              <a:t>Online gambling</a:t>
            </a:r>
          </a:p>
          <a:p>
            <a:pPr eaLnBrk="1" hangingPunct="1">
              <a:lnSpc>
                <a:spcPct val="80000"/>
              </a:lnSpc>
            </a:pPr>
            <a:r>
              <a:rPr lang="en-US" altLang="en-US" sz="1800"/>
              <a:t>Intellectual Property crimes- software piracy, copyright infringement, trademarks violations, theft of computer source code </a:t>
            </a:r>
          </a:p>
          <a:p>
            <a:pPr eaLnBrk="1" hangingPunct="1">
              <a:lnSpc>
                <a:spcPct val="80000"/>
              </a:lnSpc>
            </a:pPr>
            <a:r>
              <a:rPr lang="en-US" altLang="en-US" sz="1800"/>
              <a:t>Email spoofing</a:t>
            </a:r>
          </a:p>
          <a:p>
            <a:pPr eaLnBrk="1" hangingPunct="1">
              <a:lnSpc>
                <a:spcPct val="80000"/>
              </a:lnSpc>
            </a:pPr>
            <a:r>
              <a:rPr lang="en-US" altLang="en-US" sz="1800"/>
              <a:t>Forgery</a:t>
            </a:r>
          </a:p>
          <a:p>
            <a:pPr eaLnBrk="1" hangingPunct="1">
              <a:lnSpc>
                <a:spcPct val="80000"/>
              </a:lnSpc>
            </a:pPr>
            <a:r>
              <a:rPr lang="en-US" altLang="en-US" sz="1800"/>
              <a:t>Defamation</a:t>
            </a:r>
          </a:p>
          <a:p>
            <a:pPr eaLnBrk="1" hangingPunct="1">
              <a:lnSpc>
                <a:spcPct val="80000"/>
              </a:lnSpc>
            </a:pPr>
            <a:r>
              <a:rPr lang="en-US" altLang="en-US" sz="1800"/>
              <a:t>Cyber stalking (section 509 IPC)</a:t>
            </a:r>
          </a:p>
          <a:p>
            <a:pPr eaLnBrk="1" hangingPunct="1">
              <a:lnSpc>
                <a:spcPct val="80000"/>
              </a:lnSpc>
            </a:pPr>
            <a:r>
              <a:rPr lang="en-US" altLang="en-US" sz="1800"/>
              <a:t>Phising </a:t>
            </a:r>
          </a:p>
          <a:p>
            <a:pPr eaLnBrk="1" hangingPunct="1">
              <a:lnSpc>
                <a:spcPct val="80000"/>
              </a:lnSpc>
            </a:pPr>
            <a:r>
              <a:rPr lang="en-US" altLang="en-US" sz="1800"/>
              <a:t>Cyber terrorism </a:t>
            </a:r>
          </a:p>
          <a:p>
            <a:pPr eaLnBrk="1" hangingPunct="1">
              <a:lnSpc>
                <a:spcPct val="80000"/>
              </a:lnSpc>
            </a:pPr>
            <a:endParaRPr lang="en-US" altLang="en-US" sz="1800"/>
          </a:p>
        </p:txBody>
      </p:sp>
      <p:grpSp>
        <p:nvGrpSpPr>
          <p:cNvPr id="2" name="Content Placeholder 10243">
            <a:extLst>
              <a:ext uri="{FF2B5EF4-FFF2-40B4-BE49-F238E27FC236}">
                <a16:creationId xmlns:a16="http://schemas.microsoft.com/office/drawing/2014/main" xmlns="" id="{5C755DC5-21E5-9A17-DC6C-184F44FD3669}"/>
              </a:ext>
            </a:extLst>
          </p:cNvPr>
          <p:cNvGrpSpPr>
            <a:grpSpLocks noChangeAspect="1"/>
          </p:cNvGrpSpPr>
          <p:nvPr/>
        </p:nvGrpSpPr>
        <p:grpSpPr bwMode="auto">
          <a:xfrm>
            <a:off x="4953000" y="2168525"/>
            <a:ext cx="3962400" cy="3406775"/>
            <a:chOff x="2991" y="1223"/>
            <a:chExt cx="2418" cy="2424"/>
          </a:xfrm>
        </p:grpSpPr>
        <p:sp>
          <p:nvSpPr>
            <p:cNvPr id="3" name="_s2052">
              <a:extLst>
                <a:ext uri="{FF2B5EF4-FFF2-40B4-BE49-F238E27FC236}">
                  <a16:creationId xmlns:a16="http://schemas.microsoft.com/office/drawing/2014/main" xmlns="" id="{E832D65A-DAF9-D82D-1B99-5B5663A2359D}"/>
                </a:ext>
              </a:extLst>
            </p:cNvPr>
            <p:cNvSpPr>
              <a:spLocks noChangeShapeType="1"/>
            </p:cNvSpPr>
            <p:nvPr/>
          </p:nvSpPr>
          <p:spPr bwMode="auto">
            <a:xfrm>
              <a:off x="4200" y="2737"/>
              <a:ext cx="0" cy="3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0" tIns="0" rIns="0" bIns="0" numCol="1" anchor="ctr" anchorCtr="0" compatLnSpc="1">
              <a:prstTxWarp prst="textNoShape">
                <a:avLst/>
              </a:prstTxWarp>
            </a:bodyPr>
            <a:lstStyle/>
            <a:p>
              <a:endParaRPr lang="en-US"/>
            </a:p>
          </p:txBody>
        </p:sp>
        <p:sp>
          <p:nvSpPr>
            <p:cNvPr id="4" name="_s2053">
              <a:extLst>
                <a:ext uri="{FF2B5EF4-FFF2-40B4-BE49-F238E27FC236}">
                  <a16:creationId xmlns:a16="http://schemas.microsoft.com/office/drawing/2014/main" xmlns="" id="{BDC3FD6B-1AB7-63A6-1B4F-FDBF9ACC354A}"/>
                </a:ext>
              </a:extLst>
            </p:cNvPr>
            <p:cNvSpPr>
              <a:spLocks noChangeArrowheads="1"/>
            </p:cNvSpPr>
            <p:nvPr/>
          </p:nvSpPr>
          <p:spPr bwMode="auto">
            <a:xfrm>
              <a:off x="3898" y="3040"/>
              <a:ext cx="604" cy="604"/>
            </a:xfrm>
            <a:prstGeom prst="ellipse">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FF6600"/>
                  </a:solidFill>
                  <a:effectLst/>
                  <a:latin typeface="Arial" panose="020B0604020202020204" pitchFamily="34" charset="0"/>
                </a:rPr>
                <a:t>Crime against persons</a:t>
              </a:r>
            </a:p>
          </p:txBody>
        </p:sp>
        <p:sp>
          <p:nvSpPr>
            <p:cNvPr id="5" name="_s2054">
              <a:extLst>
                <a:ext uri="{FF2B5EF4-FFF2-40B4-BE49-F238E27FC236}">
                  <a16:creationId xmlns:a16="http://schemas.microsoft.com/office/drawing/2014/main" xmlns="" id="{44A46F30-ABD8-EAF2-C4CE-C47CCEEE4615}"/>
                </a:ext>
              </a:extLst>
            </p:cNvPr>
            <p:cNvSpPr>
              <a:spLocks noChangeShapeType="1"/>
            </p:cNvSpPr>
            <p:nvPr/>
          </p:nvSpPr>
          <p:spPr bwMode="auto">
            <a:xfrm flipV="1">
              <a:off x="4200" y="1830"/>
              <a:ext cx="0" cy="3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0" tIns="0" rIns="0" bIns="0" numCol="1" anchor="ctr" anchorCtr="0" compatLnSpc="1">
              <a:prstTxWarp prst="textNoShape">
                <a:avLst/>
              </a:prstTxWarp>
            </a:bodyPr>
            <a:lstStyle/>
            <a:p>
              <a:endParaRPr lang="en-US"/>
            </a:p>
          </p:txBody>
        </p:sp>
        <p:sp>
          <p:nvSpPr>
            <p:cNvPr id="6" name="_s2055">
              <a:extLst>
                <a:ext uri="{FF2B5EF4-FFF2-40B4-BE49-F238E27FC236}">
                  <a16:creationId xmlns:a16="http://schemas.microsoft.com/office/drawing/2014/main" xmlns="" id="{6257E7CC-E63E-E133-66CC-53ACC4F4E78C}"/>
                </a:ext>
              </a:extLst>
            </p:cNvPr>
            <p:cNvSpPr>
              <a:spLocks noChangeArrowheads="1"/>
            </p:cNvSpPr>
            <p:nvPr/>
          </p:nvSpPr>
          <p:spPr bwMode="auto">
            <a:xfrm>
              <a:off x="3898" y="1226"/>
              <a:ext cx="604" cy="604"/>
            </a:xfrm>
            <a:prstGeom prst="ellipse">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FF6600"/>
                  </a:solidFill>
                  <a:effectLst/>
                  <a:latin typeface="Arial" panose="020B0604020202020204" pitchFamily="34" charset="0"/>
                </a:rPr>
                <a:t>Crime against Government</a:t>
              </a:r>
            </a:p>
          </p:txBody>
        </p:sp>
        <p:sp>
          <p:nvSpPr>
            <p:cNvPr id="7" name="_s2056">
              <a:extLst>
                <a:ext uri="{FF2B5EF4-FFF2-40B4-BE49-F238E27FC236}">
                  <a16:creationId xmlns:a16="http://schemas.microsoft.com/office/drawing/2014/main" xmlns="" id="{F2938C92-468C-34A7-76F8-E8BCF3C4AE92}"/>
                </a:ext>
              </a:extLst>
            </p:cNvPr>
            <p:cNvSpPr>
              <a:spLocks noChangeArrowheads="1"/>
            </p:cNvSpPr>
            <p:nvPr/>
          </p:nvSpPr>
          <p:spPr bwMode="auto">
            <a:xfrm>
              <a:off x="3898" y="2133"/>
              <a:ext cx="604" cy="604"/>
            </a:xfrm>
            <a:prstGeom prst="ellipse">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FF6600"/>
                  </a:solidFill>
                  <a:effectLst/>
                  <a:latin typeface="Arial" panose="020B0604020202020204" pitchFamily="34" charset="0"/>
                </a:rPr>
                <a:t>Crime against property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p:tgtEl>
                                          <p:spTgt spid="10242"/>
                                        </p:tgtEl>
                                      </p:cBhvr>
                                    </p:animEffect>
                                    <p:animScale>
                                      <p:cBhvr>
                                        <p:cTn id="7" dur="250" autoRev="1" fill="hold"/>
                                        <p:tgtEl>
                                          <p:spTgt spid="10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CF423FEB-D11F-FC87-4445-3EEB878E138D}"/>
              </a:ext>
            </a:extLst>
          </p:cNvPr>
          <p:cNvSpPr>
            <a:spLocks noChangeArrowheads="1"/>
          </p:cNvSpPr>
          <p:nvPr/>
        </p:nvSpPr>
        <p:spPr bwMode="auto">
          <a:xfrm>
            <a:off x="762000" y="1752600"/>
            <a:ext cx="80772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b="1">
                <a:solidFill>
                  <a:srgbClr val="F64E20"/>
                </a:solidFill>
              </a:rPr>
              <a:t>E-Mail bombing:</a:t>
            </a:r>
            <a:r>
              <a:rPr lang="en-US" altLang="en-US" b="1">
                <a:solidFill>
                  <a:schemeClr val="tx2"/>
                </a:solidFill>
              </a:rPr>
              <a:t> </a:t>
            </a:r>
            <a:r>
              <a:rPr lang="en-US" altLang="en-US">
                <a:solidFill>
                  <a:schemeClr val="tx2"/>
                </a:solidFill>
              </a:rPr>
              <a:t>Email bombing refers to sending a large amount of e-mails to the victim resulting in interruption in the victims’ e-mail account or mail servers. </a:t>
            </a:r>
          </a:p>
          <a:p>
            <a:pPr algn="just"/>
            <a:endParaRPr lang="en-US" altLang="en-US">
              <a:solidFill>
                <a:schemeClr val="tx2"/>
              </a:solidFill>
            </a:endParaRPr>
          </a:p>
          <a:p>
            <a:pPr algn="just"/>
            <a:r>
              <a:rPr lang="en-US" altLang="en-US" b="1">
                <a:solidFill>
                  <a:srgbClr val="F64E20"/>
                </a:solidFill>
              </a:rPr>
              <a:t>Data diddling:</a:t>
            </a:r>
            <a:r>
              <a:rPr lang="en-US" altLang="en-US" b="1">
                <a:solidFill>
                  <a:schemeClr val="tx2"/>
                </a:solidFill>
              </a:rPr>
              <a:t> </a:t>
            </a:r>
            <a:r>
              <a:rPr lang="en-US" altLang="en-US">
                <a:solidFill>
                  <a:schemeClr val="tx2"/>
                </a:solidFill>
              </a:rPr>
              <a:t>This kind of an attack involves altering the raw data just before it is processed by a computer and then changing it back after the processing is completed.</a:t>
            </a:r>
            <a:r>
              <a:rPr lang="en-US" altLang="en-US"/>
              <a:t> </a:t>
            </a:r>
          </a:p>
          <a:p>
            <a:pPr algn="just"/>
            <a:endParaRPr lang="en-US" altLang="en-US" b="1">
              <a:solidFill>
                <a:schemeClr val="tx2"/>
              </a:solidFill>
            </a:endParaRPr>
          </a:p>
          <a:p>
            <a:pPr algn="just"/>
            <a:r>
              <a:rPr lang="en-US" altLang="en-US" b="1">
                <a:solidFill>
                  <a:srgbClr val="F64E20"/>
                </a:solidFill>
              </a:rPr>
              <a:t>Salami attacks:</a:t>
            </a:r>
            <a:r>
              <a:rPr lang="en-US" altLang="en-US" b="1">
                <a:solidFill>
                  <a:schemeClr val="tx2"/>
                </a:solidFill>
              </a:rPr>
              <a:t> </a:t>
            </a:r>
            <a:r>
              <a:rPr lang="en-US" altLang="en-US">
                <a:solidFill>
                  <a:schemeClr val="tx2"/>
                </a:solidFill>
              </a:rPr>
              <a:t>These attacks are used for the commission of financial crimes. The key here is to make the alteration so insignificant that in a single case it would go completely unnoticed e.g. A bank employee inserts a program into bank’s servers, that deducts a small amount from the account of every customer</a:t>
            </a:r>
          </a:p>
          <a:p>
            <a:pPr algn="just"/>
            <a:endParaRPr lang="en-US" altLang="en-US">
              <a:solidFill>
                <a:schemeClr val="tx2"/>
              </a:solidFill>
            </a:endParaRPr>
          </a:p>
          <a:p>
            <a:pPr algn="just"/>
            <a:r>
              <a:rPr lang="en-US" altLang="en-US">
                <a:solidFill>
                  <a:schemeClr val="tx2"/>
                </a:solidFill>
              </a:rPr>
              <a:t> </a:t>
            </a:r>
            <a:r>
              <a:rPr lang="en-US" altLang="en-US" b="1">
                <a:solidFill>
                  <a:srgbClr val="F64E20"/>
                </a:solidFill>
              </a:rPr>
              <a:t>Denial of Service:</a:t>
            </a:r>
            <a:r>
              <a:rPr lang="en-US" altLang="en-US" b="1">
                <a:solidFill>
                  <a:schemeClr val="tx2"/>
                </a:solidFill>
              </a:rPr>
              <a:t>  </a:t>
            </a:r>
            <a:r>
              <a:rPr lang="en-US" altLang="en-US">
                <a:solidFill>
                  <a:schemeClr val="tx2"/>
                </a:solidFill>
              </a:rPr>
              <a:t>This involves flooding computer resources with more requests than it can handle. This causes the resources to crash thereby denying authorized users the service offered by the resources.</a:t>
            </a:r>
          </a:p>
        </p:txBody>
      </p:sp>
      <p:sp>
        <p:nvSpPr>
          <p:cNvPr id="9219" name="Rectangle 3">
            <a:extLst>
              <a:ext uri="{FF2B5EF4-FFF2-40B4-BE49-F238E27FC236}">
                <a16:creationId xmlns:a16="http://schemas.microsoft.com/office/drawing/2014/main" xmlns="" id="{05FDAB67-046A-CDC9-A2E6-03803EA64C5C}"/>
              </a:ext>
            </a:extLst>
          </p:cNvPr>
          <p:cNvSpPr>
            <a:spLocks noGrp="1" noChangeArrowheads="1"/>
          </p:cNvSpPr>
          <p:nvPr>
            <p:ph type="title"/>
          </p:nvPr>
        </p:nvSpPr>
        <p:spPr>
          <a:xfrm>
            <a:off x="685800" y="609600"/>
            <a:ext cx="8077200" cy="990600"/>
          </a:xfrm>
          <a:noFill/>
        </p:spPr>
        <p:txBody>
          <a:bodyPr/>
          <a:lstStyle/>
          <a:p>
            <a:pPr eaLnBrk="1" hangingPunct="1"/>
            <a:r>
              <a:rPr lang="en-US" altLang="en-US" sz="4000"/>
              <a:t>      </a:t>
            </a:r>
            <a:r>
              <a:rPr lang="en-US" altLang="en-US" sz="4000" b="1">
                <a:solidFill>
                  <a:srgbClr val="F64E20"/>
                </a:solidFill>
              </a:rPr>
              <a:t>TYPES OF CYBER CRIMES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450A5DB6-76B0-C35F-68A8-B396C9A6A789}"/>
              </a:ext>
            </a:extLst>
          </p:cNvPr>
          <p:cNvSpPr>
            <a:spLocks noGrp="1" noChangeArrowheads="1"/>
          </p:cNvSpPr>
          <p:nvPr>
            <p:ph type="title"/>
          </p:nvPr>
        </p:nvSpPr>
        <p:spPr/>
        <p:txBody>
          <a:bodyPr/>
          <a:lstStyle/>
          <a:p>
            <a:pPr eaLnBrk="1" hangingPunct="1"/>
            <a:r>
              <a:rPr lang="en-US" altLang="en-US" sz="4000" b="1">
                <a:solidFill>
                  <a:srgbClr val="FF3300"/>
                </a:solidFill>
              </a:rPr>
              <a:t>Some common cybercrimes…</a:t>
            </a:r>
          </a:p>
        </p:txBody>
      </p:sp>
      <p:sp>
        <p:nvSpPr>
          <p:cNvPr id="10243" name="Rectangle 3">
            <a:extLst>
              <a:ext uri="{FF2B5EF4-FFF2-40B4-BE49-F238E27FC236}">
                <a16:creationId xmlns:a16="http://schemas.microsoft.com/office/drawing/2014/main" xmlns="" id="{0A0B3EC1-F52A-4E6E-FF29-3834195C4832}"/>
              </a:ext>
            </a:extLst>
          </p:cNvPr>
          <p:cNvSpPr>
            <a:spLocks noGrp="1" noChangeArrowheads="1"/>
          </p:cNvSpPr>
          <p:nvPr>
            <p:ph type="body" idx="1"/>
          </p:nvPr>
        </p:nvSpPr>
        <p:spPr/>
        <p:txBody>
          <a:bodyPr/>
          <a:lstStyle/>
          <a:p>
            <a:pPr eaLnBrk="1" hangingPunct="1">
              <a:lnSpc>
                <a:spcPct val="80000"/>
              </a:lnSpc>
            </a:pPr>
            <a:r>
              <a:rPr lang="en-US" altLang="en-US" sz="1800" b="1"/>
              <a:t>Phishing, the mass distribution of “spoofed” e-mail messages,</a:t>
            </a:r>
          </a:p>
          <a:p>
            <a:pPr eaLnBrk="1" hangingPunct="1">
              <a:lnSpc>
                <a:spcPct val="80000"/>
              </a:lnSpc>
              <a:buFont typeface="Wingdings" panose="05000000000000000000" pitchFamily="2" charset="2"/>
              <a:buNone/>
            </a:pPr>
            <a:r>
              <a:rPr lang="en-US" altLang="en-US" sz="1800" b="1"/>
              <a:t>     which appear to come from banks, insurance agencies, retailers or credit card companies and are designed to fool recipients into divulging personal data such as account names, passwords, or credit card numbers.</a:t>
            </a:r>
          </a:p>
          <a:p>
            <a:pPr eaLnBrk="1" hangingPunct="1">
              <a:lnSpc>
                <a:spcPct val="80000"/>
              </a:lnSpc>
            </a:pPr>
            <a:endParaRPr lang="en-US" altLang="en-US" sz="1800" b="1"/>
          </a:p>
          <a:p>
            <a:pPr eaLnBrk="1" hangingPunct="1">
              <a:lnSpc>
                <a:spcPct val="80000"/>
              </a:lnSpc>
              <a:buFont typeface="Wingdings" panose="05000000000000000000" pitchFamily="2" charset="2"/>
              <a:buNone/>
            </a:pPr>
            <a:endParaRPr lang="en-US" altLang="en-US" sz="1800" b="1"/>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“Carding,” which entails using stolen credentials (and can include package reshipping, money moving, and identity theft schemes)</a:t>
            </a:r>
          </a:p>
          <a:p>
            <a:pPr eaLnBrk="1" hangingPunct="1">
              <a:lnSpc>
                <a:spcPct val="80000"/>
              </a:lnSpc>
            </a:pPr>
            <a:endParaRPr lang="en-US" altLang="en-US" sz="1800" b="1"/>
          </a:p>
          <a:p>
            <a:pPr eaLnBrk="1" hangingPunct="1">
              <a:lnSpc>
                <a:spcPct val="80000"/>
              </a:lnSpc>
            </a:pPr>
            <a:endParaRPr lang="en-US" altLang="en-US" sz="1800" b="1"/>
          </a:p>
          <a:p>
            <a:pPr eaLnBrk="1" hangingPunct="1">
              <a:lnSpc>
                <a:spcPct val="80000"/>
              </a:lnSpc>
              <a:buFont typeface="Wingdings" panose="05000000000000000000" pitchFamily="2" charset="2"/>
              <a:buNone/>
            </a:pPr>
            <a:endParaRPr lang="en-US" altLang="en-US" sz="1800" b="1"/>
          </a:p>
          <a:p>
            <a:pPr eaLnBrk="1" hangingPunct="1">
              <a:lnSpc>
                <a:spcPct val="80000"/>
              </a:lnSpc>
            </a:pPr>
            <a:r>
              <a:rPr lang="en-US" altLang="en-US" sz="1800" b="1"/>
              <a:t>Compromised servers or “bots,” which may be launching cyber attacks or sending Spam</a:t>
            </a:r>
            <a:r>
              <a:rPr lang="en-US" altLang="en-US" sz="1800"/>
              <a:t> </a:t>
            </a:r>
            <a:endParaRPr lang="en-US" altLang="en-US" sz="1800" b="1"/>
          </a:p>
          <a:p>
            <a:pPr eaLnBrk="1" hangingPunct="1">
              <a:lnSpc>
                <a:spcPct val="80000"/>
              </a:lnSpc>
            </a:pPr>
            <a:endParaRPr lang="en-US" altLang="en-US" sz="1800" b="1"/>
          </a:p>
          <a:p>
            <a:pPr eaLnBrk="1" hangingPunct="1">
              <a:lnSpc>
                <a:spcPct val="80000"/>
              </a:lnSpc>
            </a:pPr>
            <a:endParaRPr lang="en-US" alt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904</TotalTime>
  <Words>4217</Words>
  <Application>Microsoft Office PowerPoint</Application>
  <PresentationFormat>On-screen Show (4:3)</PresentationFormat>
  <Paragraphs>460</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Pixel</vt:lpstr>
      <vt:lpstr>         National Conference of CIRC On     Corporate laws-  Ghaziabad, 20th &amp; 21st Dec 2008 Cybercrimes and legal enforcement in India…  </vt:lpstr>
      <vt:lpstr>Introduction to Cyber Crime</vt:lpstr>
      <vt:lpstr>Computer vulnerability</vt:lpstr>
      <vt:lpstr>PowerPoint Presentation</vt:lpstr>
      <vt:lpstr>PowerPoint Presentation</vt:lpstr>
      <vt:lpstr>Different Types of Cybercrimes</vt:lpstr>
      <vt:lpstr>Types of Cyber crimes</vt:lpstr>
      <vt:lpstr>      TYPES OF CYBER CRIMES</vt:lpstr>
      <vt:lpstr>Some common cybercrimes…</vt:lpstr>
      <vt:lpstr>Cyber Crime Data In Regional Context</vt:lpstr>
      <vt:lpstr>Computer Viruses</vt:lpstr>
      <vt:lpstr>Why Do people Create These Viruses?</vt:lpstr>
      <vt:lpstr>Types of Viruses</vt:lpstr>
      <vt:lpstr>Cyber Threats</vt:lpstr>
      <vt:lpstr>absents</vt:lpstr>
      <vt:lpstr>New Internet Threats</vt:lpstr>
      <vt:lpstr>What Is Spam</vt:lpstr>
      <vt:lpstr>PowerPoint Presentation</vt:lpstr>
      <vt:lpstr>Frequency of reporting Cyber crimes in India</vt:lpstr>
      <vt:lpstr>Combating cyber crimes</vt:lpstr>
      <vt:lpstr>Combating Cyber crime-Indian legal framework</vt:lpstr>
      <vt:lpstr>Civil Wrongs under IT Act</vt:lpstr>
      <vt:lpstr>PowerPoint Presentation</vt:lpstr>
      <vt:lpstr>Data diddling: changing data prior or during input into a computer </vt:lpstr>
      <vt:lpstr>Section 46 IT Act</vt:lpstr>
      <vt:lpstr>Section 47, IT Act</vt:lpstr>
      <vt:lpstr>   </vt:lpstr>
      <vt:lpstr>Section 65: Source Code</vt:lpstr>
      <vt:lpstr>PowerPoint Presentation</vt:lpstr>
      <vt:lpstr>Sec. 67. Pornography</vt:lpstr>
      <vt:lpstr>Computer Related Crimes under IPC and Special Laws </vt:lpstr>
      <vt:lpstr>Some more offences dealt with under IPC…</vt:lpstr>
      <vt:lpstr>Email spoofing:</vt:lpstr>
      <vt:lpstr>Legal provisions to counter identity theft</vt:lpstr>
      <vt:lpstr>Forgery</vt:lpstr>
      <vt:lpstr>Cyber stalking</vt:lpstr>
      <vt:lpstr>Cyber defamation</vt:lpstr>
      <vt:lpstr>Online gambling: virtual casinos, Cases of money laundering</vt:lpstr>
      <vt:lpstr>FIR NO 76/02 PS PARLIAMENT STREET</vt:lpstr>
      <vt:lpstr>Cyber Crime Online Challenges</vt:lpstr>
      <vt:lpstr>    Current online Environment</vt:lpstr>
      <vt:lpstr>Common Forms of Online Threats</vt:lpstr>
      <vt:lpstr>Domain theft</vt:lpstr>
      <vt:lpstr>Challenges of Cyber Security</vt:lpstr>
      <vt:lpstr>Electronic World</vt:lpstr>
      <vt:lpstr>Electronic World</vt:lpstr>
      <vt:lpstr>Public Key Infrastructure</vt:lpstr>
      <vt:lpstr>Role of the Government </vt:lpstr>
      <vt:lpstr>Section 3 Defines Digital Signatures</vt:lpstr>
      <vt:lpstr>Secure digital signature-S.15</vt:lpstr>
      <vt:lpstr>IT Act –overview of other relevant provisions</vt:lpstr>
      <vt:lpstr>Threats to cyber security- Methods Used To Penetrate Victim Machines</vt:lpstr>
      <vt:lpstr>Password Authentication protocol</vt:lpstr>
      <vt:lpstr>10 Ways To Wireless Security</vt:lpstr>
      <vt:lpstr>10 Ways To Wireless Security</vt:lpstr>
      <vt:lpstr>Protection of Personal Information</vt:lpstr>
      <vt:lpstr>Recommended cyber safety tips</vt:lpstr>
      <vt:lpstr>PowerPoint Presentation</vt:lpstr>
    </vt:vector>
  </TitlesOfParts>
  <Company>j m 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DEVIL'S ACCOUNT</dc:creator>
  <cp:lastModifiedBy>Rakshith Bairi</cp:lastModifiedBy>
  <cp:revision>68</cp:revision>
  <dcterms:created xsi:type="dcterms:W3CDTF">2008-12-08T06:30:53Z</dcterms:created>
  <dcterms:modified xsi:type="dcterms:W3CDTF">2023-02-21T12:33:51Z</dcterms:modified>
</cp:coreProperties>
</file>