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257" r:id="rId3"/>
    <p:sldId id="258" r:id="rId4"/>
    <p:sldId id="259" r:id="rId5"/>
    <p:sldId id="260" r:id="rId6"/>
    <p:sldId id="261" r:id="rId7"/>
    <p:sldId id="275" r:id="rId8"/>
    <p:sldId id="262" r:id="rId9"/>
    <p:sldId id="268" r:id="rId10"/>
    <p:sldId id="269" r:id="rId11"/>
    <p:sldId id="270" r:id="rId12"/>
    <p:sldId id="271" r:id="rId13"/>
    <p:sldId id="272" r:id="rId14"/>
    <p:sldId id="273" r:id="rId15"/>
    <p:sldId id="274" r:id="rId16"/>
    <p:sldId id="284" r:id="rId17"/>
    <p:sldId id="285" r:id="rId18"/>
    <p:sldId id="322" r:id="rId19"/>
    <p:sldId id="323" r:id="rId20"/>
    <p:sldId id="324" r:id="rId21"/>
    <p:sldId id="325" r:id="rId22"/>
    <p:sldId id="326" r:id="rId23"/>
    <p:sldId id="327" r:id="rId24"/>
    <p:sldId id="309" r:id="rId25"/>
    <p:sldId id="328" r:id="rId26"/>
    <p:sldId id="329" r:id="rId27"/>
    <p:sldId id="330" r:id="rId28"/>
    <p:sldId id="331" r:id="rId29"/>
    <p:sldId id="332" r:id="rId30"/>
    <p:sldId id="333" r:id="rId31"/>
    <p:sldId id="289" r:id="rId32"/>
    <p:sldId id="334" r:id="rId33"/>
    <p:sldId id="335" r:id="rId34"/>
    <p:sldId id="310" r:id="rId35"/>
    <p:sldId id="336" r:id="rId36"/>
    <p:sldId id="263" r:id="rId37"/>
    <p:sldId id="264" r:id="rId38"/>
    <p:sldId id="337" r:id="rId39"/>
    <p:sldId id="338" r:id="rId40"/>
    <p:sldId id="339" r:id="rId41"/>
    <p:sldId id="340" r:id="rId42"/>
    <p:sldId id="341" r:id="rId43"/>
    <p:sldId id="342" r:id="rId44"/>
    <p:sldId id="343" r:id="rId45"/>
    <p:sldId id="344" r:id="rId46"/>
    <p:sldId id="265" r:id="rId47"/>
    <p:sldId id="266" r:id="rId48"/>
    <p:sldId id="276" r:id="rId49"/>
    <p:sldId id="277" r:id="rId50"/>
    <p:sldId id="267"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56" y="-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F569DC-A95E-4696-B534-67A134A4E085}" type="doc">
      <dgm:prSet loTypeId="urn:microsoft.com/office/officeart/2005/8/layout/hierarchy3" loCatId="relationship" qsTypeId="urn:microsoft.com/office/officeart/2005/8/quickstyle/simple5" qsCatId="simple" csTypeId="urn:microsoft.com/office/officeart/2005/8/colors/accent1_2" csCatId="accent1" phldr="1"/>
      <dgm:spPr/>
      <dgm:t>
        <a:bodyPr/>
        <a:lstStyle/>
        <a:p>
          <a:endParaRPr lang="en-US"/>
        </a:p>
      </dgm:t>
    </dgm:pt>
    <dgm:pt modelId="{996E4FDF-6AC0-4876-AB29-ED2CBAD17E1D}">
      <dgm:prSet phldrT="[Text]" custT="1"/>
      <dgm:spPr>
        <a:xfrm>
          <a:off x="232813" y="2106"/>
          <a:ext cx="1070892" cy="535446"/>
        </a:xfrm>
        <a:solidFill>
          <a:sysClr val="windowText" lastClr="000000">
            <a:lumMod val="75000"/>
            <a:lumOff val="25000"/>
          </a:sys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sz="1200" dirty="0">
              <a:solidFill>
                <a:sysClr val="window" lastClr="FFFFFF"/>
              </a:solidFill>
              <a:latin typeface="Calibri"/>
              <a:ea typeface="+mn-ea"/>
              <a:cs typeface="+mn-cs"/>
            </a:rPr>
            <a:t>Security</a:t>
          </a:r>
        </a:p>
        <a:p>
          <a:r>
            <a:rPr lang="en-US" sz="1200" dirty="0" err="1">
              <a:solidFill>
                <a:sysClr val="window" lastClr="FFFFFF"/>
              </a:solidFill>
              <a:latin typeface="Calibri"/>
              <a:ea typeface="+mn-ea"/>
              <a:cs typeface="+mn-cs"/>
            </a:rPr>
            <a:t>Config</a:t>
          </a:r>
          <a:endParaRPr lang="en-US" sz="1200" dirty="0">
            <a:solidFill>
              <a:sysClr val="window" lastClr="FFFFFF"/>
            </a:solidFill>
            <a:latin typeface="Calibri"/>
            <a:ea typeface="+mn-ea"/>
            <a:cs typeface="+mn-cs"/>
          </a:endParaRPr>
        </a:p>
      </dgm:t>
    </dgm:pt>
    <dgm:pt modelId="{4AEDDA59-EC7C-4A47-8A3F-1BC9729FF240}" type="parTrans" cxnId="{DED3F707-865A-4882-BF8B-44B8DB91E291}">
      <dgm:prSet/>
      <dgm:spPr>
        <a:ln>
          <a:solidFill>
            <a:schemeClr val="tx1"/>
          </a:solidFill>
        </a:ln>
      </dgm:spPr>
      <dgm:t>
        <a:bodyPr/>
        <a:lstStyle/>
        <a:p>
          <a:endParaRPr lang="en-US"/>
        </a:p>
      </dgm:t>
    </dgm:pt>
    <dgm:pt modelId="{F5286103-2A7C-4848-94A0-26E99D9E33F2}" type="sibTrans" cxnId="{DED3F707-865A-4882-BF8B-44B8DB91E291}">
      <dgm:prSet/>
      <dgm:spPr/>
      <dgm:t>
        <a:bodyPr/>
        <a:lstStyle/>
        <a:p>
          <a:endParaRPr lang="en-US"/>
        </a:p>
      </dgm:t>
    </dgm:pt>
    <dgm:pt modelId="{8D94648B-4571-487C-9D03-7A7B1281A59E}">
      <dgm:prSet phldrT="[Text]" custT="1"/>
      <dgm:spPr>
        <a:xfrm>
          <a:off x="446992" y="671414"/>
          <a:ext cx="856714" cy="535446"/>
        </a:xfr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a:outerShdw blurRad="40000" dist="23000" dir="5400000" rotWithShape="0">
            <a:srgbClr val="000000">
              <a:alpha val="35000"/>
            </a:srgbClr>
          </a:outerShdw>
        </a:effectLst>
      </dgm:spPr>
      <dgm:t>
        <a:bodyPr/>
        <a:lstStyle/>
        <a:p>
          <a:r>
            <a:rPr lang="en-US" sz="1200" dirty="0">
              <a:solidFill>
                <a:sysClr val="windowText" lastClr="000000">
                  <a:hueOff val="0"/>
                  <a:satOff val="0"/>
                  <a:lumOff val="0"/>
                  <a:alphaOff val="0"/>
                </a:sysClr>
              </a:solidFill>
              <a:latin typeface="Calibri"/>
              <a:ea typeface="+mn-ea"/>
              <a:cs typeface="+mn-cs"/>
            </a:rPr>
            <a:t>Changes to sec. </a:t>
          </a:r>
          <a:r>
            <a:rPr lang="en-US" sz="1200" dirty="0" err="1">
              <a:solidFill>
                <a:sysClr val="windowText" lastClr="000000">
                  <a:hueOff val="0"/>
                  <a:satOff val="0"/>
                  <a:lumOff val="0"/>
                  <a:alphaOff val="0"/>
                </a:sysClr>
              </a:solidFill>
              <a:latin typeface="Calibri"/>
              <a:ea typeface="+mn-ea"/>
              <a:cs typeface="+mn-cs"/>
            </a:rPr>
            <a:t>config</a:t>
          </a:r>
          <a:r>
            <a:rPr lang="en-US" sz="1200" dirty="0">
              <a:solidFill>
                <a:sysClr val="windowText" lastClr="000000">
                  <a:hueOff val="0"/>
                  <a:satOff val="0"/>
                  <a:lumOff val="0"/>
                  <a:alphaOff val="0"/>
                </a:sysClr>
              </a:solidFill>
              <a:latin typeface="Calibri"/>
              <a:ea typeface="+mn-ea"/>
              <a:cs typeface="+mn-cs"/>
            </a:rPr>
            <a:t>.</a:t>
          </a:r>
        </a:p>
      </dgm:t>
    </dgm:pt>
    <dgm:pt modelId="{4C72DC70-D1A8-4393-AF15-BDB98C0FDC46}" type="parTrans" cxnId="{1B4BF04F-1C81-4DF3-8A25-7A520E9A316D}">
      <dgm:prSet/>
      <dgm:spPr>
        <a:xfrm>
          <a:off x="339902" y="537553"/>
          <a:ext cx="107089" cy="401584"/>
        </a:xfrm>
        <a:noFill/>
        <a:ln w="25400" cap="flat" cmpd="sng" algn="ctr">
          <a:solidFill>
            <a:srgbClr val="4F81BD">
              <a:shade val="60000"/>
              <a:hueOff val="0"/>
              <a:satOff val="0"/>
              <a:lumOff val="0"/>
              <a:alphaOff val="0"/>
            </a:srgbClr>
          </a:solidFill>
          <a:prstDash val="solid"/>
        </a:ln>
        <a:effectLst/>
      </dgm:spPr>
      <dgm:t>
        <a:bodyPr/>
        <a:lstStyle/>
        <a:p>
          <a:endParaRPr lang="en-US"/>
        </a:p>
      </dgm:t>
    </dgm:pt>
    <dgm:pt modelId="{10C2EA7D-6BBB-4AD5-B3CE-E034D4BC53BB}" type="sibTrans" cxnId="{1B4BF04F-1C81-4DF3-8A25-7A520E9A316D}">
      <dgm:prSet/>
      <dgm:spPr/>
      <dgm:t>
        <a:bodyPr/>
        <a:lstStyle/>
        <a:p>
          <a:endParaRPr lang="en-US"/>
        </a:p>
      </dgm:t>
    </dgm:pt>
    <dgm:pt modelId="{368CD1BE-8FD9-4AD2-97F5-ED4A9B5CCE8B}">
      <dgm:prSet phldrT="[Text]" custT="1"/>
      <dgm:spPr>
        <a:xfrm>
          <a:off x="446992" y="1340722"/>
          <a:ext cx="856714" cy="535446"/>
        </a:xfr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a:outerShdw blurRad="40000" dist="23000" dir="5400000" rotWithShape="0">
            <a:srgbClr val="000000">
              <a:alpha val="35000"/>
            </a:srgbClr>
          </a:outerShdw>
        </a:effectLst>
      </dgm:spPr>
      <dgm:t>
        <a:bodyPr/>
        <a:lstStyle/>
        <a:p>
          <a:r>
            <a:rPr lang="en-US" sz="1200" dirty="0">
              <a:solidFill>
                <a:sysClr val="windowText" lastClr="000000">
                  <a:hueOff val="0"/>
                  <a:satOff val="0"/>
                  <a:lumOff val="0"/>
                  <a:alphaOff val="0"/>
                </a:sysClr>
              </a:solidFill>
              <a:latin typeface="Calibri"/>
              <a:ea typeface="+mn-ea"/>
              <a:cs typeface="+mn-cs"/>
            </a:rPr>
            <a:t>Changes to network device </a:t>
          </a:r>
          <a:r>
            <a:rPr lang="en-US" sz="1200" dirty="0" err="1">
              <a:solidFill>
                <a:sysClr val="windowText" lastClr="000000">
                  <a:hueOff val="0"/>
                  <a:satOff val="0"/>
                  <a:lumOff val="0"/>
                  <a:alphaOff val="0"/>
                </a:sysClr>
              </a:solidFill>
              <a:latin typeface="Calibri"/>
              <a:ea typeface="+mn-ea"/>
              <a:cs typeface="+mn-cs"/>
            </a:rPr>
            <a:t>config</a:t>
          </a:r>
          <a:r>
            <a:rPr lang="en-US" sz="1200" dirty="0">
              <a:solidFill>
                <a:sysClr val="windowText" lastClr="000000">
                  <a:hueOff val="0"/>
                  <a:satOff val="0"/>
                  <a:lumOff val="0"/>
                  <a:alphaOff val="0"/>
                </a:sysClr>
              </a:solidFill>
              <a:latin typeface="Calibri"/>
              <a:ea typeface="+mn-ea"/>
              <a:cs typeface="+mn-cs"/>
            </a:rPr>
            <a:t>.</a:t>
          </a:r>
        </a:p>
      </dgm:t>
    </dgm:pt>
    <dgm:pt modelId="{D467585F-45CA-4235-9E3E-D8139FA53AF7}" type="parTrans" cxnId="{6B871F46-2BB6-46CE-813A-513E1175ECF0}">
      <dgm:prSet/>
      <dgm:spPr>
        <a:xfrm>
          <a:off x="339902" y="537553"/>
          <a:ext cx="107089" cy="1070892"/>
        </a:xfrm>
        <a:noFill/>
        <a:ln w="25400" cap="flat" cmpd="sng" algn="ctr">
          <a:solidFill>
            <a:srgbClr val="4F81BD">
              <a:shade val="60000"/>
              <a:hueOff val="0"/>
              <a:satOff val="0"/>
              <a:lumOff val="0"/>
              <a:alphaOff val="0"/>
            </a:srgbClr>
          </a:solidFill>
          <a:prstDash val="solid"/>
        </a:ln>
        <a:effectLst/>
      </dgm:spPr>
      <dgm:t>
        <a:bodyPr/>
        <a:lstStyle/>
        <a:p>
          <a:endParaRPr lang="en-US"/>
        </a:p>
      </dgm:t>
    </dgm:pt>
    <dgm:pt modelId="{97F941F8-74F4-467D-9559-2CC6BBD1A358}" type="sibTrans" cxnId="{6B871F46-2BB6-46CE-813A-513E1175ECF0}">
      <dgm:prSet/>
      <dgm:spPr/>
      <dgm:t>
        <a:bodyPr/>
        <a:lstStyle/>
        <a:p>
          <a:endParaRPr lang="en-US"/>
        </a:p>
      </dgm:t>
    </dgm:pt>
    <dgm:pt modelId="{B7F29D81-15D5-4916-BD1B-A0465AC742DF}">
      <dgm:prSet phldrT="[Text]" custT="1"/>
      <dgm:spPr>
        <a:xfrm>
          <a:off x="1571429" y="2106"/>
          <a:ext cx="1070892" cy="535446"/>
        </a:xfrm>
        <a:solidFill>
          <a:sysClr val="windowText" lastClr="000000">
            <a:lumMod val="75000"/>
            <a:lumOff val="25000"/>
          </a:sys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sz="1200" dirty="0" err="1">
              <a:solidFill>
                <a:sysClr val="window" lastClr="FFFFFF"/>
              </a:solidFill>
              <a:latin typeface="Calibri"/>
              <a:ea typeface="+mn-ea"/>
              <a:cs typeface="+mn-cs"/>
            </a:rPr>
            <a:t>Authent</a:t>
          </a:r>
          <a:r>
            <a:rPr lang="en-US" sz="1200" dirty="0">
              <a:solidFill>
                <a:sysClr val="window" lastClr="FFFFFF"/>
              </a:solidFill>
              <a:latin typeface="Calibri"/>
              <a:ea typeface="+mn-ea"/>
              <a:cs typeface="+mn-cs"/>
            </a:rPr>
            <a:t>.</a:t>
          </a:r>
        </a:p>
        <a:p>
          <a:r>
            <a:rPr lang="en-US" sz="1200" dirty="0">
              <a:solidFill>
                <a:sysClr val="window" lastClr="FFFFFF"/>
              </a:solidFill>
              <a:latin typeface="Calibri"/>
              <a:ea typeface="+mn-ea"/>
              <a:cs typeface="+mn-cs"/>
            </a:rPr>
            <a:t>Failures</a:t>
          </a:r>
        </a:p>
      </dgm:t>
    </dgm:pt>
    <dgm:pt modelId="{7448965F-7B88-4B22-AEC4-9D8584476B68}" type="parTrans" cxnId="{C2FFA055-0484-4828-8EBC-5F8E34F82CEB}">
      <dgm:prSet/>
      <dgm:spPr>
        <a:ln>
          <a:solidFill>
            <a:schemeClr val="tx1"/>
          </a:solidFill>
        </a:ln>
      </dgm:spPr>
      <dgm:t>
        <a:bodyPr/>
        <a:lstStyle/>
        <a:p>
          <a:endParaRPr lang="en-US"/>
        </a:p>
      </dgm:t>
    </dgm:pt>
    <dgm:pt modelId="{FAFDD598-069C-4872-B81C-FE75AC645E60}" type="sibTrans" cxnId="{C2FFA055-0484-4828-8EBC-5F8E34F82CEB}">
      <dgm:prSet/>
      <dgm:spPr/>
      <dgm:t>
        <a:bodyPr/>
        <a:lstStyle/>
        <a:p>
          <a:endParaRPr lang="en-US"/>
        </a:p>
      </dgm:t>
    </dgm:pt>
    <dgm:pt modelId="{E1D764C0-735F-45F8-AA08-86C55F2CFFA6}">
      <dgm:prSet phldrT="[Text]" custT="1"/>
      <dgm:spPr>
        <a:xfrm>
          <a:off x="1785608" y="671414"/>
          <a:ext cx="856714" cy="535446"/>
        </a:xfr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a:outerShdw blurRad="40000" dist="23000" dir="5400000" rotWithShape="0">
            <a:srgbClr val="000000">
              <a:alpha val="35000"/>
            </a:srgbClr>
          </a:outerShdw>
        </a:effectLst>
      </dgm:spPr>
      <dgm:t>
        <a:bodyPr/>
        <a:lstStyle/>
        <a:p>
          <a:r>
            <a:rPr lang="en-US" sz="1200" dirty="0" err="1">
              <a:solidFill>
                <a:sysClr val="windowText" lastClr="000000">
                  <a:hueOff val="0"/>
                  <a:satOff val="0"/>
                  <a:lumOff val="0"/>
                  <a:alphaOff val="0"/>
                </a:sysClr>
              </a:solidFill>
              <a:latin typeface="Calibri"/>
              <a:ea typeface="+mn-ea"/>
              <a:cs typeface="+mn-cs"/>
            </a:rPr>
            <a:t>Unauthor-ized</a:t>
          </a:r>
          <a:r>
            <a:rPr lang="en-US" sz="1200" dirty="0">
              <a:solidFill>
                <a:sysClr val="windowText" lastClr="000000">
                  <a:hueOff val="0"/>
                  <a:satOff val="0"/>
                  <a:lumOff val="0"/>
                  <a:alphaOff val="0"/>
                </a:sysClr>
              </a:solidFill>
              <a:latin typeface="Calibri"/>
              <a:ea typeface="+mn-ea"/>
              <a:cs typeface="+mn-cs"/>
            </a:rPr>
            <a:t> accesses</a:t>
          </a:r>
        </a:p>
      </dgm:t>
    </dgm:pt>
    <dgm:pt modelId="{14339914-CDA9-458F-91A6-511FF2479080}" type="parTrans" cxnId="{CDA9E8EF-3522-4761-83A9-8D1B97A61A85}">
      <dgm:prSet/>
      <dgm:spPr>
        <a:xfrm>
          <a:off x="1678518" y="537553"/>
          <a:ext cx="107089" cy="401584"/>
        </a:xfrm>
        <a:noFill/>
        <a:ln w="25400" cap="flat" cmpd="sng" algn="ctr">
          <a:solidFill>
            <a:srgbClr val="4F81BD">
              <a:shade val="60000"/>
              <a:hueOff val="0"/>
              <a:satOff val="0"/>
              <a:lumOff val="0"/>
              <a:alphaOff val="0"/>
            </a:srgbClr>
          </a:solidFill>
          <a:prstDash val="solid"/>
        </a:ln>
        <a:effectLst/>
      </dgm:spPr>
      <dgm:t>
        <a:bodyPr/>
        <a:lstStyle/>
        <a:p>
          <a:endParaRPr lang="en-US"/>
        </a:p>
      </dgm:t>
    </dgm:pt>
    <dgm:pt modelId="{D35D417C-60D5-4C2C-A046-58ACEC10DFE1}" type="sibTrans" cxnId="{CDA9E8EF-3522-4761-83A9-8D1B97A61A85}">
      <dgm:prSet/>
      <dgm:spPr/>
      <dgm:t>
        <a:bodyPr/>
        <a:lstStyle/>
        <a:p>
          <a:endParaRPr lang="en-US"/>
        </a:p>
      </dgm:t>
    </dgm:pt>
    <dgm:pt modelId="{E05C182F-9CD8-4E98-9C7D-E818590C4EA9}">
      <dgm:prSet phldrT="[Text]" custT="1"/>
      <dgm:spPr>
        <a:xfrm>
          <a:off x="1785608" y="1340722"/>
          <a:ext cx="856714" cy="535446"/>
        </a:xfr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a:outerShdw blurRad="40000" dist="23000" dir="5400000" rotWithShape="0">
            <a:srgbClr val="000000">
              <a:alpha val="35000"/>
            </a:srgbClr>
          </a:outerShdw>
        </a:effectLst>
      </dgm:spPr>
      <dgm:t>
        <a:bodyPr/>
        <a:lstStyle/>
        <a:p>
          <a:r>
            <a:rPr lang="en-US" sz="1200" dirty="0">
              <a:solidFill>
                <a:sysClr val="windowText" lastClr="000000">
                  <a:hueOff val="0"/>
                  <a:satOff val="0"/>
                  <a:lumOff val="0"/>
                  <a:alphaOff val="0"/>
                </a:sysClr>
              </a:solidFill>
              <a:latin typeface="Calibri"/>
              <a:ea typeface="+mn-ea"/>
              <a:cs typeface="+mn-cs"/>
            </a:rPr>
            <a:t>New Users</a:t>
          </a:r>
        </a:p>
      </dgm:t>
    </dgm:pt>
    <dgm:pt modelId="{B3377299-3A75-49EF-8654-798E5B88B92F}" type="parTrans" cxnId="{A4837A24-9E07-4B67-A460-78C23276C2CC}">
      <dgm:prSet/>
      <dgm:spPr>
        <a:xfrm>
          <a:off x="1678518" y="537553"/>
          <a:ext cx="107089" cy="1070892"/>
        </a:xfrm>
        <a:noFill/>
        <a:ln w="25400" cap="flat" cmpd="sng" algn="ctr">
          <a:solidFill>
            <a:srgbClr val="4F81BD">
              <a:shade val="60000"/>
              <a:hueOff val="0"/>
              <a:satOff val="0"/>
              <a:lumOff val="0"/>
              <a:alphaOff val="0"/>
            </a:srgbClr>
          </a:solidFill>
          <a:prstDash val="solid"/>
        </a:ln>
        <a:effectLst/>
      </dgm:spPr>
      <dgm:t>
        <a:bodyPr/>
        <a:lstStyle/>
        <a:p>
          <a:endParaRPr lang="en-US"/>
        </a:p>
      </dgm:t>
    </dgm:pt>
    <dgm:pt modelId="{3BBF00F3-69E1-43A3-96DF-BD4EA3101F9D}" type="sibTrans" cxnId="{A4837A24-9E07-4B67-A460-78C23276C2CC}">
      <dgm:prSet/>
      <dgm:spPr/>
      <dgm:t>
        <a:bodyPr/>
        <a:lstStyle/>
        <a:p>
          <a:endParaRPr lang="en-US"/>
        </a:p>
      </dgm:t>
    </dgm:pt>
    <dgm:pt modelId="{C114708D-4FA1-4659-8D56-655533174CD5}">
      <dgm:prSet phldrT="[Text]" custT="1"/>
      <dgm:spPr>
        <a:xfrm>
          <a:off x="2910045" y="2106"/>
          <a:ext cx="1070892" cy="535446"/>
        </a:xfrm>
        <a:solidFill>
          <a:sysClr val="windowText" lastClr="000000">
            <a:lumMod val="75000"/>
            <a:lumOff val="25000"/>
          </a:sys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sz="1200" dirty="0">
              <a:solidFill>
                <a:sysClr val="window" lastClr="FFFFFF"/>
              </a:solidFill>
              <a:latin typeface="Calibri"/>
              <a:ea typeface="+mn-ea"/>
              <a:cs typeface="+mn-cs"/>
            </a:rPr>
            <a:t>Network</a:t>
          </a:r>
        </a:p>
        <a:p>
          <a:r>
            <a:rPr lang="en-US" sz="1200" dirty="0">
              <a:solidFill>
                <a:sysClr val="window" lastClr="FFFFFF"/>
              </a:solidFill>
              <a:latin typeface="Calibri"/>
              <a:ea typeface="+mn-ea"/>
              <a:cs typeface="+mn-cs"/>
            </a:rPr>
            <a:t>Irregularity</a:t>
          </a:r>
        </a:p>
      </dgm:t>
    </dgm:pt>
    <dgm:pt modelId="{58E67E92-A758-411A-A786-5C1C4E8F7109}" type="parTrans" cxnId="{5C2DC663-F217-4927-B022-132C0B0EF64C}">
      <dgm:prSet/>
      <dgm:spPr>
        <a:ln>
          <a:solidFill>
            <a:schemeClr val="tx1"/>
          </a:solidFill>
        </a:ln>
      </dgm:spPr>
      <dgm:t>
        <a:bodyPr/>
        <a:lstStyle/>
        <a:p>
          <a:endParaRPr lang="en-US"/>
        </a:p>
      </dgm:t>
    </dgm:pt>
    <dgm:pt modelId="{ADEF0B6F-7FF7-4C50-BF9C-352EA216E39A}" type="sibTrans" cxnId="{5C2DC663-F217-4927-B022-132C0B0EF64C}">
      <dgm:prSet/>
      <dgm:spPr/>
      <dgm:t>
        <a:bodyPr/>
        <a:lstStyle/>
        <a:p>
          <a:endParaRPr lang="en-US"/>
        </a:p>
      </dgm:t>
    </dgm:pt>
    <dgm:pt modelId="{30F87264-395F-4C14-8B9A-C57EA4ECCA17}">
      <dgm:prSet phldrT="[Text]" custT="1"/>
      <dgm:spPr>
        <a:xfrm>
          <a:off x="3124224" y="671414"/>
          <a:ext cx="856714" cy="535446"/>
        </a:xfr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a:outerShdw blurRad="40000" dist="23000" dir="5400000" rotWithShape="0">
            <a:srgbClr val="000000">
              <a:alpha val="35000"/>
            </a:srgbClr>
          </a:outerShdw>
        </a:effectLst>
      </dgm:spPr>
      <dgm:t>
        <a:bodyPr/>
        <a:lstStyle/>
        <a:p>
          <a:r>
            <a:rPr lang="en-US" sz="1200" dirty="0">
              <a:solidFill>
                <a:sysClr val="windowText" lastClr="000000">
                  <a:hueOff val="0"/>
                  <a:satOff val="0"/>
                  <a:lumOff val="0"/>
                  <a:alphaOff val="0"/>
                </a:sysClr>
              </a:solidFill>
              <a:latin typeface="Calibri"/>
              <a:ea typeface="+mn-ea"/>
              <a:cs typeface="+mn-cs"/>
            </a:rPr>
            <a:t>Unusual packets</a:t>
          </a:r>
        </a:p>
      </dgm:t>
    </dgm:pt>
    <dgm:pt modelId="{BE12605E-1BC4-4EA5-85A1-AA11B31FBCA0}" type="parTrans" cxnId="{E8F286C9-4B3E-486C-AF25-EB7FEB65F1E4}">
      <dgm:prSet/>
      <dgm:spPr>
        <a:xfrm>
          <a:off x="3017134" y="537553"/>
          <a:ext cx="107089" cy="401584"/>
        </a:xfrm>
        <a:noFill/>
        <a:ln w="25400" cap="flat" cmpd="sng" algn="ctr">
          <a:solidFill>
            <a:srgbClr val="4F81BD">
              <a:shade val="60000"/>
              <a:hueOff val="0"/>
              <a:satOff val="0"/>
              <a:lumOff val="0"/>
              <a:alphaOff val="0"/>
            </a:srgbClr>
          </a:solidFill>
          <a:prstDash val="solid"/>
        </a:ln>
        <a:effectLst/>
      </dgm:spPr>
      <dgm:t>
        <a:bodyPr/>
        <a:lstStyle/>
        <a:p>
          <a:endParaRPr lang="en-US"/>
        </a:p>
      </dgm:t>
    </dgm:pt>
    <dgm:pt modelId="{52591B2C-A869-4815-B43D-BB0F32613C4A}" type="sibTrans" cxnId="{E8F286C9-4B3E-486C-AF25-EB7FEB65F1E4}">
      <dgm:prSet/>
      <dgm:spPr/>
      <dgm:t>
        <a:bodyPr/>
        <a:lstStyle/>
        <a:p>
          <a:endParaRPr lang="en-US"/>
        </a:p>
      </dgm:t>
    </dgm:pt>
    <dgm:pt modelId="{5CC7B78C-082A-4CEE-9B4D-E54AB3EBC3BE}">
      <dgm:prSet phldrT="[Text]" custT="1"/>
      <dgm:spPr>
        <a:xfrm>
          <a:off x="3124224" y="2010030"/>
          <a:ext cx="856714" cy="535446"/>
        </a:xfr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a:outerShdw blurRad="40000" dist="23000" dir="5400000" rotWithShape="0">
            <a:srgbClr val="000000">
              <a:alpha val="35000"/>
            </a:srgbClr>
          </a:outerShdw>
        </a:effectLst>
      </dgm:spPr>
      <dgm:t>
        <a:bodyPr/>
        <a:lstStyle/>
        <a:p>
          <a:r>
            <a:rPr lang="en-US" sz="1200" dirty="0">
              <a:solidFill>
                <a:sysClr val="windowText" lastClr="000000">
                  <a:hueOff val="0"/>
                  <a:satOff val="0"/>
                  <a:lumOff val="0"/>
                  <a:alphaOff val="0"/>
                </a:sysClr>
              </a:solidFill>
              <a:latin typeface="Calibri"/>
              <a:ea typeface="+mn-ea"/>
              <a:cs typeface="+mn-cs"/>
            </a:rPr>
            <a:t>Transfer of sensitive data</a:t>
          </a:r>
        </a:p>
      </dgm:t>
    </dgm:pt>
    <dgm:pt modelId="{56C47671-0EA1-4EC8-B482-13A0C263538F}" type="parTrans" cxnId="{1A2BB4DC-AB10-484C-B458-C62817F8EE8E}">
      <dgm:prSet/>
      <dgm:spPr>
        <a:xfrm>
          <a:off x="3017134" y="537553"/>
          <a:ext cx="107089" cy="1740200"/>
        </a:xfrm>
        <a:noFill/>
        <a:ln w="25400" cap="flat" cmpd="sng" algn="ctr">
          <a:solidFill>
            <a:srgbClr val="4F81BD">
              <a:shade val="60000"/>
              <a:hueOff val="0"/>
              <a:satOff val="0"/>
              <a:lumOff val="0"/>
              <a:alphaOff val="0"/>
            </a:srgbClr>
          </a:solidFill>
          <a:prstDash val="solid"/>
        </a:ln>
        <a:effectLst/>
      </dgm:spPr>
      <dgm:t>
        <a:bodyPr/>
        <a:lstStyle/>
        <a:p>
          <a:endParaRPr lang="en-US"/>
        </a:p>
      </dgm:t>
    </dgm:pt>
    <dgm:pt modelId="{1CEDDD01-1D24-4D23-93BB-759247690F05}" type="sibTrans" cxnId="{1A2BB4DC-AB10-484C-B458-C62817F8EE8E}">
      <dgm:prSet/>
      <dgm:spPr/>
      <dgm:t>
        <a:bodyPr/>
        <a:lstStyle/>
        <a:p>
          <a:endParaRPr lang="en-US"/>
        </a:p>
      </dgm:t>
    </dgm:pt>
    <dgm:pt modelId="{BCFC1CFB-948E-4127-BAEF-2DE47F7AD784}">
      <dgm:prSet custT="1"/>
      <dgm:spPr>
        <a:xfrm>
          <a:off x="4248661" y="2106"/>
          <a:ext cx="1070892" cy="535446"/>
        </a:xfrm>
        <a:solidFill>
          <a:sysClr val="windowText" lastClr="000000">
            <a:lumMod val="75000"/>
            <a:lumOff val="25000"/>
          </a:sys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sz="1200" dirty="0">
              <a:solidFill>
                <a:sysClr val="window" lastClr="FFFFFF"/>
              </a:solidFill>
              <a:latin typeface="Calibri"/>
              <a:ea typeface="+mn-ea"/>
              <a:cs typeface="+mn-cs"/>
            </a:rPr>
            <a:t>Log Issues</a:t>
          </a:r>
        </a:p>
      </dgm:t>
    </dgm:pt>
    <dgm:pt modelId="{C2396EE8-5FD2-41F6-A236-5858CF0359F9}" type="parTrans" cxnId="{D81F27A0-8A7B-4562-B009-441762EC892E}">
      <dgm:prSet/>
      <dgm:spPr>
        <a:ln>
          <a:solidFill>
            <a:schemeClr val="tx1"/>
          </a:solidFill>
        </a:ln>
      </dgm:spPr>
      <dgm:t>
        <a:bodyPr/>
        <a:lstStyle/>
        <a:p>
          <a:endParaRPr lang="en-US"/>
        </a:p>
      </dgm:t>
    </dgm:pt>
    <dgm:pt modelId="{46391BB3-54A6-42E1-8EC0-EADF64A964AD}" type="sibTrans" cxnId="{D81F27A0-8A7B-4562-B009-441762EC892E}">
      <dgm:prSet/>
      <dgm:spPr/>
      <dgm:t>
        <a:bodyPr/>
        <a:lstStyle/>
        <a:p>
          <a:endParaRPr lang="en-US"/>
        </a:p>
      </dgm:t>
    </dgm:pt>
    <dgm:pt modelId="{C66D977B-654C-442F-94F0-C24790AC6D6C}">
      <dgm:prSet phldrT="[Text]" custT="1"/>
      <dgm:spPr>
        <a:xfrm>
          <a:off x="5587277" y="2106"/>
          <a:ext cx="1070892" cy="535446"/>
        </a:xfrm>
        <a:solidFill>
          <a:sysClr val="windowText" lastClr="000000">
            <a:lumMod val="75000"/>
            <a:lumOff val="25000"/>
          </a:sys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sz="1200" dirty="0">
              <a:solidFill>
                <a:sysClr val="window" lastClr="FFFFFF"/>
              </a:solidFill>
              <a:latin typeface="Calibri"/>
              <a:ea typeface="+mn-ea"/>
              <a:cs typeface="+mn-cs"/>
            </a:rPr>
            <a:t>Normal</a:t>
          </a:r>
        </a:p>
        <a:p>
          <a:r>
            <a:rPr lang="en-US" sz="1200" dirty="0">
              <a:solidFill>
                <a:sysClr val="window" lastClr="FFFFFF"/>
              </a:solidFill>
              <a:latin typeface="Calibri"/>
              <a:ea typeface="+mn-ea"/>
              <a:cs typeface="+mn-cs"/>
            </a:rPr>
            <a:t>Events</a:t>
          </a:r>
        </a:p>
      </dgm:t>
    </dgm:pt>
    <dgm:pt modelId="{7603F2F1-A2B5-42D6-9AD0-62E059B5B257}" type="parTrans" cxnId="{49F6588A-9968-49CC-989E-C7D7B487FF2A}">
      <dgm:prSet/>
      <dgm:spPr>
        <a:ln>
          <a:solidFill>
            <a:schemeClr val="tx1"/>
          </a:solidFill>
        </a:ln>
      </dgm:spPr>
      <dgm:t>
        <a:bodyPr/>
        <a:lstStyle/>
        <a:p>
          <a:endParaRPr lang="en-US"/>
        </a:p>
      </dgm:t>
    </dgm:pt>
    <dgm:pt modelId="{8DCC5A45-8D7D-4187-95C7-3EBB3A6C8F71}" type="sibTrans" cxnId="{49F6588A-9968-49CC-989E-C7D7B487FF2A}">
      <dgm:prSet/>
      <dgm:spPr/>
      <dgm:t>
        <a:bodyPr/>
        <a:lstStyle/>
        <a:p>
          <a:endParaRPr lang="en-US"/>
        </a:p>
      </dgm:t>
    </dgm:pt>
    <dgm:pt modelId="{92516190-3229-47AC-A57F-3C46D442D4F8}">
      <dgm:prSet phldrT="[Text]" custT="1"/>
      <dgm:spPr>
        <a:xfrm>
          <a:off x="5801456" y="671414"/>
          <a:ext cx="856714" cy="535446"/>
        </a:xfr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a:outerShdw blurRad="40000" dist="23000" dir="5400000" rotWithShape="0">
            <a:srgbClr val="000000">
              <a:alpha val="35000"/>
            </a:srgbClr>
          </a:outerShdw>
        </a:effectLst>
      </dgm:spPr>
      <dgm:t>
        <a:bodyPr/>
        <a:lstStyle/>
        <a:p>
          <a:r>
            <a:rPr lang="en-US" sz="1200" dirty="0">
              <a:solidFill>
                <a:sysClr val="windowText" lastClr="000000">
                  <a:hueOff val="0"/>
                  <a:satOff val="0"/>
                  <a:lumOff val="0"/>
                  <a:alphaOff val="0"/>
                </a:sysClr>
              </a:solidFill>
              <a:latin typeface="Calibri"/>
              <a:ea typeface="+mn-ea"/>
              <a:cs typeface="+mn-cs"/>
            </a:rPr>
            <a:t>Logins, logoffs</a:t>
          </a:r>
        </a:p>
      </dgm:t>
    </dgm:pt>
    <dgm:pt modelId="{0D9820BA-C016-4EE6-9866-577E592E2185}" type="parTrans" cxnId="{DE9EC2BE-D946-4CB1-AAF9-8FAC549A70B8}">
      <dgm:prSet/>
      <dgm:spPr>
        <a:xfrm>
          <a:off x="5694366" y="537553"/>
          <a:ext cx="107089" cy="401584"/>
        </a:xfrm>
        <a:noFill/>
        <a:ln w="25400" cap="flat" cmpd="sng" algn="ctr">
          <a:solidFill>
            <a:srgbClr val="4F81BD">
              <a:shade val="60000"/>
              <a:hueOff val="0"/>
              <a:satOff val="0"/>
              <a:lumOff val="0"/>
              <a:alphaOff val="0"/>
            </a:srgbClr>
          </a:solidFill>
          <a:prstDash val="solid"/>
        </a:ln>
        <a:effectLst/>
      </dgm:spPr>
      <dgm:t>
        <a:bodyPr/>
        <a:lstStyle/>
        <a:p>
          <a:endParaRPr lang="en-US"/>
        </a:p>
      </dgm:t>
    </dgm:pt>
    <dgm:pt modelId="{4068EE73-AF5A-423B-A21D-210821295F0B}" type="sibTrans" cxnId="{DE9EC2BE-D946-4CB1-AAF9-8FAC549A70B8}">
      <dgm:prSet/>
      <dgm:spPr/>
      <dgm:t>
        <a:bodyPr/>
        <a:lstStyle/>
        <a:p>
          <a:endParaRPr lang="en-US"/>
        </a:p>
      </dgm:t>
    </dgm:pt>
    <dgm:pt modelId="{675E315F-28CB-4599-A24B-426572A822D5}">
      <dgm:prSet phldrT="[Text]" custT="1"/>
      <dgm:spPr>
        <a:xfrm>
          <a:off x="1785608" y="2010030"/>
          <a:ext cx="856714" cy="535446"/>
        </a:xfr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a:outerShdw blurRad="40000" dist="23000" dir="5400000" rotWithShape="0">
            <a:srgbClr val="000000">
              <a:alpha val="35000"/>
            </a:srgbClr>
          </a:outerShdw>
        </a:effectLst>
      </dgm:spPr>
      <dgm:t>
        <a:bodyPr/>
        <a:lstStyle/>
        <a:p>
          <a:r>
            <a:rPr lang="en-US" sz="1200" dirty="0">
              <a:solidFill>
                <a:sysClr val="windowText" lastClr="000000">
                  <a:hueOff val="0"/>
                  <a:satOff val="0"/>
                  <a:lumOff val="0"/>
                  <a:alphaOff val="0"/>
                </a:sysClr>
              </a:solidFill>
              <a:latin typeface="Calibri"/>
              <a:ea typeface="+mn-ea"/>
              <a:cs typeface="+mn-cs"/>
            </a:rPr>
            <a:t>Lockouts &amp; expired </a:t>
          </a:r>
          <a:r>
            <a:rPr lang="en-US" sz="1200" dirty="0" err="1">
              <a:solidFill>
                <a:sysClr val="windowText" lastClr="000000">
                  <a:hueOff val="0"/>
                  <a:satOff val="0"/>
                  <a:lumOff val="0"/>
                  <a:alphaOff val="0"/>
                </a:sysClr>
              </a:solidFill>
              <a:latin typeface="Calibri"/>
              <a:ea typeface="+mn-ea"/>
              <a:cs typeface="+mn-cs"/>
            </a:rPr>
            <a:t>passwd</a:t>
          </a:r>
          <a:r>
            <a:rPr lang="en-US" sz="1200" dirty="0">
              <a:solidFill>
                <a:sysClr val="windowText" lastClr="000000">
                  <a:hueOff val="0"/>
                  <a:satOff val="0"/>
                  <a:lumOff val="0"/>
                  <a:alphaOff val="0"/>
                </a:sysClr>
              </a:solidFill>
              <a:latin typeface="Calibri"/>
              <a:ea typeface="+mn-ea"/>
              <a:cs typeface="+mn-cs"/>
            </a:rPr>
            <a:t> accts</a:t>
          </a:r>
        </a:p>
      </dgm:t>
    </dgm:pt>
    <dgm:pt modelId="{CA31F41D-C87E-487F-947C-50E2281443A7}" type="parTrans" cxnId="{D0CB68B0-B3AD-40DE-A797-63F9C9C0224C}">
      <dgm:prSet/>
      <dgm:spPr>
        <a:xfrm>
          <a:off x="1678518" y="537553"/>
          <a:ext cx="107089" cy="1740200"/>
        </a:xfrm>
        <a:noFill/>
        <a:ln w="25400" cap="flat" cmpd="sng" algn="ctr">
          <a:solidFill>
            <a:srgbClr val="4F81BD">
              <a:shade val="60000"/>
              <a:hueOff val="0"/>
              <a:satOff val="0"/>
              <a:lumOff val="0"/>
              <a:alphaOff val="0"/>
            </a:srgbClr>
          </a:solidFill>
          <a:prstDash val="solid"/>
        </a:ln>
        <a:effectLst/>
      </dgm:spPr>
      <dgm:t>
        <a:bodyPr/>
        <a:lstStyle/>
        <a:p>
          <a:endParaRPr lang="en-US"/>
        </a:p>
      </dgm:t>
    </dgm:pt>
    <dgm:pt modelId="{09E9D86A-C48D-4103-B076-067C7B0EDB8B}" type="sibTrans" cxnId="{D0CB68B0-B3AD-40DE-A797-63F9C9C0224C}">
      <dgm:prSet/>
      <dgm:spPr/>
      <dgm:t>
        <a:bodyPr/>
        <a:lstStyle/>
        <a:p>
          <a:endParaRPr lang="en-US"/>
        </a:p>
      </dgm:t>
    </dgm:pt>
    <dgm:pt modelId="{A033E3CA-F7F0-4DF7-A271-DB11E13C6C74}">
      <dgm:prSet phldrT="[Text]" custT="1"/>
      <dgm:spPr>
        <a:xfrm>
          <a:off x="3124224" y="2679338"/>
          <a:ext cx="856714" cy="535446"/>
        </a:xfr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a:outerShdw blurRad="40000" dist="23000" dir="5400000" rotWithShape="0">
            <a:srgbClr val="000000">
              <a:alpha val="35000"/>
            </a:srgbClr>
          </a:outerShdw>
        </a:effectLst>
      </dgm:spPr>
      <dgm:t>
        <a:bodyPr/>
        <a:lstStyle/>
        <a:p>
          <a:r>
            <a:rPr lang="en-US" sz="1200" dirty="0">
              <a:solidFill>
                <a:sysClr val="windowText" lastClr="000000">
                  <a:hueOff val="0"/>
                  <a:satOff val="0"/>
                  <a:lumOff val="0"/>
                  <a:alphaOff val="0"/>
                </a:sysClr>
              </a:solidFill>
              <a:latin typeface="Calibri"/>
              <a:ea typeface="+mn-ea"/>
              <a:cs typeface="+mn-cs"/>
            </a:rPr>
            <a:t>Change in traffic patterns</a:t>
          </a:r>
        </a:p>
      </dgm:t>
    </dgm:pt>
    <dgm:pt modelId="{946C0158-5D3B-44F6-BB8C-0886A080E1AD}" type="parTrans" cxnId="{C3C65E42-D1CA-4ED7-97A7-0F6321CFCD0F}">
      <dgm:prSet/>
      <dgm:spPr>
        <a:xfrm>
          <a:off x="3017134" y="537553"/>
          <a:ext cx="107089" cy="2409508"/>
        </a:xfrm>
        <a:noFill/>
        <a:ln w="25400" cap="flat" cmpd="sng" algn="ctr">
          <a:solidFill>
            <a:srgbClr val="4F81BD">
              <a:shade val="60000"/>
              <a:hueOff val="0"/>
              <a:satOff val="0"/>
              <a:lumOff val="0"/>
              <a:alphaOff val="0"/>
            </a:srgbClr>
          </a:solidFill>
          <a:prstDash val="solid"/>
        </a:ln>
        <a:effectLst/>
      </dgm:spPr>
      <dgm:t>
        <a:bodyPr/>
        <a:lstStyle/>
        <a:p>
          <a:endParaRPr lang="en-US"/>
        </a:p>
      </dgm:t>
    </dgm:pt>
    <dgm:pt modelId="{B3C157A8-2BA5-4D67-A529-50944F9C8A51}" type="sibTrans" cxnId="{C3C65E42-D1CA-4ED7-97A7-0F6321CFCD0F}">
      <dgm:prSet/>
      <dgm:spPr/>
      <dgm:t>
        <a:bodyPr/>
        <a:lstStyle/>
        <a:p>
          <a:endParaRPr lang="en-US"/>
        </a:p>
      </dgm:t>
    </dgm:pt>
    <dgm:pt modelId="{ED22081C-6CEC-40F1-838F-17B1BD5F0E34}">
      <dgm:prSet custT="1"/>
      <dgm:spPr>
        <a:xfrm>
          <a:off x="4462840" y="671414"/>
          <a:ext cx="856714" cy="535446"/>
        </a:xfr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a:outerShdw blurRad="40000" dist="23000" dir="5400000" rotWithShape="0">
            <a:srgbClr val="000000">
              <a:alpha val="35000"/>
            </a:srgbClr>
          </a:outerShdw>
        </a:effectLst>
      </dgm:spPr>
      <dgm:t>
        <a:bodyPr/>
        <a:lstStyle/>
        <a:p>
          <a:r>
            <a:rPr lang="en-US" sz="1200" dirty="0">
              <a:solidFill>
                <a:sysClr val="windowText" lastClr="000000">
                  <a:hueOff val="0"/>
                  <a:satOff val="0"/>
                  <a:lumOff val="0"/>
                  <a:alphaOff val="0"/>
                </a:sysClr>
              </a:solidFill>
              <a:latin typeface="Calibri"/>
              <a:ea typeface="+mn-ea"/>
              <a:cs typeface="+mn-cs"/>
            </a:rPr>
            <a:t>Deleted logs</a:t>
          </a:r>
        </a:p>
      </dgm:t>
    </dgm:pt>
    <dgm:pt modelId="{288097C0-55CD-43DC-9F03-3E81C338523B}" type="parTrans" cxnId="{B449FB7D-04F9-4B05-95C9-6663C81FA796}">
      <dgm:prSet/>
      <dgm:spPr>
        <a:xfrm>
          <a:off x="4355750" y="537553"/>
          <a:ext cx="107089" cy="401584"/>
        </a:xfrm>
        <a:noFill/>
        <a:ln w="25400" cap="flat" cmpd="sng" algn="ctr">
          <a:solidFill>
            <a:srgbClr val="4F81BD">
              <a:shade val="60000"/>
              <a:hueOff val="0"/>
              <a:satOff val="0"/>
              <a:lumOff val="0"/>
              <a:alphaOff val="0"/>
            </a:srgbClr>
          </a:solidFill>
          <a:prstDash val="solid"/>
        </a:ln>
        <a:effectLst/>
      </dgm:spPr>
      <dgm:t>
        <a:bodyPr/>
        <a:lstStyle/>
        <a:p>
          <a:endParaRPr lang="en-US"/>
        </a:p>
      </dgm:t>
    </dgm:pt>
    <dgm:pt modelId="{888ADAA7-3222-4E63-B2FD-AD89BCEBC19D}" type="sibTrans" cxnId="{B449FB7D-04F9-4B05-95C9-6663C81FA796}">
      <dgm:prSet/>
      <dgm:spPr/>
      <dgm:t>
        <a:bodyPr/>
        <a:lstStyle/>
        <a:p>
          <a:endParaRPr lang="en-US"/>
        </a:p>
      </dgm:t>
    </dgm:pt>
    <dgm:pt modelId="{86C4FD5E-52FE-4F91-AD65-10B2FD0C4B62}">
      <dgm:prSet custT="1"/>
      <dgm:spPr>
        <a:xfrm>
          <a:off x="4462840" y="1340722"/>
          <a:ext cx="856714" cy="535446"/>
        </a:xfr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a:outerShdw blurRad="40000" dist="23000" dir="5400000" rotWithShape="0">
            <a:srgbClr val="000000">
              <a:alpha val="35000"/>
            </a:srgbClr>
          </a:outerShdw>
        </a:effectLst>
      </dgm:spPr>
      <dgm:t>
        <a:bodyPr/>
        <a:lstStyle/>
        <a:p>
          <a:r>
            <a:rPr lang="en-US" sz="1200" dirty="0">
              <a:solidFill>
                <a:sysClr val="windowText" lastClr="000000">
                  <a:hueOff val="0"/>
                  <a:satOff val="0"/>
                  <a:lumOff val="0"/>
                  <a:alphaOff val="0"/>
                </a:sysClr>
              </a:solidFill>
              <a:latin typeface="Calibri"/>
              <a:ea typeface="+mn-ea"/>
              <a:cs typeface="+mn-cs"/>
            </a:rPr>
            <a:t>Overflowing log files</a:t>
          </a:r>
        </a:p>
      </dgm:t>
    </dgm:pt>
    <dgm:pt modelId="{129E263A-8CA5-4FB1-842C-FCA22D57DCA0}" type="parTrans" cxnId="{0E85E32E-5232-4043-9D1F-C60E3CB823E4}">
      <dgm:prSet/>
      <dgm:spPr>
        <a:xfrm>
          <a:off x="4355750" y="537553"/>
          <a:ext cx="107089" cy="1070892"/>
        </a:xfrm>
        <a:noFill/>
        <a:ln w="25400" cap="flat" cmpd="sng" algn="ctr">
          <a:solidFill>
            <a:srgbClr val="4F81BD">
              <a:shade val="60000"/>
              <a:hueOff val="0"/>
              <a:satOff val="0"/>
              <a:lumOff val="0"/>
              <a:alphaOff val="0"/>
            </a:srgbClr>
          </a:solidFill>
          <a:prstDash val="solid"/>
        </a:ln>
        <a:effectLst/>
      </dgm:spPr>
      <dgm:t>
        <a:bodyPr/>
        <a:lstStyle/>
        <a:p>
          <a:endParaRPr lang="en-US"/>
        </a:p>
      </dgm:t>
    </dgm:pt>
    <dgm:pt modelId="{14696659-8C94-483C-A7B1-83DF9F3F804D}" type="sibTrans" cxnId="{0E85E32E-5232-4043-9D1F-C60E3CB823E4}">
      <dgm:prSet/>
      <dgm:spPr/>
      <dgm:t>
        <a:bodyPr/>
        <a:lstStyle/>
        <a:p>
          <a:endParaRPr lang="en-US"/>
        </a:p>
      </dgm:t>
    </dgm:pt>
    <dgm:pt modelId="{52E0481E-1464-42FB-9703-0D0727728BBD}">
      <dgm:prSet phldrT="[Text]" custT="1"/>
      <dgm:spPr>
        <a:xfrm>
          <a:off x="5801456" y="1340722"/>
          <a:ext cx="856714" cy="535446"/>
        </a:xfr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a:outerShdw blurRad="40000" dist="23000" dir="5400000" rotWithShape="0">
            <a:srgbClr val="000000">
              <a:alpha val="35000"/>
            </a:srgbClr>
          </a:outerShdw>
        </a:effectLst>
      </dgm:spPr>
      <dgm:t>
        <a:bodyPr/>
        <a:lstStyle/>
        <a:p>
          <a:r>
            <a:rPr lang="en-US" sz="1200" dirty="0">
              <a:solidFill>
                <a:sysClr val="windowText" lastClr="000000">
                  <a:hueOff val="0"/>
                  <a:satOff val="0"/>
                  <a:lumOff val="0"/>
                  <a:alphaOff val="0"/>
                </a:sysClr>
              </a:solidFill>
              <a:latin typeface="Calibri"/>
              <a:ea typeface="+mn-ea"/>
              <a:cs typeface="+mn-cs"/>
            </a:rPr>
            <a:t>Access to sensitive data</a:t>
          </a:r>
        </a:p>
      </dgm:t>
    </dgm:pt>
    <dgm:pt modelId="{7F15998B-1E79-4825-B323-114029BABC9A}" type="parTrans" cxnId="{BD77D26D-820C-4796-AA10-0FC26294878E}">
      <dgm:prSet/>
      <dgm:spPr>
        <a:xfrm>
          <a:off x="5694366" y="537553"/>
          <a:ext cx="107089" cy="1070892"/>
        </a:xfrm>
        <a:noFill/>
        <a:ln w="25400" cap="flat" cmpd="sng" algn="ctr">
          <a:solidFill>
            <a:srgbClr val="4F81BD">
              <a:shade val="60000"/>
              <a:hueOff val="0"/>
              <a:satOff val="0"/>
              <a:lumOff val="0"/>
              <a:alphaOff val="0"/>
            </a:srgbClr>
          </a:solidFill>
          <a:prstDash val="solid"/>
        </a:ln>
        <a:effectLst/>
      </dgm:spPr>
      <dgm:t>
        <a:bodyPr/>
        <a:lstStyle/>
        <a:p>
          <a:endParaRPr lang="en-US"/>
        </a:p>
      </dgm:t>
    </dgm:pt>
    <dgm:pt modelId="{2784F2BE-62E5-4DFD-AFDD-A64013043EC4}" type="sibTrans" cxnId="{BD77D26D-820C-4796-AA10-0FC26294878E}">
      <dgm:prSet/>
      <dgm:spPr/>
      <dgm:t>
        <a:bodyPr/>
        <a:lstStyle/>
        <a:p>
          <a:endParaRPr lang="en-US"/>
        </a:p>
      </dgm:t>
    </dgm:pt>
    <dgm:pt modelId="{B9DCF565-9D5B-47D9-87A2-8C03E9BAA9E9}">
      <dgm:prSet phldrT="[Text]" custT="1"/>
      <dgm:spPr>
        <a:xfrm>
          <a:off x="3124224" y="1340722"/>
          <a:ext cx="856714" cy="535446"/>
        </a:xfr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a:outerShdw blurRad="40000" dist="23000" dir="5400000" rotWithShape="0">
            <a:srgbClr val="000000">
              <a:alpha val="35000"/>
            </a:srgbClr>
          </a:outerShdw>
        </a:effectLst>
      </dgm:spPr>
      <dgm:t>
        <a:bodyPr/>
        <a:lstStyle/>
        <a:p>
          <a:r>
            <a:rPr lang="en-US" sz="1200" dirty="0">
              <a:solidFill>
                <a:sysClr val="windowText" lastClr="000000">
                  <a:hueOff val="0"/>
                  <a:satOff val="0"/>
                  <a:lumOff val="0"/>
                  <a:alphaOff val="0"/>
                </a:sysClr>
              </a:solidFill>
              <a:latin typeface="Calibri"/>
              <a:ea typeface="+mn-ea"/>
              <a:cs typeface="+mn-cs"/>
            </a:rPr>
            <a:t>Blocked packets</a:t>
          </a:r>
        </a:p>
      </dgm:t>
    </dgm:pt>
    <dgm:pt modelId="{B4C39C6F-3E72-4B40-9ACA-3E9EEA67F50A}" type="parTrans" cxnId="{A92A06DE-0BD1-4719-B241-55C00D9A704E}">
      <dgm:prSet/>
      <dgm:spPr>
        <a:xfrm>
          <a:off x="3017134" y="537553"/>
          <a:ext cx="107089" cy="1070892"/>
        </a:xfrm>
        <a:noFill/>
        <a:ln w="25400" cap="flat" cmpd="sng" algn="ctr">
          <a:solidFill>
            <a:srgbClr val="4F81BD">
              <a:shade val="60000"/>
              <a:hueOff val="0"/>
              <a:satOff val="0"/>
              <a:lumOff val="0"/>
              <a:alphaOff val="0"/>
            </a:srgbClr>
          </a:solidFill>
          <a:prstDash val="solid"/>
        </a:ln>
        <a:effectLst/>
      </dgm:spPr>
      <dgm:t>
        <a:bodyPr/>
        <a:lstStyle/>
        <a:p>
          <a:endParaRPr lang="en-US"/>
        </a:p>
      </dgm:t>
    </dgm:pt>
    <dgm:pt modelId="{A8B5221E-345B-4CB4-86A5-CA5FC39EE11B}" type="sibTrans" cxnId="{A92A06DE-0BD1-4719-B241-55C00D9A704E}">
      <dgm:prSet/>
      <dgm:spPr/>
      <dgm:t>
        <a:bodyPr/>
        <a:lstStyle/>
        <a:p>
          <a:endParaRPr lang="en-US"/>
        </a:p>
      </dgm:t>
    </dgm:pt>
    <dgm:pt modelId="{4492BE0D-447C-4788-9BBF-3FCD3605A0E4}">
      <dgm:prSet phldrT="[Text]" custT="1"/>
      <dgm:spPr>
        <a:xfrm>
          <a:off x="6925893" y="2106"/>
          <a:ext cx="1070892" cy="535446"/>
        </a:xfrm>
        <a:solidFill>
          <a:sysClr val="windowText" lastClr="000000">
            <a:lumMod val="75000"/>
            <a:lumOff val="25000"/>
          </a:sys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sz="1200" dirty="0">
              <a:solidFill>
                <a:sysClr val="window" lastClr="FFFFFF"/>
              </a:solidFill>
              <a:latin typeface="Calibri"/>
              <a:ea typeface="+mn-ea"/>
              <a:cs typeface="+mn-cs"/>
            </a:rPr>
            <a:t>Software App</a:t>
          </a:r>
        </a:p>
      </dgm:t>
    </dgm:pt>
    <dgm:pt modelId="{690D5F65-DDAB-471B-9F82-B08119500C9F}" type="parTrans" cxnId="{08954BA5-A4D4-4C90-B6D1-7270C3244815}">
      <dgm:prSet/>
      <dgm:spPr>
        <a:ln>
          <a:solidFill>
            <a:schemeClr val="tx1"/>
          </a:solidFill>
        </a:ln>
      </dgm:spPr>
      <dgm:t>
        <a:bodyPr/>
        <a:lstStyle/>
        <a:p>
          <a:endParaRPr lang="en-US"/>
        </a:p>
      </dgm:t>
    </dgm:pt>
    <dgm:pt modelId="{FFFB29FE-77CF-467B-99AF-84910295FB76}" type="sibTrans" cxnId="{08954BA5-A4D4-4C90-B6D1-7270C3244815}">
      <dgm:prSet/>
      <dgm:spPr/>
      <dgm:t>
        <a:bodyPr/>
        <a:lstStyle/>
        <a:p>
          <a:endParaRPr lang="en-US"/>
        </a:p>
      </dgm:t>
    </dgm:pt>
    <dgm:pt modelId="{0B961C03-B7C7-489B-9797-C1C379A02F82}">
      <dgm:prSet phldrT="[Text]" custT="1"/>
      <dgm:spPr>
        <a:xfrm>
          <a:off x="7140072" y="671414"/>
          <a:ext cx="856714" cy="535446"/>
        </a:xfr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a:outerShdw blurRad="40000" dist="23000" dir="5400000" rotWithShape="0">
            <a:srgbClr val="000000">
              <a:alpha val="35000"/>
            </a:srgbClr>
          </a:outerShdw>
        </a:effectLst>
      </dgm:spPr>
      <dgm:t>
        <a:bodyPr/>
        <a:lstStyle/>
        <a:p>
          <a:r>
            <a:rPr lang="en-US" sz="1200" dirty="0">
              <a:solidFill>
                <a:sysClr val="windowText" lastClr="000000">
                  <a:hueOff val="0"/>
                  <a:satOff val="0"/>
                  <a:lumOff val="0"/>
                  <a:alphaOff val="0"/>
                </a:sysClr>
              </a:solidFill>
              <a:latin typeface="Calibri"/>
              <a:ea typeface="+mn-ea"/>
              <a:cs typeface="+mn-cs"/>
            </a:rPr>
            <a:t>Attacks: SQL injection, invalid input, DDOS</a:t>
          </a:r>
        </a:p>
      </dgm:t>
    </dgm:pt>
    <dgm:pt modelId="{53A7ED31-3F3E-4390-92D3-FAE19CD2E473}" type="parTrans" cxnId="{E6397E48-ABFA-4804-9034-7DA36BCDB4F1}">
      <dgm:prSet/>
      <dgm:spPr>
        <a:xfrm>
          <a:off x="7032982" y="537553"/>
          <a:ext cx="107089" cy="401584"/>
        </a:xfrm>
        <a:noFill/>
        <a:ln w="25400" cap="flat" cmpd="sng" algn="ctr">
          <a:solidFill>
            <a:srgbClr val="4F81BD">
              <a:shade val="60000"/>
              <a:hueOff val="0"/>
              <a:satOff val="0"/>
              <a:lumOff val="0"/>
              <a:alphaOff val="0"/>
            </a:srgbClr>
          </a:solidFill>
          <a:prstDash val="solid"/>
        </a:ln>
        <a:effectLst/>
      </dgm:spPr>
      <dgm:t>
        <a:bodyPr/>
        <a:lstStyle/>
        <a:p>
          <a:endParaRPr lang="en-US"/>
        </a:p>
      </dgm:t>
    </dgm:pt>
    <dgm:pt modelId="{08BFFA12-A988-4895-82ED-6FDF3DD0A857}" type="sibTrans" cxnId="{E6397E48-ABFA-4804-9034-7DA36BCDB4F1}">
      <dgm:prSet/>
      <dgm:spPr/>
      <dgm:t>
        <a:bodyPr/>
        <a:lstStyle/>
        <a:p>
          <a:endParaRPr lang="en-US"/>
        </a:p>
      </dgm:t>
    </dgm:pt>
    <dgm:pt modelId="{0BCD997F-6383-445A-BD5F-CB64ADB2DA01}">
      <dgm:prSet phldrT="[Text]" custT="1"/>
      <dgm:spPr>
        <a:xfrm>
          <a:off x="7140072" y="1340722"/>
          <a:ext cx="856714" cy="535446"/>
        </a:xfr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a:outerShdw blurRad="40000" dist="23000" dir="5400000" rotWithShape="0">
            <a:srgbClr val="000000">
              <a:alpha val="35000"/>
            </a:srgbClr>
          </a:outerShdw>
        </a:effectLst>
      </dgm:spPr>
      <dgm:t>
        <a:bodyPr/>
        <a:lstStyle/>
        <a:p>
          <a:r>
            <a:rPr lang="en-US" sz="1200" dirty="0">
              <a:solidFill>
                <a:sysClr val="windowText" lastClr="000000">
                  <a:hueOff val="0"/>
                  <a:satOff val="0"/>
                  <a:lumOff val="0"/>
                  <a:alphaOff val="0"/>
                </a:sysClr>
              </a:solidFill>
              <a:latin typeface="Calibri"/>
              <a:ea typeface="+mn-ea"/>
              <a:cs typeface="+mn-cs"/>
            </a:rPr>
            <a:t>Others, listed in prev. columns</a:t>
          </a:r>
        </a:p>
      </dgm:t>
    </dgm:pt>
    <dgm:pt modelId="{16F54689-C778-43E2-9B95-4B6437702C57}" type="parTrans" cxnId="{0962FD4C-D719-4480-A405-8499ADDC92DE}">
      <dgm:prSet/>
      <dgm:spPr>
        <a:xfrm>
          <a:off x="7032982" y="537553"/>
          <a:ext cx="107089" cy="1070892"/>
        </a:xfrm>
        <a:noFill/>
        <a:ln w="25400" cap="flat" cmpd="sng" algn="ctr">
          <a:solidFill>
            <a:srgbClr val="4F81BD">
              <a:shade val="60000"/>
              <a:hueOff val="0"/>
              <a:satOff val="0"/>
              <a:lumOff val="0"/>
              <a:alphaOff val="0"/>
            </a:srgbClr>
          </a:solidFill>
          <a:prstDash val="solid"/>
        </a:ln>
        <a:effectLst/>
      </dgm:spPr>
      <dgm:t>
        <a:bodyPr/>
        <a:lstStyle/>
        <a:p>
          <a:endParaRPr lang="en-US"/>
        </a:p>
      </dgm:t>
    </dgm:pt>
    <dgm:pt modelId="{E6F4183E-DD7E-404E-BA93-8CFE3FDF0247}" type="sibTrans" cxnId="{0962FD4C-D719-4480-A405-8499ADDC92DE}">
      <dgm:prSet/>
      <dgm:spPr/>
      <dgm:t>
        <a:bodyPr/>
        <a:lstStyle/>
        <a:p>
          <a:endParaRPr lang="en-US"/>
        </a:p>
      </dgm:t>
    </dgm:pt>
    <dgm:pt modelId="{1B3CC6BF-BFC7-449D-9684-3DD5A7BA5E71}">
      <dgm:prSet phldrT="[Text]" custT="1"/>
      <dgm:spPr>
        <a:xfrm>
          <a:off x="446992" y="2010030"/>
          <a:ext cx="856714" cy="535446"/>
        </a:xfr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a:outerShdw blurRad="40000" dist="23000" dir="5400000" rotWithShape="0">
            <a:srgbClr val="000000">
              <a:alpha val="35000"/>
            </a:srgbClr>
          </a:outerShdw>
        </a:effectLst>
      </dgm:spPr>
      <dgm:t>
        <a:bodyPr/>
        <a:lstStyle/>
        <a:p>
          <a:r>
            <a:rPr lang="en-US" sz="1200" dirty="0">
              <a:solidFill>
                <a:sysClr val="windowText" lastClr="000000">
                  <a:hueOff val="0"/>
                  <a:satOff val="0"/>
                  <a:lumOff val="0"/>
                  <a:alphaOff val="0"/>
                </a:sysClr>
              </a:solidFill>
              <a:latin typeface="Calibri"/>
              <a:ea typeface="+mn-ea"/>
              <a:cs typeface="+mn-cs"/>
            </a:rPr>
            <a:t>Change in privileges</a:t>
          </a:r>
        </a:p>
      </dgm:t>
    </dgm:pt>
    <dgm:pt modelId="{046D71DF-2AF6-4FD9-B98A-B0D6BEF0262D}" type="parTrans" cxnId="{220C88BD-FA58-4778-BFB2-6CA59C60886C}">
      <dgm:prSet/>
      <dgm:spPr>
        <a:xfrm>
          <a:off x="339902" y="537553"/>
          <a:ext cx="107089" cy="1740200"/>
        </a:xfrm>
        <a:noFill/>
        <a:ln w="25400" cap="flat" cmpd="sng" algn="ctr">
          <a:solidFill>
            <a:srgbClr val="4F81BD">
              <a:shade val="60000"/>
              <a:hueOff val="0"/>
              <a:satOff val="0"/>
              <a:lumOff val="0"/>
              <a:alphaOff val="0"/>
            </a:srgbClr>
          </a:solidFill>
          <a:prstDash val="solid"/>
        </a:ln>
        <a:effectLst/>
      </dgm:spPr>
      <dgm:t>
        <a:bodyPr/>
        <a:lstStyle/>
        <a:p>
          <a:endParaRPr lang="en-US"/>
        </a:p>
      </dgm:t>
    </dgm:pt>
    <dgm:pt modelId="{B8DE83CC-CEC7-4CDE-B312-03856CFF491F}" type="sibTrans" cxnId="{220C88BD-FA58-4778-BFB2-6CA59C60886C}">
      <dgm:prSet/>
      <dgm:spPr/>
      <dgm:t>
        <a:bodyPr/>
        <a:lstStyle/>
        <a:p>
          <a:endParaRPr lang="en-US"/>
        </a:p>
      </dgm:t>
    </dgm:pt>
    <dgm:pt modelId="{D0FD03D7-0F1A-41D9-9661-0E0CE91B1011}">
      <dgm:prSet custT="1"/>
      <dgm:spPr>
        <a:xfrm>
          <a:off x="4462840" y="2010030"/>
          <a:ext cx="856714" cy="535446"/>
        </a:xfr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a:outerShdw blurRad="40000" dist="23000" dir="5400000" rotWithShape="0">
            <a:srgbClr val="000000">
              <a:alpha val="35000"/>
            </a:srgbClr>
          </a:outerShdw>
        </a:effectLst>
      </dgm:spPr>
      <dgm:t>
        <a:bodyPr/>
        <a:lstStyle/>
        <a:p>
          <a:r>
            <a:rPr lang="en-US" sz="1200" dirty="0">
              <a:solidFill>
                <a:sysClr val="windowText" lastClr="000000">
                  <a:hueOff val="0"/>
                  <a:satOff val="0"/>
                  <a:lumOff val="0"/>
                  <a:alphaOff val="0"/>
                </a:sysClr>
              </a:solidFill>
              <a:latin typeface="Calibri"/>
              <a:ea typeface="+mn-ea"/>
              <a:cs typeface="+mn-cs"/>
            </a:rPr>
            <a:t>Clear/ change log </a:t>
          </a:r>
          <a:r>
            <a:rPr lang="en-US" sz="1200" dirty="0" err="1">
              <a:solidFill>
                <a:sysClr val="windowText" lastClr="000000">
                  <a:hueOff val="0"/>
                  <a:satOff val="0"/>
                  <a:lumOff val="0"/>
                  <a:alphaOff val="0"/>
                </a:sysClr>
              </a:solidFill>
              <a:latin typeface="Calibri"/>
              <a:ea typeface="+mn-ea"/>
              <a:cs typeface="+mn-cs"/>
            </a:rPr>
            <a:t>config</a:t>
          </a:r>
          <a:endParaRPr lang="en-US" sz="1200" dirty="0">
            <a:solidFill>
              <a:sysClr val="windowText" lastClr="000000">
                <a:hueOff val="0"/>
                <a:satOff val="0"/>
                <a:lumOff val="0"/>
                <a:alphaOff val="0"/>
              </a:sysClr>
            </a:solidFill>
            <a:latin typeface="Calibri"/>
            <a:ea typeface="+mn-ea"/>
            <a:cs typeface="+mn-cs"/>
          </a:endParaRPr>
        </a:p>
      </dgm:t>
    </dgm:pt>
    <dgm:pt modelId="{DDFBBA2F-0FD6-4614-B417-2CC9837A9E72}" type="parTrans" cxnId="{1ED3A9DB-E263-4530-83C3-9B83F059A396}">
      <dgm:prSet/>
      <dgm:spPr>
        <a:xfrm>
          <a:off x="4355750" y="537553"/>
          <a:ext cx="107089" cy="1740200"/>
        </a:xfrm>
        <a:noFill/>
        <a:ln w="25400" cap="flat" cmpd="sng" algn="ctr">
          <a:solidFill>
            <a:srgbClr val="4F81BD">
              <a:shade val="60000"/>
              <a:hueOff val="0"/>
              <a:satOff val="0"/>
              <a:lumOff val="0"/>
              <a:alphaOff val="0"/>
            </a:srgbClr>
          </a:solidFill>
          <a:prstDash val="solid"/>
        </a:ln>
        <a:effectLst/>
      </dgm:spPr>
      <dgm:t>
        <a:bodyPr/>
        <a:lstStyle/>
        <a:p>
          <a:endParaRPr lang="en-US"/>
        </a:p>
      </dgm:t>
    </dgm:pt>
    <dgm:pt modelId="{AC9EBAD4-8017-4742-978F-88A543D211E8}" type="sibTrans" cxnId="{1ED3A9DB-E263-4530-83C3-9B83F059A396}">
      <dgm:prSet/>
      <dgm:spPr/>
      <dgm:t>
        <a:bodyPr/>
        <a:lstStyle/>
        <a:p>
          <a:endParaRPr lang="en-US"/>
        </a:p>
      </dgm:t>
    </dgm:pt>
    <dgm:pt modelId="{022FD206-A06B-4EDA-B3B7-C5751C07F7D5}">
      <dgm:prSet phldrT="[Text]" custT="1"/>
      <dgm:spPr>
        <a:xfrm>
          <a:off x="446992" y="2679338"/>
          <a:ext cx="856714" cy="535446"/>
        </a:xfr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a:outerShdw blurRad="40000" dist="23000" dir="5400000" rotWithShape="0">
            <a:srgbClr val="000000">
              <a:alpha val="35000"/>
            </a:srgbClr>
          </a:outerShdw>
        </a:effectLst>
      </dgm:spPr>
      <dgm:t>
        <a:bodyPr/>
        <a:lstStyle/>
        <a:p>
          <a:r>
            <a:rPr lang="en-US" sz="1200" dirty="0">
              <a:solidFill>
                <a:sysClr val="windowText" lastClr="000000">
                  <a:hueOff val="0"/>
                  <a:satOff val="0"/>
                  <a:lumOff val="0"/>
                  <a:alphaOff val="0"/>
                </a:sysClr>
              </a:solidFill>
              <a:latin typeface="Calibri"/>
              <a:ea typeface="+mn-ea"/>
              <a:cs typeface="+mn-cs"/>
            </a:rPr>
            <a:t>Change to files: system code/data</a:t>
          </a:r>
        </a:p>
      </dgm:t>
    </dgm:pt>
    <dgm:pt modelId="{0008DA41-D7AC-40BC-8426-706D3AC6521F}" type="parTrans" cxnId="{B4549203-3E9C-405C-ABFB-77E8DD5F3956}">
      <dgm:prSet/>
      <dgm:spPr>
        <a:xfrm>
          <a:off x="339902" y="537553"/>
          <a:ext cx="107089" cy="2409508"/>
        </a:xfrm>
        <a:noFill/>
        <a:ln w="25400" cap="flat" cmpd="sng" algn="ctr">
          <a:solidFill>
            <a:srgbClr val="4F81BD">
              <a:shade val="60000"/>
              <a:hueOff val="0"/>
              <a:satOff val="0"/>
              <a:lumOff val="0"/>
              <a:alphaOff val="0"/>
            </a:srgbClr>
          </a:solidFill>
          <a:prstDash val="solid"/>
        </a:ln>
        <a:effectLst/>
      </dgm:spPr>
      <dgm:t>
        <a:bodyPr/>
        <a:lstStyle/>
        <a:p>
          <a:endParaRPr lang="en-US"/>
        </a:p>
      </dgm:t>
    </dgm:pt>
    <dgm:pt modelId="{9E0B497C-B26A-43F3-AB49-1B10BA052CC4}" type="sibTrans" cxnId="{B4549203-3E9C-405C-ABFB-77E8DD5F3956}">
      <dgm:prSet/>
      <dgm:spPr/>
      <dgm:t>
        <a:bodyPr/>
        <a:lstStyle/>
        <a:p>
          <a:endParaRPr lang="en-US"/>
        </a:p>
      </dgm:t>
    </dgm:pt>
    <dgm:pt modelId="{48D7F995-52D8-4F8E-B556-176E49D1656F}">
      <dgm:prSet phldrT="[Text]" custT="1"/>
      <dgm:spPr>
        <a:xfrm>
          <a:off x="446992" y="3348646"/>
          <a:ext cx="856714" cy="535446"/>
        </a:xfr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a:outerShdw blurRad="40000" dist="23000" dir="5400000" rotWithShape="0">
            <a:srgbClr val="000000">
              <a:alpha val="35000"/>
            </a:srgbClr>
          </a:outerShdw>
        </a:effectLst>
      </dgm:spPr>
      <dgm:t>
        <a:bodyPr/>
        <a:lstStyle/>
        <a:p>
          <a:r>
            <a:rPr lang="en-US" sz="1200" dirty="0">
              <a:solidFill>
                <a:sysClr val="windowText" lastClr="000000">
                  <a:hueOff val="0"/>
                  <a:satOff val="0"/>
                  <a:lumOff val="0"/>
                  <a:alphaOff val="0"/>
                </a:sysClr>
              </a:solidFill>
              <a:latin typeface="Calibri"/>
              <a:ea typeface="+mn-ea"/>
              <a:cs typeface="+mn-cs"/>
            </a:rPr>
            <a:t>All actions by admin</a:t>
          </a:r>
        </a:p>
      </dgm:t>
    </dgm:pt>
    <dgm:pt modelId="{F56ECBBA-1856-474F-B130-E77232BB074B}" type="parTrans" cxnId="{62442B46-3C19-4A67-9760-7532F66142F5}">
      <dgm:prSet/>
      <dgm:spPr>
        <a:xfrm>
          <a:off x="339902" y="537553"/>
          <a:ext cx="107089" cy="3078816"/>
        </a:xfrm>
        <a:noFill/>
        <a:ln w="25400" cap="flat" cmpd="sng" algn="ctr">
          <a:solidFill>
            <a:srgbClr val="4F81BD">
              <a:shade val="60000"/>
              <a:hueOff val="0"/>
              <a:satOff val="0"/>
              <a:lumOff val="0"/>
              <a:alphaOff val="0"/>
            </a:srgbClr>
          </a:solidFill>
          <a:prstDash val="solid"/>
        </a:ln>
        <a:effectLst/>
      </dgm:spPr>
      <dgm:t>
        <a:bodyPr/>
        <a:lstStyle/>
        <a:p>
          <a:endParaRPr lang="en-US"/>
        </a:p>
      </dgm:t>
    </dgm:pt>
    <dgm:pt modelId="{B60F38A2-F6BA-4DC5-82BD-55FFCB2E9647}" type="sibTrans" cxnId="{62442B46-3C19-4A67-9760-7532F66142F5}">
      <dgm:prSet/>
      <dgm:spPr/>
      <dgm:t>
        <a:bodyPr/>
        <a:lstStyle/>
        <a:p>
          <a:endParaRPr lang="en-US"/>
        </a:p>
      </dgm:t>
    </dgm:pt>
    <dgm:pt modelId="{82F5984C-951B-4165-9099-0B55598A075A}" type="pres">
      <dgm:prSet presAssocID="{0BF569DC-A95E-4696-B534-67A134A4E085}" presName="diagram" presStyleCnt="0">
        <dgm:presLayoutVars>
          <dgm:chPref val="1"/>
          <dgm:dir/>
          <dgm:animOne val="branch"/>
          <dgm:animLvl val="lvl"/>
          <dgm:resizeHandles/>
        </dgm:presLayoutVars>
      </dgm:prSet>
      <dgm:spPr/>
      <dgm:t>
        <a:bodyPr/>
        <a:lstStyle/>
        <a:p>
          <a:endParaRPr lang="en-US"/>
        </a:p>
      </dgm:t>
    </dgm:pt>
    <dgm:pt modelId="{D70791F7-9D2A-47C6-9609-7EDCB85B0209}" type="pres">
      <dgm:prSet presAssocID="{996E4FDF-6AC0-4876-AB29-ED2CBAD17E1D}" presName="root" presStyleCnt="0"/>
      <dgm:spPr/>
    </dgm:pt>
    <dgm:pt modelId="{4D962A0B-CE7C-4400-92BE-A60A85DF5E94}" type="pres">
      <dgm:prSet presAssocID="{996E4FDF-6AC0-4876-AB29-ED2CBAD17E1D}" presName="rootComposite" presStyleCnt="0"/>
      <dgm:spPr/>
    </dgm:pt>
    <dgm:pt modelId="{F811C17A-A940-4028-A78F-3B6B9AF0717E}" type="pres">
      <dgm:prSet presAssocID="{996E4FDF-6AC0-4876-AB29-ED2CBAD17E1D}" presName="rootText" presStyleLbl="node1" presStyleIdx="0" presStyleCnt="6"/>
      <dgm:spPr>
        <a:prstGeom prst="roundRect">
          <a:avLst>
            <a:gd name="adj" fmla="val 10000"/>
          </a:avLst>
        </a:prstGeom>
      </dgm:spPr>
      <dgm:t>
        <a:bodyPr/>
        <a:lstStyle/>
        <a:p>
          <a:endParaRPr lang="en-US"/>
        </a:p>
      </dgm:t>
    </dgm:pt>
    <dgm:pt modelId="{5303DA0F-32F8-4859-AE57-1F95732A5D40}" type="pres">
      <dgm:prSet presAssocID="{996E4FDF-6AC0-4876-AB29-ED2CBAD17E1D}" presName="rootConnector" presStyleLbl="node1" presStyleIdx="0" presStyleCnt="6"/>
      <dgm:spPr/>
      <dgm:t>
        <a:bodyPr/>
        <a:lstStyle/>
        <a:p>
          <a:endParaRPr lang="en-US"/>
        </a:p>
      </dgm:t>
    </dgm:pt>
    <dgm:pt modelId="{17BE26B6-AB75-4858-9937-1A8853852585}" type="pres">
      <dgm:prSet presAssocID="{996E4FDF-6AC0-4876-AB29-ED2CBAD17E1D}" presName="childShape" presStyleCnt="0"/>
      <dgm:spPr/>
    </dgm:pt>
    <dgm:pt modelId="{51A4083A-F863-4352-8244-B447FDCBC9C9}" type="pres">
      <dgm:prSet presAssocID="{4C72DC70-D1A8-4393-AF15-BDB98C0FDC46}" presName="Name13" presStyleLbl="parChTrans1D2" presStyleIdx="0" presStyleCnt="19"/>
      <dgm:spPr>
        <a:custGeom>
          <a:avLst/>
          <a:gdLst/>
          <a:ahLst/>
          <a:cxnLst/>
          <a:rect l="0" t="0" r="0" b="0"/>
          <a:pathLst>
            <a:path>
              <a:moveTo>
                <a:pt x="0" y="0"/>
              </a:moveTo>
              <a:lnTo>
                <a:pt x="0" y="401584"/>
              </a:lnTo>
              <a:lnTo>
                <a:pt x="107089" y="401584"/>
              </a:lnTo>
            </a:path>
          </a:pathLst>
        </a:custGeom>
      </dgm:spPr>
      <dgm:t>
        <a:bodyPr/>
        <a:lstStyle/>
        <a:p>
          <a:endParaRPr lang="en-US"/>
        </a:p>
      </dgm:t>
    </dgm:pt>
    <dgm:pt modelId="{344FB532-D3F3-4B95-BFC7-525CABD5184B}" type="pres">
      <dgm:prSet presAssocID="{8D94648B-4571-487C-9D03-7A7B1281A59E}" presName="childText" presStyleLbl="bgAcc1" presStyleIdx="0" presStyleCnt="19">
        <dgm:presLayoutVars>
          <dgm:bulletEnabled val="1"/>
        </dgm:presLayoutVars>
      </dgm:prSet>
      <dgm:spPr>
        <a:prstGeom prst="roundRect">
          <a:avLst>
            <a:gd name="adj" fmla="val 10000"/>
          </a:avLst>
        </a:prstGeom>
      </dgm:spPr>
      <dgm:t>
        <a:bodyPr/>
        <a:lstStyle/>
        <a:p>
          <a:endParaRPr lang="en-US"/>
        </a:p>
      </dgm:t>
    </dgm:pt>
    <dgm:pt modelId="{DC52CD3E-94CE-424C-BB2A-C44379591D31}" type="pres">
      <dgm:prSet presAssocID="{D467585F-45CA-4235-9E3E-D8139FA53AF7}" presName="Name13" presStyleLbl="parChTrans1D2" presStyleIdx="1" presStyleCnt="19"/>
      <dgm:spPr>
        <a:custGeom>
          <a:avLst/>
          <a:gdLst/>
          <a:ahLst/>
          <a:cxnLst/>
          <a:rect l="0" t="0" r="0" b="0"/>
          <a:pathLst>
            <a:path>
              <a:moveTo>
                <a:pt x="0" y="0"/>
              </a:moveTo>
              <a:lnTo>
                <a:pt x="0" y="1070892"/>
              </a:lnTo>
              <a:lnTo>
                <a:pt x="107089" y="1070892"/>
              </a:lnTo>
            </a:path>
          </a:pathLst>
        </a:custGeom>
      </dgm:spPr>
      <dgm:t>
        <a:bodyPr/>
        <a:lstStyle/>
        <a:p>
          <a:endParaRPr lang="en-US"/>
        </a:p>
      </dgm:t>
    </dgm:pt>
    <dgm:pt modelId="{EFA5A168-2E37-46B2-ABA2-1F07FD487F02}" type="pres">
      <dgm:prSet presAssocID="{368CD1BE-8FD9-4AD2-97F5-ED4A9B5CCE8B}" presName="childText" presStyleLbl="bgAcc1" presStyleIdx="1" presStyleCnt="19">
        <dgm:presLayoutVars>
          <dgm:bulletEnabled val="1"/>
        </dgm:presLayoutVars>
      </dgm:prSet>
      <dgm:spPr>
        <a:prstGeom prst="roundRect">
          <a:avLst>
            <a:gd name="adj" fmla="val 10000"/>
          </a:avLst>
        </a:prstGeom>
      </dgm:spPr>
      <dgm:t>
        <a:bodyPr/>
        <a:lstStyle/>
        <a:p>
          <a:endParaRPr lang="en-US"/>
        </a:p>
      </dgm:t>
    </dgm:pt>
    <dgm:pt modelId="{6EA6EF2A-46EC-4554-BA0B-73B070C7AF5D}" type="pres">
      <dgm:prSet presAssocID="{046D71DF-2AF6-4FD9-B98A-B0D6BEF0262D}" presName="Name13" presStyleLbl="parChTrans1D2" presStyleIdx="2" presStyleCnt="19"/>
      <dgm:spPr>
        <a:custGeom>
          <a:avLst/>
          <a:gdLst/>
          <a:ahLst/>
          <a:cxnLst/>
          <a:rect l="0" t="0" r="0" b="0"/>
          <a:pathLst>
            <a:path>
              <a:moveTo>
                <a:pt x="0" y="0"/>
              </a:moveTo>
              <a:lnTo>
                <a:pt x="0" y="1740200"/>
              </a:lnTo>
              <a:lnTo>
                <a:pt x="107089" y="1740200"/>
              </a:lnTo>
            </a:path>
          </a:pathLst>
        </a:custGeom>
      </dgm:spPr>
      <dgm:t>
        <a:bodyPr/>
        <a:lstStyle/>
        <a:p>
          <a:endParaRPr lang="en-US"/>
        </a:p>
      </dgm:t>
    </dgm:pt>
    <dgm:pt modelId="{4995EF82-8DD1-4332-B131-A5FA9FF33D4B}" type="pres">
      <dgm:prSet presAssocID="{1B3CC6BF-BFC7-449D-9684-3DD5A7BA5E71}" presName="childText" presStyleLbl="bgAcc1" presStyleIdx="2" presStyleCnt="19">
        <dgm:presLayoutVars>
          <dgm:bulletEnabled val="1"/>
        </dgm:presLayoutVars>
      </dgm:prSet>
      <dgm:spPr>
        <a:prstGeom prst="roundRect">
          <a:avLst>
            <a:gd name="adj" fmla="val 10000"/>
          </a:avLst>
        </a:prstGeom>
      </dgm:spPr>
      <dgm:t>
        <a:bodyPr/>
        <a:lstStyle/>
        <a:p>
          <a:endParaRPr lang="en-US"/>
        </a:p>
      </dgm:t>
    </dgm:pt>
    <dgm:pt modelId="{9AA217CE-0B3A-466E-AECE-F14CE9362499}" type="pres">
      <dgm:prSet presAssocID="{0008DA41-D7AC-40BC-8426-706D3AC6521F}" presName="Name13" presStyleLbl="parChTrans1D2" presStyleIdx="3" presStyleCnt="19"/>
      <dgm:spPr>
        <a:custGeom>
          <a:avLst/>
          <a:gdLst/>
          <a:ahLst/>
          <a:cxnLst/>
          <a:rect l="0" t="0" r="0" b="0"/>
          <a:pathLst>
            <a:path>
              <a:moveTo>
                <a:pt x="0" y="0"/>
              </a:moveTo>
              <a:lnTo>
                <a:pt x="0" y="2409508"/>
              </a:lnTo>
              <a:lnTo>
                <a:pt x="107089" y="2409508"/>
              </a:lnTo>
            </a:path>
          </a:pathLst>
        </a:custGeom>
      </dgm:spPr>
      <dgm:t>
        <a:bodyPr/>
        <a:lstStyle/>
        <a:p>
          <a:endParaRPr lang="en-US"/>
        </a:p>
      </dgm:t>
    </dgm:pt>
    <dgm:pt modelId="{11DDD7AE-E3EF-4B86-8040-B982C6A45663}" type="pres">
      <dgm:prSet presAssocID="{022FD206-A06B-4EDA-B3B7-C5751C07F7D5}" presName="childText" presStyleLbl="bgAcc1" presStyleIdx="3" presStyleCnt="19">
        <dgm:presLayoutVars>
          <dgm:bulletEnabled val="1"/>
        </dgm:presLayoutVars>
      </dgm:prSet>
      <dgm:spPr>
        <a:prstGeom prst="roundRect">
          <a:avLst>
            <a:gd name="adj" fmla="val 10000"/>
          </a:avLst>
        </a:prstGeom>
      </dgm:spPr>
      <dgm:t>
        <a:bodyPr/>
        <a:lstStyle/>
        <a:p>
          <a:endParaRPr lang="en-US"/>
        </a:p>
      </dgm:t>
    </dgm:pt>
    <dgm:pt modelId="{BAEE4279-87F1-442E-93C6-CFBCDD75ED4E}" type="pres">
      <dgm:prSet presAssocID="{F56ECBBA-1856-474F-B130-E77232BB074B}" presName="Name13" presStyleLbl="parChTrans1D2" presStyleIdx="4" presStyleCnt="19"/>
      <dgm:spPr>
        <a:custGeom>
          <a:avLst/>
          <a:gdLst/>
          <a:ahLst/>
          <a:cxnLst/>
          <a:rect l="0" t="0" r="0" b="0"/>
          <a:pathLst>
            <a:path>
              <a:moveTo>
                <a:pt x="0" y="0"/>
              </a:moveTo>
              <a:lnTo>
                <a:pt x="0" y="3078816"/>
              </a:lnTo>
              <a:lnTo>
                <a:pt x="107089" y="3078816"/>
              </a:lnTo>
            </a:path>
          </a:pathLst>
        </a:custGeom>
      </dgm:spPr>
      <dgm:t>
        <a:bodyPr/>
        <a:lstStyle/>
        <a:p>
          <a:endParaRPr lang="en-US"/>
        </a:p>
      </dgm:t>
    </dgm:pt>
    <dgm:pt modelId="{E0CE2927-683A-4D47-AD66-1A45052D2537}" type="pres">
      <dgm:prSet presAssocID="{48D7F995-52D8-4F8E-B556-176E49D1656F}" presName="childText" presStyleLbl="bgAcc1" presStyleIdx="4" presStyleCnt="19">
        <dgm:presLayoutVars>
          <dgm:bulletEnabled val="1"/>
        </dgm:presLayoutVars>
      </dgm:prSet>
      <dgm:spPr>
        <a:prstGeom prst="roundRect">
          <a:avLst>
            <a:gd name="adj" fmla="val 10000"/>
          </a:avLst>
        </a:prstGeom>
      </dgm:spPr>
      <dgm:t>
        <a:bodyPr/>
        <a:lstStyle/>
        <a:p>
          <a:endParaRPr lang="en-US"/>
        </a:p>
      </dgm:t>
    </dgm:pt>
    <dgm:pt modelId="{3C1E3319-D7C6-449B-8F00-5361AD73D2E3}" type="pres">
      <dgm:prSet presAssocID="{B7F29D81-15D5-4916-BD1B-A0465AC742DF}" presName="root" presStyleCnt="0"/>
      <dgm:spPr/>
    </dgm:pt>
    <dgm:pt modelId="{B1C7EB62-7E3F-4042-B8B4-331FFC02E567}" type="pres">
      <dgm:prSet presAssocID="{B7F29D81-15D5-4916-BD1B-A0465AC742DF}" presName="rootComposite" presStyleCnt="0"/>
      <dgm:spPr/>
    </dgm:pt>
    <dgm:pt modelId="{E360ADDD-C15C-4316-9827-F460614EF370}" type="pres">
      <dgm:prSet presAssocID="{B7F29D81-15D5-4916-BD1B-A0465AC742DF}" presName="rootText" presStyleLbl="node1" presStyleIdx="1" presStyleCnt="6"/>
      <dgm:spPr>
        <a:prstGeom prst="roundRect">
          <a:avLst>
            <a:gd name="adj" fmla="val 10000"/>
          </a:avLst>
        </a:prstGeom>
      </dgm:spPr>
      <dgm:t>
        <a:bodyPr/>
        <a:lstStyle/>
        <a:p>
          <a:endParaRPr lang="en-US"/>
        </a:p>
      </dgm:t>
    </dgm:pt>
    <dgm:pt modelId="{A546ACD3-E0D5-4629-9337-6CAB3EB3F54B}" type="pres">
      <dgm:prSet presAssocID="{B7F29D81-15D5-4916-BD1B-A0465AC742DF}" presName="rootConnector" presStyleLbl="node1" presStyleIdx="1" presStyleCnt="6"/>
      <dgm:spPr/>
      <dgm:t>
        <a:bodyPr/>
        <a:lstStyle/>
        <a:p>
          <a:endParaRPr lang="en-US"/>
        </a:p>
      </dgm:t>
    </dgm:pt>
    <dgm:pt modelId="{683FA0CB-2623-4055-883D-593FC0DB6D44}" type="pres">
      <dgm:prSet presAssocID="{B7F29D81-15D5-4916-BD1B-A0465AC742DF}" presName="childShape" presStyleCnt="0"/>
      <dgm:spPr/>
    </dgm:pt>
    <dgm:pt modelId="{BEC1E750-9EF9-4A45-8CCC-629C03E387DC}" type="pres">
      <dgm:prSet presAssocID="{14339914-CDA9-458F-91A6-511FF2479080}" presName="Name13" presStyleLbl="parChTrans1D2" presStyleIdx="5" presStyleCnt="19"/>
      <dgm:spPr>
        <a:custGeom>
          <a:avLst/>
          <a:gdLst/>
          <a:ahLst/>
          <a:cxnLst/>
          <a:rect l="0" t="0" r="0" b="0"/>
          <a:pathLst>
            <a:path>
              <a:moveTo>
                <a:pt x="0" y="0"/>
              </a:moveTo>
              <a:lnTo>
                <a:pt x="0" y="401584"/>
              </a:lnTo>
              <a:lnTo>
                <a:pt x="107089" y="401584"/>
              </a:lnTo>
            </a:path>
          </a:pathLst>
        </a:custGeom>
      </dgm:spPr>
      <dgm:t>
        <a:bodyPr/>
        <a:lstStyle/>
        <a:p>
          <a:endParaRPr lang="en-US"/>
        </a:p>
      </dgm:t>
    </dgm:pt>
    <dgm:pt modelId="{BC2B78A9-CD9F-4FC3-A71C-BDE55A15E5A6}" type="pres">
      <dgm:prSet presAssocID="{E1D764C0-735F-45F8-AA08-86C55F2CFFA6}" presName="childText" presStyleLbl="bgAcc1" presStyleIdx="5" presStyleCnt="19">
        <dgm:presLayoutVars>
          <dgm:bulletEnabled val="1"/>
        </dgm:presLayoutVars>
      </dgm:prSet>
      <dgm:spPr>
        <a:prstGeom prst="roundRect">
          <a:avLst>
            <a:gd name="adj" fmla="val 10000"/>
          </a:avLst>
        </a:prstGeom>
      </dgm:spPr>
      <dgm:t>
        <a:bodyPr/>
        <a:lstStyle/>
        <a:p>
          <a:endParaRPr lang="en-US"/>
        </a:p>
      </dgm:t>
    </dgm:pt>
    <dgm:pt modelId="{C1DF085D-D007-4713-99E3-A211F273C3EC}" type="pres">
      <dgm:prSet presAssocID="{B3377299-3A75-49EF-8654-798E5B88B92F}" presName="Name13" presStyleLbl="parChTrans1D2" presStyleIdx="6" presStyleCnt="19"/>
      <dgm:spPr>
        <a:custGeom>
          <a:avLst/>
          <a:gdLst/>
          <a:ahLst/>
          <a:cxnLst/>
          <a:rect l="0" t="0" r="0" b="0"/>
          <a:pathLst>
            <a:path>
              <a:moveTo>
                <a:pt x="0" y="0"/>
              </a:moveTo>
              <a:lnTo>
                <a:pt x="0" y="1070892"/>
              </a:lnTo>
              <a:lnTo>
                <a:pt x="107089" y="1070892"/>
              </a:lnTo>
            </a:path>
          </a:pathLst>
        </a:custGeom>
      </dgm:spPr>
      <dgm:t>
        <a:bodyPr/>
        <a:lstStyle/>
        <a:p>
          <a:endParaRPr lang="en-US"/>
        </a:p>
      </dgm:t>
    </dgm:pt>
    <dgm:pt modelId="{E91E94DE-C28C-499D-B266-C363F693A44F}" type="pres">
      <dgm:prSet presAssocID="{E05C182F-9CD8-4E98-9C7D-E818590C4EA9}" presName="childText" presStyleLbl="bgAcc1" presStyleIdx="6" presStyleCnt="19">
        <dgm:presLayoutVars>
          <dgm:bulletEnabled val="1"/>
        </dgm:presLayoutVars>
      </dgm:prSet>
      <dgm:spPr>
        <a:prstGeom prst="roundRect">
          <a:avLst>
            <a:gd name="adj" fmla="val 10000"/>
          </a:avLst>
        </a:prstGeom>
      </dgm:spPr>
      <dgm:t>
        <a:bodyPr/>
        <a:lstStyle/>
        <a:p>
          <a:endParaRPr lang="en-US"/>
        </a:p>
      </dgm:t>
    </dgm:pt>
    <dgm:pt modelId="{C4AE8917-205E-466C-9F68-02415CD0FD5B}" type="pres">
      <dgm:prSet presAssocID="{CA31F41D-C87E-487F-947C-50E2281443A7}" presName="Name13" presStyleLbl="parChTrans1D2" presStyleIdx="7" presStyleCnt="19"/>
      <dgm:spPr>
        <a:custGeom>
          <a:avLst/>
          <a:gdLst/>
          <a:ahLst/>
          <a:cxnLst/>
          <a:rect l="0" t="0" r="0" b="0"/>
          <a:pathLst>
            <a:path>
              <a:moveTo>
                <a:pt x="0" y="0"/>
              </a:moveTo>
              <a:lnTo>
                <a:pt x="0" y="1740200"/>
              </a:lnTo>
              <a:lnTo>
                <a:pt x="107089" y="1740200"/>
              </a:lnTo>
            </a:path>
          </a:pathLst>
        </a:custGeom>
      </dgm:spPr>
      <dgm:t>
        <a:bodyPr/>
        <a:lstStyle/>
        <a:p>
          <a:endParaRPr lang="en-US"/>
        </a:p>
      </dgm:t>
    </dgm:pt>
    <dgm:pt modelId="{884E82E0-F029-4663-A2DE-0B3FB873865B}" type="pres">
      <dgm:prSet presAssocID="{675E315F-28CB-4599-A24B-426572A822D5}" presName="childText" presStyleLbl="bgAcc1" presStyleIdx="7" presStyleCnt="19">
        <dgm:presLayoutVars>
          <dgm:bulletEnabled val="1"/>
        </dgm:presLayoutVars>
      </dgm:prSet>
      <dgm:spPr>
        <a:prstGeom prst="roundRect">
          <a:avLst>
            <a:gd name="adj" fmla="val 10000"/>
          </a:avLst>
        </a:prstGeom>
      </dgm:spPr>
      <dgm:t>
        <a:bodyPr/>
        <a:lstStyle/>
        <a:p>
          <a:endParaRPr lang="en-US"/>
        </a:p>
      </dgm:t>
    </dgm:pt>
    <dgm:pt modelId="{D703FF43-0CE8-47A4-BF1D-19B2D88F592A}" type="pres">
      <dgm:prSet presAssocID="{C114708D-4FA1-4659-8D56-655533174CD5}" presName="root" presStyleCnt="0"/>
      <dgm:spPr/>
    </dgm:pt>
    <dgm:pt modelId="{AFF39B8F-4183-4663-91D7-A88A2346EEF2}" type="pres">
      <dgm:prSet presAssocID="{C114708D-4FA1-4659-8D56-655533174CD5}" presName="rootComposite" presStyleCnt="0"/>
      <dgm:spPr/>
    </dgm:pt>
    <dgm:pt modelId="{1D6A0319-00CB-45B8-9DFC-9A576C84EE6A}" type="pres">
      <dgm:prSet presAssocID="{C114708D-4FA1-4659-8D56-655533174CD5}" presName="rootText" presStyleLbl="node1" presStyleIdx="2" presStyleCnt="6"/>
      <dgm:spPr>
        <a:prstGeom prst="roundRect">
          <a:avLst>
            <a:gd name="adj" fmla="val 10000"/>
          </a:avLst>
        </a:prstGeom>
      </dgm:spPr>
      <dgm:t>
        <a:bodyPr/>
        <a:lstStyle/>
        <a:p>
          <a:endParaRPr lang="en-US"/>
        </a:p>
      </dgm:t>
    </dgm:pt>
    <dgm:pt modelId="{B547AE9E-48E8-4B17-B657-D76ECC88630D}" type="pres">
      <dgm:prSet presAssocID="{C114708D-4FA1-4659-8D56-655533174CD5}" presName="rootConnector" presStyleLbl="node1" presStyleIdx="2" presStyleCnt="6"/>
      <dgm:spPr/>
      <dgm:t>
        <a:bodyPr/>
        <a:lstStyle/>
        <a:p>
          <a:endParaRPr lang="en-US"/>
        </a:p>
      </dgm:t>
    </dgm:pt>
    <dgm:pt modelId="{1463F4B6-56D6-4382-8FCA-2CF6812227B7}" type="pres">
      <dgm:prSet presAssocID="{C114708D-4FA1-4659-8D56-655533174CD5}" presName="childShape" presStyleCnt="0"/>
      <dgm:spPr/>
    </dgm:pt>
    <dgm:pt modelId="{2FE9BE1B-D860-4937-ACF0-B4812B1D18D1}" type="pres">
      <dgm:prSet presAssocID="{BE12605E-1BC4-4EA5-85A1-AA11B31FBCA0}" presName="Name13" presStyleLbl="parChTrans1D2" presStyleIdx="8" presStyleCnt="19"/>
      <dgm:spPr>
        <a:custGeom>
          <a:avLst/>
          <a:gdLst/>
          <a:ahLst/>
          <a:cxnLst/>
          <a:rect l="0" t="0" r="0" b="0"/>
          <a:pathLst>
            <a:path>
              <a:moveTo>
                <a:pt x="0" y="0"/>
              </a:moveTo>
              <a:lnTo>
                <a:pt x="0" y="401584"/>
              </a:lnTo>
              <a:lnTo>
                <a:pt x="107089" y="401584"/>
              </a:lnTo>
            </a:path>
          </a:pathLst>
        </a:custGeom>
      </dgm:spPr>
      <dgm:t>
        <a:bodyPr/>
        <a:lstStyle/>
        <a:p>
          <a:endParaRPr lang="en-US"/>
        </a:p>
      </dgm:t>
    </dgm:pt>
    <dgm:pt modelId="{7ADFA7EA-9718-4D39-8ECC-0A6A3D9A4690}" type="pres">
      <dgm:prSet presAssocID="{30F87264-395F-4C14-8B9A-C57EA4ECCA17}" presName="childText" presStyleLbl="bgAcc1" presStyleIdx="8" presStyleCnt="19">
        <dgm:presLayoutVars>
          <dgm:bulletEnabled val="1"/>
        </dgm:presLayoutVars>
      </dgm:prSet>
      <dgm:spPr>
        <a:prstGeom prst="roundRect">
          <a:avLst>
            <a:gd name="adj" fmla="val 10000"/>
          </a:avLst>
        </a:prstGeom>
      </dgm:spPr>
      <dgm:t>
        <a:bodyPr/>
        <a:lstStyle/>
        <a:p>
          <a:endParaRPr lang="en-US"/>
        </a:p>
      </dgm:t>
    </dgm:pt>
    <dgm:pt modelId="{49351A9A-8B59-40C2-884B-31DD81C4DF17}" type="pres">
      <dgm:prSet presAssocID="{B4C39C6F-3E72-4B40-9ACA-3E9EEA67F50A}" presName="Name13" presStyleLbl="parChTrans1D2" presStyleIdx="9" presStyleCnt="19"/>
      <dgm:spPr>
        <a:custGeom>
          <a:avLst/>
          <a:gdLst/>
          <a:ahLst/>
          <a:cxnLst/>
          <a:rect l="0" t="0" r="0" b="0"/>
          <a:pathLst>
            <a:path>
              <a:moveTo>
                <a:pt x="0" y="0"/>
              </a:moveTo>
              <a:lnTo>
                <a:pt x="0" y="1070892"/>
              </a:lnTo>
              <a:lnTo>
                <a:pt x="107089" y="1070892"/>
              </a:lnTo>
            </a:path>
          </a:pathLst>
        </a:custGeom>
      </dgm:spPr>
      <dgm:t>
        <a:bodyPr/>
        <a:lstStyle/>
        <a:p>
          <a:endParaRPr lang="en-US"/>
        </a:p>
      </dgm:t>
    </dgm:pt>
    <dgm:pt modelId="{92427CD8-282E-42CC-AB3E-936D60E0003C}" type="pres">
      <dgm:prSet presAssocID="{B9DCF565-9D5B-47D9-87A2-8C03E9BAA9E9}" presName="childText" presStyleLbl="bgAcc1" presStyleIdx="9" presStyleCnt="19">
        <dgm:presLayoutVars>
          <dgm:bulletEnabled val="1"/>
        </dgm:presLayoutVars>
      </dgm:prSet>
      <dgm:spPr>
        <a:prstGeom prst="roundRect">
          <a:avLst>
            <a:gd name="adj" fmla="val 10000"/>
          </a:avLst>
        </a:prstGeom>
      </dgm:spPr>
      <dgm:t>
        <a:bodyPr/>
        <a:lstStyle/>
        <a:p>
          <a:endParaRPr lang="en-US"/>
        </a:p>
      </dgm:t>
    </dgm:pt>
    <dgm:pt modelId="{B6CDE336-34FF-4431-98DE-D97626EC34A3}" type="pres">
      <dgm:prSet presAssocID="{56C47671-0EA1-4EC8-B482-13A0C263538F}" presName="Name13" presStyleLbl="parChTrans1D2" presStyleIdx="10" presStyleCnt="19"/>
      <dgm:spPr>
        <a:custGeom>
          <a:avLst/>
          <a:gdLst/>
          <a:ahLst/>
          <a:cxnLst/>
          <a:rect l="0" t="0" r="0" b="0"/>
          <a:pathLst>
            <a:path>
              <a:moveTo>
                <a:pt x="0" y="0"/>
              </a:moveTo>
              <a:lnTo>
                <a:pt x="0" y="1740200"/>
              </a:lnTo>
              <a:lnTo>
                <a:pt x="107089" y="1740200"/>
              </a:lnTo>
            </a:path>
          </a:pathLst>
        </a:custGeom>
      </dgm:spPr>
      <dgm:t>
        <a:bodyPr/>
        <a:lstStyle/>
        <a:p>
          <a:endParaRPr lang="en-US"/>
        </a:p>
      </dgm:t>
    </dgm:pt>
    <dgm:pt modelId="{90B00931-A9CA-4763-8642-95867EBE64BC}" type="pres">
      <dgm:prSet presAssocID="{5CC7B78C-082A-4CEE-9B4D-E54AB3EBC3BE}" presName="childText" presStyleLbl="bgAcc1" presStyleIdx="10" presStyleCnt="19">
        <dgm:presLayoutVars>
          <dgm:bulletEnabled val="1"/>
        </dgm:presLayoutVars>
      </dgm:prSet>
      <dgm:spPr>
        <a:prstGeom prst="roundRect">
          <a:avLst>
            <a:gd name="adj" fmla="val 10000"/>
          </a:avLst>
        </a:prstGeom>
      </dgm:spPr>
      <dgm:t>
        <a:bodyPr/>
        <a:lstStyle/>
        <a:p>
          <a:endParaRPr lang="en-US"/>
        </a:p>
      </dgm:t>
    </dgm:pt>
    <dgm:pt modelId="{335E4568-0326-4240-B338-2A9D7C193E53}" type="pres">
      <dgm:prSet presAssocID="{946C0158-5D3B-44F6-BB8C-0886A080E1AD}" presName="Name13" presStyleLbl="parChTrans1D2" presStyleIdx="11" presStyleCnt="19"/>
      <dgm:spPr>
        <a:custGeom>
          <a:avLst/>
          <a:gdLst/>
          <a:ahLst/>
          <a:cxnLst/>
          <a:rect l="0" t="0" r="0" b="0"/>
          <a:pathLst>
            <a:path>
              <a:moveTo>
                <a:pt x="0" y="0"/>
              </a:moveTo>
              <a:lnTo>
                <a:pt x="0" y="2409508"/>
              </a:lnTo>
              <a:lnTo>
                <a:pt x="107089" y="2409508"/>
              </a:lnTo>
            </a:path>
          </a:pathLst>
        </a:custGeom>
      </dgm:spPr>
      <dgm:t>
        <a:bodyPr/>
        <a:lstStyle/>
        <a:p>
          <a:endParaRPr lang="en-US"/>
        </a:p>
      </dgm:t>
    </dgm:pt>
    <dgm:pt modelId="{97A8B3D0-EDC3-4D7E-A83F-C8DA00660410}" type="pres">
      <dgm:prSet presAssocID="{A033E3CA-F7F0-4DF7-A271-DB11E13C6C74}" presName="childText" presStyleLbl="bgAcc1" presStyleIdx="11" presStyleCnt="19">
        <dgm:presLayoutVars>
          <dgm:bulletEnabled val="1"/>
        </dgm:presLayoutVars>
      </dgm:prSet>
      <dgm:spPr>
        <a:prstGeom prst="roundRect">
          <a:avLst>
            <a:gd name="adj" fmla="val 10000"/>
          </a:avLst>
        </a:prstGeom>
      </dgm:spPr>
      <dgm:t>
        <a:bodyPr/>
        <a:lstStyle/>
        <a:p>
          <a:endParaRPr lang="en-US"/>
        </a:p>
      </dgm:t>
    </dgm:pt>
    <dgm:pt modelId="{9F32E584-F029-4C77-9002-AB142E87BD48}" type="pres">
      <dgm:prSet presAssocID="{BCFC1CFB-948E-4127-BAEF-2DE47F7AD784}" presName="root" presStyleCnt="0"/>
      <dgm:spPr/>
    </dgm:pt>
    <dgm:pt modelId="{675CDC77-63A7-41BB-89BC-84ED56ECA616}" type="pres">
      <dgm:prSet presAssocID="{BCFC1CFB-948E-4127-BAEF-2DE47F7AD784}" presName="rootComposite" presStyleCnt="0"/>
      <dgm:spPr/>
    </dgm:pt>
    <dgm:pt modelId="{D5072A4E-9D25-4A99-939E-791DE0BF8AF7}" type="pres">
      <dgm:prSet presAssocID="{BCFC1CFB-948E-4127-BAEF-2DE47F7AD784}" presName="rootText" presStyleLbl="node1" presStyleIdx="3" presStyleCnt="6"/>
      <dgm:spPr>
        <a:prstGeom prst="roundRect">
          <a:avLst>
            <a:gd name="adj" fmla="val 10000"/>
          </a:avLst>
        </a:prstGeom>
      </dgm:spPr>
      <dgm:t>
        <a:bodyPr/>
        <a:lstStyle/>
        <a:p>
          <a:endParaRPr lang="en-US"/>
        </a:p>
      </dgm:t>
    </dgm:pt>
    <dgm:pt modelId="{BA537B97-F0F1-4271-9CB4-F1137B3A7AE6}" type="pres">
      <dgm:prSet presAssocID="{BCFC1CFB-948E-4127-BAEF-2DE47F7AD784}" presName="rootConnector" presStyleLbl="node1" presStyleIdx="3" presStyleCnt="6"/>
      <dgm:spPr/>
      <dgm:t>
        <a:bodyPr/>
        <a:lstStyle/>
        <a:p>
          <a:endParaRPr lang="en-US"/>
        </a:p>
      </dgm:t>
    </dgm:pt>
    <dgm:pt modelId="{39E27725-2D20-424F-8272-9E871E3A9D26}" type="pres">
      <dgm:prSet presAssocID="{BCFC1CFB-948E-4127-BAEF-2DE47F7AD784}" presName="childShape" presStyleCnt="0"/>
      <dgm:spPr/>
    </dgm:pt>
    <dgm:pt modelId="{1C741CC7-5A26-4EF5-9E6C-1BB9C92D5B68}" type="pres">
      <dgm:prSet presAssocID="{288097C0-55CD-43DC-9F03-3E81C338523B}" presName="Name13" presStyleLbl="parChTrans1D2" presStyleIdx="12" presStyleCnt="19"/>
      <dgm:spPr>
        <a:custGeom>
          <a:avLst/>
          <a:gdLst/>
          <a:ahLst/>
          <a:cxnLst/>
          <a:rect l="0" t="0" r="0" b="0"/>
          <a:pathLst>
            <a:path>
              <a:moveTo>
                <a:pt x="0" y="0"/>
              </a:moveTo>
              <a:lnTo>
                <a:pt x="0" y="401584"/>
              </a:lnTo>
              <a:lnTo>
                <a:pt x="107089" y="401584"/>
              </a:lnTo>
            </a:path>
          </a:pathLst>
        </a:custGeom>
      </dgm:spPr>
      <dgm:t>
        <a:bodyPr/>
        <a:lstStyle/>
        <a:p>
          <a:endParaRPr lang="en-US"/>
        </a:p>
      </dgm:t>
    </dgm:pt>
    <dgm:pt modelId="{E5CF4680-7D26-4B88-B740-E930DDCE95F6}" type="pres">
      <dgm:prSet presAssocID="{ED22081C-6CEC-40F1-838F-17B1BD5F0E34}" presName="childText" presStyleLbl="bgAcc1" presStyleIdx="12" presStyleCnt="19">
        <dgm:presLayoutVars>
          <dgm:bulletEnabled val="1"/>
        </dgm:presLayoutVars>
      </dgm:prSet>
      <dgm:spPr>
        <a:prstGeom prst="roundRect">
          <a:avLst>
            <a:gd name="adj" fmla="val 10000"/>
          </a:avLst>
        </a:prstGeom>
      </dgm:spPr>
      <dgm:t>
        <a:bodyPr/>
        <a:lstStyle/>
        <a:p>
          <a:endParaRPr lang="en-US"/>
        </a:p>
      </dgm:t>
    </dgm:pt>
    <dgm:pt modelId="{AA63B26B-86B7-4794-A0AC-4CB9DD953294}" type="pres">
      <dgm:prSet presAssocID="{129E263A-8CA5-4FB1-842C-FCA22D57DCA0}" presName="Name13" presStyleLbl="parChTrans1D2" presStyleIdx="13" presStyleCnt="19"/>
      <dgm:spPr>
        <a:custGeom>
          <a:avLst/>
          <a:gdLst/>
          <a:ahLst/>
          <a:cxnLst/>
          <a:rect l="0" t="0" r="0" b="0"/>
          <a:pathLst>
            <a:path>
              <a:moveTo>
                <a:pt x="0" y="0"/>
              </a:moveTo>
              <a:lnTo>
                <a:pt x="0" y="1070892"/>
              </a:lnTo>
              <a:lnTo>
                <a:pt x="107089" y="1070892"/>
              </a:lnTo>
            </a:path>
          </a:pathLst>
        </a:custGeom>
      </dgm:spPr>
      <dgm:t>
        <a:bodyPr/>
        <a:lstStyle/>
        <a:p>
          <a:endParaRPr lang="en-US"/>
        </a:p>
      </dgm:t>
    </dgm:pt>
    <dgm:pt modelId="{C8212654-A55F-47F1-97A2-01ADD672E76B}" type="pres">
      <dgm:prSet presAssocID="{86C4FD5E-52FE-4F91-AD65-10B2FD0C4B62}" presName="childText" presStyleLbl="bgAcc1" presStyleIdx="13" presStyleCnt="19">
        <dgm:presLayoutVars>
          <dgm:bulletEnabled val="1"/>
        </dgm:presLayoutVars>
      </dgm:prSet>
      <dgm:spPr>
        <a:prstGeom prst="roundRect">
          <a:avLst>
            <a:gd name="adj" fmla="val 10000"/>
          </a:avLst>
        </a:prstGeom>
      </dgm:spPr>
      <dgm:t>
        <a:bodyPr/>
        <a:lstStyle/>
        <a:p>
          <a:endParaRPr lang="en-US"/>
        </a:p>
      </dgm:t>
    </dgm:pt>
    <dgm:pt modelId="{2CF33FF0-40C4-4BD1-893D-A80D612A404B}" type="pres">
      <dgm:prSet presAssocID="{DDFBBA2F-0FD6-4614-B417-2CC9837A9E72}" presName="Name13" presStyleLbl="parChTrans1D2" presStyleIdx="14" presStyleCnt="19"/>
      <dgm:spPr>
        <a:custGeom>
          <a:avLst/>
          <a:gdLst/>
          <a:ahLst/>
          <a:cxnLst/>
          <a:rect l="0" t="0" r="0" b="0"/>
          <a:pathLst>
            <a:path>
              <a:moveTo>
                <a:pt x="0" y="0"/>
              </a:moveTo>
              <a:lnTo>
                <a:pt x="0" y="1740200"/>
              </a:lnTo>
              <a:lnTo>
                <a:pt x="107089" y="1740200"/>
              </a:lnTo>
            </a:path>
          </a:pathLst>
        </a:custGeom>
      </dgm:spPr>
      <dgm:t>
        <a:bodyPr/>
        <a:lstStyle/>
        <a:p>
          <a:endParaRPr lang="en-US"/>
        </a:p>
      </dgm:t>
    </dgm:pt>
    <dgm:pt modelId="{8B8D0D1F-1EAE-4126-97D8-C2C772E80393}" type="pres">
      <dgm:prSet presAssocID="{D0FD03D7-0F1A-41D9-9661-0E0CE91B1011}" presName="childText" presStyleLbl="bgAcc1" presStyleIdx="14" presStyleCnt="19">
        <dgm:presLayoutVars>
          <dgm:bulletEnabled val="1"/>
        </dgm:presLayoutVars>
      </dgm:prSet>
      <dgm:spPr>
        <a:prstGeom prst="roundRect">
          <a:avLst>
            <a:gd name="adj" fmla="val 10000"/>
          </a:avLst>
        </a:prstGeom>
      </dgm:spPr>
      <dgm:t>
        <a:bodyPr/>
        <a:lstStyle/>
        <a:p>
          <a:endParaRPr lang="en-US"/>
        </a:p>
      </dgm:t>
    </dgm:pt>
    <dgm:pt modelId="{5785852F-5D50-4836-93D0-CAABC9A12605}" type="pres">
      <dgm:prSet presAssocID="{C66D977B-654C-442F-94F0-C24790AC6D6C}" presName="root" presStyleCnt="0"/>
      <dgm:spPr/>
    </dgm:pt>
    <dgm:pt modelId="{DAE4A6D4-54AD-44F7-8DDA-BE2A6D7DB53F}" type="pres">
      <dgm:prSet presAssocID="{C66D977B-654C-442F-94F0-C24790AC6D6C}" presName="rootComposite" presStyleCnt="0"/>
      <dgm:spPr/>
    </dgm:pt>
    <dgm:pt modelId="{D5A294A7-2345-47A3-B825-B3DCDE5C0983}" type="pres">
      <dgm:prSet presAssocID="{C66D977B-654C-442F-94F0-C24790AC6D6C}" presName="rootText" presStyleLbl="node1" presStyleIdx="4" presStyleCnt="6"/>
      <dgm:spPr>
        <a:prstGeom prst="roundRect">
          <a:avLst>
            <a:gd name="adj" fmla="val 10000"/>
          </a:avLst>
        </a:prstGeom>
      </dgm:spPr>
      <dgm:t>
        <a:bodyPr/>
        <a:lstStyle/>
        <a:p>
          <a:endParaRPr lang="en-US"/>
        </a:p>
      </dgm:t>
    </dgm:pt>
    <dgm:pt modelId="{6BCF834E-5C7B-4274-A973-91BDFFD4434F}" type="pres">
      <dgm:prSet presAssocID="{C66D977B-654C-442F-94F0-C24790AC6D6C}" presName="rootConnector" presStyleLbl="node1" presStyleIdx="4" presStyleCnt="6"/>
      <dgm:spPr/>
      <dgm:t>
        <a:bodyPr/>
        <a:lstStyle/>
        <a:p>
          <a:endParaRPr lang="en-US"/>
        </a:p>
      </dgm:t>
    </dgm:pt>
    <dgm:pt modelId="{48942C93-B2E8-42AE-9C40-FA6D965CFFBE}" type="pres">
      <dgm:prSet presAssocID="{C66D977B-654C-442F-94F0-C24790AC6D6C}" presName="childShape" presStyleCnt="0"/>
      <dgm:spPr/>
    </dgm:pt>
    <dgm:pt modelId="{E19092DF-901E-48CF-84A4-83ADDA167B49}" type="pres">
      <dgm:prSet presAssocID="{0D9820BA-C016-4EE6-9866-577E592E2185}" presName="Name13" presStyleLbl="parChTrans1D2" presStyleIdx="15" presStyleCnt="19"/>
      <dgm:spPr>
        <a:custGeom>
          <a:avLst/>
          <a:gdLst/>
          <a:ahLst/>
          <a:cxnLst/>
          <a:rect l="0" t="0" r="0" b="0"/>
          <a:pathLst>
            <a:path>
              <a:moveTo>
                <a:pt x="0" y="0"/>
              </a:moveTo>
              <a:lnTo>
                <a:pt x="0" y="401584"/>
              </a:lnTo>
              <a:lnTo>
                <a:pt x="107089" y="401584"/>
              </a:lnTo>
            </a:path>
          </a:pathLst>
        </a:custGeom>
      </dgm:spPr>
      <dgm:t>
        <a:bodyPr/>
        <a:lstStyle/>
        <a:p>
          <a:endParaRPr lang="en-US"/>
        </a:p>
      </dgm:t>
    </dgm:pt>
    <dgm:pt modelId="{4856C8C8-D596-4E7C-A5EF-ABA1D5C3ED46}" type="pres">
      <dgm:prSet presAssocID="{92516190-3229-47AC-A57F-3C46D442D4F8}" presName="childText" presStyleLbl="bgAcc1" presStyleIdx="15" presStyleCnt="19">
        <dgm:presLayoutVars>
          <dgm:bulletEnabled val="1"/>
        </dgm:presLayoutVars>
      </dgm:prSet>
      <dgm:spPr>
        <a:prstGeom prst="roundRect">
          <a:avLst>
            <a:gd name="adj" fmla="val 10000"/>
          </a:avLst>
        </a:prstGeom>
      </dgm:spPr>
      <dgm:t>
        <a:bodyPr/>
        <a:lstStyle/>
        <a:p>
          <a:endParaRPr lang="en-US"/>
        </a:p>
      </dgm:t>
    </dgm:pt>
    <dgm:pt modelId="{680A7021-AD72-46BB-9934-72C480DF2BE0}" type="pres">
      <dgm:prSet presAssocID="{7F15998B-1E79-4825-B323-114029BABC9A}" presName="Name13" presStyleLbl="parChTrans1D2" presStyleIdx="16" presStyleCnt="19"/>
      <dgm:spPr>
        <a:custGeom>
          <a:avLst/>
          <a:gdLst/>
          <a:ahLst/>
          <a:cxnLst/>
          <a:rect l="0" t="0" r="0" b="0"/>
          <a:pathLst>
            <a:path>
              <a:moveTo>
                <a:pt x="0" y="0"/>
              </a:moveTo>
              <a:lnTo>
                <a:pt x="0" y="1070892"/>
              </a:lnTo>
              <a:lnTo>
                <a:pt x="107089" y="1070892"/>
              </a:lnTo>
            </a:path>
          </a:pathLst>
        </a:custGeom>
      </dgm:spPr>
      <dgm:t>
        <a:bodyPr/>
        <a:lstStyle/>
        <a:p>
          <a:endParaRPr lang="en-US"/>
        </a:p>
      </dgm:t>
    </dgm:pt>
    <dgm:pt modelId="{E5C32E3F-F50B-4FA7-AED3-7676AFC40682}" type="pres">
      <dgm:prSet presAssocID="{52E0481E-1464-42FB-9703-0D0727728BBD}" presName="childText" presStyleLbl="bgAcc1" presStyleIdx="16" presStyleCnt="19">
        <dgm:presLayoutVars>
          <dgm:bulletEnabled val="1"/>
        </dgm:presLayoutVars>
      </dgm:prSet>
      <dgm:spPr>
        <a:prstGeom prst="roundRect">
          <a:avLst>
            <a:gd name="adj" fmla="val 10000"/>
          </a:avLst>
        </a:prstGeom>
      </dgm:spPr>
      <dgm:t>
        <a:bodyPr/>
        <a:lstStyle/>
        <a:p>
          <a:endParaRPr lang="en-US"/>
        </a:p>
      </dgm:t>
    </dgm:pt>
    <dgm:pt modelId="{AF2FF712-0FC5-4EEE-AD64-A6AE41E5BAD7}" type="pres">
      <dgm:prSet presAssocID="{4492BE0D-447C-4788-9BBF-3FCD3605A0E4}" presName="root" presStyleCnt="0"/>
      <dgm:spPr/>
    </dgm:pt>
    <dgm:pt modelId="{38D6C6C6-49F6-4BCC-9F75-55011BA1F738}" type="pres">
      <dgm:prSet presAssocID="{4492BE0D-447C-4788-9BBF-3FCD3605A0E4}" presName="rootComposite" presStyleCnt="0"/>
      <dgm:spPr/>
    </dgm:pt>
    <dgm:pt modelId="{30D6BAC1-2D90-48D4-B711-F239A945A261}" type="pres">
      <dgm:prSet presAssocID="{4492BE0D-447C-4788-9BBF-3FCD3605A0E4}" presName="rootText" presStyleLbl="node1" presStyleIdx="5" presStyleCnt="6"/>
      <dgm:spPr>
        <a:prstGeom prst="roundRect">
          <a:avLst>
            <a:gd name="adj" fmla="val 10000"/>
          </a:avLst>
        </a:prstGeom>
      </dgm:spPr>
      <dgm:t>
        <a:bodyPr/>
        <a:lstStyle/>
        <a:p>
          <a:endParaRPr lang="en-US"/>
        </a:p>
      </dgm:t>
    </dgm:pt>
    <dgm:pt modelId="{1D891BF2-5D4F-403A-9A05-794DB45DD8BC}" type="pres">
      <dgm:prSet presAssocID="{4492BE0D-447C-4788-9BBF-3FCD3605A0E4}" presName="rootConnector" presStyleLbl="node1" presStyleIdx="5" presStyleCnt="6"/>
      <dgm:spPr/>
      <dgm:t>
        <a:bodyPr/>
        <a:lstStyle/>
        <a:p>
          <a:endParaRPr lang="en-US"/>
        </a:p>
      </dgm:t>
    </dgm:pt>
    <dgm:pt modelId="{C6AD2CFA-D42D-42F4-8580-22410010651C}" type="pres">
      <dgm:prSet presAssocID="{4492BE0D-447C-4788-9BBF-3FCD3605A0E4}" presName="childShape" presStyleCnt="0"/>
      <dgm:spPr/>
    </dgm:pt>
    <dgm:pt modelId="{5E568785-A58B-4E2E-97FF-6400360C34F3}" type="pres">
      <dgm:prSet presAssocID="{53A7ED31-3F3E-4390-92D3-FAE19CD2E473}" presName="Name13" presStyleLbl="parChTrans1D2" presStyleIdx="17" presStyleCnt="19"/>
      <dgm:spPr>
        <a:custGeom>
          <a:avLst/>
          <a:gdLst/>
          <a:ahLst/>
          <a:cxnLst/>
          <a:rect l="0" t="0" r="0" b="0"/>
          <a:pathLst>
            <a:path>
              <a:moveTo>
                <a:pt x="0" y="0"/>
              </a:moveTo>
              <a:lnTo>
                <a:pt x="0" y="401584"/>
              </a:lnTo>
              <a:lnTo>
                <a:pt x="107089" y="401584"/>
              </a:lnTo>
            </a:path>
          </a:pathLst>
        </a:custGeom>
      </dgm:spPr>
      <dgm:t>
        <a:bodyPr/>
        <a:lstStyle/>
        <a:p>
          <a:endParaRPr lang="en-US"/>
        </a:p>
      </dgm:t>
    </dgm:pt>
    <dgm:pt modelId="{92730FC6-7ABB-47EE-B253-5A71AF0BFE00}" type="pres">
      <dgm:prSet presAssocID="{0B961C03-B7C7-489B-9797-C1C379A02F82}" presName="childText" presStyleLbl="bgAcc1" presStyleIdx="17" presStyleCnt="19">
        <dgm:presLayoutVars>
          <dgm:bulletEnabled val="1"/>
        </dgm:presLayoutVars>
      </dgm:prSet>
      <dgm:spPr>
        <a:prstGeom prst="roundRect">
          <a:avLst>
            <a:gd name="adj" fmla="val 10000"/>
          </a:avLst>
        </a:prstGeom>
      </dgm:spPr>
      <dgm:t>
        <a:bodyPr/>
        <a:lstStyle/>
        <a:p>
          <a:endParaRPr lang="en-US"/>
        </a:p>
      </dgm:t>
    </dgm:pt>
    <dgm:pt modelId="{7DC9C48A-F23A-4E9D-942A-F9934D386112}" type="pres">
      <dgm:prSet presAssocID="{16F54689-C778-43E2-9B95-4B6437702C57}" presName="Name13" presStyleLbl="parChTrans1D2" presStyleIdx="18" presStyleCnt="19"/>
      <dgm:spPr>
        <a:custGeom>
          <a:avLst/>
          <a:gdLst/>
          <a:ahLst/>
          <a:cxnLst/>
          <a:rect l="0" t="0" r="0" b="0"/>
          <a:pathLst>
            <a:path>
              <a:moveTo>
                <a:pt x="0" y="0"/>
              </a:moveTo>
              <a:lnTo>
                <a:pt x="0" y="1070892"/>
              </a:lnTo>
              <a:lnTo>
                <a:pt x="107089" y="1070892"/>
              </a:lnTo>
            </a:path>
          </a:pathLst>
        </a:custGeom>
      </dgm:spPr>
      <dgm:t>
        <a:bodyPr/>
        <a:lstStyle/>
        <a:p>
          <a:endParaRPr lang="en-US"/>
        </a:p>
      </dgm:t>
    </dgm:pt>
    <dgm:pt modelId="{BBFCA284-752F-4774-8320-A73DB831C14F}" type="pres">
      <dgm:prSet presAssocID="{0BCD997F-6383-445A-BD5F-CB64ADB2DA01}" presName="childText" presStyleLbl="bgAcc1" presStyleIdx="18" presStyleCnt="19">
        <dgm:presLayoutVars>
          <dgm:bulletEnabled val="1"/>
        </dgm:presLayoutVars>
      </dgm:prSet>
      <dgm:spPr>
        <a:prstGeom prst="roundRect">
          <a:avLst>
            <a:gd name="adj" fmla="val 10000"/>
          </a:avLst>
        </a:prstGeom>
      </dgm:spPr>
      <dgm:t>
        <a:bodyPr/>
        <a:lstStyle/>
        <a:p>
          <a:endParaRPr lang="en-US"/>
        </a:p>
      </dgm:t>
    </dgm:pt>
  </dgm:ptLst>
  <dgm:cxnLst>
    <dgm:cxn modelId="{C2FFA055-0484-4828-8EBC-5F8E34F82CEB}" srcId="{0BF569DC-A95E-4696-B534-67A134A4E085}" destId="{B7F29D81-15D5-4916-BD1B-A0465AC742DF}" srcOrd="1" destOrd="0" parTransId="{7448965F-7B88-4B22-AEC4-9D8584476B68}" sibTransId="{FAFDD598-069C-4872-B81C-FE75AC645E60}"/>
    <dgm:cxn modelId="{A5B89B2F-EBAE-442A-A0C4-BB907CBA6905}" type="presOf" srcId="{996E4FDF-6AC0-4876-AB29-ED2CBAD17E1D}" destId="{5303DA0F-32F8-4859-AE57-1F95732A5D40}" srcOrd="1" destOrd="0" presId="urn:microsoft.com/office/officeart/2005/8/layout/hierarchy3"/>
    <dgm:cxn modelId="{7EFE0758-D34A-4CC2-829F-12A1B3C28F92}" type="presOf" srcId="{C66D977B-654C-442F-94F0-C24790AC6D6C}" destId="{D5A294A7-2345-47A3-B825-B3DCDE5C0983}" srcOrd="0" destOrd="0" presId="urn:microsoft.com/office/officeart/2005/8/layout/hierarchy3"/>
    <dgm:cxn modelId="{DB515953-768F-4595-AED5-FFAA7250DD09}" type="presOf" srcId="{DDFBBA2F-0FD6-4614-B417-2CC9837A9E72}" destId="{2CF33FF0-40C4-4BD1-893D-A80D612A404B}" srcOrd="0" destOrd="0" presId="urn:microsoft.com/office/officeart/2005/8/layout/hierarchy3"/>
    <dgm:cxn modelId="{174D88E5-B18A-4EF0-9C75-05319605087D}" type="presOf" srcId="{996E4FDF-6AC0-4876-AB29-ED2CBAD17E1D}" destId="{F811C17A-A940-4028-A78F-3B6B9AF0717E}" srcOrd="0" destOrd="0" presId="urn:microsoft.com/office/officeart/2005/8/layout/hierarchy3"/>
    <dgm:cxn modelId="{9C4094D2-43B2-49AE-B924-8B971A3302F0}" type="presOf" srcId="{4C72DC70-D1A8-4393-AF15-BDB98C0FDC46}" destId="{51A4083A-F863-4352-8244-B447FDCBC9C9}" srcOrd="0" destOrd="0" presId="urn:microsoft.com/office/officeart/2005/8/layout/hierarchy3"/>
    <dgm:cxn modelId="{9C8E028E-CEBF-48F5-922A-2F5ED2B41F33}" type="presOf" srcId="{C114708D-4FA1-4659-8D56-655533174CD5}" destId="{1D6A0319-00CB-45B8-9DFC-9A576C84EE6A}" srcOrd="0" destOrd="0" presId="urn:microsoft.com/office/officeart/2005/8/layout/hierarchy3"/>
    <dgm:cxn modelId="{BD77D26D-820C-4796-AA10-0FC26294878E}" srcId="{C66D977B-654C-442F-94F0-C24790AC6D6C}" destId="{52E0481E-1464-42FB-9703-0D0727728BBD}" srcOrd="1" destOrd="0" parTransId="{7F15998B-1E79-4825-B323-114029BABC9A}" sibTransId="{2784F2BE-62E5-4DFD-AFDD-A64013043EC4}"/>
    <dgm:cxn modelId="{D37225E3-EF7D-4B42-BBD6-A6A01135154D}" type="presOf" srcId="{675E315F-28CB-4599-A24B-426572A822D5}" destId="{884E82E0-F029-4663-A2DE-0B3FB873865B}" srcOrd="0" destOrd="0" presId="urn:microsoft.com/office/officeart/2005/8/layout/hierarchy3"/>
    <dgm:cxn modelId="{A8F27CAE-AF1D-4BED-BBDF-C6E785A6DA53}" type="presOf" srcId="{368CD1BE-8FD9-4AD2-97F5-ED4A9B5CCE8B}" destId="{EFA5A168-2E37-46B2-ABA2-1F07FD487F02}" srcOrd="0" destOrd="0" presId="urn:microsoft.com/office/officeart/2005/8/layout/hierarchy3"/>
    <dgm:cxn modelId="{4916C2E5-DA77-42C2-A293-C24C87225B2C}" type="presOf" srcId="{16F54689-C778-43E2-9B95-4B6437702C57}" destId="{7DC9C48A-F23A-4E9D-942A-F9934D386112}" srcOrd="0" destOrd="0" presId="urn:microsoft.com/office/officeart/2005/8/layout/hierarchy3"/>
    <dgm:cxn modelId="{A92A06DE-0BD1-4719-B241-55C00D9A704E}" srcId="{C114708D-4FA1-4659-8D56-655533174CD5}" destId="{B9DCF565-9D5B-47D9-87A2-8C03E9BAA9E9}" srcOrd="1" destOrd="0" parTransId="{B4C39C6F-3E72-4B40-9ACA-3E9EEA67F50A}" sibTransId="{A8B5221E-345B-4CB4-86A5-CA5FC39EE11B}"/>
    <dgm:cxn modelId="{0962FD4C-D719-4480-A405-8499ADDC92DE}" srcId="{4492BE0D-447C-4788-9BBF-3FCD3605A0E4}" destId="{0BCD997F-6383-445A-BD5F-CB64ADB2DA01}" srcOrd="1" destOrd="0" parTransId="{16F54689-C778-43E2-9B95-4B6437702C57}" sibTransId="{E6F4183E-DD7E-404E-BA93-8CFE3FDF0247}"/>
    <dgm:cxn modelId="{CDA9E8EF-3522-4761-83A9-8D1B97A61A85}" srcId="{B7F29D81-15D5-4916-BD1B-A0465AC742DF}" destId="{E1D764C0-735F-45F8-AA08-86C55F2CFFA6}" srcOrd="0" destOrd="0" parTransId="{14339914-CDA9-458F-91A6-511FF2479080}" sibTransId="{D35D417C-60D5-4C2C-A046-58ACEC10DFE1}"/>
    <dgm:cxn modelId="{303E44D1-AE4B-4C9E-9D04-AEAA4F606D4B}" type="presOf" srcId="{0BF569DC-A95E-4696-B534-67A134A4E085}" destId="{82F5984C-951B-4165-9099-0B55598A075A}" srcOrd="0" destOrd="0" presId="urn:microsoft.com/office/officeart/2005/8/layout/hierarchy3"/>
    <dgm:cxn modelId="{D85318A1-42B0-4434-B62F-F53F30A4D23A}" type="presOf" srcId="{ED22081C-6CEC-40F1-838F-17B1BD5F0E34}" destId="{E5CF4680-7D26-4B88-B740-E930DDCE95F6}" srcOrd="0" destOrd="0" presId="urn:microsoft.com/office/officeart/2005/8/layout/hierarchy3"/>
    <dgm:cxn modelId="{47FB307C-28F1-47A4-80ED-8599CA88F09A}" type="presOf" srcId="{8D94648B-4571-487C-9D03-7A7B1281A59E}" destId="{344FB532-D3F3-4B95-BFC7-525CABD5184B}" srcOrd="0" destOrd="0" presId="urn:microsoft.com/office/officeart/2005/8/layout/hierarchy3"/>
    <dgm:cxn modelId="{220C88BD-FA58-4778-BFB2-6CA59C60886C}" srcId="{996E4FDF-6AC0-4876-AB29-ED2CBAD17E1D}" destId="{1B3CC6BF-BFC7-449D-9684-3DD5A7BA5E71}" srcOrd="2" destOrd="0" parTransId="{046D71DF-2AF6-4FD9-B98A-B0D6BEF0262D}" sibTransId="{B8DE83CC-CEC7-4CDE-B312-03856CFF491F}"/>
    <dgm:cxn modelId="{9DC01B5F-F844-4F42-A123-DCB4D99B5125}" type="presOf" srcId="{53A7ED31-3F3E-4390-92D3-FAE19CD2E473}" destId="{5E568785-A58B-4E2E-97FF-6400360C34F3}" srcOrd="0" destOrd="0" presId="urn:microsoft.com/office/officeart/2005/8/layout/hierarchy3"/>
    <dgm:cxn modelId="{64D2B1CF-2D59-47EF-87AC-E05AFD56601E}" type="presOf" srcId="{CA31F41D-C87E-487F-947C-50E2281443A7}" destId="{C4AE8917-205E-466C-9F68-02415CD0FD5B}" srcOrd="0" destOrd="0" presId="urn:microsoft.com/office/officeart/2005/8/layout/hierarchy3"/>
    <dgm:cxn modelId="{53182033-C773-45F6-9E62-51B190F64080}" type="presOf" srcId="{129E263A-8CA5-4FB1-842C-FCA22D57DCA0}" destId="{AA63B26B-86B7-4794-A0AC-4CB9DD953294}" srcOrd="0" destOrd="0" presId="urn:microsoft.com/office/officeart/2005/8/layout/hierarchy3"/>
    <dgm:cxn modelId="{DED3F707-865A-4882-BF8B-44B8DB91E291}" srcId="{0BF569DC-A95E-4696-B534-67A134A4E085}" destId="{996E4FDF-6AC0-4876-AB29-ED2CBAD17E1D}" srcOrd="0" destOrd="0" parTransId="{4AEDDA59-EC7C-4A47-8A3F-1BC9729FF240}" sibTransId="{F5286103-2A7C-4848-94A0-26E99D9E33F2}"/>
    <dgm:cxn modelId="{08954BA5-A4D4-4C90-B6D1-7270C3244815}" srcId="{0BF569DC-A95E-4696-B534-67A134A4E085}" destId="{4492BE0D-447C-4788-9BBF-3FCD3605A0E4}" srcOrd="5" destOrd="0" parTransId="{690D5F65-DDAB-471B-9F82-B08119500C9F}" sibTransId="{FFFB29FE-77CF-467B-99AF-84910295FB76}"/>
    <dgm:cxn modelId="{1A2BB4DC-AB10-484C-B458-C62817F8EE8E}" srcId="{C114708D-4FA1-4659-8D56-655533174CD5}" destId="{5CC7B78C-082A-4CEE-9B4D-E54AB3EBC3BE}" srcOrd="2" destOrd="0" parTransId="{56C47671-0EA1-4EC8-B482-13A0C263538F}" sibTransId="{1CEDDD01-1D24-4D23-93BB-759247690F05}"/>
    <dgm:cxn modelId="{E8F286C9-4B3E-486C-AF25-EB7FEB65F1E4}" srcId="{C114708D-4FA1-4659-8D56-655533174CD5}" destId="{30F87264-395F-4C14-8B9A-C57EA4ECCA17}" srcOrd="0" destOrd="0" parTransId="{BE12605E-1BC4-4EA5-85A1-AA11B31FBCA0}" sibTransId="{52591B2C-A869-4815-B43D-BB0F32613C4A}"/>
    <dgm:cxn modelId="{F6418C05-A577-4094-9711-73BBE29EB815}" type="presOf" srcId="{30F87264-395F-4C14-8B9A-C57EA4ECCA17}" destId="{7ADFA7EA-9718-4D39-8ECC-0A6A3D9A4690}" srcOrd="0" destOrd="0" presId="urn:microsoft.com/office/officeart/2005/8/layout/hierarchy3"/>
    <dgm:cxn modelId="{4BB37F3C-CCC3-4717-9B30-63B9ECE5056E}" type="presOf" srcId="{B4C39C6F-3E72-4B40-9ACA-3E9EEA67F50A}" destId="{49351A9A-8B59-40C2-884B-31DD81C4DF17}" srcOrd="0" destOrd="0" presId="urn:microsoft.com/office/officeart/2005/8/layout/hierarchy3"/>
    <dgm:cxn modelId="{0E85E32E-5232-4043-9D1F-C60E3CB823E4}" srcId="{BCFC1CFB-948E-4127-BAEF-2DE47F7AD784}" destId="{86C4FD5E-52FE-4F91-AD65-10B2FD0C4B62}" srcOrd="1" destOrd="0" parTransId="{129E263A-8CA5-4FB1-842C-FCA22D57DCA0}" sibTransId="{14696659-8C94-483C-A7B1-83DF9F3F804D}"/>
    <dgm:cxn modelId="{5BC4BA8A-9003-45A4-89BC-FE0CA76FEC37}" type="presOf" srcId="{BE12605E-1BC4-4EA5-85A1-AA11B31FBCA0}" destId="{2FE9BE1B-D860-4937-ACF0-B4812B1D18D1}" srcOrd="0" destOrd="0" presId="urn:microsoft.com/office/officeart/2005/8/layout/hierarchy3"/>
    <dgm:cxn modelId="{AF7F96A0-B10D-4D28-A567-A82220413E5B}" type="presOf" srcId="{D467585F-45CA-4235-9E3E-D8139FA53AF7}" destId="{DC52CD3E-94CE-424C-BB2A-C44379591D31}" srcOrd="0" destOrd="0" presId="urn:microsoft.com/office/officeart/2005/8/layout/hierarchy3"/>
    <dgm:cxn modelId="{CA916665-2D63-4D84-BCB6-8A01F4182994}" type="presOf" srcId="{7F15998B-1E79-4825-B323-114029BABC9A}" destId="{680A7021-AD72-46BB-9934-72C480DF2BE0}" srcOrd="0" destOrd="0" presId="urn:microsoft.com/office/officeart/2005/8/layout/hierarchy3"/>
    <dgm:cxn modelId="{D0CB68B0-B3AD-40DE-A797-63F9C9C0224C}" srcId="{B7F29D81-15D5-4916-BD1B-A0465AC742DF}" destId="{675E315F-28CB-4599-A24B-426572A822D5}" srcOrd="2" destOrd="0" parTransId="{CA31F41D-C87E-487F-947C-50E2281443A7}" sibTransId="{09E9D86A-C48D-4103-B076-067C7B0EDB8B}"/>
    <dgm:cxn modelId="{E0A422A9-F081-4CD5-ABEF-5FCE73317F2A}" type="presOf" srcId="{BCFC1CFB-948E-4127-BAEF-2DE47F7AD784}" destId="{BA537B97-F0F1-4271-9CB4-F1137B3A7AE6}" srcOrd="1" destOrd="0" presId="urn:microsoft.com/office/officeart/2005/8/layout/hierarchy3"/>
    <dgm:cxn modelId="{1ED3A9DB-E263-4530-83C3-9B83F059A396}" srcId="{BCFC1CFB-948E-4127-BAEF-2DE47F7AD784}" destId="{D0FD03D7-0F1A-41D9-9661-0E0CE91B1011}" srcOrd="2" destOrd="0" parTransId="{DDFBBA2F-0FD6-4614-B417-2CC9837A9E72}" sibTransId="{AC9EBAD4-8017-4742-978F-88A543D211E8}"/>
    <dgm:cxn modelId="{82DDA762-14C2-4936-9C10-5B14775638BC}" type="presOf" srcId="{1B3CC6BF-BFC7-449D-9684-3DD5A7BA5E71}" destId="{4995EF82-8DD1-4332-B131-A5FA9FF33D4B}" srcOrd="0" destOrd="0" presId="urn:microsoft.com/office/officeart/2005/8/layout/hierarchy3"/>
    <dgm:cxn modelId="{C0134233-D393-4AC7-80F1-5366BF1755E0}" type="presOf" srcId="{86C4FD5E-52FE-4F91-AD65-10B2FD0C4B62}" destId="{C8212654-A55F-47F1-97A2-01ADD672E76B}" srcOrd="0" destOrd="0" presId="urn:microsoft.com/office/officeart/2005/8/layout/hierarchy3"/>
    <dgm:cxn modelId="{6F86C1B0-9544-4E0F-8BFC-44E020593928}" type="presOf" srcId="{E1D764C0-735F-45F8-AA08-86C55F2CFFA6}" destId="{BC2B78A9-CD9F-4FC3-A71C-BDE55A15E5A6}" srcOrd="0" destOrd="0" presId="urn:microsoft.com/office/officeart/2005/8/layout/hierarchy3"/>
    <dgm:cxn modelId="{2F3F535B-158D-4A26-8E5F-7A7B42BB68AD}" type="presOf" srcId="{0D9820BA-C016-4EE6-9866-577E592E2185}" destId="{E19092DF-901E-48CF-84A4-83ADDA167B49}" srcOrd="0" destOrd="0" presId="urn:microsoft.com/office/officeart/2005/8/layout/hierarchy3"/>
    <dgm:cxn modelId="{2C94647E-58E3-4C0C-91B5-B7CCD34E9B1F}" type="presOf" srcId="{C114708D-4FA1-4659-8D56-655533174CD5}" destId="{B547AE9E-48E8-4B17-B657-D76ECC88630D}" srcOrd="1" destOrd="0" presId="urn:microsoft.com/office/officeart/2005/8/layout/hierarchy3"/>
    <dgm:cxn modelId="{A8E5811B-9F86-4B02-8ECB-5540A79C5A7E}" type="presOf" srcId="{E05C182F-9CD8-4E98-9C7D-E818590C4EA9}" destId="{E91E94DE-C28C-499D-B266-C363F693A44F}" srcOrd="0" destOrd="0" presId="urn:microsoft.com/office/officeart/2005/8/layout/hierarchy3"/>
    <dgm:cxn modelId="{62442B46-3C19-4A67-9760-7532F66142F5}" srcId="{996E4FDF-6AC0-4876-AB29-ED2CBAD17E1D}" destId="{48D7F995-52D8-4F8E-B556-176E49D1656F}" srcOrd="4" destOrd="0" parTransId="{F56ECBBA-1856-474F-B130-E77232BB074B}" sibTransId="{B60F38A2-F6BA-4DC5-82BD-55FFCB2E9647}"/>
    <dgm:cxn modelId="{73C2937E-B341-44A7-A178-8309C6521A42}" type="presOf" srcId="{F56ECBBA-1856-474F-B130-E77232BB074B}" destId="{BAEE4279-87F1-442E-93C6-CFBCDD75ED4E}" srcOrd="0" destOrd="0" presId="urn:microsoft.com/office/officeart/2005/8/layout/hierarchy3"/>
    <dgm:cxn modelId="{F6A4B961-0203-488A-B479-A7BCD759E26C}" type="presOf" srcId="{48D7F995-52D8-4F8E-B556-176E49D1656F}" destId="{E0CE2927-683A-4D47-AD66-1A45052D2537}" srcOrd="0" destOrd="0" presId="urn:microsoft.com/office/officeart/2005/8/layout/hierarchy3"/>
    <dgm:cxn modelId="{B7A1907E-F155-47FA-BE90-6D9200A22698}" type="presOf" srcId="{946C0158-5D3B-44F6-BB8C-0886A080E1AD}" destId="{335E4568-0326-4240-B338-2A9D7C193E53}" srcOrd="0" destOrd="0" presId="urn:microsoft.com/office/officeart/2005/8/layout/hierarchy3"/>
    <dgm:cxn modelId="{6B871F46-2BB6-46CE-813A-513E1175ECF0}" srcId="{996E4FDF-6AC0-4876-AB29-ED2CBAD17E1D}" destId="{368CD1BE-8FD9-4AD2-97F5-ED4A9B5CCE8B}" srcOrd="1" destOrd="0" parTransId="{D467585F-45CA-4235-9E3E-D8139FA53AF7}" sibTransId="{97F941F8-74F4-467D-9559-2CC6BBD1A358}"/>
    <dgm:cxn modelId="{C3C65E42-D1CA-4ED7-97A7-0F6321CFCD0F}" srcId="{C114708D-4FA1-4659-8D56-655533174CD5}" destId="{A033E3CA-F7F0-4DF7-A271-DB11E13C6C74}" srcOrd="3" destOrd="0" parTransId="{946C0158-5D3B-44F6-BB8C-0886A080E1AD}" sibTransId="{B3C157A8-2BA5-4D67-A529-50944F9C8A51}"/>
    <dgm:cxn modelId="{27599BD7-9113-4E79-8D4C-3366E38C62FC}" type="presOf" srcId="{288097C0-55CD-43DC-9F03-3E81C338523B}" destId="{1C741CC7-5A26-4EF5-9E6C-1BB9C92D5B68}" srcOrd="0" destOrd="0" presId="urn:microsoft.com/office/officeart/2005/8/layout/hierarchy3"/>
    <dgm:cxn modelId="{7A0FC996-E19B-4491-89A5-DE494203D927}" type="presOf" srcId="{56C47671-0EA1-4EC8-B482-13A0C263538F}" destId="{B6CDE336-34FF-4431-98DE-D97626EC34A3}" srcOrd="0" destOrd="0" presId="urn:microsoft.com/office/officeart/2005/8/layout/hierarchy3"/>
    <dgm:cxn modelId="{B449FB7D-04F9-4B05-95C9-6663C81FA796}" srcId="{BCFC1CFB-948E-4127-BAEF-2DE47F7AD784}" destId="{ED22081C-6CEC-40F1-838F-17B1BD5F0E34}" srcOrd="0" destOrd="0" parTransId="{288097C0-55CD-43DC-9F03-3E81C338523B}" sibTransId="{888ADAA7-3222-4E63-B2FD-AD89BCEBC19D}"/>
    <dgm:cxn modelId="{9AB3E3C0-75DF-44BC-A865-D9126FF52B11}" type="presOf" srcId="{4492BE0D-447C-4788-9BBF-3FCD3605A0E4}" destId="{30D6BAC1-2D90-48D4-B711-F239A945A261}" srcOrd="0" destOrd="0" presId="urn:microsoft.com/office/officeart/2005/8/layout/hierarchy3"/>
    <dgm:cxn modelId="{52CF4296-C10B-408B-8B4F-1CB1883B2CBB}" type="presOf" srcId="{022FD206-A06B-4EDA-B3B7-C5751C07F7D5}" destId="{11DDD7AE-E3EF-4B86-8040-B982C6A45663}" srcOrd="0" destOrd="0" presId="urn:microsoft.com/office/officeart/2005/8/layout/hierarchy3"/>
    <dgm:cxn modelId="{71AFCF2A-AD15-42A6-90C6-17F24E8659F6}" type="presOf" srcId="{A033E3CA-F7F0-4DF7-A271-DB11E13C6C74}" destId="{97A8B3D0-EDC3-4D7E-A83F-C8DA00660410}" srcOrd="0" destOrd="0" presId="urn:microsoft.com/office/officeart/2005/8/layout/hierarchy3"/>
    <dgm:cxn modelId="{EECD3C2A-C285-4A24-9867-74FF5DBE0350}" type="presOf" srcId="{BCFC1CFB-948E-4127-BAEF-2DE47F7AD784}" destId="{D5072A4E-9D25-4A99-939E-791DE0BF8AF7}" srcOrd="0" destOrd="0" presId="urn:microsoft.com/office/officeart/2005/8/layout/hierarchy3"/>
    <dgm:cxn modelId="{E6397E48-ABFA-4804-9034-7DA36BCDB4F1}" srcId="{4492BE0D-447C-4788-9BBF-3FCD3605A0E4}" destId="{0B961C03-B7C7-489B-9797-C1C379A02F82}" srcOrd="0" destOrd="0" parTransId="{53A7ED31-3F3E-4390-92D3-FAE19CD2E473}" sibTransId="{08BFFA12-A988-4895-82ED-6FDF3DD0A857}"/>
    <dgm:cxn modelId="{E935E27E-0968-4151-9E3C-17206E59AF65}" type="presOf" srcId="{046D71DF-2AF6-4FD9-B98A-B0D6BEF0262D}" destId="{6EA6EF2A-46EC-4554-BA0B-73B070C7AF5D}" srcOrd="0" destOrd="0" presId="urn:microsoft.com/office/officeart/2005/8/layout/hierarchy3"/>
    <dgm:cxn modelId="{F102299D-16DE-4DB6-A96E-2FA92254D675}" type="presOf" srcId="{0B961C03-B7C7-489B-9797-C1C379A02F82}" destId="{92730FC6-7ABB-47EE-B253-5A71AF0BFE00}" srcOrd="0" destOrd="0" presId="urn:microsoft.com/office/officeart/2005/8/layout/hierarchy3"/>
    <dgm:cxn modelId="{3FB50235-288C-4C30-96D6-48027B160ADF}" type="presOf" srcId="{52E0481E-1464-42FB-9703-0D0727728BBD}" destId="{E5C32E3F-F50B-4FA7-AED3-7676AFC40682}" srcOrd="0" destOrd="0" presId="urn:microsoft.com/office/officeart/2005/8/layout/hierarchy3"/>
    <dgm:cxn modelId="{C1D86E9B-3A3C-47F1-8820-81825627FF7F}" type="presOf" srcId="{B7F29D81-15D5-4916-BD1B-A0465AC742DF}" destId="{A546ACD3-E0D5-4629-9337-6CAB3EB3F54B}" srcOrd="1" destOrd="0" presId="urn:microsoft.com/office/officeart/2005/8/layout/hierarchy3"/>
    <dgm:cxn modelId="{9F105CE5-8A88-43FE-A0A2-CC209A3F3AC8}" type="presOf" srcId="{14339914-CDA9-458F-91A6-511FF2479080}" destId="{BEC1E750-9EF9-4A45-8CCC-629C03E387DC}" srcOrd="0" destOrd="0" presId="urn:microsoft.com/office/officeart/2005/8/layout/hierarchy3"/>
    <dgm:cxn modelId="{8A226A74-E659-4CCF-800D-D45A4CBF2E9C}" type="presOf" srcId="{0BCD997F-6383-445A-BD5F-CB64ADB2DA01}" destId="{BBFCA284-752F-4774-8320-A73DB831C14F}" srcOrd="0" destOrd="0" presId="urn:microsoft.com/office/officeart/2005/8/layout/hierarchy3"/>
    <dgm:cxn modelId="{A9F4D419-B789-47F5-BF5E-BA5B89380B04}" type="presOf" srcId="{B3377299-3A75-49EF-8654-798E5B88B92F}" destId="{C1DF085D-D007-4713-99E3-A211F273C3EC}" srcOrd="0" destOrd="0" presId="urn:microsoft.com/office/officeart/2005/8/layout/hierarchy3"/>
    <dgm:cxn modelId="{5C2DC663-F217-4927-B022-132C0B0EF64C}" srcId="{0BF569DC-A95E-4696-B534-67A134A4E085}" destId="{C114708D-4FA1-4659-8D56-655533174CD5}" srcOrd="2" destOrd="0" parTransId="{58E67E92-A758-411A-A786-5C1C4E8F7109}" sibTransId="{ADEF0B6F-7FF7-4C50-BF9C-352EA216E39A}"/>
    <dgm:cxn modelId="{A4837A24-9E07-4B67-A460-78C23276C2CC}" srcId="{B7F29D81-15D5-4916-BD1B-A0465AC742DF}" destId="{E05C182F-9CD8-4E98-9C7D-E818590C4EA9}" srcOrd="1" destOrd="0" parTransId="{B3377299-3A75-49EF-8654-798E5B88B92F}" sibTransId="{3BBF00F3-69E1-43A3-96DF-BD4EA3101F9D}"/>
    <dgm:cxn modelId="{49F6588A-9968-49CC-989E-C7D7B487FF2A}" srcId="{0BF569DC-A95E-4696-B534-67A134A4E085}" destId="{C66D977B-654C-442F-94F0-C24790AC6D6C}" srcOrd="4" destOrd="0" parTransId="{7603F2F1-A2B5-42D6-9AD0-62E059B5B257}" sibTransId="{8DCC5A45-8D7D-4187-95C7-3EBB3A6C8F71}"/>
    <dgm:cxn modelId="{C786D2CB-857F-4027-9D4C-8179872A7D95}" type="presOf" srcId="{4492BE0D-447C-4788-9BBF-3FCD3605A0E4}" destId="{1D891BF2-5D4F-403A-9A05-794DB45DD8BC}" srcOrd="1" destOrd="0" presId="urn:microsoft.com/office/officeart/2005/8/layout/hierarchy3"/>
    <dgm:cxn modelId="{9915D27C-C4A0-438C-9CBD-3C909903E427}" type="presOf" srcId="{C66D977B-654C-442F-94F0-C24790AC6D6C}" destId="{6BCF834E-5C7B-4274-A973-91BDFFD4434F}" srcOrd="1" destOrd="0" presId="urn:microsoft.com/office/officeart/2005/8/layout/hierarchy3"/>
    <dgm:cxn modelId="{ECF07DF2-D144-4197-9A43-AE6C6B6890B4}" type="presOf" srcId="{B7F29D81-15D5-4916-BD1B-A0465AC742DF}" destId="{E360ADDD-C15C-4316-9827-F460614EF370}" srcOrd="0" destOrd="0" presId="urn:microsoft.com/office/officeart/2005/8/layout/hierarchy3"/>
    <dgm:cxn modelId="{DDD2E1C9-6B0D-48EF-A9AA-768243075BEB}" type="presOf" srcId="{5CC7B78C-082A-4CEE-9B4D-E54AB3EBC3BE}" destId="{90B00931-A9CA-4763-8642-95867EBE64BC}" srcOrd="0" destOrd="0" presId="urn:microsoft.com/office/officeart/2005/8/layout/hierarchy3"/>
    <dgm:cxn modelId="{B3F33ADC-0F24-47F7-802B-6790CB0E7352}" type="presOf" srcId="{B9DCF565-9D5B-47D9-87A2-8C03E9BAA9E9}" destId="{92427CD8-282E-42CC-AB3E-936D60E0003C}" srcOrd="0" destOrd="0" presId="urn:microsoft.com/office/officeart/2005/8/layout/hierarchy3"/>
    <dgm:cxn modelId="{1B4BF04F-1C81-4DF3-8A25-7A520E9A316D}" srcId="{996E4FDF-6AC0-4876-AB29-ED2CBAD17E1D}" destId="{8D94648B-4571-487C-9D03-7A7B1281A59E}" srcOrd="0" destOrd="0" parTransId="{4C72DC70-D1A8-4393-AF15-BDB98C0FDC46}" sibTransId="{10C2EA7D-6BBB-4AD5-B3CE-E034D4BC53BB}"/>
    <dgm:cxn modelId="{3F602405-952D-42F8-8F72-5B7D9C5472BE}" type="presOf" srcId="{D0FD03D7-0F1A-41D9-9661-0E0CE91B1011}" destId="{8B8D0D1F-1EAE-4126-97D8-C2C772E80393}" srcOrd="0" destOrd="0" presId="urn:microsoft.com/office/officeart/2005/8/layout/hierarchy3"/>
    <dgm:cxn modelId="{5F10FD6C-C4FF-4175-B071-61958EB9CA02}" type="presOf" srcId="{0008DA41-D7AC-40BC-8426-706D3AC6521F}" destId="{9AA217CE-0B3A-466E-AECE-F14CE9362499}" srcOrd="0" destOrd="0" presId="urn:microsoft.com/office/officeart/2005/8/layout/hierarchy3"/>
    <dgm:cxn modelId="{0CA37BF1-46C2-42A2-9F5D-5901AF5E8244}" type="presOf" srcId="{92516190-3229-47AC-A57F-3C46D442D4F8}" destId="{4856C8C8-D596-4E7C-A5EF-ABA1D5C3ED46}" srcOrd="0" destOrd="0" presId="urn:microsoft.com/office/officeart/2005/8/layout/hierarchy3"/>
    <dgm:cxn modelId="{B4549203-3E9C-405C-ABFB-77E8DD5F3956}" srcId="{996E4FDF-6AC0-4876-AB29-ED2CBAD17E1D}" destId="{022FD206-A06B-4EDA-B3B7-C5751C07F7D5}" srcOrd="3" destOrd="0" parTransId="{0008DA41-D7AC-40BC-8426-706D3AC6521F}" sibTransId="{9E0B497C-B26A-43F3-AB49-1B10BA052CC4}"/>
    <dgm:cxn modelId="{D81F27A0-8A7B-4562-B009-441762EC892E}" srcId="{0BF569DC-A95E-4696-B534-67A134A4E085}" destId="{BCFC1CFB-948E-4127-BAEF-2DE47F7AD784}" srcOrd="3" destOrd="0" parTransId="{C2396EE8-5FD2-41F6-A236-5858CF0359F9}" sibTransId="{46391BB3-54A6-42E1-8EC0-EADF64A964AD}"/>
    <dgm:cxn modelId="{DE9EC2BE-D946-4CB1-AAF9-8FAC549A70B8}" srcId="{C66D977B-654C-442F-94F0-C24790AC6D6C}" destId="{92516190-3229-47AC-A57F-3C46D442D4F8}" srcOrd="0" destOrd="0" parTransId="{0D9820BA-C016-4EE6-9866-577E592E2185}" sibTransId="{4068EE73-AF5A-423B-A21D-210821295F0B}"/>
    <dgm:cxn modelId="{EBCA5525-40D0-4843-BA3E-9A11A08BEC66}" type="presParOf" srcId="{82F5984C-951B-4165-9099-0B55598A075A}" destId="{D70791F7-9D2A-47C6-9609-7EDCB85B0209}" srcOrd="0" destOrd="0" presId="urn:microsoft.com/office/officeart/2005/8/layout/hierarchy3"/>
    <dgm:cxn modelId="{659EB8EB-0B52-4FA3-AED2-5581B03B5EB5}" type="presParOf" srcId="{D70791F7-9D2A-47C6-9609-7EDCB85B0209}" destId="{4D962A0B-CE7C-4400-92BE-A60A85DF5E94}" srcOrd="0" destOrd="0" presId="urn:microsoft.com/office/officeart/2005/8/layout/hierarchy3"/>
    <dgm:cxn modelId="{41B7D1ED-0052-4FFF-B93D-A010561DFA21}" type="presParOf" srcId="{4D962A0B-CE7C-4400-92BE-A60A85DF5E94}" destId="{F811C17A-A940-4028-A78F-3B6B9AF0717E}" srcOrd="0" destOrd="0" presId="urn:microsoft.com/office/officeart/2005/8/layout/hierarchy3"/>
    <dgm:cxn modelId="{AA94163B-08E9-449F-97F1-CF6A07357234}" type="presParOf" srcId="{4D962A0B-CE7C-4400-92BE-A60A85DF5E94}" destId="{5303DA0F-32F8-4859-AE57-1F95732A5D40}" srcOrd="1" destOrd="0" presId="urn:microsoft.com/office/officeart/2005/8/layout/hierarchy3"/>
    <dgm:cxn modelId="{DCF329C8-8DB8-4757-AC11-363B451E0672}" type="presParOf" srcId="{D70791F7-9D2A-47C6-9609-7EDCB85B0209}" destId="{17BE26B6-AB75-4858-9937-1A8853852585}" srcOrd="1" destOrd="0" presId="urn:microsoft.com/office/officeart/2005/8/layout/hierarchy3"/>
    <dgm:cxn modelId="{1591EDE2-50B8-4920-B230-64646752EB56}" type="presParOf" srcId="{17BE26B6-AB75-4858-9937-1A8853852585}" destId="{51A4083A-F863-4352-8244-B447FDCBC9C9}" srcOrd="0" destOrd="0" presId="urn:microsoft.com/office/officeart/2005/8/layout/hierarchy3"/>
    <dgm:cxn modelId="{04725FCE-2AFD-4ED9-9E4C-5E8425039CF0}" type="presParOf" srcId="{17BE26B6-AB75-4858-9937-1A8853852585}" destId="{344FB532-D3F3-4B95-BFC7-525CABD5184B}" srcOrd="1" destOrd="0" presId="urn:microsoft.com/office/officeart/2005/8/layout/hierarchy3"/>
    <dgm:cxn modelId="{0352E263-8007-4A7E-A7D6-D8EAB70EB336}" type="presParOf" srcId="{17BE26B6-AB75-4858-9937-1A8853852585}" destId="{DC52CD3E-94CE-424C-BB2A-C44379591D31}" srcOrd="2" destOrd="0" presId="urn:microsoft.com/office/officeart/2005/8/layout/hierarchy3"/>
    <dgm:cxn modelId="{30446927-B53E-4ED5-A834-8A46D12278CB}" type="presParOf" srcId="{17BE26B6-AB75-4858-9937-1A8853852585}" destId="{EFA5A168-2E37-46B2-ABA2-1F07FD487F02}" srcOrd="3" destOrd="0" presId="urn:microsoft.com/office/officeart/2005/8/layout/hierarchy3"/>
    <dgm:cxn modelId="{770EEA20-82DF-478A-AA70-970355644BA0}" type="presParOf" srcId="{17BE26B6-AB75-4858-9937-1A8853852585}" destId="{6EA6EF2A-46EC-4554-BA0B-73B070C7AF5D}" srcOrd="4" destOrd="0" presId="urn:microsoft.com/office/officeart/2005/8/layout/hierarchy3"/>
    <dgm:cxn modelId="{2AAAE5D6-84B9-4039-82B7-225BA4575735}" type="presParOf" srcId="{17BE26B6-AB75-4858-9937-1A8853852585}" destId="{4995EF82-8DD1-4332-B131-A5FA9FF33D4B}" srcOrd="5" destOrd="0" presId="urn:microsoft.com/office/officeart/2005/8/layout/hierarchy3"/>
    <dgm:cxn modelId="{F0E72AA9-9DCF-4C9F-947E-9CA2D1F6DC80}" type="presParOf" srcId="{17BE26B6-AB75-4858-9937-1A8853852585}" destId="{9AA217CE-0B3A-466E-AECE-F14CE9362499}" srcOrd="6" destOrd="0" presId="urn:microsoft.com/office/officeart/2005/8/layout/hierarchy3"/>
    <dgm:cxn modelId="{221F6AD9-6E05-4072-AA6F-F0F116DC5515}" type="presParOf" srcId="{17BE26B6-AB75-4858-9937-1A8853852585}" destId="{11DDD7AE-E3EF-4B86-8040-B982C6A45663}" srcOrd="7" destOrd="0" presId="urn:microsoft.com/office/officeart/2005/8/layout/hierarchy3"/>
    <dgm:cxn modelId="{5234164E-1C0E-4053-9B2A-991DDBD6F292}" type="presParOf" srcId="{17BE26B6-AB75-4858-9937-1A8853852585}" destId="{BAEE4279-87F1-442E-93C6-CFBCDD75ED4E}" srcOrd="8" destOrd="0" presId="urn:microsoft.com/office/officeart/2005/8/layout/hierarchy3"/>
    <dgm:cxn modelId="{D4D7420A-457A-4B7F-AB6D-3F870B5E9DAF}" type="presParOf" srcId="{17BE26B6-AB75-4858-9937-1A8853852585}" destId="{E0CE2927-683A-4D47-AD66-1A45052D2537}" srcOrd="9" destOrd="0" presId="urn:microsoft.com/office/officeart/2005/8/layout/hierarchy3"/>
    <dgm:cxn modelId="{B06D38AF-5249-4836-B0FD-33EA9B6B4AE7}" type="presParOf" srcId="{82F5984C-951B-4165-9099-0B55598A075A}" destId="{3C1E3319-D7C6-449B-8F00-5361AD73D2E3}" srcOrd="1" destOrd="0" presId="urn:microsoft.com/office/officeart/2005/8/layout/hierarchy3"/>
    <dgm:cxn modelId="{88172170-B2EE-48D3-A926-27A6153A2DFC}" type="presParOf" srcId="{3C1E3319-D7C6-449B-8F00-5361AD73D2E3}" destId="{B1C7EB62-7E3F-4042-B8B4-331FFC02E567}" srcOrd="0" destOrd="0" presId="urn:microsoft.com/office/officeart/2005/8/layout/hierarchy3"/>
    <dgm:cxn modelId="{151A6C97-F235-4402-8AB3-3F4C6EAF95F1}" type="presParOf" srcId="{B1C7EB62-7E3F-4042-B8B4-331FFC02E567}" destId="{E360ADDD-C15C-4316-9827-F460614EF370}" srcOrd="0" destOrd="0" presId="urn:microsoft.com/office/officeart/2005/8/layout/hierarchy3"/>
    <dgm:cxn modelId="{B041C2ED-BEE2-45B3-A777-3DFFA3DF7228}" type="presParOf" srcId="{B1C7EB62-7E3F-4042-B8B4-331FFC02E567}" destId="{A546ACD3-E0D5-4629-9337-6CAB3EB3F54B}" srcOrd="1" destOrd="0" presId="urn:microsoft.com/office/officeart/2005/8/layout/hierarchy3"/>
    <dgm:cxn modelId="{5AE8C7F1-A0AE-4000-BF3B-7B35DA29A8FA}" type="presParOf" srcId="{3C1E3319-D7C6-449B-8F00-5361AD73D2E3}" destId="{683FA0CB-2623-4055-883D-593FC0DB6D44}" srcOrd="1" destOrd="0" presId="urn:microsoft.com/office/officeart/2005/8/layout/hierarchy3"/>
    <dgm:cxn modelId="{008E0C88-87C6-4448-8EA5-06917D729895}" type="presParOf" srcId="{683FA0CB-2623-4055-883D-593FC0DB6D44}" destId="{BEC1E750-9EF9-4A45-8CCC-629C03E387DC}" srcOrd="0" destOrd="0" presId="urn:microsoft.com/office/officeart/2005/8/layout/hierarchy3"/>
    <dgm:cxn modelId="{F60CDD83-2792-4168-AF56-CC84DAFEF513}" type="presParOf" srcId="{683FA0CB-2623-4055-883D-593FC0DB6D44}" destId="{BC2B78A9-CD9F-4FC3-A71C-BDE55A15E5A6}" srcOrd="1" destOrd="0" presId="urn:microsoft.com/office/officeart/2005/8/layout/hierarchy3"/>
    <dgm:cxn modelId="{346174B7-E375-44BF-9BE7-C59289A5E874}" type="presParOf" srcId="{683FA0CB-2623-4055-883D-593FC0DB6D44}" destId="{C1DF085D-D007-4713-99E3-A211F273C3EC}" srcOrd="2" destOrd="0" presId="urn:microsoft.com/office/officeart/2005/8/layout/hierarchy3"/>
    <dgm:cxn modelId="{0596ACA7-59F9-489F-8863-5210ECCE8E97}" type="presParOf" srcId="{683FA0CB-2623-4055-883D-593FC0DB6D44}" destId="{E91E94DE-C28C-499D-B266-C363F693A44F}" srcOrd="3" destOrd="0" presId="urn:microsoft.com/office/officeart/2005/8/layout/hierarchy3"/>
    <dgm:cxn modelId="{18313FD4-4619-476B-972B-AA66F56F8C0A}" type="presParOf" srcId="{683FA0CB-2623-4055-883D-593FC0DB6D44}" destId="{C4AE8917-205E-466C-9F68-02415CD0FD5B}" srcOrd="4" destOrd="0" presId="urn:microsoft.com/office/officeart/2005/8/layout/hierarchy3"/>
    <dgm:cxn modelId="{642EF3D2-D59F-45A7-BAAA-51B3D43BAC32}" type="presParOf" srcId="{683FA0CB-2623-4055-883D-593FC0DB6D44}" destId="{884E82E0-F029-4663-A2DE-0B3FB873865B}" srcOrd="5" destOrd="0" presId="urn:microsoft.com/office/officeart/2005/8/layout/hierarchy3"/>
    <dgm:cxn modelId="{FF9F073F-3F28-4297-B32F-12B9F37AD353}" type="presParOf" srcId="{82F5984C-951B-4165-9099-0B55598A075A}" destId="{D703FF43-0CE8-47A4-BF1D-19B2D88F592A}" srcOrd="2" destOrd="0" presId="urn:microsoft.com/office/officeart/2005/8/layout/hierarchy3"/>
    <dgm:cxn modelId="{18E31A70-A392-4024-8F37-F01D04510BEC}" type="presParOf" srcId="{D703FF43-0CE8-47A4-BF1D-19B2D88F592A}" destId="{AFF39B8F-4183-4663-91D7-A88A2346EEF2}" srcOrd="0" destOrd="0" presId="urn:microsoft.com/office/officeart/2005/8/layout/hierarchy3"/>
    <dgm:cxn modelId="{A4969B8E-16D4-4B5E-958D-CE7C19B503A5}" type="presParOf" srcId="{AFF39B8F-4183-4663-91D7-A88A2346EEF2}" destId="{1D6A0319-00CB-45B8-9DFC-9A576C84EE6A}" srcOrd="0" destOrd="0" presId="urn:microsoft.com/office/officeart/2005/8/layout/hierarchy3"/>
    <dgm:cxn modelId="{4620F115-88B6-4B2C-B029-3B38BF8A3FF4}" type="presParOf" srcId="{AFF39B8F-4183-4663-91D7-A88A2346EEF2}" destId="{B547AE9E-48E8-4B17-B657-D76ECC88630D}" srcOrd="1" destOrd="0" presId="urn:microsoft.com/office/officeart/2005/8/layout/hierarchy3"/>
    <dgm:cxn modelId="{09D73564-C4DC-4652-A547-B04263009E83}" type="presParOf" srcId="{D703FF43-0CE8-47A4-BF1D-19B2D88F592A}" destId="{1463F4B6-56D6-4382-8FCA-2CF6812227B7}" srcOrd="1" destOrd="0" presId="urn:microsoft.com/office/officeart/2005/8/layout/hierarchy3"/>
    <dgm:cxn modelId="{C77BACA0-E1DC-44BC-9A49-979980019578}" type="presParOf" srcId="{1463F4B6-56D6-4382-8FCA-2CF6812227B7}" destId="{2FE9BE1B-D860-4937-ACF0-B4812B1D18D1}" srcOrd="0" destOrd="0" presId="urn:microsoft.com/office/officeart/2005/8/layout/hierarchy3"/>
    <dgm:cxn modelId="{9942211C-3737-41E7-B1E5-F5C3C76A4B69}" type="presParOf" srcId="{1463F4B6-56D6-4382-8FCA-2CF6812227B7}" destId="{7ADFA7EA-9718-4D39-8ECC-0A6A3D9A4690}" srcOrd="1" destOrd="0" presId="urn:microsoft.com/office/officeart/2005/8/layout/hierarchy3"/>
    <dgm:cxn modelId="{B755B59C-C9C2-4CD3-AF34-841AEC4A4360}" type="presParOf" srcId="{1463F4B6-56D6-4382-8FCA-2CF6812227B7}" destId="{49351A9A-8B59-40C2-884B-31DD81C4DF17}" srcOrd="2" destOrd="0" presId="urn:microsoft.com/office/officeart/2005/8/layout/hierarchy3"/>
    <dgm:cxn modelId="{1F788FF8-0677-4B22-ABF6-65CB216BB165}" type="presParOf" srcId="{1463F4B6-56D6-4382-8FCA-2CF6812227B7}" destId="{92427CD8-282E-42CC-AB3E-936D60E0003C}" srcOrd="3" destOrd="0" presId="urn:microsoft.com/office/officeart/2005/8/layout/hierarchy3"/>
    <dgm:cxn modelId="{65F1B5E3-EC09-4458-89D1-890B83C06660}" type="presParOf" srcId="{1463F4B6-56D6-4382-8FCA-2CF6812227B7}" destId="{B6CDE336-34FF-4431-98DE-D97626EC34A3}" srcOrd="4" destOrd="0" presId="urn:microsoft.com/office/officeart/2005/8/layout/hierarchy3"/>
    <dgm:cxn modelId="{DDFFA850-AB2A-4F15-BDC2-76791FD73EEA}" type="presParOf" srcId="{1463F4B6-56D6-4382-8FCA-2CF6812227B7}" destId="{90B00931-A9CA-4763-8642-95867EBE64BC}" srcOrd="5" destOrd="0" presId="urn:microsoft.com/office/officeart/2005/8/layout/hierarchy3"/>
    <dgm:cxn modelId="{B7D5FCC4-A2F9-4F58-9FA3-B47105A7B940}" type="presParOf" srcId="{1463F4B6-56D6-4382-8FCA-2CF6812227B7}" destId="{335E4568-0326-4240-B338-2A9D7C193E53}" srcOrd="6" destOrd="0" presId="urn:microsoft.com/office/officeart/2005/8/layout/hierarchy3"/>
    <dgm:cxn modelId="{CBD639F4-FF7C-4B79-A2BF-9E5D27CA341D}" type="presParOf" srcId="{1463F4B6-56D6-4382-8FCA-2CF6812227B7}" destId="{97A8B3D0-EDC3-4D7E-A83F-C8DA00660410}" srcOrd="7" destOrd="0" presId="urn:microsoft.com/office/officeart/2005/8/layout/hierarchy3"/>
    <dgm:cxn modelId="{09D23393-CDD1-4AB8-BDF9-6FE6833AEFA5}" type="presParOf" srcId="{82F5984C-951B-4165-9099-0B55598A075A}" destId="{9F32E584-F029-4C77-9002-AB142E87BD48}" srcOrd="3" destOrd="0" presId="urn:microsoft.com/office/officeart/2005/8/layout/hierarchy3"/>
    <dgm:cxn modelId="{8DD64BA6-BD7A-4E4E-8BFD-AFA8568524B1}" type="presParOf" srcId="{9F32E584-F029-4C77-9002-AB142E87BD48}" destId="{675CDC77-63A7-41BB-89BC-84ED56ECA616}" srcOrd="0" destOrd="0" presId="urn:microsoft.com/office/officeart/2005/8/layout/hierarchy3"/>
    <dgm:cxn modelId="{3BE05A55-872A-4488-9239-BF5360E841AB}" type="presParOf" srcId="{675CDC77-63A7-41BB-89BC-84ED56ECA616}" destId="{D5072A4E-9D25-4A99-939E-791DE0BF8AF7}" srcOrd="0" destOrd="0" presId="urn:microsoft.com/office/officeart/2005/8/layout/hierarchy3"/>
    <dgm:cxn modelId="{90835A9C-C1FE-4AE7-B7DE-3B716A3517F7}" type="presParOf" srcId="{675CDC77-63A7-41BB-89BC-84ED56ECA616}" destId="{BA537B97-F0F1-4271-9CB4-F1137B3A7AE6}" srcOrd="1" destOrd="0" presId="urn:microsoft.com/office/officeart/2005/8/layout/hierarchy3"/>
    <dgm:cxn modelId="{A38CDA25-24A4-461A-82A1-B24C010F3235}" type="presParOf" srcId="{9F32E584-F029-4C77-9002-AB142E87BD48}" destId="{39E27725-2D20-424F-8272-9E871E3A9D26}" srcOrd="1" destOrd="0" presId="urn:microsoft.com/office/officeart/2005/8/layout/hierarchy3"/>
    <dgm:cxn modelId="{0BAB9264-3BE2-4792-8A37-0423F449E8AF}" type="presParOf" srcId="{39E27725-2D20-424F-8272-9E871E3A9D26}" destId="{1C741CC7-5A26-4EF5-9E6C-1BB9C92D5B68}" srcOrd="0" destOrd="0" presId="urn:microsoft.com/office/officeart/2005/8/layout/hierarchy3"/>
    <dgm:cxn modelId="{3BB60801-764C-4A28-9C73-F730B63F089F}" type="presParOf" srcId="{39E27725-2D20-424F-8272-9E871E3A9D26}" destId="{E5CF4680-7D26-4B88-B740-E930DDCE95F6}" srcOrd="1" destOrd="0" presId="urn:microsoft.com/office/officeart/2005/8/layout/hierarchy3"/>
    <dgm:cxn modelId="{1D3ADEE2-FB57-421F-9250-C25C644CCAAB}" type="presParOf" srcId="{39E27725-2D20-424F-8272-9E871E3A9D26}" destId="{AA63B26B-86B7-4794-A0AC-4CB9DD953294}" srcOrd="2" destOrd="0" presId="urn:microsoft.com/office/officeart/2005/8/layout/hierarchy3"/>
    <dgm:cxn modelId="{56D83F7E-8393-4270-9E56-4E8BEDC128ED}" type="presParOf" srcId="{39E27725-2D20-424F-8272-9E871E3A9D26}" destId="{C8212654-A55F-47F1-97A2-01ADD672E76B}" srcOrd="3" destOrd="0" presId="urn:microsoft.com/office/officeart/2005/8/layout/hierarchy3"/>
    <dgm:cxn modelId="{BEBA7D4A-103F-4F32-B0A9-C12EBBD8EDC0}" type="presParOf" srcId="{39E27725-2D20-424F-8272-9E871E3A9D26}" destId="{2CF33FF0-40C4-4BD1-893D-A80D612A404B}" srcOrd="4" destOrd="0" presId="urn:microsoft.com/office/officeart/2005/8/layout/hierarchy3"/>
    <dgm:cxn modelId="{CEA6CA2B-63FD-459E-B90D-A8E00D5A5207}" type="presParOf" srcId="{39E27725-2D20-424F-8272-9E871E3A9D26}" destId="{8B8D0D1F-1EAE-4126-97D8-C2C772E80393}" srcOrd="5" destOrd="0" presId="urn:microsoft.com/office/officeart/2005/8/layout/hierarchy3"/>
    <dgm:cxn modelId="{24DB9CF3-ACFB-4DCE-95F3-34EA6A8A938F}" type="presParOf" srcId="{82F5984C-951B-4165-9099-0B55598A075A}" destId="{5785852F-5D50-4836-93D0-CAABC9A12605}" srcOrd="4" destOrd="0" presId="urn:microsoft.com/office/officeart/2005/8/layout/hierarchy3"/>
    <dgm:cxn modelId="{0626FC70-0025-4E88-80FC-AFCCCBC7742C}" type="presParOf" srcId="{5785852F-5D50-4836-93D0-CAABC9A12605}" destId="{DAE4A6D4-54AD-44F7-8DDA-BE2A6D7DB53F}" srcOrd="0" destOrd="0" presId="urn:microsoft.com/office/officeart/2005/8/layout/hierarchy3"/>
    <dgm:cxn modelId="{193563A2-7EB8-48A5-B828-08689A0DCDDD}" type="presParOf" srcId="{DAE4A6D4-54AD-44F7-8DDA-BE2A6D7DB53F}" destId="{D5A294A7-2345-47A3-B825-B3DCDE5C0983}" srcOrd="0" destOrd="0" presId="urn:microsoft.com/office/officeart/2005/8/layout/hierarchy3"/>
    <dgm:cxn modelId="{FA768DC1-F847-4400-BB3B-C4315FC2958B}" type="presParOf" srcId="{DAE4A6D4-54AD-44F7-8DDA-BE2A6D7DB53F}" destId="{6BCF834E-5C7B-4274-A973-91BDFFD4434F}" srcOrd="1" destOrd="0" presId="urn:microsoft.com/office/officeart/2005/8/layout/hierarchy3"/>
    <dgm:cxn modelId="{580689EA-9A00-47F4-B1A1-1D80FA525B94}" type="presParOf" srcId="{5785852F-5D50-4836-93D0-CAABC9A12605}" destId="{48942C93-B2E8-42AE-9C40-FA6D965CFFBE}" srcOrd="1" destOrd="0" presId="urn:microsoft.com/office/officeart/2005/8/layout/hierarchy3"/>
    <dgm:cxn modelId="{11894413-079A-47BA-BEA2-B9EDDB5765EC}" type="presParOf" srcId="{48942C93-B2E8-42AE-9C40-FA6D965CFFBE}" destId="{E19092DF-901E-48CF-84A4-83ADDA167B49}" srcOrd="0" destOrd="0" presId="urn:microsoft.com/office/officeart/2005/8/layout/hierarchy3"/>
    <dgm:cxn modelId="{0A324983-62D2-4410-91E4-C64FC8C29665}" type="presParOf" srcId="{48942C93-B2E8-42AE-9C40-FA6D965CFFBE}" destId="{4856C8C8-D596-4E7C-A5EF-ABA1D5C3ED46}" srcOrd="1" destOrd="0" presId="urn:microsoft.com/office/officeart/2005/8/layout/hierarchy3"/>
    <dgm:cxn modelId="{1A1110F2-EB11-420A-95D9-F98ECCAD72F8}" type="presParOf" srcId="{48942C93-B2E8-42AE-9C40-FA6D965CFFBE}" destId="{680A7021-AD72-46BB-9934-72C480DF2BE0}" srcOrd="2" destOrd="0" presId="urn:microsoft.com/office/officeart/2005/8/layout/hierarchy3"/>
    <dgm:cxn modelId="{9663369A-B3F6-4079-B7BF-01AE31F0B1F5}" type="presParOf" srcId="{48942C93-B2E8-42AE-9C40-FA6D965CFFBE}" destId="{E5C32E3F-F50B-4FA7-AED3-7676AFC40682}" srcOrd="3" destOrd="0" presId="urn:microsoft.com/office/officeart/2005/8/layout/hierarchy3"/>
    <dgm:cxn modelId="{EBAEAADB-2399-4EE1-8CE7-B749E4F47D79}" type="presParOf" srcId="{82F5984C-951B-4165-9099-0B55598A075A}" destId="{AF2FF712-0FC5-4EEE-AD64-A6AE41E5BAD7}" srcOrd="5" destOrd="0" presId="urn:microsoft.com/office/officeart/2005/8/layout/hierarchy3"/>
    <dgm:cxn modelId="{BC9CD525-B4B5-434F-B27E-6FA12B620917}" type="presParOf" srcId="{AF2FF712-0FC5-4EEE-AD64-A6AE41E5BAD7}" destId="{38D6C6C6-49F6-4BCC-9F75-55011BA1F738}" srcOrd="0" destOrd="0" presId="urn:microsoft.com/office/officeart/2005/8/layout/hierarchy3"/>
    <dgm:cxn modelId="{27C09CEE-4EE1-4F5B-8AE9-2195351F13D4}" type="presParOf" srcId="{38D6C6C6-49F6-4BCC-9F75-55011BA1F738}" destId="{30D6BAC1-2D90-48D4-B711-F239A945A261}" srcOrd="0" destOrd="0" presId="urn:microsoft.com/office/officeart/2005/8/layout/hierarchy3"/>
    <dgm:cxn modelId="{4DEDFB94-8E76-4BFC-ABF0-8F017BDA92AB}" type="presParOf" srcId="{38D6C6C6-49F6-4BCC-9F75-55011BA1F738}" destId="{1D891BF2-5D4F-403A-9A05-794DB45DD8BC}" srcOrd="1" destOrd="0" presId="urn:microsoft.com/office/officeart/2005/8/layout/hierarchy3"/>
    <dgm:cxn modelId="{FB3FAF30-5A8C-48C0-9D61-B2432847D990}" type="presParOf" srcId="{AF2FF712-0FC5-4EEE-AD64-A6AE41E5BAD7}" destId="{C6AD2CFA-D42D-42F4-8580-22410010651C}" srcOrd="1" destOrd="0" presId="urn:microsoft.com/office/officeart/2005/8/layout/hierarchy3"/>
    <dgm:cxn modelId="{00D25DA2-5F00-4071-8252-EF505FE071B8}" type="presParOf" srcId="{C6AD2CFA-D42D-42F4-8580-22410010651C}" destId="{5E568785-A58B-4E2E-97FF-6400360C34F3}" srcOrd="0" destOrd="0" presId="urn:microsoft.com/office/officeart/2005/8/layout/hierarchy3"/>
    <dgm:cxn modelId="{2B4AF00C-CFBF-41CB-A7B2-1A53B2F55965}" type="presParOf" srcId="{C6AD2CFA-D42D-42F4-8580-22410010651C}" destId="{92730FC6-7ABB-47EE-B253-5A71AF0BFE00}" srcOrd="1" destOrd="0" presId="urn:microsoft.com/office/officeart/2005/8/layout/hierarchy3"/>
    <dgm:cxn modelId="{73AF9872-7B59-4295-BF65-FF25883C8597}" type="presParOf" srcId="{C6AD2CFA-D42D-42F4-8580-22410010651C}" destId="{7DC9C48A-F23A-4E9D-942A-F9934D386112}" srcOrd="2" destOrd="0" presId="urn:microsoft.com/office/officeart/2005/8/layout/hierarchy3"/>
    <dgm:cxn modelId="{E58D9544-B787-4E08-9A89-EE9F84047995}" type="presParOf" srcId="{C6AD2CFA-D42D-42F4-8580-22410010651C}" destId="{BBFCA284-752F-4774-8320-A73DB831C14F}"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11C17A-A940-4028-A78F-3B6B9AF0717E}">
      <dsp:nvSpPr>
        <dsp:cNvPr id="0" name=""/>
        <dsp:cNvSpPr/>
      </dsp:nvSpPr>
      <dsp:spPr>
        <a:xfrm>
          <a:off x="7032" y="194016"/>
          <a:ext cx="1133177" cy="566588"/>
        </a:xfrm>
        <a:prstGeom prst="roundRect">
          <a:avLst>
            <a:gd name="adj" fmla="val 10000"/>
          </a:avLst>
        </a:prstGeom>
        <a:solidFill>
          <a:sysClr val="windowText" lastClr="000000">
            <a:lumMod val="75000"/>
            <a:lumOff val="25000"/>
          </a:sys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a:solidFill>
                <a:sysClr val="window" lastClr="FFFFFF"/>
              </a:solidFill>
              <a:latin typeface="Calibri"/>
              <a:ea typeface="+mn-ea"/>
              <a:cs typeface="+mn-cs"/>
            </a:rPr>
            <a:t>Security</a:t>
          </a:r>
        </a:p>
        <a:p>
          <a:pPr lvl="0" algn="ctr" defTabSz="533400">
            <a:lnSpc>
              <a:spcPct val="90000"/>
            </a:lnSpc>
            <a:spcBef>
              <a:spcPct val="0"/>
            </a:spcBef>
            <a:spcAft>
              <a:spcPct val="35000"/>
            </a:spcAft>
          </a:pPr>
          <a:r>
            <a:rPr lang="en-US" sz="1200" kern="1200" dirty="0" err="1">
              <a:solidFill>
                <a:sysClr val="window" lastClr="FFFFFF"/>
              </a:solidFill>
              <a:latin typeface="Calibri"/>
              <a:ea typeface="+mn-ea"/>
              <a:cs typeface="+mn-cs"/>
            </a:rPr>
            <a:t>Config</a:t>
          </a:r>
          <a:endParaRPr lang="en-US" sz="1200" kern="1200" dirty="0">
            <a:solidFill>
              <a:sysClr val="window" lastClr="FFFFFF"/>
            </a:solidFill>
            <a:latin typeface="Calibri"/>
            <a:ea typeface="+mn-ea"/>
            <a:cs typeface="+mn-cs"/>
          </a:endParaRPr>
        </a:p>
      </dsp:txBody>
      <dsp:txXfrm>
        <a:off x="23627" y="210611"/>
        <a:ext cx="1099987" cy="533398"/>
      </dsp:txXfrm>
    </dsp:sp>
    <dsp:sp modelId="{51A4083A-F863-4352-8244-B447FDCBC9C9}">
      <dsp:nvSpPr>
        <dsp:cNvPr id="0" name=""/>
        <dsp:cNvSpPr/>
      </dsp:nvSpPr>
      <dsp:spPr>
        <a:xfrm>
          <a:off x="120349" y="760604"/>
          <a:ext cx="113317" cy="424941"/>
        </a:xfrm>
        <a:custGeom>
          <a:avLst/>
          <a:gdLst/>
          <a:ahLst/>
          <a:cxnLst/>
          <a:rect l="0" t="0" r="0" b="0"/>
          <a:pathLst>
            <a:path>
              <a:moveTo>
                <a:pt x="0" y="0"/>
              </a:moveTo>
              <a:lnTo>
                <a:pt x="0" y="401584"/>
              </a:lnTo>
              <a:lnTo>
                <a:pt x="107089" y="401584"/>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344FB532-D3F3-4B95-BFC7-525CABD5184B}">
      <dsp:nvSpPr>
        <dsp:cNvPr id="0" name=""/>
        <dsp:cNvSpPr/>
      </dsp:nvSpPr>
      <dsp:spPr>
        <a:xfrm>
          <a:off x="233667" y="902251"/>
          <a:ext cx="906541" cy="566588"/>
        </a:xfrm>
        <a:prstGeom prst="roundRect">
          <a:avLst>
            <a:gd name="adj" fmla="val 10000"/>
          </a:avLst>
        </a:prstGeo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a:solidFill>
                <a:sysClr val="windowText" lastClr="000000">
                  <a:hueOff val="0"/>
                  <a:satOff val="0"/>
                  <a:lumOff val="0"/>
                  <a:alphaOff val="0"/>
                </a:sysClr>
              </a:solidFill>
              <a:latin typeface="Calibri"/>
              <a:ea typeface="+mn-ea"/>
              <a:cs typeface="+mn-cs"/>
            </a:rPr>
            <a:t>Changes to sec. </a:t>
          </a:r>
          <a:r>
            <a:rPr lang="en-US" sz="1200" kern="1200" dirty="0" err="1">
              <a:solidFill>
                <a:sysClr val="windowText" lastClr="000000">
                  <a:hueOff val="0"/>
                  <a:satOff val="0"/>
                  <a:lumOff val="0"/>
                  <a:alphaOff val="0"/>
                </a:sysClr>
              </a:solidFill>
              <a:latin typeface="Calibri"/>
              <a:ea typeface="+mn-ea"/>
              <a:cs typeface="+mn-cs"/>
            </a:rPr>
            <a:t>config</a:t>
          </a:r>
          <a:r>
            <a:rPr lang="en-US" sz="1200" kern="1200" dirty="0">
              <a:solidFill>
                <a:sysClr val="windowText" lastClr="000000">
                  <a:hueOff val="0"/>
                  <a:satOff val="0"/>
                  <a:lumOff val="0"/>
                  <a:alphaOff val="0"/>
                </a:sysClr>
              </a:solidFill>
              <a:latin typeface="Calibri"/>
              <a:ea typeface="+mn-ea"/>
              <a:cs typeface="+mn-cs"/>
            </a:rPr>
            <a:t>.</a:t>
          </a:r>
        </a:p>
      </dsp:txBody>
      <dsp:txXfrm>
        <a:off x="250262" y="918846"/>
        <a:ext cx="873351" cy="533398"/>
      </dsp:txXfrm>
    </dsp:sp>
    <dsp:sp modelId="{DC52CD3E-94CE-424C-BB2A-C44379591D31}">
      <dsp:nvSpPr>
        <dsp:cNvPr id="0" name=""/>
        <dsp:cNvSpPr/>
      </dsp:nvSpPr>
      <dsp:spPr>
        <a:xfrm>
          <a:off x="120349" y="760604"/>
          <a:ext cx="113317" cy="1133177"/>
        </a:xfrm>
        <a:custGeom>
          <a:avLst/>
          <a:gdLst/>
          <a:ahLst/>
          <a:cxnLst/>
          <a:rect l="0" t="0" r="0" b="0"/>
          <a:pathLst>
            <a:path>
              <a:moveTo>
                <a:pt x="0" y="0"/>
              </a:moveTo>
              <a:lnTo>
                <a:pt x="0" y="1070892"/>
              </a:lnTo>
              <a:lnTo>
                <a:pt x="107089" y="1070892"/>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EFA5A168-2E37-46B2-ABA2-1F07FD487F02}">
      <dsp:nvSpPr>
        <dsp:cNvPr id="0" name=""/>
        <dsp:cNvSpPr/>
      </dsp:nvSpPr>
      <dsp:spPr>
        <a:xfrm>
          <a:off x="233667" y="1610487"/>
          <a:ext cx="906541" cy="566588"/>
        </a:xfrm>
        <a:prstGeom prst="roundRect">
          <a:avLst>
            <a:gd name="adj" fmla="val 10000"/>
          </a:avLst>
        </a:prstGeo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a:solidFill>
                <a:sysClr val="windowText" lastClr="000000">
                  <a:hueOff val="0"/>
                  <a:satOff val="0"/>
                  <a:lumOff val="0"/>
                  <a:alphaOff val="0"/>
                </a:sysClr>
              </a:solidFill>
              <a:latin typeface="Calibri"/>
              <a:ea typeface="+mn-ea"/>
              <a:cs typeface="+mn-cs"/>
            </a:rPr>
            <a:t>Changes to network device </a:t>
          </a:r>
          <a:r>
            <a:rPr lang="en-US" sz="1200" kern="1200" dirty="0" err="1">
              <a:solidFill>
                <a:sysClr val="windowText" lastClr="000000">
                  <a:hueOff val="0"/>
                  <a:satOff val="0"/>
                  <a:lumOff val="0"/>
                  <a:alphaOff val="0"/>
                </a:sysClr>
              </a:solidFill>
              <a:latin typeface="Calibri"/>
              <a:ea typeface="+mn-ea"/>
              <a:cs typeface="+mn-cs"/>
            </a:rPr>
            <a:t>config</a:t>
          </a:r>
          <a:r>
            <a:rPr lang="en-US" sz="1200" kern="1200" dirty="0">
              <a:solidFill>
                <a:sysClr val="windowText" lastClr="000000">
                  <a:hueOff val="0"/>
                  <a:satOff val="0"/>
                  <a:lumOff val="0"/>
                  <a:alphaOff val="0"/>
                </a:sysClr>
              </a:solidFill>
              <a:latin typeface="Calibri"/>
              <a:ea typeface="+mn-ea"/>
              <a:cs typeface="+mn-cs"/>
            </a:rPr>
            <a:t>.</a:t>
          </a:r>
        </a:p>
      </dsp:txBody>
      <dsp:txXfrm>
        <a:off x="250262" y="1627082"/>
        <a:ext cx="873351" cy="533398"/>
      </dsp:txXfrm>
    </dsp:sp>
    <dsp:sp modelId="{6EA6EF2A-46EC-4554-BA0B-73B070C7AF5D}">
      <dsp:nvSpPr>
        <dsp:cNvPr id="0" name=""/>
        <dsp:cNvSpPr/>
      </dsp:nvSpPr>
      <dsp:spPr>
        <a:xfrm>
          <a:off x="120349" y="760604"/>
          <a:ext cx="113317" cy="1841413"/>
        </a:xfrm>
        <a:custGeom>
          <a:avLst/>
          <a:gdLst/>
          <a:ahLst/>
          <a:cxnLst/>
          <a:rect l="0" t="0" r="0" b="0"/>
          <a:pathLst>
            <a:path>
              <a:moveTo>
                <a:pt x="0" y="0"/>
              </a:moveTo>
              <a:lnTo>
                <a:pt x="0" y="1740200"/>
              </a:lnTo>
              <a:lnTo>
                <a:pt x="107089" y="1740200"/>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4995EF82-8DD1-4332-B131-A5FA9FF33D4B}">
      <dsp:nvSpPr>
        <dsp:cNvPr id="0" name=""/>
        <dsp:cNvSpPr/>
      </dsp:nvSpPr>
      <dsp:spPr>
        <a:xfrm>
          <a:off x="233667" y="2318723"/>
          <a:ext cx="906541" cy="566588"/>
        </a:xfrm>
        <a:prstGeom prst="roundRect">
          <a:avLst>
            <a:gd name="adj" fmla="val 10000"/>
          </a:avLst>
        </a:prstGeo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a:solidFill>
                <a:sysClr val="windowText" lastClr="000000">
                  <a:hueOff val="0"/>
                  <a:satOff val="0"/>
                  <a:lumOff val="0"/>
                  <a:alphaOff val="0"/>
                </a:sysClr>
              </a:solidFill>
              <a:latin typeface="Calibri"/>
              <a:ea typeface="+mn-ea"/>
              <a:cs typeface="+mn-cs"/>
            </a:rPr>
            <a:t>Change in privileges</a:t>
          </a:r>
        </a:p>
      </dsp:txBody>
      <dsp:txXfrm>
        <a:off x="250262" y="2335318"/>
        <a:ext cx="873351" cy="533398"/>
      </dsp:txXfrm>
    </dsp:sp>
    <dsp:sp modelId="{9AA217CE-0B3A-466E-AECE-F14CE9362499}">
      <dsp:nvSpPr>
        <dsp:cNvPr id="0" name=""/>
        <dsp:cNvSpPr/>
      </dsp:nvSpPr>
      <dsp:spPr>
        <a:xfrm>
          <a:off x="120349" y="760604"/>
          <a:ext cx="113317" cy="2549649"/>
        </a:xfrm>
        <a:custGeom>
          <a:avLst/>
          <a:gdLst/>
          <a:ahLst/>
          <a:cxnLst/>
          <a:rect l="0" t="0" r="0" b="0"/>
          <a:pathLst>
            <a:path>
              <a:moveTo>
                <a:pt x="0" y="0"/>
              </a:moveTo>
              <a:lnTo>
                <a:pt x="0" y="2409508"/>
              </a:lnTo>
              <a:lnTo>
                <a:pt x="107089" y="2409508"/>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11DDD7AE-E3EF-4B86-8040-B982C6A45663}">
      <dsp:nvSpPr>
        <dsp:cNvPr id="0" name=""/>
        <dsp:cNvSpPr/>
      </dsp:nvSpPr>
      <dsp:spPr>
        <a:xfrm>
          <a:off x="233667" y="3026959"/>
          <a:ext cx="906541" cy="566588"/>
        </a:xfrm>
        <a:prstGeom prst="roundRect">
          <a:avLst>
            <a:gd name="adj" fmla="val 10000"/>
          </a:avLst>
        </a:prstGeo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a:solidFill>
                <a:sysClr val="windowText" lastClr="000000">
                  <a:hueOff val="0"/>
                  <a:satOff val="0"/>
                  <a:lumOff val="0"/>
                  <a:alphaOff val="0"/>
                </a:sysClr>
              </a:solidFill>
              <a:latin typeface="Calibri"/>
              <a:ea typeface="+mn-ea"/>
              <a:cs typeface="+mn-cs"/>
            </a:rPr>
            <a:t>Change to files: system code/data</a:t>
          </a:r>
        </a:p>
      </dsp:txBody>
      <dsp:txXfrm>
        <a:off x="250262" y="3043554"/>
        <a:ext cx="873351" cy="533398"/>
      </dsp:txXfrm>
    </dsp:sp>
    <dsp:sp modelId="{BAEE4279-87F1-442E-93C6-CFBCDD75ED4E}">
      <dsp:nvSpPr>
        <dsp:cNvPr id="0" name=""/>
        <dsp:cNvSpPr/>
      </dsp:nvSpPr>
      <dsp:spPr>
        <a:xfrm>
          <a:off x="120349" y="760604"/>
          <a:ext cx="113317" cy="3257884"/>
        </a:xfrm>
        <a:custGeom>
          <a:avLst/>
          <a:gdLst/>
          <a:ahLst/>
          <a:cxnLst/>
          <a:rect l="0" t="0" r="0" b="0"/>
          <a:pathLst>
            <a:path>
              <a:moveTo>
                <a:pt x="0" y="0"/>
              </a:moveTo>
              <a:lnTo>
                <a:pt x="0" y="3078816"/>
              </a:lnTo>
              <a:lnTo>
                <a:pt x="107089" y="3078816"/>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E0CE2927-683A-4D47-AD66-1A45052D2537}">
      <dsp:nvSpPr>
        <dsp:cNvPr id="0" name=""/>
        <dsp:cNvSpPr/>
      </dsp:nvSpPr>
      <dsp:spPr>
        <a:xfrm>
          <a:off x="233667" y="3735195"/>
          <a:ext cx="906541" cy="566588"/>
        </a:xfrm>
        <a:prstGeom prst="roundRect">
          <a:avLst>
            <a:gd name="adj" fmla="val 10000"/>
          </a:avLst>
        </a:prstGeo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a:solidFill>
                <a:sysClr val="windowText" lastClr="000000">
                  <a:hueOff val="0"/>
                  <a:satOff val="0"/>
                  <a:lumOff val="0"/>
                  <a:alphaOff val="0"/>
                </a:sysClr>
              </a:solidFill>
              <a:latin typeface="Calibri"/>
              <a:ea typeface="+mn-ea"/>
              <a:cs typeface="+mn-cs"/>
            </a:rPr>
            <a:t>All actions by admin</a:t>
          </a:r>
        </a:p>
      </dsp:txBody>
      <dsp:txXfrm>
        <a:off x="250262" y="3751790"/>
        <a:ext cx="873351" cy="533398"/>
      </dsp:txXfrm>
    </dsp:sp>
    <dsp:sp modelId="{E360ADDD-C15C-4316-9827-F460614EF370}">
      <dsp:nvSpPr>
        <dsp:cNvPr id="0" name=""/>
        <dsp:cNvSpPr/>
      </dsp:nvSpPr>
      <dsp:spPr>
        <a:xfrm>
          <a:off x="1423503" y="194016"/>
          <a:ext cx="1133177" cy="566588"/>
        </a:xfrm>
        <a:prstGeom prst="roundRect">
          <a:avLst>
            <a:gd name="adj" fmla="val 10000"/>
          </a:avLst>
        </a:prstGeom>
        <a:solidFill>
          <a:sysClr val="windowText" lastClr="000000">
            <a:lumMod val="75000"/>
            <a:lumOff val="25000"/>
          </a:sys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err="1">
              <a:solidFill>
                <a:sysClr val="window" lastClr="FFFFFF"/>
              </a:solidFill>
              <a:latin typeface="Calibri"/>
              <a:ea typeface="+mn-ea"/>
              <a:cs typeface="+mn-cs"/>
            </a:rPr>
            <a:t>Authent</a:t>
          </a:r>
          <a:r>
            <a:rPr lang="en-US" sz="1200" kern="1200" dirty="0">
              <a:solidFill>
                <a:sysClr val="window" lastClr="FFFFFF"/>
              </a:solidFill>
              <a:latin typeface="Calibri"/>
              <a:ea typeface="+mn-ea"/>
              <a:cs typeface="+mn-cs"/>
            </a:rPr>
            <a:t>.</a:t>
          </a:r>
        </a:p>
        <a:p>
          <a:pPr lvl="0" algn="ctr" defTabSz="533400">
            <a:lnSpc>
              <a:spcPct val="90000"/>
            </a:lnSpc>
            <a:spcBef>
              <a:spcPct val="0"/>
            </a:spcBef>
            <a:spcAft>
              <a:spcPct val="35000"/>
            </a:spcAft>
          </a:pPr>
          <a:r>
            <a:rPr lang="en-US" sz="1200" kern="1200" dirty="0">
              <a:solidFill>
                <a:sysClr val="window" lastClr="FFFFFF"/>
              </a:solidFill>
              <a:latin typeface="Calibri"/>
              <a:ea typeface="+mn-ea"/>
              <a:cs typeface="+mn-cs"/>
            </a:rPr>
            <a:t>Failures</a:t>
          </a:r>
        </a:p>
      </dsp:txBody>
      <dsp:txXfrm>
        <a:off x="1440098" y="210611"/>
        <a:ext cx="1099987" cy="533398"/>
      </dsp:txXfrm>
    </dsp:sp>
    <dsp:sp modelId="{BEC1E750-9EF9-4A45-8CCC-629C03E387DC}">
      <dsp:nvSpPr>
        <dsp:cNvPr id="0" name=""/>
        <dsp:cNvSpPr/>
      </dsp:nvSpPr>
      <dsp:spPr>
        <a:xfrm>
          <a:off x="1536821" y="760604"/>
          <a:ext cx="113317" cy="424941"/>
        </a:xfrm>
        <a:custGeom>
          <a:avLst/>
          <a:gdLst/>
          <a:ahLst/>
          <a:cxnLst/>
          <a:rect l="0" t="0" r="0" b="0"/>
          <a:pathLst>
            <a:path>
              <a:moveTo>
                <a:pt x="0" y="0"/>
              </a:moveTo>
              <a:lnTo>
                <a:pt x="0" y="401584"/>
              </a:lnTo>
              <a:lnTo>
                <a:pt x="107089" y="401584"/>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BC2B78A9-CD9F-4FC3-A71C-BDE55A15E5A6}">
      <dsp:nvSpPr>
        <dsp:cNvPr id="0" name=""/>
        <dsp:cNvSpPr/>
      </dsp:nvSpPr>
      <dsp:spPr>
        <a:xfrm>
          <a:off x="1650139" y="902251"/>
          <a:ext cx="906541" cy="566588"/>
        </a:xfrm>
        <a:prstGeom prst="roundRect">
          <a:avLst>
            <a:gd name="adj" fmla="val 10000"/>
          </a:avLst>
        </a:prstGeo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err="1">
              <a:solidFill>
                <a:sysClr val="windowText" lastClr="000000">
                  <a:hueOff val="0"/>
                  <a:satOff val="0"/>
                  <a:lumOff val="0"/>
                  <a:alphaOff val="0"/>
                </a:sysClr>
              </a:solidFill>
              <a:latin typeface="Calibri"/>
              <a:ea typeface="+mn-ea"/>
              <a:cs typeface="+mn-cs"/>
            </a:rPr>
            <a:t>Unauthor-ized</a:t>
          </a:r>
          <a:r>
            <a:rPr lang="en-US" sz="1200" kern="1200" dirty="0">
              <a:solidFill>
                <a:sysClr val="windowText" lastClr="000000">
                  <a:hueOff val="0"/>
                  <a:satOff val="0"/>
                  <a:lumOff val="0"/>
                  <a:alphaOff val="0"/>
                </a:sysClr>
              </a:solidFill>
              <a:latin typeface="Calibri"/>
              <a:ea typeface="+mn-ea"/>
              <a:cs typeface="+mn-cs"/>
            </a:rPr>
            <a:t> accesses</a:t>
          </a:r>
        </a:p>
      </dsp:txBody>
      <dsp:txXfrm>
        <a:off x="1666734" y="918846"/>
        <a:ext cx="873351" cy="533398"/>
      </dsp:txXfrm>
    </dsp:sp>
    <dsp:sp modelId="{C1DF085D-D007-4713-99E3-A211F273C3EC}">
      <dsp:nvSpPr>
        <dsp:cNvPr id="0" name=""/>
        <dsp:cNvSpPr/>
      </dsp:nvSpPr>
      <dsp:spPr>
        <a:xfrm>
          <a:off x="1536821" y="760604"/>
          <a:ext cx="113317" cy="1133177"/>
        </a:xfrm>
        <a:custGeom>
          <a:avLst/>
          <a:gdLst/>
          <a:ahLst/>
          <a:cxnLst/>
          <a:rect l="0" t="0" r="0" b="0"/>
          <a:pathLst>
            <a:path>
              <a:moveTo>
                <a:pt x="0" y="0"/>
              </a:moveTo>
              <a:lnTo>
                <a:pt x="0" y="1070892"/>
              </a:lnTo>
              <a:lnTo>
                <a:pt x="107089" y="1070892"/>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E91E94DE-C28C-499D-B266-C363F693A44F}">
      <dsp:nvSpPr>
        <dsp:cNvPr id="0" name=""/>
        <dsp:cNvSpPr/>
      </dsp:nvSpPr>
      <dsp:spPr>
        <a:xfrm>
          <a:off x="1650139" y="1610487"/>
          <a:ext cx="906541" cy="566588"/>
        </a:xfrm>
        <a:prstGeom prst="roundRect">
          <a:avLst>
            <a:gd name="adj" fmla="val 10000"/>
          </a:avLst>
        </a:prstGeo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a:solidFill>
                <a:sysClr val="windowText" lastClr="000000">
                  <a:hueOff val="0"/>
                  <a:satOff val="0"/>
                  <a:lumOff val="0"/>
                  <a:alphaOff val="0"/>
                </a:sysClr>
              </a:solidFill>
              <a:latin typeface="Calibri"/>
              <a:ea typeface="+mn-ea"/>
              <a:cs typeface="+mn-cs"/>
            </a:rPr>
            <a:t>New Users</a:t>
          </a:r>
        </a:p>
      </dsp:txBody>
      <dsp:txXfrm>
        <a:off x="1666734" y="1627082"/>
        <a:ext cx="873351" cy="533398"/>
      </dsp:txXfrm>
    </dsp:sp>
    <dsp:sp modelId="{C4AE8917-205E-466C-9F68-02415CD0FD5B}">
      <dsp:nvSpPr>
        <dsp:cNvPr id="0" name=""/>
        <dsp:cNvSpPr/>
      </dsp:nvSpPr>
      <dsp:spPr>
        <a:xfrm>
          <a:off x="1536821" y="760604"/>
          <a:ext cx="113317" cy="1841413"/>
        </a:xfrm>
        <a:custGeom>
          <a:avLst/>
          <a:gdLst/>
          <a:ahLst/>
          <a:cxnLst/>
          <a:rect l="0" t="0" r="0" b="0"/>
          <a:pathLst>
            <a:path>
              <a:moveTo>
                <a:pt x="0" y="0"/>
              </a:moveTo>
              <a:lnTo>
                <a:pt x="0" y="1740200"/>
              </a:lnTo>
              <a:lnTo>
                <a:pt x="107089" y="1740200"/>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884E82E0-F029-4663-A2DE-0B3FB873865B}">
      <dsp:nvSpPr>
        <dsp:cNvPr id="0" name=""/>
        <dsp:cNvSpPr/>
      </dsp:nvSpPr>
      <dsp:spPr>
        <a:xfrm>
          <a:off x="1650139" y="2318723"/>
          <a:ext cx="906541" cy="566588"/>
        </a:xfrm>
        <a:prstGeom prst="roundRect">
          <a:avLst>
            <a:gd name="adj" fmla="val 10000"/>
          </a:avLst>
        </a:prstGeo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a:solidFill>
                <a:sysClr val="windowText" lastClr="000000">
                  <a:hueOff val="0"/>
                  <a:satOff val="0"/>
                  <a:lumOff val="0"/>
                  <a:alphaOff val="0"/>
                </a:sysClr>
              </a:solidFill>
              <a:latin typeface="Calibri"/>
              <a:ea typeface="+mn-ea"/>
              <a:cs typeface="+mn-cs"/>
            </a:rPr>
            <a:t>Lockouts &amp; expired </a:t>
          </a:r>
          <a:r>
            <a:rPr lang="en-US" sz="1200" kern="1200" dirty="0" err="1">
              <a:solidFill>
                <a:sysClr val="windowText" lastClr="000000">
                  <a:hueOff val="0"/>
                  <a:satOff val="0"/>
                  <a:lumOff val="0"/>
                  <a:alphaOff val="0"/>
                </a:sysClr>
              </a:solidFill>
              <a:latin typeface="Calibri"/>
              <a:ea typeface="+mn-ea"/>
              <a:cs typeface="+mn-cs"/>
            </a:rPr>
            <a:t>passwd</a:t>
          </a:r>
          <a:r>
            <a:rPr lang="en-US" sz="1200" kern="1200" dirty="0">
              <a:solidFill>
                <a:sysClr val="windowText" lastClr="000000">
                  <a:hueOff val="0"/>
                  <a:satOff val="0"/>
                  <a:lumOff val="0"/>
                  <a:alphaOff val="0"/>
                </a:sysClr>
              </a:solidFill>
              <a:latin typeface="Calibri"/>
              <a:ea typeface="+mn-ea"/>
              <a:cs typeface="+mn-cs"/>
            </a:rPr>
            <a:t> accts</a:t>
          </a:r>
        </a:p>
      </dsp:txBody>
      <dsp:txXfrm>
        <a:off x="1666734" y="2335318"/>
        <a:ext cx="873351" cy="533398"/>
      </dsp:txXfrm>
    </dsp:sp>
    <dsp:sp modelId="{1D6A0319-00CB-45B8-9DFC-9A576C84EE6A}">
      <dsp:nvSpPr>
        <dsp:cNvPr id="0" name=""/>
        <dsp:cNvSpPr/>
      </dsp:nvSpPr>
      <dsp:spPr>
        <a:xfrm>
          <a:off x="2839975" y="194016"/>
          <a:ext cx="1133177" cy="566588"/>
        </a:xfrm>
        <a:prstGeom prst="roundRect">
          <a:avLst>
            <a:gd name="adj" fmla="val 10000"/>
          </a:avLst>
        </a:prstGeom>
        <a:solidFill>
          <a:sysClr val="windowText" lastClr="000000">
            <a:lumMod val="75000"/>
            <a:lumOff val="25000"/>
          </a:sys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a:solidFill>
                <a:sysClr val="window" lastClr="FFFFFF"/>
              </a:solidFill>
              <a:latin typeface="Calibri"/>
              <a:ea typeface="+mn-ea"/>
              <a:cs typeface="+mn-cs"/>
            </a:rPr>
            <a:t>Network</a:t>
          </a:r>
        </a:p>
        <a:p>
          <a:pPr lvl="0" algn="ctr" defTabSz="533400">
            <a:lnSpc>
              <a:spcPct val="90000"/>
            </a:lnSpc>
            <a:spcBef>
              <a:spcPct val="0"/>
            </a:spcBef>
            <a:spcAft>
              <a:spcPct val="35000"/>
            </a:spcAft>
          </a:pPr>
          <a:r>
            <a:rPr lang="en-US" sz="1200" kern="1200" dirty="0">
              <a:solidFill>
                <a:sysClr val="window" lastClr="FFFFFF"/>
              </a:solidFill>
              <a:latin typeface="Calibri"/>
              <a:ea typeface="+mn-ea"/>
              <a:cs typeface="+mn-cs"/>
            </a:rPr>
            <a:t>Irregularity</a:t>
          </a:r>
        </a:p>
      </dsp:txBody>
      <dsp:txXfrm>
        <a:off x="2856570" y="210611"/>
        <a:ext cx="1099987" cy="533398"/>
      </dsp:txXfrm>
    </dsp:sp>
    <dsp:sp modelId="{2FE9BE1B-D860-4937-ACF0-B4812B1D18D1}">
      <dsp:nvSpPr>
        <dsp:cNvPr id="0" name=""/>
        <dsp:cNvSpPr/>
      </dsp:nvSpPr>
      <dsp:spPr>
        <a:xfrm>
          <a:off x="2953293" y="760604"/>
          <a:ext cx="113317" cy="424941"/>
        </a:xfrm>
        <a:custGeom>
          <a:avLst/>
          <a:gdLst/>
          <a:ahLst/>
          <a:cxnLst/>
          <a:rect l="0" t="0" r="0" b="0"/>
          <a:pathLst>
            <a:path>
              <a:moveTo>
                <a:pt x="0" y="0"/>
              </a:moveTo>
              <a:lnTo>
                <a:pt x="0" y="401584"/>
              </a:lnTo>
              <a:lnTo>
                <a:pt x="107089" y="401584"/>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7ADFA7EA-9718-4D39-8ECC-0A6A3D9A4690}">
      <dsp:nvSpPr>
        <dsp:cNvPr id="0" name=""/>
        <dsp:cNvSpPr/>
      </dsp:nvSpPr>
      <dsp:spPr>
        <a:xfrm>
          <a:off x="3066610" y="902251"/>
          <a:ext cx="906541" cy="566588"/>
        </a:xfrm>
        <a:prstGeom prst="roundRect">
          <a:avLst>
            <a:gd name="adj" fmla="val 10000"/>
          </a:avLst>
        </a:prstGeo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a:solidFill>
                <a:sysClr val="windowText" lastClr="000000">
                  <a:hueOff val="0"/>
                  <a:satOff val="0"/>
                  <a:lumOff val="0"/>
                  <a:alphaOff val="0"/>
                </a:sysClr>
              </a:solidFill>
              <a:latin typeface="Calibri"/>
              <a:ea typeface="+mn-ea"/>
              <a:cs typeface="+mn-cs"/>
            </a:rPr>
            <a:t>Unusual packets</a:t>
          </a:r>
        </a:p>
      </dsp:txBody>
      <dsp:txXfrm>
        <a:off x="3083205" y="918846"/>
        <a:ext cx="873351" cy="533398"/>
      </dsp:txXfrm>
    </dsp:sp>
    <dsp:sp modelId="{49351A9A-8B59-40C2-884B-31DD81C4DF17}">
      <dsp:nvSpPr>
        <dsp:cNvPr id="0" name=""/>
        <dsp:cNvSpPr/>
      </dsp:nvSpPr>
      <dsp:spPr>
        <a:xfrm>
          <a:off x="2953293" y="760604"/>
          <a:ext cx="113317" cy="1133177"/>
        </a:xfrm>
        <a:custGeom>
          <a:avLst/>
          <a:gdLst/>
          <a:ahLst/>
          <a:cxnLst/>
          <a:rect l="0" t="0" r="0" b="0"/>
          <a:pathLst>
            <a:path>
              <a:moveTo>
                <a:pt x="0" y="0"/>
              </a:moveTo>
              <a:lnTo>
                <a:pt x="0" y="1070892"/>
              </a:lnTo>
              <a:lnTo>
                <a:pt x="107089" y="1070892"/>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92427CD8-282E-42CC-AB3E-936D60E0003C}">
      <dsp:nvSpPr>
        <dsp:cNvPr id="0" name=""/>
        <dsp:cNvSpPr/>
      </dsp:nvSpPr>
      <dsp:spPr>
        <a:xfrm>
          <a:off x="3066610" y="1610487"/>
          <a:ext cx="906541" cy="566588"/>
        </a:xfrm>
        <a:prstGeom prst="roundRect">
          <a:avLst>
            <a:gd name="adj" fmla="val 10000"/>
          </a:avLst>
        </a:prstGeo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a:solidFill>
                <a:sysClr val="windowText" lastClr="000000">
                  <a:hueOff val="0"/>
                  <a:satOff val="0"/>
                  <a:lumOff val="0"/>
                  <a:alphaOff val="0"/>
                </a:sysClr>
              </a:solidFill>
              <a:latin typeface="Calibri"/>
              <a:ea typeface="+mn-ea"/>
              <a:cs typeface="+mn-cs"/>
            </a:rPr>
            <a:t>Blocked packets</a:t>
          </a:r>
        </a:p>
      </dsp:txBody>
      <dsp:txXfrm>
        <a:off x="3083205" y="1627082"/>
        <a:ext cx="873351" cy="533398"/>
      </dsp:txXfrm>
    </dsp:sp>
    <dsp:sp modelId="{B6CDE336-34FF-4431-98DE-D97626EC34A3}">
      <dsp:nvSpPr>
        <dsp:cNvPr id="0" name=""/>
        <dsp:cNvSpPr/>
      </dsp:nvSpPr>
      <dsp:spPr>
        <a:xfrm>
          <a:off x="2953293" y="760604"/>
          <a:ext cx="113317" cy="1841413"/>
        </a:xfrm>
        <a:custGeom>
          <a:avLst/>
          <a:gdLst/>
          <a:ahLst/>
          <a:cxnLst/>
          <a:rect l="0" t="0" r="0" b="0"/>
          <a:pathLst>
            <a:path>
              <a:moveTo>
                <a:pt x="0" y="0"/>
              </a:moveTo>
              <a:lnTo>
                <a:pt x="0" y="1740200"/>
              </a:lnTo>
              <a:lnTo>
                <a:pt x="107089" y="1740200"/>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90B00931-A9CA-4763-8642-95867EBE64BC}">
      <dsp:nvSpPr>
        <dsp:cNvPr id="0" name=""/>
        <dsp:cNvSpPr/>
      </dsp:nvSpPr>
      <dsp:spPr>
        <a:xfrm>
          <a:off x="3066610" y="2318723"/>
          <a:ext cx="906541" cy="566588"/>
        </a:xfrm>
        <a:prstGeom prst="roundRect">
          <a:avLst>
            <a:gd name="adj" fmla="val 10000"/>
          </a:avLst>
        </a:prstGeo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a:solidFill>
                <a:sysClr val="windowText" lastClr="000000">
                  <a:hueOff val="0"/>
                  <a:satOff val="0"/>
                  <a:lumOff val="0"/>
                  <a:alphaOff val="0"/>
                </a:sysClr>
              </a:solidFill>
              <a:latin typeface="Calibri"/>
              <a:ea typeface="+mn-ea"/>
              <a:cs typeface="+mn-cs"/>
            </a:rPr>
            <a:t>Transfer of sensitive data</a:t>
          </a:r>
        </a:p>
      </dsp:txBody>
      <dsp:txXfrm>
        <a:off x="3083205" y="2335318"/>
        <a:ext cx="873351" cy="533398"/>
      </dsp:txXfrm>
    </dsp:sp>
    <dsp:sp modelId="{335E4568-0326-4240-B338-2A9D7C193E53}">
      <dsp:nvSpPr>
        <dsp:cNvPr id="0" name=""/>
        <dsp:cNvSpPr/>
      </dsp:nvSpPr>
      <dsp:spPr>
        <a:xfrm>
          <a:off x="2953293" y="760604"/>
          <a:ext cx="113317" cy="2549649"/>
        </a:xfrm>
        <a:custGeom>
          <a:avLst/>
          <a:gdLst/>
          <a:ahLst/>
          <a:cxnLst/>
          <a:rect l="0" t="0" r="0" b="0"/>
          <a:pathLst>
            <a:path>
              <a:moveTo>
                <a:pt x="0" y="0"/>
              </a:moveTo>
              <a:lnTo>
                <a:pt x="0" y="2409508"/>
              </a:lnTo>
              <a:lnTo>
                <a:pt x="107089" y="2409508"/>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97A8B3D0-EDC3-4D7E-A83F-C8DA00660410}">
      <dsp:nvSpPr>
        <dsp:cNvPr id="0" name=""/>
        <dsp:cNvSpPr/>
      </dsp:nvSpPr>
      <dsp:spPr>
        <a:xfrm>
          <a:off x="3066610" y="3026959"/>
          <a:ext cx="906541" cy="566588"/>
        </a:xfrm>
        <a:prstGeom prst="roundRect">
          <a:avLst>
            <a:gd name="adj" fmla="val 10000"/>
          </a:avLst>
        </a:prstGeo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a:solidFill>
                <a:sysClr val="windowText" lastClr="000000">
                  <a:hueOff val="0"/>
                  <a:satOff val="0"/>
                  <a:lumOff val="0"/>
                  <a:alphaOff val="0"/>
                </a:sysClr>
              </a:solidFill>
              <a:latin typeface="Calibri"/>
              <a:ea typeface="+mn-ea"/>
              <a:cs typeface="+mn-cs"/>
            </a:rPr>
            <a:t>Change in traffic patterns</a:t>
          </a:r>
        </a:p>
      </dsp:txBody>
      <dsp:txXfrm>
        <a:off x="3083205" y="3043554"/>
        <a:ext cx="873351" cy="533398"/>
      </dsp:txXfrm>
    </dsp:sp>
    <dsp:sp modelId="{D5072A4E-9D25-4A99-939E-791DE0BF8AF7}">
      <dsp:nvSpPr>
        <dsp:cNvPr id="0" name=""/>
        <dsp:cNvSpPr/>
      </dsp:nvSpPr>
      <dsp:spPr>
        <a:xfrm>
          <a:off x="4256447" y="194016"/>
          <a:ext cx="1133177" cy="566588"/>
        </a:xfrm>
        <a:prstGeom prst="roundRect">
          <a:avLst>
            <a:gd name="adj" fmla="val 10000"/>
          </a:avLst>
        </a:prstGeom>
        <a:solidFill>
          <a:sysClr val="windowText" lastClr="000000">
            <a:lumMod val="75000"/>
            <a:lumOff val="25000"/>
          </a:sys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a:solidFill>
                <a:sysClr val="window" lastClr="FFFFFF"/>
              </a:solidFill>
              <a:latin typeface="Calibri"/>
              <a:ea typeface="+mn-ea"/>
              <a:cs typeface="+mn-cs"/>
            </a:rPr>
            <a:t>Log Issues</a:t>
          </a:r>
        </a:p>
      </dsp:txBody>
      <dsp:txXfrm>
        <a:off x="4273042" y="210611"/>
        <a:ext cx="1099987" cy="533398"/>
      </dsp:txXfrm>
    </dsp:sp>
    <dsp:sp modelId="{1C741CC7-5A26-4EF5-9E6C-1BB9C92D5B68}">
      <dsp:nvSpPr>
        <dsp:cNvPr id="0" name=""/>
        <dsp:cNvSpPr/>
      </dsp:nvSpPr>
      <dsp:spPr>
        <a:xfrm>
          <a:off x="4369764" y="760604"/>
          <a:ext cx="113317" cy="424941"/>
        </a:xfrm>
        <a:custGeom>
          <a:avLst/>
          <a:gdLst/>
          <a:ahLst/>
          <a:cxnLst/>
          <a:rect l="0" t="0" r="0" b="0"/>
          <a:pathLst>
            <a:path>
              <a:moveTo>
                <a:pt x="0" y="0"/>
              </a:moveTo>
              <a:lnTo>
                <a:pt x="0" y="401584"/>
              </a:lnTo>
              <a:lnTo>
                <a:pt x="107089" y="401584"/>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E5CF4680-7D26-4B88-B740-E930DDCE95F6}">
      <dsp:nvSpPr>
        <dsp:cNvPr id="0" name=""/>
        <dsp:cNvSpPr/>
      </dsp:nvSpPr>
      <dsp:spPr>
        <a:xfrm>
          <a:off x="4483082" y="902251"/>
          <a:ext cx="906541" cy="566588"/>
        </a:xfrm>
        <a:prstGeom prst="roundRect">
          <a:avLst>
            <a:gd name="adj" fmla="val 10000"/>
          </a:avLst>
        </a:prstGeo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a:solidFill>
                <a:sysClr val="windowText" lastClr="000000">
                  <a:hueOff val="0"/>
                  <a:satOff val="0"/>
                  <a:lumOff val="0"/>
                  <a:alphaOff val="0"/>
                </a:sysClr>
              </a:solidFill>
              <a:latin typeface="Calibri"/>
              <a:ea typeface="+mn-ea"/>
              <a:cs typeface="+mn-cs"/>
            </a:rPr>
            <a:t>Deleted logs</a:t>
          </a:r>
        </a:p>
      </dsp:txBody>
      <dsp:txXfrm>
        <a:off x="4499677" y="918846"/>
        <a:ext cx="873351" cy="533398"/>
      </dsp:txXfrm>
    </dsp:sp>
    <dsp:sp modelId="{AA63B26B-86B7-4794-A0AC-4CB9DD953294}">
      <dsp:nvSpPr>
        <dsp:cNvPr id="0" name=""/>
        <dsp:cNvSpPr/>
      </dsp:nvSpPr>
      <dsp:spPr>
        <a:xfrm>
          <a:off x="4369764" y="760604"/>
          <a:ext cx="113317" cy="1133177"/>
        </a:xfrm>
        <a:custGeom>
          <a:avLst/>
          <a:gdLst/>
          <a:ahLst/>
          <a:cxnLst/>
          <a:rect l="0" t="0" r="0" b="0"/>
          <a:pathLst>
            <a:path>
              <a:moveTo>
                <a:pt x="0" y="0"/>
              </a:moveTo>
              <a:lnTo>
                <a:pt x="0" y="1070892"/>
              </a:lnTo>
              <a:lnTo>
                <a:pt x="107089" y="1070892"/>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C8212654-A55F-47F1-97A2-01ADD672E76B}">
      <dsp:nvSpPr>
        <dsp:cNvPr id="0" name=""/>
        <dsp:cNvSpPr/>
      </dsp:nvSpPr>
      <dsp:spPr>
        <a:xfrm>
          <a:off x="4483082" y="1610487"/>
          <a:ext cx="906541" cy="566588"/>
        </a:xfrm>
        <a:prstGeom prst="roundRect">
          <a:avLst>
            <a:gd name="adj" fmla="val 10000"/>
          </a:avLst>
        </a:prstGeo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a:solidFill>
                <a:sysClr val="windowText" lastClr="000000">
                  <a:hueOff val="0"/>
                  <a:satOff val="0"/>
                  <a:lumOff val="0"/>
                  <a:alphaOff val="0"/>
                </a:sysClr>
              </a:solidFill>
              <a:latin typeface="Calibri"/>
              <a:ea typeface="+mn-ea"/>
              <a:cs typeface="+mn-cs"/>
            </a:rPr>
            <a:t>Overflowing log files</a:t>
          </a:r>
        </a:p>
      </dsp:txBody>
      <dsp:txXfrm>
        <a:off x="4499677" y="1627082"/>
        <a:ext cx="873351" cy="533398"/>
      </dsp:txXfrm>
    </dsp:sp>
    <dsp:sp modelId="{2CF33FF0-40C4-4BD1-893D-A80D612A404B}">
      <dsp:nvSpPr>
        <dsp:cNvPr id="0" name=""/>
        <dsp:cNvSpPr/>
      </dsp:nvSpPr>
      <dsp:spPr>
        <a:xfrm>
          <a:off x="4369764" y="760604"/>
          <a:ext cx="113317" cy="1841413"/>
        </a:xfrm>
        <a:custGeom>
          <a:avLst/>
          <a:gdLst/>
          <a:ahLst/>
          <a:cxnLst/>
          <a:rect l="0" t="0" r="0" b="0"/>
          <a:pathLst>
            <a:path>
              <a:moveTo>
                <a:pt x="0" y="0"/>
              </a:moveTo>
              <a:lnTo>
                <a:pt x="0" y="1740200"/>
              </a:lnTo>
              <a:lnTo>
                <a:pt x="107089" y="1740200"/>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8B8D0D1F-1EAE-4126-97D8-C2C772E80393}">
      <dsp:nvSpPr>
        <dsp:cNvPr id="0" name=""/>
        <dsp:cNvSpPr/>
      </dsp:nvSpPr>
      <dsp:spPr>
        <a:xfrm>
          <a:off x="4483082" y="2318723"/>
          <a:ext cx="906541" cy="566588"/>
        </a:xfrm>
        <a:prstGeom prst="roundRect">
          <a:avLst>
            <a:gd name="adj" fmla="val 10000"/>
          </a:avLst>
        </a:prstGeo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a:solidFill>
                <a:sysClr val="windowText" lastClr="000000">
                  <a:hueOff val="0"/>
                  <a:satOff val="0"/>
                  <a:lumOff val="0"/>
                  <a:alphaOff val="0"/>
                </a:sysClr>
              </a:solidFill>
              <a:latin typeface="Calibri"/>
              <a:ea typeface="+mn-ea"/>
              <a:cs typeface="+mn-cs"/>
            </a:rPr>
            <a:t>Clear/ change log </a:t>
          </a:r>
          <a:r>
            <a:rPr lang="en-US" sz="1200" kern="1200" dirty="0" err="1">
              <a:solidFill>
                <a:sysClr val="windowText" lastClr="000000">
                  <a:hueOff val="0"/>
                  <a:satOff val="0"/>
                  <a:lumOff val="0"/>
                  <a:alphaOff val="0"/>
                </a:sysClr>
              </a:solidFill>
              <a:latin typeface="Calibri"/>
              <a:ea typeface="+mn-ea"/>
              <a:cs typeface="+mn-cs"/>
            </a:rPr>
            <a:t>config</a:t>
          </a:r>
          <a:endParaRPr lang="en-US" sz="1200" kern="1200" dirty="0">
            <a:solidFill>
              <a:sysClr val="windowText" lastClr="000000">
                <a:hueOff val="0"/>
                <a:satOff val="0"/>
                <a:lumOff val="0"/>
                <a:alphaOff val="0"/>
              </a:sysClr>
            </a:solidFill>
            <a:latin typeface="Calibri"/>
            <a:ea typeface="+mn-ea"/>
            <a:cs typeface="+mn-cs"/>
          </a:endParaRPr>
        </a:p>
      </dsp:txBody>
      <dsp:txXfrm>
        <a:off x="4499677" y="2335318"/>
        <a:ext cx="873351" cy="533398"/>
      </dsp:txXfrm>
    </dsp:sp>
    <dsp:sp modelId="{D5A294A7-2345-47A3-B825-B3DCDE5C0983}">
      <dsp:nvSpPr>
        <dsp:cNvPr id="0" name=""/>
        <dsp:cNvSpPr/>
      </dsp:nvSpPr>
      <dsp:spPr>
        <a:xfrm>
          <a:off x="5672918" y="194016"/>
          <a:ext cx="1133177" cy="566588"/>
        </a:xfrm>
        <a:prstGeom prst="roundRect">
          <a:avLst>
            <a:gd name="adj" fmla="val 10000"/>
          </a:avLst>
        </a:prstGeom>
        <a:solidFill>
          <a:sysClr val="windowText" lastClr="000000">
            <a:lumMod val="75000"/>
            <a:lumOff val="25000"/>
          </a:sys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a:solidFill>
                <a:sysClr val="window" lastClr="FFFFFF"/>
              </a:solidFill>
              <a:latin typeface="Calibri"/>
              <a:ea typeface="+mn-ea"/>
              <a:cs typeface="+mn-cs"/>
            </a:rPr>
            <a:t>Normal</a:t>
          </a:r>
        </a:p>
        <a:p>
          <a:pPr lvl="0" algn="ctr" defTabSz="533400">
            <a:lnSpc>
              <a:spcPct val="90000"/>
            </a:lnSpc>
            <a:spcBef>
              <a:spcPct val="0"/>
            </a:spcBef>
            <a:spcAft>
              <a:spcPct val="35000"/>
            </a:spcAft>
          </a:pPr>
          <a:r>
            <a:rPr lang="en-US" sz="1200" kern="1200" dirty="0">
              <a:solidFill>
                <a:sysClr val="window" lastClr="FFFFFF"/>
              </a:solidFill>
              <a:latin typeface="Calibri"/>
              <a:ea typeface="+mn-ea"/>
              <a:cs typeface="+mn-cs"/>
            </a:rPr>
            <a:t>Events</a:t>
          </a:r>
        </a:p>
      </dsp:txBody>
      <dsp:txXfrm>
        <a:off x="5689513" y="210611"/>
        <a:ext cx="1099987" cy="533398"/>
      </dsp:txXfrm>
    </dsp:sp>
    <dsp:sp modelId="{E19092DF-901E-48CF-84A4-83ADDA167B49}">
      <dsp:nvSpPr>
        <dsp:cNvPr id="0" name=""/>
        <dsp:cNvSpPr/>
      </dsp:nvSpPr>
      <dsp:spPr>
        <a:xfrm>
          <a:off x="5786236" y="760604"/>
          <a:ext cx="113317" cy="424941"/>
        </a:xfrm>
        <a:custGeom>
          <a:avLst/>
          <a:gdLst/>
          <a:ahLst/>
          <a:cxnLst/>
          <a:rect l="0" t="0" r="0" b="0"/>
          <a:pathLst>
            <a:path>
              <a:moveTo>
                <a:pt x="0" y="0"/>
              </a:moveTo>
              <a:lnTo>
                <a:pt x="0" y="401584"/>
              </a:lnTo>
              <a:lnTo>
                <a:pt x="107089" y="401584"/>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4856C8C8-D596-4E7C-A5EF-ABA1D5C3ED46}">
      <dsp:nvSpPr>
        <dsp:cNvPr id="0" name=""/>
        <dsp:cNvSpPr/>
      </dsp:nvSpPr>
      <dsp:spPr>
        <a:xfrm>
          <a:off x="5899554" y="902251"/>
          <a:ext cx="906541" cy="566588"/>
        </a:xfrm>
        <a:prstGeom prst="roundRect">
          <a:avLst>
            <a:gd name="adj" fmla="val 10000"/>
          </a:avLst>
        </a:prstGeo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a:solidFill>
                <a:sysClr val="windowText" lastClr="000000">
                  <a:hueOff val="0"/>
                  <a:satOff val="0"/>
                  <a:lumOff val="0"/>
                  <a:alphaOff val="0"/>
                </a:sysClr>
              </a:solidFill>
              <a:latin typeface="Calibri"/>
              <a:ea typeface="+mn-ea"/>
              <a:cs typeface="+mn-cs"/>
            </a:rPr>
            <a:t>Logins, logoffs</a:t>
          </a:r>
        </a:p>
      </dsp:txBody>
      <dsp:txXfrm>
        <a:off x="5916149" y="918846"/>
        <a:ext cx="873351" cy="533398"/>
      </dsp:txXfrm>
    </dsp:sp>
    <dsp:sp modelId="{680A7021-AD72-46BB-9934-72C480DF2BE0}">
      <dsp:nvSpPr>
        <dsp:cNvPr id="0" name=""/>
        <dsp:cNvSpPr/>
      </dsp:nvSpPr>
      <dsp:spPr>
        <a:xfrm>
          <a:off x="5786236" y="760604"/>
          <a:ext cx="113317" cy="1133177"/>
        </a:xfrm>
        <a:custGeom>
          <a:avLst/>
          <a:gdLst/>
          <a:ahLst/>
          <a:cxnLst/>
          <a:rect l="0" t="0" r="0" b="0"/>
          <a:pathLst>
            <a:path>
              <a:moveTo>
                <a:pt x="0" y="0"/>
              </a:moveTo>
              <a:lnTo>
                <a:pt x="0" y="1070892"/>
              </a:lnTo>
              <a:lnTo>
                <a:pt x="107089" y="1070892"/>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E5C32E3F-F50B-4FA7-AED3-7676AFC40682}">
      <dsp:nvSpPr>
        <dsp:cNvPr id="0" name=""/>
        <dsp:cNvSpPr/>
      </dsp:nvSpPr>
      <dsp:spPr>
        <a:xfrm>
          <a:off x="5899554" y="1610487"/>
          <a:ext cx="906541" cy="566588"/>
        </a:xfrm>
        <a:prstGeom prst="roundRect">
          <a:avLst>
            <a:gd name="adj" fmla="val 10000"/>
          </a:avLst>
        </a:prstGeo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a:solidFill>
                <a:sysClr val="windowText" lastClr="000000">
                  <a:hueOff val="0"/>
                  <a:satOff val="0"/>
                  <a:lumOff val="0"/>
                  <a:alphaOff val="0"/>
                </a:sysClr>
              </a:solidFill>
              <a:latin typeface="Calibri"/>
              <a:ea typeface="+mn-ea"/>
              <a:cs typeface="+mn-cs"/>
            </a:rPr>
            <a:t>Access to sensitive data</a:t>
          </a:r>
        </a:p>
      </dsp:txBody>
      <dsp:txXfrm>
        <a:off x="5916149" y="1627082"/>
        <a:ext cx="873351" cy="533398"/>
      </dsp:txXfrm>
    </dsp:sp>
    <dsp:sp modelId="{30D6BAC1-2D90-48D4-B711-F239A945A261}">
      <dsp:nvSpPr>
        <dsp:cNvPr id="0" name=""/>
        <dsp:cNvSpPr/>
      </dsp:nvSpPr>
      <dsp:spPr>
        <a:xfrm>
          <a:off x="7089390" y="194016"/>
          <a:ext cx="1133177" cy="566588"/>
        </a:xfrm>
        <a:prstGeom prst="roundRect">
          <a:avLst>
            <a:gd name="adj" fmla="val 10000"/>
          </a:avLst>
        </a:prstGeom>
        <a:solidFill>
          <a:sysClr val="windowText" lastClr="000000">
            <a:lumMod val="75000"/>
            <a:lumOff val="25000"/>
          </a:sys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a:solidFill>
                <a:sysClr val="window" lastClr="FFFFFF"/>
              </a:solidFill>
              <a:latin typeface="Calibri"/>
              <a:ea typeface="+mn-ea"/>
              <a:cs typeface="+mn-cs"/>
            </a:rPr>
            <a:t>Software App</a:t>
          </a:r>
        </a:p>
      </dsp:txBody>
      <dsp:txXfrm>
        <a:off x="7105985" y="210611"/>
        <a:ext cx="1099987" cy="533398"/>
      </dsp:txXfrm>
    </dsp:sp>
    <dsp:sp modelId="{5E568785-A58B-4E2E-97FF-6400360C34F3}">
      <dsp:nvSpPr>
        <dsp:cNvPr id="0" name=""/>
        <dsp:cNvSpPr/>
      </dsp:nvSpPr>
      <dsp:spPr>
        <a:xfrm>
          <a:off x="7202708" y="760604"/>
          <a:ext cx="113317" cy="424941"/>
        </a:xfrm>
        <a:custGeom>
          <a:avLst/>
          <a:gdLst/>
          <a:ahLst/>
          <a:cxnLst/>
          <a:rect l="0" t="0" r="0" b="0"/>
          <a:pathLst>
            <a:path>
              <a:moveTo>
                <a:pt x="0" y="0"/>
              </a:moveTo>
              <a:lnTo>
                <a:pt x="0" y="401584"/>
              </a:lnTo>
              <a:lnTo>
                <a:pt x="107089" y="401584"/>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92730FC6-7ABB-47EE-B253-5A71AF0BFE00}">
      <dsp:nvSpPr>
        <dsp:cNvPr id="0" name=""/>
        <dsp:cNvSpPr/>
      </dsp:nvSpPr>
      <dsp:spPr>
        <a:xfrm>
          <a:off x="7316025" y="902251"/>
          <a:ext cx="906541" cy="566588"/>
        </a:xfrm>
        <a:prstGeom prst="roundRect">
          <a:avLst>
            <a:gd name="adj" fmla="val 10000"/>
          </a:avLst>
        </a:prstGeo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a:solidFill>
                <a:sysClr val="windowText" lastClr="000000">
                  <a:hueOff val="0"/>
                  <a:satOff val="0"/>
                  <a:lumOff val="0"/>
                  <a:alphaOff val="0"/>
                </a:sysClr>
              </a:solidFill>
              <a:latin typeface="Calibri"/>
              <a:ea typeface="+mn-ea"/>
              <a:cs typeface="+mn-cs"/>
            </a:rPr>
            <a:t>Attacks: SQL injection, invalid input, DDOS</a:t>
          </a:r>
        </a:p>
      </dsp:txBody>
      <dsp:txXfrm>
        <a:off x="7332620" y="918846"/>
        <a:ext cx="873351" cy="533398"/>
      </dsp:txXfrm>
    </dsp:sp>
    <dsp:sp modelId="{7DC9C48A-F23A-4E9D-942A-F9934D386112}">
      <dsp:nvSpPr>
        <dsp:cNvPr id="0" name=""/>
        <dsp:cNvSpPr/>
      </dsp:nvSpPr>
      <dsp:spPr>
        <a:xfrm>
          <a:off x="7202708" y="760604"/>
          <a:ext cx="113317" cy="1133177"/>
        </a:xfrm>
        <a:custGeom>
          <a:avLst/>
          <a:gdLst/>
          <a:ahLst/>
          <a:cxnLst/>
          <a:rect l="0" t="0" r="0" b="0"/>
          <a:pathLst>
            <a:path>
              <a:moveTo>
                <a:pt x="0" y="0"/>
              </a:moveTo>
              <a:lnTo>
                <a:pt x="0" y="1070892"/>
              </a:lnTo>
              <a:lnTo>
                <a:pt x="107089" y="1070892"/>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BBFCA284-752F-4774-8320-A73DB831C14F}">
      <dsp:nvSpPr>
        <dsp:cNvPr id="0" name=""/>
        <dsp:cNvSpPr/>
      </dsp:nvSpPr>
      <dsp:spPr>
        <a:xfrm>
          <a:off x="7316025" y="1610487"/>
          <a:ext cx="906541" cy="566588"/>
        </a:xfrm>
        <a:prstGeom prst="roundRect">
          <a:avLst>
            <a:gd name="adj" fmla="val 10000"/>
          </a:avLst>
        </a:prstGeo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a:solidFill>
                <a:sysClr val="windowText" lastClr="000000">
                  <a:hueOff val="0"/>
                  <a:satOff val="0"/>
                  <a:lumOff val="0"/>
                  <a:alphaOff val="0"/>
                </a:sysClr>
              </a:solidFill>
              <a:latin typeface="Calibri"/>
              <a:ea typeface="+mn-ea"/>
              <a:cs typeface="+mn-cs"/>
            </a:rPr>
            <a:t>Others, listed in prev. columns</a:t>
          </a:r>
        </a:p>
      </dsp:txBody>
      <dsp:txXfrm>
        <a:off x="7332620" y="1627082"/>
        <a:ext cx="873351" cy="53339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B5CF31-C1F9-4A45-95E8-75B6953B49D0}" type="datetimeFigureOut">
              <a:rPr lang="en-IN" smtClean="0"/>
              <a:t>01-03-2023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3D283B-CFB3-47E4-932F-074F2CCD2611}" type="slidenum">
              <a:rPr lang="en-IN" smtClean="0"/>
              <a:t>‹#›</a:t>
            </a:fld>
            <a:endParaRPr lang="en-IN"/>
          </a:p>
        </p:txBody>
      </p:sp>
    </p:spTree>
    <p:extLst>
      <p:ext uri="{BB962C8B-B14F-4D97-AF65-F5344CB8AC3E}">
        <p14:creationId xmlns:p14="http://schemas.microsoft.com/office/powerpoint/2010/main" val="1689265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xmlns="" id="{E521E27B-FB26-9296-B1D2-AECAF05EDE4D}"/>
              </a:ext>
            </a:extLst>
          </p:cNvPr>
          <p:cNvSpPr>
            <a:spLocks noGrp="1" noRot="1" noChangeAspect="1" noTextEdit="1"/>
          </p:cNvSpPr>
          <p:nvPr>
            <p:ph type="sldImg"/>
          </p:nvPr>
        </p:nvSpPr>
        <p:spPr>
          <a:ln/>
        </p:spPr>
      </p:sp>
      <p:sp>
        <p:nvSpPr>
          <p:cNvPr id="24579" name="Notes Placeholder 2">
            <a:extLst>
              <a:ext uri="{FF2B5EF4-FFF2-40B4-BE49-F238E27FC236}">
                <a16:creationId xmlns:a16="http://schemas.microsoft.com/office/drawing/2014/main" xmlns="" id="{FD5019C5-0C67-B910-7124-FEECEF47582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The slide shows higher ranking positions on top, lower ranking on the bottom.</a:t>
            </a:r>
          </a:p>
        </p:txBody>
      </p:sp>
      <p:sp>
        <p:nvSpPr>
          <p:cNvPr id="24580" name="Slide Number Placeholder 3">
            <a:extLst>
              <a:ext uri="{FF2B5EF4-FFF2-40B4-BE49-F238E27FC236}">
                <a16:creationId xmlns:a16="http://schemas.microsoft.com/office/drawing/2014/main" xmlns="" id="{065538FD-5948-EC7D-59EA-B0C3C902410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7233F6B-120B-4C5B-96AB-3460B0811B89}" type="slidenum">
              <a:rPr lang="en-US" altLang="en-US"/>
              <a:pPr/>
              <a:t>16</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xmlns="" id="{0441F177-C454-856A-8EBA-E7B53D30FE62}"/>
              </a:ext>
            </a:extLst>
          </p:cNvPr>
          <p:cNvSpPr>
            <a:spLocks noGrp="1" noRot="1" noChangeAspect="1" noTextEdit="1"/>
          </p:cNvSpPr>
          <p:nvPr>
            <p:ph type="sldImg"/>
          </p:nvPr>
        </p:nvSpPr>
        <p:spPr>
          <a:ln/>
        </p:spPr>
      </p:sp>
      <p:sp>
        <p:nvSpPr>
          <p:cNvPr id="46083" name="Notes Placeholder 2">
            <a:extLst>
              <a:ext uri="{FF2B5EF4-FFF2-40B4-BE49-F238E27FC236}">
                <a16:creationId xmlns:a16="http://schemas.microsoft.com/office/drawing/2014/main" xmlns="" id="{AFEEC4B9-BF6A-4DDE-BBDA-62BF28C9729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Employees who are not directly involved in incident response still need to know their roles, even if its just to get out of the way and let the IRT work.  </a:t>
            </a:r>
          </a:p>
          <a:p>
            <a:r>
              <a:rPr lang="en-US" altLang="en-US">
                <a:latin typeface="Arial" panose="020B0604020202020204" pitchFamily="34" charset="0"/>
              </a:rPr>
              <a:t>The proper actions are defined in the Incident Response plan, which should always be followed.  For example, no one should be talking to the news accept public relations or top management.</a:t>
            </a:r>
          </a:p>
          <a:p>
            <a:endParaRPr lang="en-US" altLang="en-US">
              <a:latin typeface="Arial" panose="020B0604020202020204" pitchFamily="34" charset="0"/>
            </a:endParaRPr>
          </a:p>
        </p:txBody>
      </p:sp>
      <p:sp>
        <p:nvSpPr>
          <p:cNvPr id="46084" name="Slide Number Placeholder 3">
            <a:extLst>
              <a:ext uri="{FF2B5EF4-FFF2-40B4-BE49-F238E27FC236}">
                <a16:creationId xmlns:a16="http://schemas.microsoft.com/office/drawing/2014/main" xmlns="" id="{A7C6D187-6AD9-1B2D-4B87-C4FEC71A0C8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7535C01-C2A3-4A9D-8B8D-963853F30390}" type="slidenum">
              <a:rPr lang="en-US" altLang="en-US"/>
              <a:pPr/>
              <a:t>28</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xmlns="" id="{A5563C28-0DE8-39FA-3666-39307BD8F015}"/>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xmlns="" id="{8502FE36-E5C3-D8C4-1B26-7E6DD02D82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Issues may affect IT, management, and even legal, depending on the incident.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xmlns="" id="{C6EC0829-29D6-B4E8-3807-07A5E8C7D72F}"/>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xmlns="" id="{8C7548BB-214D-6854-F15E-BAD210BDAB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Forensics can be a useful tool here.</a:t>
            </a:r>
          </a:p>
          <a:p>
            <a:r>
              <a:rPr lang="en-US" altLang="en-US">
                <a:latin typeface="Arial" panose="020B0604020202020204" pitchFamily="34" charset="0"/>
              </a:rPr>
              <a:t>Rebuilding may be necessary is someone attacked your computer – and entered as admin in particular.  While some of the malware may be detected, it is possible that backdoors and rootkit parts may not be detected – including replaced OS software or new login/passwords added.  So you may know part of what the attacker did, but not all.  It would be best to rebuild the entire system, when in doubt, if security is a concern.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xmlns="" id="{2B00CCB6-7FFA-71CF-10BA-A7469EF6E686}"/>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xmlns="" id="{B9F063F2-0498-A0E8-9992-0E4B6D0ACB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Here it is time to determine the root of the problem and its effects.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xmlns="" id="{B2BF6F3A-AD93-8426-16FA-325BD51B6613}"/>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xmlns="" id="{6A23FF65-7FBF-6DF6-A97A-EB97DCB227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This is an abbreviated form to fit on one page.  Some incidents will be heavy in certain areas compared to others.  In this case, emergency triage is not a big concern – only that the matter not become worse by continuing to allow the computer to be Internet-accessible.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xmlns="" id="{81658DA8-24BA-79A7-B08F-9D330BE9AD26}"/>
              </a:ext>
            </a:extLst>
          </p:cNvPr>
          <p:cNvSpPr>
            <a:spLocks noGrp="1" noRot="1" noChangeAspect="1" noTextEdit="1"/>
          </p:cNvSpPr>
          <p:nvPr>
            <p:ph type="sldImg"/>
          </p:nvPr>
        </p:nvSpPr>
        <p:spPr>
          <a:ln/>
        </p:spPr>
      </p:sp>
      <p:sp>
        <p:nvSpPr>
          <p:cNvPr id="58371" name="Notes Placeholder 2">
            <a:extLst>
              <a:ext uri="{FF2B5EF4-FFF2-40B4-BE49-F238E27FC236}">
                <a16:creationId xmlns:a16="http://schemas.microsoft.com/office/drawing/2014/main" xmlns="" id="{7FE6662A-2742-06A3-6C03-F2203A1FB3A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This slide refers mainly to the incident process itself and how to make it better for the next time.  However it is also a good time to review preventative measures.  Were they adequate (given that they failed) and was the cost of the incident high enough to justify spending more resources in order to avoid another?</a:t>
            </a:r>
          </a:p>
        </p:txBody>
      </p:sp>
      <p:sp>
        <p:nvSpPr>
          <p:cNvPr id="58372" name="Slide Number Placeholder 3">
            <a:extLst>
              <a:ext uri="{FF2B5EF4-FFF2-40B4-BE49-F238E27FC236}">
                <a16:creationId xmlns:a16="http://schemas.microsoft.com/office/drawing/2014/main" xmlns="" id="{C47558C2-7182-79E8-B69C-0B8D2B7C23D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1C5337A-7BC9-4284-802D-65D2000E587A}" type="slidenum">
              <a:rPr lang="en-US" altLang="en-US"/>
              <a:pPr/>
              <a:t>35</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xmlns="" id="{9561F133-F81F-18A5-BD25-4FFC698D6D4A}"/>
              </a:ext>
            </a:extLst>
          </p:cNvPr>
          <p:cNvSpPr>
            <a:spLocks noGrp="1" noRot="1" noChangeAspect="1" noTextEdit="1"/>
          </p:cNvSpPr>
          <p:nvPr>
            <p:ph type="sldImg"/>
          </p:nvPr>
        </p:nvSpPr>
        <p:spPr>
          <a:ln/>
        </p:spPr>
      </p:sp>
      <p:sp>
        <p:nvSpPr>
          <p:cNvPr id="26627" name="Notes Placeholder 2">
            <a:extLst>
              <a:ext uri="{FF2B5EF4-FFF2-40B4-BE49-F238E27FC236}">
                <a16:creationId xmlns:a16="http://schemas.microsoft.com/office/drawing/2014/main" xmlns="" id="{6B5AAF01-7227-BB7B-A15E-84D1E97E8CA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The next slides will go through these steps in detail.</a:t>
            </a:r>
          </a:p>
          <a:p>
            <a:endParaRPr lang="en-US" altLang="en-US">
              <a:latin typeface="Arial" panose="020B0604020202020204" pitchFamily="34" charset="0"/>
            </a:endParaRPr>
          </a:p>
          <a:p>
            <a:r>
              <a:rPr lang="en-US" altLang="en-US">
                <a:latin typeface="Arial" panose="020B0604020202020204" pitchFamily="34" charset="0"/>
              </a:rPr>
              <a:t>Source:  </a:t>
            </a:r>
            <a:r>
              <a:rPr lang="en-US" altLang="en-US" i="1">
                <a:latin typeface="Arial" panose="020B0604020202020204" pitchFamily="34" charset="0"/>
              </a:rPr>
              <a:t>CISM® Review Manual 2009</a:t>
            </a:r>
            <a:r>
              <a:rPr lang="en-US" altLang="en-US">
                <a:latin typeface="Arial" panose="020B0604020202020204" pitchFamily="34" charset="0"/>
              </a:rPr>
              <a:t>, © 2008, ISACA. All rights reserved. Used by permission.</a:t>
            </a:r>
          </a:p>
        </p:txBody>
      </p:sp>
      <p:sp>
        <p:nvSpPr>
          <p:cNvPr id="26628" name="Slide Number Placeholder 3">
            <a:extLst>
              <a:ext uri="{FF2B5EF4-FFF2-40B4-BE49-F238E27FC236}">
                <a16:creationId xmlns:a16="http://schemas.microsoft.com/office/drawing/2014/main" xmlns="" id="{D0895316-0127-E779-23B6-39E7018D93D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07CD927-877B-482B-983B-AC3FD2EF6406}" type="slidenum">
              <a:rPr lang="en-US" altLang="en-US"/>
              <a:pPr/>
              <a:t>17</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xmlns="" id="{68F37262-AA1B-3E5E-D9D5-ADAA091C81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7A158B5-26B1-4663-A49D-7D49946FEE2C}" type="slidenum">
              <a:rPr lang="en-US" altLang="en-US"/>
              <a:pPr/>
              <a:t>19</a:t>
            </a:fld>
            <a:endParaRPr lang="en-US" altLang="en-US"/>
          </a:p>
        </p:txBody>
      </p:sp>
      <p:sp>
        <p:nvSpPr>
          <p:cNvPr id="29699" name="Rectangle 2">
            <a:extLst>
              <a:ext uri="{FF2B5EF4-FFF2-40B4-BE49-F238E27FC236}">
                <a16:creationId xmlns:a16="http://schemas.microsoft.com/office/drawing/2014/main" xmlns="" id="{3A38FC3A-4FA2-9307-BE86-30B22EDF94D9}"/>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xmlns="" id="{3674E88C-1B3C-3872-0146-79B184F6F5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A business impact assessment (BIA) should be conducted by each business process (department, whatever) to determine how an incident will affect it and what steps should be taken to mitigate or respond to it.  This is part of risk management as well as incident response.</a:t>
            </a:r>
          </a:p>
          <a:p>
            <a:pPr eaLnBrk="1" hangingPunct="1"/>
            <a:r>
              <a:rPr lang="en-US" altLang="en-US">
                <a:latin typeface="Arial" panose="020B0604020202020204" pitchFamily="34" charset="0"/>
              </a:rPr>
              <a:t>        The incident response plan (IRP) is the document that contains procedures to follow in case of an emergency (see slide 11).  It should be usable by someone who wasn’t involved in its creation, and needs to be accessible in unusual circumstances – if the only copy is in your desk drawer when a fire guts your office building, then you’re doing it wrong.</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Bullet 3, 4: meet with government emergency management (law enforcement, etc) to learn what they are capable of and how they prefer to operate.</a:t>
            </a:r>
          </a:p>
          <a:p>
            <a:pPr eaLnBrk="1" hangingPunct="1"/>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xmlns="" id="{26F37FFF-0AAF-843B-C1B1-089C6C4DC882}"/>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xmlns="" id="{82AFAB32-6948-FAED-3BBD-B1DDF58C92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You can’t determine if an incident has occurred unless there are detection techniques.  It makes sense that there is a detection technique and/or metric for each risk of concern.  The above tools do not need to be implemented, depending on the decision of risk assessment.  However, they are useful tools for detecting incidents.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xmlns="" id="{5E7012C1-09DB-03B7-D380-0E4F32F57467}"/>
              </a:ext>
            </a:extLst>
          </p:cNvPr>
          <p:cNvSpPr>
            <a:spLocks noGrp="1" noRot="1" noChangeAspect="1" noTextEdit="1"/>
          </p:cNvSpPr>
          <p:nvPr>
            <p:ph type="sldImg"/>
          </p:nvPr>
        </p:nvSpPr>
        <p:spPr>
          <a:ln/>
        </p:spPr>
      </p:sp>
      <p:sp>
        <p:nvSpPr>
          <p:cNvPr id="35843" name="Notes Placeholder 2">
            <a:extLst>
              <a:ext uri="{FF2B5EF4-FFF2-40B4-BE49-F238E27FC236}">
                <a16:creationId xmlns:a16="http://schemas.microsoft.com/office/drawing/2014/main" xmlns="" id="{D5941D3A-C242-047A-FAE3-7AABC4974DA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Redundancy costs are costs of alternate equipment/lines to deal with incidents.  The cost of the redundancy and detection can be weighed against the Business Impact Analysis costs when incidents occur – and the impact of how loss of computing facilities might translate into lost income.</a:t>
            </a:r>
          </a:p>
        </p:txBody>
      </p:sp>
      <p:sp>
        <p:nvSpPr>
          <p:cNvPr id="35844" name="Slide Number Placeholder 3">
            <a:extLst>
              <a:ext uri="{FF2B5EF4-FFF2-40B4-BE49-F238E27FC236}">
                <a16:creationId xmlns:a16="http://schemas.microsoft.com/office/drawing/2014/main" xmlns="" id="{507A48F4-A0DB-C919-E7A2-25C20E52D60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C5616B7-D988-4A34-8048-1452E8BB1997}" type="slidenum">
              <a:rPr lang="en-US" altLang="en-US"/>
              <a:pPr/>
              <a:t>23</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xmlns="" id="{734EC2FE-6929-F17F-3DEE-028099CF225C}"/>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xmlns="" id="{A8FB32CA-18F2-E513-88AD-4FDBE35998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This is in an abbreviated form to fit on a slide.  The Method of Detection is how we will know if an incident occurs.  There may be many methods.  The procedural response can refer to another document, which has a more extensive description.  (Short form shown here)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xmlns="" id="{2BB6D345-A73A-28F9-2D2F-EB2994B4C67A}"/>
              </a:ext>
            </a:extLst>
          </p:cNvPr>
          <p:cNvSpPr>
            <a:spLocks noGrp="1" noRot="1" noChangeAspect="1" noTextEdit="1"/>
          </p:cNvSpPr>
          <p:nvPr>
            <p:ph type="sldImg"/>
          </p:nvPr>
        </p:nvSpPr>
        <p:spPr>
          <a:ln/>
        </p:spPr>
      </p:sp>
      <p:sp>
        <p:nvSpPr>
          <p:cNvPr id="39939" name="Notes Placeholder 2">
            <a:extLst>
              <a:ext uri="{FF2B5EF4-FFF2-40B4-BE49-F238E27FC236}">
                <a16:creationId xmlns:a16="http://schemas.microsoft.com/office/drawing/2014/main" xmlns="" id="{F9231078-4718-CCEC-24FF-46F63BF8D41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You may remember from MASH (TV show and movie) that Triage is about stopping bleeding and prioritizing injuries to maximize the probability of survival.  Same thing here: determining what is wrong and taking the correct first actions until the bleeding stops and the experts are ready to take over.</a:t>
            </a:r>
          </a:p>
          <a:p>
            <a:endParaRPr lang="en-US" altLang="en-US">
              <a:latin typeface="Arial" panose="020B0604020202020204" pitchFamily="34" charset="0"/>
            </a:endParaRPr>
          </a:p>
          <a:p>
            <a:r>
              <a:rPr lang="en-US" altLang="en-US">
                <a:latin typeface="Arial" panose="020B0604020202020204" pitchFamily="34" charset="0"/>
              </a:rPr>
              <a:t>How to declare a disaster involves more than communication; it also means when to declare a disaster, as opposed to some lesser incident.  You want your response to be proportional to the scale of the incident .  If you overreact (shutting down the entire network over one unauthorized entry) you’ll waste a lot of time and money.  If you underreact, the incident may become a lot worse than it already is.</a:t>
            </a:r>
          </a:p>
          <a:p>
            <a:endParaRPr lang="en-US" altLang="en-US">
              <a:latin typeface="Arial" panose="020B0604020202020204" pitchFamily="34" charset="0"/>
            </a:endParaRPr>
          </a:p>
        </p:txBody>
      </p:sp>
      <p:sp>
        <p:nvSpPr>
          <p:cNvPr id="39940" name="Slide Number Placeholder 3">
            <a:extLst>
              <a:ext uri="{FF2B5EF4-FFF2-40B4-BE49-F238E27FC236}">
                <a16:creationId xmlns:a16="http://schemas.microsoft.com/office/drawing/2014/main" xmlns="" id="{AD19CFA4-D6E9-3155-B658-4B7BBA02480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E135694-607D-4C9E-9CB0-47F9D8E5E712}" type="slidenum">
              <a:rPr lang="en-US" altLang="en-US"/>
              <a:pPr/>
              <a:t>25</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xmlns="" id="{977D9A90-C8D1-FCF2-0F7E-7D7E8D75CB9E}"/>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xmlns="" id="{5E0D7FAA-E819-6E36-7311-7811A8AD7F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Triage happens at a hospital:  When you come in you are asked questions to determine how long you can wait to see a doctor.  (You get prioritized compared to the other emergency patients.)  They may bandage you to stop any bleeding, but think military war zone: a full operation is not done.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xmlns="" id="{5E3C6C54-BA80-5028-04FD-38B14A0A9640}"/>
              </a:ext>
            </a:extLst>
          </p:cNvPr>
          <p:cNvSpPr>
            <a:spLocks noGrp="1" noRot="1" noChangeAspect="1" noTextEdit="1"/>
          </p:cNvSpPr>
          <p:nvPr>
            <p:ph type="sldImg"/>
          </p:nvPr>
        </p:nvSpPr>
        <p:spPr>
          <a:ln/>
        </p:spPr>
      </p:sp>
      <p:sp>
        <p:nvSpPr>
          <p:cNvPr id="44035" name="Notes Placeholder 2">
            <a:extLst>
              <a:ext uri="{FF2B5EF4-FFF2-40B4-BE49-F238E27FC236}">
                <a16:creationId xmlns:a16="http://schemas.microsoft.com/office/drawing/2014/main" xmlns="" id="{7739AD14-E735-08B6-4288-4004F704005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Chain of Custody will be necessary if anything will go to court.  Need to be concerned with this right from the start, if a concern.</a:t>
            </a:r>
          </a:p>
          <a:p>
            <a:r>
              <a:rPr lang="en-US" altLang="en-US">
                <a:latin typeface="Arial" panose="020B0604020202020204" pitchFamily="34" charset="0"/>
              </a:rPr>
              <a:t>Chain of Custody requires that a witness be present for all actions taken, that a qualified ‘expert’ does the incident response and forensic work (or the work accomplished stands up in court as professional), that the original disk is not modified, and that the whereabouts of the disk is always secure from the point of the incident on – locked, limited key access, witnessed, etc.</a:t>
            </a:r>
          </a:p>
        </p:txBody>
      </p:sp>
      <p:sp>
        <p:nvSpPr>
          <p:cNvPr id="44036" name="Slide Number Placeholder 3">
            <a:extLst>
              <a:ext uri="{FF2B5EF4-FFF2-40B4-BE49-F238E27FC236}">
                <a16:creationId xmlns:a16="http://schemas.microsoft.com/office/drawing/2014/main" xmlns="" id="{D4FFF473-A617-CADF-DC8F-D817ACCEC6B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223821A-45A6-4E0A-B781-7CE10A212D73}" type="slidenum">
              <a:rPr lang="en-US" altLang="en-US"/>
              <a:pPr/>
              <a:t>27</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53F263-D216-4863-A9A9-AF6E8E9B698B}" type="datetimeFigureOut">
              <a:rPr lang="en-US" smtClean="0"/>
              <a:t>3/1/2023</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708CCE70-3B89-4749-A02C-756DAFDDE5B9}" type="slidenum">
              <a:rPr lang="en-US" smtClean="0"/>
              <a:t>‹#›</a:t>
            </a:fld>
            <a:endParaRPr lang="en-US"/>
          </a:p>
        </p:txBody>
      </p:sp>
    </p:spTree>
    <p:extLst>
      <p:ext uri="{BB962C8B-B14F-4D97-AF65-F5344CB8AC3E}">
        <p14:creationId xmlns:p14="http://schemas.microsoft.com/office/powerpoint/2010/main" val="623206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53F263-D216-4863-A9A9-AF6E8E9B698B}" type="datetimeFigureOut">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8CCE70-3B89-4749-A02C-756DAFDDE5B9}" type="slidenum">
              <a:rPr lang="en-US" smtClean="0"/>
              <a:t>‹#›</a:t>
            </a:fld>
            <a:endParaRPr lang="en-US"/>
          </a:p>
        </p:txBody>
      </p:sp>
    </p:spTree>
    <p:extLst>
      <p:ext uri="{BB962C8B-B14F-4D97-AF65-F5344CB8AC3E}">
        <p14:creationId xmlns:p14="http://schemas.microsoft.com/office/powerpoint/2010/main" val="2591929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53F263-D216-4863-A9A9-AF6E8E9B698B}" type="datetimeFigureOut">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8CCE70-3B89-4749-A02C-756DAFDDE5B9}" type="slidenum">
              <a:rPr lang="en-US" smtClean="0"/>
              <a:t>‹#›</a:t>
            </a:fld>
            <a:endParaRPr lang="en-US"/>
          </a:p>
        </p:txBody>
      </p:sp>
    </p:spTree>
    <p:extLst>
      <p:ext uri="{BB962C8B-B14F-4D97-AF65-F5344CB8AC3E}">
        <p14:creationId xmlns:p14="http://schemas.microsoft.com/office/powerpoint/2010/main" val="807206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able Placeholder 2"/>
          <p:cNvSpPr>
            <a:spLocks noGrp="1"/>
          </p:cNvSpPr>
          <p:nvPr>
            <p:ph type="tbl" idx="1"/>
          </p:nvPr>
        </p:nvSpPr>
        <p:spPr>
          <a:xfrm>
            <a:off x="457200" y="1981200"/>
            <a:ext cx="8229600" cy="3886200"/>
          </a:xfrm>
        </p:spPr>
        <p:txBody>
          <a:bodyPr>
            <a:noAutofit/>
          </a:bodyPr>
          <a:lstStyle/>
          <a:p>
            <a:pPr lvl="0"/>
            <a:endParaRPr lang="en-US" noProof="0"/>
          </a:p>
        </p:txBody>
      </p:sp>
      <p:sp>
        <p:nvSpPr>
          <p:cNvPr id="4" name="Rectangle 2">
            <a:extLst>
              <a:ext uri="{FF2B5EF4-FFF2-40B4-BE49-F238E27FC236}">
                <a16:creationId xmlns:a16="http://schemas.microsoft.com/office/drawing/2014/main" xmlns="" id="{4A3C8700-05D9-5B55-9F2B-026F9B4F5A9F}"/>
              </a:ext>
            </a:extLst>
          </p:cNvPr>
          <p:cNvSpPr>
            <a:spLocks noGrp="1" noChangeArrowheads="1"/>
          </p:cNvSpPr>
          <p:nvPr>
            <p:ph type="ftr" sz="quarter" idx="10"/>
          </p:nvPr>
        </p:nvSpPr>
        <p:spPr>
          <a:xfrm>
            <a:off x="3124200" y="6248400"/>
            <a:ext cx="2895600" cy="457200"/>
          </a:xfrm>
          <a:prstGeom prst="rect">
            <a:avLst/>
          </a:prstGeom>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xmlns="" id="{D2733FFF-4F91-ED10-ED63-E8F0C3C698D7}"/>
              </a:ext>
            </a:extLst>
          </p:cNvPr>
          <p:cNvSpPr>
            <a:spLocks noGrp="1" noChangeArrowheads="1"/>
          </p:cNvSpPr>
          <p:nvPr>
            <p:ph type="sldNum" sz="quarter" idx="11"/>
          </p:nvPr>
        </p:nvSpPr>
        <p:spPr>
          <a:xfrm>
            <a:off x="6553200" y="6248400"/>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4E422B88-0FF4-44DF-ADD2-898AB2B2AFA4}" type="slidenum">
              <a:rPr lang="en-US" altLang="en-US"/>
              <a:pPr/>
              <a:t>‹#›</a:t>
            </a:fld>
            <a:endParaRPr lang="en-US" altLang="en-US"/>
          </a:p>
        </p:txBody>
      </p:sp>
      <p:sp>
        <p:nvSpPr>
          <p:cNvPr id="6" name="Rectangle 16">
            <a:extLst>
              <a:ext uri="{FF2B5EF4-FFF2-40B4-BE49-F238E27FC236}">
                <a16:creationId xmlns:a16="http://schemas.microsoft.com/office/drawing/2014/main" xmlns="" id="{77171247-3F0B-B408-7E6E-1B09D2B6327D}"/>
              </a:ext>
            </a:extLst>
          </p:cNvPr>
          <p:cNvSpPr>
            <a:spLocks noGrp="1" noChangeArrowheads="1"/>
          </p:cNvSpPr>
          <p:nvPr>
            <p:ph type="dt" sz="half" idx="12"/>
          </p:nvPr>
        </p:nvSpPr>
        <p:spPr>
          <a:xfrm>
            <a:off x="457200" y="6245225"/>
            <a:ext cx="2133600" cy="476250"/>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3170885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53F263-D216-4863-A9A9-AF6E8E9B698B}" type="datetimeFigureOut">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8CCE70-3B89-4749-A02C-756DAFDDE5B9}" type="slidenum">
              <a:rPr lang="en-US" smtClean="0"/>
              <a:t>‹#›</a:t>
            </a:fld>
            <a:endParaRPr lang="en-US"/>
          </a:p>
        </p:txBody>
      </p:sp>
    </p:spTree>
    <p:extLst>
      <p:ext uri="{BB962C8B-B14F-4D97-AF65-F5344CB8AC3E}">
        <p14:creationId xmlns:p14="http://schemas.microsoft.com/office/powerpoint/2010/main" val="3648455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1D53F263-D216-4863-A9A9-AF6E8E9B698B}" type="datetimeFigureOut">
              <a:rPr lang="en-US" smtClean="0"/>
              <a:t>3/1/2023</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708CCE70-3B89-4749-A02C-756DAFDDE5B9}" type="slidenum">
              <a:rPr lang="en-US" smtClean="0"/>
              <a:t>‹#›</a:t>
            </a:fld>
            <a:endParaRPr lang="en-US"/>
          </a:p>
        </p:txBody>
      </p:sp>
    </p:spTree>
    <p:extLst>
      <p:ext uri="{BB962C8B-B14F-4D97-AF65-F5344CB8AC3E}">
        <p14:creationId xmlns:p14="http://schemas.microsoft.com/office/powerpoint/2010/main" val="752913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53F263-D216-4863-A9A9-AF6E8E9B698B}"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8CCE70-3B89-4749-A02C-756DAFDDE5B9}" type="slidenum">
              <a:rPr lang="en-US" smtClean="0"/>
              <a:t>‹#›</a:t>
            </a:fld>
            <a:endParaRPr lang="en-US"/>
          </a:p>
        </p:txBody>
      </p:sp>
    </p:spTree>
    <p:extLst>
      <p:ext uri="{BB962C8B-B14F-4D97-AF65-F5344CB8AC3E}">
        <p14:creationId xmlns:p14="http://schemas.microsoft.com/office/powerpoint/2010/main" val="2334087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53F263-D216-4863-A9A9-AF6E8E9B698B}" type="datetimeFigureOut">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8CCE70-3B89-4749-A02C-756DAFDDE5B9}" type="slidenum">
              <a:rPr lang="en-US" smtClean="0"/>
              <a:t>‹#›</a:t>
            </a:fld>
            <a:endParaRPr lang="en-US"/>
          </a:p>
        </p:txBody>
      </p:sp>
    </p:spTree>
    <p:extLst>
      <p:ext uri="{BB962C8B-B14F-4D97-AF65-F5344CB8AC3E}">
        <p14:creationId xmlns:p14="http://schemas.microsoft.com/office/powerpoint/2010/main" val="2326090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1D53F263-D216-4863-A9A9-AF6E8E9B698B}" type="datetimeFigureOut">
              <a:rPr lang="en-US" smtClean="0"/>
              <a:t>3/1/2023</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708CCE70-3B89-4749-A02C-756DAFDDE5B9}" type="slidenum">
              <a:rPr lang="en-US" smtClean="0"/>
              <a:t>‹#›</a:t>
            </a:fld>
            <a:endParaRPr lang="en-US"/>
          </a:p>
        </p:txBody>
      </p:sp>
    </p:spTree>
    <p:extLst>
      <p:ext uri="{BB962C8B-B14F-4D97-AF65-F5344CB8AC3E}">
        <p14:creationId xmlns:p14="http://schemas.microsoft.com/office/powerpoint/2010/main" val="44190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53F263-D216-4863-A9A9-AF6E8E9B698B}" type="datetimeFigureOut">
              <a:rPr lang="en-US" smtClean="0"/>
              <a:t>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8CCE70-3B89-4749-A02C-756DAFDDE5B9}" type="slidenum">
              <a:rPr lang="en-US" smtClean="0"/>
              <a:t>‹#›</a:t>
            </a:fld>
            <a:endParaRPr lang="en-US"/>
          </a:p>
        </p:txBody>
      </p:sp>
    </p:spTree>
    <p:extLst>
      <p:ext uri="{BB962C8B-B14F-4D97-AF65-F5344CB8AC3E}">
        <p14:creationId xmlns:p14="http://schemas.microsoft.com/office/powerpoint/2010/main" val="2926344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1D53F263-D216-4863-A9A9-AF6E8E9B698B}" type="datetimeFigureOut">
              <a:rPr lang="en-US" smtClean="0"/>
              <a:t>3/1/2023</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708CCE70-3B89-4749-A02C-756DAFDDE5B9}" type="slidenum">
              <a:rPr lang="en-US" smtClean="0"/>
              <a:t>‹#›</a:t>
            </a:fld>
            <a:endParaRPr lang="en-US"/>
          </a:p>
        </p:txBody>
      </p:sp>
    </p:spTree>
    <p:extLst>
      <p:ext uri="{BB962C8B-B14F-4D97-AF65-F5344CB8AC3E}">
        <p14:creationId xmlns:p14="http://schemas.microsoft.com/office/powerpoint/2010/main" val="3677610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1D53F263-D216-4863-A9A9-AF6E8E9B698B}" type="datetimeFigureOut">
              <a:rPr lang="en-US" smtClean="0"/>
              <a:t>3/1/2023</a:t>
            </a:fld>
            <a:endParaRPr lang="en-US"/>
          </a:p>
        </p:txBody>
      </p:sp>
      <p:sp>
        <p:nvSpPr>
          <p:cNvPr id="10" name="Slide Number Placeholder 9"/>
          <p:cNvSpPr>
            <a:spLocks noGrp="1"/>
          </p:cNvSpPr>
          <p:nvPr>
            <p:ph type="sldNum" sz="quarter" idx="12"/>
          </p:nvPr>
        </p:nvSpPr>
        <p:spPr/>
        <p:txBody>
          <a:bodyPr/>
          <a:lstStyle/>
          <a:p>
            <a:fld id="{708CCE70-3B89-4749-A02C-756DAFDDE5B9}" type="slidenum">
              <a:rPr lang="en-US" smtClean="0"/>
              <a:t>‹#›</a:t>
            </a:fld>
            <a:endParaRPr lang="en-US"/>
          </a:p>
        </p:txBody>
      </p:sp>
    </p:spTree>
    <p:extLst>
      <p:ext uri="{BB962C8B-B14F-4D97-AF65-F5344CB8AC3E}">
        <p14:creationId xmlns:p14="http://schemas.microsoft.com/office/powerpoint/2010/main" val="4198315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1D53F263-D216-4863-A9A9-AF6E8E9B698B}" type="datetimeFigureOut">
              <a:rPr lang="en-US" smtClean="0"/>
              <a:t>3/1/2023</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708CCE70-3B89-4749-A02C-756DAFDDE5B9}" type="slidenum">
              <a:rPr lang="en-US" smtClean="0"/>
              <a:t>‹#›</a:t>
            </a:fld>
            <a:endParaRPr lang="en-US"/>
          </a:p>
        </p:txBody>
      </p:sp>
    </p:spTree>
    <p:extLst>
      <p:ext uri="{BB962C8B-B14F-4D97-AF65-F5344CB8AC3E}">
        <p14:creationId xmlns:p14="http://schemas.microsoft.com/office/powerpoint/2010/main" val="33649180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200" b="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univ.edu/CTS/help"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CYBERSPACE AND CRIMINAL BEHAVIOR</a:t>
            </a:r>
          </a:p>
        </p:txBody>
      </p:sp>
    </p:spTree>
    <p:extLst>
      <p:ext uri="{BB962C8B-B14F-4D97-AF65-F5344CB8AC3E}">
        <p14:creationId xmlns:p14="http://schemas.microsoft.com/office/powerpoint/2010/main" val="2158429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a:t>
            </a:r>
          </a:p>
        </p:txBody>
      </p:sp>
      <p:pic>
        <p:nvPicPr>
          <p:cNvPr id="1026" name="Picture 2" descr="https://www.guru99.com/images/1/102219_1057_WhatisDigi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76400"/>
            <a:ext cx="7610475" cy="458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335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Types of Digital Forensics</a:t>
            </a:r>
            <a:br>
              <a:rPr lang="en-US" b="1" dirty="0"/>
            </a:b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sz="2800" dirty="0"/>
              <a:t>Disk Forensics</a:t>
            </a:r>
          </a:p>
          <a:p>
            <a:pPr>
              <a:buFont typeface="Wingdings" pitchFamily="2" charset="2"/>
              <a:buChar char="Ø"/>
            </a:pPr>
            <a:r>
              <a:rPr lang="en-US" sz="2800" dirty="0"/>
              <a:t>Network Forensics</a:t>
            </a:r>
          </a:p>
          <a:p>
            <a:pPr>
              <a:buFont typeface="Wingdings" pitchFamily="2" charset="2"/>
              <a:buChar char="Ø"/>
            </a:pPr>
            <a:r>
              <a:rPr lang="en-US" sz="2800" dirty="0"/>
              <a:t>Wireless Forensics</a:t>
            </a:r>
          </a:p>
          <a:p>
            <a:pPr>
              <a:buFont typeface="Wingdings" pitchFamily="2" charset="2"/>
              <a:buChar char="Ø"/>
            </a:pPr>
            <a:r>
              <a:rPr lang="en-US" sz="2800" dirty="0"/>
              <a:t>Database Forensics</a:t>
            </a:r>
          </a:p>
          <a:p>
            <a:pPr>
              <a:buFont typeface="Wingdings" pitchFamily="2" charset="2"/>
              <a:buChar char="Ø"/>
            </a:pPr>
            <a:r>
              <a:rPr lang="en-US" sz="2800" dirty="0"/>
              <a:t>Malware Forensics</a:t>
            </a:r>
          </a:p>
          <a:p>
            <a:pPr>
              <a:buFont typeface="Wingdings" pitchFamily="2" charset="2"/>
              <a:buChar char="Ø"/>
            </a:pPr>
            <a:r>
              <a:rPr lang="en-US" sz="2800" dirty="0"/>
              <a:t>Malware Forensics</a:t>
            </a:r>
          </a:p>
          <a:p>
            <a:pPr>
              <a:buFont typeface="Wingdings" pitchFamily="2" charset="2"/>
              <a:buChar char="Ø"/>
            </a:pPr>
            <a:r>
              <a:rPr lang="en-US" sz="2800" dirty="0"/>
              <a:t>Memory Forensics</a:t>
            </a:r>
          </a:p>
          <a:p>
            <a:pPr>
              <a:buFont typeface="Wingdings" pitchFamily="2" charset="2"/>
              <a:buChar char="Ø"/>
            </a:pPr>
            <a:r>
              <a:rPr lang="en-US" sz="2800" dirty="0"/>
              <a:t>Mobile Phone Forensics</a:t>
            </a:r>
          </a:p>
          <a:p>
            <a:endParaRPr lang="en-US" dirty="0"/>
          </a:p>
        </p:txBody>
      </p:sp>
    </p:spTree>
    <p:extLst>
      <p:ext uri="{BB962C8B-B14F-4D97-AF65-F5344CB8AC3E}">
        <p14:creationId xmlns:p14="http://schemas.microsoft.com/office/powerpoint/2010/main" val="1557249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Challenges faced by Digital Forensics</a:t>
            </a:r>
            <a:br>
              <a:rPr lang="en-US" b="1" dirty="0"/>
            </a:br>
            <a:endParaRPr lang="en-US" dirty="0"/>
          </a:p>
        </p:txBody>
      </p:sp>
      <p:sp>
        <p:nvSpPr>
          <p:cNvPr id="3" name="Content Placeholder 2"/>
          <p:cNvSpPr>
            <a:spLocks noGrp="1"/>
          </p:cNvSpPr>
          <p:nvPr>
            <p:ph idx="1"/>
          </p:nvPr>
        </p:nvSpPr>
        <p:spPr/>
        <p:txBody>
          <a:bodyPr>
            <a:normAutofit/>
          </a:bodyPr>
          <a:lstStyle/>
          <a:p>
            <a:r>
              <a:rPr lang="en-US" dirty="0"/>
              <a:t>The increase of PC’s and extensive use of internet access</a:t>
            </a:r>
          </a:p>
          <a:p>
            <a:r>
              <a:rPr lang="en-US" dirty="0"/>
              <a:t>Easy availability of hacking tools</a:t>
            </a:r>
          </a:p>
          <a:p>
            <a:r>
              <a:rPr lang="en-US" dirty="0"/>
              <a:t>Lack of physical evidence makes prosecution difficult.</a:t>
            </a:r>
          </a:p>
          <a:p>
            <a:r>
              <a:rPr lang="en-US" dirty="0"/>
              <a:t>The large amount of storage space into Terabytes that makes this investigation job difficult.</a:t>
            </a:r>
          </a:p>
          <a:p>
            <a:r>
              <a:rPr lang="en-US" dirty="0"/>
              <a:t>Any technological changes require an upgrade or changes to solutions.</a:t>
            </a:r>
          </a:p>
          <a:p>
            <a:endParaRPr lang="en-US" dirty="0"/>
          </a:p>
        </p:txBody>
      </p:sp>
    </p:spTree>
    <p:extLst>
      <p:ext uri="{BB962C8B-B14F-4D97-AF65-F5344CB8AC3E}">
        <p14:creationId xmlns:p14="http://schemas.microsoft.com/office/powerpoint/2010/main" val="1411667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 Uses of Digital Forensics</a:t>
            </a:r>
            <a:br>
              <a:rPr lang="en-US" b="1" dirty="0"/>
            </a:br>
            <a:endParaRPr lang="en-US" dirty="0"/>
          </a:p>
        </p:txBody>
      </p:sp>
      <p:sp>
        <p:nvSpPr>
          <p:cNvPr id="3" name="Content Placeholder 2"/>
          <p:cNvSpPr>
            <a:spLocks noGrp="1"/>
          </p:cNvSpPr>
          <p:nvPr>
            <p:ph idx="1"/>
          </p:nvPr>
        </p:nvSpPr>
        <p:spPr/>
        <p:txBody>
          <a:bodyPr>
            <a:normAutofit/>
          </a:bodyPr>
          <a:lstStyle/>
          <a:p>
            <a:r>
              <a:rPr lang="en-US" dirty="0"/>
              <a:t>Intellectual Property theft</a:t>
            </a:r>
          </a:p>
          <a:p>
            <a:r>
              <a:rPr lang="en-US" dirty="0"/>
              <a:t>Industrial espionage</a:t>
            </a:r>
          </a:p>
          <a:p>
            <a:r>
              <a:rPr lang="en-US" dirty="0"/>
              <a:t>Employment disputes</a:t>
            </a:r>
          </a:p>
          <a:p>
            <a:r>
              <a:rPr lang="en-US" dirty="0"/>
              <a:t>Fraud investigations</a:t>
            </a:r>
          </a:p>
          <a:p>
            <a:r>
              <a:rPr lang="en-US" dirty="0"/>
              <a:t>Inappropriate use of the Internet and email in the workplace</a:t>
            </a:r>
          </a:p>
          <a:p>
            <a:r>
              <a:rPr lang="en-US" dirty="0"/>
              <a:t>Forgeries related matters</a:t>
            </a:r>
          </a:p>
          <a:p>
            <a:r>
              <a:rPr lang="en-US" dirty="0"/>
              <a:t>Bankruptcy investigations</a:t>
            </a:r>
          </a:p>
          <a:p>
            <a:r>
              <a:rPr lang="en-US" dirty="0"/>
              <a:t>Issues concern with the regulatory compliance</a:t>
            </a:r>
          </a:p>
        </p:txBody>
      </p:sp>
    </p:spTree>
    <p:extLst>
      <p:ext uri="{BB962C8B-B14F-4D97-AF65-F5344CB8AC3E}">
        <p14:creationId xmlns:p14="http://schemas.microsoft.com/office/powerpoint/2010/main" val="2145656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Advantages of Digital forensics</a:t>
            </a:r>
            <a:br>
              <a:rPr lang="en-US" b="1" dirty="0"/>
            </a:br>
            <a:endParaRPr lang="en-US" dirty="0"/>
          </a:p>
        </p:txBody>
      </p:sp>
      <p:sp>
        <p:nvSpPr>
          <p:cNvPr id="3" name="Content Placeholder 2"/>
          <p:cNvSpPr>
            <a:spLocks noGrp="1"/>
          </p:cNvSpPr>
          <p:nvPr>
            <p:ph idx="1"/>
          </p:nvPr>
        </p:nvSpPr>
        <p:spPr/>
        <p:txBody>
          <a:bodyPr>
            <a:normAutofit/>
          </a:bodyPr>
          <a:lstStyle/>
          <a:p>
            <a:r>
              <a:rPr lang="en-US" dirty="0"/>
              <a:t>To ensure the integrity of the computer system.</a:t>
            </a:r>
          </a:p>
          <a:p>
            <a:r>
              <a:rPr lang="en-US" dirty="0"/>
              <a:t>To produce evidence in the court, which can lead to the punishment of the culprit.</a:t>
            </a:r>
          </a:p>
          <a:p>
            <a:r>
              <a:rPr lang="en-US" dirty="0"/>
              <a:t>It helps the companies to capture important information if their computer systems or networks are compromised.</a:t>
            </a:r>
          </a:p>
          <a:p>
            <a:r>
              <a:rPr lang="en-US" dirty="0"/>
              <a:t>Efficiently tracks down cybercriminals from anywhere in the world.</a:t>
            </a:r>
          </a:p>
          <a:p>
            <a:r>
              <a:rPr lang="en-US" dirty="0"/>
              <a:t>Helps to protect the organization’s money and valuable time.</a:t>
            </a:r>
          </a:p>
          <a:p>
            <a:r>
              <a:rPr lang="en-US" dirty="0"/>
              <a:t>Allows to extract, process, and interpret the factual evidence, so it proves the cybercriminal action’s in the court.</a:t>
            </a:r>
          </a:p>
        </p:txBody>
      </p:sp>
    </p:spTree>
    <p:extLst>
      <p:ext uri="{BB962C8B-B14F-4D97-AF65-F5344CB8AC3E}">
        <p14:creationId xmlns:p14="http://schemas.microsoft.com/office/powerpoint/2010/main" val="2684487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Disadvantages of Digital Forensics</a:t>
            </a:r>
            <a:br>
              <a:rPr lang="en-US" b="1" dirty="0"/>
            </a:br>
            <a:endParaRPr lang="en-US" dirty="0"/>
          </a:p>
        </p:txBody>
      </p:sp>
      <p:sp>
        <p:nvSpPr>
          <p:cNvPr id="3" name="Content Placeholder 2"/>
          <p:cNvSpPr>
            <a:spLocks noGrp="1"/>
          </p:cNvSpPr>
          <p:nvPr>
            <p:ph idx="1"/>
          </p:nvPr>
        </p:nvSpPr>
        <p:spPr/>
        <p:txBody>
          <a:bodyPr>
            <a:normAutofit/>
          </a:bodyPr>
          <a:lstStyle/>
          <a:p>
            <a:r>
              <a:rPr lang="en-US" dirty="0"/>
              <a:t>Digital evidence accepted into court. However, it is must be proved that there is no tampering</a:t>
            </a:r>
          </a:p>
          <a:p>
            <a:r>
              <a:rPr lang="en-US" dirty="0"/>
              <a:t>Producing electronic records and storing them is an extremely costly affair</a:t>
            </a:r>
          </a:p>
          <a:p>
            <a:r>
              <a:rPr lang="en-US" dirty="0"/>
              <a:t>Legal practitioners must have extensive computer knowledge</a:t>
            </a:r>
          </a:p>
          <a:p>
            <a:r>
              <a:rPr lang="en-US" dirty="0"/>
              <a:t>Need to produce authentic and convincing evidence</a:t>
            </a:r>
          </a:p>
          <a:p>
            <a:r>
              <a:rPr lang="en-US" dirty="0"/>
              <a:t>If the tool used for digital forensic is not according to specified standards, then in the court of law, the evidence can be disapproved by justice.</a:t>
            </a:r>
          </a:p>
          <a:p>
            <a:r>
              <a:rPr lang="en-US" dirty="0"/>
              <a:t>Lack of technical knowledge by the investigating officer might not offer the desired result</a:t>
            </a:r>
          </a:p>
        </p:txBody>
      </p:sp>
    </p:spTree>
    <p:extLst>
      <p:ext uri="{BB962C8B-B14F-4D97-AF65-F5344CB8AC3E}">
        <p14:creationId xmlns:p14="http://schemas.microsoft.com/office/powerpoint/2010/main" val="1271863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a:extLst>
              <a:ext uri="{FF2B5EF4-FFF2-40B4-BE49-F238E27FC236}">
                <a16:creationId xmlns:a16="http://schemas.microsoft.com/office/drawing/2014/main" xmlns="" id="{F74FE876-5EBE-2416-9064-C01F123F5D6D}"/>
              </a:ext>
            </a:extLst>
          </p:cNvPr>
          <p:cNvSpPr>
            <a:spLocks noGrp="1" noChangeArrowheads="1"/>
          </p:cNvSpPr>
          <p:nvPr>
            <p:ph type="title"/>
          </p:nvPr>
        </p:nvSpPr>
        <p:spPr>
          <a:xfrm>
            <a:off x="520700" y="917575"/>
            <a:ext cx="8154988" cy="498475"/>
          </a:xfrm>
        </p:spPr>
        <p:txBody>
          <a:bodyPr>
            <a:normAutofit fontScale="90000"/>
          </a:bodyPr>
          <a:lstStyle/>
          <a:p>
            <a:pPr algn="ctr" eaLnBrk="1" hangingPunct="1"/>
            <a:r>
              <a:rPr lang="en-US" altLang="en-US" sz="3600" dirty="0">
                <a:ea typeface="Calibri" panose="020F0502020204030204" pitchFamily="34" charset="0"/>
                <a:cs typeface="Lucida Sans" panose="020B0602030504020204" pitchFamily="34" charset="0"/>
              </a:rPr>
              <a:t>difference</a:t>
            </a:r>
          </a:p>
        </p:txBody>
      </p:sp>
      <p:sp>
        <p:nvSpPr>
          <p:cNvPr id="23555" name="Line 5">
            <a:extLst>
              <a:ext uri="{FF2B5EF4-FFF2-40B4-BE49-F238E27FC236}">
                <a16:creationId xmlns:a16="http://schemas.microsoft.com/office/drawing/2014/main" xmlns="" id="{CB04AE69-C96F-BC6C-BE85-5A433746B7ED}"/>
              </a:ext>
            </a:extLst>
          </p:cNvPr>
          <p:cNvSpPr>
            <a:spLocks noChangeShapeType="1"/>
          </p:cNvSpPr>
          <p:nvPr/>
        </p:nvSpPr>
        <p:spPr bwMode="auto">
          <a:xfrm>
            <a:off x="838200" y="25146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56" name="AutoShape 6">
            <a:extLst>
              <a:ext uri="{FF2B5EF4-FFF2-40B4-BE49-F238E27FC236}">
                <a16:creationId xmlns:a16="http://schemas.microsoft.com/office/drawing/2014/main" xmlns="" id="{66100CEE-0B1C-A3EB-724B-729832B2B5B6}"/>
              </a:ext>
            </a:extLst>
          </p:cNvPr>
          <p:cNvSpPr>
            <a:spLocks noChangeArrowheads="1"/>
          </p:cNvSpPr>
          <p:nvPr/>
        </p:nvSpPr>
        <p:spPr bwMode="auto">
          <a:xfrm>
            <a:off x="685800" y="2209800"/>
            <a:ext cx="304800" cy="304800"/>
          </a:xfrm>
          <a:prstGeom prst="smileyFace">
            <a:avLst>
              <a:gd name="adj" fmla="val 4653"/>
            </a:avLst>
          </a:prstGeom>
          <a:solidFill>
            <a:srgbClr val="E6CF46"/>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3557" name="Line 7">
            <a:extLst>
              <a:ext uri="{FF2B5EF4-FFF2-40B4-BE49-F238E27FC236}">
                <a16:creationId xmlns:a16="http://schemas.microsoft.com/office/drawing/2014/main" xmlns="" id="{F381BA1E-75CE-E37F-2C95-5CB6FB8955D7}"/>
              </a:ext>
            </a:extLst>
          </p:cNvPr>
          <p:cNvSpPr>
            <a:spLocks noChangeShapeType="1"/>
          </p:cNvSpPr>
          <p:nvPr/>
        </p:nvSpPr>
        <p:spPr bwMode="auto">
          <a:xfrm>
            <a:off x="609600" y="26670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58" name="Line 8">
            <a:extLst>
              <a:ext uri="{FF2B5EF4-FFF2-40B4-BE49-F238E27FC236}">
                <a16:creationId xmlns:a16="http://schemas.microsoft.com/office/drawing/2014/main" xmlns="" id="{B313ADD8-69A2-F8FB-3ED5-197C3B4A7E11}"/>
              </a:ext>
            </a:extLst>
          </p:cNvPr>
          <p:cNvSpPr>
            <a:spLocks noChangeShapeType="1"/>
          </p:cNvSpPr>
          <p:nvPr/>
        </p:nvSpPr>
        <p:spPr bwMode="auto">
          <a:xfrm flipH="1">
            <a:off x="685800" y="28956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59" name="Line 9">
            <a:extLst>
              <a:ext uri="{FF2B5EF4-FFF2-40B4-BE49-F238E27FC236}">
                <a16:creationId xmlns:a16="http://schemas.microsoft.com/office/drawing/2014/main" xmlns="" id="{BF342A48-5D78-2873-A58C-335F1D029533}"/>
              </a:ext>
            </a:extLst>
          </p:cNvPr>
          <p:cNvSpPr>
            <a:spLocks noChangeShapeType="1"/>
          </p:cNvSpPr>
          <p:nvPr/>
        </p:nvSpPr>
        <p:spPr bwMode="auto">
          <a:xfrm>
            <a:off x="838200" y="2895600"/>
            <a:ext cx="228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60" name="Line 10">
            <a:extLst>
              <a:ext uri="{FF2B5EF4-FFF2-40B4-BE49-F238E27FC236}">
                <a16:creationId xmlns:a16="http://schemas.microsoft.com/office/drawing/2014/main" xmlns="" id="{E1F9EA92-EE14-D503-1D91-D2093D89D068}"/>
              </a:ext>
            </a:extLst>
          </p:cNvPr>
          <p:cNvSpPr>
            <a:spLocks noChangeShapeType="1"/>
          </p:cNvSpPr>
          <p:nvPr/>
        </p:nvSpPr>
        <p:spPr bwMode="auto">
          <a:xfrm>
            <a:off x="1295400" y="25146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61" name="AutoShape 11">
            <a:extLst>
              <a:ext uri="{FF2B5EF4-FFF2-40B4-BE49-F238E27FC236}">
                <a16:creationId xmlns:a16="http://schemas.microsoft.com/office/drawing/2014/main" xmlns="" id="{968D9BB2-C1BF-2BDD-2ED6-C8EE982B9D0B}"/>
              </a:ext>
            </a:extLst>
          </p:cNvPr>
          <p:cNvSpPr>
            <a:spLocks noChangeArrowheads="1"/>
          </p:cNvSpPr>
          <p:nvPr/>
        </p:nvSpPr>
        <p:spPr bwMode="auto">
          <a:xfrm>
            <a:off x="1143000" y="2209800"/>
            <a:ext cx="304800" cy="304800"/>
          </a:xfrm>
          <a:prstGeom prst="smileyFace">
            <a:avLst>
              <a:gd name="adj" fmla="val 4653"/>
            </a:avLst>
          </a:prstGeom>
          <a:solidFill>
            <a:srgbClr val="F4EBB2"/>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3562" name="Line 12">
            <a:extLst>
              <a:ext uri="{FF2B5EF4-FFF2-40B4-BE49-F238E27FC236}">
                <a16:creationId xmlns:a16="http://schemas.microsoft.com/office/drawing/2014/main" xmlns="" id="{7AD09335-AA4E-4B98-8206-A7EC66ED6808}"/>
              </a:ext>
            </a:extLst>
          </p:cNvPr>
          <p:cNvSpPr>
            <a:spLocks noChangeShapeType="1"/>
          </p:cNvSpPr>
          <p:nvPr/>
        </p:nvSpPr>
        <p:spPr bwMode="auto">
          <a:xfrm>
            <a:off x="1066800" y="26670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63" name="Line 13">
            <a:extLst>
              <a:ext uri="{FF2B5EF4-FFF2-40B4-BE49-F238E27FC236}">
                <a16:creationId xmlns:a16="http://schemas.microsoft.com/office/drawing/2014/main" xmlns="" id="{A96370FA-9076-7010-5B7F-10283E4B13B5}"/>
              </a:ext>
            </a:extLst>
          </p:cNvPr>
          <p:cNvSpPr>
            <a:spLocks noChangeShapeType="1"/>
          </p:cNvSpPr>
          <p:nvPr/>
        </p:nvSpPr>
        <p:spPr bwMode="auto">
          <a:xfrm flipH="1">
            <a:off x="1143000" y="28956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64" name="Line 14">
            <a:extLst>
              <a:ext uri="{FF2B5EF4-FFF2-40B4-BE49-F238E27FC236}">
                <a16:creationId xmlns:a16="http://schemas.microsoft.com/office/drawing/2014/main" xmlns="" id="{127F4513-C7C9-28D2-16C5-5EFF6C9B077A}"/>
              </a:ext>
            </a:extLst>
          </p:cNvPr>
          <p:cNvSpPr>
            <a:spLocks noChangeShapeType="1"/>
          </p:cNvSpPr>
          <p:nvPr/>
        </p:nvSpPr>
        <p:spPr bwMode="auto">
          <a:xfrm>
            <a:off x="1295400" y="28956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65" name="Line 15">
            <a:extLst>
              <a:ext uri="{FF2B5EF4-FFF2-40B4-BE49-F238E27FC236}">
                <a16:creationId xmlns:a16="http://schemas.microsoft.com/office/drawing/2014/main" xmlns="" id="{FE82444A-8F4D-D86C-77A9-7C83E376C9A3}"/>
              </a:ext>
            </a:extLst>
          </p:cNvPr>
          <p:cNvSpPr>
            <a:spLocks noChangeShapeType="1"/>
          </p:cNvSpPr>
          <p:nvPr/>
        </p:nvSpPr>
        <p:spPr bwMode="auto">
          <a:xfrm>
            <a:off x="1752600" y="25146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66" name="AutoShape 16">
            <a:extLst>
              <a:ext uri="{FF2B5EF4-FFF2-40B4-BE49-F238E27FC236}">
                <a16:creationId xmlns:a16="http://schemas.microsoft.com/office/drawing/2014/main" xmlns="" id="{5876A403-70BA-71CD-21CC-C024642C47AC}"/>
              </a:ext>
            </a:extLst>
          </p:cNvPr>
          <p:cNvSpPr>
            <a:spLocks noChangeArrowheads="1"/>
          </p:cNvSpPr>
          <p:nvPr/>
        </p:nvSpPr>
        <p:spPr bwMode="auto">
          <a:xfrm>
            <a:off x="1600200" y="2209800"/>
            <a:ext cx="304800" cy="304800"/>
          </a:xfrm>
          <a:prstGeom prst="smileyFace">
            <a:avLst>
              <a:gd name="adj" fmla="val 4653"/>
            </a:avLst>
          </a:prstGeom>
          <a:solidFill>
            <a:srgbClr val="A4623A"/>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3567" name="Line 17">
            <a:extLst>
              <a:ext uri="{FF2B5EF4-FFF2-40B4-BE49-F238E27FC236}">
                <a16:creationId xmlns:a16="http://schemas.microsoft.com/office/drawing/2014/main" xmlns="" id="{4D09F470-B552-DD1F-03F6-4ED9E40D7F76}"/>
              </a:ext>
            </a:extLst>
          </p:cNvPr>
          <p:cNvSpPr>
            <a:spLocks noChangeShapeType="1"/>
          </p:cNvSpPr>
          <p:nvPr/>
        </p:nvSpPr>
        <p:spPr bwMode="auto">
          <a:xfrm>
            <a:off x="1524000" y="26670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68" name="Line 18">
            <a:extLst>
              <a:ext uri="{FF2B5EF4-FFF2-40B4-BE49-F238E27FC236}">
                <a16:creationId xmlns:a16="http://schemas.microsoft.com/office/drawing/2014/main" xmlns="" id="{E065A354-331E-F04C-82B2-E1C4EF18B885}"/>
              </a:ext>
            </a:extLst>
          </p:cNvPr>
          <p:cNvSpPr>
            <a:spLocks noChangeShapeType="1"/>
          </p:cNvSpPr>
          <p:nvPr/>
        </p:nvSpPr>
        <p:spPr bwMode="auto">
          <a:xfrm flipH="1">
            <a:off x="1600200" y="28956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69" name="Line 19">
            <a:extLst>
              <a:ext uri="{FF2B5EF4-FFF2-40B4-BE49-F238E27FC236}">
                <a16:creationId xmlns:a16="http://schemas.microsoft.com/office/drawing/2014/main" xmlns="" id="{5396386A-232F-09DA-7581-82CE685BD96B}"/>
              </a:ext>
            </a:extLst>
          </p:cNvPr>
          <p:cNvSpPr>
            <a:spLocks noChangeShapeType="1"/>
          </p:cNvSpPr>
          <p:nvPr/>
        </p:nvSpPr>
        <p:spPr bwMode="auto">
          <a:xfrm>
            <a:off x="1752600" y="2895600"/>
            <a:ext cx="228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70" name="AutoShape 20">
            <a:extLst>
              <a:ext uri="{FF2B5EF4-FFF2-40B4-BE49-F238E27FC236}">
                <a16:creationId xmlns:a16="http://schemas.microsoft.com/office/drawing/2014/main" xmlns="" id="{24195144-FCB5-84F3-B44C-5B062E9214DC}"/>
              </a:ext>
            </a:extLst>
          </p:cNvPr>
          <p:cNvSpPr>
            <a:spLocks noChangeArrowheads="1"/>
          </p:cNvSpPr>
          <p:nvPr/>
        </p:nvSpPr>
        <p:spPr bwMode="auto">
          <a:xfrm>
            <a:off x="1143000" y="2895600"/>
            <a:ext cx="304800" cy="228600"/>
          </a:xfrm>
          <a:prstGeom prst="triangle">
            <a:avLst>
              <a:gd name="adj" fmla="val 500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3571" name="Line 21">
            <a:extLst>
              <a:ext uri="{FF2B5EF4-FFF2-40B4-BE49-F238E27FC236}">
                <a16:creationId xmlns:a16="http://schemas.microsoft.com/office/drawing/2014/main" xmlns="" id="{7F39B084-3628-8D02-C2AB-80D7FE4BD9BE}"/>
              </a:ext>
            </a:extLst>
          </p:cNvPr>
          <p:cNvSpPr>
            <a:spLocks noChangeShapeType="1"/>
          </p:cNvSpPr>
          <p:nvPr/>
        </p:nvSpPr>
        <p:spPr bwMode="auto">
          <a:xfrm>
            <a:off x="1447800" y="22860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72" name="Line 22">
            <a:extLst>
              <a:ext uri="{FF2B5EF4-FFF2-40B4-BE49-F238E27FC236}">
                <a16:creationId xmlns:a16="http://schemas.microsoft.com/office/drawing/2014/main" xmlns="" id="{0034842E-6320-C0C1-90B8-79E0BCE5BDF0}"/>
              </a:ext>
            </a:extLst>
          </p:cNvPr>
          <p:cNvSpPr>
            <a:spLocks noChangeShapeType="1"/>
          </p:cNvSpPr>
          <p:nvPr/>
        </p:nvSpPr>
        <p:spPr bwMode="auto">
          <a:xfrm>
            <a:off x="1143000" y="22860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73" name="Line 23">
            <a:extLst>
              <a:ext uri="{FF2B5EF4-FFF2-40B4-BE49-F238E27FC236}">
                <a16:creationId xmlns:a16="http://schemas.microsoft.com/office/drawing/2014/main" xmlns="" id="{8BF13969-D3DD-63D6-CFAF-1877B3AC17D5}"/>
              </a:ext>
            </a:extLst>
          </p:cNvPr>
          <p:cNvSpPr>
            <a:spLocks noChangeShapeType="1"/>
          </p:cNvSpPr>
          <p:nvPr/>
        </p:nvSpPr>
        <p:spPr bwMode="auto">
          <a:xfrm>
            <a:off x="914400" y="4495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74" name="AutoShape 24">
            <a:extLst>
              <a:ext uri="{FF2B5EF4-FFF2-40B4-BE49-F238E27FC236}">
                <a16:creationId xmlns:a16="http://schemas.microsoft.com/office/drawing/2014/main" xmlns="" id="{61F5D56E-4518-3307-B6E5-52EE16276B6D}"/>
              </a:ext>
            </a:extLst>
          </p:cNvPr>
          <p:cNvSpPr>
            <a:spLocks noChangeArrowheads="1"/>
          </p:cNvSpPr>
          <p:nvPr/>
        </p:nvSpPr>
        <p:spPr bwMode="auto">
          <a:xfrm>
            <a:off x="762000" y="4191000"/>
            <a:ext cx="304800" cy="304800"/>
          </a:xfrm>
          <a:prstGeom prst="smileyFace">
            <a:avLst>
              <a:gd name="adj" fmla="val 4653"/>
            </a:avLst>
          </a:prstGeom>
          <a:solidFill>
            <a:srgbClr val="F4EBB2"/>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a:solidFill>
                <a:schemeClr val="bg1"/>
              </a:solidFill>
            </a:endParaRPr>
          </a:p>
        </p:txBody>
      </p:sp>
      <p:sp>
        <p:nvSpPr>
          <p:cNvPr id="23575" name="Line 25">
            <a:extLst>
              <a:ext uri="{FF2B5EF4-FFF2-40B4-BE49-F238E27FC236}">
                <a16:creationId xmlns:a16="http://schemas.microsoft.com/office/drawing/2014/main" xmlns="" id="{21DCAD87-08CE-9532-E783-8C83B73D786A}"/>
              </a:ext>
            </a:extLst>
          </p:cNvPr>
          <p:cNvSpPr>
            <a:spLocks noChangeShapeType="1"/>
          </p:cNvSpPr>
          <p:nvPr/>
        </p:nvSpPr>
        <p:spPr bwMode="auto">
          <a:xfrm>
            <a:off x="685800" y="46482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76" name="Line 26">
            <a:extLst>
              <a:ext uri="{FF2B5EF4-FFF2-40B4-BE49-F238E27FC236}">
                <a16:creationId xmlns:a16="http://schemas.microsoft.com/office/drawing/2014/main" xmlns="" id="{E2C2F111-2D31-17A8-8E40-62F9BCE91C7F}"/>
              </a:ext>
            </a:extLst>
          </p:cNvPr>
          <p:cNvSpPr>
            <a:spLocks noChangeShapeType="1"/>
          </p:cNvSpPr>
          <p:nvPr/>
        </p:nvSpPr>
        <p:spPr bwMode="auto">
          <a:xfrm flipH="1">
            <a:off x="762000" y="48768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77" name="Line 27">
            <a:extLst>
              <a:ext uri="{FF2B5EF4-FFF2-40B4-BE49-F238E27FC236}">
                <a16:creationId xmlns:a16="http://schemas.microsoft.com/office/drawing/2014/main" xmlns="" id="{2C7DE2DB-C27B-7B2C-F5A4-78A822AFF5C3}"/>
              </a:ext>
            </a:extLst>
          </p:cNvPr>
          <p:cNvSpPr>
            <a:spLocks noChangeShapeType="1"/>
          </p:cNvSpPr>
          <p:nvPr/>
        </p:nvSpPr>
        <p:spPr bwMode="auto">
          <a:xfrm>
            <a:off x="914400" y="4876800"/>
            <a:ext cx="228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78" name="Line 28">
            <a:extLst>
              <a:ext uri="{FF2B5EF4-FFF2-40B4-BE49-F238E27FC236}">
                <a16:creationId xmlns:a16="http://schemas.microsoft.com/office/drawing/2014/main" xmlns="" id="{AFECC670-A24D-4E2F-0E6D-4508833010FC}"/>
              </a:ext>
            </a:extLst>
          </p:cNvPr>
          <p:cNvSpPr>
            <a:spLocks noChangeShapeType="1"/>
          </p:cNvSpPr>
          <p:nvPr/>
        </p:nvSpPr>
        <p:spPr bwMode="auto">
          <a:xfrm>
            <a:off x="1371600" y="4495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79" name="AutoShape 29">
            <a:extLst>
              <a:ext uri="{FF2B5EF4-FFF2-40B4-BE49-F238E27FC236}">
                <a16:creationId xmlns:a16="http://schemas.microsoft.com/office/drawing/2014/main" xmlns="" id="{74C43923-FAD0-7D07-CCBE-9342FC5452D0}"/>
              </a:ext>
            </a:extLst>
          </p:cNvPr>
          <p:cNvSpPr>
            <a:spLocks noChangeArrowheads="1"/>
          </p:cNvSpPr>
          <p:nvPr/>
        </p:nvSpPr>
        <p:spPr bwMode="auto">
          <a:xfrm>
            <a:off x="1219200" y="4191000"/>
            <a:ext cx="304800" cy="304800"/>
          </a:xfrm>
          <a:prstGeom prst="smileyFace">
            <a:avLst>
              <a:gd name="adj" fmla="val 4653"/>
            </a:avLst>
          </a:prstGeom>
          <a:solidFill>
            <a:srgbClr val="F4EBB2"/>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3580" name="Line 30">
            <a:extLst>
              <a:ext uri="{FF2B5EF4-FFF2-40B4-BE49-F238E27FC236}">
                <a16:creationId xmlns:a16="http://schemas.microsoft.com/office/drawing/2014/main" xmlns="" id="{5B4E3EEB-4581-D81A-F022-A5C602A7782D}"/>
              </a:ext>
            </a:extLst>
          </p:cNvPr>
          <p:cNvSpPr>
            <a:spLocks noChangeShapeType="1"/>
          </p:cNvSpPr>
          <p:nvPr/>
        </p:nvSpPr>
        <p:spPr bwMode="auto">
          <a:xfrm>
            <a:off x="1143000" y="46482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81" name="Line 31">
            <a:extLst>
              <a:ext uri="{FF2B5EF4-FFF2-40B4-BE49-F238E27FC236}">
                <a16:creationId xmlns:a16="http://schemas.microsoft.com/office/drawing/2014/main" xmlns="" id="{2CA879FF-A095-2049-46CD-217A2AA8320A}"/>
              </a:ext>
            </a:extLst>
          </p:cNvPr>
          <p:cNvSpPr>
            <a:spLocks noChangeShapeType="1"/>
          </p:cNvSpPr>
          <p:nvPr/>
        </p:nvSpPr>
        <p:spPr bwMode="auto">
          <a:xfrm flipH="1">
            <a:off x="1219200" y="48768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82" name="Line 32">
            <a:extLst>
              <a:ext uri="{FF2B5EF4-FFF2-40B4-BE49-F238E27FC236}">
                <a16:creationId xmlns:a16="http://schemas.microsoft.com/office/drawing/2014/main" xmlns="" id="{919656B8-4FE7-088F-72F5-18A60B6234A3}"/>
              </a:ext>
            </a:extLst>
          </p:cNvPr>
          <p:cNvSpPr>
            <a:spLocks noChangeShapeType="1"/>
          </p:cNvSpPr>
          <p:nvPr/>
        </p:nvSpPr>
        <p:spPr bwMode="auto">
          <a:xfrm>
            <a:off x="1371600" y="4876800"/>
            <a:ext cx="228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83" name="Line 33">
            <a:extLst>
              <a:ext uri="{FF2B5EF4-FFF2-40B4-BE49-F238E27FC236}">
                <a16:creationId xmlns:a16="http://schemas.microsoft.com/office/drawing/2014/main" xmlns="" id="{C23C9096-BBC5-73D6-A9DA-7FA31D3C3A2C}"/>
              </a:ext>
            </a:extLst>
          </p:cNvPr>
          <p:cNvSpPr>
            <a:spLocks noChangeShapeType="1"/>
          </p:cNvSpPr>
          <p:nvPr/>
        </p:nvSpPr>
        <p:spPr bwMode="auto">
          <a:xfrm>
            <a:off x="1828800" y="4495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84" name="AutoShape 34">
            <a:extLst>
              <a:ext uri="{FF2B5EF4-FFF2-40B4-BE49-F238E27FC236}">
                <a16:creationId xmlns:a16="http://schemas.microsoft.com/office/drawing/2014/main" xmlns="" id="{E6F9E99E-A907-16E3-EDF7-F4FEE2B4C516}"/>
              </a:ext>
            </a:extLst>
          </p:cNvPr>
          <p:cNvSpPr>
            <a:spLocks noChangeArrowheads="1"/>
          </p:cNvSpPr>
          <p:nvPr/>
        </p:nvSpPr>
        <p:spPr bwMode="auto">
          <a:xfrm>
            <a:off x="1676400" y="4191000"/>
            <a:ext cx="304800" cy="304800"/>
          </a:xfrm>
          <a:prstGeom prst="smileyFace">
            <a:avLst>
              <a:gd name="adj" fmla="val 4653"/>
            </a:avLst>
          </a:prstGeom>
          <a:solidFill>
            <a:srgbClr val="A4623A"/>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3585" name="Line 35">
            <a:extLst>
              <a:ext uri="{FF2B5EF4-FFF2-40B4-BE49-F238E27FC236}">
                <a16:creationId xmlns:a16="http://schemas.microsoft.com/office/drawing/2014/main" xmlns="" id="{5C08DF6B-7A30-B32B-327F-AD6CD0620D10}"/>
              </a:ext>
            </a:extLst>
          </p:cNvPr>
          <p:cNvSpPr>
            <a:spLocks noChangeShapeType="1"/>
          </p:cNvSpPr>
          <p:nvPr/>
        </p:nvSpPr>
        <p:spPr bwMode="auto">
          <a:xfrm>
            <a:off x="1600200" y="46482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86" name="Line 36">
            <a:extLst>
              <a:ext uri="{FF2B5EF4-FFF2-40B4-BE49-F238E27FC236}">
                <a16:creationId xmlns:a16="http://schemas.microsoft.com/office/drawing/2014/main" xmlns="" id="{97347A22-EF72-C6C4-AC0B-351A44AE0B61}"/>
              </a:ext>
            </a:extLst>
          </p:cNvPr>
          <p:cNvSpPr>
            <a:spLocks noChangeShapeType="1"/>
          </p:cNvSpPr>
          <p:nvPr/>
        </p:nvSpPr>
        <p:spPr bwMode="auto">
          <a:xfrm flipH="1">
            <a:off x="1676400" y="48768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87" name="Line 37">
            <a:extLst>
              <a:ext uri="{FF2B5EF4-FFF2-40B4-BE49-F238E27FC236}">
                <a16:creationId xmlns:a16="http://schemas.microsoft.com/office/drawing/2014/main" xmlns="" id="{6C60B846-267D-3D5B-D253-FD2384015B14}"/>
              </a:ext>
            </a:extLst>
          </p:cNvPr>
          <p:cNvSpPr>
            <a:spLocks noChangeShapeType="1"/>
          </p:cNvSpPr>
          <p:nvPr/>
        </p:nvSpPr>
        <p:spPr bwMode="auto">
          <a:xfrm>
            <a:off x="1828800" y="48768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88" name="AutoShape 38">
            <a:extLst>
              <a:ext uri="{FF2B5EF4-FFF2-40B4-BE49-F238E27FC236}">
                <a16:creationId xmlns:a16="http://schemas.microsoft.com/office/drawing/2014/main" xmlns="" id="{26E8FEAC-0203-86B0-1EAF-CF089ADA6057}"/>
              </a:ext>
            </a:extLst>
          </p:cNvPr>
          <p:cNvSpPr>
            <a:spLocks noChangeArrowheads="1"/>
          </p:cNvSpPr>
          <p:nvPr/>
        </p:nvSpPr>
        <p:spPr bwMode="auto">
          <a:xfrm>
            <a:off x="1676400" y="4876800"/>
            <a:ext cx="304800" cy="228600"/>
          </a:xfrm>
          <a:prstGeom prst="triangle">
            <a:avLst>
              <a:gd name="adj" fmla="val 50000"/>
            </a:avLst>
          </a:prstGeom>
          <a:solidFill>
            <a:schemeClr va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3589" name="Line 39">
            <a:extLst>
              <a:ext uri="{FF2B5EF4-FFF2-40B4-BE49-F238E27FC236}">
                <a16:creationId xmlns:a16="http://schemas.microsoft.com/office/drawing/2014/main" xmlns="" id="{B92DEABC-7119-8798-1139-C1A4A3E9E0D4}"/>
              </a:ext>
            </a:extLst>
          </p:cNvPr>
          <p:cNvSpPr>
            <a:spLocks noChangeShapeType="1"/>
          </p:cNvSpPr>
          <p:nvPr/>
        </p:nvSpPr>
        <p:spPr bwMode="auto">
          <a:xfrm>
            <a:off x="1981200" y="4267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90" name="Line 40">
            <a:extLst>
              <a:ext uri="{FF2B5EF4-FFF2-40B4-BE49-F238E27FC236}">
                <a16:creationId xmlns:a16="http://schemas.microsoft.com/office/drawing/2014/main" xmlns="" id="{DC6619B6-34C8-7E34-06A0-D79FAD07C476}"/>
              </a:ext>
            </a:extLst>
          </p:cNvPr>
          <p:cNvSpPr>
            <a:spLocks noChangeShapeType="1"/>
          </p:cNvSpPr>
          <p:nvPr/>
        </p:nvSpPr>
        <p:spPr bwMode="auto">
          <a:xfrm>
            <a:off x="1676400" y="4267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91" name="Text Box 41">
            <a:extLst>
              <a:ext uri="{FF2B5EF4-FFF2-40B4-BE49-F238E27FC236}">
                <a16:creationId xmlns:a16="http://schemas.microsoft.com/office/drawing/2014/main" xmlns="" id="{E56D6F1C-1902-8DB7-AA0B-E6E0C3370EDF}"/>
              </a:ext>
            </a:extLst>
          </p:cNvPr>
          <p:cNvSpPr txBox="1">
            <a:spLocks noChangeArrowheads="1"/>
          </p:cNvSpPr>
          <p:nvPr/>
        </p:nvSpPr>
        <p:spPr bwMode="auto">
          <a:xfrm>
            <a:off x="2149475" y="2068513"/>
            <a:ext cx="5937250"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b="1"/>
              <a:t>IMT: Incident Management Team</a:t>
            </a:r>
            <a:r>
              <a:rPr lang="en-US" altLang="en-US"/>
              <a:t> </a:t>
            </a:r>
          </a:p>
          <a:p>
            <a:pPr algn="ctr"/>
            <a:r>
              <a:rPr lang="en-US" altLang="en-US"/>
              <a:t>IS Mgr leads, includes steering committee, IRT members</a:t>
            </a:r>
          </a:p>
          <a:p>
            <a:pPr algn="ctr"/>
            <a:r>
              <a:rPr lang="en-US" altLang="en-US"/>
              <a:t>Develop strategies &amp; design plan for Incident Response, </a:t>
            </a:r>
          </a:p>
          <a:p>
            <a:pPr algn="ctr"/>
            <a:r>
              <a:rPr lang="en-US" altLang="en-US"/>
              <a:t>integrating business, IT, BCP, and risk management</a:t>
            </a:r>
          </a:p>
          <a:p>
            <a:pPr algn="ctr"/>
            <a:r>
              <a:rPr lang="en-US" altLang="en-US"/>
              <a:t>Obtain funding, Review postmortems</a:t>
            </a:r>
          </a:p>
          <a:p>
            <a:pPr lvl="1" algn="ctr"/>
            <a:r>
              <a:rPr lang="en-US" altLang="en-US"/>
              <a:t>Meet performance &amp; reporting requirements</a:t>
            </a:r>
          </a:p>
        </p:txBody>
      </p:sp>
      <p:sp>
        <p:nvSpPr>
          <p:cNvPr id="23592" name="Text Box 42">
            <a:extLst>
              <a:ext uri="{FF2B5EF4-FFF2-40B4-BE49-F238E27FC236}">
                <a16:creationId xmlns:a16="http://schemas.microsoft.com/office/drawing/2014/main" xmlns="" id="{E7568464-E84D-A68C-DE43-BDE46040329E}"/>
              </a:ext>
            </a:extLst>
          </p:cNvPr>
          <p:cNvSpPr txBox="1">
            <a:spLocks noChangeArrowheads="1"/>
          </p:cNvSpPr>
          <p:nvPr/>
        </p:nvSpPr>
        <p:spPr bwMode="auto">
          <a:xfrm>
            <a:off x="2346325" y="4049713"/>
            <a:ext cx="6788150"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b="1" dirty="0"/>
              <a:t>IRT: Incident Response Team</a:t>
            </a:r>
          </a:p>
          <a:p>
            <a:pPr algn="ctr"/>
            <a:r>
              <a:rPr lang="en-US" altLang="en-US" dirty="0"/>
              <a:t>Handles the specific incident.  Has specific knowledge relating to:</a:t>
            </a:r>
          </a:p>
          <a:p>
            <a:pPr algn="ctr"/>
            <a:r>
              <a:rPr lang="en-US" altLang="en-US" dirty="0"/>
              <a:t>Security, network protocols, operating systems, physical</a:t>
            </a:r>
          </a:p>
          <a:p>
            <a:pPr algn="ctr"/>
            <a:r>
              <a:rPr lang="en-US" altLang="en-US" dirty="0"/>
              <a:t>security issues, malicious code, etc.</a:t>
            </a:r>
          </a:p>
          <a:p>
            <a:pPr algn="ctr"/>
            <a:endParaRPr lang="en-US" altLang="en-US" sz="800" dirty="0"/>
          </a:p>
          <a:p>
            <a:pPr algn="ctr"/>
            <a:r>
              <a:rPr lang="en-US" altLang="en-US" dirty="0"/>
              <a:t>Permanent (Full Time) Members: IT security specialists, </a:t>
            </a:r>
          </a:p>
          <a:p>
            <a:pPr algn="ctr"/>
            <a:r>
              <a:rPr lang="en-US" altLang="en-US" dirty="0"/>
              <a:t>incident handlers, investigator</a:t>
            </a:r>
          </a:p>
          <a:p>
            <a:pPr algn="ctr"/>
            <a:r>
              <a:rPr lang="en-US" altLang="en-US" dirty="0"/>
              <a:t>Virtual (Part Time) Members: Business (middle </a:t>
            </a:r>
            <a:r>
              <a:rPr lang="en-US" altLang="en-US" dirty="0" err="1"/>
              <a:t>mgmt</a:t>
            </a:r>
            <a:r>
              <a:rPr lang="en-US" altLang="en-US" dirty="0"/>
              <a:t>), legal, </a:t>
            </a:r>
          </a:p>
          <a:p>
            <a:pPr algn="ctr"/>
            <a:r>
              <a:rPr lang="en-US" altLang="en-US" dirty="0"/>
              <a:t>public relations, human resources, physical security, risk, IT</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a:extLst>
              <a:ext uri="{FF2B5EF4-FFF2-40B4-BE49-F238E27FC236}">
                <a16:creationId xmlns:a16="http://schemas.microsoft.com/office/drawing/2014/main" xmlns="" id="{D118338F-2E5A-1645-65F8-4402309C2229}"/>
              </a:ext>
            </a:extLst>
          </p:cNvPr>
          <p:cNvSpPr>
            <a:spLocks noGrp="1" noChangeArrowheads="1"/>
          </p:cNvSpPr>
          <p:nvPr>
            <p:ph type="title"/>
          </p:nvPr>
        </p:nvSpPr>
        <p:spPr>
          <a:xfrm>
            <a:off x="520700" y="917575"/>
            <a:ext cx="8154988" cy="498475"/>
          </a:xfrm>
        </p:spPr>
        <p:txBody>
          <a:bodyPr>
            <a:normAutofit fontScale="90000"/>
          </a:bodyPr>
          <a:lstStyle/>
          <a:p>
            <a:pPr eaLnBrk="1" hangingPunct="1"/>
            <a:r>
              <a:rPr lang="en-US" altLang="en-US" sz="3600">
                <a:ea typeface="Calibri" panose="020F0502020204030204" pitchFamily="34" charset="0"/>
                <a:cs typeface="Lucida Sans" panose="020B0602030504020204" pitchFamily="34" charset="0"/>
              </a:rPr>
              <a:t>Stages in Incident Response</a:t>
            </a:r>
          </a:p>
        </p:txBody>
      </p:sp>
      <p:sp>
        <p:nvSpPr>
          <p:cNvPr id="11267" name="AutoShape 5">
            <a:extLst>
              <a:ext uri="{FF2B5EF4-FFF2-40B4-BE49-F238E27FC236}">
                <a16:creationId xmlns:a16="http://schemas.microsoft.com/office/drawing/2014/main" xmlns="" id="{F3431E7B-0168-E811-6E44-46E2DA40856A}"/>
              </a:ext>
            </a:extLst>
          </p:cNvPr>
          <p:cNvSpPr>
            <a:spLocks noChangeArrowheads="1"/>
          </p:cNvSpPr>
          <p:nvPr/>
        </p:nvSpPr>
        <p:spPr bwMode="auto">
          <a:xfrm>
            <a:off x="533400" y="1981200"/>
            <a:ext cx="1600200" cy="457200"/>
          </a:xfrm>
          <a:prstGeom prst="roundRect">
            <a:avLst>
              <a:gd name="adj" fmla="val 16667"/>
            </a:avLst>
          </a:prstGeom>
          <a:solidFill>
            <a:schemeClr val="bg1">
              <a:lumMod val="85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en-US" altLang="en-US" dirty="0"/>
              <a:t>Preparation</a:t>
            </a:r>
          </a:p>
        </p:txBody>
      </p:sp>
      <p:sp>
        <p:nvSpPr>
          <p:cNvPr id="11268" name="AutoShape 6">
            <a:extLst>
              <a:ext uri="{FF2B5EF4-FFF2-40B4-BE49-F238E27FC236}">
                <a16:creationId xmlns:a16="http://schemas.microsoft.com/office/drawing/2014/main" xmlns="" id="{340C9AC3-7601-81C7-3233-09D7BC109338}"/>
              </a:ext>
            </a:extLst>
          </p:cNvPr>
          <p:cNvSpPr>
            <a:spLocks noChangeArrowheads="1"/>
          </p:cNvSpPr>
          <p:nvPr/>
        </p:nvSpPr>
        <p:spPr bwMode="auto">
          <a:xfrm>
            <a:off x="625475" y="2819400"/>
            <a:ext cx="1447800" cy="457200"/>
          </a:xfrm>
          <a:prstGeom prst="roundRect">
            <a:avLst>
              <a:gd name="adj" fmla="val 16667"/>
            </a:avLst>
          </a:prstGeom>
          <a:solidFill>
            <a:schemeClr val="bg1">
              <a:lumMod val="85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en-US" altLang="en-US" dirty="0"/>
              <a:t>Identification</a:t>
            </a:r>
          </a:p>
        </p:txBody>
      </p:sp>
      <p:sp>
        <p:nvSpPr>
          <p:cNvPr id="11269" name="AutoShape 7">
            <a:extLst>
              <a:ext uri="{FF2B5EF4-FFF2-40B4-BE49-F238E27FC236}">
                <a16:creationId xmlns:a16="http://schemas.microsoft.com/office/drawing/2014/main" xmlns="" id="{75D5043D-DE15-70C6-292F-6FFA34274BC3}"/>
              </a:ext>
            </a:extLst>
          </p:cNvPr>
          <p:cNvSpPr>
            <a:spLocks noChangeArrowheads="1"/>
          </p:cNvSpPr>
          <p:nvPr/>
        </p:nvSpPr>
        <p:spPr bwMode="auto">
          <a:xfrm>
            <a:off x="681038" y="3490913"/>
            <a:ext cx="1371600" cy="606425"/>
          </a:xfrm>
          <a:prstGeom prst="roundRect">
            <a:avLst>
              <a:gd name="adj" fmla="val 16667"/>
            </a:avLst>
          </a:prstGeom>
          <a:solidFill>
            <a:schemeClr val="bg1">
              <a:lumMod val="85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en-US" altLang="en-US" dirty="0"/>
              <a:t>Containment</a:t>
            </a:r>
          </a:p>
          <a:p>
            <a:pPr algn="ctr">
              <a:defRPr/>
            </a:pPr>
            <a:r>
              <a:rPr lang="en-US" altLang="en-US" dirty="0"/>
              <a:t>&amp; Escalation</a:t>
            </a:r>
          </a:p>
        </p:txBody>
      </p:sp>
      <p:sp>
        <p:nvSpPr>
          <p:cNvPr id="11270" name="AutoShape 8">
            <a:extLst>
              <a:ext uri="{FF2B5EF4-FFF2-40B4-BE49-F238E27FC236}">
                <a16:creationId xmlns:a16="http://schemas.microsoft.com/office/drawing/2014/main" xmlns="" id="{BA8575FF-B577-6DDE-793D-9776EBAF7976}"/>
              </a:ext>
            </a:extLst>
          </p:cNvPr>
          <p:cNvSpPr>
            <a:spLocks noChangeArrowheads="1"/>
          </p:cNvSpPr>
          <p:nvPr/>
        </p:nvSpPr>
        <p:spPr bwMode="auto">
          <a:xfrm>
            <a:off x="625475" y="4321175"/>
            <a:ext cx="1447800" cy="685800"/>
          </a:xfrm>
          <a:prstGeom prst="roundRect">
            <a:avLst>
              <a:gd name="adj" fmla="val 16667"/>
            </a:avLst>
          </a:prstGeom>
          <a:solidFill>
            <a:schemeClr val="bg1">
              <a:lumMod val="85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en-US" altLang="en-US" dirty="0"/>
              <a:t>Analysis &amp;</a:t>
            </a:r>
          </a:p>
          <a:p>
            <a:pPr algn="ctr">
              <a:defRPr/>
            </a:pPr>
            <a:r>
              <a:rPr lang="en-US" altLang="en-US" dirty="0"/>
              <a:t>Eradication</a:t>
            </a:r>
          </a:p>
        </p:txBody>
      </p:sp>
      <p:sp>
        <p:nvSpPr>
          <p:cNvPr id="11271" name="AutoShape 9">
            <a:extLst>
              <a:ext uri="{FF2B5EF4-FFF2-40B4-BE49-F238E27FC236}">
                <a16:creationId xmlns:a16="http://schemas.microsoft.com/office/drawing/2014/main" xmlns="" id="{277F2197-31EC-B40C-D0B4-7F9AA1A2851C}"/>
              </a:ext>
            </a:extLst>
          </p:cNvPr>
          <p:cNvSpPr>
            <a:spLocks noChangeArrowheads="1"/>
          </p:cNvSpPr>
          <p:nvPr/>
        </p:nvSpPr>
        <p:spPr bwMode="auto">
          <a:xfrm>
            <a:off x="655638" y="5278438"/>
            <a:ext cx="1371600" cy="533400"/>
          </a:xfrm>
          <a:prstGeom prst="roundRect">
            <a:avLst>
              <a:gd name="adj" fmla="val 16667"/>
            </a:avLst>
          </a:prstGeom>
          <a:solidFill>
            <a:schemeClr val="bg1">
              <a:lumMod val="85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en-US" altLang="en-US" dirty="0"/>
              <a:t>Recovery</a:t>
            </a:r>
          </a:p>
        </p:txBody>
      </p:sp>
      <p:sp>
        <p:nvSpPr>
          <p:cNvPr id="11272" name="AutoShape 10">
            <a:extLst>
              <a:ext uri="{FF2B5EF4-FFF2-40B4-BE49-F238E27FC236}">
                <a16:creationId xmlns:a16="http://schemas.microsoft.com/office/drawing/2014/main" xmlns="" id="{81A8F40D-7FA4-2B6D-023B-693B9D227447}"/>
              </a:ext>
            </a:extLst>
          </p:cNvPr>
          <p:cNvSpPr>
            <a:spLocks noChangeArrowheads="1"/>
          </p:cNvSpPr>
          <p:nvPr/>
        </p:nvSpPr>
        <p:spPr bwMode="auto">
          <a:xfrm>
            <a:off x="685800" y="6011863"/>
            <a:ext cx="1341438" cy="533400"/>
          </a:xfrm>
          <a:prstGeom prst="roundRect">
            <a:avLst>
              <a:gd name="adj" fmla="val 16667"/>
            </a:avLst>
          </a:prstGeom>
          <a:solidFill>
            <a:schemeClr val="bg1">
              <a:lumMod val="85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en-US" altLang="en-US" dirty="0"/>
              <a:t>Lessons</a:t>
            </a:r>
          </a:p>
          <a:p>
            <a:pPr algn="ctr">
              <a:defRPr/>
            </a:pPr>
            <a:r>
              <a:rPr lang="en-US" altLang="en-US" dirty="0"/>
              <a:t>Learned</a:t>
            </a:r>
          </a:p>
        </p:txBody>
      </p:sp>
      <p:cxnSp>
        <p:nvCxnSpPr>
          <p:cNvPr id="25609" name="AutoShape 11">
            <a:extLst>
              <a:ext uri="{FF2B5EF4-FFF2-40B4-BE49-F238E27FC236}">
                <a16:creationId xmlns:a16="http://schemas.microsoft.com/office/drawing/2014/main" xmlns="" id="{9EBCA9E4-BCB7-2401-90BB-4A22BE5F6DE8}"/>
              </a:ext>
            </a:extLst>
          </p:cNvPr>
          <p:cNvCxnSpPr>
            <a:cxnSpLocks noChangeShapeType="1"/>
            <a:stCxn id="11267" idx="2"/>
            <a:endCxn id="11268" idx="0"/>
          </p:cNvCxnSpPr>
          <p:nvPr/>
        </p:nvCxnSpPr>
        <p:spPr bwMode="auto">
          <a:xfrm rot="16200000" flipH="1">
            <a:off x="1150938" y="2620962"/>
            <a:ext cx="381000" cy="15875"/>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5610" name="AutoShape 12">
            <a:extLst>
              <a:ext uri="{FF2B5EF4-FFF2-40B4-BE49-F238E27FC236}">
                <a16:creationId xmlns:a16="http://schemas.microsoft.com/office/drawing/2014/main" xmlns="" id="{944FD4D4-2FE0-9954-95D7-FFDF07FF48D7}"/>
              </a:ext>
            </a:extLst>
          </p:cNvPr>
          <p:cNvCxnSpPr>
            <a:cxnSpLocks noChangeShapeType="1"/>
            <a:stCxn id="11268" idx="2"/>
            <a:endCxn id="11269" idx="0"/>
          </p:cNvCxnSpPr>
          <p:nvPr/>
        </p:nvCxnSpPr>
        <p:spPr bwMode="auto">
          <a:xfrm rot="16200000" flipH="1">
            <a:off x="1250950" y="3375025"/>
            <a:ext cx="214313" cy="17463"/>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5611" name="AutoShape 13">
            <a:extLst>
              <a:ext uri="{FF2B5EF4-FFF2-40B4-BE49-F238E27FC236}">
                <a16:creationId xmlns:a16="http://schemas.microsoft.com/office/drawing/2014/main" xmlns="" id="{D91B17EF-5A39-A39D-8FF1-822FC95D0721}"/>
              </a:ext>
            </a:extLst>
          </p:cNvPr>
          <p:cNvCxnSpPr>
            <a:cxnSpLocks noChangeShapeType="1"/>
            <a:stCxn id="11269" idx="2"/>
            <a:endCxn id="11270" idx="0"/>
          </p:cNvCxnSpPr>
          <p:nvPr/>
        </p:nvCxnSpPr>
        <p:spPr bwMode="auto">
          <a:xfrm rot="5400000">
            <a:off x="1246188" y="4200525"/>
            <a:ext cx="223837" cy="17463"/>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5612" name="AutoShape 14">
            <a:extLst>
              <a:ext uri="{FF2B5EF4-FFF2-40B4-BE49-F238E27FC236}">
                <a16:creationId xmlns:a16="http://schemas.microsoft.com/office/drawing/2014/main" xmlns="" id="{4FB54253-DD19-F9B2-6129-095AE4C32CC4}"/>
              </a:ext>
            </a:extLst>
          </p:cNvPr>
          <p:cNvCxnSpPr>
            <a:cxnSpLocks noChangeShapeType="1"/>
            <a:stCxn id="11270" idx="2"/>
            <a:endCxn id="11271" idx="0"/>
          </p:cNvCxnSpPr>
          <p:nvPr/>
        </p:nvCxnSpPr>
        <p:spPr bwMode="auto">
          <a:xfrm rot="5400000">
            <a:off x="1209675" y="5138738"/>
            <a:ext cx="271463" cy="7937"/>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5613" name="AutoShape 15">
            <a:extLst>
              <a:ext uri="{FF2B5EF4-FFF2-40B4-BE49-F238E27FC236}">
                <a16:creationId xmlns:a16="http://schemas.microsoft.com/office/drawing/2014/main" xmlns="" id="{5F9EA687-0409-097F-4200-74E93259A3B4}"/>
              </a:ext>
            </a:extLst>
          </p:cNvPr>
          <p:cNvCxnSpPr>
            <a:cxnSpLocks noChangeShapeType="1"/>
            <a:stCxn id="11271" idx="2"/>
            <a:endCxn id="11272" idx="0"/>
          </p:cNvCxnSpPr>
          <p:nvPr/>
        </p:nvCxnSpPr>
        <p:spPr bwMode="auto">
          <a:xfrm rot="16200000" flipH="1">
            <a:off x="1248569" y="5904707"/>
            <a:ext cx="200025" cy="14287"/>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5614" name="Text Box 16">
            <a:extLst>
              <a:ext uri="{FF2B5EF4-FFF2-40B4-BE49-F238E27FC236}">
                <a16:creationId xmlns:a16="http://schemas.microsoft.com/office/drawing/2014/main" xmlns="" id="{DBEB4061-AD1B-3CDE-9975-C00E8C45D48D}"/>
              </a:ext>
            </a:extLst>
          </p:cNvPr>
          <p:cNvSpPr txBox="1">
            <a:spLocks noChangeArrowheads="1"/>
          </p:cNvSpPr>
          <p:nvPr/>
        </p:nvSpPr>
        <p:spPr bwMode="auto">
          <a:xfrm>
            <a:off x="2422525" y="2093913"/>
            <a:ext cx="2546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Plan PRIOR to Incident</a:t>
            </a:r>
          </a:p>
        </p:txBody>
      </p:sp>
      <p:sp>
        <p:nvSpPr>
          <p:cNvPr id="25615" name="Text Box 17">
            <a:extLst>
              <a:ext uri="{FF2B5EF4-FFF2-40B4-BE49-F238E27FC236}">
                <a16:creationId xmlns:a16="http://schemas.microsoft.com/office/drawing/2014/main" xmlns="" id="{AC407270-4FCD-E122-2186-345131600AFD}"/>
              </a:ext>
            </a:extLst>
          </p:cNvPr>
          <p:cNvSpPr txBox="1">
            <a:spLocks noChangeArrowheads="1"/>
          </p:cNvSpPr>
          <p:nvPr/>
        </p:nvSpPr>
        <p:spPr bwMode="auto">
          <a:xfrm>
            <a:off x="2266950" y="2909888"/>
            <a:ext cx="3524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Determine what is/has happened</a:t>
            </a:r>
          </a:p>
        </p:txBody>
      </p:sp>
      <p:sp>
        <p:nvSpPr>
          <p:cNvPr id="25616" name="Text Box 18">
            <a:extLst>
              <a:ext uri="{FF2B5EF4-FFF2-40B4-BE49-F238E27FC236}">
                <a16:creationId xmlns:a16="http://schemas.microsoft.com/office/drawing/2014/main" xmlns="" id="{2A09A6DF-4F06-65FC-F70F-32A138946580}"/>
              </a:ext>
            </a:extLst>
          </p:cNvPr>
          <p:cNvSpPr txBox="1">
            <a:spLocks noChangeArrowheads="1"/>
          </p:cNvSpPr>
          <p:nvPr/>
        </p:nvSpPr>
        <p:spPr bwMode="auto">
          <a:xfrm>
            <a:off x="2414588" y="3490913"/>
            <a:ext cx="151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Limit incident</a:t>
            </a:r>
          </a:p>
        </p:txBody>
      </p:sp>
      <p:sp>
        <p:nvSpPr>
          <p:cNvPr id="25617" name="Text Box 19">
            <a:extLst>
              <a:ext uri="{FF2B5EF4-FFF2-40B4-BE49-F238E27FC236}">
                <a16:creationId xmlns:a16="http://schemas.microsoft.com/office/drawing/2014/main" xmlns="" id="{DA636560-079B-2E05-4B6B-09CCA1E40102}"/>
              </a:ext>
            </a:extLst>
          </p:cNvPr>
          <p:cNvSpPr txBox="1">
            <a:spLocks noChangeArrowheads="1"/>
          </p:cNvSpPr>
          <p:nvPr/>
        </p:nvSpPr>
        <p:spPr bwMode="auto">
          <a:xfrm>
            <a:off x="2214563" y="4335463"/>
            <a:ext cx="2508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Determine and remove</a:t>
            </a:r>
          </a:p>
          <a:p>
            <a:pPr algn="ctr"/>
            <a:r>
              <a:rPr lang="en-US" altLang="en-US"/>
              <a:t>root cause </a:t>
            </a:r>
          </a:p>
        </p:txBody>
      </p:sp>
      <p:sp>
        <p:nvSpPr>
          <p:cNvPr id="25618" name="Text Box 21">
            <a:extLst>
              <a:ext uri="{FF2B5EF4-FFF2-40B4-BE49-F238E27FC236}">
                <a16:creationId xmlns:a16="http://schemas.microsoft.com/office/drawing/2014/main" xmlns="" id="{89CBE3C1-7CAB-940E-06A9-D780FC950693}"/>
              </a:ext>
            </a:extLst>
          </p:cNvPr>
          <p:cNvSpPr txBox="1">
            <a:spLocks noChangeArrowheads="1"/>
          </p:cNvSpPr>
          <p:nvPr/>
        </p:nvSpPr>
        <p:spPr bwMode="auto">
          <a:xfrm>
            <a:off x="2417763" y="5202238"/>
            <a:ext cx="2000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Return operations</a:t>
            </a:r>
          </a:p>
          <a:p>
            <a:pPr algn="ctr"/>
            <a:r>
              <a:rPr lang="en-US" altLang="en-US"/>
              <a:t>to normal</a:t>
            </a:r>
          </a:p>
        </p:txBody>
      </p:sp>
      <p:sp>
        <p:nvSpPr>
          <p:cNvPr id="25619" name="Text Box 22">
            <a:extLst>
              <a:ext uri="{FF2B5EF4-FFF2-40B4-BE49-F238E27FC236}">
                <a16:creationId xmlns:a16="http://schemas.microsoft.com/office/drawing/2014/main" xmlns="" id="{E41F67C9-3813-1D22-3C80-D64897FD51B4}"/>
              </a:ext>
            </a:extLst>
          </p:cNvPr>
          <p:cNvSpPr txBox="1">
            <a:spLocks noChangeArrowheads="1"/>
          </p:cNvSpPr>
          <p:nvPr/>
        </p:nvSpPr>
        <p:spPr bwMode="auto">
          <a:xfrm>
            <a:off x="2266950" y="5957888"/>
            <a:ext cx="2457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Process improvement:</a:t>
            </a:r>
          </a:p>
          <a:p>
            <a:pPr algn="ctr"/>
            <a:r>
              <a:rPr lang="en-US" altLang="en-US"/>
              <a:t>Plan for the future</a:t>
            </a:r>
          </a:p>
        </p:txBody>
      </p:sp>
      <p:sp>
        <p:nvSpPr>
          <p:cNvPr id="30" name="AutoShape 7">
            <a:extLst>
              <a:ext uri="{FF2B5EF4-FFF2-40B4-BE49-F238E27FC236}">
                <a16:creationId xmlns:a16="http://schemas.microsoft.com/office/drawing/2014/main" xmlns="" id="{AB079514-0BE2-0F6F-6F69-F1CA51DC70DB}"/>
              </a:ext>
            </a:extLst>
          </p:cNvPr>
          <p:cNvSpPr>
            <a:spLocks noChangeArrowheads="1"/>
          </p:cNvSpPr>
          <p:nvPr/>
        </p:nvSpPr>
        <p:spPr bwMode="auto">
          <a:xfrm>
            <a:off x="4724400" y="4321175"/>
            <a:ext cx="1371600" cy="457200"/>
          </a:xfrm>
          <a:prstGeom prst="roundRect">
            <a:avLst>
              <a:gd name="adj" fmla="val 16667"/>
            </a:avLst>
          </a:prstGeom>
          <a:solidFill>
            <a:schemeClr val="bg1">
              <a:lumMod val="85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en-US" altLang="en-US" dirty="0"/>
              <a:t>Notification</a:t>
            </a:r>
          </a:p>
        </p:txBody>
      </p:sp>
      <p:sp>
        <p:nvSpPr>
          <p:cNvPr id="31" name="AutoShape 7">
            <a:extLst>
              <a:ext uri="{FF2B5EF4-FFF2-40B4-BE49-F238E27FC236}">
                <a16:creationId xmlns:a16="http://schemas.microsoft.com/office/drawing/2014/main" xmlns="" id="{5A78C296-DBCF-DFDC-F7BE-7214A19474B5}"/>
              </a:ext>
            </a:extLst>
          </p:cNvPr>
          <p:cNvSpPr>
            <a:spLocks noChangeArrowheads="1"/>
          </p:cNvSpPr>
          <p:nvPr/>
        </p:nvSpPr>
        <p:spPr bwMode="auto">
          <a:xfrm>
            <a:off x="4724400" y="5195888"/>
            <a:ext cx="1371600" cy="533400"/>
          </a:xfrm>
          <a:prstGeom prst="roundRect">
            <a:avLst>
              <a:gd name="adj" fmla="val 16667"/>
            </a:avLst>
          </a:prstGeom>
          <a:solidFill>
            <a:schemeClr val="bg1">
              <a:lumMod val="85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en-US" altLang="en-US" dirty="0"/>
              <a:t>Ex-Post</a:t>
            </a:r>
          </a:p>
          <a:p>
            <a:pPr algn="ctr">
              <a:defRPr/>
            </a:pPr>
            <a:r>
              <a:rPr lang="en-US" altLang="en-US" dirty="0"/>
              <a:t>Response</a:t>
            </a:r>
          </a:p>
        </p:txBody>
      </p:sp>
      <p:cxnSp>
        <p:nvCxnSpPr>
          <p:cNvPr id="25622" name="Elbow Connector 23">
            <a:extLst>
              <a:ext uri="{FF2B5EF4-FFF2-40B4-BE49-F238E27FC236}">
                <a16:creationId xmlns:a16="http://schemas.microsoft.com/office/drawing/2014/main" xmlns="" id="{71B8072E-96DA-5259-0FCE-0436ED1C5566}"/>
              </a:ext>
            </a:extLst>
          </p:cNvPr>
          <p:cNvCxnSpPr>
            <a:cxnSpLocks noChangeShapeType="1"/>
            <a:stCxn id="11269" idx="2"/>
            <a:endCxn id="30" idx="0"/>
          </p:cNvCxnSpPr>
          <p:nvPr/>
        </p:nvCxnSpPr>
        <p:spPr bwMode="auto">
          <a:xfrm rot="16200000" flipH="1">
            <a:off x="3276600" y="2187576"/>
            <a:ext cx="223837" cy="4043362"/>
          </a:xfrm>
          <a:prstGeom prst="bent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5623" name="Straight Arrow Connector 25">
            <a:extLst>
              <a:ext uri="{FF2B5EF4-FFF2-40B4-BE49-F238E27FC236}">
                <a16:creationId xmlns:a16="http://schemas.microsoft.com/office/drawing/2014/main" xmlns="" id="{661BCE53-2B73-BCDA-A1E9-3D5849AD83B0}"/>
              </a:ext>
            </a:extLst>
          </p:cNvPr>
          <p:cNvCxnSpPr>
            <a:cxnSpLocks noChangeShapeType="1"/>
            <a:stCxn id="30" idx="2"/>
            <a:endCxn id="31" idx="0"/>
          </p:cNvCxnSpPr>
          <p:nvPr/>
        </p:nvCxnSpPr>
        <p:spPr bwMode="auto">
          <a:xfrm>
            <a:off x="5410200" y="4778375"/>
            <a:ext cx="0" cy="41751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5624" name="TextBox 26">
            <a:extLst>
              <a:ext uri="{FF2B5EF4-FFF2-40B4-BE49-F238E27FC236}">
                <a16:creationId xmlns:a16="http://schemas.microsoft.com/office/drawing/2014/main" xmlns="" id="{B1FFE9B2-CFE6-572F-5487-8CF5CB0233C8}"/>
              </a:ext>
            </a:extLst>
          </p:cNvPr>
          <p:cNvSpPr txBox="1">
            <a:spLocks noChangeArrowheads="1"/>
          </p:cNvSpPr>
          <p:nvPr/>
        </p:nvSpPr>
        <p:spPr bwMode="auto">
          <a:xfrm>
            <a:off x="6208713" y="4303713"/>
            <a:ext cx="17875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Notify any data </a:t>
            </a:r>
          </a:p>
          <a:p>
            <a:r>
              <a:rPr lang="en-US" altLang="en-US"/>
              <a:t>breach victims</a:t>
            </a:r>
          </a:p>
        </p:txBody>
      </p:sp>
      <p:sp>
        <p:nvSpPr>
          <p:cNvPr id="25625" name="TextBox 27">
            <a:extLst>
              <a:ext uri="{FF2B5EF4-FFF2-40B4-BE49-F238E27FC236}">
                <a16:creationId xmlns:a16="http://schemas.microsoft.com/office/drawing/2014/main" xmlns="" id="{E942F1D4-3546-687E-E607-2707B2EE7004}"/>
              </a:ext>
            </a:extLst>
          </p:cNvPr>
          <p:cNvSpPr txBox="1">
            <a:spLocks noChangeArrowheads="1"/>
          </p:cNvSpPr>
          <p:nvPr/>
        </p:nvSpPr>
        <p:spPr bwMode="auto">
          <a:xfrm>
            <a:off x="2422525" y="3840163"/>
            <a:ext cx="1724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[If data breach]</a:t>
            </a:r>
          </a:p>
        </p:txBody>
      </p:sp>
      <p:sp>
        <p:nvSpPr>
          <p:cNvPr id="25626" name="TextBox 11263">
            <a:extLst>
              <a:ext uri="{FF2B5EF4-FFF2-40B4-BE49-F238E27FC236}">
                <a16:creationId xmlns:a16="http://schemas.microsoft.com/office/drawing/2014/main" xmlns="" id="{B2F0864F-02D6-B5C4-5BA5-2C2F999ED6B3}"/>
              </a:ext>
            </a:extLst>
          </p:cNvPr>
          <p:cNvSpPr txBox="1">
            <a:spLocks noChangeArrowheads="1"/>
          </p:cNvSpPr>
          <p:nvPr/>
        </p:nvSpPr>
        <p:spPr bwMode="auto">
          <a:xfrm>
            <a:off x="6329363" y="5222875"/>
            <a:ext cx="23272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Establish call center,</a:t>
            </a:r>
          </a:p>
          <a:p>
            <a:r>
              <a:rPr lang="en-US" altLang="en-US"/>
              <a:t>reparation activities</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xmlns="" id="{84B17E7D-36B3-63F9-49F5-B797EDE1C70B}"/>
              </a:ext>
            </a:extLst>
          </p:cNvPr>
          <p:cNvSpPr>
            <a:spLocks noGrp="1"/>
          </p:cNvSpPr>
          <p:nvPr>
            <p:ph type="title"/>
          </p:nvPr>
        </p:nvSpPr>
        <p:spPr>
          <a:xfrm>
            <a:off x="520700" y="917575"/>
            <a:ext cx="8154988" cy="498475"/>
          </a:xfrm>
        </p:spPr>
        <p:txBody>
          <a:bodyPr>
            <a:normAutofit fontScale="90000"/>
          </a:bodyPr>
          <a:lstStyle/>
          <a:p>
            <a:pPr eaLnBrk="1" hangingPunct="1"/>
            <a:r>
              <a:rPr lang="en-US" altLang="en-US" sz="3600">
                <a:ea typeface="Calibri" panose="020F0502020204030204" pitchFamily="34" charset="0"/>
                <a:cs typeface="Lucida Sans" panose="020B0602030504020204" pitchFamily="34" charset="0"/>
              </a:rPr>
              <a:t>Why is incident response important?</a:t>
            </a:r>
          </a:p>
        </p:txBody>
      </p:sp>
      <p:sp>
        <p:nvSpPr>
          <p:cNvPr id="27651" name="Content Placeholder 2">
            <a:extLst>
              <a:ext uri="{FF2B5EF4-FFF2-40B4-BE49-F238E27FC236}">
                <a16:creationId xmlns:a16="http://schemas.microsoft.com/office/drawing/2014/main" xmlns="" id="{3692E92E-E493-D3C6-61C9-DAAF052D2D10}"/>
              </a:ext>
            </a:extLst>
          </p:cNvPr>
          <p:cNvSpPr>
            <a:spLocks noGrp="1"/>
          </p:cNvSpPr>
          <p:nvPr>
            <p:ph idx="1"/>
          </p:nvPr>
        </p:nvSpPr>
        <p:spPr>
          <a:xfrm>
            <a:off x="424827" y="1491752"/>
            <a:ext cx="8154988" cy="4238625"/>
          </a:xfrm>
        </p:spPr>
        <p:txBody>
          <a:bodyPr/>
          <a:lstStyle/>
          <a:p>
            <a:pPr eaLnBrk="1" hangingPunct="1">
              <a:lnSpc>
                <a:spcPct val="100000"/>
              </a:lnSpc>
            </a:pPr>
            <a:r>
              <a:rPr lang="en-US" altLang="en-US" sz="2000" dirty="0">
                <a:latin typeface="Calibri" panose="020F0502020204030204" pitchFamily="34" charset="0"/>
                <a:ea typeface="ヒラギノ角ゴ Pro W3"/>
                <a:cs typeface="ヒラギノ角ゴ Pro W3"/>
              </a:rPr>
              <a:t>Average Cost of Data Breach:</a:t>
            </a:r>
          </a:p>
          <a:p>
            <a:pPr eaLnBrk="1" hangingPunct="1">
              <a:lnSpc>
                <a:spcPct val="100000"/>
              </a:lnSpc>
            </a:pPr>
            <a:r>
              <a:rPr lang="en-US" altLang="en-US" sz="2000" dirty="0">
                <a:latin typeface="Calibri" panose="020F0502020204030204" pitchFamily="34" charset="0"/>
                <a:ea typeface="ヒラギノ角ゴ Pro W3"/>
                <a:cs typeface="ヒラギノ角ゴ Pro W3"/>
              </a:rPr>
              <a:t>		Global $3.86M; 	               U.S. $7.91M for 31,465 records</a:t>
            </a:r>
          </a:p>
          <a:p>
            <a:pPr eaLnBrk="1" hangingPunct="1">
              <a:lnSpc>
                <a:spcPct val="100000"/>
              </a:lnSpc>
            </a:pPr>
            <a:r>
              <a:rPr lang="en-US" altLang="en-US" sz="2000" dirty="0">
                <a:latin typeface="Calibri" panose="020F0502020204030204" pitchFamily="34" charset="0"/>
                <a:ea typeface="ヒラギノ角ゴ Pro W3"/>
                <a:cs typeface="ヒラギノ角ゴ Pro W3"/>
              </a:rPr>
              <a:t>Mega Breach: 	1 M records: $40 million   50 M records: $350 million</a:t>
            </a:r>
          </a:p>
          <a:p>
            <a:pPr eaLnBrk="1" hangingPunct="1">
              <a:lnSpc>
                <a:spcPct val="100000"/>
              </a:lnSpc>
            </a:pPr>
            <a:r>
              <a:rPr lang="en-US" altLang="en-US" sz="2000" dirty="0">
                <a:latin typeface="Calibri" panose="020F0502020204030204" pitchFamily="34" charset="0"/>
                <a:ea typeface="ヒラギノ角ゴ Pro W3"/>
                <a:cs typeface="ヒラギノ角ゴ Pro W3"/>
              </a:rPr>
              <a:t>Mean Time to Identify (MTTI): Days to find, confirm breach</a:t>
            </a:r>
          </a:p>
          <a:p>
            <a:pPr eaLnBrk="1" hangingPunct="1">
              <a:lnSpc>
                <a:spcPct val="100000"/>
              </a:lnSpc>
            </a:pPr>
            <a:r>
              <a:rPr lang="en-US" altLang="en-US" sz="2000" dirty="0">
                <a:latin typeface="Calibri" panose="020F0502020204030204" pitchFamily="34" charset="0"/>
                <a:ea typeface="ヒラギノ角ゴ Pro W3"/>
                <a:cs typeface="ヒラギノ角ゴ Pro W3"/>
              </a:rPr>
              <a:t>Mean Time to Contain (MTTC): Days to resolve breach and restore service</a:t>
            </a:r>
          </a:p>
        </p:txBody>
      </p:sp>
      <p:graphicFrame>
        <p:nvGraphicFramePr>
          <p:cNvPr id="2" name="Table 1">
            <a:extLst>
              <a:ext uri="{FF2B5EF4-FFF2-40B4-BE49-F238E27FC236}">
                <a16:creationId xmlns:a16="http://schemas.microsoft.com/office/drawing/2014/main" xmlns="" id="{9579D774-004A-4448-D8E4-895EC591CC24}"/>
              </a:ext>
            </a:extLst>
          </p:cNvPr>
          <p:cNvGraphicFramePr>
            <a:graphicFrameLocks noGrp="1"/>
          </p:cNvGraphicFramePr>
          <p:nvPr>
            <p:extLst>
              <p:ext uri="{D42A27DB-BD31-4B8C-83A1-F6EECF244321}">
                <p14:modId xmlns:p14="http://schemas.microsoft.com/office/powerpoint/2010/main" val="2121108792"/>
              </p:ext>
            </p:extLst>
          </p:nvPr>
        </p:nvGraphicFramePr>
        <p:xfrm>
          <a:off x="584063" y="3757862"/>
          <a:ext cx="7124700" cy="2195014"/>
        </p:xfrm>
        <a:graphic>
          <a:graphicData uri="http://schemas.openxmlformats.org/drawingml/2006/table">
            <a:tbl>
              <a:tblPr firstRow="1" bandRow="1">
                <a:tableStyleId>{5C22544A-7EE6-4342-B048-85BDC9FD1C3A}</a:tableStyleId>
              </a:tblPr>
              <a:tblGrid>
                <a:gridCol w="1424940">
                  <a:extLst>
                    <a:ext uri="{9D8B030D-6E8A-4147-A177-3AD203B41FA5}">
                      <a16:colId xmlns:a16="http://schemas.microsoft.com/office/drawing/2014/main" xmlns="" val="20000"/>
                    </a:ext>
                  </a:extLst>
                </a:gridCol>
                <a:gridCol w="949696">
                  <a:extLst>
                    <a:ext uri="{9D8B030D-6E8A-4147-A177-3AD203B41FA5}">
                      <a16:colId xmlns:a16="http://schemas.microsoft.com/office/drawing/2014/main" xmlns="" val="20001"/>
                    </a:ext>
                  </a:extLst>
                </a:gridCol>
                <a:gridCol w="761915">
                  <a:extLst>
                    <a:ext uri="{9D8B030D-6E8A-4147-A177-3AD203B41FA5}">
                      <a16:colId xmlns:a16="http://schemas.microsoft.com/office/drawing/2014/main" xmlns="" val="20002"/>
                    </a:ext>
                  </a:extLst>
                </a:gridCol>
                <a:gridCol w="838106">
                  <a:extLst>
                    <a:ext uri="{9D8B030D-6E8A-4147-A177-3AD203B41FA5}">
                      <a16:colId xmlns:a16="http://schemas.microsoft.com/office/drawing/2014/main" xmlns="" val="20003"/>
                    </a:ext>
                  </a:extLst>
                </a:gridCol>
                <a:gridCol w="1050014">
                  <a:extLst>
                    <a:ext uri="{9D8B030D-6E8A-4147-A177-3AD203B41FA5}">
                      <a16:colId xmlns:a16="http://schemas.microsoft.com/office/drawing/2014/main" xmlns="" val="20004"/>
                    </a:ext>
                  </a:extLst>
                </a:gridCol>
                <a:gridCol w="1050015">
                  <a:extLst>
                    <a:ext uri="{9D8B030D-6E8A-4147-A177-3AD203B41FA5}">
                      <a16:colId xmlns:a16="http://schemas.microsoft.com/office/drawing/2014/main" xmlns="" val="20005"/>
                    </a:ext>
                  </a:extLst>
                </a:gridCol>
                <a:gridCol w="1050014">
                  <a:extLst>
                    <a:ext uri="{9D8B030D-6E8A-4147-A177-3AD203B41FA5}">
                      <a16:colId xmlns:a16="http://schemas.microsoft.com/office/drawing/2014/main" xmlns="" val="20006"/>
                    </a:ext>
                  </a:extLst>
                </a:gridCol>
              </a:tblGrid>
              <a:tr h="640292">
                <a:tc>
                  <a:txBody>
                    <a:bodyPr/>
                    <a:lstStyle/>
                    <a:p>
                      <a:endParaRPr lang="en-US" sz="1800" dirty="0"/>
                    </a:p>
                  </a:txBody>
                  <a:tcPr marL="91430" marR="91430" marT="45735" marB="45735"/>
                </a:tc>
                <a:tc>
                  <a:txBody>
                    <a:bodyPr/>
                    <a:lstStyle/>
                    <a:p>
                      <a:pPr algn="ctr"/>
                      <a:r>
                        <a:rPr lang="en-US" sz="1800" dirty="0"/>
                        <a:t>Global</a:t>
                      </a:r>
                    </a:p>
                  </a:txBody>
                  <a:tcPr marL="91430" marR="91430" marT="45735" marB="45735"/>
                </a:tc>
                <a:tc>
                  <a:txBody>
                    <a:bodyPr/>
                    <a:lstStyle/>
                    <a:p>
                      <a:pPr algn="ctr"/>
                      <a:r>
                        <a:rPr lang="en-US" sz="1800" dirty="0"/>
                        <a:t>U.S.</a:t>
                      </a:r>
                    </a:p>
                  </a:txBody>
                  <a:tcPr marL="91430" marR="91430" marT="45735" marB="45735"/>
                </a:tc>
                <a:tc>
                  <a:txBody>
                    <a:bodyPr/>
                    <a:lstStyle/>
                    <a:p>
                      <a:pPr algn="ctr"/>
                      <a:r>
                        <a:rPr lang="en-US" sz="1800" dirty="0"/>
                        <a:t>India</a:t>
                      </a:r>
                    </a:p>
                  </a:txBody>
                  <a:tcPr marL="91430" marR="91430" marT="45735" marB="45735"/>
                </a:tc>
                <a:tc>
                  <a:txBody>
                    <a:bodyPr/>
                    <a:lstStyle/>
                    <a:p>
                      <a:pPr algn="ctr"/>
                      <a:r>
                        <a:rPr lang="en-US" sz="1800" dirty="0"/>
                        <a:t>Criminal</a:t>
                      </a:r>
                      <a:r>
                        <a:rPr lang="en-US" sz="1800" baseline="0" dirty="0"/>
                        <a:t> attack</a:t>
                      </a:r>
                      <a:endParaRPr lang="en-US" sz="1800" dirty="0"/>
                    </a:p>
                  </a:txBody>
                  <a:tcPr marL="91430" marR="91430" marT="45735" marB="45735"/>
                </a:tc>
                <a:tc>
                  <a:txBody>
                    <a:bodyPr/>
                    <a:lstStyle/>
                    <a:p>
                      <a:pPr algn="ctr"/>
                      <a:r>
                        <a:rPr lang="en-US" sz="1800" dirty="0"/>
                        <a:t>System Glitch</a:t>
                      </a:r>
                    </a:p>
                  </a:txBody>
                  <a:tcPr marL="91430" marR="91430" marT="45735" marB="45735"/>
                </a:tc>
                <a:tc>
                  <a:txBody>
                    <a:bodyPr/>
                    <a:lstStyle/>
                    <a:p>
                      <a:pPr algn="ctr"/>
                      <a:r>
                        <a:rPr lang="en-US" sz="1800" dirty="0"/>
                        <a:t>Human Error</a:t>
                      </a:r>
                    </a:p>
                  </a:txBody>
                  <a:tcPr marL="91430" marR="91430" marT="45735" marB="45735"/>
                </a:tc>
                <a:extLst>
                  <a:ext uri="{0D108BD9-81ED-4DB2-BD59-A6C34878D82A}">
                    <a16:rowId xmlns:a16="http://schemas.microsoft.com/office/drawing/2014/main" xmlns="" val="10000"/>
                  </a:ext>
                </a:extLst>
              </a:tr>
              <a:tr h="640292">
                <a:tc>
                  <a:txBody>
                    <a:bodyPr/>
                    <a:lstStyle/>
                    <a:p>
                      <a:r>
                        <a:rPr lang="en-US" sz="1800" dirty="0"/>
                        <a:t>Mean Time to Identify</a:t>
                      </a:r>
                    </a:p>
                  </a:txBody>
                  <a:tcPr marL="91430" marR="91430" marT="45735" marB="45735"/>
                </a:tc>
                <a:tc>
                  <a:txBody>
                    <a:bodyPr/>
                    <a:lstStyle/>
                    <a:p>
                      <a:pPr algn="ctr"/>
                      <a:r>
                        <a:rPr lang="en-US" sz="1800" dirty="0"/>
                        <a:t>196.7</a:t>
                      </a:r>
                    </a:p>
                  </a:txBody>
                  <a:tcPr marL="91430" marR="91430" marT="45735" marB="45735"/>
                </a:tc>
                <a:tc>
                  <a:txBody>
                    <a:bodyPr/>
                    <a:lstStyle/>
                    <a:p>
                      <a:pPr algn="ctr"/>
                      <a:r>
                        <a:rPr lang="en-US" sz="1800" dirty="0"/>
                        <a:t>201</a:t>
                      </a:r>
                    </a:p>
                  </a:txBody>
                  <a:tcPr marL="91430" marR="91430" marT="45735" marB="45735"/>
                </a:tc>
                <a:tc>
                  <a:txBody>
                    <a:bodyPr/>
                    <a:lstStyle/>
                    <a:p>
                      <a:pPr algn="ctr"/>
                      <a:r>
                        <a:rPr lang="en-US" sz="1800" dirty="0"/>
                        <a:t>188</a:t>
                      </a:r>
                    </a:p>
                  </a:txBody>
                  <a:tcPr marL="91430" marR="91430" marT="45735" marB="45735"/>
                </a:tc>
                <a:tc>
                  <a:txBody>
                    <a:bodyPr/>
                    <a:lstStyle/>
                    <a:p>
                      <a:pPr algn="ctr"/>
                      <a:r>
                        <a:rPr lang="en-US" sz="1800" dirty="0"/>
                        <a:t>221</a:t>
                      </a:r>
                    </a:p>
                  </a:txBody>
                  <a:tcPr marL="91430" marR="91430" marT="45735" marB="45735"/>
                </a:tc>
                <a:tc>
                  <a:txBody>
                    <a:bodyPr/>
                    <a:lstStyle/>
                    <a:p>
                      <a:pPr algn="ctr"/>
                      <a:r>
                        <a:rPr lang="en-US" sz="1800" dirty="0"/>
                        <a:t>177</a:t>
                      </a:r>
                    </a:p>
                  </a:txBody>
                  <a:tcPr marL="91430" marR="91430" marT="45735" marB="45735"/>
                </a:tc>
                <a:tc>
                  <a:txBody>
                    <a:bodyPr/>
                    <a:lstStyle/>
                    <a:p>
                      <a:pPr algn="ctr"/>
                      <a:r>
                        <a:rPr lang="en-US" sz="1800" dirty="0"/>
                        <a:t>174</a:t>
                      </a:r>
                    </a:p>
                  </a:txBody>
                  <a:tcPr marL="91430" marR="91430" marT="45735" marB="45735"/>
                </a:tc>
                <a:extLst>
                  <a:ext uri="{0D108BD9-81ED-4DB2-BD59-A6C34878D82A}">
                    <a16:rowId xmlns:a16="http://schemas.microsoft.com/office/drawing/2014/main" xmlns="" val="10001"/>
                  </a:ext>
                </a:extLst>
              </a:tr>
              <a:tr h="640292">
                <a:tc>
                  <a:txBody>
                    <a:bodyPr/>
                    <a:lstStyle/>
                    <a:p>
                      <a:r>
                        <a:rPr lang="en-US" sz="1800" dirty="0"/>
                        <a:t>Mean Time</a:t>
                      </a:r>
                      <a:r>
                        <a:rPr lang="en-US" sz="1800" baseline="0" dirty="0"/>
                        <a:t> to Contain</a:t>
                      </a:r>
                      <a:endParaRPr lang="en-US" sz="1800" dirty="0"/>
                    </a:p>
                  </a:txBody>
                  <a:tcPr marL="91430" marR="91430" marT="45735" marB="45735"/>
                </a:tc>
                <a:tc>
                  <a:txBody>
                    <a:bodyPr/>
                    <a:lstStyle/>
                    <a:p>
                      <a:pPr algn="ctr"/>
                      <a:r>
                        <a:rPr lang="en-US" sz="1800" dirty="0"/>
                        <a:t>69.0</a:t>
                      </a:r>
                    </a:p>
                  </a:txBody>
                  <a:tcPr marL="91430" marR="91430" marT="45735" marB="45735"/>
                </a:tc>
                <a:tc>
                  <a:txBody>
                    <a:bodyPr/>
                    <a:lstStyle/>
                    <a:p>
                      <a:pPr algn="ctr"/>
                      <a:r>
                        <a:rPr lang="en-US" sz="1800" dirty="0"/>
                        <a:t>52</a:t>
                      </a:r>
                    </a:p>
                  </a:txBody>
                  <a:tcPr marL="91430" marR="91430" marT="45735" marB="45735"/>
                </a:tc>
                <a:tc>
                  <a:txBody>
                    <a:bodyPr/>
                    <a:lstStyle/>
                    <a:p>
                      <a:pPr algn="ctr"/>
                      <a:r>
                        <a:rPr lang="en-US" sz="1800" dirty="0"/>
                        <a:t>78</a:t>
                      </a:r>
                    </a:p>
                  </a:txBody>
                  <a:tcPr marL="91430" marR="91430" marT="45735" marB="45735"/>
                </a:tc>
                <a:tc>
                  <a:txBody>
                    <a:bodyPr/>
                    <a:lstStyle/>
                    <a:p>
                      <a:pPr algn="ctr"/>
                      <a:r>
                        <a:rPr lang="en-US" sz="1800" dirty="0"/>
                        <a:t>81</a:t>
                      </a:r>
                    </a:p>
                  </a:txBody>
                  <a:tcPr marL="91430" marR="91430" marT="45735" marB="45735"/>
                </a:tc>
                <a:tc>
                  <a:txBody>
                    <a:bodyPr/>
                    <a:lstStyle/>
                    <a:p>
                      <a:pPr algn="ctr"/>
                      <a:r>
                        <a:rPr lang="en-US" sz="1800" dirty="0"/>
                        <a:t>60</a:t>
                      </a:r>
                    </a:p>
                  </a:txBody>
                  <a:tcPr marL="91430" marR="91430" marT="45735" marB="45735"/>
                </a:tc>
                <a:tc>
                  <a:txBody>
                    <a:bodyPr/>
                    <a:lstStyle/>
                    <a:p>
                      <a:pPr algn="ctr"/>
                      <a:r>
                        <a:rPr lang="en-US" sz="1800" dirty="0"/>
                        <a:t>57</a:t>
                      </a:r>
                    </a:p>
                  </a:txBody>
                  <a:tcPr marL="91430" marR="91430" marT="45735" marB="45735"/>
                </a:tc>
                <a:extLst>
                  <a:ext uri="{0D108BD9-81ED-4DB2-BD59-A6C34878D82A}">
                    <a16:rowId xmlns:a16="http://schemas.microsoft.com/office/drawing/2014/main" xmlns="" val="10002"/>
                  </a:ext>
                </a:extLst>
              </a:tr>
            </a:tbl>
          </a:graphicData>
        </a:graphic>
      </p:graphicFrame>
      <p:sp>
        <p:nvSpPr>
          <p:cNvPr id="3" name="TextBox 2">
            <a:extLst>
              <a:ext uri="{FF2B5EF4-FFF2-40B4-BE49-F238E27FC236}">
                <a16:creationId xmlns:a16="http://schemas.microsoft.com/office/drawing/2014/main" xmlns="" id="{B7DEEB71-1110-5EA6-39F8-E521B0D93E9B}"/>
              </a:ext>
            </a:extLst>
          </p:cNvPr>
          <p:cNvSpPr txBox="1"/>
          <p:nvPr/>
        </p:nvSpPr>
        <p:spPr>
          <a:xfrm>
            <a:off x="1143000" y="6175375"/>
            <a:ext cx="914400" cy="914400"/>
          </a:xfrm>
          <a:prstGeom prst="rect">
            <a:avLst/>
          </a:prstGeom>
          <a:noFill/>
        </p:spPr>
        <p:txBody>
          <a:bodyPr wrap="none" lIns="0" tIns="0" rIns="0" bIns="0"/>
          <a:lstStyle/>
          <a:p>
            <a:pPr>
              <a:lnSpc>
                <a:spcPts val="2200"/>
              </a:lnSpc>
              <a:spcBef>
                <a:spcPts val="900"/>
              </a:spcBef>
              <a:buClr>
                <a:schemeClr val="accent2"/>
              </a:buClr>
              <a:buSzPct val="100000"/>
              <a:defRPr/>
            </a:pPr>
            <a:r>
              <a:rPr lang="en-US" dirty="0">
                <a:latin typeface="+mn-lt"/>
              </a:rPr>
              <a:t>2018 Cost of a Data Breach Study: Global Report (IBM/</a:t>
            </a:r>
            <a:r>
              <a:rPr lang="en-US" dirty="0" err="1">
                <a:latin typeface="+mn-lt"/>
              </a:rPr>
              <a:t>Ponemon</a:t>
            </a:r>
            <a:r>
              <a:rPr lang="en-US" dirty="0">
                <a:latin typeface="+mn-lt"/>
              </a:rPr>
              <a:t>)</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xmlns="" id="{CEC35D62-DEA1-DBC3-56B0-14FE064E079A}"/>
              </a:ext>
            </a:extLst>
          </p:cNvPr>
          <p:cNvSpPr>
            <a:spLocks noGrp="1" noChangeArrowheads="1"/>
          </p:cNvSpPr>
          <p:nvPr>
            <p:ph type="title"/>
          </p:nvPr>
        </p:nvSpPr>
        <p:spPr>
          <a:xfrm>
            <a:off x="520700" y="917575"/>
            <a:ext cx="8154988" cy="498475"/>
          </a:xfrm>
        </p:spPr>
        <p:txBody>
          <a:bodyPr>
            <a:normAutofit fontScale="90000"/>
          </a:bodyPr>
          <a:lstStyle/>
          <a:p>
            <a:pPr eaLnBrk="1" hangingPunct="1"/>
            <a:r>
              <a:rPr lang="en-US" altLang="en-US" sz="3600">
                <a:ea typeface="Calibri" panose="020F0502020204030204" pitchFamily="34" charset="0"/>
                <a:cs typeface="Lucida Sans" panose="020B0602030504020204" pitchFamily="34" charset="0"/>
              </a:rPr>
              <a:t>Stage 1: Preparation</a:t>
            </a:r>
          </a:p>
        </p:txBody>
      </p:sp>
      <p:sp>
        <p:nvSpPr>
          <p:cNvPr id="28675" name="Rectangle 3">
            <a:extLst>
              <a:ext uri="{FF2B5EF4-FFF2-40B4-BE49-F238E27FC236}">
                <a16:creationId xmlns:a16="http://schemas.microsoft.com/office/drawing/2014/main" xmlns="" id="{AFBA8DBE-0F7E-F482-1E5D-74659FC5F771}"/>
              </a:ext>
            </a:extLst>
          </p:cNvPr>
          <p:cNvSpPr>
            <a:spLocks noGrp="1" noChangeArrowheads="1"/>
          </p:cNvSpPr>
          <p:nvPr>
            <p:ph idx="1"/>
          </p:nvPr>
        </p:nvSpPr>
        <p:spPr/>
        <p:txBody>
          <a:bodyPr/>
          <a:lstStyle/>
          <a:p>
            <a:pPr eaLnBrk="1" hangingPunct="1">
              <a:lnSpc>
                <a:spcPct val="90000"/>
              </a:lnSpc>
            </a:pPr>
            <a:r>
              <a:rPr lang="en-US" altLang="en-US" sz="2400">
                <a:latin typeface="Calibri" panose="020F0502020204030204" pitchFamily="34" charset="0"/>
                <a:ea typeface="ヒラギノ角ゴ Pro W3"/>
                <a:cs typeface="ヒラギノ角ゴ Pro W3"/>
              </a:rPr>
              <a:t>What shall we do if different types of incidents occur?  (BIA helps)</a:t>
            </a:r>
          </a:p>
          <a:p>
            <a:pPr eaLnBrk="1" hangingPunct="1">
              <a:lnSpc>
                <a:spcPct val="90000"/>
              </a:lnSpc>
            </a:pPr>
            <a:r>
              <a:rPr lang="en-US" altLang="en-US" sz="2400">
                <a:latin typeface="Calibri" panose="020F0502020204030204" pitchFamily="34" charset="0"/>
                <a:ea typeface="ヒラギノ角ゴ Pro W3"/>
                <a:cs typeface="ヒラギノ角ゴ Pro W3"/>
              </a:rPr>
              <a:t>When is the incident management team called?</a:t>
            </a:r>
          </a:p>
          <a:p>
            <a:pPr eaLnBrk="1" hangingPunct="1">
              <a:lnSpc>
                <a:spcPct val="90000"/>
              </a:lnSpc>
            </a:pPr>
            <a:r>
              <a:rPr lang="en-US" altLang="en-US" sz="2400">
                <a:latin typeface="Calibri" panose="020F0502020204030204" pitchFamily="34" charset="0"/>
                <a:ea typeface="ヒラギノ角ゴ Pro W3"/>
                <a:cs typeface="ヒラギノ角ゴ Pro W3"/>
              </a:rPr>
              <a:t>How can governmental agencies or law enforcement help?</a:t>
            </a:r>
          </a:p>
          <a:p>
            <a:pPr eaLnBrk="1" hangingPunct="1">
              <a:lnSpc>
                <a:spcPct val="90000"/>
              </a:lnSpc>
            </a:pPr>
            <a:r>
              <a:rPr lang="en-US" altLang="en-US" sz="2400">
                <a:latin typeface="Calibri" panose="020F0502020204030204" pitchFamily="34" charset="0"/>
                <a:ea typeface="ヒラギノ角ゴ Pro W3"/>
                <a:cs typeface="ヒラギノ角ゴ Pro W3"/>
              </a:rPr>
              <a:t>When do we involve law enforcement?</a:t>
            </a:r>
          </a:p>
          <a:p>
            <a:pPr eaLnBrk="1" hangingPunct="1">
              <a:lnSpc>
                <a:spcPct val="90000"/>
              </a:lnSpc>
            </a:pPr>
            <a:r>
              <a:rPr lang="en-US" altLang="en-US" sz="2400">
                <a:latin typeface="Calibri" panose="020F0502020204030204" pitchFamily="34" charset="0"/>
                <a:ea typeface="ヒラギノ角ゴ Pro W3"/>
                <a:cs typeface="ヒラギノ角ゴ Pro W3"/>
              </a:rPr>
              <a:t>What equipment do we need to handle an incident?</a:t>
            </a:r>
          </a:p>
          <a:p>
            <a:pPr eaLnBrk="1" hangingPunct="1">
              <a:lnSpc>
                <a:spcPct val="90000"/>
              </a:lnSpc>
            </a:pPr>
            <a:r>
              <a:rPr lang="en-US" altLang="en-US" sz="2400">
                <a:latin typeface="Calibri" panose="020F0502020204030204" pitchFamily="34" charset="0"/>
                <a:ea typeface="ヒラギノ角ゴ Pro W3"/>
                <a:cs typeface="ヒラギノ角ゴ Pro W3"/>
              </a:rPr>
              <a:t>What shall we do to prevent or discourage incidents from occurring? (e.g. banners, policies)</a:t>
            </a:r>
          </a:p>
          <a:p>
            <a:pPr eaLnBrk="1" hangingPunct="1">
              <a:lnSpc>
                <a:spcPct val="90000"/>
              </a:lnSpc>
            </a:pPr>
            <a:r>
              <a:rPr lang="en-US" altLang="en-US" sz="2400">
                <a:latin typeface="Calibri" panose="020F0502020204030204" pitchFamily="34" charset="0"/>
                <a:ea typeface="ヒラギノ角ゴ Pro W3"/>
                <a:cs typeface="ヒラギノ角ゴ Pro W3"/>
              </a:rPr>
              <a:t>Where on-site &amp; off-site shall we keep the IRP?  </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Cyberspace	</a:t>
            </a:r>
          </a:p>
        </p:txBody>
      </p:sp>
      <p:sp>
        <p:nvSpPr>
          <p:cNvPr id="3" name="Content Placeholder 2"/>
          <p:cNvSpPr>
            <a:spLocks noGrp="1"/>
          </p:cNvSpPr>
          <p:nvPr>
            <p:ph idx="1"/>
          </p:nvPr>
        </p:nvSpPr>
        <p:spPr/>
        <p:txBody>
          <a:bodyPr>
            <a:noAutofit/>
          </a:bodyPr>
          <a:lstStyle/>
          <a:p>
            <a:r>
              <a:rPr lang="en-US" sz="1600" dirty="0">
                <a:latin typeface="Times New Roman" panose="02020603050405020304" pitchFamily="18" charset="0"/>
                <a:cs typeface="Times New Roman" panose="02020603050405020304" pitchFamily="18" charset="0"/>
              </a:rPr>
              <a:t>Cyberspace refers to the virtual space that provides the infrastructure, electronic medium and related elements necessary for online global communication. </a:t>
            </a:r>
          </a:p>
          <a:p>
            <a:r>
              <a:rPr lang="en-US" sz="1600" dirty="0">
                <a:latin typeface="Times New Roman" panose="02020603050405020304" pitchFamily="18" charset="0"/>
                <a:cs typeface="Times New Roman" panose="02020603050405020304" pitchFamily="18" charset="0"/>
              </a:rPr>
              <a:t>It can be thought of as the second life space where human beings operate for social interactions, entertainment, business operations as well as for personal activities and interests. </a:t>
            </a:r>
          </a:p>
          <a:p>
            <a:r>
              <a:rPr lang="en-US" sz="1600" dirty="0">
                <a:latin typeface="Times New Roman" panose="02020603050405020304" pitchFamily="18" charset="0"/>
                <a:cs typeface="Times New Roman" panose="02020603050405020304" pitchFamily="18" charset="0"/>
              </a:rPr>
              <a:t>The term cyberspace is derived from the word cybernetics which in turn is extracted from ancient Greek word </a:t>
            </a:r>
            <a:r>
              <a:rPr lang="en-US" sz="1600" dirty="0" err="1">
                <a:latin typeface="Times New Roman" panose="02020603050405020304" pitchFamily="18" charset="0"/>
                <a:cs typeface="Times New Roman" panose="02020603050405020304" pitchFamily="18" charset="0"/>
              </a:rPr>
              <a:t>kubernētēs</a:t>
            </a:r>
            <a:r>
              <a:rPr lang="en-US" sz="1600" dirty="0">
                <a:latin typeface="Times New Roman" panose="02020603050405020304" pitchFamily="18" charset="0"/>
                <a:cs typeface="Times New Roman" panose="02020603050405020304" pitchFamily="18" charset="0"/>
              </a:rPr>
              <a:t>, that refers to steersman or to give direction. </a:t>
            </a:r>
          </a:p>
          <a:p>
            <a:r>
              <a:rPr lang="en-US" sz="1600" dirty="0">
                <a:latin typeface="Times New Roman" panose="02020603050405020304" pitchFamily="18" charset="0"/>
                <a:cs typeface="Times New Roman" panose="02020603050405020304" pitchFamily="18" charset="0"/>
              </a:rPr>
              <a:t>The term cyberspace first came into existence in various contexts in visual arts and science fiction during 1940, 1960 and 1984. </a:t>
            </a:r>
          </a:p>
          <a:p>
            <a:r>
              <a:rPr lang="en-US" sz="1600" dirty="0">
                <a:latin typeface="Times New Roman" panose="02020603050405020304" pitchFamily="18" charset="0"/>
                <a:cs typeface="Times New Roman" panose="02020603050405020304" pitchFamily="18" charset="0"/>
              </a:rPr>
              <a:t>However, the first reference was made by the founder of Electronic Frontier Foundation, in the year 1990 and later in 1991 by Mr. Benedict, which is close to the existing relationship of computer and telecommunication systems. </a:t>
            </a:r>
          </a:p>
          <a:p>
            <a:r>
              <a:rPr lang="en-US" sz="1600" dirty="0">
                <a:latin typeface="Times New Roman" panose="02020603050405020304" pitchFamily="18" charset="0"/>
                <a:cs typeface="Times New Roman" panose="02020603050405020304" pitchFamily="18" charset="0"/>
              </a:rPr>
              <a:t>The virtual library of information offers required information on any topic at any point of time and cyberspace acts as the informational resource now-a-days. Entertainment and social networking play a major role in cyberspace as the cyberspace has been evolving as a great medium to connect people these days.</a:t>
            </a:r>
          </a:p>
        </p:txBody>
      </p:sp>
    </p:spTree>
    <p:extLst>
      <p:ext uri="{BB962C8B-B14F-4D97-AF65-F5344CB8AC3E}">
        <p14:creationId xmlns:p14="http://schemas.microsoft.com/office/powerpoint/2010/main" val="2241374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xmlns="" id="{D9BC3684-4182-19D5-FD5F-286FC2B0FCBF}"/>
              </a:ext>
            </a:extLst>
          </p:cNvPr>
          <p:cNvSpPr>
            <a:spLocks noGrp="1" noChangeArrowheads="1"/>
          </p:cNvSpPr>
          <p:nvPr>
            <p:ph type="title"/>
          </p:nvPr>
        </p:nvSpPr>
        <p:spPr>
          <a:xfrm>
            <a:off x="520700" y="917575"/>
            <a:ext cx="8154988" cy="498475"/>
          </a:xfrm>
        </p:spPr>
        <p:txBody>
          <a:bodyPr>
            <a:normAutofit fontScale="90000"/>
          </a:bodyPr>
          <a:lstStyle/>
          <a:p>
            <a:pPr eaLnBrk="1" hangingPunct="1"/>
            <a:r>
              <a:rPr lang="en-US" altLang="en-US" sz="3600">
                <a:ea typeface="Calibri" panose="020F0502020204030204" pitchFamily="34" charset="0"/>
                <a:cs typeface="Lucida Sans" panose="020B0602030504020204" pitchFamily="34" charset="0"/>
              </a:rPr>
              <a:t>(1) Detection Technologies</a:t>
            </a:r>
          </a:p>
        </p:txBody>
      </p:sp>
      <p:sp>
        <p:nvSpPr>
          <p:cNvPr id="30723" name="Rectangle 3">
            <a:extLst>
              <a:ext uri="{FF2B5EF4-FFF2-40B4-BE49-F238E27FC236}">
                <a16:creationId xmlns:a16="http://schemas.microsoft.com/office/drawing/2014/main" xmlns="" id="{9D077BC8-AF40-9456-DE9D-0495ED186864}"/>
              </a:ext>
            </a:extLst>
          </p:cNvPr>
          <p:cNvSpPr>
            <a:spLocks noGrp="1" noChangeArrowheads="1"/>
          </p:cNvSpPr>
          <p:nvPr>
            <p:ph idx="1"/>
          </p:nvPr>
        </p:nvSpPr>
        <p:spPr>
          <a:xfrm>
            <a:off x="457200" y="1447800"/>
            <a:ext cx="8229600" cy="4572000"/>
          </a:xfrm>
        </p:spPr>
        <p:txBody>
          <a:bodyPr>
            <a:normAutofit fontScale="85000" lnSpcReduction="20000"/>
          </a:bodyPr>
          <a:lstStyle/>
          <a:p>
            <a:pPr eaLnBrk="1" hangingPunct="1">
              <a:lnSpc>
                <a:spcPct val="80000"/>
              </a:lnSpc>
              <a:buFont typeface="Wingdings" panose="05000000000000000000" pitchFamily="2" charset="2"/>
              <a:buNone/>
            </a:pPr>
            <a:r>
              <a:rPr lang="en-US" altLang="en-US" sz="2000">
                <a:latin typeface="Calibri" panose="020F0502020204030204" pitchFamily="34" charset="0"/>
                <a:ea typeface="ヒラギノ角ゴ Pro W3"/>
                <a:cs typeface="ヒラギノ角ゴ Pro W3"/>
              </a:rPr>
              <a:t>Organization must have sufficient detection &amp; monitoring capabilities to detect incidents in a timely manner</a:t>
            </a:r>
          </a:p>
          <a:p>
            <a:pPr eaLnBrk="1" hangingPunct="1">
              <a:lnSpc>
                <a:spcPct val="80000"/>
              </a:lnSpc>
              <a:buFont typeface="Wingdings" panose="05000000000000000000" pitchFamily="2" charset="2"/>
              <a:buNone/>
            </a:pPr>
            <a:endParaRPr lang="en-US" altLang="en-US" sz="800" b="1">
              <a:latin typeface="Calibri" panose="020F0502020204030204" pitchFamily="34" charset="0"/>
              <a:ea typeface="ヒラギノ角ゴ Pro W3"/>
              <a:cs typeface="ヒラギノ角ゴ Pro W3"/>
            </a:endParaRPr>
          </a:p>
          <a:p>
            <a:pPr eaLnBrk="1" hangingPunct="1">
              <a:lnSpc>
                <a:spcPct val="80000"/>
              </a:lnSpc>
              <a:buFont typeface="Wingdings" panose="05000000000000000000" pitchFamily="2" charset="2"/>
              <a:buNone/>
            </a:pPr>
            <a:r>
              <a:rPr lang="en-US" altLang="en-US" sz="2000" b="1">
                <a:latin typeface="Calibri" panose="020F0502020204030204" pitchFamily="34" charset="0"/>
                <a:ea typeface="ヒラギノ角ゴ Pro W3"/>
                <a:cs typeface="ヒラギノ角ゴ Pro W3"/>
              </a:rPr>
              <a:t>Proactive Detection</a:t>
            </a:r>
            <a:r>
              <a:rPr lang="en-US" altLang="en-US" sz="2000">
                <a:latin typeface="Calibri" panose="020F0502020204030204" pitchFamily="34" charset="0"/>
                <a:ea typeface="ヒラギノ角ゴ Pro W3"/>
                <a:cs typeface="ヒラギノ角ゴ Pro W3"/>
              </a:rPr>
              <a:t> includes:</a:t>
            </a:r>
          </a:p>
          <a:p>
            <a:pPr eaLnBrk="1" hangingPunct="1">
              <a:lnSpc>
                <a:spcPct val="80000"/>
              </a:lnSpc>
            </a:pPr>
            <a:r>
              <a:rPr lang="en-US" altLang="en-US" sz="2000">
                <a:latin typeface="Calibri" panose="020F0502020204030204" pitchFamily="34" charset="0"/>
                <a:ea typeface="ヒラギノ角ゴ Pro W3"/>
                <a:cs typeface="ヒラギノ角ゴ Pro W3"/>
              </a:rPr>
              <a:t>Network Intrusion Detection/Prevention System (NIDS/NIPS)</a:t>
            </a:r>
          </a:p>
          <a:p>
            <a:pPr eaLnBrk="1" hangingPunct="1">
              <a:lnSpc>
                <a:spcPct val="80000"/>
              </a:lnSpc>
            </a:pPr>
            <a:r>
              <a:rPr lang="en-US" altLang="en-US" sz="2000">
                <a:latin typeface="Calibri" panose="020F0502020204030204" pitchFamily="34" charset="0"/>
                <a:ea typeface="ヒラギノ角ゴ Pro W3"/>
                <a:cs typeface="ヒラギノ角ゴ Pro W3"/>
              </a:rPr>
              <a:t>Host Intrusion Detection/Prevention System (HIDS/HIPS) </a:t>
            </a:r>
          </a:p>
          <a:p>
            <a:pPr eaLnBrk="1" hangingPunct="1">
              <a:lnSpc>
                <a:spcPct val="80000"/>
              </a:lnSpc>
            </a:pPr>
            <a:r>
              <a:rPr lang="en-US" altLang="en-US" sz="2000">
                <a:latin typeface="Calibri" panose="020F0502020204030204" pitchFamily="34" charset="0"/>
                <a:ea typeface="ヒラギノ角ゴ Pro W3"/>
                <a:cs typeface="ヒラギノ角ゴ Pro W3"/>
              </a:rPr>
              <a:t>Antivirus, Endpoint Security Suite</a:t>
            </a:r>
            <a:endParaRPr lang="en-US" altLang="en-US" sz="2400">
              <a:latin typeface="Calibri" panose="020F0502020204030204" pitchFamily="34" charset="0"/>
              <a:ea typeface="ヒラギノ角ゴ Pro W3"/>
              <a:cs typeface="ヒラギノ角ゴ Pro W3"/>
            </a:endParaRPr>
          </a:p>
          <a:p>
            <a:pPr eaLnBrk="1" hangingPunct="1">
              <a:lnSpc>
                <a:spcPct val="80000"/>
              </a:lnSpc>
            </a:pPr>
            <a:r>
              <a:rPr lang="en-US" altLang="en-US" sz="2000">
                <a:latin typeface="Calibri" panose="020F0502020204030204" pitchFamily="34" charset="0"/>
                <a:ea typeface="ヒラギノ角ゴ Pro W3"/>
                <a:cs typeface="ヒラギノ角ゴ Pro W3"/>
              </a:rPr>
              <a:t>Security Information and Event Management (Logs)</a:t>
            </a:r>
          </a:p>
          <a:p>
            <a:pPr eaLnBrk="1" hangingPunct="1">
              <a:lnSpc>
                <a:spcPct val="80000"/>
              </a:lnSpc>
            </a:pPr>
            <a:r>
              <a:rPr lang="en-US" altLang="en-US" sz="2000">
                <a:latin typeface="Calibri" panose="020F0502020204030204" pitchFamily="34" charset="0"/>
                <a:ea typeface="ヒラギノ角ゴ Pro W3"/>
                <a:cs typeface="ヒラギノ角ゴ Pro W3"/>
              </a:rPr>
              <a:t>Vulnerability/audit testing</a:t>
            </a:r>
          </a:p>
          <a:p>
            <a:pPr eaLnBrk="1" hangingPunct="1">
              <a:lnSpc>
                <a:spcPct val="80000"/>
              </a:lnSpc>
            </a:pPr>
            <a:r>
              <a:rPr lang="en-US" altLang="en-US" sz="2000">
                <a:latin typeface="Calibri" panose="020F0502020204030204" pitchFamily="34" charset="0"/>
                <a:ea typeface="ヒラギノ角ゴ Pro W3"/>
                <a:cs typeface="ヒラギノ角ゴ Pro W3"/>
              </a:rPr>
              <a:t>System Baselines, Sniffer</a:t>
            </a:r>
          </a:p>
          <a:p>
            <a:pPr eaLnBrk="1" hangingPunct="1">
              <a:lnSpc>
                <a:spcPct val="80000"/>
              </a:lnSpc>
            </a:pPr>
            <a:r>
              <a:rPr lang="en-US" altLang="en-US" sz="2000">
                <a:latin typeface="Calibri" panose="020F0502020204030204" pitchFamily="34" charset="0"/>
                <a:ea typeface="ヒラギノ角ゴ Pro W3"/>
                <a:cs typeface="ヒラギノ角ゴ Pro W3"/>
              </a:rPr>
              <a:t>Centralized Incident Management System </a:t>
            </a:r>
          </a:p>
          <a:p>
            <a:pPr marL="342900" lvl="1" indent="-342900" eaLnBrk="1" hangingPunct="1">
              <a:lnSpc>
                <a:spcPct val="80000"/>
              </a:lnSpc>
              <a:buFont typeface="Arial" panose="020B0604020202020204" pitchFamily="34" charset="0"/>
              <a:buChar char="•"/>
            </a:pPr>
            <a:r>
              <a:rPr lang="en-US" altLang="en-US" sz="2000">
                <a:latin typeface="Calibri" panose="020F0502020204030204" pitchFamily="34" charset="0"/>
                <a:ea typeface="ヒラギノ角ゴ Pro W3"/>
                <a:cs typeface="ヒラギノ角ゴ Pro W3"/>
              </a:rPr>
              <a:t>Input: Server, system logs</a:t>
            </a:r>
          </a:p>
          <a:p>
            <a:pPr marL="342900" lvl="1" indent="-342900" eaLnBrk="1" hangingPunct="1">
              <a:lnSpc>
                <a:spcPct val="80000"/>
              </a:lnSpc>
              <a:buFont typeface="Arial" panose="020B0604020202020204" pitchFamily="34" charset="0"/>
              <a:buChar char="•"/>
            </a:pPr>
            <a:r>
              <a:rPr lang="en-US" altLang="en-US" sz="2000">
                <a:latin typeface="Calibri" panose="020F0502020204030204" pitchFamily="34" charset="0"/>
                <a:ea typeface="ヒラギノ角ゴ Pro W3"/>
                <a:cs typeface="ヒラギノ角ゴ Pro W3"/>
              </a:rPr>
              <a:t>Coordinates &amp; co-relates logs from many systems</a:t>
            </a:r>
          </a:p>
          <a:p>
            <a:pPr marL="342900" lvl="1" indent="-342900" eaLnBrk="1" hangingPunct="1">
              <a:lnSpc>
                <a:spcPct val="80000"/>
              </a:lnSpc>
              <a:buFont typeface="Arial" panose="020B0604020202020204" pitchFamily="34" charset="0"/>
              <a:buChar char="•"/>
            </a:pPr>
            <a:r>
              <a:rPr lang="en-US" altLang="en-US" sz="2000">
                <a:latin typeface="Calibri" panose="020F0502020204030204" pitchFamily="34" charset="0"/>
                <a:ea typeface="ヒラギノ角ゴ Pro W3"/>
                <a:cs typeface="ヒラギノ角ゴ Pro W3"/>
              </a:rPr>
              <a:t>Tracks status of incidents to closure</a:t>
            </a:r>
          </a:p>
          <a:p>
            <a:pPr eaLnBrk="1" hangingPunct="1">
              <a:lnSpc>
                <a:spcPct val="80000"/>
              </a:lnSpc>
              <a:buFont typeface="Wingdings" panose="05000000000000000000" pitchFamily="2" charset="2"/>
              <a:buNone/>
            </a:pPr>
            <a:endParaRPr lang="en-US" altLang="en-US" sz="800" b="1">
              <a:latin typeface="Calibri" panose="020F0502020204030204" pitchFamily="34" charset="0"/>
              <a:ea typeface="ヒラギノ角ゴ Pro W3"/>
              <a:cs typeface="ヒラギノ角ゴ Pro W3"/>
            </a:endParaRPr>
          </a:p>
          <a:p>
            <a:pPr eaLnBrk="1" hangingPunct="1">
              <a:lnSpc>
                <a:spcPct val="80000"/>
              </a:lnSpc>
              <a:buFont typeface="Wingdings" panose="05000000000000000000" pitchFamily="2" charset="2"/>
              <a:buNone/>
            </a:pPr>
            <a:r>
              <a:rPr lang="en-US" altLang="en-US" sz="2000" b="1">
                <a:latin typeface="Calibri" panose="020F0502020204030204" pitchFamily="34" charset="0"/>
                <a:ea typeface="ヒラギノ角ゴ Pro W3"/>
                <a:cs typeface="ヒラギノ角ゴ Pro W3"/>
              </a:rPr>
              <a:t>Reactive Detection</a:t>
            </a:r>
            <a:r>
              <a:rPr lang="en-US" altLang="en-US" sz="2000">
                <a:latin typeface="Calibri" panose="020F0502020204030204" pitchFamily="34" charset="0"/>
                <a:ea typeface="ヒラギノ角ゴ Pro W3"/>
                <a:cs typeface="ヒラギノ角ゴ Pro W3"/>
              </a:rPr>
              <a:t>: Reports of unusual or suspicious activity</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xmlns="" id="{53EDFE91-95BE-3784-AF2D-A1EBC42C7522}"/>
              </a:ext>
            </a:extLst>
          </p:cNvPr>
          <p:cNvSpPr>
            <a:spLocks noGrp="1"/>
          </p:cNvSpPr>
          <p:nvPr>
            <p:ph type="title"/>
          </p:nvPr>
        </p:nvSpPr>
        <p:spPr>
          <a:xfrm>
            <a:off x="520700" y="917575"/>
            <a:ext cx="8154988" cy="498475"/>
          </a:xfrm>
        </p:spPr>
        <p:txBody>
          <a:bodyPr>
            <a:normAutofit fontScale="90000"/>
          </a:bodyPr>
          <a:lstStyle/>
          <a:p>
            <a:pPr eaLnBrk="1" hangingPunct="1"/>
            <a:r>
              <a:rPr lang="en-US" altLang="en-US" sz="3600">
                <a:ea typeface="Calibri" panose="020F0502020204030204" pitchFamily="34" charset="0"/>
                <a:cs typeface="Lucida Sans" panose="020B0602030504020204" pitchFamily="34" charset="0"/>
              </a:rPr>
              <a:t>Logs to Collect &amp; Monitor</a:t>
            </a:r>
          </a:p>
        </p:txBody>
      </p:sp>
      <p:graphicFrame>
        <p:nvGraphicFramePr>
          <p:cNvPr id="4" name="Content Placeholder 3">
            <a:extLst>
              <a:ext uri="{FF2B5EF4-FFF2-40B4-BE49-F238E27FC236}">
                <a16:creationId xmlns:a16="http://schemas.microsoft.com/office/drawing/2014/main" xmlns="" id="{91B94B17-8C9C-4BCB-7B48-78BEF4F0A3F7}"/>
              </a:ext>
            </a:extLst>
          </p:cNvPr>
          <p:cNvGraphicFramePr>
            <a:graphicFrameLocks noGrp="1"/>
          </p:cNvGraphicFramePr>
          <p:nvPr>
            <p:ph idx="1"/>
          </p:nvPr>
        </p:nvGraphicFramePr>
        <p:xfrm>
          <a:off x="457200" y="1981200"/>
          <a:ext cx="82296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xmlns="" id="{58205EFC-9733-B664-D437-E8C9A024A948}"/>
              </a:ext>
            </a:extLst>
          </p:cNvPr>
          <p:cNvSpPr>
            <a:spLocks noGrp="1"/>
          </p:cNvSpPr>
          <p:nvPr>
            <p:ph type="title"/>
          </p:nvPr>
        </p:nvSpPr>
        <p:spPr>
          <a:xfrm>
            <a:off x="457200" y="685800"/>
            <a:ext cx="8229600" cy="498475"/>
          </a:xfrm>
        </p:spPr>
        <p:txBody>
          <a:bodyPr>
            <a:normAutofit fontScale="90000"/>
          </a:bodyPr>
          <a:lstStyle/>
          <a:p>
            <a:pPr eaLnBrk="1" hangingPunct="1"/>
            <a:r>
              <a:rPr lang="en-US" altLang="en-US" sz="3600">
                <a:ea typeface="Calibri" panose="020F0502020204030204" pitchFamily="34" charset="0"/>
                <a:cs typeface="Lucida Sans" panose="020B0602030504020204" pitchFamily="34" charset="0"/>
              </a:rPr>
              <a:t>Incidents may include…</a:t>
            </a:r>
            <a:endParaRPr lang="en-US" altLang="en-US">
              <a:ea typeface="Calibri" panose="020F0502020204030204" pitchFamily="34" charset="0"/>
              <a:cs typeface="Lucida Sans" panose="020B0602030504020204" pitchFamily="34" charset="0"/>
            </a:endParaRPr>
          </a:p>
        </p:txBody>
      </p:sp>
      <p:sp>
        <p:nvSpPr>
          <p:cNvPr id="33795" name="Text Placeholder 2">
            <a:extLst>
              <a:ext uri="{FF2B5EF4-FFF2-40B4-BE49-F238E27FC236}">
                <a16:creationId xmlns:a16="http://schemas.microsoft.com/office/drawing/2014/main" xmlns="" id="{867AEDF8-45B0-7B30-B48C-2A1D4FC8F485}"/>
              </a:ext>
            </a:extLst>
          </p:cNvPr>
          <p:cNvSpPr>
            <a:spLocks noGrp="1"/>
          </p:cNvSpPr>
          <p:nvPr>
            <p:ph type="body" idx="1"/>
          </p:nvPr>
        </p:nvSpPr>
        <p:spPr/>
        <p:txBody>
          <a:bodyPr/>
          <a:lstStyle/>
          <a:p>
            <a:pPr eaLnBrk="1" hangingPunct="1"/>
            <a:r>
              <a:rPr lang="en-US" altLang="en-US">
                <a:latin typeface="Calibri" panose="020F0502020204030204" pitchFamily="34" charset="0"/>
                <a:ea typeface="ヒラギノ角ゴ Pro W3"/>
                <a:cs typeface="ヒラギノ角ゴ Pro W3"/>
              </a:rPr>
              <a:t>IT Detects</a:t>
            </a:r>
          </a:p>
        </p:txBody>
      </p:sp>
      <p:sp>
        <p:nvSpPr>
          <p:cNvPr id="33796" name="Content Placeholder 3">
            <a:extLst>
              <a:ext uri="{FF2B5EF4-FFF2-40B4-BE49-F238E27FC236}">
                <a16:creationId xmlns:a16="http://schemas.microsoft.com/office/drawing/2014/main" xmlns="" id="{46AD494B-0F6A-4EDC-7B22-0F54CF01EA1C}"/>
              </a:ext>
            </a:extLst>
          </p:cNvPr>
          <p:cNvSpPr>
            <a:spLocks noGrp="1"/>
          </p:cNvSpPr>
          <p:nvPr>
            <p:ph sz="half" idx="2"/>
          </p:nvPr>
        </p:nvSpPr>
        <p:spPr/>
        <p:txBody>
          <a:bodyPr>
            <a:normAutofit fontScale="92500" lnSpcReduction="20000"/>
          </a:bodyPr>
          <a:lstStyle/>
          <a:p>
            <a:pPr eaLnBrk="1" hangingPunct="1"/>
            <a:r>
              <a:rPr lang="en-US" altLang="en-US">
                <a:latin typeface="Calibri" panose="020F0502020204030204" pitchFamily="34" charset="0"/>
                <a:ea typeface="ヒラギノ角ゴ Pro W3"/>
                <a:cs typeface="ヒラギノ角ゴ Pro W3"/>
              </a:rPr>
              <a:t>a device (firewall, router or server) issues serious alarm(s)</a:t>
            </a:r>
          </a:p>
          <a:p>
            <a:pPr eaLnBrk="1" hangingPunct="1"/>
            <a:r>
              <a:rPr lang="en-US" altLang="en-US">
                <a:latin typeface="Calibri" panose="020F0502020204030204" pitchFamily="34" charset="0"/>
                <a:ea typeface="ヒラギノ角ゴ Pro W3"/>
                <a:cs typeface="ヒラギノ角ゴ Pro W3"/>
              </a:rPr>
              <a:t>change in configuration </a:t>
            </a:r>
          </a:p>
          <a:p>
            <a:pPr eaLnBrk="1" hangingPunct="1"/>
            <a:r>
              <a:rPr lang="en-US" altLang="en-US">
                <a:latin typeface="Calibri" panose="020F0502020204030204" pitchFamily="34" charset="0"/>
                <a:ea typeface="ヒラギノ角ゴ Pro W3"/>
                <a:cs typeface="ヒラギノ角ゴ Pro W3"/>
              </a:rPr>
              <a:t>an IDS/IPS recognizes an irregular pattern:</a:t>
            </a:r>
          </a:p>
          <a:p>
            <a:pPr marL="342900" lvl="1" indent="-342900" eaLnBrk="1" hangingPunct="1">
              <a:buFont typeface="Arial" panose="020B0604020202020204" pitchFamily="34" charset="0"/>
              <a:buChar char="•"/>
            </a:pPr>
            <a:r>
              <a:rPr lang="en-US" altLang="en-US">
                <a:latin typeface="Calibri" panose="020F0502020204030204" pitchFamily="34" charset="0"/>
                <a:ea typeface="ヒラギノ角ゴ Pro W3"/>
                <a:cs typeface="ヒラギノ角ゴ Pro W3"/>
              </a:rPr>
              <a:t>unusually high traffic, </a:t>
            </a:r>
          </a:p>
          <a:p>
            <a:pPr marL="342900" lvl="1" indent="-342900" eaLnBrk="1" hangingPunct="1">
              <a:buFont typeface="Arial" panose="020B0604020202020204" pitchFamily="34" charset="0"/>
              <a:buChar char="•"/>
            </a:pPr>
            <a:r>
              <a:rPr lang="en-US" altLang="en-US">
                <a:latin typeface="Calibri" panose="020F0502020204030204" pitchFamily="34" charset="0"/>
                <a:ea typeface="ヒラギノ角ゴ Pro W3"/>
                <a:cs typeface="ヒラギノ角ゴ Pro W3"/>
              </a:rPr>
              <a:t>inappropriate file transfer </a:t>
            </a:r>
          </a:p>
          <a:p>
            <a:pPr marL="342900" lvl="1" indent="-342900" eaLnBrk="1" hangingPunct="1">
              <a:buFont typeface="Arial" panose="020B0604020202020204" pitchFamily="34" charset="0"/>
              <a:buChar char="•"/>
            </a:pPr>
            <a:r>
              <a:rPr lang="en-US" altLang="en-US">
                <a:latin typeface="Calibri" panose="020F0502020204030204" pitchFamily="34" charset="0"/>
                <a:ea typeface="ヒラギノ角ゴ Pro W3"/>
                <a:cs typeface="ヒラギノ角ゴ Pro W3"/>
              </a:rPr>
              <a:t>changes in protocol use</a:t>
            </a:r>
          </a:p>
          <a:p>
            <a:pPr eaLnBrk="1" hangingPunct="1"/>
            <a:r>
              <a:rPr lang="en-US" altLang="en-US">
                <a:latin typeface="Calibri" panose="020F0502020204030204" pitchFamily="34" charset="0"/>
                <a:ea typeface="ヒラギノ角ゴ Pro W3"/>
                <a:cs typeface="ヒラギノ角ゴ Pro W3"/>
              </a:rPr>
              <a:t>unexplained system crashes or </a:t>
            </a:r>
          </a:p>
          <a:p>
            <a:pPr eaLnBrk="1" hangingPunct="1"/>
            <a:r>
              <a:rPr lang="en-US" altLang="en-US">
                <a:latin typeface="Calibri" panose="020F0502020204030204" pitchFamily="34" charset="0"/>
                <a:ea typeface="ヒラギノ角ゴ Pro W3"/>
                <a:cs typeface="ヒラギノ角ゴ Pro W3"/>
              </a:rPr>
              <a:t>unexplained connection terminations</a:t>
            </a:r>
          </a:p>
        </p:txBody>
      </p:sp>
      <p:sp>
        <p:nvSpPr>
          <p:cNvPr id="33797" name="Text Placeholder 4">
            <a:extLst>
              <a:ext uri="{FF2B5EF4-FFF2-40B4-BE49-F238E27FC236}">
                <a16:creationId xmlns:a16="http://schemas.microsoft.com/office/drawing/2014/main" xmlns="" id="{89C81671-4000-CE46-E34C-CD93A1CE2C4F}"/>
              </a:ext>
            </a:extLst>
          </p:cNvPr>
          <p:cNvSpPr>
            <a:spLocks noGrp="1"/>
          </p:cNvSpPr>
          <p:nvPr>
            <p:ph type="body" sz="quarter" idx="3"/>
          </p:nvPr>
        </p:nvSpPr>
        <p:spPr>
          <a:xfrm>
            <a:off x="4648200" y="1066800"/>
            <a:ext cx="4041775" cy="639763"/>
          </a:xfrm>
        </p:spPr>
        <p:txBody>
          <a:bodyPr/>
          <a:lstStyle/>
          <a:p>
            <a:pPr eaLnBrk="1" hangingPunct="1"/>
            <a:r>
              <a:rPr lang="en-US" altLang="en-US">
                <a:latin typeface="Calibri" panose="020F0502020204030204" pitchFamily="34" charset="0"/>
                <a:ea typeface="ヒラギノ角ゴ Pro W3"/>
                <a:cs typeface="ヒラギノ角ゴ Pro W3"/>
              </a:rPr>
              <a:t>Employees Reports</a:t>
            </a:r>
          </a:p>
        </p:txBody>
      </p:sp>
      <p:sp>
        <p:nvSpPr>
          <p:cNvPr id="33798" name="Content Placeholder 5">
            <a:extLst>
              <a:ext uri="{FF2B5EF4-FFF2-40B4-BE49-F238E27FC236}">
                <a16:creationId xmlns:a16="http://schemas.microsoft.com/office/drawing/2014/main" xmlns="" id="{2CDD81ED-3DA8-0851-AE04-FC7AF23CB1CC}"/>
              </a:ext>
            </a:extLst>
          </p:cNvPr>
          <p:cNvSpPr>
            <a:spLocks noGrp="1"/>
          </p:cNvSpPr>
          <p:nvPr>
            <p:ph sz="quarter" idx="4"/>
          </p:nvPr>
        </p:nvSpPr>
        <p:spPr>
          <a:xfrm>
            <a:off x="4648200" y="1706563"/>
            <a:ext cx="4041775" cy="3951287"/>
          </a:xfrm>
        </p:spPr>
        <p:txBody>
          <a:bodyPr>
            <a:normAutofit fontScale="92500" lnSpcReduction="20000"/>
          </a:bodyPr>
          <a:lstStyle/>
          <a:p>
            <a:pPr eaLnBrk="1" hangingPunct="1"/>
            <a:r>
              <a:rPr lang="en-US" altLang="en-US">
                <a:latin typeface="Calibri" panose="020F0502020204030204" pitchFamily="34" charset="0"/>
                <a:ea typeface="ヒラギノ角ゴ Pro W3"/>
                <a:cs typeface="ヒラギノ角ゴ Pro W3"/>
              </a:rPr>
              <a:t>Malware</a:t>
            </a:r>
          </a:p>
          <a:p>
            <a:pPr eaLnBrk="1" hangingPunct="1"/>
            <a:r>
              <a:rPr lang="en-US" altLang="en-US">
                <a:latin typeface="Calibri" panose="020F0502020204030204" pitchFamily="34" charset="0"/>
                <a:ea typeface="ヒラギノ角ゴ Pro W3"/>
                <a:cs typeface="ヒラギノ角ゴ Pro W3"/>
              </a:rPr>
              <a:t>Violations of policy</a:t>
            </a:r>
          </a:p>
          <a:p>
            <a:pPr eaLnBrk="1" hangingPunct="1"/>
            <a:r>
              <a:rPr lang="en-US" altLang="en-US">
                <a:latin typeface="Calibri" panose="020F0502020204030204" pitchFamily="34" charset="0"/>
                <a:ea typeface="ヒラギノ角ゴ Pro W3"/>
                <a:cs typeface="ヒラギノ角ゴ Pro W3"/>
              </a:rPr>
              <a:t>Data breach: </a:t>
            </a:r>
          </a:p>
          <a:p>
            <a:pPr marL="342900" lvl="1" indent="-342900" eaLnBrk="1" hangingPunct="1">
              <a:buFont typeface="Arial" panose="020B0604020202020204" pitchFamily="34" charset="0"/>
              <a:buChar char="•"/>
            </a:pPr>
            <a:r>
              <a:rPr lang="en-US" altLang="en-US">
                <a:latin typeface="Calibri" panose="020F0502020204030204" pitchFamily="34" charset="0"/>
                <a:ea typeface="ヒラギノ角ゴ Pro W3"/>
                <a:cs typeface="ヒラギノ角ゴ Pro W3"/>
              </a:rPr>
              <a:t>stolen laptop, memory </a:t>
            </a:r>
          </a:p>
          <a:p>
            <a:pPr marL="342900" lvl="1" indent="-342900" eaLnBrk="1" hangingPunct="1">
              <a:buFont typeface="Arial" panose="020B0604020202020204" pitchFamily="34" charset="0"/>
              <a:buChar char="•"/>
            </a:pPr>
            <a:r>
              <a:rPr lang="en-US" altLang="en-US">
                <a:latin typeface="Calibri" panose="020F0502020204030204" pitchFamily="34" charset="0"/>
                <a:ea typeface="ヒラギノ角ゴ Pro W3"/>
                <a:cs typeface="ヒラギノ角ゴ Pro W3"/>
              </a:rPr>
              <a:t>employee mistake</a:t>
            </a:r>
          </a:p>
          <a:p>
            <a:pPr eaLnBrk="1" hangingPunct="1"/>
            <a:r>
              <a:rPr lang="en-US" altLang="en-US">
                <a:latin typeface="Calibri" panose="020F0502020204030204" pitchFamily="34" charset="0"/>
                <a:ea typeface="ヒラギノ角ゴ Pro W3"/>
                <a:cs typeface="ヒラギノ角ゴ Pro W3"/>
              </a:rPr>
              <a:t>Social engineering/fraud:  </a:t>
            </a:r>
          </a:p>
          <a:p>
            <a:pPr marL="342900" lvl="1" indent="-342900" eaLnBrk="1" hangingPunct="1">
              <a:buFont typeface="Arial" panose="020B0604020202020204" pitchFamily="34" charset="0"/>
              <a:buChar char="•"/>
            </a:pPr>
            <a:r>
              <a:rPr lang="en-US" altLang="en-US">
                <a:latin typeface="Calibri" panose="020F0502020204030204" pitchFamily="34" charset="0"/>
                <a:ea typeface="ヒラギノ角ゴ Pro W3"/>
                <a:cs typeface="ヒラギノ角ゴ Pro W3"/>
              </a:rPr>
              <a:t>caller, e-mail, visitors </a:t>
            </a:r>
          </a:p>
          <a:p>
            <a:pPr eaLnBrk="1" hangingPunct="1"/>
            <a:r>
              <a:rPr lang="en-US" altLang="en-US">
                <a:latin typeface="Calibri" panose="020F0502020204030204" pitchFamily="34" charset="0"/>
                <a:ea typeface="ヒラギノ角ゴ Pro W3"/>
                <a:cs typeface="ヒラギノ角ゴ Pro W3"/>
              </a:rPr>
              <a:t>Unusual event:  </a:t>
            </a:r>
          </a:p>
          <a:p>
            <a:pPr marL="342900" lvl="1" indent="-342900" eaLnBrk="1" hangingPunct="1">
              <a:buFont typeface="Arial" panose="020B0604020202020204" pitchFamily="34" charset="0"/>
              <a:buChar char="•"/>
            </a:pPr>
            <a:r>
              <a:rPr lang="en-US" altLang="en-US">
                <a:latin typeface="Calibri" panose="020F0502020204030204" pitchFamily="34" charset="0"/>
                <a:ea typeface="ヒラギノ角ゴ Pro W3"/>
                <a:cs typeface="ヒラギノ角ゴ Pro W3"/>
              </a:rPr>
              <a:t>inappropriate login</a:t>
            </a:r>
          </a:p>
          <a:p>
            <a:pPr marL="342900" lvl="1" indent="-342900" eaLnBrk="1" hangingPunct="1">
              <a:buFont typeface="Arial" panose="020B0604020202020204" pitchFamily="34" charset="0"/>
              <a:buChar char="•"/>
            </a:pPr>
            <a:r>
              <a:rPr lang="en-US" altLang="en-US">
                <a:latin typeface="Calibri" panose="020F0502020204030204" pitchFamily="34" charset="0"/>
                <a:ea typeface="ヒラギノ角ゴ Pro W3"/>
                <a:cs typeface="ヒラギノ角ゴ Pro W3"/>
              </a:rPr>
              <a:t>unusual system aborts </a:t>
            </a:r>
          </a:p>
          <a:p>
            <a:pPr marL="342900" lvl="1" indent="-342900" eaLnBrk="1" hangingPunct="1">
              <a:buFont typeface="Arial" panose="020B0604020202020204" pitchFamily="34" charset="0"/>
              <a:buChar char="•"/>
            </a:pPr>
            <a:r>
              <a:rPr lang="en-US" altLang="en-US">
                <a:latin typeface="Calibri" panose="020F0502020204030204" pitchFamily="34" charset="0"/>
                <a:ea typeface="ヒラギノ角ゴ Pro W3"/>
                <a:cs typeface="ヒラギノ角ゴ Pro W3"/>
              </a:rPr>
              <a:t>server slow </a:t>
            </a:r>
          </a:p>
          <a:p>
            <a:pPr marL="342900" lvl="1" indent="-342900" eaLnBrk="1" hangingPunct="1">
              <a:buFont typeface="Arial" panose="020B0604020202020204" pitchFamily="34" charset="0"/>
              <a:buChar char="•"/>
            </a:pPr>
            <a:r>
              <a:rPr lang="en-US" altLang="en-US">
                <a:latin typeface="Calibri" panose="020F0502020204030204" pitchFamily="34" charset="0"/>
                <a:ea typeface="ヒラギノ角ゴ Pro W3"/>
                <a:cs typeface="ヒラギノ角ゴ Pro W3"/>
              </a:rPr>
              <a:t>deleted files</a:t>
            </a:r>
          </a:p>
          <a:p>
            <a:pPr marL="342900" lvl="1" indent="-342900" eaLnBrk="1" hangingPunct="1">
              <a:buFont typeface="Arial" panose="020B0604020202020204" pitchFamily="34" charset="0"/>
              <a:buChar char="•"/>
            </a:pPr>
            <a:r>
              <a:rPr lang="en-US" altLang="en-US">
                <a:latin typeface="Calibri" panose="020F0502020204030204" pitchFamily="34" charset="0"/>
                <a:ea typeface="ヒラギノ角ゴ Pro W3"/>
                <a:cs typeface="ヒラギノ角ゴ Pro W3"/>
              </a:rPr>
              <a:t>defaced website</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xmlns="" id="{E2FD68F3-450C-1473-DBCD-7152E87C1B2C}"/>
              </a:ext>
            </a:extLst>
          </p:cNvPr>
          <p:cNvSpPr>
            <a:spLocks noGrp="1" noChangeArrowheads="1"/>
          </p:cNvSpPr>
          <p:nvPr>
            <p:ph type="title"/>
          </p:nvPr>
        </p:nvSpPr>
        <p:spPr>
          <a:xfrm>
            <a:off x="520700" y="917575"/>
            <a:ext cx="8154988" cy="498475"/>
          </a:xfrm>
        </p:spPr>
        <p:txBody>
          <a:bodyPr>
            <a:normAutofit fontScale="90000"/>
          </a:bodyPr>
          <a:lstStyle/>
          <a:p>
            <a:pPr eaLnBrk="1" hangingPunct="1"/>
            <a:r>
              <a:rPr lang="en-US" altLang="en-US" sz="3600">
                <a:ea typeface="Calibri" panose="020F0502020204030204" pitchFamily="34" charset="0"/>
                <a:cs typeface="Lucida Sans" panose="020B0602030504020204" pitchFamily="34" charset="0"/>
              </a:rPr>
              <a:t>(1) Management Participation</a:t>
            </a:r>
          </a:p>
        </p:txBody>
      </p:sp>
      <p:sp>
        <p:nvSpPr>
          <p:cNvPr id="34819" name="Rectangle 3">
            <a:extLst>
              <a:ext uri="{FF2B5EF4-FFF2-40B4-BE49-F238E27FC236}">
                <a16:creationId xmlns:a16="http://schemas.microsoft.com/office/drawing/2014/main" xmlns="" id="{94CF4775-83A9-E2A1-DD62-EE3EA289C3CC}"/>
              </a:ext>
            </a:extLst>
          </p:cNvPr>
          <p:cNvSpPr>
            <a:spLocks noGrp="1" noChangeArrowheads="1"/>
          </p:cNvSpPr>
          <p:nvPr>
            <p:ph idx="1"/>
          </p:nvPr>
        </p:nvSpPr>
        <p:spPr>
          <a:xfrm>
            <a:off x="483394" y="1485900"/>
            <a:ext cx="8229600" cy="3886200"/>
          </a:xfrm>
        </p:spPr>
        <p:txBody>
          <a:bodyPr/>
          <a:lstStyle/>
          <a:p>
            <a:pPr eaLnBrk="1" hangingPunct="1"/>
            <a:r>
              <a:rPr lang="en-US" altLang="en-US" sz="2800" dirty="0">
                <a:latin typeface="Calibri" panose="020F0502020204030204" pitchFamily="34" charset="0"/>
                <a:ea typeface="ヒラギノ角ゴ Pro W3"/>
                <a:cs typeface="ヒラギノ角ゴ Pro W3"/>
              </a:rPr>
              <a:t>Management makes final decision</a:t>
            </a:r>
          </a:p>
          <a:p>
            <a:pPr lvl="1" eaLnBrk="1" hangingPunct="1"/>
            <a:r>
              <a:rPr lang="en-US" altLang="en-US" sz="2400" dirty="0">
                <a:latin typeface="Calibri" panose="020F0502020204030204" pitchFamily="34" charset="0"/>
                <a:ea typeface="ヒラギノ角ゴ Pro W3"/>
                <a:cs typeface="ヒラギノ角ゴ Pro W3"/>
              </a:rPr>
              <a:t>As always, senior management has to be convinced that this is worth the money.</a:t>
            </a:r>
          </a:p>
          <a:p>
            <a:pPr eaLnBrk="1" hangingPunct="1"/>
            <a:r>
              <a:rPr lang="en-US" altLang="en-US" sz="2800" dirty="0">
                <a:latin typeface="Calibri" panose="020F0502020204030204" pitchFamily="34" charset="0"/>
                <a:ea typeface="ヒラギノ角ゴ Pro W3"/>
                <a:cs typeface="ヒラギノ角ゴ Pro W3"/>
              </a:rPr>
              <a:t>Actual Costs:  Cost of a Data Breach Study, 2018, </a:t>
            </a:r>
            <a:r>
              <a:rPr lang="en-US" altLang="en-US" sz="2800" dirty="0" err="1">
                <a:latin typeface="Calibri" panose="020F0502020204030204" pitchFamily="34" charset="0"/>
                <a:ea typeface="ヒラギノ角ゴ Pro W3"/>
                <a:cs typeface="ヒラギノ角ゴ Pro W3"/>
              </a:rPr>
              <a:t>Ponemon</a:t>
            </a:r>
            <a:r>
              <a:rPr lang="en-US" altLang="en-US" sz="2800" dirty="0">
                <a:latin typeface="Calibri" panose="020F0502020204030204" pitchFamily="34" charset="0"/>
                <a:ea typeface="ヒラギノ角ゴ Pro W3"/>
                <a:cs typeface="ヒラギノ角ゴ Pro W3"/>
              </a:rPr>
              <a:t>, IBM</a:t>
            </a:r>
          </a:p>
        </p:txBody>
      </p:sp>
      <p:graphicFrame>
        <p:nvGraphicFramePr>
          <p:cNvPr id="2" name="Table 1">
            <a:extLst>
              <a:ext uri="{FF2B5EF4-FFF2-40B4-BE49-F238E27FC236}">
                <a16:creationId xmlns:a16="http://schemas.microsoft.com/office/drawing/2014/main" xmlns="" id="{0748FBEF-B2C3-0F91-C778-18646A271612}"/>
              </a:ext>
            </a:extLst>
          </p:cNvPr>
          <p:cNvGraphicFramePr>
            <a:graphicFrameLocks noGrp="1"/>
          </p:cNvGraphicFramePr>
          <p:nvPr>
            <p:extLst>
              <p:ext uri="{D42A27DB-BD31-4B8C-83A1-F6EECF244321}">
                <p14:modId xmlns:p14="http://schemas.microsoft.com/office/powerpoint/2010/main" val="380545951"/>
              </p:ext>
            </p:extLst>
          </p:nvPr>
        </p:nvGraphicFramePr>
        <p:xfrm>
          <a:off x="520700" y="3581400"/>
          <a:ext cx="7772400" cy="3094248"/>
        </p:xfrm>
        <a:graphic>
          <a:graphicData uri="http://schemas.openxmlformats.org/drawingml/2006/table">
            <a:tbl>
              <a:tblPr firstRow="1" firstCol="1" bandRow="1">
                <a:tableStyleId>{21E4AEA4-8DFA-4A89-87EB-49C32662AFE0}</a:tableStyleId>
              </a:tblPr>
              <a:tblGrid>
                <a:gridCol w="6296813">
                  <a:extLst>
                    <a:ext uri="{9D8B030D-6E8A-4147-A177-3AD203B41FA5}">
                      <a16:colId xmlns:a16="http://schemas.microsoft.com/office/drawing/2014/main" xmlns="" val="20000"/>
                    </a:ext>
                  </a:extLst>
                </a:gridCol>
                <a:gridCol w="1475587">
                  <a:extLst>
                    <a:ext uri="{9D8B030D-6E8A-4147-A177-3AD203B41FA5}">
                      <a16:colId xmlns:a16="http://schemas.microsoft.com/office/drawing/2014/main" xmlns="" val="20001"/>
                    </a:ext>
                  </a:extLst>
                </a:gridCol>
              </a:tblGrid>
              <a:tr h="547465">
                <a:tc>
                  <a:txBody>
                    <a:bodyPr/>
                    <a:lstStyle/>
                    <a:p>
                      <a:pPr marL="0" marR="0">
                        <a:lnSpc>
                          <a:spcPct val="115000"/>
                        </a:lnSpc>
                        <a:spcBef>
                          <a:spcPts val="0"/>
                        </a:spcBef>
                        <a:spcAft>
                          <a:spcPts val="0"/>
                        </a:spcAft>
                      </a:pPr>
                      <a:r>
                        <a:rPr lang="en-US" sz="1600" b="1" dirty="0">
                          <a:solidFill>
                            <a:schemeClr val="bg1"/>
                          </a:solidFill>
                          <a:effectLst/>
                        </a:rPr>
                        <a:t>Expenses Following a Breach</a:t>
                      </a:r>
                      <a:endParaRPr lang="en-US" sz="1600" b="1" dirty="0">
                        <a:solidFill>
                          <a:schemeClr val="bg1"/>
                        </a:solidFill>
                        <a:effectLst/>
                        <a:latin typeface="Calibri"/>
                        <a:ea typeface="Calibri"/>
                        <a:cs typeface="Times New Roman"/>
                      </a:endParaRPr>
                    </a:p>
                  </a:txBody>
                  <a:tcPr marL="68580" marR="68580" marT="0" marB="0">
                    <a:solidFill>
                      <a:schemeClr val="tx1">
                        <a:lumMod val="90000"/>
                        <a:lumOff val="10000"/>
                      </a:schemeClr>
                    </a:solidFill>
                  </a:tcPr>
                </a:tc>
                <a:tc>
                  <a:txBody>
                    <a:bodyPr/>
                    <a:lstStyle/>
                    <a:p>
                      <a:pPr marL="0" marR="0" algn="ctr">
                        <a:lnSpc>
                          <a:spcPct val="115000"/>
                        </a:lnSpc>
                        <a:spcBef>
                          <a:spcPts val="0"/>
                        </a:spcBef>
                        <a:spcAft>
                          <a:spcPts val="0"/>
                        </a:spcAft>
                      </a:pPr>
                      <a:r>
                        <a:rPr lang="en-US" sz="1600" b="1" dirty="0">
                          <a:effectLst/>
                        </a:rPr>
                        <a:t>Average Cost</a:t>
                      </a:r>
                    </a:p>
                    <a:p>
                      <a:pPr marL="0" marR="0" algn="ctr">
                        <a:lnSpc>
                          <a:spcPct val="115000"/>
                        </a:lnSpc>
                        <a:spcBef>
                          <a:spcPts val="0"/>
                        </a:spcBef>
                        <a:spcAft>
                          <a:spcPts val="0"/>
                        </a:spcAft>
                      </a:pPr>
                      <a:r>
                        <a:rPr lang="en-US" sz="1600" b="1" dirty="0">
                          <a:effectLst/>
                          <a:latin typeface="Calibri"/>
                          <a:ea typeface="Calibri"/>
                          <a:cs typeface="Times New Roman"/>
                        </a:rPr>
                        <a:t>(U.S.)</a:t>
                      </a:r>
                    </a:p>
                  </a:txBody>
                  <a:tcPr marL="68580" marR="68580" marT="0" marB="0">
                    <a:solidFill>
                      <a:schemeClr val="tx1">
                        <a:lumMod val="90000"/>
                        <a:lumOff val="10000"/>
                      </a:schemeClr>
                    </a:solidFill>
                  </a:tcPr>
                </a:tc>
                <a:extLst>
                  <a:ext uri="{0D108BD9-81ED-4DB2-BD59-A6C34878D82A}">
                    <a16:rowId xmlns:a16="http://schemas.microsoft.com/office/drawing/2014/main" xmlns="" val="10000"/>
                  </a:ext>
                </a:extLst>
              </a:tr>
              <a:tr h="564056">
                <a:tc>
                  <a:txBody>
                    <a:bodyPr/>
                    <a:lstStyle/>
                    <a:p>
                      <a:pPr marL="0" marR="0">
                        <a:lnSpc>
                          <a:spcPct val="115000"/>
                        </a:lnSpc>
                        <a:spcBef>
                          <a:spcPts val="0"/>
                        </a:spcBef>
                        <a:spcAft>
                          <a:spcPts val="0"/>
                        </a:spcAft>
                      </a:pPr>
                      <a:r>
                        <a:rPr lang="en-US" sz="1600" b="1" dirty="0">
                          <a:solidFill>
                            <a:schemeClr val="tx1"/>
                          </a:solidFill>
                          <a:effectLst/>
                        </a:rPr>
                        <a:t>Detection and Escalation: forensic investigation, audit, crisis mgmt., board of directors involvement</a:t>
                      </a:r>
                      <a:endParaRPr lang="en-US" sz="1600" b="1" dirty="0">
                        <a:solidFill>
                          <a:schemeClr val="tx1"/>
                        </a:solidFill>
                        <a:effectLst/>
                        <a:latin typeface="Calibri"/>
                        <a:ea typeface="Calibri"/>
                        <a:cs typeface="Times New Roman"/>
                      </a:endParaRPr>
                    </a:p>
                  </a:txBody>
                  <a:tcPr marL="68580" marR="68580" marT="0" marB="0">
                    <a:solidFill>
                      <a:schemeClr val="bg2">
                        <a:lumMod val="90000"/>
                      </a:schemeClr>
                    </a:solidFill>
                  </a:tcPr>
                </a:tc>
                <a:tc>
                  <a:txBody>
                    <a:bodyPr/>
                    <a:lstStyle/>
                    <a:p>
                      <a:pPr marL="0" marR="0" algn="r">
                        <a:lnSpc>
                          <a:spcPct val="115000"/>
                        </a:lnSpc>
                        <a:spcBef>
                          <a:spcPts val="0"/>
                        </a:spcBef>
                        <a:spcAft>
                          <a:spcPts val="0"/>
                        </a:spcAft>
                      </a:pPr>
                      <a:r>
                        <a:rPr lang="en-US" sz="1600" b="1" dirty="0">
                          <a:effectLst/>
                        </a:rPr>
                        <a:t>$1,210,000</a:t>
                      </a:r>
                      <a:endParaRPr lang="en-US" sz="1600" b="1" dirty="0">
                        <a:effectLst/>
                        <a:latin typeface="Calibri"/>
                        <a:ea typeface="Calibri"/>
                        <a:cs typeface="Times New Roman"/>
                      </a:endParaRPr>
                    </a:p>
                  </a:txBody>
                  <a:tcPr marL="68580" marR="68580" marT="0" marB="0">
                    <a:solidFill>
                      <a:schemeClr val="bg2">
                        <a:lumMod val="90000"/>
                      </a:schemeClr>
                    </a:solidFill>
                  </a:tcPr>
                </a:tc>
                <a:extLst>
                  <a:ext uri="{0D108BD9-81ED-4DB2-BD59-A6C34878D82A}">
                    <a16:rowId xmlns:a16="http://schemas.microsoft.com/office/drawing/2014/main" xmlns="" val="10001"/>
                  </a:ext>
                </a:extLst>
              </a:tr>
              <a:tr h="564056">
                <a:tc>
                  <a:txBody>
                    <a:bodyPr/>
                    <a:lstStyle/>
                    <a:p>
                      <a:pPr marL="0" marR="0">
                        <a:lnSpc>
                          <a:spcPct val="115000"/>
                        </a:lnSpc>
                        <a:spcBef>
                          <a:spcPts val="0"/>
                        </a:spcBef>
                        <a:spcAft>
                          <a:spcPts val="0"/>
                        </a:spcAft>
                      </a:pPr>
                      <a:r>
                        <a:rPr lang="en-US" sz="1600" b="1" dirty="0">
                          <a:solidFill>
                            <a:schemeClr val="tx1"/>
                          </a:solidFill>
                          <a:effectLst/>
                        </a:rPr>
                        <a:t>Notification:  legal expertise, contact database development, customer communications</a:t>
                      </a:r>
                      <a:endParaRPr lang="en-US" sz="1600" b="1" dirty="0">
                        <a:solidFill>
                          <a:schemeClr val="tx1"/>
                        </a:solidFill>
                        <a:effectLst/>
                        <a:latin typeface="Calibri"/>
                        <a:ea typeface="Calibri"/>
                        <a:cs typeface="Times New Roman"/>
                      </a:endParaRPr>
                    </a:p>
                  </a:txBody>
                  <a:tcPr marL="68580" marR="68580" marT="0" marB="0">
                    <a:solidFill>
                      <a:schemeClr val="bg2">
                        <a:lumMod val="90000"/>
                      </a:schemeClr>
                    </a:solidFill>
                  </a:tcPr>
                </a:tc>
                <a:tc>
                  <a:txBody>
                    <a:bodyPr/>
                    <a:lstStyle/>
                    <a:p>
                      <a:pPr marL="0" marR="0" algn="r">
                        <a:lnSpc>
                          <a:spcPct val="115000"/>
                        </a:lnSpc>
                        <a:spcBef>
                          <a:spcPts val="0"/>
                        </a:spcBef>
                        <a:spcAft>
                          <a:spcPts val="0"/>
                        </a:spcAft>
                      </a:pPr>
                      <a:r>
                        <a:rPr lang="en-US" sz="1600" b="1" dirty="0">
                          <a:effectLst/>
                        </a:rPr>
                        <a:t>$740,000</a:t>
                      </a:r>
                      <a:endParaRPr lang="en-US" sz="1600" b="1" dirty="0">
                        <a:effectLst/>
                        <a:latin typeface="Calibri"/>
                        <a:ea typeface="Calibri"/>
                        <a:cs typeface="Times New Roman"/>
                      </a:endParaRPr>
                    </a:p>
                  </a:txBody>
                  <a:tcPr marL="68580" marR="68580" marT="0" marB="0">
                    <a:solidFill>
                      <a:schemeClr val="bg2">
                        <a:lumMod val="90000"/>
                      </a:schemeClr>
                    </a:solidFill>
                  </a:tcPr>
                </a:tc>
                <a:extLst>
                  <a:ext uri="{0D108BD9-81ED-4DB2-BD59-A6C34878D82A}">
                    <a16:rowId xmlns:a16="http://schemas.microsoft.com/office/drawing/2014/main" xmlns="" val="10002"/>
                  </a:ext>
                </a:extLst>
              </a:tr>
              <a:tr h="659143">
                <a:tc>
                  <a:txBody>
                    <a:bodyPr/>
                    <a:lstStyle/>
                    <a:p>
                      <a:pPr marL="0" marR="0">
                        <a:lnSpc>
                          <a:spcPct val="115000"/>
                        </a:lnSpc>
                        <a:spcBef>
                          <a:spcPts val="0"/>
                        </a:spcBef>
                        <a:spcAft>
                          <a:spcPts val="0"/>
                        </a:spcAft>
                      </a:pPr>
                      <a:r>
                        <a:rPr lang="en-US" sz="1600" b="1" dirty="0">
                          <a:solidFill>
                            <a:schemeClr val="tx1"/>
                          </a:solidFill>
                          <a:effectLst/>
                        </a:rPr>
                        <a:t>Post Breach Response: help desk and incoming communications, identity protection services, legal and regulatory expenses, special investigations</a:t>
                      </a:r>
                      <a:endParaRPr lang="en-US" sz="1600" b="1" dirty="0">
                        <a:solidFill>
                          <a:schemeClr val="tx1"/>
                        </a:solidFill>
                        <a:effectLst/>
                        <a:latin typeface="Calibri"/>
                        <a:ea typeface="Calibri"/>
                        <a:cs typeface="Times New Roman"/>
                      </a:endParaRPr>
                    </a:p>
                  </a:txBody>
                  <a:tcPr marL="68580" marR="68580" marT="0" marB="0">
                    <a:solidFill>
                      <a:schemeClr val="bg2">
                        <a:lumMod val="90000"/>
                      </a:schemeClr>
                    </a:solidFill>
                  </a:tcPr>
                </a:tc>
                <a:tc>
                  <a:txBody>
                    <a:bodyPr/>
                    <a:lstStyle/>
                    <a:p>
                      <a:pPr marL="0" marR="0" algn="r">
                        <a:lnSpc>
                          <a:spcPct val="115000"/>
                        </a:lnSpc>
                        <a:spcBef>
                          <a:spcPts val="0"/>
                        </a:spcBef>
                        <a:spcAft>
                          <a:spcPts val="0"/>
                        </a:spcAft>
                      </a:pPr>
                      <a:r>
                        <a:rPr lang="en-US" sz="1600" b="1" dirty="0">
                          <a:effectLst/>
                        </a:rPr>
                        <a:t>$1,760,000</a:t>
                      </a:r>
                      <a:endParaRPr lang="en-US" sz="1600" b="1" dirty="0">
                        <a:effectLst/>
                        <a:latin typeface="Calibri"/>
                        <a:ea typeface="Calibri"/>
                        <a:cs typeface="Times New Roman"/>
                      </a:endParaRPr>
                    </a:p>
                  </a:txBody>
                  <a:tcPr marL="68580" marR="68580" marT="0" marB="0">
                    <a:solidFill>
                      <a:schemeClr val="bg2">
                        <a:lumMod val="90000"/>
                      </a:schemeClr>
                    </a:solidFill>
                  </a:tcPr>
                </a:tc>
                <a:extLst>
                  <a:ext uri="{0D108BD9-81ED-4DB2-BD59-A6C34878D82A}">
                    <a16:rowId xmlns:a16="http://schemas.microsoft.com/office/drawing/2014/main" xmlns="" val="10003"/>
                  </a:ext>
                </a:extLst>
              </a:tr>
              <a:tr h="564056">
                <a:tc>
                  <a:txBody>
                    <a:bodyPr/>
                    <a:lstStyle/>
                    <a:p>
                      <a:pPr marL="0" marR="0">
                        <a:lnSpc>
                          <a:spcPct val="115000"/>
                        </a:lnSpc>
                        <a:spcBef>
                          <a:spcPts val="0"/>
                        </a:spcBef>
                        <a:spcAft>
                          <a:spcPts val="0"/>
                        </a:spcAft>
                      </a:pPr>
                      <a:r>
                        <a:rPr lang="en-US" sz="1600" b="1" dirty="0">
                          <a:solidFill>
                            <a:schemeClr val="tx1"/>
                          </a:solidFill>
                          <a:effectLst/>
                        </a:rPr>
                        <a:t>Lost Business:  abnormal customer churn, customer procurement, goodwill</a:t>
                      </a:r>
                      <a:endParaRPr lang="en-US" sz="1600" b="1" dirty="0">
                        <a:solidFill>
                          <a:schemeClr val="tx1"/>
                        </a:solidFill>
                        <a:effectLst/>
                        <a:latin typeface="Calibri"/>
                        <a:ea typeface="Calibri"/>
                        <a:cs typeface="Times New Roman"/>
                      </a:endParaRPr>
                    </a:p>
                  </a:txBody>
                  <a:tcPr marL="68580" marR="68580" marT="0" marB="0">
                    <a:solidFill>
                      <a:schemeClr val="bg2">
                        <a:lumMod val="90000"/>
                      </a:schemeClr>
                    </a:solidFill>
                  </a:tcPr>
                </a:tc>
                <a:tc>
                  <a:txBody>
                    <a:bodyPr/>
                    <a:lstStyle/>
                    <a:p>
                      <a:pPr marL="0" marR="0" algn="r">
                        <a:lnSpc>
                          <a:spcPct val="115000"/>
                        </a:lnSpc>
                        <a:spcBef>
                          <a:spcPts val="0"/>
                        </a:spcBef>
                        <a:spcAft>
                          <a:spcPts val="0"/>
                        </a:spcAft>
                      </a:pPr>
                      <a:r>
                        <a:rPr lang="en-US" sz="1600" b="1" dirty="0">
                          <a:effectLst/>
                        </a:rPr>
                        <a:t>$4,200,000</a:t>
                      </a:r>
                      <a:endParaRPr lang="en-US" sz="1600" b="1" dirty="0">
                        <a:effectLst/>
                        <a:latin typeface="Calibri"/>
                        <a:ea typeface="Calibri"/>
                        <a:cs typeface="Times New Roman"/>
                      </a:endParaRPr>
                    </a:p>
                  </a:txBody>
                  <a:tcPr marL="68580" marR="68580" marT="0" marB="0">
                    <a:solidFill>
                      <a:schemeClr val="bg2">
                        <a:lumMod val="90000"/>
                      </a:schemeClr>
                    </a:solidFill>
                  </a:tcPr>
                </a:tc>
                <a:extLst>
                  <a:ext uri="{0D108BD9-81ED-4DB2-BD59-A6C34878D82A}">
                    <a16:rowId xmlns:a16="http://schemas.microsoft.com/office/drawing/2014/main" xmlns="" val="10004"/>
                  </a:ext>
                </a:extLst>
              </a:tr>
            </a:tbl>
          </a:graphicData>
        </a:graphic>
      </p:graphicFrame>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8">
            <a:extLst>
              <a:ext uri="{FF2B5EF4-FFF2-40B4-BE49-F238E27FC236}">
                <a16:creationId xmlns:a16="http://schemas.microsoft.com/office/drawing/2014/main" xmlns="" id="{4E318360-FC15-65C7-6631-2328CE72C506}"/>
              </a:ext>
            </a:extLst>
          </p:cNvPr>
          <p:cNvSpPr>
            <a:spLocks noGrp="1" noChangeArrowheads="1"/>
          </p:cNvSpPr>
          <p:nvPr>
            <p:ph type="title"/>
          </p:nvPr>
        </p:nvSpPr>
        <p:spPr>
          <a:xfrm>
            <a:off x="457200" y="609600"/>
            <a:ext cx="8229600" cy="885825"/>
          </a:xfrm>
        </p:spPr>
        <p:txBody>
          <a:bodyPr>
            <a:normAutofit fontScale="90000"/>
          </a:bodyPr>
          <a:lstStyle/>
          <a:p>
            <a:pPr algn="ctr" eaLnBrk="1" hangingPunct="1"/>
            <a:r>
              <a:rPr lang="en-US" altLang="en-US" sz="2800">
                <a:ea typeface="Calibri" panose="020F0502020204030204" pitchFamily="34" charset="0"/>
                <a:cs typeface="Lucida Sans" panose="020B0602030504020204" pitchFamily="34" charset="0"/>
              </a:rPr>
              <a:t>Workbook</a:t>
            </a:r>
            <a:r>
              <a:rPr lang="en-US" altLang="en-US" sz="3600">
                <a:ea typeface="Calibri" panose="020F0502020204030204" pitchFamily="34" charset="0"/>
                <a:cs typeface="Lucida Sans" panose="020B0602030504020204" pitchFamily="34" charset="0"/>
              </a:rPr>
              <a:t/>
            </a:r>
            <a:br>
              <a:rPr lang="en-US" altLang="en-US" sz="3600">
                <a:ea typeface="Calibri" panose="020F0502020204030204" pitchFamily="34" charset="0"/>
                <a:cs typeface="Lucida Sans" panose="020B0602030504020204" pitchFamily="34" charset="0"/>
              </a:rPr>
            </a:br>
            <a:r>
              <a:rPr lang="en-US" altLang="en-US" sz="3600">
                <a:ea typeface="Calibri" panose="020F0502020204030204" pitchFamily="34" charset="0"/>
                <a:cs typeface="Lucida Sans" panose="020B0602030504020204" pitchFamily="34" charset="0"/>
              </a:rPr>
              <a:t>Incident Types</a:t>
            </a:r>
          </a:p>
        </p:txBody>
      </p:sp>
      <p:graphicFrame>
        <p:nvGraphicFramePr>
          <p:cNvPr id="3" name="Table Placeholder 2">
            <a:extLst>
              <a:ext uri="{FF2B5EF4-FFF2-40B4-BE49-F238E27FC236}">
                <a16:creationId xmlns:a16="http://schemas.microsoft.com/office/drawing/2014/main" xmlns="" id="{C9EF2311-E8FF-526F-38C7-7674672CA5FB}"/>
              </a:ext>
            </a:extLst>
          </p:cNvPr>
          <p:cNvGraphicFramePr>
            <a:graphicFrameLocks noGrp="1"/>
          </p:cNvGraphicFramePr>
          <p:nvPr>
            <p:ph type="tbl" idx="1"/>
            <p:extLst>
              <p:ext uri="{D42A27DB-BD31-4B8C-83A1-F6EECF244321}">
                <p14:modId xmlns:p14="http://schemas.microsoft.com/office/powerpoint/2010/main" val="3923777074"/>
              </p:ext>
            </p:extLst>
          </p:nvPr>
        </p:nvGraphicFramePr>
        <p:xfrm>
          <a:off x="304800" y="1447800"/>
          <a:ext cx="8610601" cy="5425440"/>
        </p:xfrm>
        <a:graphic>
          <a:graphicData uri="http://schemas.openxmlformats.org/drawingml/2006/table">
            <a:tbl>
              <a:tblPr firstRow="1" firstCol="1" bandRow="1" bandCol="1">
                <a:tableStyleId>{5C22544A-7EE6-4342-B048-85BDC9FD1C3A}</a:tableStyleId>
              </a:tblPr>
              <a:tblGrid>
                <a:gridCol w="1295400">
                  <a:extLst>
                    <a:ext uri="{9D8B030D-6E8A-4147-A177-3AD203B41FA5}">
                      <a16:colId xmlns:a16="http://schemas.microsoft.com/office/drawing/2014/main" xmlns="" val="20000"/>
                    </a:ext>
                  </a:extLst>
                </a:gridCol>
                <a:gridCol w="2057400">
                  <a:extLst>
                    <a:ext uri="{9D8B030D-6E8A-4147-A177-3AD203B41FA5}">
                      <a16:colId xmlns:a16="http://schemas.microsoft.com/office/drawing/2014/main" xmlns="" val="20001"/>
                    </a:ext>
                  </a:extLst>
                </a:gridCol>
                <a:gridCol w="2133600">
                  <a:extLst>
                    <a:ext uri="{9D8B030D-6E8A-4147-A177-3AD203B41FA5}">
                      <a16:colId xmlns:a16="http://schemas.microsoft.com/office/drawing/2014/main" xmlns="" val="20002"/>
                    </a:ext>
                  </a:extLst>
                </a:gridCol>
                <a:gridCol w="3124201">
                  <a:extLst>
                    <a:ext uri="{9D8B030D-6E8A-4147-A177-3AD203B41FA5}">
                      <a16:colId xmlns:a16="http://schemas.microsoft.com/office/drawing/2014/main" xmlns="" val="20003"/>
                    </a:ext>
                  </a:extLst>
                </a:gridCol>
              </a:tblGrid>
              <a:tr h="278200">
                <a:tc>
                  <a:txBody>
                    <a:bodyPr/>
                    <a:lstStyle/>
                    <a:p>
                      <a:pPr marL="0" marR="0" algn="ctr" hangingPunct="0">
                        <a:lnSpc>
                          <a:spcPct val="100000"/>
                        </a:lnSpc>
                        <a:spcBef>
                          <a:spcPts val="300"/>
                        </a:spcBef>
                        <a:spcAft>
                          <a:spcPts val="0"/>
                        </a:spcAft>
                      </a:pPr>
                      <a:r>
                        <a:rPr lang="en-US" sz="1800" dirty="0">
                          <a:effectLst/>
                        </a:rPr>
                        <a:t>  Incident</a:t>
                      </a:r>
                      <a:endParaRPr lang="en-US" sz="1800" dirty="0">
                        <a:effectLst/>
                        <a:latin typeface="Times"/>
                        <a:ea typeface="Times New Roman"/>
                        <a:cs typeface="Times New Roman"/>
                      </a:endParaRPr>
                    </a:p>
                  </a:txBody>
                  <a:tcPr marL="0" marR="0" marT="0" marB="0"/>
                </a:tc>
                <a:tc>
                  <a:txBody>
                    <a:bodyPr/>
                    <a:lstStyle/>
                    <a:p>
                      <a:pPr marL="0" marR="0" algn="ctr" hangingPunct="0">
                        <a:lnSpc>
                          <a:spcPct val="100000"/>
                        </a:lnSpc>
                        <a:spcBef>
                          <a:spcPts val="300"/>
                        </a:spcBef>
                        <a:spcAft>
                          <a:spcPts val="0"/>
                        </a:spcAft>
                      </a:pPr>
                      <a:r>
                        <a:rPr lang="en-US" sz="1800" dirty="0">
                          <a:effectLst/>
                        </a:rPr>
                        <a:t>  Description</a:t>
                      </a:r>
                      <a:endParaRPr lang="en-US" sz="1800" dirty="0">
                        <a:effectLst/>
                        <a:latin typeface="Times"/>
                        <a:ea typeface="Times New Roman"/>
                        <a:cs typeface="Times New Roman"/>
                      </a:endParaRPr>
                    </a:p>
                  </a:txBody>
                  <a:tcPr marL="0" marR="0" marT="0" marB="0"/>
                </a:tc>
                <a:tc>
                  <a:txBody>
                    <a:bodyPr/>
                    <a:lstStyle/>
                    <a:p>
                      <a:pPr marL="0" marR="0" algn="ctr" hangingPunct="0">
                        <a:lnSpc>
                          <a:spcPct val="100000"/>
                        </a:lnSpc>
                        <a:spcBef>
                          <a:spcPts val="300"/>
                        </a:spcBef>
                        <a:spcAft>
                          <a:spcPts val="0"/>
                        </a:spcAft>
                      </a:pPr>
                      <a:r>
                        <a:rPr lang="en-US" sz="1800" dirty="0">
                          <a:effectLst/>
                        </a:rPr>
                        <a:t>Methods of Detection</a:t>
                      </a:r>
                      <a:endParaRPr lang="en-US" sz="1800" dirty="0">
                        <a:effectLst/>
                        <a:latin typeface="Times"/>
                        <a:ea typeface="Times New Roman"/>
                        <a:cs typeface="Times New Roman"/>
                      </a:endParaRPr>
                    </a:p>
                  </a:txBody>
                  <a:tcPr marL="0" marR="0" marT="0" marB="0"/>
                </a:tc>
                <a:tc>
                  <a:txBody>
                    <a:bodyPr/>
                    <a:lstStyle/>
                    <a:p>
                      <a:pPr marL="0" marR="0" algn="ctr" hangingPunct="0">
                        <a:lnSpc>
                          <a:spcPct val="100000"/>
                        </a:lnSpc>
                        <a:spcBef>
                          <a:spcPts val="300"/>
                        </a:spcBef>
                        <a:spcAft>
                          <a:spcPts val="0"/>
                        </a:spcAft>
                      </a:pPr>
                      <a:r>
                        <a:rPr lang="en-US" sz="1800" dirty="0">
                          <a:effectLst/>
                        </a:rPr>
                        <a:t>  Procedural Response</a:t>
                      </a:r>
                      <a:endParaRPr lang="en-US" sz="1800" dirty="0">
                        <a:effectLst/>
                        <a:latin typeface="Times"/>
                        <a:ea typeface="Times New Roman"/>
                        <a:cs typeface="Times New Roman"/>
                      </a:endParaRPr>
                    </a:p>
                  </a:txBody>
                  <a:tcPr marL="0" marR="0" marT="0" marB="0"/>
                </a:tc>
                <a:extLst>
                  <a:ext uri="{0D108BD9-81ED-4DB2-BD59-A6C34878D82A}">
                    <a16:rowId xmlns:a16="http://schemas.microsoft.com/office/drawing/2014/main" xmlns="" val="10000"/>
                  </a:ext>
                </a:extLst>
              </a:tr>
              <a:tr h="975283">
                <a:tc>
                  <a:txBody>
                    <a:bodyPr/>
                    <a:lstStyle/>
                    <a:p>
                      <a:pPr marL="0" marR="0" hangingPunct="0">
                        <a:lnSpc>
                          <a:spcPct val="100000"/>
                        </a:lnSpc>
                        <a:spcBef>
                          <a:spcPts val="300"/>
                        </a:spcBef>
                        <a:spcAft>
                          <a:spcPts val="0"/>
                        </a:spcAft>
                      </a:pPr>
                      <a:r>
                        <a:rPr lang="en-US" sz="1600" dirty="0">
                          <a:solidFill>
                            <a:schemeClr val="tx1">
                              <a:lumMod val="10000"/>
                              <a:lumOff val="90000"/>
                            </a:schemeClr>
                          </a:solidFill>
                          <a:effectLst/>
                          <a:latin typeface="Times New Roman" panose="02020603050405020304" pitchFamily="18" charset="0"/>
                          <a:cs typeface="Times New Roman" panose="02020603050405020304" pitchFamily="18" charset="0"/>
                        </a:rPr>
                        <a:t>Intruder accesses internal network</a:t>
                      </a:r>
                      <a:endParaRPr lang="en-US" sz="1600" dirty="0">
                        <a:solidFill>
                          <a:schemeClr val="tx1">
                            <a:lumMod val="10000"/>
                            <a:lumOff val="90000"/>
                          </a:schemeClr>
                        </a:solidFill>
                        <a:effectLst/>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0" marR="0" hangingPunct="0">
                        <a:lnSpc>
                          <a:spcPct val="100000"/>
                        </a:lnSpc>
                        <a:spcBef>
                          <a:spcPts val="300"/>
                        </a:spcBef>
                        <a:spcAft>
                          <a:spcPts val="0"/>
                        </a:spcAft>
                      </a:pPr>
                      <a:r>
                        <a:rPr lang="en-US" sz="1600" dirty="0">
                          <a:solidFill>
                            <a:schemeClr val="accent1">
                              <a:lumMod val="75000"/>
                            </a:schemeClr>
                          </a:solidFill>
                          <a:effectLst/>
                          <a:latin typeface="Times New Roman" panose="02020603050405020304" pitchFamily="18" charset="0"/>
                          <a:cs typeface="Times New Roman" panose="02020603050405020304" pitchFamily="18" charset="0"/>
                        </a:rPr>
                        <a:t>Firewall, database, IDS, or server log indicates a probable intrusion.</a:t>
                      </a:r>
                      <a:endParaRPr lang="en-US" sz="1600" dirty="0">
                        <a:solidFill>
                          <a:schemeClr val="accent1">
                            <a:lumMod val="75000"/>
                          </a:schemeClr>
                        </a:solidFill>
                        <a:effectLst/>
                        <a:latin typeface="Times New Roman" panose="02020603050405020304" pitchFamily="18" charset="0"/>
                        <a:ea typeface="Times New Roman"/>
                        <a:cs typeface="Times New Roman" panose="02020603050405020304" pitchFamily="18" charset="0"/>
                      </a:endParaRPr>
                    </a:p>
                  </a:txBody>
                  <a:tcPr marL="0" marR="0" marT="0" marB="0">
                    <a:solidFill>
                      <a:schemeClr val="tx1">
                        <a:lumMod val="10000"/>
                        <a:lumOff val="90000"/>
                      </a:schemeClr>
                    </a:solidFill>
                  </a:tcPr>
                </a:tc>
                <a:tc>
                  <a:txBody>
                    <a:bodyPr/>
                    <a:lstStyle/>
                    <a:p>
                      <a:pPr marL="0" marR="0" hangingPunct="0">
                        <a:lnSpc>
                          <a:spcPct val="100000"/>
                        </a:lnSpc>
                        <a:spcBef>
                          <a:spcPts val="300"/>
                        </a:spcBef>
                        <a:spcAft>
                          <a:spcPts val="0"/>
                        </a:spcAft>
                      </a:pPr>
                      <a:r>
                        <a:rPr lang="en-US" sz="1600" dirty="0">
                          <a:solidFill>
                            <a:schemeClr val="accent1">
                              <a:lumMod val="75000"/>
                            </a:schemeClr>
                          </a:solidFill>
                          <a:effectLst/>
                          <a:latin typeface="Times New Roman" panose="02020603050405020304" pitchFamily="18" charset="0"/>
                          <a:cs typeface="Times New Roman" panose="02020603050405020304" pitchFamily="18" charset="0"/>
                        </a:rPr>
                        <a:t>Daily log evaluations, </a:t>
                      </a:r>
                    </a:p>
                    <a:p>
                      <a:pPr marL="0" marR="0" hangingPunct="0">
                        <a:lnSpc>
                          <a:spcPct val="100000"/>
                        </a:lnSpc>
                        <a:spcBef>
                          <a:spcPts val="300"/>
                        </a:spcBef>
                        <a:spcAft>
                          <a:spcPts val="0"/>
                        </a:spcAft>
                      </a:pPr>
                      <a:r>
                        <a:rPr lang="en-US" sz="1600" dirty="0">
                          <a:solidFill>
                            <a:schemeClr val="accent1">
                              <a:lumMod val="75000"/>
                            </a:schemeClr>
                          </a:solidFill>
                          <a:effectLst/>
                          <a:latin typeface="Times New Roman" panose="02020603050405020304" pitchFamily="18" charset="0"/>
                          <a:cs typeface="Times New Roman" panose="02020603050405020304" pitchFamily="18" charset="0"/>
                        </a:rPr>
                        <a:t>high priority email alerts</a:t>
                      </a:r>
                      <a:endParaRPr lang="en-US" sz="1600" dirty="0">
                        <a:solidFill>
                          <a:schemeClr val="accent1">
                            <a:lumMod val="75000"/>
                          </a:schemeClr>
                        </a:solidFill>
                        <a:effectLst/>
                        <a:latin typeface="Times New Roman" panose="02020603050405020304" pitchFamily="18" charset="0"/>
                        <a:ea typeface="Times New Roman"/>
                        <a:cs typeface="Times New Roman" panose="02020603050405020304" pitchFamily="18" charset="0"/>
                      </a:endParaRPr>
                    </a:p>
                  </a:txBody>
                  <a:tcPr marL="0" marR="0" marT="0" marB="0">
                    <a:solidFill>
                      <a:schemeClr val="tx1">
                        <a:lumMod val="10000"/>
                        <a:lumOff val="90000"/>
                      </a:schemeClr>
                    </a:solidFill>
                  </a:tcPr>
                </a:tc>
                <a:tc>
                  <a:txBody>
                    <a:bodyPr/>
                    <a:lstStyle/>
                    <a:p>
                      <a:pPr marL="0" marR="0" hangingPunct="0">
                        <a:lnSpc>
                          <a:spcPct val="100000"/>
                        </a:lnSpc>
                        <a:spcBef>
                          <a:spcPts val="300"/>
                        </a:spcBef>
                        <a:spcAft>
                          <a:spcPts val="0"/>
                        </a:spcAft>
                      </a:pPr>
                      <a:r>
                        <a:rPr lang="en-US" sz="1600" dirty="0">
                          <a:solidFill>
                            <a:schemeClr val="accent1">
                              <a:lumMod val="75000"/>
                            </a:schemeClr>
                          </a:solidFill>
                          <a:effectLst/>
                          <a:latin typeface="Times New Roman" panose="02020603050405020304" pitchFamily="18" charset="0"/>
                          <a:cs typeface="Times New Roman" panose="02020603050405020304" pitchFamily="18" charset="0"/>
                        </a:rPr>
                        <a:t>IT/Security addresses incident within 1 hour: Follow: Network Incident Procedure Section.</a:t>
                      </a:r>
                      <a:endParaRPr lang="en-US" sz="1600" dirty="0">
                        <a:solidFill>
                          <a:schemeClr val="accent1">
                            <a:lumMod val="75000"/>
                          </a:schemeClr>
                        </a:solidFill>
                        <a:effectLst/>
                        <a:latin typeface="Times New Roman" panose="02020603050405020304" pitchFamily="18" charset="0"/>
                        <a:ea typeface="Times New Roman"/>
                        <a:cs typeface="Times New Roman" panose="02020603050405020304" pitchFamily="18" charset="0"/>
                      </a:endParaRPr>
                    </a:p>
                  </a:txBody>
                  <a:tcPr marL="0" marR="0" marT="0" marB="0">
                    <a:solidFill>
                      <a:schemeClr val="tx1">
                        <a:lumMod val="10000"/>
                        <a:lumOff val="90000"/>
                      </a:schemeClr>
                    </a:solidFill>
                  </a:tcPr>
                </a:tc>
                <a:extLst>
                  <a:ext uri="{0D108BD9-81ED-4DB2-BD59-A6C34878D82A}">
                    <a16:rowId xmlns:a16="http://schemas.microsoft.com/office/drawing/2014/main" xmlns="" val="10001"/>
                  </a:ext>
                </a:extLst>
              </a:tr>
              <a:tr h="1462924">
                <a:tc>
                  <a:txBody>
                    <a:bodyPr/>
                    <a:lstStyle/>
                    <a:p>
                      <a:pPr marL="0" marR="0" hangingPunct="0">
                        <a:lnSpc>
                          <a:spcPct val="100000"/>
                        </a:lnSpc>
                        <a:spcBef>
                          <a:spcPts val="300"/>
                        </a:spcBef>
                        <a:spcAft>
                          <a:spcPts val="0"/>
                        </a:spcAft>
                      </a:pPr>
                      <a:r>
                        <a:rPr lang="en-US" sz="1600" dirty="0">
                          <a:solidFill>
                            <a:schemeClr val="tx1">
                              <a:lumMod val="10000"/>
                              <a:lumOff val="90000"/>
                            </a:schemeClr>
                          </a:solidFill>
                          <a:effectLst/>
                          <a:latin typeface="Times New Roman" panose="02020603050405020304" pitchFamily="18" charset="0"/>
                          <a:cs typeface="Times New Roman" panose="02020603050405020304" pitchFamily="18" charset="0"/>
                        </a:rPr>
                        <a:t>Break-in or theft</a:t>
                      </a:r>
                      <a:endParaRPr lang="en-US" sz="1600" dirty="0">
                        <a:solidFill>
                          <a:schemeClr val="tx1">
                            <a:lumMod val="10000"/>
                            <a:lumOff val="90000"/>
                          </a:schemeClr>
                        </a:solidFill>
                        <a:effectLst/>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0" marR="0" hangingPunct="0">
                        <a:lnSpc>
                          <a:spcPct val="100000"/>
                        </a:lnSpc>
                        <a:spcBef>
                          <a:spcPts val="300"/>
                        </a:spcBef>
                        <a:spcAft>
                          <a:spcPts val="0"/>
                        </a:spcAft>
                      </a:pPr>
                      <a:r>
                        <a:rPr lang="en-US" sz="1600" dirty="0">
                          <a:solidFill>
                            <a:schemeClr val="accent1">
                              <a:lumMod val="75000"/>
                            </a:schemeClr>
                          </a:solidFill>
                          <a:effectLst/>
                          <a:latin typeface="Times New Roman" panose="02020603050405020304" pitchFamily="18" charset="0"/>
                          <a:cs typeface="Times New Roman" panose="02020603050405020304" pitchFamily="18" charset="0"/>
                        </a:rPr>
                        <a:t>Computers, laptops or memory is stolen or lost.</a:t>
                      </a:r>
                      <a:endParaRPr lang="en-US" sz="1600" dirty="0">
                        <a:solidFill>
                          <a:schemeClr val="accent1">
                            <a:lumMod val="75000"/>
                          </a:schemeClr>
                        </a:solidFill>
                        <a:effectLst/>
                        <a:latin typeface="Times New Roman" panose="02020603050405020304" pitchFamily="18" charset="0"/>
                        <a:ea typeface="Times New Roman"/>
                        <a:cs typeface="Times New Roman" panose="02020603050405020304" pitchFamily="18" charset="0"/>
                      </a:endParaRPr>
                    </a:p>
                  </a:txBody>
                  <a:tcPr marL="0" marR="0" marT="0" marB="0">
                    <a:solidFill>
                      <a:schemeClr val="tx1">
                        <a:lumMod val="10000"/>
                        <a:lumOff val="90000"/>
                      </a:schemeClr>
                    </a:solidFill>
                  </a:tcPr>
                </a:tc>
                <a:tc>
                  <a:txBody>
                    <a:bodyPr/>
                    <a:lstStyle/>
                    <a:p>
                      <a:pPr marL="0" marR="0" hangingPunct="0">
                        <a:lnSpc>
                          <a:spcPct val="100000"/>
                        </a:lnSpc>
                        <a:spcBef>
                          <a:spcPts val="300"/>
                        </a:spcBef>
                        <a:spcAft>
                          <a:spcPts val="0"/>
                        </a:spcAft>
                      </a:pPr>
                      <a:r>
                        <a:rPr lang="en-US" sz="1600" dirty="0">
                          <a:solidFill>
                            <a:schemeClr val="accent1">
                              <a:lumMod val="75000"/>
                            </a:schemeClr>
                          </a:solidFill>
                          <a:effectLst/>
                          <a:latin typeface="Times New Roman" panose="02020603050405020304" pitchFamily="18" charset="0"/>
                          <a:cs typeface="Times New Roman" panose="02020603050405020304" pitchFamily="18" charset="0"/>
                        </a:rPr>
                        <a:t>Security alarm set for off-hours; or employee reports missing device.</a:t>
                      </a:r>
                      <a:endParaRPr lang="en-US" sz="1600" dirty="0">
                        <a:solidFill>
                          <a:schemeClr val="accent1">
                            <a:lumMod val="75000"/>
                          </a:schemeClr>
                        </a:solidFill>
                        <a:effectLst/>
                        <a:latin typeface="Times New Roman" panose="02020603050405020304" pitchFamily="18" charset="0"/>
                        <a:ea typeface="Times New Roman"/>
                        <a:cs typeface="Times New Roman" panose="02020603050405020304" pitchFamily="18" charset="0"/>
                      </a:endParaRPr>
                    </a:p>
                  </a:txBody>
                  <a:tcPr marL="0" marR="0" marT="0" marB="0">
                    <a:solidFill>
                      <a:schemeClr val="tx1">
                        <a:lumMod val="10000"/>
                        <a:lumOff val="90000"/>
                      </a:schemeClr>
                    </a:solidFill>
                  </a:tcPr>
                </a:tc>
                <a:tc>
                  <a:txBody>
                    <a:bodyPr/>
                    <a:lstStyle/>
                    <a:p>
                      <a:pPr marL="0" marR="0" hangingPunct="0">
                        <a:lnSpc>
                          <a:spcPct val="100000"/>
                        </a:lnSpc>
                        <a:spcBef>
                          <a:spcPts val="300"/>
                        </a:spcBef>
                        <a:spcAft>
                          <a:spcPts val="0"/>
                        </a:spcAft>
                      </a:pPr>
                      <a:r>
                        <a:rPr lang="en-US" sz="1600" dirty="0">
                          <a:solidFill>
                            <a:schemeClr val="accent1">
                              <a:lumMod val="75000"/>
                            </a:schemeClr>
                          </a:solidFill>
                          <a:effectLst/>
                          <a:latin typeface="Times New Roman" panose="02020603050405020304" pitchFamily="18" charset="0"/>
                          <a:cs typeface="Times New Roman" panose="02020603050405020304" pitchFamily="18" charset="0"/>
                        </a:rPr>
                        <a:t>Email/call Management &amp; IT immediately.  Management calls police, if theft.  Security initiates tracing of laptops via location software, writes Incident Report, evaluates if breach occurred.</a:t>
                      </a:r>
                      <a:endParaRPr lang="en-US" sz="1600" dirty="0">
                        <a:solidFill>
                          <a:schemeClr val="accent1">
                            <a:lumMod val="75000"/>
                          </a:schemeClr>
                        </a:solidFill>
                        <a:effectLst/>
                        <a:latin typeface="Times New Roman" panose="02020603050405020304" pitchFamily="18" charset="0"/>
                        <a:ea typeface="Times New Roman"/>
                        <a:cs typeface="Times New Roman" panose="02020603050405020304" pitchFamily="18" charset="0"/>
                      </a:endParaRPr>
                    </a:p>
                  </a:txBody>
                  <a:tcPr marL="0" marR="0" marT="0" marB="0">
                    <a:solidFill>
                      <a:schemeClr val="tx1">
                        <a:lumMod val="10000"/>
                        <a:lumOff val="90000"/>
                      </a:schemeClr>
                    </a:solidFill>
                  </a:tcPr>
                </a:tc>
                <a:extLst>
                  <a:ext uri="{0D108BD9-81ED-4DB2-BD59-A6C34878D82A}">
                    <a16:rowId xmlns:a16="http://schemas.microsoft.com/office/drawing/2014/main" xmlns="" val="10002"/>
                  </a:ext>
                </a:extLst>
              </a:tr>
              <a:tr h="1706745">
                <a:tc>
                  <a:txBody>
                    <a:bodyPr/>
                    <a:lstStyle/>
                    <a:p>
                      <a:pPr marL="0" marR="0" hangingPunct="0">
                        <a:lnSpc>
                          <a:spcPct val="100000"/>
                        </a:lnSpc>
                        <a:spcBef>
                          <a:spcPts val="300"/>
                        </a:spcBef>
                        <a:spcAft>
                          <a:spcPts val="0"/>
                        </a:spcAft>
                      </a:pPr>
                      <a:r>
                        <a:rPr lang="en-US" sz="1600">
                          <a:solidFill>
                            <a:schemeClr val="tx1">
                              <a:lumMod val="10000"/>
                              <a:lumOff val="90000"/>
                            </a:schemeClr>
                          </a:solidFill>
                          <a:effectLst/>
                          <a:latin typeface="Times New Roman" panose="02020603050405020304" pitchFamily="18" charset="0"/>
                          <a:cs typeface="Times New Roman" panose="02020603050405020304" pitchFamily="18" charset="0"/>
                        </a:rPr>
                        <a:t>Social Engineering </a:t>
                      </a:r>
                      <a:endParaRPr lang="en-US" sz="1600">
                        <a:solidFill>
                          <a:schemeClr val="tx1">
                            <a:lumMod val="10000"/>
                            <a:lumOff val="90000"/>
                          </a:schemeClr>
                        </a:solidFill>
                        <a:effectLst/>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0" marR="0" hangingPunct="0">
                        <a:lnSpc>
                          <a:spcPct val="100000"/>
                        </a:lnSpc>
                        <a:spcBef>
                          <a:spcPts val="300"/>
                        </a:spcBef>
                        <a:spcAft>
                          <a:spcPts val="0"/>
                        </a:spcAft>
                      </a:pPr>
                      <a:r>
                        <a:rPr lang="en-US" sz="1600">
                          <a:solidFill>
                            <a:schemeClr val="accent1">
                              <a:lumMod val="75000"/>
                            </a:schemeClr>
                          </a:solidFill>
                          <a:effectLst/>
                          <a:latin typeface="Times New Roman" panose="02020603050405020304" pitchFamily="18" charset="0"/>
                          <a:cs typeface="Times New Roman" panose="02020603050405020304" pitchFamily="18" charset="0"/>
                        </a:rPr>
                        <a:t>Suspicious social engineering attempt was recognized OR information was divulged that was recognized after the fact as being inappropriate.</a:t>
                      </a:r>
                      <a:endParaRPr lang="en-US" sz="1600">
                        <a:solidFill>
                          <a:schemeClr val="accent1">
                            <a:lumMod val="75000"/>
                          </a:schemeClr>
                        </a:solidFill>
                        <a:effectLst/>
                        <a:latin typeface="Times New Roman" panose="02020603050405020304" pitchFamily="18" charset="0"/>
                        <a:ea typeface="Times New Roman"/>
                        <a:cs typeface="Times New Roman" panose="02020603050405020304" pitchFamily="18" charset="0"/>
                      </a:endParaRPr>
                    </a:p>
                  </a:txBody>
                  <a:tcPr marL="0" marR="0" marT="0" marB="0">
                    <a:solidFill>
                      <a:schemeClr val="tx1">
                        <a:lumMod val="10000"/>
                        <a:lumOff val="90000"/>
                      </a:schemeClr>
                    </a:solidFill>
                  </a:tcPr>
                </a:tc>
                <a:tc>
                  <a:txBody>
                    <a:bodyPr/>
                    <a:lstStyle/>
                    <a:p>
                      <a:pPr marL="0" marR="0" hangingPunct="0">
                        <a:lnSpc>
                          <a:spcPct val="100000"/>
                        </a:lnSpc>
                        <a:spcBef>
                          <a:spcPts val="300"/>
                        </a:spcBef>
                        <a:spcAft>
                          <a:spcPts val="0"/>
                        </a:spcAft>
                      </a:pPr>
                      <a:r>
                        <a:rPr lang="en-US" sz="1600" dirty="0">
                          <a:solidFill>
                            <a:schemeClr val="accent1">
                              <a:lumMod val="75000"/>
                            </a:schemeClr>
                          </a:solidFill>
                          <a:effectLst/>
                          <a:latin typeface="Times New Roman" panose="02020603050405020304" pitchFamily="18" charset="0"/>
                          <a:cs typeface="Times New Roman" panose="02020603050405020304" pitchFamily="18" charset="0"/>
                        </a:rPr>
                        <a:t>Training of staff leads to report from staff</a:t>
                      </a:r>
                      <a:endParaRPr lang="en-US" sz="1600" dirty="0">
                        <a:solidFill>
                          <a:schemeClr val="accent1">
                            <a:lumMod val="75000"/>
                          </a:schemeClr>
                        </a:solidFill>
                        <a:effectLst/>
                        <a:latin typeface="Times New Roman" panose="02020603050405020304" pitchFamily="18" charset="0"/>
                        <a:ea typeface="Times New Roman"/>
                        <a:cs typeface="Times New Roman" panose="02020603050405020304" pitchFamily="18" charset="0"/>
                      </a:endParaRPr>
                    </a:p>
                  </a:txBody>
                  <a:tcPr marL="0" marR="0" marT="0" marB="0">
                    <a:solidFill>
                      <a:schemeClr val="tx1">
                        <a:lumMod val="10000"/>
                        <a:lumOff val="90000"/>
                      </a:schemeClr>
                    </a:solidFill>
                  </a:tcPr>
                </a:tc>
                <a:tc>
                  <a:txBody>
                    <a:bodyPr/>
                    <a:lstStyle/>
                    <a:p>
                      <a:pPr marL="0" marR="0" hangingPunct="0">
                        <a:lnSpc>
                          <a:spcPct val="100000"/>
                        </a:lnSpc>
                        <a:spcBef>
                          <a:spcPts val="300"/>
                        </a:spcBef>
                        <a:spcAft>
                          <a:spcPts val="0"/>
                        </a:spcAft>
                      </a:pPr>
                      <a:r>
                        <a:rPr lang="en-US" sz="1600" dirty="0">
                          <a:solidFill>
                            <a:schemeClr val="accent1">
                              <a:lumMod val="75000"/>
                            </a:schemeClr>
                          </a:solidFill>
                          <a:effectLst/>
                          <a:latin typeface="Times New Roman" panose="02020603050405020304" pitchFamily="18" charset="0"/>
                          <a:cs typeface="Times New Roman" panose="02020603050405020304" pitchFamily="18" charset="0"/>
                        </a:rPr>
                        <a:t>Report to Management &amp; Security.</a:t>
                      </a:r>
                    </a:p>
                    <a:p>
                      <a:pPr marL="0" marR="0" hangingPunct="0">
                        <a:lnSpc>
                          <a:spcPct val="100000"/>
                        </a:lnSpc>
                        <a:spcBef>
                          <a:spcPts val="300"/>
                        </a:spcBef>
                        <a:spcAft>
                          <a:spcPts val="0"/>
                        </a:spcAft>
                      </a:pPr>
                      <a:r>
                        <a:rPr lang="en-US" sz="1600" dirty="0">
                          <a:solidFill>
                            <a:schemeClr val="accent1">
                              <a:lumMod val="75000"/>
                            </a:schemeClr>
                          </a:solidFill>
                          <a:effectLst/>
                          <a:latin typeface="Times New Roman" panose="02020603050405020304" pitchFamily="18" charset="0"/>
                          <a:cs typeface="Times New Roman" panose="02020603050405020304" pitchFamily="18" charset="0"/>
                        </a:rPr>
                        <a:t>Warn employees of attempt as added training.</a:t>
                      </a:r>
                    </a:p>
                    <a:p>
                      <a:pPr marL="0" marR="0" hangingPunct="0">
                        <a:lnSpc>
                          <a:spcPct val="100000"/>
                        </a:lnSpc>
                        <a:spcBef>
                          <a:spcPts val="300"/>
                        </a:spcBef>
                        <a:spcAft>
                          <a:spcPts val="0"/>
                        </a:spcAft>
                      </a:pPr>
                      <a:r>
                        <a:rPr lang="en-US" sz="1600" dirty="0">
                          <a:solidFill>
                            <a:schemeClr val="accent1">
                              <a:lumMod val="75000"/>
                            </a:schemeClr>
                          </a:solidFill>
                          <a:effectLst/>
                          <a:latin typeface="Times New Roman" panose="02020603050405020304" pitchFamily="18" charset="0"/>
                          <a:cs typeface="Times New Roman" panose="02020603050405020304" pitchFamily="18" charset="0"/>
                        </a:rPr>
                        <a:t>Security evaluates if breach occurred, writes incident report.</a:t>
                      </a:r>
                      <a:endParaRPr lang="en-US" sz="1600" dirty="0">
                        <a:solidFill>
                          <a:schemeClr val="accent1">
                            <a:lumMod val="75000"/>
                          </a:schemeClr>
                        </a:solidFill>
                        <a:effectLst/>
                        <a:latin typeface="Times New Roman" panose="02020603050405020304" pitchFamily="18" charset="0"/>
                        <a:ea typeface="Times New Roman"/>
                        <a:cs typeface="Times New Roman" panose="02020603050405020304" pitchFamily="18" charset="0"/>
                      </a:endParaRPr>
                    </a:p>
                  </a:txBody>
                  <a:tcPr marL="0" marR="0" marT="0" marB="0">
                    <a:solidFill>
                      <a:schemeClr val="tx1">
                        <a:lumMod val="10000"/>
                        <a:lumOff val="90000"/>
                      </a:schemeClr>
                    </a:solidFill>
                  </a:tcPr>
                </a:tc>
                <a:extLst>
                  <a:ext uri="{0D108BD9-81ED-4DB2-BD59-A6C34878D82A}">
                    <a16:rowId xmlns:a16="http://schemas.microsoft.com/office/drawing/2014/main" xmlns="" val="10003"/>
                  </a:ext>
                </a:extLst>
              </a:tr>
              <a:tr h="731462">
                <a:tc>
                  <a:txBody>
                    <a:bodyPr/>
                    <a:lstStyle/>
                    <a:p>
                      <a:pPr marL="0" marR="0" hangingPunct="0">
                        <a:lnSpc>
                          <a:spcPct val="100000"/>
                        </a:lnSpc>
                        <a:spcBef>
                          <a:spcPts val="300"/>
                        </a:spcBef>
                        <a:spcAft>
                          <a:spcPts val="0"/>
                        </a:spcAft>
                      </a:pPr>
                      <a:r>
                        <a:rPr lang="en-US" sz="1600" dirty="0">
                          <a:solidFill>
                            <a:schemeClr val="tx1">
                              <a:lumMod val="10000"/>
                              <a:lumOff val="90000"/>
                            </a:schemeClr>
                          </a:solidFill>
                          <a:effectLst/>
                          <a:latin typeface="Times New Roman" panose="02020603050405020304" pitchFamily="18" charset="0"/>
                          <a:cs typeface="Times New Roman" panose="02020603050405020304" pitchFamily="18" charset="0"/>
                        </a:rPr>
                        <a:t>Trojan Wireless LAN</a:t>
                      </a:r>
                      <a:endParaRPr lang="en-US" sz="1600" dirty="0">
                        <a:solidFill>
                          <a:schemeClr val="tx1">
                            <a:lumMod val="10000"/>
                            <a:lumOff val="90000"/>
                          </a:schemeClr>
                        </a:solidFill>
                        <a:effectLst/>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0" marR="0" hangingPunct="0">
                        <a:lnSpc>
                          <a:spcPct val="100000"/>
                        </a:lnSpc>
                        <a:spcBef>
                          <a:spcPts val="300"/>
                        </a:spcBef>
                        <a:spcAft>
                          <a:spcPts val="0"/>
                        </a:spcAft>
                      </a:pPr>
                      <a:r>
                        <a:rPr lang="en-US" sz="1600">
                          <a:solidFill>
                            <a:schemeClr val="accent1">
                              <a:lumMod val="75000"/>
                            </a:schemeClr>
                          </a:solidFill>
                          <a:effectLst/>
                          <a:latin typeface="Times New Roman" panose="02020603050405020304" pitchFamily="18" charset="0"/>
                          <a:cs typeface="Times New Roman" panose="02020603050405020304" pitchFamily="18" charset="0"/>
                        </a:rPr>
                        <a:t>A new WLAN masquerades as us.</a:t>
                      </a:r>
                      <a:endParaRPr lang="en-US" sz="1600">
                        <a:solidFill>
                          <a:schemeClr val="accent1">
                            <a:lumMod val="75000"/>
                          </a:schemeClr>
                        </a:solidFill>
                        <a:effectLst/>
                        <a:latin typeface="Times New Roman" panose="02020603050405020304" pitchFamily="18" charset="0"/>
                        <a:ea typeface="Times New Roman"/>
                        <a:cs typeface="Times New Roman" panose="02020603050405020304" pitchFamily="18" charset="0"/>
                      </a:endParaRPr>
                    </a:p>
                  </a:txBody>
                  <a:tcPr marL="0" marR="0" marT="0" marB="0">
                    <a:solidFill>
                      <a:schemeClr val="tx1">
                        <a:lumMod val="10000"/>
                        <a:lumOff val="90000"/>
                      </a:schemeClr>
                    </a:solidFill>
                  </a:tcPr>
                </a:tc>
                <a:tc>
                  <a:txBody>
                    <a:bodyPr/>
                    <a:lstStyle/>
                    <a:p>
                      <a:pPr marL="0" marR="0" hangingPunct="0">
                        <a:lnSpc>
                          <a:spcPct val="100000"/>
                        </a:lnSpc>
                        <a:spcBef>
                          <a:spcPts val="300"/>
                        </a:spcBef>
                        <a:spcAft>
                          <a:spcPts val="0"/>
                        </a:spcAft>
                      </a:pPr>
                      <a:r>
                        <a:rPr lang="en-US" sz="1600">
                          <a:solidFill>
                            <a:schemeClr val="accent1">
                              <a:lumMod val="75000"/>
                            </a:schemeClr>
                          </a:solidFill>
                          <a:effectLst/>
                          <a:latin typeface="Times New Roman" panose="02020603050405020304" pitchFamily="18" charset="0"/>
                          <a:cs typeface="Times New Roman" panose="02020603050405020304" pitchFamily="18" charset="0"/>
                        </a:rPr>
                        <a:t>Key confidential areas are inspected daily for WLAN availability</a:t>
                      </a:r>
                      <a:endParaRPr lang="en-US" sz="1600">
                        <a:solidFill>
                          <a:schemeClr val="accent1">
                            <a:lumMod val="75000"/>
                          </a:schemeClr>
                        </a:solidFill>
                        <a:effectLst/>
                        <a:latin typeface="Times New Roman" panose="02020603050405020304" pitchFamily="18" charset="0"/>
                        <a:ea typeface="Times New Roman"/>
                        <a:cs typeface="Times New Roman" panose="02020603050405020304" pitchFamily="18" charset="0"/>
                      </a:endParaRPr>
                    </a:p>
                  </a:txBody>
                  <a:tcPr marL="0" marR="0" marT="0" marB="0">
                    <a:solidFill>
                      <a:schemeClr val="tx1">
                        <a:lumMod val="10000"/>
                        <a:lumOff val="90000"/>
                      </a:schemeClr>
                    </a:solidFill>
                  </a:tcPr>
                </a:tc>
                <a:tc>
                  <a:txBody>
                    <a:bodyPr/>
                    <a:lstStyle/>
                    <a:p>
                      <a:pPr marL="0" marR="0" hangingPunct="0">
                        <a:lnSpc>
                          <a:spcPct val="100000"/>
                        </a:lnSpc>
                        <a:spcBef>
                          <a:spcPts val="300"/>
                        </a:spcBef>
                        <a:spcAft>
                          <a:spcPts val="0"/>
                        </a:spcAft>
                      </a:pPr>
                      <a:r>
                        <a:rPr lang="en-US" sz="1600" dirty="0">
                          <a:solidFill>
                            <a:schemeClr val="accent1">
                              <a:lumMod val="75000"/>
                            </a:schemeClr>
                          </a:solidFill>
                          <a:effectLst/>
                          <a:latin typeface="Times New Roman" panose="02020603050405020304" pitchFamily="18" charset="0"/>
                          <a:cs typeface="Times New Roman" panose="02020603050405020304" pitchFamily="18" charset="0"/>
                        </a:rPr>
                        <a:t>Security or network administrator is notified immediately.  Incident is acted upon within 2 hours.</a:t>
                      </a:r>
                      <a:endParaRPr lang="en-US" sz="1600" dirty="0">
                        <a:solidFill>
                          <a:schemeClr val="accent1">
                            <a:lumMod val="75000"/>
                          </a:schemeClr>
                        </a:solidFill>
                        <a:effectLst/>
                        <a:latin typeface="Times New Roman" panose="02020603050405020304" pitchFamily="18" charset="0"/>
                        <a:ea typeface="Times New Roman"/>
                        <a:cs typeface="Times New Roman" panose="02020603050405020304" pitchFamily="18" charset="0"/>
                      </a:endParaRPr>
                    </a:p>
                  </a:txBody>
                  <a:tcPr marL="0" marR="0" marT="0" marB="0">
                    <a:solidFill>
                      <a:schemeClr val="tx1">
                        <a:lumMod val="10000"/>
                        <a:lumOff val="90000"/>
                      </a:schemeClr>
                    </a:solidFill>
                  </a:tcPr>
                </a:tc>
                <a:extLst>
                  <a:ext uri="{0D108BD9-81ED-4DB2-BD59-A6C34878D82A}">
                    <a16:rowId xmlns:a16="http://schemas.microsoft.com/office/drawing/2014/main" xmlns="" val="10004"/>
                  </a:ext>
                </a:extLst>
              </a:tr>
            </a:tbl>
          </a:graphicData>
        </a:graphic>
      </p:graphicFrame>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xmlns="" id="{A09B3E28-9AF9-2035-07EE-2145E728190E}"/>
              </a:ext>
            </a:extLst>
          </p:cNvPr>
          <p:cNvSpPr>
            <a:spLocks noGrp="1" noChangeArrowheads="1"/>
          </p:cNvSpPr>
          <p:nvPr>
            <p:ph type="title"/>
          </p:nvPr>
        </p:nvSpPr>
        <p:spPr>
          <a:xfrm>
            <a:off x="520700" y="917575"/>
            <a:ext cx="8154988" cy="498475"/>
          </a:xfrm>
        </p:spPr>
        <p:txBody>
          <a:bodyPr>
            <a:normAutofit fontScale="90000"/>
          </a:bodyPr>
          <a:lstStyle/>
          <a:p>
            <a:pPr eaLnBrk="1" hangingPunct="1"/>
            <a:r>
              <a:rPr lang="en-US" altLang="en-US" sz="3600">
                <a:ea typeface="Calibri" panose="020F0502020204030204" pitchFamily="34" charset="0"/>
                <a:cs typeface="Lucida Sans" panose="020B0602030504020204" pitchFamily="34" charset="0"/>
              </a:rPr>
              <a:t>Stage 2: Identification</a:t>
            </a:r>
          </a:p>
        </p:txBody>
      </p:sp>
      <p:sp>
        <p:nvSpPr>
          <p:cNvPr id="38915" name="Rectangle 3">
            <a:extLst>
              <a:ext uri="{FF2B5EF4-FFF2-40B4-BE49-F238E27FC236}">
                <a16:creationId xmlns:a16="http://schemas.microsoft.com/office/drawing/2014/main" xmlns="" id="{1608C146-05F5-F5BB-B717-E64707206983}"/>
              </a:ext>
            </a:extLst>
          </p:cNvPr>
          <p:cNvSpPr>
            <a:spLocks noGrp="1" noChangeArrowheads="1"/>
          </p:cNvSpPr>
          <p:nvPr>
            <p:ph idx="1"/>
          </p:nvPr>
        </p:nvSpPr>
        <p:spPr>
          <a:xfrm>
            <a:off x="520700" y="1752600"/>
            <a:ext cx="8154988" cy="4619625"/>
          </a:xfrm>
        </p:spPr>
        <p:txBody>
          <a:bodyPr/>
          <a:lstStyle/>
          <a:p>
            <a:pPr eaLnBrk="1" hangingPunct="1">
              <a:lnSpc>
                <a:spcPct val="90000"/>
              </a:lnSpc>
              <a:buFont typeface="Wingdings" panose="05000000000000000000" pitchFamily="2" charset="2"/>
              <a:buNone/>
            </a:pPr>
            <a:r>
              <a:rPr lang="en-US" altLang="en-US" sz="2400" b="1">
                <a:latin typeface="Calibri" panose="020F0502020204030204" pitchFamily="34" charset="0"/>
                <a:ea typeface="ヒラギノ角ゴ Pro W3"/>
                <a:cs typeface="ヒラギノ角ゴ Pro W3"/>
              </a:rPr>
              <a:t>Triage</a:t>
            </a:r>
            <a:r>
              <a:rPr lang="en-US" altLang="en-US" sz="2400">
                <a:latin typeface="Calibri" panose="020F0502020204030204" pitchFamily="34" charset="0"/>
                <a:ea typeface="ヒラギノ角ゴ Pro W3"/>
                <a:cs typeface="ヒラギノ角ゴ Pro W3"/>
              </a:rPr>
              <a:t>: Categorize, prioritize and assign events and incidents</a:t>
            </a:r>
          </a:p>
          <a:p>
            <a:pPr eaLnBrk="1" hangingPunct="1">
              <a:lnSpc>
                <a:spcPct val="90000"/>
              </a:lnSpc>
            </a:pPr>
            <a:r>
              <a:rPr lang="en-US" altLang="en-US" sz="2400">
                <a:latin typeface="Calibri" panose="020F0502020204030204" pitchFamily="34" charset="0"/>
                <a:ea typeface="ヒラギノ角ゴ Pro W3"/>
                <a:cs typeface="ヒラギノ角ゴ Pro W3"/>
              </a:rPr>
              <a:t>What type of incident just occurred?</a:t>
            </a:r>
          </a:p>
          <a:p>
            <a:pPr eaLnBrk="1" hangingPunct="1">
              <a:lnSpc>
                <a:spcPct val="90000"/>
              </a:lnSpc>
            </a:pPr>
            <a:r>
              <a:rPr lang="en-US" altLang="en-US" sz="2400">
                <a:latin typeface="Calibri" panose="020F0502020204030204" pitchFamily="34" charset="0"/>
                <a:ea typeface="ヒラギノ角ゴ Pro W3"/>
                <a:cs typeface="ヒラギノ角ゴ Pro W3"/>
              </a:rPr>
              <a:t>What is the severity of the incident?</a:t>
            </a:r>
          </a:p>
          <a:p>
            <a:pPr marL="342900" lvl="2" indent="-342900" eaLnBrk="1" hangingPunct="1">
              <a:lnSpc>
                <a:spcPct val="90000"/>
              </a:lnSpc>
              <a:buFont typeface="Arial" panose="020B0604020202020204" pitchFamily="34" charset="0"/>
              <a:buChar char="•"/>
            </a:pPr>
            <a:r>
              <a:rPr lang="en-US" altLang="en-US" sz="2400">
                <a:latin typeface="Calibri" panose="020F0502020204030204" pitchFamily="34" charset="0"/>
                <a:cs typeface="Geneva"/>
              </a:rPr>
              <a:t>Severity may increase if recovery is delayed</a:t>
            </a:r>
          </a:p>
          <a:p>
            <a:pPr eaLnBrk="1" hangingPunct="1">
              <a:lnSpc>
                <a:spcPct val="90000"/>
              </a:lnSpc>
            </a:pPr>
            <a:r>
              <a:rPr lang="en-US" altLang="en-US" sz="2400">
                <a:latin typeface="Calibri" panose="020F0502020204030204" pitchFamily="34" charset="0"/>
                <a:ea typeface="ヒラギノ角ゴ Pro W3"/>
                <a:cs typeface="ヒラギノ角ゴ Pro W3"/>
              </a:rPr>
              <a:t>Who should be called?</a:t>
            </a:r>
          </a:p>
          <a:p>
            <a:pPr eaLnBrk="1" hangingPunct="1">
              <a:lnSpc>
                <a:spcPct val="90000"/>
              </a:lnSpc>
            </a:pPr>
            <a:r>
              <a:rPr lang="en-US" altLang="en-US" sz="2400">
                <a:latin typeface="Calibri" panose="020F0502020204030204" pitchFamily="34" charset="0"/>
                <a:ea typeface="ヒラギノ角ゴ Pro W3"/>
                <a:cs typeface="ヒラギノ角ゴ Pro W3"/>
              </a:rPr>
              <a:t>Establish chain of custody for evidence</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xmlns="" id="{1F06CAAF-57FC-B4C5-6F3D-11BF4D7CD975}"/>
              </a:ext>
            </a:extLst>
          </p:cNvPr>
          <p:cNvSpPr>
            <a:spLocks noGrp="1" noChangeArrowheads="1"/>
          </p:cNvSpPr>
          <p:nvPr>
            <p:ph type="title"/>
          </p:nvPr>
        </p:nvSpPr>
        <p:spPr>
          <a:xfrm>
            <a:off x="520700" y="917575"/>
            <a:ext cx="8154988" cy="498475"/>
          </a:xfrm>
        </p:spPr>
        <p:txBody>
          <a:bodyPr>
            <a:normAutofit fontScale="90000"/>
          </a:bodyPr>
          <a:lstStyle/>
          <a:p>
            <a:pPr algn="ctr" eaLnBrk="1" hangingPunct="1"/>
            <a:r>
              <a:rPr lang="en-US" altLang="en-US" sz="3600">
                <a:ea typeface="Calibri" panose="020F0502020204030204" pitchFamily="34" charset="0"/>
                <a:cs typeface="Lucida Sans" panose="020B0602030504020204" pitchFamily="34" charset="0"/>
              </a:rPr>
              <a:t>(2) Triage</a:t>
            </a:r>
          </a:p>
        </p:txBody>
      </p:sp>
      <p:sp>
        <p:nvSpPr>
          <p:cNvPr id="40963" name="Rectangle 3">
            <a:extLst>
              <a:ext uri="{FF2B5EF4-FFF2-40B4-BE49-F238E27FC236}">
                <a16:creationId xmlns:a16="http://schemas.microsoft.com/office/drawing/2014/main" xmlns="" id="{D408CABE-C6AC-9817-4713-41AA9678E133}"/>
              </a:ext>
            </a:extLst>
          </p:cNvPr>
          <p:cNvSpPr>
            <a:spLocks noGrp="1" noChangeArrowheads="1"/>
          </p:cNvSpPr>
          <p:nvPr>
            <p:ph idx="1"/>
          </p:nvPr>
        </p:nvSpPr>
        <p:spPr>
          <a:xfrm>
            <a:off x="520700" y="1676400"/>
            <a:ext cx="8154988" cy="4695825"/>
          </a:xfrm>
        </p:spPr>
        <p:txBody>
          <a:bodyPr/>
          <a:lstStyle/>
          <a:p>
            <a:pPr eaLnBrk="1" hangingPunct="1">
              <a:lnSpc>
                <a:spcPct val="100000"/>
              </a:lnSpc>
              <a:buFont typeface="Wingdings" panose="05000000000000000000" pitchFamily="2" charset="2"/>
              <a:buNone/>
            </a:pPr>
            <a:r>
              <a:rPr lang="en-US" altLang="en-US" sz="2800">
                <a:latin typeface="Calibri" panose="020F0502020204030204" pitchFamily="34" charset="0"/>
                <a:ea typeface="ヒラギノ角ゴ Pro W3"/>
                <a:cs typeface="ヒラギノ角ゴ Pro W3"/>
              </a:rPr>
              <a:t>Snapshot of the known status of all reported incident activity</a:t>
            </a:r>
          </a:p>
          <a:p>
            <a:pPr marL="342900" lvl="1" indent="-342900" eaLnBrk="1" hangingPunct="1">
              <a:lnSpc>
                <a:spcPct val="100000"/>
              </a:lnSpc>
              <a:buFont typeface="Arial" panose="020B0604020202020204" pitchFamily="34" charset="0"/>
              <a:buChar char="•"/>
            </a:pPr>
            <a:r>
              <a:rPr lang="en-US" altLang="en-US" sz="2400">
                <a:latin typeface="Calibri" panose="020F0502020204030204" pitchFamily="34" charset="0"/>
                <a:ea typeface="ヒラギノ角ゴ Pro W3"/>
                <a:cs typeface="ヒラギノ角ゴ Pro W3"/>
              </a:rPr>
              <a:t>Sort, Categorize, Correlate, Prioritize &amp; Assign</a:t>
            </a:r>
          </a:p>
          <a:p>
            <a:pPr eaLnBrk="1" hangingPunct="1">
              <a:lnSpc>
                <a:spcPct val="100000"/>
              </a:lnSpc>
              <a:buFont typeface="Wingdings" panose="05000000000000000000" pitchFamily="2" charset="2"/>
              <a:buNone/>
            </a:pPr>
            <a:r>
              <a:rPr lang="en-US" altLang="en-US" sz="2800" b="1">
                <a:latin typeface="Calibri" panose="020F0502020204030204" pitchFamily="34" charset="0"/>
                <a:ea typeface="ヒラギノ角ゴ Pro W3"/>
                <a:cs typeface="ヒラギノ角ゴ Pro W3"/>
              </a:rPr>
              <a:t>Categorize:</a:t>
            </a:r>
            <a:r>
              <a:rPr lang="en-US" altLang="en-US" sz="2800">
                <a:latin typeface="Calibri" panose="020F0502020204030204" pitchFamily="34" charset="0"/>
                <a:ea typeface="ヒラギノ角ゴ Pro W3"/>
                <a:cs typeface="ヒラギノ角ゴ Pro W3"/>
              </a:rPr>
              <a:t> DoS, Malicious code, Unauthorized access, Inappropriate usage, Multiple components</a:t>
            </a:r>
          </a:p>
          <a:p>
            <a:pPr eaLnBrk="1" hangingPunct="1">
              <a:lnSpc>
                <a:spcPct val="100000"/>
              </a:lnSpc>
              <a:buFont typeface="Wingdings" panose="05000000000000000000" pitchFamily="2" charset="2"/>
              <a:buNone/>
            </a:pPr>
            <a:r>
              <a:rPr lang="en-US" altLang="en-US" sz="2800" b="1">
                <a:latin typeface="Calibri" panose="020F0502020204030204" pitchFamily="34" charset="0"/>
                <a:ea typeface="ヒラギノ角ゴ Pro W3"/>
                <a:cs typeface="ヒラギノ角ゴ Pro W3"/>
              </a:rPr>
              <a:t>Prioritize:</a:t>
            </a:r>
            <a:r>
              <a:rPr lang="en-US" altLang="en-US" sz="2800">
                <a:latin typeface="Calibri" panose="020F0502020204030204" pitchFamily="34" charset="0"/>
                <a:ea typeface="ヒラギノ角ゴ Pro W3"/>
                <a:cs typeface="ヒラギノ角ゴ Pro W3"/>
              </a:rPr>
              <a:t> Limited resources requires prioritizing response to minimize impact</a:t>
            </a:r>
          </a:p>
          <a:p>
            <a:pPr eaLnBrk="1" hangingPunct="1">
              <a:lnSpc>
                <a:spcPct val="100000"/>
              </a:lnSpc>
              <a:buFont typeface="Wingdings" panose="05000000000000000000" pitchFamily="2" charset="2"/>
              <a:buNone/>
            </a:pPr>
            <a:r>
              <a:rPr lang="en-US" altLang="en-US" sz="2800" b="1">
                <a:latin typeface="Calibri" panose="020F0502020204030204" pitchFamily="34" charset="0"/>
                <a:ea typeface="ヒラギノ角ゴ Pro W3"/>
                <a:cs typeface="ヒラギノ角ゴ Pro W3"/>
              </a:rPr>
              <a:t>Assign:</a:t>
            </a:r>
            <a:r>
              <a:rPr lang="en-US" altLang="en-US" sz="2800">
                <a:latin typeface="Calibri" panose="020F0502020204030204" pitchFamily="34" charset="0"/>
                <a:ea typeface="ヒラギノ角ゴ Pro W3"/>
                <a:cs typeface="ヒラギノ角ゴ Pro W3"/>
              </a:rPr>
              <a:t> Who is free/on duty, competent in this area?</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xmlns="" id="{A4C82C0E-FE8A-9BAB-289D-305F83FFFB39}"/>
              </a:ext>
            </a:extLst>
          </p:cNvPr>
          <p:cNvSpPr>
            <a:spLocks noGrp="1" noChangeArrowheads="1"/>
          </p:cNvSpPr>
          <p:nvPr>
            <p:ph type="title"/>
          </p:nvPr>
        </p:nvSpPr>
        <p:spPr>
          <a:xfrm>
            <a:off x="520700" y="917575"/>
            <a:ext cx="8154988" cy="498475"/>
          </a:xfrm>
        </p:spPr>
        <p:txBody>
          <a:bodyPr>
            <a:normAutofit fontScale="90000"/>
          </a:bodyPr>
          <a:lstStyle/>
          <a:p>
            <a:pPr eaLnBrk="1" hangingPunct="1"/>
            <a:r>
              <a:rPr lang="en-US" altLang="en-US" sz="3600">
                <a:ea typeface="Calibri" panose="020F0502020204030204" pitchFamily="34" charset="0"/>
                <a:cs typeface="Lucida Sans" panose="020B0602030504020204" pitchFamily="34" charset="0"/>
              </a:rPr>
              <a:t>(2) Chain of Custody</a:t>
            </a:r>
          </a:p>
        </p:txBody>
      </p:sp>
      <p:sp>
        <p:nvSpPr>
          <p:cNvPr id="43011" name="Rectangle 3">
            <a:extLst>
              <a:ext uri="{FF2B5EF4-FFF2-40B4-BE49-F238E27FC236}">
                <a16:creationId xmlns:a16="http://schemas.microsoft.com/office/drawing/2014/main" xmlns="" id="{450BD600-CBA5-D006-DBCA-E0E6AA9CABD3}"/>
              </a:ext>
            </a:extLst>
          </p:cNvPr>
          <p:cNvSpPr>
            <a:spLocks noGrp="1" noChangeArrowheads="1"/>
          </p:cNvSpPr>
          <p:nvPr>
            <p:ph idx="1"/>
          </p:nvPr>
        </p:nvSpPr>
        <p:spPr/>
        <p:txBody>
          <a:bodyPr>
            <a:normAutofit lnSpcReduction="10000"/>
          </a:bodyPr>
          <a:lstStyle/>
          <a:p>
            <a:pPr eaLnBrk="1" hangingPunct="1">
              <a:lnSpc>
                <a:spcPct val="80000"/>
              </a:lnSpc>
            </a:pPr>
            <a:r>
              <a:rPr lang="en-US" altLang="en-US" sz="2400">
                <a:latin typeface="Calibri" panose="020F0502020204030204" pitchFamily="34" charset="0"/>
                <a:ea typeface="ヒラギノ角ゴ Pro W3"/>
                <a:cs typeface="ヒラギノ角ゴ Pro W3"/>
              </a:rPr>
              <a:t>Evidence must follow Chain of Custody law to be admissible/acceptable in court</a:t>
            </a:r>
          </a:p>
          <a:p>
            <a:pPr marL="342900" lvl="1" indent="-342900" eaLnBrk="1" hangingPunct="1">
              <a:lnSpc>
                <a:spcPct val="80000"/>
              </a:lnSpc>
              <a:buFont typeface="Arial" panose="020B0604020202020204" pitchFamily="34" charset="0"/>
              <a:buChar char="•"/>
            </a:pPr>
            <a:r>
              <a:rPr lang="en-US" altLang="en-US" sz="2000">
                <a:latin typeface="Calibri" panose="020F0502020204030204" pitchFamily="34" charset="0"/>
                <a:ea typeface="ヒラギノ角ゴ Pro W3"/>
                <a:cs typeface="ヒラギノ角ゴ Pro W3"/>
              </a:rPr>
              <a:t>Include: specially trained staff, 3</a:t>
            </a:r>
            <a:r>
              <a:rPr lang="en-US" altLang="en-US" sz="2000" baseline="30000">
                <a:latin typeface="Calibri" panose="020F0502020204030204" pitchFamily="34" charset="0"/>
                <a:ea typeface="ヒラギノ角ゴ Pro W3"/>
                <a:cs typeface="ヒラギノ角ゴ Pro W3"/>
              </a:rPr>
              <a:t>rd</a:t>
            </a:r>
            <a:r>
              <a:rPr lang="en-US" altLang="en-US" sz="2000">
                <a:latin typeface="Calibri" panose="020F0502020204030204" pitchFamily="34" charset="0"/>
                <a:ea typeface="ヒラギノ角ゴ Pro W3"/>
                <a:cs typeface="ヒラギノ角ゴ Pro W3"/>
              </a:rPr>
              <a:t> party specialist, law enforcement, security response team</a:t>
            </a:r>
          </a:p>
          <a:p>
            <a:pPr eaLnBrk="1" hangingPunct="1">
              <a:lnSpc>
                <a:spcPct val="80000"/>
              </a:lnSpc>
              <a:buFont typeface="Wingdings" panose="05000000000000000000" pitchFamily="2" charset="2"/>
              <a:buNone/>
            </a:pPr>
            <a:endParaRPr lang="en-US" altLang="en-US" sz="2400">
              <a:latin typeface="Calibri" panose="020F0502020204030204" pitchFamily="34" charset="0"/>
              <a:ea typeface="ヒラギノ角ゴ Pro W3"/>
              <a:cs typeface="ヒラギノ角ゴ Pro W3"/>
            </a:endParaRPr>
          </a:p>
          <a:p>
            <a:pPr eaLnBrk="1" hangingPunct="1">
              <a:lnSpc>
                <a:spcPct val="80000"/>
              </a:lnSpc>
              <a:buFont typeface="Wingdings" panose="05000000000000000000" pitchFamily="2" charset="2"/>
              <a:buNone/>
            </a:pPr>
            <a:r>
              <a:rPr lang="en-US" altLang="en-US" sz="2400" b="1">
                <a:latin typeface="Calibri" panose="020F0502020204030204" pitchFamily="34" charset="0"/>
                <a:ea typeface="ヒラギノ角ゴ Pro W3"/>
                <a:cs typeface="ヒラギノ角ゴ Pro W3"/>
              </a:rPr>
              <a:t>System administrator can:</a:t>
            </a:r>
          </a:p>
          <a:p>
            <a:pPr eaLnBrk="1" hangingPunct="1">
              <a:lnSpc>
                <a:spcPct val="80000"/>
              </a:lnSpc>
            </a:pPr>
            <a:r>
              <a:rPr lang="en-US" altLang="en-US" sz="2400">
                <a:latin typeface="Calibri" panose="020F0502020204030204" pitchFamily="34" charset="0"/>
                <a:ea typeface="ヒラギノ角ゴ Pro W3"/>
                <a:cs typeface="ヒラギノ角ゴ Pro W3"/>
              </a:rPr>
              <a:t>Retrieve info to confirm an incident</a:t>
            </a:r>
          </a:p>
          <a:p>
            <a:pPr eaLnBrk="1" hangingPunct="1">
              <a:lnSpc>
                <a:spcPct val="80000"/>
              </a:lnSpc>
            </a:pPr>
            <a:r>
              <a:rPr lang="en-US" altLang="en-US" sz="2400">
                <a:latin typeface="Calibri" panose="020F0502020204030204" pitchFamily="34" charset="0"/>
                <a:ea typeface="ヒラギノ角ゴ Pro W3"/>
                <a:cs typeface="ヒラギノ角ゴ Pro W3"/>
              </a:rPr>
              <a:t>Identify scope and size of affected environment (system/network)</a:t>
            </a:r>
          </a:p>
          <a:p>
            <a:pPr eaLnBrk="1" hangingPunct="1">
              <a:lnSpc>
                <a:spcPct val="80000"/>
              </a:lnSpc>
            </a:pPr>
            <a:r>
              <a:rPr lang="en-US" altLang="en-US" sz="2400">
                <a:latin typeface="Calibri" panose="020F0502020204030204" pitchFamily="34" charset="0"/>
                <a:ea typeface="ヒラギノ角ゴ Pro W3"/>
                <a:cs typeface="ヒラギノ角ゴ Pro W3"/>
              </a:rPr>
              <a:t>Determine degree of loss/alteration/damage</a:t>
            </a:r>
          </a:p>
          <a:p>
            <a:pPr eaLnBrk="1" hangingPunct="1">
              <a:lnSpc>
                <a:spcPct val="80000"/>
              </a:lnSpc>
            </a:pPr>
            <a:r>
              <a:rPr lang="en-US" altLang="en-US" sz="2400">
                <a:latin typeface="Calibri" panose="020F0502020204030204" pitchFamily="34" charset="0"/>
                <a:ea typeface="ヒラギノ角ゴ Pro W3"/>
                <a:cs typeface="ヒラギノ角ゴ Pro W3"/>
              </a:rPr>
              <a:t>Identify possible path of attack</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xmlns="" id="{520FF0EA-2274-D30D-CB32-183179FC1401}"/>
              </a:ext>
            </a:extLst>
          </p:cNvPr>
          <p:cNvSpPr>
            <a:spLocks noGrp="1" noChangeArrowheads="1"/>
          </p:cNvSpPr>
          <p:nvPr>
            <p:ph type="title"/>
          </p:nvPr>
        </p:nvSpPr>
        <p:spPr>
          <a:xfrm>
            <a:off x="520700" y="917575"/>
            <a:ext cx="8154988" cy="498475"/>
          </a:xfrm>
        </p:spPr>
        <p:txBody>
          <a:bodyPr>
            <a:normAutofit fontScale="90000"/>
          </a:bodyPr>
          <a:lstStyle/>
          <a:p>
            <a:pPr eaLnBrk="1" hangingPunct="1"/>
            <a:r>
              <a:rPr lang="en-US" altLang="en-US" sz="3600">
                <a:ea typeface="Calibri" panose="020F0502020204030204" pitchFamily="34" charset="0"/>
                <a:cs typeface="Lucida Sans" panose="020B0602030504020204" pitchFamily="34" charset="0"/>
              </a:rPr>
              <a:t>Stage 3: Containment</a:t>
            </a:r>
          </a:p>
        </p:txBody>
      </p:sp>
      <p:sp>
        <p:nvSpPr>
          <p:cNvPr id="45059" name="Rectangle 3">
            <a:extLst>
              <a:ext uri="{FF2B5EF4-FFF2-40B4-BE49-F238E27FC236}">
                <a16:creationId xmlns:a16="http://schemas.microsoft.com/office/drawing/2014/main" xmlns="" id="{8C7EBF86-CE68-C06F-A2B3-1665A65B2C72}"/>
              </a:ext>
            </a:extLst>
          </p:cNvPr>
          <p:cNvSpPr>
            <a:spLocks noGrp="1" noChangeArrowheads="1"/>
          </p:cNvSpPr>
          <p:nvPr>
            <p:ph idx="1"/>
          </p:nvPr>
        </p:nvSpPr>
        <p:spPr/>
        <p:txBody>
          <a:bodyPr/>
          <a:lstStyle/>
          <a:p>
            <a:pPr eaLnBrk="1" hangingPunct="1">
              <a:lnSpc>
                <a:spcPct val="90000"/>
              </a:lnSpc>
            </a:pPr>
            <a:r>
              <a:rPr lang="en-US" altLang="en-US" sz="2800">
                <a:latin typeface="Calibri" panose="020F0502020204030204" pitchFamily="34" charset="0"/>
                <a:ea typeface="ヒラギノ角ゴ Pro W3"/>
                <a:cs typeface="ヒラギノ角ゴ Pro W3"/>
              </a:rPr>
              <a:t>Activate Incident Response Team to contain threat </a:t>
            </a:r>
          </a:p>
          <a:p>
            <a:pPr marL="285750" lvl="1" indent="-285750" eaLnBrk="1" hangingPunct="1">
              <a:lnSpc>
                <a:spcPct val="90000"/>
              </a:lnSpc>
              <a:buFont typeface="Arial" panose="020B0604020202020204" pitchFamily="34" charset="0"/>
              <a:buChar char="•"/>
            </a:pPr>
            <a:r>
              <a:rPr lang="en-US" altLang="en-US" sz="2800">
                <a:latin typeface="Calibri" panose="020F0502020204030204" pitchFamily="34" charset="0"/>
                <a:ea typeface="ヒラギノ角ゴ Pro W3"/>
                <a:cs typeface="ヒラギノ角ゴ Pro W3"/>
              </a:rPr>
              <a:t>IT/security, public relations, mgmt, business</a:t>
            </a:r>
          </a:p>
          <a:p>
            <a:pPr eaLnBrk="1" hangingPunct="1">
              <a:lnSpc>
                <a:spcPct val="90000"/>
              </a:lnSpc>
            </a:pPr>
            <a:r>
              <a:rPr lang="en-US" altLang="en-US" sz="2800">
                <a:latin typeface="Calibri" panose="020F0502020204030204" pitchFamily="34" charset="0"/>
                <a:ea typeface="ヒラギノ角ゴ Pro W3"/>
                <a:cs typeface="ヒラギノ角ゴ Pro W3"/>
              </a:rPr>
              <a:t>Isolate the problem</a:t>
            </a:r>
          </a:p>
          <a:p>
            <a:pPr marL="285750" lvl="1" indent="-285750" eaLnBrk="1" hangingPunct="1">
              <a:lnSpc>
                <a:spcPct val="90000"/>
              </a:lnSpc>
              <a:buFont typeface="Arial" panose="020B0604020202020204" pitchFamily="34" charset="0"/>
              <a:buChar char="•"/>
            </a:pPr>
            <a:r>
              <a:rPr lang="en-US" altLang="en-US" sz="2800">
                <a:latin typeface="Calibri" panose="020F0502020204030204" pitchFamily="34" charset="0"/>
                <a:ea typeface="ヒラギノ角ゴ Pro W3"/>
                <a:cs typeface="ヒラギノ角ゴ Pro W3"/>
              </a:rPr>
              <a:t>Disable server or network zone comm.</a:t>
            </a:r>
          </a:p>
          <a:p>
            <a:pPr marL="285750" lvl="1" indent="-285750" eaLnBrk="1" hangingPunct="1">
              <a:lnSpc>
                <a:spcPct val="90000"/>
              </a:lnSpc>
              <a:buFont typeface="Arial" panose="020B0604020202020204" pitchFamily="34" charset="0"/>
              <a:buChar char="•"/>
            </a:pPr>
            <a:r>
              <a:rPr lang="en-US" altLang="en-US" sz="2800">
                <a:latin typeface="Calibri" panose="020F0502020204030204" pitchFamily="34" charset="0"/>
                <a:ea typeface="ヒラギノ角ゴ Pro W3"/>
                <a:cs typeface="ヒラギノ角ゴ Pro W3"/>
              </a:rPr>
              <a:t>Disable user access</a:t>
            </a:r>
          </a:p>
          <a:p>
            <a:pPr marL="285750" lvl="1" indent="-285750" eaLnBrk="1" hangingPunct="1">
              <a:lnSpc>
                <a:spcPct val="90000"/>
              </a:lnSpc>
              <a:buFont typeface="Arial" panose="020B0604020202020204" pitchFamily="34" charset="0"/>
              <a:buChar char="•"/>
            </a:pPr>
            <a:r>
              <a:rPr lang="en-US" altLang="en-US" sz="2800">
                <a:latin typeface="Calibri" panose="020F0502020204030204" pitchFamily="34" charset="0"/>
                <a:ea typeface="ヒラギノ角ゴ Pro W3"/>
                <a:cs typeface="ヒラギノ角ゴ Pro W3"/>
              </a:rPr>
              <a:t>Change firewall configurations to halt connection</a:t>
            </a:r>
          </a:p>
          <a:p>
            <a:pPr eaLnBrk="1" hangingPunct="1">
              <a:lnSpc>
                <a:spcPct val="90000"/>
              </a:lnSpc>
            </a:pPr>
            <a:r>
              <a:rPr lang="en-US" altLang="en-US" sz="2800">
                <a:latin typeface="Calibri" panose="020F0502020204030204" pitchFamily="34" charset="0"/>
                <a:ea typeface="ヒラギノ角ゴ Pro W3"/>
                <a:cs typeface="ヒラギノ角ゴ Pro W3"/>
              </a:rPr>
              <a:t>Obtain &amp; preserve evidence</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xmlns="" id="{54CB22C6-71B9-44D7-0E03-9AEA10B1387E}"/>
              </a:ext>
            </a:extLst>
          </p:cNvPr>
          <p:cNvSpPr>
            <a:spLocks noGrp="1" noChangeArrowheads="1"/>
          </p:cNvSpPr>
          <p:nvPr>
            <p:ph type="title"/>
          </p:nvPr>
        </p:nvSpPr>
        <p:spPr>
          <a:xfrm>
            <a:off x="520700" y="917575"/>
            <a:ext cx="8154988" cy="498475"/>
          </a:xfrm>
        </p:spPr>
        <p:txBody>
          <a:bodyPr>
            <a:normAutofit fontScale="90000"/>
          </a:bodyPr>
          <a:lstStyle/>
          <a:p>
            <a:pPr eaLnBrk="1" hangingPunct="1"/>
            <a:r>
              <a:rPr lang="en-US" altLang="en-US" sz="3600">
                <a:ea typeface="Calibri" panose="020F0502020204030204" pitchFamily="34" charset="0"/>
                <a:cs typeface="Lucida Sans" panose="020B0602030504020204" pitchFamily="34" charset="0"/>
              </a:rPr>
              <a:t>(3) Containment - Response</a:t>
            </a:r>
          </a:p>
        </p:txBody>
      </p:sp>
      <p:sp>
        <p:nvSpPr>
          <p:cNvPr id="47107" name="Rectangle 3">
            <a:extLst>
              <a:ext uri="{FF2B5EF4-FFF2-40B4-BE49-F238E27FC236}">
                <a16:creationId xmlns:a16="http://schemas.microsoft.com/office/drawing/2014/main" xmlns="" id="{5076E180-625E-016D-9832-4DD4FE87615C}"/>
              </a:ext>
            </a:extLst>
          </p:cNvPr>
          <p:cNvSpPr>
            <a:spLocks noGrp="1" noChangeArrowheads="1"/>
          </p:cNvSpPr>
          <p:nvPr>
            <p:ph sz="half" idx="1"/>
          </p:nvPr>
        </p:nvSpPr>
        <p:spPr/>
        <p:txBody>
          <a:bodyPr>
            <a:normAutofit lnSpcReduction="10000"/>
          </a:bodyPr>
          <a:lstStyle/>
          <a:p>
            <a:pPr eaLnBrk="1" hangingPunct="1">
              <a:lnSpc>
                <a:spcPct val="90000"/>
              </a:lnSpc>
              <a:buFont typeface="Wingdings" panose="05000000000000000000" pitchFamily="2" charset="2"/>
              <a:buNone/>
            </a:pPr>
            <a:r>
              <a:rPr lang="en-US" altLang="en-US" sz="2400" b="1">
                <a:latin typeface="Calibri" panose="020F0502020204030204" pitchFamily="34" charset="0"/>
                <a:ea typeface="ヒラギノ角ゴ Pro W3"/>
                <a:cs typeface="ヒラギノ角ゴ Pro W3"/>
              </a:rPr>
              <a:t>Technical</a:t>
            </a:r>
          </a:p>
          <a:p>
            <a:pPr eaLnBrk="1" hangingPunct="1">
              <a:lnSpc>
                <a:spcPct val="90000"/>
              </a:lnSpc>
            </a:pPr>
            <a:r>
              <a:rPr lang="en-US" altLang="en-US" sz="2400">
                <a:latin typeface="Calibri" panose="020F0502020204030204" pitchFamily="34" charset="0"/>
                <a:ea typeface="ヒラギノ角ゴ Pro W3"/>
                <a:cs typeface="ヒラギノ角ゴ Pro W3"/>
              </a:rPr>
              <a:t>Collect data</a:t>
            </a:r>
          </a:p>
          <a:p>
            <a:pPr eaLnBrk="1" hangingPunct="1">
              <a:lnSpc>
                <a:spcPct val="90000"/>
              </a:lnSpc>
            </a:pPr>
            <a:r>
              <a:rPr lang="en-US" altLang="en-US" sz="2400">
                <a:latin typeface="Calibri" panose="020F0502020204030204" pitchFamily="34" charset="0"/>
                <a:ea typeface="ヒラギノ角ゴ Pro W3"/>
                <a:cs typeface="ヒラギノ角ゴ Pro W3"/>
              </a:rPr>
              <a:t>Analyze log files</a:t>
            </a:r>
          </a:p>
          <a:p>
            <a:pPr eaLnBrk="1" hangingPunct="1">
              <a:lnSpc>
                <a:spcPct val="90000"/>
              </a:lnSpc>
            </a:pPr>
            <a:r>
              <a:rPr lang="en-US" altLang="en-US" sz="2400">
                <a:latin typeface="Calibri" panose="020F0502020204030204" pitchFamily="34" charset="0"/>
                <a:ea typeface="ヒラギノ角ゴ Pro W3"/>
                <a:cs typeface="ヒラギノ角ゴ Pro W3"/>
              </a:rPr>
              <a:t>Obtain further technical assistance</a:t>
            </a:r>
          </a:p>
          <a:p>
            <a:pPr eaLnBrk="1" hangingPunct="1">
              <a:lnSpc>
                <a:spcPct val="90000"/>
              </a:lnSpc>
            </a:pPr>
            <a:r>
              <a:rPr lang="en-US" altLang="en-US" sz="2400">
                <a:latin typeface="Calibri" panose="020F0502020204030204" pitchFamily="34" charset="0"/>
                <a:ea typeface="ヒラギノ角ゴ Pro W3"/>
                <a:cs typeface="ヒラギノ角ゴ Pro W3"/>
              </a:rPr>
              <a:t>Deploy patches &amp; workarounds</a:t>
            </a:r>
          </a:p>
        </p:txBody>
      </p:sp>
      <p:sp>
        <p:nvSpPr>
          <p:cNvPr id="47108" name="Rectangle 4">
            <a:extLst>
              <a:ext uri="{FF2B5EF4-FFF2-40B4-BE49-F238E27FC236}">
                <a16:creationId xmlns:a16="http://schemas.microsoft.com/office/drawing/2014/main" xmlns="" id="{D5DD350B-D4E5-8468-9C9E-021842F13754}"/>
              </a:ext>
            </a:extLst>
          </p:cNvPr>
          <p:cNvSpPr>
            <a:spLocks noGrp="1" noChangeArrowheads="1"/>
          </p:cNvSpPr>
          <p:nvPr>
            <p:ph sz="half" idx="2"/>
          </p:nvPr>
        </p:nvSpPr>
        <p:spPr/>
        <p:txBody>
          <a:bodyPr>
            <a:normAutofit lnSpcReduction="10000"/>
          </a:bodyPr>
          <a:lstStyle/>
          <a:p>
            <a:pPr eaLnBrk="1" hangingPunct="1">
              <a:lnSpc>
                <a:spcPct val="90000"/>
              </a:lnSpc>
              <a:buFont typeface="Wingdings" panose="05000000000000000000" pitchFamily="2" charset="2"/>
              <a:buNone/>
            </a:pPr>
            <a:r>
              <a:rPr lang="en-US" altLang="en-US" sz="2400" b="1">
                <a:latin typeface="Calibri" panose="020F0502020204030204" pitchFamily="34" charset="0"/>
                <a:ea typeface="ヒラギノ角ゴ Pro W3"/>
                <a:cs typeface="ヒラギノ角ゴ Pro W3"/>
              </a:rPr>
              <a:t>Managerial</a:t>
            </a:r>
          </a:p>
          <a:p>
            <a:pPr eaLnBrk="1" hangingPunct="1">
              <a:lnSpc>
                <a:spcPct val="90000"/>
              </a:lnSpc>
            </a:pPr>
            <a:r>
              <a:rPr lang="en-US" altLang="en-US" sz="2400">
                <a:latin typeface="Calibri" panose="020F0502020204030204" pitchFamily="34" charset="0"/>
                <a:ea typeface="ヒラギノ角ゴ Pro W3"/>
                <a:cs typeface="ヒラギノ角ゴ Pro W3"/>
              </a:rPr>
              <a:t>Business impacts result in mgmt intervention, notification, escalation, approval</a:t>
            </a:r>
          </a:p>
          <a:p>
            <a:pPr eaLnBrk="1" hangingPunct="1">
              <a:lnSpc>
                <a:spcPct val="90000"/>
              </a:lnSpc>
              <a:buFont typeface="Wingdings" panose="05000000000000000000" pitchFamily="2" charset="2"/>
              <a:buNone/>
            </a:pPr>
            <a:endParaRPr lang="en-US" altLang="en-US" sz="2000" b="1">
              <a:latin typeface="Calibri" panose="020F0502020204030204" pitchFamily="34" charset="0"/>
              <a:ea typeface="ヒラギノ角ゴ Pro W3"/>
              <a:cs typeface="ヒラギノ角ゴ Pro W3"/>
            </a:endParaRPr>
          </a:p>
          <a:p>
            <a:pPr eaLnBrk="1" hangingPunct="1">
              <a:lnSpc>
                <a:spcPct val="90000"/>
              </a:lnSpc>
              <a:buFont typeface="Wingdings" panose="05000000000000000000" pitchFamily="2" charset="2"/>
              <a:buNone/>
            </a:pPr>
            <a:r>
              <a:rPr lang="en-US" altLang="en-US" sz="2400" b="1">
                <a:latin typeface="Calibri" panose="020F0502020204030204" pitchFamily="34" charset="0"/>
                <a:ea typeface="ヒラギノ角ゴ Pro W3"/>
                <a:cs typeface="ヒラギノ角ゴ Pro W3"/>
              </a:rPr>
              <a:t>Legal</a:t>
            </a:r>
          </a:p>
          <a:p>
            <a:pPr eaLnBrk="1" hangingPunct="1">
              <a:lnSpc>
                <a:spcPct val="90000"/>
              </a:lnSpc>
            </a:pPr>
            <a:r>
              <a:rPr lang="en-US" altLang="en-US" sz="2400">
                <a:latin typeface="Calibri" panose="020F0502020204030204" pitchFamily="34" charset="0"/>
                <a:ea typeface="ヒラギノ角ゴ Pro W3"/>
                <a:cs typeface="ヒラギノ角ゴ Pro W3"/>
              </a:rPr>
              <a:t>Issues related to: investigation, prosecution, liability, privacy, laws &amp; regulation, nondisclosure</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advantages of cyberspace include</a:t>
            </a:r>
          </a:p>
        </p:txBody>
      </p:sp>
      <p:sp>
        <p:nvSpPr>
          <p:cNvPr id="3" name="Content Placeholder 2"/>
          <p:cNvSpPr>
            <a:spLocks noGrp="1"/>
          </p:cNvSpPr>
          <p:nvPr>
            <p:ph idx="1"/>
          </p:nvPr>
        </p:nvSpPr>
        <p:spPr/>
        <p:txBody>
          <a:bodyPr/>
          <a:lstStyle/>
          <a:p>
            <a:r>
              <a:rPr lang="en-US" dirty="0"/>
              <a:t>Informational resources </a:t>
            </a:r>
          </a:p>
          <a:p>
            <a:r>
              <a:rPr lang="en-US" dirty="0"/>
              <a:t>Entertainment </a:t>
            </a:r>
          </a:p>
          <a:p>
            <a:r>
              <a:rPr lang="en-US" dirty="0"/>
              <a:t>Social networking</a:t>
            </a:r>
          </a:p>
        </p:txBody>
      </p:sp>
    </p:spTree>
    <p:extLst>
      <p:ext uri="{BB962C8B-B14F-4D97-AF65-F5344CB8AC3E}">
        <p14:creationId xmlns:p14="http://schemas.microsoft.com/office/powerpoint/2010/main" val="2460766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xmlns="" id="{9B80D4A5-453B-4D8C-4AF4-4B72F9F90009}"/>
              </a:ext>
            </a:extLst>
          </p:cNvPr>
          <p:cNvSpPr>
            <a:spLocks noGrp="1" noChangeArrowheads="1"/>
          </p:cNvSpPr>
          <p:nvPr>
            <p:ph type="title"/>
          </p:nvPr>
        </p:nvSpPr>
        <p:spPr>
          <a:xfrm>
            <a:off x="520700" y="917575"/>
            <a:ext cx="8154988" cy="498475"/>
          </a:xfrm>
        </p:spPr>
        <p:txBody>
          <a:bodyPr>
            <a:normAutofit fontScale="90000"/>
          </a:bodyPr>
          <a:lstStyle/>
          <a:p>
            <a:pPr eaLnBrk="1" hangingPunct="1"/>
            <a:r>
              <a:rPr lang="en-US" altLang="en-US" sz="3600">
                <a:ea typeface="Calibri" panose="020F0502020204030204" pitchFamily="34" charset="0"/>
                <a:cs typeface="Lucida Sans" panose="020B0602030504020204" pitchFamily="34" charset="0"/>
              </a:rPr>
              <a:t>Stage 4: Analysis &amp; Eradication</a:t>
            </a:r>
          </a:p>
        </p:txBody>
      </p:sp>
      <p:sp>
        <p:nvSpPr>
          <p:cNvPr id="49155" name="Rectangle 3">
            <a:extLst>
              <a:ext uri="{FF2B5EF4-FFF2-40B4-BE49-F238E27FC236}">
                <a16:creationId xmlns:a16="http://schemas.microsoft.com/office/drawing/2014/main" xmlns="" id="{57FBB9AF-1D95-9040-8F75-56F21A6FB152}"/>
              </a:ext>
            </a:extLst>
          </p:cNvPr>
          <p:cNvSpPr>
            <a:spLocks noGrp="1" noChangeArrowheads="1"/>
          </p:cNvSpPr>
          <p:nvPr>
            <p:ph idx="1"/>
          </p:nvPr>
        </p:nvSpPr>
        <p:spPr/>
        <p:txBody>
          <a:bodyPr/>
          <a:lstStyle/>
          <a:p>
            <a:pPr eaLnBrk="1" hangingPunct="1">
              <a:lnSpc>
                <a:spcPct val="90000"/>
              </a:lnSpc>
            </a:pPr>
            <a:r>
              <a:rPr lang="en-US" altLang="en-US" sz="2400">
                <a:latin typeface="Calibri" panose="020F0502020204030204" pitchFamily="34" charset="0"/>
                <a:ea typeface="ヒラギノ角ゴ Pro W3"/>
                <a:cs typeface="ヒラギノ角ゴ Pro W3"/>
              </a:rPr>
              <a:t>Determine how the attack occurred: who, when, how, and why?</a:t>
            </a:r>
          </a:p>
          <a:p>
            <a:pPr marL="342900" lvl="1" indent="-342900" eaLnBrk="1" hangingPunct="1">
              <a:lnSpc>
                <a:spcPct val="90000"/>
              </a:lnSpc>
              <a:buFont typeface="Arial" panose="020B0604020202020204" pitchFamily="34" charset="0"/>
              <a:buChar char="•"/>
            </a:pPr>
            <a:r>
              <a:rPr lang="en-US" altLang="en-US" sz="2000">
                <a:latin typeface="Calibri" panose="020F0502020204030204" pitchFamily="34" charset="0"/>
                <a:ea typeface="ヒラギノ角ゴ Pro W3"/>
                <a:cs typeface="ヒラギノ角ゴ Pro W3"/>
              </a:rPr>
              <a:t>What is impact &amp; threat?  What damage occurred?</a:t>
            </a:r>
          </a:p>
          <a:p>
            <a:pPr eaLnBrk="1" hangingPunct="1">
              <a:lnSpc>
                <a:spcPct val="90000"/>
              </a:lnSpc>
            </a:pPr>
            <a:r>
              <a:rPr lang="en-US" altLang="en-US" sz="2400">
                <a:latin typeface="Calibri" panose="020F0502020204030204" pitchFamily="34" charset="0"/>
                <a:ea typeface="ヒラギノ角ゴ Pro W3"/>
                <a:cs typeface="ヒラギノ角ゴ Pro W3"/>
              </a:rPr>
              <a:t>Remove root cause: initial vulnerability(s)</a:t>
            </a:r>
          </a:p>
          <a:p>
            <a:pPr marL="342900" lvl="1" indent="-342900" eaLnBrk="1" hangingPunct="1">
              <a:lnSpc>
                <a:spcPct val="90000"/>
              </a:lnSpc>
              <a:buFont typeface="Arial" panose="020B0604020202020204" pitchFamily="34" charset="0"/>
              <a:buChar char="•"/>
            </a:pPr>
            <a:r>
              <a:rPr lang="en-US" altLang="en-US" sz="2000">
                <a:latin typeface="Calibri" panose="020F0502020204030204" pitchFamily="34" charset="0"/>
                <a:ea typeface="ヒラギノ角ゴ Pro W3"/>
                <a:cs typeface="ヒラギノ角ゴ Pro W3"/>
              </a:rPr>
              <a:t>Rebuild System </a:t>
            </a:r>
          </a:p>
          <a:p>
            <a:pPr marL="342900" lvl="1" indent="-342900" eaLnBrk="1" hangingPunct="1">
              <a:lnSpc>
                <a:spcPct val="90000"/>
              </a:lnSpc>
              <a:buFont typeface="Arial" panose="020B0604020202020204" pitchFamily="34" charset="0"/>
              <a:buChar char="•"/>
            </a:pPr>
            <a:r>
              <a:rPr lang="en-US" altLang="en-US" sz="2000">
                <a:latin typeface="Calibri" panose="020F0502020204030204" pitchFamily="34" charset="0"/>
                <a:ea typeface="ヒラギノ角ゴ Pro W3"/>
                <a:cs typeface="ヒラギノ角ゴ Pro W3"/>
              </a:rPr>
              <a:t>Talk to ISP to get more information</a:t>
            </a:r>
          </a:p>
          <a:p>
            <a:pPr marL="342900" lvl="1" indent="-342900" eaLnBrk="1" hangingPunct="1">
              <a:lnSpc>
                <a:spcPct val="90000"/>
              </a:lnSpc>
              <a:buFont typeface="Arial" panose="020B0604020202020204" pitchFamily="34" charset="0"/>
              <a:buChar char="•"/>
            </a:pPr>
            <a:r>
              <a:rPr lang="en-US" altLang="en-US" sz="2000">
                <a:latin typeface="Calibri" panose="020F0502020204030204" pitchFamily="34" charset="0"/>
                <a:ea typeface="ヒラギノ角ゴ Pro W3"/>
                <a:cs typeface="ヒラギノ角ゴ Pro W3"/>
              </a:rPr>
              <a:t>Perform vulnerability analysis</a:t>
            </a:r>
          </a:p>
          <a:p>
            <a:pPr marL="342900" lvl="1" indent="-342900" eaLnBrk="1" hangingPunct="1">
              <a:lnSpc>
                <a:spcPct val="90000"/>
              </a:lnSpc>
              <a:buFont typeface="Arial" panose="020B0604020202020204" pitchFamily="34" charset="0"/>
              <a:buChar char="•"/>
            </a:pPr>
            <a:r>
              <a:rPr lang="en-US" altLang="en-US" sz="2000">
                <a:latin typeface="Calibri" panose="020F0502020204030204" pitchFamily="34" charset="0"/>
                <a:ea typeface="ヒラギノ角ゴ Pro W3"/>
                <a:cs typeface="ヒラギノ角ゴ Pro W3"/>
              </a:rPr>
              <a:t>Improve defenses with enhanced protection techniques</a:t>
            </a:r>
          </a:p>
          <a:p>
            <a:pPr eaLnBrk="1" hangingPunct="1">
              <a:lnSpc>
                <a:spcPct val="90000"/>
              </a:lnSpc>
            </a:pPr>
            <a:r>
              <a:rPr lang="en-US" altLang="en-US" sz="2400">
                <a:latin typeface="Calibri" panose="020F0502020204030204" pitchFamily="34" charset="0"/>
                <a:ea typeface="ヒラギノ角ゴ Pro W3"/>
                <a:cs typeface="ヒラギノ角ゴ Pro W3"/>
              </a:rPr>
              <a:t>Discuss recovery with management, who must make decisions on handling affecting other areas of business</a:t>
            </a:r>
          </a:p>
          <a:p>
            <a:pPr eaLnBrk="1" hangingPunct="1">
              <a:lnSpc>
                <a:spcPct val="90000"/>
              </a:lnSpc>
            </a:pPr>
            <a:endParaRPr lang="en-US" altLang="en-US" sz="2400">
              <a:latin typeface="Calibri" panose="020F0502020204030204" pitchFamily="34" charset="0"/>
              <a:ea typeface="ヒラギノ角ゴ Pro W3"/>
              <a:cs typeface="ヒラギノ角ゴ Pro W3"/>
            </a:endParaRP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xmlns="" id="{3F4ED080-F133-26ED-2AFA-2DC0D5CB48CB}"/>
              </a:ext>
            </a:extLst>
          </p:cNvPr>
          <p:cNvSpPr>
            <a:spLocks noGrp="1" noChangeArrowheads="1"/>
          </p:cNvSpPr>
          <p:nvPr>
            <p:ph type="title"/>
          </p:nvPr>
        </p:nvSpPr>
        <p:spPr>
          <a:xfrm>
            <a:off x="520700" y="917575"/>
            <a:ext cx="8154988" cy="498475"/>
          </a:xfrm>
        </p:spPr>
        <p:txBody>
          <a:bodyPr>
            <a:normAutofit fontScale="90000"/>
          </a:bodyPr>
          <a:lstStyle/>
          <a:p>
            <a:pPr eaLnBrk="1" hangingPunct="1"/>
            <a:r>
              <a:rPr lang="en-US" altLang="en-US" sz="3600">
                <a:ea typeface="Calibri" panose="020F0502020204030204" pitchFamily="34" charset="0"/>
                <a:cs typeface="Lucida Sans" panose="020B0602030504020204" pitchFamily="34" charset="0"/>
              </a:rPr>
              <a:t>(4) Analysis</a:t>
            </a:r>
          </a:p>
        </p:txBody>
      </p:sp>
      <p:sp>
        <p:nvSpPr>
          <p:cNvPr id="51203" name="Rectangle 3">
            <a:extLst>
              <a:ext uri="{FF2B5EF4-FFF2-40B4-BE49-F238E27FC236}">
                <a16:creationId xmlns:a16="http://schemas.microsoft.com/office/drawing/2014/main" xmlns="" id="{DB502461-BB45-B685-8163-F836B34AAB43}"/>
              </a:ext>
            </a:extLst>
          </p:cNvPr>
          <p:cNvSpPr>
            <a:spLocks noGrp="1" noChangeArrowheads="1"/>
          </p:cNvSpPr>
          <p:nvPr>
            <p:ph idx="1"/>
          </p:nvPr>
        </p:nvSpPr>
        <p:spPr>
          <a:xfrm>
            <a:off x="520700" y="1752600"/>
            <a:ext cx="8154988" cy="4619625"/>
          </a:xfrm>
        </p:spPr>
        <p:txBody>
          <a:bodyPr/>
          <a:lstStyle/>
          <a:p>
            <a:pPr eaLnBrk="1" hangingPunct="1">
              <a:lnSpc>
                <a:spcPct val="90000"/>
              </a:lnSpc>
            </a:pPr>
            <a:r>
              <a:rPr lang="en-US" altLang="en-US" sz="2400">
                <a:latin typeface="Calibri" panose="020F0502020204030204" pitchFamily="34" charset="0"/>
                <a:ea typeface="ヒラギノ角ゴ Pro W3"/>
                <a:cs typeface="ヒラギノ角ゴ Pro W3"/>
              </a:rPr>
              <a:t>What happened?</a:t>
            </a:r>
          </a:p>
          <a:p>
            <a:pPr eaLnBrk="1" hangingPunct="1">
              <a:lnSpc>
                <a:spcPct val="90000"/>
              </a:lnSpc>
            </a:pPr>
            <a:r>
              <a:rPr lang="en-US" altLang="en-US" sz="2400">
                <a:latin typeface="Calibri" panose="020F0502020204030204" pitchFamily="34" charset="0"/>
                <a:ea typeface="ヒラギノ角ゴ Pro W3"/>
                <a:cs typeface="ヒラギノ角ゴ Pro W3"/>
              </a:rPr>
              <a:t>Who was involved?</a:t>
            </a:r>
          </a:p>
          <a:p>
            <a:pPr eaLnBrk="1" hangingPunct="1">
              <a:lnSpc>
                <a:spcPct val="90000"/>
              </a:lnSpc>
            </a:pPr>
            <a:r>
              <a:rPr lang="en-US" altLang="en-US" sz="2400">
                <a:latin typeface="Calibri" panose="020F0502020204030204" pitchFamily="34" charset="0"/>
                <a:ea typeface="ヒラギノ角ゴ Pro W3"/>
                <a:cs typeface="ヒラギノ角ゴ Pro W3"/>
              </a:rPr>
              <a:t>What was the reason for the attack?</a:t>
            </a:r>
          </a:p>
          <a:p>
            <a:pPr eaLnBrk="1" hangingPunct="1">
              <a:lnSpc>
                <a:spcPct val="90000"/>
              </a:lnSpc>
            </a:pPr>
            <a:r>
              <a:rPr lang="en-US" altLang="en-US" sz="2400">
                <a:latin typeface="Calibri" panose="020F0502020204030204" pitchFamily="34" charset="0"/>
                <a:ea typeface="ヒラギノ角ゴ Pro W3"/>
                <a:cs typeface="ヒラギノ角ゴ Pro W3"/>
              </a:rPr>
              <a:t>Where did attack originate from?</a:t>
            </a:r>
          </a:p>
          <a:p>
            <a:pPr eaLnBrk="1" hangingPunct="1">
              <a:lnSpc>
                <a:spcPct val="90000"/>
              </a:lnSpc>
            </a:pPr>
            <a:r>
              <a:rPr lang="en-US" altLang="en-US" sz="2400">
                <a:latin typeface="Calibri" panose="020F0502020204030204" pitchFamily="34" charset="0"/>
                <a:ea typeface="ヒラギノ角ゴ Pro W3"/>
                <a:cs typeface="ヒラギノ角ゴ Pro W3"/>
              </a:rPr>
              <a:t>When did the initial attack occur?</a:t>
            </a:r>
          </a:p>
          <a:p>
            <a:pPr eaLnBrk="1" hangingPunct="1">
              <a:lnSpc>
                <a:spcPct val="90000"/>
              </a:lnSpc>
            </a:pPr>
            <a:r>
              <a:rPr lang="en-US" altLang="en-US" sz="2400">
                <a:latin typeface="Calibri" panose="020F0502020204030204" pitchFamily="34" charset="0"/>
                <a:ea typeface="ヒラギノ角ゴ Pro W3"/>
                <a:cs typeface="ヒラギノ角ゴ Pro W3"/>
              </a:rPr>
              <a:t>How did it happen?</a:t>
            </a:r>
          </a:p>
          <a:p>
            <a:pPr eaLnBrk="1" hangingPunct="1">
              <a:lnSpc>
                <a:spcPct val="90000"/>
              </a:lnSpc>
            </a:pPr>
            <a:r>
              <a:rPr lang="en-US" altLang="en-US" sz="2400">
                <a:latin typeface="Calibri" panose="020F0502020204030204" pitchFamily="34" charset="0"/>
                <a:ea typeface="ヒラギノ角ゴ Pro W3"/>
                <a:cs typeface="ヒラギノ角ゴ Pro W3"/>
              </a:rPr>
              <a:t>What vulnerability enabled the attack?</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xmlns="" id="{B9F49277-476D-88BF-359C-B392C4EBB00A}"/>
              </a:ext>
            </a:extLst>
          </p:cNvPr>
          <p:cNvSpPr>
            <a:spLocks noGrp="1" noChangeArrowheads="1"/>
          </p:cNvSpPr>
          <p:nvPr>
            <p:ph type="title"/>
          </p:nvPr>
        </p:nvSpPr>
        <p:spPr>
          <a:xfrm>
            <a:off x="520700" y="917575"/>
            <a:ext cx="8154988" cy="498475"/>
          </a:xfrm>
        </p:spPr>
        <p:txBody>
          <a:bodyPr>
            <a:normAutofit fontScale="90000"/>
          </a:bodyPr>
          <a:lstStyle/>
          <a:p>
            <a:pPr eaLnBrk="1" hangingPunct="1"/>
            <a:r>
              <a:rPr lang="en-US" altLang="en-US" sz="3600">
                <a:ea typeface="Calibri" panose="020F0502020204030204" pitchFamily="34" charset="0"/>
                <a:cs typeface="Lucida Sans" panose="020B0602030504020204" pitchFamily="34" charset="0"/>
              </a:rPr>
              <a:t>(4) Remove root cause</a:t>
            </a:r>
          </a:p>
        </p:txBody>
      </p:sp>
      <p:sp>
        <p:nvSpPr>
          <p:cNvPr id="53251" name="Rectangle 3">
            <a:extLst>
              <a:ext uri="{FF2B5EF4-FFF2-40B4-BE49-F238E27FC236}">
                <a16:creationId xmlns:a16="http://schemas.microsoft.com/office/drawing/2014/main" xmlns="" id="{D1838E8A-2A4D-E5B7-5381-859D72DAE681}"/>
              </a:ext>
            </a:extLst>
          </p:cNvPr>
          <p:cNvSpPr>
            <a:spLocks noGrp="1" noChangeArrowheads="1"/>
          </p:cNvSpPr>
          <p:nvPr>
            <p:ph idx="1"/>
          </p:nvPr>
        </p:nvSpPr>
        <p:spPr>
          <a:xfrm>
            <a:off x="520700" y="1752600"/>
            <a:ext cx="8154988" cy="4619625"/>
          </a:xfrm>
        </p:spPr>
        <p:txBody>
          <a:bodyPr/>
          <a:lstStyle/>
          <a:p>
            <a:pPr eaLnBrk="1" hangingPunct="1">
              <a:lnSpc>
                <a:spcPct val="100000"/>
              </a:lnSpc>
            </a:pPr>
            <a:r>
              <a:rPr lang="en-US" altLang="en-US" sz="2400">
                <a:latin typeface="Calibri" panose="020F0502020204030204" pitchFamily="34" charset="0"/>
                <a:ea typeface="ヒラギノ角ゴ Pro W3"/>
                <a:cs typeface="ヒラギノ角ゴ Pro W3"/>
              </a:rPr>
              <a:t>If Admin or Root compromised, rebuild system</a:t>
            </a:r>
          </a:p>
          <a:p>
            <a:pPr eaLnBrk="1" hangingPunct="1">
              <a:lnSpc>
                <a:spcPct val="100000"/>
              </a:lnSpc>
            </a:pPr>
            <a:r>
              <a:rPr lang="en-US" altLang="en-US" sz="2400">
                <a:latin typeface="Calibri" panose="020F0502020204030204" pitchFamily="34" charset="0"/>
                <a:ea typeface="ヒラギノ角ゴ Pro W3"/>
                <a:cs typeface="ヒラギノ角ゴ Pro W3"/>
              </a:rPr>
              <a:t>Implement recent patches &amp; recent antivirus</a:t>
            </a:r>
          </a:p>
          <a:p>
            <a:pPr eaLnBrk="1" hangingPunct="1">
              <a:lnSpc>
                <a:spcPct val="100000"/>
              </a:lnSpc>
            </a:pPr>
            <a:r>
              <a:rPr lang="en-US" altLang="en-US" sz="2400">
                <a:latin typeface="Calibri" panose="020F0502020204030204" pitchFamily="34" charset="0"/>
                <a:ea typeface="ヒラギノ角ゴ Pro W3"/>
                <a:cs typeface="ヒラギノ角ゴ Pro W3"/>
              </a:rPr>
              <a:t>Fortify defenses with enhanced security controls</a:t>
            </a:r>
          </a:p>
          <a:p>
            <a:pPr eaLnBrk="1" hangingPunct="1">
              <a:lnSpc>
                <a:spcPct val="100000"/>
              </a:lnSpc>
            </a:pPr>
            <a:r>
              <a:rPr lang="en-US" altLang="en-US" sz="2400">
                <a:latin typeface="Calibri" panose="020F0502020204030204" pitchFamily="34" charset="0"/>
                <a:ea typeface="ヒラギノ角ゴ Pro W3"/>
                <a:cs typeface="ヒラギノ角ゴ Pro W3"/>
              </a:rPr>
              <a:t>Change all passwords </a:t>
            </a:r>
          </a:p>
          <a:p>
            <a:pPr eaLnBrk="1" hangingPunct="1">
              <a:lnSpc>
                <a:spcPct val="100000"/>
              </a:lnSpc>
            </a:pPr>
            <a:r>
              <a:rPr lang="en-US" altLang="en-US" sz="2400">
                <a:latin typeface="Calibri" panose="020F0502020204030204" pitchFamily="34" charset="0"/>
                <a:ea typeface="ヒラギノ角ゴ Pro W3"/>
                <a:cs typeface="ヒラギノ角ゴ Pro W3"/>
              </a:rPr>
              <a:t>Retest with vulnerability analysis tools </a:t>
            </a: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xmlns="" id="{97CE8EB6-D7BF-C40F-2564-BA1D849A027C}"/>
              </a:ext>
            </a:extLst>
          </p:cNvPr>
          <p:cNvSpPr>
            <a:spLocks noGrp="1" noChangeArrowheads="1"/>
          </p:cNvSpPr>
          <p:nvPr>
            <p:ph type="title"/>
          </p:nvPr>
        </p:nvSpPr>
        <p:spPr>
          <a:xfrm>
            <a:off x="520700" y="917575"/>
            <a:ext cx="8154988" cy="498475"/>
          </a:xfrm>
        </p:spPr>
        <p:txBody>
          <a:bodyPr>
            <a:normAutofit fontScale="90000"/>
          </a:bodyPr>
          <a:lstStyle/>
          <a:p>
            <a:pPr eaLnBrk="1" hangingPunct="1"/>
            <a:r>
              <a:rPr lang="en-US" altLang="en-US" sz="3600">
                <a:ea typeface="Calibri" panose="020F0502020204030204" pitchFamily="34" charset="0"/>
                <a:cs typeface="Lucida Sans" panose="020B0602030504020204" pitchFamily="34" charset="0"/>
              </a:rPr>
              <a:t>Stage 5: Recovery</a:t>
            </a:r>
          </a:p>
        </p:txBody>
      </p:sp>
      <p:sp>
        <p:nvSpPr>
          <p:cNvPr id="54275" name="Rectangle 3">
            <a:extLst>
              <a:ext uri="{FF2B5EF4-FFF2-40B4-BE49-F238E27FC236}">
                <a16:creationId xmlns:a16="http://schemas.microsoft.com/office/drawing/2014/main" xmlns="" id="{1D763159-DA8D-1D99-076C-E4A10E5EE366}"/>
              </a:ext>
            </a:extLst>
          </p:cNvPr>
          <p:cNvSpPr>
            <a:spLocks noGrp="1" noChangeArrowheads="1"/>
          </p:cNvSpPr>
          <p:nvPr>
            <p:ph idx="1"/>
          </p:nvPr>
        </p:nvSpPr>
        <p:spPr>
          <a:xfrm>
            <a:off x="520700" y="1828800"/>
            <a:ext cx="8154988" cy="4543425"/>
          </a:xfrm>
        </p:spPr>
        <p:txBody>
          <a:bodyPr/>
          <a:lstStyle/>
          <a:p>
            <a:pPr eaLnBrk="1" hangingPunct="1">
              <a:lnSpc>
                <a:spcPct val="100000"/>
              </a:lnSpc>
            </a:pPr>
            <a:r>
              <a:rPr lang="en-US" altLang="en-US" sz="2400">
                <a:latin typeface="Calibri" panose="020F0502020204030204" pitchFamily="34" charset="0"/>
                <a:ea typeface="ヒラギノ角ゴ Pro W3"/>
                <a:cs typeface="ヒラギノ角ゴ Pro W3"/>
              </a:rPr>
              <a:t>Restore operations to normal</a:t>
            </a:r>
          </a:p>
          <a:p>
            <a:pPr eaLnBrk="1" hangingPunct="1">
              <a:lnSpc>
                <a:spcPct val="100000"/>
              </a:lnSpc>
            </a:pPr>
            <a:r>
              <a:rPr lang="en-US" altLang="en-US" sz="2400">
                <a:latin typeface="Calibri" panose="020F0502020204030204" pitchFamily="34" charset="0"/>
                <a:ea typeface="ヒラギノ角ゴ Pro W3"/>
                <a:cs typeface="ヒラギノ角ゴ Pro W3"/>
              </a:rPr>
              <a:t>Ensure that restore is fully tested and operational</a:t>
            </a:r>
          </a:p>
          <a:p>
            <a:pPr eaLnBrk="1" hangingPunct="1"/>
            <a:endParaRPr lang="en-US" altLang="en-US">
              <a:latin typeface="Calibri" panose="020F0502020204030204" pitchFamily="34" charset="0"/>
              <a:ea typeface="ヒラギノ角ゴ Pro W3"/>
              <a:cs typeface="ヒラギノ角ゴ Pro W3"/>
            </a:endParaRP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9">
            <a:extLst>
              <a:ext uri="{FF2B5EF4-FFF2-40B4-BE49-F238E27FC236}">
                <a16:creationId xmlns:a16="http://schemas.microsoft.com/office/drawing/2014/main" xmlns="" id="{F2B60490-A37D-B658-CFD8-B27C0F11BB2E}"/>
              </a:ext>
            </a:extLst>
          </p:cNvPr>
          <p:cNvSpPr>
            <a:spLocks noGrp="1" noChangeArrowheads="1"/>
          </p:cNvSpPr>
          <p:nvPr>
            <p:ph type="title"/>
          </p:nvPr>
        </p:nvSpPr>
        <p:spPr>
          <a:xfrm>
            <a:off x="457200" y="457200"/>
            <a:ext cx="8229600" cy="885825"/>
          </a:xfrm>
        </p:spPr>
        <p:txBody>
          <a:bodyPr>
            <a:normAutofit fontScale="90000"/>
          </a:bodyPr>
          <a:lstStyle/>
          <a:p>
            <a:pPr algn="ctr" eaLnBrk="1" hangingPunct="1"/>
            <a:r>
              <a:rPr lang="en-US" altLang="en-US" sz="2800">
                <a:ea typeface="Calibri" panose="020F0502020204030204" pitchFamily="34" charset="0"/>
                <a:cs typeface="Lucida Sans" panose="020B0602030504020204" pitchFamily="34" charset="0"/>
              </a:rPr>
              <a:t>Workbook</a:t>
            </a:r>
            <a:r>
              <a:rPr lang="en-US" altLang="en-US" sz="4400">
                <a:ea typeface="Calibri" panose="020F0502020204030204" pitchFamily="34" charset="0"/>
                <a:cs typeface="Lucida Sans" panose="020B0602030504020204" pitchFamily="34" charset="0"/>
              </a:rPr>
              <a:t/>
            </a:r>
            <a:br>
              <a:rPr lang="en-US" altLang="en-US" sz="4400">
                <a:ea typeface="Calibri" panose="020F0502020204030204" pitchFamily="34" charset="0"/>
                <a:cs typeface="Lucida Sans" panose="020B0602030504020204" pitchFamily="34" charset="0"/>
              </a:rPr>
            </a:br>
            <a:r>
              <a:rPr lang="en-US" altLang="en-US" sz="3600">
                <a:ea typeface="Calibri" panose="020F0502020204030204" pitchFamily="34" charset="0"/>
                <a:cs typeface="Lucida Sans" panose="020B0602030504020204" pitchFamily="34" charset="0"/>
              </a:rPr>
              <a:t>Incident Handling Response</a:t>
            </a:r>
          </a:p>
        </p:txBody>
      </p:sp>
      <p:graphicFrame>
        <p:nvGraphicFramePr>
          <p:cNvPr id="25620" name="Group 20">
            <a:extLst>
              <a:ext uri="{FF2B5EF4-FFF2-40B4-BE49-F238E27FC236}">
                <a16:creationId xmlns:a16="http://schemas.microsoft.com/office/drawing/2014/main" xmlns="" id="{11FE71C0-213B-1E83-D9ED-0C5D021FF42D}"/>
              </a:ext>
            </a:extLst>
          </p:cNvPr>
          <p:cNvGraphicFramePr>
            <a:graphicFrameLocks noGrp="1"/>
          </p:cNvGraphicFramePr>
          <p:nvPr>
            <p:ph type="tbl" idx="1"/>
            <p:extLst>
              <p:ext uri="{D42A27DB-BD31-4B8C-83A1-F6EECF244321}">
                <p14:modId xmlns:p14="http://schemas.microsoft.com/office/powerpoint/2010/main" val="3674677927"/>
              </p:ext>
            </p:extLst>
          </p:nvPr>
        </p:nvGraphicFramePr>
        <p:xfrm>
          <a:off x="457200" y="1828800"/>
          <a:ext cx="8229600" cy="4672015"/>
        </p:xfrm>
        <a:graphic>
          <a:graphicData uri="http://schemas.openxmlformats.org/drawingml/2006/table">
            <a:tbl>
              <a:tblPr/>
              <a:tblGrid>
                <a:gridCol w="8229600">
                  <a:extLst>
                    <a:ext uri="{9D8B030D-6E8A-4147-A177-3AD203B41FA5}">
                      <a16:colId xmlns:a16="http://schemas.microsoft.com/office/drawing/2014/main" xmlns="" val="20000"/>
                    </a:ext>
                  </a:extLst>
                </a:gridCol>
              </a:tblGrid>
              <a:tr h="274320">
                <a:tc>
                  <a:txBody>
                    <a:bodyPr/>
                    <a:lstStyle/>
                    <a:p>
                      <a:pPr marL="347345" marR="0" indent="-347345" eaLnBrk="0" fontAlgn="base" hangingPunct="0">
                        <a:spcBef>
                          <a:spcPts val="0"/>
                        </a:spcBef>
                        <a:spcAft>
                          <a:spcPts val="0"/>
                        </a:spcAft>
                      </a:pPr>
                      <a:r>
                        <a:rPr lang="en-US" sz="1600" b="1" kern="1200" dirty="0">
                          <a:solidFill>
                            <a:schemeClr val="tx1"/>
                          </a:solidFill>
                          <a:effectLst/>
                          <a:latin typeface="Times New Roman" panose="02020603050405020304" pitchFamily="18" charset="0"/>
                          <a:ea typeface="Times New Roman"/>
                          <a:cs typeface="Times New Roman" panose="02020603050405020304" pitchFamily="18" charset="0"/>
                        </a:rPr>
                        <a:t>Incident Type:  </a:t>
                      </a:r>
                      <a:r>
                        <a:rPr lang="en-US" sz="1800" b="1" kern="1200" dirty="0">
                          <a:solidFill>
                            <a:schemeClr val="tx1"/>
                          </a:solidFill>
                          <a:effectLst/>
                          <a:latin typeface="Times New Roman" panose="02020603050405020304" pitchFamily="18" charset="0"/>
                          <a:ea typeface="Times New Roman"/>
                          <a:cs typeface="Times New Roman" panose="02020603050405020304" pitchFamily="18" charset="0"/>
                        </a:rPr>
                        <a:t>Malware detected by Antivirus software</a:t>
                      </a:r>
                      <a:endParaRPr lang="en-US" sz="1800" b="1" dirty="0">
                        <a:solidFill>
                          <a:schemeClr val="tx1"/>
                        </a:solidFill>
                        <a:effectLst/>
                        <a:latin typeface="Times New Roman" panose="02020603050405020304" pitchFamily="18" charset="0"/>
                        <a:ea typeface="Times New Roman"/>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75000"/>
                      </a:schemeClr>
                    </a:solidFill>
                  </a:tcPr>
                </a:tc>
                <a:extLst>
                  <a:ext uri="{0D108BD9-81ED-4DB2-BD59-A6C34878D82A}">
                    <a16:rowId xmlns:a16="http://schemas.microsoft.com/office/drawing/2014/main" xmlns="" val="10000"/>
                  </a:ext>
                </a:extLst>
              </a:tr>
              <a:tr h="487679">
                <a:tc>
                  <a:txBody>
                    <a:bodyPr/>
                    <a:lstStyle/>
                    <a:p>
                      <a:pPr marL="347345" marR="0" indent="-347345" eaLnBrk="0" fontAlgn="base" hangingPunct="0">
                        <a:spcBef>
                          <a:spcPts val="0"/>
                        </a:spcBef>
                        <a:spcAft>
                          <a:spcPts val="0"/>
                        </a:spcAft>
                      </a:pPr>
                      <a:r>
                        <a:rPr lang="en-US" sz="1600" b="1" kern="1200" dirty="0">
                          <a:solidFill>
                            <a:schemeClr val="tx1"/>
                          </a:solidFill>
                          <a:effectLst/>
                          <a:latin typeface="Times New Roman" panose="02020603050405020304" pitchFamily="18" charset="0"/>
                          <a:ea typeface="Times New Roman"/>
                          <a:cs typeface="Times New Roman" panose="02020603050405020304" pitchFamily="18" charset="0"/>
                        </a:rPr>
                        <a:t>Contact Name &amp; Information:  </a:t>
                      </a:r>
                      <a:r>
                        <a:rPr lang="en-US" sz="1600" kern="1200" dirty="0">
                          <a:solidFill>
                            <a:schemeClr val="tx1"/>
                          </a:solidFill>
                          <a:effectLst/>
                          <a:latin typeface="Times New Roman" panose="02020603050405020304" pitchFamily="18" charset="0"/>
                          <a:ea typeface="Times New Roman"/>
                          <a:cs typeface="Times New Roman" panose="02020603050405020304" pitchFamily="18" charset="0"/>
                        </a:rPr>
                        <a:t>Computer Technology Services Desk: </a:t>
                      </a:r>
                      <a:r>
                        <a:rPr lang="en-US" sz="1600" u="sng" kern="1200" dirty="0">
                          <a:solidFill>
                            <a:schemeClr val="tx1"/>
                          </a:solidFill>
                          <a:effectLst/>
                          <a:latin typeface="Times New Roman" panose="02020603050405020304" pitchFamily="18" charset="0"/>
                          <a:ea typeface="Times New Roman"/>
                          <a:cs typeface="Times New Roman" panose="02020603050405020304" pitchFamily="18" charset="0"/>
                          <a:hlinkClick r:id="rId3"/>
                        </a:rPr>
                        <a:t>www.univ.edu/CTS/help</a:t>
                      </a:r>
                      <a:r>
                        <a:rPr lang="en-US" sz="1600" kern="1200" dirty="0">
                          <a:solidFill>
                            <a:schemeClr val="tx1"/>
                          </a:solidFill>
                          <a:effectLst/>
                          <a:latin typeface="Times New Roman" panose="02020603050405020304" pitchFamily="18" charset="0"/>
                          <a:ea typeface="Times New Roman"/>
                          <a:cs typeface="Times New Roman" panose="02020603050405020304" pitchFamily="18" charset="0"/>
                        </a:rPr>
                        <a:t> 262-252-3344(O)</a:t>
                      </a:r>
                      <a:endParaRPr lang="en-US" sz="160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10000"/>
                        <a:lumOff val="90000"/>
                      </a:schemeClr>
                    </a:solidFill>
                  </a:tcPr>
                </a:tc>
                <a:extLst>
                  <a:ext uri="{0D108BD9-81ED-4DB2-BD59-A6C34878D82A}">
                    <a16:rowId xmlns:a16="http://schemas.microsoft.com/office/drawing/2014/main" xmlns="" val="10001"/>
                  </a:ext>
                </a:extLst>
              </a:tr>
              <a:tr h="731519">
                <a:tc>
                  <a:txBody>
                    <a:bodyPr/>
                    <a:lstStyle/>
                    <a:p>
                      <a:pPr marL="347345" marR="0" indent="-347345" eaLnBrk="0" fontAlgn="base" hangingPunct="0">
                        <a:spcBef>
                          <a:spcPts val="0"/>
                        </a:spcBef>
                        <a:spcAft>
                          <a:spcPts val="0"/>
                        </a:spcAft>
                      </a:pPr>
                      <a:r>
                        <a:rPr lang="en-US" sz="1600" b="1" kern="1200" dirty="0">
                          <a:solidFill>
                            <a:schemeClr val="tx1"/>
                          </a:solidFill>
                          <a:effectLst/>
                          <a:latin typeface="Times New Roman" panose="02020603050405020304" pitchFamily="18" charset="0"/>
                          <a:ea typeface="Times New Roman"/>
                          <a:cs typeface="Times New Roman" panose="02020603050405020304" pitchFamily="18" charset="0"/>
                        </a:rPr>
                        <a:t>Emergency Triage Procedure:  </a:t>
                      </a:r>
                      <a:endParaRPr lang="en-US" sz="1600" dirty="0">
                        <a:solidFill>
                          <a:schemeClr val="tx1"/>
                        </a:solidFill>
                        <a:effectLst/>
                        <a:latin typeface="Times New Roman" panose="02020603050405020304" pitchFamily="18" charset="0"/>
                        <a:ea typeface="Times New Roman"/>
                        <a:cs typeface="Times New Roman" panose="02020603050405020304" pitchFamily="18" charset="0"/>
                      </a:endParaRPr>
                    </a:p>
                    <a:p>
                      <a:pPr marL="347345" marR="0" indent="-347345" eaLnBrk="0" fontAlgn="base" hangingPunct="0">
                        <a:spcBef>
                          <a:spcPts val="0"/>
                        </a:spcBef>
                        <a:spcAft>
                          <a:spcPts val="0"/>
                        </a:spcAft>
                      </a:pPr>
                      <a:r>
                        <a:rPr lang="en-US" sz="1600" kern="1200" dirty="0">
                          <a:solidFill>
                            <a:schemeClr val="tx1"/>
                          </a:solidFill>
                          <a:effectLst/>
                          <a:latin typeface="Times New Roman" panose="02020603050405020304" pitchFamily="18" charset="0"/>
                          <a:ea typeface="Times New Roman"/>
                          <a:cs typeface="Times New Roman" panose="02020603050405020304" pitchFamily="18" charset="0"/>
                        </a:rPr>
                        <a:t>Disconnect computer from Internet/WLAN.  Do not reconnect.  Allow anti-virus to fix problem, if possible.  Report to IT first thing during next business day.  </a:t>
                      </a:r>
                      <a:endParaRPr lang="en-US" sz="160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10000"/>
                        <a:lumOff val="90000"/>
                      </a:schemeClr>
                    </a:solidFill>
                  </a:tcPr>
                </a:tc>
                <a:extLst>
                  <a:ext uri="{0D108BD9-81ED-4DB2-BD59-A6C34878D82A}">
                    <a16:rowId xmlns:a16="http://schemas.microsoft.com/office/drawing/2014/main" xmlns="" val="10002"/>
                  </a:ext>
                </a:extLst>
              </a:tr>
              <a:tr h="731519">
                <a:tc>
                  <a:txBody>
                    <a:bodyPr/>
                    <a:lstStyle/>
                    <a:p>
                      <a:pPr marL="347345" marR="0" indent="-347345" eaLnBrk="0" fontAlgn="base" hangingPunct="0">
                        <a:spcBef>
                          <a:spcPts val="0"/>
                        </a:spcBef>
                        <a:spcAft>
                          <a:spcPts val="0"/>
                        </a:spcAft>
                      </a:pPr>
                      <a:r>
                        <a:rPr lang="en-US" sz="1600" b="1" kern="1200" dirty="0">
                          <a:solidFill>
                            <a:schemeClr val="tx1"/>
                          </a:solidFill>
                          <a:effectLst/>
                          <a:latin typeface="Times New Roman" panose="02020603050405020304" pitchFamily="18" charset="0"/>
                          <a:ea typeface="Times New Roman"/>
                          <a:cs typeface="Times New Roman" panose="02020603050405020304" pitchFamily="18" charset="0"/>
                        </a:rPr>
                        <a:t>Containment &amp; Escalation Conditions and Steps:</a:t>
                      </a:r>
                      <a:endParaRPr lang="en-US" sz="1600" dirty="0">
                        <a:solidFill>
                          <a:schemeClr val="tx1"/>
                        </a:solidFill>
                        <a:effectLst/>
                        <a:latin typeface="Times New Roman" panose="02020603050405020304" pitchFamily="18" charset="0"/>
                        <a:ea typeface="Times New Roman"/>
                        <a:cs typeface="Times New Roman" panose="02020603050405020304" pitchFamily="18" charset="0"/>
                      </a:endParaRPr>
                    </a:p>
                    <a:p>
                      <a:pPr marL="347345" marR="0" indent="-347345" eaLnBrk="0" fontAlgn="base" hangingPunct="0">
                        <a:spcBef>
                          <a:spcPts val="0"/>
                        </a:spcBef>
                        <a:spcAft>
                          <a:spcPts val="0"/>
                        </a:spcAft>
                      </a:pPr>
                      <a:r>
                        <a:rPr lang="en-US" sz="1600" kern="1200" dirty="0">
                          <a:solidFill>
                            <a:schemeClr val="tx1"/>
                          </a:solidFill>
                          <a:effectLst/>
                          <a:latin typeface="Times New Roman" panose="02020603050405020304" pitchFamily="18" charset="0"/>
                          <a:ea typeface="Times New Roman"/>
                          <a:cs typeface="Times New Roman" panose="02020603050405020304" pitchFamily="18" charset="0"/>
                        </a:rPr>
                        <a:t>If laptop contained confidential information, investigate malware to determine if intruder obtained entry.  Determine if Breach Law applies.</a:t>
                      </a:r>
                      <a:endParaRPr lang="en-US" sz="160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10000"/>
                        <a:lumOff val="90000"/>
                      </a:schemeClr>
                    </a:solidFill>
                  </a:tcPr>
                </a:tc>
                <a:extLst>
                  <a:ext uri="{0D108BD9-81ED-4DB2-BD59-A6C34878D82A}">
                    <a16:rowId xmlns:a16="http://schemas.microsoft.com/office/drawing/2014/main" xmlns="" val="10003"/>
                  </a:ext>
                </a:extLst>
              </a:tr>
              <a:tr h="1767106">
                <a:tc>
                  <a:txBody>
                    <a:bodyPr/>
                    <a:lstStyle/>
                    <a:p>
                      <a:pPr marL="347345" marR="0" indent="-347345" eaLnBrk="0" fontAlgn="base" hangingPunct="0">
                        <a:spcBef>
                          <a:spcPts val="0"/>
                        </a:spcBef>
                        <a:spcAft>
                          <a:spcPts val="0"/>
                        </a:spcAft>
                      </a:pPr>
                      <a:r>
                        <a:rPr lang="en-US" sz="1600" b="1" kern="1200" dirty="0">
                          <a:solidFill>
                            <a:schemeClr val="tx1"/>
                          </a:solidFill>
                          <a:effectLst/>
                          <a:latin typeface="Times New Roman" panose="02020603050405020304" pitchFamily="18" charset="0"/>
                          <a:ea typeface="Times New Roman"/>
                          <a:cs typeface="Times New Roman" panose="02020603050405020304" pitchFamily="18" charset="0"/>
                        </a:rPr>
                        <a:t>Analysis &amp; Eradication Procedure: </a:t>
                      </a:r>
                    </a:p>
                    <a:p>
                      <a:pPr marL="347345" marR="0" indent="-347345" eaLnBrk="0" fontAlgn="base" hangingPunct="0">
                        <a:spcBef>
                          <a:spcPts val="0"/>
                        </a:spcBef>
                        <a:spcAft>
                          <a:spcPts val="0"/>
                        </a:spcAft>
                      </a:pPr>
                      <a:r>
                        <a:rPr lang="en-US" sz="1600" kern="1200" dirty="0">
                          <a:solidFill>
                            <a:schemeClr val="tx1"/>
                          </a:solidFill>
                          <a:effectLst/>
                          <a:latin typeface="Times New Roman" panose="02020603050405020304" pitchFamily="18" charset="0"/>
                          <a:ea typeface="Times New Roman"/>
                          <a:cs typeface="Times New Roman" panose="02020603050405020304" pitchFamily="18" charset="0"/>
                        </a:rPr>
                        <a:t>If confidential information was on the computer (even though encrypted), malware may have sent sensitive data across the internet; A forensic investigation is required.</a:t>
                      </a:r>
                      <a:endParaRPr lang="en-US" sz="1600" dirty="0">
                        <a:solidFill>
                          <a:schemeClr val="tx1"/>
                        </a:solidFill>
                        <a:effectLst/>
                        <a:latin typeface="Times New Roman" panose="02020603050405020304" pitchFamily="18" charset="0"/>
                        <a:ea typeface="Times New Roman"/>
                        <a:cs typeface="Times New Roman" panose="02020603050405020304" pitchFamily="18" charset="0"/>
                      </a:endParaRPr>
                    </a:p>
                    <a:p>
                      <a:pPr marL="347345" marR="0" indent="-347345" eaLnBrk="0" fontAlgn="base" hangingPunct="0">
                        <a:spcBef>
                          <a:spcPts val="0"/>
                        </a:spcBef>
                        <a:spcAft>
                          <a:spcPts val="0"/>
                        </a:spcAft>
                      </a:pPr>
                      <a:r>
                        <a:rPr lang="en-US" sz="1600" kern="1200" dirty="0">
                          <a:solidFill>
                            <a:schemeClr val="tx1"/>
                          </a:solidFill>
                          <a:effectLst/>
                          <a:latin typeface="Times New Roman" panose="02020603050405020304" pitchFamily="18" charset="0"/>
                          <a:ea typeface="Times New Roman"/>
                          <a:cs typeface="Times New Roman" panose="02020603050405020304" pitchFamily="18" charset="0"/>
                        </a:rPr>
                        <a:t>Next, determine if virus=dangerous and user=admin:</a:t>
                      </a:r>
                      <a:endParaRPr lang="en-US" sz="1600" dirty="0">
                        <a:solidFill>
                          <a:schemeClr val="tx1"/>
                        </a:solidFill>
                        <a:effectLst/>
                        <a:latin typeface="Times New Roman" panose="02020603050405020304" pitchFamily="18" charset="0"/>
                        <a:ea typeface="Times New Roman"/>
                        <a:cs typeface="Times New Roman" panose="02020603050405020304" pitchFamily="18" charset="0"/>
                      </a:endParaRPr>
                    </a:p>
                    <a:p>
                      <a:pPr marL="347345" marR="0" indent="-347345" eaLnBrk="0" fontAlgn="base" hangingPunct="0">
                        <a:spcBef>
                          <a:spcPts val="0"/>
                        </a:spcBef>
                        <a:spcAft>
                          <a:spcPts val="0"/>
                        </a:spcAft>
                      </a:pPr>
                      <a:r>
                        <a:rPr lang="en-US" sz="1600" kern="1200" dirty="0">
                          <a:solidFill>
                            <a:schemeClr val="tx1"/>
                          </a:solidFill>
                          <a:effectLst/>
                          <a:latin typeface="Times New Roman" panose="02020603050405020304" pitchFamily="18" charset="0"/>
                          <a:ea typeface="Times New Roman"/>
                          <a:cs typeface="Times New Roman" panose="02020603050405020304" pitchFamily="18" charset="0"/>
                        </a:rPr>
                        <a:t>Type A: return computer.  (A=Virus not dangerous and user not admin.)</a:t>
                      </a:r>
                      <a:endParaRPr lang="en-US" sz="1600" dirty="0">
                        <a:solidFill>
                          <a:schemeClr val="tx1"/>
                        </a:solidFill>
                        <a:effectLst/>
                        <a:latin typeface="Times New Roman" panose="02020603050405020304" pitchFamily="18" charset="0"/>
                        <a:ea typeface="Times New Roman"/>
                        <a:cs typeface="Times New Roman" panose="02020603050405020304" pitchFamily="18" charset="0"/>
                      </a:endParaRPr>
                    </a:p>
                    <a:p>
                      <a:pPr marL="347345" marR="0" indent="-347345" eaLnBrk="0" fontAlgn="base" hangingPunct="0">
                        <a:spcBef>
                          <a:spcPts val="0"/>
                        </a:spcBef>
                        <a:spcAft>
                          <a:spcPts val="0"/>
                        </a:spcAft>
                      </a:pPr>
                      <a:r>
                        <a:rPr lang="en-US" sz="1600" kern="1200" dirty="0">
                          <a:solidFill>
                            <a:schemeClr val="tx1"/>
                          </a:solidFill>
                          <a:effectLst/>
                          <a:latin typeface="Times New Roman" panose="02020603050405020304" pitchFamily="18" charset="0"/>
                          <a:ea typeface="Times New Roman"/>
                          <a:cs typeface="Times New Roman" panose="02020603050405020304" pitchFamily="18" charset="0"/>
                        </a:rPr>
                        <a:t>Type B: Rebuild computer.  (B=Either virus was dangerous and/or user was admin)</a:t>
                      </a:r>
                      <a:endParaRPr lang="en-US" sz="1600" dirty="0">
                        <a:solidFill>
                          <a:schemeClr val="tx1"/>
                        </a:solidFill>
                        <a:effectLst/>
                        <a:latin typeface="Times New Roman" panose="02020603050405020304" pitchFamily="18" charset="0"/>
                        <a:ea typeface="Times New Roman"/>
                        <a:cs typeface="Times New Roman" panose="02020603050405020304" pitchFamily="18" charset="0"/>
                      </a:endParaRPr>
                    </a:p>
                    <a:p>
                      <a:pPr marL="347345" marR="0" indent="-347345" eaLnBrk="0" fontAlgn="base" hangingPunct="0">
                        <a:spcBef>
                          <a:spcPts val="0"/>
                        </a:spcBef>
                        <a:spcAft>
                          <a:spcPts val="0"/>
                        </a:spcAft>
                      </a:pPr>
                      <a:r>
                        <a:rPr lang="en-US" sz="1600" kern="1200" dirty="0">
                          <a:solidFill>
                            <a:schemeClr val="tx1"/>
                          </a:solidFill>
                          <a:effectLst/>
                          <a:latin typeface="Times New Roman" panose="02020603050405020304" pitchFamily="18" charset="0"/>
                          <a:ea typeface="Times New Roman"/>
                          <a:cs typeface="Times New Roman" panose="02020603050405020304" pitchFamily="18" charset="0"/>
                        </a:rPr>
                        <a:t>Password is changed for all users on the computer.</a:t>
                      </a:r>
                      <a:endParaRPr lang="en-US" sz="160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10000"/>
                        <a:lumOff val="90000"/>
                      </a:schemeClr>
                    </a:solidFill>
                  </a:tcPr>
                </a:tc>
                <a:extLst>
                  <a:ext uri="{0D108BD9-81ED-4DB2-BD59-A6C34878D82A}">
                    <a16:rowId xmlns:a16="http://schemas.microsoft.com/office/drawing/2014/main" xmlns="" val="10004"/>
                  </a:ext>
                </a:extLst>
              </a:tr>
              <a:tr h="679869">
                <a:tc>
                  <a:txBody>
                    <a:bodyPr/>
                    <a:lstStyle/>
                    <a:p>
                      <a:pPr marL="347345" marR="0" indent="-347345" eaLnBrk="0" fontAlgn="base" hangingPunct="0">
                        <a:spcBef>
                          <a:spcPts val="0"/>
                        </a:spcBef>
                        <a:spcAft>
                          <a:spcPts val="0"/>
                        </a:spcAft>
                      </a:pPr>
                      <a:r>
                        <a:rPr lang="en-US" sz="1600" b="1" kern="1200" dirty="0">
                          <a:solidFill>
                            <a:schemeClr val="tx1"/>
                          </a:solidFill>
                          <a:effectLst/>
                          <a:latin typeface="Times New Roman" panose="02020603050405020304" pitchFamily="18" charset="0"/>
                          <a:ea typeface="Times New Roman"/>
                          <a:cs typeface="Times New Roman" panose="02020603050405020304" pitchFamily="18" charset="0"/>
                        </a:rPr>
                        <a:t>Other Notes (Prevention techniques):</a:t>
                      </a:r>
                      <a:endParaRPr lang="en-US" sz="1600" dirty="0">
                        <a:solidFill>
                          <a:schemeClr val="tx1"/>
                        </a:solidFill>
                        <a:effectLst/>
                        <a:latin typeface="Times New Roman" panose="02020603050405020304" pitchFamily="18" charset="0"/>
                        <a:ea typeface="Times New Roman"/>
                        <a:cs typeface="Times New Roman" panose="02020603050405020304" pitchFamily="18" charset="0"/>
                      </a:endParaRPr>
                    </a:p>
                    <a:p>
                      <a:pPr marL="347345" marR="0" indent="-347345" eaLnBrk="0" fontAlgn="base" hangingPunct="0">
                        <a:spcBef>
                          <a:spcPts val="0"/>
                        </a:spcBef>
                        <a:spcAft>
                          <a:spcPts val="0"/>
                        </a:spcAft>
                      </a:pPr>
                      <a:r>
                        <a:rPr lang="en-US" sz="1600" kern="1200" dirty="0">
                          <a:solidFill>
                            <a:schemeClr val="tx1"/>
                          </a:solidFill>
                          <a:effectLst/>
                          <a:latin typeface="Times New Roman" panose="02020603050405020304" pitchFamily="18" charset="0"/>
                          <a:ea typeface="Times New Roman"/>
                          <a:cs typeface="Times New Roman" panose="02020603050405020304" pitchFamily="18" charset="0"/>
                        </a:rPr>
                        <a:t>Note:  Antivirus should record type of malware to log system.</a:t>
                      </a:r>
                      <a:endParaRPr lang="en-US" sz="160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10000"/>
                        <a:lumOff val="90000"/>
                      </a:schemeClr>
                    </a:solidFill>
                  </a:tcPr>
                </a:tc>
                <a:extLst>
                  <a:ext uri="{0D108BD9-81ED-4DB2-BD59-A6C34878D82A}">
                    <a16:rowId xmlns:a16="http://schemas.microsoft.com/office/drawing/2014/main" xmlns="" val="10005"/>
                  </a:ext>
                </a:extLst>
              </a:tr>
            </a:tbl>
          </a:graphicData>
        </a:graphic>
      </p:graphicFrame>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xmlns="" id="{266F8A83-F765-2F63-54DD-D3FB70FCC1A4}"/>
              </a:ext>
            </a:extLst>
          </p:cNvPr>
          <p:cNvSpPr>
            <a:spLocks noGrp="1" noChangeArrowheads="1"/>
          </p:cNvSpPr>
          <p:nvPr>
            <p:ph type="title"/>
          </p:nvPr>
        </p:nvSpPr>
        <p:spPr>
          <a:xfrm>
            <a:off x="520700" y="917575"/>
            <a:ext cx="8154988" cy="498475"/>
          </a:xfrm>
        </p:spPr>
        <p:txBody>
          <a:bodyPr>
            <a:normAutofit fontScale="90000"/>
          </a:bodyPr>
          <a:lstStyle/>
          <a:p>
            <a:pPr eaLnBrk="1" hangingPunct="1"/>
            <a:r>
              <a:rPr lang="en-US" altLang="en-US" sz="3600">
                <a:ea typeface="Calibri" panose="020F0502020204030204" pitchFamily="34" charset="0"/>
                <a:cs typeface="Lucida Sans" panose="020B0602030504020204" pitchFamily="34" charset="0"/>
              </a:rPr>
              <a:t>Stage 6: Lessons Learned </a:t>
            </a:r>
          </a:p>
        </p:txBody>
      </p:sp>
      <p:sp>
        <p:nvSpPr>
          <p:cNvPr id="57347" name="Rectangle 3">
            <a:extLst>
              <a:ext uri="{FF2B5EF4-FFF2-40B4-BE49-F238E27FC236}">
                <a16:creationId xmlns:a16="http://schemas.microsoft.com/office/drawing/2014/main" xmlns="" id="{0CE75AA3-7527-A506-B8DD-067A7FCADC44}"/>
              </a:ext>
            </a:extLst>
          </p:cNvPr>
          <p:cNvSpPr>
            <a:spLocks noGrp="1" noChangeArrowheads="1"/>
          </p:cNvSpPr>
          <p:nvPr>
            <p:ph idx="1"/>
          </p:nvPr>
        </p:nvSpPr>
        <p:spPr>
          <a:xfrm>
            <a:off x="520700" y="1828800"/>
            <a:ext cx="8154988" cy="4543425"/>
          </a:xfrm>
        </p:spPr>
        <p:txBody>
          <a:bodyPr/>
          <a:lstStyle/>
          <a:p>
            <a:pPr eaLnBrk="1" hangingPunct="1">
              <a:lnSpc>
                <a:spcPct val="90000"/>
              </a:lnSpc>
            </a:pPr>
            <a:r>
              <a:rPr lang="en-US" altLang="en-US" sz="2400" b="1">
                <a:latin typeface="Calibri" panose="020F0502020204030204" pitchFamily="34" charset="0"/>
                <a:ea typeface="ヒラギノ角ゴ Pro W3"/>
                <a:cs typeface="ヒラギノ角ゴ Pro W3"/>
              </a:rPr>
              <a:t>Follow-up includes:</a:t>
            </a:r>
          </a:p>
          <a:p>
            <a:pPr eaLnBrk="1" hangingPunct="1">
              <a:lnSpc>
                <a:spcPct val="90000"/>
              </a:lnSpc>
            </a:pPr>
            <a:r>
              <a:rPr lang="en-US" altLang="en-US" sz="2400">
                <a:latin typeface="Calibri" panose="020F0502020204030204" pitchFamily="34" charset="0"/>
                <a:ea typeface="ヒラギノ角ゴ Pro W3"/>
                <a:cs typeface="ヒラギノ角ゴ Pro W3"/>
              </a:rPr>
              <a:t>Writing an Incident Report</a:t>
            </a:r>
          </a:p>
          <a:p>
            <a:pPr marL="342900" lvl="1" indent="-342900" eaLnBrk="1" hangingPunct="1">
              <a:lnSpc>
                <a:spcPct val="90000"/>
              </a:lnSpc>
              <a:buFont typeface="Arial" panose="020B0604020202020204" pitchFamily="34" charset="0"/>
              <a:buChar char="•"/>
            </a:pPr>
            <a:r>
              <a:rPr lang="en-US" altLang="en-US" sz="2400">
                <a:latin typeface="Calibri" panose="020F0502020204030204" pitchFamily="34" charset="0"/>
                <a:ea typeface="ヒラギノ角ゴ Pro W3"/>
                <a:cs typeface="ヒラギノ角ゴ Pro W3"/>
              </a:rPr>
              <a:t>What went right or wrong in the incident response?</a:t>
            </a:r>
          </a:p>
          <a:p>
            <a:pPr marL="342900" lvl="1" indent="-342900" eaLnBrk="1" hangingPunct="1">
              <a:lnSpc>
                <a:spcPct val="90000"/>
              </a:lnSpc>
              <a:buFont typeface="Arial" panose="020B0604020202020204" pitchFamily="34" charset="0"/>
              <a:buChar char="•"/>
            </a:pPr>
            <a:r>
              <a:rPr lang="en-US" altLang="en-US" sz="2400">
                <a:latin typeface="Calibri" panose="020F0502020204030204" pitchFamily="34" charset="0"/>
                <a:ea typeface="ヒラギノ角ゴ Pro W3"/>
                <a:cs typeface="ヒラギノ角ゴ Pro W3"/>
              </a:rPr>
              <a:t>How can process improvement occur?</a:t>
            </a:r>
          </a:p>
          <a:p>
            <a:pPr marL="342900" lvl="1" indent="-342900" eaLnBrk="1" hangingPunct="1">
              <a:lnSpc>
                <a:spcPct val="90000"/>
              </a:lnSpc>
              <a:buFont typeface="Arial" panose="020B0604020202020204" pitchFamily="34" charset="0"/>
              <a:buChar char="•"/>
            </a:pPr>
            <a:r>
              <a:rPr lang="en-US" altLang="en-US" sz="2400">
                <a:latin typeface="Calibri" panose="020F0502020204030204" pitchFamily="34" charset="0"/>
                <a:ea typeface="ヒラギノ角ゴ Pro W3"/>
                <a:cs typeface="ヒラギノ角ゴ Pro W3"/>
              </a:rPr>
              <a:t>How much did the incident cost (in loss &amp; handling &amp; time)</a:t>
            </a:r>
          </a:p>
          <a:p>
            <a:pPr eaLnBrk="1" hangingPunct="1">
              <a:lnSpc>
                <a:spcPct val="90000"/>
              </a:lnSpc>
            </a:pPr>
            <a:r>
              <a:rPr lang="en-US" altLang="en-US" sz="2400">
                <a:latin typeface="Calibri" panose="020F0502020204030204" pitchFamily="34" charset="0"/>
                <a:ea typeface="ヒラギノ角ゴ Pro W3"/>
                <a:cs typeface="ヒラギノ角ゴ Pro W3"/>
              </a:rPr>
              <a:t>Present report to relevant stakeholders</a:t>
            </a: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LANGUAGE</a:t>
            </a:r>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Ø"/>
            </a:pPr>
            <a:r>
              <a:rPr lang="en-US" dirty="0"/>
              <a:t>Computers are the mechanism through which raw information (i.e., data) is processed. </a:t>
            </a:r>
          </a:p>
          <a:p>
            <a:pPr>
              <a:buFont typeface="Wingdings" pitchFamily="2" charset="2"/>
              <a:buChar char="Ø"/>
            </a:pPr>
            <a:r>
              <a:rPr lang="en-US" dirty="0"/>
              <a:t>Although raw data may seem complex to understand, the structure of data is actually very basic, and is based on a binary language. </a:t>
            </a:r>
          </a:p>
          <a:p>
            <a:pPr>
              <a:buFont typeface="Wingdings" pitchFamily="2" charset="2"/>
              <a:buChar char="Ø"/>
            </a:pPr>
            <a:r>
              <a:rPr lang="en-US" dirty="0"/>
              <a:t>The smallest piece of data is called a bit. </a:t>
            </a:r>
          </a:p>
          <a:p>
            <a:pPr>
              <a:buFont typeface="Wingdings" pitchFamily="2" charset="2"/>
              <a:buChar char="Ø"/>
            </a:pPr>
            <a:r>
              <a:rPr lang="en-US" dirty="0"/>
              <a:t>Each bit has two possible electrical states, on (1) or off (0). </a:t>
            </a:r>
          </a:p>
          <a:p>
            <a:pPr>
              <a:buFont typeface="Wingdings" pitchFamily="2" charset="2"/>
              <a:buChar char="Ø"/>
            </a:pPr>
            <a:r>
              <a:rPr lang="en-US" dirty="0"/>
              <a:t>Thus, raw data is a series of 1s and 0s. Of course, raw data is difficult to interpret by users, so computers group bits together to provide identifiable meaning. </a:t>
            </a:r>
          </a:p>
          <a:p>
            <a:pPr>
              <a:buFont typeface="Wingdings" pitchFamily="2" charset="2"/>
              <a:buChar char="Ø"/>
            </a:pPr>
            <a:r>
              <a:rPr lang="en-US" dirty="0"/>
              <a:t>The smallest such grouping occurs when eight bits are combined to form a byte. </a:t>
            </a:r>
          </a:p>
          <a:p>
            <a:pPr>
              <a:buFont typeface="Wingdings" pitchFamily="2" charset="2"/>
              <a:buChar char="Ø"/>
            </a:pPr>
            <a:r>
              <a:rPr lang="en-US" dirty="0"/>
              <a:t>Each byte of data represents a letter, number, or character. For example, the raw data sequence of 01000001 appears to the user as the capital letter “A.” </a:t>
            </a:r>
          </a:p>
          <a:p>
            <a:pPr>
              <a:buFont typeface="Wingdings" pitchFamily="2" charset="2"/>
              <a:buChar char="Ø"/>
            </a:pPr>
            <a:r>
              <a:rPr lang="en-US" dirty="0"/>
              <a:t>As stored information has increased, the data capacity of computers is also increased from kilobytes (KB) to megabytes (MB) to gigabytes (GB), and now, terabytes (TB). </a:t>
            </a:r>
          </a:p>
        </p:txBody>
      </p:sp>
    </p:spTree>
    <p:extLst>
      <p:ext uri="{BB962C8B-B14F-4D97-AF65-F5344CB8AC3E}">
        <p14:creationId xmlns:p14="http://schemas.microsoft.com/office/powerpoint/2010/main" val="38789397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LANGUAGE</a:t>
            </a:r>
          </a:p>
        </p:txBody>
      </p:sp>
      <p:sp>
        <p:nvSpPr>
          <p:cNvPr id="3" name="Content Placeholder 2"/>
          <p:cNvSpPr>
            <a:spLocks noGrp="1"/>
          </p:cNvSpPr>
          <p:nvPr>
            <p:ph idx="1"/>
          </p:nvPr>
        </p:nvSpPr>
        <p:spPr/>
        <p:txBody>
          <a:bodyPr>
            <a:normAutofit/>
          </a:bodyPr>
          <a:lstStyle/>
          <a:p>
            <a:r>
              <a:rPr lang="en-US" dirty="0"/>
              <a:t>TCP/IP </a:t>
            </a:r>
          </a:p>
          <a:p>
            <a:r>
              <a:rPr lang="en-US" dirty="0"/>
              <a:t>IMAP </a:t>
            </a:r>
          </a:p>
          <a:p>
            <a:r>
              <a:rPr lang="en-US" dirty="0"/>
              <a:t>POP </a:t>
            </a:r>
          </a:p>
          <a:p>
            <a:r>
              <a:rPr lang="en-US" dirty="0"/>
              <a:t>Routers </a:t>
            </a:r>
          </a:p>
          <a:p>
            <a:r>
              <a:rPr lang="en-US" dirty="0"/>
              <a:t>Hubs </a:t>
            </a:r>
          </a:p>
          <a:p>
            <a:r>
              <a:rPr lang="en-US" dirty="0"/>
              <a:t>Packets </a:t>
            </a:r>
          </a:p>
          <a:p>
            <a:r>
              <a:rPr lang="en-US" dirty="0"/>
              <a:t> Cookies </a:t>
            </a:r>
          </a:p>
          <a:p>
            <a:r>
              <a:rPr lang="en-US" dirty="0"/>
              <a:t> DNS</a:t>
            </a:r>
          </a:p>
        </p:txBody>
      </p:sp>
    </p:spTree>
    <p:extLst>
      <p:ext uri="{BB962C8B-B14F-4D97-AF65-F5344CB8AC3E}">
        <p14:creationId xmlns:p14="http://schemas.microsoft.com/office/powerpoint/2010/main" val="33276876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92AEA2-01E6-A490-7C55-F3E0CB0E3AD8}"/>
              </a:ext>
            </a:extLst>
          </p:cNvPr>
          <p:cNvSpPr>
            <a:spLocks noGrp="1"/>
          </p:cNvSpPr>
          <p:nvPr>
            <p:ph type="title"/>
          </p:nvPr>
        </p:nvSpPr>
        <p:spPr/>
        <p:txBody>
          <a:bodyPr/>
          <a:lstStyle/>
          <a:p>
            <a:r>
              <a:rPr lang="en-US" dirty="0" err="1"/>
              <a:t>Tcp</a:t>
            </a:r>
            <a:r>
              <a:rPr lang="en-US" dirty="0"/>
              <a:t>/</a:t>
            </a:r>
            <a:r>
              <a:rPr lang="en-US" dirty="0" err="1"/>
              <a:t>ip</a:t>
            </a:r>
            <a:endParaRPr lang="en-IN" dirty="0"/>
          </a:p>
        </p:txBody>
      </p:sp>
      <p:sp>
        <p:nvSpPr>
          <p:cNvPr id="3" name="Content Placeholder 2">
            <a:extLst>
              <a:ext uri="{FF2B5EF4-FFF2-40B4-BE49-F238E27FC236}">
                <a16:creationId xmlns:a16="http://schemas.microsoft.com/office/drawing/2014/main" xmlns="" id="{88B82941-B2F4-5051-8CB7-6438E95C31F5}"/>
              </a:ext>
            </a:extLst>
          </p:cNvPr>
          <p:cNvSpPr>
            <a:spLocks noGrp="1"/>
          </p:cNvSpPr>
          <p:nvPr>
            <p:ph idx="1"/>
          </p:nvPr>
        </p:nvSpPr>
        <p:spPr/>
        <p:txBody>
          <a:bodyPr/>
          <a:lstStyle/>
          <a:p>
            <a:r>
              <a:rPr lang="en-IN" dirty="0"/>
              <a:t>TCP/IP stands for Transmission Control Protocol/Internet Protocol. </a:t>
            </a:r>
          </a:p>
          <a:p>
            <a:r>
              <a:rPr lang="en-IN" dirty="0"/>
              <a:t>It refers to the suite of protocols that define the Internet. </a:t>
            </a:r>
          </a:p>
          <a:p>
            <a:r>
              <a:rPr lang="en-IN" dirty="0"/>
              <a:t>TCP is a method of communication between programs which enables a bit-stream transfer of information. </a:t>
            </a:r>
          </a:p>
          <a:p>
            <a:r>
              <a:rPr lang="en-IN" dirty="0"/>
              <a:t>Originally proposed and designed as the standard protocol for </a:t>
            </a:r>
            <a:r>
              <a:rPr lang="en-IN" dirty="0" err="1"/>
              <a:t>ARPANet</a:t>
            </a:r>
            <a:r>
              <a:rPr lang="en-IN" dirty="0"/>
              <a:t>, but now TCP/IP software is available for every major kind of computer operating system. </a:t>
            </a:r>
          </a:p>
          <a:p>
            <a:r>
              <a:rPr lang="en-IN" dirty="0"/>
              <a:t>Luckily, it is now built into many of the most common operating systems. </a:t>
            </a:r>
          </a:p>
        </p:txBody>
      </p:sp>
    </p:spTree>
    <p:extLst>
      <p:ext uri="{BB962C8B-B14F-4D97-AF65-F5344CB8AC3E}">
        <p14:creationId xmlns:p14="http://schemas.microsoft.com/office/powerpoint/2010/main" val="27923547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71990D-4521-9BC5-4DD6-432709FE0968}"/>
              </a:ext>
            </a:extLst>
          </p:cNvPr>
          <p:cNvSpPr>
            <a:spLocks noGrp="1"/>
          </p:cNvSpPr>
          <p:nvPr>
            <p:ph type="title"/>
          </p:nvPr>
        </p:nvSpPr>
        <p:spPr/>
        <p:txBody>
          <a:bodyPr/>
          <a:lstStyle/>
          <a:p>
            <a:r>
              <a:rPr lang="en-US" dirty="0" err="1"/>
              <a:t>imap</a:t>
            </a:r>
            <a:endParaRPr lang="en-IN" dirty="0"/>
          </a:p>
        </p:txBody>
      </p:sp>
      <p:sp>
        <p:nvSpPr>
          <p:cNvPr id="3" name="Content Placeholder 2">
            <a:extLst>
              <a:ext uri="{FF2B5EF4-FFF2-40B4-BE49-F238E27FC236}">
                <a16:creationId xmlns:a16="http://schemas.microsoft.com/office/drawing/2014/main" xmlns="" id="{06291361-71EE-4B23-E4BD-BDE52F4DC668}"/>
              </a:ext>
            </a:extLst>
          </p:cNvPr>
          <p:cNvSpPr>
            <a:spLocks noGrp="1"/>
          </p:cNvSpPr>
          <p:nvPr>
            <p:ph idx="1"/>
          </p:nvPr>
        </p:nvSpPr>
        <p:spPr/>
        <p:txBody>
          <a:bodyPr/>
          <a:lstStyle/>
          <a:p>
            <a:r>
              <a:rPr lang="en-IN" dirty="0"/>
              <a:t>IMAP stands for Internet Message Access Protocol. </a:t>
            </a:r>
          </a:p>
          <a:p>
            <a:r>
              <a:rPr lang="en-IN" dirty="0"/>
              <a:t>It is an internet standard protocol used by email clients to retrieve email messages from a mail server over a TCP/IP connection. </a:t>
            </a:r>
          </a:p>
          <a:p>
            <a:r>
              <a:rPr lang="en-IN" dirty="0"/>
              <a:t>E-mail stored on an IMAP server can be manipulated from anywhere without the need to transfer messages or files back and forth between the computers. </a:t>
            </a:r>
          </a:p>
        </p:txBody>
      </p:sp>
    </p:spTree>
    <p:extLst>
      <p:ext uri="{BB962C8B-B14F-4D97-AF65-F5344CB8AC3E}">
        <p14:creationId xmlns:p14="http://schemas.microsoft.com/office/powerpoint/2010/main" val="4288669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 </a:t>
            </a:r>
          </a:p>
        </p:txBody>
      </p:sp>
      <p:sp>
        <p:nvSpPr>
          <p:cNvPr id="3" name="Content Placeholder 2"/>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The disadvantages are due to this great medium of connectivity, as it leads to spamming, theft of information and threats etc. </a:t>
            </a:r>
          </a:p>
          <a:p>
            <a:r>
              <a:rPr lang="en-US" dirty="0">
                <a:latin typeface="Times New Roman" panose="02020603050405020304" pitchFamily="18" charset="0"/>
                <a:cs typeface="Times New Roman" panose="02020603050405020304" pitchFamily="18" charset="0"/>
              </a:rPr>
              <a:t>A cybercriminal is an individual who commits cybercrimes, where he/she makes use of the computer either as a tool or as a target or as both. </a:t>
            </a:r>
          </a:p>
          <a:p>
            <a:r>
              <a:rPr lang="en-US" dirty="0">
                <a:latin typeface="Times New Roman" panose="02020603050405020304" pitchFamily="18" charset="0"/>
                <a:cs typeface="Times New Roman" panose="02020603050405020304" pitchFamily="18" charset="0"/>
              </a:rPr>
              <a:t>Cybercriminals tries to use the computers in three broad ways.  Firstly, they use the computer as their target for attacking other people's computers for the purpose of fulfilling their malicious activities like spreading viruses, data theft, identity theft, etc. </a:t>
            </a:r>
          </a:p>
          <a:p>
            <a:r>
              <a:rPr lang="en-US" dirty="0">
                <a:latin typeface="Times New Roman" panose="02020603050405020304" pitchFamily="18" charset="0"/>
                <a:cs typeface="Times New Roman" panose="02020603050405020304" pitchFamily="18" charset="0"/>
              </a:rPr>
              <a:t>Secondly, they use the computer as their weapon for the purpose of carrying out conventional crime like spam, fraud, illegal gambling, etc.</a:t>
            </a:r>
          </a:p>
          <a:p>
            <a:r>
              <a:rPr lang="en-US" dirty="0">
                <a:latin typeface="Times New Roman" panose="02020603050405020304" pitchFamily="18" charset="0"/>
                <a:cs typeface="Times New Roman" panose="02020603050405020304" pitchFamily="18" charset="0"/>
              </a:rPr>
              <a:t> Thirdly, they use the computer as their accessory for the purpose of saving stolen or illegal </a:t>
            </a:r>
            <a:r>
              <a:rPr lang="en-US" dirty="0" err="1">
                <a:latin typeface="Times New Roman" panose="02020603050405020304" pitchFamily="18" charset="0"/>
                <a:cs typeface="Times New Roman" panose="02020603050405020304" pitchFamily="18" charset="0"/>
              </a:rPr>
              <a:t>data.Thus</a:t>
            </a:r>
            <a:r>
              <a:rPr lang="en-US" dirty="0">
                <a:latin typeface="Times New Roman" panose="02020603050405020304" pitchFamily="18" charset="0"/>
                <a:cs typeface="Times New Roman" panose="02020603050405020304" pitchFamily="18" charset="0"/>
              </a:rPr>
              <a:t> cyberspace provides a platform for all criminal activities and therefore, security is a major challenge.</a:t>
            </a:r>
          </a:p>
        </p:txBody>
      </p:sp>
    </p:spTree>
    <p:extLst>
      <p:ext uri="{BB962C8B-B14F-4D97-AF65-F5344CB8AC3E}">
        <p14:creationId xmlns:p14="http://schemas.microsoft.com/office/powerpoint/2010/main" val="2114861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0C0B5D-C4D6-FEFD-74B4-3635D0BE1157}"/>
              </a:ext>
            </a:extLst>
          </p:cNvPr>
          <p:cNvSpPr>
            <a:spLocks noGrp="1"/>
          </p:cNvSpPr>
          <p:nvPr>
            <p:ph type="title"/>
          </p:nvPr>
        </p:nvSpPr>
        <p:spPr/>
        <p:txBody>
          <a:bodyPr/>
          <a:lstStyle/>
          <a:p>
            <a:r>
              <a:rPr lang="en-US" dirty="0"/>
              <a:t>pop</a:t>
            </a:r>
            <a:endParaRPr lang="en-IN" dirty="0"/>
          </a:p>
        </p:txBody>
      </p:sp>
      <p:sp>
        <p:nvSpPr>
          <p:cNvPr id="3" name="Content Placeholder 2">
            <a:extLst>
              <a:ext uri="{FF2B5EF4-FFF2-40B4-BE49-F238E27FC236}">
                <a16:creationId xmlns:a16="http://schemas.microsoft.com/office/drawing/2014/main" xmlns="" id="{E69896D9-9F22-A495-0FC4-BC1E16817C1A}"/>
              </a:ext>
            </a:extLst>
          </p:cNvPr>
          <p:cNvSpPr>
            <a:spLocks noGrp="1"/>
          </p:cNvSpPr>
          <p:nvPr>
            <p:ph idx="1"/>
          </p:nvPr>
        </p:nvSpPr>
        <p:spPr/>
        <p:txBody>
          <a:bodyPr/>
          <a:lstStyle/>
          <a:p>
            <a:r>
              <a:rPr lang="en-IN" dirty="0"/>
              <a:t>POP stands for Post Office Protocol.  Post Office Protocol is a standard mail protocol used to receive emails from a remote server to a local email client. </a:t>
            </a:r>
          </a:p>
          <a:p>
            <a:r>
              <a:rPr lang="en-IN" dirty="0"/>
              <a:t>It allows you to download email messages on your local computer and read them even when you are offline. </a:t>
            </a:r>
          </a:p>
          <a:p>
            <a:r>
              <a:rPr lang="en-IN" dirty="0"/>
              <a:t>It was designed to support offline/local email processing. </a:t>
            </a:r>
          </a:p>
          <a:p>
            <a:r>
              <a:rPr lang="en-IN" dirty="0"/>
              <a:t>Once the messages are downloaded, they are deleted from the mail server. </a:t>
            </a:r>
          </a:p>
          <a:p>
            <a:r>
              <a:rPr lang="en-IN" dirty="0"/>
              <a:t>This mode of access is not compatible with access from multiple computers. </a:t>
            </a:r>
          </a:p>
        </p:txBody>
      </p:sp>
    </p:spTree>
    <p:extLst>
      <p:ext uri="{BB962C8B-B14F-4D97-AF65-F5344CB8AC3E}">
        <p14:creationId xmlns:p14="http://schemas.microsoft.com/office/powerpoint/2010/main" val="5616838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A0B235-F4FA-A903-B6FF-7962F4571AFC}"/>
              </a:ext>
            </a:extLst>
          </p:cNvPr>
          <p:cNvSpPr>
            <a:spLocks noGrp="1"/>
          </p:cNvSpPr>
          <p:nvPr>
            <p:ph type="title"/>
          </p:nvPr>
        </p:nvSpPr>
        <p:spPr/>
        <p:txBody>
          <a:bodyPr/>
          <a:lstStyle/>
          <a:p>
            <a:r>
              <a:rPr lang="en-US" dirty="0"/>
              <a:t>routers</a:t>
            </a:r>
            <a:endParaRPr lang="en-IN" dirty="0"/>
          </a:p>
        </p:txBody>
      </p:sp>
      <p:sp>
        <p:nvSpPr>
          <p:cNvPr id="3" name="Content Placeholder 2">
            <a:extLst>
              <a:ext uri="{FF2B5EF4-FFF2-40B4-BE49-F238E27FC236}">
                <a16:creationId xmlns:a16="http://schemas.microsoft.com/office/drawing/2014/main" xmlns="" id="{7FB878B7-AADF-8CA5-9B09-F10C013E413C}"/>
              </a:ext>
            </a:extLst>
          </p:cNvPr>
          <p:cNvSpPr>
            <a:spLocks noGrp="1"/>
          </p:cNvSpPr>
          <p:nvPr>
            <p:ph idx="1"/>
          </p:nvPr>
        </p:nvSpPr>
        <p:spPr/>
        <p:txBody>
          <a:bodyPr/>
          <a:lstStyle/>
          <a:p>
            <a:r>
              <a:rPr lang="en-IN" dirty="0"/>
              <a:t>Routers are defined as special-purpose computers that handle the connection between two or more networks. </a:t>
            </a:r>
          </a:p>
          <a:p>
            <a:r>
              <a:rPr lang="en-IN" dirty="0"/>
              <a:t>Routers spend all their time looking at the destination addresses of the packets passing through them and deciding which route to send them on.</a:t>
            </a:r>
          </a:p>
        </p:txBody>
      </p:sp>
    </p:spTree>
    <p:extLst>
      <p:ext uri="{BB962C8B-B14F-4D97-AF65-F5344CB8AC3E}">
        <p14:creationId xmlns:p14="http://schemas.microsoft.com/office/powerpoint/2010/main" val="29990013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E7BF15-E440-7684-E647-14A27422BF89}"/>
              </a:ext>
            </a:extLst>
          </p:cNvPr>
          <p:cNvSpPr>
            <a:spLocks noGrp="1"/>
          </p:cNvSpPr>
          <p:nvPr>
            <p:ph type="title"/>
          </p:nvPr>
        </p:nvSpPr>
        <p:spPr/>
        <p:txBody>
          <a:bodyPr/>
          <a:lstStyle/>
          <a:p>
            <a:r>
              <a:rPr lang="en-US" dirty="0"/>
              <a:t>hub</a:t>
            </a:r>
            <a:endParaRPr lang="en-IN" dirty="0"/>
          </a:p>
        </p:txBody>
      </p:sp>
      <p:sp>
        <p:nvSpPr>
          <p:cNvPr id="3" name="Content Placeholder 2">
            <a:extLst>
              <a:ext uri="{FF2B5EF4-FFF2-40B4-BE49-F238E27FC236}">
                <a16:creationId xmlns:a16="http://schemas.microsoft.com/office/drawing/2014/main" xmlns="" id="{3D03D2C4-6855-958D-DB0A-2BB5556760A0}"/>
              </a:ext>
            </a:extLst>
          </p:cNvPr>
          <p:cNvSpPr>
            <a:spLocks noGrp="1"/>
          </p:cNvSpPr>
          <p:nvPr>
            <p:ph idx="1"/>
          </p:nvPr>
        </p:nvSpPr>
        <p:spPr/>
        <p:txBody>
          <a:bodyPr/>
          <a:lstStyle/>
          <a:p>
            <a:r>
              <a:rPr lang="en-IN" dirty="0"/>
              <a:t>Hub is used for connecting multiple computers or segments of a LAN. </a:t>
            </a:r>
          </a:p>
          <a:p>
            <a:r>
              <a:rPr lang="en-IN" dirty="0"/>
              <a:t>Hubs are central switching devices for communications lines in a star topology. </a:t>
            </a:r>
          </a:p>
          <a:p>
            <a:r>
              <a:rPr lang="en-IN" dirty="0"/>
              <a:t>Hubs may be added to bus topologies, for example, a hub can turn an Ethernet network into a star topology to improve troubleshooting.</a:t>
            </a:r>
          </a:p>
        </p:txBody>
      </p:sp>
    </p:spTree>
    <p:extLst>
      <p:ext uri="{BB962C8B-B14F-4D97-AF65-F5344CB8AC3E}">
        <p14:creationId xmlns:p14="http://schemas.microsoft.com/office/powerpoint/2010/main" val="1389156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930C26-0C18-5C02-3FB9-0E6F96B6DA77}"/>
              </a:ext>
            </a:extLst>
          </p:cNvPr>
          <p:cNvSpPr>
            <a:spLocks noGrp="1"/>
          </p:cNvSpPr>
          <p:nvPr>
            <p:ph type="title"/>
          </p:nvPr>
        </p:nvSpPr>
        <p:spPr/>
        <p:txBody>
          <a:bodyPr/>
          <a:lstStyle/>
          <a:p>
            <a:r>
              <a:rPr lang="en-US" dirty="0"/>
              <a:t>packets</a:t>
            </a:r>
            <a:endParaRPr lang="en-IN" dirty="0"/>
          </a:p>
        </p:txBody>
      </p:sp>
      <p:sp>
        <p:nvSpPr>
          <p:cNvPr id="3" name="Content Placeholder 2">
            <a:extLst>
              <a:ext uri="{FF2B5EF4-FFF2-40B4-BE49-F238E27FC236}">
                <a16:creationId xmlns:a16="http://schemas.microsoft.com/office/drawing/2014/main" xmlns="" id="{4DCFCBB8-E6FA-BF90-3DC6-42863663EB8B}"/>
              </a:ext>
            </a:extLst>
          </p:cNvPr>
          <p:cNvSpPr>
            <a:spLocks noGrp="1"/>
          </p:cNvSpPr>
          <p:nvPr>
            <p:ph idx="1"/>
          </p:nvPr>
        </p:nvSpPr>
        <p:spPr/>
        <p:txBody>
          <a:bodyPr>
            <a:normAutofit/>
          </a:bodyPr>
          <a:lstStyle/>
          <a:p>
            <a:r>
              <a:rPr lang="en-IN" dirty="0"/>
              <a:t>Packets are the basic units of communication over a TCP/IP network. </a:t>
            </a:r>
          </a:p>
          <a:p>
            <a:r>
              <a:rPr lang="en-IN" dirty="0"/>
              <a:t>They are defined as units of data exchanged between host computers. </a:t>
            </a:r>
          </a:p>
          <a:p>
            <a:r>
              <a:rPr lang="en-IN" dirty="0"/>
              <a:t>A packet is a string of bits divided into three main sections:</a:t>
            </a:r>
          </a:p>
          <a:p>
            <a:pPr lvl="1"/>
            <a:r>
              <a:rPr lang="en-IN" dirty="0"/>
              <a:t>1. A set of headers </a:t>
            </a:r>
          </a:p>
          <a:p>
            <a:pPr lvl="1"/>
            <a:r>
              <a:rPr lang="en-IN" dirty="0"/>
              <a:t>2. The payload, the actual data being transmitted </a:t>
            </a:r>
          </a:p>
          <a:p>
            <a:pPr lvl="1"/>
            <a:r>
              <a:rPr lang="en-IN" dirty="0"/>
              <a:t>3. The trailer, sometimes called the footer </a:t>
            </a:r>
          </a:p>
          <a:p>
            <a:r>
              <a:rPr lang="en-IN" dirty="0"/>
              <a:t>Packet switching refers to the method used to move data around on the Internet. In packet switching, all the data coming out of a machine are broken up into chunks; each chunk has the address of where it came from and where it is going</a:t>
            </a:r>
          </a:p>
        </p:txBody>
      </p:sp>
    </p:spTree>
    <p:extLst>
      <p:ext uri="{BB962C8B-B14F-4D97-AF65-F5344CB8AC3E}">
        <p14:creationId xmlns:p14="http://schemas.microsoft.com/office/powerpoint/2010/main" val="23573087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5751DC-D173-1A6F-65A8-5364C0920DE8}"/>
              </a:ext>
            </a:extLst>
          </p:cNvPr>
          <p:cNvSpPr>
            <a:spLocks noGrp="1"/>
          </p:cNvSpPr>
          <p:nvPr>
            <p:ph type="title"/>
          </p:nvPr>
        </p:nvSpPr>
        <p:spPr/>
        <p:txBody>
          <a:bodyPr/>
          <a:lstStyle/>
          <a:p>
            <a:r>
              <a:rPr lang="en-US" dirty="0"/>
              <a:t>Cookies	</a:t>
            </a:r>
            <a:endParaRPr lang="en-IN" dirty="0"/>
          </a:p>
        </p:txBody>
      </p:sp>
      <p:sp>
        <p:nvSpPr>
          <p:cNvPr id="3" name="Content Placeholder 2">
            <a:extLst>
              <a:ext uri="{FF2B5EF4-FFF2-40B4-BE49-F238E27FC236}">
                <a16:creationId xmlns:a16="http://schemas.microsoft.com/office/drawing/2014/main" xmlns="" id="{3878F559-B344-E288-DB60-779AD7C0DD2C}"/>
              </a:ext>
            </a:extLst>
          </p:cNvPr>
          <p:cNvSpPr>
            <a:spLocks noGrp="1"/>
          </p:cNvSpPr>
          <p:nvPr>
            <p:ph idx="1"/>
          </p:nvPr>
        </p:nvSpPr>
        <p:spPr/>
        <p:txBody>
          <a:bodyPr>
            <a:normAutofit lnSpcReduction="10000"/>
          </a:bodyPr>
          <a:lstStyle/>
          <a:p>
            <a:r>
              <a:rPr lang="en-IN" dirty="0"/>
              <a:t>Cookies are small pieces of information that an HTTP server sends to the individual browser upon the initial connection. </a:t>
            </a:r>
          </a:p>
          <a:p>
            <a:r>
              <a:rPr lang="en-IN" dirty="0"/>
              <a:t>Not all browsers support cookies. However, most popular browsers such as MS Internet Explorer 3.0 or higher and Netscape Navigator 2.0 and higher. </a:t>
            </a:r>
          </a:p>
          <a:p>
            <a:r>
              <a:rPr lang="en-IN" dirty="0"/>
              <a:t>Cookies might contain information such as login or registration information, online “shopping cart” information, user preferences, and so on.</a:t>
            </a:r>
          </a:p>
          <a:p>
            <a:r>
              <a:rPr lang="en-IN" dirty="0"/>
              <a:t>When a server receives a request from a browser that includes a cookie, the server is able to use the information stored in the cookie. </a:t>
            </a:r>
          </a:p>
          <a:p>
            <a:r>
              <a:rPr lang="en-IN" dirty="0"/>
              <a:t>Cookies do not steal information. They simply act as storage platforms for information that a user has supplied. </a:t>
            </a:r>
          </a:p>
          <a:p>
            <a:endParaRPr lang="en-IN" dirty="0"/>
          </a:p>
        </p:txBody>
      </p:sp>
    </p:spTree>
    <p:extLst>
      <p:ext uri="{BB962C8B-B14F-4D97-AF65-F5344CB8AC3E}">
        <p14:creationId xmlns:p14="http://schemas.microsoft.com/office/powerpoint/2010/main" val="1546192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720950-2FE3-8865-AD74-E9F88B9E40F1}"/>
              </a:ext>
            </a:extLst>
          </p:cNvPr>
          <p:cNvSpPr>
            <a:spLocks noGrp="1"/>
          </p:cNvSpPr>
          <p:nvPr>
            <p:ph type="title"/>
          </p:nvPr>
        </p:nvSpPr>
        <p:spPr/>
        <p:txBody>
          <a:bodyPr/>
          <a:lstStyle/>
          <a:p>
            <a:r>
              <a:rPr lang="en-US" dirty="0" err="1"/>
              <a:t>dns</a:t>
            </a:r>
            <a:endParaRPr lang="en-IN" dirty="0"/>
          </a:p>
        </p:txBody>
      </p:sp>
      <p:sp>
        <p:nvSpPr>
          <p:cNvPr id="3" name="Content Placeholder 2">
            <a:extLst>
              <a:ext uri="{FF2B5EF4-FFF2-40B4-BE49-F238E27FC236}">
                <a16:creationId xmlns:a16="http://schemas.microsoft.com/office/drawing/2014/main" xmlns="" id="{A275F160-8900-502F-4A5C-0D70E5576D2D}"/>
              </a:ext>
            </a:extLst>
          </p:cNvPr>
          <p:cNvSpPr>
            <a:spLocks noGrp="1"/>
          </p:cNvSpPr>
          <p:nvPr>
            <p:ph idx="1"/>
          </p:nvPr>
        </p:nvSpPr>
        <p:spPr/>
        <p:txBody>
          <a:bodyPr/>
          <a:lstStyle/>
          <a:p>
            <a:r>
              <a:rPr lang="en-IN" dirty="0"/>
              <a:t>DNS stands for Domain Name System. </a:t>
            </a:r>
          </a:p>
          <a:p>
            <a:r>
              <a:rPr lang="en-IN" dirty="0"/>
              <a:t>Domain Name System is a hierarchical and decentralized naming system for computers, services, or other resources connected to the Internet or a private network. </a:t>
            </a:r>
          </a:p>
          <a:p>
            <a:r>
              <a:rPr lang="en-IN" dirty="0"/>
              <a:t>DNS eases the translation of IP addresses through the utilization of hierarchical principles. </a:t>
            </a:r>
          </a:p>
          <a:p>
            <a:r>
              <a:rPr lang="en-IN" dirty="0"/>
              <a:t>Traditional top-level domain names include com (commercial organization), </a:t>
            </a:r>
            <a:r>
              <a:rPr lang="en-IN" dirty="0" err="1"/>
              <a:t>edu</a:t>
            </a:r>
            <a:r>
              <a:rPr lang="en-IN" dirty="0"/>
              <a:t> (educational institutions), gov (government organizations), org (</a:t>
            </a:r>
            <a:r>
              <a:rPr lang="en-IN" dirty="0" err="1"/>
              <a:t>nonprofit</a:t>
            </a:r>
            <a:r>
              <a:rPr lang="en-IN" dirty="0"/>
              <a:t> organizations), and net (Internet access providers).</a:t>
            </a:r>
          </a:p>
        </p:txBody>
      </p:sp>
    </p:spTree>
    <p:extLst>
      <p:ext uri="{BB962C8B-B14F-4D97-AF65-F5344CB8AC3E}">
        <p14:creationId xmlns:p14="http://schemas.microsoft.com/office/powerpoint/2010/main" val="41471064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REALMS OF THE CYBER WORLD </a:t>
            </a:r>
          </a:p>
        </p:txBody>
      </p:sp>
      <p:sp>
        <p:nvSpPr>
          <p:cNvPr id="3" name="Content Placeholder 2"/>
          <p:cNvSpPr>
            <a:spLocks noGrp="1"/>
          </p:cNvSpPr>
          <p:nvPr>
            <p:ph idx="1"/>
          </p:nvPr>
        </p:nvSpPr>
        <p:spPr/>
        <p:txBody>
          <a:bodyPr/>
          <a:lstStyle/>
          <a:p>
            <a:r>
              <a:rPr lang="en-US" dirty="0"/>
              <a:t>Intranets</a:t>
            </a:r>
          </a:p>
          <a:p>
            <a:r>
              <a:rPr lang="en-US" dirty="0"/>
              <a:t>Extranet	</a:t>
            </a:r>
          </a:p>
          <a:p>
            <a:r>
              <a:rPr lang="en-US" dirty="0"/>
              <a:t>The Internet</a:t>
            </a:r>
          </a:p>
        </p:txBody>
      </p:sp>
    </p:spTree>
    <p:extLst>
      <p:ext uri="{BB962C8B-B14F-4D97-AF65-F5344CB8AC3E}">
        <p14:creationId xmlns:p14="http://schemas.microsoft.com/office/powerpoint/2010/main" val="21255257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1026" name="Picture 2" descr="Internet vs. Intranet vs. Extranet | Igloo Softw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9200"/>
            <a:ext cx="8915399"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9334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ACE487-A294-99C2-5142-61567345C029}"/>
              </a:ext>
            </a:extLst>
          </p:cNvPr>
          <p:cNvSpPr>
            <a:spLocks noGrp="1"/>
          </p:cNvSpPr>
          <p:nvPr>
            <p:ph type="title"/>
          </p:nvPr>
        </p:nvSpPr>
        <p:spPr/>
        <p:txBody>
          <a:bodyPr/>
          <a:lstStyle/>
          <a:p>
            <a:r>
              <a:rPr lang="en-US" dirty="0" err="1"/>
              <a:t>Cont</a:t>
            </a:r>
            <a:r>
              <a:rPr lang="en-US" dirty="0"/>
              <a:t> …	</a:t>
            </a:r>
            <a:endParaRPr lang="en-IN" dirty="0"/>
          </a:p>
        </p:txBody>
      </p:sp>
      <p:sp>
        <p:nvSpPr>
          <p:cNvPr id="3" name="Content Placeholder 2">
            <a:extLst>
              <a:ext uri="{FF2B5EF4-FFF2-40B4-BE49-F238E27FC236}">
                <a16:creationId xmlns:a16="http://schemas.microsoft.com/office/drawing/2014/main" xmlns="" id="{E9D13D83-473A-0295-ACF3-6A60E8F098A2}"/>
              </a:ext>
            </a:extLst>
          </p:cNvPr>
          <p:cNvSpPr>
            <a:spLocks noGrp="1"/>
          </p:cNvSpPr>
          <p:nvPr>
            <p:ph idx="1"/>
          </p:nvPr>
        </p:nvSpPr>
        <p:spPr/>
        <p:txBody>
          <a:bodyPr>
            <a:normAutofit fontScale="85000" lnSpcReduction="20000"/>
          </a:bodyPr>
          <a:lstStyle/>
          <a:p>
            <a:r>
              <a:rPr lang="en-IN" dirty="0">
                <a:latin typeface="Times New Roman" panose="02020603050405020304" pitchFamily="18" charset="0"/>
                <a:cs typeface="Times New Roman" panose="02020603050405020304" pitchFamily="18" charset="0"/>
              </a:rPr>
              <a:t>There are three different levels of networked systems: intranets, internets, and the Internet. </a:t>
            </a:r>
          </a:p>
          <a:p>
            <a:r>
              <a:rPr lang="en-IN" b="1" dirty="0">
                <a:latin typeface="Times New Roman" panose="02020603050405020304" pitchFamily="18" charset="0"/>
                <a:cs typeface="Times New Roman" panose="02020603050405020304" pitchFamily="18" charset="0"/>
              </a:rPr>
              <a:t>Intranets</a:t>
            </a:r>
            <a:r>
              <a:rPr lang="en-IN" dirty="0">
                <a:latin typeface="Times New Roman" panose="02020603050405020304" pitchFamily="18" charset="0"/>
                <a:cs typeface="Times New Roman" panose="02020603050405020304" pitchFamily="18" charset="0"/>
              </a:rPr>
              <a:t> are small local networks connecting computers which are within one organization and which are controlled by a common system administrator. </a:t>
            </a:r>
          </a:p>
          <a:p>
            <a:r>
              <a:rPr lang="en-IN" b="1" dirty="0">
                <a:latin typeface="Times New Roman" panose="02020603050405020304" pitchFamily="18" charset="0"/>
                <a:cs typeface="Times New Roman" panose="02020603050405020304" pitchFamily="18" charset="0"/>
              </a:rPr>
              <a:t>Internets</a:t>
            </a:r>
            <a:r>
              <a:rPr lang="en-IN" dirty="0">
                <a:latin typeface="Times New Roman" panose="02020603050405020304" pitchFamily="18" charset="0"/>
                <a:cs typeface="Times New Roman" panose="02020603050405020304" pitchFamily="18" charset="0"/>
              </a:rPr>
              <a:t>, on the other hand, connect several networks, and are distinguished in the literature by a lower case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(i.e., “internet” as opposed to “Internet”). These networks are usually located in a small geographic area, and share a common protocol (usually TCP/IP). </a:t>
            </a:r>
          </a:p>
          <a:p>
            <a:r>
              <a:rPr lang="en-IN" b="1" dirty="0">
                <a:latin typeface="Times New Roman" panose="02020603050405020304" pitchFamily="18" charset="0"/>
                <a:cs typeface="Times New Roman" panose="02020603050405020304" pitchFamily="18" charset="0"/>
              </a:rPr>
              <a:t>The Internet</a:t>
            </a:r>
            <a:r>
              <a:rPr lang="en-IN" dirty="0">
                <a:latin typeface="Times New Roman" panose="02020603050405020304" pitchFamily="18" charset="0"/>
                <a:cs typeface="Times New Roman" panose="02020603050405020304" pitchFamily="18" charset="0"/>
              </a:rPr>
              <a:t>, on the other hand, is the largest network in the world, an international connection of all types and sizes of computer systems and networks. It is a system of small networks of computers linked with other networks via routers and software protocols. </a:t>
            </a:r>
          </a:p>
          <a:p>
            <a:r>
              <a:rPr lang="en-IN" dirty="0">
                <a:latin typeface="Times New Roman" panose="02020603050405020304" pitchFamily="18" charset="0"/>
                <a:cs typeface="Times New Roman" panose="02020603050405020304" pitchFamily="18" charset="0"/>
              </a:rPr>
              <a:t>This TCP/IP based network links tens of millions of users, across more than 45,000 networks, in countries spanning the globe.</a:t>
            </a:r>
            <a:r>
              <a:rPr lang="en-IN" sz="2000" dirty="0">
                <a:latin typeface="Times New Roman" panose="02020603050405020304" pitchFamily="18" charset="0"/>
                <a:cs typeface="Times New Roman" panose="02020603050405020304" pitchFamily="18" charset="0"/>
              </a:rPr>
              <a:t> The Internet has become the backbone for global communications and transnational capitalism. • </a:t>
            </a:r>
          </a:p>
          <a:p>
            <a:r>
              <a:rPr lang="en-IN" sz="2000" dirty="0">
                <a:latin typeface="Times New Roman" panose="02020603050405020304" pitchFamily="18" charset="0"/>
                <a:cs typeface="Times New Roman" panose="02020603050405020304" pitchFamily="18" charset="0"/>
              </a:rPr>
              <a:t>During the Internet’s infancy, users could connect only via standardized modems and telephone lines. </a:t>
            </a:r>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14137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A861C2-3D3A-2E23-5430-0CEAE5FDD5F5}"/>
              </a:ext>
            </a:extLst>
          </p:cNvPr>
          <p:cNvSpPr>
            <a:spLocks noGrp="1"/>
          </p:cNvSpPr>
          <p:nvPr>
            <p:ph type="title"/>
          </p:nvPr>
        </p:nvSpPr>
        <p:spPr/>
        <p:txBody>
          <a:bodyPr/>
          <a:lstStyle/>
          <a:p>
            <a:r>
              <a:rPr lang="en-US" dirty="0" err="1"/>
              <a:t>Cont</a:t>
            </a:r>
            <a:r>
              <a:rPr lang="en-US" dirty="0"/>
              <a:t> …</a:t>
            </a:r>
            <a:endParaRPr lang="en-IN" dirty="0"/>
          </a:p>
        </p:txBody>
      </p:sp>
      <p:sp>
        <p:nvSpPr>
          <p:cNvPr id="3" name="Content Placeholder 2">
            <a:extLst>
              <a:ext uri="{FF2B5EF4-FFF2-40B4-BE49-F238E27FC236}">
                <a16:creationId xmlns:a16="http://schemas.microsoft.com/office/drawing/2014/main" xmlns="" id="{F97BCB6D-47D9-1AF8-226C-0DD9BC9B1261}"/>
              </a:ext>
            </a:extLst>
          </p:cNvPr>
          <p:cNvSpPr>
            <a:spLocks noGrp="1"/>
          </p:cNvSpPr>
          <p:nvPr>
            <p:ph idx="1"/>
          </p:nvPr>
        </p:nvSpPr>
        <p:spPr/>
        <p:txBody>
          <a:bodyPr>
            <a:noAutofit/>
          </a:bodyPr>
          <a:lstStyle/>
          <a:p>
            <a:r>
              <a:rPr lang="en-IN" sz="1600" dirty="0">
                <a:latin typeface="Times New Roman" panose="02020603050405020304" pitchFamily="18" charset="0"/>
                <a:cs typeface="Times New Roman" panose="02020603050405020304" pitchFamily="18" charset="0"/>
              </a:rPr>
              <a:t>Early service providers, like AOL, initially charged users for the period of time they spent on the Internet. As connection speeds via modems were notoriously slow, individuals racked up substantial charges. This expense was compounded by users who connected via long-distance numbers. </a:t>
            </a:r>
          </a:p>
          <a:p>
            <a:r>
              <a:rPr lang="en-IN" sz="1600" dirty="0">
                <a:latin typeface="Times New Roman" panose="02020603050405020304" pitchFamily="18" charset="0"/>
                <a:cs typeface="Times New Roman" panose="02020603050405020304" pitchFamily="18" charset="0"/>
              </a:rPr>
              <a:t>As a result, telephone companies became victimized by criminals (i.e., phreakers) seeking to avoid such charges. As competition increased with the birth of the “Baby Bells,” cost to consumers began to decline. </a:t>
            </a:r>
            <a:endParaRPr lang="en-IN" sz="1600" dirty="0" smtClean="0">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Connections </a:t>
            </a:r>
            <a:r>
              <a:rPr lang="en-IN" sz="1600" dirty="0">
                <a:latin typeface="Times New Roman" panose="02020603050405020304" pitchFamily="18" charset="0"/>
                <a:cs typeface="Times New Roman" panose="02020603050405020304" pitchFamily="18" charset="0"/>
              </a:rPr>
              <a:t>made via modem are known as dial-up connections. • Such connections were originally categorized by the transfer rate of data using an older measure of bandwidth known as baud. </a:t>
            </a:r>
          </a:p>
          <a:p>
            <a:r>
              <a:rPr lang="en-IN" sz="1600" dirty="0">
                <a:latin typeface="Times New Roman" panose="02020603050405020304" pitchFamily="18" charset="0"/>
                <a:cs typeface="Times New Roman" panose="02020603050405020304" pitchFamily="18" charset="0"/>
              </a:rPr>
              <a:t>Initially, a transfer rate of 300 baud was common. </a:t>
            </a:r>
          </a:p>
          <a:p>
            <a:r>
              <a:rPr lang="en-IN" sz="1600" dirty="0">
                <a:latin typeface="Times New Roman" panose="02020603050405020304" pitchFamily="18" charset="0"/>
                <a:cs typeface="Times New Roman" panose="02020603050405020304" pitchFamily="18" charset="0"/>
              </a:rPr>
              <a:t>Such rates quickly evolved as market demand increased, and 1,200, 2,400, 4,800, and 9,600 baud became the standard. </a:t>
            </a:r>
          </a:p>
          <a:p>
            <a:r>
              <a:rPr lang="en-IN" sz="1600" dirty="0">
                <a:latin typeface="Times New Roman" panose="02020603050405020304" pitchFamily="18" charset="0"/>
                <a:cs typeface="Times New Roman" panose="02020603050405020304" pitchFamily="18" charset="0"/>
              </a:rPr>
              <a:t>As these modem bandwidth rates grew, a new designation of transfer speed was developed. Currently, data transfer rates are categorized as kilobits per second (Kbps) or megabits per second (Mbps).</a:t>
            </a:r>
          </a:p>
        </p:txBody>
      </p:sp>
    </p:spTree>
    <p:extLst>
      <p:ext uri="{BB962C8B-B14F-4D97-AF65-F5344CB8AC3E}">
        <p14:creationId xmlns:p14="http://schemas.microsoft.com/office/powerpoint/2010/main" val="947211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TRADITIONAL PROBLEMS ASSOCIATED WITH COMPUTER CRIME</a:t>
            </a:r>
          </a:p>
        </p:txBody>
      </p:sp>
      <p:sp>
        <p:nvSpPr>
          <p:cNvPr id="3" name="Content Placeholder 2"/>
          <p:cNvSpPr>
            <a:spLocks noGrp="1"/>
          </p:cNvSpPr>
          <p:nvPr>
            <p:ph idx="1"/>
          </p:nvPr>
        </p:nvSpPr>
        <p:spPr/>
        <p:txBody>
          <a:bodyPr/>
          <a:lstStyle/>
          <a:p>
            <a:r>
              <a:rPr lang="en-US" dirty="0"/>
              <a:t>Physicality and Jurisdictional Concerns </a:t>
            </a:r>
          </a:p>
          <a:p>
            <a:r>
              <a:rPr lang="en-US" dirty="0"/>
              <a:t>Perceived Insignificance, Stereotypes, and Incompetence </a:t>
            </a:r>
          </a:p>
          <a:p>
            <a:r>
              <a:rPr lang="en-US" dirty="0"/>
              <a:t> Prosecutorial Reluctance </a:t>
            </a:r>
          </a:p>
          <a:p>
            <a:r>
              <a:rPr lang="en-US" dirty="0"/>
              <a:t>Lack of Reporting </a:t>
            </a:r>
          </a:p>
          <a:p>
            <a:r>
              <a:rPr lang="en-US" dirty="0"/>
              <a:t>Lack of Resources </a:t>
            </a:r>
          </a:p>
          <a:p>
            <a:r>
              <a:rPr lang="en-US" dirty="0"/>
              <a:t>Jurisprudential Inconsistency</a:t>
            </a:r>
          </a:p>
        </p:txBody>
      </p:sp>
    </p:spTree>
    <p:extLst>
      <p:ext uri="{BB962C8B-B14F-4D97-AF65-F5344CB8AC3E}">
        <p14:creationId xmlns:p14="http://schemas.microsoft.com/office/powerpoint/2010/main" val="10745401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027369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Physicality and Jurisdictional Concerns </a:t>
            </a:r>
            <a:br>
              <a:rPr lang="en-US" dirty="0"/>
            </a:br>
            <a:endParaRPr lang="en-US" dirty="0"/>
          </a:p>
        </p:txBody>
      </p:sp>
      <p:sp>
        <p:nvSpPr>
          <p:cNvPr id="3" name="Content Placeholder 2"/>
          <p:cNvSpPr>
            <a:spLocks noGrp="1"/>
          </p:cNvSpPr>
          <p:nvPr>
            <p:ph idx="1"/>
          </p:nvPr>
        </p:nvSpPr>
        <p:spPr/>
        <p:txBody>
          <a:bodyPr>
            <a:normAutofit/>
          </a:bodyPr>
          <a:lstStyle/>
          <a:p>
            <a:r>
              <a:rPr lang="en-US" dirty="0"/>
              <a:t>Individuals sitting at their desk can enter various countries without the use of passports or documentation. </a:t>
            </a:r>
            <a:endParaRPr lang="en-US" dirty="0" smtClean="0"/>
          </a:p>
          <a:p>
            <a:r>
              <a:rPr lang="en-US" dirty="0" smtClean="0"/>
              <a:t>For successful prosecution it is necessary to get the specification of the crime scene i.e., </a:t>
            </a:r>
          </a:p>
          <a:p>
            <a:pPr lvl="1"/>
            <a:r>
              <a:rPr lang="en-US" dirty="0" smtClean="0"/>
              <a:t>1</a:t>
            </a:r>
            <a:r>
              <a:rPr lang="en-US" dirty="0"/>
              <a:t>. Where did the crime actually occur? </a:t>
            </a:r>
          </a:p>
          <a:p>
            <a:pPr lvl="1"/>
            <a:r>
              <a:rPr lang="en-US" dirty="0"/>
              <a:t>2. Which laws apply? </a:t>
            </a:r>
          </a:p>
          <a:p>
            <a:pPr lvl="1"/>
            <a:r>
              <a:rPr lang="en-US" dirty="0"/>
              <a:t>3. Which agency is responsible for the investigation of a particular incident? </a:t>
            </a:r>
          </a:p>
          <a:p>
            <a:pPr lvl="1"/>
            <a:r>
              <a:rPr lang="en-US" dirty="0"/>
              <a:t>4. Which agency has primary jurisdiction over the thief? </a:t>
            </a:r>
          </a:p>
        </p:txBody>
      </p:sp>
    </p:spTree>
    <p:extLst>
      <p:ext uri="{BB962C8B-B14F-4D97-AF65-F5344CB8AC3E}">
        <p14:creationId xmlns:p14="http://schemas.microsoft.com/office/powerpoint/2010/main" val="1427837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Forensics</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altLang="en-US" sz="2800" b="1" dirty="0"/>
              <a:t>The process of identifying preserving, analyzing and presenting digital evidence for a legal proceeding</a:t>
            </a:r>
            <a:endParaRPr lang="en-US" sz="2800" dirty="0"/>
          </a:p>
        </p:txBody>
      </p:sp>
      <p:pic>
        <p:nvPicPr>
          <p:cNvPr id="4" name="Picture 3" descr="j0250466[1]"/>
          <p:cNvPicPr>
            <a:picLocks noGrp="1" noChangeAspect="1"/>
          </p:cNvPicPr>
          <p:nvPr/>
        </p:nvPicPr>
        <p:blipFill>
          <a:blip r:embed="rId2"/>
          <a:srcRect/>
          <a:stretch>
            <a:fillRect/>
          </a:stretch>
        </p:blipFill>
        <p:spPr>
          <a:xfrm>
            <a:off x="1295400" y="2218531"/>
            <a:ext cx="1530350" cy="1574800"/>
          </a:xfrm>
          <a:prstGeom prst="rect">
            <a:avLst/>
          </a:prstGeom>
          <a:noFill/>
          <a:ln w="9525">
            <a:noFill/>
          </a:ln>
        </p:spPr>
      </p:pic>
      <p:pic>
        <p:nvPicPr>
          <p:cNvPr id="5" name="Picture 4" descr="MCj02876260000[1]"/>
          <p:cNvPicPr>
            <a:picLocks noGrp="1" noChangeAspect="1"/>
          </p:cNvPicPr>
          <p:nvPr/>
        </p:nvPicPr>
        <p:blipFill>
          <a:blip r:embed="rId3"/>
          <a:srcRect/>
          <a:stretch>
            <a:fillRect/>
          </a:stretch>
        </p:blipFill>
        <p:spPr>
          <a:xfrm>
            <a:off x="4648200" y="1981200"/>
            <a:ext cx="3022600" cy="2049463"/>
          </a:xfrm>
          <a:prstGeom prst="rect">
            <a:avLst/>
          </a:prstGeom>
          <a:noFill/>
          <a:ln w="9525">
            <a:noFill/>
          </a:ln>
        </p:spPr>
      </p:pic>
    </p:spTree>
    <p:extLst>
      <p:ext uri="{BB962C8B-B14F-4D97-AF65-F5344CB8AC3E}">
        <p14:creationId xmlns:p14="http://schemas.microsoft.com/office/powerpoint/2010/main" val="2238088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FORENSICS</a:t>
            </a:r>
          </a:p>
        </p:txBody>
      </p:sp>
      <p:sp>
        <p:nvSpPr>
          <p:cNvPr id="3" name="Content Placeholder 2"/>
          <p:cNvSpPr>
            <a:spLocks noGrp="1"/>
          </p:cNvSpPr>
          <p:nvPr>
            <p:ph idx="1"/>
          </p:nvPr>
        </p:nvSpPr>
        <p:spPr/>
        <p:txBody>
          <a:bodyPr/>
          <a:lstStyle/>
          <a:p>
            <a:r>
              <a:rPr lang="en-US" dirty="0"/>
              <a:t>Digital Forensics is the preservation, identification, extraction, interpretation and documentation of computer evidence which can be used in the court of law. Technically, the term computer forensics refers to the investigation of computers. Digital forensics includes not only computers but also any digital device, such as digital networks, cellphones, flash drives and digital cameras.</a:t>
            </a:r>
          </a:p>
        </p:txBody>
      </p:sp>
    </p:spTree>
    <p:extLst>
      <p:ext uri="{BB962C8B-B14F-4D97-AF65-F5344CB8AC3E}">
        <p14:creationId xmlns:p14="http://schemas.microsoft.com/office/powerpoint/2010/main" val="1905111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Process of Digital forensics</a:t>
            </a:r>
            <a:br>
              <a:rPr lang="en-US" b="1" dirty="0"/>
            </a:br>
            <a:endParaRPr lang="en-US" dirty="0"/>
          </a:p>
        </p:txBody>
      </p:sp>
      <p:sp>
        <p:nvSpPr>
          <p:cNvPr id="3" name="Content Placeholder 2"/>
          <p:cNvSpPr>
            <a:spLocks noGrp="1"/>
          </p:cNvSpPr>
          <p:nvPr>
            <p:ph idx="1"/>
          </p:nvPr>
        </p:nvSpPr>
        <p:spPr/>
        <p:txBody>
          <a:bodyPr>
            <a:normAutofit/>
          </a:bodyPr>
          <a:lstStyle/>
          <a:p>
            <a:r>
              <a:rPr lang="en-US" dirty="0"/>
              <a:t>Digital forensics entails the following steps:</a:t>
            </a:r>
          </a:p>
          <a:p>
            <a:pPr lvl="1">
              <a:buFont typeface="Wingdings" pitchFamily="2" charset="2"/>
              <a:buChar char="Ø"/>
            </a:pPr>
            <a:r>
              <a:rPr lang="fr-FR" dirty="0"/>
              <a:t>Identification</a:t>
            </a:r>
          </a:p>
          <a:p>
            <a:pPr lvl="1">
              <a:buFont typeface="Wingdings" pitchFamily="2" charset="2"/>
              <a:buChar char="Ø"/>
            </a:pPr>
            <a:r>
              <a:rPr lang="fr-FR" dirty="0" err="1"/>
              <a:t>Preservation</a:t>
            </a:r>
            <a:endParaRPr lang="fr-FR" dirty="0"/>
          </a:p>
          <a:p>
            <a:pPr lvl="1">
              <a:buFont typeface="Wingdings" pitchFamily="2" charset="2"/>
              <a:buChar char="Ø"/>
            </a:pPr>
            <a:r>
              <a:rPr lang="fr-FR" dirty="0" err="1"/>
              <a:t>Analysis</a:t>
            </a:r>
            <a:endParaRPr lang="fr-FR" dirty="0"/>
          </a:p>
          <a:p>
            <a:pPr lvl="1">
              <a:buFont typeface="Wingdings" pitchFamily="2" charset="2"/>
              <a:buChar char="Ø"/>
            </a:pPr>
            <a:r>
              <a:rPr lang="fr-FR" dirty="0"/>
              <a:t>Documentation</a:t>
            </a:r>
          </a:p>
          <a:p>
            <a:pPr lvl="1">
              <a:buFont typeface="Wingdings" pitchFamily="2" charset="2"/>
              <a:buChar char="Ø"/>
            </a:pPr>
            <a:r>
              <a:rPr lang="fr-FR" dirty="0" err="1"/>
              <a:t>Presentation</a:t>
            </a:r>
            <a:endParaRPr lang="fr-FR" dirty="0"/>
          </a:p>
          <a:p>
            <a:r>
              <a:rPr lang="fr-FR" dirty="0"/>
              <a:t/>
            </a:r>
            <a:br>
              <a:rPr lang="fr-FR" dirty="0"/>
            </a:br>
            <a:endParaRPr lang="en-US" dirty="0"/>
          </a:p>
        </p:txBody>
      </p:sp>
    </p:spTree>
    <p:extLst>
      <p:ext uri="{BB962C8B-B14F-4D97-AF65-F5344CB8AC3E}">
        <p14:creationId xmlns:p14="http://schemas.microsoft.com/office/powerpoint/2010/main" val="23892889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836</TotalTime>
  <Words>4596</Words>
  <Application>Microsoft Office PowerPoint</Application>
  <PresentationFormat>On-screen Show (4:3)</PresentationFormat>
  <Paragraphs>476</Paragraphs>
  <Slides>50</Slides>
  <Notes>15</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Wood Type</vt:lpstr>
      <vt:lpstr>CYBERSPACE AND CRIMINAL BEHAVIOR</vt:lpstr>
      <vt:lpstr>Cyberspace </vt:lpstr>
      <vt:lpstr>The advantages of cyberspace include</vt:lpstr>
      <vt:lpstr>Disadvantage </vt:lpstr>
      <vt:lpstr>TRADITIONAL PROBLEMS ASSOCIATED WITH COMPUTER CRIME</vt:lpstr>
      <vt:lpstr>Physicality and Jurisdictional Concerns  </vt:lpstr>
      <vt:lpstr>Digital Forensics</vt:lpstr>
      <vt:lpstr>DIGITAL FORENSICS</vt:lpstr>
      <vt:lpstr>Process of Digital forensics </vt:lpstr>
      <vt:lpstr>Process </vt:lpstr>
      <vt:lpstr>Types of Digital Forensics </vt:lpstr>
      <vt:lpstr>Challenges faced by Digital Forensics </vt:lpstr>
      <vt:lpstr>Example Uses of Digital Forensics </vt:lpstr>
      <vt:lpstr>Advantages of Digital forensics </vt:lpstr>
      <vt:lpstr>Disadvantages of Digital Forensics </vt:lpstr>
      <vt:lpstr>difference</vt:lpstr>
      <vt:lpstr>Stages in Incident Response</vt:lpstr>
      <vt:lpstr>Why is incident response important?</vt:lpstr>
      <vt:lpstr>Stage 1: Preparation</vt:lpstr>
      <vt:lpstr>(1) Detection Technologies</vt:lpstr>
      <vt:lpstr>Logs to Collect &amp; Monitor</vt:lpstr>
      <vt:lpstr>Incidents may include…</vt:lpstr>
      <vt:lpstr>(1) Management Participation</vt:lpstr>
      <vt:lpstr>Workbook Incident Types</vt:lpstr>
      <vt:lpstr>Stage 2: Identification</vt:lpstr>
      <vt:lpstr>(2) Triage</vt:lpstr>
      <vt:lpstr>(2) Chain of Custody</vt:lpstr>
      <vt:lpstr>Stage 3: Containment</vt:lpstr>
      <vt:lpstr>(3) Containment - Response</vt:lpstr>
      <vt:lpstr>Stage 4: Analysis &amp; Eradication</vt:lpstr>
      <vt:lpstr>(4) Analysis</vt:lpstr>
      <vt:lpstr>(4) Remove root cause</vt:lpstr>
      <vt:lpstr>Stage 5: Recovery</vt:lpstr>
      <vt:lpstr>Workbook Incident Handling Response</vt:lpstr>
      <vt:lpstr>Stage 6: Lessons Learned </vt:lpstr>
      <vt:lpstr>COMPUTER LANGUAGE</vt:lpstr>
      <vt:lpstr>NETWORK LANGUAGE</vt:lpstr>
      <vt:lpstr>Tcp/ip</vt:lpstr>
      <vt:lpstr>imap</vt:lpstr>
      <vt:lpstr>pop</vt:lpstr>
      <vt:lpstr>routers</vt:lpstr>
      <vt:lpstr>hub</vt:lpstr>
      <vt:lpstr>packets</vt:lpstr>
      <vt:lpstr>Cookies </vt:lpstr>
      <vt:lpstr>dns</vt:lpstr>
      <vt:lpstr>REALMS OF THE CYBER WORLD </vt:lpstr>
      <vt:lpstr>PowerPoint Presentation</vt:lpstr>
      <vt:lpstr>Cont … </vt:lpstr>
      <vt:lpstr>Cont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CYBERSPACE AND CRIMINAL BEHAVIOR</dc:title>
  <dc:creator>Rakshith Bairi</dc:creator>
  <cp:lastModifiedBy>Rakshith Bairi</cp:lastModifiedBy>
  <cp:revision>13</cp:revision>
  <dcterms:created xsi:type="dcterms:W3CDTF">2023-02-22T05:39:48Z</dcterms:created>
  <dcterms:modified xsi:type="dcterms:W3CDTF">2023-03-01T12:17:38Z</dcterms:modified>
</cp:coreProperties>
</file>