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48"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ri rakshith" userId="bdfd83c0aa3d3bf8" providerId="LiveId" clId="{4F443B15-EDAF-4236-A9E5-6F71FA293837}"/>
    <pc:docChg chg="custSel modSld">
      <pc:chgData name="bairi rakshith" userId="bdfd83c0aa3d3bf8" providerId="LiveId" clId="{4F443B15-EDAF-4236-A9E5-6F71FA293837}" dt="2023-02-26T11:27:39.926" v="0" actId="478"/>
      <pc:docMkLst>
        <pc:docMk/>
      </pc:docMkLst>
      <pc:sldChg chg="delSp mod">
        <pc:chgData name="bairi rakshith" userId="bdfd83c0aa3d3bf8" providerId="LiveId" clId="{4F443B15-EDAF-4236-A9E5-6F71FA293837}" dt="2023-02-26T11:27:39.926" v="0" actId="478"/>
        <pc:sldMkLst>
          <pc:docMk/>
          <pc:sldMk cId="4089384727" sldId="256"/>
        </pc:sldMkLst>
        <pc:spChg chg="del">
          <ac:chgData name="bairi rakshith" userId="bdfd83c0aa3d3bf8" providerId="LiveId" clId="{4F443B15-EDAF-4236-A9E5-6F71FA293837}" dt="2023-02-26T11:27:39.926" v="0" actId="478"/>
          <ac:spMkLst>
            <pc:docMk/>
            <pc:sldMk cId="4089384727" sldId="256"/>
            <ac:spMk id="3" creationId="{D5E6A95A-FD0B-609D-9153-9046050DE00C}"/>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BFBA4-BFAC-495F-BC6D-3C43EF306C36}"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7A1423F-8951-4E2B-B59C-C1A1AE4A825D}" type="slidenum">
              <a:rPr lang="en-IN" smtClean="0"/>
              <a:t>‹#›</a:t>
            </a:fld>
            <a:endParaRPr lang="en-IN"/>
          </a:p>
        </p:txBody>
      </p:sp>
    </p:spTree>
    <p:extLst>
      <p:ext uri="{BB962C8B-B14F-4D97-AF65-F5344CB8AC3E}">
        <p14:creationId xmlns:p14="http://schemas.microsoft.com/office/powerpoint/2010/main" val="124535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BFBA4-BFAC-495F-BC6D-3C43EF306C36}"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1423F-8951-4E2B-B59C-C1A1AE4A825D}" type="slidenum">
              <a:rPr lang="en-IN" smtClean="0"/>
              <a:t>‹#›</a:t>
            </a:fld>
            <a:endParaRPr lang="en-IN"/>
          </a:p>
        </p:txBody>
      </p:sp>
    </p:spTree>
    <p:extLst>
      <p:ext uri="{BB962C8B-B14F-4D97-AF65-F5344CB8AC3E}">
        <p14:creationId xmlns:p14="http://schemas.microsoft.com/office/powerpoint/2010/main" val="159938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BFBA4-BFAC-495F-BC6D-3C43EF306C36}"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1423F-8951-4E2B-B59C-C1A1AE4A825D}" type="slidenum">
              <a:rPr lang="en-IN" smtClean="0"/>
              <a:t>‹#›</a:t>
            </a:fld>
            <a:endParaRPr lang="en-IN"/>
          </a:p>
        </p:txBody>
      </p:sp>
    </p:spTree>
    <p:extLst>
      <p:ext uri="{BB962C8B-B14F-4D97-AF65-F5344CB8AC3E}">
        <p14:creationId xmlns:p14="http://schemas.microsoft.com/office/powerpoint/2010/main" val="270260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BFBA4-BFAC-495F-BC6D-3C43EF306C36}"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1423F-8951-4E2B-B59C-C1A1AE4A825D}" type="slidenum">
              <a:rPr lang="en-IN" smtClean="0"/>
              <a:t>‹#›</a:t>
            </a:fld>
            <a:endParaRPr lang="en-IN"/>
          </a:p>
        </p:txBody>
      </p:sp>
    </p:spTree>
    <p:extLst>
      <p:ext uri="{BB962C8B-B14F-4D97-AF65-F5344CB8AC3E}">
        <p14:creationId xmlns:p14="http://schemas.microsoft.com/office/powerpoint/2010/main" val="418617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92BFBA4-BFAC-495F-BC6D-3C43EF306C36}" type="datetimeFigureOut">
              <a:rPr lang="en-IN" smtClean="0"/>
              <a:t>01-03-2023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7A1423F-8951-4E2B-B59C-C1A1AE4A825D}" type="slidenum">
              <a:rPr lang="en-IN" smtClean="0"/>
              <a:t>‹#›</a:t>
            </a:fld>
            <a:endParaRPr lang="en-IN"/>
          </a:p>
        </p:txBody>
      </p:sp>
    </p:spTree>
    <p:extLst>
      <p:ext uri="{BB962C8B-B14F-4D97-AF65-F5344CB8AC3E}">
        <p14:creationId xmlns:p14="http://schemas.microsoft.com/office/powerpoint/2010/main" val="18389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BFBA4-BFAC-495F-BC6D-3C43EF306C36}"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1423F-8951-4E2B-B59C-C1A1AE4A825D}" type="slidenum">
              <a:rPr lang="en-IN" smtClean="0"/>
              <a:t>‹#›</a:t>
            </a:fld>
            <a:endParaRPr lang="en-IN"/>
          </a:p>
        </p:txBody>
      </p:sp>
    </p:spTree>
    <p:extLst>
      <p:ext uri="{BB962C8B-B14F-4D97-AF65-F5344CB8AC3E}">
        <p14:creationId xmlns:p14="http://schemas.microsoft.com/office/powerpoint/2010/main" val="28306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BFBA4-BFAC-495F-BC6D-3C43EF306C36}"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A1423F-8951-4E2B-B59C-C1A1AE4A825D}" type="slidenum">
              <a:rPr lang="en-IN" smtClean="0"/>
              <a:t>‹#›</a:t>
            </a:fld>
            <a:endParaRPr lang="en-IN"/>
          </a:p>
        </p:txBody>
      </p:sp>
    </p:spTree>
    <p:extLst>
      <p:ext uri="{BB962C8B-B14F-4D97-AF65-F5344CB8AC3E}">
        <p14:creationId xmlns:p14="http://schemas.microsoft.com/office/powerpoint/2010/main" val="417633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BFBA4-BFAC-495F-BC6D-3C43EF306C36}"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A1423F-8951-4E2B-B59C-C1A1AE4A825D}" type="slidenum">
              <a:rPr lang="en-IN" smtClean="0"/>
              <a:t>‹#›</a:t>
            </a:fld>
            <a:endParaRPr lang="en-IN"/>
          </a:p>
        </p:txBody>
      </p:sp>
    </p:spTree>
    <p:extLst>
      <p:ext uri="{BB962C8B-B14F-4D97-AF65-F5344CB8AC3E}">
        <p14:creationId xmlns:p14="http://schemas.microsoft.com/office/powerpoint/2010/main" val="1811375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BFBA4-BFAC-495F-BC6D-3C43EF306C36}"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A1423F-8951-4E2B-B59C-C1A1AE4A825D}" type="slidenum">
              <a:rPr lang="en-IN" smtClean="0"/>
              <a:t>‹#›</a:t>
            </a:fld>
            <a:endParaRPr lang="en-IN"/>
          </a:p>
        </p:txBody>
      </p:sp>
    </p:spTree>
    <p:extLst>
      <p:ext uri="{BB962C8B-B14F-4D97-AF65-F5344CB8AC3E}">
        <p14:creationId xmlns:p14="http://schemas.microsoft.com/office/powerpoint/2010/main" val="111667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2BFBA4-BFAC-495F-BC6D-3C43EF306C36}"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7A1423F-8951-4E2B-B59C-C1A1AE4A825D}" type="slidenum">
              <a:rPr lang="en-IN" smtClean="0"/>
              <a:t>‹#›</a:t>
            </a:fld>
            <a:endParaRPr lang="en-IN"/>
          </a:p>
        </p:txBody>
      </p:sp>
    </p:spTree>
    <p:extLst>
      <p:ext uri="{BB962C8B-B14F-4D97-AF65-F5344CB8AC3E}">
        <p14:creationId xmlns:p14="http://schemas.microsoft.com/office/powerpoint/2010/main" val="404183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2BFBA4-BFAC-495F-BC6D-3C43EF306C36}" type="datetimeFigureOut">
              <a:rPr lang="en-IN" smtClean="0"/>
              <a:t>01-03-2023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7A1423F-8951-4E2B-B59C-C1A1AE4A825D}" type="slidenum">
              <a:rPr lang="en-IN" smtClean="0"/>
              <a:t>‹#›</a:t>
            </a:fld>
            <a:endParaRPr lang="en-IN"/>
          </a:p>
        </p:txBody>
      </p:sp>
    </p:spTree>
    <p:extLst>
      <p:ext uri="{BB962C8B-B14F-4D97-AF65-F5344CB8AC3E}">
        <p14:creationId xmlns:p14="http://schemas.microsoft.com/office/powerpoint/2010/main" val="276735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92BFBA4-BFAC-495F-BC6D-3C43EF306C36}" type="datetimeFigureOut">
              <a:rPr lang="en-IN" smtClean="0"/>
              <a:t>01-03-2023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7A1423F-8951-4E2B-B59C-C1A1AE4A825D}" type="slidenum">
              <a:rPr lang="en-IN" smtClean="0"/>
              <a:t>‹#›</a:t>
            </a:fld>
            <a:endParaRPr lang="en-IN"/>
          </a:p>
        </p:txBody>
      </p:sp>
    </p:spTree>
    <p:extLst>
      <p:ext uri="{BB962C8B-B14F-4D97-AF65-F5344CB8AC3E}">
        <p14:creationId xmlns:p14="http://schemas.microsoft.com/office/powerpoint/2010/main" val="771436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keykatch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0D37FE-69CA-04AC-CA31-7A09891B4B26}"/>
              </a:ext>
            </a:extLst>
          </p:cNvPr>
          <p:cNvSpPr>
            <a:spLocks noGrp="1"/>
          </p:cNvSpPr>
          <p:nvPr>
            <p:ph type="ctrTitle"/>
          </p:nvPr>
        </p:nvSpPr>
        <p:spPr/>
        <p:txBody>
          <a:bodyPr/>
          <a:lstStyle/>
          <a:p>
            <a:r>
              <a:rPr lang="en-US" dirty="0"/>
              <a:t>Password cracking	</a:t>
            </a:r>
            <a:endParaRPr lang="en-IN" dirty="0"/>
          </a:p>
        </p:txBody>
      </p:sp>
    </p:spTree>
    <p:extLst>
      <p:ext uri="{BB962C8B-B14F-4D97-AF65-F5344CB8AC3E}">
        <p14:creationId xmlns:p14="http://schemas.microsoft.com/office/powerpoint/2010/main" val="408938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B2627-1576-C3A3-3217-CA1461F22EA6}"/>
              </a:ext>
            </a:extLst>
          </p:cNvPr>
          <p:cNvSpPr>
            <a:spLocks noGrp="1"/>
          </p:cNvSpPr>
          <p:nvPr>
            <p:ph type="title"/>
          </p:nvPr>
        </p:nvSpPr>
        <p:spPr/>
        <p:txBody>
          <a:bodyPr/>
          <a:lstStyle/>
          <a:p>
            <a:r>
              <a:rPr lang="en-US" dirty="0" err="1"/>
              <a:t>Cont</a:t>
            </a:r>
            <a:r>
              <a:rPr lang="en-US" dirty="0"/>
              <a:t> …	</a:t>
            </a:r>
            <a:endParaRPr lang="en-IN" dirty="0"/>
          </a:p>
        </p:txBody>
      </p:sp>
      <p:sp>
        <p:nvSpPr>
          <p:cNvPr id="3" name="Content Placeholder 2">
            <a:extLst>
              <a:ext uri="{FF2B5EF4-FFF2-40B4-BE49-F238E27FC236}">
                <a16:creationId xmlns:a16="http://schemas.microsoft.com/office/drawing/2014/main" xmlns="" id="{AADB85A3-F423-2451-E57A-2D7BF612DC0B}"/>
              </a:ext>
            </a:extLst>
          </p:cNvPr>
          <p:cNvSpPr>
            <a:spLocks noGrp="1"/>
          </p:cNvSpPr>
          <p:nvPr>
            <p:ph idx="1"/>
          </p:nvPr>
        </p:nvSpPr>
        <p:spPr/>
        <p:txBody>
          <a:bodyPr>
            <a:normAutofit lnSpcReduction="10000"/>
          </a:bodyPr>
          <a:lstStyle/>
          <a:p>
            <a:r>
              <a:rPr lang="en-IN" dirty="0"/>
              <a:t>A keylogger is a program that runs in the background or hardware, recording all the keystrokes. </a:t>
            </a:r>
          </a:p>
          <a:p>
            <a:r>
              <a:rPr lang="en-IN" dirty="0"/>
              <a:t>Once keystrokes are logged, they are hidden in the machine for later retrieval, or shipped raw to the attacker. </a:t>
            </a:r>
          </a:p>
          <a:p>
            <a:r>
              <a:rPr lang="en-IN" dirty="0"/>
              <a:t>Attacker checks files carefully in the hopes of either finding passwords, or possibly other useful information.</a:t>
            </a:r>
          </a:p>
          <a:p>
            <a:r>
              <a:rPr lang="en-IN" dirty="0"/>
              <a:t> Keyloggers, as a surveillance tool, are often used by employers to ensure employees use computers for business purposes only. </a:t>
            </a:r>
          </a:p>
          <a:p>
            <a:r>
              <a:rPr lang="en-IN" dirty="0"/>
              <a:t>This method is highly useful for law enforcement and for the practice of spying. Typically by governments to obtain political and military information. </a:t>
            </a:r>
          </a:p>
          <a:p>
            <a:r>
              <a:rPr lang="en-IN" dirty="0"/>
              <a:t>Besides being used for legitimate (authenticated) purposes, keyloggers can be used to collect sensitive information. </a:t>
            </a:r>
          </a:p>
        </p:txBody>
      </p:sp>
    </p:spTree>
    <p:extLst>
      <p:ext uri="{BB962C8B-B14F-4D97-AF65-F5344CB8AC3E}">
        <p14:creationId xmlns:p14="http://schemas.microsoft.com/office/powerpoint/2010/main" val="327733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21603-7FEC-612D-FC2D-B4DD958A9B2D}"/>
              </a:ext>
            </a:extLst>
          </p:cNvPr>
          <p:cNvSpPr>
            <a:spLocks noGrp="1"/>
          </p:cNvSpPr>
          <p:nvPr>
            <p:ph type="title"/>
          </p:nvPr>
        </p:nvSpPr>
        <p:spPr/>
        <p:txBody>
          <a:bodyPr/>
          <a:lstStyle/>
          <a:p>
            <a:r>
              <a:rPr lang="en-IN" dirty="0"/>
              <a:t>Types of Keyloggers</a:t>
            </a:r>
          </a:p>
        </p:txBody>
      </p:sp>
      <p:sp>
        <p:nvSpPr>
          <p:cNvPr id="3" name="Content Placeholder 2">
            <a:extLst>
              <a:ext uri="{FF2B5EF4-FFF2-40B4-BE49-F238E27FC236}">
                <a16:creationId xmlns:a16="http://schemas.microsoft.com/office/drawing/2014/main" xmlns="" id="{9E0FEDB5-7838-9BD9-4B55-465AA7A11A82}"/>
              </a:ext>
            </a:extLst>
          </p:cNvPr>
          <p:cNvSpPr>
            <a:spLocks noGrp="1"/>
          </p:cNvSpPr>
          <p:nvPr>
            <p:ph idx="1"/>
          </p:nvPr>
        </p:nvSpPr>
        <p:spPr/>
        <p:txBody>
          <a:bodyPr>
            <a:normAutofit lnSpcReduction="10000"/>
          </a:bodyPr>
          <a:lstStyle/>
          <a:p>
            <a:r>
              <a:rPr lang="en-IN" dirty="0"/>
              <a:t>There are two types of keyloggers. </a:t>
            </a:r>
          </a:p>
          <a:p>
            <a:r>
              <a:rPr lang="en-IN" dirty="0"/>
              <a:t>1. Software Keyloggers </a:t>
            </a:r>
          </a:p>
          <a:p>
            <a:r>
              <a:rPr lang="en-IN" dirty="0"/>
              <a:t>2. Hardware </a:t>
            </a:r>
            <a:r>
              <a:rPr lang="en-IN" dirty="0" err="1" smtClean="0"/>
              <a:t>keyloggers</a:t>
            </a:r>
            <a:endParaRPr lang="en-IN" dirty="0"/>
          </a:p>
          <a:p>
            <a:r>
              <a:rPr lang="en-IN" dirty="0"/>
              <a:t>Software Keyloggers :- Software keyloggers are software programs installed on the computer systems which usually are located between the OS and the keyboard hardware, and every keystroke is recorded. </a:t>
            </a:r>
          </a:p>
          <a:p>
            <a:r>
              <a:rPr lang="en-IN" dirty="0"/>
              <a:t>Cybercriminals always install such tools on the insecure computer systems available in public places and can obtain the required information about the victim very easily.</a:t>
            </a:r>
          </a:p>
          <a:p>
            <a:r>
              <a:rPr lang="en-IN" dirty="0"/>
              <a:t> Software keyloggers track system, collect keystroke data within the target operating system, store them on disk or in remote location, and send them to the attacker who installed the keyloggers. </a:t>
            </a:r>
          </a:p>
        </p:txBody>
      </p:sp>
    </p:spTree>
    <p:extLst>
      <p:ext uri="{BB962C8B-B14F-4D97-AF65-F5344CB8AC3E}">
        <p14:creationId xmlns:p14="http://schemas.microsoft.com/office/powerpoint/2010/main" val="427850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56F32-9A7D-1EAA-F64E-6DD24CD54811}"/>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66BAB1ED-4F27-66E1-439E-1FBD1BC1A4EA}"/>
              </a:ext>
            </a:extLst>
          </p:cNvPr>
          <p:cNvSpPr>
            <a:spLocks noGrp="1"/>
          </p:cNvSpPr>
          <p:nvPr>
            <p:ph idx="1"/>
          </p:nvPr>
        </p:nvSpPr>
        <p:spPr/>
        <p:txBody>
          <a:bodyPr>
            <a:normAutofit fontScale="85000" lnSpcReduction="20000"/>
          </a:bodyPr>
          <a:lstStyle/>
          <a:p>
            <a:r>
              <a:rPr lang="en-IN" dirty="0"/>
              <a:t>Anti-malware, personal firewall, and Host-based Intrusion prevention solution (HIPS) detect and remove application keyloggers. </a:t>
            </a:r>
          </a:p>
          <a:p>
            <a:r>
              <a:rPr lang="en-IN" dirty="0"/>
              <a:t>A keylogger usually consists of two files that get installed in the same directory: a dynamic link library (DLL) file and an </a:t>
            </a:r>
            <a:r>
              <a:rPr lang="en-IN" dirty="0" err="1"/>
              <a:t>EXEcutable</a:t>
            </a:r>
            <a:r>
              <a:rPr lang="en-IN" dirty="0"/>
              <a:t> (EXE) file that installs the DLL file and triggers it to work. DLL does all the recording of keystroke</a:t>
            </a:r>
          </a:p>
          <a:p>
            <a:r>
              <a:rPr lang="en-IN" dirty="0"/>
              <a:t>Some of the examples of software keyloggers are </a:t>
            </a:r>
          </a:p>
          <a:p>
            <a:pPr>
              <a:buFont typeface="Wingdings" panose="05000000000000000000" pitchFamily="2" charset="2"/>
              <a:buChar char="Ø"/>
            </a:pPr>
            <a:r>
              <a:rPr lang="en-IN" dirty="0"/>
              <a:t>All in One Keylogger </a:t>
            </a:r>
          </a:p>
          <a:p>
            <a:pPr>
              <a:buFont typeface="Wingdings" panose="05000000000000000000" pitchFamily="2" charset="2"/>
              <a:buChar char="Ø"/>
            </a:pPr>
            <a:r>
              <a:rPr lang="en-IN" dirty="0"/>
              <a:t>Perfect Keylogger </a:t>
            </a:r>
          </a:p>
          <a:p>
            <a:pPr>
              <a:buFont typeface="Wingdings" panose="05000000000000000000" pitchFamily="2" charset="2"/>
              <a:buChar char="Ø"/>
            </a:pPr>
            <a:r>
              <a:rPr lang="en-IN" dirty="0"/>
              <a:t>KGB Spy </a:t>
            </a:r>
          </a:p>
          <a:p>
            <a:pPr>
              <a:buFont typeface="Wingdings" panose="05000000000000000000" pitchFamily="2" charset="2"/>
              <a:buChar char="Ø"/>
            </a:pPr>
            <a:r>
              <a:rPr lang="en-IN" dirty="0"/>
              <a:t>Elite Keylogger </a:t>
            </a:r>
          </a:p>
          <a:p>
            <a:pPr>
              <a:buFont typeface="Wingdings" panose="05000000000000000000" pitchFamily="2" charset="2"/>
              <a:buChar char="Ø"/>
            </a:pPr>
            <a:r>
              <a:rPr lang="en-IN" dirty="0"/>
              <a:t>Spy Buddy </a:t>
            </a:r>
          </a:p>
          <a:p>
            <a:pPr>
              <a:buFont typeface="Wingdings" panose="05000000000000000000" pitchFamily="2" charset="2"/>
              <a:buChar char="Ø"/>
            </a:pPr>
            <a:r>
              <a:rPr lang="en-IN" dirty="0" err="1"/>
              <a:t>CyberSpy</a:t>
            </a:r>
            <a:r>
              <a:rPr lang="en-IN" dirty="0"/>
              <a:t> </a:t>
            </a:r>
          </a:p>
          <a:p>
            <a:pPr>
              <a:buFont typeface="Wingdings" panose="05000000000000000000" pitchFamily="2" charset="2"/>
              <a:buChar char="Ø"/>
            </a:pPr>
            <a:r>
              <a:rPr lang="en-IN" dirty="0"/>
              <a:t>Powered Keylogger, etc. </a:t>
            </a:r>
          </a:p>
        </p:txBody>
      </p:sp>
    </p:spTree>
    <p:extLst>
      <p:ext uri="{BB962C8B-B14F-4D97-AF65-F5344CB8AC3E}">
        <p14:creationId xmlns:p14="http://schemas.microsoft.com/office/powerpoint/2010/main" val="229681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46DE6-6759-5891-8E6C-529AB35BB229}"/>
              </a:ext>
            </a:extLst>
          </p:cNvPr>
          <p:cNvSpPr>
            <a:spLocks noGrp="1"/>
          </p:cNvSpPr>
          <p:nvPr>
            <p:ph type="title"/>
          </p:nvPr>
        </p:nvSpPr>
        <p:spPr/>
        <p:txBody>
          <a:bodyPr/>
          <a:lstStyle/>
          <a:p>
            <a:r>
              <a:rPr lang="en-IN" dirty="0"/>
              <a:t>Hardware Keyloggers</a:t>
            </a:r>
          </a:p>
        </p:txBody>
      </p:sp>
      <p:sp>
        <p:nvSpPr>
          <p:cNvPr id="3" name="Content Placeholder 2">
            <a:extLst>
              <a:ext uri="{FF2B5EF4-FFF2-40B4-BE49-F238E27FC236}">
                <a16:creationId xmlns:a16="http://schemas.microsoft.com/office/drawing/2014/main" xmlns="" id="{574964BA-C046-48AE-C420-5A7564EF7DC5}"/>
              </a:ext>
            </a:extLst>
          </p:cNvPr>
          <p:cNvSpPr>
            <a:spLocks noGrp="1"/>
          </p:cNvSpPr>
          <p:nvPr>
            <p:ph idx="1"/>
          </p:nvPr>
        </p:nvSpPr>
        <p:spPr/>
        <p:txBody>
          <a:bodyPr/>
          <a:lstStyle/>
          <a:p>
            <a:r>
              <a:rPr lang="en-IN" dirty="0"/>
              <a:t>To install these keyloggers, physical access to the computer system is required. </a:t>
            </a:r>
          </a:p>
          <a:p>
            <a:r>
              <a:rPr lang="en-IN" dirty="0"/>
              <a:t>Hardware keyloggers are small hardware devices. </a:t>
            </a:r>
          </a:p>
          <a:p>
            <a:r>
              <a:rPr lang="en-IN" dirty="0"/>
              <a:t>These are connected to the PC and/or to the keyboard and save every keystroke into a file or in the memory of the hardware device. </a:t>
            </a:r>
          </a:p>
          <a:p>
            <a:r>
              <a:rPr lang="en-IN" dirty="0"/>
              <a:t>Cybercriminals install such devices on ATM machines to capture ATM Cards PINs. </a:t>
            </a:r>
          </a:p>
          <a:p>
            <a:r>
              <a:rPr lang="en-IN" dirty="0"/>
              <a:t>Each keypress on the keyboard of the ATM gets registered by these keyloggers.  </a:t>
            </a:r>
          </a:p>
          <a:p>
            <a:r>
              <a:rPr lang="en-IN" dirty="0"/>
              <a:t>These keyloggers look like an integrated part of such systems; hence, bank customers are unaware of their presence.</a:t>
            </a:r>
          </a:p>
        </p:txBody>
      </p:sp>
    </p:spTree>
    <p:extLst>
      <p:ext uri="{BB962C8B-B14F-4D97-AF65-F5344CB8AC3E}">
        <p14:creationId xmlns:p14="http://schemas.microsoft.com/office/powerpoint/2010/main" val="85340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134FD-682A-35EF-F2B8-5EE4DB1804D5}"/>
              </a:ext>
            </a:extLst>
          </p:cNvPr>
          <p:cNvSpPr>
            <a:spLocks noGrp="1"/>
          </p:cNvSpPr>
          <p:nvPr>
            <p:ph type="title"/>
          </p:nvPr>
        </p:nvSpPr>
        <p:spPr/>
        <p:txBody>
          <a:bodyPr/>
          <a:lstStyle/>
          <a:p>
            <a:r>
              <a:rPr lang="en-US" dirty="0" err="1"/>
              <a:t>Cont</a:t>
            </a:r>
            <a:r>
              <a:rPr lang="en-US" dirty="0"/>
              <a:t> …	</a:t>
            </a:r>
            <a:endParaRPr lang="en-IN" dirty="0"/>
          </a:p>
        </p:txBody>
      </p:sp>
      <p:sp>
        <p:nvSpPr>
          <p:cNvPr id="3" name="Content Placeholder 2">
            <a:extLst>
              <a:ext uri="{FF2B5EF4-FFF2-40B4-BE49-F238E27FC236}">
                <a16:creationId xmlns:a16="http://schemas.microsoft.com/office/drawing/2014/main" xmlns="" id="{C9EFBDD2-B6FC-3081-4D24-96208808510E}"/>
              </a:ext>
            </a:extLst>
          </p:cNvPr>
          <p:cNvSpPr>
            <a:spLocks noGrp="1"/>
          </p:cNvSpPr>
          <p:nvPr>
            <p:ph idx="1"/>
          </p:nvPr>
        </p:nvSpPr>
        <p:spPr/>
        <p:txBody>
          <a:bodyPr/>
          <a:lstStyle/>
          <a:p>
            <a:r>
              <a:rPr lang="en-IN" dirty="0"/>
              <a:t>Some of the hardware keyloggers can be found from the following websites. 1. www.keyghost.com 2. www.keelog.com 3. www.keydevil.com 4. </a:t>
            </a:r>
            <a:r>
              <a:rPr lang="en-IN" dirty="0">
                <a:hlinkClick r:id="rId2"/>
              </a:rPr>
              <a:t>www.keykatcher.com</a:t>
            </a:r>
            <a:endParaRPr lang="en-IN" dirty="0"/>
          </a:p>
          <a:p>
            <a:r>
              <a:rPr lang="en-IN" b="1" dirty="0" err="1"/>
              <a:t>Antikeylogger</a:t>
            </a:r>
            <a:r>
              <a:rPr lang="en-IN" b="1" dirty="0"/>
              <a:t>:- </a:t>
            </a:r>
            <a:r>
              <a:rPr lang="en-IN" dirty="0"/>
              <a:t>An anti-keylogger is a tool that can detect the keylogger installed on the computer system and also can remove the tool. In comparison to most anti-virus or anti-spyware software, the primary difference is that an anti-keylogger does not make a distinction between a legitimate keystroke-logging program and an illegitimate keystroke-logging program (such as malware). </a:t>
            </a:r>
            <a:endParaRPr lang="en-IN" b="1" dirty="0"/>
          </a:p>
        </p:txBody>
      </p:sp>
    </p:spTree>
    <p:extLst>
      <p:ext uri="{BB962C8B-B14F-4D97-AF65-F5344CB8AC3E}">
        <p14:creationId xmlns:p14="http://schemas.microsoft.com/office/powerpoint/2010/main" val="61343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3D0AC-A3B6-13C5-E1FF-90C46E3BDF80}"/>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xmlns="" id="{7BC9E4CF-1EAA-CA31-D124-FD7FF32D203C}"/>
              </a:ext>
            </a:extLst>
          </p:cNvPr>
          <p:cNvSpPr>
            <a:spLocks noGrp="1"/>
          </p:cNvSpPr>
          <p:nvPr>
            <p:ph idx="1"/>
          </p:nvPr>
        </p:nvSpPr>
        <p:spPr/>
        <p:txBody>
          <a:bodyPr/>
          <a:lstStyle/>
          <a:p>
            <a:r>
              <a:rPr lang="en-IN" dirty="0"/>
              <a:t>Advantages of using anti-keylogger are as follows:</a:t>
            </a:r>
          </a:p>
          <a:p>
            <a:r>
              <a:rPr lang="en-IN" dirty="0"/>
              <a:t>Firewalls cannot detect the installations of keyloggers on the systems. Hence, anti-keyloggers can detect installation of keylogger. </a:t>
            </a:r>
          </a:p>
          <a:p>
            <a:r>
              <a:rPr lang="en-IN" dirty="0"/>
              <a:t> This software does not require regular updates of signatures bases to work effectively such as other anti-virus programs. </a:t>
            </a:r>
          </a:p>
          <a:p>
            <a:r>
              <a:rPr lang="en-IN" dirty="0"/>
              <a:t>Prevents Internet banking frauds. Passwords can be easily gained with the help of installing keyloggers.  </a:t>
            </a:r>
          </a:p>
          <a:p>
            <a:r>
              <a:rPr lang="en-IN" dirty="0"/>
              <a:t>It prevents ID theft. </a:t>
            </a:r>
          </a:p>
          <a:p>
            <a:r>
              <a:rPr lang="en-IN" dirty="0"/>
              <a:t>It secures E-Mail and instant messaging/chatting</a:t>
            </a:r>
          </a:p>
        </p:txBody>
      </p:sp>
    </p:spTree>
    <p:extLst>
      <p:ext uri="{BB962C8B-B14F-4D97-AF65-F5344CB8AC3E}">
        <p14:creationId xmlns:p14="http://schemas.microsoft.com/office/powerpoint/2010/main" val="123590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FF182E-5D31-1730-F119-AD1636F090D6}"/>
              </a:ext>
            </a:extLst>
          </p:cNvPr>
          <p:cNvSpPr>
            <a:spLocks noGrp="1"/>
          </p:cNvSpPr>
          <p:nvPr>
            <p:ph type="title"/>
          </p:nvPr>
        </p:nvSpPr>
        <p:spPr/>
        <p:txBody>
          <a:bodyPr/>
          <a:lstStyle/>
          <a:p>
            <a:r>
              <a:rPr lang="en-IN" dirty="0"/>
              <a:t>ATTACK ON WIRELESS NETWORKS</a:t>
            </a:r>
          </a:p>
        </p:txBody>
      </p:sp>
      <p:sp>
        <p:nvSpPr>
          <p:cNvPr id="3" name="Content Placeholder 2">
            <a:extLst>
              <a:ext uri="{FF2B5EF4-FFF2-40B4-BE49-F238E27FC236}">
                <a16:creationId xmlns:a16="http://schemas.microsoft.com/office/drawing/2014/main" xmlns="" id="{E9033D49-B9A3-D677-165A-66A7FE30427B}"/>
              </a:ext>
            </a:extLst>
          </p:cNvPr>
          <p:cNvSpPr>
            <a:spLocks noGrp="1"/>
          </p:cNvSpPr>
          <p:nvPr>
            <p:ph idx="1"/>
          </p:nvPr>
        </p:nvSpPr>
        <p:spPr/>
        <p:txBody>
          <a:bodyPr>
            <a:normAutofit lnSpcReduction="10000"/>
          </a:bodyPr>
          <a:lstStyle/>
          <a:p>
            <a:r>
              <a:rPr lang="en-IN" dirty="0"/>
              <a:t>Wireless technologies have become increasingly popular in day-today business and personal lives. </a:t>
            </a:r>
          </a:p>
          <a:p>
            <a:r>
              <a:rPr lang="en-IN" dirty="0"/>
              <a:t>Hand-held devices such as the PDAs allow individuals to access calendars, E-Mail addresses, phone number lists and the Internet. </a:t>
            </a:r>
          </a:p>
          <a:p>
            <a:r>
              <a:rPr lang="en-IN" dirty="0"/>
              <a:t>Wireless networks extend the range of traditional wired networks by using radio waves to transmit data to </a:t>
            </a:r>
            <a:r>
              <a:rPr lang="en-IN" dirty="0" err="1"/>
              <a:t>wirelessenabled</a:t>
            </a:r>
            <a:r>
              <a:rPr lang="en-IN" dirty="0"/>
              <a:t> devices such as laptops and PDAs</a:t>
            </a:r>
          </a:p>
          <a:p>
            <a:r>
              <a:rPr lang="en-IN" dirty="0"/>
              <a:t>Wireless networks are generally composed of two basic elements  </a:t>
            </a:r>
          </a:p>
          <a:p>
            <a:r>
              <a:rPr lang="en-IN" dirty="0"/>
              <a:t>Access points (APs) </a:t>
            </a:r>
          </a:p>
          <a:p>
            <a:r>
              <a:rPr lang="en-IN" dirty="0"/>
              <a:t>Other wireless-enabled devices, such as laptops, radio transmitters and receivers to communicate or “connect” with each other</a:t>
            </a:r>
          </a:p>
          <a:p>
            <a:r>
              <a:rPr lang="en-IN" dirty="0"/>
              <a:t>Wireless access to networks has become very common in India both for organizations and for individuals. </a:t>
            </a:r>
          </a:p>
        </p:txBody>
      </p:sp>
    </p:spTree>
    <p:extLst>
      <p:ext uri="{BB962C8B-B14F-4D97-AF65-F5344CB8AC3E}">
        <p14:creationId xmlns:p14="http://schemas.microsoft.com/office/powerpoint/2010/main" val="173840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3DB4C6-30BB-5693-7B1D-53330184BE5D}"/>
              </a:ext>
            </a:extLst>
          </p:cNvPr>
          <p:cNvSpPr>
            <a:spLocks noGrp="1"/>
          </p:cNvSpPr>
          <p:nvPr>
            <p:ph type="title"/>
          </p:nvPr>
        </p:nvSpPr>
        <p:spPr/>
        <p:txBody>
          <a:bodyPr/>
          <a:lstStyle/>
          <a:p>
            <a:r>
              <a:rPr lang="en-IN" dirty="0"/>
              <a:t>How to secure the wireless networks</a:t>
            </a:r>
          </a:p>
        </p:txBody>
      </p:sp>
      <p:sp>
        <p:nvSpPr>
          <p:cNvPr id="3" name="Content Placeholder 2">
            <a:extLst>
              <a:ext uri="{FF2B5EF4-FFF2-40B4-BE49-F238E27FC236}">
                <a16:creationId xmlns:a16="http://schemas.microsoft.com/office/drawing/2014/main" xmlns="" id="{0B01D611-260C-36E7-9164-C215F1C17F34}"/>
              </a:ext>
            </a:extLst>
          </p:cNvPr>
          <p:cNvSpPr>
            <a:spLocks noGrp="1"/>
          </p:cNvSpPr>
          <p:nvPr>
            <p:ph idx="1"/>
          </p:nvPr>
        </p:nvSpPr>
        <p:spPr/>
        <p:txBody>
          <a:bodyPr/>
          <a:lstStyle/>
          <a:p>
            <a:r>
              <a:rPr lang="en-IN" dirty="0"/>
              <a:t>Nowadays, security features of Wi-Fi networking products are not that time-consuming. However, they are still ignored by home users. </a:t>
            </a:r>
          </a:p>
          <a:p>
            <a:r>
              <a:rPr lang="en-IN" dirty="0"/>
              <a:t>The following summarized steps will help to improve and strengthen the security of wireless network.</a:t>
            </a:r>
          </a:p>
          <a:p>
            <a:pPr marL="617220" lvl="1" indent="-342900">
              <a:buFont typeface="+mj-lt"/>
              <a:buAutoNum type="arabicPeriod"/>
            </a:pPr>
            <a:r>
              <a:rPr lang="en-IN" dirty="0"/>
              <a:t>Change the default settings of all the </a:t>
            </a:r>
            <a:r>
              <a:rPr lang="en-IN" dirty="0" err="1"/>
              <a:t>equipments</a:t>
            </a:r>
            <a:r>
              <a:rPr lang="en-IN" dirty="0"/>
              <a:t>/components of wireless network (e.g., IP address/user IDs/administrator passwords, etc). </a:t>
            </a:r>
          </a:p>
          <a:p>
            <a:pPr marL="617220" lvl="1" indent="-342900">
              <a:buFont typeface="+mj-lt"/>
              <a:buAutoNum type="arabicPeriod"/>
            </a:pPr>
            <a:r>
              <a:rPr lang="en-IN" dirty="0"/>
              <a:t> Enable WPA/WEP encryption. </a:t>
            </a:r>
          </a:p>
          <a:p>
            <a:pPr marL="617220" lvl="1" indent="-342900">
              <a:buFont typeface="+mj-lt"/>
              <a:buAutoNum type="arabicPeriod"/>
            </a:pPr>
            <a:r>
              <a:rPr lang="en-IN" dirty="0"/>
              <a:t>Change the default SSID. </a:t>
            </a:r>
          </a:p>
          <a:p>
            <a:pPr marL="617220" lvl="1" indent="-342900">
              <a:buFont typeface="+mj-lt"/>
              <a:buAutoNum type="arabicPeriod"/>
            </a:pPr>
            <a:r>
              <a:rPr lang="en-IN" dirty="0"/>
              <a:t>Enable MAC address filtering. </a:t>
            </a:r>
          </a:p>
          <a:p>
            <a:pPr marL="617220" lvl="1" indent="-342900">
              <a:buFont typeface="+mj-lt"/>
              <a:buAutoNum type="arabicPeriod"/>
            </a:pPr>
            <a:r>
              <a:rPr lang="en-IN" dirty="0"/>
              <a:t>Disable remote login. </a:t>
            </a:r>
          </a:p>
          <a:p>
            <a:pPr marL="617220" lvl="1" indent="-342900">
              <a:buFont typeface="+mj-lt"/>
              <a:buAutoNum type="arabicPeriod"/>
            </a:pPr>
            <a:r>
              <a:rPr lang="en-IN" dirty="0"/>
              <a:t>Disable SSID broadcast. </a:t>
            </a:r>
          </a:p>
          <a:p>
            <a:pPr marL="617220" lvl="1" indent="-342900">
              <a:buFont typeface="+mj-lt"/>
              <a:buAutoNum type="arabicPeriod"/>
            </a:pPr>
            <a:r>
              <a:rPr lang="en-IN" dirty="0"/>
              <a:t>Disable the features that are not used in the AP (e.g., printing/music support). </a:t>
            </a:r>
          </a:p>
        </p:txBody>
      </p:sp>
    </p:spTree>
    <p:extLst>
      <p:ext uri="{BB962C8B-B14F-4D97-AF65-F5344CB8AC3E}">
        <p14:creationId xmlns:p14="http://schemas.microsoft.com/office/powerpoint/2010/main" val="3818037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A8C1D-B23A-7D6A-1C8B-559AC05C38E3}"/>
              </a:ext>
            </a:extLst>
          </p:cNvPr>
          <p:cNvSpPr>
            <a:spLocks noGrp="1"/>
          </p:cNvSpPr>
          <p:nvPr>
            <p:ph type="title"/>
          </p:nvPr>
        </p:nvSpPr>
        <p:spPr>
          <a:xfrm>
            <a:off x="1069848" y="512064"/>
            <a:ext cx="10058400" cy="1609344"/>
          </a:xfrm>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95337B48-A96C-1530-872A-01186F044354}"/>
              </a:ext>
            </a:extLst>
          </p:cNvPr>
          <p:cNvSpPr>
            <a:spLocks noGrp="1"/>
          </p:cNvSpPr>
          <p:nvPr>
            <p:ph idx="1"/>
          </p:nvPr>
        </p:nvSpPr>
        <p:spPr/>
        <p:txBody>
          <a:bodyPr/>
          <a:lstStyle/>
          <a:p>
            <a:pPr marL="457200" indent="-457200">
              <a:buFont typeface="+mj-lt"/>
              <a:buAutoNum type="arabicPeriod"/>
            </a:pPr>
            <a:r>
              <a:rPr lang="en-IN" dirty="0"/>
              <a:t>Avoid providing the network a name which can be easily identified (e.g., </a:t>
            </a:r>
            <a:r>
              <a:rPr lang="en-IN" dirty="0" err="1"/>
              <a:t>My_Home_Wifi</a:t>
            </a:r>
            <a:r>
              <a:rPr lang="en-IN" dirty="0"/>
              <a:t>). </a:t>
            </a:r>
          </a:p>
          <a:p>
            <a:pPr marL="457200" indent="-457200">
              <a:buFont typeface="+mj-lt"/>
              <a:buAutoNum type="arabicPeriod"/>
            </a:pPr>
            <a:r>
              <a:rPr lang="en-IN" dirty="0"/>
              <a:t>Connect only to secured wireless network (i.e., do not auto connect to open Wi-Fi hotspots). </a:t>
            </a:r>
          </a:p>
          <a:p>
            <a:pPr marL="457200" indent="-457200">
              <a:buFont typeface="+mj-lt"/>
              <a:buAutoNum type="arabicPeriod"/>
            </a:pPr>
            <a:r>
              <a:rPr lang="en-IN" dirty="0"/>
              <a:t>Upgrade router’s firmware periodically. </a:t>
            </a:r>
          </a:p>
          <a:p>
            <a:pPr marL="457200" indent="-457200">
              <a:buFont typeface="+mj-lt"/>
              <a:buAutoNum type="arabicPeriod"/>
            </a:pPr>
            <a:r>
              <a:rPr lang="en-IN" dirty="0"/>
              <a:t>Assign static IP addresses to devices. </a:t>
            </a:r>
          </a:p>
          <a:p>
            <a:pPr marL="457200" indent="-457200">
              <a:buFont typeface="+mj-lt"/>
              <a:buAutoNum type="arabicPeriod"/>
            </a:pPr>
            <a:r>
              <a:rPr lang="en-IN" dirty="0"/>
              <a:t>Enable firewalls on each computer and the router. </a:t>
            </a:r>
          </a:p>
          <a:p>
            <a:pPr marL="457200" indent="-457200">
              <a:buFont typeface="+mj-lt"/>
              <a:buAutoNum type="arabicPeriod"/>
            </a:pPr>
            <a:r>
              <a:rPr lang="en-IN" dirty="0"/>
              <a:t>Position the router or AP safely. </a:t>
            </a:r>
          </a:p>
          <a:p>
            <a:pPr marL="457200" indent="-457200">
              <a:buFont typeface="+mj-lt"/>
              <a:buAutoNum type="arabicPeriod"/>
            </a:pPr>
            <a:r>
              <a:rPr lang="en-IN" dirty="0"/>
              <a:t>Turn off the network during extended periods when not in use. </a:t>
            </a:r>
            <a:endParaRPr lang="en-IN" dirty="0"/>
          </a:p>
          <a:p>
            <a:pPr marL="457200" indent="-457200">
              <a:buFont typeface="+mj-lt"/>
              <a:buAutoNum type="arabicPeriod"/>
            </a:pPr>
            <a:r>
              <a:rPr lang="en-IN" dirty="0" smtClean="0"/>
              <a:t>Periodic </a:t>
            </a:r>
            <a:r>
              <a:rPr lang="en-IN" dirty="0"/>
              <a:t>and regular monitor wireless network security.</a:t>
            </a:r>
          </a:p>
        </p:txBody>
      </p:sp>
    </p:spTree>
    <p:extLst>
      <p:ext uri="{BB962C8B-B14F-4D97-AF65-F5344CB8AC3E}">
        <p14:creationId xmlns:p14="http://schemas.microsoft.com/office/powerpoint/2010/main" val="942829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F3C22-5021-7A68-F057-799C770A74DA}"/>
              </a:ext>
            </a:extLst>
          </p:cNvPr>
          <p:cNvSpPr>
            <a:spLocks noGrp="1"/>
          </p:cNvSpPr>
          <p:nvPr>
            <p:ph type="title"/>
          </p:nvPr>
        </p:nvSpPr>
        <p:spPr/>
        <p:txBody>
          <a:bodyPr/>
          <a:lstStyle/>
          <a:p>
            <a:r>
              <a:rPr lang="en-IN" dirty="0"/>
              <a:t>Some of the tools used to protect wireless network are</a:t>
            </a:r>
          </a:p>
        </p:txBody>
      </p:sp>
      <p:sp>
        <p:nvSpPr>
          <p:cNvPr id="3" name="Content Placeholder 2">
            <a:extLst>
              <a:ext uri="{FF2B5EF4-FFF2-40B4-BE49-F238E27FC236}">
                <a16:creationId xmlns:a16="http://schemas.microsoft.com/office/drawing/2014/main" xmlns="" id="{05E2F0FE-6C69-DF00-899A-8049789253AB}"/>
              </a:ext>
            </a:extLst>
          </p:cNvPr>
          <p:cNvSpPr>
            <a:spLocks noGrp="1"/>
          </p:cNvSpPr>
          <p:nvPr>
            <p:ph idx="1"/>
          </p:nvPr>
        </p:nvSpPr>
        <p:spPr/>
        <p:txBody>
          <a:bodyPr/>
          <a:lstStyle/>
          <a:p>
            <a:r>
              <a:rPr lang="en-IN" dirty="0" err="1"/>
              <a:t>Zamzom</a:t>
            </a:r>
            <a:r>
              <a:rPr lang="en-IN" dirty="0"/>
              <a:t> Wireless Network Tool </a:t>
            </a:r>
          </a:p>
          <a:p>
            <a:r>
              <a:rPr lang="en-IN" dirty="0" err="1"/>
              <a:t>AirDefense</a:t>
            </a:r>
            <a:r>
              <a:rPr lang="en-IN" dirty="0"/>
              <a:t> Guard </a:t>
            </a:r>
          </a:p>
          <a:p>
            <a:r>
              <a:rPr lang="en-IN" dirty="0"/>
              <a:t> Wireless Intrusion Detection System (WIDZ) </a:t>
            </a:r>
          </a:p>
          <a:p>
            <a:r>
              <a:rPr lang="en-IN" dirty="0"/>
              <a:t>BSD-</a:t>
            </a:r>
            <a:r>
              <a:rPr lang="en-IN" dirty="0" err="1"/>
              <a:t>Airtools</a:t>
            </a:r>
            <a:r>
              <a:rPr lang="en-IN" dirty="0"/>
              <a:t> </a:t>
            </a:r>
          </a:p>
          <a:p>
            <a:r>
              <a:rPr lang="en-IN" dirty="0"/>
              <a:t>Google Secure Access </a:t>
            </a:r>
          </a:p>
        </p:txBody>
      </p:sp>
    </p:spTree>
    <p:extLst>
      <p:ext uri="{BB962C8B-B14F-4D97-AF65-F5344CB8AC3E}">
        <p14:creationId xmlns:p14="http://schemas.microsoft.com/office/powerpoint/2010/main" val="303076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09743-4A56-260E-8452-558FB512A955}"/>
              </a:ext>
            </a:extLst>
          </p:cNvPr>
          <p:cNvSpPr>
            <a:spLocks noGrp="1"/>
          </p:cNvSpPr>
          <p:nvPr>
            <p:ph type="title"/>
          </p:nvPr>
        </p:nvSpPr>
        <p:spPr/>
        <p:txBody>
          <a:bodyPr/>
          <a:lstStyle/>
          <a:p>
            <a:r>
              <a:rPr lang="en-IN" dirty="0"/>
              <a:t>PASSWORD CRACKING</a:t>
            </a:r>
          </a:p>
        </p:txBody>
      </p:sp>
      <p:sp>
        <p:nvSpPr>
          <p:cNvPr id="3" name="Content Placeholder 2">
            <a:extLst>
              <a:ext uri="{FF2B5EF4-FFF2-40B4-BE49-F238E27FC236}">
                <a16:creationId xmlns:a16="http://schemas.microsoft.com/office/drawing/2014/main" xmlns="" id="{38C30254-0CA7-798D-3E3C-A4A547932079}"/>
              </a:ext>
            </a:extLst>
          </p:cNvPr>
          <p:cNvSpPr>
            <a:spLocks noGrp="1"/>
          </p:cNvSpPr>
          <p:nvPr>
            <p:ph idx="1"/>
          </p:nvPr>
        </p:nvSpPr>
        <p:spPr/>
        <p:txBody>
          <a:bodyPr/>
          <a:lstStyle/>
          <a:p>
            <a:r>
              <a:rPr lang="en-IN" dirty="0"/>
              <a:t>Password Cracking is a process of recovering passwords from data that have been stored in or transmitted by a computer system.</a:t>
            </a:r>
          </a:p>
          <a:p>
            <a:r>
              <a:rPr lang="en-IN" dirty="0"/>
              <a:t>The purpose of password cracking is as follows:</a:t>
            </a:r>
          </a:p>
          <a:p>
            <a:pPr lvl="1"/>
            <a:r>
              <a:rPr lang="en-IN" dirty="0"/>
              <a:t> To recover a forgotten password. </a:t>
            </a:r>
          </a:p>
          <a:p>
            <a:pPr lvl="1"/>
            <a:r>
              <a:rPr lang="en-IN" dirty="0"/>
              <a:t>As a preventive measure by system administrators to check for easily </a:t>
            </a:r>
            <a:r>
              <a:rPr lang="en-IN" dirty="0" err="1"/>
              <a:t>crackable</a:t>
            </a:r>
            <a:r>
              <a:rPr lang="en-IN" dirty="0"/>
              <a:t> passwords. </a:t>
            </a:r>
          </a:p>
          <a:p>
            <a:pPr lvl="1"/>
            <a:r>
              <a:rPr lang="en-IN" dirty="0"/>
              <a:t>To gain unauthorized access to a system</a:t>
            </a:r>
          </a:p>
          <a:p>
            <a:r>
              <a:rPr lang="en-IN" dirty="0"/>
              <a:t>Manual password cracking is to attempt to logon with different passwords</a:t>
            </a:r>
          </a:p>
          <a:p>
            <a:r>
              <a:rPr lang="en-IN" dirty="0"/>
              <a:t>Passwords can be guessed sometimes with knowledge of the user’s personal information. </a:t>
            </a:r>
          </a:p>
        </p:txBody>
      </p:sp>
    </p:spTree>
    <p:extLst>
      <p:ext uri="{BB962C8B-B14F-4D97-AF65-F5344CB8AC3E}">
        <p14:creationId xmlns:p14="http://schemas.microsoft.com/office/powerpoint/2010/main" val="414125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E03CEC-A5AD-171F-CF63-236FEB0B6C58}"/>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53427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C8578-AB0F-9595-A952-D12E4A7304A6}"/>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17982B99-14DA-5FB8-AED6-F5762C0230C8}"/>
              </a:ext>
            </a:extLst>
          </p:cNvPr>
          <p:cNvSpPr>
            <a:spLocks noGrp="1"/>
          </p:cNvSpPr>
          <p:nvPr>
            <p:ph idx="1"/>
          </p:nvPr>
        </p:nvSpPr>
        <p:spPr/>
        <p:txBody>
          <a:bodyPr/>
          <a:lstStyle/>
          <a:p>
            <a:r>
              <a:rPr lang="en-IN" dirty="0"/>
              <a:t>The attacker follows the following steps: </a:t>
            </a:r>
          </a:p>
          <a:p>
            <a:pPr lvl="1"/>
            <a:r>
              <a:rPr lang="en-IN" dirty="0"/>
              <a:t>Find a valid user account such as Administrator or Guest;</a:t>
            </a:r>
          </a:p>
          <a:p>
            <a:pPr lvl="1"/>
            <a:r>
              <a:rPr lang="en-IN" dirty="0"/>
              <a:t>Create a list of possible passwords; </a:t>
            </a:r>
          </a:p>
          <a:p>
            <a:pPr lvl="1"/>
            <a:r>
              <a:rPr lang="en-IN" dirty="0"/>
              <a:t>Rank the passwords from high to low probability;</a:t>
            </a:r>
          </a:p>
          <a:p>
            <a:pPr lvl="1"/>
            <a:r>
              <a:rPr lang="en-IN" dirty="0"/>
              <a:t>Key-in each password; </a:t>
            </a:r>
          </a:p>
          <a:p>
            <a:pPr lvl="1"/>
            <a:r>
              <a:rPr lang="en-IN" dirty="0"/>
              <a:t>Try again until a successful password is found.</a:t>
            </a:r>
          </a:p>
          <a:p>
            <a:pPr lvl="1"/>
            <a:endParaRPr lang="en-IN" dirty="0"/>
          </a:p>
        </p:txBody>
      </p:sp>
    </p:spTree>
    <p:extLst>
      <p:ext uri="{BB962C8B-B14F-4D97-AF65-F5344CB8AC3E}">
        <p14:creationId xmlns:p14="http://schemas.microsoft.com/office/powerpoint/2010/main" val="93134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616510-2013-1F56-1D00-9BBCF49FDDD4}"/>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xmlns="" id="{E505A7C1-B80C-2F02-42CE-79746CB914C1}"/>
              </a:ext>
            </a:extLst>
          </p:cNvPr>
          <p:cNvSpPr>
            <a:spLocks noGrp="1"/>
          </p:cNvSpPr>
          <p:nvPr>
            <p:ph idx="1"/>
          </p:nvPr>
        </p:nvSpPr>
        <p:spPr/>
        <p:txBody>
          <a:bodyPr>
            <a:normAutofit fontScale="92500" lnSpcReduction="10000"/>
          </a:bodyPr>
          <a:lstStyle/>
          <a:p>
            <a:r>
              <a:rPr lang="en-IN" dirty="0"/>
              <a:t>Blank(none); </a:t>
            </a:r>
          </a:p>
          <a:p>
            <a:r>
              <a:rPr lang="en-IN" dirty="0"/>
              <a:t>The words like “password”, ”passcode” and “admin”; </a:t>
            </a:r>
          </a:p>
          <a:p>
            <a:r>
              <a:rPr lang="en-IN" dirty="0"/>
              <a:t>Series of letters from the “QWERTY” keyboard, for example, qwerty, </a:t>
            </a:r>
            <a:r>
              <a:rPr lang="en-IN" dirty="0" err="1"/>
              <a:t>asdf</a:t>
            </a:r>
            <a:r>
              <a:rPr lang="en-IN" dirty="0"/>
              <a:t> or </a:t>
            </a:r>
            <a:r>
              <a:rPr lang="en-IN" dirty="0" err="1"/>
              <a:t>qwertyuiop</a:t>
            </a:r>
            <a:r>
              <a:rPr lang="en-IN" dirty="0"/>
              <a:t>; </a:t>
            </a:r>
          </a:p>
          <a:p>
            <a:r>
              <a:rPr lang="en-IN" dirty="0"/>
              <a:t>User’s name or login name; </a:t>
            </a:r>
          </a:p>
          <a:p>
            <a:r>
              <a:rPr lang="en-IN" dirty="0"/>
              <a:t>Names of user’s friend/relative/pet; </a:t>
            </a:r>
          </a:p>
          <a:p>
            <a:r>
              <a:rPr lang="en-IN" dirty="0"/>
              <a:t>User’s birthplace or date of birth, or a relative’s or a friend’s</a:t>
            </a:r>
          </a:p>
          <a:p>
            <a:r>
              <a:rPr lang="en-IN" dirty="0"/>
              <a:t>User’s vehicle number, office number, residence number or mobile number; </a:t>
            </a:r>
          </a:p>
          <a:p>
            <a:r>
              <a:rPr lang="en-IN" dirty="0"/>
              <a:t>Name of a celebrity is considered to be idol (</a:t>
            </a:r>
            <a:r>
              <a:rPr lang="en-IN" dirty="0" err="1"/>
              <a:t>eg</a:t>
            </a:r>
            <a:r>
              <a:rPr lang="en-IN" dirty="0"/>
              <a:t>: actor, actress, </a:t>
            </a:r>
            <a:r>
              <a:rPr lang="en-IN" dirty="0" err="1"/>
              <a:t>spritual</a:t>
            </a:r>
            <a:r>
              <a:rPr lang="en-IN" dirty="0"/>
              <a:t> gurus) by the user; </a:t>
            </a:r>
          </a:p>
          <a:p>
            <a:r>
              <a:rPr lang="en-IN" dirty="0"/>
              <a:t>Simple modification of one of the preceding, such as suffixing a digit, particularly 1, or reversing the order of letters.</a:t>
            </a:r>
          </a:p>
        </p:txBody>
      </p:sp>
    </p:spTree>
    <p:extLst>
      <p:ext uri="{BB962C8B-B14F-4D97-AF65-F5344CB8AC3E}">
        <p14:creationId xmlns:p14="http://schemas.microsoft.com/office/powerpoint/2010/main" val="348313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FBDD9-6F51-5108-2AE2-40820D2D3914}"/>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606D3E0B-065F-E9D8-839E-5EA5317AB1E9}"/>
              </a:ext>
            </a:extLst>
          </p:cNvPr>
          <p:cNvSpPr>
            <a:spLocks noGrp="1"/>
          </p:cNvSpPr>
          <p:nvPr>
            <p:ph idx="1"/>
          </p:nvPr>
        </p:nvSpPr>
        <p:spPr/>
        <p:txBody>
          <a:bodyPr>
            <a:normAutofit fontScale="92500" lnSpcReduction="10000"/>
          </a:bodyPr>
          <a:lstStyle/>
          <a:p>
            <a:r>
              <a:rPr lang="en-IN" dirty="0"/>
              <a:t>An attacker can also create a script file (i.e., automated program) which will be executed to try each password in a list. This is considered manual cracking, but is time-consuming and not usually effective. Passwords are stored in a database and password verification process is established into the system when a user attempts to login or access a restricted resource. To ensure confidentiality of passwords, the password verification data is usually not stored in a clear text format. When a user attempts to login to the system by entering the password, the same function is applied to the entered value and the result is compared with stored value. If they match, user gains the access; this process is called authentication.</a:t>
            </a:r>
          </a:p>
          <a:p>
            <a:r>
              <a:rPr lang="en-IN" dirty="0"/>
              <a:t>Some of the password cracking tools are :</a:t>
            </a:r>
          </a:p>
          <a:p>
            <a:pPr lvl="1"/>
            <a:r>
              <a:rPr lang="en-IN" dirty="0"/>
              <a:t>1.Cain and Abel </a:t>
            </a:r>
          </a:p>
          <a:p>
            <a:pPr lvl="1"/>
            <a:r>
              <a:rPr lang="en-IN" dirty="0"/>
              <a:t>2.Aircrack-ng </a:t>
            </a:r>
          </a:p>
          <a:p>
            <a:pPr lvl="1"/>
            <a:r>
              <a:rPr lang="en-IN" dirty="0"/>
              <a:t>3.L0phtcrack </a:t>
            </a:r>
          </a:p>
          <a:p>
            <a:pPr lvl="1"/>
            <a:r>
              <a:rPr lang="en-IN" dirty="0"/>
              <a:t>4.John the Ripper </a:t>
            </a:r>
          </a:p>
          <a:p>
            <a:pPr lvl="1"/>
            <a:r>
              <a:rPr lang="en-IN" dirty="0"/>
              <a:t>5.Pwdump 6.Brutus</a:t>
            </a:r>
          </a:p>
        </p:txBody>
      </p:sp>
    </p:spTree>
    <p:extLst>
      <p:ext uri="{BB962C8B-B14F-4D97-AF65-F5344CB8AC3E}">
        <p14:creationId xmlns:p14="http://schemas.microsoft.com/office/powerpoint/2010/main" val="293886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8549B-396D-0268-4289-D7ABACF6E843}"/>
              </a:ext>
            </a:extLst>
          </p:cNvPr>
          <p:cNvSpPr>
            <a:spLocks noGrp="1"/>
          </p:cNvSpPr>
          <p:nvPr>
            <p:ph type="title"/>
          </p:nvPr>
        </p:nvSpPr>
        <p:spPr/>
        <p:txBody>
          <a:bodyPr/>
          <a:lstStyle/>
          <a:p>
            <a:r>
              <a:rPr lang="en-IN" dirty="0"/>
              <a:t>Types of Password cracking</a:t>
            </a:r>
          </a:p>
        </p:txBody>
      </p:sp>
      <p:sp>
        <p:nvSpPr>
          <p:cNvPr id="3" name="Content Placeholder 2">
            <a:extLst>
              <a:ext uri="{FF2B5EF4-FFF2-40B4-BE49-F238E27FC236}">
                <a16:creationId xmlns:a16="http://schemas.microsoft.com/office/drawing/2014/main" xmlns="" id="{92829825-5AFF-1C03-3C64-FC07B7A3DA70}"/>
              </a:ext>
            </a:extLst>
          </p:cNvPr>
          <p:cNvSpPr>
            <a:spLocks noGrp="1"/>
          </p:cNvSpPr>
          <p:nvPr>
            <p:ph idx="1"/>
          </p:nvPr>
        </p:nvSpPr>
        <p:spPr/>
        <p:txBody>
          <a:bodyPr>
            <a:normAutofit fontScale="85000" lnSpcReduction="20000"/>
          </a:bodyPr>
          <a:lstStyle/>
          <a:p>
            <a:r>
              <a:rPr lang="en-IN" dirty="0"/>
              <a:t>Password cracking attacks can be classified under three categories as follows: </a:t>
            </a:r>
          </a:p>
          <a:p>
            <a:pPr lvl="1"/>
            <a:r>
              <a:rPr lang="en-IN" dirty="0"/>
              <a:t>1. Online attacks </a:t>
            </a:r>
          </a:p>
          <a:p>
            <a:pPr lvl="1"/>
            <a:r>
              <a:rPr lang="en-IN" dirty="0"/>
              <a:t>2. Offline attacks </a:t>
            </a:r>
          </a:p>
          <a:p>
            <a:pPr lvl="1"/>
            <a:r>
              <a:rPr lang="en-IN" dirty="0"/>
              <a:t>3. Non-electronic attack</a:t>
            </a:r>
          </a:p>
          <a:p>
            <a:r>
              <a:rPr lang="en-IN" dirty="0"/>
              <a:t>Online attacks :</a:t>
            </a:r>
          </a:p>
          <a:p>
            <a:r>
              <a:rPr lang="en-IN" dirty="0"/>
              <a:t>An attacker can create a script file (automated program) that will be executed to try each password in a list and when matches, an attacker can gain the access to the system. </a:t>
            </a:r>
          </a:p>
          <a:p>
            <a:r>
              <a:rPr lang="en-IN" dirty="0"/>
              <a:t>The most popular online attack is man-in-the-middle (MITM) attack also termed as bucket-brigade attack. </a:t>
            </a:r>
          </a:p>
          <a:p>
            <a:r>
              <a:rPr lang="en-IN" dirty="0"/>
              <a:t>Man-in-the-middle attack (MITM) is an attack where the attacker secretly relays and possibly alters the communication between two parties who believe they are directly communicating with each other. </a:t>
            </a:r>
          </a:p>
          <a:p>
            <a:r>
              <a:rPr lang="en-IN" dirty="0"/>
              <a:t>This type of attack is used to obtain the passwords for E-Mail accounts on public websites such as Yahoo, Hotmail and Gmail </a:t>
            </a:r>
            <a:r>
              <a:rPr lang="en-IN" dirty="0" smtClean="0"/>
              <a:t>and </a:t>
            </a:r>
            <a:r>
              <a:rPr lang="en-IN" dirty="0"/>
              <a:t>can also get the passwords for financial websites that would like to gain the access to banking websites</a:t>
            </a:r>
          </a:p>
        </p:txBody>
      </p:sp>
    </p:spTree>
    <p:extLst>
      <p:ext uri="{BB962C8B-B14F-4D97-AF65-F5344CB8AC3E}">
        <p14:creationId xmlns:p14="http://schemas.microsoft.com/office/powerpoint/2010/main" val="13206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EB597-1563-4CF1-0A64-350A55DBFB6D}"/>
              </a:ext>
            </a:extLst>
          </p:cNvPr>
          <p:cNvSpPr>
            <a:spLocks noGrp="1"/>
          </p:cNvSpPr>
          <p:nvPr>
            <p:ph type="title"/>
          </p:nvPr>
        </p:nvSpPr>
        <p:spPr/>
        <p:txBody>
          <a:bodyPr/>
          <a:lstStyle/>
          <a:p>
            <a:r>
              <a:rPr lang="en-IN" dirty="0"/>
              <a:t>Offline attacks </a:t>
            </a:r>
            <a:br>
              <a:rPr lang="en-IN" dirty="0"/>
            </a:br>
            <a:endParaRPr lang="en-IN" dirty="0"/>
          </a:p>
        </p:txBody>
      </p:sp>
      <p:sp>
        <p:nvSpPr>
          <p:cNvPr id="3" name="Content Placeholder 2">
            <a:extLst>
              <a:ext uri="{FF2B5EF4-FFF2-40B4-BE49-F238E27FC236}">
                <a16:creationId xmlns:a16="http://schemas.microsoft.com/office/drawing/2014/main" xmlns="" id="{5B35E6F5-8A28-53FB-BDB2-4A3495DF1A40}"/>
              </a:ext>
            </a:extLst>
          </p:cNvPr>
          <p:cNvSpPr>
            <a:spLocks noGrp="1"/>
          </p:cNvSpPr>
          <p:nvPr>
            <p:ph idx="1"/>
          </p:nvPr>
        </p:nvSpPr>
        <p:spPr/>
        <p:txBody>
          <a:bodyPr/>
          <a:lstStyle/>
          <a:p>
            <a:r>
              <a:rPr lang="en-IN" dirty="0"/>
              <a:t>Offline attacks require physical access to the computer and copying the password file from the system on to removable media. Different types of offline password attacks are</a:t>
            </a:r>
          </a:p>
          <a:p>
            <a:pPr lvl="1"/>
            <a:r>
              <a:rPr lang="en-IN" dirty="0"/>
              <a:t> a) Dictionary attack </a:t>
            </a:r>
          </a:p>
          <a:p>
            <a:pPr lvl="1"/>
            <a:r>
              <a:rPr lang="en-IN" dirty="0"/>
              <a:t>b) Hybrid attack </a:t>
            </a:r>
          </a:p>
          <a:p>
            <a:pPr lvl="1"/>
            <a:r>
              <a:rPr lang="en-IN" dirty="0"/>
              <a:t>c) Brute force attack</a:t>
            </a:r>
          </a:p>
          <a:p>
            <a:r>
              <a:rPr lang="en-IN" dirty="0"/>
              <a:t>Non-electronic attacks:</a:t>
            </a:r>
          </a:p>
          <a:p>
            <a:r>
              <a:rPr lang="en-IN" dirty="0"/>
              <a:t>Different types of Non-electronic attacks are </a:t>
            </a:r>
          </a:p>
          <a:p>
            <a:pPr lvl="1"/>
            <a:r>
              <a:rPr lang="en-IN" dirty="0"/>
              <a:t>a) Social engineering </a:t>
            </a:r>
          </a:p>
          <a:p>
            <a:pPr lvl="1"/>
            <a:r>
              <a:rPr lang="en-IN" dirty="0"/>
              <a:t>b) Shoulder surfing </a:t>
            </a:r>
          </a:p>
          <a:p>
            <a:pPr lvl="1"/>
            <a:r>
              <a:rPr lang="en-IN" dirty="0"/>
              <a:t>c) Dumpster diving</a:t>
            </a:r>
          </a:p>
        </p:txBody>
      </p:sp>
    </p:spTree>
    <p:extLst>
      <p:ext uri="{BB962C8B-B14F-4D97-AF65-F5344CB8AC3E}">
        <p14:creationId xmlns:p14="http://schemas.microsoft.com/office/powerpoint/2010/main" val="19024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E9CFDE-9B63-BE5F-4DD8-F9B4F6B51B1A}"/>
              </a:ext>
            </a:extLst>
          </p:cNvPr>
          <p:cNvSpPr>
            <a:spLocks noGrp="1"/>
          </p:cNvSpPr>
          <p:nvPr>
            <p:ph type="title"/>
          </p:nvPr>
        </p:nvSpPr>
        <p:spPr/>
        <p:txBody>
          <a:bodyPr/>
          <a:lstStyle/>
          <a:p>
            <a:r>
              <a:rPr lang="en-US" dirty="0" err="1"/>
              <a:t>Cont</a:t>
            </a:r>
            <a:r>
              <a:rPr lang="en-US" dirty="0"/>
              <a:t> …	</a:t>
            </a:r>
            <a:endParaRPr lang="en-IN" dirty="0"/>
          </a:p>
        </p:txBody>
      </p:sp>
      <p:sp>
        <p:nvSpPr>
          <p:cNvPr id="3" name="Content Placeholder 2">
            <a:extLst>
              <a:ext uri="{FF2B5EF4-FFF2-40B4-BE49-F238E27FC236}">
                <a16:creationId xmlns:a16="http://schemas.microsoft.com/office/drawing/2014/main" xmlns="" id="{0443E2F7-72EF-CC0B-244A-10DFE66F8011}"/>
              </a:ext>
            </a:extLst>
          </p:cNvPr>
          <p:cNvSpPr>
            <a:spLocks noGrp="1"/>
          </p:cNvSpPr>
          <p:nvPr>
            <p:ph idx="1"/>
          </p:nvPr>
        </p:nvSpPr>
        <p:spPr/>
        <p:txBody>
          <a:bodyPr>
            <a:normAutofit/>
          </a:bodyPr>
          <a:lstStyle/>
          <a:p>
            <a:r>
              <a:rPr lang="en-IN" b="1" dirty="0"/>
              <a:t>Social engineering :-</a:t>
            </a:r>
            <a:r>
              <a:rPr lang="en-IN" dirty="0"/>
              <a:t>Is a method of using psychology to gain access to the computer systems and tricking the victims into giving out sensitive and personal information such as passwords and other credentials. </a:t>
            </a:r>
            <a:r>
              <a:rPr lang="en-IN" dirty="0" smtClean="0"/>
              <a:t>The </a:t>
            </a:r>
            <a:r>
              <a:rPr lang="en-IN" dirty="0"/>
              <a:t>most common social engineering techniques are Phishing, Vishing, etc. </a:t>
            </a:r>
          </a:p>
          <a:p>
            <a:r>
              <a:rPr lang="en-IN" dirty="0"/>
              <a:t> </a:t>
            </a:r>
            <a:r>
              <a:rPr lang="en-IN" b="1" dirty="0"/>
              <a:t>Shoulder surfing :-</a:t>
            </a:r>
            <a:r>
              <a:rPr lang="en-IN" dirty="0"/>
              <a:t> It is a technique of gathering information such as username and passwords by watching over a person’s shoulder while he/she logs into the system, thereby helping an attacker to gain access to the system. </a:t>
            </a:r>
            <a:endParaRPr lang="en-IN" b="1" dirty="0"/>
          </a:p>
          <a:p>
            <a:r>
              <a:rPr lang="en-IN" b="1" dirty="0"/>
              <a:t>Dumpster diving:-</a:t>
            </a:r>
            <a:r>
              <a:rPr lang="en-IN" dirty="0"/>
              <a:t> In the IT world, dumpster diving refers to using various methods to get information about a technology user. In general, dumpster diving involves looking in the trash for information written on pieces of paper or computer printouts. This is often done to uncover useful information that may help an individual get access to a particular network.</a:t>
            </a:r>
          </a:p>
        </p:txBody>
      </p:sp>
    </p:spTree>
    <p:extLst>
      <p:ext uri="{BB962C8B-B14F-4D97-AF65-F5344CB8AC3E}">
        <p14:creationId xmlns:p14="http://schemas.microsoft.com/office/powerpoint/2010/main" val="37381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922A6-0C29-6F05-76D0-51DC64CD0C1E}"/>
              </a:ext>
            </a:extLst>
          </p:cNvPr>
          <p:cNvSpPr>
            <a:spLocks noGrp="1"/>
          </p:cNvSpPr>
          <p:nvPr>
            <p:ph type="title"/>
          </p:nvPr>
        </p:nvSpPr>
        <p:spPr/>
        <p:txBody>
          <a:bodyPr/>
          <a:lstStyle/>
          <a:p>
            <a:r>
              <a:rPr lang="en-IN" dirty="0"/>
              <a:t>What is a Keylogger? </a:t>
            </a:r>
          </a:p>
        </p:txBody>
      </p:sp>
      <p:sp>
        <p:nvSpPr>
          <p:cNvPr id="3" name="Content Placeholder 2">
            <a:extLst>
              <a:ext uri="{FF2B5EF4-FFF2-40B4-BE49-F238E27FC236}">
                <a16:creationId xmlns:a16="http://schemas.microsoft.com/office/drawing/2014/main" xmlns="" id="{BA853317-3A4E-89DB-7133-07F2B30E42B6}"/>
              </a:ext>
            </a:extLst>
          </p:cNvPr>
          <p:cNvSpPr>
            <a:spLocks noGrp="1"/>
          </p:cNvSpPr>
          <p:nvPr>
            <p:ph idx="1"/>
          </p:nvPr>
        </p:nvSpPr>
        <p:spPr/>
        <p:txBody>
          <a:bodyPr/>
          <a:lstStyle/>
          <a:p>
            <a:r>
              <a:rPr lang="en-IN" dirty="0"/>
              <a:t>Keystroke logging, often called keylogging, is the practice of noting or logging the keys struck on a keyboard, typically in a covert manner so that the person using the keyboard is unaware that such actions are being monitored.</a:t>
            </a:r>
          </a:p>
        </p:txBody>
      </p:sp>
    </p:spTree>
    <p:extLst>
      <p:ext uri="{BB962C8B-B14F-4D97-AF65-F5344CB8AC3E}">
        <p14:creationId xmlns:p14="http://schemas.microsoft.com/office/powerpoint/2010/main" val="2778989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41</TotalTime>
  <Words>1758</Words>
  <Application>Microsoft Office PowerPoint</Application>
  <PresentationFormat>Custom</PresentationFormat>
  <Paragraphs>136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Wood Type</vt:lpstr>
      <vt:lpstr>Password cracking </vt:lpstr>
      <vt:lpstr>PASSWORD CRACKING</vt:lpstr>
      <vt:lpstr>Cont…  </vt:lpstr>
      <vt:lpstr>examples</vt:lpstr>
      <vt:lpstr>Cont… </vt:lpstr>
      <vt:lpstr>Types of Password cracking</vt:lpstr>
      <vt:lpstr>Offline attacks  </vt:lpstr>
      <vt:lpstr>Cont … </vt:lpstr>
      <vt:lpstr>What is a Keylogger? </vt:lpstr>
      <vt:lpstr>Cont … </vt:lpstr>
      <vt:lpstr>Types of Keyloggers</vt:lpstr>
      <vt:lpstr>Cont… </vt:lpstr>
      <vt:lpstr>Hardware Keyloggers</vt:lpstr>
      <vt:lpstr>Cont … </vt:lpstr>
      <vt:lpstr>advantages</vt:lpstr>
      <vt:lpstr>ATTACK ON WIRELESS NETWORKS</vt:lpstr>
      <vt:lpstr>How to secure the wireless networks</vt:lpstr>
      <vt:lpstr>Cont… </vt:lpstr>
      <vt:lpstr>Some of the tools used to protect wireless network are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cracking </dc:title>
  <dc:creator>bairi rakshith</dc:creator>
  <cp:lastModifiedBy>Rakshith Bairi</cp:lastModifiedBy>
  <cp:revision>2</cp:revision>
  <dcterms:created xsi:type="dcterms:W3CDTF">2023-02-26T10:47:08Z</dcterms:created>
  <dcterms:modified xsi:type="dcterms:W3CDTF">2023-03-01T12:16:00Z</dcterms:modified>
</cp:coreProperties>
</file>