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3" r:id="rId10"/>
    <p:sldId id="287" r:id="rId11"/>
    <p:sldId id="288" r:id="rId12"/>
    <p:sldId id="289" r:id="rId13"/>
    <p:sldId id="290" r:id="rId14"/>
    <p:sldId id="296" r:id="rId15"/>
    <p:sldId id="297" r:id="rId16"/>
    <p:sldId id="298" r:id="rId17"/>
    <p:sldId id="265" r:id="rId18"/>
    <p:sldId id="266" r:id="rId19"/>
    <p:sldId id="267" r:id="rId20"/>
    <p:sldId id="268" r:id="rId21"/>
    <p:sldId id="269" r:id="rId22"/>
    <p:sldId id="270" r:id="rId23"/>
    <p:sldId id="271" r:id="rId24"/>
    <p:sldId id="299" r:id="rId25"/>
    <p:sldId id="300" r:id="rId26"/>
    <p:sldId id="272" r:id="rId27"/>
    <p:sldId id="273" r:id="rId28"/>
    <p:sldId id="274" r:id="rId29"/>
    <p:sldId id="301" r:id="rId30"/>
    <p:sldId id="302" r:id="rId31"/>
    <p:sldId id="303" r:id="rId32"/>
    <p:sldId id="304" r:id="rId33"/>
    <p:sldId id="305" r:id="rId34"/>
    <p:sldId id="306" r:id="rId35"/>
    <p:sldId id="307" r:id="rId36"/>
    <p:sldId id="308" r:id="rId37"/>
    <p:sldId id="276" r:id="rId38"/>
    <p:sldId id="279" r:id="rId39"/>
    <p:sldId id="280" r:id="rId40"/>
    <p:sldId id="281" r:id="rId41"/>
    <p:sldId id="282" r:id="rId42"/>
    <p:sldId id="283" r:id="rId43"/>
    <p:sldId id="284" r:id="rId44"/>
    <p:sldId id="285"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0" d="100"/>
          <a:sy n="70" d="100"/>
        </p:scale>
        <p:origin x="7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D7F522-83C8-444F-B90D-0E47494E449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D7F522-83C8-444F-B90D-0E47494E449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D7F522-83C8-444F-B90D-0E47494E449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D7F522-83C8-444F-B90D-0E47494E449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7F522-83C8-444F-B90D-0E47494E4496}"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D7F522-83C8-444F-B90D-0E47494E449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D7F522-83C8-444F-B90D-0E47494E4496}"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D7F522-83C8-444F-B90D-0E47494E4496}"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7F522-83C8-444F-B90D-0E47494E4496}"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7F522-83C8-444F-B90D-0E47494E449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7F522-83C8-444F-B90D-0E47494E4496}"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40BE4-09DC-4259-826E-CB3BAF6C92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7F522-83C8-444F-B90D-0E47494E4496}"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40BE4-09DC-4259-826E-CB3BAF6C92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Unit-7</a:t>
            </a:r>
            <a:br>
              <a:rPr lang="en-US" dirty="0"/>
            </a:br>
            <a:r>
              <a:rPr lang="en-US" dirty="0"/>
              <a:t>Java Server Pages(JSP)</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ctr"/>
            <a:r>
              <a:rPr lang="en-US" b="1" dirty="0">
                <a:latin typeface="Times New Roman" pitchFamily="18" charset="0"/>
                <a:cs typeface="Times New Roman" pitchFamily="18" charset="0"/>
              </a:rPr>
              <a:t>Step -1</a:t>
            </a:r>
          </a:p>
        </p:txBody>
      </p:sp>
      <p:sp>
        <p:nvSpPr>
          <p:cNvPr id="3" name="Content Placeholder 2"/>
          <p:cNvSpPr>
            <a:spLocks noGrp="1"/>
          </p:cNvSpPr>
          <p:nvPr>
            <p:ph idx="1"/>
          </p:nvPr>
        </p:nvSpPr>
        <p:spPr>
          <a:xfrm>
            <a:off x="381000" y="762000"/>
            <a:ext cx="8382000" cy="6096000"/>
          </a:xfrm>
        </p:spPr>
        <p:txBody>
          <a:bodyPr>
            <a:normAutofit/>
          </a:bodyPr>
          <a:lstStyle/>
          <a:p>
            <a:r>
              <a:rPr lang="en-US" dirty="0"/>
              <a:t>JSP is not processed as such, they first gets converted into </a:t>
            </a:r>
            <a:r>
              <a:rPr lang="en-US" dirty="0" err="1"/>
              <a:t>Servelts</a:t>
            </a:r>
            <a:r>
              <a:rPr lang="en-US" dirty="0"/>
              <a:t> and then the corresponding </a:t>
            </a:r>
            <a:r>
              <a:rPr lang="en-US" dirty="0" err="1"/>
              <a:t>servlet</a:t>
            </a:r>
            <a:r>
              <a:rPr lang="en-US" dirty="0"/>
              <a:t> gets processed by Server.</a:t>
            </a:r>
          </a:p>
          <a:p>
            <a:endParaRPr lang="en-US" dirty="0"/>
          </a:p>
          <a:p>
            <a:r>
              <a:rPr lang="en-US" dirty="0"/>
              <a:t>whenever container receives request from client, it does translation only when </a:t>
            </a:r>
            <a:r>
              <a:rPr lang="en-US" dirty="0" err="1"/>
              <a:t>servlet</a:t>
            </a:r>
            <a:r>
              <a:rPr lang="en-US" dirty="0"/>
              <a:t> class is older than JSP page </a:t>
            </a:r>
            <a:r>
              <a:rPr lang="en-US" dirty="0" err="1"/>
              <a:t>otherwsie</a:t>
            </a:r>
            <a:r>
              <a:rPr lang="en-US" dirty="0"/>
              <a:t> it </a:t>
            </a:r>
            <a:r>
              <a:rPr lang="en-US" b="1" dirty="0"/>
              <a:t>skips this phase.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Step-2:Then the container </a:t>
            </a:r>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compiles the corresponding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program</a:t>
            </a:r>
          </a:p>
          <a:p>
            <a:r>
              <a:rPr lang="en-US" dirty="0">
                <a:latin typeface="Times New Roman" pitchFamily="18" charset="0"/>
                <a:cs typeface="Times New Roman" pitchFamily="18" charset="0"/>
              </a:rPr>
              <a:t>Loads the corresponding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a:t>
            </a:r>
          </a:p>
          <a:p>
            <a:r>
              <a:rPr lang="en-US" dirty="0">
                <a:latin typeface="Times New Roman" pitchFamily="18" charset="0"/>
                <a:cs typeface="Times New Roman" pitchFamily="18" charset="0"/>
              </a:rPr>
              <a:t>Instantiates the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Calls the </a:t>
            </a:r>
            <a:r>
              <a:rPr lang="en-US" b="1" dirty="0" err="1">
                <a:latin typeface="Times New Roman" pitchFamily="18" charset="0"/>
                <a:cs typeface="Times New Roman" pitchFamily="18" charset="0"/>
              </a:rPr>
              <a:t>jspInit</a:t>
            </a:r>
            <a:r>
              <a:rPr lang="en-US" b="1" dirty="0">
                <a:latin typeface="Times New Roman" pitchFamily="18" charset="0"/>
                <a:cs typeface="Times New Roman" pitchFamily="18" charset="0"/>
              </a:rPr>
              <a:t>() method</a:t>
            </a:r>
            <a:r>
              <a:rPr lang="en-US" dirty="0">
                <a:latin typeface="Times New Roman" pitchFamily="18" charset="0"/>
                <a:cs typeface="Times New Roman" pitchFamily="18" charset="0"/>
              </a:rPr>
              <a:t> to initialize the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instance( </a:t>
            </a:r>
            <a:r>
              <a:rPr lang="en-US" dirty="0" err="1">
                <a:latin typeface="Times New Roman" pitchFamily="18" charset="0"/>
                <a:cs typeface="Times New Roman" pitchFamily="18" charset="0"/>
              </a:rPr>
              <a:t>Jsp</a:t>
            </a:r>
            <a:r>
              <a:rPr lang="en-US" dirty="0">
                <a:latin typeface="Times New Roman" pitchFamily="18" charset="0"/>
                <a:cs typeface="Times New Roman" pitchFamily="18" charset="0"/>
              </a:rPr>
              <a:t> container will do this job only when the instance of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file is not running or if it is older than the </a:t>
            </a:r>
            <a:r>
              <a:rPr lang="en-US" dirty="0" err="1">
                <a:latin typeface="Times New Roman" pitchFamily="18" charset="0"/>
                <a:cs typeface="Times New Roman" pitchFamily="18" charset="0"/>
              </a:rPr>
              <a:t>jsp</a:t>
            </a:r>
            <a:r>
              <a:rPr lang="en-US" dirty="0">
                <a:latin typeface="Times New Roman" pitchFamily="18" charset="0"/>
                <a:cs typeface="Times New Roman" pitchFamily="18" charset="0"/>
              </a:rPr>
              <a:t> file.)</a:t>
            </a:r>
          </a:p>
          <a:p>
            <a:pPr>
              <a:buNone/>
            </a:pPr>
            <a:endParaRPr lang="en-US"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    public void </a:t>
            </a:r>
            <a:r>
              <a:rPr lang="en-US" b="1" dirty="0" err="1">
                <a:latin typeface="Times New Roman" pitchFamily="18" charset="0"/>
                <a:cs typeface="Times New Roman" pitchFamily="18" charset="0"/>
              </a:rPr>
              <a:t>jspInit</a:t>
            </a:r>
            <a:r>
              <a:rPr lang="en-US" b="1"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intialization</a:t>
            </a:r>
            <a:r>
              <a:rPr lang="en-US" b="1" dirty="0">
                <a:latin typeface="Times New Roman" pitchFamily="18" charset="0"/>
                <a:cs typeface="Times New Roman" pitchFamily="18" charset="0"/>
              </a:rPr>
              <a:t> code</a:t>
            </a:r>
          </a:p>
          <a:p>
            <a:pPr>
              <a:buNone/>
            </a:pPr>
            <a:r>
              <a:rPr lang="en-US" b="1"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Times New Roman" pitchFamily="18" charset="0"/>
                <a:cs typeface="Times New Roman" pitchFamily="18" charset="0"/>
              </a:rPr>
              <a:t>Step:3</a:t>
            </a:r>
          </a:p>
        </p:txBody>
      </p:sp>
      <p:sp>
        <p:nvSpPr>
          <p:cNvPr id="3" name="Content Placeholder 2"/>
          <p:cNvSpPr>
            <a:spLocks noGrp="1"/>
          </p:cNvSpPr>
          <p:nvPr>
            <p:ph idx="1"/>
          </p:nvPr>
        </p:nvSpPr>
        <p:spPr>
          <a:xfrm>
            <a:off x="533400" y="1295400"/>
            <a:ext cx="8229600" cy="4983163"/>
          </a:xfrm>
        </p:spPr>
        <p:txBody>
          <a:bodyPr>
            <a:normAutofit fontScale="92500" lnSpcReduction="20000"/>
          </a:bodyPr>
          <a:lstStyle/>
          <a:p>
            <a:pPr>
              <a:buNone/>
            </a:pPr>
            <a:r>
              <a:rPr lang="en-US" dirty="0">
                <a:latin typeface="Times New Roman" pitchFamily="18" charset="0"/>
                <a:cs typeface="Times New Roman" pitchFamily="18" charset="0"/>
              </a:rPr>
              <a:t>3) A new thread is then gets created, which invokes </a:t>
            </a:r>
            <a:r>
              <a:rPr lang="en-US" dirty="0" err="1">
                <a:latin typeface="Times New Roman" pitchFamily="18" charset="0"/>
                <a:cs typeface="Times New Roman" pitchFamily="18" charset="0"/>
              </a:rPr>
              <a:t>the</a:t>
            </a:r>
            <a:r>
              <a:rPr lang="en-US" b="1" dirty="0" err="1">
                <a:latin typeface="Times New Roman" pitchFamily="18" charset="0"/>
                <a:cs typeface="Times New Roman" pitchFamily="18" charset="0"/>
              </a:rPr>
              <a:t>_jspService</a:t>
            </a:r>
            <a:r>
              <a:rPr lang="en-US" b="1" dirty="0">
                <a:latin typeface="Times New Roman" pitchFamily="18" charset="0"/>
                <a:cs typeface="Times New Roman" pitchFamily="18" charset="0"/>
              </a:rPr>
              <a:t>() method</a:t>
            </a:r>
            <a:r>
              <a:rPr lang="en-US" dirty="0">
                <a:latin typeface="Times New Roman" pitchFamily="18" charset="0"/>
                <a:cs typeface="Times New Roman" pitchFamily="18" charset="0"/>
              </a:rPr>
              <a:t>, with a request (</a:t>
            </a:r>
            <a:r>
              <a:rPr lang="en-US" dirty="0" err="1">
                <a:latin typeface="Times New Roman" pitchFamily="18" charset="0"/>
                <a:cs typeface="Times New Roman" pitchFamily="18" charset="0"/>
              </a:rPr>
              <a:t>HttpServletRequest</a:t>
            </a:r>
            <a:r>
              <a:rPr lang="en-US" dirty="0">
                <a:latin typeface="Times New Roman" pitchFamily="18" charset="0"/>
                <a:cs typeface="Times New Roman" pitchFamily="18" charset="0"/>
              </a:rPr>
              <a:t>) and response (</a:t>
            </a:r>
            <a:r>
              <a:rPr lang="en-US" dirty="0" err="1">
                <a:latin typeface="Times New Roman" pitchFamily="18" charset="0"/>
                <a:cs typeface="Times New Roman" pitchFamily="18" charset="0"/>
              </a:rPr>
              <a:t>HttpServletRespnse</a:t>
            </a:r>
            <a:r>
              <a:rPr lang="en-US" dirty="0">
                <a:latin typeface="Times New Roman" pitchFamily="18" charset="0"/>
                <a:cs typeface="Times New Roman" pitchFamily="18" charset="0"/>
              </a:rPr>
              <a:t>) objects as parameters -shown below.</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a:p>
            <a:pPr>
              <a:buNone/>
            </a:pPr>
            <a:r>
              <a:rPr lang="en-US" b="1" dirty="0">
                <a:latin typeface="Times New Roman" pitchFamily="18" charset="0"/>
                <a:cs typeface="Times New Roman" pitchFamily="18" charset="0"/>
              </a:rPr>
              <a:t>    void _</a:t>
            </a:r>
            <a:r>
              <a:rPr lang="en-US" b="1" dirty="0" err="1">
                <a:latin typeface="Times New Roman" pitchFamily="18" charset="0"/>
                <a:cs typeface="Times New Roman" pitchFamily="18" charset="0"/>
              </a:rPr>
              <a:t>jspService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HttpServletRequest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req</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HttpServletResponse</a:t>
            </a:r>
            <a:r>
              <a:rPr lang="en-US" b="1" dirty="0">
                <a:latin typeface="Times New Roman" pitchFamily="18" charset="0"/>
                <a:cs typeface="Times New Roman" pitchFamily="18" charset="0"/>
              </a:rPr>
              <a:t> res)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//code goes here</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}[/code]</a:t>
            </a:r>
          </a:p>
          <a:p>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Times New Roman" pitchFamily="18" charset="0"/>
                <a:cs typeface="Times New Roman" pitchFamily="18" charset="0"/>
              </a:rPr>
              <a:t>Step:4</a:t>
            </a:r>
          </a:p>
        </p:txBody>
      </p:sp>
      <p:sp>
        <p:nvSpPr>
          <p:cNvPr id="3" name="Content Placeholder 2"/>
          <p:cNvSpPr>
            <a:spLocks noGrp="1"/>
          </p:cNvSpPr>
          <p:nvPr>
            <p:ph idx="1"/>
          </p:nvPr>
        </p:nvSpPr>
        <p:spPr/>
        <p:txBody>
          <a:bodyPr>
            <a:normAutofit lnSpcReduction="10000"/>
          </a:bodyPr>
          <a:lstStyle/>
          <a:p>
            <a:pPr>
              <a:buNone/>
            </a:pPr>
            <a:r>
              <a:rPr lang="en-US" dirty="0">
                <a:latin typeface="Times New Roman" pitchFamily="18" charset="0"/>
                <a:cs typeface="Times New Roman" pitchFamily="18" charset="0"/>
              </a:rPr>
              <a:t>4) Invokes the </a:t>
            </a:r>
            <a:r>
              <a:rPr lang="en-US" b="1" dirty="0" err="1">
                <a:latin typeface="Times New Roman" pitchFamily="18" charset="0"/>
                <a:cs typeface="Times New Roman" pitchFamily="18" charset="0"/>
              </a:rPr>
              <a:t>jspDestroy</a:t>
            </a:r>
            <a:r>
              <a:rPr lang="en-US" b="1" dirty="0">
                <a:latin typeface="Times New Roman" pitchFamily="18" charset="0"/>
                <a:cs typeface="Times New Roman" pitchFamily="18" charset="0"/>
              </a:rPr>
              <a:t>() method</a:t>
            </a:r>
            <a:r>
              <a:rPr lang="en-US" dirty="0">
                <a:latin typeface="Times New Roman" pitchFamily="18" charset="0"/>
                <a:cs typeface="Times New Roman" pitchFamily="18" charset="0"/>
              </a:rPr>
              <a:t> to destroy the instance of the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 code will look like below –</a:t>
            </a:r>
          </a:p>
          <a:p>
            <a:pPr>
              <a:buNone/>
            </a:pPr>
            <a:endParaRPr lang="en-US"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   public void </a:t>
            </a:r>
            <a:r>
              <a:rPr lang="en-US" b="1" dirty="0" err="1">
                <a:latin typeface="Times New Roman" pitchFamily="18" charset="0"/>
                <a:cs typeface="Times New Roman" pitchFamily="18" charset="0"/>
              </a:rPr>
              <a:t>jspDestory</a:t>
            </a: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//code to remove the instances of </a:t>
            </a:r>
            <a:r>
              <a:rPr lang="en-US" b="1" dirty="0" err="1">
                <a:latin typeface="Times New Roman" pitchFamily="18" charset="0"/>
                <a:cs typeface="Times New Roman" pitchFamily="18" charset="0"/>
              </a:rPr>
              <a:t>servlet</a:t>
            </a:r>
            <a:r>
              <a:rPr lang="en-US" b="1" dirty="0">
                <a:latin typeface="Times New Roman" pitchFamily="18" charset="0"/>
                <a:cs typeface="Times New Roman" pitchFamily="18" charset="0"/>
              </a:rPr>
              <a:t> class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}[/code]</a:t>
            </a:r>
          </a:p>
          <a:p>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25229" y="381001"/>
            <a:ext cx="8032971" cy="590447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07894" y="381000"/>
            <a:ext cx="9008796" cy="5867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33400" y="304800"/>
            <a:ext cx="8260091" cy="6096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pPr algn="ctr"/>
            <a:r>
              <a:rPr lang="en-US" b="1" dirty="0">
                <a:latin typeface="Times New Roman" pitchFamily="18" charset="0"/>
                <a:cs typeface="Times New Roman" pitchFamily="18" charset="0"/>
              </a:rPr>
              <a:t>JSP Scripting element</a:t>
            </a:r>
          </a:p>
        </p:txBody>
      </p:sp>
      <p:sp>
        <p:nvSpPr>
          <p:cNvPr id="3" name="Content Placeholder 2"/>
          <p:cNvSpPr>
            <a:spLocks noGrp="1"/>
          </p:cNvSpPr>
          <p:nvPr>
            <p:ph idx="1"/>
          </p:nvPr>
        </p:nvSpPr>
        <p:spPr>
          <a:xfrm>
            <a:off x="381000" y="1143000"/>
            <a:ext cx="8382000" cy="5410200"/>
          </a:xfrm>
        </p:spPr>
        <p:txBody>
          <a:bodyPr>
            <a:normAutofit fontScale="85000" lnSpcReduction="20000"/>
          </a:bodyPr>
          <a:lstStyle/>
          <a:p>
            <a:r>
              <a:rPr lang="en-US" dirty="0">
                <a:latin typeface="Times New Roman" pitchFamily="18" charset="0"/>
                <a:cs typeface="Times New Roman" pitchFamily="18" charset="0"/>
              </a:rPr>
              <a:t>JSP Scripting element are written inside &lt;% %&gt; tags. These code inside &lt;% %&gt; tags are processed by the JSP engine during translation of the JSP page. Any other text in the JSP page is considered as HTML code or plain text. </a:t>
            </a:r>
          </a:p>
          <a:p>
            <a:pPr>
              <a:buNone/>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There are five different types of scripting elements.</a:t>
            </a:r>
          </a:p>
          <a:p>
            <a:pPr marL="514350" indent="-514350">
              <a:buFont typeface="+mj-lt"/>
              <a:buAutoNum type="arabicPeriod"/>
            </a:pPr>
            <a:endParaRPr lang="en-US" b="1" dirty="0">
              <a:latin typeface="Times New Roman" pitchFamily="18" charset="0"/>
              <a:cs typeface="Times New Roman" pitchFamily="18" charset="0"/>
            </a:endParaRPr>
          </a:p>
          <a:p>
            <a:pPr marL="514350" indent="-514350">
              <a:buFont typeface="+mj-lt"/>
              <a:buAutoNum type="arabicPeriod"/>
            </a:pPr>
            <a:r>
              <a:rPr lang="fr-FR" b="1" dirty="0">
                <a:latin typeface="Times New Roman" pitchFamily="18" charset="0"/>
                <a:cs typeface="Times New Roman" pitchFamily="18" charset="0"/>
              </a:rPr>
              <a:t>Comment&lt;%-- comment --%&gt; </a:t>
            </a:r>
          </a:p>
          <a:p>
            <a:pPr marL="514350" indent="-514350">
              <a:buFont typeface="+mj-lt"/>
              <a:buAutoNum type="arabicPeriod"/>
            </a:pPr>
            <a:r>
              <a:rPr lang="fr-FR" b="1" dirty="0">
                <a:latin typeface="Times New Roman" pitchFamily="18" charset="0"/>
                <a:cs typeface="Times New Roman" pitchFamily="18" charset="0"/>
              </a:rPr>
              <a:t>Directive&lt;%@ directive %&gt; </a:t>
            </a:r>
          </a:p>
          <a:p>
            <a:pPr marL="514350" indent="-514350">
              <a:buFont typeface="+mj-lt"/>
              <a:buAutoNum type="arabicPeriod"/>
            </a:pPr>
            <a:r>
              <a:rPr lang="fr-FR" b="1" dirty="0" err="1">
                <a:latin typeface="Times New Roman" pitchFamily="18" charset="0"/>
                <a:cs typeface="Times New Roman" pitchFamily="18" charset="0"/>
              </a:rPr>
              <a:t>Declaration</a:t>
            </a:r>
            <a:r>
              <a:rPr lang="fr-FR" b="1" dirty="0">
                <a:latin typeface="Times New Roman" pitchFamily="18" charset="0"/>
                <a:cs typeface="Times New Roman" pitchFamily="18" charset="0"/>
              </a:rPr>
              <a:t>&lt;%! </a:t>
            </a:r>
            <a:r>
              <a:rPr lang="fr-FR" b="1" dirty="0" err="1">
                <a:latin typeface="Times New Roman" pitchFamily="18" charset="0"/>
                <a:cs typeface="Times New Roman" pitchFamily="18" charset="0"/>
              </a:rPr>
              <a:t>declarations</a:t>
            </a:r>
            <a:r>
              <a:rPr lang="fr-FR" b="1" dirty="0">
                <a:latin typeface="Times New Roman" pitchFamily="18" charset="0"/>
                <a:cs typeface="Times New Roman" pitchFamily="18" charset="0"/>
              </a:rPr>
              <a:t> %&gt; </a:t>
            </a:r>
          </a:p>
          <a:p>
            <a:pPr marL="514350" indent="-514350">
              <a:buFont typeface="+mj-lt"/>
              <a:buAutoNum type="arabicPeriod"/>
            </a:pPr>
            <a:r>
              <a:rPr lang="fr-FR" b="1" dirty="0">
                <a:latin typeface="Times New Roman" pitchFamily="18" charset="0"/>
                <a:cs typeface="Times New Roman" pitchFamily="18" charset="0"/>
              </a:rPr>
              <a:t>Scriptlet&lt;% </a:t>
            </a:r>
            <a:r>
              <a:rPr lang="fr-FR" b="1" dirty="0" err="1">
                <a:latin typeface="Times New Roman" pitchFamily="18" charset="0"/>
                <a:cs typeface="Times New Roman" pitchFamily="18" charset="0"/>
              </a:rPr>
              <a:t>scriplets</a:t>
            </a:r>
            <a:r>
              <a:rPr lang="fr-FR" b="1" dirty="0">
                <a:latin typeface="Times New Roman" pitchFamily="18" charset="0"/>
                <a:cs typeface="Times New Roman" pitchFamily="18" charset="0"/>
              </a:rPr>
              <a:t> %&gt;</a:t>
            </a:r>
          </a:p>
          <a:p>
            <a:pPr marL="514350" indent="-514350">
              <a:buFont typeface="+mj-lt"/>
              <a:buAutoNum type="arabicPeriod"/>
            </a:pPr>
            <a:r>
              <a:rPr lang="fr-FR" b="1" dirty="0">
                <a:latin typeface="Times New Roman" pitchFamily="18" charset="0"/>
                <a:cs typeface="Times New Roman" pitchFamily="18" charset="0"/>
              </a:rPr>
              <a:t> Expression&lt;%= expression %&gt;</a:t>
            </a:r>
            <a:endParaRPr lang="en-US"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53400" cy="1219200"/>
          </a:xfrm>
        </p:spPr>
        <p:txBody>
          <a:bodyPr>
            <a:normAutofit fontScale="90000"/>
          </a:bodyPr>
          <a:lstStyle/>
          <a:p>
            <a:pPr algn="ctr"/>
            <a:r>
              <a:rPr lang="en-US" b="1" dirty="0" err="1">
                <a:latin typeface="Times New Roman" pitchFamily="18" charset="0"/>
                <a:cs typeface="Times New Roman" pitchFamily="18" charset="0"/>
              </a:rPr>
              <a:t>Scriptlet</a:t>
            </a:r>
            <a:r>
              <a:rPr lang="en-US" b="1" dirty="0">
                <a:latin typeface="Times New Roman" pitchFamily="18" charset="0"/>
                <a:cs typeface="Times New Roman" pitchFamily="18" charset="0"/>
              </a:rPr>
              <a:t> Tag</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&lt;% </a:t>
            </a:r>
            <a:r>
              <a:rPr lang="en-US" i="1" dirty="0">
                <a:latin typeface="Times New Roman" pitchFamily="18" charset="0"/>
                <a:cs typeface="Times New Roman" pitchFamily="18" charset="0"/>
              </a:rPr>
              <a:t>java code</a:t>
            </a:r>
            <a:r>
              <a:rPr lang="en-US" dirty="0">
                <a:latin typeface="Times New Roman" pitchFamily="18" charset="0"/>
                <a:cs typeface="Times New Roman" pitchFamily="18" charset="0"/>
              </a:rPr>
              <a:t> %&gt;</a:t>
            </a:r>
          </a:p>
        </p:txBody>
      </p:sp>
      <p:sp>
        <p:nvSpPr>
          <p:cNvPr id="3" name="Content Placeholder 2"/>
          <p:cNvSpPr>
            <a:spLocks noGrp="1"/>
          </p:cNvSpPr>
          <p:nvPr>
            <p:ph idx="1"/>
          </p:nvPr>
        </p:nvSpPr>
        <p:spPr/>
        <p:txBody>
          <a:bodyPr>
            <a:normAutofit/>
          </a:bodyPr>
          <a:lstStyle/>
          <a:p>
            <a:pPr>
              <a:buNone/>
            </a:pPr>
            <a:r>
              <a:rPr lang="en-US" dirty="0">
                <a:latin typeface="Times New Roman" pitchFamily="18" charset="0"/>
                <a:cs typeface="Times New Roman" pitchFamily="18" charset="0"/>
              </a:rPr>
              <a:t>&lt;html&gt; </a:t>
            </a:r>
          </a:p>
          <a:p>
            <a:pPr>
              <a:buNone/>
            </a:pPr>
            <a:r>
              <a:rPr lang="en-US" dirty="0">
                <a:latin typeface="Times New Roman" pitchFamily="18" charset="0"/>
                <a:cs typeface="Times New Roman" pitchFamily="18" charset="0"/>
              </a:rPr>
              <a:t>&lt;head&gt; </a:t>
            </a:r>
          </a:p>
          <a:p>
            <a:pPr>
              <a:buNone/>
            </a:pPr>
            <a:r>
              <a:rPr lang="en-US" dirty="0">
                <a:latin typeface="Times New Roman" pitchFamily="18" charset="0"/>
                <a:cs typeface="Times New Roman" pitchFamily="18" charset="0"/>
              </a:rPr>
              <a:t>&lt;title&gt;My First JSP Page&lt;/title&gt;</a:t>
            </a:r>
          </a:p>
          <a:p>
            <a:pPr>
              <a:buNone/>
            </a:pPr>
            <a:r>
              <a:rPr lang="en-US" dirty="0">
                <a:latin typeface="Times New Roman" pitchFamily="18" charset="0"/>
                <a:cs typeface="Times New Roman" pitchFamily="18" charset="0"/>
              </a:rPr>
              <a:t> &lt;/head&gt; </a:t>
            </a:r>
          </a:p>
          <a:p>
            <a:pPr>
              <a:buNone/>
            </a:pPr>
            <a:r>
              <a:rPr lang="en-US" dirty="0">
                <a:latin typeface="Times New Roman" pitchFamily="18" charset="0"/>
                <a:cs typeface="Times New Roman" pitchFamily="18" charset="0"/>
              </a:rPr>
              <a:t>&lt;body&gt; Page Count is</a:t>
            </a:r>
          </a:p>
          <a:p>
            <a:pPr>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uout.println</a:t>
            </a:r>
            <a:r>
              <a:rPr lang="en-US" b="1" dirty="0">
                <a:latin typeface="Times New Roman" pitchFamily="18" charset="0"/>
                <a:cs typeface="Times New Roman" pitchFamily="18" charset="0"/>
              </a:rPr>
              <a:t>(++cont); %&gt;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&lt;/body&gt; &lt;/html&gt;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364163"/>
          </a:xfrm>
        </p:spPr>
        <p:txBody>
          <a:bodyPr/>
          <a:lstStyle/>
          <a:p>
            <a:pPr algn="ctr">
              <a:buNone/>
            </a:pPr>
            <a:r>
              <a:rPr lang="en-US" b="1" dirty="0">
                <a:latin typeface="Times New Roman" pitchFamily="18" charset="0"/>
                <a:cs typeface="Times New Roman" pitchFamily="18" charset="0"/>
              </a:rPr>
              <a:t>Example</a:t>
            </a:r>
          </a:p>
          <a:p>
            <a:r>
              <a:rPr lang="en-US" dirty="0">
                <a:latin typeface="Times New Roman" pitchFamily="18" charset="0"/>
                <a:cs typeface="Times New Roman" pitchFamily="18" charset="0"/>
              </a:rPr>
              <a:t>In this example, we will create a simple JSP page which retrieves the name of the user from the request parameter. The </a:t>
            </a:r>
            <a:r>
              <a:rPr lang="en-US" b="1" dirty="0">
                <a:latin typeface="Times New Roman" pitchFamily="18" charset="0"/>
                <a:cs typeface="Times New Roman" pitchFamily="18" charset="0"/>
              </a:rPr>
              <a:t>index.html</a:t>
            </a:r>
            <a:r>
              <a:rPr lang="en-US" dirty="0">
                <a:latin typeface="Times New Roman" pitchFamily="18" charset="0"/>
                <a:cs typeface="Times New Roman" pitchFamily="18" charset="0"/>
              </a:rPr>
              <a:t> page will get the username from the user.</a:t>
            </a:r>
          </a:p>
          <a:p>
            <a:r>
              <a:rPr lang="en-US" b="1" dirty="0">
                <a:latin typeface="Times New Roman" pitchFamily="18" charset="0"/>
                <a:cs typeface="Times New Roman" pitchFamily="18" charset="0"/>
              </a:rPr>
              <a:t>index.html</a:t>
            </a:r>
          </a:p>
          <a:p>
            <a:pPr>
              <a:buNone/>
            </a:pPr>
            <a:r>
              <a:rPr lang="en-US" dirty="0">
                <a:latin typeface="Times New Roman" pitchFamily="18" charset="0"/>
                <a:cs typeface="Times New Roman" pitchFamily="18" charset="0"/>
              </a:rPr>
              <a:t>   &lt;form method="post" action="welcome.jsp"&gt; Name &lt;input type="text" name="user" &gt; &lt;input type="submit" value="submit"&gt; &lt;/form&gt;</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Servlet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pc="-10" dirty="0" err="1">
                <a:latin typeface="Times New Roman" pitchFamily="18" charset="0"/>
                <a:cs typeface="Times New Roman" pitchFamily="18" charset="0"/>
              </a:rPr>
              <a:t>Ser</a:t>
            </a:r>
            <a:r>
              <a:rPr lang="en-US" spc="-30" dirty="0" err="1">
                <a:latin typeface="Times New Roman" pitchFamily="18" charset="0"/>
                <a:cs typeface="Times New Roman" pitchFamily="18" charset="0"/>
              </a:rPr>
              <a:t>v</a:t>
            </a:r>
            <a:r>
              <a:rPr lang="en-US" spc="-10" dirty="0" err="1">
                <a:latin typeface="Times New Roman" pitchFamily="18" charset="0"/>
                <a:cs typeface="Times New Roman" pitchFamily="18" charset="0"/>
              </a:rPr>
              <a:t>let</a:t>
            </a:r>
            <a:r>
              <a:rPr lang="en-US" spc="-5" dirty="0" err="1">
                <a:latin typeface="Times New Roman" pitchFamily="18" charset="0"/>
                <a:cs typeface="Times New Roman" pitchFamily="18" charset="0"/>
              </a:rPr>
              <a:t>s</a:t>
            </a:r>
            <a:r>
              <a:rPr lang="en-US" spc="30" dirty="0">
                <a:latin typeface="Times New Roman" pitchFamily="18" charset="0"/>
                <a:cs typeface="Times New Roman" pitchFamily="18" charset="0"/>
              </a:rPr>
              <a:t> </a:t>
            </a:r>
            <a:r>
              <a:rPr lang="en-US" spc="-10" dirty="0">
                <a:latin typeface="Times New Roman" pitchFamily="18" charset="0"/>
                <a:cs typeface="Times New Roman" pitchFamily="18" charset="0"/>
              </a:rPr>
              <a:t>usual</a:t>
            </a:r>
            <a:r>
              <a:rPr lang="en-US" spc="-45" dirty="0">
                <a:latin typeface="Times New Roman" pitchFamily="18" charset="0"/>
                <a:cs typeface="Times New Roman" pitchFamily="18" charset="0"/>
              </a:rPr>
              <a:t>l</a:t>
            </a:r>
            <a:r>
              <a:rPr lang="en-US" spc="-5" dirty="0">
                <a:latin typeface="Times New Roman" pitchFamily="18" charset="0"/>
                <a:cs typeface="Times New Roman" pitchFamily="18" charset="0"/>
              </a:rPr>
              <a:t>y</a:t>
            </a:r>
            <a:r>
              <a:rPr lang="en-US" spc="10" dirty="0">
                <a:latin typeface="Times New Roman" pitchFamily="18" charset="0"/>
                <a:cs typeface="Times New Roman" pitchFamily="18" charset="0"/>
              </a:rPr>
              <a:t> </a:t>
            </a:r>
            <a:r>
              <a:rPr lang="en-US" spc="-5" dirty="0">
                <a:latin typeface="Times New Roman" pitchFamily="18" charset="0"/>
                <a:cs typeface="Times New Roman" pitchFamily="18" charset="0"/>
              </a:rPr>
              <a:t>contain</a:t>
            </a:r>
            <a:r>
              <a:rPr lang="en-US" spc="10" dirty="0">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HTML</a:t>
            </a:r>
            <a:r>
              <a:rPr lang="en-US" b="1" spc="5"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co</a:t>
            </a:r>
            <a:r>
              <a:rPr lang="en-US" b="1" dirty="0">
                <a:solidFill>
                  <a:srgbClr val="FF0000"/>
                </a:solidFill>
                <a:latin typeface="Times New Roman" pitchFamily="18" charset="0"/>
                <a:cs typeface="Times New Roman" pitchFamily="18" charset="0"/>
              </a:rPr>
              <a:t>d</a:t>
            </a:r>
            <a:r>
              <a:rPr lang="en-US" b="1" spc="-5" dirty="0">
                <a:solidFill>
                  <a:srgbClr val="FF0000"/>
                </a:solidFill>
                <a:latin typeface="Times New Roman" pitchFamily="18" charset="0"/>
                <a:cs typeface="Times New Roman" pitchFamily="18" charset="0"/>
              </a:rPr>
              <a:t>e embedded</a:t>
            </a:r>
            <a:r>
              <a:rPr lang="en-US" b="1" spc="30"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in</a:t>
            </a:r>
            <a:r>
              <a:rPr lang="en-US" b="1" spc="5"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J</a:t>
            </a:r>
            <a:r>
              <a:rPr lang="en-US" b="1" spc="-65" dirty="0">
                <a:solidFill>
                  <a:srgbClr val="FF0000"/>
                </a:solidFill>
                <a:latin typeface="Times New Roman" pitchFamily="18" charset="0"/>
                <a:cs typeface="Times New Roman" pitchFamily="18" charset="0"/>
              </a:rPr>
              <a:t>a</a:t>
            </a:r>
            <a:r>
              <a:rPr lang="en-US" b="1" spc="-60" dirty="0">
                <a:solidFill>
                  <a:srgbClr val="FF0000"/>
                </a:solidFill>
                <a:latin typeface="Times New Roman" pitchFamily="18" charset="0"/>
                <a:cs typeface="Times New Roman" pitchFamily="18" charset="0"/>
              </a:rPr>
              <a:t>v</a:t>
            </a:r>
            <a:r>
              <a:rPr lang="en-US" b="1" spc="-5" dirty="0">
                <a:solidFill>
                  <a:srgbClr val="FF0000"/>
                </a:solidFill>
                <a:latin typeface="Times New Roman" pitchFamily="18" charset="0"/>
                <a:cs typeface="Times New Roman" pitchFamily="18" charset="0"/>
              </a:rPr>
              <a:t>a</a:t>
            </a:r>
            <a:r>
              <a:rPr lang="en-US" b="1" spc="20" dirty="0">
                <a:solidFill>
                  <a:srgbClr val="FF0000"/>
                </a:solidFill>
                <a:latin typeface="Times New Roman" pitchFamily="18" charset="0"/>
                <a:cs typeface="Times New Roman" pitchFamily="18" charset="0"/>
              </a:rPr>
              <a:t> </a:t>
            </a:r>
            <a:r>
              <a:rPr lang="en-US" spc="-5" dirty="0">
                <a:latin typeface="Times New Roman" pitchFamily="18" charset="0"/>
                <a:cs typeface="Times New Roman" pitchFamily="18" charset="0"/>
              </a:rPr>
              <a:t>co</a:t>
            </a:r>
            <a:r>
              <a:rPr lang="en-US" dirty="0">
                <a:latin typeface="Times New Roman" pitchFamily="18" charset="0"/>
                <a:cs typeface="Times New Roman" pitchFamily="18" charset="0"/>
              </a:rPr>
              <a:t>d</a:t>
            </a:r>
            <a:r>
              <a:rPr lang="en-US" spc="-5" dirty="0">
                <a:latin typeface="Times New Roman" pitchFamily="18" charset="0"/>
                <a:cs typeface="Times New Roman" pitchFamily="18" charset="0"/>
              </a:rPr>
              <a:t>e.</a:t>
            </a:r>
          </a:p>
          <a:p>
            <a:endParaRPr lang="en-US" spc="-5" dirty="0">
              <a:latin typeface="Times New Roman" pitchFamily="18" charset="0"/>
              <a:cs typeface="Times New Roman" pitchFamily="18" charset="0"/>
            </a:endParaRPr>
          </a:p>
          <a:p>
            <a:r>
              <a:rPr lang="en-US" spc="-5" dirty="0" err="1">
                <a:latin typeface="Times New Roman" pitchFamily="18" charset="0"/>
                <a:cs typeface="Times New Roman" pitchFamily="18" charset="0"/>
              </a:rPr>
              <a:t>Servlet</a:t>
            </a:r>
            <a:r>
              <a:rPr lang="en-US" spc="-5" dirty="0">
                <a:latin typeface="Times New Roman" pitchFamily="18" charset="0"/>
                <a:cs typeface="Times New Roman" pitchFamily="18" charset="0"/>
              </a:rPr>
              <a:t>=</a:t>
            </a:r>
            <a:r>
              <a:rPr lang="en-US" spc="-5" dirty="0" err="1">
                <a:latin typeface="Times New Roman" pitchFamily="18" charset="0"/>
                <a:cs typeface="Times New Roman" pitchFamily="18" charset="0"/>
              </a:rPr>
              <a:t>Java+HTML</a:t>
            </a:r>
            <a:r>
              <a:rPr lang="en-US" spc="-5" dirty="0">
                <a:latin typeface="Times New Roman" pitchFamily="18" charset="0"/>
                <a:cs typeface="Times New Roman" pitchFamily="18" charset="0"/>
              </a:rPr>
              <a:t>(i.e. HTML within java)</a:t>
            </a:r>
          </a:p>
          <a:p>
            <a:pPr>
              <a:buNone/>
            </a:pPr>
            <a:endParaRPr lang="en-US" spc="-5" dirty="0">
              <a:latin typeface="Times New Roman" pitchFamily="18" charset="0"/>
              <a:cs typeface="Times New Roman" pitchFamily="18" charset="0"/>
            </a:endParaRPr>
          </a:p>
          <a:p>
            <a:r>
              <a:rPr lang="en-US" spc="-10" dirty="0">
                <a:latin typeface="Times New Roman" pitchFamily="18" charset="0"/>
                <a:cs typeface="Times New Roman" pitchFamily="18" charset="0"/>
              </a:rPr>
              <a:t>I</a:t>
            </a:r>
            <a:r>
              <a:rPr lang="en-US" spc="-5" dirty="0">
                <a:latin typeface="Times New Roman" pitchFamily="18" charset="0"/>
                <a:cs typeface="Times New Roman" pitchFamily="18" charset="0"/>
              </a:rPr>
              <a:t>n</a:t>
            </a:r>
            <a:r>
              <a:rPr lang="en-US" spc="-10" dirty="0">
                <a:latin typeface="Times New Roman" pitchFamily="18" charset="0"/>
                <a:cs typeface="Times New Roman" pitchFamily="18" charset="0"/>
              </a:rPr>
              <a:t> ad</a:t>
            </a:r>
            <a:r>
              <a:rPr lang="en-US" dirty="0">
                <a:latin typeface="Times New Roman" pitchFamily="18" charset="0"/>
                <a:cs typeface="Times New Roman" pitchFamily="18" charset="0"/>
              </a:rPr>
              <a:t>d</a:t>
            </a:r>
            <a:r>
              <a:rPr lang="en-US" spc="-5" dirty="0">
                <a:latin typeface="Times New Roman" pitchFamily="18" charset="0"/>
                <a:cs typeface="Times New Roman" pitchFamily="18" charset="0"/>
              </a:rPr>
              <a:t>ition,</a:t>
            </a:r>
            <a:r>
              <a:rPr lang="en-US" spc="15" dirty="0">
                <a:latin typeface="Times New Roman" pitchFamily="18" charset="0"/>
                <a:cs typeface="Times New Roman" pitchFamily="18" charset="0"/>
              </a:rPr>
              <a:t> </a:t>
            </a:r>
            <a:r>
              <a:rPr lang="en-US" b="1" spc="-5" dirty="0" err="1">
                <a:solidFill>
                  <a:srgbClr val="FF0000"/>
                </a:solidFill>
                <a:latin typeface="Times New Roman" pitchFamily="18" charset="0"/>
                <a:cs typeface="Times New Roman" pitchFamily="18" charset="0"/>
              </a:rPr>
              <a:t>ser</a:t>
            </a:r>
            <a:r>
              <a:rPr lang="en-US" b="1" spc="-30" dirty="0" err="1">
                <a:solidFill>
                  <a:srgbClr val="FF0000"/>
                </a:solidFill>
                <a:latin typeface="Times New Roman" pitchFamily="18" charset="0"/>
                <a:cs typeface="Times New Roman" pitchFamily="18" charset="0"/>
              </a:rPr>
              <a:t>v</a:t>
            </a:r>
            <a:r>
              <a:rPr lang="en-US" b="1" spc="-10" dirty="0" err="1">
                <a:solidFill>
                  <a:srgbClr val="FF0000"/>
                </a:solidFill>
                <a:latin typeface="Times New Roman" pitchFamily="18" charset="0"/>
                <a:cs typeface="Times New Roman" pitchFamily="18" charset="0"/>
              </a:rPr>
              <a:t>let</a:t>
            </a:r>
            <a:r>
              <a:rPr lang="en-US" b="1" spc="-5" dirty="0" err="1">
                <a:solidFill>
                  <a:srgbClr val="FF0000"/>
                </a:solidFill>
                <a:latin typeface="Times New Roman" pitchFamily="18" charset="0"/>
                <a:cs typeface="Times New Roman" pitchFamily="18" charset="0"/>
              </a:rPr>
              <a:t>s</a:t>
            </a:r>
            <a:r>
              <a:rPr lang="en-US" b="1" spc="55"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do </a:t>
            </a:r>
            <a:r>
              <a:rPr lang="en-US" b="1" spc="-10" dirty="0">
                <a:solidFill>
                  <a:srgbClr val="FF0000"/>
                </a:solidFill>
                <a:latin typeface="Times New Roman" pitchFamily="18" charset="0"/>
                <a:cs typeface="Times New Roman" pitchFamily="18" charset="0"/>
              </a:rPr>
              <a:t>no</a:t>
            </a:r>
            <a:r>
              <a:rPr lang="en-US" b="1" spc="-5" dirty="0">
                <a:solidFill>
                  <a:srgbClr val="FF0000"/>
                </a:solidFill>
                <a:latin typeface="Times New Roman" pitchFamily="18" charset="0"/>
                <a:cs typeface="Times New Roman" pitchFamily="18" charset="0"/>
              </a:rPr>
              <a:t>t</a:t>
            </a:r>
            <a:r>
              <a:rPr lang="en-US" b="1"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sepa</a:t>
            </a:r>
            <a:r>
              <a:rPr lang="en-US" b="1" spc="-40" dirty="0">
                <a:solidFill>
                  <a:srgbClr val="FF0000"/>
                </a:solidFill>
                <a:latin typeface="Times New Roman" pitchFamily="18" charset="0"/>
                <a:cs typeface="Times New Roman" pitchFamily="18" charset="0"/>
              </a:rPr>
              <a:t>r</a:t>
            </a:r>
            <a:r>
              <a:rPr lang="en-US" b="1" spc="-10" dirty="0">
                <a:solidFill>
                  <a:srgbClr val="FF0000"/>
                </a:solidFill>
                <a:latin typeface="Times New Roman" pitchFamily="18" charset="0"/>
                <a:cs typeface="Times New Roman" pitchFamily="18" charset="0"/>
              </a:rPr>
              <a:t>a</a:t>
            </a:r>
            <a:r>
              <a:rPr lang="en-US" b="1" spc="-35" dirty="0">
                <a:solidFill>
                  <a:srgbClr val="FF0000"/>
                </a:solidFill>
                <a:latin typeface="Times New Roman" pitchFamily="18" charset="0"/>
                <a:cs typeface="Times New Roman" pitchFamily="18" charset="0"/>
              </a:rPr>
              <a:t>t</a:t>
            </a:r>
            <a:r>
              <a:rPr lang="en-US" b="1" spc="-5" dirty="0">
                <a:solidFill>
                  <a:srgbClr val="FF0000"/>
                </a:solidFill>
                <a:latin typeface="Times New Roman" pitchFamily="18" charset="0"/>
                <a:cs typeface="Times New Roman" pitchFamily="18" charset="0"/>
              </a:rPr>
              <a:t>e</a:t>
            </a:r>
            <a:r>
              <a:rPr lang="en-US" b="1" spc="35" dirty="0">
                <a:solidFill>
                  <a:srgbClr val="FF0000"/>
                </a:solidFill>
                <a:latin typeface="Times New Roman" pitchFamily="18" charset="0"/>
                <a:cs typeface="Times New Roman" pitchFamily="18" charset="0"/>
              </a:rPr>
              <a:t> </a:t>
            </a:r>
            <a:r>
              <a:rPr lang="en-US" b="1" spc="-10" dirty="0">
                <a:solidFill>
                  <a:srgbClr val="FF0000"/>
                </a:solidFill>
                <a:latin typeface="Times New Roman" pitchFamily="18" charset="0"/>
                <a:cs typeface="Times New Roman" pitchFamily="18" charset="0"/>
              </a:rPr>
              <a:t>th</a:t>
            </a:r>
            <a:r>
              <a:rPr lang="en-US" b="1" spc="-5" dirty="0">
                <a:solidFill>
                  <a:srgbClr val="FF0000"/>
                </a:solidFill>
                <a:latin typeface="Times New Roman" pitchFamily="18" charset="0"/>
                <a:cs typeface="Times New Roman" pitchFamily="18" charset="0"/>
              </a:rPr>
              <a:t>e</a:t>
            </a:r>
            <a:r>
              <a:rPr lang="en-US" b="1" spc="20" dirty="0">
                <a:solidFill>
                  <a:srgbClr val="FF0000"/>
                </a:solidFill>
                <a:latin typeface="Times New Roman" pitchFamily="18" charset="0"/>
                <a:cs typeface="Times New Roman" pitchFamily="18" charset="0"/>
              </a:rPr>
              <a:t> </a:t>
            </a:r>
            <a:r>
              <a:rPr lang="en-US" b="1" spc="-10" dirty="0">
                <a:solidFill>
                  <a:srgbClr val="FF0000"/>
                </a:solidFill>
                <a:latin typeface="Times New Roman" pitchFamily="18" charset="0"/>
                <a:cs typeface="Times New Roman" pitchFamily="18" charset="0"/>
              </a:rPr>
              <a:t>p</a:t>
            </a:r>
            <a:r>
              <a:rPr lang="en-US" b="1" spc="-35" dirty="0">
                <a:solidFill>
                  <a:srgbClr val="FF0000"/>
                </a:solidFill>
                <a:latin typeface="Times New Roman" pitchFamily="18" charset="0"/>
                <a:cs typeface="Times New Roman" pitchFamily="18" charset="0"/>
              </a:rPr>
              <a:t>r</a:t>
            </a:r>
            <a:r>
              <a:rPr lang="en-US" b="1" spc="-5" dirty="0">
                <a:solidFill>
                  <a:srgbClr val="FF0000"/>
                </a:solidFill>
                <a:latin typeface="Times New Roman" pitchFamily="18" charset="0"/>
                <a:cs typeface="Times New Roman" pitchFamily="18" charset="0"/>
              </a:rPr>
              <a:t>esent</a:t>
            </a:r>
            <a:r>
              <a:rPr lang="en-US" b="1" spc="-15" dirty="0">
                <a:solidFill>
                  <a:srgbClr val="FF0000"/>
                </a:solidFill>
                <a:latin typeface="Times New Roman" pitchFamily="18" charset="0"/>
                <a:cs typeface="Times New Roman" pitchFamily="18" charset="0"/>
              </a:rPr>
              <a:t>a</a:t>
            </a:r>
            <a:r>
              <a:rPr lang="en-US" b="1" spc="-10" dirty="0">
                <a:solidFill>
                  <a:srgbClr val="FF0000"/>
                </a:solidFill>
                <a:latin typeface="Times New Roman" pitchFamily="18" charset="0"/>
                <a:cs typeface="Times New Roman" pitchFamily="18" charset="0"/>
              </a:rPr>
              <a:t>tio</a:t>
            </a:r>
            <a:r>
              <a:rPr lang="en-US" b="1" spc="-5" dirty="0">
                <a:solidFill>
                  <a:srgbClr val="FF0000"/>
                </a:solidFill>
                <a:latin typeface="Times New Roman" pitchFamily="18" charset="0"/>
                <a:cs typeface="Times New Roman" pitchFamily="18" charset="0"/>
              </a:rPr>
              <a:t>n</a:t>
            </a:r>
            <a:r>
              <a:rPr lang="en-US" b="1" spc="45" dirty="0">
                <a:solidFill>
                  <a:srgbClr val="FF0000"/>
                </a:solidFill>
                <a:latin typeface="Times New Roman" pitchFamily="18" charset="0"/>
                <a:cs typeface="Times New Roman" pitchFamily="18" charset="0"/>
              </a:rPr>
              <a:t> </a:t>
            </a:r>
            <a:r>
              <a:rPr lang="en-US" b="1" spc="-10" dirty="0">
                <a:solidFill>
                  <a:srgbClr val="FF0000"/>
                </a:solidFill>
                <a:latin typeface="Times New Roman" pitchFamily="18" charset="0"/>
                <a:cs typeface="Times New Roman" pitchFamily="18" charset="0"/>
              </a:rPr>
              <a:t>logi</a:t>
            </a:r>
            <a:r>
              <a:rPr lang="en-US" b="1" spc="-5" dirty="0">
                <a:solidFill>
                  <a:srgbClr val="FF0000"/>
                </a:solidFill>
                <a:latin typeface="Times New Roman" pitchFamily="18" charset="0"/>
                <a:cs typeface="Times New Roman" pitchFamily="18" charset="0"/>
              </a:rPr>
              <a:t>c</a:t>
            </a:r>
            <a:r>
              <a:rPr lang="en-US" b="1" spc="25"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f</a:t>
            </a:r>
            <a:r>
              <a:rPr lang="en-US" b="1" spc="-45" dirty="0">
                <a:solidFill>
                  <a:srgbClr val="FF0000"/>
                </a:solidFill>
                <a:latin typeface="Times New Roman" pitchFamily="18" charset="0"/>
                <a:cs typeface="Times New Roman" pitchFamily="18" charset="0"/>
              </a:rPr>
              <a:t>r</a:t>
            </a:r>
            <a:r>
              <a:rPr lang="en-US" b="1" spc="-5" dirty="0">
                <a:solidFill>
                  <a:srgbClr val="FF0000"/>
                </a:solidFill>
                <a:latin typeface="Times New Roman" pitchFamily="18" charset="0"/>
                <a:cs typeface="Times New Roman" pitchFamily="18" charset="0"/>
              </a:rPr>
              <a:t>om </a:t>
            </a:r>
            <a:r>
              <a:rPr lang="en-US" b="1" spc="-10" dirty="0">
                <a:solidFill>
                  <a:srgbClr val="FF0000"/>
                </a:solidFill>
                <a:latin typeface="Times New Roman" pitchFamily="18" charset="0"/>
                <a:cs typeface="Times New Roman" pitchFamily="18" charset="0"/>
              </a:rPr>
              <a:t>the busines</a:t>
            </a:r>
            <a:r>
              <a:rPr lang="en-US" b="1" spc="-5" dirty="0">
                <a:solidFill>
                  <a:srgbClr val="FF0000"/>
                </a:solidFill>
                <a:latin typeface="Times New Roman" pitchFamily="18" charset="0"/>
                <a:cs typeface="Times New Roman" pitchFamily="18" charset="0"/>
              </a:rPr>
              <a:t>s</a:t>
            </a:r>
            <a:r>
              <a:rPr lang="en-US" b="1" spc="20" dirty="0">
                <a:solidFill>
                  <a:srgbClr val="FF0000"/>
                </a:solidFill>
                <a:latin typeface="Times New Roman" pitchFamily="18" charset="0"/>
                <a:cs typeface="Times New Roman" pitchFamily="18" charset="0"/>
              </a:rPr>
              <a:t> </a:t>
            </a:r>
            <a:r>
              <a:rPr lang="en-US" b="1" spc="-10" dirty="0">
                <a:solidFill>
                  <a:srgbClr val="FF0000"/>
                </a:solidFill>
                <a:latin typeface="Times New Roman" pitchFamily="18" charset="0"/>
                <a:cs typeface="Times New Roman" pitchFamily="18" charset="0"/>
              </a:rPr>
              <a:t>logi</a:t>
            </a:r>
            <a:r>
              <a:rPr lang="en-US" b="1" spc="-5" dirty="0">
                <a:solidFill>
                  <a:srgbClr val="FF0000"/>
                </a:solidFill>
                <a:latin typeface="Times New Roman" pitchFamily="18" charset="0"/>
                <a:cs typeface="Times New Roman" pitchFamily="18" charset="0"/>
              </a:rPr>
              <a:t>c</a:t>
            </a:r>
            <a:r>
              <a:rPr lang="en-US" b="1" spc="15" dirty="0">
                <a:solidFill>
                  <a:srgbClr val="FF0000"/>
                </a:solidFill>
                <a:latin typeface="Times New Roman" pitchFamily="18" charset="0"/>
                <a:cs typeface="Times New Roman" pitchFamily="18" charset="0"/>
              </a:rPr>
              <a:t> </a:t>
            </a:r>
            <a:r>
              <a:rPr lang="en-US" b="1" spc="-5" dirty="0">
                <a:solidFill>
                  <a:srgbClr val="FF0000"/>
                </a:solidFill>
                <a:latin typeface="Times New Roman" pitchFamily="18" charset="0"/>
                <a:cs typeface="Times New Roman" pitchFamily="18" charset="0"/>
              </a:rPr>
              <a:t>in</a:t>
            </a:r>
            <a:r>
              <a:rPr lang="en-US" b="1" spc="5" dirty="0">
                <a:solidFill>
                  <a:srgbClr val="FF0000"/>
                </a:solidFill>
                <a:latin typeface="Times New Roman" pitchFamily="18" charset="0"/>
                <a:cs typeface="Times New Roman" pitchFamily="18" charset="0"/>
              </a:rPr>
              <a:t> </a:t>
            </a:r>
            <a:r>
              <a:rPr lang="en-US" b="1" spc="-10" dirty="0">
                <a:solidFill>
                  <a:srgbClr val="FF0000"/>
                </a:solidFill>
                <a:latin typeface="Times New Roman" pitchFamily="18" charset="0"/>
                <a:cs typeface="Times New Roman" pitchFamily="18" charset="0"/>
              </a:rPr>
              <a:t>a</a:t>
            </a:r>
            <a:r>
              <a:rPr lang="en-US" b="1" spc="-5" dirty="0">
                <a:solidFill>
                  <a:srgbClr val="FF0000"/>
                </a:solidFill>
                <a:latin typeface="Times New Roman" pitchFamily="18" charset="0"/>
                <a:cs typeface="Times New Roman" pitchFamily="18" charset="0"/>
              </a:rPr>
              <a:t>n </a:t>
            </a:r>
            <a:r>
              <a:rPr lang="en-US" b="1" spc="-10" dirty="0">
                <a:solidFill>
                  <a:srgbClr val="FF0000"/>
                </a:solidFill>
                <a:latin typeface="Times New Roman" pitchFamily="18" charset="0"/>
                <a:cs typeface="Times New Roman" pitchFamily="18" charset="0"/>
              </a:rPr>
              <a:t>app</a:t>
            </a:r>
            <a:r>
              <a:rPr lang="en-US" b="1" dirty="0">
                <a:solidFill>
                  <a:srgbClr val="FF0000"/>
                </a:solidFill>
                <a:latin typeface="Times New Roman" pitchFamily="18" charset="0"/>
                <a:cs typeface="Times New Roman" pitchFamily="18" charset="0"/>
              </a:rPr>
              <a:t>l</a:t>
            </a:r>
            <a:r>
              <a:rPr lang="en-US" b="1" spc="-5" dirty="0">
                <a:solidFill>
                  <a:srgbClr val="FF0000"/>
                </a:solidFill>
                <a:latin typeface="Times New Roman" pitchFamily="18" charset="0"/>
                <a:cs typeface="Times New Roman" pitchFamily="18" charset="0"/>
              </a:rPr>
              <a:t>ication.</a:t>
            </a:r>
            <a:endParaRPr lang="en-US" b="1" dirty="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287963"/>
          </a:xfrm>
        </p:spPr>
        <p:txBody>
          <a:bodyPr/>
          <a:lstStyle/>
          <a:p>
            <a:r>
              <a:rPr lang="en-US" b="1" dirty="0">
                <a:latin typeface="Times New Roman" pitchFamily="18" charset="0"/>
                <a:cs typeface="Times New Roman" pitchFamily="18" charset="0"/>
              </a:rPr>
              <a:t>welcome.jsp</a:t>
            </a:r>
          </a:p>
          <a:p>
            <a:pPr>
              <a:buNone/>
            </a:pPr>
            <a:r>
              <a:rPr lang="en-US" dirty="0">
                <a:latin typeface="Times New Roman" pitchFamily="18" charset="0"/>
                <a:cs typeface="Times New Roman" pitchFamily="18" charset="0"/>
              </a:rPr>
              <a:t>&lt;html&gt; </a:t>
            </a:r>
          </a:p>
          <a:p>
            <a:pPr>
              <a:buNone/>
            </a:pPr>
            <a:r>
              <a:rPr lang="en-US" dirty="0">
                <a:latin typeface="Times New Roman" pitchFamily="18" charset="0"/>
                <a:cs typeface="Times New Roman" pitchFamily="18" charset="0"/>
              </a:rPr>
              <a:t>&lt;title&gt;Welcome Page&lt;/title&gt; </a:t>
            </a:r>
          </a:p>
          <a:p>
            <a:pPr>
              <a:buNone/>
            </a:pPr>
            <a:r>
              <a:rPr lang="en-US" dirty="0">
                <a:latin typeface="Times New Roman" pitchFamily="18" charset="0"/>
                <a:cs typeface="Times New Roman" pitchFamily="18" charset="0"/>
              </a:rPr>
              <a:t>&lt;% String user = </a:t>
            </a:r>
            <a:r>
              <a:rPr lang="en-US" dirty="0" err="1">
                <a:latin typeface="Times New Roman" pitchFamily="18" charset="0"/>
                <a:cs typeface="Times New Roman" pitchFamily="18" charset="0"/>
              </a:rPr>
              <a:t>request.getParameter</a:t>
            </a:r>
            <a:r>
              <a:rPr lang="en-US" dirty="0">
                <a:latin typeface="Times New Roman" pitchFamily="18" charset="0"/>
                <a:cs typeface="Times New Roman" pitchFamily="18" charset="0"/>
              </a:rPr>
              <a:t>("user"); %&gt; </a:t>
            </a:r>
          </a:p>
          <a:p>
            <a:pPr>
              <a:buNone/>
            </a:pPr>
            <a:r>
              <a:rPr lang="en-US" dirty="0">
                <a:latin typeface="Times New Roman" pitchFamily="18" charset="0"/>
                <a:cs typeface="Times New Roman" pitchFamily="18" charset="0"/>
              </a:rPr>
              <a:t>&lt;body&gt; Hello, &lt;% </a:t>
            </a:r>
            <a:r>
              <a:rPr lang="en-US" dirty="0" err="1">
                <a:latin typeface="Times New Roman" pitchFamily="18" charset="0"/>
                <a:cs typeface="Times New Roman" pitchFamily="18" charset="0"/>
              </a:rPr>
              <a:t>out.println</a:t>
            </a:r>
            <a:r>
              <a:rPr lang="en-US" dirty="0">
                <a:latin typeface="Times New Roman" pitchFamily="18" charset="0"/>
                <a:cs typeface="Times New Roman" pitchFamily="18" charset="0"/>
              </a:rPr>
              <a:t>(user); %&gt; &lt;/body&gt; &lt;/html&gt;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856488"/>
          </a:xfrm>
        </p:spPr>
        <p:txBody>
          <a:bodyPr>
            <a:normAutofit/>
          </a:bodyPr>
          <a:lstStyle/>
          <a:p>
            <a:pPr algn="ctr"/>
            <a:r>
              <a:rPr lang="en-US" b="1" dirty="0">
                <a:latin typeface="Times New Roman" pitchFamily="18" charset="0"/>
                <a:cs typeface="Times New Roman" pitchFamily="18" charset="0"/>
              </a:rPr>
              <a:t>Declaration Tag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We know that at the end a JSP page is translated into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 So when we declare a variable or method in JSP inside </a:t>
            </a:r>
            <a:r>
              <a:rPr lang="en-US" b="1" dirty="0">
                <a:latin typeface="Times New Roman" pitchFamily="18" charset="0"/>
                <a:cs typeface="Times New Roman" pitchFamily="18" charset="0"/>
              </a:rPr>
              <a:t>Declaration Tag</a:t>
            </a:r>
            <a:r>
              <a:rPr lang="en-US" dirty="0">
                <a:latin typeface="Times New Roman" pitchFamily="18" charset="0"/>
                <a:cs typeface="Times New Roman" pitchFamily="18" charset="0"/>
              </a:rPr>
              <a:t>, it means the declaration is made inside the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 but outside the service(or any other) method. You can declare static </a:t>
            </a:r>
            <a:r>
              <a:rPr lang="en-US" dirty="0" err="1">
                <a:latin typeface="Times New Roman" pitchFamily="18" charset="0"/>
                <a:cs typeface="Times New Roman" pitchFamily="18" charset="0"/>
              </a:rPr>
              <a:t>member,instance</a:t>
            </a:r>
            <a:r>
              <a:rPr lang="en-US" dirty="0">
                <a:latin typeface="Times New Roman" pitchFamily="18" charset="0"/>
                <a:cs typeface="Times New Roman" pitchFamily="18" charset="0"/>
              </a:rPr>
              <a:t> variable and methods inside </a:t>
            </a:r>
            <a:r>
              <a:rPr lang="en-US" b="1" dirty="0">
                <a:latin typeface="Times New Roman" pitchFamily="18" charset="0"/>
                <a:cs typeface="Times New Roman" pitchFamily="18" charset="0"/>
              </a:rPr>
              <a:t>Declaration Tag</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Syntax of Declaration Tag </a:t>
            </a:r>
          </a:p>
          <a:p>
            <a:pPr>
              <a:buNone/>
            </a:pPr>
            <a:r>
              <a:rPr lang="en-US" dirty="0">
                <a:latin typeface="Times New Roman" pitchFamily="18" charset="0"/>
                <a:cs typeface="Times New Roman" pitchFamily="18" charset="0"/>
              </a:rPr>
              <a:t>				&lt;%! declaration %&gt;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305800" cy="4906963"/>
          </a:xfrm>
        </p:spPr>
        <p:txBody>
          <a:bodyPr>
            <a:normAutofit fontScale="85000" lnSpcReduction="20000"/>
          </a:bodyPr>
          <a:lstStyle/>
          <a:p>
            <a:pPr>
              <a:buNone/>
            </a:pPr>
            <a:r>
              <a:rPr lang="en-US" b="1" dirty="0">
                <a:latin typeface="Times New Roman" pitchFamily="18" charset="0"/>
                <a:cs typeface="Times New Roman" pitchFamily="18" charset="0"/>
              </a:rPr>
              <a:t>Example of Declaration Tag</a:t>
            </a:r>
          </a:p>
          <a:p>
            <a:pPr>
              <a:buNone/>
            </a:pPr>
            <a:endParaRPr lang="en-US"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&lt;html&gt; </a:t>
            </a:r>
          </a:p>
          <a:p>
            <a:pPr>
              <a:buNone/>
            </a:pPr>
            <a:r>
              <a:rPr lang="en-US" dirty="0">
                <a:latin typeface="Times New Roman" pitchFamily="18" charset="0"/>
                <a:cs typeface="Times New Roman" pitchFamily="18" charset="0"/>
              </a:rPr>
              <a:t>&lt;head&gt;</a:t>
            </a:r>
          </a:p>
          <a:p>
            <a:pPr>
              <a:buNone/>
            </a:pPr>
            <a:r>
              <a:rPr lang="en-US" dirty="0">
                <a:latin typeface="Times New Roman" pitchFamily="18" charset="0"/>
                <a:cs typeface="Times New Roman" pitchFamily="18" charset="0"/>
              </a:rPr>
              <a:t> &lt;title&gt;My First JSP Page&lt;/title&gt;</a:t>
            </a:r>
          </a:p>
          <a:p>
            <a:pPr>
              <a:buNone/>
            </a:pPr>
            <a:r>
              <a:rPr lang="en-US" dirty="0">
                <a:latin typeface="Times New Roman" pitchFamily="18" charset="0"/>
                <a:cs typeface="Times New Roman" pitchFamily="18" charset="0"/>
              </a:rPr>
              <a:t> &lt;/head&gt; </a:t>
            </a:r>
          </a:p>
          <a:p>
            <a:pPr>
              <a:buNone/>
            </a:pPr>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count = 0; %&gt;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&lt;body&gt; Page Count is: </a:t>
            </a:r>
          </a:p>
          <a:p>
            <a:pPr>
              <a:buNone/>
            </a:pPr>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out.println</a:t>
            </a:r>
            <a:r>
              <a:rPr lang="en-US" b="1" dirty="0">
                <a:latin typeface="Times New Roman" pitchFamily="18" charset="0"/>
                <a:cs typeface="Times New Roman" pitchFamily="18" charset="0"/>
              </a:rPr>
              <a:t>(++count); %&gt;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&lt;/body&gt; </a:t>
            </a:r>
          </a:p>
          <a:p>
            <a:pPr>
              <a:buNone/>
            </a:pPr>
            <a:r>
              <a:rPr lang="en-US" dirty="0">
                <a:latin typeface="Times New Roman" pitchFamily="18" charset="0"/>
                <a:cs typeface="Times New Roman" pitchFamily="18" charset="0"/>
              </a:rPr>
              <a:t>&lt;/html&gt;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553200"/>
          </a:xfrm>
        </p:spPr>
        <p:txBody>
          <a:bodyPr>
            <a:normAutofit fontScale="85000" lnSpcReduction="10000"/>
          </a:bodyPr>
          <a:lstStyle/>
          <a:p>
            <a:r>
              <a:rPr lang="en-US" b="1" dirty="0">
                <a:latin typeface="Times New Roman" pitchFamily="18" charset="0"/>
                <a:cs typeface="Times New Roman" pitchFamily="18" charset="0"/>
              </a:rPr>
              <a:t>The above JSP page becomes this </a:t>
            </a:r>
            <a:r>
              <a:rPr lang="en-US" b="1" dirty="0" err="1">
                <a:latin typeface="Times New Roman" pitchFamily="18" charset="0"/>
                <a:cs typeface="Times New Roman" pitchFamily="18" charset="0"/>
              </a:rPr>
              <a:t>Servlet</a:t>
            </a:r>
            <a:endParaRPr lang="en-US" b="1" dirty="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hello_jsp</a:t>
            </a:r>
            <a:r>
              <a:rPr lang="en-US" dirty="0">
                <a:latin typeface="Times New Roman" pitchFamily="18" charset="0"/>
                <a:cs typeface="Times New Roman" pitchFamily="18" charset="0"/>
              </a:rPr>
              <a:t> extends </a:t>
            </a:r>
            <a:r>
              <a:rPr lang="en-US" dirty="0" err="1">
                <a:latin typeface="Times New Roman" pitchFamily="18" charset="0"/>
                <a:cs typeface="Times New Roman" pitchFamily="18" charset="0"/>
              </a:rPr>
              <a:t>HttpServlet</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count=0;</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public void _</a:t>
            </a:r>
            <a:r>
              <a:rPr lang="en-US" dirty="0" err="1">
                <a:latin typeface="Times New Roman" pitchFamily="18" charset="0"/>
                <a:cs typeface="Times New Roman" pitchFamily="18" charset="0"/>
              </a:rPr>
              <a:t>jspService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HttpServletRequest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request,HttpServletResponse</a:t>
            </a:r>
            <a:r>
              <a:rPr lang="en-US" dirty="0">
                <a:latin typeface="Times New Roman" pitchFamily="18" charset="0"/>
                <a:cs typeface="Times New Roman" pitchFamily="18" charset="0"/>
              </a:rPr>
              <a:t> response) throws </a:t>
            </a:r>
            <a:r>
              <a:rPr lang="en-US" dirty="0" err="1">
                <a:latin typeface="Times New Roman" pitchFamily="18" charset="0"/>
                <a:cs typeface="Times New Roman" pitchFamily="18" charset="0"/>
              </a:rPr>
              <a:t>IOException,ServletException</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PrintWriter</a:t>
            </a:r>
            <a:r>
              <a:rPr lang="en-US" dirty="0">
                <a:latin typeface="Times New Roman" pitchFamily="18" charset="0"/>
                <a:cs typeface="Times New Roman" pitchFamily="18" charset="0"/>
              </a:rPr>
              <a:t> out = </a:t>
            </a:r>
            <a:r>
              <a:rPr lang="en-US" dirty="0" err="1">
                <a:latin typeface="Times New Roman" pitchFamily="18" charset="0"/>
                <a:cs typeface="Times New Roman" pitchFamily="18" charset="0"/>
              </a:rPr>
              <a:t>response.getWriter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response.setContenType</a:t>
            </a:r>
            <a:r>
              <a:rPr lang="en-US" dirty="0">
                <a:latin typeface="Times New Roman" pitchFamily="18" charset="0"/>
                <a:cs typeface="Times New Roman" pitchFamily="18" charset="0"/>
              </a:rPr>
              <a:t>("text/html"); 	</a:t>
            </a:r>
            <a:r>
              <a:rPr lang="en-US" dirty="0" err="1">
                <a:latin typeface="Times New Roman" pitchFamily="18" charset="0"/>
                <a:cs typeface="Times New Roman" pitchFamily="18" charset="0"/>
              </a:rPr>
              <a:t>out.write</a:t>
            </a:r>
            <a:r>
              <a:rPr lang="en-US" dirty="0">
                <a:latin typeface="Times New Roman" pitchFamily="18" charset="0"/>
                <a:cs typeface="Times New Roman" pitchFamily="18" charset="0"/>
              </a:rPr>
              <a:t>("&lt;html&gt;&lt;body&gt;");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out.write</a:t>
            </a:r>
            <a:r>
              <a:rPr lang="en-US" dirty="0">
                <a:latin typeface="Times New Roman" pitchFamily="18" charset="0"/>
                <a:cs typeface="Times New Roman" pitchFamily="18" charset="0"/>
              </a:rPr>
              <a:t>("Page count is:");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out.print</a:t>
            </a:r>
            <a:r>
              <a:rPr lang="en-US" dirty="0">
                <a:latin typeface="Times New Roman" pitchFamily="18" charset="0"/>
                <a:cs typeface="Times New Roman" pitchFamily="18" charset="0"/>
              </a:rPr>
              <a:t>(++count); 	</a:t>
            </a:r>
            <a:r>
              <a:rPr lang="en-US" dirty="0" err="1">
                <a:latin typeface="Times New Roman" pitchFamily="18" charset="0"/>
                <a:cs typeface="Times New Roman" pitchFamily="18" charset="0"/>
              </a:rPr>
              <a:t>out.write</a:t>
            </a:r>
            <a:r>
              <a:rPr lang="en-US" dirty="0">
                <a:latin typeface="Times New Roman" pitchFamily="18" charset="0"/>
                <a:cs typeface="Times New Roman" pitchFamily="18" charset="0"/>
              </a:rPr>
              <a:t>("&lt;/body&gt;&lt;/html&gt;");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a:latin typeface="Times New Roman" pitchFamily="18" charset="0"/>
                <a:cs typeface="Times New Roman" pitchFamily="18" charset="0"/>
              </a:rPr>
              <a:t>Expression Tag</a:t>
            </a:r>
          </a:p>
        </p:txBody>
      </p:sp>
      <p:sp>
        <p:nvSpPr>
          <p:cNvPr id="3" name="Content Placeholder 2"/>
          <p:cNvSpPr>
            <a:spLocks noGrp="1"/>
          </p:cNvSpPr>
          <p:nvPr>
            <p:ph idx="1"/>
          </p:nvPr>
        </p:nvSpPr>
        <p:spPr>
          <a:xfrm>
            <a:off x="381000" y="1676400"/>
            <a:ext cx="8305800" cy="4449763"/>
          </a:xfrm>
        </p:spPr>
        <p:txBody>
          <a:bodyPr>
            <a:normAutofit fontScale="85000" lnSpcReduction="20000"/>
          </a:bodyPr>
          <a:lstStyle/>
          <a:p>
            <a:r>
              <a:rPr lang="en-US" dirty="0">
                <a:latin typeface="Times New Roman" pitchFamily="18" charset="0"/>
                <a:cs typeface="Times New Roman" pitchFamily="18" charset="0"/>
              </a:rPr>
              <a:t>Expression Tag is used to print out java language expression that is put between the tags. An expression tag can hold any java language expression that can be used as an argument to the </a:t>
            </a:r>
            <a:r>
              <a:rPr lang="en-US" b="1" dirty="0" err="1">
                <a:latin typeface="Times New Roman" pitchFamily="18" charset="0"/>
                <a:cs typeface="Times New Roman" pitchFamily="18" charset="0"/>
              </a:rPr>
              <a:t>out.print</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method.</a:t>
            </a:r>
          </a:p>
          <a:p>
            <a:pPr>
              <a:buNone/>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Syntax of Expression Tag</a:t>
            </a:r>
          </a:p>
          <a:p>
            <a:pPr>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&lt;%= </a:t>
            </a:r>
            <a:r>
              <a:rPr lang="en-US" dirty="0" err="1">
                <a:solidFill>
                  <a:srgbClr val="FF0000"/>
                </a:solidFill>
                <a:latin typeface="Times New Roman" pitchFamily="18" charset="0"/>
                <a:cs typeface="Times New Roman" pitchFamily="18" charset="0"/>
              </a:rPr>
              <a:t>JavaExpression</a:t>
            </a:r>
            <a:r>
              <a:rPr lang="en-US" dirty="0">
                <a:solidFill>
                  <a:srgbClr val="FF0000"/>
                </a:solidFill>
                <a:latin typeface="Times New Roman" pitchFamily="18" charset="0"/>
                <a:cs typeface="Times New Roman" pitchFamily="18" charset="0"/>
              </a:rPr>
              <a:t> %&gt; </a:t>
            </a:r>
          </a:p>
          <a:p>
            <a:r>
              <a:rPr lang="en-US" b="1" dirty="0">
                <a:latin typeface="Times New Roman" pitchFamily="18" charset="0"/>
                <a:cs typeface="Times New Roman" pitchFamily="18" charset="0"/>
              </a:rPr>
              <a:t>When the Container sees this</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&lt;%= (2*5) %&gt;</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It turns it into this:</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out.print</a:t>
            </a:r>
            <a:r>
              <a:rPr lang="en-US" dirty="0">
                <a:solidFill>
                  <a:srgbClr val="FF0000"/>
                </a:solidFill>
                <a:latin typeface="Times New Roman" pitchFamily="18" charset="0"/>
                <a:cs typeface="Times New Roman" pitchFamily="18" charset="0"/>
              </a:rPr>
              <a:t>((2*5));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382000" cy="5059363"/>
          </a:xfrm>
        </p:spPr>
        <p:txBody>
          <a:bodyPr/>
          <a:lstStyle/>
          <a:p>
            <a:pPr algn="ctr">
              <a:buNone/>
            </a:pPr>
            <a:r>
              <a:rPr lang="en-US" b="1" dirty="0">
                <a:latin typeface="Times New Roman" pitchFamily="18" charset="0"/>
                <a:cs typeface="Times New Roman" pitchFamily="18" charset="0"/>
              </a:rPr>
              <a:t>Example of Expression Tag</a:t>
            </a:r>
          </a:p>
          <a:p>
            <a:pPr>
              <a:buNone/>
            </a:pPr>
            <a:r>
              <a:rPr lang="en-US" dirty="0">
                <a:latin typeface="Times New Roman" pitchFamily="18" charset="0"/>
                <a:cs typeface="Times New Roman" pitchFamily="18" charset="0"/>
              </a:rPr>
              <a:t>&lt;html&gt;</a:t>
            </a:r>
          </a:p>
          <a:p>
            <a:pPr>
              <a:buNone/>
            </a:pPr>
            <a:r>
              <a:rPr lang="en-US" dirty="0">
                <a:latin typeface="Times New Roman" pitchFamily="18" charset="0"/>
                <a:cs typeface="Times New Roman" pitchFamily="18" charset="0"/>
              </a:rPr>
              <a:t> &lt;head&gt; </a:t>
            </a:r>
          </a:p>
          <a:p>
            <a:pPr>
              <a:buNone/>
            </a:pPr>
            <a:r>
              <a:rPr lang="en-US" dirty="0">
                <a:latin typeface="Times New Roman" pitchFamily="18" charset="0"/>
                <a:cs typeface="Times New Roman" pitchFamily="18" charset="0"/>
              </a:rPr>
              <a:t>&lt;title&gt;My First JSP Page&lt;/title&gt; </a:t>
            </a:r>
          </a:p>
          <a:p>
            <a:pPr>
              <a:buNone/>
            </a:pPr>
            <a:r>
              <a:rPr lang="en-US" dirty="0">
                <a:latin typeface="Times New Roman" pitchFamily="18" charset="0"/>
                <a:cs typeface="Times New Roman" pitchFamily="18" charset="0"/>
              </a:rPr>
              <a:t>&lt;/head&gt; </a:t>
            </a:r>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count = 0; %&gt;</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&lt;body&gt; Page Count is </a:t>
            </a:r>
            <a:r>
              <a:rPr lang="en-US" b="1" dirty="0">
                <a:latin typeface="Times New Roman" pitchFamily="18" charset="0"/>
                <a:cs typeface="Times New Roman" pitchFamily="18" charset="0"/>
              </a:rPr>
              <a:t>&lt;%= ++count %&gt;</a:t>
            </a:r>
            <a:r>
              <a:rPr lang="en-US" dirty="0">
                <a:latin typeface="Times New Roman" pitchFamily="18" charset="0"/>
                <a:cs typeface="Times New Roman" pitchFamily="18" charset="0"/>
              </a:rPr>
              <a:t> &lt;/body&gt;</a:t>
            </a:r>
          </a:p>
          <a:p>
            <a:pPr>
              <a:buNone/>
            </a:pPr>
            <a:r>
              <a:rPr lang="en-US" dirty="0">
                <a:latin typeface="Times New Roman" pitchFamily="18" charset="0"/>
                <a:cs typeface="Times New Roman" pitchFamily="18" charset="0"/>
              </a:rPr>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Directive Tag</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Directive Tag</a:t>
            </a:r>
            <a:r>
              <a:rPr lang="en-US" dirty="0">
                <a:latin typeface="Times New Roman" pitchFamily="18" charset="0"/>
                <a:cs typeface="Times New Roman" pitchFamily="18" charset="0"/>
              </a:rPr>
              <a:t> gives special instruction to Web Container at the time of page translation. Directive tag are of three types: </a:t>
            </a:r>
            <a:r>
              <a:rPr lang="en-US" b="1" dirty="0" err="1">
                <a:latin typeface="Times New Roman" pitchFamily="18" charset="0"/>
                <a:cs typeface="Times New Roman" pitchFamily="18" charset="0"/>
              </a:rPr>
              <a:t>page</a:t>
            </a:r>
            <a:r>
              <a:rPr lang="en-US" dirty="0" err="1">
                <a:latin typeface="Times New Roman" pitchFamily="18" charset="0"/>
                <a:cs typeface="Times New Roman" pitchFamily="18" charset="0"/>
              </a:rPr>
              <a:t>,</a:t>
            </a:r>
            <a:r>
              <a:rPr lang="en-US" b="1" dirty="0" err="1">
                <a:latin typeface="Times New Roman" pitchFamily="18" charset="0"/>
                <a:cs typeface="Times New Roman" pitchFamily="18" charset="0"/>
              </a:rPr>
              <a:t>include</a:t>
            </a:r>
            <a:r>
              <a:rPr lang="en-US" dirty="0">
                <a:latin typeface="Times New Roman" pitchFamily="18" charset="0"/>
                <a:cs typeface="Times New Roman" pitchFamily="18" charset="0"/>
              </a:rPr>
              <a:t> and </a:t>
            </a:r>
            <a:r>
              <a:rPr lang="en-US" b="1" dirty="0" err="1">
                <a:latin typeface="Times New Roman" pitchFamily="18" charset="0"/>
                <a:cs typeface="Times New Roman" pitchFamily="18" charset="0"/>
              </a:rPr>
              <a:t>taglib</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marL="514350" indent="-514350">
              <a:buFont typeface="+mj-lt"/>
              <a:buAutoNum type="arabicPeriod"/>
            </a:pPr>
            <a:r>
              <a:rPr lang="en-US" b="1" dirty="0">
                <a:latin typeface="Times New Roman" pitchFamily="18" charset="0"/>
                <a:cs typeface="Times New Roman" pitchFamily="18" charset="0"/>
              </a:rPr>
              <a:t>&lt;%@ page ... %&gt;</a:t>
            </a:r>
            <a:r>
              <a:rPr lang="en-US" dirty="0">
                <a:latin typeface="Times New Roman" pitchFamily="18" charset="0"/>
                <a:cs typeface="Times New Roman" pitchFamily="18" charset="0"/>
              </a:rPr>
              <a:t>defines page dependent properties such as language, session, </a:t>
            </a:r>
            <a:r>
              <a:rPr lang="en-US" dirty="0" err="1">
                <a:latin typeface="Times New Roman" pitchFamily="18" charset="0"/>
                <a:cs typeface="Times New Roman" pitchFamily="18" charset="0"/>
              </a:rPr>
              <a:t>errorPage</a:t>
            </a:r>
            <a:r>
              <a:rPr lang="en-US" dirty="0">
                <a:latin typeface="Times New Roman" pitchFamily="18" charset="0"/>
                <a:cs typeface="Times New Roman" pitchFamily="18" charset="0"/>
              </a:rPr>
              <a:t> etc. </a:t>
            </a:r>
          </a:p>
          <a:p>
            <a:pPr marL="514350" indent="-514350">
              <a:buFont typeface="+mj-lt"/>
              <a:buAutoNum type="arabicPeriod"/>
            </a:pPr>
            <a:r>
              <a:rPr lang="en-US" b="1" dirty="0">
                <a:latin typeface="Times New Roman" pitchFamily="18" charset="0"/>
                <a:cs typeface="Times New Roman" pitchFamily="18" charset="0"/>
              </a:rPr>
              <a:t>&lt;%@ include ... %&gt;</a:t>
            </a:r>
            <a:r>
              <a:rPr lang="en-US" dirty="0">
                <a:latin typeface="Times New Roman" pitchFamily="18" charset="0"/>
                <a:cs typeface="Times New Roman" pitchFamily="18" charset="0"/>
              </a:rPr>
              <a:t>defines file to be included. </a:t>
            </a:r>
          </a:p>
          <a:p>
            <a:pPr marL="514350" indent="-514350">
              <a:buFont typeface="+mj-lt"/>
              <a:buAutoNum type="arabicPeriod"/>
            </a:pPr>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taglib</a:t>
            </a:r>
            <a:r>
              <a:rPr lang="en-US" b="1" dirty="0">
                <a:latin typeface="Times New Roman" pitchFamily="18" charset="0"/>
                <a:cs typeface="Times New Roman" pitchFamily="18" charset="0"/>
              </a:rPr>
              <a:t> ... %&gt;</a:t>
            </a:r>
            <a:r>
              <a:rPr lang="en-US" dirty="0">
                <a:latin typeface="Times New Roman" pitchFamily="18" charset="0"/>
                <a:cs typeface="Times New Roman" pitchFamily="18" charset="0"/>
              </a:rPr>
              <a:t>declares tag library used in the page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Page directive</a:t>
            </a:r>
            <a:endParaRPr lang="en-US" dirty="0"/>
          </a:p>
        </p:txBody>
      </p:sp>
      <p:sp>
        <p:nvSpPr>
          <p:cNvPr id="3" name="Content Placeholder 2"/>
          <p:cNvSpPr>
            <a:spLocks noGrp="1"/>
          </p:cNvSpPr>
          <p:nvPr>
            <p:ph idx="1"/>
          </p:nvPr>
        </p:nvSpPr>
        <p:spPr>
          <a:xfrm>
            <a:off x="457200" y="1600200"/>
            <a:ext cx="8229600" cy="4724400"/>
          </a:xfrm>
        </p:spPr>
        <p:txBody>
          <a:bodyPr>
            <a:normAutofit fontScale="47500" lnSpcReduction="20000"/>
          </a:bodyPr>
          <a:lstStyle/>
          <a:p>
            <a:r>
              <a:rPr lang="en-US" dirty="0"/>
              <a:t> You can place page directive anywhere in the JSP file, but it is good practice to make it as the first statement of the JSP page.</a:t>
            </a:r>
          </a:p>
          <a:p>
            <a:endParaRPr lang="en-US" dirty="0"/>
          </a:p>
          <a:p>
            <a:r>
              <a:rPr lang="en-US" dirty="0"/>
              <a:t>&lt;%@ page attribute="value" %&gt;  </a:t>
            </a:r>
          </a:p>
          <a:p>
            <a:endParaRPr lang="en-US" dirty="0"/>
          </a:p>
          <a:p>
            <a:r>
              <a:rPr lang="en-US" dirty="0"/>
              <a:t>The </a:t>
            </a:r>
            <a:r>
              <a:rPr lang="en-US" b="1" dirty="0"/>
              <a:t>Page directive</a:t>
            </a:r>
            <a:r>
              <a:rPr lang="en-US" dirty="0"/>
              <a:t> defines a number of page dependent properties which communicates with the Web Container at the time of translation. </a:t>
            </a:r>
          </a:p>
          <a:p>
            <a:endParaRPr lang="en-US" dirty="0"/>
          </a:p>
          <a:p>
            <a:r>
              <a:rPr lang="en-US" b="1" i="1" dirty="0"/>
              <a:t>import</a:t>
            </a:r>
            <a:r>
              <a:rPr lang="en-US" dirty="0"/>
              <a:t> attribute</a:t>
            </a:r>
          </a:p>
          <a:p>
            <a:r>
              <a:rPr lang="en-US" b="1" i="1" dirty="0"/>
              <a:t>language</a:t>
            </a:r>
            <a:r>
              <a:rPr lang="en-US" dirty="0"/>
              <a:t> attribute</a:t>
            </a:r>
          </a:p>
          <a:p>
            <a:r>
              <a:rPr lang="en-US" b="1" i="1" dirty="0"/>
              <a:t>extends</a:t>
            </a:r>
            <a:r>
              <a:rPr lang="en-US" b="1" dirty="0"/>
              <a:t> </a:t>
            </a:r>
            <a:r>
              <a:rPr lang="en-US" dirty="0"/>
              <a:t>attribute</a:t>
            </a:r>
          </a:p>
          <a:p>
            <a:r>
              <a:rPr lang="en-US" b="1" i="1" dirty="0"/>
              <a:t>session</a:t>
            </a:r>
            <a:r>
              <a:rPr lang="en-US" b="1" dirty="0"/>
              <a:t> </a:t>
            </a:r>
            <a:r>
              <a:rPr lang="en-US" dirty="0"/>
              <a:t>attribute</a:t>
            </a:r>
          </a:p>
          <a:p>
            <a:r>
              <a:rPr lang="en-US" b="1" i="1" dirty="0" err="1"/>
              <a:t>isThreadSafe</a:t>
            </a:r>
            <a:r>
              <a:rPr lang="en-US" b="1" dirty="0"/>
              <a:t> </a:t>
            </a:r>
            <a:r>
              <a:rPr lang="en-US" dirty="0"/>
              <a:t>attribute</a:t>
            </a:r>
          </a:p>
          <a:p>
            <a:r>
              <a:rPr lang="en-US" b="1" i="1" dirty="0" err="1"/>
              <a:t>isErrorPage</a:t>
            </a:r>
            <a:r>
              <a:rPr lang="en-US" dirty="0"/>
              <a:t> attribute</a:t>
            </a:r>
          </a:p>
          <a:p>
            <a:r>
              <a:rPr lang="en-US" b="1" i="1" dirty="0" err="1"/>
              <a:t>errorPage</a:t>
            </a:r>
            <a:r>
              <a:rPr lang="en-US" dirty="0"/>
              <a:t> attribute</a:t>
            </a:r>
          </a:p>
          <a:p>
            <a:r>
              <a:rPr lang="en-US" b="1" i="1" dirty="0" err="1"/>
              <a:t>contentType</a:t>
            </a:r>
            <a:r>
              <a:rPr lang="en-US" dirty="0"/>
              <a:t> attribute</a:t>
            </a:r>
          </a:p>
          <a:p>
            <a:r>
              <a:rPr lang="en-US" b="1" i="1" dirty="0" err="1"/>
              <a:t>autoFlush</a:t>
            </a:r>
            <a:r>
              <a:rPr lang="en-US" dirty="0"/>
              <a:t> attribute</a:t>
            </a:r>
          </a:p>
          <a:p>
            <a:r>
              <a:rPr lang="en-US" b="1" i="1" dirty="0"/>
              <a:t>buffer</a:t>
            </a:r>
            <a:r>
              <a:rPr lang="en-US" dirty="0"/>
              <a:t> attribute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r>
              <a:rPr lang="en-US" b="1" i="1" dirty="0">
                <a:latin typeface="Times New Roman" pitchFamily="18" charset="0"/>
                <a:cs typeface="Times New Roman" pitchFamily="18" charset="0"/>
              </a:rPr>
              <a:t>1.Import</a:t>
            </a:r>
            <a:r>
              <a:rPr lang="en-US" b="1" dirty="0">
                <a:latin typeface="Times New Roman" pitchFamily="18" charset="0"/>
                <a:cs typeface="Times New Roman" pitchFamily="18" charset="0"/>
              </a:rPr>
              <a:t> Attribute</a:t>
            </a:r>
          </a:p>
          <a:p>
            <a:pPr>
              <a:buNone/>
            </a:pP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import attribute defines the set of classes and packages that must be </a:t>
            </a:r>
            <a:r>
              <a:rPr lang="en-US" dirty="0" err="1">
                <a:latin typeface="Times New Roman" pitchFamily="18" charset="0"/>
                <a:cs typeface="Times New Roman" pitchFamily="18" charset="0"/>
              </a:rPr>
              <a:t>inported</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class definition. </a:t>
            </a:r>
          </a:p>
          <a:p>
            <a:r>
              <a:rPr lang="en-US" dirty="0">
                <a:latin typeface="Times New Roman" pitchFamily="18" charset="0"/>
                <a:cs typeface="Times New Roman" pitchFamily="18" charset="0"/>
              </a:rPr>
              <a:t>For example</a:t>
            </a:r>
          </a:p>
          <a:p>
            <a:r>
              <a:rPr lang="en-US" dirty="0">
                <a:latin typeface="Times New Roman" pitchFamily="18" charset="0"/>
                <a:cs typeface="Times New Roman" pitchFamily="18" charset="0"/>
              </a:rPr>
              <a:t>&lt;%@ page import="</a:t>
            </a:r>
            <a:r>
              <a:rPr lang="en-US" dirty="0" err="1">
                <a:latin typeface="Times New Roman" pitchFamily="18" charset="0"/>
                <a:cs typeface="Times New Roman" pitchFamily="18" charset="0"/>
              </a:rPr>
              <a:t>java.util.Date</a:t>
            </a:r>
            <a:r>
              <a:rPr lang="en-US" dirty="0">
                <a:latin typeface="Times New Roman" pitchFamily="18" charset="0"/>
                <a:cs typeface="Times New Roman" pitchFamily="18" charset="0"/>
              </a:rPr>
              <a:t>" %&gt; or &lt;%@ page import="</a:t>
            </a:r>
            <a:r>
              <a:rPr lang="en-US" dirty="0" err="1">
                <a:latin typeface="Times New Roman" pitchFamily="18" charset="0"/>
                <a:cs typeface="Times New Roman" pitchFamily="18" charset="0"/>
              </a:rPr>
              <a:t>java.util.Date,java.net</a:t>
            </a:r>
            <a:r>
              <a:rPr lang="en-US" dirty="0">
                <a:latin typeface="Times New Roman" pitchFamily="18" charset="0"/>
                <a:cs typeface="Times New Roman" pitchFamily="18" charset="0"/>
              </a:rPr>
              <a:t>.*" %&gt;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dirty="0" err="1"/>
              <a:t>contentType</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&lt;html&gt;  </a:t>
            </a:r>
          </a:p>
          <a:p>
            <a:pPr>
              <a:buNone/>
            </a:pPr>
            <a:r>
              <a:rPr lang="en-US" dirty="0"/>
              <a:t>&lt;body&gt;  </a:t>
            </a:r>
          </a:p>
          <a:p>
            <a:pPr>
              <a:buNone/>
            </a:pPr>
            <a:r>
              <a:rPr lang="en-US" dirty="0"/>
              <a:t>  </a:t>
            </a:r>
          </a:p>
          <a:p>
            <a:pPr>
              <a:buNone/>
            </a:pPr>
            <a:r>
              <a:rPr lang="en-US" dirty="0"/>
              <a:t>&lt;%@ page </a:t>
            </a:r>
            <a:r>
              <a:rPr lang="en-US" dirty="0" err="1"/>
              <a:t>contentType</a:t>
            </a:r>
            <a:r>
              <a:rPr lang="en-US" dirty="0"/>
              <a:t>=text/html%&gt;  </a:t>
            </a:r>
          </a:p>
          <a:p>
            <a:pPr>
              <a:buNone/>
            </a:pPr>
            <a:r>
              <a:rPr lang="en-US" dirty="0"/>
              <a:t>Today is: &lt;%= </a:t>
            </a:r>
            <a:r>
              <a:rPr lang="en-US" b="1" dirty="0"/>
              <a:t>new</a:t>
            </a:r>
            <a:r>
              <a:rPr lang="en-US" dirty="0"/>
              <a:t> </a:t>
            </a:r>
            <a:r>
              <a:rPr lang="en-US" dirty="0" err="1"/>
              <a:t>java.util.Date</a:t>
            </a:r>
            <a:r>
              <a:rPr lang="en-US" dirty="0"/>
              <a:t>() %&gt;  </a:t>
            </a:r>
          </a:p>
          <a:p>
            <a:pPr>
              <a:buNone/>
            </a:pPr>
            <a:r>
              <a:rPr lang="en-US" dirty="0"/>
              <a:t>  </a:t>
            </a:r>
          </a:p>
          <a:p>
            <a:pPr>
              <a:buNone/>
            </a:pPr>
            <a:r>
              <a:rPr lang="en-US" dirty="0"/>
              <a:t>&lt;/body&gt;  </a:t>
            </a:r>
          </a:p>
          <a:p>
            <a:pPr>
              <a:buNone/>
            </a:pPr>
            <a:r>
              <a:rPr lang="en-US" dirty="0"/>
              <a:t>&lt;/html&gt;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Introduction to JSP</a:t>
            </a:r>
            <a:endParaRPr lang="en-US" dirty="0"/>
          </a:p>
        </p:txBody>
      </p:sp>
      <p:sp>
        <p:nvSpPr>
          <p:cNvPr id="3" name="Content Placeholder 2"/>
          <p:cNvSpPr>
            <a:spLocks noGrp="1"/>
          </p:cNvSpPr>
          <p:nvPr>
            <p:ph idx="1"/>
          </p:nvPr>
        </p:nvSpPr>
        <p:spPr>
          <a:xfrm>
            <a:off x="304800" y="1143000"/>
            <a:ext cx="8610600" cy="5715000"/>
          </a:xfrm>
        </p:spPr>
        <p:txBody>
          <a:bodyPr>
            <a:normAutofit fontScale="70000" lnSpcReduction="20000"/>
          </a:bodyPr>
          <a:lstStyle/>
          <a:p>
            <a:r>
              <a:rPr lang="en-US" sz="3400" dirty="0">
                <a:latin typeface="Times New Roman" pitchFamily="18" charset="0"/>
                <a:cs typeface="Times New Roman" pitchFamily="18" charset="0"/>
              </a:rPr>
              <a:t>It can be thought of as an </a:t>
            </a:r>
            <a:r>
              <a:rPr lang="en-US" sz="3400" b="1" dirty="0">
                <a:solidFill>
                  <a:srgbClr val="FF0000"/>
                </a:solidFill>
                <a:latin typeface="Times New Roman" pitchFamily="18" charset="0"/>
                <a:cs typeface="Times New Roman" pitchFamily="18" charset="0"/>
              </a:rPr>
              <a:t>extension to </a:t>
            </a:r>
            <a:r>
              <a:rPr lang="en-US" sz="3400" b="1" dirty="0" err="1">
                <a:solidFill>
                  <a:srgbClr val="FF0000"/>
                </a:solidFill>
                <a:latin typeface="Times New Roman" pitchFamily="18" charset="0"/>
                <a:cs typeface="Times New Roman" pitchFamily="18" charset="0"/>
              </a:rPr>
              <a:t>servlet</a:t>
            </a:r>
            <a:r>
              <a:rPr lang="en-US" sz="3400" b="1" dirty="0">
                <a:solidFill>
                  <a:srgbClr val="FF0000"/>
                </a:solidFill>
                <a:latin typeface="Times New Roman" pitchFamily="18" charset="0"/>
                <a:cs typeface="Times New Roman" pitchFamily="18" charset="0"/>
              </a:rPr>
              <a:t> </a:t>
            </a:r>
            <a:r>
              <a:rPr lang="en-US" sz="3400" dirty="0">
                <a:latin typeface="Times New Roman" pitchFamily="18" charset="0"/>
                <a:cs typeface="Times New Roman" pitchFamily="18" charset="0"/>
              </a:rPr>
              <a:t>because it provides more functionality than </a:t>
            </a:r>
            <a:r>
              <a:rPr lang="en-US" sz="3400" dirty="0" err="1">
                <a:latin typeface="Times New Roman" pitchFamily="18" charset="0"/>
                <a:cs typeface="Times New Roman" pitchFamily="18" charset="0"/>
              </a:rPr>
              <a:t>servlet</a:t>
            </a:r>
            <a:r>
              <a:rPr lang="en-US" sz="3400" dirty="0">
                <a:latin typeface="Times New Roman" pitchFamily="18" charset="0"/>
                <a:cs typeface="Times New Roman" pitchFamily="18" charset="0"/>
              </a:rPr>
              <a:t> such as expression language, </a:t>
            </a:r>
            <a:r>
              <a:rPr lang="en-US" sz="3400" dirty="0" err="1">
                <a:latin typeface="Times New Roman" pitchFamily="18" charset="0"/>
                <a:cs typeface="Times New Roman" pitchFamily="18" charset="0"/>
              </a:rPr>
              <a:t>jstl</a:t>
            </a:r>
            <a:r>
              <a:rPr lang="en-US" sz="3400" dirty="0">
                <a:latin typeface="Times New Roman" pitchFamily="18" charset="0"/>
                <a:cs typeface="Times New Roman" pitchFamily="18" charset="0"/>
              </a:rPr>
              <a:t> etc.</a:t>
            </a:r>
          </a:p>
          <a:p>
            <a:endParaRPr lang="en-US" sz="3400" b="1" dirty="0">
              <a:latin typeface="Times New Roman" pitchFamily="18" charset="0"/>
              <a:cs typeface="Times New Roman" pitchFamily="18" charset="0"/>
            </a:endParaRPr>
          </a:p>
          <a:p>
            <a:r>
              <a:rPr lang="en-US" sz="3400" b="1" dirty="0">
                <a:latin typeface="Times New Roman" pitchFamily="18" charset="0"/>
                <a:cs typeface="Times New Roman" pitchFamily="18" charset="0"/>
              </a:rPr>
              <a:t>JSP</a:t>
            </a:r>
            <a:r>
              <a:rPr lang="en-US" sz="3400" dirty="0">
                <a:latin typeface="Times New Roman" pitchFamily="18" charset="0"/>
                <a:cs typeface="Times New Roman" pitchFamily="18" charset="0"/>
              </a:rPr>
              <a:t> technology is used to create web application just like </a:t>
            </a:r>
            <a:r>
              <a:rPr lang="en-US" sz="3400" dirty="0" err="1">
                <a:latin typeface="Times New Roman" pitchFamily="18" charset="0"/>
                <a:cs typeface="Times New Roman" pitchFamily="18" charset="0"/>
              </a:rPr>
              <a:t>Servlet</a:t>
            </a:r>
            <a:r>
              <a:rPr lang="en-US" sz="3400" dirty="0">
                <a:latin typeface="Times New Roman" pitchFamily="18" charset="0"/>
                <a:cs typeface="Times New Roman" pitchFamily="18" charset="0"/>
              </a:rPr>
              <a:t> technology. </a:t>
            </a:r>
          </a:p>
          <a:p>
            <a:pPr>
              <a:buNone/>
            </a:pPr>
            <a:r>
              <a:rPr lang="en-US" sz="3400" b="1" dirty="0">
                <a:solidFill>
                  <a:schemeClr val="accent3">
                    <a:lumMod val="50000"/>
                  </a:schemeClr>
                </a:solidFill>
                <a:latin typeface="Times New Roman" pitchFamily="18" charset="0"/>
                <a:cs typeface="Times New Roman" pitchFamily="18" charset="0"/>
              </a:rPr>
              <a:t>                  (JSP=</a:t>
            </a:r>
            <a:r>
              <a:rPr lang="en-US" sz="3400" b="1" dirty="0" err="1">
                <a:solidFill>
                  <a:schemeClr val="accent3">
                    <a:lumMod val="50000"/>
                  </a:schemeClr>
                </a:solidFill>
                <a:latin typeface="Times New Roman" pitchFamily="18" charset="0"/>
                <a:cs typeface="Times New Roman" pitchFamily="18" charset="0"/>
              </a:rPr>
              <a:t>HTML+Java</a:t>
            </a:r>
            <a:r>
              <a:rPr lang="en-US" sz="3400" b="1" dirty="0">
                <a:solidFill>
                  <a:schemeClr val="accent3">
                    <a:lumMod val="50000"/>
                  </a:schemeClr>
                </a:solidFill>
                <a:latin typeface="Times New Roman" pitchFamily="18" charset="0"/>
                <a:cs typeface="Times New Roman" pitchFamily="18" charset="0"/>
              </a:rPr>
              <a:t> </a:t>
            </a:r>
            <a:r>
              <a:rPr lang="en-US" sz="3400" b="1" dirty="0" err="1">
                <a:solidFill>
                  <a:schemeClr val="accent3">
                    <a:lumMod val="50000"/>
                  </a:schemeClr>
                </a:solidFill>
                <a:latin typeface="Times New Roman" pitchFamily="18" charset="0"/>
                <a:cs typeface="Times New Roman" pitchFamily="18" charset="0"/>
              </a:rPr>
              <a:t>i.e.java</a:t>
            </a:r>
            <a:r>
              <a:rPr lang="en-US" sz="3400" b="1" dirty="0">
                <a:solidFill>
                  <a:schemeClr val="accent3">
                    <a:lumMod val="50000"/>
                  </a:schemeClr>
                </a:solidFill>
                <a:latin typeface="Times New Roman" pitchFamily="18" charset="0"/>
                <a:cs typeface="Times New Roman" pitchFamily="18" charset="0"/>
              </a:rPr>
              <a:t> within HTML)</a:t>
            </a:r>
          </a:p>
          <a:p>
            <a:endParaRPr lang="en-US" sz="3400" dirty="0">
              <a:latin typeface="Times New Roman" pitchFamily="18" charset="0"/>
              <a:cs typeface="Times New Roman" pitchFamily="18" charset="0"/>
            </a:endParaRPr>
          </a:p>
          <a:p>
            <a:r>
              <a:rPr lang="en-US" sz="3400" dirty="0">
                <a:latin typeface="Times New Roman" pitchFamily="18" charset="0"/>
                <a:cs typeface="Times New Roman" pitchFamily="18" charset="0"/>
              </a:rPr>
              <a:t>A </a:t>
            </a:r>
            <a:r>
              <a:rPr lang="en-US" sz="3400" b="1" dirty="0">
                <a:latin typeface="Times New Roman" pitchFamily="18" charset="0"/>
                <a:cs typeface="Times New Roman" pitchFamily="18" charset="0"/>
              </a:rPr>
              <a:t>JSP page</a:t>
            </a:r>
            <a:r>
              <a:rPr lang="en-US" sz="3400" dirty="0">
                <a:latin typeface="Times New Roman" pitchFamily="18" charset="0"/>
                <a:cs typeface="Times New Roman" pitchFamily="18" charset="0"/>
              </a:rPr>
              <a:t> is a text document that contains two types of text: </a:t>
            </a:r>
            <a:r>
              <a:rPr lang="en-US" sz="3400" b="1" dirty="0">
                <a:solidFill>
                  <a:srgbClr val="FF0000"/>
                </a:solidFill>
                <a:latin typeface="Times New Roman" pitchFamily="18" charset="0"/>
                <a:cs typeface="Times New Roman" pitchFamily="18" charset="0"/>
              </a:rPr>
              <a:t>static data</a:t>
            </a:r>
            <a:r>
              <a:rPr lang="en-US" sz="3400" dirty="0">
                <a:latin typeface="Times New Roman" pitchFamily="18" charset="0"/>
                <a:cs typeface="Times New Roman" pitchFamily="18" charset="0"/>
              </a:rPr>
              <a:t>, which can be expressed in any text-based format (such as HTML, WML- </a:t>
            </a:r>
            <a:r>
              <a:rPr lang="en-IN" sz="2800" dirty="0"/>
              <a:t>Wireless </a:t>
            </a:r>
            <a:r>
              <a:rPr lang="en-IN" sz="2800" dirty="0" err="1"/>
              <a:t>Markup</a:t>
            </a:r>
            <a:r>
              <a:rPr lang="en-IN" sz="2800" dirty="0"/>
              <a:t> Language</a:t>
            </a:r>
            <a:r>
              <a:rPr lang="en-US" sz="3400" dirty="0">
                <a:latin typeface="Times New Roman" pitchFamily="18" charset="0"/>
                <a:cs typeface="Times New Roman" pitchFamily="18" charset="0"/>
              </a:rPr>
              <a:t>, and XML), and </a:t>
            </a:r>
            <a:r>
              <a:rPr lang="en-US" sz="3400" b="1" dirty="0">
                <a:solidFill>
                  <a:srgbClr val="FF0000"/>
                </a:solidFill>
                <a:latin typeface="Times New Roman" pitchFamily="18" charset="0"/>
                <a:cs typeface="Times New Roman" pitchFamily="18" charset="0"/>
              </a:rPr>
              <a:t>JSP elements</a:t>
            </a:r>
            <a:r>
              <a:rPr lang="en-US" sz="3400" dirty="0">
                <a:latin typeface="Times New Roman" pitchFamily="18" charset="0"/>
                <a:cs typeface="Times New Roman" pitchFamily="18" charset="0"/>
              </a:rPr>
              <a:t>, which construct dynamic .</a:t>
            </a:r>
          </a:p>
          <a:p>
            <a:pPr>
              <a:buNone/>
            </a:pPr>
            <a:endParaRPr lang="en-US" sz="3400" dirty="0">
              <a:latin typeface="Times New Roman" pitchFamily="18" charset="0"/>
              <a:cs typeface="Times New Roman" pitchFamily="18" charset="0"/>
            </a:endParaRPr>
          </a:p>
          <a:p>
            <a:r>
              <a:rPr lang="en-US" sz="3400" dirty="0">
                <a:latin typeface="Times New Roman" pitchFamily="18" charset="0"/>
                <a:cs typeface="Times New Roman" pitchFamily="18" charset="0"/>
              </a:rPr>
              <a:t>The </a:t>
            </a:r>
            <a:r>
              <a:rPr lang="en-US" sz="3400" dirty="0" err="1">
                <a:latin typeface="Times New Roman" pitchFamily="18" charset="0"/>
                <a:cs typeface="Times New Roman" pitchFamily="18" charset="0"/>
              </a:rPr>
              <a:t>jsp</a:t>
            </a:r>
            <a:r>
              <a:rPr lang="en-US" sz="3400" dirty="0">
                <a:latin typeface="Times New Roman" pitchFamily="18" charset="0"/>
                <a:cs typeface="Times New Roman" pitchFamily="18" charset="0"/>
              </a:rPr>
              <a:t> pages are easier to maintain than </a:t>
            </a:r>
            <a:r>
              <a:rPr lang="en-US" sz="3400" dirty="0" err="1">
                <a:latin typeface="Times New Roman" pitchFamily="18" charset="0"/>
                <a:cs typeface="Times New Roman" pitchFamily="18" charset="0"/>
              </a:rPr>
              <a:t>servlet</a:t>
            </a:r>
            <a:r>
              <a:rPr lang="en-US" sz="3400" dirty="0">
                <a:latin typeface="Times New Roman" pitchFamily="18" charset="0"/>
                <a:cs typeface="Times New Roman" pitchFamily="18" charset="0"/>
              </a:rPr>
              <a:t> because we can </a:t>
            </a:r>
            <a:r>
              <a:rPr lang="en-US" sz="3400" b="1" dirty="0">
                <a:solidFill>
                  <a:srgbClr val="FF0000"/>
                </a:solidFill>
                <a:latin typeface="Times New Roman" pitchFamily="18" charset="0"/>
                <a:cs typeface="Times New Roman" pitchFamily="18" charset="0"/>
              </a:rPr>
              <a:t>separate designing and development</a:t>
            </a:r>
            <a:r>
              <a:rPr lang="en-US" sz="3400" dirty="0">
                <a:latin typeface="Times New Roman" pitchFamily="18" charset="0"/>
                <a:cs typeface="Times New Roman" pitchFamily="18" charset="0"/>
              </a:rPr>
              <a:t>. It provides some additional features such as Expression Language, Custom Tag etc. </a:t>
            </a:r>
          </a:p>
          <a:p>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3)info</a:t>
            </a:r>
            <a:br>
              <a:rPr lang="en-US" dirty="0"/>
            </a:br>
            <a:endParaRPr lang="en-US" dirty="0"/>
          </a:p>
        </p:txBody>
      </p:sp>
      <p:sp>
        <p:nvSpPr>
          <p:cNvPr id="4" name="Content Placeholder 3"/>
          <p:cNvSpPr>
            <a:spLocks noGrp="1"/>
          </p:cNvSpPr>
          <p:nvPr>
            <p:ph sz="half" idx="1"/>
          </p:nvPr>
        </p:nvSpPr>
        <p:spPr/>
        <p:txBody>
          <a:bodyPr>
            <a:normAutofit fontScale="92500" lnSpcReduction="10000"/>
          </a:bodyPr>
          <a:lstStyle/>
          <a:p>
            <a:pPr>
              <a:buNone/>
            </a:pPr>
            <a:r>
              <a:rPr lang="en-US" dirty="0"/>
              <a:t>&lt;html&gt;  </a:t>
            </a:r>
          </a:p>
          <a:p>
            <a:pPr>
              <a:buNone/>
            </a:pPr>
            <a:r>
              <a:rPr lang="en-US" dirty="0"/>
              <a:t>&lt;body&gt;  </a:t>
            </a:r>
          </a:p>
          <a:p>
            <a:pPr>
              <a:buNone/>
            </a:pPr>
            <a:r>
              <a:rPr lang="en-US" dirty="0"/>
              <a:t>  </a:t>
            </a:r>
          </a:p>
          <a:p>
            <a:pPr>
              <a:buNone/>
            </a:pPr>
            <a:r>
              <a:rPr lang="en-US" dirty="0"/>
              <a:t>&lt;%@ page info=“Welcome to PU" %&gt;  </a:t>
            </a:r>
          </a:p>
          <a:p>
            <a:pPr>
              <a:buNone/>
            </a:pPr>
            <a:r>
              <a:rPr lang="en-US" dirty="0"/>
              <a:t>Today is: &lt;%= </a:t>
            </a:r>
            <a:r>
              <a:rPr lang="en-US" b="1" dirty="0"/>
              <a:t>new</a:t>
            </a:r>
            <a:r>
              <a:rPr lang="en-US" dirty="0"/>
              <a:t> </a:t>
            </a:r>
            <a:r>
              <a:rPr lang="en-US" dirty="0" err="1"/>
              <a:t>java.util.Date</a:t>
            </a:r>
            <a:r>
              <a:rPr lang="en-US" dirty="0"/>
              <a:t>() %&gt;  </a:t>
            </a:r>
          </a:p>
          <a:p>
            <a:pPr>
              <a:buNone/>
            </a:pPr>
            <a:r>
              <a:rPr lang="en-US" dirty="0"/>
              <a:t>  </a:t>
            </a:r>
          </a:p>
          <a:p>
            <a:pPr>
              <a:buNone/>
            </a:pPr>
            <a:r>
              <a:rPr lang="en-US" dirty="0"/>
              <a:t>&lt;/body&gt;  </a:t>
            </a:r>
          </a:p>
          <a:p>
            <a:pPr>
              <a:buNone/>
            </a:pPr>
            <a:r>
              <a:rPr lang="en-US" dirty="0"/>
              <a:t>&lt;/html&gt;  </a:t>
            </a:r>
          </a:p>
          <a:p>
            <a:endParaRPr lang="en-US" dirty="0"/>
          </a:p>
        </p:txBody>
      </p:sp>
      <p:sp>
        <p:nvSpPr>
          <p:cNvPr id="5" name="Content Placeholder 4"/>
          <p:cNvSpPr>
            <a:spLocks noGrp="1"/>
          </p:cNvSpPr>
          <p:nvPr>
            <p:ph sz="half" idx="2"/>
          </p:nvPr>
        </p:nvSpPr>
        <p:spPr/>
        <p:txBody>
          <a:bodyPr>
            <a:normAutofit fontScale="92500" lnSpcReduction="10000"/>
          </a:bodyPr>
          <a:lstStyle/>
          <a:p>
            <a:pPr>
              <a:buNone/>
            </a:pPr>
            <a:r>
              <a:rPr lang="en-US" b="1" dirty="0"/>
              <a:t>public</a:t>
            </a:r>
            <a:r>
              <a:rPr lang="en-US" dirty="0"/>
              <a:t> String </a:t>
            </a:r>
            <a:r>
              <a:rPr lang="en-US" dirty="0" err="1"/>
              <a:t>getServletInfo</a:t>
            </a:r>
            <a:r>
              <a:rPr lang="en-US" dirty="0"/>
              <a:t>() {  </a:t>
            </a:r>
          </a:p>
          <a:p>
            <a:pPr>
              <a:buNone/>
            </a:pPr>
            <a:r>
              <a:rPr lang="en-US" dirty="0"/>
              <a:t>  </a:t>
            </a:r>
            <a:r>
              <a:rPr lang="en-US" b="1" dirty="0"/>
              <a:t>return</a:t>
            </a:r>
            <a:r>
              <a:rPr lang="en-US" dirty="0"/>
              <a:t> “Welcome to PU";   </a:t>
            </a:r>
          </a:p>
          <a:p>
            <a:pPr>
              <a:buNone/>
            </a:pPr>
            <a:r>
              <a:rPr lang="en-US" dirty="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4)buffer</a:t>
            </a:r>
            <a:br>
              <a:rPr lang="en-US" dirty="0"/>
            </a:b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a:t>&lt;html&gt;  </a:t>
            </a:r>
          </a:p>
          <a:p>
            <a:pPr>
              <a:buNone/>
            </a:pPr>
            <a:r>
              <a:rPr lang="en-US" dirty="0"/>
              <a:t>&lt;body&gt;  </a:t>
            </a:r>
          </a:p>
          <a:p>
            <a:pPr>
              <a:buNone/>
            </a:pPr>
            <a:r>
              <a:rPr lang="en-US" dirty="0"/>
              <a:t>  </a:t>
            </a:r>
          </a:p>
          <a:p>
            <a:pPr>
              <a:buNone/>
            </a:pPr>
            <a:r>
              <a:rPr lang="en-US" dirty="0"/>
              <a:t>&lt;%@ page buffer="16kb" %&gt;  </a:t>
            </a:r>
          </a:p>
          <a:p>
            <a:pPr>
              <a:buNone/>
            </a:pPr>
            <a:r>
              <a:rPr lang="en-US" dirty="0"/>
              <a:t>Today is: &lt;%= </a:t>
            </a:r>
            <a:r>
              <a:rPr lang="en-US" b="1" dirty="0"/>
              <a:t>new</a:t>
            </a:r>
            <a:r>
              <a:rPr lang="en-US" dirty="0"/>
              <a:t> </a:t>
            </a:r>
            <a:r>
              <a:rPr lang="en-US" dirty="0" err="1"/>
              <a:t>java.util.Date</a:t>
            </a:r>
            <a:r>
              <a:rPr lang="en-US" dirty="0"/>
              <a:t>() %&gt;  </a:t>
            </a:r>
          </a:p>
          <a:p>
            <a:pPr>
              <a:buNone/>
            </a:pPr>
            <a:r>
              <a:rPr lang="en-US" dirty="0"/>
              <a:t>  </a:t>
            </a:r>
          </a:p>
          <a:p>
            <a:pPr>
              <a:buNone/>
            </a:pPr>
            <a:r>
              <a:rPr lang="en-US" dirty="0"/>
              <a:t>&lt;/body&gt;  </a:t>
            </a:r>
          </a:p>
          <a:p>
            <a:pPr>
              <a:buNone/>
            </a:pPr>
            <a:r>
              <a:rPr lang="en-US" dirty="0"/>
              <a:t>&lt;/html&gt; </a:t>
            </a:r>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5)language</a:t>
            </a:r>
            <a:br>
              <a:rPr lang="en-US" dirty="0"/>
            </a:br>
            <a:endParaRPr lang="en-US" dirty="0"/>
          </a:p>
        </p:txBody>
      </p:sp>
      <p:sp>
        <p:nvSpPr>
          <p:cNvPr id="3" name="Content Placeholder 2"/>
          <p:cNvSpPr>
            <a:spLocks noGrp="1"/>
          </p:cNvSpPr>
          <p:nvPr>
            <p:ph idx="1"/>
          </p:nvPr>
        </p:nvSpPr>
        <p:spPr/>
        <p:txBody>
          <a:bodyPr/>
          <a:lstStyle/>
          <a:p>
            <a:pPr>
              <a:buNone/>
            </a:pPr>
            <a:endParaRPr lang="en-US" dirty="0"/>
          </a:p>
          <a:p>
            <a:pPr>
              <a:buNone/>
            </a:pPr>
            <a:r>
              <a:rPr lang="en-US" dirty="0"/>
              <a:t>&lt;%@ page language = "java" %&gt;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a:t>
            </a:r>
            <a:r>
              <a:rPr lang="en-US" dirty="0" err="1"/>
              <a:t>isThreadSafe</a:t>
            </a:r>
            <a:br>
              <a:rPr lang="en-US" dirty="0"/>
            </a:br>
            <a:endParaRPr lang="en-US" dirty="0"/>
          </a:p>
        </p:txBody>
      </p:sp>
      <p:sp>
        <p:nvSpPr>
          <p:cNvPr id="3" name="Content Placeholder 2"/>
          <p:cNvSpPr>
            <a:spLocks noGrp="1"/>
          </p:cNvSpPr>
          <p:nvPr>
            <p:ph sz="half" idx="1"/>
          </p:nvPr>
        </p:nvSpPr>
        <p:spPr>
          <a:xfrm>
            <a:off x="0" y="1600200"/>
            <a:ext cx="5257800" cy="4525963"/>
          </a:xfrm>
        </p:spPr>
        <p:txBody>
          <a:bodyPr/>
          <a:lstStyle/>
          <a:p>
            <a:pPr>
              <a:buNone/>
            </a:pPr>
            <a:r>
              <a:rPr lang="en-US" dirty="0"/>
              <a:t>&lt;%@ page </a:t>
            </a:r>
            <a:r>
              <a:rPr lang="en-US" dirty="0" err="1"/>
              <a:t>isThreadSafe</a:t>
            </a:r>
            <a:r>
              <a:rPr lang="en-US" dirty="0"/>
              <a:t>="false" %&gt;</a:t>
            </a:r>
          </a:p>
        </p:txBody>
      </p:sp>
      <p:sp>
        <p:nvSpPr>
          <p:cNvPr id="4" name="Content Placeholder 3"/>
          <p:cNvSpPr>
            <a:spLocks noGrp="1"/>
          </p:cNvSpPr>
          <p:nvPr>
            <p:ph sz="half" idx="2"/>
          </p:nvPr>
        </p:nvSpPr>
        <p:spPr/>
        <p:txBody>
          <a:bodyPr/>
          <a:lstStyle/>
          <a:p>
            <a:pPr>
              <a:buNone/>
            </a:pPr>
            <a:r>
              <a:rPr lang="en-US" b="1" dirty="0"/>
              <a:t>public</a:t>
            </a:r>
            <a:r>
              <a:rPr lang="en-US" dirty="0"/>
              <a:t> </a:t>
            </a:r>
            <a:r>
              <a:rPr lang="en-US" b="1" dirty="0"/>
              <a:t>class</a:t>
            </a:r>
            <a:r>
              <a:rPr lang="en-US" dirty="0"/>
              <a:t> </a:t>
            </a:r>
            <a:r>
              <a:rPr lang="en-US" dirty="0" err="1"/>
              <a:t>SimplePage_jsp</a:t>
            </a:r>
            <a:r>
              <a:rPr lang="en-US" dirty="0"/>
              <a:t> </a:t>
            </a:r>
            <a:r>
              <a:rPr lang="en-US" b="1" dirty="0"/>
              <a:t>extends</a:t>
            </a:r>
            <a:r>
              <a:rPr lang="en-US" dirty="0"/>
              <a:t> </a:t>
            </a:r>
            <a:r>
              <a:rPr lang="en-US" dirty="0" err="1"/>
              <a:t>HttpJspBase</a:t>
            </a:r>
            <a:r>
              <a:rPr lang="en-US" dirty="0"/>
              <a:t>   </a:t>
            </a:r>
          </a:p>
          <a:p>
            <a:pPr>
              <a:buNone/>
            </a:pPr>
            <a:r>
              <a:rPr lang="en-US" dirty="0"/>
              <a:t>  </a:t>
            </a:r>
            <a:r>
              <a:rPr lang="en-US" b="1" dirty="0"/>
              <a:t>implements</a:t>
            </a:r>
            <a:r>
              <a:rPr lang="en-US" dirty="0"/>
              <a:t> </a:t>
            </a:r>
            <a:r>
              <a:rPr lang="en-US" dirty="0" err="1"/>
              <a:t>SingleThreadModel</a:t>
            </a:r>
            <a:r>
              <a:rPr lang="en-US" dirty="0"/>
              <a:t>{  </a:t>
            </a:r>
          </a:p>
          <a:p>
            <a:pPr>
              <a:buNone/>
            </a:pPr>
            <a:r>
              <a:rPr lang="en-US" dirty="0"/>
              <a:t>.......  </a:t>
            </a:r>
          </a:p>
          <a:p>
            <a:pPr>
              <a:buNone/>
            </a:pPr>
            <a:r>
              <a:rPr lang="en-US" dirty="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err="1"/>
              <a:t>errorPage</a:t>
            </a:r>
            <a:br>
              <a:rPr lang="en-US" dirty="0"/>
            </a:b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a:t>//index.jsp  </a:t>
            </a:r>
          </a:p>
          <a:p>
            <a:pPr>
              <a:buNone/>
            </a:pPr>
            <a:r>
              <a:rPr lang="en-US" dirty="0"/>
              <a:t>&lt;html&gt;  </a:t>
            </a:r>
          </a:p>
          <a:p>
            <a:pPr>
              <a:buNone/>
            </a:pPr>
            <a:r>
              <a:rPr lang="en-US" dirty="0"/>
              <a:t>&lt;body&gt;  </a:t>
            </a:r>
          </a:p>
          <a:p>
            <a:pPr>
              <a:buNone/>
            </a:pPr>
            <a:r>
              <a:rPr lang="en-US" dirty="0"/>
              <a:t>  </a:t>
            </a:r>
          </a:p>
          <a:p>
            <a:pPr>
              <a:buNone/>
            </a:pPr>
            <a:r>
              <a:rPr lang="en-US" dirty="0"/>
              <a:t>&lt;%@ page </a:t>
            </a:r>
            <a:r>
              <a:rPr lang="en-US" dirty="0" err="1"/>
              <a:t>errorPage</a:t>
            </a:r>
            <a:r>
              <a:rPr lang="en-US" dirty="0"/>
              <a:t>="myerrorpage.jsp" %&gt;  </a:t>
            </a:r>
          </a:p>
          <a:p>
            <a:pPr>
              <a:buNone/>
            </a:pPr>
            <a:r>
              <a:rPr lang="en-US" dirty="0"/>
              <a:t>  </a:t>
            </a:r>
          </a:p>
          <a:p>
            <a:pPr>
              <a:buNone/>
            </a:pPr>
            <a:r>
              <a:rPr lang="en-US" dirty="0"/>
              <a:t> &lt;%= 100/0 %&gt;  </a:t>
            </a:r>
          </a:p>
          <a:p>
            <a:pPr>
              <a:buNone/>
            </a:pPr>
            <a:r>
              <a:rPr lang="en-US" dirty="0"/>
              <a:t>  </a:t>
            </a:r>
          </a:p>
          <a:p>
            <a:pPr>
              <a:buNone/>
            </a:pPr>
            <a:r>
              <a:rPr lang="en-US" dirty="0"/>
              <a:t>&lt;/body&gt;  </a:t>
            </a:r>
          </a:p>
          <a:p>
            <a:pPr>
              <a:buNone/>
            </a:pPr>
            <a:r>
              <a:rPr lang="en-US" dirty="0"/>
              <a:t>&lt;/html&gt;  </a:t>
            </a:r>
          </a:p>
          <a:p>
            <a:endParaRPr lang="en-US" dirty="0"/>
          </a:p>
        </p:txBody>
      </p:sp>
      <p:sp>
        <p:nvSpPr>
          <p:cNvPr id="4" name="Content Placeholder 3"/>
          <p:cNvSpPr>
            <a:spLocks noGrp="1"/>
          </p:cNvSpPr>
          <p:nvPr>
            <p:ph sz="half" idx="2"/>
          </p:nvPr>
        </p:nvSpPr>
        <p:spPr/>
        <p:txBody>
          <a:bodyPr>
            <a:normAutofit fontScale="92500" lnSpcReduction="20000"/>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a:t>
            </a:r>
            <a:r>
              <a:rPr lang="en-US" dirty="0" err="1"/>
              <a:t>isErrorPage</a:t>
            </a:r>
            <a:br>
              <a:rPr lang="en-US" dirty="0"/>
            </a:br>
            <a:endParaRPr lang="en-US" dirty="0"/>
          </a:p>
        </p:txBody>
      </p:sp>
      <p:sp>
        <p:nvSpPr>
          <p:cNvPr id="3" name="Content Placeholder 2"/>
          <p:cNvSpPr>
            <a:spLocks noGrp="1"/>
          </p:cNvSpPr>
          <p:nvPr>
            <p:ph sz="half" idx="1"/>
          </p:nvPr>
        </p:nvSpPr>
        <p:spPr/>
        <p:txBody>
          <a:bodyPr>
            <a:normAutofit fontScale="77500" lnSpcReduction="20000"/>
          </a:bodyPr>
          <a:lstStyle/>
          <a:p>
            <a:pPr>
              <a:buNone/>
            </a:pPr>
            <a:r>
              <a:rPr lang="en-US" dirty="0"/>
              <a:t>//myerrorpage.jsp  </a:t>
            </a:r>
          </a:p>
          <a:p>
            <a:pPr>
              <a:buNone/>
            </a:pPr>
            <a:r>
              <a:rPr lang="en-US" dirty="0"/>
              <a:t>&lt;html&gt;  </a:t>
            </a:r>
          </a:p>
          <a:p>
            <a:pPr>
              <a:buNone/>
            </a:pPr>
            <a:r>
              <a:rPr lang="en-US" dirty="0"/>
              <a:t>&lt;body&gt;  </a:t>
            </a:r>
          </a:p>
          <a:p>
            <a:pPr>
              <a:buNone/>
            </a:pPr>
            <a:r>
              <a:rPr lang="en-US" dirty="0"/>
              <a:t>  </a:t>
            </a:r>
          </a:p>
          <a:p>
            <a:pPr>
              <a:buNone/>
            </a:pPr>
            <a:r>
              <a:rPr lang="en-US" dirty="0"/>
              <a:t>&lt;%@ page </a:t>
            </a:r>
            <a:r>
              <a:rPr lang="en-US" dirty="0" err="1"/>
              <a:t>isErrorPage</a:t>
            </a:r>
            <a:r>
              <a:rPr lang="en-US" dirty="0"/>
              <a:t>="true" %&gt;  </a:t>
            </a:r>
          </a:p>
          <a:p>
            <a:pPr>
              <a:buNone/>
            </a:pPr>
            <a:r>
              <a:rPr lang="en-US" dirty="0"/>
              <a:t>  </a:t>
            </a:r>
          </a:p>
          <a:p>
            <a:pPr>
              <a:buNone/>
            </a:pPr>
            <a:r>
              <a:rPr lang="en-US" dirty="0"/>
              <a:t> Sorry an exception </a:t>
            </a:r>
            <a:r>
              <a:rPr lang="en-US" dirty="0" err="1"/>
              <a:t>occured</a:t>
            </a:r>
            <a:r>
              <a:rPr lang="en-US" dirty="0"/>
              <a:t>!&lt;</a:t>
            </a:r>
            <a:r>
              <a:rPr lang="en-US" dirty="0" err="1"/>
              <a:t>br</a:t>
            </a:r>
            <a:r>
              <a:rPr lang="en-US" dirty="0"/>
              <a:t>/&gt;  </a:t>
            </a:r>
          </a:p>
          <a:p>
            <a:pPr>
              <a:buNone/>
            </a:pPr>
            <a:r>
              <a:rPr lang="en-US" dirty="0"/>
              <a:t>The exception is: &lt;%= exception %&gt;  </a:t>
            </a:r>
          </a:p>
          <a:p>
            <a:pPr>
              <a:buNone/>
            </a:pPr>
            <a:r>
              <a:rPr lang="en-US" dirty="0"/>
              <a:t>  </a:t>
            </a:r>
          </a:p>
          <a:p>
            <a:pPr>
              <a:buNone/>
            </a:pPr>
            <a:r>
              <a:rPr lang="en-US" dirty="0"/>
              <a:t>&lt;/body&gt;  </a:t>
            </a:r>
          </a:p>
          <a:p>
            <a:pPr>
              <a:buNone/>
            </a:pPr>
            <a:r>
              <a:rPr lang="en-US" dirty="0"/>
              <a:t>&lt;/html&gt; </a:t>
            </a:r>
          </a:p>
          <a:p>
            <a:endParaRPr lang="en-US" dirty="0"/>
          </a:p>
        </p:txBody>
      </p:sp>
      <p:sp>
        <p:nvSpPr>
          <p:cNvPr id="4" name="Content Placeholder 3"/>
          <p:cNvSpPr>
            <a:spLocks noGrp="1"/>
          </p:cNvSpPr>
          <p:nvPr>
            <p:ph sz="half" idx="2"/>
          </p:nvPr>
        </p:nvSpPr>
        <p:spPr/>
        <p:txBody>
          <a:bodyPr>
            <a:normAutofit fontScale="77500" lnSpcReduction="20000"/>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dirty="0"/>
          </a:p>
        </p:txBody>
      </p:sp>
      <p:sp>
        <p:nvSpPr>
          <p:cNvPr id="6" name="Content Placeholder 5"/>
          <p:cNvSpPr>
            <a:spLocks noGrp="1"/>
          </p:cNvSpPr>
          <p:nvPr>
            <p:ph idx="1"/>
          </p:nvPr>
        </p:nvSpPr>
        <p:spPr/>
        <p:txBody>
          <a:bodyPr/>
          <a:lstStyle/>
          <a:p>
            <a:pPr>
              <a:buNone/>
            </a:pPr>
            <a:r>
              <a:rPr lang="en-US" dirty="0"/>
              <a:t>9)session</a:t>
            </a:r>
            <a:br>
              <a:rPr lang="en-US" dirty="0"/>
            </a:br>
            <a:endParaRPr lang="en-US" dirty="0"/>
          </a:p>
          <a:p>
            <a:r>
              <a:rPr lang="en-US" dirty="0"/>
              <a:t>&lt;%@ page session = "true" %&gt;</a:t>
            </a:r>
          </a:p>
          <a:p>
            <a:endParaRPr lang="en-US" dirty="0"/>
          </a:p>
          <a:p>
            <a:pPr>
              <a:buNone/>
            </a:pPr>
            <a:r>
              <a:rPr lang="en-US" dirty="0"/>
              <a:t>10)The </a:t>
            </a:r>
            <a:r>
              <a:rPr lang="en-US" dirty="0" err="1"/>
              <a:t>isScriptingEnabled</a:t>
            </a:r>
            <a:r>
              <a:rPr lang="en-US" dirty="0"/>
              <a:t> Attribute</a:t>
            </a:r>
          </a:p>
          <a:p>
            <a:r>
              <a:rPr lang="en-US" dirty="0"/>
              <a:t>The </a:t>
            </a:r>
            <a:r>
              <a:rPr lang="en-US" b="1" dirty="0" err="1"/>
              <a:t>isScriptingEnabled</a:t>
            </a:r>
            <a:r>
              <a:rPr lang="en-US" dirty="0"/>
              <a:t> attribute determines if the scripting elements are allowed for use.</a:t>
            </a:r>
          </a:p>
          <a:p>
            <a:r>
              <a:rPr lang="en-US" dirty="0"/>
              <a:t>&lt;%@ page </a:t>
            </a:r>
            <a:r>
              <a:rPr lang="en-US" dirty="0" err="1"/>
              <a:t>isScriptingEnabled</a:t>
            </a:r>
            <a:r>
              <a:rPr lang="en-US" dirty="0"/>
              <a:t> = "false" %&gt;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54763"/>
          </a:xfrm>
        </p:spPr>
        <p:txBody>
          <a:bodyPr>
            <a:normAutofit fontScale="92500"/>
          </a:bodyPr>
          <a:lstStyle/>
          <a:p>
            <a:pPr>
              <a:buNone/>
            </a:pPr>
            <a:endParaRPr lang="en-US" dirty="0"/>
          </a:p>
          <a:p>
            <a:pPr>
              <a:buNone/>
            </a:pPr>
            <a:r>
              <a:rPr lang="en-US" b="1" i="1" dirty="0"/>
              <a:t>11)</a:t>
            </a:r>
            <a:r>
              <a:rPr lang="en-US" b="1" i="1" dirty="0" err="1"/>
              <a:t>autoFlush</a:t>
            </a:r>
            <a:r>
              <a:rPr lang="en-US" b="1" dirty="0"/>
              <a:t> attribute</a:t>
            </a:r>
          </a:p>
          <a:p>
            <a:pPr>
              <a:buNone/>
            </a:pPr>
            <a:r>
              <a:rPr lang="en-US" dirty="0"/>
              <a:t>     </a:t>
            </a:r>
            <a:r>
              <a:rPr lang="en-US" dirty="0" err="1"/>
              <a:t>autoFlush</a:t>
            </a:r>
            <a:r>
              <a:rPr lang="en-US" dirty="0"/>
              <a:t> attribute defines whether the buffered output is flushed automatically. The default value is "true". </a:t>
            </a:r>
          </a:p>
          <a:p>
            <a:pPr>
              <a:buNone/>
            </a:pPr>
            <a:endParaRPr lang="en-US" dirty="0"/>
          </a:p>
          <a:p>
            <a:pPr>
              <a:buFont typeface="Wingdings" pitchFamily="2" charset="2"/>
              <a:buChar char="Ø"/>
            </a:pPr>
            <a:endParaRPr lang="en-US" dirty="0"/>
          </a:p>
          <a:p>
            <a:pPr>
              <a:buNone/>
            </a:pPr>
            <a:r>
              <a:rPr lang="en-US" dirty="0"/>
              <a:t>12)</a:t>
            </a:r>
            <a:r>
              <a:rPr lang="en-US" b="1" dirty="0" err="1"/>
              <a:t>isELIgnored</a:t>
            </a:r>
            <a:endParaRPr lang="en-US" b="1" dirty="0"/>
          </a:p>
          <a:p>
            <a:pPr>
              <a:buNone/>
            </a:pPr>
            <a:r>
              <a:rPr lang="en-US" dirty="0"/>
              <a:t>     </a:t>
            </a:r>
            <a:r>
              <a:rPr lang="en-US" dirty="0" err="1"/>
              <a:t>isELIgnored</a:t>
            </a:r>
            <a:r>
              <a:rPr lang="en-US" dirty="0"/>
              <a:t> attribute gives you the ability to disable the evaluation of Expression Language (EL) expressions which has been introduced in JSP 2.0.</a:t>
            </a:r>
          </a:p>
          <a:p>
            <a:pPr>
              <a:buNone/>
            </a:pPr>
            <a:r>
              <a:rPr lang="en-US" dirty="0"/>
              <a:t>  &lt;%@ page </a:t>
            </a:r>
            <a:r>
              <a:rPr lang="en-US" dirty="0" err="1"/>
              <a:t>isELIgnored</a:t>
            </a:r>
            <a:r>
              <a:rPr lang="en-US" dirty="0"/>
              <a:t> = "false" %&gt;</a:t>
            </a:r>
          </a:p>
          <a:p>
            <a:pPr>
              <a:buFont typeface="Wingdings" pitchFamily="2" charset="2"/>
              <a:buChar char="Ø"/>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4389120"/>
          </a:xfrm>
        </p:spPr>
        <p:txBody>
          <a:bodyPr>
            <a:normAutofit lnSpcReduction="10000"/>
          </a:bodyPr>
          <a:lstStyle/>
          <a:p>
            <a:pPr algn="ctr">
              <a:buNone/>
            </a:pPr>
            <a:r>
              <a:rPr lang="en-US" b="1" dirty="0">
                <a:latin typeface="Times New Roman" pitchFamily="18" charset="0"/>
                <a:cs typeface="Times New Roman" pitchFamily="18" charset="0"/>
              </a:rPr>
              <a:t>Implicit Objects in JSP</a:t>
            </a:r>
          </a:p>
          <a:p>
            <a:pPr algn="ctr">
              <a:buNone/>
            </a:pP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JSP provide access to some implicit object which represent some commonly used objects for </a:t>
            </a:r>
            <a:r>
              <a:rPr lang="en-US" dirty="0" err="1">
                <a:latin typeface="Times New Roman" pitchFamily="18" charset="0"/>
                <a:cs typeface="Times New Roman" pitchFamily="18" charset="0"/>
              </a:rPr>
              <a:t>servlets</a:t>
            </a:r>
            <a:r>
              <a:rPr lang="en-US" dirty="0">
                <a:latin typeface="Times New Roman" pitchFamily="18" charset="0"/>
                <a:cs typeface="Times New Roman" pitchFamily="18" charset="0"/>
              </a:rPr>
              <a:t> that JSP page developers might need to use. For example you can retrieve HTML form parameter data by using </a:t>
            </a:r>
            <a:r>
              <a:rPr lang="en-US" b="1" dirty="0">
                <a:latin typeface="Times New Roman" pitchFamily="18" charset="0"/>
                <a:cs typeface="Times New Roman" pitchFamily="18" charset="0"/>
              </a:rPr>
              <a:t>request</a:t>
            </a:r>
            <a:r>
              <a:rPr lang="en-US" dirty="0">
                <a:latin typeface="Times New Roman" pitchFamily="18" charset="0"/>
                <a:cs typeface="Times New Roman" pitchFamily="18" charset="0"/>
              </a:rPr>
              <a:t> variable, which represent the </a:t>
            </a:r>
            <a:r>
              <a:rPr lang="en-US" b="1" dirty="0" err="1">
                <a:latin typeface="Times New Roman" pitchFamily="18" charset="0"/>
                <a:cs typeface="Times New Roman" pitchFamily="18" charset="0"/>
              </a:rPr>
              <a:t>HttpServletRequest</a:t>
            </a:r>
            <a:r>
              <a:rPr lang="en-US" dirty="0">
                <a:latin typeface="Times New Roman" pitchFamily="18" charset="0"/>
                <a:cs typeface="Times New Roman" pitchFamily="18" charset="0"/>
              </a:rPr>
              <a:t> object.</a:t>
            </a:r>
          </a:p>
          <a:p>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sp-implicit-object.jpg"/>
          <p:cNvPicPr>
            <a:picLocks noGrp="1" noChangeAspect="1"/>
          </p:cNvPicPr>
          <p:nvPr>
            <p:ph idx="1"/>
          </p:nvPr>
        </p:nvPicPr>
        <p:blipFill>
          <a:blip r:embed="rId2" cstate="print"/>
          <a:stretch>
            <a:fillRect/>
          </a:stretch>
        </p:blipFill>
        <p:spPr>
          <a:xfrm>
            <a:off x="164787" y="2057401"/>
            <a:ext cx="7440926" cy="304879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Why JSP is </a:t>
            </a:r>
            <a:r>
              <a:rPr lang="en-US" b="1" dirty="0" err="1">
                <a:latin typeface="Times New Roman" pitchFamily="18" charset="0"/>
                <a:cs typeface="Times New Roman" pitchFamily="18" charset="0"/>
              </a:rPr>
              <a:t>preffered</a:t>
            </a:r>
            <a:r>
              <a:rPr lang="en-US" b="1" dirty="0">
                <a:latin typeface="Times New Roman" pitchFamily="18" charset="0"/>
                <a:cs typeface="Times New Roman" pitchFamily="18" charset="0"/>
              </a:rPr>
              <a:t> over </a:t>
            </a:r>
            <a:r>
              <a:rPr lang="en-US" b="1" dirty="0" err="1">
                <a:latin typeface="Times New Roman" pitchFamily="18" charset="0"/>
                <a:cs typeface="Times New Roman" pitchFamily="18" charset="0"/>
              </a:rPr>
              <a:t>servlets</a:t>
            </a: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JSP provides an easier way to code dynamic web pages.</a:t>
            </a:r>
          </a:p>
          <a:p>
            <a:r>
              <a:rPr lang="en-US" dirty="0">
                <a:latin typeface="Times New Roman" pitchFamily="18" charset="0"/>
                <a:cs typeface="Times New Roman" pitchFamily="18" charset="0"/>
              </a:rPr>
              <a:t>JSP does not require additional files like, java class files, web.xml etc</a:t>
            </a:r>
          </a:p>
          <a:p>
            <a:r>
              <a:rPr lang="en-US" dirty="0">
                <a:latin typeface="Times New Roman" pitchFamily="18" charset="0"/>
                <a:cs typeface="Times New Roman" pitchFamily="18" charset="0"/>
              </a:rPr>
              <a:t>Any change in the JSP code is handled by Web Container(Application server like tomcat), and doesn't require re-compilation.</a:t>
            </a:r>
          </a:p>
          <a:p>
            <a:r>
              <a:rPr lang="en-US" dirty="0">
                <a:latin typeface="Times New Roman" pitchFamily="18" charset="0"/>
                <a:cs typeface="Times New Roman" pitchFamily="18" charset="0"/>
              </a:rPr>
              <a:t>JSP pages can be directly accessed, and web.xml mapping is not required like in </a:t>
            </a:r>
            <a:r>
              <a:rPr lang="en-US" dirty="0" err="1">
                <a:latin typeface="Times New Roman" pitchFamily="18" charset="0"/>
                <a:cs typeface="Times New Roman" pitchFamily="18" charset="0"/>
              </a:rPr>
              <a:t>servlets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78563"/>
          </a:xfrm>
        </p:spPr>
        <p:txBody>
          <a:bodyPr>
            <a:normAutofit fontScale="70000" lnSpcReduction="20000"/>
          </a:bodyPr>
          <a:lstStyle/>
          <a:p>
            <a:r>
              <a:rPr lang="en-US" sz="4000" b="1" dirty="0">
                <a:latin typeface="Times New Roman" pitchFamily="18" charset="0"/>
                <a:cs typeface="Times New Roman" pitchFamily="18" charset="0"/>
              </a:rPr>
              <a:t>Implicit Object Description</a:t>
            </a:r>
          </a:p>
          <a:p>
            <a:pPr>
              <a:buNone/>
            </a:pPr>
            <a:endParaRPr lang="en-US" sz="4000" b="1"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request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HttpServletRequest</a:t>
            </a:r>
            <a:r>
              <a:rPr lang="en-US" dirty="0">
                <a:latin typeface="Times New Roman" pitchFamily="18" charset="0"/>
                <a:cs typeface="Times New Roman" pitchFamily="18" charset="0"/>
              </a:rPr>
              <a:t> object associated with the request. </a:t>
            </a:r>
          </a:p>
          <a:p>
            <a:pPr marL="514350" indent="-514350">
              <a:buFont typeface="+mj-lt"/>
              <a:buAutoNum type="arabicPeriod"/>
            </a:pPr>
            <a:r>
              <a:rPr lang="en-US" b="1" dirty="0">
                <a:latin typeface="Times New Roman" pitchFamily="18" charset="0"/>
                <a:cs typeface="Times New Roman" pitchFamily="18" charset="0"/>
              </a:rPr>
              <a:t>Response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HttpServletRequest</a:t>
            </a:r>
            <a:r>
              <a:rPr lang="en-US" dirty="0">
                <a:latin typeface="Times New Roman" pitchFamily="18" charset="0"/>
                <a:cs typeface="Times New Roman" pitchFamily="18" charset="0"/>
              </a:rPr>
              <a:t> object associated with the response that is sent back to the browser. </a:t>
            </a:r>
          </a:p>
          <a:p>
            <a:pPr marL="514350" indent="-514350">
              <a:buFont typeface="+mj-lt"/>
              <a:buAutoNum type="arabicPeriod"/>
            </a:pPr>
            <a:r>
              <a:rPr lang="en-US" b="1" dirty="0">
                <a:latin typeface="Times New Roman" pitchFamily="18" charset="0"/>
                <a:cs typeface="Times New Roman" pitchFamily="18" charset="0"/>
              </a:rPr>
              <a:t>Out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JspWriter</a:t>
            </a:r>
            <a:r>
              <a:rPr lang="en-US" dirty="0">
                <a:latin typeface="Times New Roman" pitchFamily="18" charset="0"/>
                <a:cs typeface="Times New Roman" pitchFamily="18" charset="0"/>
              </a:rPr>
              <a:t> object associated with the output stream of the response. </a:t>
            </a:r>
          </a:p>
          <a:p>
            <a:pPr marL="514350" indent="-514350">
              <a:buFont typeface="+mj-lt"/>
              <a:buAutoNum type="arabicPeriod"/>
            </a:pPr>
            <a:r>
              <a:rPr lang="en-US" b="1" dirty="0">
                <a:latin typeface="Times New Roman" pitchFamily="18" charset="0"/>
                <a:cs typeface="Times New Roman" pitchFamily="18" charset="0"/>
              </a:rPr>
              <a:t>Session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HttpSession</a:t>
            </a:r>
            <a:r>
              <a:rPr lang="en-US" dirty="0">
                <a:latin typeface="Times New Roman" pitchFamily="18" charset="0"/>
                <a:cs typeface="Times New Roman" pitchFamily="18" charset="0"/>
              </a:rPr>
              <a:t> object associated with the session for the given user of request. </a:t>
            </a:r>
          </a:p>
          <a:p>
            <a:pPr marL="514350" indent="-514350">
              <a:buFont typeface="+mj-lt"/>
              <a:buAutoNum type="arabicPeriod"/>
            </a:pPr>
            <a:r>
              <a:rPr lang="en-US" b="1" dirty="0">
                <a:latin typeface="Times New Roman" pitchFamily="18" charset="0"/>
                <a:cs typeface="Times New Roman" pitchFamily="18" charset="0"/>
              </a:rPr>
              <a:t>Application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ServletContext</a:t>
            </a:r>
            <a:r>
              <a:rPr lang="en-US" dirty="0">
                <a:latin typeface="Times New Roman" pitchFamily="18" charset="0"/>
                <a:cs typeface="Times New Roman" pitchFamily="18" charset="0"/>
              </a:rPr>
              <a:t> object for the web application. </a:t>
            </a:r>
          </a:p>
          <a:p>
            <a:pPr marL="514350" indent="-514350">
              <a:buFont typeface="+mj-lt"/>
              <a:buAutoNum type="arabicPeriod"/>
            </a:pPr>
            <a:r>
              <a:rPr lang="en-US" b="1" dirty="0" err="1">
                <a:latin typeface="Times New Roman" pitchFamily="18" charset="0"/>
                <a:cs typeface="Times New Roman" pitchFamily="18" charset="0"/>
              </a:rPr>
              <a:t>Config:</a:t>
            </a:r>
            <a:r>
              <a:rPr lang="en-US" dirty="0" err="1">
                <a:latin typeface="Times New Roman" pitchFamily="18" charset="0"/>
                <a:cs typeface="Times New Roman" pitchFamily="18" charset="0"/>
              </a:rPr>
              <a:t>The</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ServletConfig</a:t>
            </a:r>
            <a:r>
              <a:rPr lang="en-US" dirty="0">
                <a:latin typeface="Times New Roman" pitchFamily="18" charset="0"/>
                <a:cs typeface="Times New Roman" pitchFamily="18" charset="0"/>
              </a:rPr>
              <a:t> object associated with the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for current JSP page. </a:t>
            </a:r>
          </a:p>
          <a:p>
            <a:pPr marL="514350" indent="-514350">
              <a:buFont typeface="+mj-lt"/>
              <a:buAutoNum type="arabicPeriod"/>
            </a:pPr>
            <a:r>
              <a:rPr lang="en-US" b="1" dirty="0" err="1">
                <a:latin typeface="Times New Roman" pitchFamily="18" charset="0"/>
                <a:cs typeface="Times New Roman" pitchFamily="18" charset="0"/>
              </a:rPr>
              <a:t>pageContext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PageContext</a:t>
            </a:r>
            <a:r>
              <a:rPr lang="en-US" dirty="0">
                <a:latin typeface="Times New Roman" pitchFamily="18" charset="0"/>
                <a:cs typeface="Times New Roman" pitchFamily="18" charset="0"/>
              </a:rPr>
              <a:t> object that encapsulates the </a:t>
            </a:r>
            <a:r>
              <a:rPr lang="en-US" dirty="0" err="1">
                <a:latin typeface="Times New Roman" pitchFamily="18" charset="0"/>
                <a:cs typeface="Times New Roman" pitchFamily="18" charset="0"/>
              </a:rPr>
              <a:t>enviroment</a:t>
            </a:r>
            <a:r>
              <a:rPr lang="en-US" dirty="0">
                <a:latin typeface="Times New Roman" pitchFamily="18" charset="0"/>
                <a:cs typeface="Times New Roman" pitchFamily="18" charset="0"/>
              </a:rPr>
              <a:t> of a single request for this current JSP page </a:t>
            </a:r>
          </a:p>
          <a:p>
            <a:pPr marL="514350" indent="-514350">
              <a:buFont typeface="+mj-lt"/>
              <a:buAutoNum type="arabicPeriod"/>
            </a:pPr>
            <a:r>
              <a:rPr lang="en-US" b="1" dirty="0">
                <a:latin typeface="Times New Roman" pitchFamily="18" charset="0"/>
                <a:cs typeface="Times New Roman" pitchFamily="18" charset="0"/>
              </a:rPr>
              <a:t>Page :</a:t>
            </a: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page</a:t>
            </a:r>
            <a:r>
              <a:rPr lang="en-US" dirty="0">
                <a:latin typeface="Times New Roman" pitchFamily="18" charset="0"/>
                <a:cs typeface="Times New Roman" pitchFamily="18" charset="0"/>
              </a:rPr>
              <a:t> variable is equivalent to </a:t>
            </a:r>
            <a:r>
              <a:rPr lang="en-US" b="1" dirty="0">
                <a:latin typeface="Times New Roman" pitchFamily="18" charset="0"/>
                <a:cs typeface="Times New Roman" pitchFamily="18" charset="0"/>
              </a:rPr>
              <a:t>this</a:t>
            </a:r>
            <a:r>
              <a:rPr lang="en-US" dirty="0">
                <a:latin typeface="Times New Roman" pitchFamily="18" charset="0"/>
                <a:cs typeface="Times New Roman" pitchFamily="18" charset="0"/>
              </a:rPr>
              <a:t> variable of Java programming language.</a:t>
            </a:r>
          </a:p>
          <a:p>
            <a:pPr marL="514350" indent="-514350">
              <a:buFont typeface="+mj-lt"/>
              <a:buAutoNum type="arabicPeriod"/>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exception :</a:t>
            </a: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exception</a:t>
            </a:r>
            <a:r>
              <a:rPr lang="en-US" dirty="0">
                <a:latin typeface="Times New Roman" pitchFamily="18" charset="0"/>
                <a:cs typeface="Times New Roman" pitchFamily="18" charset="0"/>
              </a:rPr>
              <a:t> object represents the </a:t>
            </a:r>
            <a:r>
              <a:rPr lang="en-US" b="1" dirty="0" err="1">
                <a:latin typeface="Times New Roman" pitchFamily="18" charset="0"/>
                <a:cs typeface="Times New Roman" pitchFamily="18" charset="0"/>
              </a:rPr>
              <a:t>Throwable</a:t>
            </a:r>
            <a:r>
              <a:rPr lang="en-US" dirty="0">
                <a:latin typeface="Times New Roman" pitchFamily="18" charset="0"/>
                <a:cs typeface="Times New Roman" pitchFamily="18" charset="0"/>
              </a:rPr>
              <a:t> object that was thrown by some other JSP page.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lgn="ctr">
              <a:buNone/>
            </a:pPr>
            <a:r>
              <a:rPr lang="en-US" b="1" dirty="0">
                <a:latin typeface="Times New Roman" pitchFamily="18" charset="0"/>
                <a:cs typeface="Times New Roman" pitchFamily="18" charset="0"/>
              </a:rPr>
              <a:t>Include Directive</a:t>
            </a:r>
          </a:p>
          <a:p>
            <a:pPr algn="ctr">
              <a:buNone/>
            </a:pP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i="1" dirty="0">
                <a:latin typeface="Times New Roman" pitchFamily="18" charset="0"/>
                <a:cs typeface="Times New Roman" pitchFamily="18" charset="0"/>
              </a:rPr>
              <a:t>include</a:t>
            </a:r>
            <a:r>
              <a:rPr lang="en-US" dirty="0">
                <a:latin typeface="Times New Roman" pitchFamily="18" charset="0"/>
                <a:cs typeface="Times New Roman" pitchFamily="18" charset="0"/>
              </a:rPr>
              <a:t> directive tells the Web Container to copy everything in the included file and paste it into current JSP file. Syntax of </a:t>
            </a:r>
            <a:r>
              <a:rPr lang="en-US" b="1" dirty="0">
                <a:latin typeface="Times New Roman" pitchFamily="18" charset="0"/>
                <a:cs typeface="Times New Roman" pitchFamily="18" charset="0"/>
              </a:rPr>
              <a:t>include</a:t>
            </a:r>
            <a:r>
              <a:rPr lang="en-US" dirty="0">
                <a:latin typeface="Times New Roman" pitchFamily="18" charset="0"/>
                <a:cs typeface="Times New Roman" pitchFamily="18" charset="0"/>
              </a:rPr>
              <a:t> directive.</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&lt;%@ include file="filename.jsp" %&gt; </a:t>
            </a:r>
          </a:p>
          <a:p>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7239000"/>
          </a:xfrm>
        </p:spPr>
        <p:txBody>
          <a:bodyPr>
            <a:normAutofit/>
          </a:bodyPr>
          <a:lstStyle/>
          <a:p>
            <a:pPr algn="ctr">
              <a:buNone/>
            </a:pPr>
            <a:r>
              <a:rPr lang="en-US" b="1" dirty="0">
                <a:latin typeface="Times New Roman" pitchFamily="18" charset="0"/>
                <a:cs typeface="Times New Roman" pitchFamily="18" charset="0"/>
              </a:rPr>
              <a:t>Example of include directive</a:t>
            </a:r>
          </a:p>
          <a:p>
            <a:r>
              <a:rPr lang="en-US" b="1" dirty="0">
                <a:latin typeface="Times New Roman" pitchFamily="18" charset="0"/>
                <a:cs typeface="Times New Roman" pitchFamily="18" charset="0"/>
              </a:rPr>
              <a:t>welcome.jsp</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&lt;html&gt;</a:t>
            </a:r>
          </a:p>
          <a:p>
            <a:pPr>
              <a:buNone/>
            </a:pPr>
            <a:r>
              <a:rPr lang="en-US" dirty="0">
                <a:latin typeface="Times New Roman" pitchFamily="18" charset="0"/>
                <a:cs typeface="Times New Roman" pitchFamily="18" charset="0"/>
              </a:rPr>
              <a:t> &lt;head&gt; </a:t>
            </a:r>
          </a:p>
          <a:p>
            <a:pPr>
              <a:buNone/>
            </a:pPr>
            <a:r>
              <a:rPr lang="en-US" dirty="0">
                <a:latin typeface="Times New Roman" pitchFamily="18" charset="0"/>
                <a:cs typeface="Times New Roman" pitchFamily="18" charset="0"/>
              </a:rPr>
              <a:t>&lt;title&gt;Welcome Page&lt;/title&gt; </a:t>
            </a:r>
          </a:p>
          <a:p>
            <a:pPr>
              <a:buNone/>
            </a:pPr>
            <a:r>
              <a:rPr lang="en-US" dirty="0">
                <a:latin typeface="Times New Roman" pitchFamily="18" charset="0"/>
                <a:cs typeface="Times New Roman" pitchFamily="18" charset="0"/>
              </a:rPr>
              <a:t>&lt;/head&gt;</a:t>
            </a:r>
          </a:p>
          <a:p>
            <a:pPr>
              <a:buNone/>
            </a:pPr>
            <a:r>
              <a:rPr lang="en-US" dirty="0">
                <a:latin typeface="Times New Roman" pitchFamily="18" charset="0"/>
                <a:cs typeface="Times New Roman" pitchFamily="18" charset="0"/>
              </a:rPr>
              <a:t> &lt;body&gt; </a:t>
            </a:r>
            <a:r>
              <a:rPr lang="en-US" b="1" dirty="0">
                <a:latin typeface="Times New Roman" pitchFamily="18" charset="0"/>
                <a:cs typeface="Times New Roman" pitchFamily="18" charset="0"/>
              </a:rPr>
              <a:t>&lt;%@ include file="header.jsp" %&gt;</a:t>
            </a:r>
            <a:r>
              <a:rPr lang="en-US" dirty="0">
                <a:latin typeface="Times New Roman" pitchFamily="18" charset="0"/>
                <a:cs typeface="Times New Roman" pitchFamily="18" charset="0"/>
              </a:rPr>
              <a:t> Welcome, User &lt;/body&gt; </a:t>
            </a:r>
          </a:p>
          <a:p>
            <a:pPr>
              <a:buNone/>
            </a:pPr>
            <a:r>
              <a:rPr lang="en-US" dirty="0">
                <a:latin typeface="Times New Roman" pitchFamily="18" charset="0"/>
                <a:cs typeface="Times New Roman" pitchFamily="18" charset="0"/>
              </a:rPr>
              <a:t>&lt;/html&gt; </a:t>
            </a:r>
          </a:p>
          <a:p>
            <a:pPr>
              <a:buNone/>
            </a:pPr>
            <a:r>
              <a:rPr lang="en-US" b="1" dirty="0">
                <a:latin typeface="Times New Roman" pitchFamily="18" charset="0"/>
                <a:cs typeface="Times New Roman" pitchFamily="18" charset="0"/>
              </a:rPr>
              <a:t>header.jsp</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&lt;html&gt; &lt;body&gt;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="header.jpg“</a:t>
            </a:r>
          </a:p>
          <a:p>
            <a:pPr>
              <a:buNone/>
            </a:pPr>
            <a:r>
              <a:rPr lang="en-US" dirty="0">
                <a:latin typeface="Times New Roman" pitchFamily="18" charset="0"/>
                <a:cs typeface="Times New Roman" pitchFamily="18" charset="0"/>
              </a:rPr>
              <a:t> alt="This is Header image" / &gt; &lt;/body&gt; &lt;/html&gt;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lgn="ctr">
              <a:buNone/>
            </a:pPr>
            <a:r>
              <a:rPr lang="en-US" b="1" dirty="0" err="1">
                <a:latin typeface="Times New Roman" pitchFamily="18" charset="0"/>
                <a:cs typeface="Times New Roman" pitchFamily="18" charset="0"/>
              </a:rPr>
              <a:t>Taglib</a:t>
            </a:r>
            <a:r>
              <a:rPr lang="en-US" b="1" dirty="0">
                <a:latin typeface="Times New Roman" pitchFamily="18" charset="0"/>
                <a:cs typeface="Times New Roman" pitchFamily="18" charset="0"/>
              </a:rPr>
              <a:t> Directive</a:t>
            </a:r>
          </a:p>
          <a:p>
            <a:pPr algn="ctr">
              <a:buNone/>
            </a:pP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taglib</a:t>
            </a:r>
            <a:r>
              <a:rPr lang="en-US" dirty="0">
                <a:latin typeface="Times New Roman" pitchFamily="18" charset="0"/>
                <a:cs typeface="Times New Roman" pitchFamily="18" charset="0"/>
              </a:rPr>
              <a:t> directive is used to define tag library that the current JSP page uses. A JSP page might include several tag library. Syntax of </a:t>
            </a:r>
            <a:r>
              <a:rPr lang="en-US" dirty="0" err="1">
                <a:latin typeface="Times New Roman" pitchFamily="18" charset="0"/>
                <a:cs typeface="Times New Roman" pitchFamily="18" charset="0"/>
              </a:rPr>
              <a:t>taglib</a:t>
            </a:r>
            <a:r>
              <a:rPr lang="en-US" dirty="0">
                <a:latin typeface="Times New Roman" pitchFamily="18" charset="0"/>
                <a:cs typeface="Times New Roman" pitchFamily="18" charset="0"/>
              </a:rPr>
              <a:t> directive: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3886201"/>
            <a:ext cx="9144000" cy="273376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1"/>
            <a:ext cx="8382000" cy="6477000"/>
          </a:xfrm>
        </p:spPr>
        <p:txBody>
          <a:bodyPr>
            <a:normAutofit/>
          </a:bodyPr>
          <a:lstStyle/>
          <a:p>
            <a:pPr algn="ctr">
              <a:buNone/>
            </a:pPr>
            <a:r>
              <a:rPr lang="en-US" b="1" dirty="0">
                <a:latin typeface="Times New Roman" pitchFamily="18" charset="0"/>
                <a:cs typeface="Times New Roman" pitchFamily="18" charset="0"/>
              </a:rPr>
              <a:t>Example of </a:t>
            </a:r>
            <a:r>
              <a:rPr lang="en-US" b="1" dirty="0" err="1">
                <a:latin typeface="Times New Roman" pitchFamily="18" charset="0"/>
                <a:cs typeface="Times New Roman" pitchFamily="18" charset="0"/>
              </a:rPr>
              <a:t>Taglib</a:t>
            </a:r>
            <a:r>
              <a:rPr lang="en-US" b="1" dirty="0">
                <a:latin typeface="Times New Roman" pitchFamily="18" charset="0"/>
                <a:cs typeface="Times New Roman" pitchFamily="18" charset="0"/>
              </a:rPr>
              <a:t> Directive</a:t>
            </a:r>
          </a:p>
          <a:p>
            <a:pPr algn="ctr">
              <a:buNone/>
            </a:pP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In this example, we are using a tag </a:t>
            </a:r>
            <a:r>
              <a:rPr lang="en-US" b="1" dirty="0" err="1">
                <a:latin typeface="Times New Roman" pitchFamily="18" charset="0"/>
                <a:cs typeface="Times New Roman" pitchFamily="18" charset="0"/>
              </a:rPr>
              <a:t>userName</a:t>
            </a:r>
            <a:r>
              <a:rPr lang="en-US" dirty="0">
                <a:latin typeface="Times New Roman" pitchFamily="18" charset="0"/>
                <a:cs typeface="Times New Roman" pitchFamily="18" charset="0"/>
              </a:rPr>
              <a:t>. To use this tag we must specify some information to the Web Container using </a:t>
            </a:r>
            <a:r>
              <a:rPr lang="en-US" dirty="0" err="1">
                <a:latin typeface="Times New Roman" pitchFamily="18" charset="0"/>
                <a:cs typeface="Times New Roman" pitchFamily="18" charset="0"/>
              </a:rPr>
              <a:t>Taglib</a:t>
            </a:r>
            <a:r>
              <a:rPr lang="en-US" dirty="0">
                <a:latin typeface="Times New Roman" pitchFamily="18" charset="0"/>
                <a:cs typeface="Times New Roman" pitchFamily="18" charset="0"/>
              </a:rPr>
              <a:t> Directive.</a:t>
            </a:r>
          </a:p>
          <a:p>
            <a:r>
              <a:rPr lang="en-US" dirty="0">
                <a:latin typeface="Times New Roman" pitchFamily="18" charset="0"/>
                <a:cs typeface="Times New Roman" pitchFamily="18" charset="0"/>
              </a:rPr>
              <a:t>&lt;html&gt; &lt;head&gt; &lt;title&gt;Welcome Page&lt;/title&gt; &lt;/head&gt;</a:t>
            </a:r>
          </a:p>
          <a:p>
            <a:pPr>
              <a:buNone/>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&lt;%@ </a:t>
            </a:r>
            <a:r>
              <a:rPr lang="en-US" b="1" dirty="0" err="1">
                <a:latin typeface="Times New Roman" pitchFamily="18" charset="0"/>
                <a:cs typeface="Times New Roman" pitchFamily="18" charset="0"/>
              </a:rPr>
              <a:t>taglib</a:t>
            </a:r>
            <a:r>
              <a:rPr lang="en-US" b="1" dirty="0">
                <a:latin typeface="Times New Roman" pitchFamily="18" charset="0"/>
                <a:cs typeface="Times New Roman" pitchFamily="18" charset="0"/>
              </a:rPr>
              <a:t> prefix="mine" </a:t>
            </a:r>
            <a:r>
              <a:rPr lang="en-US" b="1" dirty="0" err="1">
                <a:latin typeface="Times New Roman" pitchFamily="18" charset="0"/>
                <a:cs typeface="Times New Roman" pitchFamily="18" charset="0"/>
              </a:rPr>
              <a:t>uri</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myTags</a:t>
            </a:r>
            <a:r>
              <a:rPr lang="en-US" b="1" dirty="0">
                <a:latin typeface="Times New Roman" pitchFamily="18" charset="0"/>
                <a:cs typeface="Times New Roman" pitchFamily="18" charset="0"/>
              </a:rPr>
              <a:t>" %&gt;</a:t>
            </a:r>
            <a:r>
              <a:rPr lang="en-US" dirty="0">
                <a:latin typeface="Times New Roman" pitchFamily="18" charset="0"/>
                <a:cs typeface="Times New Roman" pitchFamily="18" charset="0"/>
              </a:rPr>
              <a:t> &lt;body&gt; Welcome, </a:t>
            </a: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mine:userName</a:t>
            </a:r>
            <a:r>
              <a:rPr lang="en-US" b="1" dirty="0">
                <a:latin typeface="Times New Roman" pitchFamily="18" charset="0"/>
                <a:cs typeface="Times New Roman" pitchFamily="18" charset="0"/>
              </a:rPr>
              <a:t> / &gt;</a:t>
            </a:r>
            <a:r>
              <a:rPr lang="en-US" dirty="0">
                <a:latin typeface="Times New Roman" pitchFamily="18" charset="0"/>
                <a:cs typeface="Times New Roman" pitchFamily="18" charset="0"/>
              </a:rPr>
              <a:t> &lt;/body&gt; &lt;/html&gt;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JSP Action Tags</a:t>
            </a:r>
            <a:br>
              <a:rPr lang="en-US" dirty="0"/>
            </a:br>
            <a:endParaRPr lang="en-US" dirty="0"/>
          </a:p>
        </p:txBody>
      </p:sp>
      <p:sp>
        <p:nvSpPr>
          <p:cNvPr id="3" name="Content Placeholder 2"/>
          <p:cNvSpPr>
            <a:spLocks noGrp="1"/>
          </p:cNvSpPr>
          <p:nvPr>
            <p:ph idx="1"/>
          </p:nvPr>
        </p:nvSpPr>
        <p:spPr/>
        <p:txBody>
          <a:bodyPr/>
          <a:lstStyle/>
          <a:p>
            <a:r>
              <a:rPr lang="en-US" dirty="0"/>
              <a:t>used to control the flow between pages and to use Java Bean.</a:t>
            </a:r>
          </a:p>
        </p:txBody>
      </p:sp>
      <p:pic>
        <p:nvPicPr>
          <p:cNvPr id="1026" name="Picture 2"/>
          <p:cNvPicPr>
            <a:picLocks noChangeAspect="1" noChangeArrowheads="1"/>
          </p:cNvPicPr>
          <p:nvPr/>
        </p:nvPicPr>
        <p:blipFill>
          <a:blip r:embed="rId2"/>
          <a:srcRect/>
          <a:stretch>
            <a:fillRect/>
          </a:stretch>
        </p:blipFill>
        <p:spPr bwMode="auto">
          <a:xfrm>
            <a:off x="304800" y="2858549"/>
            <a:ext cx="8023438" cy="399945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jsp:forward</a:t>
            </a:r>
            <a:r>
              <a:rPr lang="en-US" dirty="0"/>
              <a:t> action tag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Syntax of </a:t>
            </a:r>
            <a:r>
              <a:rPr lang="en-US" b="1" dirty="0" err="1"/>
              <a:t>jsp:forward</a:t>
            </a:r>
            <a:r>
              <a:rPr lang="en-US" b="1" dirty="0"/>
              <a:t> action tag without parameter</a:t>
            </a:r>
          </a:p>
          <a:p>
            <a:endParaRPr lang="en-US" dirty="0"/>
          </a:p>
          <a:p>
            <a:pPr marL="514350" indent="-514350">
              <a:buFont typeface="+mj-lt"/>
              <a:buAutoNum type="arabicPeriod"/>
            </a:pPr>
            <a:r>
              <a:rPr lang="en-US" dirty="0"/>
              <a:t>&lt;</a:t>
            </a:r>
            <a:r>
              <a:rPr lang="en-US" dirty="0" err="1"/>
              <a:t>jsp:forward</a:t>
            </a:r>
            <a:r>
              <a:rPr lang="en-US" dirty="0"/>
              <a:t> page="</a:t>
            </a:r>
            <a:r>
              <a:rPr lang="en-US" dirty="0" err="1"/>
              <a:t>relativeURL</a:t>
            </a:r>
            <a:r>
              <a:rPr lang="en-US" dirty="0"/>
              <a:t> | &lt;%= expression %&gt;" /&gt;  </a:t>
            </a:r>
          </a:p>
          <a:p>
            <a:endParaRPr lang="en-US" dirty="0"/>
          </a:p>
          <a:p>
            <a:r>
              <a:rPr lang="en-US" b="1" dirty="0"/>
              <a:t>Syntax of </a:t>
            </a:r>
            <a:r>
              <a:rPr lang="en-US" b="1" dirty="0" err="1"/>
              <a:t>jsp:forward</a:t>
            </a:r>
            <a:r>
              <a:rPr lang="en-US" b="1" dirty="0"/>
              <a:t> action tag with parameter</a:t>
            </a:r>
          </a:p>
          <a:p>
            <a:endParaRPr lang="en-US" dirty="0"/>
          </a:p>
          <a:p>
            <a:pPr marL="514350" indent="-514350">
              <a:buFont typeface="+mj-lt"/>
              <a:buAutoNum type="arabicPeriod"/>
            </a:pPr>
            <a:r>
              <a:rPr lang="en-US" dirty="0"/>
              <a:t>&lt;</a:t>
            </a:r>
            <a:r>
              <a:rPr lang="en-US" dirty="0" err="1"/>
              <a:t>jsp:forward</a:t>
            </a:r>
            <a:r>
              <a:rPr lang="en-US" dirty="0"/>
              <a:t> page="</a:t>
            </a:r>
            <a:r>
              <a:rPr lang="en-US" dirty="0" err="1"/>
              <a:t>relativeURL</a:t>
            </a:r>
            <a:r>
              <a:rPr lang="en-US" dirty="0"/>
              <a:t> | &lt;%= expression %&gt;“&gt;  &lt;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pPr marL="514350" indent="-514350">
              <a:buNone/>
            </a:pPr>
            <a:r>
              <a:rPr lang="en-US" dirty="0"/>
              <a:t>       &lt;/</a:t>
            </a:r>
            <a:r>
              <a:rPr lang="en-US" dirty="0" err="1"/>
              <a:t>jsp:forward</a:t>
            </a:r>
            <a:r>
              <a:rPr lang="en-US" dirty="0"/>
              <a:t>&gt;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jsp:forward</a:t>
            </a:r>
            <a:r>
              <a:rPr lang="en-US" dirty="0"/>
              <a:t> action tag without parameter</a:t>
            </a:r>
            <a:br>
              <a:rPr lang="en-US" dirty="0"/>
            </a:br>
            <a:endParaRPr lang="en-US" dirty="0"/>
          </a:p>
        </p:txBody>
      </p:sp>
      <p:sp>
        <p:nvSpPr>
          <p:cNvPr id="3" name="Content Placeholder 2"/>
          <p:cNvSpPr>
            <a:spLocks noGrp="1"/>
          </p:cNvSpPr>
          <p:nvPr>
            <p:ph idx="1"/>
          </p:nvPr>
        </p:nvSpPr>
        <p:spPr/>
        <p:txBody>
          <a:bodyPr/>
          <a:lstStyle/>
          <a:p>
            <a:pPr>
              <a:buNone/>
            </a:pPr>
            <a:r>
              <a:rPr lang="en-US" dirty="0"/>
              <a:t>&lt;html&gt;  </a:t>
            </a:r>
          </a:p>
          <a:p>
            <a:pPr>
              <a:buNone/>
            </a:pPr>
            <a:r>
              <a:rPr lang="en-US" dirty="0"/>
              <a:t>&lt;body&gt;  </a:t>
            </a:r>
          </a:p>
          <a:p>
            <a:pPr>
              <a:buNone/>
            </a:pPr>
            <a:r>
              <a:rPr lang="en-US" dirty="0"/>
              <a:t>&lt;h2&gt;</a:t>
            </a:r>
            <a:r>
              <a:rPr lang="en-US" b="1" dirty="0"/>
              <a:t>this</a:t>
            </a:r>
            <a:r>
              <a:rPr lang="en-US" dirty="0"/>
              <a:t> is index page&lt;/h2&gt;  </a:t>
            </a:r>
          </a:p>
          <a:p>
            <a:pPr>
              <a:buNone/>
            </a:pPr>
            <a:r>
              <a:rPr lang="en-US" dirty="0"/>
              <a:t>  </a:t>
            </a:r>
          </a:p>
          <a:p>
            <a:pPr>
              <a:buNone/>
            </a:pPr>
            <a:r>
              <a:rPr lang="en-US" dirty="0"/>
              <a:t>&lt;</a:t>
            </a:r>
            <a:r>
              <a:rPr lang="en-US" dirty="0" err="1"/>
              <a:t>jsp:forward</a:t>
            </a:r>
            <a:r>
              <a:rPr lang="en-US" dirty="0"/>
              <a:t> page="printdate.jsp" /&gt;  </a:t>
            </a:r>
          </a:p>
          <a:p>
            <a:pPr>
              <a:buNone/>
            </a:pPr>
            <a:r>
              <a:rPr lang="en-US" dirty="0"/>
              <a:t>&lt;/body&gt;  </a:t>
            </a:r>
          </a:p>
          <a:p>
            <a:pPr>
              <a:buNone/>
            </a:pPr>
            <a:r>
              <a:rPr lang="en-US" dirty="0"/>
              <a:t>&lt;/html&gt;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&lt;html&gt;  </a:t>
            </a:r>
          </a:p>
          <a:p>
            <a:pPr>
              <a:buNone/>
            </a:pPr>
            <a:r>
              <a:rPr lang="en-US" dirty="0"/>
              <a:t>&lt;body&gt;  </a:t>
            </a:r>
          </a:p>
          <a:p>
            <a:pPr>
              <a:buNone/>
            </a:pPr>
            <a:r>
              <a:rPr lang="en-US" dirty="0"/>
              <a:t>&lt;% </a:t>
            </a:r>
            <a:r>
              <a:rPr lang="en-US" dirty="0" err="1"/>
              <a:t>out.print</a:t>
            </a:r>
            <a:r>
              <a:rPr lang="en-US" dirty="0"/>
              <a:t>("Today is:"+</a:t>
            </a:r>
            <a:r>
              <a:rPr lang="en-US" dirty="0" err="1"/>
              <a:t>java.util.Calendar.getInstance</a:t>
            </a:r>
            <a:r>
              <a:rPr lang="en-US" dirty="0"/>
              <a:t>().</a:t>
            </a:r>
            <a:r>
              <a:rPr lang="en-US" dirty="0" err="1"/>
              <a:t>getTime</a:t>
            </a:r>
            <a:r>
              <a:rPr lang="en-US" dirty="0"/>
              <a:t>()); %&gt;  </a:t>
            </a:r>
          </a:p>
          <a:p>
            <a:pPr>
              <a:buNone/>
            </a:pPr>
            <a:r>
              <a:rPr lang="en-US" dirty="0"/>
              <a:t>&lt;/body&gt;  </a:t>
            </a:r>
          </a:p>
          <a:p>
            <a:pPr>
              <a:buNone/>
            </a:pPr>
            <a:r>
              <a:rPr lang="en-US" dirty="0"/>
              <a:t>&lt;/html&gt;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jsp:forward</a:t>
            </a:r>
            <a:r>
              <a:rPr lang="en-US" dirty="0"/>
              <a:t> action tag with parameter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&lt;html&gt;  </a:t>
            </a:r>
          </a:p>
          <a:p>
            <a:pPr>
              <a:buNone/>
            </a:pPr>
            <a:r>
              <a:rPr lang="en-US" dirty="0"/>
              <a:t>&lt;body&gt;  </a:t>
            </a:r>
          </a:p>
          <a:p>
            <a:pPr>
              <a:buNone/>
            </a:pPr>
            <a:r>
              <a:rPr lang="en-US" dirty="0"/>
              <a:t>&lt;h2&gt;</a:t>
            </a:r>
            <a:r>
              <a:rPr lang="en-US" b="1" dirty="0"/>
              <a:t>this</a:t>
            </a:r>
            <a:r>
              <a:rPr lang="en-US" dirty="0"/>
              <a:t> is index page&lt;/h2&gt;  </a:t>
            </a:r>
          </a:p>
          <a:p>
            <a:pPr>
              <a:buNone/>
            </a:pPr>
            <a:r>
              <a:rPr lang="en-US" dirty="0"/>
              <a:t>  </a:t>
            </a:r>
          </a:p>
          <a:p>
            <a:pPr>
              <a:buNone/>
            </a:pPr>
            <a:r>
              <a:rPr lang="en-US" dirty="0"/>
              <a:t>&lt;</a:t>
            </a:r>
            <a:r>
              <a:rPr lang="en-US" dirty="0" err="1"/>
              <a:t>jsp:forward</a:t>
            </a:r>
            <a:r>
              <a:rPr lang="en-US" dirty="0"/>
              <a:t> page="printdate.jsp" &gt;  </a:t>
            </a:r>
          </a:p>
          <a:p>
            <a:pPr>
              <a:buNone/>
            </a:pPr>
            <a:r>
              <a:rPr lang="en-US" dirty="0"/>
              <a:t>&lt;</a:t>
            </a:r>
            <a:r>
              <a:rPr lang="en-US" dirty="0" err="1"/>
              <a:t>jsp:param</a:t>
            </a:r>
            <a:r>
              <a:rPr lang="en-US" dirty="0"/>
              <a:t> name="name" value=“PU" /&gt;  </a:t>
            </a:r>
          </a:p>
          <a:p>
            <a:pPr>
              <a:buNone/>
            </a:pPr>
            <a:r>
              <a:rPr lang="en-US" dirty="0"/>
              <a:t>&lt;/</a:t>
            </a:r>
            <a:r>
              <a:rPr lang="en-US" dirty="0" err="1"/>
              <a:t>jsp:forward</a:t>
            </a:r>
            <a:r>
              <a:rPr lang="en-US" dirty="0"/>
              <a:t>&gt;  </a:t>
            </a:r>
          </a:p>
          <a:p>
            <a:pPr>
              <a:buNone/>
            </a:pPr>
            <a:r>
              <a:rPr lang="en-US" dirty="0"/>
              <a:t>  </a:t>
            </a:r>
          </a:p>
          <a:p>
            <a:pPr>
              <a:buNone/>
            </a:pPr>
            <a:r>
              <a:rPr lang="en-US" dirty="0"/>
              <a:t>&lt;/body&gt;  </a:t>
            </a:r>
          </a:p>
          <a:p>
            <a:pPr>
              <a:buNone/>
            </a:pPr>
            <a:r>
              <a:rPr lang="en-US" dirty="0"/>
              <a:t>&lt;/html&gt;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Advantage of JSP over </a:t>
            </a:r>
            <a:r>
              <a:rPr lang="en-US" b="1" dirty="0" err="1">
                <a:latin typeface="Times New Roman" pitchFamily="18" charset="0"/>
                <a:cs typeface="Times New Roman" pitchFamily="18" charset="0"/>
              </a:rPr>
              <a:t>Servlet</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1) Extension to </a:t>
            </a:r>
            <a:r>
              <a:rPr lang="en-US" dirty="0" err="1">
                <a:latin typeface="Times New Roman" pitchFamily="18" charset="0"/>
                <a:cs typeface="Times New Roman" pitchFamily="18" charset="0"/>
              </a:rPr>
              <a:t>Servlet</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2) Easy to maintain</a:t>
            </a:r>
          </a:p>
          <a:p>
            <a:pPr>
              <a:buNone/>
            </a:pPr>
            <a:r>
              <a:rPr lang="en-US" dirty="0">
                <a:latin typeface="Times New Roman" pitchFamily="18" charset="0"/>
                <a:cs typeface="Times New Roman" pitchFamily="18" charset="0"/>
              </a:rPr>
              <a:t>3) Fast Development: No need to recompile and redeploy</a:t>
            </a:r>
          </a:p>
          <a:p>
            <a:pPr>
              <a:buNone/>
            </a:pPr>
            <a:r>
              <a:rPr lang="en-US" dirty="0">
                <a:latin typeface="Times New Roman" pitchFamily="18" charset="0"/>
                <a:cs typeface="Times New Roman" pitchFamily="18" charset="0"/>
              </a:rPr>
              <a:t>4) Less code than </a:t>
            </a:r>
            <a:r>
              <a:rPr lang="en-US" dirty="0" err="1">
                <a:latin typeface="Times New Roman" pitchFamily="18" charset="0"/>
                <a:cs typeface="Times New Roman" pitchFamily="18" charset="0"/>
              </a:rPr>
              <a:t>Servlet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&lt;html&gt;  </a:t>
            </a:r>
          </a:p>
          <a:p>
            <a:pPr>
              <a:buNone/>
            </a:pPr>
            <a:r>
              <a:rPr lang="en-US" dirty="0"/>
              <a:t>&lt;body&gt;  </a:t>
            </a:r>
          </a:p>
          <a:p>
            <a:pPr>
              <a:buNone/>
            </a:pPr>
            <a:r>
              <a:rPr lang="en-US" dirty="0"/>
              <a:t>  </a:t>
            </a:r>
          </a:p>
          <a:p>
            <a:pPr>
              <a:buNone/>
            </a:pPr>
            <a:r>
              <a:rPr lang="en-US" dirty="0"/>
              <a:t>&lt;% </a:t>
            </a:r>
            <a:r>
              <a:rPr lang="en-US" dirty="0" err="1"/>
              <a:t>out.print</a:t>
            </a:r>
            <a:r>
              <a:rPr lang="en-US" dirty="0"/>
              <a:t>("Today is:"+</a:t>
            </a:r>
            <a:r>
              <a:rPr lang="en-US" dirty="0" err="1"/>
              <a:t>java.util.Calendar.getInstance</a:t>
            </a:r>
            <a:r>
              <a:rPr lang="en-US" dirty="0"/>
              <a:t>().</a:t>
            </a:r>
            <a:r>
              <a:rPr lang="en-US" dirty="0" err="1"/>
              <a:t>getTime</a:t>
            </a:r>
            <a:r>
              <a:rPr lang="en-US" dirty="0"/>
              <a:t>()); %&gt;  </a:t>
            </a:r>
          </a:p>
          <a:p>
            <a:pPr>
              <a:buNone/>
            </a:pPr>
            <a:r>
              <a:rPr lang="en-US" dirty="0"/>
              <a:t>&lt;%= </a:t>
            </a:r>
            <a:r>
              <a:rPr lang="en-US" dirty="0" err="1"/>
              <a:t>request.getParameter</a:t>
            </a:r>
            <a:r>
              <a:rPr lang="en-US" dirty="0"/>
              <a:t>("name") %&gt;  </a:t>
            </a:r>
          </a:p>
          <a:p>
            <a:pPr>
              <a:buNone/>
            </a:pPr>
            <a:r>
              <a:rPr lang="en-US" dirty="0"/>
              <a:t>  </a:t>
            </a:r>
          </a:p>
          <a:p>
            <a:pPr>
              <a:buNone/>
            </a:pPr>
            <a:r>
              <a:rPr lang="en-US" dirty="0"/>
              <a:t>&lt;/body&gt;  </a:t>
            </a:r>
          </a:p>
          <a:p>
            <a:pPr>
              <a:buNone/>
            </a:pPr>
            <a:r>
              <a:rPr lang="en-US" dirty="0"/>
              <a:t>&lt;/html&gt;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jsp:include</a:t>
            </a:r>
            <a:r>
              <a:rPr lang="en-US" dirty="0"/>
              <a:t> action tag</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Syntax of </a:t>
            </a:r>
            <a:r>
              <a:rPr lang="en-US" b="1" dirty="0" err="1"/>
              <a:t>jsp:include</a:t>
            </a:r>
            <a:r>
              <a:rPr lang="en-US" b="1" dirty="0"/>
              <a:t> action tag without parameter</a:t>
            </a:r>
          </a:p>
          <a:p>
            <a:pPr marL="514350" indent="-514350">
              <a:buFont typeface="+mj-lt"/>
              <a:buAutoNum type="arabicPeriod"/>
            </a:pPr>
            <a:r>
              <a:rPr lang="en-US" dirty="0"/>
              <a:t>&lt;</a:t>
            </a:r>
            <a:r>
              <a:rPr lang="en-US" dirty="0" err="1"/>
              <a:t>jsp:include</a:t>
            </a:r>
            <a:r>
              <a:rPr lang="en-US" dirty="0"/>
              <a:t> page="</a:t>
            </a:r>
            <a:r>
              <a:rPr lang="en-US" dirty="0" err="1"/>
              <a:t>relativeURL</a:t>
            </a:r>
            <a:r>
              <a:rPr lang="en-US" dirty="0"/>
              <a:t> | &lt;%= expression %&gt;" /&gt;  </a:t>
            </a:r>
          </a:p>
          <a:p>
            <a:pPr marL="514350" indent="-514350">
              <a:buNone/>
            </a:pPr>
            <a:endParaRPr lang="en-US" dirty="0"/>
          </a:p>
          <a:p>
            <a:r>
              <a:rPr lang="en-US" b="1" dirty="0"/>
              <a:t>Syntax of </a:t>
            </a:r>
            <a:r>
              <a:rPr lang="en-US" b="1" dirty="0" err="1"/>
              <a:t>jsp:include</a:t>
            </a:r>
            <a:r>
              <a:rPr lang="en-US" b="1" dirty="0"/>
              <a:t> action tag with parameter</a:t>
            </a:r>
          </a:p>
          <a:p>
            <a:pPr marL="514350" indent="-514350">
              <a:buFont typeface="+mj-lt"/>
              <a:buAutoNum type="arabicPeriod"/>
            </a:pPr>
            <a:r>
              <a:rPr lang="en-US" dirty="0"/>
              <a:t>&lt;</a:t>
            </a:r>
            <a:r>
              <a:rPr lang="en-US" dirty="0" err="1"/>
              <a:t>jsp:include</a:t>
            </a:r>
            <a:r>
              <a:rPr lang="en-US" dirty="0"/>
              <a:t> page="</a:t>
            </a:r>
            <a:r>
              <a:rPr lang="en-US" dirty="0" err="1"/>
              <a:t>relativeURL</a:t>
            </a:r>
            <a:r>
              <a:rPr lang="en-US" dirty="0"/>
              <a:t> | &lt;%= expression %&gt;"&gt;  </a:t>
            </a:r>
          </a:p>
          <a:p>
            <a:pPr>
              <a:buNone/>
            </a:pPr>
            <a:r>
              <a:rPr lang="en-US" dirty="0"/>
              <a:t>&lt;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pPr>
              <a:buNone/>
            </a:pPr>
            <a:r>
              <a:rPr lang="en-US" dirty="0"/>
              <a:t>&lt;/</a:t>
            </a:r>
            <a:r>
              <a:rPr lang="en-US" dirty="0" err="1"/>
              <a:t>jsp:include</a:t>
            </a:r>
            <a:r>
              <a:rPr lang="en-US" dirty="0"/>
              <a:t>&gt;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t>
            </a:r>
            <a:r>
              <a:rPr lang="en-US" dirty="0" err="1"/>
              <a:t>jsp</a:t>
            </a:r>
            <a:r>
              <a:rPr lang="en-US" dirty="0"/>
              <a:t> include directive and include action</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28600" y="1828800"/>
            <a:ext cx="8664893" cy="33528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jsp:include</a:t>
            </a:r>
            <a:r>
              <a:rPr lang="en-US" dirty="0"/>
              <a:t> action tag without parameter</a:t>
            </a:r>
            <a:br>
              <a:rPr lang="en-US" dirty="0"/>
            </a:br>
            <a:endParaRPr lang="en-US" dirty="0"/>
          </a:p>
        </p:txBody>
      </p:sp>
      <p:sp>
        <p:nvSpPr>
          <p:cNvPr id="4" name="Content Placeholder 3"/>
          <p:cNvSpPr>
            <a:spLocks noGrp="1"/>
          </p:cNvSpPr>
          <p:nvPr>
            <p:ph sz="half" idx="1"/>
          </p:nvPr>
        </p:nvSpPr>
        <p:spPr/>
        <p:txBody>
          <a:bodyPr/>
          <a:lstStyle/>
          <a:p>
            <a:pPr>
              <a:buNone/>
            </a:pPr>
            <a:r>
              <a:rPr lang="en-US"/>
              <a:t>&lt;h2&gt;</a:t>
            </a:r>
            <a:r>
              <a:rPr lang="en-US" b="1"/>
              <a:t>this</a:t>
            </a:r>
            <a:r>
              <a:rPr lang="en-US"/>
              <a:t> is index page&lt;/h2&gt;  </a:t>
            </a:r>
          </a:p>
          <a:p>
            <a:pPr>
              <a:buNone/>
            </a:pPr>
            <a:r>
              <a:rPr lang="en-US"/>
              <a:t>  </a:t>
            </a:r>
          </a:p>
          <a:p>
            <a:pPr>
              <a:buNone/>
            </a:pPr>
            <a:r>
              <a:rPr lang="en-US"/>
              <a:t>&lt;jsp:include page="printdate.jsp" /&gt;  </a:t>
            </a:r>
          </a:p>
          <a:p>
            <a:pPr>
              <a:buNone/>
            </a:pPr>
            <a:r>
              <a:rPr lang="en-US"/>
              <a:t>  </a:t>
            </a:r>
          </a:p>
          <a:p>
            <a:pPr>
              <a:buNone/>
            </a:pPr>
            <a:r>
              <a:rPr lang="en-US"/>
              <a:t>&lt;h2&gt;end section of index page&lt;/h2&gt; </a:t>
            </a:r>
          </a:p>
          <a:p>
            <a:endParaRPr lang="en-US" dirty="0"/>
          </a:p>
        </p:txBody>
      </p:sp>
      <p:sp>
        <p:nvSpPr>
          <p:cNvPr id="5" name="Content Placeholder 4"/>
          <p:cNvSpPr>
            <a:spLocks noGrp="1"/>
          </p:cNvSpPr>
          <p:nvPr>
            <p:ph sz="half" idx="2"/>
          </p:nvPr>
        </p:nvSpPr>
        <p:spPr/>
        <p:txBody>
          <a:bodyPr/>
          <a:lstStyle/>
          <a:p>
            <a:pPr>
              <a:buNone/>
            </a:pPr>
            <a:r>
              <a:rPr lang="en-US" dirty="0"/>
              <a:t>&lt;% </a:t>
            </a:r>
            <a:r>
              <a:rPr lang="en-US" dirty="0" err="1"/>
              <a:t>out.print</a:t>
            </a:r>
            <a:r>
              <a:rPr lang="en-US" dirty="0"/>
              <a:t>("Today is:"+</a:t>
            </a:r>
            <a:r>
              <a:rPr lang="en-US" dirty="0" err="1"/>
              <a:t>java.util.Calendar.getInstance</a:t>
            </a:r>
            <a:r>
              <a:rPr lang="en-US" dirty="0"/>
              <a:t>().</a:t>
            </a:r>
            <a:r>
              <a:rPr lang="en-US" dirty="0" err="1"/>
              <a:t>getTime</a:t>
            </a:r>
            <a:r>
              <a:rPr lang="en-US" dirty="0"/>
              <a:t>()); %&gt;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Bean</a:t>
            </a:r>
            <a:br>
              <a:rPr lang="en-US" dirty="0"/>
            </a:br>
            <a:endParaRPr lang="en-US" dirty="0"/>
          </a:p>
        </p:txBody>
      </p:sp>
      <p:sp>
        <p:nvSpPr>
          <p:cNvPr id="5" name="Content Placeholder 4"/>
          <p:cNvSpPr>
            <a:spLocks noGrp="1"/>
          </p:cNvSpPr>
          <p:nvPr>
            <p:ph idx="1"/>
          </p:nvPr>
        </p:nvSpPr>
        <p:spPr/>
        <p:txBody>
          <a:bodyPr/>
          <a:lstStyle/>
          <a:p>
            <a:r>
              <a:rPr lang="en-US" dirty="0"/>
              <a:t>A Java Bean is a java class that should follow following conventions:</a:t>
            </a:r>
          </a:p>
          <a:p>
            <a:pPr marL="514350" indent="-514350">
              <a:buFont typeface="+mj-lt"/>
              <a:buAutoNum type="arabicPeriod"/>
            </a:pPr>
            <a:r>
              <a:rPr lang="en-US" dirty="0"/>
              <a:t>It should have a no-</a:t>
            </a:r>
            <a:r>
              <a:rPr lang="en-US" dirty="0" err="1"/>
              <a:t>arg</a:t>
            </a:r>
            <a:r>
              <a:rPr lang="en-US" dirty="0"/>
              <a:t> constructor.</a:t>
            </a:r>
          </a:p>
          <a:p>
            <a:pPr marL="514350" indent="-514350">
              <a:buFont typeface="+mj-lt"/>
              <a:buAutoNum type="arabicPeriod"/>
            </a:pPr>
            <a:r>
              <a:rPr lang="en-US" dirty="0"/>
              <a:t>It should be </a:t>
            </a:r>
            <a:r>
              <a:rPr lang="en-US" dirty="0" err="1"/>
              <a:t>Serializable</a:t>
            </a:r>
            <a:r>
              <a:rPr lang="en-US" dirty="0"/>
              <a:t>.</a:t>
            </a:r>
          </a:p>
          <a:p>
            <a:pPr marL="514350" indent="-514350">
              <a:buFont typeface="+mj-lt"/>
              <a:buAutoNum type="arabicPeriod"/>
            </a:pPr>
            <a:r>
              <a:rPr lang="en-US" dirty="0"/>
              <a:t>It should provide methods to set and get the values of the properties, known as getter and setter methods.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Java Bean?</a:t>
            </a:r>
            <a:br>
              <a:rPr lang="en-US" dirty="0"/>
            </a:br>
            <a:endParaRPr lang="en-US" dirty="0"/>
          </a:p>
        </p:txBody>
      </p:sp>
      <p:sp>
        <p:nvSpPr>
          <p:cNvPr id="3" name="Content Placeholder 2"/>
          <p:cNvSpPr>
            <a:spLocks noGrp="1"/>
          </p:cNvSpPr>
          <p:nvPr>
            <p:ph idx="1"/>
          </p:nvPr>
        </p:nvSpPr>
        <p:spPr/>
        <p:txBody>
          <a:bodyPr/>
          <a:lstStyle/>
          <a:p>
            <a:r>
              <a:rPr lang="en-US" dirty="0"/>
              <a:t> it is a reusable software component. </a:t>
            </a:r>
          </a:p>
          <a:p>
            <a:r>
              <a:rPr lang="en-US" dirty="0"/>
              <a:t>A bean encapsulates many objects into one object, so we can access this object from multiple places. </a:t>
            </a:r>
          </a:p>
          <a:p>
            <a:r>
              <a:rPr lang="en-US" dirty="0"/>
              <a:t>Moreover, it provides the easy maintenance.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381000"/>
            <a:ext cx="8305800" cy="5745163"/>
          </a:xfrm>
        </p:spPr>
        <p:txBody>
          <a:bodyPr>
            <a:normAutofit fontScale="70000" lnSpcReduction="20000"/>
          </a:bodyPr>
          <a:lstStyle/>
          <a:p>
            <a:pPr>
              <a:buNone/>
            </a:pPr>
            <a:r>
              <a:rPr lang="en-US" b="1" dirty="0"/>
              <a:t>package</a:t>
            </a:r>
            <a:r>
              <a:rPr lang="en-US" dirty="0"/>
              <a:t> </a:t>
            </a:r>
            <a:r>
              <a:rPr lang="en-US" dirty="0" err="1"/>
              <a:t>mypack</a:t>
            </a:r>
            <a:r>
              <a:rPr lang="en-US" dirty="0"/>
              <a:t>;  </a:t>
            </a:r>
          </a:p>
          <a:p>
            <a:pPr>
              <a:buNone/>
            </a:pPr>
            <a:r>
              <a:rPr lang="en-US" b="1" dirty="0"/>
              <a:t>public</a:t>
            </a:r>
            <a:r>
              <a:rPr lang="en-US" dirty="0"/>
              <a:t> </a:t>
            </a:r>
            <a:r>
              <a:rPr lang="en-US" b="1" dirty="0"/>
              <a:t>class</a:t>
            </a:r>
            <a:r>
              <a:rPr lang="en-US" dirty="0"/>
              <a:t> Employee </a:t>
            </a:r>
            <a:r>
              <a:rPr lang="en-US" b="1" dirty="0"/>
              <a:t>implements</a:t>
            </a:r>
            <a:r>
              <a:rPr lang="en-US" dirty="0"/>
              <a:t> </a:t>
            </a:r>
            <a:r>
              <a:rPr lang="en-US" dirty="0" err="1"/>
              <a:t>java.io.Serializable</a:t>
            </a:r>
            <a:r>
              <a:rPr lang="en-US" dirty="0"/>
              <a:t>{  </a:t>
            </a:r>
          </a:p>
          <a:p>
            <a:pPr>
              <a:buNone/>
            </a:pPr>
            <a:r>
              <a:rPr lang="en-US" b="1" dirty="0"/>
              <a:t>private</a:t>
            </a:r>
            <a:r>
              <a:rPr lang="en-US" dirty="0"/>
              <a:t> </a:t>
            </a:r>
            <a:r>
              <a:rPr lang="en-US" b="1" dirty="0" err="1"/>
              <a:t>int</a:t>
            </a:r>
            <a:r>
              <a:rPr lang="en-US" dirty="0"/>
              <a:t> id;  </a:t>
            </a:r>
          </a:p>
          <a:p>
            <a:pPr>
              <a:buNone/>
            </a:pPr>
            <a:r>
              <a:rPr lang="en-US" b="1" dirty="0"/>
              <a:t>private</a:t>
            </a:r>
            <a:r>
              <a:rPr lang="en-US" dirty="0"/>
              <a:t> String name;  </a:t>
            </a:r>
          </a:p>
          <a:p>
            <a:pPr>
              <a:buNone/>
            </a:pPr>
            <a:r>
              <a:rPr lang="en-US" dirty="0"/>
              <a:t>  </a:t>
            </a:r>
          </a:p>
          <a:p>
            <a:pPr>
              <a:buNone/>
            </a:pPr>
            <a:r>
              <a:rPr lang="en-US" b="1" dirty="0"/>
              <a:t>public</a:t>
            </a:r>
            <a:r>
              <a:rPr lang="en-US" dirty="0"/>
              <a:t> Employee(){}  </a:t>
            </a:r>
          </a:p>
          <a:p>
            <a:pPr>
              <a:buNone/>
            </a:pPr>
            <a:r>
              <a:rPr lang="en-US" dirty="0"/>
              <a:t>  </a:t>
            </a:r>
          </a:p>
          <a:p>
            <a:pPr>
              <a:buNone/>
            </a:pPr>
            <a:r>
              <a:rPr lang="en-US" b="1" dirty="0"/>
              <a:t>public</a:t>
            </a:r>
            <a:r>
              <a:rPr lang="en-US" dirty="0"/>
              <a:t> </a:t>
            </a:r>
            <a:r>
              <a:rPr lang="en-US" b="1" dirty="0"/>
              <a:t>void</a:t>
            </a:r>
            <a:r>
              <a:rPr lang="en-US" dirty="0"/>
              <a:t> </a:t>
            </a:r>
            <a:r>
              <a:rPr lang="en-US" dirty="0" err="1"/>
              <a:t>setId</a:t>
            </a:r>
            <a:r>
              <a:rPr lang="en-US" dirty="0"/>
              <a:t>(</a:t>
            </a:r>
            <a:r>
              <a:rPr lang="en-US" b="1" dirty="0" err="1"/>
              <a:t>int</a:t>
            </a:r>
            <a:r>
              <a:rPr lang="en-US" dirty="0"/>
              <a:t> id){</a:t>
            </a:r>
            <a:r>
              <a:rPr lang="en-US" b="1" dirty="0"/>
              <a:t>this</a:t>
            </a:r>
            <a:r>
              <a:rPr lang="en-US" dirty="0"/>
              <a:t>.id=id;}  </a:t>
            </a:r>
          </a:p>
          <a:p>
            <a:pPr>
              <a:buNone/>
            </a:pPr>
            <a:r>
              <a:rPr lang="en-US" dirty="0"/>
              <a:t>  </a:t>
            </a:r>
          </a:p>
          <a:p>
            <a:pPr>
              <a:buNone/>
            </a:pPr>
            <a:r>
              <a:rPr lang="en-US" b="1" dirty="0"/>
              <a:t>public</a:t>
            </a:r>
            <a:r>
              <a:rPr lang="en-US" dirty="0"/>
              <a:t> </a:t>
            </a:r>
            <a:r>
              <a:rPr lang="en-US" b="1" dirty="0" err="1"/>
              <a:t>int</a:t>
            </a:r>
            <a:r>
              <a:rPr lang="en-US" dirty="0"/>
              <a:t> </a:t>
            </a:r>
            <a:r>
              <a:rPr lang="en-US" dirty="0" err="1"/>
              <a:t>getId</a:t>
            </a:r>
            <a:r>
              <a:rPr lang="en-US" dirty="0"/>
              <a:t>(){</a:t>
            </a:r>
            <a:r>
              <a:rPr lang="en-US" b="1" dirty="0"/>
              <a:t>return</a:t>
            </a:r>
            <a:r>
              <a:rPr lang="en-US" dirty="0"/>
              <a:t> id;}  </a:t>
            </a:r>
          </a:p>
          <a:p>
            <a:pPr>
              <a:buNone/>
            </a:pPr>
            <a:r>
              <a:rPr lang="en-US" dirty="0"/>
              <a:t>  </a:t>
            </a:r>
          </a:p>
          <a:p>
            <a:pPr>
              <a:buNone/>
            </a:pPr>
            <a:r>
              <a:rPr lang="en-US" b="1" dirty="0"/>
              <a:t>public</a:t>
            </a:r>
            <a:r>
              <a:rPr lang="en-US" dirty="0"/>
              <a:t> </a:t>
            </a:r>
            <a:r>
              <a:rPr lang="en-US" b="1" dirty="0"/>
              <a:t>void</a:t>
            </a:r>
            <a:r>
              <a:rPr lang="en-US" dirty="0"/>
              <a:t> </a:t>
            </a:r>
            <a:r>
              <a:rPr lang="en-US" dirty="0" err="1"/>
              <a:t>setName</a:t>
            </a:r>
            <a:r>
              <a:rPr lang="en-US" dirty="0"/>
              <a:t>(String name){</a:t>
            </a:r>
            <a:r>
              <a:rPr lang="en-US" b="1" dirty="0"/>
              <a:t>this</a:t>
            </a:r>
            <a:r>
              <a:rPr lang="en-US" dirty="0"/>
              <a:t>.name=name;}  </a:t>
            </a:r>
          </a:p>
          <a:p>
            <a:pPr>
              <a:buNone/>
            </a:pPr>
            <a:r>
              <a:rPr lang="en-US" dirty="0"/>
              <a:t>  </a:t>
            </a:r>
          </a:p>
          <a:p>
            <a:pPr>
              <a:buNone/>
            </a:pPr>
            <a:r>
              <a:rPr lang="en-US" b="1" dirty="0"/>
              <a:t>public</a:t>
            </a:r>
            <a:r>
              <a:rPr lang="en-US" dirty="0"/>
              <a:t> String </a:t>
            </a:r>
            <a:r>
              <a:rPr lang="en-US" dirty="0" err="1"/>
              <a:t>getName</a:t>
            </a:r>
            <a:r>
              <a:rPr lang="en-US" dirty="0"/>
              <a:t>(){</a:t>
            </a:r>
            <a:r>
              <a:rPr lang="en-US" b="1" dirty="0"/>
              <a:t>return</a:t>
            </a:r>
            <a:r>
              <a:rPr lang="en-US" dirty="0"/>
              <a:t> name;}  </a:t>
            </a:r>
          </a:p>
          <a:p>
            <a:pPr>
              <a:buNone/>
            </a:pPr>
            <a:r>
              <a:rPr lang="en-US" dirty="0"/>
              <a:t>  </a:t>
            </a:r>
          </a:p>
          <a:p>
            <a:pPr>
              <a:buNone/>
            </a:pPr>
            <a:r>
              <a:rPr lang="en-US" dirty="0"/>
              <a:t>}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access the java bean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package</a:t>
            </a:r>
            <a:r>
              <a:rPr lang="en-US" dirty="0"/>
              <a:t> </a:t>
            </a:r>
            <a:r>
              <a:rPr lang="en-US" dirty="0" err="1"/>
              <a:t>mypack</a:t>
            </a:r>
            <a:r>
              <a:rPr lang="en-US" dirty="0"/>
              <a:t>;  </a:t>
            </a:r>
          </a:p>
          <a:p>
            <a:pPr>
              <a:buNone/>
            </a:pPr>
            <a:r>
              <a:rPr lang="en-US" b="1" dirty="0"/>
              <a:t>public</a:t>
            </a:r>
            <a:r>
              <a:rPr lang="en-US" dirty="0"/>
              <a:t> </a:t>
            </a:r>
            <a:r>
              <a:rPr lang="en-US" b="1" dirty="0"/>
              <a:t>class</a:t>
            </a:r>
            <a:r>
              <a:rPr lang="en-US" dirty="0"/>
              <a:t> Test{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p>
          <a:p>
            <a:pPr>
              <a:buNone/>
            </a:pPr>
            <a:r>
              <a:rPr lang="en-US" dirty="0"/>
              <a:t>Employee e=</a:t>
            </a:r>
            <a:r>
              <a:rPr lang="en-US" b="1" dirty="0"/>
              <a:t>new</a:t>
            </a:r>
            <a:r>
              <a:rPr lang="en-US" dirty="0"/>
              <a:t> Employee();//object is created  </a:t>
            </a:r>
          </a:p>
          <a:p>
            <a:pPr>
              <a:buNone/>
            </a:pPr>
            <a:r>
              <a:rPr lang="en-US" dirty="0"/>
              <a:t>  </a:t>
            </a:r>
          </a:p>
          <a:p>
            <a:pPr>
              <a:buNone/>
            </a:pPr>
            <a:r>
              <a:rPr lang="en-US" dirty="0" err="1"/>
              <a:t>e.setName</a:t>
            </a:r>
            <a:r>
              <a:rPr lang="en-US" dirty="0"/>
              <a:t>("</a:t>
            </a:r>
            <a:r>
              <a:rPr lang="en-US" dirty="0" err="1"/>
              <a:t>Arjun</a:t>
            </a:r>
            <a:r>
              <a:rPr lang="en-US" dirty="0"/>
              <a:t>");//setting value to the object  </a:t>
            </a:r>
          </a:p>
          <a:p>
            <a:pPr>
              <a:buNone/>
            </a:pPr>
            <a:r>
              <a:rPr lang="en-US" dirty="0"/>
              <a:t>  </a:t>
            </a:r>
          </a:p>
          <a:p>
            <a:pPr>
              <a:buNone/>
            </a:pPr>
            <a:r>
              <a:rPr lang="en-US" dirty="0" err="1"/>
              <a:t>System.out.println</a:t>
            </a:r>
            <a:r>
              <a:rPr lang="en-US" dirty="0"/>
              <a:t>(</a:t>
            </a:r>
            <a:r>
              <a:rPr lang="en-US" dirty="0" err="1"/>
              <a:t>e.getName</a:t>
            </a:r>
            <a:r>
              <a:rPr lang="en-US" dirty="0"/>
              <a:t>());  </a:t>
            </a:r>
          </a:p>
          <a:p>
            <a:pPr>
              <a:buNone/>
            </a:pPr>
            <a:r>
              <a:rPr lang="en-US" dirty="0"/>
              <a:t>  </a:t>
            </a:r>
          </a:p>
          <a:p>
            <a:pPr>
              <a:buNone/>
            </a:pPr>
            <a:r>
              <a:rPr lang="en-US" dirty="0"/>
              <a: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jsp:useBean</a:t>
            </a:r>
            <a:r>
              <a:rPr lang="en-US" dirty="0"/>
              <a:t> action tag</a:t>
            </a:r>
            <a:br>
              <a:rPr lang="en-US" dirty="0"/>
            </a:br>
            <a:endParaRPr lang="en-US" dirty="0"/>
          </a:p>
        </p:txBody>
      </p:sp>
      <p:sp>
        <p:nvSpPr>
          <p:cNvPr id="3" name="Content Placeholder 2"/>
          <p:cNvSpPr>
            <a:spLocks noGrp="1"/>
          </p:cNvSpPr>
          <p:nvPr>
            <p:ph idx="1"/>
          </p:nvPr>
        </p:nvSpPr>
        <p:spPr/>
        <p:txBody>
          <a:bodyPr/>
          <a:lstStyle/>
          <a:p>
            <a:pPr>
              <a:buNone/>
            </a:pPr>
            <a:r>
              <a:rPr lang="en-US" dirty="0"/>
              <a:t>&lt;</a:t>
            </a:r>
            <a:r>
              <a:rPr lang="en-US" dirty="0" err="1"/>
              <a:t>jsp:useBean</a:t>
            </a:r>
            <a:r>
              <a:rPr lang="en-US" dirty="0"/>
              <a:t> id= "</a:t>
            </a:r>
            <a:r>
              <a:rPr lang="en-US" dirty="0" err="1"/>
              <a:t>instanceName</a:t>
            </a:r>
            <a:r>
              <a:rPr lang="en-US" dirty="0"/>
              <a:t>" </a:t>
            </a:r>
          </a:p>
          <a:p>
            <a:pPr>
              <a:buNone/>
            </a:pPr>
            <a:r>
              <a:rPr lang="en-US" dirty="0"/>
              <a:t>scope= "page | request | session | application"  </a:t>
            </a:r>
          </a:p>
          <a:p>
            <a:pPr>
              <a:buNone/>
            </a:pPr>
            <a:r>
              <a:rPr lang="en-US" b="1" dirty="0"/>
              <a:t>class</a:t>
            </a:r>
            <a:r>
              <a:rPr lang="en-US" dirty="0"/>
              <a:t>= "</a:t>
            </a:r>
            <a:r>
              <a:rPr lang="en-US" dirty="0" err="1"/>
              <a:t>packageName.className</a:t>
            </a:r>
            <a:r>
              <a:rPr lang="en-US" dirty="0"/>
              <a:t>" </a:t>
            </a:r>
          </a:p>
          <a:p>
            <a:pPr>
              <a:buNone/>
            </a:pPr>
            <a:r>
              <a:rPr lang="en-US" dirty="0"/>
              <a:t>type= "</a:t>
            </a:r>
            <a:r>
              <a:rPr lang="en-US" dirty="0" err="1"/>
              <a:t>packageName.className</a:t>
            </a:r>
            <a:r>
              <a:rPr lang="en-US" dirty="0"/>
              <a:t>"  </a:t>
            </a:r>
          </a:p>
          <a:p>
            <a:pPr>
              <a:buNone/>
            </a:pPr>
            <a:r>
              <a:rPr lang="en-US" dirty="0" err="1"/>
              <a:t>beanName</a:t>
            </a:r>
            <a:r>
              <a:rPr lang="en-US" dirty="0"/>
              <a:t>="</a:t>
            </a:r>
            <a:r>
              <a:rPr lang="en-US" dirty="0" err="1"/>
              <a:t>packageName.className</a:t>
            </a:r>
            <a:r>
              <a:rPr lang="en-US" dirty="0"/>
              <a:t> | </a:t>
            </a:r>
          </a:p>
          <a:p>
            <a:pPr>
              <a:buNone/>
            </a:pPr>
            <a:r>
              <a:rPr lang="en-US" dirty="0"/>
              <a:t>&lt;%= expression &gt;" &gt;  </a:t>
            </a:r>
          </a:p>
          <a:p>
            <a:pPr>
              <a:buNone/>
            </a:pPr>
            <a:r>
              <a:rPr lang="en-US" dirty="0"/>
              <a:t>&lt;/</a:t>
            </a:r>
            <a:r>
              <a:rPr lang="en-US" dirty="0" err="1"/>
              <a:t>jsp:useBean</a:t>
            </a:r>
            <a:r>
              <a:rPr lang="en-US" dirty="0"/>
              <a:t>&gt;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pPr>
              <a:buNone/>
            </a:pPr>
            <a:r>
              <a:rPr lang="en-US" b="1" dirty="0"/>
              <a:t>package</a:t>
            </a:r>
            <a:r>
              <a:rPr lang="en-US" dirty="0"/>
              <a:t> </a:t>
            </a:r>
            <a:r>
              <a:rPr lang="en-US" dirty="0" err="1"/>
              <a:t>com.pu</a:t>
            </a:r>
            <a:r>
              <a:rPr lang="en-US" dirty="0"/>
              <a:t>;  </a:t>
            </a:r>
          </a:p>
          <a:p>
            <a:pPr>
              <a:buNone/>
            </a:pPr>
            <a:r>
              <a:rPr lang="en-US" b="1" dirty="0"/>
              <a:t>public</a:t>
            </a:r>
            <a:r>
              <a:rPr lang="en-US" dirty="0"/>
              <a:t> </a:t>
            </a:r>
            <a:r>
              <a:rPr lang="en-US" b="1" dirty="0"/>
              <a:t>class</a:t>
            </a:r>
            <a:r>
              <a:rPr lang="en-US" dirty="0"/>
              <a:t> Calculator{  </a:t>
            </a:r>
          </a:p>
          <a:p>
            <a:pPr>
              <a:buNone/>
            </a:pPr>
            <a:r>
              <a:rPr lang="en-US" dirty="0"/>
              <a:t>  </a:t>
            </a:r>
          </a:p>
          <a:p>
            <a:pPr>
              <a:buNone/>
            </a:pPr>
            <a:r>
              <a:rPr lang="en-US" b="1" dirty="0"/>
              <a:t>public</a:t>
            </a:r>
            <a:r>
              <a:rPr lang="en-US" dirty="0"/>
              <a:t> </a:t>
            </a:r>
            <a:r>
              <a:rPr lang="en-US" b="1" dirty="0" err="1"/>
              <a:t>int</a:t>
            </a:r>
            <a:r>
              <a:rPr lang="en-US" dirty="0"/>
              <a:t> cube(</a:t>
            </a:r>
            <a:r>
              <a:rPr lang="en-US" b="1" dirty="0" err="1"/>
              <a:t>int</a:t>
            </a:r>
            <a:r>
              <a:rPr lang="en-US" dirty="0"/>
              <a:t> n){</a:t>
            </a:r>
            <a:r>
              <a:rPr lang="en-US" b="1" dirty="0"/>
              <a:t>return</a:t>
            </a:r>
            <a:r>
              <a:rPr lang="en-US" dirty="0"/>
              <a:t> n*n*n;}  </a:t>
            </a:r>
          </a:p>
          <a:p>
            <a:pPr>
              <a:buNone/>
            </a:pPr>
            <a:r>
              <a:rPr lang="en-US" dirty="0"/>
              <a:t>  </a:t>
            </a:r>
          </a:p>
          <a:p>
            <a:pPr>
              <a:buNone/>
            </a:pPr>
            <a:r>
              <a:rPr lang="en-US" dirty="0"/>
              <a:t>}  </a:t>
            </a:r>
          </a:p>
          <a:p>
            <a:endParaRPr lang="en-US" dirty="0"/>
          </a:p>
        </p:txBody>
      </p:sp>
      <p:sp>
        <p:nvSpPr>
          <p:cNvPr id="5" name="Content Placeholder 4"/>
          <p:cNvSpPr>
            <a:spLocks noGrp="1"/>
          </p:cNvSpPr>
          <p:nvPr>
            <p:ph sz="half" idx="2"/>
          </p:nvPr>
        </p:nvSpPr>
        <p:spPr/>
        <p:txBody>
          <a:bodyPr/>
          <a:lstStyle/>
          <a:p>
            <a:pPr>
              <a:buNone/>
            </a:pPr>
            <a:r>
              <a:rPr lang="en-US" dirty="0"/>
              <a:t>&lt;</a:t>
            </a:r>
            <a:r>
              <a:rPr lang="en-US" dirty="0" err="1"/>
              <a:t>jsp:useBean</a:t>
            </a:r>
            <a:r>
              <a:rPr lang="en-US" dirty="0"/>
              <a:t> id="</a:t>
            </a:r>
            <a:r>
              <a:rPr lang="en-US" dirty="0" err="1"/>
              <a:t>obj</a:t>
            </a:r>
            <a:r>
              <a:rPr lang="en-US" dirty="0"/>
              <a:t>" </a:t>
            </a:r>
            <a:r>
              <a:rPr lang="en-US" b="1" dirty="0"/>
              <a:t>class</a:t>
            </a:r>
            <a:r>
              <a:rPr lang="en-US" dirty="0"/>
              <a:t>="</a:t>
            </a:r>
            <a:r>
              <a:rPr lang="en-US" dirty="0" err="1"/>
              <a:t>com.pu.Calculator</a:t>
            </a:r>
            <a:r>
              <a:rPr lang="en-US" dirty="0"/>
              <a:t>"/&gt;  </a:t>
            </a:r>
          </a:p>
          <a:p>
            <a:pPr>
              <a:buNone/>
            </a:pPr>
            <a:r>
              <a:rPr lang="en-US" dirty="0"/>
              <a:t>  </a:t>
            </a:r>
          </a:p>
          <a:p>
            <a:pPr>
              <a:buNone/>
            </a:pPr>
            <a:r>
              <a:rPr lang="en-US" dirty="0"/>
              <a:t>&lt;%  </a:t>
            </a:r>
          </a:p>
          <a:p>
            <a:pPr>
              <a:buNone/>
            </a:pPr>
            <a:r>
              <a:rPr lang="en-US" b="1" dirty="0" err="1"/>
              <a:t>int</a:t>
            </a:r>
            <a:r>
              <a:rPr lang="en-US" dirty="0"/>
              <a:t> m=</a:t>
            </a:r>
            <a:r>
              <a:rPr lang="en-US" dirty="0" err="1"/>
              <a:t>obj.cube</a:t>
            </a:r>
            <a:r>
              <a:rPr lang="en-US" dirty="0"/>
              <a:t>(5);  </a:t>
            </a:r>
          </a:p>
          <a:p>
            <a:pPr>
              <a:buNone/>
            </a:pPr>
            <a:r>
              <a:rPr lang="en-US" dirty="0" err="1"/>
              <a:t>out.print</a:t>
            </a:r>
            <a:r>
              <a:rPr lang="en-US" dirty="0"/>
              <a:t>("cube of 5 is "+m);  </a:t>
            </a:r>
          </a:p>
          <a:p>
            <a:pPr>
              <a:buNone/>
            </a:pPr>
            <a:r>
              <a:rPr lang="en-US" dirty="0"/>
              <a:t>%&gt;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Processing of JSP</a:t>
            </a:r>
          </a:p>
        </p:txBody>
      </p:sp>
      <p:pic>
        <p:nvPicPr>
          <p:cNvPr id="1026" name="Picture 2"/>
          <p:cNvPicPr>
            <a:picLocks noGrp="1" noChangeAspect="1" noChangeArrowheads="1"/>
          </p:cNvPicPr>
          <p:nvPr>
            <p:ph idx="1"/>
          </p:nvPr>
        </p:nvPicPr>
        <p:blipFill>
          <a:blip r:embed="rId2"/>
          <a:srcRect/>
          <a:stretch>
            <a:fillRect/>
          </a:stretch>
        </p:blipFill>
        <p:spPr bwMode="auto">
          <a:xfrm>
            <a:off x="533400" y="1600994"/>
            <a:ext cx="7772399" cy="504156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a:t>
            </a:r>
            <a:r>
              <a:rPr lang="en-US" dirty="0" err="1"/>
              <a:t>jsp:setProperty</a:t>
            </a:r>
            <a:r>
              <a:rPr lang="en-US" dirty="0"/>
              <a:t> action tag</a:t>
            </a:r>
            <a:br>
              <a:rPr lang="en-US" dirty="0"/>
            </a:br>
            <a:endParaRPr lang="en-US" dirty="0"/>
          </a:p>
        </p:txBody>
      </p:sp>
      <p:sp>
        <p:nvSpPr>
          <p:cNvPr id="5" name="Content Placeholder 4"/>
          <p:cNvSpPr>
            <a:spLocks noGrp="1"/>
          </p:cNvSpPr>
          <p:nvPr>
            <p:ph idx="1"/>
          </p:nvPr>
        </p:nvSpPr>
        <p:spPr>
          <a:xfrm>
            <a:off x="457200" y="1600200"/>
            <a:ext cx="8229600" cy="4953000"/>
          </a:xfrm>
        </p:spPr>
        <p:txBody>
          <a:bodyPr>
            <a:normAutofit fontScale="85000" lnSpcReduction="20000"/>
          </a:bodyPr>
          <a:lstStyle/>
          <a:p>
            <a:pPr marL="514350" indent="-514350">
              <a:buFont typeface="+mj-lt"/>
              <a:buAutoNum type="arabicPeriod"/>
            </a:pPr>
            <a:r>
              <a:rPr lang="en-US" dirty="0"/>
              <a:t>&lt;</a:t>
            </a:r>
            <a:r>
              <a:rPr lang="en-US" dirty="0" err="1"/>
              <a:t>jsp:setProperty</a:t>
            </a:r>
            <a:r>
              <a:rPr lang="en-US" dirty="0"/>
              <a:t> name="</a:t>
            </a:r>
            <a:r>
              <a:rPr lang="en-US" dirty="0" err="1"/>
              <a:t>instanceOfBean</a:t>
            </a:r>
            <a:r>
              <a:rPr lang="en-US" dirty="0"/>
              <a:t>" property= "*"   |   </a:t>
            </a:r>
          </a:p>
          <a:p>
            <a:pPr>
              <a:buNone/>
            </a:pPr>
            <a:r>
              <a:rPr lang="en-US" dirty="0"/>
              <a:t>property="</a:t>
            </a:r>
            <a:r>
              <a:rPr lang="en-US" dirty="0" err="1"/>
              <a:t>propertyName</a:t>
            </a:r>
            <a:r>
              <a:rPr lang="en-US" dirty="0"/>
              <a:t>" </a:t>
            </a:r>
            <a:r>
              <a:rPr lang="en-US" dirty="0" err="1"/>
              <a:t>param</a:t>
            </a:r>
            <a:r>
              <a:rPr lang="en-US" dirty="0"/>
              <a:t>="</a:t>
            </a:r>
            <a:r>
              <a:rPr lang="en-US" dirty="0" err="1"/>
              <a:t>parameterName</a:t>
            </a:r>
            <a:r>
              <a:rPr lang="en-US" dirty="0"/>
              <a:t>"  |   </a:t>
            </a:r>
          </a:p>
          <a:p>
            <a:pPr>
              <a:buNone/>
            </a:pPr>
            <a:r>
              <a:rPr lang="en-US" dirty="0"/>
              <a:t>property="</a:t>
            </a:r>
            <a:r>
              <a:rPr lang="en-US" dirty="0" err="1"/>
              <a:t>propertyName</a:t>
            </a:r>
            <a:r>
              <a:rPr lang="en-US" dirty="0"/>
              <a:t>" value="{ string | &lt;%= expression %&gt;}"   </a:t>
            </a:r>
          </a:p>
          <a:p>
            <a:pPr>
              <a:buNone/>
            </a:pPr>
            <a:r>
              <a:rPr lang="en-US" dirty="0"/>
              <a:t>/&gt; </a:t>
            </a:r>
          </a:p>
          <a:p>
            <a:pPr marL="514350" indent="-514350">
              <a:buNone/>
            </a:pPr>
            <a:r>
              <a:rPr lang="en-US" dirty="0"/>
              <a:t>2. </a:t>
            </a:r>
            <a:r>
              <a:rPr lang="en-US" dirty="0">
                <a:solidFill>
                  <a:srgbClr val="FF0000"/>
                </a:solidFill>
              </a:rPr>
              <a:t>&lt;</a:t>
            </a:r>
            <a:r>
              <a:rPr lang="en-US" dirty="0" err="1">
                <a:solidFill>
                  <a:srgbClr val="FF0000"/>
                </a:solidFill>
              </a:rPr>
              <a:t>jsp:setProperty</a:t>
            </a:r>
            <a:r>
              <a:rPr lang="en-US" dirty="0">
                <a:solidFill>
                  <a:srgbClr val="FF0000"/>
                </a:solidFill>
              </a:rPr>
              <a:t> name="bean" property="*" /&gt;  </a:t>
            </a:r>
          </a:p>
          <a:p>
            <a:pPr marL="514350" indent="-514350">
              <a:buNone/>
            </a:pPr>
            <a:r>
              <a:rPr lang="en-US" dirty="0">
                <a:solidFill>
                  <a:srgbClr val="FF0000"/>
                </a:solidFill>
              </a:rPr>
              <a:t>3.&lt;</a:t>
            </a:r>
            <a:r>
              <a:rPr lang="en-US" dirty="0" err="1">
                <a:solidFill>
                  <a:srgbClr val="FF0000"/>
                </a:solidFill>
              </a:rPr>
              <a:t>jsp:setProperty</a:t>
            </a:r>
            <a:r>
              <a:rPr lang="en-US" dirty="0">
                <a:solidFill>
                  <a:srgbClr val="FF0000"/>
                </a:solidFill>
              </a:rPr>
              <a:t> name="bean" property="username" /&gt;</a:t>
            </a:r>
          </a:p>
          <a:p>
            <a:pPr marL="514350" indent="-514350">
              <a:buNone/>
            </a:pPr>
            <a:r>
              <a:rPr lang="en-US" dirty="0"/>
              <a:t>4. &lt;</a:t>
            </a:r>
            <a:r>
              <a:rPr lang="en-US" dirty="0" err="1"/>
              <a:t>jsp:setProperty</a:t>
            </a:r>
            <a:r>
              <a:rPr lang="en-US" dirty="0"/>
              <a:t> name="bean" property="username" value="Kumar" /&gt;  </a:t>
            </a:r>
          </a:p>
          <a:p>
            <a:pPr marL="514350" indent="-514350">
              <a:buNone/>
            </a:pP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jsp:getProperty</a:t>
            </a:r>
            <a:r>
              <a:rPr lang="en-US" dirty="0"/>
              <a:t> action tag</a:t>
            </a:r>
            <a:br>
              <a:rPr lang="en-US" dirty="0"/>
            </a:br>
            <a:endParaRPr lang="en-US" dirty="0"/>
          </a:p>
        </p:txBody>
      </p:sp>
      <p:sp>
        <p:nvSpPr>
          <p:cNvPr id="3" name="Content Placeholder 2"/>
          <p:cNvSpPr>
            <a:spLocks noGrp="1"/>
          </p:cNvSpPr>
          <p:nvPr>
            <p:ph idx="1"/>
          </p:nvPr>
        </p:nvSpPr>
        <p:spPr/>
        <p:txBody>
          <a:bodyPr/>
          <a:lstStyle/>
          <a:p>
            <a:r>
              <a:rPr lang="en-US" dirty="0" err="1"/>
              <a:t>jsp:getProperty</a:t>
            </a:r>
            <a:r>
              <a:rPr lang="en-US" dirty="0"/>
              <a:t> name="</a:t>
            </a:r>
            <a:r>
              <a:rPr lang="en-US" dirty="0" err="1"/>
              <a:t>instanceOfBean</a:t>
            </a:r>
            <a:r>
              <a:rPr lang="en-US" dirty="0"/>
              <a:t>" property="</a:t>
            </a:r>
            <a:r>
              <a:rPr lang="en-US" dirty="0" err="1"/>
              <a:t>propertyName</a:t>
            </a:r>
            <a:r>
              <a:rPr lang="en-US" dirty="0"/>
              <a:t>" /&gt;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&lt;form action="process.jsp" method="post"&gt;  </a:t>
            </a:r>
          </a:p>
          <a:p>
            <a:pPr>
              <a:buNone/>
            </a:pPr>
            <a:r>
              <a:rPr lang="en-US" dirty="0"/>
              <a:t>Name:&lt;input type="text" name="name"&gt;&lt;</a:t>
            </a:r>
            <a:r>
              <a:rPr lang="en-US" dirty="0" err="1"/>
              <a:t>br</a:t>
            </a:r>
            <a:r>
              <a:rPr lang="en-US" dirty="0"/>
              <a:t>&gt;  </a:t>
            </a:r>
          </a:p>
          <a:p>
            <a:pPr>
              <a:buNone/>
            </a:pPr>
            <a:r>
              <a:rPr lang="en-US" dirty="0"/>
              <a:t>Password:&lt;input type="password" name="password"&gt;&lt;</a:t>
            </a:r>
            <a:r>
              <a:rPr lang="en-US" dirty="0" err="1"/>
              <a:t>br</a:t>
            </a:r>
            <a:r>
              <a:rPr lang="en-US" dirty="0"/>
              <a:t>&gt;  </a:t>
            </a:r>
          </a:p>
          <a:p>
            <a:pPr>
              <a:buNone/>
            </a:pPr>
            <a:r>
              <a:rPr lang="en-US" dirty="0"/>
              <a:t>Email:&lt;input type="text" name="email"&gt;&lt;</a:t>
            </a:r>
            <a:r>
              <a:rPr lang="en-US" dirty="0" err="1"/>
              <a:t>br</a:t>
            </a:r>
            <a:r>
              <a:rPr lang="en-US" dirty="0"/>
              <a:t>&gt;  </a:t>
            </a:r>
          </a:p>
          <a:p>
            <a:pPr>
              <a:buNone/>
            </a:pPr>
            <a:r>
              <a:rPr lang="en-US" dirty="0"/>
              <a:t>&lt;input type="submit" value="register"&gt;  </a:t>
            </a:r>
          </a:p>
          <a:p>
            <a:pPr>
              <a:buNone/>
            </a:pPr>
            <a:r>
              <a:rPr lang="en-US" dirty="0"/>
              <a:t>&lt;/form&gt;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&lt;</a:t>
            </a:r>
            <a:r>
              <a:rPr lang="en-US" dirty="0" err="1"/>
              <a:t>jsp:useBean</a:t>
            </a:r>
            <a:r>
              <a:rPr lang="en-US" dirty="0"/>
              <a:t> id="u" </a:t>
            </a:r>
            <a:r>
              <a:rPr lang="en-US" b="1" dirty="0"/>
              <a:t>class</a:t>
            </a:r>
            <a:r>
              <a:rPr lang="en-US" dirty="0"/>
              <a:t>="</a:t>
            </a:r>
            <a:r>
              <a:rPr lang="en-US" dirty="0" err="1"/>
              <a:t>org.sssit.User</a:t>
            </a:r>
            <a:r>
              <a:rPr lang="en-US" dirty="0"/>
              <a:t>"&gt;&lt;/</a:t>
            </a:r>
            <a:r>
              <a:rPr lang="en-US" dirty="0" err="1"/>
              <a:t>jsp:useBean</a:t>
            </a:r>
            <a:r>
              <a:rPr lang="en-US" dirty="0"/>
              <a:t>&gt;  </a:t>
            </a:r>
          </a:p>
          <a:p>
            <a:pPr>
              <a:buNone/>
            </a:pPr>
            <a:r>
              <a:rPr lang="en-US" dirty="0"/>
              <a:t>&lt;</a:t>
            </a:r>
            <a:r>
              <a:rPr lang="en-US" dirty="0" err="1"/>
              <a:t>jsp:setProperty</a:t>
            </a:r>
            <a:r>
              <a:rPr lang="en-US" dirty="0"/>
              <a:t> property="*" name="u"/&gt;  </a:t>
            </a:r>
          </a:p>
          <a:p>
            <a:pPr>
              <a:buNone/>
            </a:pPr>
            <a:r>
              <a:rPr lang="en-US" dirty="0"/>
              <a:t>  </a:t>
            </a:r>
          </a:p>
          <a:p>
            <a:pPr>
              <a:buNone/>
            </a:pPr>
            <a:r>
              <a:rPr lang="en-US" dirty="0"/>
              <a:t>Record:&lt;</a:t>
            </a:r>
            <a:r>
              <a:rPr lang="en-US" dirty="0" err="1"/>
              <a:t>br</a:t>
            </a:r>
            <a:r>
              <a:rPr lang="en-US" dirty="0"/>
              <a:t>&gt;  </a:t>
            </a:r>
          </a:p>
          <a:p>
            <a:pPr>
              <a:buNone/>
            </a:pPr>
            <a:r>
              <a:rPr lang="en-US" dirty="0"/>
              <a:t>&lt;</a:t>
            </a:r>
            <a:r>
              <a:rPr lang="en-US" dirty="0" err="1"/>
              <a:t>jsp:getProperty</a:t>
            </a:r>
            <a:r>
              <a:rPr lang="en-US" dirty="0"/>
              <a:t> property="name" name="u"/&gt;&lt;</a:t>
            </a:r>
            <a:r>
              <a:rPr lang="en-US" dirty="0" err="1"/>
              <a:t>br</a:t>
            </a:r>
            <a:r>
              <a:rPr lang="en-US" dirty="0"/>
              <a:t>&gt;  </a:t>
            </a:r>
          </a:p>
          <a:p>
            <a:pPr>
              <a:buNone/>
            </a:pPr>
            <a:r>
              <a:rPr lang="en-US" dirty="0"/>
              <a:t>&lt;</a:t>
            </a:r>
            <a:r>
              <a:rPr lang="en-US" dirty="0" err="1"/>
              <a:t>jsp:getProperty</a:t>
            </a:r>
            <a:r>
              <a:rPr lang="en-US" dirty="0"/>
              <a:t> property="password" name="u"/&gt;&lt;</a:t>
            </a:r>
            <a:r>
              <a:rPr lang="en-US" dirty="0" err="1"/>
              <a:t>br</a:t>
            </a:r>
            <a:r>
              <a:rPr lang="en-US" dirty="0"/>
              <a:t>&gt;  </a:t>
            </a:r>
          </a:p>
          <a:p>
            <a:pPr>
              <a:buNone/>
            </a:pPr>
            <a:r>
              <a:rPr lang="en-US" dirty="0"/>
              <a:t>&lt;</a:t>
            </a:r>
            <a:r>
              <a:rPr lang="en-US" dirty="0" err="1"/>
              <a:t>jsp:getProperty</a:t>
            </a:r>
            <a:r>
              <a:rPr lang="en-US" dirty="0"/>
              <a:t> property="email" name="u" /&gt;&lt;</a:t>
            </a:r>
            <a:r>
              <a:rPr lang="en-US" dirty="0" err="1"/>
              <a:t>br</a:t>
            </a:r>
            <a:r>
              <a:rPr lang="en-US" dirty="0"/>
              <a:t>&gt;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package</a:t>
            </a:r>
            <a:r>
              <a:rPr lang="en-US" dirty="0"/>
              <a:t> </a:t>
            </a:r>
            <a:r>
              <a:rPr lang="en-US" dirty="0" err="1"/>
              <a:t>org.sssit</a:t>
            </a:r>
            <a:r>
              <a:rPr lang="en-US" dirty="0"/>
              <a:t>;  </a:t>
            </a:r>
          </a:p>
          <a:p>
            <a:pPr>
              <a:buNone/>
            </a:pPr>
            <a:r>
              <a:rPr lang="en-US" dirty="0"/>
              <a:t>  </a:t>
            </a:r>
          </a:p>
          <a:p>
            <a:pPr>
              <a:buNone/>
            </a:pPr>
            <a:r>
              <a:rPr lang="en-US" b="1" dirty="0"/>
              <a:t>public</a:t>
            </a:r>
            <a:r>
              <a:rPr lang="en-US" dirty="0"/>
              <a:t> </a:t>
            </a:r>
            <a:r>
              <a:rPr lang="en-US" b="1" dirty="0"/>
              <a:t>class</a:t>
            </a:r>
            <a:r>
              <a:rPr lang="en-US" dirty="0"/>
              <a:t> User {  </a:t>
            </a:r>
          </a:p>
          <a:p>
            <a:pPr>
              <a:buNone/>
            </a:pPr>
            <a:r>
              <a:rPr lang="en-US" b="1" dirty="0"/>
              <a:t>private</a:t>
            </a:r>
            <a:r>
              <a:rPr lang="en-US" dirty="0"/>
              <a:t> String </a:t>
            </a:r>
            <a:r>
              <a:rPr lang="en-US" dirty="0" err="1"/>
              <a:t>name,password,email</a:t>
            </a:r>
            <a:r>
              <a:rPr lang="en-US" dirty="0"/>
              <a:t>;  </a:t>
            </a:r>
          </a:p>
          <a:p>
            <a:pPr>
              <a:buNone/>
            </a:pPr>
            <a:r>
              <a:rPr lang="en-US" dirty="0"/>
              <a:t>//setters and getters  </a:t>
            </a:r>
          </a:p>
          <a:p>
            <a:pPr>
              <a:buNone/>
            </a:pPr>
            <a:r>
              <a:rPr lang="en-US" dirty="0"/>
              <a:t>}  </a:t>
            </a:r>
          </a:p>
          <a:p>
            <a:pPr>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applet in JSP (</a:t>
            </a:r>
            <a:r>
              <a:rPr lang="en-US" dirty="0" err="1"/>
              <a:t>jsp:plugin</a:t>
            </a:r>
            <a:r>
              <a:rPr lang="en-US" dirty="0"/>
              <a:t> action tag)</a:t>
            </a:r>
            <a:br>
              <a:rPr lang="en-US" dirty="0"/>
            </a:br>
            <a:endParaRPr lang="en-US" dirty="0"/>
          </a:p>
        </p:txBody>
      </p:sp>
      <p:sp>
        <p:nvSpPr>
          <p:cNvPr id="3" name="Content Placeholder 2"/>
          <p:cNvSpPr>
            <a:spLocks noGrp="1"/>
          </p:cNvSpPr>
          <p:nvPr>
            <p:ph idx="1"/>
          </p:nvPr>
        </p:nvSpPr>
        <p:spPr/>
        <p:txBody>
          <a:bodyPr/>
          <a:lstStyle/>
          <a:p>
            <a:pPr>
              <a:buNone/>
            </a:pPr>
            <a:r>
              <a:rPr lang="en-US" dirty="0"/>
              <a:t>&lt;</a:t>
            </a:r>
            <a:r>
              <a:rPr lang="en-US" dirty="0" err="1"/>
              <a:t>jsp:plugin</a:t>
            </a:r>
            <a:r>
              <a:rPr lang="en-US" dirty="0"/>
              <a:t> type= "applet | bean" code= "</a:t>
            </a:r>
            <a:r>
              <a:rPr lang="en-US" dirty="0" err="1"/>
              <a:t>nameOfClassFile</a:t>
            </a:r>
            <a:r>
              <a:rPr lang="en-US" dirty="0"/>
              <a:t>"   </a:t>
            </a:r>
          </a:p>
          <a:p>
            <a:pPr>
              <a:buNone/>
            </a:pPr>
            <a:r>
              <a:rPr lang="en-US" dirty="0"/>
              <a:t>codebase= "</a:t>
            </a:r>
            <a:r>
              <a:rPr lang="en-US" dirty="0" err="1"/>
              <a:t>directoryNameOfClassFile</a:t>
            </a:r>
            <a:r>
              <a:rPr lang="en-US" dirty="0"/>
              <a:t>"  </a:t>
            </a:r>
          </a:p>
          <a:p>
            <a:pPr>
              <a:buNone/>
            </a:pPr>
            <a:r>
              <a:rPr lang="en-US" dirty="0"/>
              <a:t>&lt;/</a:t>
            </a:r>
            <a:r>
              <a:rPr lang="en-US" dirty="0" err="1"/>
              <a:t>jsp:plugin</a:t>
            </a:r>
            <a:r>
              <a:rPr lang="en-US" dirty="0"/>
              <a:t>&gt;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a:t>&lt;html&gt;  </a:t>
            </a:r>
          </a:p>
          <a:p>
            <a:pPr>
              <a:buNone/>
            </a:pPr>
            <a:r>
              <a:rPr lang="en-US" dirty="0"/>
              <a:t>    &lt;head&gt;  </a:t>
            </a:r>
          </a:p>
          <a:p>
            <a:pPr>
              <a:buNone/>
            </a:pPr>
            <a:r>
              <a:rPr lang="en-US" dirty="0"/>
              <a:t>        &lt;meta http-equiv="Content-Type" content="text/html; </a:t>
            </a:r>
            <a:r>
              <a:rPr lang="en-US" dirty="0" err="1"/>
              <a:t>charset</a:t>
            </a:r>
            <a:r>
              <a:rPr lang="en-US" dirty="0"/>
              <a:t>=UTF-8"&gt;  </a:t>
            </a:r>
          </a:p>
          <a:p>
            <a:pPr>
              <a:buNone/>
            </a:pPr>
            <a:r>
              <a:rPr lang="en-US" dirty="0"/>
              <a:t>        &lt;title&gt;Mouse Drag&lt;/title&gt;  </a:t>
            </a:r>
          </a:p>
          <a:p>
            <a:pPr>
              <a:buNone/>
            </a:pPr>
            <a:r>
              <a:rPr lang="en-US" dirty="0"/>
              <a:t>    &lt;/head&gt;  </a:t>
            </a:r>
          </a:p>
          <a:p>
            <a:pPr>
              <a:buNone/>
            </a:pPr>
            <a:r>
              <a:rPr lang="en-US" dirty="0"/>
              <a:t>    &lt;body </a:t>
            </a:r>
            <a:r>
              <a:rPr lang="en-US" dirty="0" err="1"/>
              <a:t>bgcolor</a:t>
            </a:r>
            <a:r>
              <a:rPr lang="en-US" dirty="0"/>
              <a:t>="khaki"&gt;  </a:t>
            </a:r>
          </a:p>
          <a:p>
            <a:pPr>
              <a:buNone/>
            </a:pPr>
            <a:r>
              <a:rPr lang="en-US" dirty="0"/>
              <a:t>&lt;h1&gt;Mouse Drag Example&lt;/h1&gt;  </a:t>
            </a:r>
          </a:p>
          <a:p>
            <a:pPr>
              <a:buNone/>
            </a:pPr>
            <a:r>
              <a:rPr lang="en-US" dirty="0"/>
              <a:t>  </a:t>
            </a:r>
          </a:p>
          <a:p>
            <a:pPr>
              <a:buNone/>
            </a:pPr>
            <a:r>
              <a:rPr lang="en-US" dirty="0"/>
              <a:t> &lt;</a:t>
            </a:r>
            <a:r>
              <a:rPr lang="en-US" dirty="0" err="1"/>
              <a:t>jsp:plugin</a:t>
            </a:r>
            <a:r>
              <a:rPr lang="en-US" dirty="0"/>
              <a:t> align="middle" height="500" width="500"  </a:t>
            </a:r>
          </a:p>
          <a:p>
            <a:pPr>
              <a:buNone/>
            </a:pPr>
            <a:r>
              <a:rPr lang="en-US" dirty="0"/>
              <a:t>     type="applet"  code="</a:t>
            </a:r>
            <a:r>
              <a:rPr lang="en-US" dirty="0" err="1"/>
              <a:t>MouseDrag.class</a:t>
            </a:r>
            <a:r>
              <a:rPr lang="en-US" dirty="0"/>
              <a:t>" name="clock" codebase="."/&gt;  </a:t>
            </a:r>
          </a:p>
          <a:p>
            <a:pPr>
              <a:buNone/>
            </a:pPr>
            <a:r>
              <a:rPr lang="en-US" dirty="0"/>
              <a:t>  </a:t>
            </a:r>
          </a:p>
          <a:p>
            <a:pPr>
              <a:buNone/>
            </a:pPr>
            <a:r>
              <a:rPr lang="en-US" dirty="0"/>
              <a:t>    &lt;/body&gt;  </a:t>
            </a:r>
          </a:p>
          <a:p>
            <a:pPr>
              <a:buNone/>
            </a:pPr>
            <a:r>
              <a:rPr lang="en-US" dirty="0"/>
              <a:t>&lt;/html&gt;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077200" cy="487362"/>
          </a:xfrm>
        </p:spPr>
        <p:txBody>
          <a:bodyPr>
            <a:normAutofit fontScale="90000"/>
          </a:bodyPr>
          <a:lstStyle/>
          <a:p>
            <a:pPr algn="ctr"/>
            <a:r>
              <a:rPr lang="en-US" b="1" dirty="0">
                <a:latin typeface="Times New Roman" pitchFamily="18" charset="0"/>
                <a:cs typeface="Times New Roman" pitchFamily="18" charset="0"/>
              </a:rPr>
              <a:t>Life cycle of a JSP Page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The JSP pages follows these phases:</a:t>
            </a:r>
          </a:p>
          <a:p>
            <a:pPr>
              <a:buNone/>
            </a:pPr>
            <a:endParaRPr lang="en-US" dirty="0">
              <a:latin typeface="Times New Roman" pitchFamily="18" charset="0"/>
              <a:cs typeface="Times New Roman" pitchFamily="18" charset="0"/>
            </a:endParaRPr>
          </a:p>
          <a:p>
            <a:pPr marL="514350" indent="-514350">
              <a:buFont typeface="+mj-lt"/>
              <a:buAutoNum type="arabicParenR"/>
            </a:pPr>
            <a:r>
              <a:rPr lang="en-US" b="1" dirty="0">
                <a:latin typeface="Times New Roman" pitchFamily="18" charset="0"/>
                <a:cs typeface="Times New Roman" pitchFamily="18" charset="0"/>
              </a:rPr>
              <a:t>Translation</a:t>
            </a:r>
            <a:r>
              <a:rPr lang="en-US" dirty="0">
                <a:latin typeface="Times New Roman" pitchFamily="18" charset="0"/>
                <a:cs typeface="Times New Roman" pitchFamily="18" charset="0"/>
              </a:rPr>
              <a:t> of JSP Page</a:t>
            </a:r>
          </a:p>
          <a:p>
            <a:pPr marL="514350" indent="-514350">
              <a:buFont typeface="+mj-lt"/>
              <a:buAutoNum type="arabicParenR"/>
            </a:pPr>
            <a:r>
              <a:rPr lang="en-US" b="1" dirty="0">
                <a:latin typeface="Times New Roman" pitchFamily="18" charset="0"/>
                <a:cs typeface="Times New Roman" pitchFamily="18" charset="0"/>
              </a:rPr>
              <a:t>Compilation</a:t>
            </a:r>
            <a:r>
              <a:rPr lang="en-US" dirty="0">
                <a:latin typeface="Times New Roman" pitchFamily="18" charset="0"/>
                <a:cs typeface="Times New Roman" pitchFamily="18" charset="0"/>
              </a:rPr>
              <a:t> of JSP Page</a:t>
            </a:r>
          </a:p>
          <a:p>
            <a:pPr marL="514350" indent="-514350">
              <a:buFont typeface="+mj-lt"/>
              <a:buAutoNum type="arabicParenR"/>
            </a:pPr>
            <a:r>
              <a:rPr lang="en-US" b="1" dirty="0" err="1">
                <a:latin typeface="Times New Roman" pitchFamily="18" charset="0"/>
                <a:cs typeface="Times New Roman" pitchFamily="18" charset="0"/>
              </a:rPr>
              <a:t>Classloading</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(class file is loaded by the </a:t>
            </a:r>
            <a:r>
              <a:rPr lang="en-US" dirty="0" err="1">
                <a:latin typeface="Times New Roman" pitchFamily="18" charset="0"/>
                <a:cs typeface="Times New Roman" pitchFamily="18" charset="0"/>
              </a:rPr>
              <a:t>classloader</a:t>
            </a:r>
            <a:r>
              <a:rPr lang="en-US" dirty="0">
                <a:latin typeface="Times New Roman" pitchFamily="18" charset="0"/>
                <a:cs typeface="Times New Roman" pitchFamily="18" charset="0"/>
              </a:rPr>
              <a:t>)</a:t>
            </a:r>
          </a:p>
          <a:p>
            <a:pPr marL="514350" indent="-514350">
              <a:buFont typeface="+mj-lt"/>
              <a:buAutoNum type="arabicParenR"/>
            </a:pPr>
            <a:r>
              <a:rPr lang="en-US" b="1" dirty="0">
                <a:latin typeface="Times New Roman" pitchFamily="18" charset="0"/>
                <a:cs typeface="Times New Roman" pitchFamily="18" charset="0"/>
              </a:rPr>
              <a:t>Instantiation</a:t>
            </a:r>
            <a:r>
              <a:rPr lang="en-US" dirty="0">
                <a:latin typeface="Times New Roman" pitchFamily="18" charset="0"/>
                <a:cs typeface="Times New Roman" pitchFamily="18" charset="0"/>
              </a:rPr>
              <a:t> (Object of the Generated </a:t>
            </a:r>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is created).</a:t>
            </a:r>
          </a:p>
          <a:p>
            <a:pPr marL="514350" indent="-514350">
              <a:buFont typeface="+mj-lt"/>
              <a:buAutoNum type="arabicParenR"/>
            </a:pPr>
            <a:r>
              <a:rPr lang="en-US" b="1" dirty="0">
                <a:latin typeface="Times New Roman" pitchFamily="18" charset="0"/>
                <a:cs typeface="Times New Roman" pitchFamily="18" charset="0"/>
              </a:rPr>
              <a:t>Initialization</a:t>
            </a:r>
            <a:r>
              <a:rPr lang="en-US" dirty="0">
                <a:latin typeface="Times New Roman" pitchFamily="18" charset="0"/>
                <a:cs typeface="Times New Roman" pitchFamily="18" charset="0"/>
              </a:rPr>
              <a:t> ( </a:t>
            </a:r>
            <a:r>
              <a:rPr lang="en-US" b="1" dirty="0" err="1">
                <a:latin typeface="Times New Roman" pitchFamily="18" charset="0"/>
                <a:cs typeface="Times New Roman" pitchFamily="18" charset="0"/>
              </a:rPr>
              <a:t>jspInit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is invoked by the container).</a:t>
            </a:r>
          </a:p>
          <a:p>
            <a:pPr marL="514350" indent="-514350">
              <a:buFont typeface="+mj-lt"/>
              <a:buAutoNum type="arabicParenR"/>
            </a:pPr>
            <a:r>
              <a:rPr lang="en-US" b="1" dirty="0" err="1">
                <a:latin typeface="Times New Roman" pitchFamily="18" charset="0"/>
                <a:cs typeface="Times New Roman" pitchFamily="18" charset="0"/>
              </a:rPr>
              <a:t>Reqeust</a:t>
            </a:r>
            <a:r>
              <a:rPr lang="en-US" b="1" dirty="0">
                <a:latin typeface="Times New Roman" pitchFamily="18" charset="0"/>
                <a:cs typeface="Times New Roman" pitchFamily="18" charset="0"/>
              </a:rPr>
              <a:t> processing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_</a:t>
            </a:r>
            <a:r>
              <a:rPr lang="en-US" b="1" dirty="0" err="1">
                <a:latin typeface="Times New Roman" pitchFamily="18" charset="0"/>
                <a:cs typeface="Times New Roman" pitchFamily="18" charset="0"/>
              </a:rPr>
              <a:t>jspService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is invoked by the container).</a:t>
            </a:r>
          </a:p>
          <a:p>
            <a:pPr marL="514350" indent="-514350">
              <a:buFont typeface="+mj-lt"/>
              <a:buAutoNum type="arabicParenR"/>
            </a:pPr>
            <a:r>
              <a:rPr lang="en-US" b="1" dirty="0">
                <a:latin typeface="Times New Roman" pitchFamily="18" charset="0"/>
                <a:cs typeface="Times New Roman" pitchFamily="18" charset="0"/>
              </a:rPr>
              <a:t>Destroy</a:t>
            </a:r>
            <a:r>
              <a:rPr lang="en-US" dirty="0">
                <a:latin typeface="Times New Roman" pitchFamily="18" charset="0"/>
                <a:cs typeface="Times New Roman" pitchFamily="18" charset="0"/>
              </a:rPr>
              <a:t> ( </a:t>
            </a:r>
            <a:r>
              <a:rPr lang="en-US" b="1" dirty="0" err="1">
                <a:latin typeface="Times New Roman" pitchFamily="18" charset="0"/>
                <a:cs typeface="Times New Roman" pitchFamily="18" charset="0"/>
              </a:rPr>
              <a:t>jspDestroy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is invoked by the container).</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099" y="1371600"/>
            <a:ext cx="6846189" cy="5257800"/>
          </a:xfrm>
          <a:prstGeom prst="rect">
            <a:avLst/>
          </a:prstGeom>
          <a:blipFill>
            <a:blip r:embed="rId2"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b="1" dirty="0">
                <a:latin typeface="Times New Roman" pitchFamily="18" charset="0"/>
                <a:cs typeface="Times New Roman" pitchFamily="18" charset="0"/>
              </a:rPr>
              <a:t>Life Cycle of JSP</a:t>
            </a:r>
          </a:p>
        </p:txBody>
      </p:sp>
      <p:sp>
        <p:nvSpPr>
          <p:cNvPr id="9" name="Content Placeholder 8"/>
          <p:cNvSpPr>
            <a:spLocks noGrp="1"/>
          </p:cNvSpPr>
          <p:nvPr>
            <p:ph idx="1"/>
          </p:nvPr>
        </p:nvSpPr>
        <p:spPr>
          <a:xfrm>
            <a:off x="457200" y="2286000"/>
            <a:ext cx="8229600" cy="3840163"/>
          </a:xfrm>
        </p:spPr>
        <p:txBody>
          <a:bodyPr/>
          <a:lstStyle/>
          <a:p>
            <a:endParaRPr lang="en-US" dirty="0"/>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75"/>
              </a:lnSpc>
            </a:pPr>
            <a:endParaRP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9220">
              <a:lnSpc>
                <a:spcPts val="1275"/>
              </a:lnSpc>
            </a:pPr>
            <a:fld id="{81D60167-4931-47E6-BA6A-407CBD079E47}" type="slidenum">
              <a:rPr spc="-5" dirty="0"/>
              <a:pPr marL="109220">
                <a:lnSpc>
                  <a:spcPts val="1275"/>
                </a:lnSpc>
              </a:pPr>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 y="1"/>
            <a:ext cx="8763000" cy="687497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TotalTime>
  <Words>1681</Words>
  <Application>Microsoft Office PowerPoint</Application>
  <PresentationFormat>On-screen Show (4:3)</PresentationFormat>
  <Paragraphs>439</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Unit-7 Java Server Pages(JSP)</vt:lpstr>
      <vt:lpstr>Servlet</vt:lpstr>
      <vt:lpstr>Introduction to JSP</vt:lpstr>
      <vt:lpstr>Why JSP is preffered over servlets? </vt:lpstr>
      <vt:lpstr>Advantage of JSP over Servlet </vt:lpstr>
      <vt:lpstr>Processing of JSP</vt:lpstr>
      <vt:lpstr>Life cycle of a JSP Page</vt:lpstr>
      <vt:lpstr>Life Cycle of JSP</vt:lpstr>
      <vt:lpstr>PowerPoint Presentation</vt:lpstr>
      <vt:lpstr>Step -1</vt:lpstr>
      <vt:lpstr>Step-2:Then the container </vt:lpstr>
      <vt:lpstr>Step:3</vt:lpstr>
      <vt:lpstr>Step:4</vt:lpstr>
      <vt:lpstr>PowerPoint Presentation</vt:lpstr>
      <vt:lpstr>PowerPoint Presentation</vt:lpstr>
      <vt:lpstr>PowerPoint Presentation</vt:lpstr>
      <vt:lpstr>JSP Scripting element</vt:lpstr>
      <vt:lpstr>Scriptlet Tag &lt;% java code %&gt;</vt:lpstr>
      <vt:lpstr>PowerPoint Presentation</vt:lpstr>
      <vt:lpstr>PowerPoint Presentation</vt:lpstr>
      <vt:lpstr>Declaration Tag</vt:lpstr>
      <vt:lpstr>PowerPoint Presentation</vt:lpstr>
      <vt:lpstr>PowerPoint Presentation</vt:lpstr>
      <vt:lpstr>Expression Tag</vt:lpstr>
      <vt:lpstr>PowerPoint Presentation</vt:lpstr>
      <vt:lpstr>Directive Tag </vt:lpstr>
      <vt:lpstr>Page directive</vt:lpstr>
      <vt:lpstr>PowerPoint Presentation</vt:lpstr>
      <vt:lpstr>2)contentType </vt:lpstr>
      <vt:lpstr>3)info </vt:lpstr>
      <vt:lpstr>4)buffer </vt:lpstr>
      <vt:lpstr>5)language </vt:lpstr>
      <vt:lpstr>6)isThreadSafe </vt:lpstr>
      <vt:lpstr>7)errorPage </vt:lpstr>
      <vt:lpstr>8)isErrorPage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JSP Action Tags </vt:lpstr>
      <vt:lpstr>jsp:forward action tag </vt:lpstr>
      <vt:lpstr>Example of jsp:forward action tag without parameter </vt:lpstr>
      <vt:lpstr>PowerPoint Presentation</vt:lpstr>
      <vt:lpstr>Example of jsp:forward action tag with parameter </vt:lpstr>
      <vt:lpstr>PowerPoint Presentation</vt:lpstr>
      <vt:lpstr>jsp:include action tag </vt:lpstr>
      <vt:lpstr>Difference between jsp include directive and include action </vt:lpstr>
      <vt:lpstr>Example of jsp:include action tag without parameter </vt:lpstr>
      <vt:lpstr>Java Bean </vt:lpstr>
      <vt:lpstr>Why use Java Bean? </vt:lpstr>
      <vt:lpstr>PowerPoint Presentation</vt:lpstr>
      <vt:lpstr>to access the java bean  </vt:lpstr>
      <vt:lpstr>jsp:useBean action tag </vt:lpstr>
      <vt:lpstr>PowerPoint Presentation</vt:lpstr>
      <vt:lpstr>Syntax of jsp:setProperty action tag </vt:lpstr>
      <vt:lpstr>jsp:getProperty action tag </vt:lpstr>
      <vt:lpstr>PowerPoint Presentation</vt:lpstr>
      <vt:lpstr>PowerPoint Presentation</vt:lpstr>
      <vt:lpstr>PowerPoint Presentation</vt:lpstr>
      <vt:lpstr>Displaying applet in JSP (jsp:plugin action tag)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Java Server Pages(JSP)</dc:title>
  <dc:creator>DELL</dc:creator>
  <cp:lastModifiedBy>jay khanpara</cp:lastModifiedBy>
  <cp:revision>21</cp:revision>
  <dcterms:created xsi:type="dcterms:W3CDTF">2017-04-03T03:08:56Z</dcterms:created>
  <dcterms:modified xsi:type="dcterms:W3CDTF">2022-10-05T07:48:28Z</dcterms:modified>
</cp:coreProperties>
</file>