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7" r:id="rId5"/>
    <p:sldId id="258" r:id="rId6"/>
    <p:sldId id="271" r:id="rId7"/>
    <p:sldId id="260" r:id="rId8"/>
    <p:sldId id="261" r:id="rId9"/>
    <p:sldId id="262" r:id="rId10"/>
    <p:sldId id="270" r:id="rId11"/>
    <p:sldId id="273" r:id="rId12"/>
    <p:sldId id="263" r:id="rId13"/>
    <p:sldId id="264" r:id="rId14"/>
    <p:sldId id="274" r:id="rId15"/>
    <p:sldId id="275" r:id="rId16"/>
    <p:sldId id="276" r:id="rId17"/>
    <p:sldId id="277" r:id="rId18"/>
    <p:sldId id="265" r:id="rId19"/>
    <p:sldId id="266" r:id="rId20"/>
    <p:sldId id="278" r:id="rId21"/>
    <p:sldId id="279"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03E1EE-792E-4F81-8BDC-789A0B513881}"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03E1EE-792E-4F81-8BDC-789A0B513881}"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03E1EE-792E-4F81-8BDC-789A0B513881}"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03E1EE-792E-4F81-8BDC-789A0B513881}"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03E1EE-792E-4F81-8BDC-789A0B513881}"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03E1EE-792E-4F81-8BDC-789A0B513881}"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03E1EE-792E-4F81-8BDC-789A0B513881}"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03E1EE-792E-4F81-8BDC-789A0B513881}"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3E1EE-792E-4F81-8BDC-789A0B513881}"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03E1EE-792E-4F81-8BDC-789A0B513881}"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03E1EE-792E-4F81-8BDC-789A0B513881}"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3E1EE-792E-4F81-8BDC-789A0B513881}" type="datetimeFigureOut">
              <a:rPr lang="en-US" smtClean="0"/>
              <a:pPr/>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FECC7-238A-4A59-A8E4-BDAB8502BF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8" Type="http://schemas.openxmlformats.org/officeDocument/2006/relationships/hyperlink" Target="http://www.tutorialspoint.com/jsp/jstl_function_length.htm" TargetMode="External" /><Relationship Id="rId3" Type="http://schemas.openxmlformats.org/officeDocument/2006/relationships/hyperlink" Target="http://www.tutorialspoint.com/jsp/jstl_function_containsignorecase.htm" TargetMode="External" /><Relationship Id="rId7" Type="http://schemas.openxmlformats.org/officeDocument/2006/relationships/hyperlink" Target="http://www.tutorialspoint.com/jsp/jstl_function_join.htm" TargetMode="External" /><Relationship Id="rId2" Type="http://schemas.openxmlformats.org/officeDocument/2006/relationships/hyperlink" Target="http://www.tutorialspoint.com/jsp/jstl_function_contains.htm" TargetMode="External" /><Relationship Id="rId1" Type="http://schemas.openxmlformats.org/officeDocument/2006/relationships/slideLayout" Target="../slideLayouts/slideLayout2.xml" /><Relationship Id="rId6" Type="http://schemas.openxmlformats.org/officeDocument/2006/relationships/hyperlink" Target="http://www.tutorialspoint.com/jsp/jstl_function_indexof.htm" TargetMode="External" /><Relationship Id="rId5" Type="http://schemas.openxmlformats.org/officeDocument/2006/relationships/hyperlink" Target="http://www.tutorialspoint.com/jsp/jstl_function_escapexml.htm" TargetMode="External" /><Relationship Id="rId10" Type="http://schemas.openxmlformats.org/officeDocument/2006/relationships/hyperlink" Target="http://www.tutorialspoint.com/jsp/jstl_function_split.htm" TargetMode="External" /><Relationship Id="rId4" Type="http://schemas.openxmlformats.org/officeDocument/2006/relationships/hyperlink" Target="http://www.tutorialspoint.com/jsp/jstl_function_endswith.htm" TargetMode="External" /><Relationship Id="rId9" Type="http://schemas.openxmlformats.org/officeDocument/2006/relationships/hyperlink" Target="http://www.tutorialspoint.com/jsp/jstl_function_replace.htm" TargetMode="External" /></Relationships>
</file>

<file path=ppt/slides/_rels/slide12.xml.rels><?xml version="1.0" encoding="UTF-8" standalone="yes"?>
<Relationships xmlns="http://schemas.openxmlformats.org/package/2006/relationships"><Relationship Id="rId8" Type="http://schemas.openxmlformats.org/officeDocument/2006/relationships/hyperlink" Target="http://www.tutorialspoint.com/jsp/jstl_format_setbundle_tag.htm" TargetMode="External" /><Relationship Id="rId3" Type="http://schemas.openxmlformats.org/officeDocument/2006/relationships/hyperlink" Target="http://www.tutorialspoint.com/jsp/jstl_format_parsenumber_tag.htm" TargetMode="External" /><Relationship Id="rId7" Type="http://schemas.openxmlformats.org/officeDocument/2006/relationships/hyperlink" Target="http://www.tutorialspoint.com/jsp/jstl_format_setlocale_tag.htm" TargetMode="External" /><Relationship Id="rId12" Type="http://schemas.openxmlformats.org/officeDocument/2006/relationships/hyperlink" Target="http://www.tutorialspoint.com/jsp/jstl_format_requestencoding_tag.htm" TargetMode="External" /><Relationship Id="rId2" Type="http://schemas.openxmlformats.org/officeDocument/2006/relationships/hyperlink" Target="http://www.tutorialspoint.com/jsp/jstl_format_formatnumber_tag.htm" TargetMode="External" /><Relationship Id="rId1" Type="http://schemas.openxmlformats.org/officeDocument/2006/relationships/slideLayout" Target="../slideLayouts/slideLayout2.xml" /><Relationship Id="rId6" Type="http://schemas.openxmlformats.org/officeDocument/2006/relationships/hyperlink" Target="http://www.tutorialspoint.com/jsp/jstl_format_bundle_tag.htm" TargetMode="External" /><Relationship Id="rId11" Type="http://schemas.openxmlformats.org/officeDocument/2006/relationships/hyperlink" Target="http://www.tutorialspoint.com/jsp/jstl_format_message_tag.htm" TargetMode="External" /><Relationship Id="rId5" Type="http://schemas.openxmlformats.org/officeDocument/2006/relationships/hyperlink" Target="http://www.tutorialspoint.com/jsp/jstl_format_parsedate_tag.htm" TargetMode="External" /><Relationship Id="rId10" Type="http://schemas.openxmlformats.org/officeDocument/2006/relationships/hyperlink" Target="http://www.tutorialspoint.com/jsp/jstl_format_settimezone_tag.htm" TargetMode="External" /><Relationship Id="rId4" Type="http://schemas.openxmlformats.org/officeDocument/2006/relationships/hyperlink" Target="http://www.tutorialspoint.com/jsp/jstl_format_formatdate_tag.htm" TargetMode="External" /><Relationship Id="rId9" Type="http://schemas.openxmlformats.org/officeDocument/2006/relationships/hyperlink" Target="http://www.tutorialspoint.com/jsp/jstl_format_timezone_tag.htm" TargetMode="External" /></Relationships>
</file>

<file path=ppt/slides/_rels/slide13.xml.rels><?xml version="1.0" encoding="UTF-8" standalone="yes"?>
<Relationships xmlns="http://schemas.openxmlformats.org/package/2006/relationships"><Relationship Id="rId3" Type="http://schemas.openxmlformats.org/officeDocument/2006/relationships/hyperlink" Target="http://www.tutorialspoint.com/jsp/jstl_sql_query_tag.htm" TargetMode="External" /><Relationship Id="rId7" Type="http://schemas.openxmlformats.org/officeDocument/2006/relationships/hyperlink" Target="http://www.tutorialspoint.com/jsp/jstl_sql_transaction_tag.htm" TargetMode="External" /><Relationship Id="rId2" Type="http://schemas.openxmlformats.org/officeDocument/2006/relationships/hyperlink" Target="http://www.tutorialspoint.com/jsp/jstl_sql_setdatasource_tag.htm" TargetMode="External" /><Relationship Id="rId1" Type="http://schemas.openxmlformats.org/officeDocument/2006/relationships/slideLayout" Target="../slideLayouts/slideLayout2.xml" /><Relationship Id="rId6" Type="http://schemas.openxmlformats.org/officeDocument/2006/relationships/hyperlink" Target="http://www.tutorialspoint.com/jsp/jstl_sql_dateparam_tag.htm" TargetMode="External" /><Relationship Id="rId5" Type="http://schemas.openxmlformats.org/officeDocument/2006/relationships/hyperlink" Target="http://www.tutorialspoint.com/jsp/jstl_sql_param_tag.htm" TargetMode="External" /><Relationship Id="rId4" Type="http://schemas.openxmlformats.org/officeDocument/2006/relationships/hyperlink" Target="http://www.tutorialspoint.com/jsp/jstl_sql_update_tag.htm"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8" Type="http://schemas.openxmlformats.org/officeDocument/2006/relationships/hyperlink" Target="http://www.tutorialspoint.com/jsp/jstl_xml_transform_tag.htm" TargetMode="External" /><Relationship Id="rId3" Type="http://schemas.openxmlformats.org/officeDocument/2006/relationships/hyperlink" Target="http://www.tutorialspoint.com/jsp/jstl_xml_parse_tag.htm" TargetMode="External" /><Relationship Id="rId7" Type="http://schemas.openxmlformats.org/officeDocument/2006/relationships/hyperlink" Target="http://www.tutorialspoint.com/jsp/jstl_xml_choose_tag.htm" TargetMode="External" /><Relationship Id="rId2" Type="http://schemas.openxmlformats.org/officeDocument/2006/relationships/hyperlink" Target="http://www.tutorialspoint.com/jsp/jstl_xml_out_tag.htm" TargetMode="External" /><Relationship Id="rId1" Type="http://schemas.openxmlformats.org/officeDocument/2006/relationships/slideLayout" Target="../slideLayouts/slideLayout7.xml" /><Relationship Id="rId6" Type="http://schemas.openxmlformats.org/officeDocument/2006/relationships/hyperlink" Target="http://www.tutorialspoint.com/jsp/jstl_xml_foreach_tag.htm" TargetMode="External" /><Relationship Id="rId5" Type="http://schemas.openxmlformats.org/officeDocument/2006/relationships/hyperlink" Target="http://www.tutorialspoint.com/jsp/jstl_xml_if_tag.htm" TargetMode="External" /><Relationship Id="rId4" Type="http://schemas.openxmlformats.org/officeDocument/2006/relationships/hyperlink" Target="http://www.tutorialspoint.com/jsp/jstl_xml_set_tag.htm" TargetMode="External" /><Relationship Id="rId9" Type="http://schemas.openxmlformats.org/officeDocument/2006/relationships/hyperlink" Target="http://www.tutorialspoint.com/jsp/jstl_xml_param_tag.htm"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8" Type="http://schemas.openxmlformats.org/officeDocument/2006/relationships/hyperlink" Target="http://www.tutorialspoint.com/jsp/jstl_core_import_tag.htm" TargetMode="External" /><Relationship Id="rId3" Type="http://schemas.openxmlformats.org/officeDocument/2006/relationships/hyperlink" Target="http://www.tutorialspoint.com/jsp/jstl_core_set_tag.htm" TargetMode="External" /><Relationship Id="rId7" Type="http://schemas.openxmlformats.org/officeDocument/2006/relationships/hyperlink" Target="http://www.tutorialspoint.com/jsp/jstl_core_choose_tag.htm" TargetMode="External" /><Relationship Id="rId12" Type="http://schemas.openxmlformats.org/officeDocument/2006/relationships/hyperlink" Target="http://www.tutorialspoint.com/jsp/jstl_core_url_tag.htm" TargetMode="External" /><Relationship Id="rId2" Type="http://schemas.openxmlformats.org/officeDocument/2006/relationships/hyperlink" Target="http://www.tutorialspoint.com/jsp/jstl_core_out_tag.htm" TargetMode="External" /><Relationship Id="rId1" Type="http://schemas.openxmlformats.org/officeDocument/2006/relationships/slideLayout" Target="../slideLayouts/slideLayout2.xml" /><Relationship Id="rId6" Type="http://schemas.openxmlformats.org/officeDocument/2006/relationships/hyperlink" Target="http://www.tutorialspoint.com/jsp/jstl_core_if_tag.htm" TargetMode="External" /><Relationship Id="rId11" Type="http://schemas.openxmlformats.org/officeDocument/2006/relationships/hyperlink" Target="http://www.tutorialspoint.com/jsp/jstl_core_redirect_tag.htm" TargetMode="External" /><Relationship Id="rId5" Type="http://schemas.openxmlformats.org/officeDocument/2006/relationships/hyperlink" Target="http://www.tutorialspoint.com/jsp/jstl_core_catch_tag.htm" TargetMode="External" /><Relationship Id="rId10" Type="http://schemas.openxmlformats.org/officeDocument/2006/relationships/hyperlink" Target="http://www.tutorialspoint.com/jsp/jstl_core_param_tag.htm" TargetMode="External" /><Relationship Id="rId4" Type="http://schemas.openxmlformats.org/officeDocument/2006/relationships/hyperlink" Target="http://www.tutorialspoint.com/jsp/jstl_core_remove_tag.htm" TargetMode="External" /><Relationship Id="rId9" Type="http://schemas.openxmlformats.org/officeDocument/2006/relationships/hyperlink" Target="http://www.tutorialspoint.com/jsp/jstl_core_foreach_tag.ht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JSTL (JSP Standard Tag Library)</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a:t>&lt;</a:t>
            </a:r>
            <a:r>
              <a:rPr lang="en-US" dirty="0"/>
              <a:t>%@ </a:t>
            </a:r>
            <a:r>
              <a:rPr lang="en-US" dirty="0" err="1"/>
              <a:t>taglib</a:t>
            </a:r>
            <a:r>
              <a:rPr lang="en-US" dirty="0"/>
              <a:t> </a:t>
            </a:r>
            <a:r>
              <a:rPr lang="en-US" dirty="0" err="1"/>
              <a:t>uri</a:t>
            </a:r>
            <a:r>
              <a:rPr lang="en-US" dirty="0"/>
              <a:t>="http://java.sun.com/jsp/jstl/core" prefix="c" %</a:t>
            </a:r>
            <a:r>
              <a:rPr lang="en-US" b="1" dirty="0"/>
              <a:t>&gt;</a:t>
            </a:r>
            <a:r>
              <a:rPr lang="en-US" dirty="0"/>
              <a:t>  </a:t>
            </a:r>
          </a:p>
          <a:p>
            <a:pPr>
              <a:buNone/>
            </a:pPr>
            <a:r>
              <a:rPr lang="en-US" b="1" dirty="0"/>
              <a:t>&lt;html&gt;</a:t>
            </a:r>
            <a:r>
              <a:rPr lang="en-US" dirty="0"/>
              <a:t>  </a:t>
            </a:r>
          </a:p>
          <a:p>
            <a:pPr>
              <a:buNone/>
            </a:pPr>
            <a:r>
              <a:rPr lang="en-US" b="1" dirty="0"/>
              <a:t>&lt;head&gt;</a:t>
            </a:r>
            <a:r>
              <a:rPr lang="en-US" dirty="0"/>
              <a:t>  </a:t>
            </a:r>
          </a:p>
          <a:p>
            <a:pPr>
              <a:buNone/>
            </a:pPr>
            <a:r>
              <a:rPr lang="en-US" b="1" dirty="0"/>
              <a:t>&lt;title&gt;</a:t>
            </a:r>
            <a:r>
              <a:rPr lang="en-US" dirty="0"/>
              <a:t>Tag Example</a:t>
            </a:r>
            <a:r>
              <a:rPr lang="en-US" b="1" dirty="0"/>
              <a:t>&lt;/title&gt;</a:t>
            </a:r>
            <a:r>
              <a:rPr lang="en-US" dirty="0"/>
              <a:t>  </a:t>
            </a:r>
          </a:p>
          <a:p>
            <a:pPr>
              <a:buNone/>
            </a:pPr>
            <a:r>
              <a:rPr lang="en-US" b="1" dirty="0"/>
              <a:t>&lt;/head&gt;</a:t>
            </a:r>
            <a:r>
              <a:rPr lang="en-US" dirty="0"/>
              <a:t>  </a:t>
            </a:r>
          </a:p>
          <a:p>
            <a:pPr>
              <a:buNone/>
            </a:pPr>
            <a:r>
              <a:rPr lang="en-US" b="1" dirty="0"/>
              <a:t>&lt;body&gt;</a:t>
            </a:r>
            <a:r>
              <a:rPr lang="en-US" dirty="0"/>
              <a:t>  </a:t>
            </a:r>
          </a:p>
          <a:p>
            <a:pPr>
              <a:buNone/>
            </a:pPr>
            <a:r>
              <a:rPr lang="en-US" b="1" dirty="0"/>
              <a:t>&lt;c:out</a:t>
            </a:r>
            <a:r>
              <a:rPr lang="en-US" dirty="0"/>
              <a:t> value="${'Welcome to java’}"</a:t>
            </a:r>
            <a:r>
              <a:rPr lang="en-US" b="1" dirty="0"/>
              <a:t>/&gt;</a:t>
            </a:r>
            <a:r>
              <a:rPr lang="en-US" dirty="0"/>
              <a:t>  </a:t>
            </a:r>
          </a:p>
          <a:p>
            <a:pPr>
              <a:buNone/>
            </a:pPr>
            <a:r>
              <a:rPr lang="en-US" b="1" dirty="0"/>
              <a:t>&lt;/body&gt;</a:t>
            </a:r>
            <a:r>
              <a:rPr lang="en-US" dirty="0"/>
              <a:t>  </a:t>
            </a:r>
          </a:p>
          <a:p>
            <a:pPr>
              <a:buNone/>
            </a:pPr>
            <a:r>
              <a:rPr lang="en-US" b="1" dirty="0"/>
              <a:t>&lt;/html&gt;</a:t>
            </a:r>
            <a:r>
              <a:rPr lang="en-US" dirty="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427038"/>
          </a:xfrm>
        </p:spPr>
        <p:txBody>
          <a:bodyPr rtlCol="0">
            <a:normAutofit fontScale="90000"/>
          </a:bodyPr>
          <a:lstStyle/>
          <a:p>
            <a:pPr fontAlgn="auto">
              <a:spcAft>
                <a:spcPts val="0"/>
              </a:spcAft>
              <a:defRPr/>
            </a:pPr>
            <a:r>
              <a:rPr lang="en-IE" b="1" dirty="0"/>
              <a:t>JSTL Functions:</a:t>
            </a:r>
          </a:p>
        </p:txBody>
      </p:sp>
      <p:sp>
        <p:nvSpPr>
          <p:cNvPr id="16387" name="Content Placeholder 2"/>
          <p:cNvSpPr>
            <a:spLocks noGrp="1"/>
          </p:cNvSpPr>
          <p:nvPr>
            <p:ph idx="1"/>
          </p:nvPr>
        </p:nvSpPr>
        <p:spPr>
          <a:xfrm>
            <a:off x="533400" y="609600"/>
            <a:ext cx="7467600" cy="1447800"/>
          </a:xfrm>
        </p:spPr>
        <p:txBody>
          <a:bodyPr/>
          <a:lstStyle/>
          <a:p>
            <a:pPr>
              <a:buFont typeface="Wingdings" pitchFamily="2" charset="2"/>
              <a:buNone/>
            </a:pPr>
            <a:r>
              <a:rPr lang="en-IE" altLang="en-US" sz="1600"/>
              <a:t>JSTL includes a number of standard functions, most of which are common string manipulation functions. Following is the syntax to include JSTL Functions library in your JSP:</a:t>
            </a:r>
          </a:p>
          <a:p>
            <a:pPr>
              <a:buFont typeface="Wingdings" pitchFamily="2" charset="2"/>
              <a:buNone/>
            </a:pPr>
            <a:r>
              <a:rPr lang="en-IE" altLang="en-US" sz="1600" b="1"/>
              <a:t>&lt;%@ taglib prefix="fn" uri="http://java.sun.com/jsp/jstl/functions" %&gt; </a:t>
            </a:r>
          </a:p>
          <a:p>
            <a:pPr>
              <a:buFont typeface="Wingdings" pitchFamily="2" charset="2"/>
              <a:buNone/>
            </a:pPr>
            <a:r>
              <a:rPr lang="en-IE" altLang="en-US" sz="1600"/>
              <a:t>Following is the list of JSTL Functions:</a:t>
            </a:r>
          </a:p>
        </p:txBody>
      </p:sp>
      <p:graphicFrame>
        <p:nvGraphicFramePr>
          <p:cNvPr id="4" name="Table 3"/>
          <p:cNvGraphicFramePr>
            <a:graphicFrameLocks noGrp="1"/>
          </p:cNvGraphicFramePr>
          <p:nvPr/>
        </p:nvGraphicFramePr>
        <p:xfrm>
          <a:off x="533400" y="1981200"/>
          <a:ext cx="7772400" cy="4658360"/>
        </p:xfrm>
        <a:graphic>
          <a:graphicData uri="http://schemas.openxmlformats.org/drawingml/2006/table">
            <a:tbl>
              <a:tblPr/>
              <a:tblGrid>
                <a:gridCol w="2332038">
                  <a:extLst>
                    <a:ext uri="{9D8B030D-6E8A-4147-A177-3AD203B41FA5}">
                      <a16:colId xmlns:a16="http://schemas.microsoft.com/office/drawing/2014/main" val="20000"/>
                    </a:ext>
                  </a:extLst>
                </a:gridCol>
                <a:gridCol w="5440362">
                  <a:extLst>
                    <a:ext uri="{9D8B030D-6E8A-4147-A177-3AD203B41FA5}">
                      <a16:colId xmlns:a16="http://schemas.microsoft.com/office/drawing/2014/main" val="20001"/>
                    </a:ext>
                  </a:extLst>
                </a:gridCol>
              </a:tblGrid>
              <a:tr h="239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a:ln>
                            <a:noFill/>
                          </a:ln>
                          <a:solidFill>
                            <a:schemeClr val="tx1"/>
                          </a:solidFill>
                          <a:effectLst/>
                          <a:latin typeface="Century Schoolbook" pitchFamily="18" charset="0"/>
                        </a:rPr>
                        <a:t>Function</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a:ln>
                            <a:noFill/>
                          </a:ln>
                          <a:solidFill>
                            <a:schemeClr val="tx1"/>
                          </a:solidFill>
                          <a:effectLst/>
                          <a:latin typeface="Century Schoolbook" pitchFamily="18" charset="0"/>
                        </a:rPr>
                        <a:t>Description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0"/>
                  </a:ext>
                </a:extLst>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2" action="ppaction://hlinkfile"/>
                        </a:rPr>
                        <a:t>fn:contains()</a:t>
                      </a:r>
                      <a:endParaRPr kumimoji="0" lang="en-IE" altLang="en-US" sz="16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Tests if an input string contains the specified substring.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3" action="ppaction://hlinkfile"/>
                        </a:rPr>
                        <a:t>fn:containsIgnoreCase()</a:t>
                      </a:r>
                      <a:endParaRPr kumimoji="0" lang="en-IE" altLang="en-US" sz="16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Tests if an input string contains the specified substring in a case insensitive way.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4" action="ppaction://hlinkfile"/>
                        </a:rPr>
                        <a:t>fn:endsWith() </a:t>
                      </a:r>
                      <a:endParaRPr kumimoji="0" lang="en-IE" altLang="en-US" sz="16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Tests if an input string ends with the specified suffix.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5" action="ppaction://hlinkfile"/>
                        </a:rPr>
                        <a:t>fn:escapeXml() </a:t>
                      </a:r>
                      <a:endParaRPr kumimoji="0" lang="en-IE" altLang="en-US" sz="16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Escapes characters that could be interpreted as XML markup.</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6" action="ppaction://hlinkfile"/>
                        </a:rPr>
                        <a:t>fn:indexOf()</a:t>
                      </a:r>
                      <a:endParaRPr kumimoji="0" lang="en-IE" altLang="en-US" sz="16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Returns the index within a string of the first occurrence of a specified substring.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5"/>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7" action="ppaction://hlinkfile"/>
                        </a:rPr>
                        <a:t>fn:join() </a:t>
                      </a:r>
                      <a:endParaRPr kumimoji="0" lang="en-IE" altLang="en-US" sz="16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Joins all elements of an array into a string.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8" action="ppaction://hlinkfile"/>
                        </a:rPr>
                        <a:t>fn:length() </a:t>
                      </a:r>
                      <a:endParaRPr kumimoji="0" lang="en-IE" altLang="en-US" sz="16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Returns the number of items in a collection, or the number of characters in a string.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7"/>
                  </a:ext>
                </a:extLst>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9" action="ppaction://hlinkfile"/>
                        </a:rPr>
                        <a:t>fn:replace()</a:t>
                      </a:r>
                      <a:endParaRPr kumimoji="0" lang="en-IE" altLang="en-US" sz="16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Returns a string resulting from replacing in an input string all occurrences with a given string.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8"/>
                  </a:ext>
                </a:extLst>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10" action="ppaction://hlinkfile"/>
                        </a:rPr>
                        <a:t>fn:split()</a:t>
                      </a:r>
                      <a:endParaRPr kumimoji="0" lang="en-IE" altLang="en-US" sz="16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Splits a string into an array of substrings.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9"/>
                  </a:ext>
                </a:extLst>
              </a:tr>
            </a:tbl>
          </a:graphicData>
        </a:graphic>
      </p:graphicFrame>
      <p:sp>
        <p:nvSpPr>
          <p:cNvPr id="3" name="Slide Number Placeholder 2"/>
          <p:cNvSpPr>
            <a:spLocks noGrp="1"/>
          </p:cNvSpPr>
          <p:nvPr>
            <p:ph type="sldNum" sz="quarter" idx="12"/>
          </p:nvPr>
        </p:nvSpPr>
        <p:spPr/>
        <p:txBody>
          <a:bodyPr/>
          <a:lstStyle/>
          <a:p>
            <a:fld id="{EEB1D5B1-DAF2-45C3-9C23-315F134B3494}"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27038"/>
          </a:xfrm>
        </p:spPr>
        <p:txBody>
          <a:bodyPr rtlCol="0">
            <a:normAutofit fontScale="90000"/>
          </a:bodyPr>
          <a:lstStyle/>
          <a:p>
            <a:pPr fontAlgn="auto">
              <a:spcAft>
                <a:spcPts val="0"/>
              </a:spcAft>
              <a:defRPr/>
            </a:pPr>
            <a:r>
              <a:rPr lang="en-IE" b="1" dirty="0"/>
              <a:t>Formatting tags:</a:t>
            </a:r>
          </a:p>
        </p:txBody>
      </p:sp>
      <p:sp>
        <p:nvSpPr>
          <p:cNvPr id="24579" name="Content Placeholder 2"/>
          <p:cNvSpPr>
            <a:spLocks noGrp="1"/>
          </p:cNvSpPr>
          <p:nvPr>
            <p:ph idx="1"/>
          </p:nvPr>
        </p:nvSpPr>
        <p:spPr>
          <a:xfrm>
            <a:off x="457200" y="609600"/>
            <a:ext cx="7467600" cy="1447800"/>
          </a:xfrm>
        </p:spPr>
        <p:txBody>
          <a:bodyPr>
            <a:normAutofit/>
          </a:bodyPr>
          <a:lstStyle/>
          <a:p>
            <a:pPr>
              <a:lnSpc>
                <a:spcPct val="90000"/>
              </a:lnSpc>
              <a:buFont typeface="Wingdings" pitchFamily="2" charset="2"/>
              <a:buNone/>
            </a:pPr>
            <a:r>
              <a:rPr lang="en-IE" altLang="en-US" sz="1600"/>
              <a:t>The JSTL formatting tags are used to format and display text, the date, the</a:t>
            </a:r>
          </a:p>
          <a:p>
            <a:pPr>
              <a:lnSpc>
                <a:spcPct val="90000"/>
              </a:lnSpc>
              <a:buFont typeface="Wingdings" pitchFamily="2" charset="2"/>
              <a:buNone/>
            </a:pPr>
            <a:r>
              <a:rPr lang="en-IE" altLang="en-US" sz="1600"/>
              <a:t>time, and numbers for internationalized Web sites. Following is the syntax to</a:t>
            </a:r>
          </a:p>
          <a:p>
            <a:pPr>
              <a:lnSpc>
                <a:spcPct val="90000"/>
              </a:lnSpc>
              <a:buFont typeface="Wingdings" pitchFamily="2" charset="2"/>
              <a:buNone/>
            </a:pPr>
            <a:r>
              <a:rPr lang="en-IE" altLang="en-US" sz="1600"/>
              <a:t>include Formatting library in your JSP:</a:t>
            </a:r>
          </a:p>
          <a:p>
            <a:pPr>
              <a:lnSpc>
                <a:spcPct val="90000"/>
              </a:lnSpc>
              <a:buFont typeface="Wingdings" pitchFamily="2" charset="2"/>
              <a:buNone/>
            </a:pPr>
            <a:r>
              <a:rPr lang="it-IT" altLang="en-US" sz="1600" b="1"/>
              <a:t>	 &lt;%@ taglib prefix="fmt" uri="http://java.sun.com/jsp/jstl/fmt" %&gt; </a:t>
            </a:r>
          </a:p>
          <a:p>
            <a:pPr>
              <a:lnSpc>
                <a:spcPct val="90000"/>
              </a:lnSpc>
              <a:buFont typeface="Wingdings" pitchFamily="2" charset="2"/>
              <a:buNone/>
            </a:pPr>
            <a:r>
              <a:rPr lang="en-IE" altLang="en-US" sz="1600"/>
              <a:t>Following is the list of Formatting JSTL Tags:</a:t>
            </a:r>
          </a:p>
          <a:p>
            <a:pPr>
              <a:lnSpc>
                <a:spcPct val="90000"/>
              </a:lnSpc>
              <a:buFont typeface="Wingdings" pitchFamily="2" charset="2"/>
              <a:buNone/>
            </a:pPr>
            <a:endParaRPr lang="en-IE" altLang="en-US" sz="1600"/>
          </a:p>
        </p:txBody>
      </p:sp>
      <p:graphicFrame>
        <p:nvGraphicFramePr>
          <p:cNvPr id="4" name="Table 3"/>
          <p:cNvGraphicFramePr>
            <a:graphicFrameLocks noGrp="1"/>
          </p:cNvGraphicFramePr>
          <p:nvPr/>
        </p:nvGraphicFramePr>
        <p:xfrm>
          <a:off x="533400" y="2300288"/>
          <a:ext cx="7772400" cy="4357370"/>
        </p:xfrm>
        <a:graphic>
          <a:graphicData uri="http://schemas.openxmlformats.org/drawingml/2006/table">
            <a:tbl>
              <a:tblPr/>
              <a:tblGrid>
                <a:gridCol w="2332038">
                  <a:extLst>
                    <a:ext uri="{9D8B030D-6E8A-4147-A177-3AD203B41FA5}">
                      <a16:colId xmlns:a16="http://schemas.microsoft.com/office/drawing/2014/main" val="20000"/>
                    </a:ext>
                  </a:extLst>
                </a:gridCol>
                <a:gridCol w="5440362">
                  <a:extLst>
                    <a:ext uri="{9D8B030D-6E8A-4147-A177-3AD203B41FA5}">
                      <a16:colId xmlns:a16="http://schemas.microsoft.com/office/drawing/2014/main" val="20001"/>
                    </a:ext>
                  </a:extLst>
                </a:gridCol>
              </a:tblGrid>
              <a:tr h="239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300" b="1" i="0" u="none" strike="noStrike" cap="none" normalizeH="0" baseline="0">
                          <a:ln>
                            <a:noFill/>
                          </a:ln>
                          <a:solidFill>
                            <a:schemeClr val="tx1"/>
                          </a:solidFill>
                          <a:effectLst/>
                          <a:latin typeface="Century Schoolbook" pitchFamily="18" charset="0"/>
                        </a:rPr>
                        <a:t>Tag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300" b="1" i="0" u="none" strike="noStrike" cap="none" normalizeH="0" baseline="0">
                          <a:ln>
                            <a:noFill/>
                          </a:ln>
                          <a:solidFill>
                            <a:schemeClr val="tx1"/>
                          </a:solidFill>
                          <a:effectLst/>
                          <a:latin typeface="Century Schoolbook" pitchFamily="18" charset="0"/>
                        </a:rPr>
                        <a:t>Description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0"/>
                  </a:ext>
                </a:extLst>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2" action="ppaction://hlinkfile"/>
                        </a:rPr>
                        <a:t>&lt;fmt:formatNumber&gt;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To render numerical value with specific precision or format.</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1"/>
                  </a:ext>
                </a:extLst>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3" action="ppaction://hlinkfile"/>
                        </a:rPr>
                        <a:t>&lt;fmt:parseNumber&gt;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Parses the string representation of a number, currency, or percentage.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4" action="ppaction://hlinkfile"/>
                        </a:rPr>
                        <a:t>&lt;fmt:formatDate&gt;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Formats a date and/or time using the supplied styles and pattern</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5" action="ppaction://hlinkfile"/>
                        </a:rPr>
                        <a:t>&lt;fmt:parseDate&gt;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Parses the string representation of a date and/or time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6" action="ppaction://hlinkfile"/>
                        </a:rPr>
                        <a:t>&lt;fmt:bundle&gt;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Loads a resource bundle to be used by its tag body.</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5"/>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7" action="ppaction://hlinkfile"/>
                        </a:rPr>
                        <a:t>&lt;fmt:setLocale&gt;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Stores the given locale in the locale configuration variable.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8" action="ppaction://hlinkfile"/>
                        </a:rPr>
                        <a:t>&lt;fmt:setBundle&gt;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Loads a resource bundle and stores it in the named scoped variable or the bundle configuration variable.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7"/>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9" action="ppaction://hlinkfile"/>
                        </a:rPr>
                        <a:t>&lt;fmt:timeZone&gt;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Specifies the time zone for any time formatting or parsing actions nested in its body.</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8"/>
                  </a:ext>
                </a:extLst>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10" action="ppaction://hlinkfile"/>
                        </a:rPr>
                        <a:t>&lt;fmt:setTimeZone&gt;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Stores the given time zone in the time zone configuration variable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9"/>
                  </a:ext>
                </a:extLst>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11" action="ppaction://hlinkfile"/>
                        </a:rPr>
                        <a:t>&lt;fmt:message&gt;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To display an internationalized message.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0"/>
                  </a:ext>
                </a:extLst>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hlinkClick r:id="rId12" action="ppaction://hlinkfile"/>
                        </a:rPr>
                        <a:t>&lt;fmt:requestEncoding&gt;</a:t>
                      </a:r>
                      <a:endParaRPr kumimoji="0" lang="en-IE" altLang="en-US" sz="13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a:ln>
                            <a:noFill/>
                          </a:ln>
                          <a:solidFill>
                            <a:schemeClr val="tx1"/>
                          </a:solidFill>
                          <a:effectLst/>
                          <a:latin typeface="Century Schoolbook" pitchFamily="18" charset="0"/>
                        </a:rPr>
                        <a:t>Sets the request character encoding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1"/>
                  </a:ext>
                </a:extLst>
              </a:tr>
            </a:tbl>
          </a:graphicData>
        </a:graphic>
      </p:graphicFrame>
      <p:sp>
        <p:nvSpPr>
          <p:cNvPr id="3" name="Slide Number Placeholder 2"/>
          <p:cNvSpPr>
            <a:spLocks noGrp="1"/>
          </p:cNvSpPr>
          <p:nvPr>
            <p:ph type="sldNum" sz="quarter" idx="12"/>
          </p:nvPr>
        </p:nvSpPr>
        <p:spPr/>
        <p:txBody>
          <a:bodyPr/>
          <a:lstStyle/>
          <a:p>
            <a:fld id="{2E6416C1-326B-4ADA-95D9-ECFCE4910736}"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27038"/>
          </a:xfrm>
        </p:spPr>
        <p:txBody>
          <a:bodyPr rtlCol="0">
            <a:normAutofit fontScale="90000"/>
          </a:bodyPr>
          <a:lstStyle/>
          <a:p>
            <a:pPr fontAlgn="auto">
              <a:spcAft>
                <a:spcPts val="0"/>
              </a:spcAft>
              <a:defRPr/>
            </a:pPr>
            <a:r>
              <a:rPr lang="en-IE" b="1" dirty="0"/>
              <a:t>SQL tags:</a:t>
            </a:r>
          </a:p>
        </p:txBody>
      </p:sp>
      <p:sp>
        <p:nvSpPr>
          <p:cNvPr id="25603" name="Content Placeholder 2"/>
          <p:cNvSpPr>
            <a:spLocks noGrp="1"/>
          </p:cNvSpPr>
          <p:nvPr>
            <p:ph idx="1"/>
          </p:nvPr>
        </p:nvSpPr>
        <p:spPr>
          <a:xfrm>
            <a:off x="457200" y="609600"/>
            <a:ext cx="7467600" cy="1447800"/>
          </a:xfrm>
        </p:spPr>
        <p:txBody>
          <a:bodyPr>
            <a:normAutofit/>
          </a:bodyPr>
          <a:lstStyle/>
          <a:p>
            <a:pPr>
              <a:lnSpc>
                <a:spcPct val="90000"/>
              </a:lnSpc>
            </a:pPr>
            <a:r>
              <a:rPr lang="en-IE" altLang="en-US" sz="1600"/>
              <a:t>The JSTL SQL tag library provides tags for interacting with relational databases (RDBMSs) such as Oracle, mySQL, or Microsoft SQL Server.</a:t>
            </a:r>
          </a:p>
          <a:p>
            <a:pPr>
              <a:lnSpc>
                <a:spcPct val="90000"/>
              </a:lnSpc>
            </a:pPr>
            <a:r>
              <a:rPr lang="en-IE" altLang="en-US" sz="1600"/>
              <a:t>Following is the syntax to include JSTL SQL library in your JSP:</a:t>
            </a:r>
          </a:p>
          <a:p>
            <a:pPr>
              <a:lnSpc>
                <a:spcPct val="90000"/>
              </a:lnSpc>
              <a:buFont typeface="Wingdings" pitchFamily="2" charset="2"/>
              <a:buNone/>
            </a:pPr>
            <a:r>
              <a:rPr lang="it-IT" altLang="en-US" sz="1600"/>
              <a:t>	</a:t>
            </a:r>
            <a:r>
              <a:rPr lang="it-IT" altLang="en-US" sz="1600" b="1"/>
              <a:t>&lt;%@ taglib prefix="sql" uri="http://java.sun.com/jsp/jstl/sql" %&gt; </a:t>
            </a:r>
          </a:p>
          <a:p>
            <a:pPr>
              <a:lnSpc>
                <a:spcPct val="90000"/>
              </a:lnSpc>
              <a:buFont typeface="Wingdings" pitchFamily="2" charset="2"/>
              <a:buNone/>
            </a:pPr>
            <a:r>
              <a:rPr lang="en-IE" altLang="en-US" sz="1600"/>
              <a:t>Following is the list of SQL JSTL Tags:</a:t>
            </a:r>
          </a:p>
          <a:p>
            <a:pPr>
              <a:lnSpc>
                <a:spcPct val="90000"/>
              </a:lnSpc>
              <a:buFont typeface="Wingdings" pitchFamily="2" charset="2"/>
              <a:buNone/>
            </a:pPr>
            <a:endParaRPr lang="en-IE" altLang="en-US" sz="1600"/>
          </a:p>
        </p:txBody>
      </p:sp>
      <p:graphicFrame>
        <p:nvGraphicFramePr>
          <p:cNvPr id="4" name="Table 3"/>
          <p:cNvGraphicFramePr>
            <a:graphicFrameLocks noGrp="1"/>
          </p:cNvGraphicFramePr>
          <p:nvPr/>
        </p:nvGraphicFramePr>
        <p:xfrm>
          <a:off x="533400" y="2300288"/>
          <a:ext cx="7772400" cy="4507230"/>
        </p:xfrm>
        <a:graphic>
          <a:graphicData uri="http://schemas.openxmlformats.org/drawingml/2006/table">
            <a:tbl>
              <a:tblPr/>
              <a:tblGrid>
                <a:gridCol w="2332038">
                  <a:extLst>
                    <a:ext uri="{9D8B030D-6E8A-4147-A177-3AD203B41FA5}">
                      <a16:colId xmlns:a16="http://schemas.microsoft.com/office/drawing/2014/main" val="20000"/>
                    </a:ext>
                  </a:extLst>
                </a:gridCol>
                <a:gridCol w="5440362">
                  <a:extLst>
                    <a:ext uri="{9D8B030D-6E8A-4147-A177-3AD203B41FA5}">
                      <a16:colId xmlns:a16="http://schemas.microsoft.com/office/drawing/2014/main" val="20001"/>
                    </a:ext>
                  </a:extLst>
                </a:gridCol>
              </a:tblGrid>
              <a:tr h="239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800" b="1" i="0" u="none" strike="noStrike" cap="none" normalizeH="0" baseline="0">
                          <a:ln>
                            <a:noFill/>
                          </a:ln>
                          <a:solidFill>
                            <a:schemeClr val="tx1"/>
                          </a:solidFill>
                          <a:effectLst/>
                          <a:latin typeface="Century Schoolbook" pitchFamily="18" charset="0"/>
                        </a:rPr>
                        <a:t>Tag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800" b="1" i="0" u="none" strike="noStrike" cap="none" normalizeH="0" baseline="0">
                          <a:ln>
                            <a:noFill/>
                          </a:ln>
                          <a:solidFill>
                            <a:schemeClr val="tx1"/>
                          </a:solidFill>
                          <a:effectLst/>
                          <a:latin typeface="Century Schoolbook" pitchFamily="18" charset="0"/>
                        </a:rPr>
                        <a:t>Description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0"/>
                  </a:ext>
                </a:extLst>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hlinkClick r:id="rId2" action="ppaction://hlinkfile"/>
                        </a:rPr>
                        <a:t>&lt;sql:setDataSource&gt;</a:t>
                      </a:r>
                      <a:endParaRPr kumimoji="0" lang="en-IE" altLang="en-US" sz="18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rPr>
                        <a:t>Creates a simple DataSource suitable only for prototyping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hlinkClick r:id="rId3" action="ppaction://hlinkfile"/>
                        </a:rPr>
                        <a:t>&lt;sql:query&gt;</a:t>
                      </a:r>
                      <a:endParaRPr kumimoji="0" lang="en-IE" altLang="en-US" sz="18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rPr>
                        <a:t>Executes the SQL query defined in its body or through the sql attribute.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hlinkClick r:id="rId4" action="ppaction://hlinkfile"/>
                        </a:rPr>
                        <a:t>&lt;sql:update&gt;</a:t>
                      </a:r>
                      <a:endParaRPr kumimoji="0" lang="en-IE" altLang="en-US" sz="18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rPr>
                        <a:t>Executes the SQL update defined in its body or through the sql attribute.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hlinkClick r:id="rId5" action="ppaction://hlinkfile"/>
                        </a:rPr>
                        <a:t>&lt;sql:param&gt;</a:t>
                      </a:r>
                      <a:endParaRPr kumimoji="0" lang="en-IE" altLang="en-US" sz="18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rPr>
                        <a:t>Sets a parameter in an SQL statement to the specified value.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hlinkClick r:id="rId6" action="ppaction://hlinkfile"/>
                        </a:rPr>
                        <a:t>&lt;sql:dateParam&gt;</a:t>
                      </a:r>
                      <a:endParaRPr kumimoji="0" lang="en-IE" altLang="en-US" sz="18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rPr>
                        <a:t>Sets a parameter in an SQL statement to the specified java.util.Date value.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5"/>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hlinkClick r:id="rId7" action="ppaction://hlinkfile"/>
                        </a:rPr>
                        <a:t>&lt;sql:transaction &gt;</a:t>
                      </a:r>
                      <a:endParaRPr kumimoji="0" lang="en-IE" altLang="en-US" sz="1800" b="0" i="0" u="none" strike="noStrike" cap="none" normalizeH="0" baseline="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chemeClr val="tx1"/>
                          </a:solidFill>
                          <a:effectLst/>
                          <a:latin typeface="Century Schoolbook" pitchFamily="18" charset="0"/>
                        </a:rPr>
                        <a:t>Provides nested database action elements with a shared Connection, set up to execute all statements as one transaction.</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CF07681F-7E24-4793-9577-1D2F577AE153}"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sql:update</a:t>
            </a:r>
            <a:endParaRPr lang="en-US" dirty="0"/>
          </a:p>
        </p:txBody>
      </p:sp>
      <p:sp>
        <p:nvSpPr>
          <p:cNvPr id="3" name="Content Placeholder 2"/>
          <p:cNvSpPr>
            <a:spLocks noGrp="1"/>
          </p:cNvSpPr>
          <p:nvPr>
            <p:ph idx="1"/>
          </p:nvPr>
        </p:nvSpPr>
        <p:spPr/>
        <p:txBody>
          <a:bodyPr/>
          <a:lstStyle/>
          <a:p>
            <a:pPr>
              <a:buNone/>
            </a:pPr>
            <a:r>
              <a:rPr lang="en-US" b="1" dirty="0"/>
              <a:t>&lt;</a:t>
            </a:r>
            <a:r>
              <a:rPr lang="en-US" b="1" dirty="0" err="1"/>
              <a:t>sql:update</a:t>
            </a:r>
            <a:r>
              <a:rPr lang="en-US" dirty="0"/>
              <a:t> </a:t>
            </a:r>
            <a:r>
              <a:rPr lang="en-US" dirty="0" err="1"/>
              <a:t>dataSource</a:t>
            </a:r>
            <a:r>
              <a:rPr lang="en-US" dirty="0"/>
              <a:t>="${db}" </a:t>
            </a:r>
            <a:r>
              <a:rPr lang="en-US" dirty="0" err="1"/>
              <a:t>var</a:t>
            </a:r>
            <a:r>
              <a:rPr lang="en-US" dirty="0"/>
              <a:t>="count"</a:t>
            </a:r>
            <a:r>
              <a:rPr lang="en-US" b="1" dirty="0"/>
              <a:t>&gt;</a:t>
            </a:r>
            <a:r>
              <a:rPr lang="en-US" dirty="0"/>
              <a:t>  </a:t>
            </a:r>
          </a:p>
          <a:p>
            <a:pPr>
              <a:buNone/>
            </a:pPr>
            <a:r>
              <a:rPr lang="en-US" dirty="0"/>
              <a:t>INSERT INTO Students VALUES (154,'Nasreen', '</a:t>
            </a:r>
            <a:r>
              <a:rPr lang="en-US" dirty="0" err="1"/>
              <a:t>jaha</a:t>
            </a:r>
            <a:r>
              <a:rPr lang="en-US" dirty="0"/>
              <a:t>', 25);  </a:t>
            </a:r>
          </a:p>
          <a:p>
            <a:pPr>
              <a:buNone/>
            </a:pPr>
            <a:r>
              <a:rPr lang="en-US" b="1" dirty="0"/>
              <a:t>&lt;/</a:t>
            </a:r>
            <a:r>
              <a:rPr lang="en-US" b="1" dirty="0" err="1"/>
              <a:t>sql:update</a:t>
            </a:r>
            <a:r>
              <a:rPr lang="en-US" b="1" dirty="0"/>
              <a:t>&gt;</a:t>
            </a:r>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sql:param</a:t>
            </a:r>
            <a:r>
              <a:rPr lang="en-US" dirty="0"/>
              <a:t> </a:t>
            </a:r>
          </a:p>
        </p:txBody>
      </p:sp>
      <p:sp>
        <p:nvSpPr>
          <p:cNvPr id="3" name="Content Placeholder 2"/>
          <p:cNvSpPr>
            <a:spLocks noGrp="1"/>
          </p:cNvSpPr>
          <p:nvPr>
            <p:ph idx="1"/>
          </p:nvPr>
        </p:nvSpPr>
        <p:spPr/>
        <p:txBody>
          <a:bodyPr/>
          <a:lstStyle/>
          <a:p>
            <a:pPr>
              <a:buNone/>
            </a:pPr>
            <a:r>
              <a:rPr lang="en-US" b="1" dirty="0"/>
              <a:t>&lt;c:set</a:t>
            </a:r>
            <a:r>
              <a:rPr lang="en-US" dirty="0"/>
              <a:t> </a:t>
            </a:r>
            <a:r>
              <a:rPr lang="en-US" dirty="0" err="1"/>
              <a:t>var</a:t>
            </a:r>
            <a:r>
              <a:rPr lang="en-US" dirty="0"/>
              <a:t>="</a:t>
            </a:r>
            <a:r>
              <a:rPr lang="en-US" dirty="0" err="1"/>
              <a:t>StudentId</a:t>
            </a:r>
            <a:r>
              <a:rPr lang="en-US" dirty="0"/>
              <a:t>" value="152"</a:t>
            </a:r>
            <a:r>
              <a:rPr lang="en-US" b="1" dirty="0"/>
              <a:t>/&gt;</a:t>
            </a:r>
            <a:r>
              <a:rPr lang="en-US" dirty="0"/>
              <a:t>  </a:t>
            </a:r>
          </a:p>
          <a:p>
            <a:pPr>
              <a:buNone/>
            </a:pPr>
            <a:r>
              <a:rPr lang="en-US" b="1" dirty="0"/>
              <a:t>&lt;</a:t>
            </a:r>
            <a:r>
              <a:rPr lang="en-US" b="1" dirty="0" err="1"/>
              <a:t>sql:update</a:t>
            </a:r>
            <a:r>
              <a:rPr lang="en-US" dirty="0"/>
              <a:t> </a:t>
            </a:r>
            <a:r>
              <a:rPr lang="en-US" dirty="0" err="1"/>
              <a:t>dataSource</a:t>
            </a:r>
            <a:r>
              <a:rPr lang="en-US" dirty="0"/>
              <a:t>="${db}" </a:t>
            </a:r>
            <a:r>
              <a:rPr lang="en-US" dirty="0" err="1"/>
              <a:t>var</a:t>
            </a:r>
            <a:r>
              <a:rPr lang="en-US" dirty="0"/>
              <a:t>="count"</a:t>
            </a:r>
            <a:r>
              <a:rPr lang="en-US" b="1" dirty="0"/>
              <a:t>&gt;</a:t>
            </a:r>
            <a:r>
              <a:rPr lang="en-US" dirty="0"/>
              <a:t>  </a:t>
            </a:r>
          </a:p>
          <a:p>
            <a:pPr>
              <a:buNone/>
            </a:pPr>
            <a:r>
              <a:rPr lang="en-US" dirty="0"/>
              <a:t>DELETE FROM Students WHERE Id = ?  </a:t>
            </a:r>
          </a:p>
          <a:p>
            <a:pPr>
              <a:buNone/>
            </a:pPr>
            <a:r>
              <a:rPr lang="en-US" b="1" dirty="0"/>
              <a:t>&lt;</a:t>
            </a:r>
            <a:r>
              <a:rPr lang="en-US" b="1" dirty="0" err="1"/>
              <a:t>sql:param</a:t>
            </a:r>
            <a:r>
              <a:rPr lang="en-US" dirty="0"/>
              <a:t> value="${</a:t>
            </a:r>
            <a:r>
              <a:rPr lang="en-US" dirty="0" err="1"/>
              <a:t>StudentId</a:t>
            </a:r>
            <a:r>
              <a:rPr lang="en-US" dirty="0"/>
              <a:t>}" </a:t>
            </a:r>
            <a:r>
              <a:rPr lang="en-US" b="1" dirty="0"/>
              <a:t>/&gt;</a:t>
            </a:r>
            <a:r>
              <a:rPr lang="en-US" dirty="0"/>
              <a:t>  </a:t>
            </a:r>
          </a:p>
          <a:p>
            <a:pPr>
              <a:buNone/>
            </a:pPr>
            <a:r>
              <a:rPr lang="en-US" b="1" dirty="0"/>
              <a:t>&lt;/</a:t>
            </a:r>
            <a:r>
              <a:rPr lang="en-US" b="1" dirty="0" err="1"/>
              <a:t>sql:update</a:t>
            </a:r>
            <a:r>
              <a:rPr lang="en-US" b="1" dirty="0"/>
              <a:t>&gt;</a:t>
            </a:r>
            <a:r>
              <a:rPr lang="en-US" dirty="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sql:dateParam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&lt;</a:t>
            </a:r>
            <a:r>
              <a:rPr lang="en-US" dirty="0"/>
              <a:t>%  </a:t>
            </a:r>
          </a:p>
          <a:p>
            <a:pPr>
              <a:buNone/>
            </a:pPr>
            <a:r>
              <a:rPr lang="en-US" dirty="0"/>
              <a:t>Date </a:t>
            </a:r>
            <a:r>
              <a:rPr lang="en-US" dirty="0" err="1"/>
              <a:t>DoB</a:t>
            </a:r>
            <a:r>
              <a:rPr lang="en-US" dirty="0"/>
              <a:t> = new Date("2000/10/16");  </a:t>
            </a:r>
          </a:p>
          <a:p>
            <a:pPr>
              <a:buNone/>
            </a:pPr>
            <a:r>
              <a:rPr lang="en-US" dirty="0" err="1"/>
              <a:t>int</a:t>
            </a:r>
            <a:r>
              <a:rPr lang="en-US" dirty="0"/>
              <a:t> </a:t>
            </a:r>
            <a:r>
              <a:rPr lang="en-US" dirty="0" err="1"/>
              <a:t>studentId</a:t>
            </a:r>
            <a:r>
              <a:rPr lang="en-US" dirty="0"/>
              <a:t> = 151;  </a:t>
            </a:r>
          </a:p>
          <a:p>
            <a:pPr>
              <a:buNone/>
            </a:pPr>
            <a:r>
              <a:rPr lang="en-US" dirty="0"/>
              <a:t>%</a:t>
            </a:r>
            <a:r>
              <a:rPr lang="en-US" b="1" dirty="0"/>
              <a:t>&gt;</a:t>
            </a:r>
            <a:r>
              <a:rPr lang="en-US" dirty="0"/>
              <a:t>  </a:t>
            </a:r>
          </a:p>
          <a:p>
            <a:pPr>
              <a:buNone/>
            </a:pPr>
            <a:r>
              <a:rPr lang="en-US" b="1" dirty="0"/>
              <a:t>&lt;</a:t>
            </a:r>
            <a:r>
              <a:rPr lang="en-US" b="1" dirty="0" err="1"/>
              <a:t>sql:update</a:t>
            </a:r>
            <a:r>
              <a:rPr lang="en-US" dirty="0"/>
              <a:t> </a:t>
            </a:r>
            <a:r>
              <a:rPr lang="en-US" dirty="0" err="1"/>
              <a:t>dataSource</a:t>
            </a:r>
            <a:r>
              <a:rPr lang="en-US" dirty="0"/>
              <a:t>="${db}" </a:t>
            </a:r>
            <a:r>
              <a:rPr lang="en-US" dirty="0" err="1"/>
              <a:t>var</a:t>
            </a:r>
            <a:r>
              <a:rPr lang="en-US" dirty="0"/>
              <a:t>="count"</a:t>
            </a:r>
            <a:r>
              <a:rPr lang="en-US" b="1" dirty="0"/>
              <a:t>&gt;</a:t>
            </a:r>
            <a:r>
              <a:rPr lang="en-US" dirty="0"/>
              <a:t>  </a:t>
            </a:r>
          </a:p>
          <a:p>
            <a:pPr>
              <a:buNone/>
            </a:pPr>
            <a:r>
              <a:rPr lang="en-US" dirty="0"/>
              <a:t>   UPDATE Student SET dob = ? WHERE Id = ?  </a:t>
            </a:r>
          </a:p>
          <a:p>
            <a:pPr>
              <a:buNone/>
            </a:pPr>
            <a:r>
              <a:rPr lang="en-US" dirty="0"/>
              <a:t>   </a:t>
            </a:r>
            <a:r>
              <a:rPr lang="en-US" b="1" dirty="0"/>
              <a:t>&lt;</a:t>
            </a:r>
            <a:r>
              <a:rPr lang="en-US" b="1" dirty="0" err="1"/>
              <a:t>sql:dateParam</a:t>
            </a:r>
            <a:r>
              <a:rPr lang="en-US" dirty="0"/>
              <a:t> value="&lt;%=</a:t>
            </a:r>
            <a:r>
              <a:rPr lang="en-US" dirty="0" err="1"/>
              <a:t>DoB</a:t>
            </a:r>
            <a:r>
              <a:rPr lang="en-US" dirty="0"/>
              <a:t>%&gt;" type="DATE" </a:t>
            </a:r>
            <a:r>
              <a:rPr lang="en-US" b="1" dirty="0"/>
              <a:t>/&gt;</a:t>
            </a:r>
            <a:r>
              <a:rPr lang="en-US" dirty="0"/>
              <a:t>  </a:t>
            </a:r>
          </a:p>
          <a:p>
            <a:pPr>
              <a:buNone/>
            </a:pPr>
            <a:r>
              <a:rPr lang="en-US" dirty="0"/>
              <a:t>   </a:t>
            </a:r>
            <a:r>
              <a:rPr lang="en-US" b="1" dirty="0"/>
              <a:t>&lt;</a:t>
            </a:r>
            <a:r>
              <a:rPr lang="en-US" b="1" dirty="0" err="1"/>
              <a:t>sql:param</a:t>
            </a:r>
            <a:r>
              <a:rPr lang="en-US" dirty="0"/>
              <a:t> value="&lt;%=</a:t>
            </a:r>
            <a:r>
              <a:rPr lang="en-US" dirty="0" err="1"/>
              <a:t>studentId</a:t>
            </a:r>
            <a:r>
              <a:rPr lang="en-US" dirty="0"/>
              <a:t>%&gt;" </a:t>
            </a:r>
            <a:r>
              <a:rPr lang="en-US" b="1" dirty="0"/>
              <a:t>/&gt;</a:t>
            </a:r>
            <a:r>
              <a:rPr lang="en-US" dirty="0"/>
              <a:t>  </a:t>
            </a:r>
          </a:p>
          <a:p>
            <a:pPr>
              <a:buNone/>
            </a:pPr>
            <a:r>
              <a:rPr lang="en-US" b="1" dirty="0"/>
              <a:t>&lt;/</a:t>
            </a:r>
            <a:r>
              <a:rPr lang="en-US" b="1" dirty="0" err="1"/>
              <a:t>sql:update</a:t>
            </a:r>
            <a:r>
              <a:rPr lang="en-US" b="1" dirty="0"/>
              <a:t>&gt;</a:t>
            </a:r>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sql:transaction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&lt;</a:t>
            </a:r>
            <a:r>
              <a:rPr lang="en-US" b="1" dirty="0" err="1"/>
              <a:t>sql:transaction</a:t>
            </a:r>
            <a:r>
              <a:rPr lang="en-US" dirty="0"/>
              <a:t> </a:t>
            </a:r>
            <a:r>
              <a:rPr lang="en-US" dirty="0" err="1"/>
              <a:t>dataSource</a:t>
            </a:r>
            <a:r>
              <a:rPr lang="en-US" dirty="0"/>
              <a:t>="${db}"</a:t>
            </a:r>
            <a:r>
              <a:rPr lang="en-US" b="1" dirty="0"/>
              <a:t>&gt;</a:t>
            </a:r>
            <a:r>
              <a:rPr lang="en-US" dirty="0"/>
              <a:t>  </a:t>
            </a:r>
          </a:p>
          <a:p>
            <a:pPr>
              <a:buNone/>
            </a:pPr>
            <a:r>
              <a:rPr lang="en-US" dirty="0"/>
              <a:t>   </a:t>
            </a:r>
            <a:r>
              <a:rPr lang="en-US" b="1" dirty="0"/>
              <a:t>&lt;</a:t>
            </a:r>
            <a:r>
              <a:rPr lang="en-US" b="1" dirty="0" err="1"/>
              <a:t>sql:update</a:t>
            </a:r>
            <a:r>
              <a:rPr lang="en-US" dirty="0"/>
              <a:t> </a:t>
            </a:r>
            <a:r>
              <a:rPr lang="en-US" dirty="0" err="1"/>
              <a:t>var</a:t>
            </a:r>
            <a:r>
              <a:rPr lang="en-US" dirty="0"/>
              <a:t>="count"</a:t>
            </a:r>
            <a:r>
              <a:rPr lang="en-US" b="1" dirty="0"/>
              <a:t>&gt;</a:t>
            </a:r>
            <a:r>
              <a:rPr lang="en-US" dirty="0"/>
              <a:t>  </a:t>
            </a:r>
          </a:p>
          <a:p>
            <a:pPr>
              <a:buNone/>
            </a:pPr>
            <a:r>
              <a:rPr lang="en-US" dirty="0"/>
              <a:t>      UPDATE Student SET </a:t>
            </a:r>
            <a:r>
              <a:rPr lang="en-US" dirty="0" err="1"/>
              <a:t>First_Name</a:t>
            </a:r>
            <a:r>
              <a:rPr lang="en-US" dirty="0"/>
              <a:t> = '</a:t>
            </a:r>
            <a:r>
              <a:rPr lang="en-US" dirty="0" err="1"/>
              <a:t>Suraj</a:t>
            </a:r>
            <a:r>
              <a:rPr lang="en-US" dirty="0"/>
              <a:t>' WHERE Id = 150  </a:t>
            </a:r>
          </a:p>
          <a:p>
            <a:pPr>
              <a:buNone/>
            </a:pPr>
            <a:r>
              <a:rPr lang="en-US" dirty="0"/>
              <a:t>   </a:t>
            </a:r>
            <a:r>
              <a:rPr lang="en-US" b="1" dirty="0"/>
              <a:t>&lt;/</a:t>
            </a:r>
            <a:r>
              <a:rPr lang="en-US" b="1" dirty="0" err="1"/>
              <a:t>sql:update</a:t>
            </a:r>
            <a:r>
              <a:rPr lang="en-US" b="1" dirty="0"/>
              <a:t>&gt;</a:t>
            </a:r>
            <a:r>
              <a:rPr lang="en-US" dirty="0"/>
              <a:t>  </a:t>
            </a:r>
          </a:p>
          <a:p>
            <a:pPr>
              <a:buNone/>
            </a:pPr>
            <a:r>
              <a:rPr lang="en-US" dirty="0"/>
              <a:t>   </a:t>
            </a:r>
            <a:r>
              <a:rPr lang="en-US" b="1" dirty="0"/>
              <a:t>&lt;</a:t>
            </a:r>
            <a:r>
              <a:rPr lang="en-US" b="1" dirty="0" err="1"/>
              <a:t>sql:update</a:t>
            </a:r>
            <a:r>
              <a:rPr lang="en-US" dirty="0"/>
              <a:t> </a:t>
            </a:r>
            <a:r>
              <a:rPr lang="en-US" dirty="0" err="1"/>
              <a:t>var</a:t>
            </a:r>
            <a:r>
              <a:rPr lang="en-US" dirty="0"/>
              <a:t>="count"</a:t>
            </a:r>
            <a:r>
              <a:rPr lang="en-US" b="1" dirty="0"/>
              <a:t>&gt;</a:t>
            </a:r>
            <a:r>
              <a:rPr lang="en-US" dirty="0"/>
              <a:t>  </a:t>
            </a:r>
          </a:p>
          <a:p>
            <a:pPr>
              <a:buNone/>
            </a:pPr>
            <a:r>
              <a:rPr lang="en-US" dirty="0"/>
              <a:t>      UPDATE Student SET </a:t>
            </a:r>
            <a:r>
              <a:rPr lang="en-US" dirty="0" err="1"/>
              <a:t>Last_Name</a:t>
            </a:r>
            <a:r>
              <a:rPr lang="en-US" dirty="0"/>
              <a:t>= '</a:t>
            </a:r>
            <a:r>
              <a:rPr lang="en-US" dirty="0" err="1"/>
              <a:t>Saifi</a:t>
            </a:r>
            <a:r>
              <a:rPr lang="en-US" dirty="0"/>
              <a:t>' WHERE Id = 153  </a:t>
            </a:r>
          </a:p>
          <a:p>
            <a:pPr>
              <a:buNone/>
            </a:pPr>
            <a:r>
              <a:rPr lang="en-US" dirty="0"/>
              <a:t>   </a:t>
            </a:r>
            <a:r>
              <a:rPr lang="en-US" b="1" dirty="0"/>
              <a:t>&lt;/</a:t>
            </a:r>
            <a:r>
              <a:rPr lang="en-US" b="1" dirty="0" err="1"/>
              <a:t>sql:update</a:t>
            </a:r>
            <a:r>
              <a:rPr lang="en-US" b="1" dirty="0"/>
              <a:t>&gt;</a:t>
            </a:r>
            <a:r>
              <a:rPr lang="en-US" dirty="0"/>
              <a:t>  </a:t>
            </a:r>
          </a:p>
          <a:p>
            <a:pPr>
              <a:buNone/>
            </a:pPr>
            <a:r>
              <a:rPr lang="en-US" dirty="0"/>
              <a:t>   </a:t>
            </a:r>
            <a:r>
              <a:rPr lang="en-US" b="1" dirty="0"/>
              <a:t>&lt;</a:t>
            </a:r>
            <a:r>
              <a:rPr lang="en-US" b="1" dirty="0" err="1"/>
              <a:t>sql:update</a:t>
            </a:r>
            <a:r>
              <a:rPr lang="en-US" dirty="0"/>
              <a:t> </a:t>
            </a:r>
            <a:r>
              <a:rPr lang="en-US" dirty="0" err="1"/>
              <a:t>var</a:t>
            </a:r>
            <a:r>
              <a:rPr lang="en-US" dirty="0"/>
              <a:t>="count"</a:t>
            </a:r>
            <a:r>
              <a:rPr lang="en-US" b="1" dirty="0"/>
              <a:t>&gt;</a:t>
            </a:r>
            <a:r>
              <a:rPr lang="en-US" dirty="0"/>
              <a:t>  </a:t>
            </a:r>
          </a:p>
          <a:p>
            <a:pPr>
              <a:buNone/>
            </a:pPr>
            <a:r>
              <a:rPr lang="en-US" dirty="0"/>
              <a:t>     INSERT INTO Student   </a:t>
            </a:r>
          </a:p>
          <a:p>
            <a:pPr>
              <a:buNone/>
            </a:pPr>
            <a:r>
              <a:rPr lang="en-US" dirty="0"/>
              <a:t>     VALUES (154,'Supriya', '</a:t>
            </a:r>
            <a:r>
              <a:rPr lang="en-US" dirty="0" err="1"/>
              <a:t>Jaiswal</a:t>
            </a:r>
            <a:r>
              <a:rPr lang="en-US" dirty="0"/>
              <a:t>', '1995/10/6');  </a:t>
            </a:r>
          </a:p>
          <a:p>
            <a:pPr>
              <a:buNone/>
            </a:pPr>
            <a:r>
              <a:rPr lang="en-US" dirty="0"/>
              <a:t>   </a:t>
            </a:r>
            <a:r>
              <a:rPr lang="en-US" b="1" dirty="0"/>
              <a:t>&lt;/</a:t>
            </a:r>
            <a:r>
              <a:rPr lang="en-US" b="1" dirty="0" err="1"/>
              <a:t>sql:update</a:t>
            </a:r>
            <a:r>
              <a:rPr lang="en-US" b="1" dirty="0"/>
              <a:t>&gt;</a:t>
            </a:r>
            <a:r>
              <a:rPr lang="en-US" dirty="0"/>
              <a:t>  </a:t>
            </a:r>
          </a:p>
          <a:p>
            <a:pPr>
              <a:buNone/>
            </a:pPr>
            <a:r>
              <a:rPr lang="en-US" b="1" dirty="0"/>
              <a:t>&lt;/</a:t>
            </a:r>
            <a:r>
              <a:rPr lang="en-US" b="1" dirty="0" err="1"/>
              <a:t>sql:transaction</a:t>
            </a:r>
            <a:r>
              <a:rPr lang="en-US" b="1" dirty="0"/>
              <a:t>&gt;</a:t>
            </a:r>
            <a:r>
              <a:rPr lang="en-US" dirty="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579438"/>
          </a:xfrm>
        </p:spPr>
        <p:txBody>
          <a:bodyPr>
            <a:normAutofit fontScale="90000"/>
          </a:bodyPr>
          <a:lstStyle/>
          <a:p>
            <a:r>
              <a:rPr lang="en-IE" altLang="en-US" sz="4000" b="1"/>
              <a:t>XML TAGS:</a:t>
            </a:r>
            <a:endParaRPr lang="en-IE" altLang="en-US" sz="4000"/>
          </a:p>
        </p:txBody>
      </p:sp>
      <p:sp>
        <p:nvSpPr>
          <p:cNvPr id="14339" name="Content Placeholder 2"/>
          <p:cNvSpPr>
            <a:spLocks noGrp="1"/>
          </p:cNvSpPr>
          <p:nvPr>
            <p:ph idx="1"/>
          </p:nvPr>
        </p:nvSpPr>
        <p:spPr>
          <a:xfrm>
            <a:off x="228600" y="990600"/>
            <a:ext cx="8458200" cy="5483225"/>
          </a:xfrm>
        </p:spPr>
        <p:txBody>
          <a:bodyPr/>
          <a:lstStyle/>
          <a:p>
            <a:r>
              <a:rPr lang="en-IE" altLang="en-US" sz="2000" dirty="0"/>
              <a:t>The JSTL XML tags provide a JSP-centric way of creating and manipulating XML documents. Following is the syntax to include JSTL XML library in your JSP:</a:t>
            </a:r>
          </a:p>
          <a:p>
            <a:pPr>
              <a:buFont typeface="Wingdings" pitchFamily="2" charset="2"/>
              <a:buNone/>
            </a:pPr>
            <a:endParaRPr lang="en-IE" altLang="en-US" sz="2000" b="1" dirty="0"/>
          </a:p>
          <a:p>
            <a:pPr>
              <a:buFont typeface="Wingdings" pitchFamily="2" charset="2"/>
              <a:buNone/>
            </a:pPr>
            <a:r>
              <a:rPr lang="en-IE" altLang="en-US" sz="2000" b="1" dirty="0"/>
              <a:t>    &lt;%@ </a:t>
            </a:r>
            <a:r>
              <a:rPr lang="en-IE" altLang="en-US" sz="2000" b="1" dirty="0" err="1"/>
              <a:t>taglib</a:t>
            </a:r>
            <a:r>
              <a:rPr lang="en-IE" altLang="en-US" sz="2000" b="1" dirty="0"/>
              <a:t> prefix="x" </a:t>
            </a:r>
            <a:r>
              <a:rPr lang="en-IE" altLang="en-US" sz="2000" b="1" dirty="0" err="1"/>
              <a:t>uri</a:t>
            </a:r>
            <a:r>
              <a:rPr lang="en-IE" altLang="en-US" sz="2000" b="1" dirty="0"/>
              <a:t>="http://java.sun.com/jsp/jstl/xml" %&gt; </a:t>
            </a:r>
          </a:p>
          <a:p>
            <a:pPr>
              <a:buFont typeface="Wingdings" pitchFamily="2" charset="2"/>
              <a:buNone/>
            </a:pPr>
            <a:r>
              <a:rPr lang="en-IE" altLang="en-US" sz="2000" b="1" dirty="0"/>
              <a:t>   </a:t>
            </a:r>
            <a:endParaRPr lang="en-IE" altLang="en-US" sz="2000" dirty="0"/>
          </a:p>
          <a:p>
            <a:r>
              <a:rPr lang="en-IE" altLang="en-US" sz="2000" dirty="0"/>
              <a:t>The JSTL XML tag library has custom tags for interacting with XML data. This includes parsing XML, transforming XML data, and flow control based on </a:t>
            </a:r>
            <a:r>
              <a:rPr lang="en-IE" altLang="en-US" sz="2000" dirty="0" err="1"/>
              <a:t>XPath</a:t>
            </a:r>
            <a:r>
              <a:rPr lang="en-IE" altLang="en-US" sz="2000" dirty="0"/>
              <a:t> expressions.</a:t>
            </a:r>
          </a:p>
          <a:p>
            <a:pPr>
              <a:buFont typeface="Wingdings" pitchFamily="2" charset="2"/>
              <a:buNone/>
            </a:pPr>
            <a:endParaRPr lang="en-IE" altLang="en-US" sz="800" b="1" dirty="0"/>
          </a:p>
          <a:p>
            <a:pPr>
              <a:buFont typeface="Wingdings" pitchFamily="2" charset="2"/>
              <a:buNone/>
            </a:pPr>
            <a:r>
              <a:rPr lang="en-IE" altLang="en-US" sz="2000" dirty="0"/>
              <a:t>    </a:t>
            </a:r>
            <a:endParaRPr lang="en-IE" altLang="en-US" sz="1800" dirty="0"/>
          </a:p>
        </p:txBody>
      </p:sp>
      <p:sp>
        <p:nvSpPr>
          <p:cNvPr id="3" name="Slide Number Placeholder 2"/>
          <p:cNvSpPr>
            <a:spLocks noGrp="1"/>
          </p:cNvSpPr>
          <p:nvPr>
            <p:ph type="sldNum" sz="quarter" idx="12"/>
          </p:nvPr>
        </p:nvSpPr>
        <p:spPr/>
        <p:txBody>
          <a:bodyPr/>
          <a:lstStyle/>
          <a:p>
            <a:fld id="{A39ACF38-F8E1-41CE-BE3C-CAC3FF093B38}"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828675"/>
          <a:ext cx="7696200" cy="5867083"/>
        </p:xfrm>
        <a:graphic>
          <a:graphicData uri="http://schemas.openxmlformats.org/drawingml/2006/table">
            <a:tbl>
              <a:tblPr/>
              <a:tblGrid>
                <a:gridCol w="2308225">
                  <a:extLst>
                    <a:ext uri="{9D8B030D-6E8A-4147-A177-3AD203B41FA5}">
                      <a16:colId xmlns:a16="http://schemas.microsoft.com/office/drawing/2014/main" val="20000"/>
                    </a:ext>
                  </a:extLst>
                </a:gridCol>
                <a:gridCol w="5387975">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a:ln>
                            <a:noFill/>
                          </a:ln>
                          <a:solidFill>
                            <a:schemeClr val="tx1"/>
                          </a:solidFill>
                          <a:effectLst/>
                          <a:latin typeface="Century Schoolbook" pitchFamily="18" charset="0"/>
                        </a:rPr>
                        <a:t>Tag</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a:ln>
                            <a:noFill/>
                          </a:ln>
                          <a:solidFill>
                            <a:schemeClr val="tx1"/>
                          </a:solidFill>
                          <a:effectLst/>
                          <a:latin typeface="Century Schoolbook" pitchFamily="18" charset="0"/>
                        </a:rPr>
                        <a:t>Description </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2" action="ppaction://hlinkfile"/>
                        </a:rPr>
                        <a:t>&lt;x:out&gt;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Like &lt;%= ... &gt;, but for XPath expressions. </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1"/>
                  </a:ext>
                </a:extLst>
              </a:tr>
              <a:tr h="569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3" action="ppaction://hlinkfile"/>
                        </a:rPr>
                        <a:t>&lt;x:parse&gt;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Use to parse XML data specified either via an attribute or in the tag body.</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336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4" action="ppaction://hlinkfile"/>
                        </a:rPr>
                        <a:t>&lt;x:set &gt;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Sets a variable to the value of an XPath expression.</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3"/>
                  </a:ext>
                </a:extLst>
              </a:tr>
              <a:tr h="804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5" action="ppaction://hlinkfile"/>
                        </a:rPr>
                        <a:t>&lt;x:if &gt;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Evaluates a test XPath expression and if it is true, it processes its body. If the test condition is false, the body is ignored.</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336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6" action="ppaction://hlinkfile"/>
                        </a:rPr>
                        <a:t>&lt;x:forEach&gt;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To loop over nodes in an XML document.</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5"/>
                  </a:ext>
                </a:extLst>
              </a:tr>
              <a:tr h="804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7" action="ppaction://hlinkfile"/>
                        </a:rPr>
                        <a:t>&lt;x:choose&gt;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Simple conditional tag that establishes a context for mutually exclusive conditional operations, marked by &lt;when&gt; and &lt;otherwise&gt;</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r h="569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7" action="ppaction://hlinkfile"/>
                        </a:rPr>
                        <a:t>&lt;x:when &gt;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Subtag of &lt;choose&gt; that includes its body if its expression evalutes to 'true' </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7"/>
                  </a:ext>
                </a:extLst>
              </a:tr>
              <a:tr h="804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7" action="ppaction://hlinkfile"/>
                        </a:rPr>
                        <a:t>&lt;x:otherwise &gt;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Subtag of &lt;choose&gt; that follows &lt;when&gt; tags and runs only if all of the prior conditions evaluated to 'false' </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8"/>
                  </a:ext>
                </a:extLst>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8" action="ppaction://hlinkfile"/>
                        </a:rPr>
                        <a:t>&lt;x:transform &gt;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chemeClr val="tx1"/>
                          </a:solidFill>
                          <a:effectLst/>
                          <a:latin typeface="Century Schoolbook" pitchFamily="18" charset="0"/>
                        </a:rPr>
                        <a:t>Applies an XSL transformation on a XML document</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9"/>
                  </a:ext>
                </a:extLst>
              </a:tr>
              <a:tr h="569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hlinkClick r:id="rId9" action="ppaction://hlinkfile"/>
                        </a:rPr>
                        <a:t>&lt;x:param &gt;</a:t>
                      </a:r>
                      <a:endParaRPr kumimoji="0" lang="en-IE" altLang="en-US" sz="16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a:ln>
                            <a:noFill/>
                          </a:ln>
                          <a:solidFill>
                            <a:schemeClr val="tx1"/>
                          </a:solidFill>
                          <a:effectLst/>
                          <a:latin typeface="Century Schoolbook" pitchFamily="18" charset="0"/>
                        </a:rPr>
                        <a:t>Use along with the transform tag to set a parameter in the XSLT stylesheet</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0"/>
                  </a:ext>
                </a:extLst>
              </a:tr>
            </a:tbl>
          </a:graphicData>
        </a:graphic>
      </p:graphicFrame>
      <p:sp>
        <p:nvSpPr>
          <p:cNvPr id="15400"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ltLang="en-US"/>
          </a:p>
        </p:txBody>
      </p:sp>
      <p:sp>
        <p:nvSpPr>
          <p:cNvPr id="15401" name="Rectangle 5"/>
          <p:cNvSpPr>
            <a:spLocks noChangeArrowheads="1"/>
          </p:cNvSpPr>
          <p:nvPr/>
        </p:nvSpPr>
        <p:spPr bwMode="auto">
          <a:xfrm>
            <a:off x="609600" y="228600"/>
            <a:ext cx="5105400" cy="369888"/>
          </a:xfrm>
          <a:prstGeom prst="rect">
            <a:avLst/>
          </a:prstGeom>
          <a:noFill/>
          <a:ln w="9525">
            <a:noFill/>
            <a:miter lim="800000"/>
            <a:headEnd/>
            <a:tailEnd/>
          </a:ln>
        </p:spPr>
        <p:txBody>
          <a:bodyPr>
            <a:spAutoFit/>
          </a:bodyPr>
          <a:lstStyle/>
          <a:p>
            <a:r>
              <a:rPr lang="en-IE" altLang="en-US"/>
              <a:t>Following is the list of XML JSTL Tags:</a:t>
            </a:r>
          </a:p>
        </p:txBody>
      </p:sp>
      <p:sp>
        <p:nvSpPr>
          <p:cNvPr id="2" name="Slide Number Placeholder 1"/>
          <p:cNvSpPr>
            <a:spLocks noGrp="1"/>
          </p:cNvSpPr>
          <p:nvPr>
            <p:ph type="sldNum" sz="quarter" idx="12"/>
          </p:nvPr>
        </p:nvSpPr>
        <p:spPr/>
        <p:txBody>
          <a:bodyPr/>
          <a:lstStyle/>
          <a:p>
            <a:fld id="{3E23E2B4-A6AA-407F-9A72-E995B072224D}"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lstStyle/>
          <a:p>
            <a:pPr algn="just" eaLnBrk="1" fontAlgn="auto" hangingPunct="1">
              <a:spcAft>
                <a:spcPts val="0"/>
              </a:spcAft>
              <a:defRPr/>
            </a:pPr>
            <a:r>
              <a:rPr lang="en-US" dirty="0"/>
              <a:t>JSP - </a:t>
            </a:r>
            <a:r>
              <a:rPr lang="en-IE" b="1" dirty="0"/>
              <a:t>Expression Language (EL)</a:t>
            </a:r>
            <a:endParaRPr lang="en-US" dirty="0"/>
          </a:p>
        </p:txBody>
      </p:sp>
      <p:sp>
        <p:nvSpPr>
          <p:cNvPr id="9219" name="Content Placeholder 2"/>
          <p:cNvSpPr>
            <a:spLocks noGrp="1"/>
          </p:cNvSpPr>
          <p:nvPr>
            <p:ph sz="quarter" idx="1"/>
          </p:nvPr>
        </p:nvSpPr>
        <p:spPr>
          <a:xfrm>
            <a:off x="457200" y="1371600"/>
            <a:ext cx="8077200" cy="4873625"/>
          </a:xfrm>
        </p:spPr>
        <p:txBody>
          <a:bodyPr/>
          <a:lstStyle/>
          <a:p>
            <a:pPr>
              <a:spcAft>
                <a:spcPts val="600"/>
              </a:spcAft>
              <a:buFont typeface="Wingdings" pitchFamily="2" charset="2"/>
              <a:buNone/>
              <a:defRPr/>
            </a:pPr>
            <a:r>
              <a:rPr lang="en-IE" sz="1800" b="1" u="sng" dirty="0"/>
              <a:t>Introduction</a:t>
            </a:r>
            <a:endParaRPr lang="en-IE" sz="1800" b="1" dirty="0"/>
          </a:p>
          <a:p>
            <a:pPr marL="0" indent="273050">
              <a:spcBef>
                <a:spcPts val="0"/>
              </a:spcBef>
              <a:defRPr/>
            </a:pPr>
            <a:r>
              <a:rPr lang="en-IE" sz="1800" dirty="0"/>
              <a:t>Expression Language was first introduced in JSTL 1.0 (JSP Standard  </a:t>
            </a:r>
          </a:p>
          <a:p>
            <a:pPr marL="0" indent="273050">
              <a:spcBef>
                <a:spcPts val="0"/>
              </a:spcBef>
              <a:buFont typeface="Wingdings" pitchFamily="2" charset="2"/>
              <a:buNone/>
              <a:defRPr/>
            </a:pPr>
            <a:r>
              <a:rPr lang="en-IE" sz="1800" dirty="0"/>
              <a:t>Tag Library ). </a:t>
            </a:r>
          </a:p>
          <a:p>
            <a:pPr marL="0" indent="273050">
              <a:spcBef>
                <a:spcPts val="0"/>
              </a:spcBef>
              <a:defRPr/>
            </a:pPr>
            <a:r>
              <a:rPr lang="en-IE" sz="1800" dirty="0"/>
              <a:t>Before the introduction of JSTL, </a:t>
            </a:r>
            <a:r>
              <a:rPr lang="en-IE" sz="1800" dirty="0" err="1"/>
              <a:t>scriptlets</a:t>
            </a:r>
            <a:r>
              <a:rPr lang="en-IE" sz="1800" dirty="0"/>
              <a:t> were used to manipulate </a:t>
            </a:r>
          </a:p>
          <a:p>
            <a:pPr marL="0" indent="273050">
              <a:spcBef>
                <a:spcPts val="0"/>
              </a:spcBef>
              <a:buFont typeface="Wingdings" pitchFamily="2" charset="2"/>
              <a:buNone/>
              <a:defRPr/>
            </a:pPr>
            <a:r>
              <a:rPr lang="en-IE" sz="1800" dirty="0"/>
              <a:t>application data.</a:t>
            </a:r>
          </a:p>
          <a:p>
            <a:pPr marL="0">
              <a:spcBef>
                <a:spcPts val="0"/>
              </a:spcBef>
              <a:defRPr/>
            </a:pPr>
            <a:r>
              <a:rPr lang="en-IE" sz="1800" dirty="0"/>
              <a:t>JSTL introduced the concept of an expression language (EL) which </a:t>
            </a:r>
          </a:p>
          <a:p>
            <a:pPr marL="0">
              <a:spcBef>
                <a:spcPts val="0"/>
              </a:spcBef>
              <a:buFont typeface="Wingdings" pitchFamily="2" charset="2"/>
              <a:buNone/>
              <a:defRPr/>
            </a:pPr>
            <a:r>
              <a:rPr lang="en-IE" sz="1800" dirty="0"/>
              <a:t>    simplified the page development by providing standard tag libraries.</a:t>
            </a:r>
          </a:p>
          <a:p>
            <a:pPr marL="0">
              <a:spcBef>
                <a:spcPts val="0"/>
              </a:spcBef>
              <a:defRPr/>
            </a:pPr>
            <a:r>
              <a:rPr lang="en-IE" sz="1800" dirty="0"/>
              <a:t>These tag libraries provide support for common, structural tasks, such  </a:t>
            </a:r>
          </a:p>
          <a:p>
            <a:pPr marL="0">
              <a:spcBef>
                <a:spcPts val="0"/>
              </a:spcBef>
              <a:buFont typeface="Wingdings" pitchFamily="2" charset="2"/>
              <a:buNone/>
              <a:defRPr/>
            </a:pPr>
            <a:r>
              <a:rPr lang="en-IE" sz="1800" dirty="0"/>
              <a:t>     as: iteration and conditionals, processing XML documents, </a:t>
            </a:r>
          </a:p>
          <a:p>
            <a:pPr marL="0">
              <a:spcBef>
                <a:spcPts val="0"/>
              </a:spcBef>
              <a:buFont typeface="Wingdings" pitchFamily="2" charset="2"/>
              <a:buNone/>
              <a:defRPr/>
            </a:pPr>
            <a:r>
              <a:rPr lang="en-IE" sz="1800" dirty="0"/>
              <a:t>     internationalization and database access using the Structured Query </a:t>
            </a:r>
          </a:p>
          <a:p>
            <a:pPr marL="0">
              <a:spcBef>
                <a:spcPts val="0"/>
              </a:spcBef>
              <a:buFont typeface="Wingdings" pitchFamily="2" charset="2"/>
              <a:buNone/>
              <a:defRPr/>
            </a:pPr>
            <a:r>
              <a:rPr lang="en-IE" sz="1800" dirty="0"/>
              <a:t>     Language (SQL). </a:t>
            </a:r>
            <a:br>
              <a:rPr lang="en-IE" sz="1800" dirty="0"/>
            </a:br>
            <a:br>
              <a:rPr lang="en-IE" sz="1800" dirty="0"/>
            </a:br>
            <a:r>
              <a:rPr lang="en-IE" sz="1800" dirty="0"/>
              <a:t>The Expression Language introduced in JSTL 1.0 is now incorporated in </a:t>
            </a:r>
            <a:r>
              <a:rPr lang="en-IE" sz="1800" dirty="0" err="1"/>
              <a:t>JavaServer</a:t>
            </a:r>
            <a:r>
              <a:rPr lang="en-IE" sz="1800" dirty="0"/>
              <a:t> Pages specification(JSP 2.0). </a:t>
            </a:r>
          </a:p>
          <a:p>
            <a:pPr marL="0">
              <a:spcBef>
                <a:spcPts val="0"/>
              </a:spcBef>
              <a:buFont typeface="Wingdings" pitchFamily="2" charset="2"/>
              <a:buNone/>
              <a:defRPr/>
            </a:pPr>
            <a:endParaRPr lang="en-IE" sz="1800" dirty="0"/>
          </a:p>
          <a:p>
            <a:pPr marL="0">
              <a:spcBef>
                <a:spcPts val="0"/>
              </a:spcBef>
              <a:buFont typeface="Wingdings" pitchFamily="2" charset="2"/>
              <a:buNone/>
              <a:defRPr/>
            </a:pPr>
            <a:r>
              <a:rPr lang="en-IE" sz="1800" dirty="0"/>
              <a:t>This presentation gives some idea about what is Expression Language and how to simplify the maintenance for JSP applications by avoiding scripting elements.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219200"/>
            <a:ext cx="6248400" cy="5355312"/>
          </a:xfrm>
          <a:prstGeom prst="rect">
            <a:avLst/>
          </a:prstGeom>
        </p:spPr>
        <p:txBody>
          <a:bodyPr wrap="square">
            <a:spAutoFit/>
          </a:bodyPr>
          <a:lstStyle/>
          <a:p>
            <a:r>
              <a:rPr lang="en-US" b="1" dirty="0"/>
              <a:t>&lt;c:set</a:t>
            </a:r>
            <a:r>
              <a:rPr lang="en-US" dirty="0"/>
              <a:t> </a:t>
            </a:r>
            <a:r>
              <a:rPr lang="en-US" dirty="0" err="1"/>
              <a:t>var</a:t>
            </a:r>
            <a:r>
              <a:rPr lang="en-US" dirty="0"/>
              <a:t>="book"</a:t>
            </a:r>
            <a:r>
              <a:rPr lang="en-US" b="1" dirty="0"/>
              <a:t>&gt;</a:t>
            </a:r>
            <a:r>
              <a:rPr lang="en-US" dirty="0"/>
              <a:t>  </a:t>
            </a:r>
          </a:p>
          <a:p>
            <a:r>
              <a:rPr lang="en-US" b="1" dirty="0"/>
              <a:t>&lt;books&gt;</a:t>
            </a:r>
            <a:r>
              <a:rPr lang="en-US" dirty="0"/>
              <a:t>  </a:t>
            </a:r>
          </a:p>
          <a:p>
            <a:r>
              <a:rPr lang="en-US" b="1" dirty="0"/>
              <a:t>&lt;book&gt;</a:t>
            </a:r>
            <a:r>
              <a:rPr lang="en-US" dirty="0"/>
              <a:t>  </a:t>
            </a:r>
          </a:p>
          <a:p>
            <a:r>
              <a:rPr lang="en-US" dirty="0"/>
              <a:t>  </a:t>
            </a:r>
            <a:r>
              <a:rPr lang="en-US" b="1" dirty="0"/>
              <a:t>&lt;name&gt;</a:t>
            </a:r>
            <a:r>
              <a:rPr lang="en-US" dirty="0"/>
              <a:t>Three mistakes of my life</a:t>
            </a:r>
            <a:r>
              <a:rPr lang="en-US" b="1" dirty="0"/>
              <a:t>&lt;/name&gt;</a:t>
            </a:r>
            <a:r>
              <a:rPr lang="en-US" dirty="0"/>
              <a:t>  </a:t>
            </a:r>
          </a:p>
          <a:p>
            <a:r>
              <a:rPr lang="en-US" dirty="0"/>
              <a:t>  </a:t>
            </a:r>
            <a:r>
              <a:rPr lang="en-US" b="1" dirty="0"/>
              <a:t>&lt;author&gt;</a:t>
            </a:r>
            <a:r>
              <a:rPr lang="en-US" dirty="0" err="1"/>
              <a:t>Chetan</a:t>
            </a:r>
            <a:r>
              <a:rPr lang="en-US" dirty="0"/>
              <a:t> </a:t>
            </a:r>
            <a:r>
              <a:rPr lang="en-US" dirty="0" err="1"/>
              <a:t>Bhagat</a:t>
            </a:r>
            <a:r>
              <a:rPr lang="en-US" b="1" dirty="0"/>
              <a:t>&lt;/author&gt;</a:t>
            </a:r>
            <a:r>
              <a:rPr lang="en-US" dirty="0"/>
              <a:t>  </a:t>
            </a:r>
          </a:p>
          <a:p>
            <a:r>
              <a:rPr lang="en-US" dirty="0"/>
              <a:t>  </a:t>
            </a:r>
            <a:r>
              <a:rPr lang="en-US" b="1" dirty="0"/>
              <a:t>&lt;price&gt;</a:t>
            </a:r>
            <a:r>
              <a:rPr lang="en-US" dirty="0"/>
              <a:t>200</a:t>
            </a:r>
            <a:r>
              <a:rPr lang="en-US" b="1" dirty="0"/>
              <a:t>&lt;/price&gt;</a:t>
            </a:r>
            <a:r>
              <a:rPr lang="en-US" dirty="0"/>
              <a:t>  </a:t>
            </a:r>
          </a:p>
          <a:p>
            <a:r>
              <a:rPr lang="en-US" b="1" dirty="0"/>
              <a:t>&lt;/book&gt;</a:t>
            </a:r>
            <a:r>
              <a:rPr lang="en-US" dirty="0"/>
              <a:t>  </a:t>
            </a:r>
          </a:p>
          <a:p>
            <a:r>
              <a:rPr lang="en-US" b="1" dirty="0"/>
              <a:t>&lt;book&gt;</a:t>
            </a:r>
            <a:r>
              <a:rPr lang="en-US" dirty="0"/>
              <a:t>  </a:t>
            </a:r>
          </a:p>
          <a:p>
            <a:r>
              <a:rPr lang="en-US" dirty="0"/>
              <a:t>  </a:t>
            </a:r>
            <a:r>
              <a:rPr lang="en-US" b="1" dirty="0"/>
              <a:t>&lt;name&gt;</a:t>
            </a:r>
            <a:r>
              <a:rPr lang="en-US" dirty="0"/>
              <a:t>Tomorrow land</a:t>
            </a:r>
            <a:r>
              <a:rPr lang="en-US" b="1" dirty="0"/>
              <a:t>&lt;/name&gt;</a:t>
            </a:r>
            <a:r>
              <a:rPr lang="en-US" dirty="0"/>
              <a:t>  </a:t>
            </a:r>
          </a:p>
          <a:p>
            <a:r>
              <a:rPr lang="en-US" dirty="0"/>
              <a:t>  </a:t>
            </a:r>
            <a:r>
              <a:rPr lang="en-US" b="1" dirty="0"/>
              <a:t>&lt;author&gt;</a:t>
            </a:r>
            <a:r>
              <a:rPr lang="en-US" dirty="0"/>
              <a:t>Brad Bird</a:t>
            </a:r>
            <a:r>
              <a:rPr lang="en-US" b="1" dirty="0"/>
              <a:t>&lt;/author&gt;</a:t>
            </a:r>
            <a:r>
              <a:rPr lang="en-US" dirty="0"/>
              <a:t>  </a:t>
            </a:r>
          </a:p>
          <a:p>
            <a:r>
              <a:rPr lang="en-US" dirty="0"/>
              <a:t>  </a:t>
            </a:r>
            <a:r>
              <a:rPr lang="en-US" b="1" dirty="0"/>
              <a:t>&lt;price&gt;</a:t>
            </a:r>
            <a:r>
              <a:rPr lang="en-US" dirty="0"/>
              <a:t>2000</a:t>
            </a:r>
            <a:r>
              <a:rPr lang="en-US" b="1" dirty="0"/>
              <a:t>&lt;/price&gt;</a:t>
            </a:r>
            <a:r>
              <a:rPr lang="en-US" dirty="0"/>
              <a:t>  </a:t>
            </a:r>
          </a:p>
          <a:p>
            <a:r>
              <a:rPr lang="en-US" b="1" dirty="0"/>
              <a:t>&lt;/book&gt;</a:t>
            </a:r>
            <a:r>
              <a:rPr lang="en-US" dirty="0"/>
              <a:t>  </a:t>
            </a:r>
          </a:p>
          <a:p>
            <a:r>
              <a:rPr lang="en-US" b="1" dirty="0"/>
              <a:t>&lt;/books&gt;</a:t>
            </a:r>
            <a:r>
              <a:rPr lang="en-US" dirty="0"/>
              <a:t>  </a:t>
            </a:r>
          </a:p>
          <a:p>
            <a:r>
              <a:rPr lang="en-US" b="1" dirty="0"/>
              <a:t>&lt;/c:set&gt;</a:t>
            </a:r>
          </a:p>
          <a:p>
            <a:endParaRPr lang="en-US" b="1" dirty="0"/>
          </a:p>
          <a:p>
            <a:r>
              <a:rPr lang="en-US" b="1" dirty="0"/>
              <a:t>&lt;x:set</a:t>
            </a:r>
            <a:r>
              <a:rPr lang="en-US" dirty="0"/>
              <a:t> </a:t>
            </a:r>
            <a:r>
              <a:rPr lang="en-US" dirty="0" err="1"/>
              <a:t>var</a:t>
            </a:r>
            <a:r>
              <a:rPr lang="en-US" dirty="0"/>
              <a:t>="fragment" select="$output/books/book[2]/price"</a:t>
            </a:r>
            <a:r>
              <a:rPr lang="en-US" b="1" dirty="0"/>
              <a:t>/&gt;</a:t>
            </a:r>
            <a:r>
              <a:rPr lang="en-US" dirty="0"/>
              <a:t>  </a:t>
            </a:r>
          </a:p>
          <a:p>
            <a:r>
              <a:rPr lang="en-US" b="1" dirty="0"/>
              <a:t>&lt;b&gt;</a:t>
            </a:r>
            <a:r>
              <a:rPr lang="en-US" dirty="0"/>
              <a:t>The price of the Tomorrow land book</a:t>
            </a:r>
            <a:r>
              <a:rPr lang="en-US" b="1" dirty="0"/>
              <a:t>&lt;/b&gt;</a:t>
            </a:r>
            <a:r>
              <a:rPr lang="en-US" dirty="0"/>
              <a:t>:  </a:t>
            </a:r>
          </a:p>
          <a:p>
            <a:r>
              <a:rPr lang="en-US" b="1" dirty="0"/>
              <a:t>&lt;x:out</a:t>
            </a:r>
            <a:r>
              <a:rPr lang="en-US" dirty="0"/>
              <a:t> select="$fragment" </a:t>
            </a:r>
            <a:r>
              <a:rPr lang="en-US" b="1" dirty="0"/>
              <a:t>/&gt;</a:t>
            </a:r>
            <a:r>
              <a:rPr lang="en-US" dirty="0"/>
              <a:t>  </a:t>
            </a:r>
          </a:p>
          <a:p>
            <a:endParaRPr lang="en-US" dirty="0"/>
          </a:p>
        </p:txBody>
      </p:sp>
      <p:sp>
        <p:nvSpPr>
          <p:cNvPr id="3" name="Title 2"/>
          <p:cNvSpPr>
            <a:spLocks noGrp="1"/>
          </p:cNvSpPr>
          <p:nvPr>
            <p:ph type="title"/>
          </p:nvPr>
        </p:nvSpPr>
        <p:spPr/>
        <p:txBody>
          <a:bodyPr/>
          <a:lstStyle/>
          <a:p>
            <a:r>
              <a:rPr lang="en-US" b="1" dirty="0"/>
              <a:t>x:set</a:t>
            </a:r>
            <a:endParaRPr lang="en-US" dirty="0"/>
          </a:p>
        </p:txBody>
      </p:sp>
      <p:sp>
        <p:nvSpPr>
          <p:cNvPr id="4" name="Content Placeholder 3"/>
          <p:cNvSpPr>
            <a:spLocks noGrp="1"/>
          </p:cNvSpPr>
          <p:nvPr>
            <p:ph idx="1"/>
          </p:nvPr>
        </p:nvSpPr>
        <p:spPr/>
        <p:txBody>
          <a:bodyPr/>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&lt;x:choose&gt;, &lt;x:when&gt;, &lt;x:otherwise&gt;</a:t>
            </a:r>
            <a:br>
              <a:rPr lang="en-US" dirty="0"/>
            </a:br>
            <a:endParaRPr lang="en-US" dirty="0"/>
          </a:p>
        </p:txBody>
      </p:sp>
      <p:sp>
        <p:nvSpPr>
          <p:cNvPr id="3" name="Content Placeholder 2"/>
          <p:cNvSpPr>
            <a:spLocks noGrp="1"/>
          </p:cNvSpPr>
          <p:nvPr>
            <p:ph sz="half" idx="1"/>
          </p:nvPr>
        </p:nvSpPr>
        <p:spPr/>
        <p:txBody>
          <a:bodyPr>
            <a:normAutofit fontScale="62500" lnSpcReduction="20000"/>
          </a:bodyPr>
          <a:lstStyle/>
          <a:p>
            <a:pPr>
              <a:buNone/>
            </a:pPr>
            <a:r>
              <a:rPr lang="en-US" b="1" dirty="0"/>
              <a:t>&lt;c:set</a:t>
            </a:r>
            <a:r>
              <a:rPr lang="en-US" dirty="0"/>
              <a:t> </a:t>
            </a:r>
            <a:r>
              <a:rPr lang="en-US" dirty="0" err="1"/>
              <a:t>var</a:t>
            </a:r>
            <a:r>
              <a:rPr lang="en-US" dirty="0"/>
              <a:t>="</a:t>
            </a:r>
            <a:r>
              <a:rPr lang="en-US" dirty="0" err="1"/>
              <a:t>xmltext</a:t>
            </a:r>
            <a:r>
              <a:rPr lang="en-US" dirty="0"/>
              <a:t>"</a:t>
            </a:r>
            <a:r>
              <a:rPr lang="en-US" b="1" dirty="0"/>
              <a:t>&gt;</a:t>
            </a:r>
            <a:r>
              <a:rPr lang="en-US" dirty="0"/>
              <a:t>  </a:t>
            </a:r>
          </a:p>
          <a:p>
            <a:pPr>
              <a:buNone/>
            </a:pPr>
            <a:r>
              <a:rPr lang="en-US" b="1" dirty="0"/>
              <a:t>&lt;books&gt;</a:t>
            </a:r>
            <a:r>
              <a:rPr lang="en-US" dirty="0"/>
              <a:t>  </a:t>
            </a:r>
          </a:p>
          <a:p>
            <a:pPr>
              <a:buNone/>
            </a:pPr>
            <a:r>
              <a:rPr lang="en-US" b="1" dirty="0"/>
              <a:t>&lt;book&gt;</a:t>
            </a:r>
            <a:r>
              <a:rPr lang="en-US" dirty="0"/>
              <a:t>  </a:t>
            </a:r>
          </a:p>
          <a:p>
            <a:pPr>
              <a:buNone/>
            </a:pPr>
            <a:r>
              <a:rPr lang="en-US" dirty="0"/>
              <a:t>  </a:t>
            </a:r>
            <a:r>
              <a:rPr lang="en-US" b="1" dirty="0"/>
              <a:t>&lt;name&gt;</a:t>
            </a:r>
            <a:r>
              <a:rPr lang="en-US" dirty="0"/>
              <a:t>Three mistakes of my life</a:t>
            </a:r>
            <a:r>
              <a:rPr lang="en-US" b="1" dirty="0"/>
              <a:t>&lt;/name&gt;</a:t>
            </a:r>
            <a:r>
              <a:rPr lang="en-US" dirty="0"/>
              <a:t>  </a:t>
            </a:r>
          </a:p>
          <a:p>
            <a:pPr>
              <a:buNone/>
            </a:pPr>
            <a:r>
              <a:rPr lang="en-US" dirty="0"/>
              <a:t>  </a:t>
            </a:r>
            <a:r>
              <a:rPr lang="en-US" b="1" dirty="0"/>
              <a:t>&lt;author&gt;</a:t>
            </a:r>
            <a:r>
              <a:rPr lang="en-US" dirty="0" err="1"/>
              <a:t>Chetan</a:t>
            </a:r>
            <a:r>
              <a:rPr lang="en-US" dirty="0"/>
              <a:t> </a:t>
            </a:r>
            <a:r>
              <a:rPr lang="en-US" dirty="0" err="1"/>
              <a:t>Bhagat</a:t>
            </a:r>
            <a:r>
              <a:rPr lang="en-US" b="1" dirty="0"/>
              <a:t>&lt;/author&gt;</a:t>
            </a:r>
            <a:r>
              <a:rPr lang="en-US" dirty="0"/>
              <a:t>  </a:t>
            </a:r>
          </a:p>
          <a:p>
            <a:pPr>
              <a:buNone/>
            </a:pPr>
            <a:r>
              <a:rPr lang="en-US" dirty="0"/>
              <a:t>  </a:t>
            </a:r>
            <a:r>
              <a:rPr lang="en-US" b="1" dirty="0"/>
              <a:t>&lt;price&gt;</a:t>
            </a:r>
            <a:r>
              <a:rPr lang="en-US" dirty="0"/>
              <a:t>200</a:t>
            </a:r>
            <a:r>
              <a:rPr lang="en-US" b="1" dirty="0"/>
              <a:t>&lt;/price&gt;</a:t>
            </a:r>
            <a:r>
              <a:rPr lang="en-US" dirty="0"/>
              <a:t>  </a:t>
            </a:r>
          </a:p>
          <a:p>
            <a:pPr>
              <a:buNone/>
            </a:pPr>
            <a:r>
              <a:rPr lang="en-US" b="1" dirty="0"/>
              <a:t>&lt;/book&gt;</a:t>
            </a:r>
            <a:r>
              <a:rPr lang="en-US" dirty="0"/>
              <a:t>  </a:t>
            </a:r>
          </a:p>
          <a:p>
            <a:pPr>
              <a:buNone/>
            </a:pPr>
            <a:r>
              <a:rPr lang="en-US" b="1" dirty="0"/>
              <a:t>&lt;book&gt;</a:t>
            </a:r>
            <a:r>
              <a:rPr lang="en-US" dirty="0"/>
              <a:t>  </a:t>
            </a:r>
          </a:p>
          <a:p>
            <a:pPr>
              <a:buNone/>
            </a:pPr>
            <a:r>
              <a:rPr lang="en-US" dirty="0"/>
              <a:t>  </a:t>
            </a:r>
            <a:r>
              <a:rPr lang="en-US" b="1" dirty="0"/>
              <a:t>&lt;name&gt;</a:t>
            </a:r>
            <a:r>
              <a:rPr lang="en-US" dirty="0"/>
              <a:t>Tomorrow land</a:t>
            </a:r>
            <a:r>
              <a:rPr lang="en-US" b="1" dirty="0"/>
              <a:t>&lt;/name&gt;</a:t>
            </a:r>
            <a:r>
              <a:rPr lang="en-US" dirty="0"/>
              <a:t>  </a:t>
            </a:r>
          </a:p>
          <a:p>
            <a:pPr>
              <a:buNone/>
            </a:pPr>
            <a:r>
              <a:rPr lang="en-US" dirty="0"/>
              <a:t>  </a:t>
            </a:r>
            <a:r>
              <a:rPr lang="en-US" b="1" dirty="0"/>
              <a:t>&lt;author&gt;</a:t>
            </a:r>
            <a:r>
              <a:rPr lang="en-US" dirty="0"/>
              <a:t>Brad Bird</a:t>
            </a:r>
            <a:r>
              <a:rPr lang="en-US" b="1" dirty="0"/>
              <a:t>&lt;/author&gt;</a:t>
            </a:r>
            <a:r>
              <a:rPr lang="en-US" dirty="0"/>
              <a:t>  </a:t>
            </a:r>
          </a:p>
          <a:p>
            <a:pPr>
              <a:buNone/>
            </a:pPr>
            <a:r>
              <a:rPr lang="en-US" dirty="0"/>
              <a:t>  </a:t>
            </a:r>
            <a:r>
              <a:rPr lang="en-US" b="1" dirty="0"/>
              <a:t>&lt;price&gt;</a:t>
            </a:r>
            <a:r>
              <a:rPr lang="en-US" dirty="0"/>
              <a:t>2000</a:t>
            </a:r>
            <a:r>
              <a:rPr lang="en-US" b="1" dirty="0"/>
              <a:t>&lt;/price&gt;</a:t>
            </a:r>
            <a:r>
              <a:rPr lang="en-US" dirty="0"/>
              <a:t>  </a:t>
            </a:r>
          </a:p>
          <a:p>
            <a:pPr>
              <a:buNone/>
            </a:pPr>
            <a:r>
              <a:rPr lang="en-US" b="1" dirty="0"/>
              <a:t>&lt;/book&gt;</a:t>
            </a:r>
            <a:r>
              <a:rPr lang="en-US" dirty="0"/>
              <a:t>  </a:t>
            </a:r>
          </a:p>
          <a:p>
            <a:pPr>
              <a:buNone/>
            </a:pPr>
            <a:r>
              <a:rPr lang="en-US" b="1" dirty="0"/>
              <a:t>&lt;/books&gt;</a:t>
            </a:r>
            <a:r>
              <a:rPr lang="en-US" dirty="0"/>
              <a:t>  </a:t>
            </a:r>
          </a:p>
          <a:p>
            <a:pPr>
              <a:buNone/>
            </a:pPr>
            <a:r>
              <a:rPr lang="en-US" b="1" dirty="0"/>
              <a:t>&lt;/c:set&gt;</a:t>
            </a:r>
            <a:r>
              <a:rPr lang="en-US" dirty="0"/>
              <a:t>  </a:t>
            </a:r>
          </a:p>
          <a:p>
            <a:endParaRPr lang="en-US" dirty="0"/>
          </a:p>
        </p:txBody>
      </p:sp>
      <p:sp>
        <p:nvSpPr>
          <p:cNvPr id="4" name="Content Placeholder 3"/>
          <p:cNvSpPr>
            <a:spLocks noGrp="1"/>
          </p:cNvSpPr>
          <p:nvPr>
            <p:ph sz="half" idx="2"/>
          </p:nvPr>
        </p:nvSpPr>
        <p:spPr/>
        <p:txBody>
          <a:bodyPr>
            <a:normAutofit fontScale="62500" lnSpcReduction="20000"/>
          </a:bodyPr>
          <a:lstStyle/>
          <a:p>
            <a:pPr>
              <a:buNone/>
            </a:pPr>
            <a:r>
              <a:rPr lang="en-US" b="1" dirty="0"/>
              <a:t>&lt;x:parse</a:t>
            </a:r>
            <a:r>
              <a:rPr lang="en-US" dirty="0"/>
              <a:t> xml="${</a:t>
            </a:r>
            <a:r>
              <a:rPr lang="en-US" dirty="0" err="1"/>
              <a:t>xmltext</a:t>
            </a:r>
            <a:r>
              <a:rPr lang="en-US" dirty="0"/>
              <a:t>}" </a:t>
            </a:r>
            <a:r>
              <a:rPr lang="en-US" dirty="0" err="1"/>
              <a:t>var</a:t>
            </a:r>
            <a:r>
              <a:rPr lang="en-US" dirty="0"/>
              <a:t>="output"</a:t>
            </a:r>
            <a:r>
              <a:rPr lang="en-US" b="1" dirty="0"/>
              <a:t>/&gt;</a:t>
            </a:r>
            <a:r>
              <a:rPr lang="en-US" dirty="0"/>
              <a:t>  </a:t>
            </a:r>
          </a:p>
          <a:p>
            <a:pPr>
              <a:buNone/>
            </a:pPr>
            <a:r>
              <a:rPr lang="en-US" b="1" dirty="0"/>
              <a:t>&lt;x:choose&gt;</a:t>
            </a:r>
            <a:r>
              <a:rPr lang="en-US" dirty="0"/>
              <a:t>  </a:t>
            </a:r>
          </a:p>
          <a:p>
            <a:pPr>
              <a:buNone/>
            </a:pPr>
            <a:r>
              <a:rPr lang="en-US" dirty="0"/>
              <a:t>   </a:t>
            </a:r>
            <a:r>
              <a:rPr lang="en-US" b="1" dirty="0"/>
              <a:t>&lt;x:when</a:t>
            </a:r>
            <a:r>
              <a:rPr lang="en-US" dirty="0"/>
              <a:t> select="$output//book/author = '</a:t>
            </a:r>
            <a:r>
              <a:rPr lang="en-US" dirty="0" err="1"/>
              <a:t>Chetan</a:t>
            </a:r>
            <a:r>
              <a:rPr lang="en-US" dirty="0"/>
              <a:t> </a:t>
            </a:r>
            <a:r>
              <a:rPr lang="en-US" dirty="0" err="1"/>
              <a:t>bhagat</a:t>
            </a:r>
            <a:r>
              <a:rPr lang="en-US" dirty="0"/>
              <a:t>'"</a:t>
            </a:r>
            <a:r>
              <a:rPr lang="en-US" b="1" dirty="0"/>
              <a:t>&gt;</a:t>
            </a:r>
            <a:r>
              <a:rPr lang="en-US" dirty="0"/>
              <a:t>  </a:t>
            </a:r>
          </a:p>
          <a:p>
            <a:pPr>
              <a:buNone/>
            </a:pPr>
            <a:r>
              <a:rPr lang="en-US" dirty="0"/>
              <a:t>      Book is written by </a:t>
            </a:r>
            <a:r>
              <a:rPr lang="en-US" dirty="0" err="1"/>
              <a:t>Chetan</a:t>
            </a:r>
            <a:r>
              <a:rPr lang="en-US" dirty="0"/>
              <a:t> </a:t>
            </a:r>
            <a:r>
              <a:rPr lang="en-US" dirty="0" err="1"/>
              <a:t>bhagat</a:t>
            </a:r>
            <a:r>
              <a:rPr lang="en-US" dirty="0"/>
              <a:t>  </a:t>
            </a:r>
          </a:p>
          <a:p>
            <a:pPr>
              <a:buNone/>
            </a:pPr>
            <a:r>
              <a:rPr lang="en-US" dirty="0"/>
              <a:t>   </a:t>
            </a:r>
            <a:r>
              <a:rPr lang="en-US" b="1" dirty="0"/>
              <a:t>&lt;/x:when&gt;</a:t>
            </a:r>
            <a:r>
              <a:rPr lang="en-US" dirty="0"/>
              <a:t>  </a:t>
            </a:r>
          </a:p>
          <a:p>
            <a:pPr>
              <a:buNone/>
            </a:pPr>
            <a:r>
              <a:rPr lang="en-US" dirty="0"/>
              <a:t>   </a:t>
            </a:r>
            <a:r>
              <a:rPr lang="en-US" b="1" dirty="0"/>
              <a:t>&lt;x:when</a:t>
            </a:r>
            <a:r>
              <a:rPr lang="en-US" dirty="0"/>
              <a:t> select="$output//book/author = 'Brad Bird'"</a:t>
            </a:r>
            <a:r>
              <a:rPr lang="en-US" b="1" dirty="0"/>
              <a:t>&gt;</a:t>
            </a:r>
            <a:r>
              <a:rPr lang="en-US" dirty="0"/>
              <a:t>  </a:t>
            </a:r>
          </a:p>
          <a:p>
            <a:pPr>
              <a:buNone/>
            </a:pPr>
            <a:r>
              <a:rPr lang="en-US" dirty="0"/>
              <a:t>      Book is written by Brad Bird  </a:t>
            </a:r>
          </a:p>
          <a:p>
            <a:pPr>
              <a:buNone/>
            </a:pPr>
            <a:r>
              <a:rPr lang="en-US" dirty="0"/>
              <a:t>   </a:t>
            </a:r>
            <a:r>
              <a:rPr lang="en-US" b="1" dirty="0"/>
              <a:t>&lt;/x:when&gt;</a:t>
            </a:r>
            <a:r>
              <a:rPr lang="en-US" dirty="0"/>
              <a:t>  </a:t>
            </a:r>
          </a:p>
          <a:p>
            <a:pPr>
              <a:buNone/>
            </a:pPr>
            <a:r>
              <a:rPr lang="en-US" dirty="0"/>
              <a:t>   </a:t>
            </a:r>
            <a:r>
              <a:rPr lang="en-US" b="1" dirty="0"/>
              <a:t>&lt;x:otherwise&gt;</a:t>
            </a:r>
            <a:r>
              <a:rPr lang="en-US" dirty="0"/>
              <a:t>  </a:t>
            </a:r>
          </a:p>
          <a:p>
            <a:pPr>
              <a:buNone/>
            </a:pPr>
            <a:r>
              <a:rPr lang="en-US" dirty="0"/>
              <a:t>      The author is unknown...  </a:t>
            </a:r>
          </a:p>
          <a:p>
            <a:pPr>
              <a:buNone/>
            </a:pPr>
            <a:r>
              <a:rPr lang="en-US" dirty="0"/>
              <a:t>   </a:t>
            </a:r>
            <a:r>
              <a:rPr lang="en-US" b="1" dirty="0"/>
              <a:t>&lt;/x:otherwise&gt;</a:t>
            </a:r>
            <a:r>
              <a:rPr lang="en-US" dirty="0"/>
              <a:t>  </a:t>
            </a:r>
          </a:p>
          <a:p>
            <a:pPr>
              <a:buNone/>
            </a:pPr>
            <a:r>
              <a:rPr lang="en-US" b="1" dirty="0"/>
              <a:t>&lt;/x:choose&gt;</a:t>
            </a:r>
            <a:r>
              <a:rPr lang="en-US" dirty="0"/>
              <a:t>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x:if</a:t>
            </a:r>
            <a:endParaRPr lang="en-US" dirty="0"/>
          </a:p>
        </p:txBody>
      </p:sp>
      <p:sp>
        <p:nvSpPr>
          <p:cNvPr id="6" name="Content Placeholder 5"/>
          <p:cNvSpPr>
            <a:spLocks noGrp="1"/>
          </p:cNvSpPr>
          <p:nvPr>
            <p:ph idx="1"/>
          </p:nvPr>
        </p:nvSpPr>
        <p:spPr/>
        <p:txBody>
          <a:bodyPr/>
          <a:lstStyle/>
          <a:p>
            <a:pPr>
              <a:buNone/>
            </a:pPr>
            <a:r>
              <a:rPr lang="en-US" b="1" dirty="0"/>
              <a:t>&lt;x:if</a:t>
            </a:r>
            <a:r>
              <a:rPr lang="en-US" dirty="0"/>
              <a:t> select="$output/vegetables/vegetable/price &lt; 100"</a:t>
            </a:r>
            <a:r>
              <a:rPr lang="en-US" b="1" dirty="0"/>
              <a:t>&gt;</a:t>
            </a:r>
            <a:r>
              <a:rPr lang="en-US" dirty="0"/>
              <a:t>  </a:t>
            </a:r>
          </a:p>
          <a:p>
            <a:pPr>
              <a:buNone/>
            </a:pPr>
            <a:r>
              <a:rPr lang="en-US" dirty="0"/>
              <a:t>   Vegetables prices are very low.  </a:t>
            </a:r>
          </a:p>
          <a:p>
            <a:pPr>
              <a:buNone/>
            </a:pPr>
            <a:r>
              <a:rPr lang="en-US" b="1" dirty="0"/>
              <a:t>&lt;/x:if&gt;</a:t>
            </a:r>
            <a:r>
              <a:rPr lang="en-US" dirty="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x:transform</a:t>
            </a:r>
            <a:endParaRPr lang="en-US" dirty="0"/>
          </a:p>
        </p:txBody>
      </p:sp>
      <p:sp>
        <p:nvSpPr>
          <p:cNvPr id="3" name="Content Placeholder 2"/>
          <p:cNvSpPr>
            <a:spLocks noGrp="1"/>
          </p:cNvSpPr>
          <p:nvPr>
            <p:ph idx="1"/>
          </p:nvPr>
        </p:nvSpPr>
        <p:spPr/>
        <p:txBody>
          <a:bodyPr/>
          <a:lstStyle/>
          <a:p>
            <a:pPr>
              <a:buNone/>
            </a:pPr>
            <a:r>
              <a:rPr lang="en-US" b="1" dirty="0"/>
              <a:t>&lt;x:transform</a:t>
            </a:r>
            <a:r>
              <a:rPr lang="en-US" dirty="0"/>
              <a:t> xml="${xml}" </a:t>
            </a:r>
            <a:r>
              <a:rPr lang="en-US" dirty="0" err="1"/>
              <a:t>xslt</a:t>
            </a:r>
            <a:r>
              <a:rPr lang="en-US" dirty="0"/>
              <a:t>="${</a:t>
            </a:r>
            <a:r>
              <a:rPr lang="en-US" dirty="0" err="1"/>
              <a:t>xsl</a:t>
            </a:r>
            <a:r>
              <a:rPr lang="en-US" dirty="0"/>
              <a:t>}" </a:t>
            </a:r>
            <a:r>
              <a:rPr lang="en-US" b="1" dirty="0"/>
              <a:t>/&gt;</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x:param</a:t>
            </a:r>
            <a:endParaRPr lang="en-US" dirty="0"/>
          </a:p>
        </p:txBody>
      </p:sp>
      <p:sp>
        <p:nvSpPr>
          <p:cNvPr id="3" name="Content Placeholder 2"/>
          <p:cNvSpPr>
            <a:spLocks noGrp="1"/>
          </p:cNvSpPr>
          <p:nvPr>
            <p:ph idx="1"/>
          </p:nvPr>
        </p:nvSpPr>
        <p:spPr/>
        <p:txBody>
          <a:bodyPr/>
          <a:lstStyle/>
          <a:p>
            <a:pPr>
              <a:buNone/>
            </a:pPr>
            <a:r>
              <a:rPr lang="en-US" b="1" dirty="0"/>
              <a:t>&lt;c:import</a:t>
            </a:r>
            <a:r>
              <a:rPr lang="en-US" dirty="0"/>
              <a:t> </a:t>
            </a:r>
            <a:r>
              <a:rPr lang="en-US" dirty="0" err="1"/>
              <a:t>url</a:t>
            </a:r>
            <a:r>
              <a:rPr lang="en-US" dirty="0"/>
              <a:t>="transfer.xsl" </a:t>
            </a:r>
            <a:r>
              <a:rPr lang="en-US" dirty="0" err="1"/>
              <a:t>var</a:t>
            </a:r>
            <a:r>
              <a:rPr lang="en-US" dirty="0"/>
              <a:t>="</a:t>
            </a:r>
            <a:r>
              <a:rPr lang="en-US" dirty="0" err="1"/>
              <a:t>xslt</a:t>
            </a:r>
            <a:r>
              <a:rPr lang="en-US" dirty="0"/>
              <a:t>"</a:t>
            </a:r>
            <a:r>
              <a:rPr lang="en-US" b="1" dirty="0"/>
              <a:t>/&gt;</a:t>
            </a:r>
            <a:r>
              <a:rPr lang="en-US" dirty="0"/>
              <a:t>  </a:t>
            </a:r>
          </a:p>
          <a:p>
            <a:pPr>
              <a:buNone/>
            </a:pPr>
            <a:r>
              <a:rPr lang="en-US" b="1" dirty="0"/>
              <a:t>&lt;x:transform</a:t>
            </a:r>
            <a:r>
              <a:rPr lang="en-US" dirty="0"/>
              <a:t> xml="${</a:t>
            </a:r>
            <a:r>
              <a:rPr lang="en-US" dirty="0" err="1"/>
              <a:t>xmltext</a:t>
            </a:r>
            <a:r>
              <a:rPr lang="en-US" dirty="0"/>
              <a:t>}" </a:t>
            </a:r>
            <a:r>
              <a:rPr lang="en-US" dirty="0" err="1"/>
              <a:t>xslt</a:t>
            </a:r>
            <a:r>
              <a:rPr lang="en-US" dirty="0"/>
              <a:t>="${</a:t>
            </a:r>
            <a:r>
              <a:rPr lang="en-US" dirty="0" err="1"/>
              <a:t>xslt</a:t>
            </a:r>
            <a:r>
              <a:rPr lang="en-US" dirty="0"/>
              <a:t>}"</a:t>
            </a:r>
            <a:r>
              <a:rPr lang="en-US" b="1" dirty="0"/>
              <a:t>&gt;</a:t>
            </a:r>
            <a:r>
              <a:rPr lang="en-US" dirty="0"/>
              <a:t>  </a:t>
            </a:r>
          </a:p>
          <a:p>
            <a:pPr>
              <a:buNone/>
            </a:pPr>
            <a:r>
              <a:rPr lang="en-US" dirty="0"/>
              <a:t>   </a:t>
            </a:r>
            <a:r>
              <a:rPr lang="en-US" b="1" dirty="0"/>
              <a:t>&lt;x:param</a:t>
            </a:r>
            <a:r>
              <a:rPr lang="en-US" dirty="0"/>
              <a:t> name="</a:t>
            </a:r>
            <a:r>
              <a:rPr lang="en-US" dirty="0" err="1"/>
              <a:t>bgColor</a:t>
            </a:r>
            <a:r>
              <a:rPr lang="en-US" dirty="0"/>
              <a:t>" value="yellow"</a:t>
            </a:r>
            <a:r>
              <a:rPr lang="en-US" b="1" dirty="0"/>
              <a:t>/&gt;</a:t>
            </a:r>
            <a:r>
              <a:rPr lang="en-US" dirty="0"/>
              <a:t>  </a:t>
            </a:r>
          </a:p>
          <a:p>
            <a:pPr>
              <a:buNone/>
            </a:pPr>
            <a:r>
              <a:rPr lang="en-US" b="1" dirty="0"/>
              <a:t>&lt;/x:transform&gt;</a:t>
            </a:r>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lstStyle/>
          <a:p>
            <a:pPr algn="just" eaLnBrk="1" fontAlgn="auto" hangingPunct="1">
              <a:spcAft>
                <a:spcPts val="0"/>
              </a:spcAft>
              <a:defRPr/>
            </a:pPr>
            <a:r>
              <a:rPr lang="en-US" dirty="0"/>
              <a:t>JSP - </a:t>
            </a:r>
            <a:r>
              <a:rPr lang="en-IE" b="1" dirty="0"/>
              <a:t>Expression Language (EL)</a:t>
            </a:r>
            <a:endParaRPr lang="en-US" dirty="0"/>
          </a:p>
        </p:txBody>
      </p:sp>
      <p:sp>
        <p:nvSpPr>
          <p:cNvPr id="10243" name="Content Placeholder 2"/>
          <p:cNvSpPr>
            <a:spLocks noGrp="1"/>
          </p:cNvSpPr>
          <p:nvPr>
            <p:ph sz="quarter" idx="1"/>
          </p:nvPr>
        </p:nvSpPr>
        <p:spPr>
          <a:xfrm>
            <a:off x="457200" y="1371600"/>
            <a:ext cx="8077200" cy="4873625"/>
          </a:xfrm>
        </p:spPr>
        <p:txBody>
          <a:bodyPr/>
          <a:lstStyle/>
          <a:p>
            <a:pPr>
              <a:spcAft>
                <a:spcPts val="600"/>
              </a:spcAft>
            </a:pPr>
            <a:r>
              <a:rPr lang="en-IE" sz="1800"/>
              <a:t>A primary feature of JSP technology version 2.0 is its support for an expression language (EL). </a:t>
            </a:r>
          </a:p>
          <a:p>
            <a:pPr>
              <a:spcAft>
                <a:spcPts val="600"/>
              </a:spcAft>
            </a:pPr>
            <a:r>
              <a:rPr lang="en-IE" sz="1800"/>
              <a:t>An expression language makes it possible to easily access application data stored in JavaBeans components. </a:t>
            </a:r>
          </a:p>
          <a:p>
            <a:pPr>
              <a:spcAft>
                <a:spcPts val="600"/>
              </a:spcAft>
              <a:buFont typeface="Wingdings" pitchFamily="2" charset="2"/>
              <a:buNone/>
            </a:pPr>
            <a:r>
              <a:rPr lang="en-IE" sz="1800"/>
              <a:t>    For example, the JSP expression language allows a page author to access a bean using simple syntax such as </a:t>
            </a:r>
          </a:p>
          <a:p>
            <a:pPr>
              <a:spcAft>
                <a:spcPts val="600"/>
              </a:spcAft>
              <a:buFont typeface="Wingdings" pitchFamily="2" charset="2"/>
              <a:buNone/>
            </a:pPr>
            <a:r>
              <a:rPr lang="en-IE" sz="1800"/>
              <a:t>		${name} for a simple variable </a:t>
            </a:r>
          </a:p>
          <a:p>
            <a:pPr>
              <a:spcAft>
                <a:spcPts val="600"/>
              </a:spcAft>
              <a:buFont typeface="Wingdings" pitchFamily="2" charset="2"/>
              <a:buNone/>
            </a:pPr>
            <a:r>
              <a:rPr lang="en-IE" sz="1800"/>
              <a:t>			or </a:t>
            </a:r>
          </a:p>
          <a:p>
            <a:pPr>
              <a:spcAft>
                <a:spcPts val="600"/>
              </a:spcAft>
              <a:buFont typeface="Wingdings" pitchFamily="2" charset="2"/>
              <a:buNone/>
            </a:pPr>
            <a:r>
              <a:rPr lang="en-IE" sz="1800"/>
              <a:t>		${name.foo.bar} for a nested property.</a:t>
            </a:r>
          </a:p>
          <a:p>
            <a:pPr>
              <a:spcAft>
                <a:spcPts val="600"/>
              </a:spcAft>
            </a:pPr>
            <a:r>
              <a:rPr lang="en-IE" sz="1800"/>
              <a:t>JSP EL allows you to create expressions both </a:t>
            </a:r>
            <a:r>
              <a:rPr lang="en-IE" sz="1800" b="1"/>
              <a:t>(a)</a:t>
            </a:r>
            <a:r>
              <a:rPr lang="en-IE" sz="1800"/>
              <a:t> arithmetic and </a:t>
            </a:r>
            <a:r>
              <a:rPr lang="en-IE" sz="1800" b="1"/>
              <a:t>(b)</a:t>
            </a:r>
            <a:r>
              <a:rPr lang="en-IE" sz="1800"/>
              <a:t> logical. Within a JSP EL expression, you can use integers, floating point numbers, strings, the built-in constants true and false for boolean values, and null.</a:t>
            </a:r>
          </a:p>
          <a:p>
            <a:pPr>
              <a:spcAft>
                <a:spcPts val="600"/>
              </a:spcAft>
              <a:buFont typeface="Wingdings" pitchFamily="2" charset="2"/>
              <a:buNone/>
            </a:pPr>
            <a:endParaRPr lang="en-IE"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JSP Standard Tag Library</a:t>
            </a:r>
            <a:br>
              <a:rPr lang="en-US" dirty="0"/>
            </a:br>
            <a:endParaRPr lang="en-US" dirty="0"/>
          </a:p>
        </p:txBody>
      </p:sp>
      <p:sp>
        <p:nvSpPr>
          <p:cNvPr id="3" name="Content Placeholder 2"/>
          <p:cNvSpPr>
            <a:spLocks noGrp="1"/>
          </p:cNvSpPr>
          <p:nvPr>
            <p:ph idx="1"/>
          </p:nvPr>
        </p:nvSpPr>
        <p:spPr/>
        <p:txBody>
          <a:bodyPr>
            <a:normAutofit/>
          </a:bodyPr>
          <a:lstStyle/>
          <a:p>
            <a:r>
              <a:rPr lang="en-US" dirty="0"/>
              <a:t>The JSP Standard Tag Library (JSTL) represents a set of tags to simplify the JSP development.</a:t>
            </a:r>
          </a:p>
          <a:p>
            <a:r>
              <a:rPr lang="en-IE" altLang="en-US" dirty="0"/>
              <a:t>JSTL allows you to program your JSP pages using tags, rather than the </a:t>
            </a:r>
            <a:r>
              <a:rPr lang="en-IE" altLang="en-US" dirty="0" err="1"/>
              <a:t>scriptlet</a:t>
            </a:r>
            <a:r>
              <a:rPr lang="en-IE" altLang="en-US" dirty="0"/>
              <a:t> code that most JSP programmers are already accustomed to. JSTL can do nearly everything that regular JSP </a:t>
            </a:r>
            <a:r>
              <a:rPr lang="en-IE" altLang="en-US" dirty="0" err="1"/>
              <a:t>scriptlet</a:t>
            </a:r>
            <a:r>
              <a:rPr lang="en-IE" altLang="en-US" dirty="0"/>
              <a:t> code can do.</a:t>
            </a:r>
          </a:p>
          <a:p>
            <a:pPr>
              <a:buNone/>
            </a:pP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Advantage of JSTL</a:t>
            </a:r>
            <a:br>
              <a:rPr lang="en-US" b="1" u="sng" dirty="0"/>
            </a:br>
            <a:endParaRPr lang="en-US" dirty="0"/>
          </a:p>
        </p:txBody>
      </p:sp>
      <p:sp>
        <p:nvSpPr>
          <p:cNvPr id="3" name="Content Placeholder 2"/>
          <p:cNvSpPr>
            <a:spLocks noGrp="1"/>
          </p:cNvSpPr>
          <p:nvPr>
            <p:ph idx="1"/>
          </p:nvPr>
        </p:nvSpPr>
        <p:spPr/>
        <p:txBody>
          <a:bodyPr/>
          <a:lstStyle/>
          <a:p>
            <a:r>
              <a:rPr lang="en-US" b="1" dirty="0"/>
              <a:t>Fast Development</a:t>
            </a:r>
            <a:r>
              <a:rPr lang="en-US" dirty="0"/>
              <a:t> JSTL provides many tags that simplify the JSP.</a:t>
            </a:r>
          </a:p>
          <a:p>
            <a:r>
              <a:rPr lang="en-US" b="1" dirty="0"/>
              <a:t>Code Reusability</a:t>
            </a:r>
            <a:r>
              <a:rPr lang="en-US" dirty="0"/>
              <a:t> We can use the JSTL tags on various pages.</a:t>
            </a:r>
          </a:p>
          <a:p>
            <a:r>
              <a:rPr lang="en-US" b="1" dirty="0"/>
              <a:t>No need to use </a:t>
            </a:r>
            <a:r>
              <a:rPr lang="en-US" b="1" dirty="0" err="1"/>
              <a:t>scriptlet</a:t>
            </a:r>
            <a:r>
              <a:rPr lang="en-US" b="1" dirty="0"/>
              <a:t> tag</a:t>
            </a:r>
            <a:r>
              <a:rPr lang="en-US" dirty="0"/>
              <a:t> It avoids the use of </a:t>
            </a:r>
            <a:r>
              <a:rPr lang="en-US" dirty="0" err="1"/>
              <a:t>scriptlet</a:t>
            </a:r>
            <a:r>
              <a:rPr lang="en-US" dirty="0"/>
              <a:t> tag.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nvGraphicFramePr>
        <p:xfrm>
          <a:off x="0" y="0"/>
          <a:ext cx="4343400" cy="6602723"/>
        </p:xfrm>
        <a:graphic>
          <a:graphicData uri="http://schemas.openxmlformats.org/drawingml/2006/table">
            <a:tbl>
              <a:tblPr/>
              <a:tblGrid>
                <a:gridCol w="4343400">
                  <a:extLst>
                    <a:ext uri="{9D8B030D-6E8A-4147-A177-3AD203B41FA5}">
                      <a16:colId xmlns:a16="http://schemas.microsoft.com/office/drawing/2014/main" val="20000"/>
                    </a:ext>
                  </a:extLst>
                </a:gridCol>
              </a:tblGrid>
              <a:tr h="6602723">
                <a:tc>
                  <a:txBody>
                    <a:bodyPr/>
                    <a:lstStyle/>
                    <a:p>
                      <a:pPr fontAlgn="base"/>
                      <a:r>
                        <a:rPr lang="en-IE" sz="1800" dirty="0"/>
                        <a:t>&lt;html&gt;</a:t>
                      </a:r>
                      <a:br>
                        <a:rPr lang="en-IE" sz="1800" dirty="0"/>
                      </a:br>
                      <a:r>
                        <a:rPr lang="en-IE" sz="1800" dirty="0"/>
                        <a:t>&lt;head&gt;</a:t>
                      </a:r>
                      <a:br>
                        <a:rPr lang="en-IE" sz="1800" dirty="0"/>
                      </a:br>
                      <a:r>
                        <a:rPr lang="en-IE" sz="1800" dirty="0"/>
                        <a:t>&lt;title&gt;Count to 10 in JSP </a:t>
                      </a:r>
                      <a:r>
                        <a:rPr lang="en-IE" sz="1800" dirty="0" err="1"/>
                        <a:t>scriptlet</a:t>
                      </a:r>
                      <a:r>
                        <a:rPr lang="en-IE" sz="1800" dirty="0"/>
                        <a:t>&lt;/title&gt;</a:t>
                      </a:r>
                      <a:br>
                        <a:rPr lang="en-IE" sz="1800" dirty="0"/>
                      </a:br>
                      <a:r>
                        <a:rPr lang="en-IE" sz="1800" dirty="0"/>
                        <a:t>&lt;/head&gt;</a:t>
                      </a:r>
                      <a:br>
                        <a:rPr lang="en-IE" sz="1800" dirty="0"/>
                      </a:br>
                      <a:r>
                        <a:rPr lang="en-IE" sz="1800" dirty="0"/>
                        <a:t>&lt;body&gt;</a:t>
                      </a:r>
                      <a:br>
                        <a:rPr lang="en-IE" sz="1800" dirty="0"/>
                      </a:br>
                      <a:r>
                        <a:rPr lang="en-IE" sz="1800" dirty="0"/>
                        <a:t>&lt;% for(</a:t>
                      </a:r>
                      <a:r>
                        <a:rPr lang="en-IE" sz="1800" dirty="0" err="1"/>
                        <a:t>int</a:t>
                      </a:r>
                      <a:r>
                        <a:rPr lang="en-IE" sz="1800" dirty="0"/>
                        <a:t> </a:t>
                      </a:r>
                      <a:r>
                        <a:rPr lang="en-IE" sz="1800" dirty="0" err="1"/>
                        <a:t>i</a:t>
                      </a:r>
                      <a:r>
                        <a:rPr lang="en-IE" sz="1800" dirty="0"/>
                        <a:t>=1;i&lt;=10;i++)</a:t>
                      </a:r>
                      <a:br>
                        <a:rPr lang="en-IE" sz="1800" dirty="0"/>
                      </a:br>
                      <a:r>
                        <a:rPr lang="en-IE" sz="1800" dirty="0"/>
                        <a:t>      {%&gt;</a:t>
                      </a:r>
                      <a:br>
                        <a:rPr lang="en-IE" sz="1800" dirty="0"/>
                      </a:br>
                      <a:r>
                        <a:rPr lang="en-IE" sz="1800" dirty="0"/>
                        <a:t>     &lt;%=</a:t>
                      </a:r>
                      <a:r>
                        <a:rPr lang="en-IE" sz="1800" dirty="0" err="1"/>
                        <a:t>i</a:t>
                      </a:r>
                      <a:r>
                        <a:rPr lang="en-IE" sz="1800" dirty="0"/>
                        <a:t>%&gt;&lt;</a:t>
                      </a:r>
                      <a:r>
                        <a:rPr lang="en-IE" sz="1800" dirty="0" err="1"/>
                        <a:t>br</a:t>
                      </a:r>
                      <a:r>
                        <a:rPr lang="en-IE" sz="1800" dirty="0"/>
                        <a:t>/&gt;</a:t>
                      </a:r>
                      <a:br>
                        <a:rPr lang="en-IE" sz="1800" dirty="0"/>
                      </a:br>
                      <a:r>
                        <a:rPr lang="en-IE" sz="1800" dirty="0"/>
                        <a:t>&lt;%</a:t>
                      </a:r>
                      <a:br>
                        <a:rPr lang="en-IE" sz="1800" dirty="0"/>
                      </a:br>
                      <a:r>
                        <a:rPr lang="en-IE" sz="1800" dirty="0"/>
                        <a:t>      }</a:t>
                      </a:r>
                      <a:br>
                        <a:rPr lang="en-IE" sz="1800" dirty="0"/>
                      </a:br>
                      <a:r>
                        <a:rPr lang="en-IE" sz="1800" dirty="0"/>
                        <a:t>%&gt;</a:t>
                      </a:r>
                      <a:br>
                        <a:rPr lang="en-IE" sz="1800" dirty="0"/>
                      </a:br>
                      <a:r>
                        <a:rPr lang="en-IE" sz="1800" dirty="0"/>
                        <a:t>&lt;/body&gt;</a:t>
                      </a:r>
                      <a:br>
                        <a:rPr lang="en-IE" sz="1800" dirty="0"/>
                      </a:br>
                      <a:r>
                        <a:rPr lang="en-IE" sz="1800" dirty="0"/>
                        <a:t>&lt;/html&gt;</a:t>
                      </a:r>
                      <a:endParaRPr kumimoji="0" lang="en-IE" sz="1800" kern="1200" dirty="0">
                        <a:solidFill>
                          <a:schemeClr val="tx1"/>
                        </a:solidFill>
                        <a:latin typeface="+mn-lt"/>
                        <a:ea typeface="+mn-ea"/>
                        <a:cs typeface="+mn-cs"/>
                      </a:endParaRPr>
                    </a:p>
                  </a:txBody>
                  <a:tcPr marL="47625" marR="47625" marT="47621" marB="47621">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4343400" y="0"/>
          <a:ext cx="4800600" cy="6858000"/>
        </p:xfrm>
        <a:graphic>
          <a:graphicData uri="http://schemas.openxmlformats.org/drawingml/2006/table">
            <a:tbl>
              <a:tblPr/>
              <a:tblGrid>
                <a:gridCol w="4800600">
                  <a:extLst>
                    <a:ext uri="{9D8B030D-6E8A-4147-A177-3AD203B41FA5}">
                      <a16:colId xmlns:a16="http://schemas.microsoft.com/office/drawing/2014/main" val="20000"/>
                    </a:ext>
                  </a:extLst>
                </a:gridCol>
              </a:tblGrid>
              <a:tr h="6858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dirty="0">
                          <a:ln>
                            <a:noFill/>
                          </a:ln>
                          <a:solidFill>
                            <a:schemeClr val="tx1"/>
                          </a:solidFill>
                          <a:effectLst/>
                          <a:latin typeface="Century Schoolbook" pitchFamily="18" charset="0"/>
                        </a:rPr>
                        <a:t>&lt;%@ </a:t>
                      </a:r>
                      <a:r>
                        <a:rPr kumimoji="0" lang="en-IE" altLang="en-US" sz="1800" b="0" i="0" u="none" strike="noStrike" cap="none" normalizeH="0" baseline="0" dirty="0" err="1">
                          <a:ln>
                            <a:noFill/>
                          </a:ln>
                          <a:solidFill>
                            <a:schemeClr val="tx1"/>
                          </a:solidFill>
                          <a:effectLst/>
                          <a:latin typeface="Century Schoolbook" pitchFamily="18" charset="0"/>
                        </a:rPr>
                        <a:t>taglib</a:t>
                      </a:r>
                      <a:r>
                        <a:rPr kumimoji="0" lang="en-IE" altLang="en-US" sz="1800" b="0" i="0" u="none" strike="noStrike" cap="none" normalizeH="0" baseline="0" dirty="0">
                          <a:ln>
                            <a:noFill/>
                          </a:ln>
                          <a:solidFill>
                            <a:schemeClr val="tx1"/>
                          </a:solidFill>
                          <a:effectLst/>
                          <a:latin typeface="Century Schoolbook" pitchFamily="18" charset="0"/>
                        </a:rPr>
                        <a:t> </a:t>
                      </a:r>
                      <a:r>
                        <a:rPr kumimoji="0" lang="en-IE" altLang="en-US" sz="1800" b="0" i="0" u="none" strike="noStrike" cap="none" normalizeH="0" baseline="0" dirty="0" err="1">
                          <a:ln>
                            <a:noFill/>
                          </a:ln>
                          <a:solidFill>
                            <a:schemeClr val="tx1"/>
                          </a:solidFill>
                          <a:effectLst/>
                          <a:latin typeface="Century Schoolbook" pitchFamily="18" charset="0"/>
                        </a:rPr>
                        <a:t>uri</a:t>
                      </a:r>
                      <a:r>
                        <a:rPr kumimoji="0" lang="en-IE" altLang="en-US" sz="1800" b="0" i="0" u="none" strike="noStrike" cap="none" normalizeH="0" baseline="0" dirty="0">
                          <a:ln>
                            <a:noFill/>
                          </a:ln>
                          <a:solidFill>
                            <a:schemeClr val="tx1"/>
                          </a:solidFill>
                          <a:effectLst/>
                          <a:latin typeface="Century Schoolbook" pitchFamily="18" charset="0"/>
                        </a:rPr>
                        <a:t>="http://java.sun.com/jstl/core" prefix="c" %&gt;</a:t>
                      </a: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&lt;html&gt;</a:t>
                      </a: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&lt;head&gt;</a:t>
                      </a: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&lt;title&gt;Count to 10 Example (using JSTL)&lt;/title&gt;</a:t>
                      </a: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&lt;/head&gt;</a:t>
                      </a:r>
                      <a:br>
                        <a:rPr kumimoji="0" lang="en-IE" altLang="en-US" sz="1800" b="0" i="0" u="none" strike="noStrike" cap="none" normalizeH="0" baseline="0" dirty="0">
                          <a:ln>
                            <a:noFill/>
                          </a:ln>
                          <a:solidFill>
                            <a:schemeClr val="tx1"/>
                          </a:solidFill>
                          <a:effectLst/>
                          <a:latin typeface="Century Schoolbook" pitchFamily="18" charset="0"/>
                        </a:rPr>
                      </a:b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&lt;body&gt;</a:t>
                      </a: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&lt;c:forEach </a:t>
                      </a:r>
                      <a:r>
                        <a:rPr kumimoji="0" lang="en-IE" altLang="en-US" sz="1800" b="0" i="0" u="none" strike="noStrike" cap="none" normalizeH="0" baseline="0" dirty="0" err="1">
                          <a:ln>
                            <a:noFill/>
                          </a:ln>
                          <a:solidFill>
                            <a:schemeClr val="tx1"/>
                          </a:solidFill>
                          <a:effectLst/>
                          <a:latin typeface="Century Schoolbook" pitchFamily="18" charset="0"/>
                        </a:rPr>
                        <a:t>var</a:t>
                      </a:r>
                      <a:r>
                        <a:rPr kumimoji="0" lang="en-IE" altLang="en-US" sz="1800" b="0" i="0" u="none" strike="noStrike" cap="none" normalizeH="0" baseline="0" dirty="0">
                          <a:ln>
                            <a:noFill/>
                          </a:ln>
                          <a:solidFill>
                            <a:schemeClr val="tx1"/>
                          </a:solidFill>
                          <a:effectLst/>
                          <a:latin typeface="Century Schoolbook" pitchFamily="18" charset="0"/>
                        </a:rPr>
                        <a:t>="</a:t>
                      </a:r>
                      <a:r>
                        <a:rPr kumimoji="0" lang="en-IE" altLang="en-US" sz="1800" b="0" i="0" u="none" strike="noStrike" cap="none" normalizeH="0" baseline="0" dirty="0" err="1">
                          <a:ln>
                            <a:noFill/>
                          </a:ln>
                          <a:solidFill>
                            <a:schemeClr val="tx1"/>
                          </a:solidFill>
                          <a:effectLst/>
                          <a:latin typeface="Century Schoolbook" pitchFamily="18" charset="0"/>
                        </a:rPr>
                        <a:t>i</a:t>
                      </a:r>
                      <a:r>
                        <a:rPr kumimoji="0" lang="en-IE" altLang="en-US" sz="1800" b="0" i="0" u="none" strike="noStrike" cap="none" normalizeH="0" baseline="0" dirty="0">
                          <a:ln>
                            <a:noFill/>
                          </a:ln>
                          <a:solidFill>
                            <a:schemeClr val="tx1"/>
                          </a:solidFill>
                          <a:effectLst/>
                          <a:latin typeface="Century Schoolbook" pitchFamily="18" charset="0"/>
                        </a:rPr>
                        <a:t>" begin="1" end="10" step="1"&gt;</a:t>
                      </a: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&lt;c:out value="${</a:t>
                      </a:r>
                      <a:r>
                        <a:rPr kumimoji="0" lang="en-IE" altLang="en-US" sz="1800" b="0" i="0" u="none" strike="noStrike" cap="none" normalizeH="0" baseline="0" dirty="0" err="1">
                          <a:ln>
                            <a:noFill/>
                          </a:ln>
                          <a:solidFill>
                            <a:schemeClr val="tx1"/>
                          </a:solidFill>
                          <a:effectLst/>
                          <a:latin typeface="Century Schoolbook" pitchFamily="18" charset="0"/>
                        </a:rPr>
                        <a:t>i</a:t>
                      </a:r>
                      <a:r>
                        <a:rPr kumimoji="0" lang="en-IE" altLang="en-US" sz="1800" b="0" i="0" u="none" strike="noStrike" cap="none" normalizeH="0" baseline="0" dirty="0">
                          <a:ln>
                            <a:noFill/>
                          </a:ln>
                          <a:solidFill>
                            <a:schemeClr val="tx1"/>
                          </a:solidFill>
                          <a:effectLst/>
                          <a:latin typeface="Century Schoolbook" pitchFamily="18" charset="0"/>
                        </a:rPr>
                        <a:t>}" /&gt;</a:t>
                      </a:r>
                      <a:br>
                        <a:rPr kumimoji="0" lang="en-IE" altLang="en-US" sz="1800" b="0" i="0" u="none" strike="noStrike" cap="none" normalizeH="0" baseline="0" dirty="0">
                          <a:ln>
                            <a:noFill/>
                          </a:ln>
                          <a:solidFill>
                            <a:schemeClr val="tx1"/>
                          </a:solidFill>
                          <a:effectLst/>
                          <a:latin typeface="Century Schoolbook" pitchFamily="18" charset="0"/>
                        </a:rPr>
                      </a:b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a:t>
                      </a:r>
                      <a:r>
                        <a:rPr kumimoji="0" lang="en-IE" altLang="en-US" sz="1800" b="0" i="0" u="none" strike="noStrike" cap="none" normalizeH="0" baseline="0" dirty="0" err="1">
                          <a:ln>
                            <a:noFill/>
                          </a:ln>
                          <a:solidFill>
                            <a:schemeClr val="tx1"/>
                          </a:solidFill>
                          <a:effectLst/>
                          <a:latin typeface="Century Schoolbook" pitchFamily="18" charset="0"/>
                        </a:rPr>
                        <a:t>br</a:t>
                      </a:r>
                      <a:r>
                        <a:rPr kumimoji="0" lang="en-IE" altLang="en-US" sz="1800" b="0" i="0" u="none" strike="noStrike" cap="none" normalizeH="0" baseline="0" dirty="0">
                          <a:ln>
                            <a:noFill/>
                          </a:ln>
                          <a:solidFill>
                            <a:schemeClr val="tx1"/>
                          </a:solidFill>
                          <a:effectLst/>
                          <a:latin typeface="Century Schoolbook" pitchFamily="18" charset="0"/>
                        </a:rPr>
                        <a:t> /&gt;</a:t>
                      </a: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&lt;/c:forEach&gt;</a:t>
                      </a: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&lt;/body&gt;</a:t>
                      </a:r>
                      <a:br>
                        <a:rPr kumimoji="0" lang="en-IE" altLang="en-US" sz="1800" b="0" i="0" u="none" strike="noStrike" cap="none" normalizeH="0" baseline="0" dirty="0">
                          <a:ln>
                            <a:noFill/>
                          </a:ln>
                          <a:solidFill>
                            <a:schemeClr val="tx1"/>
                          </a:solidFill>
                          <a:effectLst/>
                          <a:latin typeface="Century Schoolbook" pitchFamily="18" charset="0"/>
                        </a:rPr>
                      </a:br>
                      <a:r>
                        <a:rPr kumimoji="0" lang="en-IE" altLang="en-US" sz="1800" b="0" i="0" u="none" strike="noStrike" cap="none" normalizeH="0" baseline="0" dirty="0">
                          <a:ln>
                            <a:noFill/>
                          </a:ln>
                          <a:solidFill>
                            <a:schemeClr val="tx1"/>
                          </a:solidFill>
                          <a:effectLst/>
                          <a:latin typeface="Century Schoolbook" pitchFamily="18" charset="0"/>
                        </a:rPr>
                        <a:t>&lt;/html&gt;</a:t>
                      </a:r>
                      <a:br>
                        <a:rPr kumimoji="0" lang="en-IE" altLang="en-US" sz="1800" b="0" i="0" u="none" strike="noStrike" cap="none" normalizeH="0" baseline="0" dirty="0">
                          <a:ln>
                            <a:noFill/>
                          </a:ln>
                          <a:solidFill>
                            <a:schemeClr val="tx1"/>
                          </a:solidFill>
                          <a:effectLst/>
                          <a:latin typeface="Century Schoolbook" pitchFamily="18" charset="0"/>
                        </a:rPr>
                      </a:br>
                      <a:endParaRPr kumimoji="0" lang="en-IE" altLang="en-US" sz="1800" b="0" i="0" u="none" strike="noStrike" cap="none" normalizeH="0" baseline="0" dirty="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655638"/>
          </a:xfrm>
        </p:spPr>
        <p:txBody>
          <a:bodyPr>
            <a:normAutofit fontScale="90000"/>
          </a:bodyPr>
          <a:lstStyle/>
          <a:p>
            <a:r>
              <a:rPr lang="en-IE" altLang="en-US" sz="4000" b="1"/>
              <a:t>THE JSTL TAG LIBRARIES</a:t>
            </a:r>
            <a:endParaRPr lang="en-IE" altLang="en-US" sz="4000"/>
          </a:p>
        </p:txBody>
      </p:sp>
      <p:sp>
        <p:nvSpPr>
          <p:cNvPr id="9219" name="Content Placeholder 2"/>
          <p:cNvSpPr>
            <a:spLocks noGrp="1"/>
          </p:cNvSpPr>
          <p:nvPr>
            <p:ph idx="1"/>
          </p:nvPr>
        </p:nvSpPr>
        <p:spPr>
          <a:xfrm>
            <a:off x="457200" y="1066800"/>
            <a:ext cx="7467600" cy="5407025"/>
          </a:xfrm>
        </p:spPr>
        <p:txBody>
          <a:bodyPr/>
          <a:lstStyle/>
          <a:p>
            <a:pPr>
              <a:buFont typeface="Wingdings" pitchFamily="2" charset="2"/>
              <a:buNone/>
            </a:pPr>
            <a:r>
              <a:rPr lang="en-IE" altLang="en-US" sz="2000"/>
              <a:t>The JSTL tags can be classified, according to their functions,</a:t>
            </a:r>
          </a:p>
          <a:p>
            <a:pPr>
              <a:buFont typeface="Wingdings" pitchFamily="2" charset="2"/>
              <a:buNone/>
            </a:pPr>
            <a:r>
              <a:rPr lang="en-IE" altLang="en-US" sz="2000"/>
              <a:t>into following JSTL tag library groups that can be used when</a:t>
            </a:r>
          </a:p>
          <a:p>
            <a:pPr>
              <a:buFont typeface="Wingdings" pitchFamily="2" charset="2"/>
              <a:buNone/>
            </a:pPr>
            <a:r>
              <a:rPr lang="en-IE" altLang="en-US" sz="2000"/>
              <a:t>creating a JSP page:</a:t>
            </a:r>
          </a:p>
          <a:p>
            <a:pPr lvl="3"/>
            <a:r>
              <a:rPr lang="en-IE" altLang="en-US" sz="3600" b="1"/>
              <a:t>  Core Tags</a:t>
            </a:r>
            <a:r>
              <a:rPr lang="en-IE" altLang="en-US" sz="3600"/>
              <a:t> </a:t>
            </a:r>
          </a:p>
          <a:p>
            <a:pPr lvl="3"/>
            <a:r>
              <a:rPr lang="en-IE" altLang="en-US" sz="3600" b="1"/>
              <a:t>  Formatting tags</a:t>
            </a:r>
            <a:r>
              <a:rPr lang="en-IE" altLang="en-US" sz="3600"/>
              <a:t> </a:t>
            </a:r>
          </a:p>
          <a:p>
            <a:pPr lvl="3"/>
            <a:r>
              <a:rPr lang="en-IE" altLang="en-US" sz="3600" b="1"/>
              <a:t>  SQL tags</a:t>
            </a:r>
            <a:r>
              <a:rPr lang="en-IE" altLang="en-US" sz="3600"/>
              <a:t> </a:t>
            </a:r>
          </a:p>
          <a:p>
            <a:pPr lvl="3"/>
            <a:r>
              <a:rPr lang="en-IE" altLang="en-US" sz="3600" b="1"/>
              <a:t>  XML tags</a:t>
            </a:r>
            <a:r>
              <a:rPr lang="en-IE" altLang="en-US" sz="3600"/>
              <a:t> </a:t>
            </a:r>
          </a:p>
          <a:p>
            <a:pPr lvl="3"/>
            <a:r>
              <a:rPr lang="en-IE" altLang="en-US" sz="3600" b="1"/>
              <a:t>  JSTL Functions</a:t>
            </a:r>
            <a:endParaRPr lang="en-IE" altLang="en-US" sz="3600"/>
          </a:p>
        </p:txBody>
      </p:sp>
      <p:sp>
        <p:nvSpPr>
          <p:cNvPr id="3" name="Slide Number Placeholder 2"/>
          <p:cNvSpPr>
            <a:spLocks noGrp="1"/>
          </p:cNvSpPr>
          <p:nvPr>
            <p:ph type="sldNum" sz="quarter" idx="12"/>
          </p:nvPr>
        </p:nvSpPr>
        <p:spPr/>
        <p:txBody>
          <a:bodyPr/>
          <a:lstStyle/>
          <a:p>
            <a:fld id="{5BE65977-4581-48EC-B7C1-67637C64CC18}"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655638"/>
          </a:xfrm>
        </p:spPr>
        <p:txBody>
          <a:bodyPr>
            <a:normAutofit fontScale="90000"/>
          </a:bodyPr>
          <a:lstStyle/>
          <a:p>
            <a:r>
              <a:rPr lang="en-IE" altLang="en-US" sz="4000" b="1"/>
              <a:t>THE JSTL TAG LIBRARIES</a:t>
            </a:r>
            <a:endParaRPr lang="en-IE" altLang="en-US" sz="4000"/>
          </a:p>
        </p:txBody>
      </p:sp>
      <p:sp>
        <p:nvSpPr>
          <p:cNvPr id="10243" name="Content Placeholder 2"/>
          <p:cNvSpPr>
            <a:spLocks noGrp="1"/>
          </p:cNvSpPr>
          <p:nvPr>
            <p:ph idx="1"/>
          </p:nvPr>
        </p:nvSpPr>
        <p:spPr>
          <a:xfrm>
            <a:off x="457200" y="1066800"/>
            <a:ext cx="7467600" cy="5407025"/>
          </a:xfrm>
        </p:spPr>
        <p:txBody>
          <a:bodyPr/>
          <a:lstStyle/>
          <a:p>
            <a:r>
              <a:rPr lang="en-IE" altLang="en-US" sz="1600" b="1"/>
              <a:t>Core Tag Library</a:t>
            </a:r>
            <a:r>
              <a:rPr lang="en-IE" altLang="en-US" sz="1600"/>
              <a:t>—Contains tags that are essential to nearly any Web application. Examples of core tag libraries include looping, expression evaluation, and basic input and output.</a:t>
            </a:r>
          </a:p>
          <a:p>
            <a:endParaRPr lang="en-IE" altLang="en-US" sz="1600" b="1"/>
          </a:p>
          <a:p>
            <a:r>
              <a:rPr lang="en-IE" altLang="en-US" sz="1600" b="1"/>
              <a:t>Formatting/Internationalization Tag Library</a:t>
            </a:r>
            <a:r>
              <a:rPr lang="en-IE" altLang="en-US" sz="1600"/>
              <a:t>—Contains tags that are used to parse data. Some of these tags will parse data, such as dates, differently based on the current locale.</a:t>
            </a:r>
          </a:p>
          <a:p>
            <a:endParaRPr lang="en-IE" altLang="en-US" sz="1600" b="1"/>
          </a:p>
          <a:p>
            <a:r>
              <a:rPr lang="en-IE" altLang="en-US" sz="1600" b="1"/>
              <a:t>Database Tag Library</a:t>
            </a:r>
            <a:r>
              <a:rPr lang="en-IE" altLang="en-US" sz="1600"/>
              <a:t>—Contains tags that can be used to access SQL databases. These tags are normally used only to create prototype programs. This is because most programs will not handle database access directly from JSP pages. Database access should be embedded in EJBs that are accessed by the JSP pages.</a:t>
            </a:r>
          </a:p>
          <a:p>
            <a:endParaRPr lang="en-IE" altLang="en-US" sz="1600" b="1"/>
          </a:p>
          <a:p>
            <a:r>
              <a:rPr lang="en-IE" altLang="en-US" sz="1600" b="1"/>
              <a:t>XML Tag Library</a:t>
            </a:r>
            <a:r>
              <a:rPr lang="en-IE" altLang="en-US" sz="1600"/>
              <a:t>—Contains tags that can be used to access XML elements. Because XML is used in many Web applications, XML processing is an important feature of JSTL.</a:t>
            </a:r>
          </a:p>
          <a:p>
            <a:endParaRPr lang="en-IE" altLang="en-US" sz="1600" b="1"/>
          </a:p>
          <a:p>
            <a:r>
              <a:rPr lang="en-IE" altLang="en-US" sz="1600" b="1"/>
              <a:t>JSTL Functions --</a:t>
            </a:r>
            <a:r>
              <a:rPr lang="en-IE" altLang="en-US" sz="1600"/>
              <a:t>JSTL includes a number of standard functions, most of which are common string manipulation functions.</a:t>
            </a:r>
          </a:p>
          <a:p>
            <a:endParaRPr lang="en-IE" altLang="en-US" sz="1600"/>
          </a:p>
        </p:txBody>
      </p:sp>
      <p:sp>
        <p:nvSpPr>
          <p:cNvPr id="3" name="Slide Number Placeholder 2"/>
          <p:cNvSpPr>
            <a:spLocks noGrp="1"/>
          </p:cNvSpPr>
          <p:nvPr>
            <p:ph type="sldNum" sz="quarter" idx="12"/>
          </p:nvPr>
        </p:nvSpPr>
        <p:spPr/>
        <p:txBody>
          <a:bodyPr/>
          <a:lstStyle/>
          <a:p>
            <a:fld id="{D3557045-5750-4336-B233-137D0DD4AB20}"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27038"/>
          </a:xfrm>
        </p:spPr>
        <p:txBody>
          <a:bodyPr rtlCol="0">
            <a:normAutofit fontScale="90000"/>
          </a:bodyPr>
          <a:lstStyle/>
          <a:p>
            <a:pPr fontAlgn="auto">
              <a:spcAft>
                <a:spcPts val="0"/>
              </a:spcAft>
              <a:defRPr/>
            </a:pPr>
            <a:r>
              <a:rPr lang="en-IE" b="1" dirty="0"/>
              <a:t>Core Tags:</a:t>
            </a:r>
          </a:p>
        </p:txBody>
      </p:sp>
      <p:sp>
        <p:nvSpPr>
          <p:cNvPr id="11267" name="Content Placeholder 2"/>
          <p:cNvSpPr>
            <a:spLocks noGrp="1"/>
          </p:cNvSpPr>
          <p:nvPr>
            <p:ph idx="1"/>
          </p:nvPr>
        </p:nvSpPr>
        <p:spPr>
          <a:xfrm>
            <a:off x="457200" y="609600"/>
            <a:ext cx="7467600" cy="1447800"/>
          </a:xfrm>
        </p:spPr>
        <p:txBody>
          <a:bodyPr/>
          <a:lstStyle/>
          <a:p>
            <a:pPr>
              <a:buFont typeface="Wingdings" pitchFamily="2" charset="2"/>
              <a:buNone/>
            </a:pPr>
            <a:r>
              <a:rPr lang="en-IE" altLang="en-US" sz="1600" dirty="0"/>
              <a:t>The core group of tags are the most frequently used JSTL tags. Following is</a:t>
            </a:r>
          </a:p>
          <a:p>
            <a:pPr>
              <a:buFont typeface="Wingdings" pitchFamily="2" charset="2"/>
              <a:buNone/>
            </a:pPr>
            <a:r>
              <a:rPr lang="en-IE" altLang="en-US" sz="1600" dirty="0"/>
              <a:t>the syntax to include JSTL Core library in your JSP:</a:t>
            </a:r>
          </a:p>
          <a:p>
            <a:pPr>
              <a:buFont typeface="Wingdings" pitchFamily="2" charset="2"/>
              <a:buNone/>
            </a:pPr>
            <a:r>
              <a:rPr lang="it-IT" altLang="en-US" sz="1600" b="1" dirty="0"/>
              <a:t>	</a:t>
            </a:r>
            <a:r>
              <a:rPr lang="it-IT" altLang="en-US" sz="2000" b="1" dirty="0">
                <a:solidFill>
                  <a:srgbClr val="FF0000"/>
                </a:solidFill>
              </a:rPr>
              <a:t>&lt;%@ taglib prefix="c" uri="http://java.sun.com/jsp/jstl/core" %&gt; </a:t>
            </a:r>
            <a:endParaRPr lang="it-IT" altLang="en-US" sz="1600" b="1" dirty="0">
              <a:solidFill>
                <a:srgbClr val="FF0000"/>
              </a:solidFill>
            </a:endParaRPr>
          </a:p>
          <a:p>
            <a:pPr>
              <a:buFont typeface="Wingdings" pitchFamily="2" charset="2"/>
              <a:buNone/>
            </a:pPr>
            <a:r>
              <a:rPr lang="en-IE" altLang="en-US" sz="1600" dirty="0"/>
              <a:t>There are following Core JSTL Tags:</a:t>
            </a:r>
          </a:p>
          <a:p>
            <a:pPr>
              <a:buFont typeface="Wingdings" pitchFamily="2" charset="2"/>
              <a:buNone/>
            </a:pPr>
            <a:endParaRPr lang="en-IE" altLang="en-US" sz="1600" dirty="0"/>
          </a:p>
        </p:txBody>
      </p:sp>
      <p:graphicFrame>
        <p:nvGraphicFramePr>
          <p:cNvPr id="4" name="Table 3"/>
          <p:cNvGraphicFramePr>
            <a:graphicFrameLocks noGrp="1"/>
          </p:cNvGraphicFramePr>
          <p:nvPr/>
        </p:nvGraphicFramePr>
        <p:xfrm>
          <a:off x="609600" y="1905000"/>
          <a:ext cx="7772400" cy="4762352"/>
        </p:xfrm>
        <a:graphic>
          <a:graphicData uri="http://schemas.openxmlformats.org/drawingml/2006/table">
            <a:tbl>
              <a:tblPr/>
              <a:tblGrid>
                <a:gridCol w="2332038">
                  <a:extLst>
                    <a:ext uri="{9D8B030D-6E8A-4147-A177-3AD203B41FA5}">
                      <a16:colId xmlns:a16="http://schemas.microsoft.com/office/drawing/2014/main" val="20000"/>
                    </a:ext>
                  </a:extLst>
                </a:gridCol>
                <a:gridCol w="5440362">
                  <a:extLst>
                    <a:ext uri="{9D8B030D-6E8A-4147-A177-3AD203B41FA5}">
                      <a16:colId xmlns:a16="http://schemas.microsoft.com/office/drawing/2014/main" val="20001"/>
                    </a:ext>
                  </a:extLst>
                </a:gridCol>
              </a:tblGrid>
              <a:tr h="23971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E" altLang="en-US" sz="1000" b="1" i="0" u="none" strike="noStrike" cap="none" normalizeH="0" baseline="0" dirty="0">
                          <a:ln>
                            <a:noFill/>
                          </a:ln>
                          <a:solidFill>
                            <a:srgbClr val="000000"/>
                          </a:solidFill>
                          <a:effectLst/>
                          <a:latin typeface="Verdana" pitchFamily="34" charset="0"/>
                          <a:ea typeface="Times New Roman" pitchFamily="18" charset="0"/>
                          <a:cs typeface="Helvetica" pitchFamily="34" charset="0"/>
                        </a:rPr>
                        <a:t>Tag</a:t>
                      </a:r>
                      <a:endParaRPr kumimoji="0" lang="en-IE" altLang="en-US" sz="10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7" marB="43907"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E" altLang="en-US" sz="1000" b="1" i="0" u="none" strike="noStrike" cap="none" normalizeH="0" baseline="0">
                          <a:ln>
                            <a:noFill/>
                          </a:ln>
                          <a:solidFill>
                            <a:srgbClr val="000000"/>
                          </a:solidFill>
                          <a:effectLst/>
                          <a:latin typeface="Verdana" pitchFamily="34" charset="0"/>
                          <a:ea typeface="Times New Roman" pitchFamily="18" charset="0"/>
                          <a:cs typeface="Helvetica" pitchFamily="34" charset="0"/>
                        </a:rPr>
                        <a:t>Description </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0"/>
                  </a:ext>
                </a:extLst>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2"/>
                        </a:rPr>
                        <a:t>&lt;c:out &gt;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Like &lt;%= ... &gt;, but for expressions. </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1"/>
                  </a:ext>
                </a:extLst>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3"/>
                        </a:rPr>
                        <a:t>&lt;c:set &gt;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Sets the result of an expression evaluation in a 'scope'</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4"/>
                        </a:rPr>
                        <a:t>&lt;c:remove &gt;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Removes a scoped variable (from a particular scope, if specified). </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3"/>
                  </a:ext>
                </a:extLst>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5"/>
                        </a:rPr>
                        <a:t>&lt;c:catch&gt;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Catches any Throwable that occurs in its body and optionally exposes it.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320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6"/>
                        </a:rPr>
                        <a:t>&lt;c:if&gt;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Simple conditional tag which evalutes its body if the supplied condition is true.</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5"/>
                  </a:ext>
                </a:extLst>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7"/>
                        </a:rPr>
                        <a:t>&lt;c:choose&gt;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Simple conditional tag that establishes a context for mutually exclusive conditional operations, marked by &lt;when&gt; and &lt;otherwise&gt; </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r h="320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7"/>
                        </a:rPr>
                        <a:t>&lt;c:when&gt;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Subtag of &lt;choose&gt; that includes its body if its condition evalutes to 'true'.</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7"/>
                  </a:ext>
                </a:extLst>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7"/>
                        </a:rPr>
                        <a:t>&lt;c:otherwise &gt;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Subtag of &lt;choose&gt; that follows &lt;when&gt; tags and runs only if all of the prior conditions evaluated to 'false'.</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8"/>
                  </a:ext>
                </a:extLst>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8"/>
                        </a:rPr>
                        <a:t>&lt;c:import&gt;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Retrieves an absolute or relative URL and exposes its contents to either the page, a String in 'var', or a Reader in 'varReader'.</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9"/>
                  </a:ext>
                </a:extLst>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9"/>
                        </a:rPr>
                        <a:t>&lt;c:forEach &gt;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The basic iteration tag, accepting many different collection types and supporting subsetting and other functionality .</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0"/>
                  </a:ext>
                </a:extLst>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9"/>
                        </a:rPr>
                        <a:t>&lt;c:forTokens&gt;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Iterates over tokens, separated by the supplied delimeters.</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1"/>
                  </a:ext>
                </a:extLst>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10"/>
                        </a:rPr>
                        <a:t>&lt;c:param&gt;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Adds a parameter to a containing 'import' tag's URL.</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2"/>
                  </a:ext>
                </a:extLst>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11"/>
                        </a:rPr>
                        <a:t>&lt;c:redirect &gt;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a:ln>
                            <a:noFill/>
                          </a:ln>
                          <a:solidFill>
                            <a:srgbClr val="000000"/>
                          </a:solidFill>
                          <a:effectLst/>
                          <a:latin typeface="Verdana" pitchFamily="34" charset="0"/>
                          <a:ea typeface="Times New Roman" pitchFamily="18" charset="0"/>
                          <a:cs typeface="Helvetica" pitchFamily="34" charset="0"/>
                        </a:rPr>
                        <a:t>Redirects to a new URL.</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3"/>
                  </a:ext>
                </a:extLst>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a:ln>
                            <a:noFill/>
                          </a:ln>
                          <a:solidFill>
                            <a:srgbClr val="900B09"/>
                          </a:solidFill>
                          <a:effectLst/>
                          <a:latin typeface="Verdana" pitchFamily="34" charset="0"/>
                          <a:ea typeface="Times New Roman" pitchFamily="18" charset="0"/>
                          <a:cs typeface="Helvetica" pitchFamily="34" charset="0"/>
                          <a:hlinkClick r:id="rId12"/>
                        </a:rPr>
                        <a:t>&lt;c:url&gt;</a:t>
                      </a:r>
                      <a:endParaRPr kumimoji="0" lang="en-IE" altLang="en-US" sz="1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dirty="0">
                          <a:ln>
                            <a:noFill/>
                          </a:ln>
                          <a:solidFill>
                            <a:srgbClr val="000000"/>
                          </a:solidFill>
                          <a:effectLst/>
                          <a:latin typeface="Verdana" pitchFamily="34" charset="0"/>
                          <a:ea typeface="Times New Roman" pitchFamily="18" charset="0"/>
                          <a:cs typeface="Helvetica" pitchFamily="34" charset="0"/>
                        </a:rPr>
                        <a:t>Creates a URL with optional query parameters</a:t>
                      </a:r>
                      <a:endParaRPr kumimoji="0" lang="en-IE" altLang="en-US" sz="10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14"/>
                  </a:ext>
                </a:extLst>
              </a:tr>
            </a:tbl>
          </a:graphicData>
        </a:graphic>
      </p:graphicFrame>
      <p:sp>
        <p:nvSpPr>
          <p:cNvPr id="3" name="Slide Number Placeholder 2"/>
          <p:cNvSpPr>
            <a:spLocks noGrp="1"/>
          </p:cNvSpPr>
          <p:nvPr>
            <p:ph type="sldNum" sz="quarter" idx="12"/>
          </p:nvPr>
        </p:nvSpPr>
        <p:spPr/>
        <p:txBody>
          <a:bodyPr/>
          <a:lstStyle/>
          <a:p>
            <a:fld id="{9D891A97-B016-4A39-9128-05D32E9F2249}"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1583</Words>
  <Application>Microsoft Office PowerPoint</Application>
  <PresentationFormat>On-screen Show (4:3)</PresentationFormat>
  <Paragraphs>297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JSTL (JSP Standard Tag Library) </vt:lpstr>
      <vt:lpstr>JSP - Expression Language (EL)</vt:lpstr>
      <vt:lpstr>JSP - Expression Language (EL)</vt:lpstr>
      <vt:lpstr>JSP Standard Tag Library </vt:lpstr>
      <vt:lpstr>Advantage of JSTL </vt:lpstr>
      <vt:lpstr>PowerPoint Presentation</vt:lpstr>
      <vt:lpstr>THE JSTL TAG LIBRARIES</vt:lpstr>
      <vt:lpstr>THE JSTL TAG LIBRARIES</vt:lpstr>
      <vt:lpstr>Core Tags:</vt:lpstr>
      <vt:lpstr>PowerPoint Presentation</vt:lpstr>
      <vt:lpstr>JSTL Functions:</vt:lpstr>
      <vt:lpstr>Formatting tags:</vt:lpstr>
      <vt:lpstr>SQL tags:</vt:lpstr>
      <vt:lpstr>sql:update</vt:lpstr>
      <vt:lpstr>sql:param </vt:lpstr>
      <vt:lpstr>sql:dateParam</vt:lpstr>
      <vt:lpstr>sql:transaction</vt:lpstr>
      <vt:lpstr>XML TAGS:</vt:lpstr>
      <vt:lpstr>PowerPoint Presentation</vt:lpstr>
      <vt:lpstr>x:set</vt:lpstr>
      <vt:lpstr>&lt;x:choose&gt;, &lt;x:when&gt;, &lt;x:otherwise&gt; </vt:lpstr>
      <vt:lpstr>x:if</vt:lpstr>
      <vt:lpstr>x:transform</vt:lpstr>
      <vt:lpstr>x:param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JSTL (JSP Standard Tag Library)</dc:title>
  <dc:creator>DELL</dc:creator>
  <cp:lastModifiedBy>jay khanpara</cp:lastModifiedBy>
  <cp:revision>8</cp:revision>
  <dcterms:created xsi:type="dcterms:W3CDTF">2019-03-05T10:42:56Z</dcterms:created>
  <dcterms:modified xsi:type="dcterms:W3CDTF">2022-10-05T07:48:49Z</dcterms:modified>
</cp:coreProperties>
</file>