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6" r:id="rId3"/>
    <p:sldId id="268" r:id="rId4"/>
    <p:sldId id="319" r:id="rId5"/>
    <p:sldId id="320" r:id="rId6"/>
    <p:sldId id="258" r:id="rId7"/>
    <p:sldId id="259" r:id="rId8"/>
    <p:sldId id="261" r:id="rId9"/>
    <p:sldId id="264" r:id="rId10"/>
    <p:sldId id="321" r:id="rId11"/>
    <p:sldId id="269" r:id="rId12"/>
    <p:sldId id="270" r:id="rId13"/>
    <p:sldId id="324" r:id="rId14"/>
    <p:sldId id="267" r:id="rId15"/>
    <p:sldId id="271" r:id="rId16"/>
    <p:sldId id="272" r:id="rId17"/>
    <p:sldId id="273" r:id="rId18"/>
    <p:sldId id="274" r:id="rId19"/>
    <p:sldId id="275" r:id="rId20"/>
    <p:sldId id="276" r:id="rId21"/>
    <p:sldId id="277" r:id="rId22"/>
    <p:sldId id="325" r:id="rId23"/>
    <p:sldId id="331" r:id="rId24"/>
    <p:sldId id="332" r:id="rId25"/>
    <p:sldId id="333" r:id="rId26"/>
    <p:sldId id="334" r:id="rId27"/>
    <p:sldId id="335" r:id="rId28"/>
    <p:sldId id="349" r:id="rId29"/>
    <p:sldId id="347" r:id="rId30"/>
    <p:sldId id="348" r:id="rId31"/>
    <p:sldId id="279" r:id="rId32"/>
    <p:sldId id="323" r:id="rId33"/>
    <p:sldId id="326" r:id="rId34"/>
    <p:sldId id="327" r:id="rId35"/>
    <p:sldId id="328" r:id="rId36"/>
    <p:sldId id="329" r:id="rId37"/>
    <p:sldId id="337" r:id="rId38"/>
    <p:sldId id="351" r:id="rId39"/>
    <p:sldId id="352" r:id="rId40"/>
    <p:sldId id="353" r:id="rId41"/>
    <p:sldId id="330" r:id="rId42"/>
    <p:sldId id="350" r:id="rId43"/>
    <p:sldId id="338" r:id="rId44"/>
    <p:sldId id="354" r:id="rId45"/>
    <p:sldId id="340" r:id="rId46"/>
    <p:sldId id="341" r:id="rId47"/>
    <p:sldId id="342" r:id="rId48"/>
    <p:sldId id="344" r:id="rId49"/>
    <p:sldId id="345" r:id="rId50"/>
    <p:sldId id="346" r:id="rId51"/>
    <p:sldId id="355" r:id="rId52"/>
    <p:sldId id="35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E66D8A-7D93-4C84-A618-D9AFA6C739DB}" type="datetimeFigureOut">
              <a:rPr lang="en-US" smtClean="0"/>
              <a:pPr/>
              <a:t>10/5/2022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E11D-9A6E-4238-8457-94863278AC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Grp="1" noChangeArrowheads="1"/>
          </p:cNvSpPr>
          <p:nvPr/>
        </p:nvSpPr>
        <p:spPr bwMode="auto">
          <a:xfrm>
            <a:off x="1" y="0"/>
            <a:ext cx="2972004" cy="456704"/>
          </a:xfrm>
          <a:prstGeom prst="rect">
            <a:avLst/>
          </a:prstGeom>
          <a:noFill/>
          <a:ln w="9525">
            <a:noFill/>
            <a:miter lim="800000"/>
            <a:headEnd/>
            <a:tailEnd/>
          </a:ln>
        </p:spPr>
        <p:txBody>
          <a:bodyPr lIns="19046" tIns="0" rIns="19046" bIns="0"/>
          <a:lstStyle/>
          <a:p>
            <a:pPr defTabSz="914423"/>
            <a:r>
              <a:rPr lang="en-US" sz="1000" i="1" dirty="0"/>
              <a:t>*</a:t>
            </a:r>
            <a:endParaRPr lang="en-US" sz="1200" dirty="0"/>
          </a:p>
        </p:txBody>
      </p:sp>
      <p:sp>
        <p:nvSpPr>
          <p:cNvPr id="90115" name="Rectangle 6"/>
          <p:cNvSpPr txBox="1">
            <a:spLocks noGrp="1" noChangeArrowheads="1"/>
          </p:cNvSpPr>
          <p:nvPr/>
        </p:nvSpPr>
        <p:spPr bwMode="auto">
          <a:xfrm>
            <a:off x="0" y="8687297"/>
            <a:ext cx="5502349" cy="456704"/>
          </a:xfrm>
          <a:prstGeom prst="rect">
            <a:avLst/>
          </a:prstGeom>
          <a:noFill/>
          <a:ln w="9525">
            <a:noFill/>
            <a:miter lim="800000"/>
            <a:headEnd/>
            <a:tailEnd/>
          </a:ln>
        </p:spPr>
        <p:txBody>
          <a:bodyPr lIns="19046" tIns="0" rIns="19046" bIns="0" anchor="b"/>
          <a:lstStyle/>
          <a:p>
            <a:pPr defTabSz="914423"/>
            <a:r>
              <a:rPr lang="en-US" sz="1000" i="1" dirty="0"/>
              <a:t>(c) 2007 National Academy for Software Development - http://academy.devbg.org. All rights reserved. Unauthorized copying or re-distribution is strictly prohibited.*</a:t>
            </a:r>
            <a:endParaRPr lang="en-US" sz="1200" dirty="0"/>
          </a:p>
        </p:txBody>
      </p:sp>
      <p:sp>
        <p:nvSpPr>
          <p:cNvPr id="90116" name="Rectangle 7"/>
          <p:cNvSpPr txBox="1">
            <a:spLocks noGrp="1" noChangeArrowheads="1"/>
          </p:cNvSpPr>
          <p:nvPr/>
        </p:nvSpPr>
        <p:spPr bwMode="auto">
          <a:xfrm>
            <a:off x="5724713" y="8687297"/>
            <a:ext cx="1133287" cy="456704"/>
          </a:xfrm>
          <a:prstGeom prst="rect">
            <a:avLst/>
          </a:prstGeom>
          <a:noFill/>
          <a:ln w="9525">
            <a:noFill/>
            <a:miter lim="800000"/>
            <a:headEnd/>
            <a:tailEnd/>
          </a:ln>
        </p:spPr>
        <p:txBody>
          <a:bodyPr lIns="19046" tIns="0" rIns="19046" bIns="0" anchor="b"/>
          <a:lstStyle/>
          <a:p>
            <a:pPr algn="r" defTabSz="914423"/>
            <a:fld id="{EC8A6836-F872-4534-9B47-08ADB62310BF}" type="slidenum">
              <a:rPr lang="en-US" sz="1000" i="1"/>
              <a:pPr algn="r" defTabSz="914423"/>
              <a:t>31</a:t>
            </a:fld>
            <a:r>
              <a:rPr lang="en-US" sz="1000" i="1" dirty="0"/>
              <a:t>##</a:t>
            </a:r>
            <a:endParaRPr lang="en-US" sz="1200" dirty="0"/>
          </a:p>
        </p:txBody>
      </p:sp>
      <p:sp>
        <p:nvSpPr>
          <p:cNvPr id="90117" name="Rectangle 2"/>
          <p:cNvSpPr>
            <a:spLocks noGrp="1" noRot="1" noChangeAspect="1" noChangeArrowheads="1" noTextEdit="1"/>
          </p:cNvSpPr>
          <p:nvPr>
            <p:ph type="sldImg"/>
          </p:nvPr>
        </p:nvSpPr>
        <p:spPr>
          <a:xfrm>
            <a:off x="956930" y="686474"/>
            <a:ext cx="4944140" cy="3429532"/>
          </a:xfrm>
          <a:ln cap="flat"/>
        </p:spPr>
      </p:sp>
      <p:sp>
        <p:nvSpPr>
          <p:cNvPr id="90118" name="Rectangle 3"/>
          <p:cNvSpPr>
            <a:spLocks noGrp="1" noChangeArrowheads="1"/>
          </p:cNvSpPr>
          <p:nvPr>
            <p:ph type="body" idx="1"/>
          </p:nvPr>
        </p:nvSpPr>
        <p:spPr>
          <a:xfrm>
            <a:off x="900190" y="4341522"/>
            <a:ext cx="5057622" cy="4133025"/>
          </a:xfrm>
          <a:noFill/>
          <a:ln/>
        </p:spPr>
        <p:txBody>
          <a:bodyPr lIns="89185" tIns="44593" rIns="89185" bIns="44593"/>
          <a:lstStyle/>
          <a:p>
            <a:pPr eaLnBrk="1" hangingPunct="1"/>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1ADA39-8135-406D-B8F5-65F086EEE69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1ADA39-8135-406D-B8F5-65F086EEE69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1ADA39-8135-406D-B8F5-65F086EEE69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1ADA39-8135-406D-B8F5-65F086EEE69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ADA39-8135-406D-B8F5-65F086EEE69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1ADA39-8135-406D-B8F5-65F086EEE69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1ADA39-8135-406D-B8F5-65F086EEE69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1ADA39-8135-406D-B8F5-65F086EEE69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ADA39-8135-406D-B8F5-65F086EEE69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1ADA39-8135-406D-B8F5-65F086EEE69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1ADA39-8135-406D-B8F5-65F086EEE69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ADA39-8135-406D-B8F5-65F086EEE69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6ACD2-35F8-42EB-A626-62FED9B9FA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UNIT-9 </a:t>
            </a:r>
            <a:br>
              <a:rPr lang="en-US" sz="6600" dirty="0"/>
            </a:br>
            <a:r>
              <a:rPr lang="en-US" sz="6600" b="1" dirty="0"/>
              <a:t>Java Server Faces(JSF)</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180340"/>
            <a:ext cx="3520440" cy="635000"/>
          </a:xfrm>
          <a:prstGeom prst="rect">
            <a:avLst/>
          </a:prstGeom>
        </p:spPr>
        <p:txBody>
          <a:bodyPr vert="horz" wrap="square" lIns="0" tIns="12700" rIns="0" bIns="0" rtlCol="0">
            <a:spAutoFit/>
          </a:bodyPr>
          <a:lstStyle/>
          <a:p>
            <a:pPr marL="12700">
              <a:lnSpc>
                <a:spcPct val="100000"/>
              </a:lnSpc>
              <a:spcBef>
                <a:spcPts val="100"/>
              </a:spcBef>
            </a:pPr>
            <a:r>
              <a:rPr sz="4000" spc="-10" dirty="0"/>
              <a:t>Model </a:t>
            </a:r>
            <a:r>
              <a:rPr sz="4000" dirty="0"/>
              <a:t>2</a:t>
            </a:r>
            <a:r>
              <a:rPr sz="4000" spc="-50" dirty="0"/>
              <a:t> </a:t>
            </a:r>
            <a:r>
              <a:rPr sz="4000" spc="-10" dirty="0"/>
              <a:t>(MVC)</a:t>
            </a:r>
            <a:endParaRPr sz="4000"/>
          </a:p>
        </p:txBody>
      </p:sp>
      <p:sp>
        <p:nvSpPr>
          <p:cNvPr id="3" name="object 3"/>
          <p:cNvSpPr txBox="1"/>
          <p:nvPr/>
        </p:nvSpPr>
        <p:spPr>
          <a:xfrm>
            <a:off x="403859" y="4504690"/>
            <a:ext cx="8132445" cy="1884680"/>
          </a:xfrm>
          <a:prstGeom prst="rect">
            <a:avLst/>
          </a:prstGeom>
        </p:spPr>
        <p:txBody>
          <a:bodyPr vert="horz" wrap="square" lIns="0" tIns="70485" rIns="0" bIns="0" rtlCol="0">
            <a:spAutoFit/>
          </a:bodyPr>
          <a:lstStyle/>
          <a:p>
            <a:pPr marL="355600" marR="5080" indent="-342900">
              <a:lnSpc>
                <a:spcPts val="3180"/>
              </a:lnSpc>
              <a:spcBef>
                <a:spcPts val="555"/>
              </a:spcBef>
              <a:buFont typeface="Arial"/>
              <a:buChar char="•"/>
              <a:tabLst>
                <a:tab pos="354965" algn="l"/>
                <a:tab pos="355600" algn="l"/>
              </a:tabLst>
            </a:pPr>
            <a:r>
              <a:rPr sz="3000" b="1" spc="-5" dirty="0">
                <a:latin typeface="Arial"/>
                <a:cs typeface="Arial"/>
              </a:rPr>
              <a:t>Introduces </a:t>
            </a:r>
            <a:r>
              <a:rPr sz="3000" b="1" dirty="0">
                <a:latin typeface="Arial"/>
                <a:cs typeface="Arial"/>
              </a:rPr>
              <a:t>a </a:t>
            </a:r>
            <a:r>
              <a:rPr sz="3000" b="1" spc="-5" dirty="0">
                <a:latin typeface="Arial"/>
                <a:cs typeface="Arial"/>
              </a:rPr>
              <a:t>controller servlet between the  browser and the JSP </a:t>
            </a:r>
            <a:r>
              <a:rPr sz="3000" b="1" dirty="0">
                <a:latin typeface="Arial"/>
                <a:cs typeface="Arial"/>
              </a:rPr>
              <a:t>pages </a:t>
            </a:r>
            <a:r>
              <a:rPr sz="3000" b="1" spc="-5" dirty="0">
                <a:latin typeface="Arial"/>
                <a:cs typeface="Arial"/>
              </a:rPr>
              <a:t>or servlet  content being</a:t>
            </a:r>
            <a:r>
              <a:rPr sz="3000" b="1" spc="-15" dirty="0">
                <a:latin typeface="Arial"/>
                <a:cs typeface="Arial"/>
              </a:rPr>
              <a:t> </a:t>
            </a:r>
            <a:r>
              <a:rPr sz="3000" b="1" spc="-5" dirty="0">
                <a:latin typeface="Arial"/>
                <a:cs typeface="Arial"/>
              </a:rPr>
              <a:t>delivered</a:t>
            </a:r>
            <a:endParaRPr sz="3000">
              <a:latin typeface="Arial"/>
              <a:cs typeface="Arial"/>
            </a:endParaRPr>
          </a:p>
          <a:p>
            <a:pPr marL="355600" indent="-342900">
              <a:lnSpc>
                <a:spcPct val="100000"/>
              </a:lnSpc>
              <a:spcBef>
                <a:spcPts val="1045"/>
              </a:spcBef>
              <a:buFont typeface="Arial"/>
              <a:buChar char="•"/>
              <a:tabLst>
                <a:tab pos="354965" algn="l"/>
                <a:tab pos="355600" algn="l"/>
              </a:tabLst>
            </a:pPr>
            <a:r>
              <a:rPr sz="3000" b="1" spc="-5" dirty="0">
                <a:latin typeface="Arial"/>
                <a:cs typeface="Arial"/>
              </a:rPr>
              <a:t>Views </a:t>
            </a:r>
            <a:r>
              <a:rPr sz="3000" b="1" dirty="0">
                <a:latin typeface="Arial"/>
                <a:cs typeface="Arial"/>
              </a:rPr>
              <a:t>do not </a:t>
            </a:r>
            <a:r>
              <a:rPr sz="3000" b="1" spc="-5" dirty="0">
                <a:latin typeface="Arial"/>
                <a:cs typeface="Arial"/>
              </a:rPr>
              <a:t>refer to each other</a:t>
            </a:r>
            <a:r>
              <a:rPr sz="3000" b="1" spc="-55" dirty="0">
                <a:latin typeface="Arial"/>
                <a:cs typeface="Arial"/>
              </a:rPr>
              <a:t> </a:t>
            </a:r>
            <a:r>
              <a:rPr sz="3000" b="1" spc="-5" dirty="0">
                <a:latin typeface="Arial"/>
                <a:cs typeface="Arial"/>
              </a:rPr>
              <a:t>directly</a:t>
            </a:r>
            <a:endParaRPr sz="3000">
              <a:latin typeface="Arial"/>
              <a:cs typeface="Arial"/>
            </a:endParaRPr>
          </a:p>
        </p:txBody>
      </p:sp>
      <p:sp>
        <p:nvSpPr>
          <p:cNvPr id="4" name="object 4"/>
          <p:cNvSpPr/>
          <p:nvPr/>
        </p:nvSpPr>
        <p:spPr>
          <a:xfrm>
            <a:off x="1116330" y="1125219"/>
            <a:ext cx="6551930" cy="32067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DELL\Desktop\hib img\j2.PNG"/>
          <p:cNvPicPr>
            <a:picLocks noChangeAspect="1" noChangeArrowheads="1"/>
          </p:cNvPicPr>
          <p:nvPr/>
        </p:nvPicPr>
        <p:blipFill>
          <a:blip r:embed="rId2"/>
          <a:srcRect/>
          <a:stretch>
            <a:fillRect/>
          </a:stretch>
        </p:blipFill>
        <p:spPr bwMode="auto">
          <a:xfrm>
            <a:off x="457200" y="304800"/>
            <a:ext cx="8077199" cy="5638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JavaBeans components as models containing application-specific functionality and data</a:t>
            </a:r>
          </a:p>
          <a:p>
            <a:r>
              <a:rPr lang="en-US" dirty="0"/>
              <a:t>A custom tag library for representing event handlers and </a:t>
            </a:r>
            <a:r>
              <a:rPr lang="en-US" dirty="0" err="1"/>
              <a:t>validators</a:t>
            </a:r>
            <a:endParaRPr lang="en-US" dirty="0"/>
          </a:p>
          <a:p>
            <a:r>
              <a:rPr lang="en-US" dirty="0"/>
              <a:t>A custom tag library for rendering UI components</a:t>
            </a:r>
          </a:p>
          <a:p>
            <a:r>
              <a:rPr lang="en-US" dirty="0"/>
              <a:t>UI components represented as </a:t>
            </a:r>
            <a:r>
              <a:rPr lang="en-US" dirty="0" err="1"/>
              <a:t>stateful</a:t>
            </a:r>
            <a:r>
              <a:rPr lang="en-US" dirty="0"/>
              <a:t> objects on the server</a:t>
            </a:r>
          </a:p>
          <a:p>
            <a:r>
              <a:rPr lang="en-US" dirty="0"/>
              <a:t>Server-side helper classes </a:t>
            </a:r>
          </a:p>
          <a:p>
            <a:r>
              <a:rPr lang="en-US" dirty="0" err="1"/>
              <a:t>Validators</a:t>
            </a:r>
            <a:r>
              <a:rPr lang="en-US" dirty="0"/>
              <a:t>, event handlers, and navigation handlers</a:t>
            </a:r>
          </a:p>
          <a:p>
            <a:r>
              <a:rPr lang="en-US" dirty="0"/>
              <a:t>Application configuration resource file for configuring application resources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Request </a:t>
            </a:r>
            <a:r>
              <a:rPr lang="en-US" dirty="0" err="1"/>
              <a:t>Proccessing</a:t>
            </a:r>
            <a:r>
              <a:rPr lang="en-US" dirty="0"/>
              <a:t> Life Cycle</a:t>
            </a:r>
          </a:p>
        </p:txBody>
      </p:sp>
      <p:sp>
        <p:nvSpPr>
          <p:cNvPr id="3" name="Content Placeholder 2"/>
          <p:cNvSpPr>
            <a:spLocks noGrp="1"/>
          </p:cNvSpPr>
          <p:nvPr>
            <p:ph idx="1"/>
          </p:nvPr>
        </p:nvSpPr>
        <p:spPr/>
        <p:txBody>
          <a:bodyPr>
            <a:normAutofit fontScale="77500" lnSpcReduction="20000"/>
          </a:bodyPr>
          <a:lstStyle/>
          <a:p>
            <a:pPr marL="514350" indent="-514350">
              <a:buAutoNum type="arabicParenR"/>
            </a:pPr>
            <a:r>
              <a:rPr lang="en-US" b="1" dirty="0"/>
              <a:t>Execute Phase</a:t>
            </a:r>
          </a:p>
          <a:p>
            <a:pPr marL="514350" indent="-514350">
              <a:buNone/>
            </a:pPr>
            <a:endParaRPr lang="en-US" dirty="0"/>
          </a:p>
          <a:p>
            <a:pPr>
              <a:buFont typeface="Wingdings" pitchFamily="2" charset="2"/>
              <a:buChar char="Ø"/>
            </a:pPr>
            <a:r>
              <a:rPr lang="en-US" dirty="0"/>
              <a:t>Restore View Phase</a:t>
            </a:r>
          </a:p>
          <a:p>
            <a:pPr>
              <a:buFont typeface="Wingdings" pitchFamily="2" charset="2"/>
              <a:buChar char="Ø"/>
            </a:pPr>
            <a:r>
              <a:rPr lang="en-US" dirty="0"/>
              <a:t>Apply Request Values Phase</a:t>
            </a:r>
          </a:p>
          <a:p>
            <a:pPr>
              <a:buFont typeface="Wingdings" pitchFamily="2" charset="2"/>
              <a:buChar char="Ø"/>
            </a:pPr>
            <a:r>
              <a:rPr lang="en-US" dirty="0"/>
              <a:t>Process Validations Phase</a:t>
            </a:r>
          </a:p>
          <a:p>
            <a:pPr>
              <a:buFont typeface="Wingdings" pitchFamily="2" charset="2"/>
              <a:buChar char="Ø"/>
            </a:pPr>
            <a:r>
              <a:rPr lang="en-US" dirty="0"/>
              <a:t>Update Model Values Phase</a:t>
            </a:r>
          </a:p>
          <a:p>
            <a:pPr>
              <a:buFont typeface="Wingdings" pitchFamily="2" charset="2"/>
              <a:buChar char="Ø"/>
            </a:pPr>
            <a:r>
              <a:rPr lang="en-US" dirty="0"/>
              <a:t>Invoke Application Phase</a:t>
            </a:r>
          </a:p>
          <a:p>
            <a:pPr>
              <a:buFont typeface="Wingdings" pitchFamily="2" charset="2"/>
              <a:buChar char="Ø"/>
            </a:pPr>
            <a:r>
              <a:rPr lang="en-US" dirty="0"/>
              <a:t>Render Response Phase</a:t>
            </a:r>
          </a:p>
          <a:p>
            <a:endParaRPr lang="en-US" dirty="0"/>
          </a:p>
          <a:p>
            <a:pPr>
              <a:buNone/>
            </a:pPr>
            <a:r>
              <a:rPr lang="en-US" b="1" dirty="0"/>
              <a:t>2) Render Phase</a:t>
            </a:r>
          </a:p>
          <a:p>
            <a:pPr>
              <a:buNone/>
            </a:pP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Request </a:t>
            </a:r>
            <a:r>
              <a:rPr lang="en-US" dirty="0" err="1"/>
              <a:t>Proccessing</a:t>
            </a:r>
            <a:r>
              <a:rPr lang="en-US" dirty="0"/>
              <a:t> Life Cycle</a:t>
            </a:r>
          </a:p>
        </p:txBody>
      </p:sp>
      <p:sp>
        <p:nvSpPr>
          <p:cNvPr id="4" name="Content Placeholder 3"/>
          <p:cNvSpPr>
            <a:spLocks noGrp="1"/>
          </p:cNvSpPr>
          <p:nvPr>
            <p:ph idx="1"/>
          </p:nvPr>
        </p:nvSpPr>
        <p:spPr/>
        <p:txBody>
          <a:bodyPr/>
          <a:lstStyle/>
          <a:p>
            <a:endParaRPr lang="en-US"/>
          </a:p>
        </p:txBody>
      </p:sp>
      <p:sp>
        <p:nvSpPr>
          <p:cNvPr id="5" name="object 4"/>
          <p:cNvSpPr/>
          <p:nvPr/>
        </p:nvSpPr>
        <p:spPr>
          <a:xfrm>
            <a:off x="539750" y="1341119"/>
            <a:ext cx="8064500" cy="51981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JSF application lifecycle consist of six phases which are as follows</a:t>
            </a:r>
          </a:p>
          <a:p>
            <a:pPr>
              <a:buNone/>
            </a:pPr>
            <a:r>
              <a:rPr lang="en-US" dirty="0"/>
              <a:t>1)Restore view phase</a:t>
            </a:r>
          </a:p>
          <a:p>
            <a:pPr>
              <a:buNone/>
            </a:pPr>
            <a:r>
              <a:rPr lang="en-US" dirty="0"/>
              <a:t>2)Apply request values phase; process events</a:t>
            </a:r>
          </a:p>
          <a:p>
            <a:pPr>
              <a:buNone/>
            </a:pPr>
            <a:r>
              <a:rPr lang="en-US" dirty="0"/>
              <a:t>3)Process validations phase; process events</a:t>
            </a:r>
          </a:p>
          <a:p>
            <a:pPr>
              <a:buNone/>
            </a:pPr>
            <a:r>
              <a:rPr lang="en-US" dirty="0"/>
              <a:t>4)Update model values phase; process events</a:t>
            </a:r>
          </a:p>
          <a:p>
            <a:pPr>
              <a:buNone/>
            </a:pPr>
            <a:r>
              <a:rPr lang="en-US" dirty="0"/>
              <a:t>5)Invoke application phase; process events</a:t>
            </a:r>
          </a:p>
          <a:p>
            <a:pPr>
              <a:buNone/>
            </a:pPr>
            <a:r>
              <a:rPr lang="en-US" dirty="0"/>
              <a:t>6)Render response phase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1: Restore view</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JSF begins the restore view phase as soon as a link or a button is clicked and JSF receives a request.</a:t>
            </a:r>
          </a:p>
          <a:p>
            <a:r>
              <a:rPr lang="en-US" dirty="0"/>
              <a:t>During this phase, the JSF builds the view, wires event handlers and </a:t>
            </a:r>
            <a:r>
              <a:rPr lang="en-US" dirty="0" err="1"/>
              <a:t>validators</a:t>
            </a:r>
            <a:r>
              <a:rPr lang="en-US" dirty="0"/>
              <a:t> to UI components and saves the view in the </a:t>
            </a:r>
            <a:r>
              <a:rPr lang="en-US" dirty="0" err="1"/>
              <a:t>FacesContext</a:t>
            </a:r>
            <a:r>
              <a:rPr lang="en-US" dirty="0"/>
              <a:t> instance. The </a:t>
            </a:r>
            <a:r>
              <a:rPr lang="en-US" dirty="0" err="1"/>
              <a:t>FacesContext</a:t>
            </a:r>
            <a:r>
              <a:rPr lang="en-US" dirty="0"/>
              <a:t> instance will now contains all the information required to process a request.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2: Apply request values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After the component tree is created/restored, each component in component tree uses decode method to extract its new value from the request parameters. Component stores this value. If the conversion fails, an error message is generated and queued on </a:t>
            </a:r>
            <a:r>
              <a:rPr lang="en-US" dirty="0" err="1"/>
              <a:t>FacesContext</a:t>
            </a:r>
            <a:r>
              <a:rPr lang="en-US" dirty="0"/>
              <a:t>. This message will be displayed during the render response phase, along with any validation errors.</a:t>
            </a:r>
          </a:p>
          <a:p>
            <a:r>
              <a:rPr lang="en-US" dirty="0"/>
              <a:t>If any decode methods / event listeners called </a:t>
            </a:r>
            <a:r>
              <a:rPr lang="en-US" dirty="0" err="1"/>
              <a:t>renderResponse</a:t>
            </a:r>
            <a:r>
              <a:rPr lang="en-US" dirty="0"/>
              <a:t> on the current </a:t>
            </a:r>
            <a:r>
              <a:rPr lang="en-US" dirty="0" err="1"/>
              <a:t>FacesContext</a:t>
            </a:r>
            <a:r>
              <a:rPr lang="en-US" dirty="0"/>
              <a:t> instance, the JSF moves to the render response phase.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3: Process validation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During this phase, the JSF processes all </a:t>
            </a:r>
            <a:r>
              <a:rPr lang="en-US" dirty="0" err="1"/>
              <a:t>validators</a:t>
            </a:r>
            <a:r>
              <a:rPr lang="en-US" dirty="0"/>
              <a:t> registered on component tree. It examines the component attribute rules for the validation and compares these rules to the local value stored for the component.</a:t>
            </a:r>
          </a:p>
          <a:p>
            <a:r>
              <a:rPr lang="en-US" dirty="0"/>
              <a:t>If the local value is invalid, the JSF adds an error message to the </a:t>
            </a:r>
            <a:r>
              <a:rPr lang="en-US" dirty="0" err="1"/>
              <a:t>FacesContext</a:t>
            </a:r>
            <a:r>
              <a:rPr lang="en-US" dirty="0"/>
              <a:t> instance, and the life cycle advances to the render response phase and display the same page again with the error message.</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4: Update model values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After the JSF checks that the data is valid, it walks over the component tree and set the corresponding server-side object properties to the components' local values. The JSF will update the bean properties corresponding to input component's value attribute.</a:t>
            </a:r>
          </a:p>
          <a:p>
            <a:r>
              <a:rPr lang="en-US" dirty="0"/>
              <a:t>If any </a:t>
            </a:r>
            <a:r>
              <a:rPr lang="en-US" dirty="0" err="1"/>
              <a:t>updateModels</a:t>
            </a:r>
            <a:r>
              <a:rPr lang="en-US" dirty="0"/>
              <a:t> methods called </a:t>
            </a:r>
            <a:r>
              <a:rPr lang="en-US" dirty="0" err="1"/>
              <a:t>renderResponse</a:t>
            </a:r>
            <a:r>
              <a:rPr lang="en-US" dirty="0"/>
              <a:t> on the current </a:t>
            </a:r>
            <a:r>
              <a:rPr lang="en-US" dirty="0" err="1"/>
              <a:t>FacesContext</a:t>
            </a:r>
            <a:r>
              <a:rPr lang="en-US" dirty="0"/>
              <a:t> instance, the JSF moves to the render response phase.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1676400"/>
            <a:ext cx="8487955" cy="464819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5: Invoke application</a:t>
            </a:r>
            <a:br>
              <a:rPr lang="en-US" b="1" dirty="0"/>
            </a:br>
            <a:endParaRPr lang="en-US" dirty="0"/>
          </a:p>
        </p:txBody>
      </p:sp>
      <p:sp>
        <p:nvSpPr>
          <p:cNvPr id="3" name="Content Placeholder 2"/>
          <p:cNvSpPr>
            <a:spLocks noGrp="1"/>
          </p:cNvSpPr>
          <p:nvPr>
            <p:ph idx="1"/>
          </p:nvPr>
        </p:nvSpPr>
        <p:spPr/>
        <p:txBody>
          <a:bodyPr/>
          <a:lstStyle/>
          <a:p>
            <a:r>
              <a:rPr lang="en-US" dirty="0"/>
              <a:t>During this phase, the JSF handles any application-level events, such as submitting a form / linking to another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6: Render response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During this phase, the JSF asks container/application server to render the page if the application is using JSP pages. For initial request, the components represented on the page will be added to the component tree as the JSP container executes the page. If this is not an initial request, the component tree is already built so components need not to be added again. In either case, the components will render themselves as the JSP container/Application server traverses the tags in the page.</a:t>
            </a:r>
          </a:p>
          <a:p>
            <a:r>
              <a:rPr lang="en-US" dirty="0"/>
              <a:t>After the content of the view is rendered, the response state is saved so that subsequent requests can access it and it is available to the restore view phase.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Render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Application is compiled, when a client makes an initial request for the </a:t>
            </a:r>
            <a:r>
              <a:rPr lang="en-US" dirty="0" err="1"/>
              <a:t>index.xhtml</a:t>
            </a:r>
            <a:r>
              <a:rPr lang="en-US" dirty="0"/>
              <a:t> web page.</a:t>
            </a:r>
          </a:p>
          <a:p>
            <a:r>
              <a:rPr lang="en-US" dirty="0"/>
              <a:t>Application executes after compilation and a new component tree is constructed for the application and placed in a </a:t>
            </a:r>
            <a:r>
              <a:rPr lang="en-US" dirty="0" err="1"/>
              <a:t>FacesContext</a:t>
            </a:r>
            <a:r>
              <a:rPr lang="en-US" dirty="0"/>
              <a:t>.</a:t>
            </a:r>
          </a:p>
          <a:p>
            <a:r>
              <a:rPr lang="en-US" dirty="0"/>
              <a:t>The component tree is populated with the component and the managed bean property associated with it, represented by the EL expression.</a:t>
            </a:r>
          </a:p>
          <a:p>
            <a:r>
              <a:rPr lang="en-US" dirty="0"/>
              <a:t>Based on the component tree. A new view is built.</a:t>
            </a:r>
          </a:p>
          <a:p>
            <a:r>
              <a:rPr lang="en-US" dirty="0"/>
              <a:t>The view is rendered to the requesting client as a response.</a:t>
            </a:r>
          </a:p>
          <a:p>
            <a:r>
              <a:rPr lang="en-US" dirty="0"/>
              <a:t>The component tree is destroyed automatically.</a:t>
            </a:r>
          </a:p>
          <a:p>
            <a:r>
              <a:rPr lang="en-US" dirty="0"/>
              <a:t>On subsequent requests, the component tree is rebuilt, and the saved state is applied.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JSF Managed Bean</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Validating a component's data</a:t>
            </a:r>
          </a:p>
          <a:p>
            <a:pPr marL="514350" indent="-514350">
              <a:buFont typeface="+mj-lt"/>
              <a:buAutoNum type="arabicPeriod"/>
            </a:pPr>
            <a:r>
              <a:rPr lang="en-US" dirty="0"/>
              <a:t>Handling an event fired by a component</a:t>
            </a:r>
          </a:p>
          <a:p>
            <a:pPr marL="514350" indent="-514350">
              <a:buFont typeface="+mj-lt"/>
              <a:buAutoNum type="arabicPeriod"/>
            </a:pPr>
            <a:r>
              <a:rPr lang="en-US" dirty="0"/>
              <a:t>Performing processing to determine the next page to which the application must navigate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1.Create managed Bean</a:t>
            </a:r>
          </a:p>
        </p:txBody>
      </p:sp>
      <p:sp>
        <p:nvSpPr>
          <p:cNvPr id="3" name="Content Placeholder 2"/>
          <p:cNvSpPr>
            <a:spLocks noGrp="1"/>
          </p:cNvSpPr>
          <p:nvPr>
            <p:ph idx="1"/>
          </p:nvPr>
        </p:nvSpPr>
        <p:spPr/>
        <p:txBody>
          <a:bodyPr>
            <a:normAutofit fontScale="92500" lnSpcReduction="20000"/>
          </a:bodyPr>
          <a:lstStyle/>
          <a:p>
            <a:pPr>
              <a:buNone/>
            </a:pPr>
            <a:r>
              <a:rPr lang="en-US" b="1" dirty="0"/>
              <a:t>public</a:t>
            </a:r>
            <a:r>
              <a:rPr lang="en-US" dirty="0"/>
              <a:t> </a:t>
            </a:r>
            <a:r>
              <a:rPr lang="en-US" b="1" dirty="0"/>
              <a:t>class</a:t>
            </a:r>
            <a:r>
              <a:rPr lang="en-US" dirty="0"/>
              <a:t> User {  </a:t>
            </a:r>
          </a:p>
          <a:p>
            <a:pPr>
              <a:buNone/>
            </a:pPr>
            <a:r>
              <a:rPr lang="en-US" b="1" dirty="0"/>
              <a:t>private</a:t>
            </a:r>
            <a:r>
              <a:rPr lang="en-US" dirty="0"/>
              <a:t> String name;  </a:t>
            </a:r>
          </a:p>
          <a:p>
            <a:pPr>
              <a:buNone/>
            </a:pPr>
            <a:r>
              <a:rPr lang="en-US" b="1" dirty="0"/>
              <a:t>public</a:t>
            </a:r>
            <a:r>
              <a:rPr lang="en-US" dirty="0"/>
              <a:t> String </a:t>
            </a:r>
            <a:r>
              <a:rPr lang="en-US" dirty="0" err="1"/>
              <a:t>getName</a:t>
            </a:r>
            <a:r>
              <a:rPr lang="en-US" dirty="0"/>
              <a:t>() {  </a:t>
            </a:r>
          </a:p>
          <a:p>
            <a:pPr>
              <a:buNone/>
            </a:pPr>
            <a:r>
              <a:rPr lang="en-US" b="1" dirty="0"/>
              <a:t>return</a:t>
            </a:r>
            <a:r>
              <a:rPr lang="en-US" dirty="0"/>
              <a:t> name;  </a:t>
            </a:r>
          </a:p>
          <a:p>
            <a:pPr>
              <a:buNone/>
            </a:pPr>
            <a:r>
              <a:rPr lang="en-US" dirty="0"/>
              <a:t>}  </a:t>
            </a:r>
          </a:p>
          <a:p>
            <a:pPr>
              <a:buNone/>
            </a:pPr>
            <a:r>
              <a:rPr lang="en-US" b="1" dirty="0"/>
              <a:t>public</a:t>
            </a:r>
            <a:r>
              <a:rPr lang="en-US" dirty="0"/>
              <a:t> </a:t>
            </a:r>
            <a:r>
              <a:rPr lang="en-US" b="1" dirty="0"/>
              <a:t>void</a:t>
            </a:r>
            <a:r>
              <a:rPr lang="en-US" dirty="0"/>
              <a:t> </a:t>
            </a:r>
            <a:r>
              <a:rPr lang="en-US" dirty="0" err="1"/>
              <a:t>setName</a:t>
            </a:r>
            <a:r>
              <a:rPr lang="en-US" dirty="0"/>
              <a:t>(String name) {  </a:t>
            </a:r>
          </a:p>
          <a:p>
            <a:pPr>
              <a:buNone/>
            </a:pPr>
            <a:r>
              <a:rPr lang="en-US" b="1" dirty="0"/>
              <a:t>this</a:t>
            </a:r>
            <a:r>
              <a:rPr lang="en-US" dirty="0"/>
              <a:t>.name = name;  </a:t>
            </a:r>
          </a:p>
          <a:p>
            <a:pPr>
              <a:buNone/>
            </a:pPr>
            <a:r>
              <a:rPr lang="en-US" dirty="0"/>
              <a:t>}   </a:t>
            </a:r>
          </a:p>
          <a:p>
            <a:pPr>
              <a:buNone/>
            </a:pPr>
            <a:r>
              <a:rPr lang="en-US" dirty="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2.Configure Managed Bean</a:t>
            </a:r>
          </a:p>
        </p:txBody>
      </p:sp>
      <p:sp>
        <p:nvSpPr>
          <p:cNvPr id="3" name="Content Placeholder 2"/>
          <p:cNvSpPr>
            <a:spLocks noGrp="1"/>
          </p:cNvSpPr>
          <p:nvPr>
            <p:ph idx="1"/>
          </p:nvPr>
        </p:nvSpPr>
        <p:spPr/>
        <p:txBody>
          <a:bodyPr/>
          <a:lstStyle/>
          <a:p>
            <a:r>
              <a:rPr lang="en-US" dirty="0"/>
              <a:t>By configuring into XML file.</a:t>
            </a:r>
          </a:p>
          <a:p>
            <a:r>
              <a:rPr lang="en-US" dirty="0"/>
              <a:t>By using annotations.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Managed Bean into XML file(faces-config.xml)</a:t>
            </a:r>
          </a:p>
        </p:txBody>
      </p:sp>
      <p:sp>
        <p:nvSpPr>
          <p:cNvPr id="3" name="Content Placeholder 2"/>
          <p:cNvSpPr>
            <a:spLocks noGrp="1"/>
          </p:cNvSpPr>
          <p:nvPr>
            <p:ph idx="1"/>
          </p:nvPr>
        </p:nvSpPr>
        <p:spPr/>
        <p:txBody>
          <a:bodyPr/>
          <a:lstStyle/>
          <a:p>
            <a:pPr>
              <a:buNone/>
            </a:pPr>
            <a:r>
              <a:rPr lang="en-US" dirty="0"/>
              <a:t>&lt;managed-bean&gt;  </a:t>
            </a:r>
          </a:p>
          <a:p>
            <a:pPr>
              <a:buNone/>
            </a:pPr>
            <a:r>
              <a:rPr lang="en-US" dirty="0"/>
              <a:t>&lt;managed-bean-name&gt;user&lt;/managed-bean-name&gt;  </a:t>
            </a:r>
          </a:p>
          <a:p>
            <a:pPr>
              <a:buNone/>
            </a:pPr>
            <a:r>
              <a:rPr lang="en-US" dirty="0"/>
              <a:t>&lt;managed-bean-</a:t>
            </a:r>
            <a:r>
              <a:rPr lang="en-US" b="1" dirty="0"/>
              <a:t>class</a:t>
            </a:r>
            <a:r>
              <a:rPr lang="en-US" dirty="0"/>
              <a:t>&gt;User&lt;/managed-bean-</a:t>
            </a:r>
            <a:r>
              <a:rPr lang="en-US" b="1" dirty="0"/>
              <a:t>class</a:t>
            </a:r>
            <a:r>
              <a:rPr lang="en-US" dirty="0"/>
              <a:t>&gt;  </a:t>
            </a:r>
          </a:p>
          <a:p>
            <a:pPr>
              <a:buNone/>
            </a:pPr>
            <a:r>
              <a:rPr lang="en-US" dirty="0"/>
              <a:t>&lt;managed-bean-scope&gt;session&lt;/managed-bean-scope&gt;  </a:t>
            </a:r>
          </a:p>
          <a:p>
            <a:pPr>
              <a:buNone/>
            </a:pPr>
            <a:r>
              <a:rPr lang="en-US" dirty="0"/>
              <a:t>&lt;/managed-bean&gt;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Managed Bean using Annotations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import</a:t>
            </a:r>
            <a:r>
              <a:rPr lang="en-US" dirty="0"/>
              <a:t> </a:t>
            </a:r>
            <a:r>
              <a:rPr lang="en-US" dirty="0" err="1"/>
              <a:t>javax.faces.bean.ManagedBean</a:t>
            </a:r>
            <a:r>
              <a:rPr lang="en-US" dirty="0"/>
              <a:t>;  </a:t>
            </a:r>
          </a:p>
          <a:p>
            <a:pPr>
              <a:buNone/>
            </a:pPr>
            <a:r>
              <a:rPr lang="en-US" b="1" dirty="0"/>
              <a:t>import</a:t>
            </a:r>
            <a:r>
              <a:rPr lang="en-US" dirty="0"/>
              <a:t> </a:t>
            </a:r>
            <a:r>
              <a:rPr lang="en-US" dirty="0" err="1"/>
              <a:t>javax.faces.bean.RequestScoped</a:t>
            </a:r>
            <a:r>
              <a:rPr lang="en-US" dirty="0"/>
              <a:t>;  </a:t>
            </a:r>
          </a:p>
          <a:p>
            <a:pPr>
              <a:buNone/>
            </a:pPr>
            <a:r>
              <a:rPr lang="en-US" dirty="0"/>
              <a:t>  </a:t>
            </a:r>
          </a:p>
          <a:p>
            <a:pPr>
              <a:buNone/>
            </a:pPr>
            <a:r>
              <a:rPr lang="en-US" dirty="0"/>
              <a:t>@</a:t>
            </a:r>
            <a:r>
              <a:rPr lang="en-US" dirty="0" err="1"/>
              <a:t>ManagedBean</a:t>
            </a:r>
            <a:r>
              <a:rPr lang="en-US" dirty="0"/>
              <a:t>    // Using </a:t>
            </a:r>
            <a:r>
              <a:rPr lang="en-US" dirty="0" err="1"/>
              <a:t>ManagedBean</a:t>
            </a:r>
            <a:r>
              <a:rPr lang="en-US" dirty="0"/>
              <a:t> annotation  </a:t>
            </a:r>
          </a:p>
          <a:p>
            <a:pPr>
              <a:buNone/>
            </a:pPr>
            <a:r>
              <a:rPr lang="en-US" dirty="0"/>
              <a:t>@</a:t>
            </a:r>
            <a:r>
              <a:rPr lang="en-US" dirty="0" err="1"/>
              <a:t>RequestScoped</a:t>
            </a:r>
            <a:r>
              <a:rPr lang="en-US" dirty="0"/>
              <a:t>  // Using Scope annotation  </a:t>
            </a:r>
          </a:p>
          <a:p>
            <a:pPr>
              <a:buNone/>
            </a:pPr>
            <a:r>
              <a:rPr lang="en-US" b="1" dirty="0"/>
              <a:t>public</a:t>
            </a:r>
            <a:r>
              <a:rPr lang="en-US" dirty="0"/>
              <a:t> </a:t>
            </a:r>
            <a:r>
              <a:rPr lang="en-US" b="1" dirty="0"/>
              <a:t>class</a:t>
            </a:r>
            <a:r>
              <a:rPr lang="en-US" dirty="0"/>
              <a:t> User {  </a:t>
            </a:r>
          </a:p>
          <a:p>
            <a:pPr>
              <a:buNone/>
            </a:pPr>
            <a:r>
              <a:rPr lang="en-US" dirty="0"/>
              <a:t>    </a:t>
            </a:r>
            <a:r>
              <a:rPr lang="en-US" b="1" dirty="0"/>
              <a:t>private</a:t>
            </a:r>
            <a:r>
              <a:rPr lang="en-US" dirty="0"/>
              <a:t> String name;  </a:t>
            </a:r>
          </a:p>
          <a:p>
            <a:pPr>
              <a:buNone/>
            </a:pPr>
            <a:r>
              <a:rPr lang="en-US" dirty="0"/>
              <a:t>    </a:t>
            </a:r>
            <a:r>
              <a:rPr lang="en-US" b="1" dirty="0"/>
              <a:t>public</a:t>
            </a:r>
            <a:r>
              <a:rPr lang="en-US" dirty="0"/>
              <a:t> String </a:t>
            </a:r>
            <a:r>
              <a:rPr lang="en-US" dirty="0" err="1"/>
              <a:t>getName</a:t>
            </a:r>
            <a:r>
              <a:rPr lang="en-US" dirty="0"/>
              <a:t>() {  </a:t>
            </a:r>
          </a:p>
          <a:p>
            <a:pPr>
              <a:buNone/>
            </a:pPr>
            <a:r>
              <a:rPr lang="en-US" dirty="0"/>
              <a:t>        </a:t>
            </a:r>
            <a:r>
              <a:rPr lang="en-US" b="1" dirty="0"/>
              <a:t>return</a:t>
            </a:r>
            <a:r>
              <a:rPr lang="en-US" dirty="0"/>
              <a:t> name;  </a:t>
            </a:r>
          </a:p>
          <a:p>
            <a:pPr>
              <a:buNone/>
            </a:pPr>
            <a:r>
              <a:rPr lang="en-US" dirty="0"/>
              <a:t>    }  </a:t>
            </a:r>
          </a:p>
          <a:p>
            <a:pPr>
              <a:buNone/>
            </a:pPr>
            <a:r>
              <a:rPr lang="en-US" dirty="0"/>
              <a:t>    </a:t>
            </a:r>
            <a:r>
              <a:rPr lang="en-US" b="1" dirty="0"/>
              <a:t>public</a:t>
            </a:r>
            <a:r>
              <a:rPr lang="en-US" dirty="0"/>
              <a:t> </a:t>
            </a:r>
            <a:r>
              <a:rPr lang="en-US" b="1" dirty="0"/>
              <a:t>void</a:t>
            </a:r>
            <a:r>
              <a:rPr lang="en-US" dirty="0"/>
              <a:t> </a:t>
            </a:r>
            <a:r>
              <a:rPr lang="en-US" dirty="0" err="1"/>
              <a:t>setName</a:t>
            </a:r>
            <a:r>
              <a:rPr lang="en-US" dirty="0"/>
              <a:t>(String name) {  </a:t>
            </a:r>
          </a:p>
          <a:p>
            <a:pPr>
              <a:buNone/>
            </a:pPr>
            <a:r>
              <a:rPr lang="en-US" dirty="0"/>
              <a:t>     </a:t>
            </a:r>
            <a:r>
              <a:rPr lang="en-US" b="1" dirty="0"/>
              <a:t>this</a:t>
            </a:r>
            <a:r>
              <a:rPr lang="en-US" dirty="0"/>
              <a:t>.name = name;  </a:t>
            </a:r>
          </a:p>
          <a:p>
            <a:pPr>
              <a:buNone/>
            </a:pPr>
            <a:r>
              <a:rPr lang="en-US" dirty="0"/>
              <a:t>}  </a:t>
            </a:r>
          </a:p>
          <a:p>
            <a:pPr>
              <a:buNone/>
            </a:pP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b="1" dirty="0"/>
              <a:t>Application (@</a:t>
            </a:r>
            <a:r>
              <a:rPr lang="en-US" b="1" dirty="0" err="1"/>
              <a:t>ApplicationScoped</a:t>
            </a:r>
            <a:r>
              <a:rPr lang="en-US" b="1" dirty="0"/>
              <a:t>):</a:t>
            </a:r>
            <a:r>
              <a:rPr lang="en-US" dirty="0"/>
              <a:t> Application scope persists across all users? interactions with a web application.</a:t>
            </a:r>
          </a:p>
          <a:p>
            <a:pPr marL="514350" indent="-514350">
              <a:buFont typeface="+mj-lt"/>
              <a:buAutoNum type="arabicPeriod"/>
            </a:pPr>
            <a:r>
              <a:rPr lang="en-US" b="1" dirty="0"/>
              <a:t>Session (@</a:t>
            </a:r>
            <a:r>
              <a:rPr lang="en-US" b="1" dirty="0" err="1"/>
              <a:t>SessionScoped</a:t>
            </a:r>
            <a:r>
              <a:rPr lang="en-US" b="1" dirty="0"/>
              <a:t>):</a:t>
            </a:r>
            <a:r>
              <a:rPr lang="en-US" dirty="0"/>
              <a:t> Session scope persists across multiple HTTP requests in a web application.</a:t>
            </a:r>
          </a:p>
          <a:p>
            <a:pPr marL="514350" indent="-514350">
              <a:buFont typeface="+mj-lt"/>
              <a:buAutoNum type="arabicPeriod"/>
            </a:pPr>
            <a:r>
              <a:rPr lang="en-US" b="1" dirty="0"/>
              <a:t>View (@</a:t>
            </a:r>
            <a:r>
              <a:rPr lang="en-US" b="1" dirty="0" err="1"/>
              <a:t>ViewScoped</a:t>
            </a:r>
            <a:r>
              <a:rPr lang="en-US" b="1" dirty="0"/>
              <a:t>):</a:t>
            </a:r>
            <a:r>
              <a:rPr lang="en-US" dirty="0"/>
              <a:t> View scope persists during a </a:t>
            </a:r>
            <a:r>
              <a:rPr lang="en-US" dirty="0" err="1"/>
              <a:t>user?s</a:t>
            </a:r>
            <a:r>
              <a:rPr lang="en-US" dirty="0"/>
              <a:t> interaction with a single page (view) of a web application.</a:t>
            </a:r>
          </a:p>
          <a:p>
            <a:pPr marL="514350" indent="-514350">
              <a:buFont typeface="+mj-lt"/>
              <a:buAutoNum type="arabicPeriod"/>
            </a:pPr>
            <a:r>
              <a:rPr lang="en-US" b="1" dirty="0"/>
              <a:t>Request (@</a:t>
            </a:r>
            <a:r>
              <a:rPr lang="en-US" b="1" dirty="0" err="1"/>
              <a:t>RequestScoped</a:t>
            </a:r>
            <a:r>
              <a:rPr lang="en-US" b="1" dirty="0"/>
              <a:t>):</a:t>
            </a:r>
            <a:r>
              <a:rPr lang="en-US" dirty="0"/>
              <a:t> Request scope persists during a single HTTP request in a web application.</a:t>
            </a:r>
          </a:p>
          <a:p>
            <a:pPr marL="514350" indent="-514350">
              <a:buFont typeface="+mj-lt"/>
              <a:buAutoNum type="arabicPeriod"/>
            </a:pPr>
            <a:r>
              <a:rPr lang="en-US" b="1" dirty="0"/>
              <a:t>None (@</a:t>
            </a:r>
            <a:r>
              <a:rPr lang="en-US" b="1" dirty="0" err="1"/>
              <a:t>NoneScoped</a:t>
            </a:r>
            <a:r>
              <a:rPr lang="en-US" b="1" dirty="0"/>
              <a:t>):</a:t>
            </a:r>
            <a:r>
              <a:rPr lang="en-US" dirty="0"/>
              <a:t> Indicates a scope is not defined for the application.</a:t>
            </a:r>
          </a:p>
          <a:p>
            <a:pPr marL="514350" indent="-514350">
              <a:buFont typeface="+mj-lt"/>
              <a:buAutoNum type="arabicPeriod"/>
            </a:pPr>
            <a:r>
              <a:rPr lang="en-US" b="1" dirty="0"/>
              <a:t>Custom (@</a:t>
            </a:r>
            <a:r>
              <a:rPr lang="en-US" b="1" dirty="0" err="1"/>
              <a:t>CustomScoped</a:t>
            </a:r>
            <a:r>
              <a:rPr lang="en-US" b="1" dirty="0"/>
              <a:t>):</a:t>
            </a:r>
            <a:r>
              <a:rPr lang="en-US" dirty="0"/>
              <a:t> A user-defined, nonstandard scope. Its value must be configured as a </a:t>
            </a:r>
            <a:r>
              <a:rPr lang="en-US" dirty="0" err="1"/>
              <a:t>java.util.Map</a:t>
            </a:r>
            <a:r>
              <a:rPr lang="en-US" dirty="0"/>
              <a:t>. Custom scopes are used infrequently.</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2.create JSF page &amp; Use managed Bean to </a:t>
            </a:r>
            <a:r>
              <a:rPr lang="en-US" dirty="0" err="1"/>
              <a:t>retreive</a:t>
            </a:r>
            <a:r>
              <a:rPr lang="en-US" dirty="0"/>
              <a:t>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533400"/>
            <a:ext cx="8610600" cy="6096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Page Structure</a:t>
            </a:r>
          </a:p>
        </p:txBody>
      </p:sp>
      <p:sp>
        <p:nvSpPr>
          <p:cNvPr id="3" name="Content Placeholder 2"/>
          <p:cNvSpPr>
            <a:spLocks noGrp="1"/>
          </p:cNvSpPr>
          <p:nvPr>
            <p:ph idx="1"/>
          </p:nvPr>
        </p:nvSpPr>
        <p:spPr>
          <a:xfrm>
            <a:off x="457200" y="1600200"/>
            <a:ext cx="8229600" cy="4953000"/>
          </a:xfrm>
        </p:spPr>
        <p:txBody>
          <a:bodyPr>
            <a:noAutofit/>
          </a:bodyPr>
          <a:lstStyle/>
          <a:p>
            <a:r>
              <a:rPr lang="en-US" sz="1800" dirty="0"/>
              <a:t>&lt;?xml version='1.0' encoding='UTF-8' ?&gt;</a:t>
            </a:r>
          </a:p>
          <a:p>
            <a:pPr>
              <a:buNone/>
            </a:pPr>
            <a:r>
              <a:rPr lang="en-US" sz="1800" dirty="0"/>
              <a:t>      &lt;!DOCTYPE html PUBLIC "-//W3C//DTD XHTML 1.0 Transitional//EN" "http://www.w3.org/TR/xhtml1/DTD/xhtml1-transitional.dtd"&gt;</a:t>
            </a:r>
          </a:p>
          <a:p>
            <a:pPr>
              <a:buNone/>
            </a:pPr>
            <a:r>
              <a:rPr lang="en-US" sz="1800" dirty="0"/>
              <a:t>&lt;html </a:t>
            </a:r>
            <a:r>
              <a:rPr lang="en-US" sz="1800" dirty="0" err="1"/>
              <a:t>xmlns</a:t>
            </a:r>
            <a:r>
              <a:rPr lang="en-US" sz="1800" dirty="0"/>
              <a:t>="http://www.w3.org/1999/xhtml"</a:t>
            </a:r>
          </a:p>
          <a:p>
            <a:pPr>
              <a:buNone/>
            </a:pPr>
            <a:r>
              <a:rPr lang="en-US" sz="1800" dirty="0"/>
              <a:t>      </a:t>
            </a:r>
            <a:r>
              <a:rPr lang="en-US" sz="1800" dirty="0" err="1"/>
              <a:t>xmlns:h</a:t>
            </a:r>
            <a:r>
              <a:rPr lang="en-US" sz="1800" dirty="0"/>
              <a:t>="http://xmlns.jcp.org/jsf/html"</a:t>
            </a:r>
          </a:p>
          <a:p>
            <a:pPr>
              <a:buNone/>
            </a:pPr>
            <a:r>
              <a:rPr lang="en-US" sz="1800" dirty="0"/>
              <a:t>      </a:t>
            </a:r>
            <a:r>
              <a:rPr lang="en-US" sz="1800" dirty="0" err="1"/>
              <a:t>xmlns:c</a:t>
            </a:r>
            <a:r>
              <a:rPr lang="en-US" sz="1800" dirty="0"/>
              <a:t>="http://java.sun.com/jsf/core"</a:t>
            </a:r>
          </a:p>
          <a:p>
            <a:pPr>
              <a:buNone/>
            </a:pPr>
            <a:r>
              <a:rPr lang="en-US" sz="1800" dirty="0"/>
              <a:t>      </a:t>
            </a:r>
            <a:r>
              <a:rPr lang="en-US" sz="1800" dirty="0" err="1"/>
              <a:t>xmlns:ui</a:t>
            </a:r>
            <a:r>
              <a:rPr lang="en-US" sz="1800" dirty="0"/>
              <a:t>="http://java.sun.com/jsf/facelets"&gt;</a:t>
            </a:r>
          </a:p>
          <a:p>
            <a:pPr>
              <a:buNone/>
            </a:pPr>
            <a:r>
              <a:rPr lang="en-US" sz="1800" dirty="0"/>
              <a:t>    &lt;h:head&gt;</a:t>
            </a:r>
          </a:p>
          <a:p>
            <a:pPr>
              <a:buNone/>
            </a:pPr>
            <a:r>
              <a:rPr lang="en-US" sz="1800" dirty="0"/>
              <a:t>        &lt;title&gt;</a:t>
            </a:r>
            <a:r>
              <a:rPr lang="en-US" sz="1800" dirty="0" err="1"/>
              <a:t>Facelet</a:t>
            </a:r>
            <a:r>
              <a:rPr lang="en-US" sz="1800" dirty="0"/>
              <a:t> Title&lt;/title&gt;</a:t>
            </a:r>
          </a:p>
          <a:p>
            <a:pPr>
              <a:buNone/>
            </a:pPr>
            <a:r>
              <a:rPr lang="en-US" sz="1800" dirty="0"/>
              <a:t>    &lt;/h:head&gt;</a:t>
            </a:r>
          </a:p>
          <a:p>
            <a:pPr>
              <a:buNone/>
            </a:pPr>
            <a:r>
              <a:rPr lang="en-US" sz="1800" dirty="0"/>
              <a:t>    &lt;h:body&gt;</a:t>
            </a:r>
          </a:p>
          <a:p>
            <a:pPr>
              <a:buNone/>
            </a:pPr>
            <a:r>
              <a:rPr lang="en-US" sz="1800" dirty="0"/>
              <a:t>        Hello this is my first JSF program</a:t>
            </a:r>
          </a:p>
          <a:p>
            <a:pPr>
              <a:buNone/>
            </a:pPr>
            <a:r>
              <a:rPr lang="en-US" sz="1800" dirty="0"/>
              <a:t>        &lt;h:form&gt;            </a:t>
            </a:r>
          </a:p>
          <a:p>
            <a:pPr>
              <a:buNone/>
            </a:pPr>
            <a:r>
              <a:rPr lang="en-US" sz="1800" dirty="0"/>
              <a:t>        &lt;/h:form&gt;</a:t>
            </a:r>
          </a:p>
          <a:p>
            <a:pPr>
              <a:buNone/>
            </a:pPr>
            <a:r>
              <a:rPr lang="en-US" sz="1800" dirty="0"/>
              <a:t>    &lt;/h:body&gt;</a:t>
            </a:r>
          </a:p>
          <a:p>
            <a:pPr>
              <a:buNone/>
            </a:pPr>
            <a:r>
              <a:rPr lang="en-US" sz="1800" dirty="0"/>
              <a:t>&lt;/html&gt;</a:t>
            </a:r>
          </a:p>
          <a:p>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ctrTitle" idx="4294967295"/>
          </p:nvPr>
        </p:nvSpPr>
        <p:spPr>
          <a:xfrm>
            <a:off x="755650" y="2924175"/>
            <a:ext cx="7707313" cy="636588"/>
          </a:xfrm>
          <a:effectLst/>
        </p:spPr>
        <p:txBody>
          <a:bodyPr lIns="0" tIns="0" rIns="0" bIns="0" anchor="b">
            <a:spAutoFit/>
          </a:bodyPr>
          <a:lstStyle/>
          <a:p>
            <a:pPr algn="ctr">
              <a:lnSpc>
                <a:spcPct val="95000"/>
              </a:lnSpc>
            </a:pPr>
            <a:r>
              <a:rPr lang="en-US" sz="4400">
                <a:effectLst>
                  <a:outerShdw blurRad="38100" dist="38100" dir="2700000" algn="tl">
                    <a:srgbClr val="FFFFFF"/>
                  </a:outerShdw>
                </a:effectLst>
              </a:rPr>
              <a:t>JSF Commonly Used Tags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Namespaces</a:t>
            </a:r>
          </a:p>
        </p:txBody>
      </p:sp>
      <p:graphicFrame>
        <p:nvGraphicFramePr>
          <p:cNvPr id="4" name="Content Placeholder 3"/>
          <p:cNvGraphicFramePr>
            <a:graphicFrameLocks noGrp="1"/>
          </p:cNvGraphicFramePr>
          <p:nvPr>
            <p:ph idx="1"/>
          </p:nvPr>
        </p:nvGraphicFramePr>
        <p:xfrm>
          <a:off x="457200" y="1600200"/>
          <a:ext cx="8229600" cy="4038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tblGrid>
              <a:tr h="807720">
                <a:tc>
                  <a:txBody>
                    <a:bodyPr/>
                    <a:lstStyle/>
                    <a:p>
                      <a:r>
                        <a:rPr lang="en-US" dirty="0"/>
                        <a:t>JSF  Component</a:t>
                      </a:r>
                    </a:p>
                  </a:txBody>
                  <a:tcPr/>
                </a:tc>
                <a:tc>
                  <a:txBody>
                    <a:bodyPr/>
                    <a:lstStyle/>
                    <a:p>
                      <a:r>
                        <a:rPr lang="en-US" dirty="0"/>
                        <a:t>Tag Used</a:t>
                      </a:r>
                    </a:p>
                  </a:txBody>
                  <a:tcPr/>
                </a:tc>
                <a:tc>
                  <a:txBody>
                    <a:bodyPr/>
                    <a:lstStyle/>
                    <a:p>
                      <a:r>
                        <a:rPr lang="en-US" dirty="0"/>
                        <a:t>JSF Namespace</a:t>
                      </a:r>
                    </a:p>
                  </a:txBody>
                  <a:tcPr/>
                </a:tc>
                <a:extLst>
                  <a:ext uri="{0D108BD9-81ED-4DB2-BD59-A6C34878D82A}">
                    <a16:rowId xmlns:a16="http://schemas.microsoft.com/office/drawing/2014/main" val="10000"/>
                  </a:ext>
                </a:extLst>
              </a:tr>
              <a:tr h="807720">
                <a:tc>
                  <a:txBody>
                    <a:bodyPr/>
                    <a:lstStyle/>
                    <a:p>
                      <a:r>
                        <a:rPr lang="en-US" dirty="0"/>
                        <a:t>Core Component</a:t>
                      </a:r>
                    </a:p>
                  </a:txBody>
                  <a:tcPr/>
                </a:tc>
                <a:tc>
                  <a:txBody>
                    <a:bodyPr/>
                    <a:lstStyle/>
                    <a:p>
                      <a:r>
                        <a:rPr lang="en-US" dirty="0"/>
                        <a:t>f</a:t>
                      </a:r>
                    </a:p>
                  </a:txBody>
                  <a:tcPr/>
                </a:tc>
                <a:tc>
                  <a:txBody>
                    <a:bodyPr/>
                    <a:lstStyle/>
                    <a:p>
                      <a:r>
                        <a:rPr lang="en-US" dirty="0"/>
                        <a:t>http://xmlns.jcp.org/jsf/core</a:t>
                      </a:r>
                    </a:p>
                  </a:txBody>
                  <a:tcPr/>
                </a:tc>
                <a:extLst>
                  <a:ext uri="{0D108BD9-81ED-4DB2-BD59-A6C34878D82A}">
                    <a16:rowId xmlns:a16="http://schemas.microsoft.com/office/drawing/2014/main" val="10001"/>
                  </a:ext>
                </a:extLst>
              </a:tr>
              <a:tr h="807720">
                <a:tc>
                  <a:txBody>
                    <a:bodyPr/>
                    <a:lstStyle/>
                    <a:p>
                      <a:r>
                        <a:rPr lang="en-US" dirty="0"/>
                        <a:t>HTML components</a:t>
                      </a:r>
                    </a:p>
                  </a:txBody>
                  <a:tcPr/>
                </a:tc>
                <a:tc>
                  <a:txBody>
                    <a:bodyPr/>
                    <a:lstStyle/>
                    <a:p>
                      <a:r>
                        <a:rPr lang="en-US" dirty="0"/>
                        <a: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http://xmlns.jcp.org/jsf/html</a:t>
                      </a:r>
                    </a:p>
                    <a:p>
                      <a:endParaRPr lang="en-US" dirty="0"/>
                    </a:p>
                  </a:txBody>
                  <a:tcPr/>
                </a:tc>
                <a:extLst>
                  <a:ext uri="{0D108BD9-81ED-4DB2-BD59-A6C34878D82A}">
                    <a16:rowId xmlns:a16="http://schemas.microsoft.com/office/drawing/2014/main" val="10002"/>
                  </a:ext>
                </a:extLst>
              </a:tr>
              <a:tr h="807720">
                <a:tc>
                  <a:txBody>
                    <a:bodyPr/>
                    <a:lstStyle/>
                    <a:p>
                      <a:r>
                        <a:rPr lang="en-US" dirty="0" err="1"/>
                        <a:t>Facelets</a:t>
                      </a:r>
                      <a:r>
                        <a:rPr lang="en-US" dirty="0"/>
                        <a:t> components</a:t>
                      </a:r>
                    </a:p>
                  </a:txBody>
                  <a:tcPr/>
                </a:tc>
                <a:tc>
                  <a:txBody>
                    <a:bodyPr/>
                    <a:lstStyle/>
                    <a:p>
                      <a:r>
                        <a:rPr lang="en-US" dirty="0" err="1"/>
                        <a:t>ui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http://xmlns.jcp.org/jsf/facelets</a:t>
                      </a:r>
                    </a:p>
                    <a:p>
                      <a:endParaRPr lang="en-US" dirty="0"/>
                    </a:p>
                  </a:txBody>
                  <a:tcPr/>
                </a:tc>
                <a:extLst>
                  <a:ext uri="{0D108BD9-81ED-4DB2-BD59-A6C34878D82A}">
                    <a16:rowId xmlns:a16="http://schemas.microsoft.com/office/drawing/2014/main" val="10003"/>
                  </a:ext>
                </a:extLst>
              </a:tr>
              <a:tr h="807720">
                <a:tc>
                  <a:txBody>
                    <a:bodyPr/>
                    <a:lstStyle/>
                    <a:p>
                      <a:r>
                        <a:rPr lang="en-US" dirty="0"/>
                        <a:t>Composite  components</a:t>
                      </a:r>
                    </a:p>
                  </a:txBody>
                  <a:tcPr/>
                </a:tc>
                <a:tc>
                  <a:txBody>
                    <a:bodyPr/>
                    <a:lstStyle/>
                    <a:p>
                      <a:r>
                        <a:rPr lang="en-US" dirty="0"/>
                        <a:t>cc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http://xmlns.jcp.org/jsf/composite</a:t>
                      </a:r>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JavaServer</a:t>
            </a:r>
            <a:r>
              <a:rPr lang="en-US" dirty="0"/>
              <a:t> Faces HTML tag library </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48554" y="1371600"/>
            <a:ext cx="8590646" cy="52673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28600" y="228600"/>
            <a:ext cx="8382000" cy="6629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23074" y="304800"/>
            <a:ext cx="8462454" cy="6172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JSF Validation</a:t>
            </a:r>
            <a:br>
              <a:rPr lang="en-US" dirty="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8600" y="1752600"/>
            <a:ext cx="8710728" cy="4495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&lt;f:validateBean&gt;</a:t>
            </a:r>
            <a:br>
              <a:rPr lang="en-US" dirty="0"/>
            </a:br>
            <a:endParaRPr lang="en-US" dirty="0"/>
          </a:p>
        </p:txBody>
      </p:sp>
      <p:sp>
        <p:nvSpPr>
          <p:cNvPr id="3" name="Content Placeholder 2"/>
          <p:cNvSpPr>
            <a:spLocks noGrp="1"/>
          </p:cNvSpPr>
          <p:nvPr>
            <p:ph idx="1"/>
          </p:nvPr>
        </p:nvSpPr>
        <p:spPr/>
        <p:txBody>
          <a:bodyPr/>
          <a:lstStyle/>
          <a:p>
            <a:r>
              <a:rPr lang="en-US" dirty="0"/>
              <a:t>Built-In Bean Validation Constraints</a:t>
            </a:r>
          </a:p>
          <a:p>
            <a:endParaRPr lang="en-US" dirty="0"/>
          </a:p>
        </p:txBody>
      </p:sp>
      <p:pic>
        <p:nvPicPr>
          <p:cNvPr id="7171" name="Picture 3"/>
          <p:cNvPicPr>
            <a:picLocks noChangeAspect="1" noChangeArrowheads="1"/>
          </p:cNvPicPr>
          <p:nvPr/>
        </p:nvPicPr>
        <p:blipFill>
          <a:blip r:embed="rId2"/>
          <a:srcRect/>
          <a:stretch>
            <a:fillRect/>
          </a:stretch>
        </p:blipFill>
        <p:spPr bwMode="auto">
          <a:xfrm>
            <a:off x="0" y="2209800"/>
            <a:ext cx="8839200" cy="4607431"/>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b="1" dirty="0"/>
              <a:t>import</a:t>
            </a:r>
            <a:r>
              <a:rPr lang="en-US" dirty="0"/>
              <a:t> </a:t>
            </a:r>
            <a:r>
              <a:rPr lang="en-US" dirty="0" err="1"/>
              <a:t>javax.faces.bean.ManagedBean</a:t>
            </a:r>
            <a:r>
              <a:rPr lang="en-US" dirty="0"/>
              <a:t>;  </a:t>
            </a:r>
          </a:p>
          <a:p>
            <a:pPr>
              <a:buNone/>
            </a:pPr>
            <a:r>
              <a:rPr lang="en-US" b="1" dirty="0"/>
              <a:t>import</a:t>
            </a:r>
            <a:r>
              <a:rPr lang="en-US" dirty="0"/>
              <a:t> </a:t>
            </a:r>
            <a:r>
              <a:rPr lang="en-US" dirty="0" err="1"/>
              <a:t>javax.faces.bean.RequestScoped</a:t>
            </a:r>
            <a:r>
              <a:rPr lang="en-US" dirty="0"/>
              <a:t>;  </a:t>
            </a:r>
          </a:p>
          <a:p>
            <a:pPr>
              <a:buNone/>
            </a:pPr>
            <a:r>
              <a:rPr lang="en-US" b="1" dirty="0"/>
              <a:t>import</a:t>
            </a:r>
            <a:r>
              <a:rPr lang="en-US" dirty="0"/>
              <a:t> </a:t>
            </a:r>
            <a:r>
              <a:rPr lang="en-US" dirty="0" err="1"/>
              <a:t>javax.validation.constraints.NotNull</a:t>
            </a:r>
            <a:r>
              <a:rPr lang="en-US" dirty="0"/>
              <a:t>;  </a:t>
            </a:r>
          </a:p>
          <a:p>
            <a:pPr>
              <a:buNone/>
            </a:pPr>
            <a:r>
              <a:rPr lang="en-US" dirty="0"/>
              <a:t>@</a:t>
            </a:r>
            <a:r>
              <a:rPr lang="en-US" dirty="0" err="1"/>
              <a:t>ManagedBean</a:t>
            </a:r>
            <a:r>
              <a:rPr lang="en-US" dirty="0"/>
              <a:t>  </a:t>
            </a:r>
          </a:p>
          <a:p>
            <a:pPr>
              <a:buNone/>
            </a:pPr>
            <a:r>
              <a:rPr lang="en-US" dirty="0"/>
              <a:t>@</a:t>
            </a:r>
            <a:r>
              <a:rPr lang="en-US" dirty="0" err="1"/>
              <a:t>RequestScoped</a:t>
            </a:r>
            <a:r>
              <a:rPr lang="en-US" dirty="0"/>
              <a:t>  </a:t>
            </a:r>
          </a:p>
          <a:p>
            <a:pPr>
              <a:buNone/>
            </a:pPr>
            <a:r>
              <a:rPr lang="en-US" b="1" dirty="0"/>
              <a:t>public</a:t>
            </a:r>
            <a:r>
              <a:rPr lang="en-US" dirty="0"/>
              <a:t> </a:t>
            </a:r>
            <a:r>
              <a:rPr lang="en-US" b="1" dirty="0"/>
              <a:t>class</a:t>
            </a:r>
            <a:r>
              <a:rPr lang="en-US" dirty="0"/>
              <a:t> User{  </a:t>
            </a:r>
          </a:p>
          <a:p>
            <a:pPr>
              <a:buNone/>
            </a:pPr>
            <a:r>
              <a:rPr lang="en-US" dirty="0"/>
              <a:t>  </a:t>
            </a:r>
          </a:p>
          <a:p>
            <a:pPr>
              <a:buNone/>
            </a:pPr>
            <a:r>
              <a:rPr lang="en-US" dirty="0"/>
              <a:t>@</a:t>
            </a:r>
            <a:r>
              <a:rPr lang="en-US" dirty="0" err="1"/>
              <a:t>NotNull</a:t>
            </a:r>
            <a:r>
              <a:rPr lang="en-US" dirty="0"/>
              <a:t>(message = "Name can't be null")  </a:t>
            </a:r>
          </a:p>
          <a:p>
            <a:pPr>
              <a:buNone/>
            </a:pPr>
            <a:r>
              <a:rPr lang="en-US" dirty="0"/>
              <a:t>String name;  </a:t>
            </a:r>
          </a:p>
          <a:p>
            <a:pPr>
              <a:buNone/>
            </a:pPr>
            <a:r>
              <a:rPr lang="en-US" dirty="0"/>
              <a:t>  </a:t>
            </a:r>
          </a:p>
          <a:p>
            <a:pPr>
              <a:buNone/>
            </a:pPr>
            <a:r>
              <a:rPr lang="en-US" b="1" dirty="0"/>
              <a:t>public</a:t>
            </a:r>
            <a:r>
              <a:rPr lang="en-US" dirty="0"/>
              <a:t> String </a:t>
            </a:r>
            <a:r>
              <a:rPr lang="en-US" dirty="0" err="1"/>
              <a:t>getName</a:t>
            </a:r>
            <a:r>
              <a:rPr lang="en-US" dirty="0"/>
              <a:t>() {  </a:t>
            </a:r>
          </a:p>
          <a:p>
            <a:pPr>
              <a:buNone/>
            </a:pPr>
            <a:r>
              <a:rPr lang="en-US" b="1" dirty="0"/>
              <a:t>return</a:t>
            </a:r>
            <a:r>
              <a:rPr lang="en-US" dirty="0"/>
              <a:t> name;  </a:t>
            </a:r>
          </a:p>
          <a:p>
            <a:pPr>
              <a:buNone/>
            </a:pPr>
            <a:r>
              <a:rPr lang="en-US" dirty="0"/>
              <a:t>}  </a:t>
            </a:r>
          </a:p>
          <a:p>
            <a:pPr>
              <a:buNone/>
            </a:pPr>
            <a:r>
              <a:rPr lang="en-US" b="1" dirty="0"/>
              <a:t>public</a:t>
            </a:r>
            <a:r>
              <a:rPr lang="en-US" dirty="0"/>
              <a:t> </a:t>
            </a:r>
            <a:r>
              <a:rPr lang="en-US" b="1" dirty="0"/>
              <a:t>void</a:t>
            </a:r>
            <a:r>
              <a:rPr lang="en-US" dirty="0"/>
              <a:t> </a:t>
            </a:r>
            <a:r>
              <a:rPr lang="en-US" dirty="0" err="1"/>
              <a:t>setName</a:t>
            </a:r>
            <a:r>
              <a:rPr lang="en-US" dirty="0"/>
              <a:t>(String name) {  </a:t>
            </a:r>
          </a:p>
          <a:p>
            <a:pPr>
              <a:buNone/>
            </a:pPr>
            <a:r>
              <a:rPr lang="en-US" b="1" dirty="0"/>
              <a:t>this</a:t>
            </a:r>
            <a:r>
              <a:rPr lang="en-US" dirty="0"/>
              <a:t>.name = name;  </a:t>
            </a:r>
          </a:p>
          <a:p>
            <a:pPr>
              <a:buNone/>
            </a:pPr>
            <a:r>
              <a:rPr lang="en-US" dirty="0"/>
              <a:t>}  </a:t>
            </a:r>
          </a:p>
          <a:p>
            <a:pPr>
              <a:buNone/>
            </a:pPr>
            <a:r>
              <a:rPr lang="en-US" dirty="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&lt;h:form</a:t>
            </a:r>
            <a:r>
              <a:rPr lang="en-US" dirty="0"/>
              <a:t> id="form"</a:t>
            </a:r>
            <a:r>
              <a:rPr lang="en-US" b="1" dirty="0"/>
              <a:t>&gt;</a:t>
            </a:r>
            <a:r>
              <a:rPr lang="en-US" dirty="0"/>
              <a:t>  </a:t>
            </a:r>
          </a:p>
          <a:p>
            <a:pPr>
              <a:buNone/>
            </a:pPr>
            <a:r>
              <a:rPr lang="en-US" b="1" dirty="0"/>
              <a:t>&lt;h:outputLabel</a:t>
            </a:r>
            <a:r>
              <a:rPr lang="en-US" dirty="0"/>
              <a:t> for="username"</a:t>
            </a:r>
            <a:r>
              <a:rPr lang="en-US" b="1" dirty="0"/>
              <a:t>&gt;</a:t>
            </a:r>
            <a:r>
              <a:rPr lang="en-US" dirty="0"/>
              <a:t>User Name</a:t>
            </a:r>
            <a:r>
              <a:rPr lang="en-US" b="1" dirty="0"/>
              <a:t>&lt;/h:outputLabel&gt;</a:t>
            </a:r>
            <a:r>
              <a:rPr lang="en-US" dirty="0"/>
              <a:t>  </a:t>
            </a:r>
          </a:p>
          <a:p>
            <a:pPr>
              <a:buNone/>
            </a:pPr>
            <a:r>
              <a:rPr lang="en-US" b="1" dirty="0"/>
              <a:t>&lt;h:inputText</a:t>
            </a:r>
            <a:r>
              <a:rPr lang="en-US" dirty="0"/>
              <a:t> id="name-id" value="#{user.name}"</a:t>
            </a:r>
            <a:r>
              <a:rPr lang="en-US" b="1" dirty="0"/>
              <a:t>&gt;</a:t>
            </a:r>
            <a:r>
              <a:rPr lang="en-US" dirty="0"/>
              <a:t>  </a:t>
            </a:r>
          </a:p>
          <a:p>
            <a:pPr>
              <a:buNone/>
            </a:pPr>
            <a:r>
              <a:rPr lang="en-US" b="1" dirty="0"/>
              <a:t>&lt;f:validateBean/&gt;</a:t>
            </a:r>
            <a:r>
              <a:rPr lang="en-US" dirty="0"/>
              <a:t>  </a:t>
            </a:r>
          </a:p>
          <a:p>
            <a:pPr>
              <a:buNone/>
            </a:pPr>
            <a:r>
              <a:rPr lang="en-US" b="1" dirty="0"/>
              <a:t>&lt;/h:inputText&gt;&lt;</a:t>
            </a:r>
            <a:r>
              <a:rPr lang="en-US" b="1" dirty="0" err="1"/>
              <a:t>br</a:t>
            </a:r>
            <a:r>
              <a:rPr lang="en-US" b="1" dirty="0"/>
              <a:t>/&gt;</a:t>
            </a:r>
            <a:r>
              <a:rPr lang="en-US" dirty="0"/>
              <a:t>  </a:t>
            </a:r>
          </a:p>
          <a:p>
            <a:pPr>
              <a:buNone/>
            </a:pPr>
            <a:r>
              <a:rPr lang="en-US" b="1" dirty="0"/>
              <a:t>&lt;h:commandButton</a:t>
            </a:r>
            <a:r>
              <a:rPr lang="en-US" dirty="0"/>
              <a:t> value="OK" action="</a:t>
            </a:r>
            <a:r>
              <a:rPr lang="en-US" dirty="0" err="1"/>
              <a:t>response.xhtml</a:t>
            </a:r>
            <a:r>
              <a:rPr lang="en-US" dirty="0"/>
              <a:t>"</a:t>
            </a:r>
            <a:r>
              <a:rPr lang="en-US" b="1" dirty="0"/>
              <a:t>&gt;&lt;/h:commandButton&gt;</a:t>
            </a:r>
            <a:r>
              <a:rPr lang="en-US" dirty="0"/>
              <a:t>  </a:t>
            </a:r>
          </a:p>
          <a:p>
            <a:pPr>
              <a:buNone/>
            </a:pPr>
            <a:r>
              <a:rPr lang="en-US" b="1" dirty="0"/>
              <a:t>&lt;/h:form&gt;</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180340"/>
            <a:ext cx="1915795" cy="635000"/>
          </a:xfrm>
          <a:prstGeom prst="rect">
            <a:avLst/>
          </a:prstGeom>
        </p:spPr>
        <p:txBody>
          <a:bodyPr vert="horz" wrap="square" lIns="0" tIns="12700" rIns="0" bIns="0" rtlCol="0">
            <a:spAutoFit/>
          </a:bodyPr>
          <a:lstStyle/>
          <a:p>
            <a:pPr marL="12700">
              <a:lnSpc>
                <a:spcPct val="100000"/>
              </a:lnSpc>
              <a:spcBef>
                <a:spcPts val="100"/>
              </a:spcBef>
            </a:pPr>
            <a:r>
              <a:rPr sz="4000" spc="-10" dirty="0"/>
              <a:t>Model</a:t>
            </a:r>
            <a:r>
              <a:rPr sz="4000" spc="-70" dirty="0"/>
              <a:t> </a:t>
            </a:r>
            <a:r>
              <a:rPr sz="4000" dirty="0"/>
              <a:t>1</a:t>
            </a:r>
            <a:endParaRPr sz="4000"/>
          </a:p>
        </p:txBody>
      </p:sp>
      <p:sp>
        <p:nvSpPr>
          <p:cNvPr id="3" name="object 3"/>
          <p:cNvSpPr txBox="1"/>
          <p:nvPr/>
        </p:nvSpPr>
        <p:spPr>
          <a:xfrm>
            <a:off x="403859" y="4364990"/>
            <a:ext cx="8077834" cy="1758950"/>
          </a:xfrm>
          <a:prstGeom prst="rect">
            <a:avLst/>
          </a:prstGeom>
        </p:spPr>
        <p:txBody>
          <a:bodyPr vert="horz" wrap="square" lIns="0" tIns="67310" rIns="0" bIns="0" rtlCol="0">
            <a:spAutoFit/>
          </a:bodyPr>
          <a:lstStyle/>
          <a:p>
            <a:pPr marL="355600" marR="5080" indent="-342900">
              <a:lnSpc>
                <a:spcPts val="2960"/>
              </a:lnSpc>
              <a:spcBef>
                <a:spcPts val="530"/>
              </a:spcBef>
              <a:buFont typeface="Arial"/>
              <a:buChar char="•"/>
              <a:tabLst>
                <a:tab pos="354965" algn="l"/>
                <a:tab pos="355600" algn="l"/>
              </a:tabLst>
            </a:pPr>
            <a:r>
              <a:rPr sz="2800" b="1" spc="-5" dirty="0">
                <a:latin typeface="Arial"/>
                <a:cs typeface="Arial"/>
              </a:rPr>
              <a:t>Web browser directly accessing Web-tier </a:t>
            </a:r>
            <a:r>
              <a:rPr sz="2800" b="1" spc="-10" dirty="0">
                <a:latin typeface="Arial"/>
                <a:cs typeface="Arial"/>
              </a:rPr>
              <a:t>JSP  </a:t>
            </a:r>
            <a:r>
              <a:rPr sz="2800" b="1" spc="-5" dirty="0">
                <a:latin typeface="Arial"/>
                <a:cs typeface="Arial"/>
              </a:rPr>
              <a:t>pages</a:t>
            </a:r>
            <a:endParaRPr sz="2800">
              <a:latin typeface="Arial"/>
              <a:cs typeface="Arial"/>
            </a:endParaRPr>
          </a:p>
          <a:p>
            <a:pPr marL="355600" marR="418465" indent="-342900">
              <a:lnSpc>
                <a:spcPts val="2970"/>
              </a:lnSpc>
              <a:spcBef>
                <a:spcPts val="1395"/>
              </a:spcBef>
              <a:buFont typeface="Arial"/>
              <a:buChar char="•"/>
              <a:tabLst>
                <a:tab pos="354965" algn="l"/>
                <a:tab pos="355600" algn="l"/>
              </a:tabLst>
            </a:pPr>
            <a:r>
              <a:rPr sz="2800" b="1" spc="-5" dirty="0">
                <a:latin typeface="Arial"/>
                <a:cs typeface="Arial"/>
              </a:rPr>
              <a:t>The JSP pages </a:t>
            </a:r>
            <a:r>
              <a:rPr sz="2800" b="1" dirty="0">
                <a:latin typeface="Arial"/>
                <a:cs typeface="Arial"/>
              </a:rPr>
              <a:t>access </a:t>
            </a:r>
            <a:r>
              <a:rPr sz="2800" b="1" spc="-5" dirty="0">
                <a:latin typeface="Arial"/>
                <a:cs typeface="Arial"/>
              </a:rPr>
              <a:t>Web-tier JavaBeans  that represent the application</a:t>
            </a:r>
            <a:r>
              <a:rPr sz="2800" b="1" spc="15" dirty="0">
                <a:latin typeface="Arial"/>
                <a:cs typeface="Arial"/>
              </a:rPr>
              <a:t> </a:t>
            </a:r>
            <a:r>
              <a:rPr sz="2800" b="1" spc="-5" dirty="0">
                <a:latin typeface="Arial"/>
                <a:cs typeface="Arial"/>
              </a:rPr>
              <a:t>model</a:t>
            </a:r>
            <a:endParaRPr sz="2800">
              <a:latin typeface="Arial"/>
              <a:cs typeface="Arial"/>
            </a:endParaRPr>
          </a:p>
        </p:txBody>
      </p:sp>
      <p:sp>
        <p:nvSpPr>
          <p:cNvPr id="4" name="object 4"/>
          <p:cNvSpPr/>
          <p:nvPr/>
        </p:nvSpPr>
        <p:spPr>
          <a:xfrm>
            <a:off x="1475739" y="1196339"/>
            <a:ext cx="6625590" cy="32423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&lt;f:validateDoubleRange&gt;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&lt;h:outputLabel</a:t>
            </a:r>
            <a:r>
              <a:rPr lang="en-US" dirty="0"/>
              <a:t> for="amount"</a:t>
            </a:r>
            <a:r>
              <a:rPr lang="en-US" b="1" dirty="0"/>
              <a:t>&gt;</a:t>
            </a:r>
            <a:r>
              <a:rPr lang="en-US" dirty="0"/>
              <a:t>Enter Amount </a:t>
            </a:r>
            <a:r>
              <a:rPr lang="en-US" b="1" dirty="0"/>
              <a:t>&lt;/h:outputLabel&gt;</a:t>
            </a:r>
            <a:r>
              <a:rPr lang="en-US" dirty="0"/>
              <a:t>  </a:t>
            </a:r>
          </a:p>
          <a:p>
            <a:pPr>
              <a:buNone/>
            </a:pPr>
            <a:r>
              <a:rPr lang="en-US" b="1" dirty="0"/>
              <a:t>&lt;h:inputText</a:t>
            </a:r>
            <a:r>
              <a:rPr lang="en-US" dirty="0"/>
              <a:t> id="name-id" value="#{</a:t>
            </a:r>
            <a:r>
              <a:rPr lang="en-US" dirty="0" err="1"/>
              <a:t>user.amount</a:t>
            </a:r>
            <a:r>
              <a:rPr lang="en-US" dirty="0"/>
              <a:t>}" </a:t>
            </a:r>
            <a:r>
              <a:rPr lang="en-US" dirty="0" err="1"/>
              <a:t>validatorMessage</a:t>
            </a:r>
            <a:r>
              <a:rPr lang="en-US" dirty="0"/>
              <a:t>="Please enter amount between 1000.50 and 5000.99"</a:t>
            </a:r>
            <a:r>
              <a:rPr lang="en-US" b="1" dirty="0"/>
              <a:t>&gt;</a:t>
            </a:r>
            <a:r>
              <a:rPr lang="en-US" dirty="0"/>
              <a:t>  </a:t>
            </a:r>
          </a:p>
          <a:p>
            <a:pPr>
              <a:buNone/>
            </a:pPr>
            <a:r>
              <a:rPr lang="en-US" b="1" dirty="0"/>
              <a:t>&lt;f:validateDoubleRange</a:t>
            </a:r>
            <a:r>
              <a:rPr lang="en-US" dirty="0"/>
              <a:t> minimum="1000.50" maximum="5000.99"</a:t>
            </a:r>
            <a:r>
              <a:rPr lang="en-US" b="1" dirty="0"/>
              <a:t>/&gt;</a:t>
            </a:r>
            <a:r>
              <a:rPr lang="en-US" dirty="0"/>
              <a:t>  </a:t>
            </a:r>
          </a:p>
          <a:p>
            <a:pPr>
              <a:buNone/>
            </a:pPr>
            <a:r>
              <a:rPr lang="en-US" b="1" dirty="0"/>
              <a:t>&lt;/h:inputText&gt;&lt;</a:t>
            </a:r>
            <a:r>
              <a:rPr lang="en-US" b="1" dirty="0" err="1"/>
              <a:t>br</a:t>
            </a:r>
            <a:r>
              <a:rPr lang="en-US" b="1" dirty="0"/>
              <a:t>/&gt;&lt;</a:t>
            </a:r>
            <a:r>
              <a:rPr lang="en-US" b="1" dirty="0" err="1"/>
              <a:t>br</a:t>
            </a:r>
            <a:r>
              <a:rPr lang="en-US" b="1" dirty="0"/>
              <a:t>/&gt;</a:t>
            </a:r>
            <a:r>
              <a:rPr lang="en-US" dirty="0"/>
              <a:t>  </a:t>
            </a:r>
          </a:p>
          <a:p>
            <a:pPr>
              <a:buNone/>
            </a:pPr>
            <a:r>
              <a:rPr lang="en-US" b="1" dirty="0"/>
              <a:t>&lt;h:commandButton</a:t>
            </a:r>
            <a:r>
              <a:rPr lang="en-US" dirty="0"/>
              <a:t> value="Submit" action="</a:t>
            </a:r>
            <a:r>
              <a:rPr lang="en-US" dirty="0" err="1"/>
              <a:t>response.xhtml</a:t>
            </a:r>
            <a:r>
              <a:rPr lang="en-US" dirty="0"/>
              <a:t>"</a:t>
            </a:r>
            <a:r>
              <a:rPr lang="en-US" b="1" dirty="0"/>
              <a:t>&gt;&lt;/h:commandButton&gt;</a:t>
            </a:r>
            <a:r>
              <a:rPr lang="en-US" dirty="0"/>
              <a:t>  </a:t>
            </a:r>
          </a:p>
          <a:p>
            <a:pPr>
              <a:buNone/>
            </a:pPr>
            <a:r>
              <a:rPr lang="en-US" b="1" dirty="0"/>
              <a:t>&lt;/h:form&gt;</a:t>
            </a:r>
            <a:r>
              <a:rPr lang="en-US" dirty="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533400" y="1676400"/>
            <a:ext cx="7934325" cy="4848225"/>
          </a:xfrm>
          <a:prstGeom prst="rect">
            <a:avLst/>
          </a:prstGeom>
          <a:noFill/>
          <a:ln w="9525">
            <a:noFill/>
            <a:miter lim="800000"/>
            <a:headEnd/>
            <a:tailEnd/>
          </a:ln>
          <a:effectLst/>
        </p:spPr>
      </p:pic>
      <p:sp>
        <p:nvSpPr>
          <p:cNvPr id="5" name="Rectangle 4"/>
          <p:cNvSpPr/>
          <p:nvPr/>
        </p:nvSpPr>
        <p:spPr>
          <a:xfrm>
            <a:off x="3352800" y="533400"/>
            <a:ext cx="3505200" cy="769441"/>
          </a:xfrm>
          <a:prstGeom prst="rect">
            <a:avLst/>
          </a:prstGeom>
        </p:spPr>
        <p:txBody>
          <a:bodyPr wrap="square">
            <a:spAutoFit/>
          </a:bodyPr>
          <a:lstStyle/>
          <a:p>
            <a:r>
              <a:rPr lang="en-US" sz="4400" dirty="0"/>
              <a:t>JSF Converters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JSF </a:t>
            </a:r>
            <a:r>
              <a:rPr lang="en-US" dirty="0" err="1"/>
              <a:t>NumberConverter</a:t>
            </a:r>
            <a:r>
              <a:rPr lang="en-US" dirty="0"/>
              <a:t> Example:</a:t>
            </a:r>
            <a:br>
              <a:rPr lang="en-US" dirty="0"/>
            </a:br>
            <a:r>
              <a:rPr lang="en-US" dirty="0"/>
              <a:t>1.Create managed bean</a:t>
            </a:r>
          </a:p>
        </p:txBody>
      </p:sp>
      <p:sp>
        <p:nvSpPr>
          <p:cNvPr id="3" name="Content Placeholder 2"/>
          <p:cNvSpPr>
            <a:spLocks noGrp="1"/>
          </p:cNvSpPr>
          <p:nvPr>
            <p:ph idx="1"/>
          </p:nvPr>
        </p:nvSpPr>
        <p:spPr>
          <a:xfrm>
            <a:off x="381000" y="1371600"/>
            <a:ext cx="8305800" cy="5486400"/>
          </a:xfrm>
        </p:spPr>
        <p:txBody>
          <a:bodyPr>
            <a:normAutofit fontScale="40000" lnSpcReduction="20000"/>
          </a:bodyPr>
          <a:lstStyle/>
          <a:p>
            <a:pPr>
              <a:buNone/>
            </a:pPr>
            <a:r>
              <a:rPr lang="en-US" sz="4000" b="1" dirty="0"/>
              <a:t>import</a:t>
            </a:r>
            <a:r>
              <a:rPr lang="en-US" sz="4000" dirty="0"/>
              <a:t> </a:t>
            </a:r>
            <a:r>
              <a:rPr lang="en-US" sz="4000" dirty="0" err="1"/>
              <a:t>javax.faces.bean.ManagedBean</a:t>
            </a:r>
            <a:r>
              <a:rPr lang="en-US" sz="4000" dirty="0"/>
              <a:t>;  </a:t>
            </a:r>
          </a:p>
          <a:p>
            <a:pPr>
              <a:buNone/>
            </a:pPr>
            <a:r>
              <a:rPr lang="en-US" sz="4000" b="1" dirty="0"/>
              <a:t>import</a:t>
            </a:r>
            <a:r>
              <a:rPr lang="en-US" sz="4000" dirty="0"/>
              <a:t> </a:t>
            </a:r>
            <a:r>
              <a:rPr lang="en-US" sz="4000" dirty="0" err="1"/>
              <a:t>javax.faces.bean.RequestScoped</a:t>
            </a:r>
            <a:r>
              <a:rPr lang="en-US" sz="4000" dirty="0"/>
              <a:t>;  </a:t>
            </a:r>
          </a:p>
          <a:p>
            <a:pPr>
              <a:buNone/>
            </a:pPr>
            <a:r>
              <a:rPr lang="en-US" sz="4000" dirty="0"/>
              <a:t>@</a:t>
            </a:r>
            <a:r>
              <a:rPr lang="en-US" sz="4000" dirty="0" err="1"/>
              <a:t>ManagedBean</a:t>
            </a:r>
            <a:r>
              <a:rPr lang="en-US" sz="4000" dirty="0"/>
              <a:t>  </a:t>
            </a:r>
          </a:p>
          <a:p>
            <a:pPr>
              <a:buNone/>
            </a:pPr>
            <a:r>
              <a:rPr lang="en-US" sz="4000" dirty="0"/>
              <a:t>@</a:t>
            </a:r>
            <a:r>
              <a:rPr lang="en-US" sz="4000" dirty="0" err="1"/>
              <a:t>RequestScoped</a:t>
            </a:r>
            <a:r>
              <a:rPr lang="en-US" sz="4000" dirty="0"/>
              <a:t>  </a:t>
            </a:r>
          </a:p>
          <a:p>
            <a:pPr>
              <a:buNone/>
            </a:pPr>
            <a:r>
              <a:rPr lang="en-US" sz="4000" b="1" dirty="0"/>
              <a:t>public</a:t>
            </a:r>
            <a:r>
              <a:rPr lang="en-US" sz="4000" dirty="0"/>
              <a:t> </a:t>
            </a:r>
            <a:r>
              <a:rPr lang="en-US" sz="4000" b="1" dirty="0"/>
              <a:t>class</a:t>
            </a:r>
            <a:r>
              <a:rPr lang="en-US" sz="4000" dirty="0"/>
              <a:t> User {  </a:t>
            </a:r>
          </a:p>
          <a:p>
            <a:pPr>
              <a:buNone/>
            </a:pPr>
            <a:r>
              <a:rPr lang="en-US" sz="4000" dirty="0"/>
              <a:t>String name;  </a:t>
            </a:r>
          </a:p>
          <a:p>
            <a:pPr>
              <a:buNone/>
            </a:pPr>
            <a:r>
              <a:rPr lang="en-US" sz="4000" b="1" dirty="0" err="1"/>
              <a:t>int</a:t>
            </a:r>
            <a:r>
              <a:rPr lang="en-US" sz="4000" dirty="0"/>
              <a:t> </a:t>
            </a:r>
            <a:r>
              <a:rPr lang="en-US" sz="4000" dirty="0" err="1"/>
              <a:t>shirtPrice</a:t>
            </a:r>
            <a:r>
              <a:rPr lang="en-US" sz="4000" dirty="0"/>
              <a:t>;  </a:t>
            </a:r>
          </a:p>
          <a:p>
            <a:pPr>
              <a:buNone/>
            </a:pPr>
            <a:r>
              <a:rPr lang="en-US" sz="4000" b="1" dirty="0"/>
              <a:t>public</a:t>
            </a:r>
            <a:r>
              <a:rPr lang="en-US" sz="4000" dirty="0"/>
              <a:t> String </a:t>
            </a:r>
            <a:r>
              <a:rPr lang="en-US" sz="4000" dirty="0" err="1"/>
              <a:t>getName</a:t>
            </a:r>
            <a:r>
              <a:rPr lang="en-US" sz="4000" dirty="0"/>
              <a:t>() {  </a:t>
            </a:r>
          </a:p>
          <a:p>
            <a:pPr>
              <a:buNone/>
            </a:pPr>
            <a:r>
              <a:rPr lang="en-US" sz="4000" b="1" dirty="0"/>
              <a:t>return</a:t>
            </a:r>
            <a:r>
              <a:rPr lang="en-US" sz="4000" dirty="0"/>
              <a:t> name;  </a:t>
            </a:r>
          </a:p>
          <a:p>
            <a:pPr>
              <a:buNone/>
            </a:pPr>
            <a:r>
              <a:rPr lang="en-US" sz="4000" dirty="0"/>
              <a:t>}  </a:t>
            </a:r>
          </a:p>
          <a:p>
            <a:pPr>
              <a:buNone/>
            </a:pPr>
            <a:r>
              <a:rPr lang="en-US" sz="4000" b="1" dirty="0"/>
              <a:t>public</a:t>
            </a:r>
            <a:r>
              <a:rPr lang="en-US" sz="4000" dirty="0"/>
              <a:t> </a:t>
            </a:r>
            <a:r>
              <a:rPr lang="en-US" sz="4000" b="1" dirty="0"/>
              <a:t>void</a:t>
            </a:r>
            <a:r>
              <a:rPr lang="en-US" sz="4000" dirty="0"/>
              <a:t> </a:t>
            </a:r>
            <a:r>
              <a:rPr lang="en-US" sz="4000" dirty="0" err="1"/>
              <a:t>setName</a:t>
            </a:r>
            <a:r>
              <a:rPr lang="en-US" sz="4000" dirty="0"/>
              <a:t>(String name) {  </a:t>
            </a:r>
          </a:p>
          <a:p>
            <a:pPr>
              <a:buNone/>
            </a:pPr>
            <a:r>
              <a:rPr lang="en-US" sz="4000" b="1" dirty="0"/>
              <a:t>this</a:t>
            </a:r>
            <a:r>
              <a:rPr lang="en-US" sz="4000" dirty="0"/>
              <a:t>.name = name;  </a:t>
            </a:r>
          </a:p>
          <a:p>
            <a:pPr>
              <a:buNone/>
            </a:pPr>
            <a:r>
              <a:rPr lang="en-US" sz="4000" dirty="0"/>
              <a:t>}  </a:t>
            </a:r>
          </a:p>
          <a:p>
            <a:pPr>
              <a:buNone/>
            </a:pPr>
            <a:r>
              <a:rPr lang="en-US" sz="4000" b="1" dirty="0"/>
              <a:t>public</a:t>
            </a:r>
            <a:r>
              <a:rPr lang="en-US" sz="4000" dirty="0"/>
              <a:t> </a:t>
            </a:r>
            <a:r>
              <a:rPr lang="en-US" sz="4000" b="1" dirty="0" err="1"/>
              <a:t>int</a:t>
            </a:r>
            <a:r>
              <a:rPr lang="en-US" sz="4000" dirty="0"/>
              <a:t> </a:t>
            </a:r>
            <a:r>
              <a:rPr lang="en-US" sz="4000" dirty="0" err="1"/>
              <a:t>getShirtCost</a:t>
            </a:r>
            <a:r>
              <a:rPr lang="en-US" sz="4000" dirty="0"/>
              <a:t>() {  </a:t>
            </a:r>
          </a:p>
          <a:p>
            <a:pPr>
              <a:buNone/>
            </a:pPr>
            <a:r>
              <a:rPr lang="en-US" sz="4000" b="1" dirty="0"/>
              <a:t>return</a:t>
            </a:r>
            <a:r>
              <a:rPr lang="en-US" sz="4000" dirty="0"/>
              <a:t> </a:t>
            </a:r>
            <a:r>
              <a:rPr lang="en-US" sz="4000" dirty="0" err="1"/>
              <a:t>shirtPrice</a:t>
            </a:r>
            <a:r>
              <a:rPr lang="en-US" sz="4000" dirty="0"/>
              <a:t>;  </a:t>
            </a:r>
          </a:p>
          <a:p>
            <a:pPr>
              <a:buNone/>
            </a:pPr>
            <a:r>
              <a:rPr lang="en-US" sz="4000" dirty="0"/>
              <a:t>}  </a:t>
            </a:r>
          </a:p>
          <a:p>
            <a:pPr>
              <a:buNone/>
            </a:pPr>
            <a:r>
              <a:rPr lang="en-US" sz="4000" b="1" dirty="0"/>
              <a:t>public</a:t>
            </a:r>
            <a:r>
              <a:rPr lang="en-US" sz="4000" dirty="0"/>
              <a:t> </a:t>
            </a:r>
            <a:r>
              <a:rPr lang="en-US" sz="4000" b="1" dirty="0"/>
              <a:t>void</a:t>
            </a:r>
            <a:r>
              <a:rPr lang="en-US" sz="4000" dirty="0"/>
              <a:t> </a:t>
            </a:r>
            <a:r>
              <a:rPr lang="en-US" sz="4000" dirty="0" err="1"/>
              <a:t>setShirtCost</a:t>
            </a:r>
            <a:r>
              <a:rPr lang="en-US" sz="4000" dirty="0"/>
              <a:t>(</a:t>
            </a:r>
            <a:r>
              <a:rPr lang="en-US" sz="4000" b="1" dirty="0" err="1"/>
              <a:t>int</a:t>
            </a:r>
            <a:r>
              <a:rPr lang="en-US" sz="4000" dirty="0"/>
              <a:t> </a:t>
            </a:r>
            <a:r>
              <a:rPr lang="en-US" sz="4000" dirty="0" err="1"/>
              <a:t>shirtPrice</a:t>
            </a:r>
            <a:r>
              <a:rPr lang="en-US" sz="4000" dirty="0"/>
              <a:t>) {  </a:t>
            </a:r>
          </a:p>
          <a:p>
            <a:pPr>
              <a:buNone/>
            </a:pPr>
            <a:r>
              <a:rPr lang="en-US" sz="4000" b="1" dirty="0" err="1"/>
              <a:t>this</a:t>
            </a:r>
            <a:r>
              <a:rPr lang="en-US" sz="4000" dirty="0" err="1"/>
              <a:t>.shirtPrice</a:t>
            </a:r>
            <a:r>
              <a:rPr lang="en-US" sz="4000" dirty="0"/>
              <a:t> = </a:t>
            </a:r>
            <a:r>
              <a:rPr lang="en-US" sz="4000" dirty="0" err="1"/>
              <a:t>shirtPrice</a:t>
            </a:r>
            <a:r>
              <a:rPr lang="en-US" sz="4000" dirty="0"/>
              <a:t>;  </a:t>
            </a:r>
          </a:p>
          <a:p>
            <a:pPr>
              <a:buNone/>
            </a:pPr>
            <a:r>
              <a:rPr lang="en-US" sz="4000" dirty="0"/>
              <a:t>}  </a:t>
            </a:r>
          </a:p>
          <a:p>
            <a:pPr>
              <a:buNone/>
            </a:pPr>
            <a:r>
              <a:rPr lang="en-US" sz="4000"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JSF </a:t>
            </a:r>
            <a:r>
              <a:rPr lang="en-US" dirty="0" err="1"/>
              <a:t>NumberConverter</a:t>
            </a:r>
            <a:r>
              <a:rPr lang="en-US" dirty="0"/>
              <a:t> Example:</a:t>
            </a:r>
            <a:br>
              <a:rPr lang="en-US" dirty="0"/>
            </a:br>
            <a:r>
              <a:rPr lang="en-US" dirty="0"/>
              <a:t>2.create JSF &amp; use Managed bean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&lt;h:form&gt;</a:t>
            </a:r>
            <a:r>
              <a:rPr lang="en-US" dirty="0"/>
              <a:t>  </a:t>
            </a:r>
          </a:p>
          <a:p>
            <a:pPr>
              <a:buNone/>
            </a:pPr>
            <a:r>
              <a:rPr lang="en-US" b="1" dirty="0"/>
              <a:t>&lt;h:outputLabel</a:t>
            </a:r>
            <a:r>
              <a:rPr lang="en-US" dirty="0"/>
              <a:t> for="username"</a:t>
            </a:r>
            <a:r>
              <a:rPr lang="en-US" b="1" dirty="0"/>
              <a:t>&gt;</a:t>
            </a:r>
            <a:r>
              <a:rPr lang="en-US" dirty="0"/>
              <a:t>User Name</a:t>
            </a:r>
            <a:r>
              <a:rPr lang="en-US" b="1" dirty="0"/>
              <a:t>&lt;/h:outputLabel&gt;</a:t>
            </a:r>
            <a:r>
              <a:rPr lang="en-US" dirty="0"/>
              <a:t>  </a:t>
            </a:r>
          </a:p>
          <a:p>
            <a:pPr>
              <a:buNone/>
            </a:pPr>
            <a:r>
              <a:rPr lang="en-US" b="1" dirty="0"/>
              <a:t>&lt;h:inputText</a:t>
            </a:r>
            <a:r>
              <a:rPr lang="en-US" dirty="0"/>
              <a:t> id="user-id" value="#{user.name}"</a:t>
            </a:r>
            <a:r>
              <a:rPr lang="en-US" b="1" dirty="0"/>
              <a:t>/&gt;&lt;</a:t>
            </a:r>
            <a:r>
              <a:rPr lang="en-US" b="1" dirty="0" err="1"/>
              <a:t>br</a:t>
            </a:r>
            <a:r>
              <a:rPr lang="en-US" b="1" dirty="0"/>
              <a:t>/&gt;</a:t>
            </a:r>
            <a:r>
              <a:rPr lang="en-US" dirty="0"/>
              <a:t>  </a:t>
            </a:r>
          </a:p>
          <a:p>
            <a:pPr>
              <a:buNone/>
            </a:pPr>
            <a:r>
              <a:rPr lang="en-US" b="1" dirty="0"/>
              <a:t>&lt;h:outputLabel</a:t>
            </a:r>
            <a:r>
              <a:rPr lang="en-US" dirty="0"/>
              <a:t> for="</a:t>
            </a:r>
            <a:r>
              <a:rPr lang="en-US" dirty="0" err="1"/>
              <a:t>shirtPrice</a:t>
            </a:r>
            <a:r>
              <a:rPr lang="en-US" dirty="0"/>
              <a:t>"</a:t>
            </a:r>
            <a:r>
              <a:rPr lang="en-US" b="1" dirty="0"/>
              <a:t>&gt;</a:t>
            </a:r>
            <a:r>
              <a:rPr lang="en-US" dirty="0"/>
              <a:t>Shirt Price</a:t>
            </a:r>
            <a:r>
              <a:rPr lang="en-US" b="1" dirty="0"/>
              <a:t>&lt;/h:outputLabel&gt;</a:t>
            </a:r>
            <a:r>
              <a:rPr lang="en-US" dirty="0"/>
              <a:t>  </a:t>
            </a:r>
          </a:p>
          <a:p>
            <a:pPr>
              <a:buNone/>
            </a:pPr>
            <a:r>
              <a:rPr lang="en-US" b="1" dirty="0"/>
              <a:t>&lt;h:inputText</a:t>
            </a:r>
            <a:r>
              <a:rPr lang="en-US" dirty="0"/>
              <a:t> id="</a:t>
            </a:r>
            <a:r>
              <a:rPr lang="en-US" dirty="0" err="1"/>
              <a:t>shirtPrice</a:t>
            </a:r>
            <a:r>
              <a:rPr lang="en-US" dirty="0"/>
              <a:t>-id" value="#{</a:t>
            </a:r>
            <a:r>
              <a:rPr lang="en-US" dirty="0" err="1"/>
              <a:t>user.shirtCost</a:t>
            </a:r>
            <a:r>
              <a:rPr lang="en-US" dirty="0"/>
              <a:t>}" </a:t>
            </a:r>
            <a:r>
              <a:rPr lang="en-US" dirty="0" err="1"/>
              <a:t>autocomplete</a:t>
            </a:r>
            <a:r>
              <a:rPr lang="en-US" dirty="0"/>
              <a:t>="off"</a:t>
            </a:r>
            <a:r>
              <a:rPr lang="en-US" b="1" dirty="0"/>
              <a:t>&gt;</a:t>
            </a:r>
            <a:r>
              <a:rPr lang="en-US" dirty="0"/>
              <a:t>  </a:t>
            </a:r>
          </a:p>
          <a:p>
            <a:pPr>
              <a:buNone/>
            </a:pPr>
            <a:r>
              <a:rPr lang="en-US" b="1" dirty="0"/>
              <a:t>&lt;f:convertNumber</a:t>
            </a:r>
            <a:r>
              <a:rPr lang="en-US" dirty="0"/>
              <a:t> </a:t>
            </a:r>
            <a:r>
              <a:rPr lang="en-US" dirty="0" err="1"/>
              <a:t>currencySymbol</a:t>
            </a:r>
            <a:r>
              <a:rPr lang="en-US" dirty="0"/>
              <a:t>="$" type="currency"</a:t>
            </a:r>
            <a:r>
              <a:rPr lang="en-US" b="1" dirty="0"/>
              <a:t>/&gt;</a:t>
            </a:r>
            <a:r>
              <a:rPr lang="en-US" dirty="0"/>
              <a:t>  </a:t>
            </a:r>
          </a:p>
          <a:p>
            <a:pPr>
              <a:buNone/>
            </a:pPr>
            <a:r>
              <a:rPr lang="en-US" b="1" dirty="0"/>
              <a:t>&lt;/h:inputText&gt;</a:t>
            </a:r>
            <a:r>
              <a:rPr lang="en-US" dirty="0"/>
              <a:t>  </a:t>
            </a:r>
          </a:p>
          <a:p>
            <a:pPr>
              <a:buNone/>
            </a:pPr>
            <a:r>
              <a:rPr lang="en-US" b="1" dirty="0"/>
              <a:t>&lt;</a:t>
            </a:r>
            <a:r>
              <a:rPr lang="en-US" b="1" dirty="0" err="1"/>
              <a:t>br</a:t>
            </a:r>
            <a:r>
              <a:rPr lang="en-US" b="1" dirty="0"/>
              <a:t>/&gt;</a:t>
            </a:r>
            <a:r>
              <a:rPr lang="en-US" dirty="0"/>
              <a:t>  </a:t>
            </a:r>
          </a:p>
          <a:p>
            <a:pPr>
              <a:buNone/>
            </a:pPr>
            <a:r>
              <a:rPr lang="en-US" b="1" dirty="0"/>
              <a:t>&lt;h:commandButton</a:t>
            </a:r>
            <a:r>
              <a:rPr lang="en-US" dirty="0"/>
              <a:t> action="</a:t>
            </a:r>
            <a:r>
              <a:rPr lang="en-US" dirty="0" err="1"/>
              <a:t>response.xhtml</a:t>
            </a:r>
            <a:r>
              <a:rPr lang="en-US" dirty="0"/>
              <a:t>" value="Submit"</a:t>
            </a:r>
            <a:r>
              <a:rPr lang="en-US" b="1" dirty="0"/>
              <a:t>/&gt;</a:t>
            </a:r>
            <a:r>
              <a:rPr lang="en-US" dirty="0"/>
              <a:t>  </a:t>
            </a:r>
          </a:p>
          <a:p>
            <a:pPr>
              <a:buNone/>
            </a:pPr>
            <a:r>
              <a:rPr lang="en-US" b="1" dirty="0"/>
              <a:t>&lt;/h:form&gt;</a:t>
            </a:r>
            <a:r>
              <a:rPr lang="en-US" dirty="0"/>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JSF Referencing Managed Bean Method</a:t>
            </a:r>
            <a:br>
              <a:rPr lang="en-US" dirty="0"/>
            </a:br>
            <a:endParaRPr lang="en-US" dirty="0"/>
          </a:p>
        </p:txBody>
      </p:sp>
      <p:sp>
        <p:nvSpPr>
          <p:cNvPr id="3" name="Content Placeholder 2"/>
          <p:cNvSpPr>
            <a:spLocks noGrp="1"/>
          </p:cNvSpPr>
          <p:nvPr>
            <p:ph idx="1"/>
          </p:nvPr>
        </p:nvSpPr>
        <p:spPr/>
        <p:txBody>
          <a:bodyPr/>
          <a:lstStyle/>
          <a:p>
            <a:r>
              <a:rPr lang="en-US" b="1" dirty="0" err="1"/>
              <a:t>Action:</a:t>
            </a:r>
            <a:r>
              <a:rPr lang="en-US" dirty="0" err="1"/>
              <a:t>It</a:t>
            </a:r>
            <a:r>
              <a:rPr lang="en-US" dirty="0"/>
              <a:t> is used to refer a managed bean method that performs navigation processing for the component and returns a logical outcome String.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Referring Bean Method</a:t>
            </a:r>
            <a:br>
              <a:rPr lang="en-US" dirty="0"/>
            </a:br>
            <a:endParaRPr lang="en-US" dirty="0"/>
          </a:p>
        </p:txBody>
      </p:sp>
      <p:sp>
        <p:nvSpPr>
          <p:cNvPr id="3" name="Content Placeholder 2"/>
          <p:cNvSpPr>
            <a:spLocks noGrp="1"/>
          </p:cNvSpPr>
          <p:nvPr>
            <p:ph idx="1"/>
          </p:nvPr>
        </p:nvSpPr>
        <p:spPr>
          <a:xfrm>
            <a:off x="457200" y="762000"/>
            <a:ext cx="8229600" cy="6096000"/>
          </a:xfrm>
        </p:spPr>
        <p:txBody>
          <a:bodyPr>
            <a:normAutofit fontScale="25000" lnSpcReduction="20000"/>
          </a:bodyPr>
          <a:lstStyle/>
          <a:p>
            <a:pPr>
              <a:buNone/>
            </a:pPr>
            <a:r>
              <a:rPr lang="en-US" sz="6400" b="1" dirty="0"/>
              <a:t>import</a:t>
            </a:r>
            <a:r>
              <a:rPr lang="en-US" sz="6400" dirty="0"/>
              <a:t> </a:t>
            </a:r>
            <a:r>
              <a:rPr lang="en-US" sz="6400" dirty="0" err="1"/>
              <a:t>javax.faces.bean.ManagedBean</a:t>
            </a:r>
            <a:r>
              <a:rPr lang="en-US" sz="6400" dirty="0"/>
              <a:t>;  </a:t>
            </a:r>
          </a:p>
          <a:p>
            <a:pPr>
              <a:buNone/>
            </a:pPr>
            <a:r>
              <a:rPr lang="en-US" sz="6400" b="1" dirty="0"/>
              <a:t>import</a:t>
            </a:r>
            <a:r>
              <a:rPr lang="en-US" sz="6400" dirty="0"/>
              <a:t> </a:t>
            </a:r>
            <a:r>
              <a:rPr lang="en-US" sz="6400" dirty="0" err="1"/>
              <a:t>javax.faces.bean.RequestScoped</a:t>
            </a:r>
            <a:r>
              <a:rPr lang="en-US" sz="6400" dirty="0"/>
              <a:t>;  </a:t>
            </a:r>
          </a:p>
          <a:p>
            <a:pPr>
              <a:buNone/>
            </a:pPr>
            <a:r>
              <a:rPr lang="en-US" sz="6400" dirty="0"/>
              <a:t>@</a:t>
            </a:r>
            <a:r>
              <a:rPr lang="en-US" sz="6400" dirty="0" err="1"/>
              <a:t>ManagedBean</a:t>
            </a:r>
            <a:r>
              <a:rPr lang="en-US" sz="6400" dirty="0"/>
              <a:t>  </a:t>
            </a:r>
          </a:p>
          <a:p>
            <a:pPr>
              <a:buNone/>
            </a:pPr>
            <a:r>
              <a:rPr lang="en-US" sz="6400" dirty="0"/>
              <a:t>@</a:t>
            </a:r>
            <a:r>
              <a:rPr lang="en-US" sz="6400" dirty="0" err="1"/>
              <a:t>RequestScoped</a:t>
            </a:r>
            <a:r>
              <a:rPr lang="en-US" sz="6400" dirty="0"/>
              <a:t>  </a:t>
            </a:r>
          </a:p>
          <a:p>
            <a:pPr>
              <a:buNone/>
            </a:pPr>
            <a:r>
              <a:rPr lang="en-US" sz="6400" b="1" dirty="0"/>
              <a:t>public</a:t>
            </a:r>
            <a:r>
              <a:rPr lang="en-US" sz="6400" dirty="0"/>
              <a:t> </a:t>
            </a:r>
            <a:r>
              <a:rPr lang="en-US" sz="6400" b="1" dirty="0"/>
              <a:t>class</a:t>
            </a:r>
            <a:r>
              <a:rPr lang="en-US" sz="6400" dirty="0"/>
              <a:t> User {  </a:t>
            </a:r>
          </a:p>
          <a:p>
            <a:pPr>
              <a:buNone/>
            </a:pPr>
            <a:r>
              <a:rPr lang="en-US" sz="6400" dirty="0"/>
              <a:t>String name;  </a:t>
            </a:r>
          </a:p>
          <a:p>
            <a:pPr>
              <a:buNone/>
            </a:pPr>
            <a:r>
              <a:rPr lang="en-US" sz="6400" dirty="0"/>
              <a:t>String mobile;  </a:t>
            </a:r>
          </a:p>
          <a:p>
            <a:pPr>
              <a:buNone/>
            </a:pPr>
            <a:r>
              <a:rPr lang="en-US" sz="6400" b="1" dirty="0"/>
              <a:t>public</a:t>
            </a:r>
            <a:r>
              <a:rPr lang="en-US" sz="6400" dirty="0"/>
              <a:t> String </a:t>
            </a:r>
            <a:r>
              <a:rPr lang="en-US" sz="6400" dirty="0" err="1"/>
              <a:t>getName</a:t>
            </a:r>
            <a:r>
              <a:rPr lang="en-US" sz="6400" dirty="0"/>
              <a:t>() {  </a:t>
            </a:r>
          </a:p>
          <a:p>
            <a:pPr>
              <a:buNone/>
            </a:pPr>
            <a:r>
              <a:rPr lang="en-US" sz="6400" b="1" dirty="0"/>
              <a:t>return</a:t>
            </a:r>
            <a:r>
              <a:rPr lang="en-US" sz="6400" dirty="0"/>
              <a:t> name;  </a:t>
            </a:r>
          </a:p>
          <a:p>
            <a:pPr>
              <a:buNone/>
            </a:pPr>
            <a:r>
              <a:rPr lang="en-US" sz="6400" dirty="0"/>
              <a:t>}  </a:t>
            </a:r>
          </a:p>
          <a:p>
            <a:pPr>
              <a:buNone/>
            </a:pPr>
            <a:r>
              <a:rPr lang="en-US" sz="6400" b="1" dirty="0"/>
              <a:t>public</a:t>
            </a:r>
            <a:r>
              <a:rPr lang="en-US" sz="6400" dirty="0"/>
              <a:t> </a:t>
            </a:r>
            <a:r>
              <a:rPr lang="en-US" sz="6400" b="1" dirty="0"/>
              <a:t>void</a:t>
            </a:r>
            <a:r>
              <a:rPr lang="en-US" sz="6400" dirty="0"/>
              <a:t> </a:t>
            </a:r>
            <a:r>
              <a:rPr lang="en-US" sz="6400" dirty="0" err="1"/>
              <a:t>setName</a:t>
            </a:r>
            <a:r>
              <a:rPr lang="en-US" sz="6400" dirty="0"/>
              <a:t>(String name) {  </a:t>
            </a:r>
          </a:p>
          <a:p>
            <a:pPr>
              <a:buNone/>
            </a:pPr>
            <a:r>
              <a:rPr lang="en-US" sz="6400" b="1" dirty="0"/>
              <a:t>this</a:t>
            </a:r>
            <a:r>
              <a:rPr lang="en-US" sz="6400" dirty="0"/>
              <a:t>.name = name;  </a:t>
            </a:r>
          </a:p>
          <a:p>
            <a:pPr>
              <a:buNone/>
            </a:pPr>
            <a:r>
              <a:rPr lang="en-US" sz="6400" dirty="0"/>
              <a:t>}  </a:t>
            </a:r>
          </a:p>
          <a:p>
            <a:pPr>
              <a:buNone/>
            </a:pPr>
            <a:r>
              <a:rPr lang="en-US" sz="6400" b="1" dirty="0"/>
              <a:t>public</a:t>
            </a:r>
            <a:r>
              <a:rPr lang="en-US" sz="6400" dirty="0"/>
              <a:t> String </a:t>
            </a:r>
            <a:r>
              <a:rPr lang="en-US" sz="6400" dirty="0" err="1"/>
              <a:t>getMobile</a:t>
            </a:r>
            <a:r>
              <a:rPr lang="en-US" sz="6400" dirty="0"/>
              <a:t>() {  </a:t>
            </a:r>
          </a:p>
          <a:p>
            <a:pPr>
              <a:buNone/>
            </a:pPr>
            <a:r>
              <a:rPr lang="en-US" sz="6400" b="1" dirty="0"/>
              <a:t>return</a:t>
            </a:r>
            <a:r>
              <a:rPr lang="en-US" sz="6400" dirty="0"/>
              <a:t> mobile;  </a:t>
            </a:r>
          </a:p>
          <a:p>
            <a:pPr>
              <a:buNone/>
            </a:pPr>
            <a:r>
              <a:rPr lang="en-US" sz="6400" dirty="0"/>
              <a:t>}  </a:t>
            </a:r>
          </a:p>
          <a:p>
            <a:pPr>
              <a:buNone/>
            </a:pPr>
            <a:r>
              <a:rPr lang="en-US" sz="6400" b="1" dirty="0"/>
              <a:t>public</a:t>
            </a:r>
            <a:r>
              <a:rPr lang="en-US" sz="6400" dirty="0"/>
              <a:t> </a:t>
            </a:r>
            <a:r>
              <a:rPr lang="en-US" sz="6400" b="1" dirty="0"/>
              <a:t>void</a:t>
            </a:r>
            <a:r>
              <a:rPr lang="en-US" sz="6400" dirty="0"/>
              <a:t> </a:t>
            </a:r>
            <a:r>
              <a:rPr lang="en-US" sz="6400" dirty="0" err="1"/>
              <a:t>setMobile</a:t>
            </a:r>
            <a:r>
              <a:rPr lang="en-US" sz="6400" dirty="0"/>
              <a:t>(String mobile) {  </a:t>
            </a:r>
          </a:p>
          <a:p>
            <a:pPr>
              <a:buNone/>
            </a:pPr>
            <a:r>
              <a:rPr lang="en-US" sz="6400" b="1" dirty="0" err="1"/>
              <a:t>this</a:t>
            </a:r>
            <a:r>
              <a:rPr lang="en-US" sz="6400" dirty="0" err="1"/>
              <a:t>.mobile</a:t>
            </a:r>
            <a:r>
              <a:rPr lang="en-US" sz="6400" dirty="0"/>
              <a:t> = mobile;  </a:t>
            </a:r>
          </a:p>
          <a:p>
            <a:pPr>
              <a:buNone/>
            </a:pPr>
            <a:r>
              <a:rPr lang="en-US" sz="6400" dirty="0"/>
              <a:t>}  </a:t>
            </a:r>
          </a:p>
          <a:p>
            <a:pPr>
              <a:buNone/>
            </a:pPr>
            <a:r>
              <a:rPr lang="en-US" sz="6400" dirty="0">
                <a:solidFill>
                  <a:srgbClr val="FF0000"/>
                </a:solidFill>
              </a:rPr>
              <a:t>// It is used to perform navigation process  </a:t>
            </a:r>
          </a:p>
          <a:p>
            <a:pPr>
              <a:buNone/>
            </a:pPr>
            <a:r>
              <a:rPr lang="en-US" sz="6400" b="1" dirty="0">
                <a:solidFill>
                  <a:srgbClr val="FF0000"/>
                </a:solidFill>
              </a:rPr>
              <a:t>public</a:t>
            </a:r>
            <a:r>
              <a:rPr lang="en-US" sz="6400" dirty="0">
                <a:solidFill>
                  <a:srgbClr val="FF0000"/>
                </a:solidFill>
              </a:rPr>
              <a:t> String submit(){  </a:t>
            </a:r>
          </a:p>
          <a:p>
            <a:pPr>
              <a:buNone/>
            </a:pPr>
            <a:r>
              <a:rPr lang="en-US" sz="6400" b="1" dirty="0">
                <a:solidFill>
                  <a:srgbClr val="FF0000"/>
                </a:solidFill>
              </a:rPr>
              <a:t>return</a:t>
            </a:r>
            <a:r>
              <a:rPr lang="en-US" sz="6400" dirty="0">
                <a:solidFill>
                  <a:srgbClr val="FF0000"/>
                </a:solidFill>
              </a:rPr>
              <a:t> "</a:t>
            </a:r>
            <a:r>
              <a:rPr lang="en-US" sz="6400" dirty="0" err="1">
                <a:solidFill>
                  <a:srgbClr val="FF0000"/>
                </a:solidFill>
              </a:rPr>
              <a:t>response.xhtml</a:t>
            </a:r>
            <a:r>
              <a:rPr lang="en-US" sz="6400" dirty="0">
                <a:solidFill>
                  <a:srgbClr val="FF0000"/>
                </a:solidFill>
              </a:rPr>
              <a:t>";  </a:t>
            </a:r>
          </a:p>
          <a:p>
            <a:pPr>
              <a:buNone/>
            </a:pPr>
            <a:r>
              <a:rPr lang="en-US" sz="6400" dirty="0">
                <a:solidFill>
                  <a:srgbClr val="FF0000"/>
                </a:solidFill>
              </a:rPr>
              <a:t>}  </a:t>
            </a:r>
          </a:p>
          <a:p>
            <a:pPr>
              <a:buNone/>
            </a:pPr>
            <a:r>
              <a:rPr lang="en-US" sz="6400" dirty="0"/>
              <a:t>}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P1.xhtml</a:t>
            </a:r>
          </a:p>
        </p:txBody>
      </p:sp>
      <p:sp>
        <p:nvSpPr>
          <p:cNvPr id="3" name="Content Placeholder 2"/>
          <p:cNvSpPr>
            <a:spLocks noGrp="1"/>
          </p:cNvSpPr>
          <p:nvPr>
            <p:ph idx="1"/>
          </p:nvPr>
        </p:nvSpPr>
        <p:spPr/>
        <p:txBody>
          <a:bodyPr>
            <a:normAutofit fontScale="77500" lnSpcReduction="20000"/>
          </a:bodyPr>
          <a:lstStyle/>
          <a:p>
            <a:pPr>
              <a:buNone/>
            </a:pPr>
            <a:r>
              <a:rPr lang="en-US" b="1" dirty="0"/>
              <a:t>&lt;h:form&gt;</a:t>
            </a:r>
            <a:r>
              <a:rPr lang="en-US" dirty="0"/>
              <a:t>  </a:t>
            </a:r>
          </a:p>
          <a:p>
            <a:pPr>
              <a:buNone/>
            </a:pPr>
            <a:r>
              <a:rPr lang="en-US" b="1" dirty="0"/>
              <a:t>&lt;h:outputLabel</a:t>
            </a:r>
            <a:r>
              <a:rPr lang="en-US" dirty="0"/>
              <a:t> for="User name"</a:t>
            </a:r>
            <a:r>
              <a:rPr lang="en-US" b="1" dirty="0"/>
              <a:t>&gt;</a:t>
            </a:r>
            <a:r>
              <a:rPr lang="en-US" dirty="0"/>
              <a:t>User Name</a:t>
            </a:r>
            <a:r>
              <a:rPr lang="en-US" b="1" dirty="0"/>
              <a:t>&lt;/h:outputLabel&gt;</a:t>
            </a:r>
            <a:r>
              <a:rPr lang="en-US" dirty="0"/>
              <a:t>  </a:t>
            </a:r>
          </a:p>
          <a:p>
            <a:pPr>
              <a:buNone/>
            </a:pPr>
            <a:r>
              <a:rPr lang="en-US" b="1" dirty="0"/>
              <a:t>&lt;h:inputText</a:t>
            </a:r>
            <a:r>
              <a:rPr lang="en-US" dirty="0"/>
              <a:t> id="name-id" value="#{user.name}"</a:t>
            </a:r>
            <a:r>
              <a:rPr lang="en-US" b="1" dirty="0"/>
              <a:t>/&gt;&lt;</a:t>
            </a:r>
            <a:r>
              <a:rPr lang="en-US" b="1" dirty="0" err="1"/>
              <a:t>br</a:t>
            </a:r>
            <a:r>
              <a:rPr lang="en-US" b="1" dirty="0"/>
              <a:t>/&gt;</a:t>
            </a:r>
            <a:r>
              <a:rPr lang="en-US" dirty="0"/>
              <a:t>  </a:t>
            </a:r>
          </a:p>
          <a:p>
            <a:pPr>
              <a:buNone/>
            </a:pPr>
            <a:r>
              <a:rPr lang="en-US" b="1" dirty="0"/>
              <a:t>&lt;h:outputLabel</a:t>
            </a:r>
            <a:r>
              <a:rPr lang="en-US" dirty="0"/>
              <a:t> for="mobile"</a:t>
            </a:r>
            <a:r>
              <a:rPr lang="en-US" b="1" dirty="0"/>
              <a:t>&gt;</a:t>
            </a:r>
            <a:r>
              <a:rPr lang="en-US" dirty="0"/>
              <a:t>Enter Mobile</a:t>
            </a:r>
            <a:r>
              <a:rPr lang="en-US" b="1" dirty="0"/>
              <a:t>&lt;/h:outputLabel&gt;</a:t>
            </a:r>
            <a:r>
              <a:rPr lang="en-US" dirty="0"/>
              <a:t>  </a:t>
            </a:r>
          </a:p>
          <a:p>
            <a:pPr>
              <a:buNone/>
            </a:pPr>
            <a:r>
              <a:rPr lang="en-US" b="1" dirty="0"/>
              <a:t>&lt;h:inputText</a:t>
            </a:r>
            <a:r>
              <a:rPr lang="en-US" dirty="0"/>
              <a:t> id="mobile-id" value="#{</a:t>
            </a:r>
            <a:r>
              <a:rPr lang="en-US" dirty="0" err="1"/>
              <a:t>user.mobile</a:t>
            </a:r>
            <a:r>
              <a:rPr lang="en-US" dirty="0"/>
              <a:t>}"</a:t>
            </a:r>
            <a:r>
              <a:rPr lang="en-US" b="1" dirty="0"/>
              <a:t>/&gt;&lt;</a:t>
            </a:r>
            <a:r>
              <a:rPr lang="en-US" b="1" dirty="0" err="1"/>
              <a:t>br</a:t>
            </a:r>
            <a:r>
              <a:rPr lang="en-US" b="1" dirty="0"/>
              <a:t>/&gt;</a:t>
            </a:r>
            <a:r>
              <a:rPr lang="en-US" dirty="0"/>
              <a:t>  </a:t>
            </a:r>
          </a:p>
          <a:p>
            <a:pPr>
              <a:buNone/>
            </a:pPr>
            <a:r>
              <a:rPr lang="en-US" b="1" dirty="0"/>
              <a:t>&lt;</a:t>
            </a:r>
            <a:r>
              <a:rPr lang="en-US" b="1" dirty="0">
                <a:solidFill>
                  <a:srgbClr val="FF0000"/>
                </a:solidFill>
              </a:rPr>
              <a:t>h:commandButton</a:t>
            </a:r>
            <a:r>
              <a:rPr lang="en-US" dirty="0">
                <a:solidFill>
                  <a:srgbClr val="FF0000"/>
                </a:solidFill>
              </a:rPr>
              <a:t> action="#{</a:t>
            </a:r>
            <a:r>
              <a:rPr lang="en-US" dirty="0" err="1">
                <a:solidFill>
                  <a:srgbClr val="FF0000"/>
                </a:solidFill>
              </a:rPr>
              <a:t>user.submit</a:t>
            </a:r>
            <a:r>
              <a:rPr lang="en-US" dirty="0">
                <a:solidFill>
                  <a:srgbClr val="FF0000"/>
                </a:solidFill>
              </a:rPr>
              <a:t>()}" value="submit"</a:t>
            </a:r>
            <a:r>
              <a:rPr lang="en-US" b="1" dirty="0">
                <a:solidFill>
                  <a:srgbClr val="FF0000"/>
                </a:solidFill>
              </a:rPr>
              <a:t>&gt;&lt;/h:commandButton&gt;</a:t>
            </a:r>
            <a:r>
              <a:rPr lang="en-US" dirty="0">
                <a:solidFill>
                  <a:srgbClr val="FF0000"/>
                </a:solidFill>
              </a:rPr>
              <a:t>  </a:t>
            </a:r>
          </a:p>
          <a:p>
            <a:pPr>
              <a:buNone/>
            </a:pPr>
            <a:r>
              <a:rPr lang="en-US" b="1" dirty="0"/>
              <a:t>&lt;/h:form&gt;</a:t>
            </a:r>
            <a:r>
              <a:rPr lang="en-US" dirty="0"/>
              <a:t>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P1.xhtml</a:t>
            </a:r>
          </a:p>
        </p:txBody>
      </p:sp>
      <p:sp>
        <p:nvSpPr>
          <p:cNvPr id="3" name="Content Placeholder 2"/>
          <p:cNvSpPr>
            <a:spLocks noGrp="1"/>
          </p:cNvSpPr>
          <p:nvPr>
            <p:ph idx="1"/>
          </p:nvPr>
        </p:nvSpPr>
        <p:spPr/>
        <p:txBody>
          <a:bodyPr/>
          <a:lstStyle/>
          <a:p>
            <a:pPr>
              <a:buNone/>
            </a:pPr>
            <a:r>
              <a:rPr lang="en-US" b="1" dirty="0"/>
              <a:t>&lt;h:body&gt;</a:t>
            </a:r>
            <a:r>
              <a:rPr lang="en-US" dirty="0"/>
              <a:t>  </a:t>
            </a:r>
          </a:p>
          <a:p>
            <a:pPr>
              <a:buNone/>
            </a:pPr>
            <a:r>
              <a:rPr lang="en-US" b="1" dirty="0"/>
              <a:t>&lt;h1&gt;</a:t>
            </a:r>
            <a:r>
              <a:rPr lang="en-US" dirty="0"/>
              <a:t>  </a:t>
            </a:r>
          </a:p>
          <a:p>
            <a:pPr>
              <a:buNone/>
            </a:pPr>
            <a:r>
              <a:rPr lang="en-US" dirty="0"/>
              <a:t>Hello #{user.name}  </a:t>
            </a:r>
          </a:p>
          <a:p>
            <a:pPr>
              <a:buNone/>
            </a:pPr>
            <a:r>
              <a:rPr lang="en-US" b="1" dirty="0"/>
              <a:t>&lt;/h1&gt;</a:t>
            </a:r>
            <a:r>
              <a:rPr lang="en-US" dirty="0"/>
              <a:t>  </a:t>
            </a:r>
          </a:p>
          <a:p>
            <a:pPr>
              <a:buNone/>
            </a:pPr>
            <a:r>
              <a:rPr lang="en-US" b="1" dirty="0"/>
              <a:t>&lt;h:outputLabel</a:t>
            </a:r>
            <a:r>
              <a:rPr lang="en-US" dirty="0"/>
              <a:t> value="Your Mobile is: #{</a:t>
            </a:r>
            <a:r>
              <a:rPr lang="en-US" dirty="0" err="1"/>
              <a:t>user.mobile</a:t>
            </a:r>
            <a:r>
              <a:rPr lang="en-US" dirty="0"/>
              <a:t>}"</a:t>
            </a:r>
            <a:r>
              <a:rPr lang="en-US" b="1" dirty="0"/>
              <a:t>/&gt;</a:t>
            </a:r>
            <a:r>
              <a:rPr lang="en-US" dirty="0"/>
              <a:t>  </a:t>
            </a:r>
          </a:p>
          <a:p>
            <a:pPr>
              <a:buNone/>
            </a:pPr>
            <a:r>
              <a:rPr lang="en-US" b="1" dirty="0"/>
              <a:t>&lt;/h:body&gt;</a:t>
            </a:r>
            <a:r>
              <a:rPr lang="en-US" dirty="0"/>
              <a:t>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Facelets</a:t>
            </a:r>
            <a:r>
              <a:rPr lang="en-US" b="1" dirty="0"/>
              <a:t> JSF Tags</a:t>
            </a:r>
            <a:endParaRPr lang="en-US" dirty="0"/>
          </a:p>
        </p:txBody>
      </p:sp>
      <p:sp>
        <p:nvSpPr>
          <p:cNvPr id="3" name="Content Placeholder 2"/>
          <p:cNvSpPr>
            <a:spLocks noGrp="1"/>
          </p:cNvSpPr>
          <p:nvPr>
            <p:ph idx="1"/>
          </p:nvPr>
        </p:nvSpPr>
        <p:spPr/>
        <p:txBody>
          <a:bodyPr/>
          <a:lstStyle/>
          <a:p>
            <a:r>
              <a:rPr lang="en-US" dirty="0"/>
              <a:t>The web application provides various web </a:t>
            </a:r>
            <a:r>
              <a:rPr lang="en-US" dirty="0" err="1"/>
              <a:t>pages.each</a:t>
            </a:r>
            <a:r>
              <a:rPr lang="en-US" dirty="0"/>
              <a:t> web page has some standard layout and style to display the contents.</a:t>
            </a:r>
          </a:p>
          <a:p>
            <a:r>
              <a:rPr lang="en-US" dirty="0"/>
              <a:t>Typical layout </a:t>
            </a:r>
            <a:r>
              <a:rPr lang="en-US" dirty="0">
                <a:solidFill>
                  <a:schemeClr val="tx1">
                    <a:lumMod val="85000"/>
                    <a:lumOff val="15000"/>
                  </a:schemeClr>
                </a:solidFill>
              </a:rPr>
              <a:t>of</a:t>
            </a:r>
            <a:r>
              <a:rPr lang="en-US" dirty="0"/>
              <a:t> a page is as follows</a:t>
            </a:r>
          </a:p>
        </p:txBody>
      </p:sp>
      <p:sp>
        <p:nvSpPr>
          <p:cNvPr id="11" name="Rectangle 10"/>
          <p:cNvSpPr/>
          <p:nvPr/>
        </p:nvSpPr>
        <p:spPr>
          <a:xfrm>
            <a:off x="2667000" y="3810000"/>
            <a:ext cx="2895600" cy="609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Header</a:t>
            </a:r>
          </a:p>
        </p:txBody>
      </p:sp>
      <p:sp>
        <p:nvSpPr>
          <p:cNvPr id="12" name="Rectangle 11"/>
          <p:cNvSpPr/>
          <p:nvPr/>
        </p:nvSpPr>
        <p:spPr>
          <a:xfrm>
            <a:off x="2667000" y="4419600"/>
            <a:ext cx="28956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Content</a:t>
            </a:r>
          </a:p>
        </p:txBody>
      </p:sp>
      <p:sp>
        <p:nvSpPr>
          <p:cNvPr id="13" name="Rectangle 12"/>
          <p:cNvSpPr/>
          <p:nvPr/>
        </p:nvSpPr>
        <p:spPr>
          <a:xfrm>
            <a:off x="2667000" y="5562600"/>
            <a:ext cx="2895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Footer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Facelets</a:t>
            </a:r>
            <a:r>
              <a:rPr lang="en-US" b="1" dirty="0"/>
              <a:t> JSF Tags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JSF provides special tags to create common layout for a web application called </a:t>
            </a:r>
            <a:r>
              <a:rPr lang="en-US" dirty="0" err="1"/>
              <a:t>facelets</a:t>
            </a:r>
            <a:r>
              <a:rPr lang="en-US" dirty="0"/>
              <a:t> tags. These tags gives flexibility to manage common parts of a multiple pages at one place.</a:t>
            </a:r>
          </a:p>
          <a:p>
            <a:r>
              <a:rPr lang="en-US" dirty="0"/>
              <a:t>For these tags you need to use the following namespaces of URI in html node.</a:t>
            </a:r>
          </a:p>
          <a:p>
            <a:r>
              <a:rPr lang="en-US" dirty="0"/>
              <a:t>&lt;html </a:t>
            </a:r>
            <a:r>
              <a:rPr lang="en-US" dirty="0" err="1"/>
              <a:t>xmlns</a:t>
            </a:r>
            <a:r>
              <a:rPr lang="en-US" dirty="0"/>
              <a:t>="http://www.w3.org/1999/xhtml" </a:t>
            </a:r>
            <a:r>
              <a:rPr lang="en-US" dirty="0" err="1"/>
              <a:t>xmlns:ui</a:t>
            </a:r>
            <a:r>
              <a:rPr lang="en-US" dirty="0"/>
              <a:t>="http://java.sun.com/jsf/facelets" &gt;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214629"/>
            <a:ext cx="5922645" cy="574040"/>
          </a:xfrm>
          <a:prstGeom prst="rect">
            <a:avLst/>
          </a:prstGeom>
        </p:spPr>
        <p:txBody>
          <a:bodyPr vert="horz" wrap="square" lIns="0" tIns="12700" rIns="0" bIns="0" rtlCol="0">
            <a:spAutoFit/>
          </a:bodyPr>
          <a:lstStyle/>
          <a:p>
            <a:pPr marL="12700">
              <a:lnSpc>
                <a:spcPct val="100000"/>
              </a:lnSpc>
              <a:spcBef>
                <a:spcPts val="100"/>
              </a:spcBef>
            </a:pPr>
            <a:r>
              <a:rPr spc="-5" dirty="0"/>
              <a:t>What </a:t>
            </a:r>
            <a:r>
              <a:rPr dirty="0"/>
              <a:t>is </a:t>
            </a:r>
            <a:r>
              <a:rPr spc="-5" dirty="0"/>
              <a:t>JavaServer</a:t>
            </a:r>
            <a:r>
              <a:rPr spc="-55" dirty="0"/>
              <a:t> </a:t>
            </a:r>
            <a:r>
              <a:rPr spc="-5" dirty="0"/>
              <a:t>Faces?</a:t>
            </a:r>
          </a:p>
        </p:txBody>
      </p:sp>
      <p:sp>
        <p:nvSpPr>
          <p:cNvPr id="3" name="object 3"/>
          <p:cNvSpPr txBox="1"/>
          <p:nvPr/>
        </p:nvSpPr>
        <p:spPr>
          <a:xfrm>
            <a:off x="403859" y="1093183"/>
            <a:ext cx="8265159" cy="3658235"/>
          </a:xfrm>
          <a:prstGeom prst="rect">
            <a:avLst/>
          </a:prstGeom>
        </p:spPr>
        <p:txBody>
          <a:bodyPr vert="horz" wrap="square" lIns="0" tIns="184150" rIns="0" bIns="0" rtlCol="0">
            <a:spAutoFit/>
          </a:bodyPr>
          <a:lstStyle/>
          <a:p>
            <a:pPr marL="355600" indent="-342900">
              <a:lnSpc>
                <a:spcPct val="100000"/>
              </a:lnSpc>
              <a:spcBef>
                <a:spcPts val="1450"/>
              </a:spcBef>
              <a:buFont typeface="Arial"/>
              <a:buChar char="•"/>
              <a:tabLst>
                <a:tab pos="354965" algn="l"/>
                <a:tab pos="355600" algn="l"/>
              </a:tabLst>
            </a:pPr>
            <a:r>
              <a:rPr sz="3200" b="1" dirty="0">
                <a:latin typeface="Arial"/>
                <a:cs typeface="Arial"/>
              </a:rPr>
              <a:t>JavaServer </a:t>
            </a:r>
            <a:r>
              <a:rPr sz="3200" b="1" spc="-5" dirty="0">
                <a:latin typeface="Arial"/>
                <a:cs typeface="Arial"/>
              </a:rPr>
              <a:t>Faces</a:t>
            </a:r>
            <a:r>
              <a:rPr sz="3200" b="1" spc="10" dirty="0">
                <a:latin typeface="Arial"/>
                <a:cs typeface="Arial"/>
              </a:rPr>
              <a:t> </a:t>
            </a:r>
            <a:r>
              <a:rPr sz="3200" b="1" dirty="0">
                <a:latin typeface="Arial"/>
                <a:cs typeface="Arial"/>
              </a:rPr>
              <a:t>is:</a:t>
            </a:r>
            <a:endParaRPr sz="3200">
              <a:latin typeface="Arial"/>
              <a:cs typeface="Arial"/>
            </a:endParaRPr>
          </a:p>
          <a:p>
            <a:pPr marL="755650" lvl="1" indent="-285750">
              <a:lnSpc>
                <a:spcPct val="100000"/>
              </a:lnSpc>
              <a:spcBef>
                <a:spcPts val="1310"/>
              </a:spcBef>
              <a:buFont typeface="Arial"/>
              <a:buChar char="•"/>
              <a:tabLst>
                <a:tab pos="755650" algn="l"/>
              </a:tabLst>
            </a:pPr>
            <a:r>
              <a:rPr sz="3100" spc="-5" dirty="0">
                <a:latin typeface="Arial"/>
                <a:cs typeface="Arial"/>
              </a:rPr>
              <a:t>Web Application</a:t>
            </a:r>
            <a:r>
              <a:rPr sz="3100" dirty="0">
                <a:latin typeface="Arial"/>
                <a:cs typeface="Arial"/>
              </a:rPr>
              <a:t> </a:t>
            </a:r>
            <a:r>
              <a:rPr sz="3100" spc="-10" dirty="0">
                <a:latin typeface="Arial"/>
                <a:cs typeface="Arial"/>
              </a:rPr>
              <a:t>Framework</a:t>
            </a:r>
            <a:endParaRPr sz="3100">
              <a:latin typeface="Arial"/>
              <a:cs typeface="Arial"/>
            </a:endParaRPr>
          </a:p>
          <a:p>
            <a:pPr marL="755650" lvl="1" indent="-285750">
              <a:lnSpc>
                <a:spcPct val="100000"/>
              </a:lnSpc>
              <a:spcBef>
                <a:spcPts val="1300"/>
              </a:spcBef>
              <a:buFont typeface="Arial"/>
              <a:buChar char="•"/>
              <a:tabLst>
                <a:tab pos="755650" algn="l"/>
              </a:tabLst>
            </a:pPr>
            <a:r>
              <a:rPr sz="3100" spc="-5" dirty="0">
                <a:latin typeface="Arial"/>
                <a:cs typeface="Arial"/>
              </a:rPr>
              <a:t>Request-driven MVC</a:t>
            </a:r>
            <a:endParaRPr sz="3100">
              <a:latin typeface="Arial"/>
              <a:cs typeface="Arial"/>
            </a:endParaRPr>
          </a:p>
          <a:p>
            <a:pPr marL="755650" lvl="1" indent="-285750">
              <a:lnSpc>
                <a:spcPct val="100000"/>
              </a:lnSpc>
              <a:spcBef>
                <a:spcPts val="1310"/>
              </a:spcBef>
              <a:buFont typeface="Arial"/>
              <a:buChar char="•"/>
              <a:tabLst>
                <a:tab pos="755650" algn="l"/>
              </a:tabLst>
            </a:pPr>
            <a:r>
              <a:rPr sz="3100" spc="-10" dirty="0">
                <a:latin typeface="Arial"/>
                <a:cs typeface="Arial"/>
              </a:rPr>
              <a:t>Uses </a:t>
            </a:r>
            <a:r>
              <a:rPr sz="3100" spc="-5" dirty="0">
                <a:latin typeface="Arial"/>
                <a:cs typeface="Arial"/>
              </a:rPr>
              <a:t>component-based</a:t>
            </a:r>
            <a:r>
              <a:rPr sz="3100" spc="-15" dirty="0">
                <a:latin typeface="Arial"/>
                <a:cs typeface="Arial"/>
              </a:rPr>
              <a:t> </a:t>
            </a:r>
            <a:r>
              <a:rPr sz="3100" spc="-5" dirty="0">
                <a:latin typeface="Arial"/>
                <a:cs typeface="Arial"/>
              </a:rPr>
              <a:t>approach</a:t>
            </a:r>
            <a:endParaRPr sz="3100">
              <a:latin typeface="Arial"/>
              <a:cs typeface="Arial"/>
            </a:endParaRPr>
          </a:p>
          <a:p>
            <a:pPr marL="755650" marR="5080" lvl="1" indent="-285750">
              <a:lnSpc>
                <a:spcPts val="3300"/>
              </a:lnSpc>
              <a:spcBef>
                <a:spcPts val="1770"/>
              </a:spcBef>
              <a:buFont typeface="Arial"/>
              <a:buChar char="•"/>
              <a:tabLst>
                <a:tab pos="755650" algn="l"/>
              </a:tabLst>
            </a:pPr>
            <a:r>
              <a:rPr sz="3100" spc="-10" dirty="0">
                <a:latin typeface="Arial"/>
                <a:cs typeface="Arial"/>
              </a:rPr>
              <a:t>Uses </a:t>
            </a:r>
            <a:r>
              <a:rPr sz="3100" spc="-5" dirty="0">
                <a:latin typeface="Arial"/>
                <a:cs typeface="Arial"/>
              </a:rPr>
              <a:t>JSP </a:t>
            </a:r>
            <a:r>
              <a:rPr sz="3100" dirty="0">
                <a:latin typeface="Arial"/>
                <a:cs typeface="Arial"/>
              </a:rPr>
              <a:t>for its </a:t>
            </a:r>
            <a:r>
              <a:rPr sz="3100" spc="-5" dirty="0">
                <a:latin typeface="Arial"/>
                <a:cs typeface="Arial"/>
              </a:rPr>
              <a:t>display technology, but  is </a:t>
            </a:r>
            <a:r>
              <a:rPr sz="3100" dirty="0">
                <a:latin typeface="Arial"/>
                <a:cs typeface="Arial"/>
              </a:rPr>
              <a:t>not </a:t>
            </a:r>
            <a:r>
              <a:rPr sz="3100" spc="-5" dirty="0">
                <a:latin typeface="Arial"/>
                <a:cs typeface="Arial"/>
              </a:rPr>
              <a:t>limited to</a:t>
            </a:r>
            <a:r>
              <a:rPr sz="3100" spc="-10" dirty="0">
                <a:latin typeface="Arial"/>
                <a:cs typeface="Arial"/>
              </a:rPr>
              <a:t> </a:t>
            </a:r>
            <a:r>
              <a:rPr sz="3100" spc="-5" dirty="0">
                <a:latin typeface="Arial"/>
                <a:cs typeface="Arial"/>
              </a:rPr>
              <a:t>it</a:t>
            </a:r>
            <a:endParaRPr sz="31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ELL\Desktop\hib img\j4.PNG"/>
          <p:cNvPicPr>
            <a:picLocks noGrp="1" noChangeAspect="1" noChangeArrowheads="1"/>
          </p:cNvPicPr>
          <p:nvPr>
            <p:ph idx="1"/>
          </p:nvPr>
        </p:nvPicPr>
        <p:blipFill>
          <a:blip r:embed="rId2"/>
          <a:srcRect/>
          <a:stretch>
            <a:fillRect/>
          </a:stretch>
        </p:blipFill>
        <p:spPr bwMode="auto">
          <a:xfrm>
            <a:off x="228600" y="0"/>
            <a:ext cx="8610600" cy="67056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a:t>&lt;div</a:t>
            </a:r>
            <a:r>
              <a:rPr lang="en-US" dirty="0"/>
              <a:t> id="top"</a:t>
            </a:r>
            <a:r>
              <a:rPr lang="en-US" b="1" dirty="0"/>
              <a:t>&gt;</a:t>
            </a:r>
            <a:r>
              <a:rPr lang="en-US" dirty="0"/>
              <a:t>  </a:t>
            </a:r>
          </a:p>
          <a:p>
            <a:pPr>
              <a:buNone/>
            </a:pPr>
            <a:r>
              <a:rPr lang="en-US" b="1" dirty="0"/>
              <a:t>&lt;</a:t>
            </a:r>
            <a:r>
              <a:rPr lang="en-US" b="1" dirty="0" err="1"/>
              <a:t>ui:insert</a:t>
            </a:r>
            <a:r>
              <a:rPr lang="en-US" dirty="0"/>
              <a:t> name="top"</a:t>
            </a:r>
            <a:r>
              <a:rPr lang="en-US" b="1" dirty="0"/>
              <a:t>&gt;</a:t>
            </a:r>
            <a:r>
              <a:rPr lang="en-US" dirty="0"/>
              <a:t>Top</a:t>
            </a:r>
            <a:r>
              <a:rPr lang="en-US" b="1" dirty="0"/>
              <a:t>&lt;/</a:t>
            </a:r>
            <a:r>
              <a:rPr lang="en-US" b="1" dirty="0" err="1"/>
              <a:t>ui:insert</a:t>
            </a:r>
            <a:r>
              <a:rPr lang="en-US" b="1" dirty="0"/>
              <a:t>&gt;</a:t>
            </a:r>
            <a:r>
              <a:rPr lang="en-US" dirty="0"/>
              <a:t>  </a:t>
            </a:r>
          </a:p>
          <a:p>
            <a:pPr>
              <a:buNone/>
            </a:pPr>
            <a:r>
              <a:rPr lang="en-US" b="1" dirty="0"/>
              <a:t>&lt;/div&gt;</a:t>
            </a:r>
            <a:r>
              <a:rPr lang="en-US" dirty="0"/>
              <a:t>  </a:t>
            </a:r>
          </a:p>
          <a:p>
            <a:pPr>
              <a:buNone/>
            </a:pPr>
            <a:r>
              <a:rPr lang="en-US" b="1" dirty="0"/>
              <a:t>&lt;div&gt;</a:t>
            </a:r>
            <a:r>
              <a:rPr lang="en-US" dirty="0"/>
              <a:t>  </a:t>
            </a:r>
          </a:p>
          <a:p>
            <a:pPr>
              <a:buNone/>
            </a:pPr>
            <a:r>
              <a:rPr lang="en-US" b="1" dirty="0"/>
              <a:t>&lt;div</a:t>
            </a:r>
            <a:r>
              <a:rPr lang="en-US" dirty="0"/>
              <a:t> id="left"</a:t>
            </a:r>
            <a:r>
              <a:rPr lang="en-US" b="1" dirty="0"/>
              <a:t>&gt;</a:t>
            </a:r>
            <a:r>
              <a:rPr lang="en-US" dirty="0"/>
              <a:t>  </a:t>
            </a:r>
          </a:p>
          <a:p>
            <a:pPr>
              <a:buNone/>
            </a:pPr>
            <a:r>
              <a:rPr lang="en-US" b="1" dirty="0"/>
              <a:t>&lt;</a:t>
            </a:r>
            <a:r>
              <a:rPr lang="en-US" b="1" dirty="0" err="1"/>
              <a:t>ui:insert</a:t>
            </a:r>
            <a:r>
              <a:rPr lang="en-US" dirty="0"/>
              <a:t> name="left"</a:t>
            </a:r>
            <a:r>
              <a:rPr lang="en-US" b="1" dirty="0"/>
              <a:t>&gt;</a:t>
            </a:r>
            <a:r>
              <a:rPr lang="en-US" dirty="0"/>
              <a:t>Left</a:t>
            </a:r>
            <a:r>
              <a:rPr lang="en-US" b="1" dirty="0"/>
              <a:t>&lt;/</a:t>
            </a:r>
            <a:r>
              <a:rPr lang="en-US" b="1" dirty="0" err="1"/>
              <a:t>ui:insert</a:t>
            </a:r>
            <a:r>
              <a:rPr lang="en-US" b="1" dirty="0"/>
              <a:t>&gt;</a:t>
            </a:r>
            <a:r>
              <a:rPr lang="en-US" dirty="0"/>
              <a:t>  </a:t>
            </a:r>
          </a:p>
          <a:p>
            <a:pPr>
              <a:buNone/>
            </a:pPr>
            <a:r>
              <a:rPr lang="en-US" b="1" dirty="0"/>
              <a:t>&lt;/div&gt;</a:t>
            </a:r>
            <a:r>
              <a:rPr lang="en-US" dirty="0"/>
              <a:t>  </a:t>
            </a:r>
          </a:p>
          <a:p>
            <a:pPr>
              <a:buNone/>
            </a:pPr>
            <a:r>
              <a:rPr lang="en-US" b="1" dirty="0"/>
              <a:t>&lt;div</a:t>
            </a:r>
            <a:r>
              <a:rPr lang="en-US" dirty="0"/>
              <a:t> id="content" class="</a:t>
            </a:r>
            <a:r>
              <a:rPr lang="en-US" dirty="0" err="1"/>
              <a:t>left_content</a:t>
            </a:r>
            <a:r>
              <a:rPr lang="en-US" dirty="0"/>
              <a:t>"</a:t>
            </a:r>
            <a:r>
              <a:rPr lang="en-US" b="1" dirty="0"/>
              <a:t>&gt;</a:t>
            </a:r>
            <a:r>
              <a:rPr lang="en-US" dirty="0"/>
              <a:t>  </a:t>
            </a:r>
          </a:p>
          <a:p>
            <a:pPr>
              <a:buNone/>
            </a:pPr>
            <a:r>
              <a:rPr lang="en-US" b="1" dirty="0"/>
              <a:t>&lt;</a:t>
            </a:r>
            <a:r>
              <a:rPr lang="en-US" b="1" dirty="0" err="1"/>
              <a:t>ui:insert</a:t>
            </a:r>
            <a:r>
              <a:rPr lang="en-US" dirty="0"/>
              <a:t> name="content"</a:t>
            </a:r>
            <a:r>
              <a:rPr lang="en-US" b="1" dirty="0"/>
              <a:t>&gt;</a:t>
            </a:r>
            <a:r>
              <a:rPr lang="en-US" dirty="0"/>
              <a:t>Content</a:t>
            </a:r>
            <a:r>
              <a:rPr lang="en-US" b="1" dirty="0"/>
              <a:t>&lt;/</a:t>
            </a:r>
            <a:r>
              <a:rPr lang="en-US" b="1" dirty="0" err="1"/>
              <a:t>ui:insert</a:t>
            </a:r>
            <a:r>
              <a:rPr lang="en-US" b="1" dirty="0"/>
              <a:t>&gt;</a:t>
            </a:r>
            <a:r>
              <a:rPr lang="en-US" dirty="0"/>
              <a:t>  </a:t>
            </a:r>
          </a:p>
          <a:p>
            <a:pPr>
              <a:buNone/>
            </a:pPr>
            <a:r>
              <a:rPr lang="en-US" b="1" dirty="0"/>
              <a:t>&lt;/div&gt;</a:t>
            </a:r>
            <a:r>
              <a:rPr lang="en-US" dirty="0"/>
              <a:t>  </a:t>
            </a:r>
          </a:p>
          <a:p>
            <a:pPr>
              <a:buNone/>
            </a:pPr>
            <a:r>
              <a:rPr lang="en-US" b="1" dirty="0"/>
              <a:t>&lt;/div&gt;</a:t>
            </a:r>
            <a:r>
              <a:rPr lang="en-US" dirty="0"/>
              <a:t>  </a:t>
            </a:r>
          </a:p>
          <a:p>
            <a:pPr>
              <a:buNone/>
            </a:pPr>
            <a:r>
              <a:rPr lang="en-US" b="1" dirty="0"/>
              <a:t>&lt;div</a:t>
            </a:r>
            <a:r>
              <a:rPr lang="en-US" dirty="0"/>
              <a:t> id="bottom"</a:t>
            </a:r>
            <a:r>
              <a:rPr lang="en-US" b="1" dirty="0"/>
              <a:t>&gt;</a:t>
            </a:r>
            <a:r>
              <a:rPr lang="en-US" dirty="0"/>
              <a:t>  </a:t>
            </a:r>
          </a:p>
          <a:p>
            <a:pPr>
              <a:buNone/>
            </a:pPr>
            <a:r>
              <a:rPr lang="en-US" b="1" dirty="0"/>
              <a:t>&lt;</a:t>
            </a:r>
            <a:r>
              <a:rPr lang="en-US" b="1" dirty="0" err="1"/>
              <a:t>ui:insert</a:t>
            </a:r>
            <a:r>
              <a:rPr lang="en-US" dirty="0"/>
              <a:t> name="bottom"</a:t>
            </a:r>
            <a:r>
              <a:rPr lang="en-US" b="1" dirty="0"/>
              <a:t>&gt;</a:t>
            </a:r>
            <a:r>
              <a:rPr lang="en-US" dirty="0"/>
              <a:t>Bottom</a:t>
            </a:r>
            <a:r>
              <a:rPr lang="en-US" b="1" dirty="0"/>
              <a:t>&lt;/</a:t>
            </a:r>
            <a:r>
              <a:rPr lang="en-US" b="1" dirty="0" err="1"/>
              <a:t>ui:insert</a:t>
            </a:r>
            <a:r>
              <a:rPr lang="en-US" b="1" dirty="0"/>
              <a:t>&gt;</a:t>
            </a:r>
            <a:r>
              <a:rPr lang="en-US" dirty="0"/>
              <a:t>  </a:t>
            </a:r>
          </a:p>
          <a:p>
            <a:pPr>
              <a:buNone/>
            </a:pPr>
            <a:r>
              <a:rPr lang="en-US" b="1" dirty="0"/>
              <a:t>&lt;/div&gt;</a:t>
            </a:r>
            <a:r>
              <a:rPr lang="en-US" dirty="0"/>
              <a: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a:t>&lt;</a:t>
            </a:r>
            <a:r>
              <a:rPr lang="en-US" b="1" dirty="0" err="1"/>
              <a:t>ui:composition</a:t>
            </a:r>
            <a:r>
              <a:rPr lang="en-US" dirty="0"/>
              <a:t> template="./</a:t>
            </a:r>
            <a:r>
              <a:rPr lang="en-US" dirty="0" err="1"/>
              <a:t>template.xhtml</a:t>
            </a:r>
            <a:r>
              <a:rPr lang="en-US" dirty="0"/>
              <a:t>"</a:t>
            </a:r>
            <a:r>
              <a:rPr lang="en-US" b="1" dirty="0"/>
              <a:t>&gt;</a:t>
            </a:r>
            <a:r>
              <a:rPr lang="en-US" dirty="0"/>
              <a:t>  </a:t>
            </a:r>
          </a:p>
          <a:p>
            <a:pPr>
              <a:buNone/>
            </a:pPr>
            <a:r>
              <a:rPr lang="en-US" b="1" dirty="0"/>
              <a:t>&lt;</a:t>
            </a:r>
            <a:r>
              <a:rPr lang="en-US" b="1" dirty="0" err="1"/>
              <a:t>ui:define</a:t>
            </a:r>
            <a:r>
              <a:rPr lang="en-US" dirty="0"/>
              <a:t> name="header"</a:t>
            </a:r>
            <a:r>
              <a:rPr lang="en-US" b="1" dirty="0"/>
              <a:t>&gt;</a:t>
            </a:r>
            <a:r>
              <a:rPr lang="en-US" dirty="0"/>
              <a:t>  </a:t>
            </a:r>
          </a:p>
          <a:p>
            <a:pPr>
              <a:buNone/>
            </a:pPr>
            <a:r>
              <a:rPr lang="en-US" b="1" dirty="0"/>
              <a:t>&lt;h:graphicImage</a:t>
            </a:r>
            <a:r>
              <a:rPr lang="en-US" dirty="0"/>
              <a:t> value="/resources/images/header.png"</a:t>
            </a:r>
            <a:r>
              <a:rPr lang="en-US" b="1" dirty="0"/>
              <a:t>/&gt;</a:t>
            </a:r>
            <a:r>
              <a:rPr lang="en-US" dirty="0"/>
              <a:t>  </a:t>
            </a:r>
          </a:p>
          <a:p>
            <a:pPr>
              <a:buNone/>
            </a:pPr>
            <a:r>
              <a:rPr lang="en-US" b="1" dirty="0"/>
              <a:t>&lt;/</a:t>
            </a:r>
            <a:r>
              <a:rPr lang="en-US" b="1" dirty="0" err="1"/>
              <a:t>ui:define</a:t>
            </a:r>
            <a:r>
              <a:rPr lang="en-US" b="1" dirty="0"/>
              <a:t>&gt;</a:t>
            </a:r>
            <a:r>
              <a:rPr lang="en-US" dirty="0"/>
              <a:t>  </a:t>
            </a:r>
          </a:p>
          <a:p>
            <a:pPr>
              <a:buNone/>
            </a:pPr>
            <a:r>
              <a:rPr lang="en-US" dirty="0"/>
              <a:t>  </a:t>
            </a:r>
          </a:p>
          <a:p>
            <a:pPr>
              <a:buNone/>
            </a:pPr>
            <a:r>
              <a:rPr lang="en-US" b="1" dirty="0"/>
              <a:t>&lt;</a:t>
            </a:r>
            <a:r>
              <a:rPr lang="en-US" b="1" dirty="0" err="1"/>
              <a:t>ui:define</a:t>
            </a:r>
            <a:r>
              <a:rPr lang="en-US" dirty="0"/>
              <a:t> name="index"</a:t>
            </a:r>
            <a:r>
              <a:rPr lang="en-US" b="1" dirty="0"/>
              <a:t>&gt;</a:t>
            </a:r>
            <a:r>
              <a:rPr lang="en-US" dirty="0"/>
              <a:t>  </a:t>
            </a:r>
          </a:p>
          <a:p>
            <a:pPr>
              <a:buNone/>
            </a:pPr>
            <a:r>
              <a:rPr lang="en-US" b="1" dirty="0"/>
              <a:t>&lt;h:graphicImage</a:t>
            </a:r>
            <a:r>
              <a:rPr lang="en-US" dirty="0"/>
              <a:t> value="/resources/images/index.png"</a:t>
            </a:r>
            <a:r>
              <a:rPr lang="en-US" b="1" dirty="0"/>
              <a:t>/&gt;</a:t>
            </a:r>
            <a:r>
              <a:rPr lang="en-US" dirty="0"/>
              <a:t>  </a:t>
            </a:r>
          </a:p>
          <a:p>
            <a:pPr>
              <a:buNone/>
            </a:pPr>
            <a:r>
              <a:rPr lang="en-US" b="1" dirty="0"/>
              <a:t>&lt;/</a:t>
            </a:r>
            <a:r>
              <a:rPr lang="en-US" b="1" dirty="0" err="1"/>
              <a:t>ui:define</a:t>
            </a:r>
            <a:r>
              <a:rPr lang="en-US" b="1" dirty="0"/>
              <a:t>&gt;</a:t>
            </a:r>
            <a:r>
              <a:rPr lang="en-US" dirty="0"/>
              <a:t>  </a:t>
            </a:r>
          </a:p>
          <a:p>
            <a:pPr>
              <a:buNone/>
            </a:pPr>
            <a:r>
              <a:rPr lang="en-US" dirty="0"/>
              <a:t>  </a:t>
            </a:r>
          </a:p>
          <a:p>
            <a:pPr>
              <a:buNone/>
            </a:pPr>
            <a:r>
              <a:rPr lang="en-US" b="1" dirty="0"/>
              <a:t>&lt;</a:t>
            </a:r>
            <a:r>
              <a:rPr lang="en-US" b="1" dirty="0" err="1"/>
              <a:t>ui:define</a:t>
            </a:r>
            <a:r>
              <a:rPr lang="en-US" dirty="0"/>
              <a:t> name="content"</a:t>
            </a:r>
            <a:r>
              <a:rPr lang="en-US" b="1" dirty="0"/>
              <a:t>&gt;</a:t>
            </a:r>
            <a:r>
              <a:rPr lang="en-US" dirty="0"/>
              <a:t>  </a:t>
            </a:r>
          </a:p>
          <a:p>
            <a:pPr>
              <a:buNone/>
            </a:pPr>
            <a:r>
              <a:rPr lang="en-US" b="1" dirty="0"/>
              <a:t>&lt;h:graphicImage</a:t>
            </a:r>
            <a:r>
              <a:rPr lang="en-US" dirty="0"/>
              <a:t> value="/resources/images/content.png"</a:t>
            </a:r>
            <a:r>
              <a:rPr lang="en-US" b="1" dirty="0"/>
              <a:t>/&gt;</a:t>
            </a:r>
            <a:r>
              <a:rPr lang="en-US" dirty="0"/>
              <a:t>  </a:t>
            </a:r>
          </a:p>
          <a:p>
            <a:pPr>
              <a:buNone/>
            </a:pPr>
            <a:r>
              <a:rPr lang="en-US" b="1" dirty="0"/>
              <a:t>&lt;/</a:t>
            </a:r>
            <a:r>
              <a:rPr lang="en-US" b="1" dirty="0" err="1"/>
              <a:t>ui:define</a:t>
            </a:r>
            <a:r>
              <a:rPr lang="en-US" b="1" dirty="0"/>
              <a:t>&gt;</a:t>
            </a:r>
            <a:r>
              <a:rPr lang="en-US" dirty="0"/>
              <a:t>  </a:t>
            </a:r>
          </a:p>
          <a:p>
            <a:pPr>
              <a:buNone/>
            </a:pPr>
            <a:r>
              <a:rPr lang="en-US" b="1" dirty="0"/>
              <a:t>&lt;</a:t>
            </a:r>
            <a:r>
              <a:rPr lang="en-US" b="1" dirty="0" err="1"/>
              <a:t>ui:define</a:t>
            </a:r>
            <a:r>
              <a:rPr lang="en-US" dirty="0"/>
              <a:t> name="footer"</a:t>
            </a:r>
            <a:r>
              <a:rPr lang="en-US" b="1" dirty="0"/>
              <a:t>&gt;</a:t>
            </a:r>
            <a:r>
              <a:rPr lang="en-US" dirty="0"/>
              <a:t>  </a:t>
            </a:r>
          </a:p>
          <a:p>
            <a:pPr>
              <a:buNone/>
            </a:pPr>
            <a:r>
              <a:rPr lang="en-US" b="1" dirty="0"/>
              <a:t>&lt;h:graphicImage</a:t>
            </a:r>
            <a:r>
              <a:rPr lang="en-US" dirty="0"/>
              <a:t> value="/resources/images/footer.png"</a:t>
            </a:r>
            <a:r>
              <a:rPr lang="en-US" b="1" dirty="0"/>
              <a:t>/&gt;</a:t>
            </a:r>
            <a:r>
              <a:rPr lang="en-US" dirty="0"/>
              <a:t>  </a:t>
            </a:r>
          </a:p>
          <a:p>
            <a:pPr>
              <a:buNone/>
            </a:pPr>
            <a:r>
              <a:rPr lang="en-US" b="1" dirty="0"/>
              <a:t>&lt;/</a:t>
            </a:r>
            <a:r>
              <a:rPr lang="en-US" b="1" dirty="0" err="1"/>
              <a:t>ui:define</a:t>
            </a:r>
            <a:r>
              <a:rPr lang="en-US" b="1" dirty="0"/>
              <a:t>&gt;</a:t>
            </a:r>
            <a:r>
              <a:rPr lang="en-US" dirty="0"/>
              <a:t>  </a:t>
            </a:r>
          </a:p>
          <a:p>
            <a:pPr>
              <a:buNone/>
            </a:pPr>
            <a:r>
              <a:rPr lang="en-US" b="1" dirty="0"/>
              <a:t>&lt;/</a:t>
            </a:r>
            <a:r>
              <a:rPr lang="en-US" b="1" dirty="0" err="1"/>
              <a:t>ui:composition</a:t>
            </a:r>
            <a:r>
              <a:rPr lang="en-US" b="1" dirty="0"/>
              <a:t>&gt;</a:t>
            </a:r>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versions</a:t>
            </a:r>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algn="ctr"/>
                      <a:r>
                        <a:rPr lang="en-US" sz="2400" dirty="0"/>
                        <a:t>Version</a:t>
                      </a:r>
                    </a:p>
                  </a:txBody>
                  <a:tcPr/>
                </a:tc>
                <a:tc>
                  <a:txBody>
                    <a:bodyPr/>
                    <a:lstStyle/>
                    <a:p>
                      <a:pPr algn="ctr"/>
                      <a:r>
                        <a:rPr lang="en-US" sz="2400" dirty="0"/>
                        <a:t>Year</a:t>
                      </a:r>
                    </a:p>
                  </a:txBody>
                  <a:tcPr/>
                </a:tc>
                <a:tc>
                  <a:txBody>
                    <a:bodyPr/>
                    <a:lstStyle/>
                    <a:p>
                      <a:pPr algn="ctr"/>
                      <a:r>
                        <a:rPr lang="en-US" sz="2400" dirty="0"/>
                        <a:t>J2EE Version</a:t>
                      </a:r>
                    </a:p>
                  </a:txBody>
                  <a:tcPr/>
                </a:tc>
                <a:extLst>
                  <a:ext uri="{0D108BD9-81ED-4DB2-BD59-A6C34878D82A}">
                    <a16:rowId xmlns:a16="http://schemas.microsoft.com/office/drawing/2014/main" val="10000"/>
                  </a:ext>
                </a:extLst>
              </a:tr>
              <a:tr h="762000">
                <a:tc>
                  <a:txBody>
                    <a:bodyPr/>
                    <a:lstStyle/>
                    <a:p>
                      <a:pPr algn="ctr"/>
                      <a:r>
                        <a:rPr lang="en-US" sz="2400" dirty="0"/>
                        <a:t>JSF</a:t>
                      </a:r>
                      <a:r>
                        <a:rPr lang="en-US" sz="2400" baseline="0" dirty="0"/>
                        <a:t> 1.0</a:t>
                      </a:r>
                      <a:endParaRPr lang="en-US" sz="2400" dirty="0"/>
                    </a:p>
                  </a:txBody>
                  <a:tcPr/>
                </a:tc>
                <a:tc>
                  <a:txBody>
                    <a:bodyPr/>
                    <a:lstStyle/>
                    <a:p>
                      <a:pPr algn="ctr"/>
                      <a:r>
                        <a:rPr lang="en-US" sz="2400" dirty="0"/>
                        <a:t>2004</a:t>
                      </a:r>
                    </a:p>
                  </a:txBody>
                  <a:tcPr/>
                </a:tc>
                <a:tc>
                  <a:txBody>
                    <a:bodyPr/>
                    <a:lstStyle/>
                    <a:p>
                      <a:pPr algn="ctr"/>
                      <a:r>
                        <a:rPr lang="en-US" sz="2400" dirty="0"/>
                        <a:t>J2EE 1.4</a:t>
                      </a:r>
                    </a:p>
                  </a:txBody>
                  <a:tcPr/>
                </a:tc>
                <a:extLst>
                  <a:ext uri="{0D108BD9-81ED-4DB2-BD59-A6C34878D82A}">
                    <a16:rowId xmlns:a16="http://schemas.microsoft.com/office/drawing/2014/main" val="10001"/>
                  </a:ext>
                </a:extLst>
              </a:tr>
              <a:tr h="762000">
                <a:tc>
                  <a:txBody>
                    <a:bodyPr/>
                    <a:lstStyle/>
                    <a:p>
                      <a:pPr algn="ctr"/>
                      <a:r>
                        <a:rPr lang="en-US" sz="2400" dirty="0"/>
                        <a:t>JSF 1.2</a:t>
                      </a:r>
                    </a:p>
                  </a:txBody>
                  <a:tcPr/>
                </a:tc>
                <a:tc>
                  <a:txBody>
                    <a:bodyPr/>
                    <a:lstStyle/>
                    <a:p>
                      <a:pPr algn="ctr"/>
                      <a:r>
                        <a:rPr lang="en-US" sz="2400" dirty="0"/>
                        <a:t>2006</a:t>
                      </a:r>
                    </a:p>
                  </a:txBody>
                  <a:tcPr/>
                </a:tc>
                <a:tc>
                  <a:txBody>
                    <a:bodyPr/>
                    <a:lstStyle/>
                    <a:p>
                      <a:pPr algn="ctr"/>
                      <a:r>
                        <a:rPr lang="en-US" sz="2400" dirty="0"/>
                        <a:t>J2EE5</a:t>
                      </a:r>
                    </a:p>
                  </a:txBody>
                  <a:tcPr/>
                </a:tc>
                <a:extLst>
                  <a:ext uri="{0D108BD9-81ED-4DB2-BD59-A6C34878D82A}">
                    <a16:rowId xmlns:a16="http://schemas.microsoft.com/office/drawing/2014/main" val="10002"/>
                  </a:ext>
                </a:extLst>
              </a:tr>
              <a:tr h="762000">
                <a:tc>
                  <a:txBody>
                    <a:bodyPr/>
                    <a:lstStyle/>
                    <a:p>
                      <a:pPr algn="ctr"/>
                      <a:r>
                        <a:rPr lang="en-US" sz="2400" dirty="0"/>
                        <a:t>JSF 2.0</a:t>
                      </a:r>
                    </a:p>
                  </a:txBody>
                  <a:tcPr/>
                </a:tc>
                <a:tc>
                  <a:txBody>
                    <a:bodyPr/>
                    <a:lstStyle/>
                    <a:p>
                      <a:pPr algn="ctr"/>
                      <a:r>
                        <a:rPr lang="en-US" sz="2400" dirty="0"/>
                        <a:t>2009</a:t>
                      </a:r>
                    </a:p>
                  </a:txBody>
                  <a:tcPr/>
                </a:tc>
                <a:tc>
                  <a:txBody>
                    <a:bodyPr/>
                    <a:lstStyle/>
                    <a:p>
                      <a:pPr algn="ctr"/>
                      <a:r>
                        <a:rPr lang="en-US" sz="2400" dirty="0"/>
                        <a:t>J2EE6</a:t>
                      </a:r>
                    </a:p>
                  </a:txBody>
                  <a:tcPr/>
                </a:tc>
                <a:extLst>
                  <a:ext uri="{0D108BD9-81ED-4DB2-BD59-A6C34878D82A}">
                    <a16:rowId xmlns:a16="http://schemas.microsoft.com/office/drawing/2014/main" val="10003"/>
                  </a:ext>
                </a:extLst>
              </a:tr>
              <a:tr h="762000">
                <a:tc>
                  <a:txBody>
                    <a:bodyPr/>
                    <a:lstStyle/>
                    <a:p>
                      <a:pPr algn="ctr"/>
                      <a:r>
                        <a:rPr lang="en-US" sz="2400" dirty="0"/>
                        <a:t>JSF 2.2</a:t>
                      </a:r>
                    </a:p>
                  </a:txBody>
                  <a:tcPr/>
                </a:tc>
                <a:tc>
                  <a:txBody>
                    <a:bodyPr/>
                    <a:lstStyle/>
                    <a:p>
                      <a:pPr algn="ctr"/>
                      <a:r>
                        <a:rPr lang="en-US" sz="2400" dirty="0"/>
                        <a:t>2013</a:t>
                      </a:r>
                    </a:p>
                  </a:txBody>
                  <a:tcPr/>
                </a:tc>
                <a:tc>
                  <a:txBody>
                    <a:bodyPr/>
                    <a:lstStyle/>
                    <a:p>
                      <a:pPr algn="ctr"/>
                      <a:r>
                        <a:rPr lang="en-US" sz="2400" dirty="0"/>
                        <a:t>J2EE7</a:t>
                      </a:r>
                    </a:p>
                  </a:txBody>
                  <a:tcPr/>
                </a:tc>
                <a:extLst>
                  <a:ext uri="{0D108BD9-81ED-4DB2-BD59-A6C34878D82A}">
                    <a16:rowId xmlns:a16="http://schemas.microsoft.com/office/drawing/2014/main" val="10004"/>
                  </a:ext>
                </a:extLst>
              </a:tr>
              <a:tr h="762000">
                <a:tc>
                  <a:txBody>
                    <a:bodyPr/>
                    <a:lstStyle/>
                    <a:p>
                      <a:pPr algn="ctr"/>
                      <a:r>
                        <a:rPr lang="en-US" sz="2400" dirty="0"/>
                        <a:t>JSF 2.3</a:t>
                      </a:r>
                    </a:p>
                  </a:txBody>
                  <a:tcPr/>
                </a:tc>
                <a:tc>
                  <a:txBody>
                    <a:bodyPr/>
                    <a:lstStyle/>
                    <a:p>
                      <a:pPr algn="ctr"/>
                      <a:r>
                        <a:rPr lang="en-US" sz="2400" dirty="0"/>
                        <a:t>EXPECTED IN 2017</a:t>
                      </a:r>
                    </a:p>
                  </a:txBody>
                  <a:tcPr/>
                </a:tc>
                <a:tc>
                  <a:txBody>
                    <a:bodyPr/>
                    <a:lstStyle/>
                    <a:p>
                      <a:pPr algn="ctr"/>
                      <a:r>
                        <a:rPr lang="en-US" sz="2400"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JSF</a:t>
            </a:r>
          </a:p>
        </p:txBody>
      </p:sp>
      <p:sp>
        <p:nvSpPr>
          <p:cNvPr id="3" name="Content Placeholder 2"/>
          <p:cNvSpPr>
            <a:spLocks noGrp="1"/>
          </p:cNvSpPr>
          <p:nvPr>
            <p:ph idx="1"/>
          </p:nvPr>
        </p:nvSpPr>
        <p:spPr/>
        <p:txBody>
          <a:bodyPr>
            <a:normAutofit fontScale="77500" lnSpcReduction="20000"/>
          </a:bodyPr>
          <a:lstStyle/>
          <a:p>
            <a:r>
              <a:rPr lang="en-US" dirty="0"/>
              <a:t>Component Based Framework</a:t>
            </a:r>
          </a:p>
          <a:p>
            <a:r>
              <a:rPr lang="en-US" dirty="0"/>
              <a:t>Implements </a:t>
            </a:r>
            <a:r>
              <a:rPr lang="en-US" dirty="0" err="1"/>
              <a:t>Facelets</a:t>
            </a:r>
            <a:r>
              <a:rPr lang="en-US" dirty="0"/>
              <a:t> Technology</a:t>
            </a:r>
          </a:p>
          <a:p>
            <a:r>
              <a:rPr lang="en-US" dirty="0"/>
              <a:t>Integration with Expression Language</a:t>
            </a:r>
          </a:p>
          <a:p>
            <a:r>
              <a:rPr lang="en-US" dirty="0"/>
              <a:t>Support HTML5</a:t>
            </a:r>
          </a:p>
          <a:p>
            <a:r>
              <a:rPr lang="en-US" dirty="0"/>
              <a:t>Ease and Rapid web Development.</a:t>
            </a:r>
          </a:p>
          <a:p>
            <a:r>
              <a:rPr lang="en-US" dirty="0"/>
              <a:t>Support Internationalization</a:t>
            </a:r>
          </a:p>
          <a:p>
            <a:r>
              <a:rPr lang="en-US" dirty="0"/>
              <a:t>Bean Annotations</a:t>
            </a:r>
          </a:p>
          <a:p>
            <a:r>
              <a:rPr lang="en-US" dirty="0"/>
              <a:t>Default Exception Handling</a:t>
            </a:r>
          </a:p>
          <a:p>
            <a:r>
              <a:rPr lang="en-US" dirty="0" err="1"/>
              <a:t>Templating</a:t>
            </a:r>
            <a:endParaRPr lang="en-US" dirty="0"/>
          </a:p>
          <a:p>
            <a:r>
              <a:rPr lang="en-US" dirty="0"/>
              <a:t>Inbuilt AJAX Support</a:t>
            </a:r>
          </a:p>
          <a:p>
            <a:r>
              <a:rPr lang="en-US" dirty="0"/>
              <a:t>Security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JSF</a:t>
            </a:r>
          </a:p>
        </p:txBody>
      </p:sp>
      <p:sp>
        <p:nvSpPr>
          <p:cNvPr id="3" name="Content Placeholder 2"/>
          <p:cNvSpPr>
            <a:spLocks noGrp="1"/>
          </p:cNvSpPr>
          <p:nvPr>
            <p:ph idx="1"/>
          </p:nvPr>
        </p:nvSpPr>
        <p:spPr/>
        <p:txBody>
          <a:bodyPr/>
          <a:lstStyle/>
          <a:p>
            <a:r>
              <a:rPr lang="en-US" dirty="0"/>
              <a:t>This framework is not suitable for high performance applications.</a:t>
            </a:r>
          </a:p>
          <a:p>
            <a:r>
              <a:rPr lang="en-US" dirty="0"/>
              <a:t>It allows very little control over generated HTML/CSS or JavaScript pages.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Architecture</a:t>
            </a:r>
          </a:p>
        </p:txBody>
      </p:sp>
      <p:sp>
        <p:nvSpPr>
          <p:cNvPr id="3" name="Content Placeholder 2"/>
          <p:cNvSpPr>
            <a:spLocks noGrp="1"/>
          </p:cNvSpPr>
          <p:nvPr>
            <p:ph idx="1"/>
          </p:nvPr>
        </p:nvSpPr>
        <p:spPr/>
        <p:txBody>
          <a:bodyPr/>
          <a:lstStyle/>
          <a:p>
            <a:endParaRPr lang="en-US"/>
          </a:p>
        </p:txBody>
      </p:sp>
      <p:pic>
        <p:nvPicPr>
          <p:cNvPr id="1026" name="Picture 2" descr="C:\Users\DELL\Desktop\hib img\jsf.PNG"/>
          <p:cNvPicPr>
            <a:picLocks noChangeAspect="1" noChangeArrowheads="1"/>
          </p:cNvPicPr>
          <p:nvPr/>
        </p:nvPicPr>
        <p:blipFill>
          <a:blip r:embed="rId2"/>
          <a:srcRect/>
          <a:stretch>
            <a:fillRect/>
          </a:stretch>
        </p:blipFill>
        <p:spPr bwMode="auto">
          <a:xfrm>
            <a:off x="0" y="1371600"/>
            <a:ext cx="9144000" cy="5486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2393</TotalTime>
  <Words>1303</Words>
  <Application>Microsoft Office PowerPoint</Application>
  <PresentationFormat>On-screen Show (4:3)</PresentationFormat>
  <Paragraphs>333</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UNIT-9  Java Server Faces(JSF)</vt:lpstr>
      <vt:lpstr>MVC</vt:lpstr>
      <vt:lpstr>PowerPoint Presentation</vt:lpstr>
      <vt:lpstr>Model 1</vt:lpstr>
      <vt:lpstr>What is JavaServer Faces?</vt:lpstr>
      <vt:lpstr>JSF versions</vt:lpstr>
      <vt:lpstr>Advantages of JSF</vt:lpstr>
      <vt:lpstr>Disadvantages of JSF</vt:lpstr>
      <vt:lpstr>JSF Architecture</vt:lpstr>
      <vt:lpstr>Model 2 (MVC)</vt:lpstr>
      <vt:lpstr>PowerPoint Presentation</vt:lpstr>
      <vt:lpstr>PowerPoint Presentation</vt:lpstr>
      <vt:lpstr>JSF Request Proccessing Life Cycle</vt:lpstr>
      <vt:lpstr>JSF Request Proccessing Life Cycle</vt:lpstr>
      <vt:lpstr>PowerPoint Presentation</vt:lpstr>
      <vt:lpstr>Phase 1: Restore view </vt:lpstr>
      <vt:lpstr>Phase 2: Apply request values </vt:lpstr>
      <vt:lpstr>Phase 3: Process validation </vt:lpstr>
      <vt:lpstr>Phase 4: Update model values </vt:lpstr>
      <vt:lpstr>Phase 5: Invoke application </vt:lpstr>
      <vt:lpstr>Phase 6: Render response </vt:lpstr>
      <vt:lpstr>2) Render </vt:lpstr>
      <vt:lpstr>JSF Managed Bean </vt:lpstr>
      <vt:lpstr>1.Create managed Bean</vt:lpstr>
      <vt:lpstr>2.Configure Managed Bean</vt:lpstr>
      <vt:lpstr>Configuring Managed Bean into XML file(faces-config.xml)</vt:lpstr>
      <vt:lpstr>Configuring Managed Bean using Annotations </vt:lpstr>
      <vt:lpstr>Scope</vt:lpstr>
      <vt:lpstr>PowerPoint Presentation</vt:lpstr>
      <vt:lpstr>JSF Page Structure</vt:lpstr>
      <vt:lpstr>JSF Commonly Used Tags</vt:lpstr>
      <vt:lpstr>JSF Namespaces</vt:lpstr>
      <vt:lpstr>JavaServer Faces HTML tag library </vt:lpstr>
      <vt:lpstr>PowerPoint Presentation</vt:lpstr>
      <vt:lpstr>PowerPoint Presentation</vt:lpstr>
      <vt:lpstr> JSF Validation </vt:lpstr>
      <vt:lpstr>&lt;f:validateBean&gt; </vt:lpstr>
      <vt:lpstr>PowerPoint Presentation</vt:lpstr>
      <vt:lpstr>PowerPoint Presentation</vt:lpstr>
      <vt:lpstr>&lt;f:validateDoubleRange&gt; </vt:lpstr>
      <vt:lpstr>PowerPoint Presentation</vt:lpstr>
      <vt:lpstr>JSF NumberConverter Example: 1.Create managed bean</vt:lpstr>
      <vt:lpstr>JSF NumberConverter Example: 2.create JSF &amp; use Managed bean </vt:lpstr>
      <vt:lpstr>JSF Referencing Managed Bean Method </vt:lpstr>
      <vt:lpstr>Referring Bean Method </vt:lpstr>
      <vt:lpstr>P1.xhtml</vt:lpstr>
      <vt:lpstr>P1.xhtml</vt:lpstr>
      <vt:lpstr>Facelets JSF Tags</vt:lpstr>
      <vt:lpstr>Facelets JSF Tags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Java Server Faces(JSF)</dc:title>
  <dc:creator>DELL</dc:creator>
  <cp:lastModifiedBy>jay khanpara</cp:lastModifiedBy>
  <cp:revision>26</cp:revision>
  <dcterms:created xsi:type="dcterms:W3CDTF">2016-03-25T13:37:39Z</dcterms:created>
  <dcterms:modified xsi:type="dcterms:W3CDTF">2022-10-05T07:49:13Z</dcterms:modified>
</cp:coreProperties>
</file>