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6" r:id="rId9"/>
    <p:sldId id="270" r:id="rId10"/>
    <p:sldId id="275" r:id="rId11"/>
    <p:sldId id="273" r:id="rId12"/>
    <p:sldId id="274" r:id="rId13"/>
    <p:sldId id="272" r:id="rId14"/>
    <p:sldId id="271" r:id="rId15"/>
    <p:sldId id="279" r:id="rId16"/>
    <p:sldId id="278" r:id="rId17"/>
    <p:sldId id="277" r:id="rId18"/>
    <p:sldId id="281" r:id="rId19"/>
    <p:sldId id="282" r:id="rId20"/>
    <p:sldId id="283" r:id="rId21"/>
    <p:sldId id="284" r:id="rId22"/>
    <p:sldId id="286" r:id="rId23"/>
    <p:sldId id="280" r:id="rId24"/>
    <p:sldId id="334" r:id="rId25"/>
    <p:sldId id="288" r:id="rId26"/>
    <p:sldId id="289" r:id="rId27"/>
    <p:sldId id="290" r:id="rId28"/>
    <p:sldId id="291" r:id="rId29"/>
    <p:sldId id="297" r:id="rId30"/>
    <p:sldId id="296" r:id="rId31"/>
    <p:sldId id="299" r:id="rId32"/>
    <p:sldId id="298" r:id="rId33"/>
    <p:sldId id="295" r:id="rId34"/>
    <p:sldId id="301" r:id="rId35"/>
    <p:sldId id="303" r:id="rId36"/>
    <p:sldId id="309" r:id="rId37"/>
    <p:sldId id="308" r:id="rId38"/>
    <p:sldId id="306" r:id="rId39"/>
    <p:sldId id="300" r:id="rId40"/>
    <p:sldId id="287" r:id="rId41"/>
    <p:sldId id="311" r:id="rId42"/>
    <p:sldId id="312" r:id="rId43"/>
    <p:sldId id="314" r:id="rId44"/>
    <p:sldId id="315" r:id="rId45"/>
    <p:sldId id="317" r:id="rId46"/>
    <p:sldId id="316" r:id="rId47"/>
    <p:sldId id="319" r:id="rId48"/>
    <p:sldId id="321" r:id="rId49"/>
    <p:sldId id="322" r:id="rId50"/>
    <p:sldId id="323" r:id="rId51"/>
    <p:sldId id="324" r:id="rId52"/>
    <p:sldId id="325" r:id="rId53"/>
    <p:sldId id="326" r:id="rId54"/>
    <p:sldId id="329" r:id="rId55"/>
    <p:sldId id="328" r:id="rId56"/>
    <p:sldId id="330" r:id="rId57"/>
    <p:sldId id="331" r:id="rId58"/>
    <p:sldId id="332" r:id="rId59"/>
    <p:sldId id="333" r:id="rId60"/>
    <p:sldId id="266" r:id="rId61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>
      <p:cViewPr varScale="1">
        <p:scale>
          <a:sx n="69" d="100"/>
          <a:sy n="69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ags" Target="tags/tag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tableStyles" Target="tableStyle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3BB51F-EA86-48E4-884F-D2B60F07B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47F6-853E-4DD9-A01F-3388182DCC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4882C-B9A7-4840-9FD8-01FCF33AD60E}" type="datetimeFigureOut">
              <a:rPr lang="en-US"/>
              <a:pPr>
                <a:defRPr/>
              </a:pPr>
              <a:t>12/31/2021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9085F2-C0C5-4717-AF00-0292A4CE4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0F9234-68D5-4D49-A258-4107D51F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544F-7EFA-4732-93EA-6D9C97CDA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6013-C508-458C-93A4-1696A7E36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5FC5D6-AB2F-43C8-B113-2FDE34B629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664F-7803-48F7-816B-8895795B1F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2C3F-5A69-4E63-9157-6FA252F46054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9D95-C299-4301-931A-CD19D2960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0943-B391-4162-A953-E9E5D61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B60AB-8305-4FFB-BF53-869CA3012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148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1AC6-0C69-41CD-B2F3-CB22701A1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3668B-50F1-4D4A-B450-07DA99746885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3FEE-E2F3-4947-9C21-E4FF42D9F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CBD7-71C1-4ADC-BAC8-555754A6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6F376-AE01-4F64-AC21-4D4794B05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445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6D2F-67E2-465E-B79C-ED495EB06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2253-F91F-41AA-8419-D5C035DA1ADB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7351-621A-4359-872D-29720D4D8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7AF1-00D7-4CE2-802A-81D3C4B2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0188-AD01-4E65-AE6F-4AAC1450B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149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D77F-C78D-4467-AB38-56BA48A09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EA495-DFC4-4EA3-A85C-8C61DFB1C1DD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7173-033D-4FF3-8B48-0B8969E5D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B5FC-B6D6-42DF-89BD-016A99CC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19EF-D166-48E3-98FA-AB04BD83A8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317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3FC1-C424-43EF-B74E-C1A188689A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DDFF-BDDC-402B-A3C4-D5F0573A74B1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97FB-1D6B-4B0E-B734-E47A0C167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19EA-3634-4055-A141-1604CE3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F41B0-81D0-4E40-A0A8-D10DD5394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1846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29410C-3EB4-42F0-A573-D0A6ED6D3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F42BF-31B7-4B41-9A38-AA0E2C630314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076CE6-D010-4101-AF6A-9C45F1B31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C6BC5A-AB46-43A7-A14C-A4C95EB3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F451F-7EA0-47D2-8BBE-3E343D03B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5111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7B22AF-2077-4EFC-991A-780B7DCE1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BF708-1130-4482-8B59-35DA75E3C9F3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F2FE25-986F-4CEA-8C81-4BED74EAEF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4E56BD-4CCE-4CE1-B50D-E0CB0217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E0307-687B-4B4A-9D4D-3CFB39E9B8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585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680D46-EF30-4E42-919B-816CD0B95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040F-1AB0-41FC-8DB3-F62EBD58BFE3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EB09C8-678A-4A2F-A0DF-9E6D31100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A72199-4FE7-4FAB-B16C-527F0631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92C4D-25A3-432B-8022-F350D5DBA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17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3ACDE5-9B99-45BE-A23A-2398FCCC5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952A-0CC4-4F62-BED6-017B7F5D26CA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C35194-39CA-490A-83CD-1204748BE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E7C722F-B69C-472D-BA94-68F9B48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7C44-7848-4B2C-B799-33EAD7D59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387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8C8F8B-6067-4C93-A0A9-6726961A50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36A7-DE14-4818-A8BA-990AEAB2EB37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C1D36C-9837-4A4A-8FC4-CE6542226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2DCD9A-2E50-4010-A293-D2AF4121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09993-E053-4933-8513-20E264A57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50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69E32D-F4CE-4CC1-B88A-1040CD36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3F74D-FC14-478D-A2F6-426DE6B6AC90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3AD869-5FDB-4241-839B-CE80D158C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0B5486-7FDD-48DB-BD40-3DEA3129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7EF0E-AD7B-42DB-9286-0F4EF087A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128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5BC6083-588F-4A66-8863-262A8451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4D5D37A-3E96-423B-BB39-52ACB3C25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26ECCD96-6D3D-436C-8CF9-D58AC1956F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57693B-0553-4E23-9379-8DB9B97955B5}" type="datetime1">
              <a:rPr lang="en-US" altLang="en-US"/>
              <a:pPr>
                <a:defRPr/>
              </a:pPr>
              <a:t>12/31/2021</a:t>
            </a:fld>
            <a:endParaRPr lang="en-US" alt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562458F4-E8CE-4176-8F13-F8F3F35CC3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5E07-39B7-49F2-BA29-93202AA74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D95502-C7C6-460E-A75D-7E86237085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 /><Relationship Id="rId3" Type="http://schemas.openxmlformats.org/officeDocument/2006/relationships/tags" Target="../tags/tag4.xml" /><Relationship Id="rId7" Type="http://schemas.openxmlformats.org/officeDocument/2006/relationships/tags" Target="../tags/tag8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6" Type="http://schemas.openxmlformats.org/officeDocument/2006/relationships/tags" Target="../tags/tag7.xml" /><Relationship Id="rId11" Type="http://schemas.openxmlformats.org/officeDocument/2006/relationships/image" Target="../media/image3.png" /><Relationship Id="rId5" Type="http://schemas.openxmlformats.org/officeDocument/2006/relationships/tags" Target="../tags/tag6.xml" /><Relationship Id="rId10" Type="http://schemas.openxmlformats.org/officeDocument/2006/relationships/image" Target="../media/image2.png" /><Relationship Id="rId4" Type="http://schemas.openxmlformats.org/officeDocument/2006/relationships/tags" Target="../tags/tag5.xml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58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57.xml" /><Relationship Id="rId1" Type="http://schemas.openxmlformats.org/officeDocument/2006/relationships/tags" Target="../tags/tag56.xml" /><Relationship Id="rId6" Type="http://schemas.openxmlformats.org/officeDocument/2006/relationships/tags" Target="../tags/tag61.xml" /><Relationship Id="rId5" Type="http://schemas.openxmlformats.org/officeDocument/2006/relationships/tags" Target="../tags/tag60.xml" /><Relationship Id="rId10" Type="http://schemas.openxmlformats.org/officeDocument/2006/relationships/image" Target="../media/image3.png" /><Relationship Id="rId4" Type="http://schemas.openxmlformats.org/officeDocument/2006/relationships/tags" Target="../tags/tag59.xml" /><Relationship Id="rId9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64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63.xml" /><Relationship Id="rId1" Type="http://schemas.openxmlformats.org/officeDocument/2006/relationships/tags" Target="../tags/tag62.xml" /><Relationship Id="rId6" Type="http://schemas.openxmlformats.org/officeDocument/2006/relationships/tags" Target="../tags/tag67.xml" /><Relationship Id="rId5" Type="http://schemas.openxmlformats.org/officeDocument/2006/relationships/tags" Target="../tags/tag66.xml" /><Relationship Id="rId10" Type="http://schemas.openxmlformats.org/officeDocument/2006/relationships/image" Target="../media/image3.png" /><Relationship Id="rId4" Type="http://schemas.openxmlformats.org/officeDocument/2006/relationships/tags" Target="../tags/tag65.xml" /><Relationship Id="rId9" Type="http://schemas.openxmlformats.org/officeDocument/2006/relationships/image" Target="../media/image5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70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69.xml" /><Relationship Id="rId1" Type="http://schemas.openxmlformats.org/officeDocument/2006/relationships/tags" Target="../tags/tag68.xml" /><Relationship Id="rId6" Type="http://schemas.openxmlformats.org/officeDocument/2006/relationships/tags" Target="../tags/tag73.xml" /><Relationship Id="rId5" Type="http://schemas.openxmlformats.org/officeDocument/2006/relationships/tags" Target="../tags/tag72.xml" /><Relationship Id="rId10" Type="http://schemas.openxmlformats.org/officeDocument/2006/relationships/image" Target="../media/image3.png" /><Relationship Id="rId4" Type="http://schemas.openxmlformats.org/officeDocument/2006/relationships/tags" Target="../tags/tag71.xml" /><Relationship Id="rId9" Type="http://schemas.openxmlformats.org/officeDocument/2006/relationships/image" Target="../media/image5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76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75.xml" /><Relationship Id="rId1" Type="http://schemas.openxmlformats.org/officeDocument/2006/relationships/tags" Target="../tags/tag74.xml" /><Relationship Id="rId6" Type="http://schemas.openxmlformats.org/officeDocument/2006/relationships/tags" Target="../tags/tag79.xml" /><Relationship Id="rId5" Type="http://schemas.openxmlformats.org/officeDocument/2006/relationships/tags" Target="../tags/tag78.xml" /><Relationship Id="rId10" Type="http://schemas.openxmlformats.org/officeDocument/2006/relationships/image" Target="../media/image3.png" /><Relationship Id="rId4" Type="http://schemas.openxmlformats.org/officeDocument/2006/relationships/tags" Target="../tags/tag77.xml" /><Relationship Id="rId9" Type="http://schemas.openxmlformats.org/officeDocument/2006/relationships/image" Target="../media/image5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82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81.xml" /><Relationship Id="rId1" Type="http://schemas.openxmlformats.org/officeDocument/2006/relationships/tags" Target="../tags/tag80.xml" /><Relationship Id="rId6" Type="http://schemas.openxmlformats.org/officeDocument/2006/relationships/tags" Target="../tags/tag85.xml" /><Relationship Id="rId5" Type="http://schemas.openxmlformats.org/officeDocument/2006/relationships/tags" Target="../tags/tag84.xml" /><Relationship Id="rId10" Type="http://schemas.openxmlformats.org/officeDocument/2006/relationships/image" Target="../media/image3.png" /><Relationship Id="rId4" Type="http://schemas.openxmlformats.org/officeDocument/2006/relationships/tags" Target="../tags/tag83.xml" /><Relationship Id="rId9" Type="http://schemas.openxmlformats.org/officeDocument/2006/relationships/image" Target="../media/image5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88.xml" /><Relationship Id="rId7" Type="http://schemas.openxmlformats.org/officeDocument/2006/relationships/image" Target="../media/image4.png" /><Relationship Id="rId2" Type="http://schemas.openxmlformats.org/officeDocument/2006/relationships/tags" Target="../tags/tag87.xml" /><Relationship Id="rId1" Type="http://schemas.openxmlformats.org/officeDocument/2006/relationships/tags" Target="../tags/tag86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90.xml" /><Relationship Id="rId4" Type="http://schemas.openxmlformats.org/officeDocument/2006/relationships/tags" Target="../tags/tag89.xml" /><Relationship Id="rId9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93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92.xml" /><Relationship Id="rId1" Type="http://schemas.openxmlformats.org/officeDocument/2006/relationships/tags" Target="../tags/tag91.xml" /><Relationship Id="rId6" Type="http://schemas.openxmlformats.org/officeDocument/2006/relationships/tags" Target="../tags/tag96.xml" /><Relationship Id="rId5" Type="http://schemas.openxmlformats.org/officeDocument/2006/relationships/tags" Target="../tags/tag95.xml" /><Relationship Id="rId10" Type="http://schemas.openxmlformats.org/officeDocument/2006/relationships/image" Target="../media/image3.png" /><Relationship Id="rId4" Type="http://schemas.openxmlformats.org/officeDocument/2006/relationships/tags" Target="../tags/tag94.xml" /><Relationship Id="rId9" Type="http://schemas.openxmlformats.org/officeDocument/2006/relationships/image" Target="../media/image5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99.xml" /><Relationship Id="rId7" Type="http://schemas.openxmlformats.org/officeDocument/2006/relationships/image" Target="../media/image4.png" /><Relationship Id="rId2" Type="http://schemas.openxmlformats.org/officeDocument/2006/relationships/tags" Target="../tags/tag98.xml" /><Relationship Id="rId1" Type="http://schemas.openxmlformats.org/officeDocument/2006/relationships/tags" Target="../tags/tag9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01.xml" /><Relationship Id="rId4" Type="http://schemas.openxmlformats.org/officeDocument/2006/relationships/tags" Target="../tags/tag100.xml" /><Relationship Id="rId9" Type="http://schemas.openxmlformats.org/officeDocument/2006/relationships/image" Target="../media/image3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04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03.xml" /><Relationship Id="rId1" Type="http://schemas.openxmlformats.org/officeDocument/2006/relationships/tags" Target="../tags/tag102.xml" /><Relationship Id="rId6" Type="http://schemas.openxmlformats.org/officeDocument/2006/relationships/tags" Target="../tags/tag107.xml" /><Relationship Id="rId5" Type="http://schemas.openxmlformats.org/officeDocument/2006/relationships/tags" Target="../tags/tag106.xml" /><Relationship Id="rId10" Type="http://schemas.openxmlformats.org/officeDocument/2006/relationships/image" Target="../media/image3.png" /><Relationship Id="rId4" Type="http://schemas.openxmlformats.org/officeDocument/2006/relationships/tags" Target="../tags/tag105.xml" /><Relationship Id="rId9" Type="http://schemas.openxmlformats.org/officeDocument/2006/relationships/image" Target="../media/image5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10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09.xml" /><Relationship Id="rId1" Type="http://schemas.openxmlformats.org/officeDocument/2006/relationships/tags" Target="../tags/tag108.xml" /><Relationship Id="rId6" Type="http://schemas.openxmlformats.org/officeDocument/2006/relationships/tags" Target="../tags/tag113.xml" /><Relationship Id="rId5" Type="http://schemas.openxmlformats.org/officeDocument/2006/relationships/tags" Target="../tags/tag112.xml" /><Relationship Id="rId10" Type="http://schemas.openxmlformats.org/officeDocument/2006/relationships/image" Target="../media/image3.png" /><Relationship Id="rId4" Type="http://schemas.openxmlformats.org/officeDocument/2006/relationships/tags" Target="../tags/tag111.xml" /><Relationship Id="rId9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1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0.xml" /><Relationship Id="rId1" Type="http://schemas.openxmlformats.org/officeDocument/2006/relationships/tags" Target="../tags/tag9.xml" /><Relationship Id="rId6" Type="http://schemas.openxmlformats.org/officeDocument/2006/relationships/tags" Target="../tags/tag14.xml" /><Relationship Id="rId5" Type="http://schemas.openxmlformats.org/officeDocument/2006/relationships/tags" Target="../tags/tag13.xml" /><Relationship Id="rId10" Type="http://schemas.openxmlformats.org/officeDocument/2006/relationships/image" Target="../media/image3.png" /><Relationship Id="rId4" Type="http://schemas.openxmlformats.org/officeDocument/2006/relationships/tags" Target="../tags/tag12.xml" /><Relationship Id="rId9" Type="http://schemas.openxmlformats.org/officeDocument/2006/relationships/image" Target="../media/image5.png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16.xml" /><Relationship Id="rId7" Type="http://schemas.openxmlformats.org/officeDocument/2006/relationships/image" Target="../media/image4.png" /><Relationship Id="rId2" Type="http://schemas.openxmlformats.org/officeDocument/2006/relationships/tags" Target="../tags/tag115.xml" /><Relationship Id="rId1" Type="http://schemas.openxmlformats.org/officeDocument/2006/relationships/tags" Target="../tags/tag114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18.xml" /><Relationship Id="rId4" Type="http://schemas.openxmlformats.org/officeDocument/2006/relationships/tags" Target="../tags/tag117.xml" /><Relationship Id="rId9" Type="http://schemas.openxmlformats.org/officeDocument/2006/relationships/image" Target="../media/image3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21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20.xml" /><Relationship Id="rId1" Type="http://schemas.openxmlformats.org/officeDocument/2006/relationships/tags" Target="../tags/tag119.xml" /><Relationship Id="rId6" Type="http://schemas.openxmlformats.org/officeDocument/2006/relationships/tags" Target="../tags/tag124.xml" /><Relationship Id="rId5" Type="http://schemas.openxmlformats.org/officeDocument/2006/relationships/tags" Target="../tags/tag123.xml" /><Relationship Id="rId10" Type="http://schemas.openxmlformats.org/officeDocument/2006/relationships/image" Target="../media/image3.png" /><Relationship Id="rId4" Type="http://schemas.openxmlformats.org/officeDocument/2006/relationships/tags" Target="../tags/tag122.xml" /><Relationship Id="rId9" Type="http://schemas.openxmlformats.org/officeDocument/2006/relationships/image" Target="../media/image5.png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27.xml" /><Relationship Id="rId7" Type="http://schemas.openxmlformats.org/officeDocument/2006/relationships/image" Target="../media/image4.png" /><Relationship Id="rId2" Type="http://schemas.openxmlformats.org/officeDocument/2006/relationships/tags" Target="../tags/tag126.xml" /><Relationship Id="rId1" Type="http://schemas.openxmlformats.org/officeDocument/2006/relationships/tags" Target="../tags/tag12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29.xml" /><Relationship Id="rId4" Type="http://schemas.openxmlformats.org/officeDocument/2006/relationships/tags" Target="../tags/tag128.xml" /><Relationship Id="rId9" Type="http://schemas.openxmlformats.org/officeDocument/2006/relationships/image" Target="../media/image3.png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32.xml" /><Relationship Id="rId7" Type="http://schemas.openxmlformats.org/officeDocument/2006/relationships/image" Target="../media/image4.png" /><Relationship Id="rId2" Type="http://schemas.openxmlformats.org/officeDocument/2006/relationships/tags" Target="../tags/tag131.xml" /><Relationship Id="rId1" Type="http://schemas.openxmlformats.org/officeDocument/2006/relationships/tags" Target="../tags/tag13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34.xml" /><Relationship Id="rId10" Type="http://schemas.openxmlformats.org/officeDocument/2006/relationships/image" Target="../media/image6.png" /><Relationship Id="rId4" Type="http://schemas.openxmlformats.org/officeDocument/2006/relationships/tags" Target="../tags/tag133.xml" /><Relationship Id="rId9" Type="http://schemas.openxmlformats.org/officeDocument/2006/relationships/image" Target="../media/image3.png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37.xml" /><Relationship Id="rId7" Type="http://schemas.openxmlformats.org/officeDocument/2006/relationships/image" Target="../media/image4.png" /><Relationship Id="rId2" Type="http://schemas.openxmlformats.org/officeDocument/2006/relationships/tags" Target="../tags/tag136.xml" /><Relationship Id="rId1" Type="http://schemas.openxmlformats.org/officeDocument/2006/relationships/tags" Target="../tags/tag13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39.xml" /><Relationship Id="rId10" Type="http://schemas.openxmlformats.org/officeDocument/2006/relationships/image" Target="../media/image6.png" /><Relationship Id="rId4" Type="http://schemas.openxmlformats.org/officeDocument/2006/relationships/tags" Target="../tags/tag138.xml" /><Relationship Id="rId9" Type="http://schemas.openxmlformats.org/officeDocument/2006/relationships/image" Target="../media/image3.png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42.xml" /><Relationship Id="rId7" Type="http://schemas.openxmlformats.org/officeDocument/2006/relationships/image" Target="../media/image4.png" /><Relationship Id="rId2" Type="http://schemas.openxmlformats.org/officeDocument/2006/relationships/tags" Target="../tags/tag141.xml" /><Relationship Id="rId1" Type="http://schemas.openxmlformats.org/officeDocument/2006/relationships/tags" Target="../tags/tag14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44.xml" /><Relationship Id="rId4" Type="http://schemas.openxmlformats.org/officeDocument/2006/relationships/tags" Target="../tags/tag143.xml" /><Relationship Id="rId9" Type="http://schemas.openxmlformats.org/officeDocument/2006/relationships/image" Target="../media/image3.png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147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146.xml" /><Relationship Id="rId1" Type="http://schemas.openxmlformats.org/officeDocument/2006/relationships/tags" Target="../tags/tag145.xml" /><Relationship Id="rId6" Type="http://schemas.openxmlformats.org/officeDocument/2006/relationships/tags" Target="../tags/tag150.xml" /><Relationship Id="rId11" Type="http://schemas.openxmlformats.org/officeDocument/2006/relationships/image" Target="../media/image7.png" /><Relationship Id="rId5" Type="http://schemas.openxmlformats.org/officeDocument/2006/relationships/tags" Target="../tags/tag149.xml" /><Relationship Id="rId10" Type="http://schemas.openxmlformats.org/officeDocument/2006/relationships/image" Target="../media/image3.png" /><Relationship Id="rId4" Type="http://schemas.openxmlformats.org/officeDocument/2006/relationships/tags" Target="../tags/tag148.xml" /><Relationship Id="rId9" Type="http://schemas.openxmlformats.org/officeDocument/2006/relationships/image" Target="../media/image5.png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53.xml" /><Relationship Id="rId7" Type="http://schemas.openxmlformats.org/officeDocument/2006/relationships/image" Target="../media/image4.png" /><Relationship Id="rId2" Type="http://schemas.openxmlformats.org/officeDocument/2006/relationships/tags" Target="../tags/tag152.xml" /><Relationship Id="rId1" Type="http://schemas.openxmlformats.org/officeDocument/2006/relationships/tags" Target="../tags/tag151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55.xml" /><Relationship Id="rId4" Type="http://schemas.openxmlformats.org/officeDocument/2006/relationships/tags" Target="../tags/tag154.xml" /><Relationship Id="rId9" Type="http://schemas.openxmlformats.org/officeDocument/2006/relationships/image" Target="../media/image3.png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158.xml" /><Relationship Id="rId7" Type="http://schemas.openxmlformats.org/officeDocument/2006/relationships/image" Target="../media/image4.png" /><Relationship Id="rId2" Type="http://schemas.openxmlformats.org/officeDocument/2006/relationships/tags" Target="../tags/tag157.xml" /><Relationship Id="rId1" Type="http://schemas.openxmlformats.org/officeDocument/2006/relationships/tags" Target="../tags/tag156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60.xml" /><Relationship Id="rId4" Type="http://schemas.openxmlformats.org/officeDocument/2006/relationships/tags" Target="../tags/tag159.xml" /><Relationship Id="rId9" Type="http://schemas.openxmlformats.org/officeDocument/2006/relationships/image" Target="../media/image3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 /><Relationship Id="rId7" Type="http://schemas.openxmlformats.org/officeDocument/2006/relationships/image" Target="../media/image3.png" /><Relationship Id="rId2" Type="http://schemas.openxmlformats.org/officeDocument/2006/relationships/tags" Target="../tags/tag162.xml" /><Relationship Id="rId1" Type="http://schemas.openxmlformats.org/officeDocument/2006/relationships/tags" Target="../tags/tag161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64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 /><Relationship Id="rId3" Type="http://schemas.openxmlformats.org/officeDocument/2006/relationships/tags" Target="../tags/tag17.xml" /><Relationship Id="rId7" Type="http://schemas.openxmlformats.org/officeDocument/2006/relationships/tags" Target="../tags/tag21.xml" /><Relationship Id="rId12" Type="http://schemas.openxmlformats.org/officeDocument/2006/relationships/image" Target="../media/image3.png" /><Relationship Id="rId2" Type="http://schemas.openxmlformats.org/officeDocument/2006/relationships/tags" Target="../tags/tag16.xml" /><Relationship Id="rId1" Type="http://schemas.openxmlformats.org/officeDocument/2006/relationships/tags" Target="../tags/tag15.xml" /><Relationship Id="rId6" Type="http://schemas.openxmlformats.org/officeDocument/2006/relationships/tags" Target="../tags/tag20.xml" /><Relationship Id="rId11" Type="http://schemas.openxmlformats.org/officeDocument/2006/relationships/image" Target="../media/image5.png" /><Relationship Id="rId5" Type="http://schemas.openxmlformats.org/officeDocument/2006/relationships/tags" Target="../tags/tag19.xml" /><Relationship Id="rId10" Type="http://schemas.openxmlformats.org/officeDocument/2006/relationships/image" Target="../media/image4.png" /><Relationship Id="rId4" Type="http://schemas.openxmlformats.org/officeDocument/2006/relationships/tags" Target="../tags/tag18.xml" /><Relationship Id="rId9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 /><Relationship Id="rId7" Type="http://schemas.openxmlformats.org/officeDocument/2006/relationships/image" Target="../media/image3.png" /><Relationship Id="rId2" Type="http://schemas.openxmlformats.org/officeDocument/2006/relationships/tags" Target="../tags/tag166.xml" /><Relationship Id="rId1" Type="http://schemas.openxmlformats.org/officeDocument/2006/relationships/tags" Target="../tags/tag165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68.xml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tags" Target="../tags/tag171.xml" /><Relationship Id="rId7" Type="http://schemas.openxmlformats.org/officeDocument/2006/relationships/image" Target="../media/image3.png" /><Relationship Id="rId2" Type="http://schemas.openxmlformats.org/officeDocument/2006/relationships/tags" Target="../tags/tag170.xml" /><Relationship Id="rId1" Type="http://schemas.openxmlformats.org/officeDocument/2006/relationships/tags" Target="../tags/tag169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7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 /><Relationship Id="rId7" Type="http://schemas.openxmlformats.org/officeDocument/2006/relationships/image" Target="../media/image3.png" /><Relationship Id="rId2" Type="http://schemas.openxmlformats.org/officeDocument/2006/relationships/tags" Target="../tags/tag174.xml" /><Relationship Id="rId1" Type="http://schemas.openxmlformats.org/officeDocument/2006/relationships/tags" Target="../tags/tag173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76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 /><Relationship Id="rId7" Type="http://schemas.openxmlformats.org/officeDocument/2006/relationships/image" Target="../media/image3.png" /><Relationship Id="rId2" Type="http://schemas.openxmlformats.org/officeDocument/2006/relationships/tags" Target="../tags/tag178.xml" /><Relationship Id="rId1" Type="http://schemas.openxmlformats.org/officeDocument/2006/relationships/tags" Target="../tags/tag177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80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 /><Relationship Id="rId7" Type="http://schemas.openxmlformats.org/officeDocument/2006/relationships/image" Target="../media/image3.png" /><Relationship Id="rId2" Type="http://schemas.openxmlformats.org/officeDocument/2006/relationships/tags" Target="../tags/tag182.xml" /><Relationship Id="rId1" Type="http://schemas.openxmlformats.org/officeDocument/2006/relationships/tags" Target="../tags/tag181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84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 /><Relationship Id="rId7" Type="http://schemas.openxmlformats.org/officeDocument/2006/relationships/image" Target="../media/image3.png" /><Relationship Id="rId2" Type="http://schemas.openxmlformats.org/officeDocument/2006/relationships/tags" Target="../tags/tag186.xml" /><Relationship Id="rId1" Type="http://schemas.openxmlformats.org/officeDocument/2006/relationships/tags" Target="../tags/tag185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88.xml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tags" Target="../tags/tag191.xml" /><Relationship Id="rId7" Type="http://schemas.openxmlformats.org/officeDocument/2006/relationships/image" Target="../media/image3.png" /><Relationship Id="rId2" Type="http://schemas.openxmlformats.org/officeDocument/2006/relationships/tags" Target="../tags/tag190.xml" /><Relationship Id="rId1" Type="http://schemas.openxmlformats.org/officeDocument/2006/relationships/tags" Target="../tags/tag189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9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 /><Relationship Id="rId7" Type="http://schemas.openxmlformats.org/officeDocument/2006/relationships/image" Target="../media/image3.png" /><Relationship Id="rId2" Type="http://schemas.openxmlformats.org/officeDocument/2006/relationships/tags" Target="../tags/tag194.xml" /><Relationship Id="rId1" Type="http://schemas.openxmlformats.org/officeDocument/2006/relationships/tags" Target="../tags/tag193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196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 /><Relationship Id="rId7" Type="http://schemas.openxmlformats.org/officeDocument/2006/relationships/image" Target="../media/image3.png" /><Relationship Id="rId2" Type="http://schemas.openxmlformats.org/officeDocument/2006/relationships/tags" Target="../tags/tag198.xml" /><Relationship Id="rId1" Type="http://schemas.openxmlformats.org/officeDocument/2006/relationships/tags" Target="../tags/tag197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200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 /><Relationship Id="rId2" Type="http://schemas.openxmlformats.org/officeDocument/2006/relationships/tags" Target="../tags/tag202.xml" /><Relationship Id="rId1" Type="http://schemas.openxmlformats.org/officeDocument/2006/relationships/tags" Target="../tags/tag201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204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 /><Relationship Id="rId3" Type="http://schemas.openxmlformats.org/officeDocument/2006/relationships/tags" Target="../tags/tag25.xml" /><Relationship Id="rId7" Type="http://schemas.openxmlformats.org/officeDocument/2006/relationships/tags" Target="../tags/tag29.xml" /><Relationship Id="rId2" Type="http://schemas.openxmlformats.org/officeDocument/2006/relationships/tags" Target="../tags/tag24.xml" /><Relationship Id="rId1" Type="http://schemas.openxmlformats.org/officeDocument/2006/relationships/tags" Target="../tags/tag23.xml" /><Relationship Id="rId6" Type="http://schemas.openxmlformats.org/officeDocument/2006/relationships/tags" Target="../tags/tag28.xml" /><Relationship Id="rId11" Type="http://schemas.openxmlformats.org/officeDocument/2006/relationships/image" Target="../media/image3.png" /><Relationship Id="rId5" Type="http://schemas.openxmlformats.org/officeDocument/2006/relationships/tags" Target="../tags/tag27.xml" /><Relationship Id="rId10" Type="http://schemas.openxmlformats.org/officeDocument/2006/relationships/image" Target="../media/image5.png" /><Relationship Id="rId4" Type="http://schemas.openxmlformats.org/officeDocument/2006/relationships/tags" Target="../tags/tag26.xml" /><Relationship Id="rId9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07.xml" /><Relationship Id="rId7" Type="http://schemas.openxmlformats.org/officeDocument/2006/relationships/image" Target="../media/image4.png" /><Relationship Id="rId2" Type="http://schemas.openxmlformats.org/officeDocument/2006/relationships/tags" Target="../tags/tag206.xml" /><Relationship Id="rId1" Type="http://schemas.openxmlformats.org/officeDocument/2006/relationships/tags" Target="../tags/tag20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09.xml" /><Relationship Id="rId4" Type="http://schemas.openxmlformats.org/officeDocument/2006/relationships/tags" Target="../tags/tag208.xml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12.xml" /><Relationship Id="rId7" Type="http://schemas.openxmlformats.org/officeDocument/2006/relationships/image" Target="../media/image4.png" /><Relationship Id="rId2" Type="http://schemas.openxmlformats.org/officeDocument/2006/relationships/tags" Target="../tags/tag211.xml" /><Relationship Id="rId1" Type="http://schemas.openxmlformats.org/officeDocument/2006/relationships/tags" Target="../tags/tag21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14.xml" /><Relationship Id="rId4" Type="http://schemas.openxmlformats.org/officeDocument/2006/relationships/tags" Target="../tags/tag213.xml" /><Relationship Id="rId9" Type="http://schemas.openxmlformats.org/officeDocument/2006/relationships/image" Target="../media/image3.png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17.xml" /><Relationship Id="rId7" Type="http://schemas.openxmlformats.org/officeDocument/2006/relationships/image" Target="../media/image4.png" /><Relationship Id="rId2" Type="http://schemas.openxmlformats.org/officeDocument/2006/relationships/tags" Target="../tags/tag216.xml" /><Relationship Id="rId1" Type="http://schemas.openxmlformats.org/officeDocument/2006/relationships/tags" Target="../tags/tag21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19.xml" /><Relationship Id="rId10" Type="http://schemas.openxmlformats.org/officeDocument/2006/relationships/image" Target="../media/image11.png" /><Relationship Id="rId4" Type="http://schemas.openxmlformats.org/officeDocument/2006/relationships/tags" Target="../tags/tag218.xml" /><Relationship Id="rId9" Type="http://schemas.openxmlformats.org/officeDocument/2006/relationships/image" Target="../media/image10.png" 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22.xml" /><Relationship Id="rId7" Type="http://schemas.openxmlformats.org/officeDocument/2006/relationships/image" Target="../media/image4.png" /><Relationship Id="rId2" Type="http://schemas.openxmlformats.org/officeDocument/2006/relationships/tags" Target="../tags/tag221.xml" /><Relationship Id="rId1" Type="http://schemas.openxmlformats.org/officeDocument/2006/relationships/tags" Target="../tags/tag22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24.xml" /><Relationship Id="rId4" Type="http://schemas.openxmlformats.org/officeDocument/2006/relationships/tags" Target="../tags/tag223.xml" /><Relationship Id="rId9" Type="http://schemas.openxmlformats.org/officeDocument/2006/relationships/image" Target="../media/image3.png" 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13" Type="http://schemas.openxmlformats.org/officeDocument/2006/relationships/image" Target="../media/image15.png" /><Relationship Id="rId3" Type="http://schemas.openxmlformats.org/officeDocument/2006/relationships/tags" Target="../tags/tag227.xml" /><Relationship Id="rId7" Type="http://schemas.openxmlformats.org/officeDocument/2006/relationships/image" Target="../media/image4.png" /><Relationship Id="rId12" Type="http://schemas.openxmlformats.org/officeDocument/2006/relationships/image" Target="../media/image14.png" /><Relationship Id="rId2" Type="http://schemas.openxmlformats.org/officeDocument/2006/relationships/tags" Target="../tags/tag226.xml" /><Relationship Id="rId1" Type="http://schemas.openxmlformats.org/officeDocument/2006/relationships/tags" Target="../tags/tag225.xml" /><Relationship Id="rId6" Type="http://schemas.openxmlformats.org/officeDocument/2006/relationships/slideLayout" Target="../slideLayouts/slideLayout2.xml" /><Relationship Id="rId11" Type="http://schemas.openxmlformats.org/officeDocument/2006/relationships/image" Target="../media/image13.png" /><Relationship Id="rId5" Type="http://schemas.openxmlformats.org/officeDocument/2006/relationships/tags" Target="../tags/tag229.xml" /><Relationship Id="rId15" Type="http://schemas.openxmlformats.org/officeDocument/2006/relationships/image" Target="../media/image11.png" /><Relationship Id="rId10" Type="http://schemas.openxmlformats.org/officeDocument/2006/relationships/image" Target="../media/image12.png" /><Relationship Id="rId4" Type="http://schemas.openxmlformats.org/officeDocument/2006/relationships/tags" Target="../tags/tag228.xml" /><Relationship Id="rId9" Type="http://schemas.openxmlformats.org/officeDocument/2006/relationships/image" Target="../media/image3.png" /><Relationship Id="rId14" Type="http://schemas.openxmlformats.org/officeDocument/2006/relationships/image" Target="../media/image16.png" 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32.xml" /><Relationship Id="rId7" Type="http://schemas.openxmlformats.org/officeDocument/2006/relationships/image" Target="../media/image4.png" /><Relationship Id="rId2" Type="http://schemas.openxmlformats.org/officeDocument/2006/relationships/tags" Target="../tags/tag231.xml" /><Relationship Id="rId1" Type="http://schemas.openxmlformats.org/officeDocument/2006/relationships/tags" Target="../tags/tag23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34.xml" /><Relationship Id="rId4" Type="http://schemas.openxmlformats.org/officeDocument/2006/relationships/tags" Target="../tags/tag233.xml" /><Relationship Id="rId9" Type="http://schemas.openxmlformats.org/officeDocument/2006/relationships/image" Target="../media/image3.png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37.xml" /><Relationship Id="rId7" Type="http://schemas.openxmlformats.org/officeDocument/2006/relationships/image" Target="../media/image4.png" /><Relationship Id="rId2" Type="http://schemas.openxmlformats.org/officeDocument/2006/relationships/tags" Target="../tags/tag236.xml" /><Relationship Id="rId1" Type="http://schemas.openxmlformats.org/officeDocument/2006/relationships/tags" Target="../tags/tag23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39.xml" /><Relationship Id="rId4" Type="http://schemas.openxmlformats.org/officeDocument/2006/relationships/tags" Target="../tags/tag238.xml" /><Relationship Id="rId9" Type="http://schemas.openxmlformats.org/officeDocument/2006/relationships/image" Target="../media/image3.png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42.xml" /><Relationship Id="rId7" Type="http://schemas.openxmlformats.org/officeDocument/2006/relationships/image" Target="../media/image4.png" /><Relationship Id="rId2" Type="http://schemas.openxmlformats.org/officeDocument/2006/relationships/tags" Target="../tags/tag241.xml" /><Relationship Id="rId1" Type="http://schemas.openxmlformats.org/officeDocument/2006/relationships/tags" Target="../tags/tag24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44.xml" /><Relationship Id="rId4" Type="http://schemas.openxmlformats.org/officeDocument/2006/relationships/tags" Target="../tags/tag243.xml" /><Relationship Id="rId9" Type="http://schemas.openxmlformats.org/officeDocument/2006/relationships/image" Target="../media/image3.png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47.xml" /><Relationship Id="rId7" Type="http://schemas.openxmlformats.org/officeDocument/2006/relationships/image" Target="../media/image4.png" /><Relationship Id="rId2" Type="http://schemas.openxmlformats.org/officeDocument/2006/relationships/tags" Target="../tags/tag246.xml" /><Relationship Id="rId1" Type="http://schemas.openxmlformats.org/officeDocument/2006/relationships/tags" Target="../tags/tag24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49.xml" /><Relationship Id="rId4" Type="http://schemas.openxmlformats.org/officeDocument/2006/relationships/tags" Target="../tags/tag248.xml" /><Relationship Id="rId9" Type="http://schemas.openxmlformats.org/officeDocument/2006/relationships/image" Target="../media/image3.png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52.xml" /><Relationship Id="rId7" Type="http://schemas.openxmlformats.org/officeDocument/2006/relationships/image" Target="../media/image4.png" /><Relationship Id="rId2" Type="http://schemas.openxmlformats.org/officeDocument/2006/relationships/tags" Target="../tags/tag251.xml" /><Relationship Id="rId1" Type="http://schemas.openxmlformats.org/officeDocument/2006/relationships/tags" Target="../tags/tag25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54.xml" /><Relationship Id="rId4" Type="http://schemas.openxmlformats.org/officeDocument/2006/relationships/tags" Target="../tags/tag253.xml" /><Relationship Id="rId9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tags" Target="../tags/tag32.xml" /><Relationship Id="rId7" Type="http://schemas.openxmlformats.org/officeDocument/2006/relationships/image" Target="../media/image5.png" /><Relationship Id="rId2" Type="http://schemas.openxmlformats.org/officeDocument/2006/relationships/tags" Target="../tags/tag31.xml" /><Relationship Id="rId1" Type="http://schemas.openxmlformats.org/officeDocument/2006/relationships/tags" Target="../tags/tag30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33.xml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57.xml" /><Relationship Id="rId7" Type="http://schemas.openxmlformats.org/officeDocument/2006/relationships/image" Target="../media/image4.png" /><Relationship Id="rId2" Type="http://schemas.openxmlformats.org/officeDocument/2006/relationships/tags" Target="../tags/tag256.xml" /><Relationship Id="rId1" Type="http://schemas.openxmlformats.org/officeDocument/2006/relationships/tags" Target="../tags/tag25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59.xml" /><Relationship Id="rId4" Type="http://schemas.openxmlformats.org/officeDocument/2006/relationships/tags" Target="../tags/tag258.xml" /><Relationship Id="rId9" Type="http://schemas.openxmlformats.org/officeDocument/2006/relationships/image" Target="../media/image3.png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62.xml" /><Relationship Id="rId7" Type="http://schemas.openxmlformats.org/officeDocument/2006/relationships/image" Target="../media/image4.png" /><Relationship Id="rId2" Type="http://schemas.openxmlformats.org/officeDocument/2006/relationships/tags" Target="../tags/tag261.xml" /><Relationship Id="rId1" Type="http://schemas.openxmlformats.org/officeDocument/2006/relationships/tags" Target="../tags/tag26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64.xml" /><Relationship Id="rId4" Type="http://schemas.openxmlformats.org/officeDocument/2006/relationships/tags" Target="../tags/tag263.xml" /><Relationship Id="rId9" Type="http://schemas.openxmlformats.org/officeDocument/2006/relationships/image" Target="../media/image3.png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67.xml" /><Relationship Id="rId7" Type="http://schemas.openxmlformats.org/officeDocument/2006/relationships/image" Target="../media/image4.png" /><Relationship Id="rId2" Type="http://schemas.openxmlformats.org/officeDocument/2006/relationships/tags" Target="../tags/tag266.xml" /><Relationship Id="rId1" Type="http://schemas.openxmlformats.org/officeDocument/2006/relationships/tags" Target="../tags/tag26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69.xml" /><Relationship Id="rId4" Type="http://schemas.openxmlformats.org/officeDocument/2006/relationships/tags" Target="../tags/tag268.xml" /><Relationship Id="rId9" Type="http://schemas.openxmlformats.org/officeDocument/2006/relationships/image" Target="../media/image3.png" 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72.xml" /><Relationship Id="rId7" Type="http://schemas.openxmlformats.org/officeDocument/2006/relationships/image" Target="../media/image4.png" /><Relationship Id="rId2" Type="http://schemas.openxmlformats.org/officeDocument/2006/relationships/tags" Target="../tags/tag271.xml" /><Relationship Id="rId1" Type="http://schemas.openxmlformats.org/officeDocument/2006/relationships/tags" Target="../tags/tag27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74.xml" /><Relationship Id="rId4" Type="http://schemas.openxmlformats.org/officeDocument/2006/relationships/tags" Target="../tags/tag273.xml" /><Relationship Id="rId9" Type="http://schemas.openxmlformats.org/officeDocument/2006/relationships/image" Target="../media/image3.png" 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77.xml" /><Relationship Id="rId7" Type="http://schemas.openxmlformats.org/officeDocument/2006/relationships/image" Target="../media/image4.png" /><Relationship Id="rId2" Type="http://schemas.openxmlformats.org/officeDocument/2006/relationships/tags" Target="../tags/tag276.xml" /><Relationship Id="rId1" Type="http://schemas.openxmlformats.org/officeDocument/2006/relationships/tags" Target="../tags/tag27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79.xml" /><Relationship Id="rId4" Type="http://schemas.openxmlformats.org/officeDocument/2006/relationships/tags" Target="../tags/tag278.xml" /><Relationship Id="rId9" Type="http://schemas.openxmlformats.org/officeDocument/2006/relationships/image" Target="../media/image3.png" 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82.xml" /><Relationship Id="rId7" Type="http://schemas.openxmlformats.org/officeDocument/2006/relationships/image" Target="../media/image4.png" /><Relationship Id="rId2" Type="http://schemas.openxmlformats.org/officeDocument/2006/relationships/tags" Target="../tags/tag281.xml" /><Relationship Id="rId1" Type="http://schemas.openxmlformats.org/officeDocument/2006/relationships/tags" Target="../tags/tag28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84.xml" /><Relationship Id="rId4" Type="http://schemas.openxmlformats.org/officeDocument/2006/relationships/tags" Target="../tags/tag283.xml" /><Relationship Id="rId9" Type="http://schemas.openxmlformats.org/officeDocument/2006/relationships/image" Target="../media/image3.png" 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87.xml" /><Relationship Id="rId7" Type="http://schemas.openxmlformats.org/officeDocument/2006/relationships/image" Target="../media/image4.png" /><Relationship Id="rId2" Type="http://schemas.openxmlformats.org/officeDocument/2006/relationships/tags" Target="../tags/tag286.xml" /><Relationship Id="rId1" Type="http://schemas.openxmlformats.org/officeDocument/2006/relationships/tags" Target="../tags/tag28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89.xml" /><Relationship Id="rId4" Type="http://schemas.openxmlformats.org/officeDocument/2006/relationships/tags" Target="../tags/tag288.xml" /><Relationship Id="rId9" Type="http://schemas.openxmlformats.org/officeDocument/2006/relationships/image" Target="../media/image3.png" 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92.xml" /><Relationship Id="rId7" Type="http://schemas.openxmlformats.org/officeDocument/2006/relationships/image" Target="../media/image4.png" /><Relationship Id="rId2" Type="http://schemas.openxmlformats.org/officeDocument/2006/relationships/tags" Target="../tags/tag291.xml" /><Relationship Id="rId1" Type="http://schemas.openxmlformats.org/officeDocument/2006/relationships/tags" Target="../tags/tag29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94.xml" /><Relationship Id="rId4" Type="http://schemas.openxmlformats.org/officeDocument/2006/relationships/tags" Target="../tags/tag293.xml" /><Relationship Id="rId9" Type="http://schemas.openxmlformats.org/officeDocument/2006/relationships/image" Target="../media/image3.png" 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297.xml" /><Relationship Id="rId7" Type="http://schemas.openxmlformats.org/officeDocument/2006/relationships/image" Target="../media/image4.png" /><Relationship Id="rId2" Type="http://schemas.openxmlformats.org/officeDocument/2006/relationships/tags" Target="../tags/tag296.xml" /><Relationship Id="rId1" Type="http://schemas.openxmlformats.org/officeDocument/2006/relationships/tags" Target="../tags/tag29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299.xml" /><Relationship Id="rId4" Type="http://schemas.openxmlformats.org/officeDocument/2006/relationships/tags" Target="../tags/tag298.xml" /><Relationship Id="rId9" Type="http://schemas.openxmlformats.org/officeDocument/2006/relationships/image" Target="../media/image3.png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tags" Target="../tags/tag302.xml" /><Relationship Id="rId7" Type="http://schemas.openxmlformats.org/officeDocument/2006/relationships/image" Target="../media/image4.png" /><Relationship Id="rId2" Type="http://schemas.openxmlformats.org/officeDocument/2006/relationships/tags" Target="../tags/tag301.xml" /><Relationship Id="rId1" Type="http://schemas.openxmlformats.org/officeDocument/2006/relationships/tags" Target="../tags/tag30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304.xml" /><Relationship Id="rId4" Type="http://schemas.openxmlformats.org/officeDocument/2006/relationships/tags" Target="../tags/tag303.xml" /><Relationship Id="rId9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tags" Target="../tags/tag36.xml" /><Relationship Id="rId7" Type="http://schemas.openxmlformats.org/officeDocument/2006/relationships/image" Target="../media/image5.png" /><Relationship Id="rId2" Type="http://schemas.openxmlformats.org/officeDocument/2006/relationships/tags" Target="../tags/tag35.xml" /><Relationship Id="rId1" Type="http://schemas.openxmlformats.org/officeDocument/2006/relationships/tags" Target="../tags/tag34.xml" /><Relationship Id="rId6" Type="http://schemas.openxmlformats.org/officeDocument/2006/relationships/image" Target="../media/image4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37.xml" 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tags" Target="../tags/tag307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306.xml" /><Relationship Id="rId1" Type="http://schemas.openxmlformats.org/officeDocument/2006/relationships/tags" Target="../tags/tag305.xml" /><Relationship Id="rId6" Type="http://schemas.openxmlformats.org/officeDocument/2006/relationships/tags" Target="../tags/tag310.xml" /><Relationship Id="rId11" Type="http://schemas.openxmlformats.org/officeDocument/2006/relationships/image" Target="../media/image3.png" /><Relationship Id="rId5" Type="http://schemas.openxmlformats.org/officeDocument/2006/relationships/tags" Target="../tags/tag309.xml" /><Relationship Id="rId10" Type="http://schemas.openxmlformats.org/officeDocument/2006/relationships/image" Target="../media/image19.png" /><Relationship Id="rId4" Type="http://schemas.openxmlformats.org/officeDocument/2006/relationships/tags" Target="../tags/tag308.xml" /><Relationship Id="rId9" Type="http://schemas.openxmlformats.org/officeDocument/2006/relationships/image" Target="../media/image18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40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1" Type="http://schemas.openxmlformats.org/officeDocument/2006/relationships/tags" Target="../tags/tag38.xml" /><Relationship Id="rId6" Type="http://schemas.openxmlformats.org/officeDocument/2006/relationships/tags" Target="../tags/tag43.xml" /><Relationship Id="rId5" Type="http://schemas.openxmlformats.org/officeDocument/2006/relationships/tags" Target="../tags/tag42.xml" /><Relationship Id="rId10" Type="http://schemas.openxmlformats.org/officeDocument/2006/relationships/image" Target="../media/image3.png" /><Relationship Id="rId4" Type="http://schemas.openxmlformats.org/officeDocument/2006/relationships/tags" Target="../tags/tag41.xml" /><Relationship Id="rId9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46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45.xml" /><Relationship Id="rId1" Type="http://schemas.openxmlformats.org/officeDocument/2006/relationships/tags" Target="../tags/tag44.xml" /><Relationship Id="rId6" Type="http://schemas.openxmlformats.org/officeDocument/2006/relationships/tags" Target="../tags/tag49.xml" /><Relationship Id="rId5" Type="http://schemas.openxmlformats.org/officeDocument/2006/relationships/tags" Target="../tags/tag48.xml" /><Relationship Id="rId10" Type="http://schemas.openxmlformats.org/officeDocument/2006/relationships/image" Target="../media/image3.png" /><Relationship Id="rId4" Type="http://schemas.openxmlformats.org/officeDocument/2006/relationships/tags" Target="../tags/tag47.xml" /><Relationship Id="rId9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tags" Target="../tags/tag52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51.xml" /><Relationship Id="rId1" Type="http://schemas.openxmlformats.org/officeDocument/2006/relationships/tags" Target="../tags/tag50.xml" /><Relationship Id="rId6" Type="http://schemas.openxmlformats.org/officeDocument/2006/relationships/tags" Target="../tags/tag55.xml" /><Relationship Id="rId5" Type="http://schemas.openxmlformats.org/officeDocument/2006/relationships/tags" Target="../tags/tag54.xml" /><Relationship Id="rId10" Type="http://schemas.openxmlformats.org/officeDocument/2006/relationships/image" Target="../media/image3.png" /><Relationship Id="rId4" Type="http://schemas.openxmlformats.org/officeDocument/2006/relationships/tags" Target="../tags/tag53.xml" /><Relationship Id="rId9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>
            <a:extLst>
              <a:ext uri="{FF2B5EF4-FFF2-40B4-BE49-F238E27FC236}">
                <a16:creationId xmlns:a16="http://schemas.microsoft.com/office/drawing/2014/main" id="{2A2E58EE-52F9-44B0-9ABA-06DED6CFA16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4">
            <a:extLst>
              <a:ext uri="{FF2B5EF4-FFF2-40B4-BE49-F238E27FC236}">
                <a16:creationId xmlns:a16="http://schemas.microsoft.com/office/drawing/2014/main" id="{F406AB72-AF32-4D99-BC9C-AC60FC9D2E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1473200"/>
            <a:ext cx="6858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Calibri" panose="020F0502020204030204" pitchFamily="34" charset="0"/>
              </a:rPr>
              <a:t>SOFTWARE ENGINEERING </a:t>
            </a:r>
            <a:r>
              <a:rPr lang="en-IN" altLang="en-US" sz="35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</a:t>
            </a:r>
          </a:p>
          <a:p>
            <a:pPr algn="ctr"/>
            <a:r>
              <a:rPr lang="en-IN" altLang="en-US" sz="35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203124253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481B56BC-226D-439A-AD6F-EB4C43FD88E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Prof. Jignasha Parmar,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and Technology </a:t>
            </a:r>
          </a:p>
        </p:txBody>
      </p:sp>
      <p:pic>
        <p:nvPicPr>
          <p:cNvPr id="2053" name="Picture 2" descr="C:\Users\parul\Desktop\Registered Logosd.png">
            <a:extLst>
              <a:ext uri="{FF2B5EF4-FFF2-40B4-BE49-F238E27FC236}">
                <a16:creationId xmlns:a16="http://schemas.microsoft.com/office/drawing/2014/main" id="{30CE3809-B65C-4BCF-A19E-3AD2701575E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26">
            <a:extLst>
              <a:ext uri="{FF2B5EF4-FFF2-40B4-BE49-F238E27FC236}">
                <a16:creationId xmlns:a16="http://schemas.microsoft.com/office/drawing/2014/main" id="{8BA3EDA6-2276-4188-BFED-D6A3D3ADD7E4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2692400"/>
            <a:ext cx="6308725" cy="93663"/>
            <a:chOff x="1428728" y="2571744"/>
            <a:chExt cx="6309404" cy="94298"/>
          </a:xfrm>
        </p:grpSpPr>
        <p:sp>
          <p:nvSpPr>
            <p:cNvPr id="2056" name="Straight Connector 8">
              <a:extLst>
                <a:ext uri="{FF2B5EF4-FFF2-40B4-BE49-F238E27FC236}">
                  <a16:creationId xmlns:a16="http://schemas.microsoft.com/office/drawing/2014/main" id="{0380DF7D-EAFA-4B24-9523-E62E0794BADA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Oval 24">
              <a:extLst>
                <a:ext uri="{FF2B5EF4-FFF2-40B4-BE49-F238E27FC236}">
                  <a16:creationId xmlns:a16="http://schemas.microsoft.com/office/drawing/2014/main" id="{2AED5C12-AB52-4D43-B7B7-BBF5650BF53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058" name="Oval 25">
              <a:extLst>
                <a:ext uri="{FF2B5EF4-FFF2-40B4-BE49-F238E27FC236}">
                  <a16:creationId xmlns:a16="http://schemas.microsoft.com/office/drawing/2014/main" id="{2713ED20-E3FA-466B-B072-794757B66859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pic>
        <p:nvPicPr>
          <p:cNvPr id="2055" name="Audio 2">
            <a:hlinkClick r:id="" action="ppaction://media"/>
            <a:extLst>
              <a:ext uri="{FF2B5EF4-FFF2-40B4-BE49-F238E27FC236}">
                <a16:creationId xmlns:a16="http://schemas.microsoft.com/office/drawing/2014/main" id="{7109A40D-6479-4079-8E6D-D1620195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arul\Desktop\Digital Learning Content.png">
            <a:extLst>
              <a:ext uri="{FF2B5EF4-FFF2-40B4-BE49-F238E27FC236}">
                <a16:creationId xmlns:a16="http://schemas.microsoft.com/office/drawing/2014/main" id="{4F476CFD-0B89-46E5-802A-1BF5DA92CD4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" descr="C:\Users\parul\Desktop\Untitled-1.png">
            <a:extLst>
              <a:ext uri="{FF2B5EF4-FFF2-40B4-BE49-F238E27FC236}">
                <a16:creationId xmlns:a16="http://schemas.microsoft.com/office/drawing/2014/main" id="{AF51C265-3502-42B8-8D66-360A1940DB4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8" name="Rectangle 7">
            <a:extLst>
              <a:ext uri="{FF2B5EF4-FFF2-40B4-BE49-F238E27FC236}">
                <a16:creationId xmlns:a16="http://schemas.microsoft.com/office/drawing/2014/main" id="{EF8E59B7-B44F-471E-9D0B-E427F8FD12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69" name="TextBox 6">
            <a:extLst>
              <a:ext uri="{FF2B5EF4-FFF2-40B4-BE49-F238E27FC236}">
                <a16:creationId xmlns:a16="http://schemas.microsoft.com/office/drawing/2014/main" id="{3306B4D2-D93D-4257-8D60-4115C9C3F5E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 Metrics</a:t>
            </a:r>
          </a:p>
        </p:txBody>
      </p:sp>
      <p:sp>
        <p:nvSpPr>
          <p:cNvPr id="11270" name="TextBox 9">
            <a:extLst>
              <a:ext uri="{FF2B5EF4-FFF2-40B4-BE49-F238E27FC236}">
                <a16:creationId xmlns:a16="http://schemas.microsoft.com/office/drawing/2014/main" id="{68D76415-9AEC-4A34-BD7A-9461EEFDA43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9" name="TextBox 10">
            <a:extLst>
              <a:ext uri="{FF2B5EF4-FFF2-40B4-BE49-F238E27FC236}">
                <a16:creationId xmlns:a16="http://schemas.microsoft.com/office/drawing/2014/main" id="{D7EFFAC2-EDE4-43CA-ACB3-B9D6AA1C650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950" y="2286000"/>
            <a:ext cx="882015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Process Metrics are an invaluable </a:t>
            </a:r>
            <a:r>
              <a:rPr lang="en-US" sz="2000" b="1" dirty="0">
                <a:latin typeface="+mn-lt"/>
              </a:rPr>
              <a:t>tool</a:t>
            </a:r>
            <a:r>
              <a:rPr lang="en-US" sz="2000" dirty="0">
                <a:latin typeface="+mn-lt"/>
              </a:rPr>
              <a:t> for companies to monitor, </a:t>
            </a:r>
            <a:r>
              <a:rPr lang="en-US" sz="2000" b="1" dirty="0">
                <a:latin typeface="+mn-lt"/>
              </a:rPr>
              <a:t>evaluate</a:t>
            </a:r>
            <a:r>
              <a:rPr lang="en-US" sz="2000" dirty="0">
                <a:latin typeface="+mn-lt"/>
              </a:rPr>
              <a:t> and     </a:t>
            </a:r>
            <a:r>
              <a:rPr lang="en-US" sz="2000" b="1" dirty="0">
                <a:latin typeface="+mn-lt"/>
              </a:rPr>
              <a:t>improve</a:t>
            </a:r>
            <a:r>
              <a:rPr lang="en-US" sz="2000" dirty="0">
                <a:latin typeface="+mn-lt"/>
              </a:rPr>
              <a:t> their </a:t>
            </a:r>
            <a:r>
              <a:rPr lang="en-US" sz="2000" b="1" dirty="0">
                <a:latin typeface="+mn-lt"/>
              </a:rPr>
              <a:t>operational performance</a:t>
            </a:r>
            <a:r>
              <a:rPr lang="en-US" sz="2000" dirty="0">
                <a:latin typeface="+mn-lt"/>
              </a:rPr>
              <a:t> across the enterprise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They are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for making </a:t>
            </a:r>
            <a:r>
              <a:rPr lang="en-US" sz="2000" b="1" dirty="0">
                <a:latin typeface="+mn-lt"/>
              </a:rPr>
              <a:t>strategic decisions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Process </a:t>
            </a:r>
            <a:r>
              <a:rPr lang="en-US" sz="2000" b="1" dirty="0">
                <a:latin typeface="+mn-lt"/>
              </a:rPr>
              <a:t>Metrics</a:t>
            </a:r>
            <a:r>
              <a:rPr lang="en-US" sz="2000" dirty="0">
                <a:latin typeface="+mn-lt"/>
              </a:rPr>
              <a:t> are </a:t>
            </a:r>
            <a:r>
              <a:rPr lang="en-US" sz="2000" b="1" dirty="0">
                <a:latin typeface="+mn-lt"/>
              </a:rPr>
              <a:t>collected across all projects </a:t>
            </a:r>
            <a:r>
              <a:rPr lang="en-US" sz="2000" dirty="0">
                <a:latin typeface="+mn-lt"/>
              </a:rPr>
              <a:t>and over </a:t>
            </a:r>
            <a:r>
              <a:rPr lang="en-US" sz="2000" b="1" dirty="0">
                <a:latin typeface="+mn-lt"/>
              </a:rPr>
              <a:t>long periods of time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Their </a:t>
            </a:r>
            <a:r>
              <a:rPr lang="en-US" sz="2000" b="1" dirty="0">
                <a:latin typeface="+mn-lt"/>
              </a:rPr>
              <a:t>intent</a:t>
            </a:r>
            <a:r>
              <a:rPr lang="en-US" sz="2000" dirty="0">
                <a:latin typeface="+mn-lt"/>
              </a:rPr>
              <a:t> is to</a:t>
            </a:r>
            <a:r>
              <a:rPr lang="en-US" sz="2000" b="1" dirty="0">
                <a:latin typeface="+mn-lt"/>
              </a:rPr>
              <a:t> provide a set of process indicators</a:t>
            </a:r>
            <a:r>
              <a:rPr lang="en-US" sz="2000" dirty="0">
                <a:latin typeface="+mn-lt"/>
              </a:rPr>
              <a:t> that lead to long-term software</a:t>
            </a:r>
            <a:r>
              <a:rPr lang="en-US" sz="2000" b="1" dirty="0">
                <a:latin typeface="+mn-lt"/>
              </a:rPr>
              <a:t> process improvement</a:t>
            </a:r>
            <a:endParaRPr lang="en-US" sz="2000" dirty="0">
              <a:latin typeface="+mn-lt"/>
            </a:endParaRPr>
          </a:p>
        </p:txBody>
      </p:sp>
      <p:pic>
        <p:nvPicPr>
          <p:cNvPr id="11272" name="Audio 1">
            <a:hlinkClick r:id="" action="ppaction://media"/>
            <a:extLst>
              <a:ext uri="{FF2B5EF4-FFF2-40B4-BE49-F238E27FC236}">
                <a16:creationId xmlns:a16="http://schemas.microsoft.com/office/drawing/2014/main" id="{19728F9B-7E2B-47ED-A150-5EA4381E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557B31-7687-4D62-B8BA-266C49F946F7}"/>
              </a:ext>
            </a:extLst>
          </p:cNvPr>
          <p:cNvSpPr/>
          <p:nvPr/>
        </p:nvSpPr>
        <p:spPr>
          <a:xfrm>
            <a:off x="190500" y="4633913"/>
            <a:ext cx="7096125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Ex., </a:t>
            </a:r>
            <a:r>
              <a:rPr lang="en-US" sz="2000" b="1" dirty="0">
                <a:latin typeface="+mn-lt"/>
              </a:rPr>
              <a:t>Defect Removal Efficiency (DRE) metric</a:t>
            </a:r>
          </a:p>
          <a:p>
            <a:pPr algn="ctr">
              <a:defRPr/>
            </a:pPr>
            <a:r>
              <a:rPr lang="en-US" sz="2000" i="1" dirty="0">
                <a:latin typeface="+mn-lt"/>
              </a:rPr>
              <a:t>Relationship between </a:t>
            </a:r>
            <a:r>
              <a:rPr lang="en-US" sz="2000" b="1" i="1" dirty="0">
                <a:latin typeface="+mn-lt"/>
              </a:rPr>
              <a:t>errors (E) </a:t>
            </a:r>
            <a:r>
              <a:rPr lang="en-US" sz="2000" i="1" dirty="0">
                <a:latin typeface="+mn-lt"/>
              </a:rPr>
              <a:t>and </a:t>
            </a:r>
            <a:r>
              <a:rPr lang="en-US" sz="2000" b="1" i="1" dirty="0">
                <a:latin typeface="+mn-lt"/>
              </a:rPr>
              <a:t>defects (D)</a:t>
            </a:r>
          </a:p>
          <a:p>
            <a:pPr algn="ctr"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ideal</a:t>
            </a:r>
            <a:r>
              <a:rPr lang="en-US" sz="2000" dirty="0">
                <a:latin typeface="+mn-lt"/>
              </a:rPr>
              <a:t> is a</a:t>
            </a:r>
            <a:r>
              <a:rPr lang="en-US" sz="2000" b="1" dirty="0">
                <a:latin typeface="+mn-lt"/>
              </a:rPr>
              <a:t> DRE</a:t>
            </a:r>
            <a:r>
              <a:rPr lang="en-US" sz="2000" dirty="0">
                <a:latin typeface="+mn-lt"/>
              </a:rPr>
              <a:t> of </a:t>
            </a:r>
            <a:r>
              <a:rPr lang="en-US" sz="2000" b="1" dirty="0">
                <a:latin typeface="+mn-lt"/>
              </a:rPr>
              <a:t>1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DRE = E / ( E + D )</a:t>
            </a:r>
          </a:p>
        </p:txBody>
      </p:sp>
    </p:spTree>
  </p:cSld>
  <p:clrMapOvr>
    <a:masterClrMapping/>
  </p:clrMapOvr>
  <p:transition advTm="10203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arul\Desktop\Digital Learning Content.png">
            <a:extLst>
              <a:ext uri="{FF2B5EF4-FFF2-40B4-BE49-F238E27FC236}">
                <a16:creationId xmlns:a16="http://schemas.microsoft.com/office/drawing/2014/main" id="{0B98A8C9-5558-4247-8EE2-6A5B777EC1C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6" descr="C:\Users\parul\Desktop\Untitled-1.png">
            <a:extLst>
              <a:ext uri="{FF2B5EF4-FFF2-40B4-BE49-F238E27FC236}">
                <a16:creationId xmlns:a16="http://schemas.microsoft.com/office/drawing/2014/main" id="{F86A08F0-788A-4CCE-B21D-166494A26F4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2" name="Rectangle 7">
            <a:extLst>
              <a:ext uri="{FF2B5EF4-FFF2-40B4-BE49-F238E27FC236}">
                <a16:creationId xmlns:a16="http://schemas.microsoft.com/office/drawing/2014/main" id="{F56A5FD4-FBC9-4D8B-8D33-0E6B2B1FE16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TextBox 6">
            <a:extLst>
              <a:ext uri="{FF2B5EF4-FFF2-40B4-BE49-F238E27FC236}">
                <a16:creationId xmlns:a16="http://schemas.microsoft.com/office/drawing/2014/main" id="{9928A1EA-F82A-4213-9C90-6071DC4A852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 Metrics Cont.  </a:t>
            </a:r>
          </a:p>
        </p:txBody>
      </p:sp>
      <p:sp>
        <p:nvSpPr>
          <p:cNvPr id="12294" name="TextBox 9">
            <a:extLst>
              <a:ext uri="{FF2B5EF4-FFF2-40B4-BE49-F238E27FC236}">
                <a16:creationId xmlns:a16="http://schemas.microsoft.com/office/drawing/2014/main" id="{470960C8-66FA-408B-812F-40B42E4379C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3" name="TextBox 10">
            <a:extLst>
              <a:ext uri="{FF2B5EF4-FFF2-40B4-BE49-F238E27FC236}">
                <a16:creationId xmlns:a16="http://schemas.microsoft.com/office/drawing/2014/main" id="{55BA97BB-626B-43B1-9D09-70E862EC905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86000"/>
            <a:ext cx="914400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+mn-lt"/>
              </a:rPr>
              <a:t>We measure the effectiveness of a process by deriving a set of metrics based on outcomes of the process such as,</a:t>
            </a:r>
            <a:endParaRPr lang="en-US" altLang="en-US" sz="1700" dirty="0">
              <a:cs typeface="Times New Roman" panose="02020603050405020304" pitchFamily="18" charset="0"/>
            </a:endParaRPr>
          </a:p>
        </p:txBody>
      </p:sp>
      <p:pic>
        <p:nvPicPr>
          <p:cNvPr id="12296" name="Audio 1">
            <a:hlinkClick r:id="" action="ppaction://media"/>
            <a:extLst>
              <a:ext uri="{FF2B5EF4-FFF2-40B4-BE49-F238E27FC236}">
                <a16:creationId xmlns:a16="http://schemas.microsoft.com/office/drawing/2014/main" id="{21CB2963-A891-418C-B32F-0898AABD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1372BB-93BD-4F34-97E0-C7A27DA37B82}"/>
              </a:ext>
            </a:extLst>
          </p:cNvPr>
          <p:cNvSpPr/>
          <p:nvPr/>
        </p:nvSpPr>
        <p:spPr>
          <a:xfrm>
            <a:off x="34925" y="2944813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1. Errors uncovered </a:t>
            </a:r>
            <a:r>
              <a:rPr lang="en-US" sz="2000" dirty="0">
                <a:latin typeface="+mn-lt"/>
              </a:rPr>
              <a:t>before release of the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844CC-15E4-481C-A05D-528B1F554704}"/>
              </a:ext>
            </a:extLst>
          </p:cNvPr>
          <p:cNvSpPr/>
          <p:nvPr/>
        </p:nvSpPr>
        <p:spPr>
          <a:xfrm>
            <a:off x="47625" y="3457575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2. Defects delivered </a:t>
            </a:r>
            <a:r>
              <a:rPr lang="en-US" sz="2000" dirty="0">
                <a:latin typeface="+mn-lt"/>
              </a:rPr>
              <a:t>to and reported by the end 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61824-F9F5-4715-A155-C78FE684FD9F}"/>
              </a:ext>
            </a:extLst>
          </p:cNvPr>
          <p:cNvSpPr/>
          <p:nvPr/>
        </p:nvSpPr>
        <p:spPr>
          <a:xfrm>
            <a:off x="34925" y="4044950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3. Work products </a:t>
            </a:r>
            <a:r>
              <a:rPr lang="en-US" sz="2000" dirty="0">
                <a:latin typeface="+mn-lt"/>
              </a:rPr>
              <a:t>delivered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BF4BC-29C8-481C-BB1A-5FC0506578E2}"/>
              </a:ext>
            </a:extLst>
          </p:cNvPr>
          <p:cNvSpPr/>
          <p:nvPr/>
        </p:nvSpPr>
        <p:spPr>
          <a:xfrm>
            <a:off x="47625" y="4651375"/>
            <a:ext cx="8220075" cy="4016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4. Human effort </a:t>
            </a:r>
            <a:r>
              <a:rPr lang="en-US" sz="2000" dirty="0">
                <a:latin typeface="+mn-lt"/>
              </a:rPr>
              <a:t>expended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16B61-D25E-47BF-B7C1-A19E20D55997}"/>
              </a:ext>
            </a:extLst>
          </p:cNvPr>
          <p:cNvSpPr/>
          <p:nvPr/>
        </p:nvSpPr>
        <p:spPr>
          <a:xfrm>
            <a:off x="84138" y="5276850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5. Calendar time </a:t>
            </a:r>
            <a:r>
              <a:rPr lang="en-US" sz="2000" dirty="0">
                <a:latin typeface="+mn-lt"/>
              </a:rPr>
              <a:t>expended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A7912-817C-49BC-B1AA-A97E7ABAF9A0}"/>
              </a:ext>
            </a:extLst>
          </p:cNvPr>
          <p:cNvSpPr/>
          <p:nvPr/>
        </p:nvSpPr>
        <p:spPr>
          <a:xfrm>
            <a:off x="34925" y="5886450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6. Conformance</a:t>
            </a:r>
            <a:r>
              <a:rPr lang="en-US" sz="2000" dirty="0">
                <a:latin typeface="+mn-lt"/>
              </a:rPr>
              <a:t> to the </a:t>
            </a:r>
            <a:r>
              <a:rPr lang="en-US" sz="2000" b="1" dirty="0">
                <a:latin typeface="+mn-lt"/>
              </a:rPr>
              <a:t>schedule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483F6-9504-486B-A52A-1292CA430874}"/>
              </a:ext>
            </a:extLst>
          </p:cNvPr>
          <p:cNvSpPr/>
          <p:nvPr/>
        </p:nvSpPr>
        <p:spPr>
          <a:xfrm>
            <a:off x="0" y="6342063"/>
            <a:ext cx="8220075" cy="4000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7. Time and effort </a:t>
            </a: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complete</a:t>
            </a:r>
            <a:r>
              <a:rPr lang="en-US" sz="2000" dirty="0">
                <a:latin typeface="+mn-lt"/>
              </a:rPr>
              <a:t> each generic </a:t>
            </a:r>
            <a:r>
              <a:rPr lang="en-US" sz="2000" b="1" dirty="0">
                <a:latin typeface="+mn-lt"/>
              </a:rPr>
              <a:t>activity</a:t>
            </a:r>
          </a:p>
        </p:txBody>
      </p:sp>
    </p:spTree>
  </p:cSld>
  <p:clrMapOvr>
    <a:masterClrMapping/>
  </p:clrMapOvr>
  <p:transition advTm="10203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arul\Desktop\Digital Learning Content.png">
            <a:extLst>
              <a:ext uri="{FF2B5EF4-FFF2-40B4-BE49-F238E27FC236}">
                <a16:creationId xmlns:a16="http://schemas.microsoft.com/office/drawing/2014/main" id="{D91D0FE3-3E2F-49E8-A426-D42EF525C4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6" descr="C:\Users\parul\Desktop\Untitled-1.png">
            <a:extLst>
              <a:ext uri="{FF2B5EF4-FFF2-40B4-BE49-F238E27FC236}">
                <a16:creationId xmlns:a16="http://schemas.microsoft.com/office/drawing/2014/main" id="{7CED52B0-72A0-4C2D-8369-3C6E70C35C9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Rectangle 7">
            <a:extLst>
              <a:ext uri="{FF2B5EF4-FFF2-40B4-BE49-F238E27FC236}">
                <a16:creationId xmlns:a16="http://schemas.microsoft.com/office/drawing/2014/main" id="{9E2E25FB-5AEB-492E-AD85-4E8413B78FA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TextBox 6">
            <a:extLst>
              <a:ext uri="{FF2B5EF4-FFF2-40B4-BE49-F238E27FC236}">
                <a16:creationId xmlns:a16="http://schemas.microsoft.com/office/drawing/2014/main" id="{9397EAB5-9F09-4D20-B7C5-73C20082A01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Metrics  </a:t>
            </a:r>
          </a:p>
        </p:txBody>
      </p:sp>
      <p:sp>
        <p:nvSpPr>
          <p:cNvPr id="13318" name="TextBox 9">
            <a:extLst>
              <a:ext uri="{FF2B5EF4-FFF2-40B4-BE49-F238E27FC236}">
                <a16:creationId xmlns:a16="http://schemas.microsoft.com/office/drawing/2014/main" id="{0F6EA029-BA0B-4FD4-A9FB-E3EE8B47751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7" name="TextBox 10">
            <a:extLst>
              <a:ext uri="{FF2B5EF4-FFF2-40B4-BE49-F238E27FC236}">
                <a16:creationId xmlns:a16="http://schemas.microsoft.com/office/drawing/2014/main" id="{B4821C59-B7DD-4A2E-8B60-1A0B236852E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Project </a:t>
            </a:r>
            <a:r>
              <a:rPr lang="en-US" sz="2000" b="1" dirty="0">
                <a:latin typeface="+mn-lt"/>
              </a:rPr>
              <a:t>metrics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enable</a:t>
            </a:r>
            <a:r>
              <a:rPr lang="en-US" sz="2000" dirty="0">
                <a:latin typeface="+mn-lt"/>
              </a:rPr>
              <a:t> a software project </a:t>
            </a:r>
            <a:r>
              <a:rPr lang="en-US" sz="2000" b="1" dirty="0">
                <a:latin typeface="+mn-lt"/>
              </a:rPr>
              <a:t>manager</a:t>
            </a:r>
            <a:r>
              <a:rPr lang="en-US" sz="2000" dirty="0">
                <a:latin typeface="+mn-lt"/>
              </a:rPr>
              <a:t> to,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Assess the status </a:t>
            </a:r>
            <a:r>
              <a:rPr lang="en-US" sz="2000" dirty="0">
                <a:latin typeface="+mn-lt"/>
              </a:rPr>
              <a:t>of an ongoing project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Track</a:t>
            </a:r>
            <a:r>
              <a:rPr lang="en-US" sz="2000" dirty="0">
                <a:latin typeface="+mn-lt"/>
              </a:rPr>
              <a:t> potential </a:t>
            </a:r>
            <a:r>
              <a:rPr lang="en-US" sz="2000" b="1" dirty="0">
                <a:latin typeface="+mn-lt"/>
              </a:rPr>
              <a:t>risks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Uncover problem areas </a:t>
            </a:r>
            <a:r>
              <a:rPr lang="en-US" sz="2000" dirty="0">
                <a:latin typeface="+mn-lt"/>
              </a:rPr>
              <a:t>before their status becomes critical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Adjust work flow </a:t>
            </a:r>
            <a:r>
              <a:rPr lang="en-US" sz="2000" dirty="0">
                <a:latin typeface="+mn-lt"/>
              </a:rPr>
              <a:t>or tasks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Evaluate</a:t>
            </a:r>
            <a:r>
              <a:rPr lang="en-US" sz="2000" dirty="0">
                <a:latin typeface="+mn-lt"/>
              </a:rPr>
              <a:t> the project </a:t>
            </a:r>
            <a:r>
              <a:rPr lang="en-US" sz="2000" b="1" dirty="0">
                <a:latin typeface="+mn-lt"/>
              </a:rPr>
              <a:t>team’s ability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control quality</a:t>
            </a:r>
            <a:r>
              <a:rPr lang="en-US" sz="2000" dirty="0">
                <a:latin typeface="+mn-lt"/>
              </a:rPr>
              <a:t> of software work products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Many of the same metrics are used in both the process and project domain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Project metrics </a:t>
            </a:r>
            <a:r>
              <a:rPr lang="en-US" sz="2000" dirty="0">
                <a:latin typeface="+mn-lt"/>
              </a:rPr>
              <a:t>are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for making </a:t>
            </a:r>
            <a:r>
              <a:rPr lang="en-US" sz="2000" b="1" dirty="0">
                <a:latin typeface="+mn-lt"/>
              </a:rPr>
              <a:t>tactical (smart) decisions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They are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to adapt </a:t>
            </a:r>
            <a:r>
              <a:rPr lang="en-US" sz="2000" b="1" dirty="0">
                <a:latin typeface="+mn-lt"/>
              </a:rPr>
              <a:t>project workflow </a:t>
            </a:r>
            <a:r>
              <a:rPr lang="en-US" sz="2000" dirty="0">
                <a:latin typeface="+mn-lt"/>
              </a:rPr>
              <a:t>and </a:t>
            </a:r>
            <a:r>
              <a:rPr lang="en-US" sz="2000" b="1" dirty="0">
                <a:latin typeface="+mn-lt"/>
              </a:rPr>
              <a:t>technical activities</a:t>
            </a: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320" name="Audio 1">
            <a:hlinkClick r:id="" action="ppaction://media"/>
            <a:extLst>
              <a:ext uri="{FF2B5EF4-FFF2-40B4-BE49-F238E27FC236}">
                <a16:creationId xmlns:a16="http://schemas.microsoft.com/office/drawing/2014/main" id="{F20A0ED3-3B46-48C9-8DBF-4E9CDDD4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arul\Desktop\Digital Learning Content.png">
            <a:extLst>
              <a:ext uri="{FF2B5EF4-FFF2-40B4-BE49-F238E27FC236}">
                <a16:creationId xmlns:a16="http://schemas.microsoft.com/office/drawing/2014/main" id="{CE999C15-A653-4EDF-9A0C-5D13BB2CD07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6" descr="C:\Users\parul\Desktop\Untitled-1.png">
            <a:extLst>
              <a:ext uri="{FF2B5EF4-FFF2-40B4-BE49-F238E27FC236}">
                <a16:creationId xmlns:a16="http://schemas.microsoft.com/office/drawing/2014/main" id="{2E5E6C11-0D77-4D90-83DC-658282B24B3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046413"/>
            <a:ext cx="54324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Rectangle 7">
            <a:extLst>
              <a:ext uri="{FF2B5EF4-FFF2-40B4-BE49-F238E27FC236}">
                <a16:creationId xmlns:a16="http://schemas.microsoft.com/office/drawing/2014/main" id="{8BA67583-9154-4B82-9825-40D20BBAE63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TextBox 6">
            <a:extLst>
              <a:ext uri="{FF2B5EF4-FFF2-40B4-BE49-F238E27FC236}">
                <a16:creationId xmlns:a16="http://schemas.microsoft.com/office/drawing/2014/main" id="{9CF8F58E-0A51-415C-890D-5DEA01A397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Metrics Cont.</a:t>
            </a:r>
          </a:p>
        </p:txBody>
      </p:sp>
      <p:sp>
        <p:nvSpPr>
          <p:cNvPr id="14342" name="TextBox 9">
            <a:extLst>
              <a:ext uri="{FF2B5EF4-FFF2-40B4-BE49-F238E27FC236}">
                <a16:creationId xmlns:a16="http://schemas.microsoft.com/office/drawing/2014/main" id="{AEBF66C6-CA0F-484A-947E-0A3D69E46A1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3" name="TextBox 10">
            <a:extLst>
              <a:ext uri="{FF2B5EF4-FFF2-40B4-BE49-F238E27FC236}">
                <a16:creationId xmlns:a16="http://schemas.microsoft.com/office/drawing/2014/main" id="{8506EC21-FD74-47E2-8DA8-1C292CCF6C8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37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Project metrics are used to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1"/>
              <a:t>Minimize</a:t>
            </a:r>
            <a:r>
              <a:rPr lang="en-US" altLang="en-US"/>
              <a:t> the </a:t>
            </a:r>
            <a:r>
              <a:rPr lang="en-US" altLang="en-US" b="1"/>
              <a:t>development schedule</a:t>
            </a:r>
            <a:r>
              <a:rPr lang="en-US" altLang="en-US"/>
              <a:t> by making the </a:t>
            </a:r>
            <a:r>
              <a:rPr lang="en-US" altLang="en-US" b="1"/>
              <a:t>adjustments</a:t>
            </a:r>
            <a:r>
              <a:rPr lang="en-US" altLang="en-US"/>
              <a:t> necessary to avoid delays and </a:t>
            </a:r>
            <a:r>
              <a:rPr lang="en-US" altLang="en-US" b="1"/>
              <a:t>mitigate (to reduce)</a:t>
            </a:r>
            <a:r>
              <a:rPr lang="en-US" altLang="en-US"/>
              <a:t> potential (probable) problems and risks.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1"/>
              <a:t>Assess (evaluates) product quality</a:t>
            </a:r>
            <a:r>
              <a:rPr lang="en-US" altLang="en-US"/>
              <a:t> on an </a:t>
            </a:r>
            <a:r>
              <a:rPr lang="en-US" altLang="en-US" b="1"/>
              <a:t>ongoing basis</a:t>
            </a:r>
            <a:r>
              <a:rPr lang="en-US" altLang="en-US"/>
              <a:t> and guides to modify the technical approach to improve quality.</a:t>
            </a:r>
          </a:p>
        </p:txBody>
      </p:sp>
      <p:pic>
        <p:nvPicPr>
          <p:cNvPr id="14344" name="Audio 1">
            <a:hlinkClick r:id="" action="ppaction://media"/>
            <a:extLst>
              <a:ext uri="{FF2B5EF4-FFF2-40B4-BE49-F238E27FC236}">
                <a16:creationId xmlns:a16="http://schemas.microsoft.com/office/drawing/2014/main" id="{AB4C8CAE-2707-4906-A72D-97E06BF7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>
            <a:extLst>
              <a:ext uri="{FF2B5EF4-FFF2-40B4-BE49-F238E27FC236}">
                <a16:creationId xmlns:a16="http://schemas.microsoft.com/office/drawing/2014/main" id="{234655D8-55CF-47C8-A306-94FEC0BD5B1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C:\Users\parul\Desktop\Untitled-1.png">
            <a:extLst>
              <a:ext uri="{FF2B5EF4-FFF2-40B4-BE49-F238E27FC236}">
                <a16:creationId xmlns:a16="http://schemas.microsoft.com/office/drawing/2014/main" id="{E4236045-2058-42D1-81EC-523E2278757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B342CCF2-DEF6-4ADA-8A49-B0F42F7CC83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TextBox 6">
            <a:extLst>
              <a:ext uri="{FF2B5EF4-FFF2-40B4-BE49-F238E27FC236}">
                <a16:creationId xmlns:a16="http://schemas.microsoft.com/office/drawing/2014/main" id="{B74D7E42-F068-4DDD-9E99-D6E4B8D04ED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Product Metrics</a:t>
            </a:r>
          </a:p>
        </p:txBody>
      </p:sp>
      <p:sp>
        <p:nvSpPr>
          <p:cNvPr id="15366" name="TextBox 9">
            <a:extLst>
              <a:ext uri="{FF2B5EF4-FFF2-40B4-BE49-F238E27FC236}">
                <a16:creationId xmlns:a16="http://schemas.microsoft.com/office/drawing/2014/main" id="{9951DB95-A46C-4400-BB41-6EF299DDBC2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5" name="TextBox 10">
            <a:extLst>
              <a:ext uri="{FF2B5EF4-FFF2-40B4-BE49-F238E27FC236}">
                <a16:creationId xmlns:a16="http://schemas.microsoft.com/office/drawing/2014/main" id="{7CE58101-B4FC-48C1-8190-813229AB242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2432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Product metrics </a:t>
            </a:r>
            <a:r>
              <a:rPr lang="en-US" sz="2000" b="1" dirty="0">
                <a:latin typeface="+mn-lt"/>
              </a:rPr>
              <a:t>help software engineers </a:t>
            </a:r>
            <a:r>
              <a:rPr lang="en-US" sz="2000" dirty="0">
                <a:latin typeface="+mn-lt"/>
              </a:rPr>
              <a:t>to gain </a:t>
            </a:r>
            <a:r>
              <a:rPr lang="en-US" sz="2000" b="1" dirty="0">
                <a:latin typeface="+mn-lt"/>
              </a:rPr>
              <a:t>insight into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design and construction</a:t>
            </a:r>
            <a:r>
              <a:rPr lang="en-US" sz="2000" dirty="0">
                <a:latin typeface="+mn-lt"/>
              </a:rPr>
              <a:t> of the </a:t>
            </a:r>
            <a:r>
              <a:rPr lang="en-US" sz="2000" b="1" dirty="0">
                <a:latin typeface="+mn-lt"/>
              </a:rPr>
              <a:t>software</a:t>
            </a:r>
            <a:r>
              <a:rPr lang="en-US" sz="2000" dirty="0">
                <a:latin typeface="+mn-lt"/>
              </a:rPr>
              <a:t> they build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By </a:t>
            </a:r>
            <a:r>
              <a:rPr lang="en-US" sz="2000" b="1" dirty="0">
                <a:latin typeface="+mn-lt"/>
              </a:rPr>
              <a:t>focusing</a:t>
            </a:r>
            <a:r>
              <a:rPr lang="en-US" sz="2000" dirty="0">
                <a:latin typeface="+mn-lt"/>
              </a:rPr>
              <a:t> on specific, </a:t>
            </a:r>
            <a:r>
              <a:rPr lang="en-US" sz="2000" b="1" dirty="0">
                <a:latin typeface="+mn-lt"/>
              </a:rPr>
              <a:t>measurable attributes</a:t>
            </a:r>
            <a:r>
              <a:rPr lang="en-US" sz="2000" dirty="0">
                <a:latin typeface="+mn-lt"/>
              </a:rPr>
              <a:t> of software engineering work products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Product metrics </a:t>
            </a:r>
            <a:r>
              <a:rPr lang="en-US" sz="2000" b="1" dirty="0">
                <a:latin typeface="+mn-lt"/>
              </a:rPr>
              <a:t>provide</a:t>
            </a:r>
            <a:r>
              <a:rPr lang="en-US" sz="2000" dirty="0">
                <a:latin typeface="+mn-lt"/>
              </a:rPr>
              <a:t> a </a:t>
            </a:r>
            <a:r>
              <a:rPr lang="en-US" sz="2000" b="1" dirty="0">
                <a:latin typeface="+mn-lt"/>
              </a:rPr>
              <a:t>basis</a:t>
            </a:r>
            <a:r>
              <a:rPr lang="en-US" sz="2000" dirty="0">
                <a:latin typeface="+mn-lt"/>
              </a:rPr>
              <a:t> from which </a:t>
            </a:r>
            <a:r>
              <a:rPr lang="en-US" sz="2000" b="1" dirty="0">
                <a:latin typeface="+mn-lt"/>
              </a:rPr>
              <a:t>analysis, design, coding and testing can be conducted</a:t>
            </a:r>
            <a:r>
              <a:rPr lang="en-US" sz="2000" dirty="0">
                <a:latin typeface="+mn-lt"/>
              </a:rPr>
              <a:t> more </a:t>
            </a:r>
            <a:r>
              <a:rPr lang="en-US" sz="2000" b="1" dirty="0">
                <a:latin typeface="+mn-lt"/>
              </a:rPr>
              <a:t>objectively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assessed</a:t>
            </a:r>
            <a:r>
              <a:rPr lang="en-US" sz="2000" dirty="0">
                <a:latin typeface="+mn-lt"/>
              </a:rPr>
              <a:t> more </a:t>
            </a:r>
            <a:r>
              <a:rPr lang="en-US" sz="2000" b="1" dirty="0">
                <a:latin typeface="+mn-lt"/>
              </a:rPr>
              <a:t>quantitatively</a:t>
            </a:r>
            <a:endParaRPr lang="en-US" sz="2000" dirty="0">
              <a:latin typeface="+mn-lt"/>
            </a:endParaRPr>
          </a:p>
          <a:p>
            <a:pPr lvl="1">
              <a:defRPr/>
            </a:pPr>
            <a:r>
              <a:rPr lang="en-US" sz="2000" dirty="0">
                <a:latin typeface="+mn-lt"/>
              </a:rPr>
              <a:t>Ex., Code Complexity Metric</a:t>
            </a: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5368" name="Audio 1">
            <a:hlinkClick r:id="" action="ppaction://media"/>
            <a:extLst>
              <a:ext uri="{FF2B5EF4-FFF2-40B4-BE49-F238E27FC236}">
                <a16:creationId xmlns:a16="http://schemas.microsoft.com/office/drawing/2014/main" id="{C4426C16-A753-4D57-8ACB-A68B211F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>
            <a:extLst>
              <a:ext uri="{FF2B5EF4-FFF2-40B4-BE49-F238E27FC236}">
                <a16:creationId xmlns:a16="http://schemas.microsoft.com/office/drawing/2014/main" id="{284D4AA2-D7DC-442D-8F91-FD08DFF89D2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175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>
            <a:extLst>
              <a:ext uri="{FF2B5EF4-FFF2-40B4-BE49-F238E27FC236}">
                <a16:creationId xmlns:a16="http://schemas.microsoft.com/office/drawing/2014/main" id="{831EDF7F-30A0-4135-9CC5-F2BF87CC1B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8130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Rectangle 7">
            <a:extLst>
              <a:ext uri="{FF2B5EF4-FFF2-40B4-BE49-F238E27FC236}">
                <a16:creationId xmlns:a16="http://schemas.microsoft.com/office/drawing/2014/main" id="{6B357B25-3887-4CF3-B31D-820A8B5C0B5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TextBox 6">
            <a:extLst>
              <a:ext uri="{FF2B5EF4-FFF2-40B4-BE49-F238E27FC236}">
                <a16:creationId xmlns:a16="http://schemas.microsoft.com/office/drawing/2014/main" id="{1FCEC8B4-C118-466F-A686-F9EA8680C6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Types of Measures</a:t>
            </a:r>
          </a:p>
        </p:txBody>
      </p:sp>
      <p:sp>
        <p:nvSpPr>
          <p:cNvPr id="16390" name="TextBox 9">
            <a:extLst>
              <a:ext uri="{FF2B5EF4-FFF2-40B4-BE49-F238E27FC236}">
                <a16:creationId xmlns:a16="http://schemas.microsoft.com/office/drawing/2014/main" id="{0FC920D1-4FB9-4E69-9032-14F7289B7BE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91" name="Audio 1">
            <a:hlinkClick r:id="" action="ppaction://media"/>
            <a:extLst>
              <a:ext uri="{FF2B5EF4-FFF2-40B4-BE49-F238E27FC236}">
                <a16:creationId xmlns:a16="http://schemas.microsoft.com/office/drawing/2014/main" id="{C9FFF33E-4508-4525-BDC9-FEB4DD3C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1">
            <a:extLst>
              <a:ext uri="{FF2B5EF4-FFF2-40B4-BE49-F238E27FC236}">
                <a16:creationId xmlns:a16="http://schemas.microsoft.com/office/drawing/2014/main" id="{117E07C4-E473-4E41-AEA4-2691E7B8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2463" y="2224088"/>
            <a:ext cx="457200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Categories of </a:t>
            </a:r>
            <a:br>
              <a:rPr lang="en-US" altLang="en-US" b="1"/>
            </a:br>
            <a:r>
              <a:rPr lang="en-US" altLang="en-US" b="1"/>
              <a:t>Software Measurement</a:t>
            </a:r>
          </a:p>
        </p:txBody>
      </p:sp>
      <p:sp>
        <p:nvSpPr>
          <p:cNvPr id="16393" name="Rectangle 2">
            <a:extLst>
              <a:ext uri="{FF2B5EF4-FFF2-40B4-BE49-F238E27FC236}">
                <a16:creationId xmlns:a16="http://schemas.microsoft.com/office/drawing/2014/main" id="{B8D3FC12-CBC8-45AD-8299-37C1AA1E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Software </a:t>
            </a:r>
          </a:p>
          <a:p>
            <a:pPr algn="ctr"/>
            <a:r>
              <a:rPr lang="en-US" altLang="en-US" b="1"/>
              <a:t>Measurement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E171C-DED0-49D5-B41E-45A08601F620}"/>
              </a:ext>
            </a:extLst>
          </p:cNvPr>
          <p:cNvSpPr/>
          <p:nvPr/>
        </p:nvSpPr>
        <p:spPr>
          <a:xfrm>
            <a:off x="327025" y="2852738"/>
            <a:ext cx="4068763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Direct measures of the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C9DAA-03D5-40A7-B56C-E43F0820C1DD}"/>
              </a:ext>
            </a:extLst>
          </p:cNvPr>
          <p:cNvSpPr/>
          <p:nvPr/>
        </p:nvSpPr>
        <p:spPr>
          <a:xfrm>
            <a:off x="327025" y="3319463"/>
            <a:ext cx="4032250" cy="708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Software process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Ex., cost, effort,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EFA15-119C-43F9-BCEE-A5DF502AA7E5}"/>
              </a:ext>
            </a:extLst>
          </p:cNvPr>
          <p:cNvSpPr/>
          <p:nvPr/>
        </p:nvSpPr>
        <p:spPr>
          <a:xfrm>
            <a:off x="323850" y="4017963"/>
            <a:ext cx="4032250" cy="1322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Software product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Ex., lines of code produced, 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execution speed, 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defects reported, etc.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2140E-90EF-4BA2-8FF7-CF9A4E3ABE3B}"/>
              </a:ext>
            </a:extLst>
          </p:cNvPr>
          <p:cNvSpPr/>
          <p:nvPr/>
        </p:nvSpPr>
        <p:spPr>
          <a:xfrm>
            <a:off x="323850" y="5367338"/>
            <a:ext cx="406717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Indirect measures of the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A4C25-C4E5-4BF3-A20A-5A88065765BF}"/>
              </a:ext>
            </a:extLst>
          </p:cNvPr>
          <p:cNvSpPr/>
          <p:nvPr/>
        </p:nvSpPr>
        <p:spPr>
          <a:xfrm>
            <a:off x="317500" y="5783263"/>
            <a:ext cx="4033838" cy="101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Software product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Ex. functionality, quality, complexity, efficiency, reliability, etc.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A54F3-0638-4526-B58F-A226029EC5C3}"/>
              </a:ext>
            </a:extLst>
          </p:cNvPr>
          <p:cNvSpPr/>
          <p:nvPr/>
        </p:nvSpPr>
        <p:spPr>
          <a:xfrm>
            <a:off x="4656138" y="2852738"/>
            <a:ext cx="4148137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Metrics for Software </a:t>
            </a:r>
            <a:r>
              <a:rPr lang="en-US" sz="2000" b="1" dirty="0">
                <a:latin typeface="+mn-lt"/>
              </a:rPr>
              <a:t>Cost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Effort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estimations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5017D-3346-4277-9EF4-E0EFCB857BD0}"/>
              </a:ext>
            </a:extLst>
          </p:cNvPr>
          <p:cNvSpPr/>
          <p:nvPr/>
        </p:nvSpPr>
        <p:spPr>
          <a:xfrm>
            <a:off x="4656138" y="3556000"/>
            <a:ext cx="4148137" cy="41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Size Oriented Metrics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0CB63-1FD1-47CC-A19E-A71CD75B71B8}"/>
              </a:ext>
            </a:extLst>
          </p:cNvPr>
          <p:cNvSpPr/>
          <p:nvPr/>
        </p:nvSpPr>
        <p:spPr>
          <a:xfrm>
            <a:off x="4656138" y="3976688"/>
            <a:ext cx="4148137" cy="41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Function Oriented Metrics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AE0C0-ECA4-4B9E-A632-E4ADD1930754}"/>
              </a:ext>
            </a:extLst>
          </p:cNvPr>
          <p:cNvSpPr/>
          <p:nvPr/>
        </p:nvSpPr>
        <p:spPr>
          <a:xfrm>
            <a:off x="4656138" y="4392613"/>
            <a:ext cx="4148137" cy="414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Object Oriented Metrics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C5ADD2-C20C-4537-B9C4-701940173EA7}"/>
              </a:ext>
            </a:extLst>
          </p:cNvPr>
          <p:cNvSpPr/>
          <p:nvPr/>
        </p:nvSpPr>
        <p:spPr>
          <a:xfrm>
            <a:off x="4656138" y="4814888"/>
            <a:ext cx="4148137" cy="41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Use Case Oriented Metrics</a:t>
            </a:r>
          </a:p>
        </p:txBody>
      </p:sp>
    </p:spTree>
  </p:cSld>
  <p:clrMapOvr>
    <a:masterClrMapping/>
  </p:clrMapOvr>
  <p:transition advTm="10203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arul\Desktop\Digital Learning Content.png">
            <a:extLst>
              <a:ext uri="{FF2B5EF4-FFF2-40B4-BE49-F238E27FC236}">
                <a16:creationId xmlns:a16="http://schemas.microsoft.com/office/drawing/2014/main" id="{4C377C01-F113-465E-B697-243C15A0BB5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 descr="C:\Users\parul\Desktop\Untitled-1.png">
            <a:extLst>
              <a:ext uri="{FF2B5EF4-FFF2-40B4-BE49-F238E27FC236}">
                <a16:creationId xmlns:a16="http://schemas.microsoft.com/office/drawing/2014/main" id="{424BF2B3-D892-44E5-90C9-629AB30236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2" name="Rectangle 7">
            <a:extLst>
              <a:ext uri="{FF2B5EF4-FFF2-40B4-BE49-F238E27FC236}">
                <a16:creationId xmlns:a16="http://schemas.microsoft.com/office/drawing/2014/main" id="{20FD6E2E-8099-4536-B5EA-CE173C53543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9CDB0C21-FD9A-4121-9EA3-9B25D6856A3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Size-Oriented Metrics</a:t>
            </a:r>
          </a:p>
        </p:txBody>
      </p:sp>
      <p:sp>
        <p:nvSpPr>
          <p:cNvPr id="17414" name="TextBox 9">
            <a:extLst>
              <a:ext uri="{FF2B5EF4-FFF2-40B4-BE49-F238E27FC236}">
                <a16:creationId xmlns:a16="http://schemas.microsoft.com/office/drawing/2014/main" id="{80CB35EF-A0E7-43AA-AD94-322724B305E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5" name="TextBox 10">
            <a:extLst>
              <a:ext uri="{FF2B5EF4-FFF2-40B4-BE49-F238E27FC236}">
                <a16:creationId xmlns:a16="http://schemas.microsoft.com/office/drawing/2014/main" id="{CABB67C8-2F73-4501-9146-FB2C6AA796C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3292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Derived</a:t>
            </a:r>
            <a:r>
              <a:rPr lang="en-US" sz="2000" dirty="0">
                <a:latin typeface="+mn-lt"/>
              </a:rPr>
              <a:t> by </a:t>
            </a:r>
            <a:r>
              <a:rPr lang="en-US" sz="2000" b="1" dirty="0">
                <a:latin typeface="+mn-lt"/>
              </a:rPr>
              <a:t>normalizing</a:t>
            </a:r>
            <a:r>
              <a:rPr lang="en-US" sz="2000" dirty="0">
                <a:latin typeface="+mn-lt"/>
              </a:rPr>
              <a:t> (standardizing) </a:t>
            </a:r>
            <a:r>
              <a:rPr lang="en-US" sz="2000" b="1" dirty="0">
                <a:latin typeface="+mn-lt"/>
              </a:rPr>
              <a:t>quality</a:t>
            </a:r>
            <a:r>
              <a:rPr lang="en-US" sz="2000" dirty="0">
                <a:latin typeface="+mn-lt"/>
              </a:rPr>
              <a:t> and/or </a:t>
            </a:r>
            <a:r>
              <a:rPr lang="en-US" sz="2000" b="1" dirty="0">
                <a:latin typeface="+mn-lt"/>
              </a:rPr>
              <a:t>productivity</a:t>
            </a:r>
            <a:r>
              <a:rPr lang="en-US" sz="2000" dirty="0">
                <a:latin typeface="+mn-lt"/>
              </a:rPr>
              <a:t> measures by </a:t>
            </a:r>
            <a:r>
              <a:rPr lang="en-US" sz="2000" b="1" dirty="0">
                <a:latin typeface="+mn-lt"/>
              </a:rPr>
              <a:t>considering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size of the software</a:t>
            </a:r>
            <a:r>
              <a:rPr lang="en-US" sz="2000" dirty="0">
                <a:latin typeface="+mn-lt"/>
              </a:rPr>
              <a:t> produced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Thousand lines of code (KLOC) </a:t>
            </a:r>
            <a:r>
              <a:rPr lang="en-US" sz="2000" dirty="0">
                <a:latin typeface="+mn-lt"/>
              </a:rPr>
              <a:t>are often chosen as the normalization value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A set of simple size-oriented metrics can be developed for each project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Errors per KLOC</a:t>
            </a:r>
            <a:r>
              <a:rPr lang="en-US" sz="2000" dirty="0">
                <a:latin typeface="+mn-lt"/>
              </a:rPr>
              <a:t> (thousand lines of code)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Defects per KLOC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$ per KLOC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Pages of documentation per KLOC</a:t>
            </a:r>
          </a:p>
          <a:p>
            <a:pPr>
              <a:defRPr/>
            </a:pP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7416" name="Audio 1">
            <a:hlinkClick r:id="" action="ppaction://media"/>
            <a:extLst>
              <a:ext uri="{FF2B5EF4-FFF2-40B4-BE49-F238E27FC236}">
                <a16:creationId xmlns:a16="http://schemas.microsoft.com/office/drawing/2014/main" id="{DF88C74C-F218-45FF-AA0A-9D907163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arul\Desktop\Digital Learning Content.png">
            <a:extLst>
              <a:ext uri="{FF2B5EF4-FFF2-40B4-BE49-F238E27FC236}">
                <a16:creationId xmlns:a16="http://schemas.microsoft.com/office/drawing/2014/main" id="{29E67537-12FC-4E8A-83A2-FF9C12F75EE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6" descr="C:\Users\parul\Desktop\Untitled-1.png">
            <a:extLst>
              <a:ext uri="{FF2B5EF4-FFF2-40B4-BE49-F238E27FC236}">
                <a16:creationId xmlns:a16="http://schemas.microsoft.com/office/drawing/2014/main" id="{108D2EC1-38F6-4704-B8E6-A3F61D36944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C05C634B-5F14-4152-9F88-ADF2B2442F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6604E9AC-9124-400F-B87F-5F171F9FC53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Size-Oriented Metrics Cont</a:t>
            </a:r>
            <a:r>
              <a:rPr lang="en-US" altLang="en-US" sz="2800"/>
              <a:t>.</a:t>
            </a: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8" name="TextBox 9">
            <a:extLst>
              <a:ext uri="{FF2B5EF4-FFF2-40B4-BE49-F238E27FC236}">
                <a16:creationId xmlns:a16="http://schemas.microsoft.com/office/drawing/2014/main" id="{70D2347A-8B39-47DD-A051-A98BFC633C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39" name="Audio 1">
            <a:hlinkClick r:id="" action="ppaction://media"/>
            <a:extLst>
              <a:ext uri="{FF2B5EF4-FFF2-40B4-BE49-F238E27FC236}">
                <a16:creationId xmlns:a16="http://schemas.microsoft.com/office/drawing/2014/main" id="{AA29A68C-93FB-4661-8792-766CEC76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F212C-07CF-4947-9BFC-B2A4606739B2}"/>
              </a:ext>
            </a:extLst>
          </p:cNvPr>
          <p:cNvSpPr/>
          <p:nvPr/>
        </p:nvSpPr>
        <p:spPr>
          <a:xfrm>
            <a:off x="188913" y="2355850"/>
            <a:ext cx="87122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</a:rPr>
              <a:t>Size-oriented metrics </a:t>
            </a:r>
            <a:r>
              <a:rPr lang="en-US" sz="2000" b="1" dirty="0">
                <a:latin typeface="+mn-lt"/>
              </a:rPr>
              <a:t>are not universally accepted </a:t>
            </a:r>
            <a:r>
              <a:rPr lang="en-US" sz="2000" dirty="0">
                <a:latin typeface="+mn-lt"/>
              </a:rPr>
              <a:t>as the best way </a:t>
            </a:r>
            <a:r>
              <a:rPr lang="en-US" sz="2000" b="1" dirty="0">
                <a:latin typeface="+mn-lt"/>
              </a:rPr>
              <a:t>to measure the software </a:t>
            </a:r>
            <a:r>
              <a:rPr lang="en-US" sz="2000" dirty="0">
                <a:latin typeface="+mn-lt"/>
              </a:rPr>
              <a:t>process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Opponents argue </a:t>
            </a:r>
            <a:r>
              <a:rPr lang="en-US" sz="2000" dirty="0">
                <a:latin typeface="+mn-lt"/>
              </a:rPr>
              <a:t>that </a:t>
            </a:r>
            <a:r>
              <a:rPr lang="en-US" sz="2000" b="1" dirty="0">
                <a:latin typeface="+mn-lt"/>
              </a:rPr>
              <a:t>KLOC</a:t>
            </a:r>
            <a:r>
              <a:rPr lang="en-US" sz="2000" dirty="0">
                <a:latin typeface="+mn-lt"/>
              </a:rPr>
              <a:t> measurements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Are </a:t>
            </a:r>
            <a:r>
              <a:rPr lang="en-US" sz="2000" b="1" dirty="0">
                <a:latin typeface="+mn-lt"/>
              </a:rPr>
              <a:t>dependent on the programming language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Penalize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well-designed</a:t>
            </a:r>
            <a:r>
              <a:rPr lang="en-US" sz="2000" dirty="0">
                <a:latin typeface="+mn-lt"/>
              </a:rPr>
              <a:t> but </a:t>
            </a:r>
            <a:r>
              <a:rPr lang="en-US" sz="2000" b="1" dirty="0">
                <a:latin typeface="+mn-lt"/>
              </a:rPr>
              <a:t>short programs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Cannot</a:t>
            </a:r>
            <a:r>
              <a:rPr lang="en-US" sz="2000" dirty="0">
                <a:latin typeface="+mn-lt"/>
              </a:rPr>
              <a:t> easily </a:t>
            </a:r>
            <a:r>
              <a:rPr lang="en-US" sz="2000" b="1" dirty="0">
                <a:latin typeface="+mn-lt"/>
              </a:rPr>
              <a:t>accommodate nonprocedural</a:t>
            </a:r>
            <a:r>
              <a:rPr lang="en-US" sz="2000" dirty="0">
                <a:latin typeface="+mn-lt"/>
              </a:rPr>
              <a:t> languages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Require</a:t>
            </a:r>
            <a:r>
              <a:rPr lang="en-US" sz="2000" dirty="0">
                <a:latin typeface="+mn-lt"/>
              </a:rPr>
              <a:t> a </a:t>
            </a:r>
            <a:r>
              <a:rPr lang="en-US" sz="2000" b="1" dirty="0">
                <a:latin typeface="+mn-lt"/>
              </a:rPr>
              <a:t>level of detail </a:t>
            </a:r>
            <a:r>
              <a:rPr lang="en-US" sz="2000" dirty="0">
                <a:latin typeface="+mn-lt"/>
              </a:rPr>
              <a:t>that may be </a:t>
            </a:r>
            <a:r>
              <a:rPr lang="en-US" sz="2000" b="1" dirty="0">
                <a:latin typeface="+mn-lt"/>
              </a:rPr>
              <a:t>difficult to achieve</a:t>
            </a:r>
          </a:p>
        </p:txBody>
      </p:sp>
    </p:spTree>
  </p:cSld>
  <p:clrMapOvr>
    <a:masterClrMapping/>
  </p:clrMapOvr>
  <p:transition advTm="102033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25D39097-F358-4441-A90F-ECBE13FF95D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55E796B3-6F4B-41A8-AC81-9686981782F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01549FCA-3966-40B1-B58B-6F4DF456E7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A46C526F-3C4D-43AA-B8E8-8EDA32777E2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 Oriented Metrics</a:t>
            </a:r>
          </a:p>
        </p:txBody>
      </p:sp>
      <p:sp>
        <p:nvSpPr>
          <p:cNvPr id="19462" name="TextBox 9">
            <a:extLst>
              <a:ext uri="{FF2B5EF4-FFF2-40B4-BE49-F238E27FC236}">
                <a16:creationId xmlns:a16="http://schemas.microsoft.com/office/drawing/2014/main" id="{7B43AC6C-E3E0-44D5-9CDF-14534DD88D3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5" name="TextBox 10">
            <a:extLst>
              <a:ext uri="{FF2B5EF4-FFF2-40B4-BE49-F238E27FC236}">
                <a16:creationId xmlns:a16="http://schemas.microsoft.com/office/drawing/2014/main" id="{B182DADD-8714-4F3A-A231-7961E2C7523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2554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Function-oriented metrics use a measure of the </a:t>
            </a:r>
            <a:r>
              <a:rPr lang="en-US" sz="2000" b="1" dirty="0">
                <a:latin typeface="+mn-lt"/>
              </a:rPr>
              <a:t>functionality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delivered</a:t>
            </a:r>
            <a:r>
              <a:rPr lang="en-US" sz="2000" dirty="0">
                <a:latin typeface="+mn-lt"/>
              </a:rPr>
              <a:t> by the application as a normalization value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Most </a:t>
            </a:r>
            <a:r>
              <a:rPr lang="en-US" sz="2000" b="1" dirty="0">
                <a:latin typeface="+mn-lt"/>
              </a:rPr>
              <a:t>widely used metric </a:t>
            </a:r>
            <a:r>
              <a:rPr lang="en-US" sz="2000" dirty="0">
                <a:latin typeface="+mn-lt"/>
              </a:rPr>
              <a:t>of this type is the </a:t>
            </a:r>
            <a:r>
              <a:rPr lang="en-US" sz="2000" b="1" dirty="0">
                <a:latin typeface="+mn-lt"/>
              </a:rPr>
              <a:t>Function Point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FP</a:t>
            </a:r>
            <a:r>
              <a:rPr lang="en-US" sz="2000" dirty="0">
                <a:latin typeface="+mn-lt"/>
              </a:rPr>
              <a:t> = Count Total * [0.65 + 0.01 * Sum (Value Adjustment Factors)]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Function Point </a:t>
            </a:r>
            <a:r>
              <a:rPr lang="en-US" sz="2000" b="1" dirty="0">
                <a:latin typeface="+mn-lt"/>
              </a:rPr>
              <a:t>values on past projects</a:t>
            </a:r>
            <a:r>
              <a:rPr lang="en-US" sz="2000" dirty="0">
                <a:latin typeface="+mn-lt"/>
              </a:rPr>
              <a:t> can be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to compute,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for example, the </a:t>
            </a:r>
            <a:r>
              <a:rPr lang="en-US" sz="2000" b="1" dirty="0">
                <a:latin typeface="+mn-lt"/>
              </a:rPr>
              <a:t>average number of lines of code</a:t>
            </a:r>
            <a:r>
              <a:rPr lang="en-US" sz="2000" dirty="0">
                <a:latin typeface="+mn-lt"/>
              </a:rPr>
              <a:t> per function point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9464" name="Audio 1">
            <a:hlinkClick r:id="" action="ppaction://media"/>
            <a:extLst>
              <a:ext uri="{FF2B5EF4-FFF2-40B4-BE49-F238E27FC236}">
                <a16:creationId xmlns:a16="http://schemas.microsoft.com/office/drawing/2014/main" id="{0F227217-758C-41B7-9F12-21FB1819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F3C75B5B-EA6D-4A9A-BD42-7D5C4047A56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1AA34FD5-8B83-4790-B40E-4083F368224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839051A1-35D7-4AF6-900C-CB9C06E90F6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4A84CB2A-D0EE-4C8D-8466-C1E7B8A7975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 Oriented Metrics Cont.</a:t>
            </a: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Metrics</a:t>
            </a: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16CD7DD6-1284-4023-B702-CD392CB63EF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5" name="TextBox 10">
            <a:extLst>
              <a:ext uri="{FF2B5EF4-FFF2-40B4-BE49-F238E27FC236}">
                <a16:creationId xmlns:a16="http://schemas.microsoft.com/office/drawing/2014/main" id="{C8A5C60A-02BC-4912-BE05-66249CA213D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4154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b="1" dirty="0"/>
              <a:t>Advantages</a:t>
            </a:r>
          </a:p>
          <a:p>
            <a:pPr lvl="1">
              <a:defRPr/>
            </a:pPr>
            <a:r>
              <a:rPr lang="en-US" sz="2000" dirty="0"/>
              <a:t>FP is </a:t>
            </a:r>
            <a:r>
              <a:rPr lang="en-US" sz="2000" b="1" dirty="0"/>
              <a:t>programming language independent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FP is based on </a:t>
            </a:r>
            <a:r>
              <a:rPr lang="en-US" sz="2000" b="1" dirty="0"/>
              <a:t>data</a:t>
            </a:r>
            <a:r>
              <a:rPr lang="en-US" sz="2000" dirty="0"/>
              <a:t> that are </a:t>
            </a:r>
            <a:r>
              <a:rPr lang="en-US" sz="2000" b="1" dirty="0"/>
              <a:t>more likely to be known in the early stages</a:t>
            </a:r>
            <a:r>
              <a:rPr lang="en-US" sz="2000" dirty="0"/>
              <a:t> of a project, making it more attractive as an estimation approach</a:t>
            </a:r>
            <a:endParaRPr lang="en-US" sz="2400" b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latin typeface="+mn-lt"/>
              </a:rPr>
              <a:t>Disadvantages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FP </a:t>
            </a:r>
            <a:r>
              <a:rPr lang="en-US" sz="2000" b="1" dirty="0">
                <a:latin typeface="+mn-lt"/>
              </a:rPr>
              <a:t>requires</a:t>
            </a:r>
            <a:r>
              <a:rPr lang="en-US" sz="2000" dirty="0">
                <a:latin typeface="+mn-lt"/>
              </a:rPr>
              <a:t> some “</a:t>
            </a:r>
            <a:r>
              <a:rPr lang="en-US" sz="2000" b="1" dirty="0">
                <a:latin typeface="+mn-lt"/>
              </a:rPr>
              <a:t>sleight of hand</a:t>
            </a:r>
            <a:r>
              <a:rPr lang="en-US" sz="2000" dirty="0">
                <a:latin typeface="+mn-lt"/>
              </a:rPr>
              <a:t>” because the </a:t>
            </a:r>
            <a:r>
              <a:rPr lang="en-US" sz="2000" b="1" dirty="0">
                <a:latin typeface="+mn-lt"/>
              </a:rPr>
              <a:t>computation</a:t>
            </a:r>
            <a:r>
              <a:rPr lang="en-US" sz="2000" dirty="0">
                <a:latin typeface="+mn-lt"/>
              </a:rPr>
              <a:t> is based on </a:t>
            </a:r>
            <a:r>
              <a:rPr lang="en-US" sz="2000" b="1" dirty="0">
                <a:latin typeface="+mn-lt"/>
              </a:rPr>
              <a:t>subjective data</a:t>
            </a:r>
            <a:endParaRPr lang="en-US" sz="2000" dirty="0">
              <a:latin typeface="+mn-lt"/>
            </a:endParaRPr>
          </a:p>
          <a:p>
            <a:pPr lvl="1">
              <a:defRPr/>
            </a:pPr>
            <a:r>
              <a:rPr lang="en-US" sz="2000" b="1" dirty="0">
                <a:latin typeface="+mn-lt"/>
              </a:rPr>
              <a:t>Counts of the information</a:t>
            </a:r>
            <a:r>
              <a:rPr lang="en-US" sz="2000" dirty="0">
                <a:latin typeface="+mn-lt"/>
              </a:rPr>
              <a:t> domain can be </a:t>
            </a:r>
            <a:r>
              <a:rPr lang="en-US" sz="2000" b="1" dirty="0">
                <a:latin typeface="+mn-lt"/>
              </a:rPr>
              <a:t>difficult to collect</a:t>
            </a:r>
            <a:endParaRPr lang="en-US" sz="2000" dirty="0">
              <a:latin typeface="+mn-lt"/>
            </a:endParaRPr>
          </a:p>
          <a:p>
            <a:pPr lvl="1">
              <a:defRPr/>
            </a:pPr>
            <a:r>
              <a:rPr lang="en-US" sz="2000" dirty="0">
                <a:latin typeface="+mn-lt"/>
              </a:rPr>
              <a:t>FP has </a:t>
            </a:r>
            <a:r>
              <a:rPr lang="en-US" sz="2000" b="1" dirty="0">
                <a:latin typeface="+mn-lt"/>
              </a:rPr>
              <a:t>no direct physical meaning</a:t>
            </a:r>
            <a:r>
              <a:rPr lang="en-US" sz="2000" dirty="0">
                <a:latin typeface="+mn-lt"/>
              </a:rPr>
              <a:t>, it’s just a number</a:t>
            </a:r>
          </a:p>
          <a:p>
            <a:pPr>
              <a:defRPr/>
            </a:pPr>
            <a:endParaRPr lang="en-US" sz="2800" dirty="0">
              <a:latin typeface="+mn-lt"/>
            </a:endParaRPr>
          </a:p>
          <a:p>
            <a:pPr>
              <a:defRPr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488" name="Audio 1">
            <a:hlinkClick r:id="" action="ppaction://media"/>
            <a:extLst>
              <a:ext uri="{FF2B5EF4-FFF2-40B4-BE49-F238E27FC236}">
                <a16:creationId xmlns:a16="http://schemas.microsoft.com/office/drawing/2014/main" id="{95799565-6E91-4F26-BE7B-47B26DD5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>
            <a:extLst>
              <a:ext uri="{FF2B5EF4-FFF2-40B4-BE49-F238E27FC236}">
                <a16:creationId xmlns:a16="http://schemas.microsoft.com/office/drawing/2014/main" id="{2C4D07DE-91D4-415E-8924-8F24FDF48D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C:\Users\parul\Desktop\Untitled-1.png">
            <a:extLst>
              <a:ext uri="{FF2B5EF4-FFF2-40B4-BE49-F238E27FC236}">
                <a16:creationId xmlns:a16="http://schemas.microsoft.com/office/drawing/2014/main" id="{0FBDCD8B-B0EA-4B0D-918D-B7D03DC753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6" name="Rectangle 5">
            <a:extLst>
              <a:ext uri="{FF2B5EF4-FFF2-40B4-BE49-F238E27FC236}">
                <a16:creationId xmlns:a16="http://schemas.microsoft.com/office/drawing/2014/main" id="{CD6D1CE2-4801-448E-96D1-D5ED9078BE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F9564389-EA3B-4936-9D43-3039ECEA3E2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600" b="1"/>
              <a:t>Software Project Management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sz="3600" b="1"/>
          </a:p>
          <a:p>
            <a:pPr algn="ctr"/>
            <a:endParaRPr lang="en-IN" altLang="en-US" sz="35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8" name="TextBox 6">
            <a:extLst>
              <a:ext uri="{FF2B5EF4-FFF2-40B4-BE49-F238E27FC236}">
                <a16:creationId xmlns:a16="http://schemas.microsoft.com/office/drawing/2014/main" id="{120BC1FB-B80E-4E37-B7A0-ECB627DF629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3500" b="1">
                <a:latin typeface="Calibri" panose="020F0502020204030204" pitchFamily="34" charset="0"/>
                <a:cs typeface="Times New Roman" panose="02020603050405020304" pitchFamily="18" charset="0"/>
              </a:rPr>
              <a:t>UNIT-2</a:t>
            </a:r>
          </a:p>
        </p:txBody>
      </p:sp>
      <p:pic>
        <p:nvPicPr>
          <p:cNvPr id="3079" name="Audio 1">
            <a:hlinkClick r:id="" action="ppaction://media"/>
            <a:extLst>
              <a:ext uri="{FF2B5EF4-FFF2-40B4-BE49-F238E27FC236}">
                <a16:creationId xmlns:a16="http://schemas.microsoft.com/office/drawing/2014/main" id="{6813B1F7-CB78-4039-8056-5AF299F6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5">
            <a:extLst>
              <a:ext uri="{FF2B5EF4-FFF2-40B4-BE49-F238E27FC236}">
                <a16:creationId xmlns:a16="http://schemas.microsoft.com/office/drawing/2014/main" id="{EE2293C1-3F39-4BB2-B359-B2184448D18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873625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/>
              <a:t>Planning a Software Project</a:t>
            </a:r>
            <a:endParaRPr lang="en-US" altLang="en-US" sz="3600"/>
          </a:p>
        </p:txBody>
      </p:sp>
    </p:spTree>
  </p:cSld>
  <p:clrMapOvr>
    <a:masterClrMapping/>
  </p:clrMapOvr>
  <p:transition advTm="1155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arul\Desktop\Digital Learning Content.png">
            <a:extLst>
              <a:ext uri="{FF2B5EF4-FFF2-40B4-BE49-F238E27FC236}">
                <a16:creationId xmlns:a16="http://schemas.microsoft.com/office/drawing/2014/main" id="{194920D4-2CF6-4CC9-94DB-5791F3B9B94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" descr="C:\Users\parul\Desktop\Untitled-1.png">
            <a:extLst>
              <a:ext uri="{FF2B5EF4-FFF2-40B4-BE49-F238E27FC236}">
                <a16:creationId xmlns:a16="http://schemas.microsoft.com/office/drawing/2014/main" id="{714E90F5-80B5-482D-917A-D7535391E40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99720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7">
            <a:extLst>
              <a:ext uri="{FF2B5EF4-FFF2-40B4-BE49-F238E27FC236}">
                <a16:creationId xmlns:a16="http://schemas.microsoft.com/office/drawing/2014/main" id="{968CF8BC-BD14-4C6F-BE6D-CE18D3033E6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TextBox 6">
            <a:extLst>
              <a:ext uri="{FF2B5EF4-FFF2-40B4-BE49-F238E27FC236}">
                <a16:creationId xmlns:a16="http://schemas.microsoft.com/office/drawing/2014/main" id="{86A983C8-23E2-4B6F-8731-0D3037B0EA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Object-Oriented Metrics</a:t>
            </a:r>
          </a:p>
        </p:txBody>
      </p:sp>
      <p:sp>
        <p:nvSpPr>
          <p:cNvPr id="21510" name="TextBox 9">
            <a:extLst>
              <a:ext uri="{FF2B5EF4-FFF2-40B4-BE49-F238E27FC236}">
                <a16:creationId xmlns:a16="http://schemas.microsoft.com/office/drawing/2014/main" id="{C130F52D-4ADE-4132-BD3A-729DFC6E54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11" name="Audio 1">
            <a:hlinkClick r:id="" action="ppaction://media"/>
            <a:extLst>
              <a:ext uri="{FF2B5EF4-FFF2-40B4-BE49-F238E27FC236}">
                <a16:creationId xmlns:a16="http://schemas.microsoft.com/office/drawing/2014/main" id="{B6B291DE-43E6-492D-BBDB-08D986D3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A5958C-847E-4264-B531-A6B841D44559}"/>
              </a:ext>
            </a:extLst>
          </p:cNvPr>
          <p:cNvSpPr/>
          <p:nvPr/>
        </p:nvSpPr>
        <p:spPr>
          <a:xfrm>
            <a:off x="217488" y="2344738"/>
            <a:ext cx="8602662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Conventional software project metrics</a:t>
            </a:r>
            <a:r>
              <a:rPr lang="en-US" sz="2000" dirty="0">
                <a:latin typeface="+mn-lt"/>
              </a:rPr>
              <a:t> (LOC or FP) </a:t>
            </a:r>
            <a:r>
              <a:rPr lang="en-US" sz="2000" b="1" dirty="0">
                <a:latin typeface="+mn-lt"/>
              </a:rPr>
              <a:t>can be used </a:t>
            </a:r>
            <a:r>
              <a:rPr lang="en-US" sz="2000" dirty="0">
                <a:latin typeface="+mn-lt"/>
              </a:rPr>
              <a:t>to estimate object-oriented software projects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</a:rPr>
              <a:t>However, these metrics </a:t>
            </a:r>
            <a:r>
              <a:rPr lang="en-US" sz="2000" b="1" dirty="0">
                <a:latin typeface="+mn-lt"/>
              </a:rPr>
              <a:t>do not provide enough granularity</a:t>
            </a:r>
            <a:r>
              <a:rPr lang="en-US" sz="2000" dirty="0">
                <a:latin typeface="+mn-lt"/>
              </a:rPr>
              <a:t> (detailing) for the schedule and effort adjustments that are required as you iterate through an evolutionary or incremental process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</a:rPr>
              <a:t>Lorenz and Kidd suggest the following </a:t>
            </a:r>
            <a:r>
              <a:rPr lang="en-US" sz="2000" b="1" dirty="0">
                <a:latin typeface="+mn-lt"/>
              </a:rPr>
              <a:t>set of metrics for OO projects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Number of</a:t>
            </a:r>
            <a:r>
              <a:rPr lang="en-US" sz="2000" b="1" dirty="0">
                <a:latin typeface="+mn-lt"/>
              </a:rPr>
              <a:t> scenario scripts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Number of </a:t>
            </a:r>
            <a:r>
              <a:rPr lang="en-US" sz="2000" b="1" dirty="0">
                <a:latin typeface="+mn-lt"/>
              </a:rPr>
              <a:t>key classes</a:t>
            </a:r>
            <a:r>
              <a:rPr lang="en-US" sz="2000" dirty="0">
                <a:latin typeface="+mn-lt"/>
              </a:rPr>
              <a:t> (the highly independent components)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Number of</a:t>
            </a:r>
            <a:r>
              <a:rPr lang="en-US" sz="2000" b="1" dirty="0">
                <a:latin typeface="+mn-lt"/>
              </a:rPr>
              <a:t> support classes</a:t>
            </a:r>
          </a:p>
        </p:txBody>
      </p:sp>
    </p:spTree>
  </p:cSld>
  <p:clrMapOvr>
    <a:masterClrMapping/>
  </p:clrMapOvr>
  <p:transition advTm="10203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parul\Desktop\Digital Learning Content.png">
            <a:extLst>
              <a:ext uri="{FF2B5EF4-FFF2-40B4-BE49-F238E27FC236}">
                <a16:creationId xmlns:a16="http://schemas.microsoft.com/office/drawing/2014/main" id="{540194E1-7390-4E91-A15A-B0E68CD5FEF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6" descr="C:\Users\parul\Desktop\Untitled-1.png">
            <a:extLst>
              <a:ext uri="{FF2B5EF4-FFF2-40B4-BE49-F238E27FC236}">
                <a16:creationId xmlns:a16="http://schemas.microsoft.com/office/drawing/2014/main" id="{683E30A4-313F-4EF7-A166-B964D596D1F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2" name="Rectangle 7">
            <a:extLst>
              <a:ext uri="{FF2B5EF4-FFF2-40B4-BE49-F238E27FC236}">
                <a16:creationId xmlns:a16="http://schemas.microsoft.com/office/drawing/2014/main" id="{4D59F3C2-197B-49A5-B24D-06AFEDFA4DA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88BC48F3-7C90-4DAD-A5A0-B561D04601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 Point Metrics</a:t>
            </a:r>
          </a:p>
        </p:txBody>
      </p:sp>
      <p:sp>
        <p:nvSpPr>
          <p:cNvPr id="22534" name="TextBox 9">
            <a:extLst>
              <a:ext uri="{FF2B5EF4-FFF2-40B4-BE49-F238E27FC236}">
                <a16:creationId xmlns:a16="http://schemas.microsoft.com/office/drawing/2014/main" id="{84E37D9D-CDBB-4F2D-A60B-8FB6D7061A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5" name="TextBox 10">
            <a:extLst>
              <a:ext uri="{FF2B5EF4-FFF2-40B4-BE49-F238E27FC236}">
                <a16:creationId xmlns:a16="http://schemas.microsoft.com/office/drawing/2014/main" id="{5E8E3323-55AF-40B1-B3CF-BA5115EB8B1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" y="2286000"/>
            <a:ext cx="8763000" cy="28257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function point (FP)</a:t>
            </a:r>
            <a:r>
              <a:rPr lang="en-US" sz="2000" dirty="0">
                <a:latin typeface="+mn-lt"/>
              </a:rPr>
              <a:t> metric can be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effectively as a </a:t>
            </a:r>
            <a:r>
              <a:rPr lang="en-US" sz="2000" b="1" dirty="0">
                <a:latin typeface="+mn-lt"/>
              </a:rPr>
              <a:t>means for measuring the functionality</a:t>
            </a:r>
            <a:r>
              <a:rPr lang="en-US" sz="2000" dirty="0">
                <a:latin typeface="+mn-lt"/>
              </a:rPr>
              <a:t> delivered by a system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Using </a:t>
            </a:r>
            <a:r>
              <a:rPr lang="en-US" sz="2000" b="1" dirty="0">
                <a:latin typeface="+mn-lt"/>
              </a:rPr>
              <a:t>historical data</a:t>
            </a:r>
            <a:r>
              <a:rPr lang="en-US" sz="2000" dirty="0">
                <a:latin typeface="+mn-lt"/>
              </a:rPr>
              <a:t>, the </a:t>
            </a:r>
            <a:r>
              <a:rPr lang="en-US" sz="2000" b="1" dirty="0">
                <a:latin typeface="+mn-lt"/>
              </a:rPr>
              <a:t>FP metric</a:t>
            </a:r>
            <a:r>
              <a:rPr lang="en-US" sz="2000" dirty="0">
                <a:latin typeface="+mn-lt"/>
              </a:rPr>
              <a:t> can be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to 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Estimate the cost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latin typeface="+mn-lt"/>
              </a:rPr>
              <a:t>effort</a:t>
            </a:r>
            <a:r>
              <a:rPr lang="en-US" sz="2000" dirty="0">
                <a:latin typeface="+mn-lt"/>
              </a:rPr>
              <a:t> required to design, code, and test the software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Predict the number of errors </a:t>
            </a:r>
            <a:r>
              <a:rPr lang="en-US" sz="2000" dirty="0">
                <a:latin typeface="+mn-lt"/>
              </a:rPr>
              <a:t>that will be encountered during testing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Forecast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number of components</a:t>
            </a:r>
            <a:r>
              <a:rPr lang="en-US" sz="2000" dirty="0">
                <a:latin typeface="+mn-lt"/>
              </a:rPr>
              <a:t> and/or the </a:t>
            </a:r>
            <a:r>
              <a:rPr lang="en-US" sz="2000" b="1" dirty="0">
                <a:latin typeface="+mn-lt"/>
              </a:rPr>
              <a:t>number of projected source lines </a:t>
            </a:r>
            <a:r>
              <a:rPr lang="en-US" sz="2000" dirty="0">
                <a:latin typeface="+mn-lt"/>
              </a:rPr>
              <a:t>in the implemented system</a:t>
            </a:r>
          </a:p>
          <a:p>
            <a:pPr>
              <a:defRPr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2536" name="Audio 1">
            <a:hlinkClick r:id="" action="ppaction://media"/>
            <a:extLst>
              <a:ext uri="{FF2B5EF4-FFF2-40B4-BE49-F238E27FC236}">
                <a16:creationId xmlns:a16="http://schemas.microsoft.com/office/drawing/2014/main" id="{009DA4FB-50E8-451F-8C9B-C4C86758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arul\Desktop\Digital Learning Content.png">
            <a:extLst>
              <a:ext uri="{FF2B5EF4-FFF2-40B4-BE49-F238E27FC236}">
                <a16:creationId xmlns:a16="http://schemas.microsoft.com/office/drawing/2014/main" id="{720DD8B7-F335-47DF-AE79-CEA825C96FC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C:\Users\parul\Desktop\Untitled-1.png">
            <a:extLst>
              <a:ext uri="{FF2B5EF4-FFF2-40B4-BE49-F238E27FC236}">
                <a16:creationId xmlns:a16="http://schemas.microsoft.com/office/drawing/2014/main" id="{5F5A5055-B13B-4BF3-99A3-042F1321C1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6" name="Rectangle 7">
            <a:extLst>
              <a:ext uri="{FF2B5EF4-FFF2-40B4-BE49-F238E27FC236}">
                <a16:creationId xmlns:a16="http://schemas.microsoft.com/office/drawing/2014/main" id="{6AAD6494-A84D-4E60-BC02-9592B48BB5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8737FD9D-34B6-418E-B1A3-D56135FF0F1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Function Point Components Cont..</a:t>
            </a:r>
          </a:p>
        </p:txBody>
      </p:sp>
      <p:sp>
        <p:nvSpPr>
          <p:cNvPr id="23558" name="TextBox 9">
            <a:extLst>
              <a:ext uri="{FF2B5EF4-FFF2-40B4-BE49-F238E27FC236}">
                <a16:creationId xmlns:a16="http://schemas.microsoft.com/office/drawing/2014/main" id="{F580F0F6-3136-4FB5-A323-47491E4D880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9" name="Audio 1">
            <a:hlinkClick r:id="" action="ppaction://media"/>
            <a:extLst>
              <a:ext uri="{FF2B5EF4-FFF2-40B4-BE49-F238E27FC236}">
                <a16:creationId xmlns:a16="http://schemas.microsoft.com/office/drawing/2014/main" id="{D5072A95-5976-4529-961D-959B0E22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E9A0F-631B-457C-8AA3-C2B3DA5C8648}"/>
              </a:ext>
            </a:extLst>
          </p:cNvPr>
          <p:cNvSpPr/>
          <p:nvPr/>
        </p:nvSpPr>
        <p:spPr>
          <a:xfrm>
            <a:off x="107950" y="2060575"/>
            <a:ext cx="9144000" cy="535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900" dirty="0">
                <a:latin typeface="+mn-lt"/>
              </a:rPr>
              <a:t>Information domain values (components) are defined in the following manner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00" b="1" dirty="0">
                <a:latin typeface="+mn-lt"/>
              </a:rPr>
              <a:t>Number of external inputs (EIs)</a:t>
            </a:r>
          </a:p>
          <a:p>
            <a:pPr lvl="1">
              <a:defRPr/>
            </a:pPr>
            <a:r>
              <a:rPr lang="en-US" sz="1900" dirty="0">
                <a:latin typeface="+mn-lt"/>
              </a:rPr>
              <a:t>input data originates from a user or is transmitted from another application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00" b="1" dirty="0">
                <a:latin typeface="+mn-lt"/>
              </a:rPr>
              <a:t>Number of external outputs (EOs)</a:t>
            </a:r>
          </a:p>
          <a:p>
            <a:pPr lvl="1">
              <a:defRPr/>
            </a:pPr>
            <a:r>
              <a:rPr lang="en-US" sz="1900" dirty="0">
                <a:latin typeface="+mn-lt"/>
              </a:rPr>
              <a:t>external output is derived data within the application that provides information to the user output refers to reports, screens, error messages, etc.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00" b="1" dirty="0">
                <a:latin typeface="+mn-lt"/>
              </a:rPr>
              <a:t>Number of external inquiries (EQs)</a:t>
            </a:r>
          </a:p>
          <a:p>
            <a:pPr lvl="1">
              <a:defRPr/>
            </a:pPr>
            <a:r>
              <a:rPr lang="en-US" sz="1900" dirty="0">
                <a:latin typeface="+mn-lt"/>
              </a:rPr>
              <a:t>external inquiry is defined as an online input that results in the generation of some immediate software response in the form of an online output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00" b="1" dirty="0">
                <a:latin typeface="+mn-lt"/>
              </a:rPr>
              <a:t>Number of internal logical files (ILFs)</a:t>
            </a:r>
          </a:p>
          <a:p>
            <a:pPr lvl="1">
              <a:defRPr/>
            </a:pPr>
            <a:r>
              <a:rPr lang="en-US" sz="1900" dirty="0">
                <a:latin typeface="+mn-lt"/>
              </a:rPr>
              <a:t>internal logical file is a logical grouping of data that resides within the application’s boundary and is maintained via external inputs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00" b="1" dirty="0">
                <a:latin typeface="+mn-lt"/>
              </a:rPr>
              <a:t>Number of external interface files (EIFs)</a:t>
            </a:r>
          </a:p>
          <a:p>
            <a:pPr lvl="1">
              <a:defRPr/>
            </a:pPr>
            <a:r>
              <a:rPr lang="en-US" sz="1900" dirty="0">
                <a:latin typeface="+mn-lt"/>
              </a:rPr>
              <a:t>external interface file is a logical grouping of data that resides external to the application but provides information that may be of use to the another application</a:t>
            </a:r>
          </a:p>
          <a:p>
            <a:pPr>
              <a:defRPr/>
            </a:pPr>
            <a:endParaRPr lang="en-US" sz="1900" dirty="0"/>
          </a:p>
          <a:p>
            <a:pPr lvl="1">
              <a:defRPr/>
            </a:pPr>
            <a:endParaRPr lang="en-US" sz="1900" dirty="0">
              <a:latin typeface="+mn-lt"/>
            </a:endParaRPr>
          </a:p>
          <a:p>
            <a:pPr>
              <a:defRPr/>
            </a:pPr>
            <a:endParaRPr lang="en-US" sz="19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arul\Desktop\Digital Learning Content.png">
            <a:extLst>
              <a:ext uri="{FF2B5EF4-FFF2-40B4-BE49-F238E27FC236}">
                <a16:creationId xmlns:a16="http://schemas.microsoft.com/office/drawing/2014/main" id="{3759433C-A306-4356-8C5D-5EC5BC2260D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6" descr="C:\Users\parul\Desktop\Untitled-1.png">
            <a:extLst>
              <a:ext uri="{FF2B5EF4-FFF2-40B4-BE49-F238E27FC236}">
                <a16:creationId xmlns:a16="http://schemas.microsoft.com/office/drawing/2014/main" id="{24570B50-889E-4661-9A66-9FF5AA152DB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0" name="Rectangle 7">
            <a:extLst>
              <a:ext uri="{FF2B5EF4-FFF2-40B4-BE49-F238E27FC236}">
                <a16:creationId xmlns:a16="http://schemas.microsoft.com/office/drawing/2014/main" id="{10FF3602-FB18-4068-AE34-CCB12FECE4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20DA5058-C519-4568-A096-A916CA46B03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</a:t>
            </a:r>
          </a:p>
        </p:txBody>
      </p:sp>
      <p:sp>
        <p:nvSpPr>
          <p:cNvPr id="27654" name="TextBox 9">
            <a:extLst>
              <a:ext uri="{FF2B5EF4-FFF2-40B4-BE49-F238E27FC236}">
                <a16:creationId xmlns:a16="http://schemas.microsoft.com/office/drawing/2014/main" id="{0F84B198-E5FB-4939-9FC7-7E2F5FF4E7B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7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4583" name="Audio 1">
            <a:hlinkClick r:id="" action="ppaction://media"/>
            <a:extLst>
              <a:ext uri="{FF2B5EF4-FFF2-40B4-BE49-F238E27FC236}">
                <a16:creationId xmlns:a16="http://schemas.microsoft.com/office/drawing/2014/main" id="{2E96211A-55A2-468B-A6CD-EAF16DA4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6632E-F101-4C70-A13A-5BF36601AAC0}"/>
              </a:ext>
            </a:extLst>
          </p:cNvPr>
          <p:cNvSpPr txBox="1"/>
          <p:nvPr/>
        </p:nvSpPr>
        <p:spPr>
          <a:xfrm>
            <a:off x="2165350" y="2363788"/>
            <a:ext cx="4281488" cy="4000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Calibri" panose="020F0502020204030204" pitchFamily="34" charset="0"/>
              </a:rPr>
              <a:t>FP = Count Total * [ 0.65 + 0.01 * ∑(F</a:t>
            </a:r>
            <a:r>
              <a:rPr lang="en-US" altLang="en-US" sz="2000" b="1" baseline="-25000">
                <a:latin typeface="Calibri" panose="020F0502020204030204" pitchFamily="34" charset="0"/>
              </a:rPr>
              <a:t>i</a:t>
            </a:r>
            <a:r>
              <a:rPr lang="en-US" altLang="en-US" sz="2000" b="1">
                <a:latin typeface="Calibri" panose="020F0502020204030204" pitchFamily="34" charset="0"/>
              </a:rPr>
              <a:t>) 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D4D23-5C4D-431F-A0F8-CE848B9C33FE}"/>
              </a:ext>
            </a:extLst>
          </p:cNvPr>
          <p:cNvSpPr/>
          <p:nvPr/>
        </p:nvSpPr>
        <p:spPr>
          <a:xfrm>
            <a:off x="985838" y="2843213"/>
            <a:ext cx="7239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Count Total </a:t>
            </a:r>
            <a:r>
              <a:rPr lang="en-US" dirty="0">
                <a:latin typeface="+mn-lt"/>
              </a:rPr>
              <a:t>is the sum of all FP entries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213DE-BFB6-43F8-BE90-8CBCF9F2EB07}"/>
              </a:ext>
            </a:extLst>
          </p:cNvPr>
          <p:cNvSpPr/>
          <p:nvPr/>
        </p:nvSpPr>
        <p:spPr>
          <a:xfrm>
            <a:off x="611188" y="3133725"/>
            <a:ext cx="715962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Fi (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=1 to 14)</a:t>
            </a:r>
            <a:r>
              <a:rPr lang="en-US" dirty="0">
                <a:latin typeface="+mn-lt"/>
              </a:rPr>
              <a:t> are complexity value adjustment factors (</a:t>
            </a:r>
            <a:r>
              <a:rPr lang="en-US" b="1" dirty="0">
                <a:latin typeface="+mn-lt"/>
              </a:rPr>
              <a:t>VAF</a:t>
            </a:r>
            <a:r>
              <a:rPr lang="en-US" dirty="0">
                <a:latin typeface="+mn-lt"/>
              </a:rPr>
              <a:t>).</a:t>
            </a:r>
          </a:p>
        </p:txBody>
      </p:sp>
      <p:pic>
        <p:nvPicPr>
          <p:cNvPr id="24587" name="Picture 2">
            <a:extLst>
              <a:ext uri="{FF2B5EF4-FFF2-40B4-BE49-F238E27FC236}">
                <a16:creationId xmlns:a16="http://schemas.microsoft.com/office/drawing/2014/main" id="{C9D56C3E-6D63-44D4-AEDC-3045528C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200525"/>
            <a:ext cx="7375525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7DE2F3CE-6321-4DD8-BA4D-A41E849DB515}"/>
              </a:ext>
            </a:extLst>
          </p:cNvPr>
          <p:cNvSpPr/>
          <p:nvPr/>
        </p:nvSpPr>
        <p:spPr>
          <a:xfrm>
            <a:off x="66675" y="3611563"/>
            <a:ext cx="9077325" cy="457200"/>
          </a:xfrm>
          <a:prstGeom prst="wedgeRectCallout">
            <a:avLst>
              <a:gd name="adj1" fmla="val 1750"/>
              <a:gd name="adj2" fmla="val -94421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Value adjustment factors are used to provide an indication of problem complexity</a:t>
            </a:r>
          </a:p>
        </p:txBody>
      </p:sp>
    </p:spTree>
  </p:cSld>
  <p:clrMapOvr>
    <a:masterClrMapping/>
  </p:clrMapOvr>
  <p:transition advTm="10203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arul\Desktop\Digital Learning Content.png">
            <a:extLst>
              <a:ext uri="{FF2B5EF4-FFF2-40B4-BE49-F238E27FC236}">
                <a16:creationId xmlns:a16="http://schemas.microsoft.com/office/drawing/2014/main" id="{A88C2F6C-C5F3-4449-8113-B3BCB7AF5A0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6" descr="C:\Users\parul\Desktop\Untitled-1.png">
            <a:extLst>
              <a:ext uri="{FF2B5EF4-FFF2-40B4-BE49-F238E27FC236}">
                <a16:creationId xmlns:a16="http://schemas.microsoft.com/office/drawing/2014/main" id="{982A3133-775F-4D45-87AD-5512A3CDAB7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4" name="Rectangle 7">
            <a:extLst>
              <a:ext uri="{FF2B5EF4-FFF2-40B4-BE49-F238E27FC236}">
                <a16:creationId xmlns:a16="http://schemas.microsoft.com/office/drawing/2014/main" id="{74D95A3C-9C82-4827-935E-493EBCBB0B2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05759E0-82D5-41AA-AD21-C1DB22E6127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</a:t>
            </a:r>
          </a:p>
        </p:txBody>
      </p:sp>
      <p:sp>
        <p:nvSpPr>
          <p:cNvPr id="27654" name="TextBox 9">
            <a:extLst>
              <a:ext uri="{FF2B5EF4-FFF2-40B4-BE49-F238E27FC236}">
                <a16:creationId xmlns:a16="http://schemas.microsoft.com/office/drawing/2014/main" id="{AD993409-F2B0-47F4-B3BB-3F240A421A2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7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607" name="Audio 1">
            <a:hlinkClick r:id="" action="ppaction://media"/>
            <a:extLst>
              <a:ext uri="{FF2B5EF4-FFF2-40B4-BE49-F238E27FC236}">
                <a16:creationId xmlns:a16="http://schemas.microsoft.com/office/drawing/2014/main" id="{D190D12A-F69C-4BC8-8875-D1C2D3A2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C160B-CECA-4BA9-9023-655BFDAF9BF2}"/>
              </a:ext>
            </a:extLst>
          </p:cNvPr>
          <p:cNvSpPr txBox="1"/>
          <p:nvPr/>
        </p:nvSpPr>
        <p:spPr>
          <a:xfrm>
            <a:off x="2165350" y="2363788"/>
            <a:ext cx="4281488" cy="4000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Calibri" panose="020F0502020204030204" pitchFamily="34" charset="0"/>
              </a:rPr>
              <a:t>FP = Count Total * [ 0.65 + 0.01 * ∑(F</a:t>
            </a:r>
            <a:r>
              <a:rPr lang="en-US" altLang="en-US" sz="2000" b="1" baseline="-25000">
                <a:latin typeface="Calibri" panose="020F0502020204030204" pitchFamily="34" charset="0"/>
              </a:rPr>
              <a:t>i</a:t>
            </a:r>
            <a:r>
              <a:rPr lang="en-US" altLang="en-US" sz="2000" b="1">
                <a:latin typeface="Calibri" panose="020F0502020204030204" pitchFamily="34" charset="0"/>
              </a:rPr>
              <a:t>) ]</a:t>
            </a:r>
          </a:p>
        </p:txBody>
      </p:sp>
      <p:pic>
        <p:nvPicPr>
          <p:cNvPr id="25609" name="Picture 2">
            <a:extLst>
              <a:ext uri="{FF2B5EF4-FFF2-40B4-BE49-F238E27FC236}">
                <a16:creationId xmlns:a16="http://schemas.microsoft.com/office/drawing/2014/main" id="{04AC69B9-43D7-4588-976A-B3E623D3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08288"/>
            <a:ext cx="7375525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0" name="Rectangle 1">
            <a:extLst>
              <a:ext uri="{FF2B5EF4-FFF2-40B4-BE49-F238E27FC236}">
                <a16:creationId xmlns:a16="http://schemas.microsoft.com/office/drawing/2014/main" id="{3E3460A8-7762-40A4-A985-08E8F6B6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170488"/>
            <a:ext cx="8737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Study of requirement specification for a project has produced following results</a:t>
            </a:r>
          </a:p>
          <a:p>
            <a:pPr algn="ctr"/>
            <a:r>
              <a:rPr lang="en-US" altLang="en-US"/>
              <a:t>Need for</a:t>
            </a:r>
            <a:r>
              <a:rPr lang="en-US" altLang="en-US" b="1"/>
              <a:t> 7 inputs</a:t>
            </a:r>
            <a:r>
              <a:rPr lang="en-US" altLang="en-US"/>
              <a:t>, </a:t>
            </a:r>
            <a:r>
              <a:rPr lang="en-US" altLang="en-US" b="1"/>
              <a:t>10 outputs</a:t>
            </a:r>
            <a:r>
              <a:rPr lang="en-US" altLang="en-US"/>
              <a:t>, </a:t>
            </a:r>
            <a:r>
              <a:rPr lang="en-US" altLang="en-US" b="1"/>
              <a:t>6 inquiries</a:t>
            </a:r>
            <a:r>
              <a:rPr lang="en-US" altLang="en-US"/>
              <a:t>, </a:t>
            </a:r>
            <a:r>
              <a:rPr lang="en-US" altLang="en-US" b="1"/>
              <a:t>17 files</a:t>
            </a:r>
            <a:r>
              <a:rPr lang="en-US" altLang="en-US"/>
              <a:t> and</a:t>
            </a:r>
            <a:r>
              <a:rPr lang="en-US" altLang="en-US" b="1"/>
              <a:t> 4 external interfaces</a:t>
            </a:r>
            <a:endParaRPr lang="en-US" altLang="en-US"/>
          </a:p>
          <a:p>
            <a:pPr algn="ctr"/>
            <a:r>
              <a:rPr lang="en-US" altLang="en-US" b="1"/>
              <a:t>Input </a:t>
            </a:r>
            <a:r>
              <a:rPr lang="en-US" altLang="en-US"/>
              <a:t>and</a:t>
            </a:r>
            <a:r>
              <a:rPr lang="en-US" altLang="en-US" b="1"/>
              <a:t> external interface function point </a:t>
            </a:r>
            <a:r>
              <a:rPr lang="en-US" altLang="en-US"/>
              <a:t>attributes are of</a:t>
            </a:r>
            <a:r>
              <a:rPr lang="en-US" altLang="en-US" b="1"/>
              <a:t> average complexity</a:t>
            </a:r>
            <a:r>
              <a:rPr lang="en-US" altLang="en-US"/>
              <a:t> and all </a:t>
            </a:r>
            <a:r>
              <a:rPr lang="en-US" altLang="en-US" b="1"/>
              <a:t>other function points </a:t>
            </a:r>
            <a:r>
              <a:rPr lang="en-US" altLang="en-US"/>
              <a:t>attributes are of </a:t>
            </a:r>
            <a:r>
              <a:rPr lang="en-US" altLang="en-US" b="1"/>
              <a:t>low complexity</a:t>
            </a:r>
          </a:p>
          <a:p>
            <a:pPr algn="ctr"/>
            <a:r>
              <a:rPr lang="en-US" altLang="en-US"/>
              <a:t>Determine </a:t>
            </a:r>
            <a:r>
              <a:rPr lang="en-US" altLang="en-US" b="1"/>
              <a:t>adjusted function points</a:t>
            </a:r>
            <a:r>
              <a:rPr lang="en-US" altLang="en-US"/>
              <a:t> assuming complexity </a:t>
            </a:r>
            <a:r>
              <a:rPr lang="en-US" altLang="en-US" b="1"/>
              <a:t>adjustment value is 32</a:t>
            </a:r>
            <a:r>
              <a:rPr lang="en-US" altLang="en-US"/>
              <a:t>.</a:t>
            </a:r>
          </a:p>
          <a:p>
            <a:pPr algn="ctr"/>
            <a:endParaRPr lang="en-US" altLang="en-US"/>
          </a:p>
        </p:txBody>
      </p:sp>
    </p:spTree>
  </p:cSld>
  <p:clrMapOvr>
    <a:masterClrMapping/>
  </p:clrMapOvr>
  <p:transition advTm="10203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arul\Desktop\Digital Learning Content.png">
            <a:extLst>
              <a:ext uri="{FF2B5EF4-FFF2-40B4-BE49-F238E27FC236}">
                <a16:creationId xmlns:a16="http://schemas.microsoft.com/office/drawing/2014/main" id="{51186D76-8071-4E33-A0E6-A3CDCBF630C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6" descr="C:\Users\parul\Desktop\Untitled-1.png">
            <a:extLst>
              <a:ext uri="{FF2B5EF4-FFF2-40B4-BE49-F238E27FC236}">
                <a16:creationId xmlns:a16="http://schemas.microsoft.com/office/drawing/2014/main" id="{17BA4AA6-AF22-4694-BE25-C57ADA5F812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8" name="Rectangle 7">
            <a:extLst>
              <a:ext uri="{FF2B5EF4-FFF2-40B4-BE49-F238E27FC236}">
                <a16:creationId xmlns:a16="http://schemas.microsoft.com/office/drawing/2014/main" id="{12E35D7B-CC52-4371-AE41-23CB781281F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9" name="TextBox 6">
            <a:extLst>
              <a:ext uri="{FF2B5EF4-FFF2-40B4-BE49-F238E27FC236}">
                <a16:creationId xmlns:a16="http://schemas.microsoft.com/office/drawing/2014/main" id="{FDFD04E4-0E0B-4FC8-9087-3286388B31B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 Cont.</a:t>
            </a:r>
          </a:p>
        </p:txBody>
      </p:sp>
      <p:sp>
        <p:nvSpPr>
          <p:cNvPr id="26630" name="TextBox 9">
            <a:extLst>
              <a:ext uri="{FF2B5EF4-FFF2-40B4-BE49-F238E27FC236}">
                <a16:creationId xmlns:a16="http://schemas.microsoft.com/office/drawing/2014/main" id="{523A81EA-05B4-4D28-A4E7-A5FC5290DAC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631" name="Audio 1">
            <a:hlinkClick r:id="" action="ppaction://media"/>
            <a:extLst>
              <a:ext uri="{FF2B5EF4-FFF2-40B4-BE49-F238E27FC236}">
                <a16:creationId xmlns:a16="http://schemas.microsoft.com/office/drawing/2014/main" id="{0CE22EAE-26B7-4C3A-BDB5-443D7E17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C6252F-0E93-44A6-A45A-4D499EF8F6FD}"/>
              </a:ext>
            </a:extLst>
          </p:cNvPr>
          <p:cNvSpPr/>
          <p:nvPr/>
        </p:nvSpPr>
        <p:spPr>
          <a:xfrm>
            <a:off x="219075" y="2206625"/>
            <a:ext cx="8763000" cy="461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Value Adjustment Factors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5AA88-520E-42AF-A7A3-03AD92F7A7B8}"/>
              </a:ext>
            </a:extLst>
          </p:cNvPr>
          <p:cNvSpPr/>
          <p:nvPr/>
        </p:nvSpPr>
        <p:spPr>
          <a:xfrm>
            <a:off x="219075" y="3108325"/>
            <a:ext cx="4198938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F1. Data Communication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F2. Distributed Data Processing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F3.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F4. Heavily Used Configuration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F5. Transaction Role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F6. Online Data Entry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F7. End-User Efficiency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08FD8-CB85-4EA8-A779-AFF157DCFB56}"/>
              </a:ext>
            </a:extLst>
          </p:cNvPr>
          <p:cNvSpPr/>
          <p:nvPr/>
        </p:nvSpPr>
        <p:spPr>
          <a:xfrm>
            <a:off x="4886325" y="3151188"/>
            <a:ext cx="40386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F8. Online Update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F9. Complex Processing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F10. Reusability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F11. Installation Ease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F12. Operational Ease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F13. Multiple Sites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F14. Facilitate Change</a:t>
            </a:r>
          </a:p>
        </p:txBody>
      </p:sp>
    </p:spTree>
  </p:cSld>
  <p:clrMapOvr>
    <a:masterClrMapping/>
  </p:clrMapOvr>
  <p:transition advTm="102033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parul\Desktop\Digital Learning Content.png">
            <a:extLst>
              <a:ext uri="{FF2B5EF4-FFF2-40B4-BE49-F238E27FC236}">
                <a16:creationId xmlns:a16="http://schemas.microsoft.com/office/drawing/2014/main" id="{A7C0AB09-455A-4406-999C-85C0CBB7D7F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" descr="C:\Users\parul\Desktop\Untitled-1.png">
            <a:extLst>
              <a:ext uri="{FF2B5EF4-FFF2-40B4-BE49-F238E27FC236}">
                <a16:creationId xmlns:a16="http://schemas.microsoft.com/office/drawing/2014/main" id="{389A6F21-37C0-4A12-BA78-EDE44FD543D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349AB33E-D5D8-463D-8F5E-4017C8C920F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5078AF84-B369-42FD-B67B-AC6E0F6B33D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 Cont.</a:t>
            </a: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4" name="TextBox 9">
            <a:extLst>
              <a:ext uri="{FF2B5EF4-FFF2-40B4-BE49-F238E27FC236}">
                <a16:creationId xmlns:a16="http://schemas.microsoft.com/office/drawing/2014/main" id="{D6D3F48E-1D40-4E1C-98C9-3584FD46E65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655" name="Audio 1">
            <a:hlinkClick r:id="" action="ppaction://media"/>
            <a:extLst>
              <a:ext uri="{FF2B5EF4-FFF2-40B4-BE49-F238E27FC236}">
                <a16:creationId xmlns:a16="http://schemas.microsoft.com/office/drawing/2014/main" id="{E266873E-E8E3-4992-BB99-0FC6C33B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0C9731-6951-4068-8BCB-E53924E9E023}"/>
              </a:ext>
            </a:extLst>
          </p:cNvPr>
          <p:cNvSpPr/>
          <p:nvPr/>
        </p:nvSpPr>
        <p:spPr>
          <a:xfrm>
            <a:off x="196850" y="2133600"/>
            <a:ext cx="8763000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Function Point Calculation Example</a:t>
            </a:r>
          </a:p>
        </p:txBody>
      </p:sp>
      <p:pic>
        <p:nvPicPr>
          <p:cNvPr id="27657" name="Picture 6" descr="C:\Users\parul\Desktop\Untitled-1.png">
            <a:extLst>
              <a:ext uri="{FF2B5EF4-FFF2-40B4-BE49-F238E27FC236}">
                <a16:creationId xmlns:a16="http://schemas.microsoft.com/office/drawing/2014/main" id="{B9AC6C0D-3076-4D00-8D1C-A68874186AE7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2242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7658" name="Picture 2">
            <a:extLst>
              <a:ext uri="{FF2B5EF4-FFF2-40B4-BE49-F238E27FC236}">
                <a16:creationId xmlns:a16="http://schemas.microsoft.com/office/drawing/2014/main" id="{F1B74407-7997-43D3-909F-C9E51B204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924175"/>
            <a:ext cx="8613775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arul\Desktop\Digital Learning Content.png">
            <a:extLst>
              <a:ext uri="{FF2B5EF4-FFF2-40B4-BE49-F238E27FC236}">
                <a16:creationId xmlns:a16="http://schemas.microsoft.com/office/drawing/2014/main" id="{DE56F85A-1083-4337-9668-A402287ED2A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6" descr="C:\Users\parul\Desktop\Untitled-1.png">
            <a:extLst>
              <a:ext uri="{FF2B5EF4-FFF2-40B4-BE49-F238E27FC236}">
                <a16:creationId xmlns:a16="http://schemas.microsoft.com/office/drawing/2014/main" id="{43B4007C-3279-472D-9672-00CCC9CCEA8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Rectangle 7">
            <a:extLst>
              <a:ext uri="{FF2B5EF4-FFF2-40B4-BE49-F238E27FC236}">
                <a16:creationId xmlns:a16="http://schemas.microsoft.com/office/drawing/2014/main" id="{0810D17D-496D-4A37-8C3C-40DF89E489F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7" name="TextBox 6">
            <a:extLst>
              <a:ext uri="{FF2B5EF4-FFF2-40B4-BE49-F238E27FC236}">
                <a16:creationId xmlns:a16="http://schemas.microsoft.com/office/drawing/2014/main" id="{AB3D5AE9-09F7-428F-B018-C6E884879B5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 Cont.</a:t>
            </a: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78" name="TextBox 9">
            <a:extLst>
              <a:ext uri="{FF2B5EF4-FFF2-40B4-BE49-F238E27FC236}">
                <a16:creationId xmlns:a16="http://schemas.microsoft.com/office/drawing/2014/main" id="{42D8F3F1-7AE1-42EF-A204-3F5175D2262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679" name="Audio 1">
            <a:hlinkClick r:id="" action="ppaction://media"/>
            <a:extLst>
              <a:ext uri="{FF2B5EF4-FFF2-40B4-BE49-F238E27FC236}">
                <a16:creationId xmlns:a16="http://schemas.microsoft.com/office/drawing/2014/main" id="{827CDE5D-85B7-416F-87FA-26A13C9A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580152-0B0C-45C9-BAB3-2FC1FF845179}"/>
              </a:ext>
            </a:extLst>
          </p:cNvPr>
          <p:cNvSpPr/>
          <p:nvPr/>
        </p:nvSpPr>
        <p:spPr>
          <a:xfrm>
            <a:off x="190500" y="2163763"/>
            <a:ext cx="87630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Used Adjustment Factors and assumed values are,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C86A3-5505-477B-877F-CCC980918A95}"/>
              </a:ext>
            </a:extLst>
          </p:cNvPr>
          <p:cNvSpPr/>
          <p:nvPr/>
        </p:nvSpPr>
        <p:spPr>
          <a:xfrm>
            <a:off x="2270125" y="2765425"/>
            <a:ext cx="4513263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F09.</a:t>
            </a:r>
            <a:r>
              <a:rPr lang="en-US" sz="2000" dirty="0">
                <a:latin typeface="+mn-lt"/>
              </a:rPr>
              <a:t> Complex internal processing =  </a:t>
            </a:r>
            <a:r>
              <a:rPr lang="en-US" sz="2000" b="1" dirty="0">
                <a:latin typeface="+mn-lt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6B981-AADE-4892-87F8-CE998CFDC1AC}"/>
              </a:ext>
            </a:extLst>
          </p:cNvPr>
          <p:cNvSpPr/>
          <p:nvPr/>
        </p:nvSpPr>
        <p:spPr>
          <a:xfrm>
            <a:off x="190500" y="3362325"/>
            <a:ext cx="43053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F10.</a:t>
            </a:r>
            <a:r>
              <a:rPr lang="en-US" sz="2000" dirty="0">
                <a:latin typeface="+mn-lt"/>
              </a:rPr>
              <a:t> Code to be reusable =</a:t>
            </a:r>
            <a:r>
              <a:rPr lang="en-US" sz="2000" b="1" dirty="0">
                <a:latin typeface="+mn-lt"/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0F79E-8D46-4F3A-9232-619BC5CD4234}"/>
              </a:ext>
            </a:extLst>
          </p:cNvPr>
          <p:cNvSpPr/>
          <p:nvPr/>
        </p:nvSpPr>
        <p:spPr>
          <a:xfrm>
            <a:off x="115888" y="3816350"/>
            <a:ext cx="43053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F03.</a:t>
            </a:r>
            <a:r>
              <a:rPr lang="en-US" sz="2000" dirty="0">
                <a:latin typeface="+mn-lt"/>
              </a:rPr>
              <a:t> High performance =</a:t>
            </a:r>
            <a:r>
              <a:rPr lang="en-US" sz="2000" b="1" dirty="0">
                <a:latin typeface="+mn-lt"/>
              </a:rPr>
              <a:t>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01A64-E572-4CA8-A4C0-2C1AA3B15261}"/>
              </a:ext>
            </a:extLst>
          </p:cNvPr>
          <p:cNvSpPr/>
          <p:nvPr/>
        </p:nvSpPr>
        <p:spPr>
          <a:xfrm>
            <a:off x="4648200" y="3305175"/>
            <a:ext cx="43053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F13.</a:t>
            </a:r>
            <a:r>
              <a:rPr lang="en-US" sz="2000" dirty="0">
                <a:latin typeface="+mn-lt"/>
              </a:rPr>
              <a:t> Multiple sites = </a:t>
            </a:r>
            <a:r>
              <a:rPr lang="en-US" sz="2000" b="1" dirty="0">
                <a:latin typeface="+mn-lt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7C750-AB63-486F-A4DB-D88B668DA532}"/>
              </a:ext>
            </a:extLst>
          </p:cNvPr>
          <p:cNvSpPr/>
          <p:nvPr/>
        </p:nvSpPr>
        <p:spPr>
          <a:xfrm>
            <a:off x="4648200" y="3794125"/>
            <a:ext cx="43053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F02.</a:t>
            </a:r>
            <a:r>
              <a:rPr lang="en-US" sz="2000" dirty="0">
                <a:latin typeface="+mn-lt"/>
              </a:rPr>
              <a:t> Distributed processing = </a:t>
            </a:r>
            <a:r>
              <a:rPr lang="en-US" sz="2000" b="1" dirty="0">
                <a:latin typeface="+mn-lt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D5B2E-D16D-470D-9686-5462E639B93E}"/>
              </a:ext>
            </a:extLst>
          </p:cNvPr>
          <p:cNvSpPr/>
          <p:nvPr/>
        </p:nvSpPr>
        <p:spPr>
          <a:xfrm>
            <a:off x="209550" y="4294188"/>
            <a:ext cx="87249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Project Adjustment Factor (VAF) = 17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643A8E-E452-4D08-AC72-08B0531F0129}"/>
              </a:ext>
            </a:extLst>
          </p:cNvPr>
          <p:cNvCxnSpPr/>
          <p:nvPr/>
        </p:nvCxnSpPr>
        <p:spPr>
          <a:xfrm>
            <a:off x="190500" y="490855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8" name="TextBox 16">
            <a:extLst>
              <a:ext uri="{FF2B5EF4-FFF2-40B4-BE49-F238E27FC236}">
                <a16:creationId xmlns:a16="http://schemas.microsoft.com/office/drawing/2014/main" id="{B9A63345-675B-427D-97C8-6D73BF9A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5033963"/>
            <a:ext cx="428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Calibri" panose="020F0502020204030204" pitchFamily="34" charset="0"/>
              </a:rPr>
              <a:t>FP = Count Total * [ 0.65 + 0.01 * ∑(F</a:t>
            </a:r>
            <a:r>
              <a:rPr lang="en-US" altLang="en-US" sz="2000" b="1" baseline="-25000">
                <a:latin typeface="Calibri" panose="020F0502020204030204" pitchFamily="34" charset="0"/>
              </a:rPr>
              <a:t>i</a:t>
            </a:r>
            <a:r>
              <a:rPr lang="en-US" altLang="en-US" sz="2000" b="1">
                <a:latin typeface="Calibri" panose="020F0502020204030204" pitchFamily="34" charset="0"/>
              </a:rPr>
              <a:t>) 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C825C-C2A3-4624-9BFD-E9BC265CF0C1}"/>
              </a:ext>
            </a:extLst>
          </p:cNvPr>
          <p:cNvSpPr txBox="1"/>
          <p:nvPr/>
        </p:nvSpPr>
        <p:spPr>
          <a:xfrm>
            <a:off x="584200" y="5513388"/>
            <a:ext cx="42957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FP = [50]* [0.65 + 0.01 * 17]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12809-C877-429E-98DD-8EE9DE560764}"/>
              </a:ext>
            </a:extLst>
          </p:cNvPr>
          <p:cNvSpPr txBox="1"/>
          <p:nvPr/>
        </p:nvSpPr>
        <p:spPr>
          <a:xfrm>
            <a:off x="584200" y="5970588"/>
            <a:ext cx="42957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FP = [50]* [0.65 + 0.17]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15D10-F09B-4487-8C23-2E768193F36D}"/>
              </a:ext>
            </a:extLst>
          </p:cNvPr>
          <p:cNvSpPr txBox="1"/>
          <p:nvPr/>
        </p:nvSpPr>
        <p:spPr>
          <a:xfrm>
            <a:off x="584200" y="6351588"/>
            <a:ext cx="42957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FP = [50]* [0.82] = 41</a:t>
            </a:r>
          </a:p>
        </p:txBody>
      </p:sp>
    </p:spTree>
  </p:cSld>
  <p:clrMapOvr>
    <a:masterClrMapping/>
  </p:clrMapOvr>
  <p:transition advTm="10203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arul\Desktop\Digital Learning Content.png">
            <a:extLst>
              <a:ext uri="{FF2B5EF4-FFF2-40B4-BE49-F238E27FC236}">
                <a16:creationId xmlns:a16="http://schemas.microsoft.com/office/drawing/2014/main" id="{56671763-A320-4B66-BF4B-6F4805C9762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 descr="C:\Users\parul\Desktop\Untitled-1.png">
            <a:extLst>
              <a:ext uri="{FF2B5EF4-FFF2-40B4-BE49-F238E27FC236}">
                <a16:creationId xmlns:a16="http://schemas.microsoft.com/office/drawing/2014/main" id="{0E7E1BE1-A109-476B-BC59-8188C26B4B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700" name="Rectangle 7">
            <a:extLst>
              <a:ext uri="{FF2B5EF4-FFF2-40B4-BE49-F238E27FC236}">
                <a16:creationId xmlns:a16="http://schemas.microsoft.com/office/drawing/2014/main" id="{D93592F3-EC24-4DEE-8F2D-E570C13AC6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9701" name="TextBox 6">
            <a:extLst>
              <a:ext uri="{FF2B5EF4-FFF2-40B4-BE49-F238E27FC236}">
                <a16:creationId xmlns:a16="http://schemas.microsoft.com/office/drawing/2014/main" id="{EACFC037-DBCA-4DEA-8A45-88ECEEE0A5F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 Function Points Cont.</a:t>
            </a: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02" name="TextBox 9">
            <a:extLst>
              <a:ext uri="{FF2B5EF4-FFF2-40B4-BE49-F238E27FC236}">
                <a16:creationId xmlns:a16="http://schemas.microsoft.com/office/drawing/2014/main" id="{35F3C5C1-4B8E-48B8-AF02-3259F721245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703" name="Audio 1">
            <a:hlinkClick r:id="" action="ppaction://media"/>
            <a:extLst>
              <a:ext uri="{FF2B5EF4-FFF2-40B4-BE49-F238E27FC236}">
                <a16:creationId xmlns:a16="http://schemas.microsoft.com/office/drawing/2014/main" id="{8B15F847-5EBE-4BD4-8210-6DACB5BA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38A59B-74E1-409A-8F54-1986B60308D6}"/>
              </a:ext>
            </a:extLst>
          </p:cNvPr>
          <p:cNvSpPr/>
          <p:nvPr/>
        </p:nvSpPr>
        <p:spPr>
          <a:xfrm>
            <a:off x="174625" y="2289175"/>
            <a:ext cx="8763000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Function Point Calculation Example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89D26-593A-4E74-9D58-59B45C5FEF87}"/>
              </a:ext>
            </a:extLst>
          </p:cNvPr>
          <p:cNvSpPr/>
          <p:nvPr/>
        </p:nvSpPr>
        <p:spPr>
          <a:xfrm>
            <a:off x="5067300" y="4640263"/>
            <a:ext cx="87645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Study of requirement specification for a project has produced following results</a:t>
            </a:r>
          </a:p>
          <a:p>
            <a:pPr algn="ctr">
              <a:defRPr/>
            </a:pPr>
            <a:r>
              <a:rPr lang="en-US" sz="2000" b="1" dirty="0"/>
              <a:t>Input </a:t>
            </a:r>
            <a:r>
              <a:rPr lang="en-US" sz="2000" dirty="0"/>
              <a:t>and</a:t>
            </a:r>
            <a:r>
              <a:rPr lang="en-US" sz="2000" b="1" dirty="0"/>
              <a:t> external interface function point </a:t>
            </a:r>
            <a:r>
              <a:rPr lang="en-US" sz="2000" dirty="0"/>
              <a:t>attributes are of</a:t>
            </a:r>
            <a:r>
              <a:rPr lang="en-US" sz="2000" b="1" dirty="0"/>
              <a:t> average complexity</a:t>
            </a:r>
            <a:r>
              <a:rPr lang="en-US" sz="2000" dirty="0"/>
              <a:t> and all </a:t>
            </a:r>
            <a:r>
              <a:rPr lang="en-US" sz="2000" b="1" dirty="0"/>
              <a:t>other function points </a:t>
            </a:r>
            <a:r>
              <a:rPr lang="en-US" sz="2000" dirty="0"/>
              <a:t>attributes are of </a:t>
            </a:r>
            <a:r>
              <a:rPr lang="en-US" sz="2000" b="1" dirty="0"/>
              <a:t>low complexity</a:t>
            </a:r>
          </a:p>
          <a:p>
            <a:pPr algn="ctr">
              <a:defRPr/>
            </a:pPr>
            <a:r>
              <a:rPr lang="en-US" sz="2000" dirty="0"/>
              <a:t>Determine </a:t>
            </a:r>
            <a:r>
              <a:rPr lang="en-US" sz="2000" b="1" dirty="0"/>
              <a:t>adjusted function points</a:t>
            </a:r>
            <a:r>
              <a:rPr lang="en-US" sz="2000" dirty="0"/>
              <a:t> assuming complexity </a:t>
            </a:r>
            <a:r>
              <a:rPr lang="en-US" sz="2000" b="1" dirty="0"/>
              <a:t>adjustment value is 32</a:t>
            </a:r>
            <a:r>
              <a:rPr lang="en-US" sz="2000" dirty="0"/>
              <a:t>.</a:t>
            </a:r>
          </a:p>
          <a:p>
            <a:pPr algn="ctr"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997DF-CE2B-4D21-9ACD-F4B9C581AC94}"/>
              </a:ext>
            </a:extLst>
          </p:cNvPr>
          <p:cNvSpPr/>
          <p:nvPr/>
        </p:nvSpPr>
        <p:spPr>
          <a:xfrm>
            <a:off x="50800" y="3375025"/>
            <a:ext cx="8763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Need for</a:t>
            </a:r>
            <a:r>
              <a:rPr lang="en-US" sz="2000" b="1" dirty="0">
                <a:latin typeface="+mn-lt"/>
              </a:rPr>
              <a:t> 7 inputs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10 outputs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6 inquiries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17 files</a:t>
            </a:r>
            <a:r>
              <a:rPr lang="en-US" sz="2000" dirty="0">
                <a:latin typeface="+mn-lt"/>
              </a:rPr>
              <a:t> and</a:t>
            </a:r>
            <a:r>
              <a:rPr lang="en-US" sz="2000" b="1" dirty="0">
                <a:latin typeface="+mn-lt"/>
              </a:rPr>
              <a:t> 4 external interfaces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986D5-44CC-4A0E-8CAF-D7EEE9CAA3AE}"/>
              </a:ext>
            </a:extLst>
          </p:cNvPr>
          <p:cNvSpPr/>
          <p:nvPr/>
        </p:nvSpPr>
        <p:spPr>
          <a:xfrm>
            <a:off x="50800" y="4117975"/>
            <a:ext cx="8763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Input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external interface function point </a:t>
            </a:r>
            <a:r>
              <a:rPr lang="en-US" sz="2000" dirty="0">
                <a:latin typeface="+mn-lt"/>
              </a:rPr>
              <a:t>attributes are of</a:t>
            </a:r>
            <a:r>
              <a:rPr lang="en-US" sz="2000" b="1" dirty="0">
                <a:latin typeface="+mn-lt"/>
              </a:rPr>
              <a:t> average complexity</a:t>
            </a:r>
            <a:r>
              <a:rPr lang="en-US" sz="2000" dirty="0">
                <a:latin typeface="+mn-lt"/>
              </a:rPr>
              <a:t> and all </a:t>
            </a:r>
            <a:r>
              <a:rPr lang="en-US" sz="2000" b="1" dirty="0">
                <a:latin typeface="+mn-lt"/>
              </a:rPr>
              <a:t>other function points </a:t>
            </a:r>
            <a:r>
              <a:rPr lang="en-US" sz="2000" dirty="0">
                <a:latin typeface="+mn-lt"/>
              </a:rPr>
              <a:t>attributes are of </a:t>
            </a:r>
            <a:r>
              <a:rPr lang="en-US" sz="2000" b="1" dirty="0">
                <a:latin typeface="+mn-lt"/>
              </a:rPr>
              <a:t>low complexity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29763-3CCE-4CC5-BCE7-27C9E5B09712}"/>
              </a:ext>
            </a:extLst>
          </p:cNvPr>
          <p:cNvSpPr/>
          <p:nvPr/>
        </p:nvSpPr>
        <p:spPr>
          <a:xfrm>
            <a:off x="203200" y="5405438"/>
            <a:ext cx="87503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Determine </a:t>
            </a:r>
            <a:r>
              <a:rPr lang="en-US" sz="2000" b="1" dirty="0">
                <a:latin typeface="+mn-lt"/>
              </a:rPr>
              <a:t>adjusted function points</a:t>
            </a:r>
            <a:r>
              <a:rPr lang="en-US" sz="2000" dirty="0">
                <a:latin typeface="+mn-lt"/>
              </a:rPr>
              <a:t> assuming complexity </a:t>
            </a:r>
            <a:r>
              <a:rPr lang="en-US" sz="2000" b="1" dirty="0">
                <a:latin typeface="+mn-lt"/>
              </a:rPr>
              <a:t>adjustment value is 32</a:t>
            </a:r>
            <a:r>
              <a:rPr lang="en-US" sz="2000" dirty="0">
                <a:latin typeface="+mn-lt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726015-08F9-493A-9BB3-13A8263DAF53}"/>
              </a:ext>
            </a:extLst>
          </p:cNvPr>
          <p:cNvCxnSpPr/>
          <p:nvPr/>
        </p:nvCxnSpPr>
        <p:spPr>
          <a:xfrm>
            <a:off x="304800" y="4110038"/>
            <a:ext cx="825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033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parul\Desktop\Digital Learning Content.png">
            <a:extLst>
              <a:ext uri="{FF2B5EF4-FFF2-40B4-BE49-F238E27FC236}">
                <a16:creationId xmlns:a16="http://schemas.microsoft.com/office/drawing/2014/main" id="{A6A2613E-B30B-4490-B190-8E9D3CA551D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7">
            <a:extLst>
              <a:ext uri="{FF2B5EF4-FFF2-40B4-BE49-F238E27FC236}">
                <a16:creationId xmlns:a16="http://schemas.microsoft.com/office/drawing/2014/main" id="{74156F82-4A42-49A5-9DD7-C2E872F00B4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24" name="TextBox 6">
            <a:extLst>
              <a:ext uri="{FF2B5EF4-FFF2-40B4-BE49-F238E27FC236}">
                <a16:creationId xmlns:a16="http://schemas.microsoft.com/office/drawing/2014/main" id="{CBBADF57-7E1C-46D2-8D26-29E69852D68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Project Estimation</a:t>
            </a:r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5" name="TextBox 9">
            <a:extLst>
              <a:ext uri="{FF2B5EF4-FFF2-40B4-BE49-F238E27FC236}">
                <a16:creationId xmlns:a16="http://schemas.microsoft.com/office/drawing/2014/main" id="{28B78CE2-07D2-4E00-A90E-DC0DA8B7FB3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26" name="Audio 1">
            <a:hlinkClick r:id="" action="ppaction://media"/>
            <a:extLst>
              <a:ext uri="{FF2B5EF4-FFF2-40B4-BE49-F238E27FC236}">
                <a16:creationId xmlns:a16="http://schemas.microsoft.com/office/drawing/2014/main" id="{758D9B56-00E4-4B4D-B156-1771B0CD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0EF66B-4464-4146-A5EC-190056E69E14}"/>
              </a:ext>
            </a:extLst>
          </p:cNvPr>
          <p:cNvSpPr/>
          <p:nvPr/>
        </p:nvSpPr>
        <p:spPr>
          <a:xfrm>
            <a:off x="285750" y="2132013"/>
            <a:ext cx="8763000" cy="317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It can be </a:t>
            </a:r>
            <a:r>
              <a:rPr lang="en-US" sz="2000" b="1" dirty="0">
                <a:latin typeface="+mn-lt"/>
              </a:rPr>
              <a:t>transformed</a:t>
            </a:r>
            <a:r>
              <a:rPr lang="en-US" sz="2000" dirty="0">
                <a:latin typeface="+mn-lt"/>
              </a:rPr>
              <a:t> from a </a:t>
            </a:r>
            <a:r>
              <a:rPr lang="en-US" sz="2000" b="1" dirty="0">
                <a:latin typeface="+mn-lt"/>
              </a:rPr>
              <a:t>black art</a:t>
            </a:r>
            <a:r>
              <a:rPr lang="en-US" sz="2000" dirty="0">
                <a:latin typeface="+mn-lt"/>
              </a:rPr>
              <a:t> to a </a:t>
            </a:r>
            <a:r>
              <a:rPr lang="en-US" sz="2000" b="1" dirty="0">
                <a:latin typeface="+mn-lt"/>
              </a:rPr>
              <a:t>series of systematic steps</a:t>
            </a:r>
            <a:r>
              <a:rPr lang="en-US" sz="2000" dirty="0">
                <a:latin typeface="+mn-lt"/>
              </a:rPr>
              <a:t> that provide </a:t>
            </a:r>
            <a:r>
              <a:rPr lang="en-US" sz="2000" b="1" dirty="0">
                <a:latin typeface="+mn-lt"/>
              </a:rPr>
              <a:t>estimates</a:t>
            </a:r>
            <a:r>
              <a:rPr lang="en-US" sz="2000" dirty="0">
                <a:latin typeface="+mn-lt"/>
              </a:rPr>
              <a:t> with </a:t>
            </a:r>
            <a:r>
              <a:rPr lang="en-US" sz="2000" b="1" dirty="0">
                <a:latin typeface="+mn-lt"/>
              </a:rPr>
              <a:t>acceptable risk</a:t>
            </a: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achieve</a:t>
            </a:r>
            <a:r>
              <a:rPr lang="en-US" sz="2000" dirty="0">
                <a:latin typeface="+mn-lt"/>
              </a:rPr>
              <a:t> reliable </a:t>
            </a:r>
            <a:r>
              <a:rPr lang="en-US" sz="2000" b="1" dirty="0">
                <a:latin typeface="+mn-lt"/>
              </a:rPr>
              <a:t>cost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effort estimates</a:t>
            </a:r>
            <a:r>
              <a:rPr lang="en-US" sz="2000" dirty="0">
                <a:latin typeface="+mn-lt"/>
              </a:rPr>
              <a:t>, a number of options arise: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Delay estimation </a:t>
            </a:r>
            <a:r>
              <a:rPr lang="en-US" sz="2000" b="1" dirty="0">
                <a:latin typeface="+mn-lt"/>
              </a:rPr>
              <a:t>until late in the project</a:t>
            </a:r>
            <a:r>
              <a:rPr lang="en-US" sz="2000" dirty="0">
                <a:latin typeface="+mn-lt"/>
              </a:rPr>
              <a:t> (obviously, we can achieve 100 percent accurate estimates after the project is complete!)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Base </a:t>
            </a:r>
            <a:r>
              <a:rPr lang="en-US" sz="2000" b="1" dirty="0">
                <a:latin typeface="+mn-lt"/>
              </a:rPr>
              <a:t>estimates</a:t>
            </a:r>
            <a:r>
              <a:rPr lang="en-US" sz="2000" dirty="0">
                <a:latin typeface="+mn-lt"/>
              </a:rPr>
              <a:t> on </a:t>
            </a:r>
            <a:r>
              <a:rPr lang="en-US" sz="2000" b="1" dirty="0">
                <a:latin typeface="+mn-lt"/>
              </a:rPr>
              <a:t>similar projects</a:t>
            </a:r>
            <a:r>
              <a:rPr lang="en-US" sz="2000" dirty="0">
                <a:latin typeface="+mn-lt"/>
              </a:rPr>
              <a:t> that have already been completed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Use relatively simple </a:t>
            </a:r>
            <a:r>
              <a:rPr lang="en-US" sz="2000" b="1" dirty="0">
                <a:latin typeface="+mn-lt"/>
              </a:rPr>
              <a:t>decomposition techniques</a:t>
            </a:r>
            <a:r>
              <a:rPr lang="en-US" sz="2000" dirty="0">
                <a:latin typeface="+mn-lt"/>
              </a:rPr>
              <a:t> to generate project cost and effort estimates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Use</a:t>
            </a:r>
            <a:r>
              <a:rPr lang="en-US" sz="2000" dirty="0">
                <a:latin typeface="+mn-lt"/>
              </a:rPr>
              <a:t> one or more </a:t>
            </a:r>
            <a:r>
              <a:rPr lang="en-US" sz="2000" b="1" dirty="0">
                <a:latin typeface="+mn-lt"/>
              </a:rPr>
              <a:t>empirical models</a:t>
            </a:r>
            <a:r>
              <a:rPr lang="en-US" sz="2000" dirty="0">
                <a:latin typeface="+mn-lt"/>
              </a:rPr>
              <a:t> for software cost and effort estimation.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>
            <a:extLst>
              <a:ext uri="{FF2B5EF4-FFF2-40B4-BE49-F238E27FC236}">
                <a16:creationId xmlns:a16="http://schemas.microsoft.com/office/drawing/2014/main" id="{37EB3354-88BD-469C-9D4A-BB9F0FDBAE3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6" descr="C:\Users\parul\Desktop\Untitled-1.png">
            <a:extLst>
              <a:ext uri="{FF2B5EF4-FFF2-40B4-BE49-F238E27FC236}">
                <a16:creationId xmlns:a16="http://schemas.microsoft.com/office/drawing/2014/main" id="{8239DF24-A44A-40BC-825F-44D37F08793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0" name="TextBox 4">
            <a:extLst>
              <a:ext uri="{FF2B5EF4-FFF2-40B4-BE49-F238E27FC236}">
                <a16:creationId xmlns:a16="http://schemas.microsoft.com/office/drawing/2014/main" id="{2C004BF4-BBC1-47B3-B6A9-BAE64311F44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2286000"/>
            <a:ext cx="906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Management Spectrum, People – Product – Process-  Project, W5HH Principle, Importance of Team Management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423C5759-DB04-4321-9145-E84570E9E10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TextBox 6">
            <a:extLst>
              <a:ext uri="{FF2B5EF4-FFF2-40B4-BE49-F238E27FC236}">
                <a16:creationId xmlns:a16="http://schemas.microsoft.com/office/drawing/2014/main" id="{0FFD0DC3-4FE5-4B98-8FAB-7CFCD1DBACD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x-none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Software Project Management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03" name="TextBox 10">
            <a:extLst>
              <a:ext uri="{FF2B5EF4-FFF2-40B4-BE49-F238E27FC236}">
                <a16:creationId xmlns:a16="http://schemas.microsoft.com/office/drawing/2014/main" id="{5CC44719-352A-4BD5-8EFC-C85F93C4D93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4104" name="Rectangle 16">
            <a:extLst>
              <a:ext uri="{FF2B5EF4-FFF2-40B4-BE49-F238E27FC236}">
                <a16:creationId xmlns:a16="http://schemas.microsoft.com/office/drawing/2014/main" id="{52D533CA-C49B-4F5B-A628-114A3C993B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4105" name="Audio 1">
            <a:hlinkClick r:id="" action="ppaction://media"/>
            <a:extLst>
              <a:ext uri="{FF2B5EF4-FFF2-40B4-BE49-F238E27FC236}">
                <a16:creationId xmlns:a16="http://schemas.microsoft.com/office/drawing/2014/main" id="{45354E6A-AAB1-4009-9C77-13A99036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94344828-8B47-4705-892F-5572D688485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2978150"/>
            <a:ext cx="9144000" cy="64293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x-none" sz="3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Planning a Software Project</a:t>
            </a:r>
            <a:endParaRPr lang="en-US" sz="30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IN" altLang="en-US" sz="1800" b="1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107" name="Rectangle 1">
            <a:extLst>
              <a:ext uri="{FF2B5EF4-FFF2-40B4-BE49-F238E27FC236}">
                <a16:creationId xmlns:a16="http://schemas.microsoft.com/office/drawing/2014/main" id="{DAF3C9F1-C560-470B-BC38-F61B3713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68738"/>
            <a:ext cx="8763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Scope  and  Feasibility,  Effort  Estimation,  Schedule  and  staffing,  Quality  Planning,  Risk management- identification, assessment, control, project monitoring plan, Detailed Scheduling</a:t>
            </a:r>
          </a:p>
        </p:txBody>
      </p:sp>
    </p:spTree>
  </p:cSld>
  <p:clrMapOvr>
    <a:masterClrMapping/>
  </p:clrMapOvr>
  <p:transition advTm="8156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parul\Desktop\Digital Learning Content.png">
            <a:extLst>
              <a:ext uri="{FF2B5EF4-FFF2-40B4-BE49-F238E27FC236}">
                <a16:creationId xmlns:a16="http://schemas.microsoft.com/office/drawing/2014/main" id="{270DD4BC-E74D-4AE7-9141-4F0B2FE1C69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7">
            <a:extLst>
              <a:ext uri="{FF2B5EF4-FFF2-40B4-BE49-F238E27FC236}">
                <a16:creationId xmlns:a16="http://schemas.microsoft.com/office/drawing/2014/main" id="{52889E61-0982-4D9B-B18A-212B3B63E08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748" name="TextBox 6">
            <a:extLst>
              <a:ext uri="{FF2B5EF4-FFF2-40B4-BE49-F238E27FC236}">
                <a16:creationId xmlns:a16="http://schemas.microsoft.com/office/drawing/2014/main" id="{E839A239-8CFD-4569-AC73-14E5496FE4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Project Estimation</a:t>
            </a:r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749" name="TextBox 9">
            <a:extLst>
              <a:ext uri="{FF2B5EF4-FFF2-40B4-BE49-F238E27FC236}">
                <a16:creationId xmlns:a16="http://schemas.microsoft.com/office/drawing/2014/main" id="{BCDD6341-0492-49F8-8FD2-87EB5133366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750" name="Audio 1">
            <a:hlinkClick r:id="" action="ppaction://media"/>
            <a:extLst>
              <a:ext uri="{FF2B5EF4-FFF2-40B4-BE49-F238E27FC236}">
                <a16:creationId xmlns:a16="http://schemas.microsoft.com/office/drawing/2014/main" id="{929D874F-9A37-49EE-8EB9-DD75E548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61166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7F1DB4-267B-4B93-9B00-1A59E28D4735}"/>
              </a:ext>
            </a:extLst>
          </p:cNvPr>
          <p:cNvSpPr/>
          <p:nvPr/>
        </p:nvSpPr>
        <p:spPr>
          <a:xfrm>
            <a:off x="107950" y="2170113"/>
            <a:ext cx="903605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Software </a:t>
            </a:r>
            <a:r>
              <a:rPr lang="en-US" sz="2000" b="1" dirty="0">
                <a:latin typeface="+mn-lt"/>
              </a:rPr>
              <a:t>project estimation</a:t>
            </a:r>
            <a:r>
              <a:rPr lang="en-US" sz="2000" dirty="0">
                <a:latin typeface="+mn-lt"/>
              </a:rPr>
              <a:t> is a form of </a:t>
            </a:r>
            <a:r>
              <a:rPr lang="en-US" sz="2000" b="1" dirty="0">
                <a:latin typeface="+mn-lt"/>
              </a:rPr>
              <a:t>problem solving</a:t>
            </a:r>
            <a:r>
              <a:rPr lang="en-US" sz="2000" dirty="0">
                <a:latin typeface="+mn-lt"/>
              </a:rPr>
              <a:t> and in most cases, the problem to be solved is </a:t>
            </a:r>
            <a:r>
              <a:rPr lang="en-US" sz="2000" b="1" dirty="0">
                <a:latin typeface="+mn-lt"/>
              </a:rPr>
              <a:t>too complex to be considered in one piece</a:t>
            </a: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For this reason, </a:t>
            </a:r>
            <a:r>
              <a:rPr lang="en-US" sz="2000" b="1" dirty="0">
                <a:latin typeface="+mn-lt"/>
              </a:rPr>
              <a:t>decomposing the problem</a:t>
            </a:r>
            <a:r>
              <a:rPr lang="en-US" sz="2000" dirty="0">
                <a:latin typeface="+mn-lt"/>
              </a:rPr>
              <a:t>, re-characterizing it as a set of smaller problems is required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Before an estimate can be made, the </a:t>
            </a:r>
            <a:r>
              <a:rPr lang="en-US" sz="2000" b="1" dirty="0">
                <a:latin typeface="+mn-lt"/>
              </a:rPr>
              <a:t>project planner</a:t>
            </a:r>
            <a:r>
              <a:rPr lang="en-US" sz="2000" dirty="0">
                <a:latin typeface="+mn-lt"/>
              </a:rPr>
              <a:t> must </a:t>
            </a:r>
            <a:r>
              <a:rPr lang="en-US" sz="2000" b="1" dirty="0">
                <a:latin typeface="+mn-lt"/>
              </a:rPr>
              <a:t>understand the scope of the software</a:t>
            </a:r>
            <a:r>
              <a:rPr lang="en-US" sz="2000" dirty="0">
                <a:latin typeface="+mn-lt"/>
              </a:rPr>
              <a:t> to be built and must generate an estimate of its “size”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F98C3-4A3E-4CE0-A105-CD4E9DA7D056}"/>
              </a:ext>
            </a:extLst>
          </p:cNvPr>
          <p:cNvSpPr/>
          <p:nvPr/>
        </p:nvSpPr>
        <p:spPr>
          <a:xfrm>
            <a:off x="204788" y="4149725"/>
            <a:ext cx="8763000" cy="460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Decomposition Techniques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43FD3-7CE3-4086-B490-B7C7EB603833}"/>
              </a:ext>
            </a:extLst>
          </p:cNvPr>
          <p:cNvSpPr/>
          <p:nvPr/>
        </p:nvSpPr>
        <p:spPr>
          <a:xfrm>
            <a:off x="381000" y="4610100"/>
            <a:ext cx="3048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1. </a:t>
            </a:r>
            <a:r>
              <a:rPr lang="en-US" sz="2400" dirty="0">
                <a:latin typeface="+mn-lt"/>
              </a:rPr>
              <a:t>Software Sizing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2898B-73E1-44AA-A9EC-CA22E84DC20A}"/>
              </a:ext>
            </a:extLst>
          </p:cNvPr>
          <p:cNvSpPr/>
          <p:nvPr/>
        </p:nvSpPr>
        <p:spPr>
          <a:xfrm>
            <a:off x="4191000" y="4610100"/>
            <a:ext cx="4702175" cy="1154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2. </a:t>
            </a:r>
            <a:r>
              <a:rPr lang="en-US" sz="2400" dirty="0">
                <a:latin typeface="+mn-lt"/>
              </a:rPr>
              <a:t>Problem based Estimation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 </a:t>
            </a:r>
            <a:r>
              <a:rPr lang="en-US" sz="2100" dirty="0">
                <a:latin typeface="+mn-lt"/>
              </a:rPr>
              <a:t>LOC (Lines of Code) based, </a:t>
            </a:r>
          </a:p>
          <a:p>
            <a:pPr>
              <a:defRPr/>
            </a:pPr>
            <a:r>
              <a:rPr lang="en-US" sz="2100" dirty="0">
                <a:latin typeface="+mn-lt"/>
              </a:rPr>
              <a:t>      FP (Function Point) based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F5A73-74FB-4A8C-AED1-C23AF19B6687}"/>
              </a:ext>
            </a:extLst>
          </p:cNvPr>
          <p:cNvSpPr/>
          <p:nvPr/>
        </p:nvSpPr>
        <p:spPr>
          <a:xfrm>
            <a:off x="381000" y="5140325"/>
            <a:ext cx="4191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3. </a:t>
            </a:r>
            <a:r>
              <a:rPr lang="en-US" sz="2400" dirty="0">
                <a:latin typeface="+mn-lt"/>
              </a:rPr>
              <a:t>Process based Estimation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55182-3FDE-4E52-B880-15C7DFDFFD43}"/>
              </a:ext>
            </a:extLst>
          </p:cNvPr>
          <p:cNvSpPr/>
          <p:nvPr/>
        </p:nvSpPr>
        <p:spPr>
          <a:xfrm>
            <a:off x="381000" y="5668963"/>
            <a:ext cx="41910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4. </a:t>
            </a:r>
            <a:r>
              <a:rPr lang="en-US" sz="2400" dirty="0">
                <a:latin typeface="+mn-lt"/>
              </a:rPr>
              <a:t>Estimation with Use-cases</a:t>
            </a:r>
          </a:p>
        </p:txBody>
      </p:sp>
    </p:spTree>
  </p:cSld>
  <p:clrMapOvr>
    <a:masterClrMapping/>
  </p:clrMapOvr>
  <p:transition advTm="102033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parul\Desktop\Digital Learning Content.png">
            <a:extLst>
              <a:ext uri="{FF2B5EF4-FFF2-40B4-BE49-F238E27FC236}">
                <a16:creationId xmlns:a16="http://schemas.microsoft.com/office/drawing/2014/main" id="{612BE27B-3F4C-4DFA-8F29-323D5E7D7E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7">
            <a:extLst>
              <a:ext uri="{FF2B5EF4-FFF2-40B4-BE49-F238E27FC236}">
                <a16:creationId xmlns:a16="http://schemas.microsoft.com/office/drawing/2014/main" id="{716B76AC-97AE-436E-A3B7-D11E9616093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2772" name="TextBox 6">
            <a:extLst>
              <a:ext uri="{FF2B5EF4-FFF2-40B4-BE49-F238E27FC236}">
                <a16:creationId xmlns:a16="http://schemas.microsoft.com/office/drawing/2014/main" id="{DC0E4254-8407-473A-AE9E-C5856746E11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Sizing</a:t>
            </a:r>
          </a:p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73" name="TextBox 9">
            <a:extLst>
              <a:ext uri="{FF2B5EF4-FFF2-40B4-BE49-F238E27FC236}">
                <a16:creationId xmlns:a16="http://schemas.microsoft.com/office/drawing/2014/main" id="{6885E0AE-E7EB-4B02-A0AE-643107BF23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774" name="Audio 1">
            <a:hlinkClick r:id="" action="ppaction://media"/>
            <a:extLst>
              <a:ext uri="{FF2B5EF4-FFF2-40B4-BE49-F238E27FC236}">
                <a16:creationId xmlns:a16="http://schemas.microsoft.com/office/drawing/2014/main" id="{59635ED1-6D16-4438-B883-6993A277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1563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4F8A04-356E-4913-935C-F8600605563A}"/>
              </a:ext>
            </a:extLst>
          </p:cNvPr>
          <p:cNvSpPr/>
          <p:nvPr/>
        </p:nvSpPr>
        <p:spPr>
          <a:xfrm>
            <a:off x="107950" y="2079625"/>
            <a:ext cx="8845550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Putnam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Myers</a:t>
            </a:r>
            <a:r>
              <a:rPr lang="en-US" sz="2000" dirty="0">
                <a:latin typeface="+mn-lt"/>
              </a:rPr>
              <a:t> suggest </a:t>
            </a:r>
            <a:r>
              <a:rPr lang="en-US" sz="2000" b="1" dirty="0">
                <a:latin typeface="+mn-lt"/>
              </a:rPr>
              <a:t>four</a:t>
            </a:r>
            <a:r>
              <a:rPr lang="en-US" sz="2000" dirty="0">
                <a:latin typeface="+mn-lt"/>
              </a:rPr>
              <a:t> different </a:t>
            </a:r>
            <a:r>
              <a:rPr lang="en-US" sz="2000" b="1" dirty="0">
                <a:latin typeface="+mn-lt"/>
              </a:rPr>
              <a:t>approaches</a:t>
            </a:r>
            <a:r>
              <a:rPr lang="en-US" sz="2000" dirty="0">
                <a:latin typeface="+mn-lt"/>
              </a:rPr>
              <a:t> to the </a:t>
            </a:r>
            <a:r>
              <a:rPr lang="en-US" sz="2000" b="1" dirty="0">
                <a:latin typeface="+mn-lt"/>
              </a:rPr>
              <a:t>sizing problem</a:t>
            </a:r>
          </a:p>
        </p:txBody>
      </p:sp>
      <p:pic>
        <p:nvPicPr>
          <p:cNvPr id="32776" name="Picture 8">
            <a:extLst>
              <a:ext uri="{FF2B5EF4-FFF2-40B4-BE49-F238E27FC236}">
                <a16:creationId xmlns:a16="http://schemas.microsoft.com/office/drawing/2014/main" id="{C92C5920-0D2A-42D8-BCEA-D0652458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1"/>
          <a:stretch>
            <a:fillRect/>
          </a:stretch>
        </p:blipFill>
        <p:spPr bwMode="auto">
          <a:xfrm>
            <a:off x="7524750" y="4730750"/>
            <a:ext cx="1076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60A79-3823-4FBB-9369-351614BB5CFE}"/>
              </a:ext>
            </a:extLst>
          </p:cNvPr>
          <p:cNvSpPr/>
          <p:nvPr/>
        </p:nvSpPr>
        <p:spPr>
          <a:xfrm>
            <a:off x="190500" y="2636838"/>
            <a:ext cx="22082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“</a:t>
            </a:r>
            <a:r>
              <a:rPr lang="en-US" sz="2000" b="1" dirty="0">
                <a:latin typeface="+mn-lt"/>
              </a:rPr>
              <a:t>Fuzzy logic” sizing</a:t>
            </a:r>
            <a:endParaRPr lang="en-US" sz="2400" b="1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99365-1C05-4161-B081-811411DC2AA4}"/>
              </a:ext>
            </a:extLst>
          </p:cNvPr>
          <p:cNvSpPr/>
          <p:nvPr/>
        </p:nvSpPr>
        <p:spPr>
          <a:xfrm>
            <a:off x="190500" y="3024188"/>
            <a:ext cx="86487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This approach uses </a:t>
            </a:r>
            <a:r>
              <a:rPr lang="en-US" sz="2000" b="1" dirty="0">
                <a:latin typeface="+mn-lt"/>
              </a:rPr>
              <a:t>the approximate reasoning techniques</a:t>
            </a:r>
            <a:r>
              <a:rPr lang="en-US" sz="2000" dirty="0">
                <a:latin typeface="+mn-lt"/>
              </a:rPr>
              <a:t> that are the cornerstone of fuzzy logic.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B9F78-D7F9-4294-8111-51919F1F4271}"/>
              </a:ext>
            </a:extLst>
          </p:cNvPr>
          <p:cNvSpPr/>
          <p:nvPr/>
        </p:nvSpPr>
        <p:spPr>
          <a:xfrm>
            <a:off x="190500" y="3924300"/>
            <a:ext cx="23733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Function Point sizing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0FFDE-973E-4C9C-93A6-E1D4B8EDEEF8}"/>
              </a:ext>
            </a:extLst>
          </p:cNvPr>
          <p:cNvSpPr/>
          <p:nvPr/>
        </p:nvSpPr>
        <p:spPr>
          <a:xfrm>
            <a:off x="165100" y="4291013"/>
            <a:ext cx="8845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planner develops</a:t>
            </a:r>
            <a:r>
              <a:rPr lang="en-US" sz="2000" b="1" dirty="0">
                <a:latin typeface="+mn-lt"/>
              </a:rPr>
              <a:t> estimates of the information domain characteristics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365B2-00CC-4424-8776-9197F66FC4A9}"/>
              </a:ext>
            </a:extLst>
          </p:cNvPr>
          <p:cNvSpPr/>
          <p:nvPr/>
        </p:nvSpPr>
        <p:spPr>
          <a:xfrm>
            <a:off x="190500" y="4864100"/>
            <a:ext cx="31019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Standard Component sizing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B6195-3299-44A9-9D4E-877A6EAEFF94}"/>
              </a:ext>
            </a:extLst>
          </p:cNvPr>
          <p:cNvSpPr/>
          <p:nvPr/>
        </p:nvSpPr>
        <p:spPr>
          <a:xfrm>
            <a:off x="125413" y="5378450"/>
            <a:ext cx="86074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Estimate the </a:t>
            </a:r>
            <a:r>
              <a:rPr lang="en-US" sz="2000" b="1" dirty="0">
                <a:latin typeface="+mn-lt"/>
              </a:rPr>
              <a:t>number of occurrences</a:t>
            </a:r>
            <a:r>
              <a:rPr lang="en-US" sz="2000" dirty="0">
                <a:latin typeface="+mn-lt"/>
              </a:rPr>
              <a:t> of each </a:t>
            </a:r>
            <a:r>
              <a:rPr lang="en-US" sz="2000" b="1" dirty="0">
                <a:latin typeface="+mn-lt"/>
              </a:rPr>
              <a:t>standard component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Use </a:t>
            </a:r>
            <a:r>
              <a:rPr lang="en-US" sz="2000" b="1" dirty="0">
                <a:latin typeface="+mn-lt"/>
              </a:rPr>
              <a:t>historical</a:t>
            </a:r>
            <a:r>
              <a:rPr lang="en-US" sz="2000" dirty="0">
                <a:latin typeface="+mn-lt"/>
              </a:rPr>
              <a:t> project </a:t>
            </a:r>
            <a:r>
              <a:rPr lang="en-US" sz="2000" b="1" dirty="0">
                <a:latin typeface="+mn-lt"/>
              </a:rPr>
              <a:t>data</a:t>
            </a:r>
            <a:r>
              <a:rPr lang="en-US" sz="2000" dirty="0">
                <a:latin typeface="+mn-lt"/>
              </a:rPr>
              <a:t> to determine the </a:t>
            </a:r>
            <a:r>
              <a:rPr lang="en-US" sz="2000" b="1" dirty="0">
                <a:latin typeface="+mn-lt"/>
              </a:rPr>
              <a:t>delivered LOC </a:t>
            </a:r>
            <a:r>
              <a:rPr lang="en-US" sz="2000" dirty="0">
                <a:latin typeface="+mn-lt"/>
              </a:rPr>
              <a:t>size per standard component.</a:t>
            </a:r>
          </a:p>
        </p:txBody>
      </p:sp>
    </p:spTree>
  </p:cSld>
  <p:clrMapOvr>
    <a:masterClrMapping/>
  </p:clrMapOvr>
  <p:transition advTm="10203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parul\Desktop\Digital Learning Content.png">
            <a:extLst>
              <a:ext uri="{FF2B5EF4-FFF2-40B4-BE49-F238E27FC236}">
                <a16:creationId xmlns:a16="http://schemas.microsoft.com/office/drawing/2014/main" id="{F919EE3D-C2FB-4EA1-8A28-91AC0E1800D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7">
            <a:extLst>
              <a:ext uri="{FF2B5EF4-FFF2-40B4-BE49-F238E27FC236}">
                <a16:creationId xmlns:a16="http://schemas.microsoft.com/office/drawing/2014/main" id="{F9FBF140-F1C7-44C2-A272-DF906BE9DF3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3796" name="TextBox 6">
            <a:extLst>
              <a:ext uri="{FF2B5EF4-FFF2-40B4-BE49-F238E27FC236}">
                <a16:creationId xmlns:a16="http://schemas.microsoft.com/office/drawing/2014/main" id="{7D8C9173-A38A-45F0-A71B-0AA50B47CB4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Sizing Cont..</a:t>
            </a: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797" name="TextBox 9">
            <a:extLst>
              <a:ext uri="{FF2B5EF4-FFF2-40B4-BE49-F238E27FC236}">
                <a16:creationId xmlns:a16="http://schemas.microsoft.com/office/drawing/2014/main" id="{6EE73574-9CFC-4137-89E7-B985D68678E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798" name="Audio 1">
            <a:hlinkClick r:id="" action="ppaction://media"/>
            <a:extLst>
              <a:ext uri="{FF2B5EF4-FFF2-40B4-BE49-F238E27FC236}">
                <a16:creationId xmlns:a16="http://schemas.microsoft.com/office/drawing/2014/main" id="{CA4F6566-D024-4A89-9C05-C8B66390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654844-B60E-4FE2-A81B-0D699D30F942}"/>
              </a:ext>
            </a:extLst>
          </p:cNvPr>
          <p:cNvSpPr/>
          <p:nvPr/>
        </p:nvSpPr>
        <p:spPr>
          <a:xfrm>
            <a:off x="341313" y="2181225"/>
            <a:ext cx="16144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Change</a:t>
            </a:r>
            <a:r>
              <a:rPr lang="en-US" b="1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sizing</a:t>
            </a:r>
            <a:endParaRPr lang="en-US" b="1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DD6E1-28E9-4CF2-BA43-A0D4A639FB05}"/>
              </a:ext>
            </a:extLst>
          </p:cNvPr>
          <p:cNvSpPr/>
          <p:nvPr/>
        </p:nvSpPr>
        <p:spPr>
          <a:xfrm>
            <a:off x="177800" y="2698750"/>
            <a:ext cx="87884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when </a:t>
            </a:r>
            <a:r>
              <a:rPr lang="en-US" sz="2000" b="1" dirty="0">
                <a:latin typeface="+mn-lt"/>
              </a:rPr>
              <a:t>changes</a:t>
            </a:r>
            <a:r>
              <a:rPr lang="en-US" sz="2000" dirty="0">
                <a:latin typeface="+mn-lt"/>
              </a:rPr>
              <a:t> are being </a:t>
            </a:r>
            <a:r>
              <a:rPr lang="en-US" sz="2000" b="1" dirty="0">
                <a:latin typeface="+mn-lt"/>
              </a:rPr>
              <a:t>made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existing software</a:t>
            </a: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Estimate the </a:t>
            </a:r>
            <a:r>
              <a:rPr lang="en-US" sz="2000" b="1" dirty="0">
                <a:latin typeface="+mn-lt"/>
              </a:rPr>
              <a:t>number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type of modifications</a:t>
            </a:r>
            <a:r>
              <a:rPr lang="en-US" sz="2000" dirty="0">
                <a:latin typeface="+mn-lt"/>
              </a:rPr>
              <a:t> that must be accomplished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>
                <a:latin typeface="+mn-lt"/>
              </a:rPr>
              <a:t>effort ratio</a:t>
            </a:r>
            <a:r>
              <a:rPr lang="en-US" sz="2000" dirty="0">
                <a:latin typeface="+mn-lt"/>
              </a:rPr>
              <a:t> is then </a:t>
            </a:r>
            <a:r>
              <a:rPr lang="en-US" sz="2000" b="1" dirty="0">
                <a:latin typeface="+mn-lt"/>
              </a:rPr>
              <a:t>used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estimate</a:t>
            </a:r>
            <a:r>
              <a:rPr lang="en-US" sz="2000" dirty="0">
                <a:latin typeface="+mn-lt"/>
              </a:rPr>
              <a:t> each </a:t>
            </a:r>
            <a:r>
              <a:rPr lang="en-US" sz="2000" b="1" dirty="0">
                <a:latin typeface="+mn-lt"/>
              </a:rPr>
              <a:t>type of change</a:t>
            </a:r>
            <a:r>
              <a:rPr lang="en-US" sz="2000" dirty="0">
                <a:latin typeface="+mn-lt"/>
              </a:rPr>
              <a:t> and the </a:t>
            </a:r>
            <a:r>
              <a:rPr lang="en-US" sz="2000" b="1" dirty="0">
                <a:latin typeface="+mn-lt"/>
              </a:rPr>
              <a:t>size of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change</a:t>
            </a:r>
          </a:p>
        </p:txBody>
      </p:sp>
    </p:spTree>
  </p:cSld>
  <p:clrMapOvr>
    <a:masterClrMapping/>
  </p:clrMapOvr>
  <p:transition advTm="102033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parul\Desktop\Digital Learning Content.png">
            <a:extLst>
              <a:ext uri="{FF2B5EF4-FFF2-40B4-BE49-F238E27FC236}">
                <a16:creationId xmlns:a16="http://schemas.microsoft.com/office/drawing/2014/main" id="{A68943F7-7CAE-4FAE-AF25-FDF33F6C259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7">
            <a:extLst>
              <a:ext uri="{FF2B5EF4-FFF2-40B4-BE49-F238E27FC236}">
                <a16:creationId xmlns:a16="http://schemas.microsoft.com/office/drawing/2014/main" id="{5B5DBA03-2658-49EB-BF50-BB8090564B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4820" name="TextBox 6">
            <a:extLst>
              <a:ext uri="{FF2B5EF4-FFF2-40B4-BE49-F238E27FC236}">
                <a16:creationId xmlns:a16="http://schemas.microsoft.com/office/drawing/2014/main" id="{EF4FE9AA-B658-412D-89B4-C0EF032B581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Problem Based Estimation</a:t>
            </a:r>
          </a:p>
        </p:txBody>
      </p:sp>
      <p:sp>
        <p:nvSpPr>
          <p:cNvPr id="34821" name="TextBox 9">
            <a:extLst>
              <a:ext uri="{FF2B5EF4-FFF2-40B4-BE49-F238E27FC236}">
                <a16:creationId xmlns:a16="http://schemas.microsoft.com/office/drawing/2014/main" id="{7DF11871-25E4-4F84-8ADC-F7DD6C86DA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822" name="Audio 1">
            <a:hlinkClick r:id="" action="ppaction://media"/>
            <a:extLst>
              <a:ext uri="{FF2B5EF4-FFF2-40B4-BE49-F238E27FC236}">
                <a16:creationId xmlns:a16="http://schemas.microsoft.com/office/drawing/2014/main" id="{64F9329E-D4B6-4A96-B2A8-43A70641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ECAB5E-C1BE-417A-B0C4-0D3E8DEC7CD1}"/>
              </a:ext>
            </a:extLst>
          </p:cNvPr>
          <p:cNvSpPr/>
          <p:nvPr/>
        </p:nvSpPr>
        <p:spPr>
          <a:xfrm>
            <a:off x="393700" y="2103438"/>
            <a:ext cx="82804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Start</a:t>
            </a:r>
            <a:r>
              <a:rPr lang="en-US" sz="2000" dirty="0">
                <a:latin typeface="+mn-lt"/>
              </a:rPr>
              <a:t> with a </a:t>
            </a:r>
            <a:r>
              <a:rPr lang="en-US" sz="2000" b="1" dirty="0">
                <a:latin typeface="+mn-lt"/>
              </a:rPr>
              <a:t>bounded</a:t>
            </a:r>
            <a:r>
              <a:rPr lang="en-US" sz="2000" dirty="0">
                <a:latin typeface="+mn-lt"/>
              </a:rPr>
              <a:t> statement of </a:t>
            </a:r>
            <a:r>
              <a:rPr lang="en-US" sz="2000" b="1" dirty="0">
                <a:latin typeface="+mn-lt"/>
              </a:rPr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Decompose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software</a:t>
            </a:r>
            <a:r>
              <a:rPr lang="en-US" sz="2000" dirty="0">
                <a:latin typeface="+mn-lt"/>
              </a:rPr>
              <a:t> into </a:t>
            </a:r>
            <a:r>
              <a:rPr lang="en-US" sz="2000" b="1" dirty="0">
                <a:latin typeface="+mn-lt"/>
              </a:rPr>
              <a:t>problem functions</a:t>
            </a:r>
            <a:r>
              <a:rPr lang="en-US" sz="2000" dirty="0">
                <a:latin typeface="+mn-lt"/>
              </a:rPr>
              <a:t> that can each be </a:t>
            </a:r>
            <a:r>
              <a:rPr lang="en-US" sz="2000" b="1" dirty="0">
                <a:latin typeface="+mn-lt"/>
              </a:rPr>
              <a:t>estimated individually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Compute</a:t>
            </a:r>
            <a:r>
              <a:rPr lang="en-US" sz="2000" dirty="0">
                <a:latin typeface="+mn-lt"/>
              </a:rPr>
              <a:t> an </a:t>
            </a:r>
            <a:r>
              <a:rPr lang="en-US" sz="2000" b="1" dirty="0">
                <a:latin typeface="+mn-lt"/>
              </a:rPr>
              <a:t>LOC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latin typeface="+mn-lt"/>
              </a:rPr>
              <a:t>FP</a:t>
            </a:r>
            <a:r>
              <a:rPr lang="en-US" sz="2000" dirty="0">
                <a:latin typeface="+mn-lt"/>
              </a:rPr>
              <a:t> value for </a:t>
            </a:r>
            <a:r>
              <a:rPr lang="en-US" sz="2000" b="1" dirty="0">
                <a:latin typeface="+mn-lt"/>
              </a:rPr>
              <a:t>each function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Derive cost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latin typeface="+mn-lt"/>
              </a:rPr>
              <a:t>effort estimates</a:t>
            </a:r>
            <a:r>
              <a:rPr lang="en-US" sz="2000" dirty="0">
                <a:latin typeface="+mn-lt"/>
              </a:rPr>
              <a:t> by applying the </a:t>
            </a:r>
            <a:r>
              <a:rPr lang="en-US" sz="2000" b="1" dirty="0">
                <a:latin typeface="+mn-lt"/>
              </a:rPr>
              <a:t>LOC </a:t>
            </a:r>
            <a:r>
              <a:rPr lang="en-US" sz="2000" dirty="0">
                <a:latin typeface="+mn-lt"/>
              </a:rPr>
              <a:t>or </a:t>
            </a:r>
            <a:r>
              <a:rPr lang="en-US" sz="2000" b="1" dirty="0">
                <a:latin typeface="+mn-lt"/>
              </a:rPr>
              <a:t>FP</a:t>
            </a:r>
            <a:r>
              <a:rPr lang="en-US" sz="2000" dirty="0">
                <a:latin typeface="+mn-lt"/>
              </a:rPr>
              <a:t> values to your </a:t>
            </a:r>
            <a:r>
              <a:rPr lang="en-US" sz="2000" b="1" dirty="0">
                <a:latin typeface="+mn-lt"/>
              </a:rPr>
              <a:t>baseline productivity metrics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Ex., LOC/person-month or FP/person-month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Combine function estimates</a:t>
            </a:r>
            <a:r>
              <a:rPr lang="en-US" sz="2000" dirty="0">
                <a:latin typeface="+mn-lt"/>
              </a:rPr>
              <a:t> to produce an </a:t>
            </a:r>
            <a:r>
              <a:rPr lang="en-US" sz="2000" b="1" dirty="0">
                <a:latin typeface="+mn-lt"/>
              </a:rPr>
              <a:t>overall estimate</a:t>
            </a:r>
            <a:r>
              <a:rPr lang="en-US" sz="2000" dirty="0">
                <a:latin typeface="+mn-lt"/>
              </a:rPr>
              <a:t> for the </a:t>
            </a:r>
            <a:r>
              <a:rPr lang="en-US" sz="2000" b="1" dirty="0">
                <a:latin typeface="+mn-lt"/>
              </a:rPr>
              <a:t>entire project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In general, the</a:t>
            </a:r>
            <a:r>
              <a:rPr lang="en-US" sz="2000" b="1" dirty="0">
                <a:latin typeface="+mn-lt"/>
              </a:rPr>
              <a:t> LOC/pm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FP/pm</a:t>
            </a:r>
            <a:r>
              <a:rPr lang="en-US" sz="2000" dirty="0">
                <a:latin typeface="+mn-lt"/>
              </a:rPr>
              <a:t> metrics should be computed by project domain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Important factors</a:t>
            </a:r>
            <a:r>
              <a:rPr lang="en-US" sz="2000" dirty="0">
                <a:latin typeface="+mn-lt"/>
              </a:rPr>
              <a:t> are </a:t>
            </a:r>
            <a:r>
              <a:rPr lang="en-US" sz="2000" b="1" dirty="0">
                <a:latin typeface="+mn-lt"/>
              </a:rPr>
              <a:t>team size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application area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complexity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parul\Desktop\Digital Learning Content.png">
            <a:extLst>
              <a:ext uri="{FF2B5EF4-FFF2-40B4-BE49-F238E27FC236}">
                <a16:creationId xmlns:a16="http://schemas.microsoft.com/office/drawing/2014/main" id="{E86A9304-2A46-4128-8FE7-B71DE5E7403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7">
            <a:extLst>
              <a:ext uri="{FF2B5EF4-FFF2-40B4-BE49-F238E27FC236}">
                <a16:creationId xmlns:a16="http://schemas.microsoft.com/office/drawing/2014/main" id="{9637E87C-5DD8-4B62-A2C9-A9734B899F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44" name="TextBox 6">
            <a:extLst>
              <a:ext uri="{FF2B5EF4-FFF2-40B4-BE49-F238E27FC236}">
                <a16:creationId xmlns:a16="http://schemas.microsoft.com/office/drawing/2014/main" id="{C3FD4251-B79B-49A3-8524-3BF2D26B76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Problem Based Estimation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5" name="TextBox 9">
            <a:extLst>
              <a:ext uri="{FF2B5EF4-FFF2-40B4-BE49-F238E27FC236}">
                <a16:creationId xmlns:a16="http://schemas.microsoft.com/office/drawing/2014/main" id="{1DD1F738-30F0-4F8D-AE10-D3A65F58330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846" name="Audio 1">
            <a:hlinkClick r:id="" action="ppaction://media"/>
            <a:extLst>
              <a:ext uri="{FF2B5EF4-FFF2-40B4-BE49-F238E27FC236}">
                <a16:creationId xmlns:a16="http://schemas.microsoft.com/office/drawing/2014/main" id="{8D277AD2-CD51-433F-B5D4-AE0A0B54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EE0D1-8A20-4E87-870E-10DDB7872EB6}"/>
              </a:ext>
            </a:extLst>
          </p:cNvPr>
          <p:cNvSpPr/>
          <p:nvPr/>
        </p:nvSpPr>
        <p:spPr>
          <a:xfrm>
            <a:off x="23813" y="2173288"/>
            <a:ext cx="9120187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LOC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FP</a:t>
            </a:r>
            <a:r>
              <a:rPr lang="en-US" sz="2000" dirty="0">
                <a:latin typeface="+mn-lt"/>
              </a:rPr>
              <a:t> estimation </a:t>
            </a:r>
            <a:r>
              <a:rPr lang="en-US" sz="2000" b="1" dirty="0">
                <a:latin typeface="+mn-lt"/>
              </a:rPr>
              <a:t>differ in the level</a:t>
            </a:r>
            <a:r>
              <a:rPr lang="en-US" sz="2000" dirty="0">
                <a:latin typeface="+mn-lt"/>
              </a:rPr>
              <a:t> of </a:t>
            </a:r>
            <a:r>
              <a:rPr lang="en-US" sz="2000" b="1" dirty="0">
                <a:latin typeface="+mn-lt"/>
              </a:rPr>
              <a:t>detail</a:t>
            </a:r>
            <a:r>
              <a:rPr lang="en-US" sz="2000" dirty="0">
                <a:latin typeface="+mn-lt"/>
              </a:rPr>
              <a:t> required for </a:t>
            </a:r>
            <a:r>
              <a:rPr lang="en-US" sz="2000" b="1" dirty="0">
                <a:latin typeface="+mn-lt"/>
              </a:rPr>
              <a:t>decomposition</a:t>
            </a:r>
            <a:r>
              <a:rPr lang="en-US" sz="2000" dirty="0">
                <a:latin typeface="+mn-lt"/>
              </a:rPr>
              <a:t> with each value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For </a:t>
            </a:r>
            <a:r>
              <a:rPr lang="en-US" sz="2000" b="1" dirty="0">
                <a:latin typeface="+mn-lt"/>
              </a:rPr>
              <a:t>LOC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decomposition of functions</a:t>
            </a:r>
            <a:r>
              <a:rPr lang="en-US" sz="2000" dirty="0">
                <a:latin typeface="+mn-lt"/>
              </a:rPr>
              <a:t> is </a:t>
            </a:r>
            <a:r>
              <a:rPr lang="en-US" sz="2000" b="1" dirty="0">
                <a:latin typeface="+mn-lt"/>
              </a:rPr>
              <a:t>essential</a:t>
            </a:r>
            <a:r>
              <a:rPr lang="en-US" sz="2000" dirty="0">
                <a:latin typeface="+mn-lt"/>
              </a:rPr>
              <a:t> and should go into considerable detail </a:t>
            </a:r>
            <a:r>
              <a:rPr lang="en-US" sz="2000" b="1" dirty="0">
                <a:latin typeface="+mn-lt"/>
              </a:rPr>
              <a:t>(the more detail, the more accurate the estimate)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For </a:t>
            </a:r>
            <a:r>
              <a:rPr lang="en-US" sz="2000" b="1" dirty="0">
                <a:latin typeface="+mn-lt"/>
              </a:rPr>
              <a:t>FP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decomposition</a:t>
            </a:r>
            <a:r>
              <a:rPr lang="en-US" sz="2000" dirty="0">
                <a:latin typeface="+mn-lt"/>
              </a:rPr>
              <a:t> occurs for the </a:t>
            </a:r>
            <a:r>
              <a:rPr lang="en-US" sz="2000" b="1" dirty="0">
                <a:latin typeface="+mn-lt"/>
              </a:rPr>
              <a:t>five</a:t>
            </a:r>
            <a:r>
              <a:rPr lang="en-US" sz="2000" dirty="0">
                <a:latin typeface="+mn-lt"/>
              </a:rPr>
              <a:t> information </a:t>
            </a:r>
            <a:r>
              <a:rPr lang="en-US" sz="2000" b="1" dirty="0">
                <a:latin typeface="+mn-lt"/>
              </a:rPr>
              <a:t>domain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characteristics</a:t>
            </a:r>
            <a:r>
              <a:rPr lang="en-US" sz="2000" dirty="0">
                <a:latin typeface="+mn-lt"/>
              </a:rPr>
              <a:t> and the </a:t>
            </a:r>
            <a:r>
              <a:rPr lang="en-US" sz="2000" b="1" dirty="0">
                <a:latin typeface="+mn-lt"/>
              </a:rPr>
              <a:t>14 adjustment factors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External Inputs, External Outputs, External Inquiries, Internal Logical Files, External Interface Files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For </a:t>
            </a:r>
            <a:r>
              <a:rPr lang="en-US" sz="2000" b="1" dirty="0">
                <a:latin typeface="+mn-lt"/>
              </a:rPr>
              <a:t>both approaches</a:t>
            </a:r>
            <a:r>
              <a:rPr lang="en-US" sz="2000" dirty="0">
                <a:latin typeface="+mn-lt"/>
              </a:rPr>
              <a:t>, the planner </a:t>
            </a:r>
            <a:r>
              <a:rPr lang="en-US" sz="2000" b="1" dirty="0">
                <a:latin typeface="+mn-lt"/>
              </a:rPr>
              <a:t>uses lessons learned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estimate</a:t>
            </a:r>
            <a:r>
              <a:rPr lang="en-US" sz="2000" dirty="0">
                <a:latin typeface="+mn-lt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>
                <a:latin typeface="+mn-lt"/>
              </a:rPr>
              <a:t>optimistic (</a:t>
            </a:r>
            <a:r>
              <a:rPr lang="en-US" sz="2000" b="1" dirty="0" err="1">
                <a:latin typeface="+mn-lt"/>
              </a:rPr>
              <a:t>S</a:t>
            </a:r>
            <a:r>
              <a:rPr lang="en-US" sz="2000" b="1" baseline="-25000" dirty="0" err="1">
                <a:latin typeface="+mn-lt"/>
              </a:rPr>
              <a:t>opt</a:t>
            </a:r>
            <a:r>
              <a:rPr lang="en-US" sz="2000" b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most likely (S</a:t>
            </a:r>
            <a:r>
              <a:rPr lang="en-US" sz="2000" b="1" baseline="-25000" dirty="0">
                <a:latin typeface="+mn-lt"/>
              </a:rPr>
              <a:t>m</a:t>
            </a:r>
            <a:r>
              <a:rPr lang="en-US" sz="2000" b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b="1" dirty="0">
                <a:latin typeface="+mn-lt"/>
              </a:rPr>
              <a:t>pessimistic (</a:t>
            </a:r>
            <a:r>
              <a:rPr lang="en-US" sz="2000" b="1" dirty="0" err="1">
                <a:latin typeface="+mn-lt"/>
              </a:rPr>
              <a:t>S</a:t>
            </a:r>
            <a:r>
              <a:rPr lang="en-US" sz="2000" b="1" baseline="-25000" dirty="0" err="1">
                <a:latin typeface="+mn-lt"/>
              </a:rPr>
              <a:t>pess</a:t>
            </a:r>
            <a:r>
              <a:rPr lang="en-US" sz="2000" b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estimates Size (S) value for each function or count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Then the expected Size value S is computed as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S = (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opt</a:t>
            </a:r>
            <a:r>
              <a:rPr lang="en-US" sz="2000" dirty="0">
                <a:latin typeface="+mn-lt"/>
              </a:rPr>
              <a:t> + 4 S</a:t>
            </a:r>
            <a:r>
              <a:rPr lang="en-US" sz="2000" baseline="-25000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 + 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baseline="-25000" dirty="0" err="1">
                <a:latin typeface="+mn-lt"/>
              </a:rPr>
              <a:t>pess</a:t>
            </a:r>
            <a:r>
              <a:rPr lang="en-US" sz="2000" dirty="0">
                <a:latin typeface="+mn-lt"/>
              </a:rPr>
              <a:t>)/6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Historical LOC or FP data is then compared to S in order to cross-check it.</a:t>
            </a:r>
          </a:p>
          <a:p>
            <a:pPr lvl="1">
              <a:defRPr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parul\Desktop\Digital Learning Content.png">
            <a:extLst>
              <a:ext uri="{FF2B5EF4-FFF2-40B4-BE49-F238E27FC236}">
                <a16:creationId xmlns:a16="http://schemas.microsoft.com/office/drawing/2014/main" id="{0B83CC6A-FB35-4171-98E8-800BC0890CF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7">
            <a:extLst>
              <a:ext uri="{FF2B5EF4-FFF2-40B4-BE49-F238E27FC236}">
                <a16:creationId xmlns:a16="http://schemas.microsoft.com/office/drawing/2014/main" id="{A54A847C-337F-4F90-B29A-F2A1D3E8F8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AA0E095A-AF67-4B6E-901E-62DA0D0EEF9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 Based Estimation</a:t>
            </a:r>
          </a:p>
        </p:txBody>
      </p:sp>
      <p:sp>
        <p:nvSpPr>
          <p:cNvPr id="36869" name="TextBox 9">
            <a:extLst>
              <a:ext uri="{FF2B5EF4-FFF2-40B4-BE49-F238E27FC236}">
                <a16:creationId xmlns:a16="http://schemas.microsoft.com/office/drawing/2014/main" id="{46B50B04-102A-4410-AD54-5190AC50262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870" name="Audio 1">
            <a:hlinkClick r:id="" action="ppaction://media"/>
            <a:extLst>
              <a:ext uri="{FF2B5EF4-FFF2-40B4-BE49-F238E27FC236}">
                <a16:creationId xmlns:a16="http://schemas.microsoft.com/office/drawing/2014/main" id="{D186873C-748D-449E-B8E8-571AE8D0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47908-2E95-4900-AE11-76145CF8F9A0}"/>
              </a:ext>
            </a:extLst>
          </p:cNvPr>
          <p:cNvSpPr/>
          <p:nvPr/>
        </p:nvSpPr>
        <p:spPr>
          <a:xfrm>
            <a:off x="165100" y="2170113"/>
            <a:ext cx="87884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Identify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set of functions</a:t>
            </a:r>
            <a:r>
              <a:rPr lang="en-US" sz="2000" dirty="0">
                <a:latin typeface="+mn-lt"/>
              </a:rPr>
              <a:t> that the software needs to perform as obtained </a:t>
            </a:r>
            <a:r>
              <a:rPr lang="en-US" sz="2000" b="1" dirty="0">
                <a:latin typeface="+mn-lt"/>
              </a:rPr>
              <a:t>from the project scope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Identify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series of framework activities</a:t>
            </a:r>
            <a:r>
              <a:rPr lang="en-US" sz="2000" dirty="0">
                <a:latin typeface="+mn-lt"/>
              </a:rPr>
              <a:t> that need to be performed </a:t>
            </a:r>
            <a:r>
              <a:rPr lang="en-US" sz="2000" b="1" dirty="0">
                <a:latin typeface="+mn-lt"/>
              </a:rPr>
              <a:t>for each function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Estimate the effort</a:t>
            </a:r>
            <a:r>
              <a:rPr lang="en-US" sz="2000" dirty="0">
                <a:latin typeface="+mn-lt"/>
              </a:rPr>
              <a:t> (in </a:t>
            </a:r>
            <a:r>
              <a:rPr lang="en-US" sz="2000" b="1" dirty="0">
                <a:latin typeface="+mn-lt"/>
              </a:rPr>
              <a:t>person months</a:t>
            </a:r>
            <a:r>
              <a:rPr lang="en-US" sz="2000" dirty="0">
                <a:latin typeface="+mn-lt"/>
              </a:rPr>
              <a:t>) that will be </a:t>
            </a:r>
            <a:r>
              <a:rPr lang="en-US" sz="2000" b="1" dirty="0">
                <a:latin typeface="+mn-lt"/>
              </a:rPr>
              <a:t>required to accomplish</a:t>
            </a:r>
            <a:r>
              <a:rPr lang="en-US" sz="2000" dirty="0">
                <a:latin typeface="+mn-lt"/>
              </a:rPr>
              <a:t> each software process </a:t>
            </a:r>
            <a:r>
              <a:rPr lang="en-US" sz="2000" b="1" dirty="0">
                <a:latin typeface="+mn-lt"/>
              </a:rPr>
              <a:t>activity</a:t>
            </a:r>
            <a:r>
              <a:rPr lang="en-US" sz="2000" dirty="0">
                <a:latin typeface="+mn-lt"/>
              </a:rPr>
              <a:t> for </a:t>
            </a:r>
            <a:r>
              <a:rPr lang="en-US" sz="2000" b="1" dirty="0">
                <a:latin typeface="+mn-lt"/>
              </a:rPr>
              <a:t>each function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Apply average labor</a:t>
            </a:r>
            <a:r>
              <a:rPr lang="en-US" sz="2000" dirty="0">
                <a:latin typeface="+mn-lt"/>
              </a:rPr>
              <a:t> rates (i.e., </a:t>
            </a:r>
            <a:r>
              <a:rPr lang="en-US" sz="2000" b="1" dirty="0">
                <a:latin typeface="+mn-lt"/>
              </a:rPr>
              <a:t>cost/unit</a:t>
            </a:r>
            <a:r>
              <a:rPr lang="en-US" sz="2000" dirty="0">
                <a:latin typeface="+mn-lt"/>
              </a:rPr>
              <a:t> effort) to the </a:t>
            </a:r>
            <a:r>
              <a:rPr lang="en-US" sz="2000" b="1" dirty="0">
                <a:latin typeface="+mn-lt"/>
              </a:rPr>
              <a:t>effort estimated</a:t>
            </a:r>
            <a:r>
              <a:rPr lang="en-US" sz="2000" dirty="0">
                <a:latin typeface="+mn-lt"/>
              </a:rPr>
              <a:t> for each process activity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Compute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total cost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effort</a:t>
            </a:r>
            <a:r>
              <a:rPr lang="en-US" sz="2000" dirty="0">
                <a:latin typeface="+mn-lt"/>
              </a:rPr>
              <a:t> for each function and each framework activity.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Compare the resulting values</a:t>
            </a:r>
            <a:r>
              <a:rPr lang="en-US" sz="2000" dirty="0">
                <a:latin typeface="+mn-lt"/>
              </a:rPr>
              <a:t> to those obtained by way of the </a:t>
            </a:r>
            <a:r>
              <a:rPr lang="en-US" sz="2000" b="1" dirty="0">
                <a:latin typeface="+mn-lt"/>
              </a:rPr>
              <a:t>LOC and FP</a:t>
            </a:r>
            <a:r>
              <a:rPr lang="en-US" sz="2000" dirty="0">
                <a:latin typeface="+mn-lt"/>
              </a:rPr>
              <a:t> estimates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If </a:t>
            </a:r>
            <a:r>
              <a:rPr lang="en-US" sz="2000" b="1" dirty="0">
                <a:latin typeface="+mn-lt"/>
              </a:rPr>
              <a:t>both</a:t>
            </a:r>
            <a:r>
              <a:rPr lang="en-US" sz="2000" dirty="0">
                <a:latin typeface="+mn-lt"/>
              </a:rPr>
              <a:t> sets of </a:t>
            </a:r>
            <a:r>
              <a:rPr lang="en-US" sz="2000" b="1" dirty="0">
                <a:latin typeface="+mn-lt"/>
              </a:rPr>
              <a:t>estimates agree</a:t>
            </a:r>
            <a:r>
              <a:rPr lang="en-US" sz="2000" dirty="0">
                <a:latin typeface="+mn-lt"/>
              </a:rPr>
              <a:t>, then your numbers are </a:t>
            </a:r>
            <a:r>
              <a:rPr lang="en-US" sz="2000" b="1" dirty="0">
                <a:latin typeface="+mn-lt"/>
              </a:rPr>
              <a:t>highly reliable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Otherwise</a:t>
            </a:r>
            <a:r>
              <a:rPr lang="en-US" sz="2000" dirty="0">
                <a:latin typeface="+mn-lt"/>
              </a:rPr>
              <a:t>, conduct </a:t>
            </a:r>
            <a:r>
              <a:rPr lang="en-US" sz="2000" b="1" dirty="0">
                <a:latin typeface="+mn-lt"/>
              </a:rPr>
              <a:t>further investigation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analysis</a:t>
            </a:r>
            <a:r>
              <a:rPr lang="en-US" sz="2000" dirty="0">
                <a:latin typeface="+mn-lt"/>
              </a:rPr>
              <a:t> concerning the </a:t>
            </a:r>
            <a:r>
              <a:rPr lang="en-US" sz="2000" b="1" dirty="0">
                <a:latin typeface="+mn-lt"/>
              </a:rPr>
              <a:t>function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activity breakdown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parul\Desktop\Digital Learning Content.png">
            <a:extLst>
              <a:ext uri="{FF2B5EF4-FFF2-40B4-BE49-F238E27FC236}">
                <a16:creationId xmlns:a16="http://schemas.microsoft.com/office/drawing/2014/main" id="{BC8516B7-A44E-44C2-A7EE-F44E400A740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7">
            <a:extLst>
              <a:ext uri="{FF2B5EF4-FFF2-40B4-BE49-F238E27FC236}">
                <a16:creationId xmlns:a16="http://schemas.microsoft.com/office/drawing/2014/main" id="{9F1C79C6-5699-499C-A1D2-F4555CC099B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7E5D5038-F4BF-475A-81FE-4FAA8463B5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Process Based Estimation Cont..</a:t>
            </a: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3" name="TextBox 9">
            <a:extLst>
              <a:ext uri="{FF2B5EF4-FFF2-40B4-BE49-F238E27FC236}">
                <a16:creationId xmlns:a16="http://schemas.microsoft.com/office/drawing/2014/main" id="{A5ADBED3-CF12-48D5-8BA6-4B9B1A91993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894" name="Audio 1">
            <a:hlinkClick r:id="" action="ppaction://media"/>
            <a:extLst>
              <a:ext uri="{FF2B5EF4-FFF2-40B4-BE49-F238E27FC236}">
                <a16:creationId xmlns:a16="http://schemas.microsoft.com/office/drawing/2014/main" id="{4BF5A081-737A-487E-9A33-C611481D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D1BDE3-2138-4EC6-8573-7742E9D69F74}"/>
              </a:ext>
            </a:extLst>
          </p:cNvPr>
          <p:cNvSpPr/>
          <p:nvPr/>
        </p:nvSpPr>
        <p:spPr>
          <a:xfrm>
            <a:off x="341313" y="2181225"/>
            <a:ext cx="184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000" b="1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8BA4A-1979-4C9F-97BC-88A044BAA9AA}"/>
              </a:ext>
            </a:extLst>
          </p:cNvPr>
          <p:cNvSpPr/>
          <p:nvPr/>
        </p:nvSpPr>
        <p:spPr>
          <a:xfrm>
            <a:off x="0" y="2198688"/>
            <a:ext cx="87884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3B528-E48F-46F0-84CB-F67F2C76DF33}"/>
              </a:ext>
            </a:extLst>
          </p:cNvPr>
          <p:cNvSpPr/>
          <p:nvPr/>
        </p:nvSpPr>
        <p:spPr>
          <a:xfrm>
            <a:off x="0" y="2106613"/>
            <a:ext cx="9144000" cy="3476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Before use cases</a:t>
            </a:r>
            <a:r>
              <a:rPr lang="en-US" sz="2000" dirty="0">
                <a:latin typeface="+mn-lt"/>
              </a:rPr>
              <a:t> can be used for </a:t>
            </a:r>
            <a:r>
              <a:rPr lang="en-US" sz="2000" b="1" dirty="0">
                <a:latin typeface="+mn-lt"/>
              </a:rPr>
              <a:t>estimation</a:t>
            </a:r>
            <a:r>
              <a:rPr lang="en-US" sz="2000" dirty="0">
                <a:latin typeface="+mn-lt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level within the structural hierarchy </a:t>
            </a:r>
            <a:r>
              <a:rPr lang="en-US" sz="2000" dirty="0">
                <a:latin typeface="+mn-lt"/>
              </a:rPr>
              <a:t>is established,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average length (in pages) of each use case</a:t>
            </a:r>
            <a:r>
              <a:rPr lang="en-US" sz="2000" dirty="0">
                <a:latin typeface="+mn-lt"/>
              </a:rPr>
              <a:t> is determined,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type of software</a:t>
            </a:r>
            <a:r>
              <a:rPr lang="en-US" sz="2000" dirty="0">
                <a:latin typeface="+mn-lt"/>
              </a:rPr>
              <a:t> (e.g., real-time, business, engineering/scientific, </a:t>
            </a:r>
            <a:r>
              <a:rPr lang="en-US" sz="2000" dirty="0" err="1">
                <a:latin typeface="+mn-lt"/>
              </a:rPr>
              <a:t>WebApp</a:t>
            </a:r>
            <a:r>
              <a:rPr lang="en-US" sz="2000" dirty="0">
                <a:latin typeface="+mn-lt"/>
              </a:rPr>
              <a:t>, embedded) is defined, and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 </a:t>
            </a:r>
            <a:r>
              <a:rPr lang="en-US" sz="2000" b="1" dirty="0">
                <a:latin typeface="+mn-lt"/>
              </a:rPr>
              <a:t>rough architecture </a:t>
            </a:r>
            <a:r>
              <a:rPr lang="en-US" sz="2000" dirty="0">
                <a:latin typeface="+mn-lt"/>
              </a:rPr>
              <a:t>for the system is </a:t>
            </a:r>
            <a:r>
              <a:rPr lang="en-US" sz="2000" b="1" dirty="0">
                <a:latin typeface="+mn-lt"/>
              </a:rPr>
              <a:t>considered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Once these characteristics are established,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empirical data may be used to establish the estimated number of LOC or FP per use case (for each level of the hierarchy).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Historical data are then used to compute the effort required to develop the system.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37898" name="Picture 10">
            <a:extLst>
              <a:ext uri="{FF2B5EF4-FFF2-40B4-BE49-F238E27FC236}">
                <a16:creationId xmlns:a16="http://schemas.microsoft.com/office/drawing/2014/main" id="{729FE3BC-C3F9-4B1E-B0BE-A646DDDC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14476"/>
          <a:stretch>
            <a:fillRect/>
          </a:stretch>
        </p:blipFill>
        <p:spPr bwMode="auto">
          <a:xfrm>
            <a:off x="3851275" y="5340350"/>
            <a:ext cx="246062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parul\Desktop\Digital Learning Content.png">
            <a:extLst>
              <a:ext uri="{FF2B5EF4-FFF2-40B4-BE49-F238E27FC236}">
                <a16:creationId xmlns:a16="http://schemas.microsoft.com/office/drawing/2014/main" id="{EF56D6BA-8DFD-4891-9936-14F1CF37452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7">
            <a:extLst>
              <a:ext uri="{FF2B5EF4-FFF2-40B4-BE49-F238E27FC236}">
                <a16:creationId xmlns:a16="http://schemas.microsoft.com/office/drawing/2014/main" id="{7DC3C480-B508-4A7A-848C-860398D0156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77528196-F3C8-4FF0-8511-CE57617CA7C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Empirical Estimation Models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8917" name="TextBox 9">
            <a:extLst>
              <a:ext uri="{FF2B5EF4-FFF2-40B4-BE49-F238E27FC236}">
                <a16:creationId xmlns:a16="http://schemas.microsoft.com/office/drawing/2014/main" id="{F0D7DC64-B2C3-4827-A737-91675E874CE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918" name="Audio 1">
            <a:hlinkClick r:id="" action="ppaction://media"/>
            <a:extLst>
              <a:ext uri="{FF2B5EF4-FFF2-40B4-BE49-F238E27FC236}">
                <a16:creationId xmlns:a16="http://schemas.microsoft.com/office/drawing/2014/main" id="{D7A5AB60-0628-426C-AB4B-6E7E93F5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FAADF8-53BD-4501-9AED-C82A6EA65D1F}"/>
              </a:ext>
            </a:extLst>
          </p:cNvPr>
          <p:cNvSpPr/>
          <p:nvPr/>
        </p:nvSpPr>
        <p:spPr>
          <a:xfrm>
            <a:off x="341313" y="2181225"/>
            <a:ext cx="184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000" b="1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E6DEC-EA9A-4814-B23E-EBF6671FF777}"/>
              </a:ext>
            </a:extLst>
          </p:cNvPr>
          <p:cNvSpPr/>
          <p:nvPr/>
        </p:nvSpPr>
        <p:spPr>
          <a:xfrm>
            <a:off x="341313" y="2293938"/>
            <a:ext cx="6516687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Source Lines of Code (SLOC)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Function Point (FP)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+mn-lt"/>
              </a:rPr>
              <a:t>Constructive Cost Model (COCOMO)</a:t>
            </a:r>
          </a:p>
        </p:txBody>
      </p:sp>
    </p:spTree>
  </p:cSld>
  <p:clrMapOvr>
    <a:masterClrMapping/>
  </p:clrMapOvr>
  <p:transition advTm="102033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parul\Desktop\Digital Learning Content.png">
            <a:extLst>
              <a:ext uri="{FF2B5EF4-FFF2-40B4-BE49-F238E27FC236}">
                <a16:creationId xmlns:a16="http://schemas.microsoft.com/office/drawing/2014/main" id="{292292ED-6216-4386-AC28-7FF15EF9194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7">
            <a:extLst>
              <a:ext uri="{FF2B5EF4-FFF2-40B4-BE49-F238E27FC236}">
                <a16:creationId xmlns:a16="http://schemas.microsoft.com/office/drawing/2014/main" id="{3A05ECDC-E007-49D2-AB15-4553EAC63BD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940" name="TextBox 6">
            <a:extLst>
              <a:ext uri="{FF2B5EF4-FFF2-40B4-BE49-F238E27FC236}">
                <a16:creationId xmlns:a16="http://schemas.microsoft.com/office/drawing/2014/main" id="{F689AA34-B833-433D-9C3F-ACB5D7E05D8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SLOC </a:t>
            </a:r>
          </a:p>
        </p:txBody>
      </p:sp>
      <p:sp>
        <p:nvSpPr>
          <p:cNvPr id="39941" name="TextBox 9">
            <a:extLst>
              <a:ext uri="{FF2B5EF4-FFF2-40B4-BE49-F238E27FC236}">
                <a16:creationId xmlns:a16="http://schemas.microsoft.com/office/drawing/2014/main" id="{C68E4810-1863-46E0-BBB9-A6105EDA6A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942" name="Audio 1">
            <a:hlinkClick r:id="" action="ppaction://media"/>
            <a:extLst>
              <a:ext uri="{FF2B5EF4-FFF2-40B4-BE49-F238E27FC236}">
                <a16:creationId xmlns:a16="http://schemas.microsoft.com/office/drawing/2014/main" id="{E3C2DBAD-CEED-4AE7-A7F2-822E6B3A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A48AA9-7BF1-45DF-9AFF-62E50E506B7A}"/>
              </a:ext>
            </a:extLst>
          </p:cNvPr>
          <p:cNvSpPr/>
          <p:nvPr/>
        </p:nvSpPr>
        <p:spPr>
          <a:xfrm>
            <a:off x="341313" y="2181225"/>
            <a:ext cx="184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000" b="1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1FD60-2021-4940-A5C9-7E28C3B58128}"/>
              </a:ext>
            </a:extLst>
          </p:cNvPr>
          <p:cNvSpPr/>
          <p:nvPr/>
        </p:nvSpPr>
        <p:spPr>
          <a:xfrm>
            <a:off x="0" y="2198688"/>
            <a:ext cx="9144000" cy="3476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project size helps to determine the resources, effort, and duration of the project.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SLOC is defined as the Source Lines of Code that are delivered as part of the product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effort spent on creating the SLOC is expressed in relation to thousand lines of code (KLOC)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This technique includes the calculation of Lines of Code, Documentation of Pages, Inputs, Outputs, and Components of a software program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SLOC technique is language-dependent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effort required to calculate SLOC may not be the same for all languages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parul\Desktop\Digital Learning Content.png">
            <a:extLst>
              <a:ext uri="{FF2B5EF4-FFF2-40B4-BE49-F238E27FC236}">
                <a16:creationId xmlns:a16="http://schemas.microsoft.com/office/drawing/2014/main" id="{EE1C8BB4-978F-4B2D-8E19-6D1C06EF87A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77788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7">
            <a:extLst>
              <a:ext uri="{FF2B5EF4-FFF2-40B4-BE49-F238E27FC236}">
                <a16:creationId xmlns:a16="http://schemas.microsoft.com/office/drawing/2014/main" id="{7C9993B9-F901-4734-8229-03A9AFA9EAC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0964" name="TextBox 6">
            <a:extLst>
              <a:ext uri="{FF2B5EF4-FFF2-40B4-BE49-F238E27FC236}">
                <a16:creationId xmlns:a16="http://schemas.microsoft.com/office/drawing/2014/main" id="{BF11440D-3232-48F2-95B8-40A91821047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Software Development Project</a:t>
            </a:r>
          </a:p>
        </p:txBody>
      </p:sp>
      <p:sp>
        <p:nvSpPr>
          <p:cNvPr id="40965" name="TextBox 9">
            <a:extLst>
              <a:ext uri="{FF2B5EF4-FFF2-40B4-BE49-F238E27FC236}">
                <a16:creationId xmlns:a16="http://schemas.microsoft.com/office/drawing/2014/main" id="{34404922-3AA5-45AA-B68C-EF38848102F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4E6B3-7B78-436C-AA7F-4999B06FC9D1}"/>
              </a:ext>
            </a:extLst>
          </p:cNvPr>
          <p:cNvSpPr/>
          <p:nvPr/>
        </p:nvSpPr>
        <p:spPr>
          <a:xfrm>
            <a:off x="547688" y="2149475"/>
            <a:ext cx="49085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Software Development Project 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868E5-8F5D-4B00-9760-8BD4B64FB0BD}"/>
              </a:ext>
            </a:extLst>
          </p:cNvPr>
          <p:cNvSpPr/>
          <p:nvPr/>
        </p:nvSpPr>
        <p:spPr>
          <a:xfrm>
            <a:off x="461963" y="3019425"/>
            <a:ext cx="998537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Organic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6441A-52AB-4F4F-85FF-AA05B08465BA}"/>
              </a:ext>
            </a:extLst>
          </p:cNvPr>
          <p:cNvSpPr/>
          <p:nvPr/>
        </p:nvSpPr>
        <p:spPr>
          <a:xfrm>
            <a:off x="3503613" y="3019425"/>
            <a:ext cx="1698625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Semidetached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2E16B-2172-45A9-8B16-24F8EE9D40E9}"/>
              </a:ext>
            </a:extLst>
          </p:cNvPr>
          <p:cNvSpPr/>
          <p:nvPr/>
        </p:nvSpPr>
        <p:spPr>
          <a:xfrm>
            <a:off x="7389813" y="3019425"/>
            <a:ext cx="1328737" cy="400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Embedded</a:t>
            </a:r>
          </a:p>
        </p:txBody>
      </p:sp>
      <p:grpSp>
        <p:nvGrpSpPr>
          <p:cNvPr id="40970" name="Group 16">
            <a:extLst>
              <a:ext uri="{FF2B5EF4-FFF2-40B4-BE49-F238E27FC236}">
                <a16:creationId xmlns:a16="http://schemas.microsoft.com/office/drawing/2014/main" id="{AE1E8712-8E19-4EC7-BBF4-56DD8903D41D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2606675"/>
            <a:ext cx="7092950" cy="412750"/>
            <a:chOff x="961030" y="1447800"/>
            <a:chExt cx="7092933" cy="4129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B2561B-2D72-4319-B05A-A63B4224B349}"/>
                </a:ext>
              </a:extLst>
            </p:cNvPr>
            <p:cNvCxnSpPr/>
            <p:nvPr/>
          </p:nvCxnSpPr>
          <p:spPr>
            <a:xfrm>
              <a:off x="961030" y="1600271"/>
              <a:ext cx="709293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981" name="Group 18">
              <a:extLst>
                <a:ext uri="{FF2B5EF4-FFF2-40B4-BE49-F238E27FC236}">
                  <a16:creationId xmlns:a16="http://schemas.microsoft.com/office/drawing/2014/main" id="{00E4C4CA-7D43-4283-BBBC-912DCFA4C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030" y="1447800"/>
              <a:ext cx="7092933" cy="412943"/>
              <a:chOff x="961030" y="1447800"/>
              <a:chExt cx="7092933" cy="41294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DDBEDA9-FCF1-46B6-B834-05BDB2F0A0C9}"/>
                  </a:ext>
                </a:extLst>
              </p:cNvPr>
              <p:cNvCxnSpPr/>
              <p:nvPr/>
            </p:nvCxnSpPr>
            <p:spPr>
              <a:xfrm>
                <a:off x="961030" y="1600271"/>
                <a:ext cx="0" cy="260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9BF7FB6-9BC1-4CA8-BBAA-F221D4461516}"/>
                  </a:ext>
                </a:extLst>
              </p:cNvPr>
              <p:cNvCxnSpPr/>
              <p:nvPr/>
            </p:nvCxnSpPr>
            <p:spPr>
              <a:xfrm>
                <a:off x="8053963" y="1600271"/>
                <a:ext cx="0" cy="260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D82349F-BFF6-49FE-ACFA-57655818A3FD}"/>
                  </a:ext>
                </a:extLst>
              </p:cNvPr>
              <p:cNvCxnSpPr/>
              <p:nvPr/>
            </p:nvCxnSpPr>
            <p:spPr>
              <a:xfrm>
                <a:off x="4353509" y="1600271"/>
                <a:ext cx="0" cy="260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3A9FC6-87EF-498E-B53B-AA26C375A3B0}"/>
                  </a:ext>
                </a:extLst>
              </p:cNvPr>
              <p:cNvCxnSpPr/>
              <p:nvPr/>
            </p:nvCxnSpPr>
            <p:spPr>
              <a:xfrm flipV="1">
                <a:off x="4653546" y="1447800"/>
                <a:ext cx="0" cy="15247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1D8E32C-A9A6-4592-B098-F35A3890FE6A}"/>
              </a:ext>
            </a:extLst>
          </p:cNvPr>
          <p:cNvSpPr/>
          <p:nvPr/>
        </p:nvSpPr>
        <p:spPr>
          <a:xfrm>
            <a:off x="284163" y="3713163"/>
            <a:ext cx="2840037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Application programs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e.g. data processing programs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EA557C-2B5F-4313-9D97-A31DD5CC4811}"/>
              </a:ext>
            </a:extLst>
          </p:cNvPr>
          <p:cNvSpPr/>
          <p:nvPr/>
        </p:nvSpPr>
        <p:spPr>
          <a:xfrm>
            <a:off x="6465888" y="3498850"/>
            <a:ext cx="2500312" cy="862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>
                <a:latin typeface="+mn-lt"/>
              </a:rPr>
              <a:t>System programs</a:t>
            </a:r>
            <a:br>
              <a:rPr lang="en-US" b="1" dirty="0">
                <a:latin typeface="+mn-lt"/>
              </a:rPr>
            </a:br>
            <a:r>
              <a:rPr lang="en-US" dirty="0" err="1">
                <a:latin typeface="+mn-lt"/>
              </a:rPr>
              <a:t>e.g</a:t>
            </a:r>
            <a:r>
              <a:rPr lang="en-US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Operating systems,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real-time 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E15656-2A02-4B16-9EFD-478D2BBD9EA9}"/>
              </a:ext>
            </a:extLst>
          </p:cNvPr>
          <p:cNvSpPr/>
          <p:nvPr/>
        </p:nvSpPr>
        <p:spPr>
          <a:xfrm>
            <a:off x="3629025" y="3713163"/>
            <a:ext cx="232410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Utility programs</a:t>
            </a:r>
            <a:br>
              <a:rPr lang="en-US" b="1" dirty="0">
                <a:latin typeface="+mn-lt"/>
              </a:rPr>
            </a:br>
            <a:r>
              <a:rPr lang="en-US" sz="1400" dirty="0" err="1">
                <a:latin typeface="+mn-lt"/>
              </a:rPr>
              <a:t>e.g</a:t>
            </a:r>
            <a:r>
              <a:rPr lang="en-US" sz="1400" dirty="0">
                <a:latin typeface="+mn-lt"/>
              </a:rPr>
              <a:t> Compilers, linkers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CF7B1-E995-422E-80B1-3806956598CD}"/>
              </a:ext>
            </a:extLst>
          </p:cNvPr>
          <p:cNvSpPr/>
          <p:nvPr/>
        </p:nvSpPr>
        <p:spPr>
          <a:xfrm>
            <a:off x="144463" y="4303713"/>
            <a:ext cx="291623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latin typeface="+mn-lt"/>
              </a:rPr>
              <a:t>A </a:t>
            </a:r>
            <a:r>
              <a:rPr lang="en-US" sz="1600" b="1" dirty="0">
                <a:latin typeface="+mn-lt"/>
              </a:rPr>
              <a:t>development project </a:t>
            </a:r>
            <a:r>
              <a:rPr lang="en-US" sz="1600" dirty="0">
                <a:latin typeface="+mn-lt"/>
              </a:rPr>
              <a:t>can be considered of </a:t>
            </a:r>
            <a:r>
              <a:rPr lang="en-US" sz="1600" b="1" dirty="0">
                <a:latin typeface="+mn-lt"/>
              </a:rPr>
              <a:t>organic</a:t>
            </a:r>
            <a:r>
              <a:rPr lang="en-US" sz="1600" dirty="0">
                <a:latin typeface="+mn-lt"/>
              </a:rPr>
              <a:t> type, if the project deals with </a:t>
            </a:r>
            <a:r>
              <a:rPr lang="en-US" sz="1600" b="1" dirty="0">
                <a:latin typeface="+mn-lt"/>
              </a:rPr>
              <a:t>developing</a:t>
            </a:r>
            <a:r>
              <a:rPr lang="en-US" sz="1600" dirty="0">
                <a:latin typeface="+mn-lt"/>
              </a:rPr>
              <a:t> a </a:t>
            </a:r>
            <a:r>
              <a:rPr lang="en-US" sz="1600" b="1" dirty="0">
                <a:latin typeface="+mn-lt"/>
              </a:rPr>
              <a:t>well understood application program</a:t>
            </a:r>
            <a:r>
              <a:rPr lang="en-US" sz="1600" dirty="0">
                <a:latin typeface="+mn-lt"/>
              </a:rPr>
              <a:t>, the </a:t>
            </a:r>
            <a:r>
              <a:rPr lang="en-US" sz="1600" b="1" dirty="0">
                <a:latin typeface="+mn-lt"/>
              </a:rPr>
              <a:t>size</a:t>
            </a:r>
            <a:r>
              <a:rPr lang="en-US" sz="1600" dirty="0">
                <a:latin typeface="+mn-lt"/>
              </a:rPr>
              <a:t> of the </a:t>
            </a:r>
            <a:r>
              <a:rPr lang="en-US" sz="1600" b="1" dirty="0">
                <a:latin typeface="+mn-lt"/>
              </a:rPr>
              <a:t>development team</a:t>
            </a:r>
            <a:r>
              <a:rPr lang="en-US" sz="1600" dirty="0">
                <a:latin typeface="+mn-lt"/>
              </a:rPr>
              <a:t> is reasonably </a:t>
            </a:r>
            <a:r>
              <a:rPr lang="en-US" sz="1600" b="1" dirty="0">
                <a:latin typeface="+mn-lt"/>
              </a:rPr>
              <a:t>small</a:t>
            </a:r>
            <a:r>
              <a:rPr lang="en-US" sz="1600" dirty="0">
                <a:latin typeface="+mn-lt"/>
              </a:rPr>
              <a:t>, and the </a:t>
            </a:r>
            <a:r>
              <a:rPr lang="en-US" sz="1600" b="1" dirty="0">
                <a:latin typeface="+mn-lt"/>
              </a:rPr>
              <a:t>team members</a:t>
            </a:r>
            <a:r>
              <a:rPr lang="en-US" sz="1600" dirty="0">
                <a:latin typeface="+mn-lt"/>
              </a:rPr>
              <a:t> are </a:t>
            </a:r>
            <a:r>
              <a:rPr lang="en-US" sz="1600" b="1" dirty="0">
                <a:latin typeface="+mn-lt"/>
              </a:rPr>
              <a:t>experienced</a:t>
            </a:r>
            <a:r>
              <a:rPr lang="en-US" sz="1600" dirty="0">
                <a:latin typeface="+mn-lt"/>
              </a:rPr>
              <a:t> in </a:t>
            </a:r>
            <a:r>
              <a:rPr lang="en-US" sz="1600" b="1" dirty="0">
                <a:latin typeface="+mn-lt"/>
              </a:rPr>
              <a:t>developing similar types of projects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D5F20F-5FCF-4A0D-8E87-60A9D35091C8}"/>
              </a:ext>
            </a:extLst>
          </p:cNvPr>
          <p:cNvSpPr/>
          <p:nvPr/>
        </p:nvSpPr>
        <p:spPr>
          <a:xfrm>
            <a:off x="3238500" y="4356100"/>
            <a:ext cx="3051175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latin typeface="+mn-lt"/>
              </a:rPr>
              <a:t>A </a:t>
            </a:r>
            <a:r>
              <a:rPr lang="en-US" sz="1600" b="1" dirty="0">
                <a:latin typeface="+mn-lt"/>
              </a:rPr>
              <a:t>development project</a:t>
            </a:r>
            <a:r>
              <a:rPr lang="en-US" sz="1600" dirty="0">
                <a:latin typeface="+mn-lt"/>
              </a:rPr>
              <a:t> can be considered of </a:t>
            </a:r>
            <a:r>
              <a:rPr lang="en-US" sz="1600" b="1" dirty="0">
                <a:latin typeface="+mn-lt"/>
              </a:rPr>
              <a:t>semidetached</a:t>
            </a:r>
            <a:r>
              <a:rPr lang="en-US" sz="1600" dirty="0">
                <a:latin typeface="+mn-lt"/>
              </a:rPr>
              <a:t> type, if the </a:t>
            </a:r>
            <a:r>
              <a:rPr lang="en-US" sz="1600" b="1" dirty="0">
                <a:latin typeface="+mn-lt"/>
              </a:rPr>
              <a:t>development consists</a:t>
            </a:r>
            <a:r>
              <a:rPr lang="en-US" sz="1600" dirty="0">
                <a:latin typeface="+mn-lt"/>
              </a:rPr>
              <a:t> of a </a:t>
            </a:r>
            <a:r>
              <a:rPr lang="en-US" sz="1600" b="1" dirty="0">
                <a:latin typeface="+mn-lt"/>
              </a:rPr>
              <a:t>mixture</a:t>
            </a:r>
            <a:r>
              <a:rPr lang="en-US" sz="1600" dirty="0">
                <a:latin typeface="+mn-lt"/>
              </a:rPr>
              <a:t> of </a:t>
            </a:r>
            <a:r>
              <a:rPr lang="en-US" sz="1600" b="1" dirty="0">
                <a:latin typeface="+mn-lt"/>
              </a:rPr>
              <a:t>experienced</a:t>
            </a:r>
            <a:r>
              <a:rPr lang="en-US" sz="1600" dirty="0">
                <a:latin typeface="+mn-lt"/>
              </a:rPr>
              <a:t> &amp; </a:t>
            </a:r>
            <a:r>
              <a:rPr lang="en-US" sz="1600" b="1" dirty="0">
                <a:latin typeface="+mn-lt"/>
              </a:rPr>
              <a:t>inexperienced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staff</a:t>
            </a:r>
            <a:r>
              <a:rPr lang="en-US" sz="1600" dirty="0">
                <a:latin typeface="+mn-lt"/>
              </a:rPr>
              <a:t>. Team members may have </a:t>
            </a:r>
            <a:r>
              <a:rPr lang="en-US" sz="1600" b="1" dirty="0">
                <a:latin typeface="+mn-lt"/>
              </a:rPr>
              <a:t>limited experience on related systems</a:t>
            </a:r>
            <a:r>
              <a:rPr lang="en-US" sz="1600" dirty="0">
                <a:latin typeface="+mn-lt"/>
              </a:rPr>
              <a:t> but may be unfamiliar with some aspects of the system being developed.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93685A-D53E-4CF5-ACC9-FE280A4BBEA9}"/>
              </a:ext>
            </a:extLst>
          </p:cNvPr>
          <p:cNvSpPr/>
          <p:nvPr/>
        </p:nvSpPr>
        <p:spPr>
          <a:xfrm>
            <a:off x="6391275" y="4297363"/>
            <a:ext cx="2590800" cy="2062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latin typeface="+mn-lt"/>
              </a:rPr>
              <a:t>A </a:t>
            </a:r>
            <a:r>
              <a:rPr lang="en-US" sz="1600" b="1" dirty="0">
                <a:latin typeface="+mn-lt"/>
              </a:rPr>
              <a:t>development project</a:t>
            </a:r>
            <a:r>
              <a:rPr lang="en-US" sz="1600" dirty="0">
                <a:latin typeface="+mn-lt"/>
              </a:rPr>
              <a:t> is considered to be of </a:t>
            </a:r>
            <a:r>
              <a:rPr lang="en-US" sz="1600" b="1" dirty="0">
                <a:latin typeface="+mn-lt"/>
              </a:rPr>
              <a:t>embedded</a:t>
            </a:r>
            <a:r>
              <a:rPr lang="en-US" sz="1600" dirty="0">
                <a:latin typeface="+mn-lt"/>
              </a:rPr>
              <a:t> type, if the </a:t>
            </a:r>
            <a:r>
              <a:rPr lang="en-US" sz="1600" b="1" dirty="0">
                <a:latin typeface="+mn-lt"/>
              </a:rPr>
              <a:t>software</a:t>
            </a:r>
            <a:r>
              <a:rPr lang="en-US" sz="1600" dirty="0">
                <a:latin typeface="+mn-lt"/>
              </a:rPr>
              <a:t> being </a:t>
            </a:r>
            <a:r>
              <a:rPr lang="en-US" sz="1600" b="1" dirty="0">
                <a:latin typeface="+mn-lt"/>
              </a:rPr>
              <a:t>developed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strongly coupled</a:t>
            </a:r>
            <a:r>
              <a:rPr lang="en-US" sz="1600" dirty="0">
                <a:latin typeface="+mn-lt"/>
              </a:rPr>
              <a:t> to </a:t>
            </a:r>
            <a:r>
              <a:rPr lang="en-US" sz="1600" b="1" dirty="0">
                <a:latin typeface="+mn-lt"/>
              </a:rPr>
              <a:t>complex hardware</a:t>
            </a:r>
            <a:r>
              <a:rPr lang="en-US" sz="1600" dirty="0">
                <a:latin typeface="+mn-lt"/>
              </a:rPr>
              <a:t>, or if the </a:t>
            </a:r>
            <a:r>
              <a:rPr lang="en-US" sz="1600" b="1" dirty="0">
                <a:latin typeface="+mn-lt"/>
              </a:rPr>
              <a:t>strict regulations</a:t>
            </a:r>
            <a:r>
              <a:rPr lang="en-US" sz="1600" dirty="0">
                <a:latin typeface="+mn-lt"/>
              </a:rPr>
              <a:t> on the </a:t>
            </a:r>
            <a:r>
              <a:rPr lang="en-US" sz="1600" b="1" dirty="0">
                <a:latin typeface="+mn-lt"/>
              </a:rPr>
              <a:t>operational procedures</a:t>
            </a:r>
            <a:r>
              <a:rPr lang="en-US" sz="1600" dirty="0">
                <a:latin typeface="+mn-lt"/>
              </a:rPr>
              <a:t> exist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1B8882-D216-48C8-A90A-974670427AAF}"/>
              </a:ext>
            </a:extLst>
          </p:cNvPr>
          <p:cNvCxnSpPr/>
          <p:nvPr/>
        </p:nvCxnSpPr>
        <p:spPr>
          <a:xfrm>
            <a:off x="3181350" y="3055938"/>
            <a:ext cx="0" cy="45037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E6B64F-52B4-4A52-AF59-8A72BB13333C}"/>
              </a:ext>
            </a:extLst>
          </p:cNvPr>
          <p:cNvCxnSpPr/>
          <p:nvPr/>
        </p:nvCxnSpPr>
        <p:spPr>
          <a:xfrm>
            <a:off x="6400800" y="3055938"/>
            <a:ext cx="0" cy="45037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DF03D0-58BE-42FD-BEDC-1E01203BC686}"/>
              </a:ext>
            </a:extLst>
          </p:cNvPr>
          <p:cNvCxnSpPr/>
          <p:nvPr/>
        </p:nvCxnSpPr>
        <p:spPr>
          <a:xfrm>
            <a:off x="152400" y="4360863"/>
            <a:ext cx="8801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03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rul\Desktop\Digital Learning Content.png">
            <a:extLst>
              <a:ext uri="{FF2B5EF4-FFF2-40B4-BE49-F238E27FC236}">
                <a16:creationId xmlns:a16="http://schemas.microsoft.com/office/drawing/2014/main" id="{A1952DB2-FD66-4047-9930-4CB711B9C94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 descr="C:\Users\parul\Desktop\Untitled-1.png">
            <a:extLst>
              <a:ext uri="{FF2B5EF4-FFF2-40B4-BE49-F238E27FC236}">
                <a16:creationId xmlns:a16="http://schemas.microsoft.com/office/drawing/2014/main" id="{A1EB78C0-B86C-42DA-A0BF-0F22EFD061E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Rectangle 7">
            <a:extLst>
              <a:ext uri="{FF2B5EF4-FFF2-40B4-BE49-F238E27FC236}">
                <a16:creationId xmlns:a16="http://schemas.microsoft.com/office/drawing/2014/main" id="{1B1FAA63-53E6-4556-89F4-98D8D63C62D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74E7A361-3B66-44A0-806E-B854D261ACD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W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5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HH of Project Management</a:t>
            </a:r>
            <a:endParaRPr lang="en-IN" altLang="en-US" sz="3000" b="1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126" name="Rectangle 11">
            <a:extLst>
              <a:ext uri="{FF2B5EF4-FFF2-40B4-BE49-F238E27FC236}">
                <a16:creationId xmlns:a16="http://schemas.microsoft.com/office/drawing/2014/main" id="{C16251CE-C7A1-4681-8969-B72361CF1E4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3688" y="6357938"/>
            <a:ext cx="2500312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127" name="TextBox 12">
            <a:extLst>
              <a:ext uri="{FF2B5EF4-FFF2-40B4-BE49-F238E27FC236}">
                <a16:creationId xmlns:a16="http://schemas.microsoft.com/office/drawing/2014/main" id="{055438B4-4622-4E47-B02B-F27A53C2707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64313" y="6707188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800">
                <a:latin typeface="Calibri" panose="020F0502020204030204" pitchFamily="34" charset="0"/>
              </a:rPr>
              <a:t>Image source : Google</a:t>
            </a:r>
            <a:endParaRPr lang="en-US" altLang="en-US" sz="800">
              <a:latin typeface="Calibri" panose="020F0502020204030204" pitchFamily="34" charset="0"/>
            </a:endParaRPr>
          </a:p>
        </p:txBody>
      </p:sp>
      <p:sp>
        <p:nvSpPr>
          <p:cNvPr id="5128" name="Rectangle 13">
            <a:extLst>
              <a:ext uri="{FF2B5EF4-FFF2-40B4-BE49-F238E27FC236}">
                <a16:creationId xmlns:a16="http://schemas.microsoft.com/office/drawing/2014/main" id="{AC540CA3-F380-4475-AE1D-B5FE0F3BA29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354763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5129" name="Audio 1">
            <a:hlinkClick r:id="" action="ppaction://media"/>
            <a:extLst>
              <a:ext uri="{FF2B5EF4-FFF2-40B4-BE49-F238E27FC236}">
                <a16:creationId xmlns:a16="http://schemas.microsoft.com/office/drawing/2014/main" id="{A5EC7533-899B-4F38-8423-81CF9B1A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F1D51A-6D20-44BB-9289-32C35EC21FED}"/>
              </a:ext>
            </a:extLst>
          </p:cNvPr>
          <p:cNvSpPr/>
          <p:nvPr/>
        </p:nvSpPr>
        <p:spPr>
          <a:xfrm>
            <a:off x="0" y="2330450"/>
            <a:ext cx="9144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Boehm suggests an approach (W5HH) that addresses project objectives, milestones and schedules, responsibilities, management and technical approaches and required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15D7F-AE11-4BBF-8F35-AF16B947AAEA}"/>
              </a:ext>
            </a:extLst>
          </p:cNvPr>
          <p:cNvSpPr/>
          <p:nvPr/>
        </p:nvSpPr>
        <p:spPr>
          <a:xfrm>
            <a:off x="25400" y="3262313"/>
            <a:ext cx="90360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Why is the system being developed?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Enables all parties to assess the validity of business reasons for the software work. In another words - does the business purpose justify the expenditure of people, time, and money?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356EA-C6B1-4AE3-BAA6-D4336C969B6D}"/>
              </a:ext>
            </a:extLst>
          </p:cNvPr>
          <p:cNvSpPr/>
          <p:nvPr/>
        </p:nvSpPr>
        <p:spPr>
          <a:xfrm>
            <a:off x="53975" y="4549775"/>
            <a:ext cx="903605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What will be done? 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The answers to these questions help the team to establish a project schedule by identifying key project tasks and the milestones that are required by the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55F35-49AC-496B-B036-0D88C717E7DF}"/>
              </a:ext>
            </a:extLst>
          </p:cNvPr>
          <p:cNvSpPr/>
          <p:nvPr/>
        </p:nvSpPr>
        <p:spPr>
          <a:xfrm>
            <a:off x="25400" y="5710238"/>
            <a:ext cx="45720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When will it be accomplished?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Project schedule to achieve milestone</a:t>
            </a:r>
          </a:p>
        </p:txBody>
      </p:sp>
    </p:spTree>
  </p:cSld>
  <p:clrMapOvr>
    <a:masterClrMapping/>
  </p:clrMapOvr>
  <p:transition advTm="52647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parul\Desktop\Digital Learning Content.png">
            <a:extLst>
              <a:ext uri="{FF2B5EF4-FFF2-40B4-BE49-F238E27FC236}">
                <a16:creationId xmlns:a16="http://schemas.microsoft.com/office/drawing/2014/main" id="{5C002C42-DF7D-4BA7-B3F5-D5ECA00A3FA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3038"/>
            <a:ext cx="9161463" cy="703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6" descr="C:\Users\parul\Desktop\Untitled-1.png">
            <a:extLst>
              <a:ext uri="{FF2B5EF4-FFF2-40B4-BE49-F238E27FC236}">
                <a16:creationId xmlns:a16="http://schemas.microsoft.com/office/drawing/2014/main" id="{E1DD1A88-8EC1-4B7F-90CF-7432F7A4766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988" name="Rectangle 7">
            <a:extLst>
              <a:ext uri="{FF2B5EF4-FFF2-40B4-BE49-F238E27FC236}">
                <a16:creationId xmlns:a16="http://schemas.microsoft.com/office/drawing/2014/main" id="{9D6AD40F-41A0-429D-ADC7-B1EBB941A86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14288" y="1381125"/>
            <a:ext cx="9144001" cy="642938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bg1"/>
                </a:solidFill>
                <a:latin typeface="Calibri" panose="020F0502020204030204" pitchFamily="34" charset="0"/>
              </a:rPr>
              <a:t>Software Development Project Cont.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41989" name="TextBox 6">
            <a:extLst>
              <a:ext uri="{FF2B5EF4-FFF2-40B4-BE49-F238E27FC236}">
                <a16:creationId xmlns:a16="http://schemas.microsoft.com/office/drawing/2014/main" id="{A312EF72-8CC6-4CD8-979D-E704EBEE96B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990" name="TextBox 9">
            <a:extLst>
              <a:ext uri="{FF2B5EF4-FFF2-40B4-BE49-F238E27FC236}">
                <a16:creationId xmlns:a16="http://schemas.microsoft.com/office/drawing/2014/main" id="{D67F6EDB-4C69-42F7-9BF6-89E31DBB7DC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4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E80DD-30A3-429F-8719-FAF37BC7A974}"/>
              </a:ext>
            </a:extLst>
          </p:cNvPr>
          <p:cNvSpPr txBox="1"/>
          <p:nvPr/>
        </p:nvSpPr>
        <p:spPr>
          <a:xfrm>
            <a:off x="17463" y="2193925"/>
            <a:ext cx="1143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87F3C-4550-4182-A61F-B89A26CD008F}"/>
              </a:ext>
            </a:extLst>
          </p:cNvPr>
          <p:cNvSpPr/>
          <p:nvPr/>
        </p:nvSpPr>
        <p:spPr>
          <a:xfrm>
            <a:off x="266700" y="2738438"/>
            <a:ext cx="838200" cy="3381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</a:rPr>
              <a:t>Organic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FB848-E91F-476C-AEDD-100F0EFD47A5}"/>
              </a:ext>
            </a:extLst>
          </p:cNvPr>
          <p:cNvSpPr/>
          <p:nvPr/>
        </p:nvSpPr>
        <p:spPr>
          <a:xfrm>
            <a:off x="169863" y="4100513"/>
            <a:ext cx="995362" cy="5857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</a:rPr>
              <a:t>Semi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Detached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5C72A-AFE1-4CE9-B666-C1902AAFDB26}"/>
              </a:ext>
            </a:extLst>
          </p:cNvPr>
          <p:cNvSpPr/>
          <p:nvPr/>
        </p:nvSpPr>
        <p:spPr>
          <a:xfrm>
            <a:off x="55563" y="5776913"/>
            <a:ext cx="1098550" cy="3381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</a:rPr>
              <a:t>Embedded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EDF00-7B37-4B09-A5AF-44244498539E}"/>
              </a:ext>
            </a:extLst>
          </p:cNvPr>
          <p:cNvSpPr txBox="1"/>
          <p:nvPr/>
        </p:nvSpPr>
        <p:spPr>
          <a:xfrm>
            <a:off x="1198563" y="2030413"/>
            <a:ext cx="1143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</a:rPr>
              <a:t>Project 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24E4E-70A0-439D-8C1D-563830DA9E56}"/>
              </a:ext>
            </a:extLst>
          </p:cNvPr>
          <p:cNvSpPr txBox="1"/>
          <p:nvPr/>
        </p:nvSpPr>
        <p:spPr>
          <a:xfrm>
            <a:off x="1349375" y="2873375"/>
            <a:ext cx="8905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Typically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2-50 </a:t>
            </a:r>
            <a:br>
              <a:rPr lang="en-US" sz="1600" b="1" dirty="0">
                <a:solidFill>
                  <a:srgbClr val="C00000"/>
                </a:solidFill>
                <a:latin typeface="+mn-lt"/>
              </a:rPr>
            </a:br>
            <a:r>
              <a:rPr lang="en-US" sz="1600" b="1" dirty="0">
                <a:solidFill>
                  <a:srgbClr val="C00000"/>
                </a:solidFill>
                <a:latin typeface="+mn-lt"/>
              </a:rPr>
              <a:t>KLOC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38540-E174-4C10-8F1D-46BF5C1F74D6}"/>
              </a:ext>
            </a:extLst>
          </p:cNvPr>
          <p:cNvSpPr txBox="1"/>
          <p:nvPr/>
        </p:nvSpPr>
        <p:spPr>
          <a:xfrm>
            <a:off x="1341438" y="4244975"/>
            <a:ext cx="890587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Typically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50-300 </a:t>
            </a:r>
            <a:br>
              <a:rPr lang="en-US" sz="1600" b="1" dirty="0">
                <a:solidFill>
                  <a:srgbClr val="C00000"/>
                </a:solidFill>
                <a:latin typeface="+mn-lt"/>
              </a:rPr>
            </a:br>
            <a:r>
              <a:rPr lang="en-US" sz="1600" b="1" dirty="0">
                <a:solidFill>
                  <a:srgbClr val="C00000"/>
                </a:solidFill>
                <a:latin typeface="+mn-lt"/>
              </a:rPr>
              <a:t>KLOC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1D68D-91BC-4B50-B766-916FFFC51292}"/>
              </a:ext>
            </a:extLst>
          </p:cNvPr>
          <p:cNvSpPr txBox="1"/>
          <p:nvPr/>
        </p:nvSpPr>
        <p:spPr>
          <a:xfrm>
            <a:off x="1363663" y="5822950"/>
            <a:ext cx="100171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</a:rPr>
              <a:t>Typically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Over 300 </a:t>
            </a:r>
            <a:br>
              <a:rPr lang="en-US" sz="1600" b="1" dirty="0">
                <a:solidFill>
                  <a:srgbClr val="C00000"/>
                </a:solidFill>
                <a:latin typeface="+mn-lt"/>
              </a:rPr>
            </a:br>
            <a:r>
              <a:rPr lang="en-US" sz="1600" b="1" dirty="0">
                <a:solidFill>
                  <a:srgbClr val="C00000"/>
                </a:solidFill>
                <a:latin typeface="+mn-lt"/>
              </a:rPr>
              <a:t>KLOC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F85899-F6F6-476A-82D5-00400B9715C9}"/>
              </a:ext>
            </a:extLst>
          </p:cNvPr>
          <p:cNvSpPr txBox="1"/>
          <p:nvPr/>
        </p:nvSpPr>
        <p:spPr>
          <a:xfrm>
            <a:off x="2733675" y="2135188"/>
            <a:ext cx="25701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Nature of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9C870-585F-4D84-8A09-BC207540AAC9}"/>
              </a:ext>
            </a:extLst>
          </p:cNvPr>
          <p:cNvSpPr txBox="1"/>
          <p:nvPr/>
        </p:nvSpPr>
        <p:spPr>
          <a:xfrm>
            <a:off x="5580112" y="2029294"/>
            <a:ext cx="677108" cy="612495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Innovation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714E4-1138-46FE-910D-BE2C62EB0FDE}"/>
              </a:ext>
            </a:extLst>
          </p:cNvPr>
          <p:cNvSpPr txBox="1"/>
          <p:nvPr/>
        </p:nvSpPr>
        <p:spPr>
          <a:xfrm>
            <a:off x="6211396" y="1670394"/>
            <a:ext cx="677108" cy="99059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Dead </a:t>
            </a:r>
          </a:p>
          <a:p>
            <a:pPr>
              <a:defRPr/>
            </a:pPr>
            <a:r>
              <a:rPr lang="en-US" sz="1600" b="1" dirty="0">
                <a:latin typeface="+mn-lt"/>
              </a:rPr>
              <a:t>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4D093-A516-436A-B82E-4819CF6DDEDE}"/>
              </a:ext>
            </a:extLst>
          </p:cNvPr>
          <p:cNvSpPr txBox="1"/>
          <p:nvPr/>
        </p:nvSpPr>
        <p:spPr>
          <a:xfrm>
            <a:off x="7031038" y="2076450"/>
            <a:ext cx="19256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</a:rPr>
              <a:t>Development</a:t>
            </a:r>
            <a:br>
              <a:rPr lang="en-US" sz="1600" b="1" dirty="0">
                <a:latin typeface="+mn-lt"/>
              </a:rPr>
            </a:br>
            <a:r>
              <a:rPr lang="en-US" sz="1600" b="1" dirty="0">
                <a:latin typeface="+mn-lt"/>
              </a:rPr>
              <a:t>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D8C16D-E188-4774-8D65-77ADA4AFCF57}"/>
              </a:ext>
            </a:extLst>
          </p:cNvPr>
          <p:cNvSpPr/>
          <p:nvPr/>
        </p:nvSpPr>
        <p:spPr>
          <a:xfrm>
            <a:off x="2476500" y="2636838"/>
            <a:ext cx="3055938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Small Size </a:t>
            </a:r>
            <a:r>
              <a:rPr lang="en-US" sz="1600" dirty="0">
                <a:latin typeface="+mn-lt"/>
              </a:rPr>
              <a:t>Project, Experienced developers in the familiar  environment, E.g. Payroll, Inventory projects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89A70-FE78-4577-88C1-15C534D0FB97}"/>
              </a:ext>
            </a:extLst>
          </p:cNvPr>
          <p:cNvSpPr/>
          <p:nvPr/>
        </p:nvSpPr>
        <p:spPr>
          <a:xfrm>
            <a:off x="2438400" y="4071938"/>
            <a:ext cx="3124200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Medium Size </a:t>
            </a:r>
            <a:r>
              <a:rPr lang="en-US" sz="1600" dirty="0">
                <a:latin typeface="+mn-lt"/>
              </a:rPr>
              <a:t>Project, Medium Size Team, Average Previous Experience, e.g. Utility Systems like Compilers, Database Systems, editors etc.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39FF9-F170-4B9D-8E1C-4D10887DF150}"/>
              </a:ext>
            </a:extLst>
          </p:cNvPr>
          <p:cNvSpPr/>
          <p:nvPr/>
        </p:nvSpPr>
        <p:spPr>
          <a:xfrm>
            <a:off x="2438400" y="5588000"/>
            <a:ext cx="3055938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Large Project</a:t>
            </a:r>
            <a:r>
              <a:rPr lang="en-US" sz="1600" dirty="0">
                <a:latin typeface="+mn-lt"/>
              </a:rPr>
              <a:t>, Real Time Systems, Complex interfaces, very little previous Experience. E.g. ATMs, Air Traffic Controls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6CDF17-371D-4754-B351-E7539FFC915C}"/>
              </a:ext>
            </a:extLst>
          </p:cNvPr>
          <p:cNvCxnSpPr>
            <a:cxnSpLocks/>
          </p:cNvCxnSpPr>
          <p:nvPr/>
        </p:nvCxnSpPr>
        <p:spPr>
          <a:xfrm>
            <a:off x="1219200" y="1970088"/>
            <a:ext cx="0" cy="47767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D261D3-54ED-4B16-8B41-25403A27A1A6}"/>
              </a:ext>
            </a:extLst>
          </p:cNvPr>
          <p:cNvCxnSpPr>
            <a:cxnSpLocks/>
          </p:cNvCxnSpPr>
          <p:nvPr/>
        </p:nvCxnSpPr>
        <p:spPr>
          <a:xfrm>
            <a:off x="2341563" y="1970088"/>
            <a:ext cx="20637" cy="47974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3BAE2-F005-4605-ABFA-0672601EB747}"/>
              </a:ext>
            </a:extLst>
          </p:cNvPr>
          <p:cNvCxnSpPr>
            <a:cxnSpLocks/>
          </p:cNvCxnSpPr>
          <p:nvPr/>
        </p:nvCxnSpPr>
        <p:spPr>
          <a:xfrm flipH="1">
            <a:off x="5562600" y="1970088"/>
            <a:ext cx="17463" cy="47767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E6C22B-6698-46C0-8014-EDD5C740BC89}"/>
              </a:ext>
            </a:extLst>
          </p:cNvPr>
          <p:cNvCxnSpPr>
            <a:cxnSpLocks/>
          </p:cNvCxnSpPr>
          <p:nvPr/>
        </p:nvCxnSpPr>
        <p:spPr>
          <a:xfrm>
            <a:off x="6211888" y="1863725"/>
            <a:ext cx="36512" cy="4883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6FCFE2-5D3A-4056-A863-60B823BF29BE}"/>
              </a:ext>
            </a:extLst>
          </p:cNvPr>
          <p:cNvCxnSpPr>
            <a:cxnSpLocks/>
          </p:cNvCxnSpPr>
          <p:nvPr/>
        </p:nvCxnSpPr>
        <p:spPr>
          <a:xfrm>
            <a:off x="6934200" y="1863725"/>
            <a:ext cx="0" cy="4883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8521F8-B0B4-4643-90BE-0E0877E2CE28}"/>
              </a:ext>
            </a:extLst>
          </p:cNvPr>
          <p:cNvCxnSpPr/>
          <p:nvPr/>
        </p:nvCxnSpPr>
        <p:spPr>
          <a:xfrm>
            <a:off x="-15875" y="266065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3F01F8-BBEE-45C0-8996-D0233EAF29B7}"/>
              </a:ext>
            </a:extLst>
          </p:cNvPr>
          <p:cNvSpPr/>
          <p:nvPr/>
        </p:nvSpPr>
        <p:spPr>
          <a:xfrm>
            <a:off x="5624810" y="3023401"/>
            <a:ext cx="430887" cy="50943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Little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450801-DDD3-4AA9-83DF-454F6FEF98C0}"/>
              </a:ext>
            </a:extLst>
          </p:cNvPr>
          <p:cNvSpPr/>
          <p:nvPr/>
        </p:nvSpPr>
        <p:spPr>
          <a:xfrm>
            <a:off x="5651956" y="4373087"/>
            <a:ext cx="430887" cy="7944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Medium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353BD-9A06-4C7A-B7C7-A5958553397C}"/>
              </a:ext>
            </a:extLst>
          </p:cNvPr>
          <p:cNvSpPr/>
          <p:nvPr/>
        </p:nvSpPr>
        <p:spPr>
          <a:xfrm>
            <a:off x="5537868" y="5812760"/>
            <a:ext cx="677108" cy="94949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Significant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Required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1614D9-5DB3-46EB-89F9-10B30C953883}"/>
              </a:ext>
            </a:extLst>
          </p:cNvPr>
          <p:cNvSpPr/>
          <p:nvPr/>
        </p:nvSpPr>
        <p:spPr>
          <a:xfrm>
            <a:off x="6360468" y="5954141"/>
            <a:ext cx="430887" cy="50879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Tight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E2063-59F5-46A6-AE89-F2AF961173B6}"/>
              </a:ext>
            </a:extLst>
          </p:cNvPr>
          <p:cNvSpPr/>
          <p:nvPr/>
        </p:nvSpPr>
        <p:spPr>
          <a:xfrm>
            <a:off x="6320135" y="4373087"/>
            <a:ext cx="430887" cy="7944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Medium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B55D5-F16F-4EDD-82F2-AD1888D7CF72}"/>
              </a:ext>
            </a:extLst>
          </p:cNvPr>
          <p:cNvSpPr/>
          <p:nvPr/>
        </p:nvSpPr>
        <p:spPr>
          <a:xfrm>
            <a:off x="6301024" y="2979126"/>
            <a:ext cx="430887" cy="86626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Not Tight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E8F897-F293-4C1A-BB30-A9D0E05C9052}"/>
              </a:ext>
            </a:extLst>
          </p:cNvPr>
          <p:cNvSpPr/>
          <p:nvPr/>
        </p:nvSpPr>
        <p:spPr>
          <a:xfrm>
            <a:off x="7000875" y="3178175"/>
            <a:ext cx="180498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Familiar &amp; In-house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E6B49-9EAD-46DD-9F92-BC4037AE1334}"/>
              </a:ext>
            </a:extLst>
          </p:cNvPr>
          <p:cNvSpPr/>
          <p:nvPr/>
        </p:nvSpPr>
        <p:spPr>
          <a:xfrm>
            <a:off x="7010400" y="4568825"/>
            <a:ext cx="887413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Medium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07EB9F-C88D-48EF-B9F2-D428EF1243B2}"/>
              </a:ext>
            </a:extLst>
          </p:cNvPr>
          <p:cNvSpPr/>
          <p:nvPr/>
        </p:nvSpPr>
        <p:spPr>
          <a:xfrm>
            <a:off x="7046913" y="5700713"/>
            <a:ext cx="2001837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Complex hardware &amp; customer Interfaces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72585-1CDF-4CF5-93D0-37108A2CC93C}"/>
              </a:ext>
            </a:extLst>
          </p:cNvPr>
          <p:cNvCxnSpPr/>
          <p:nvPr/>
        </p:nvCxnSpPr>
        <p:spPr>
          <a:xfrm>
            <a:off x="141288" y="4149725"/>
            <a:ext cx="881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00C3FF-971C-47E1-AAD5-FC80AF3E5634}"/>
              </a:ext>
            </a:extLst>
          </p:cNvPr>
          <p:cNvCxnSpPr/>
          <p:nvPr/>
        </p:nvCxnSpPr>
        <p:spPr>
          <a:xfrm>
            <a:off x="152400" y="5732463"/>
            <a:ext cx="8812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102033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parul\Desktop\Digital Learning Content.png">
            <a:extLst>
              <a:ext uri="{FF2B5EF4-FFF2-40B4-BE49-F238E27FC236}">
                <a16:creationId xmlns:a16="http://schemas.microsoft.com/office/drawing/2014/main" id="{1D34C308-9988-472B-AF5B-9B6FA5723C1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6" descr="C:\Users\parul\Desktop\Untitled-1.png">
            <a:extLst>
              <a:ext uri="{FF2B5EF4-FFF2-40B4-BE49-F238E27FC236}">
                <a16:creationId xmlns:a16="http://schemas.microsoft.com/office/drawing/2014/main" id="{7EF0DF59-BCB6-479E-8B46-9A0076B314F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2" name="Rectangle 7">
            <a:extLst>
              <a:ext uri="{FF2B5EF4-FFF2-40B4-BE49-F238E27FC236}">
                <a16:creationId xmlns:a16="http://schemas.microsoft.com/office/drawing/2014/main" id="{EB234544-4347-4D1B-A202-17F772B75DA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6DD2D85D-3A0A-4671-9CFA-FBAC7CD3A30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COCOMO Model</a:t>
            </a:r>
            <a:endParaRPr lang="en-US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3014" name="TextBox 9">
            <a:extLst>
              <a:ext uri="{FF2B5EF4-FFF2-40B4-BE49-F238E27FC236}">
                <a16:creationId xmlns:a16="http://schemas.microsoft.com/office/drawing/2014/main" id="{8E69AE48-7CA8-4EE3-AA08-F151FE5EF06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3015" name="Audio 1">
            <a:hlinkClick r:id="" action="ppaction://media"/>
            <a:extLst>
              <a:ext uri="{FF2B5EF4-FFF2-40B4-BE49-F238E27FC236}">
                <a16:creationId xmlns:a16="http://schemas.microsoft.com/office/drawing/2014/main" id="{450CAA09-0149-4642-A55D-8C3C0694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343F6E-9CB7-4A98-803E-0B85AB0FD5EE}"/>
              </a:ext>
            </a:extLst>
          </p:cNvPr>
          <p:cNvSpPr/>
          <p:nvPr/>
        </p:nvSpPr>
        <p:spPr>
          <a:xfrm>
            <a:off x="82550" y="2170113"/>
            <a:ext cx="87328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COCOMO (Constructive Cost Estimation Model) </a:t>
            </a:r>
            <a:r>
              <a:rPr lang="en-US" sz="2000" dirty="0">
                <a:latin typeface="+mn-lt"/>
              </a:rPr>
              <a:t>was proposed by Boehm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According to Boehm, </a:t>
            </a:r>
            <a:r>
              <a:rPr lang="en-US" sz="2000" b="1" dirty="0">
                <a:latin typeface="+mn-lt"/>
              </a:rPr>
              <a:t>software cost estimation </a:t>
            </a:r>
            <a:r>
              <a:rPr lang="en-US" sz="2000" dirty="0">
                <a:latin typeface="+mn-lt"/>
              </a:rPr>
              <a:t>should be done through three stages: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Basic COCOMO,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Intermediate COCOMO, and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Complete COCOMO</a:t>
            </a:r>
          </a:p>
        </p:txBody>
      </p:sp>
    </p:spTree>
  </p:cSld>
  <p:clrMapOvr>
    <a:masterClrMapping/>
  </p:clrMapOvr>
  <p:transition advTm="102033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parul\Desktop\Digital Learning Content.png">
            <a:extLst>
              <a:ext uri="{FF2B5EF4-FFF2-40B4-BE49-F238E27FC236}">
                <a16:creationId xmlns:a16="http://schemas.microsoft.com/office/drawing/2014/main" id="{05719DFF-BA49-4FB1-9EF2-D5221801BA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6" descr="C:\Users\parul\Desktop\Untitled-1.png">
            <a:extLst>
              <a:ext uri="{FF2B5EF4-FFF2-40B4-BE49-F238E27FC236}">
                <a16:creationId xmlns:a16="http://schemas.microsoft.com/office/drawing/2014/main" id="{69D2B057-1B17-468C-91B2-07D9FAC7E71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6" name="Rectangle 7">
            <a:extLst>
              <a:ext uri="{FF2B5EF4-FFF2-40B4-BE49-F238E27FC236}">
                <a16:creationId xmlns:a16="http://schemas.microsoft.com/office/drawing/2014/main" id="{990D642C-325C-459E-AA49-FC793E56F6B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508125"/>
            <a:ext cx="9144000" cy="642938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29E6216-C5E9-4947-A137-EAA3696C6F9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508125"/>
            <a:ext cx="8763000" cy="7572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Basic COCOMO Model</a:t>
            </a:r>
            <a:endParaRPr lang="en-US" altLang="en-US" sz="3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8" name="TextBox 9">
            <a:extLst>
              <a:ext uri="{FF2B5EF4-FFF2-40B4-BE49-F238E27FC236}">
                <a16:creationId xmlns:a16="http://schemas.microsoft.com/office/drawing/2014/main" id="{716B771C-6F7B-4E11-9BE0-D3BB3926D23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78004-D040-44B2-8FC1-549A2379B947}"/>
              </a:ext>
            </a:extLst>
          </p:cNvPr>
          <p:cNvSpPr/>
          <p:nvPr/>
        </p:nvSpPr>
        <p:spPr>
          <a:xfrm>
            <a:off x="149225" y="2732088"/>
            <a:ext cx="89535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basic COCOMO </a:t>
            </a:r>
            <a:r>
              <a:rPr lang="en-US" sz="2000" dirty="0">
                <a:latin typeface="+mn-lt"/>
              </a:rPr>
              <a:t>model gives an </a:t>
            </a:r>
            <a:r>
              <a:rPr lang="en-US" sz="2000" b="1" dirty="0">
                <a:latin typeface="+mn-lt"/>
              </a:rPr>
              <a:t>approximate estimate </a:t>
            </a:r>
            <a:r>
              <a:rPr lang="en-US" sz="2000" dirty="0">
                <a:latin typeface="+mn-lt"/>
              </a:rPr>
              <a:t>of the project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FE59-11BA-45D7-9983-4B083A0D5CA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244" y="2129193"/>
            <a:ext cx="4586256" cy="375872"/>
          </a:xfrm>
          <a:prstGeom prst="rect">
            <a:avLst/>
          </a:prstGeom>
          <a:blipFill>
            <a:blip r:embed="rId9"/>
            <a:srcRect/>
            <a:stretch>
              <a:fillRect l="-265" b="-31250"/>
            </a:stretch>
          </a:blip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000">
                <a:noFill/>
                <a:latin typeface="+mn-lt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3258D-6810-4BC3-B879-F55E970525ED}"/>
              </a:ext>
            </a:extLst>
          </p:cNvPr>
          <p:cNvSpPr/>
          <p:nvPr/>
        </p:nvSpPr>
        <p:spPr>
          <a:xfrm>
            <a:off x="0" y="3132138"/>
            <a:ext cx="8928100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KLOC</a:t>
            </a:r>
            <a:r>
              <a:rPr lang="en-US" sz="2000" dirty="0">
                <a:latin typeface="+mn-lt"/>
              </a:rPr>
              <a:t> is the estimated size of the software product expressed in Kilo Lines of Code,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a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b="1" dirty="0">
                <a:latin typeface="+mn-lt"/>
              </a:rPr>
              <a:t>, a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b="1" dirty="0">
                <a:latin typeface="+mn-lt"/>
              </a:rPr>
              <a:t>, b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b="1" dirty="0">
                <a:latin typeface="+mn-lt"/>
              </a:rPr>
              <a:t>, b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are constants for each category of software products,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latin typeface="+mn-lt"/>
              </a:rPr>
              <a:t>Tdev</a:t>
            </a:r>
            <a:r>
              <a:rPr lang="en-US" sz="2000" dirty="0">
                <a:latin typeface="+mn-lt"/>
              </a:rPr>
              <a:t> is the estimated </a:t>
            </a:r>
            <a:r>
              <a:rPr lang="en-US" sz="2000" b="1" dirty="0">
                <a:latin typeface="+mn-lt"/>
              </a:rPr>
              <a:t>time to develop </a:t>
            </a:r>
            <a:r>
              <a:rPr lang="en-US" sz="2000" dirty="0">
                <a:latin typeface="+mn-lt"/>
              </a:rPr>
              <a:t>the software, </a:t>
            </a:r>
            <a:r>
              <a:rPr lang="en-US" sz="2000" b="1" dirty="0">
                <a:latin typeface="+mn-lt"/>
              </a:rPr>
              <a:t>expressed in months</a:t>
            </a:r>
            <a:r>
              <a:rPr lang="en-US" sz="2000" dirty="0">
                <a:latin typeface="+mn-lt"/>
              </a:rPr>
              <a:t>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Effort</a:t>
            </a:r>
            <a:r>
              <a:rPr lang="en-US" sz="2000" dirty="0">
                <a:latin typeface="+mn-lt"/>
              </a:rPr>
              <a:t> is the total effort required to develop the software product, expressed in </a:t>
            </a:r>
            <a:r>
              <a:rPr lang="en-US" sz="2000" b="1" dirty="0">
                <a:latin typeface="+mn-lt"/>
              </a:rPr>
              <a:t>person months (PMs)</a:t>
            </a:r>
            <a:r>
              <a:rPr lang="en-US" sz="2000" dirty="0">
                <a:latin typeface="+mn-lt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179EA3-BE9B-4EDC-A958-2F6A9787EE83}"/>
              </a:ext>
            </a:extLst>
          </p:cNvPr>
          <p:cNvGraphicFramePr>
            <a:graphicFrameLocks noGrp="1"/>
          </p:cNvGraphicFramePr>
          <p:nvPr/>
        </p:nvGraphicFramePr>
        <p:xfrm>
          <a:off x="893763" y="5014913"/>
          <a:ext cx="6270625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Project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B2 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Organic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0.38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Semidetached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0.35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Embedded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0.32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074" name="Picture 1">
            <a:extLst>
              <a:ext uri="{FF2B5EF4-FFF2-40B4-BE49-F238E27FC236}">
                <a16:creationId xmlns:a16="http://schemas.microsoft.com/office/drawing/2014/main" id="{23BECA3D-6CE2-416E-B70D-7AC30C0B7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4005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parul\Desktop\Digital Learning Content.png">
            <a:extLst>
              <a:ext uri="{FF2B5EF4-FFF2-40B4-BE49-F238E27FC236}">
                <a16:creationId xmlns:a16="http://schemas.microsoft.com/office/drawing/2014/main" id="{8EBC0605-67D0-49F4-98F6-8863AAB3CE5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6" descr="C:\Users\parul\Desktop\Untitled-1.png">
            <a:extLst>
              <a:ext uri="{FF2B5EF4-FFF2-40B4-BE49-F238E27FC236}">
                <a16:creationId xmlns:a16="http://schemas.microsoft.com/office/drawing/2014/main" id="{0A05C9B0-D687-4C06-A348-9E9AE8D3C4A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92735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Rectangle 7">
            <a:extLst>
              <a:ext uri="{FF2B5EF4-FFF2-40B4-BE49-F238E27FC236}">
                <a16:creationId xmlns:a16="http://schemas.microsoft.com/office/drawing/2014/main" id="{B5DF66EE-BB87-49D2-B153-C71881A11C6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solidFill>
                  <a:schemeClr val="bg1"/>
                </a:solidFill>
                <a:latin typeface="Calibri" panose="020F0502020204030204" pitchFamily="34" charset="0"/>
              </a:rPr>
              <a:t>Basic COCOMO Model Cont.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45061" name="TextBox 6">
            <a:extLst>
              <a:ext uri="{FF2B5EF4-FFF2-40B4-BE49-F238E27FC236}">
                <a16:creationId xmlns:a16="http://schemas.microsoft.com/office/drawing/2014/main" id="{DEBD638E-A6FC-4B15-B3F0-39403DA5C43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30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62" name="TextBox 9">
            <a:extLst>
              <a:ext uri="{FF2B5EF4-FFF2-40B4-BE49-F238E27FC236}">
                <a16:creationId xmlns:a16="http://schemas.microsoft.com/office/drawing/2014/main" id="{33F219B2-E412-4488-8730-77A3C028650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063" name="Audio 1">
            <a:hlinkClick r:id="" action="ppaction://media"/>
            <a:extLst>
              <a:ext uri="{FF2B5EF4-FFF2-40B4-BE49-F238E27FC236}">
                <a16:creationId xmlns:a16="http://schemas.microsoft.com/office/drawing/2014/main" id="{C6A63C4A-27AE-4140-BAED-1FAD12E4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B35EB8-C1E0-4368-AB65-26440EF40447}"/>
              </a:ext>
            </a:extLst>
          </p:cNvPr>
          <p:cNvSpPr/>
          <p:nvPr/>
        </p:nvSpPr>
        <p:spPr>
          <a:xfrm>
            <a:off x="26988" y="2047875"/>
            <a:ext cx="882015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effort estimation is expressed in </a:t>
            </a:r>
            <a:r>
              <a:rPr lang="en-US" sz="2000" b="1" dirty="0">
                <a:latin typeface="+mn-lt"/>
              </a:rPr>
              <a:t>units of person-months (PM)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It is the </a:t>
            </a:r>
            <a:r>
              <a:rPr lang="en-US" sz="2000" b="1" dirty="0">
                <a:latin typeface="+mn-lt"/>
              </a:rPr>
              <a:t>area under the person-month plot</a:t>
            </a:r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>
                <a:latin typeface="+mn-lt"/>
              </a:rPr>
              <a:t>effort of 100 PM</a:t>
            </a:r>
            <a:r>
              <a:rPr lang="en-US" sz="2000" dirty="0">
                <a:latin typeface="+mn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does not</a:t>
            </a:r>
            <a:r>
              <a:rPr lang="en-US" sz="2000" dirty="0">
                <a:latin typeface="+mn-lt"/>
              </a:rPr>
              <a:t> imply that </a:t>
            </a:r>
            <a:r>
              <a:rPr lang="en-US" sz="2000" b="1" dirty="0">
                <a:latin typeface="+mn-lt"/>
              </a:rPr>
              <a:t>100 persons </a:t>
            </a:r>
            <a:r>
              <a:rPr lang="en-US" sz="2000" dirty="0">
                <a:latin typeface="+mn-lt"/>
              </a:rPr>
              <a:t>should </a:t>
            </a:r>
            <a:r>
              <a:rPr lang="en-US" sz="2000" b="1" dirty="0">
                <a:latin typeface="+mn-lt"/>
              </a:rPr>
              <a:t>work for 1 month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does not</a:t>
            </a:r>
            <a:r>
              <a:rPr lang="en-US" sz="2000" dirty="0">
                <a:latin typeface="+mn-lt"/>
              </a:rPr>
              <a:t> imply that </a:t>
            </a:r>
            <a:r>
              <a:rPr lang="en-US" sz="2000" b="1" dirty="0">
                <a:latin typeface="+mn-lt"/>
              </a:rPr>
              <a:t>1 person</a:t>
            </a:r>
            <a:r>
              <a:rPr lang="en-US" sz="2000" dirty="0">
                <a:latin typeface="+mn-lt"/>
              </a:rPr>
              <a:t> should be </a:t>
            </a:r>
            <a:r>
              <a:rPr lang="en-US" sz="2000" b="1" dirty="0">
                <a:latin typeface="+mn-lt"/>
              </a:rPr>
              <a:t>employed for 100 months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61F84-39FF-4D3B-A966-69446EEB5002}"/>
              </a:ext>
            </a:extLst>
          </p:cNvPr>
          <p:cNvSpPr/>
          <p:nvPr/>
        </p:nvSpPr>
        <p:spPr>
          <a:xfrm>
            <a:off x="26988" y="3779838"/>
            <a:ext cx="8901112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Every line of source</a:t>
            </a:r>
            <a:r>
              <a:rPr lang="en-US" sz="2000" dirty="0">
                <a:latin typeface="+mn-lt"/>
              </a:rPr>
              <a:t> text should be </a:t>
            </a:r>
            <a:r>
              <a:rPr lang="en-US" sz="2000" b="1" dirty="0">
                <a:latin typeface="+mn-lt"/>
              </a:rPr>
              <a:t>calculated</a:t>
            </a:r>
            <a:r>
              <a:rPr lang="en-US" sz="2000" dirty="0">
                <a:latin typeface="+mn-lt"/>
              </a:rPr>
              <a:t> as </a:t>
            </a:r>
            <a:r>
              <a:rPr lang="en-US" sz="2000" b="1" dirty="0">
                <a:latin typeface="+mn-lt"/>
              </a:rPr>
              <a:t>one LOC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irrespective of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actual number of instructions</a:t>
            </a:r>
            <a:r>
              <a:rPr lang="en-US" sz="2000" dirty="0">
                <a:latin typeface="+mn-lt"/>
              </a:rPr>
              <a:t> on that line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If a </a:t>
            </a:r>
            <a:r>
              <a:rPr lang="en-US" sz="2000" b="1" dirty="0">
                <a:latin typeface="+mn-lt"/>
              </a:rPr>
              <a:t>single instruction spans several lines</a:t>
            </a:r>
            <a:r>
              <a:rPr lang="en-US" sz="2000" dirty="0">
                <a:latin typeface="+mn-lt"/>
              </a:rPr>
              <a:t> (say </a:t>
            </a:r>
            <a:r>
              <a:rPr lang="en-US" sz="2000" b="1" dirty="0">
                <a:latin typeface="+mn-lt"/>
              </a:rPr>
              <a:t>n lines</a:t>
            </a:r>
            <a:r>
              <a:rPr lang="en-US" sz="2000" dirty="0">
                <a:latin typeface="+mn-lt"/>
              </a:rPr>
              <a:t>), it is </a:t>
            </a:r>
            <a:r>
              <a:rPr lang="en-US" sz="2000" b="1" dirty="0">
                <a:latin typeface="+mn-lt"/>
              </a:rPr>
              <a:t>considered</a:t>
            </a:r>
            <a:r>
              <a:rPr lang="en-US" sz="2000" dirty="0">
                <a:latin typeface="+mn-lt"/>
              </a:rPr>
              <a:t> to be </a:t>
            </a:r>
            <a:r>
              <a:rPr lang="en-US" sz="2000" b="1" dirty="0" err="1">
                <a:latin typeface="+mn-lt"/>
              </a:rPr>
              <a:t>nLOC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values of </a:t>
            </a:r>
            <a:r>
              <a:rPr lang="en-US" sz="2000" b="1" dirty="0">
                <a:latin typeface="+mn-lt"/>
              </a:rPr>
              <a:t>a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b="1" dirty="0">
                <a:latin typeface="+mn-lt"/>
              </a:rPr>
              <a:t>, a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b="1" dirty="0">
                <a:latin typeface="+mn-lt"/>
              </a:rPr>
              <a:t>, b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b="1" dirty="0">
                <a:latin typeface="+mn-lt"/>
              </a:rPr>
              <a:t>, b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 for different categories of products (i.e. organic, semidetached, and embedded) as given by Boehm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He derived the expressions by examining historical data collected from a large number of actual projects</a:t>
            </a:r>
          </a:p>
        </p:txBody>
      </p:sp>
    </p:spTree>
  </p:cSld>
  <p:clrMapOvr>
    <a:masterClrMapping/>
  </p:clrMapOvr>
  <p:transition advTm="102033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parul\Desktop\Digital Learning Content.png">
            <a:extLst>
              <a:ext uri="{FF2B5EF4-FFF2-40B4-BE49-F238E27FC236}">
                <a16:creationId xmlns:a16="http://schemas.microsoft.com/office/drawing/2014/main" id="{F9C393A3-C556-4297-88CB-158527A7790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6" descr="C:\Users\parul\Desktop\Untitled-1.png">
            <a:extLst>
              <a:ext uri="{FF2B5EF4-FFF2-40B4-BE49-F238E27FC236}">
                <a16:creationId xmlns:a16="http://schemas.microsoft.com/office/drawing/2014/main" id="{F4B0BE06-5D31-404E-8833-29C802D61B1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4" name="Rectangle 7">
            <a:extLst>
              <a:ext uri="{FF2B5EF4-FFF2-40B4-BE49-F238E27FC236}">
                <a16:creationId xmlns:a16="http://schemas.microsoft.com/office/drawing/2014/main" id="{711D9D96-D977-41C9-A59F-57F8482ABE5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6085" name="TextBox 6">
            <a:extLst>
              <a:ext uri="{FF2B5EF4-FFF2-40B4-BE49-F238E27FC236}">
                <a16:creationId xmlns:a16="http://schemas.microsoft.com/office/drawing/2014/main" id="{8A6BCA0A-770F-4680-AA76-C5656242799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bg1"/>
                </a:solidFill>
              </a:rPr>
              <a:t>Basic COCOMO Model Cont.</a:t>
            </a:r>
            <a:endParaRPr lang="en-US" altLang="en-US" sz="32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086" name="TextBox 9">
            <a:extLst>
              <a:ext uri="{FF2B5EF4-FFF2-40B4-BE49-F238E27FC236}">
                <a16:creationId xmlns:a16="http://schemas.microsoft.com/office/drawing/2014/main" id="{CC4A33E6-E18E-4C3C-82A0-C6EED61F8A8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6087" name="Audio 1">
            <a:hlinkClick r:id="" action="ppaction://media"/>
            <a:extLst>
              <a:ext uri="{FF2B5EF4-FFF2-40B4-BE49-F238E27FC236}">
                <a16:creationId xmlns:a16="http://schemas.microsoft.com/office/drawing/2014/main" id="{450FF743-0A1E-40E3-9C1B-9F79912E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6BE618-91D6-490C-9750-B781BBA5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4086225"/>
            <a:ext cx="8766175" cy="1631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+mn-lt"/>
              </a:rPr>
              <a:t>Example:</a:t>
            </a:r>
          </a:p>
          <a:p>
            <a:pPr algn="just">
              <a:defRPr/>
            </a:pPr>
            <a:r>
              <a:rPr lang="en-US" altLang="en-US" sz="2000" dirty="0">
                <a:latin typeface="+mn-lt"/>
              </a:rPr>
              <a:t>Assume that the </a:t>
            </a:r>
            <a:r>
              <a:rPr lang="en-US" altLang="en-US" sz="2000" b="1" dirty="0">
                <a:latin typeface="+mn-lt"/>
              </a:rPr>
              <a:t>size</a:t>
            </a:r>
            <a:r>
              <a:rPr lang="en-US" altLang="en-US" sz="2000" dirty="0">
                <a:latin typeface="+mn-lt"/>
              </a:rPr>
              <a:t> of an </a:t>
            </a:r>
            <a:r>
              <a:rPr lang="en-US" altLang="en-US" sz="2000" b="1" dirty="0">
                <a:latin typeface="+mn-lt"/>
              </a:rPr>
              <a:t>organic type</a:t>
            </a:r>
            <a:r>
              <a:rPr lang="en-US" altLang="en-US" sz="2000" dirty="0">
                <a:latin typeface="+mn-lt"/>
              </a:rPr>
              <a:t> software product </a:t>
            </a:r>
            <a:r>
              <a:rPr lang="en-US" altLang="en-US" sz="2000" b="1" dirty="0">
                <a:latin typeface="+mn-lt"/>
              </a:rPr>
              <a:t>has been estimated</a:t>
            </a:r>
            <a:r>
              <a:rPr lang="en-US" altLang="en-US" sz="2000" dirty="0">
                <a:latin typeface="+mn-lt"/>
              </a:rPr>
              <a:t> to be </a:t>
            </a:r>
            <a:r>
              <a:rPr lang="en-US" altLang="en-US" sz="2000" b="1" dirty="0">
                <a:latin typeface="+mn-lt"/>
              </a:rPr>
              <a:t>32,000 lines of source code</a:t>
            </a:r>
            <a:r>
              <a:rPr lang="en-US" altLang="en-US" sz="2000" dirty="0">
                <a:latin typeface="+mn-lt"/>
              </a:rPr>
              <a:t>. Assume that the </a:t>
            </a:r>
            <a:r>
              <a:rPr lang="en-US" altLang="en-US" sz="2000" b="1" dirty="0">
                <a:latin typeface="+mn-lt"/>
              </a:rPr>
              <a:t>average salary</a:t>
            </a:r>
            <a:r>
              <a:rPr lang="en-US" altLang="en-US" sz="2000" dirty="0">
                <a:latin typeface="+mn-lt"/>
              </a:rPr>
              <a:t> of software </a:t>
            </a:r>
            <a:r>
              <a:rPr lang="en-US" altLang="en-US" sz="2000" b="1" dirty="0">
                <a:latin typeface="+mn-lt"/>
              </a:rPr>
              <a:t>engineers</a:t>
            </a:r>
            <a:r>
              <a:rPr lang="en-US" altLang="en-US" sz="2000" dirty="0">
                <a:latin typeface="+mn-lt"/>
              </a:rPr>
              <a:t> be </a:t>
            </a:r>
            <a:r>
              <a:rPr lang="en-US" altLang="en-US" sz="2000" b="1" dirty="0" err="1">
                <a:latin typeface="+mn-lt"/>
              </a:rPr>
              <a:t>Rs</a:t>
            </a:r>
            <a:r>
              <a:rPr lang="en-US" altLang="en-US" sz="2000" b="1" dirty="0">
                <a:latin typeface="+mn-lt"/>
              </a:rPr>
              <a:t>. 15,000/- per month</a:t>
            </a:r>
            <a:r>
              <a:rPr lang="en-US" altLang="en-US" sz="2000" dirty="0">
                <a:latin typeface="+mn-lt"/>
              </a:rPr>
              <a:t>. </a:t>
            </a:r>
            <a:r>
              <a:rPr lang="en-US" altLang="en-US" sz="2000" b="1" dirty="0">
                <a:latin typeface="+mn-lt"/>
              </a:rPr>
              <a:t>Determine</a:t>
            </a:r>
            <a:r>
              <a:rPr lang="en-US" altLang="en-US" sz="2000" dirty="0">
                <a:latin typeface="+mn-lt"/>
              </a:rPr>
              <a:t> the </a:t>
            </a:r>
            <a:r>
              <a:rPr lang="en-US" altLang="en-US" sz="2000" b="1" dirty="0">
                <a:latin typeface="+mn-lt"/>
              </a:rPr>
              <a:t>effort required</a:t>
            </a:r>
            <a:r>
              <a:rPr lang="en-US" altLang="en-US" sz="2000" dirty="0">
                <a:latin typeface="+mn-lt"/>
              </a:rPr>
              <a:t> to develop the software product </a:t>
            </a:r>
            <a:r>
              <a:rPr lang="en-US" altLang="en-US" sz="2000" b="1" dirty="0">
                <a:latin typeface="+mn-lt"/>
              </a:rPr>
              <a:t>and</a:t>
            </a:r>
            <a:r>
              <a:rPr lang="en-US" altLang="en-US" sz="2000" dirty="0">
                <a:latin typeface="+mn-lt"/>
              </a:rPr>
              <a:t> the </a:t>
            </a:r>
            <a:r>
              <a:rPr lang="en-US" altLang="en-US" sz="2000" b="1" dirty="0">
                <a:latin typeface="+mn-lt"/>
              </a:rPr>
              <a:t>nominal development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F9C5A-1549-4CAF-9036-19B6E0AC942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244" y="2819400"/>
            <a:ext cx="4586256" cy="375872"/>
          </a:xfrm>
          <a:prstGeom prst="rect">
            <a:avLst/>
          </a:prstGeom>
          <a:blipFill>
            <a:blip r:embed="rId10"/>
            <a:srcRect/>
            <a:stretch>
              <a:fillRect l="-265" t="-1587" b="-31746"/>
            </a:stretch>
          </a:blip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C55BE-52F7-440F-BD2B-05FDBA25D66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22215" y="3339406"/>
            <a:ext cx="2716385" cy="373500"/>
          </a:xfrm>
          <a:prstGeom prst="rect">
            <a:avLst/>
          </a:prstGeom>
          <a:blipFill>
            <a:blip r:embed="rId11"/>
            <a:srcRect/>
            <a:stretch>
              <a:fillRect l="-673" t="-1639" r="-2018" b="-655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755C-B51E-4E2D-A478-E1D3D321722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0458" y="3827186"/>
            <a:ext cx="1250342" cy="369332"/>
          </a:xfrm>
          <a:prstGeom prst="rect">
            <a:avLst/>
          </a:prstGeom>
          <a:blipFill>
            <a:blip r:embed="rId12"/>
            <a:srcRect/>
            <a:stretch>
              <a:fillRect l="-1951" r="-4878" b="-666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55874-E5D5-410C-AC28-2D1A4F39A6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7151" y="3357928"/>
            <a:ext cx="3297249" cy="369332"/>
          </a:xfrm>
          <a:prstGeom prst="rect">
            <a:avLst/>
          </a:prstGeom>
          <a:blipFill>
            <a:blip r:embed="rId13"/>
            <a:srcRect/>
            <a:stretch>
              <a:fillRect l="-555" r="-1664" b="-833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8294C-4484-4EE7-9E08-4196761C257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3897868"/>
            <a:ext cx="1834220" cy="369332"/>
          </a:xfrm>
          <a:prstGeom prst="rect">
            <a:avLst/>
          </a:prstGeom>
          <a:blipFill>
            <a:blip r:embed="rId14"/>
            <a:srcRect/>
            <a:stretch>
              <a:fillRect l="-1333" r="-3667" b="-6557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EBE8A-D6CA-472B-8D52-5C700677E0BC}"/>
              </a:ext>
            </a:extLst>
          </p:cNvPr>
          <p:cNvSpPr/>
          <p:nvPr/>
        </p:nvSpPr>
        <p:spPr>
          <a:xfrm>
            <a:off x="85725" y="6116638"/>
            <a:ext cx="713105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Cost</a:t>
            </a:r>
            <a:r>
              <a:rPr lang="en-US" sz="2000" dirty="0">
                <a:solidFill>
                  <a:schemeClr val="tx1"/>
                </a:solidFill>
              </a:rPr>
              <a:t> required to develop the product = 14 x 15000 = </a:t>
            </a: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b="1" dirty="0">
                <a:solidFill>
                  <a:schemeClr val="tx1"/>
                </a:solidFill>
              </a:rPr>
              <a:t>2,10,000/-</a:t>
            </a:r>
          </a:p>
        </p:txBody>
      </p:sp>
      <p:pic>
        <p:nvPicPr>
          <p:cNvPr id="46095" name="Picture 1">
            <a:extLst>
              <a:ext uri="{FF2B5EF4-FFF2-40B4-BE49-F238E27FC236}">
                <a16:creationId xmlns:a16="http://schemas.microsoft.com/office/drawing/2014/main" id="{8E1CFA56-4BC6-44E6-A686-DC684042EA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28925"/>
            <a:ext cx="40052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C9BFC0-D0CE-45C1-8D1D-03108CF0FB87}"/>
              </a:ext>
            </a:extLst>
          </p:cNvPr>
          <p:cNvCxnSpPr>
            <a:cxnSpLocks/>
          </p:cNvCxnSpPr>
          <p:nvPr/>
        </p:nvCxnSpPr>
        <p:spPr>
          <a:xfrm flipV="1">
            <a:off x="2195513" y="3429000"/>
            <a:ext cx="144462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D7BB4A-BAC9-4FF8-938A-8630CA51E350}"/>
              </a:ext>
            </a:extLst>
          </p:cNvPr>
          <p:cNvCxnSpPr>
            <a:cxnSpLocks/>
          </p:cNvCxnSpPr>
          <p:nvPr/>
        </p:nvCxnSpPr>
        <p:spPr>
          <a:xfrm>
            <a:off x="2195513" y="3429000"/>
            <a:ext cx="144462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102033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parul\Desktop\Digital Learning Content.png">
            <a:extLst>
              <a:ext uri="{FF2B5EF4-FFF2-40B4-BE49-F238E27FC236}">
                <a16:creationId xmlns:a16="http://schemas.microsoft.com/office/drawing/2014/main" id="{F0DADC34-6FAB-412E-8304-48EFE816233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6" descr="C:\Users\parul\Desktop\Untitled-1.png">
            <a:extLst>
              <a:ext uri="{FF2B5EF4-FFF2-40B4-BE49-F238E27FC236}">
                <a16:creationId xmlns:a16="http://schemas.microsoft.com/office/drawing/2014/main" id="{95483BB7-DAC4-4B59-AF1B-B9146A49FC6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8" name="Rectangle 7">
            <a:extLst>
              <a:ext uri="{FF2B5EF4-FFF2-40B4-BE49-F238E27FC236}">
                <a16:creationId xmlns:a16="http://schemas.microsoft.com/office/drawing/2014/main" id="{38CE2F0C-5811-4BFD-AB1E-D970B17AFA3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09" name="TextBox 6">
            <a:extLst>
              <a:ext uri="{FF2B5EF4-FFF2-40B4-BE49-F238E27FC236}">
                <a16:creationId xmlns:a16="http://schemas.microsoft.com/office/drawing/2014/main" id="{54A070E7-D07F-4F2B-BC7C-754E4449383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bg1"/>
                </a:solidFill>
              </a:rPr>
              <a:t>Intermediate COCOMO Model Cont.</a:t>
            </a:r>
            <a:endParaRPr lang="en-US" altLang="en-US" sz="32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10" name="TextBox 9">
            <a:extLst>
              <a:ext uri="{FF2B5EF4-FFF2-40B4-BE49-F238E27FC236}">
                <a16:creationId xmlns:a16="http://schemas.microsoft.com/office/drawing/2014/main" id="{B75D1641-94D3-493A-98F6-03A8C4D0101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111" name="Audio 1">
            <a:hlinkClick r:id="" action="ppaction://media"/>
            <a:extLst>
              <a:ext uri="{FF2B5EF4-FFF2-40B4-BE49-F238E27FC236}">
                <a16:creationId xmlns:a16="http://schemas.microsoft.com/office/drawing/2014/main" id="{5B8B1074-7893-4EEC-83E1-E99FE5CF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B026BD-242A-4EE5-BEED-64349FDFAA9D}"/>
              </a:ext>
            </a:extLst>
          </p:cNvPr>
          <p:cNvSpPr/>
          <p:nvPr/>
        </p:nvSpPr>
        <p:spPr>
          <a:xfrm>
            <a:off x="-7938" y="2149475"/>
            <a:ext cx="8953501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</a:t>
            </a:r>
            <a:r>
              <a:rPr lang="en-US" sz="2000" b="1" dirty="0">
                <a:latin typeface="+mn-lt"/>
              </a:rPr>
              <a:t> basic COCOMO </a:t>
            </a:r>
            <a:r>
              <a:rPr lang="en-US" sz="2000" dirty="0">
                <a:latin typeface="+mn-lt"/>
              </a:rPr>
              <a:t>model </a:t>
            </a:r>
            <a:r>
              <a:rPr lang="en-US" sz="2000" b="1" dirty="0">
                <a:latin typeface="+mn-lt"/>
              </a:rPr>
              <a:t>assumes</a:t>
            </a:r>
            <a:r>
              <a:rPr lang="en-US" sz="2000" dirty="0">
                <a:latin typeface="+mn-lt"/>
              </a:rPr>
              <a:t> that </a:t>
            </a:r>
            <a:r>
              <a:rPr lang="en-US" sz="2000" b="1" dirty="0">
                <a:latin typeface="+mn-lt"/>
              </a:rPr>
              <a:t>effort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development</a:t>
            </a:r>
            <a:r>
              <a:rPr lang="en-US" sz="2000" dirty="0">
                <a:latin typeface="+mn-lt"/>
              </a:rPr>
              <a:t> time </a:t>
            </a:r>
            <a:r>
              <a:rPr lang="en-US" sz="2000" b="1" dirty="0">
                <a:latin typeface="+mn-lt"/>
              </a:rPr>
              <a:t>are functions </a:t>
            </a:r>
            <a:r>
              <a:rPr lang="en-US" sz="2000" dirty="0">
                <a:latin typeface="+mn-lt"/>
              </a:rPr>
              <a:t>of the </a:t>
            </a:r>
            <a:r>
              <a:rPr lang="en-US" sz="2000" b="1" dirty="0">
                <a:latin typeface="+mn-lt"/>
              </a:rPr>
              <a:t>product size alone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However, a </a:t>
            </a:r>
            <a:r>
              <a:rPr lang="en-US" sz="2000" b="1" dirty="0">
                <a:latin typeface="+mn-lt"/>
              </a:rPr>
              <a:t>host of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other</a:t>
            </a:r>
            <a:r>
              <a:rPr lang="en-US" sz="2000" dirty="0">
                <a:latin typeface="+mn-lt"/>
              </a:rPr>
              <a:t> project </a:t>
            </a:r>
            <a:r>
              <a:rPr lang="en-US" sz="2000" b="1" dirty="0">
                <a:latin typeface="+mn-lt"/>
              </a:rPr>
              <a:t>parameters</a:t>
            </a:r>
            <a:r>
              <a:rPr lang="en-US" sz="2000" dirty="0">
                <a:latin typeface="+mn-lt"/>
              </a:rPr>
              <a:t> besides the product size </a:t>
            </a:r>
            <a:r>
              <a:rPr lang="en-US" sz="2000" b="1" dirty="0">
                <a:latin typeface="+mn-lt"/>
              </a:rPr>
              <a:t>affect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effort required</a:t>
            </a:r>
            <a:r>
              <a:rPr lang="en-US" sz="2000" dirty="0">
                <a:latin typeface="+mn-lt"/>
              </a:rPr>
              <a:t> to develop the product as well as the </a:t>
            </a:r>
            <a:r>
              <a:rPr lang="en-US" sz="2000" b="1" dirty="0">
                <a:latin typeface="+mn-lt"/>
              </a:rPr>
              <a:t>development time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Therefore,</a:t>
            </a:r>
            <a:r>
              <a:rPr lang="en-US" sz="2000" b="1" dirty="0">
                <a:latin typeface="+mn-lt"/>
              </a:rPr>
              <a:t> in order to obtain an accurate estimation</a:t>
            </a:r>
            <a:r>
              <a:rPr lang="en-US" sz="2000" dirty="0">
                <a:latin typeface="+mn-lt"/>
              </a:rPr>
              <a:t> of the effort and project </a:t>
            </a:r>
            <a:r>
              <a:rPr lang="en-US" sz="2000" b="1" dirty="0">
                <a:latin typeface="+mn-lt"/>
              </a:rPr>
              <a:t>duration</a:t>
            </a:r>
            <a:r>
              <a:rPr lang="en-US" sz="2000" dirty="0">
                <a:latin typeface="+mn-lt"/>
              </a:rPr>
              <a:t>, the </a:t>
            </a:r>
            <a:r>
              <a:rPr lang="en-US" sz="2000" b="1" dirty="0">
                <a:latin typeface="+mn-lt"/>
              </a:rPr>
              <a:t>effect</a:t>
            </a:r>
            <a:r>
              <a:rPr lang="en-US" sz="2000" dirty="0">
                <a:latin typeface="+mn-lt"/>
              </a:rPr>
              <a:t> of all relevant </a:t>
            </a:r>
            <a:r>
              <a:rPr lang="en-US" sz="2000" b="1" dirty="0">
                <a:latin typeface="+mn-lt"/>
              </a:rPr>
              <a:t>parameters</a:t>
            </a:r>
            <a:r>
              <a:rPr lang="en-US" sz="2000" dirty="0">
                <a:latin typeface="+mn-lt"/>
              </a:rPr>
              <a:t> must be </a:t>
            </a:r>
            <a:r>
              <a:rPr lang="en-US" sz="2000" b="1" dirty="0">
                <a:latin typeface="+mn-lt"/>
              </a:rPr>
              <a:t>taken</a:t>
            </a:r>
            <a:r>
              <a:rPr lang="en-US" sz="2000" dirty="0">
                <a:latin typeface="+mn-lt"/>
              </a:rPr>
              <a:t> into </a:t>
            </a:r>
            <a:r>
              <a:rPr lang="en-US" sz="2000" b="1" dirty="0">
                <a:latin typeface="+mn-lt"/>
              </a:rPr>
              <a:t>account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intermediate COCOMO</a:t>
            </a:r>
            <a:r>
              <a:rPr lang="en-US" sz="2000" dirty="0">
                <a:latin typeface="+mn-lt"/>
              </a:rPr>
              <a:t> model </a:t>
            </a:r>
            <a:r>
              <a:rPr lang="en-US" sz="2000" b="1" dirty="0">
                <a:latin typeface="+mn-lt"/>
              </a:rPr>
              <a:t>recognizes this fact</a:t>
            </a:r>
            <a:r>
              <a:rPr lang="en-US" sz="2000" dirty="0">
                <a:latin typeface="+mn-lt"/>
              </a:rPr>
              <a:t> and refines the initial estimate obtained using the basic COCOMO expressions </a:t>
            </a:r>
            <a:r>
              <a:rPr lang="en-US" sz="2000" b="1" dirty="0">
                <a:latin typeface="+mn-lt"/>
              </a:rPr>
              <a:t>by using a set of 15 cost drivers (multipliers) </a:t>
            </a:r>
            <a:r>
              <a:rPr lang="en-US" sz="2000" dirty="0">
                <a:latin typeface="+mn-lt"/>
              </a:rPr>
              <a:t>based on </a:t>
            </a:r>
            <a:r>
              <a:rPr lang="en-US" sz="2000" b="1" dirty="0">
                <a:latin typeface="+mn-lt"/>
              </a:rPr>
              <a:t>various attributes</a:t>
            </a:r>
            <a:r>
              <a:rPr lang="en-US" sz="2000" dirty="0">
                <a:latin typeface="+mn-lt"/>
              </a:rPr>
              <a:t> of software development</a:t>
            </a:r>
          </a:p>
        </p:txBody>
      </p:sp>
      <p:sp>
        <p:nvSpPr>
          <p:cNvPr id="69641" name="Rectangle 3">
            <a:extLst>
              <a:ext uri="{FF2B5EF4-FFF2-40B4-BE49-F238E27FC236}">
                <a16:creationId xmlns:a16="http://schemas.microsoft.com/office/drawing/2014/main" id="{22B5B4D9-3BC1-4EFC-B8F6-494CB99B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062538"/>
            <a:ext cx="835342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latin typeface="+mn-lt"/>
              </a:rPr>
              <a:t>The cost drivers </a:t>
            </a:r>
            <a:r>
              <a:rPr lang="en-US" altLang="en-US" sz="2000" dirty="0">
                <a:latin typeface="+mn-lt"/>
              </a:rPr>
              <a:t>can be </a:t>
            </a:r>
            <a:r>
              <a:rPr lang="en-US" altLang="en-US" sz="2000" b="1" dirty="0">
                <a:latin typeface="+mn-lt"/>
              </a:rPr>
              <a:t>classified</a:t>
            </a:r>
            <a:r>
              <a:rPr lang="en-US" altLang="en-US" sz="2000" dirty="0">
                <a:latin typeface="+mn-lt"/>
              </a:rPr>
              <a:t> as being attributes </a:t>
            </a:r>
          </a:p>
          <a:p>
            <a:pPr algn="ctr">
              <a:defRPr/>
            </a:pPr>
            <a:r>
              <a:rPr lang="en-US" altLang="en-US" sz="2000" b="1" dirty="0">
                <a:latin typeface="+mn-lt"/>
              </a:rPr>
              <a:t>of the following items</a:t>
            </a:r>
          </a:p>
        </p:txBody>
      </p:sp>
      <p:sp>
        <p:nvSpPr>
          <p:cNvPr id="69642" name="Rectangle 4">
            <a:extLst>
              <a:ext uri="{FF2B5EF4-FFF2-40B4-BE49-F238E27FC236}">
                <a16:creationId xmlns:a16="http://schemas.microsoft.com/office/drawing/2014/main" id="{64AA9743-2B8D-4CFF-9BDE-3774770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5875338"/>
            <a:ext cx="145891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+mn-lt"/>
              </a:rPr>
              <a:t>1.Computer</a:t>
            </a:r>
            <a:endParaRPr lang="en-US" altLang="en-US" dirty="0"/>
          </a:p>
        </p:txBody>
      </p:sp>
      <p:sp>
        <p:nvSpPr>
          <p:cNvPr id="69643" name="Rectangle 5">
            <a:extLst>
              <a:ext uri="{FF2B5EF4-FFF2-40B4-BE49-F238E27FC236}">
                <a16:creationId xmlns:a16="http://schemas.microsoft.com/office/drawing/2014/main" id="{5C03C0BF-C319-462C-A1C8-DCFEABD6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5876925"/>
            <a:ext cx="1217613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+mn-lt"/>
              </a:rPr>
              <a:t>2.Product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9644" name="Rectangle 6">
            <a:extLst>
              <a:ext uri="{FF2B5EF4-FFF2-40B4-BE49-F238E27FC236}">
                <a16:creationId xmlns:a16="http://schemas.microsoft.com/office/drawing/2014/main" id="{DEEAC39B-BA25-4435-80A0-953439A0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851525"/>
            <a:ext cx="14414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+mn-lt"/>
              </a:rPr>
              <a:t>3.Personnel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9645" name="Rectangle 7">
            <a:extLst>
              <a:ext uri="{FF2B5EF4-FFF2-40B4-BE49-F238E27FC236}">
                <a16:creationId xmlns:a16="http://schemas.microsoft.com/office/drawing/2014/main" id="{E0C74E20-B422-416B-A688-2FAA0037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5824538"/>
            <a:ext cx="32512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+mn-lt"/>
              </a:rPr>
              <a:t>4.Development Environment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arul\Desktop\Digital Learning Content.png">
            <a:extLst>
              <a:ext uri="{FF2B5EF4-FFF2-40B4-BE49-F238E27FC236}">
                <a16:creationId xmlns:a16="http://schemas.microsoft.com/office/drawing/2014/main" id="{A9690FBA-3A70-4E2F-A331-48ECB61EBD8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6" descr="C:\Users\parul\Desktop\Untitled-1.png">
            <a:extLst>
              <a:ext uri="{FF2B5EF4-FFF2-40B4-BE49-F238E27FC236}">
                <a16:creationId xmlns:a16="http://schemas.microsoft.com/office/drawing/2014/main" id="{E430A6CE-E87D-4DAC-8DBC-55FAC738246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8132" name="Rectangle 7">
            <a:extLst>
              <a:ext uri="{FF2B5EF4-FFF2-40B4-BE49-F238E27FC236}">
                <a16:creationId xmlns:a16="http://schemas.microsoft.com/office/drawing/2014/main" id="{05C69531-5584-4D14-951B-4F05BD7C83C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3" name="TextBox 6">
            <a:extLst>
              <a:ext uri="{FF2B5EF4-FFF2-40B4-BE49-F238E27FC236}">
                <a16:creationId xmlns:a16="http://schemas.microsoft.com/office/drawing/2014/main" id="{78074489-1B18-4897-8CE0-47FEB3BF9D1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bg1"/>
                </a:solidFill>
              </a:rPr>
              <a:t>Complete COCOMO Model Cont.</a:t>
            </a:r>
            <a:endParaRPr lang="en-US" altLang="en-US" sz="3200" b="1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134" name="TextBox 9">
            <a:extLst>
              <a:ext uri="{FF2B5EF4-FFF2-40B4-BE49-F238E27FC236}">
                <a16:creationId xmlns:a16="http://schemas.microsoft.com/office/drawing/2014/main" id="{7744A713-6907-4616-AA15-2C7BF61541B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135" name="Audio 1">
            <a:hlinkClick r:id="" action="ppaction://media"/>
            <a:extLst>
              <a:ext uri="{FF2B5EF4-FFF2-40B4-BE49-F238E27FC236}">
                <a16:creationId xmlns:a16="http://schemas.microsoft.com/office/drawing/2014/main" id="{F8166F0A-62A2-474B-8D36-1BDC41B9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EF083C-A489-450F-B350-392456190B55}"/>
              </a:ext>
            </a:extLst>
          </p:cNvPr>
          <p:cNvSpPr/>
          <p:nvPr/>
        </p:nvSpPr>
        <p:spPr>
          <a:xfrm>
            <a:off x="107950" y="2060575"/>
            <a:ext cx="9144000" cy="3170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 major </a:t>
            </a:r>
            <a:r>
              <a:rPr lang="en-US" sz="2000" b="1" dirty="0">
                <a:latin typeface="+mn-lt"/>
              </a:rPr>
              <a:t>shortcoming</a:t>
            </a:r>
            <a:r>
              <a:rPr lang="en-US" sz="2000" dirty="0">
                <a:latin typeface="+mn-lt"/>
              </a:rPr>
              <a:t> of both the </a:t>
            </a:r>
            <a:r>
              <a:rPr lang="en-US" sz="2000" b="1" dirty="0">
                <a:latin typeface="+mn-lt"/>
              </a:rPr>
              <a:t>basic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intermediate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COCOMO</a:t>
            </a:r>
            <a:r>
              <a:rPr lang="en-US" sz="2000" dirty="0">
                <a:latin typeface="+mn-lt"/>
              </a:rPr>
              <a:t> models is that they </a:t>
            </a:r>
            <a:r>
              <a:rPr lang="en-US" sz="2000" b="1" dirty="0">
                <a:latin typeface="+mn-lt"/>
              </a:rPr>
              <a:t>consider</a:t>
            </a:r>
            <a:r>
              <a:rPr lang="en-US" sz="2000" dirty="0">
                <a:latin typeface="+mn-lt"/>
              </a:rPr>
              <a:t> a software product </a:t>
            </a:r>
            <a:r>
              <a:rPr lang="en-US" sz="2000" b="1" dirty="0">
                <a:latin typeface="+mn-lt"/>
              </a:rPr>
              <a:t>as</a:t>
            </a:r>
            <a:r>
              <a:rPr lang="en-US" sz="2000" dirty="0">
                <a:latin typeface="+mn-lt"/>
              </a:rPr>
              <a:t> a </a:t>
            </a:r>
            <a:r>
              <a:rPr lang="en-US" sz="2000" b="1" dirty="0">
                <a:latin typeface="+mn-lt"/>
              </a:rPr>
              <a:t>single homogeneous entity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Most </a:t>
            </a:r>
            <a:r>
              <a:rPr lang="en-US" sz="2000" b="1" dirty="0">
                <a:latin typeface="+mn-lt"/>
              </a:rPr>
              <a:t>large systems</a:t>
            </a:r>
            <a:r>
              <a:rPr lang="en-US" sz="2000" dirty="0">
                <a:latin typeface="+mn-lt"/>
              </a:rPr>
              <a:t> are </a:t>
            </a:r>
            <a:r>
              <a:rPr lang="en-US" sz="2000" b="1" dirty="0">
                <a:latin typeface="+mn-lt"/>
              </a:rPr>
              <a:t>made</a:t>
            </a:r>
            <a:r>
              <a:rPr lang="en-US" sz="2000" dirty="0">
                <a:latin typeface="+mn-lt"/>
              </a:rPr>
              <a:t> up several </a:t>
            </a:r>
            <a:r>
              <a:rPr lang="en-US" sz="2000" b="1" dirty="0">
                <a:latin typeface="+mn-lt"/>
              </a:rPr>
              <a:t>smaller sub-systems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These </a:t>
            </a:r>
            <a:r>
              <a:rPr lang="en-US" sz="2000" b="1" dirty="0">
                <a:latin typeface="+mn-lt"/>
              </a:rPr>
              <a:t>sub-systems</a:t>
            </a:r>
            <a:r>
              <a:rPr lang="en-US" sz="2000" dirty="0">
                <a:latin typeface="+mn-lt"/>
              </a:rPr>
              <a:t> may have widely </a:t>
            </a:r>
            <a:r>
              <a:rPr lang="en-US" sz="2000" b="1" dirty="0">
                <a:latin typeface="+mn-lt"/>
              </a:rPr>
              <a:t>different characteristics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complete COCOMO</a:t>
            </a:r>
            <a:r>
              <a:rPr lang="en-US" sz="2000" dirty="0">
                <a:latin typeface="+mn-lt"/>
              </a:rPr>
              <a:t> model </a:t>
            </a:r>
            <a:r>
              <a:rPr lang="en-US" sz="2000" b="1" dirty="0">
                <a:latin typeface="+mn-lt"/>
              </a:rPr>
              <a:t>considers</a:t>
            </a:r>
            <a:r>
              <a:rPr lang="en-US" sz="2000" dirty="0">
                <a:latin typeface="+mn-lt"/>
              </a:rPr>
              <a:t> these differences in </a:t>
            </a:r>
            <a:r>
              <a:rPr lang="en-US" sz="2000" b="1" dirty="0">
                <a:latin typeface="+mn-lt"/>
              </a:rPr>
              <a:t>characteristics</a:t>
            </a:r>
            <a:r>
              <a:rPr lang="en-US" sz="2000" dirty="0">
                <a:latin typeface="+mn-lt"/>
              </a:rPr>
              <a:t> of the </a:t>
            </a:r>
            <a:r>
              <a:rPr lang="en-US" sz="2000" b="1" dirty="0">
                <a:latin typeface="+mn-lt"/>
              </a:rPr>
              <a:t>subsystems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estimates</a:t>
            </a:r>
            <a:r>
              <a:rPr lang="en-US" sz="2000" dirty="0">
                <a:latin typeface="+mn-lt"/>
              </a:rPr>
              <a:t> the effort and development time </a:t>
            </a:r>
            <a:r>
              <a:rPr lang="en-US" sz="2000" b="1" dirty="0">
                <a:latin typeface="+mn-lt"/>
              </a:rPr>
              <a:t>as the sum of the estimates for the individual subsystems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/>
              <a:t>cost</a:t>
            </a:r>
            <a:r>
              <a:rPr lang="en-US" sz="2000" dirty="0"/>
              <a:t> of each </a:t>
            </a:r>
            <a:r>
              <a:rPr lang="en-US" sz="2000" b="1" dirty="0"/>
              <a:t>subsystem</a:t>
            </a:r>
            <a:r>
              <a:rPr lang="en-US" sz="2000" dirty="0"/>
              <a:t> is </a:t>
            </a:r>
            <a:r>
              <a:rPr lang="en-US" sz="2000" b="1" dirty="0"/>
              <a:t>estimated separately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This approach </a:t>
            </a:r>
            <a:r>
              <a:rPr lang="en-US" sz="2000" b="1" dirty="0"/>
              <a:t>reduces</a:t>
            </a:r>
            <a:r>
              <a:rPr lang="en-US" sz="2000" dirty="0"/>
              <a:t> the </a:t>
            </a:r>
            <a:r>
              <a:rPr lang="en-US" sz="2000" b="1" dirty="0"/>
              <a:t>margin of error </a:t>
            </a:r>
            <a:r>
              <a:rPr lang="en-US" sz="2000" dirty="0"/>
              <a:t>in the final </a:t>
            </a:r>
            <a:r>
              <a:rPr lang="en-US" sz="2000" b="1" dirty="0"/>
              <a:t>estimate</a:t>
            </a:r>
          </a:p>
          <a:p>
            <a:pPr>
              <a:defRPr/>
            </a:pP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parul\Desktop\Digital Learning Content.png">
            <a:extLst>
              <a:ext uri="{FF2B5EF4-FFF2-40B4-BE49-F238E27FC236}">
                <a16:creationId xmlns:a16="http://schemas.microsoft.com/office/drawing/2014/main" id="{4FF8FB0F-4085-4572-8245-41D67B4199A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6" descr="C:\Users\parul\Desktop\Untitled-1.png">
            <a:extLst>
              <a:ext uri="{FF2B5EF4-FFF2-40B4-BE49-F238E27FC236}">
                <a16:creationId xmlns:a16="http://schemas.microsoft.com/office/drawing/2014/main" id="{0135412A-3029-473D-BFAA-31EF67D0998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6" name="Rectangle 7">
            <a:extLst>
              <a:ext uri="{FF2B5EF4-FFF2-40B4-BE49-F238E27FC236}">
                <a16:creationId xmlns:a16="http://schemas.microsoft.com/office/drawing/2014/main" id="{CD169A0F-DF49-40D3-9F6A-9FE1C99ABE6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E28521EC-674B-4EB5-B833-383661B9AD5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sz="3000" b="1" dirty="0">
                <a:solidFill>
                  <a:schemeClr val="bg1"/>
                </a:solidFill>
                <a:latin typeface="+mn-lt"/>
              </a:rPr>
              <a:t>Project Scheduling &amp; Tracking</a:t>
            </a:r>
            <a:endParaRPr lang="en-US" altLang="en-US" sz="3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158" name="TextBox 9">
            <a:extLst>
              <a:ext uri="{FF2B5EF4-FFF2-40B4-BE49-F238E27FC236}">
                <a16:creationId xmlns:a16="http://schemas.microsoft.com/office/drawing/2014/main" id="{1BDE5D51-FF3A-47C6-85F3-93BAC56688E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159" name="Audio 1">
            <a:hlinkClick r:id="" action="ppaction://media"/>
            <a:extLst>
              <a:ext uri="{FF2B5EF4-FFF2-40B4-BE49-F238E27FC236}">
                <a16:creationId xmlns:a16="http://schemas.microsoft.com/office/drawing/2014/main" id="{E9872C6D-785F-4A60-945B-DDD132C53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FC43D6-8E7C-4B56-ABDB-056C0CA5B104}"/>
              </a:ext>
            </a:extLst>
          </p:cNvPr>
          <p:cNvSpPr/>
          <p:nvPr/>
        </p:nvSpPr>
        <p:spPr>
          <a:xfrm>
            <a:off x="304800" y="2241550"/>
            <a:ext cx="24304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Scheduling Principles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2FB04-A44F-4DDF-B79E-557781393FF4}"/>
              </a:ext>
            </a:extLst>
          </p:cNvPr>
          <p:cNvSpPr/>
          <p:nvPr/>
        </p:nvSpPr>
        <p:spPr>
          <a:xfrm>
            <a:off x="304800" y="2655888"/>
            <a:ext cx="45720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Compartmentalization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Interdependency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Time Allocation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Effort Validation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Define Responsibilities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Define Outcomes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Define Milestones </a:t>
            </a:r>
          </a:p>
        </p:txBody>
      </p:sp>
    </p:spTree>
  </p:cSld>
  <p:clrMapOvr>
    <a:masterClrMapping/>
  </p:clrMapOvr>
  <p:transition advTm="102033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parul\Desktop\Digital Learning Content.png">
            <a:extLst>
              <a:ext uri="{FF2B5EF4-FFF2-40B4-BE49-F238E27FC236}">
                <a16:creationId xmlns:a16="http://schemas.microsoft.com/office/drawing/2014/main" id="{9665EEA9-2867-4E3E-9C46-F4F113D1E23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6" descr="C:\Users\parul\Desktop\Untitled-1.png">
            <a:extLst>
              <a:ext uri="{FF2B5EF4-FFF2-40B4-BE49-F238E27FC236}">
                <a16:creationId xmlns:a16="http://schemas.microsoft.com/office/drawing/2014/main" id="{23F4FE96-ECD3-4FBD-A6CD-9455F98E95E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80" name="Rectangle 7">
            <a:extLst>
              <a:ext uri="{FF2B5EF4-FFF2-40B4-BE49-F238E27FC236}">
                <a16:creationId xmlns:a16="http://schemas.microsoft.com/office/drawing/2014/main" id="{D17D7429-E7DA-4C9D-BE75-F4B181E0CE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51C1010D-0B38-4ABC-881B-016BFCB9C4C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Effort Distribution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0182" name="TextBox 9">
            <a:extLst>
              <a:ext uri="{FF2B5EF4-FFF2-40B4-BE49-F238E27FC236}">
                <a16:creationId xmlns:a16="http://schemas.microsoft.com/office/drawing/2014/main" id="{40A0BAB4-F569-49A0-9E59-5391126BAC7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0183" name="Audio 1">
            <a:hlinkClick r:id="" action="ppaction://media"/>
            <a:extLst>
              <a:ext uri="{FF2B5EF4-FFF2-40B4-BE49-F238E27FC236}">
                <a16:creationId xmlns:a16="http://schemas.microsoft.com/office/drawing/2014/main" id="{44B544D9-4BC4-413F-844F-2A6F4206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71A8DD-19F9-4F94-88E2-F53E308387B0}"/>
              </a:ext>
            </a:extLst>
          </p:cNvPr>
          <p:cNvSpPr/>
          <p:nvPr/>
        </p:nvSpPr>
        <p:spPr>
          <a:xfrm>
            <a:off x="107950" y="2060575"/>
            <a:ext cx="9144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General guideline: </a:t>
            </a:r>
            <a:r>
              <a:rPr lang="en-US" sz="2000" b="1" dirty="0">
                <a:latin typeface="+mn-lt"/>
              </a:rPr>
              <a:t>40-20-40 rule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40%</a:t>
            </a:r>
            <a:r>
              <a:rPr lang="en-US" sz="2000" dirty="0">
                <a:latin typeface="+mn-lt"/>
              </a:rPr>
              <a:t> or more of all effort allocated to </a:t>
            </a:r>
            <a:r>
              <a:rPr lang="en-US" sz="2000" b="1" dirty="0">
                <a:latin typeface="+mn-lt"/>
              </a:rPr>
              <a:t>analysis and design tasks</a:t>
            </a:r>
            <a:endParaRPr lang="en-US" sz="2000" dirty="0">
              <a:latin typeface="+mn-lt"/>
            </a:endParaRPr>
          </a:p>
          <a:p>
            <a:pPr lvl="1">
              <a:defRPr/>
            </a:pPr>
            <a:r>
              <a:rPr lang="en-US" sz="2000" b="1" dirty="0">
                <a:latin typeface="+mn-lt"/>
              </a:rPr>
              <a:t>20% </a:t>
            </a:r>
            <a:r>
              <a:rPr lang="en-US" sz="2000" dirty="0">
                <a:latin typeface="+mn-lt"/>
              </a:rPr>
              <a:t>of effort allocated to </a:t>
            </a:r>
            <a:r>
              <a:rPr lang="en-US" sz="2000" b="1" dirty="0">
                <a:latin typeface="+mn-lt"/>
              </a:rPr>
              <a:t>programming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40%</a:t>
            </a:r>
            <a:r>
              <a:rPr lang="en-US" sz="2000" dirty="0">
                <a:latin typeface="+mn-lt"/>
              </a:rPr>
              <a:t> of effort allocated to </a:t>
            </a:r>
            <a:r>
              <a:rPr lang="en-US" sz="2000" b="1" dirty="0">
                <a:latin typeface="+mn-lt"/>
              </a:rPr>
              <a:t>testing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Although most software organizations encounter the following </a:t>
            </a:r>
            <a:r>
              <a:rPr lang="en-US" sz="2000" b="1" dirty="0">
                <a:latin typeface="+mn-lt"/>
              </a:rPr>
              <a:t>projects types</a:t>
            </a:r>
            <a:r>
              <a:rPr lang="en-US" sz="2000" dirty="0">
                <a:latin typeface="+mn-lt"/>
              </a:rPr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Concept Development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New Application Development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Application Enhancement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Application Maintenance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Reengineering</a:t>
            </a:r>
          </a:p>
          <a:p>
            <a:pPr lvl="2"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lvl="2"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parul\Desktop\Digital Learning Content.png">
            <a:extLst>
              <a:ext uri="{FF2B5EF4-FFF2-40B4-BE49-F238E27FC236}">
                <a16:creationId xmlns:a16="http://schemas.microsoft.com/office/drawing/2014/main" id="{05EC26B1-CE98-454C-A18F-B171A4DEDA6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6" descr="C:\Users\parul\Desktop\Untitled-1.png">
            <a:extLst>
              <a:ext uri="{FF2B5EF4-FFF2-40B4-BE49-F238E27FC236}">
                <a16:creationId xmlns:a16="http://schemas.microsoft.com/office/drawing/2014/main" id="{E39BF104-2729-49A4-A612-046A7E5D780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290036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04" name="Rectangle 7">
            <a:extLst>
              <a:ext uri="{FF2B5EF4-FFF2-40B4-BE49-F238E27FC236}">
                <a16:creationId xmlns:a16="http://schemas.microsoft.com/office/drawing/2014/main" id="{BD52F9D4-E4B8-4C35-AD42-1A3C1D6462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6CB2B205-19AD-42E3-9F71-DD31E0E36D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Scheduling methods 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206" name="TextBox 9">
            <a:extLst>
              <a:ext uri="{FF2B5EF4-FFF2-40B4-BE49-F238E27FC236}">
                <a16:creationId xmlns:a16="http://schemas.microsoft.com/office/drawing/2014/main" id="{B76DB4FB-B415-4C3A-AAEB-CB991D123D6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07" name="Audio 1">
            <a:hlinkClick r:id="" action="ppaction://media"/>
            <a:extLst>
              <a:ext uri="{FF2B5EF4-FFF2-40B4-BE49-F238E27FC236}">
                <a16:creationId xmlns:a16="http://schemas.microsoft.com/office/drawing/2014/main" id="{BA9D6182-38B5-4800-BD01-28BCD2BA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8C362D-49B4-4890-83E3-1B514BE3E0B2}"/>
              </a:ext>
            </a:extLst>
          </p:cNvPr>
          <p:cNvSpPr/>
          <p:nvPr/>
        </p:nvSpPr>
        <p:spPr>
          <a:xfrm>
            <a:off x="312738" y="2287588"/>
            <a:ext cx="8732837" cy="968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Program Evaluation and Review Technique 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latin typeface="+mn-lt"/>
              </a:rPr>
              <a:t>PERT</a:t>
            </a:r>
            <a:r>
              <a:rPr lang="en-US" sz="2000" dirty="0">
                <a:latin typeface="+mn-lt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 dirty="0">
                <a:latin typeface="+mn-lt"/>
              </a:rPr>
              <a:t>Critical Path Method 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latin typeface="+mn-lt"/>
              </a:rPr>
              <a:t>CPM</a:t>
            </a:r>
            <a:r>
              <a:rPr lang="en-US" sz="2000" dirty="0">
                <a:latin typeface="+mn-lt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4BF52-0122-483E-A8A5-BD63BFA5C678}"/>
              </a:ext>
            </a:extLst>
          </p:cNvPr>
          <p:cNvSpPr/>
          <p:nvPr/>
        </p:nvSpPr>
        <p:spPr>
          <a:xfrm>
            <a:off x="250825" y="3300413"/>
            <a:ext cx="8855075" cy="2814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+mn-lt"/>
              </a:rPr>
              <a:t>Both </a:t>
            </a:r>
            <a:r>
              <a:rPr lang="en-US" sz="2000" b="1" dirty="0">
                <a:latin typeface="+mn-lt"/>
              </a:rPr>
              <a:t>PERT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CPM</a:t>
            </a:r>
            <a:r>
              <a:rPr lang="en-US" sz="2000" dirty="0">
                <a:latin typeface="+mn-lt"/>
              </a:rPr>
              <a:t> provide quantitative tools that allow you to: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latin typeface="+mn-lt"/>
              </a:rPr>
              <a:t>Determine the critical path</a:t>
            </a:r>
            <a:r>
              <a:rPr lang="en-US" sz="2000" dirty="0">
                <a:latin typeface="+mn-lt"/>
              </a:rPr>
              <a:t>—the chain of tasks that determines the duration of the project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latin typeface="+mn-lt"/>
              </a:rPr>
              <a:t>Establish “most likely” time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estimates</a:t>
            </a:r>
            <a:r>
              <a:rPr lang="en-US" sz="2000" dirty="0">
                <a:latin typeface="+mn-lt"/>
              </a:rPr>
              <a:t> for individual tasks by applying statistical models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latin typeface="+mn-lt"/>
              </a:rPr>
              <a:t>Calculate “boundary times” </a:t>
            </a:r>
            <a:r>
              <a:rPr lang="en-US" sz="2000" dirty="0">
                <a:latin typeface="+mn-lt"/>
              </a:rPr>
              <a:t>that define a “time window” for a particular task</a:t>
            </a:r>
          </a:p>
        </p:txBody>
      </p:sp>
    </p:spTree>
  </p:cSld>
  <p:clrMapOvr>
    <a:masterClrMapping/>
  </p:clrMapOvr>
  <p:transition advTm="10203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arul\Desktop\Digital Learning Content.png">
            <a:extLst>
              <a:ext uri="{FF2B5EF4-FFF2-40B4-BE49-F238E27FC236}">
                <a16:creationId xmlns:a16="http://schemas.microsoft.com/office/drawing/2014/main" id="{C3FA5BAB-D629-4B14-8046-944A6C8FDD8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C:\Users\parul\Desktop\Untitled-1.png">
            <a:extLst>
              <a:ext uri="{FF2B5EF4-FFF2-40B4-BE49-F238E27FC236}">
                <a16:creationId xmlns:a16="http://schemas.microsoft.com/office/drawing/2014/main" id="{7311D6C7-A80B-4C2F-A25F-897785F1E74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id="{0C6EE0B5-A226-433C-8BF3-7D1D47F15A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58B5F76D-FE03-4402-AAB9-3E8979EC50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W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HH of Project Management Cont.</a:t>
            </a:r>
            <a:endParaRPr lang="en-IN" altLang="en-US" sz="3000" b="1" dirty="0">
              <a:solidFill>
                <a:schemeClr val="bg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150" name="Audio 1">
            <a:hlinkClick r:id="" action="ppaction://media"/>
            <a:extLst>
              <a:ext uri="{FF2B5EF4-FFF2-40B4-BE49-F238E27FC236}">
                <a16:creationId xmlns:a16="http://schemas.microsoft.com/office/drawing/2014/main" id="{F8270DCF-3751-445E-B64D-2CAD8B9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D6FEB7-426B-4178-BD6A-92A0A7BDB19B}"/>
              </a:ext>
            </a:extLst>
          </p:cNvPr>
          <p:cNvSpPr/>
          <p:nvPr/>
        </p:nvSpPr>
        <p:spPr>
          <a:xfrm>
            <a:off x="206375" y="2241550"/>
            <a:ext cx="87677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Who is responsible?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Role and responsibility of each member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CF00D-680D-496E-96BF-EB1DB47028AB}"/>
              </a:ext>
            </a:extLst>
          </p:cNvPr>
          <p:cNvSpPr/>
          <p:nvPr/>
        </p:nvSpPr>
        <p:spPr>
          <a:xfrm>
            <a:off x="169863" y="2935288"/>
            <a:ext cx="87677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Where are they organizationally located?</a:t>
            </a:r>
          </a:p>
          <a:p>
            <a:pPr algn="just">
              <a:defRPr/>
            </a:pPr>
            <a:r>
              <a:rPr lang="en-US" sz="2000" dirty="0">
                <a:latin typeface="+mn-lt"/>
              </a:rPr>
              <a:t>Customer, end user and other stakeholders also have responsibility</a:t>
            </a:r>
            <a:endParaRPr lang="en-US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304C4-A22A-473C-AD3E-B0D7CA883A46}"/>
              </a:ext>
            </a:extLst>
          </p:cNvPr>
          <p:cNvSpPr/>
          <p:nvPr/>
        </p:nvSpPr>
        <p:spPr>
          <a:xfrm>
            <a:off x="187325" y="3681413"/>
            <a:ext cx="87788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How will the job be done technically and managerially?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Management and technical strategy must be defined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96D6E-DD52-48FD-9422-E70D238156F7}"/>
              </a:ext>
            </a:extLst>
          </p:cNvPr>
          <p:cNvSpPr/>
          <p:nvPr/>
        </p:nvSpPr>
        <p:spPr>
          <a:xfrm>
            <a:off x="206375" y="4511675"/>
            <a:ext cx="8748713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</a:rPr>
              <a:t>How much of each resource is needed?</a:t>
            </a:r>
          </a:p>
          <a:p>
            <a:pPr>
              <a:defRPr/>
            </a:pPr>
            <a:r>
              <a:rPr lang="en-US" dirty="0">
                <a:latin typeface="+mn-lt"/>
              </a:rPr>
              <a:t>Develop estimation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15BFC6-BB1E-496D-AE24-9E593AF21ECB}"/>
              </a:ext>
            </a:extLst>
          </p:cNvPr>
          <p:cNvSpPr/>
          <p:nvPr/>
        </p:nvSpPr>
        <p:spPr>
          <a:xfrm>
            <a:off x="7937500" y="4556125"/>
            <a:ext cx="827088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W</a:t>
            </a:r>
            <a:r>
              <a:rPr lang="en-US" sz="2000" b="1" baseline="30000" dirty="0">
                <a:solidFill>
                  <a:schemeClr val="bg1"/>
                </a:solidFill>
              </a:rPr>
              <a:t>5</a:t>
            </a:r>
            <a:r>
              <a:rPr lang="en-US" sz="2000" b="1" dirty="0">
                <a:solidFill>
                  <a:schemeClr val="bg1"/>
                </a:solidFill>
              </a:rPr>
              <a:t>HH</a:t>
            </a:r>
          </a:p>
        </p:txBody>
      </p:sp>
      <p:sp>
        <p:nvSpPr>
          <p:cNvPr id="15" name="Rounded Rectangular Callout 11">
            <a:extLst>
              <a:ext uri="{FF2B5EF4-FFF2-40B4-BE49-F238E27FC236}">
                <a16:creationId xmlns:a16="http://schemas.microsoft.com/office/drawing/2014/main" id="{DE6F031C-EF6A-4554-A5C0-9645FDE3796C}"/>
              </a:ext>
            </a:extLst>
          </p:cNvPr>
          <p:cNvSpPr/>
          <p:nvPr/>
        </p:nvSpPr>
        <p:spPr>
          <a:xfrm>
            <a:off x="381000" y="5334000"/>
            <a:ext cx="5638800" cy="838200"/>
          </a:xfrm>
          <a:prstGeom prst="wedgeRoundRectCallout">
            <a:avLst>
              <a:gd name="adj1" fmla="val 82999"/>
              <a:gd name="adj2" fmla="val -114976"/>
              <a:gd name="adj3" fmla="val 16667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It is applicable </a:t>
            </a:r>
            <a:r>
              <a:rPr lang="en-US" sz="2000" b="1" dirty="0"/>
              <a:t>regardless</a:t>
            </a:r>
            <a:r>
              <a:rPr lang="en-US" sz="2000" dirty="0"/>
              <a:t> of </a:t>
            </a:r>
            <a:r>
              <a:rPr lang="en-US" sz="2000" b="1" dirty="0"/>
              <a:t>size</a:t>
            </a:r>
            <a:r>
              <a:rPr lang="en-US" sz="2000" dirty="0"/>
              <a:t> or </a:t>
            </a:r>
            <a:r>
              <a:rPr lang="en-US" sz="2000" b="1" dirty="0"/>
              <a:t>complexity</a:t>
            </a:r>
            <a:r>
              <a:rPr lang="en-US" sz="2000" dirty="0"/>
              <a:t> of software </a:t>
            </a:r>
            <a:r>
              <a:rPr lang="en-US" sz="2000" b="1" dirty="0"/>
              <a:t>project</a:t>
            </a:r>
          </a:p>
        </p:txBody>
      </p:sp>
    </p:spTree>
  </p:cSld>
  <p:clrMapOvr>
    <a:masterClrMapping/>
  </p:clrMapOvr>
  <p:transition advTm="289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parul\Desktop\Digital Learning Content.png">
            <a:extLst>
              <a:ext uri="{FF2B5EF4-FFF2-40B4-BE49-F238E27FC236}">
                <a16:creationId xmlns:a16="http://schemas.microsoft.com/office/drawing/2014/main" id="{C3373BF8-A548-4ABA-8692-A80691B497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1113"/>
            <a:ext cx="9144000" cy="690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6" descr="C:\Users\parul\Desktop\Untitled-1.png">
            <a:extLst>
              <a:ext uri="{FF2B5EF4-FFF2-40B4-BE49-F238E27FC236}">
                <a16:creationId xmlns:a16="http://schemas.microsoft.com/office/drawing/2014/main" id="{D3EDE484-55DB-4AF2-9DD5-44D86A10E71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28" name="Rectangle 7">
            <a:extLst>
              <a:ext uri="{FF2B5EF4-FFF2-40B4-BE49-F238E27FC236}">
                <a16:creationId xmlns:a16="http://schemas.microsoft.com/office/drawing/2014/main" id="{41AF3438-EE8E-486F-9E53-9506CEC0A7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818A4B1D-C55A-4EBC-A3DA-9644A42EB4B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Project Schedule Tracking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230" name="TextBox 9">
            <a:extLst>
              <a:ext uri="{FF2B5EF4-FFF2-40B4-BE49-F238E27FC236}">
                <a16:creationId xmlns:a16="http://schemas.microsoft.com/office/drawing/2014/main" id="{D3E74A4D-7DBB-477E-8572-CB963B823C8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231" name="Audio 1">
            <a:hlinkClick r:id="" action="ppaction://media"/>
            <a:extLst>
              <a:ext uri="{FF2B5EF4-FFF2-40B4-BE49-F238E27FC236}">
                <a16:creationId xmlns:a16="http://schemas.microsoft.com/office/drawing/2014/main" id="{A6006B76-2175-4909-8F13-1CD0DE87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779E1D-7A9B-4550-88B5-66ECE5C5C5B4}"/>
              </a:ext>
            </a:extLst>
          </p:cNvPr>
          <p:cNvSpPr/>
          <p:nvPr/>
        </p:nvSpPr>
        <p:spPr>
          <a:xfrm>
            <a:off x="215900" y="2278063"/>
            <a:ext cx="9251950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Several ways to track a project schedule: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Conducting </a:t>
            </a:r>
            <a:r>
              <a:rPr lang="en-US" sz="2000" b="1" dirty="0">
                <a:latin typeface="+mn-lt"/>
              </a:rPr>
              <a:t>periodic project</a:t>
            </a:r>
            <a:r>
              <a:rPr lang="en-US" sz="2000" dirty="0">
                <a:latin typeface="+mn-lt"/>
              </a:rPr>
              <a:t> status </a:t>
            </a:r>
            <a:r>
              <a:rPr lang="en-US" sz="2000" b="1" dirty="0">
                <a:latin typeface="+mn-lt"/>
              </a:rPr>
              <a:t>meeting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Evaluating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review results </a:t>
            </a:r>
            <a:r>
              <a:rPr lang="en-US" sz="2000" dirty="0">
                <a:latin typeface="+mn-lt"/>
              </a:rPr>
              <a:t>in the software 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Determine</a:t>
            </a:r>
            <a:r>
              <a:rPr lang="en-US" sz="2000" dirty="0">
                <a:latin typeface="+mn-lt"/>
              </a:rPr>
              <a:t> if formal </a:t>
            </a:r>
            <a:r>
              <a:rPr lang="en-US" sz="2000" b="1" dirty="0">
                <a:latin typeface="+mn-lt"/>
              </a:rPr>
              <a:t>project milestones</a:t>
            </a:r>
            <a:r>
              <a:rPr lang="en-US" sz="2000" dirty="0">
                <a:latin typeface="+mn-lt"/>
              </a:rPr>
              <a:t> have been </a:t>
            </a:r>
            <a:r>
              <a:rPr lang="en-US" sz="2000" b="1" dirty="0">
                <a:latin typeface="+mn-lt"/>
              </a:rPr>
              <a:t>accomplished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Compare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actual start date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planned start date</a:t>
            </a:r>
            <a:r>
              <a:rPr lang="en-US" sz="2000" dirty="0">
                <a:latin typeface="+mn-lt"/>
              </a:rPr>
              <a:t> for each task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Informal </a:t>
            </a:r>
            <a:r>
              <a:rPr lang="en-US" sz="2000" b="1" dirty="0">
                <a:latin typeface="+mn-lt"/>
              </a:rPr>
              <a:t>meeting with practitioners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Using</a:t>
            </a:r>
            <a:r>
              <a:rPr lang="en-US" sz="2000" b="1" dirty="0">
                <a:latin typeface="+mn-lt"/>
              </a:rPr>
              <a:t> earned value analysis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assess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progress</a:t>
            </a:r>
            <a:r>
              <a:rPr lang="en-US" sz="2000" dirty="0">
                <a:latin typeface="+mn-lt"/>
              </a:rPr>
              <a:t> quantitatively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Project manager</a:t>
            </a:r>
            <a:r>
              <a:rPr lang="en-US" sz="2000" dirty="0">
                <a:latin typeface="+mn-lt"/>
              </a:rPr>
              <a:t> takes the </a:t>
            </a:r>
            <a:r>
              <a:rPr lang="en-US" sz="2000" b="1" dirty="0">
                <a:latin typeface="+mn-lt"/>
              </a:rPr>
              <a:t>control</a:t>
            </a:r>
            <a:r>
              <a:rPr lang="en-US" sz="2000" dirty="0">
                <a:latin typeface="+mn-lt"/>
              </a:rPr>
              <a:t> of the </a:t>
            </a:r>
            <a:r>
              <a:rPr lang="en-US" sz="2000" b="1" dirty="0">
                <a:latin typeface="+mn-lt"/>
              </a:rPr>
              <a:t>schedule</a:t>
            </a:r>
            <a:r>
              <a:rPr lang="en-US" sz="2000" dirty="0">
                <a:latin typeface="+mn-lt"/>
              </a:rPr>
              <a:t> in the aspects of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Project Staffing, Project Problems, Project Resources, Reviews, Project Budget</a:t>
            </a:r>
          </a:p>
        </p:txBody>
      </p:sp>
    </p:spTree>
  </p:cSld>
  <p:clrMapOvr>
    <a:masterClrMapping/>
  </p:clrMapOvr>
  <p:transition advTm="102033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parul\Desktop\Digital Learning Content.png">
            <a:extLst>
              <a:ext uri="{FF2B5EF4-FFF2-40B4-BE49-F238E27FC236}">
                <a16:creationId xmlns:a16="http://schemas.microsoft.com/office/drawing/2014/main" id="{1A7B9ED4-FC5E-4E45-9FB3-6CD978951D7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1113"/>
            <a:ext cx="9144000" cy="690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6" descr="C:\Users\parul\Desktop\Untitled-1.png">
            <a:extLst>
              <a:ext uri="{FF2B5EF4-FFF2-40B4-BE49-F238E27FC236}">
                <a16:creationId xmlns:a16="http://schemas.microsoft.com/office/drawing/2014/main" id="{352E5EC3-8ED2-442A-B007-25849AAD65B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2" name="Rectangle 7">
            <a:extLst>
              <a:ext uri="{FF2B5EF4-FFF2-40B4-BE49-F238E27FC236}">
                <a16:creationId xmlns:a16="http://schemas.microsoft.com/office/drawing/2014/main" id="{89CF9584-0B26-497E-AE9A-B8F0507E39E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3CCCABE6-D3BF-408A-AB8D-A817165393A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dirty="0">
                <a:solidFill>
                  <a:schemeClr val="bg1"/>
                </a:solidFill>
              </a:rPr>
              <a:t>Risk analysis &amp; Management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254" name="TextBox 9">
            <a:extLst>
              <a:ext uri="{FF2B5EF4-FFF2-40B4-BE49-F238E27FC236}">
                <a16:creationId xmlns:a16="http://schemas.microsoft.com/office/drawing/2014/main" id="{9CDCC6F7-D18F-4B50-B678-7F46583A23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255" name="Audio 1">
            <a:hlinkClick r:id="" action="ppaction://media"/>
            <a:extLst>
              <a:ext uri="{FF2B5EF4-FFF2-40B4-BE49-F238E27FC236}">
                <a16:creationId xmlns:a16="http://schemas.microsoft.com/office/drawing/2014/main" id="{FC15CC27-557C-4DD8-AE3C-78B8F124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3DA96E-445A-4BC0-A405-A4CB0FE3D1AF}"/>
              </a:ext>
            </a:extLst>
          </p:cNvPr>
          <p:cNvSpPr/>
          <p:nvPr/>
        </p:nvSpPr>
        <p:spPr>
          <a:xfrm>
            <a:off x="546100" y="2584450"/>
            <a:ext cx="80645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Conceptual definition of risk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concerns future happenings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involves change in mind, opinion, actions, places, etc.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involves choice and the uncertainty that choice entails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04D8B-638C-431A-8B08-9B06001EF3FF}"/>
              </a:ext>
            </a:extLst>
          </p:cNvPr>
          <p:cNvSpPr/>
          <p:nvPr/>
        </p:nvSpPr>
        <p:spPr>
          <a:xfrm>
            <a:off x="2667000" y="4459288"/>
            <a:ext cx="32734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Two characteristics of 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AF305-2E72-492D-AEDA-B3A4B0C29936}"/>
              </a:ext>
            </a:extLst>
          </p:cNvPr>
          <p:cNvSpPr/>
          <p:nvPr/>
        </p:nvSpPr>
        <p:spPr>
          <a:xfrm>
            <a:off x="695325" y="4989513"/>
            <a:ext cx="1438275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Uncertainty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7E937-4EFB-4382-85A6-CE4446E61632}"/>
              </a:ext>
            </a:extLst>
          </p:cNvPr>
          <p:cNvSpPr/>
          <p:nvPr/>
        </p:nvSpPr>
        <p:spPr>
          <a:xfrm>
            <a:off x="7153275" y="4992688"/>
            <a:ext cx="657225" cy="41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Loss</a:t>
            </a:r>
          </a:p>
        </p:txBody>
      </p:sp>
      <p:cxnSp>
        <p:nvCxnSpPr>
          <p:cNvPr id="23" name="Elbow Connector 13">
            <a:extLst>
              <a:ext uri="{FF2B5EF4-FFF2-40B4-BE49-F238E27FC236}">
                <a16:creationId xmlns:a16="http://schemas.microsoft.com/office/drawing/2014/main" id="{86D2868B-4EE4-4538-943D-E99D4EA540B8}"/>
              </a:ext>
            </a:extLst>
          </p:cNvPr>
          <p:cNvCxnSpPr/>
          <p:nvPr/>
        </p:nvCxnSpPr>
        <p:spPr>
          <a:xfrm rot="5400000">
            <a:off x="3161506" y="3956844"/>
            <a:ext cx="276225" cy="22050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15">
            <a:extLst>
              <a:ext uri="{FF2B5EF4-FFF2-40B4-BE49-F238E27FC236}">
                <a16:creationId xmlns:a16="http://schemas.microsoft.com/office/drawing/2014/main" id="{D4A64648-5A84-4DAF-8CE7-312214568B45}"/>
              </a:ext>
            </a:extLst>
          </p:cNvPr>
          <p:cNvCxnSpPr/>
          <p:nvPr/>
        </p:nvCxnSpPr>
        <p:spPr>
          <a:xfrm rot="16200000" flipH="1">
            <a:off x="5638007" y="3685381"/>
            <a:ext cx="279400" cy="2751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ular Callout 17">
            <a:extLst>
              <a:ext uri="{FF2B5EF4-FFF2-40B4-BE49-F238E27FC236}">
                <a16:creationId xmlns:a16="http://schemas.microsoft.com/office/drawing/2014/main" id="{A5FCB00F-4900-47A5-946E-37904E722864}"/>
              </a:ext>
            </a:extLst>
          </p:cNvPr>
          <p:cNvSpPr/>
          <p:nvPr/>
        </p:nvSpPr>
        <p:spPr>
          <a:xfrm>
            <a:off x="5410200" y="5678488"/>
            <a:ext cx="3530600" cy="990600"/>
          </a:xfrm>
          <a:prstGeom prst="wedgeRoundRectCallout">
            <a:avLst>
              <a:gd name="adj1" fmla="val 8150"/>
              <a:gd name="adj2" fmla="val -75273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b="1" dirty="0">
                <a:solidFill>
                  <a:schemeClr val="tx1"/>
                </a:solidFill>
              </a:rPr>
              <a:t>risk</a:t>
            </a:r>
            <a:r>
              <a:rPr lang="en-US" sz="2000" dirty="0">
                <a:solidFill>
                  <a:schemeClr val="tx1"/>
                </a:solidFill>
              </a:rPr>
              <a:t> becomes a </a:t>
            </a:r>
            <a:r>
              <a:rPr lang="en-US" sz="2000" b="1" dirty="0">
                <a:solidFill>
                  <a:schemeClr val="tx1"/>
                </a:solidFill>
              </a:rPr>
              <a:t>reality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unwanted consequences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losses</a:t>
            </a:r>
            <a:r>
              <a:rPr lang="en-US" sz="2000" dirty="0">
                <a:solidFill>
                  <a:schemeClr val="tx1"/>
                </a:solidFill>
              </a:rPr>
              <a:t> occur</a:t>
            </a:r>
          </a:p>
        </p:txBody>
      </p:sp>
      <p:sp>
        <p:nvSpPr>
          <p:cNvPr id="26" name="Rounded Rectangular Callout 18">
            <a:extLst>
              <a:ext uri="{FF2B5EF4-FFF2-40B4-BE49-F238E27FC236}">
                <a16:creationId xmlns:a16="http://schemas.microsoft.com/office/drawing/2014/main" id="{78054A14-505B-4A5E-8B2F-40C1122C46FE}"/>
              </a:ext>
            </a:extLst>
          </p:cNvPr>
          <p:cNvSpPr/>
          <p:nvPr/>
        </p:nvSpPr>
        <p:spPr>
          <a:xfrm>
            <a:off x="190500" y="5678488"/>
            <a:ext cx="3660775" cy="990600"/>
          </a:xfrm>
          <a:prstGeom prst="wedgeRoundRectCallout">
            <a:avLst>
              <a:gd name="adj1" fmla="val -19292"/>
              <a:gd name="adj2" fmla="val -76651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</a:rPr>
              <a:t>The risk </a:t>
            </a:r>
            <a:r>
              <a:rPr lang="en-US" sz="2000" b="1" dirty="0">
                <a:solidFill>
                  <a:schemeClr val="tx1"/>
                </a:solidFill>
              </a:rPr>
              <a:t>may</a:t>
            </a:r>
            <a:r>
              <a:rPr lang="en-US" sz="2000" dirty="0">
                <a:solidFill>
                  <a:schemeClr val="tx1"/>
                </a:solidFill>
              </a:rPr>
              <a:t> or  </a:t>
            </a:r>
            <a:r>
              <a:rPr lang="en-US" sz="2000" b="1" dirty="0">
                <a:solidFill>
                  <a:schemeClr val="tx1"/>
                </a:solidFill>
              </a:rPr>
              <a:t>may not happen</a:t>
            </a:r>
            <a:r>
              <a:rPr lang="en-US" sz="2000" dirty="0">
                <a:solidFill>
                  <a:schemeClr val="tx1"/>
                </a:solidFill>
              </a:rPr>
              <a:t>, so there are no 100% risks (some of those may called constraints)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2BC226-E56F-4818-BF27-4C89A968B3DC}"/>
              </a:ext>
            </a:extLst>
          </p:cNvPr>
          <p:cNvSpPr/>
          <p:nvPr/>
        </p:nvSpPr>
        <p:spPr>
          <a:xfrm>
            <a:off x="65088" y="2143125"/>
            <a:ext cx="89423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A </a:t>
            </a:r>
            <a:r>
              <a:rPr lang="en-US" sz="2000" b="1" dirty="0">
                <a:latin typeface="+mn-lt"/>
              </a:rPr>
              <a:t>risk</a:t>
            </a:r>
            <a:r>
              <a:rPr lang="en-US" sz="2000" dirty="0">
                <a:latin typeface="+mn-lt"/>
              </a:rPr>
              <a:t> is a </a:t>
            </a:r>
            <a:r>
              <a:rPr lang="en-US" sz="2000" b="1" dirty="0">
                <a:latin typeface="+mn-lt"/>
              </a:rPr>
              <a:t>potential (probable) problem </a:t>
            </a:r>
            <a:r>
              <a:rPr lang="en-US" sz="2000" dirty="0">
                <a:latin typeface="+mn-lt"/>
              </a:rPr>
              <a:t>– which might </a:t>
            </a:r>
            <a:r>
              <a:rPr lang="en-US" sz="2000" b="1" dirty="0">
                <a:latin typeface="+mn-lt"/>
              </a:rPr>
              <a:t>happen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and might not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parul\Desktop\Digital Learning Content.png">
            <a:extLst>
              <a:ext uri="{FF2B5EF4-FFF2-40B4-BE49-F238E27FC236}">
                <a16:creationId xmlns:a16="http://schemas.microsoft.com/office/drawing/2014/main" id="{F271F3AA-D621-4787-820A-C175334455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-115888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 descr="C:\Users\parul\Desktop\Untitled-1.png">
            <a:extLst>
              <a:ext uri="{FF2B5EF4-FFF2-40B4-BE49-F238E27FC236}">
                <a16:creationId xmlns:a16="http://schemas.microsoft.com/office/drawing/2014/main" id="{E5242E14-B008-43F3-9513-290688A3062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4276" name="Rectangle 7">
            <a:extLst>
              <a:ext uri="{FF2B5EF4-FFF2-40B4-BE49-F238E27FC236}">
                <a16:creationId xmlns:a16="http://schemas.microsoft.com/office/drawing/2014/main" id="{32030F38-9CF2-487A-B108-520F35E5513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F1E58CAF-6A2D-4691-85CC-50E0094E1DD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Risk Categorization: Approach-1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4278" name="TextBox 9">
            <a:extLst>
              <a:ext uri="{FF2B5EF4-FFF2-40B4-BE49-F238E27FC236}">
                <a16:creationId xmlns:a16="http://schemas.microsoft.com/office/drawing/2014/main" id="{52E1C630-D193-4884-8D40-FE9A802119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4279" name="Audio 1">
            <a:hlinkClick r:id="" action="ppaction://media"/>
            <a:extLst>
              <a:ext uri="{FF2B5EF4-FFF2-40B4-BE49-F238E27FC236}">
                <a16:creationId xmlns:a16="http://schemas.microsoft.com/office/drawing/2014/main" id="{678F81DC-B2C6-407A-8970-9073C680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21F052-9F3C-4316-82D6-A21D0C22C20B}"/>
              </a:ext>
            </a:extLst>
          </p:cNvPr>
          <p:cNvSpPr/>
          <p:nvPr/>
        </p:nvSpPr>
        <p:spPr>
          <a:xfrm>
            <a:off x="215900" y="2278063"/>
            <a:ext cx="9251950" cy="1230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Project risks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Technical risks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Business risks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767D5-1A9E-4668-A133-EDE0BF538668}"/>
              </a:ext>
            </a:extLst>
          </p:cNvPr>
          <p:cNvSpPr/>
          <p:nvPr/>
        </p:nvSpPr>
        <p:spPr>
          <a:xfrm>
            <a:off x="215900" y="3200400"/>
            <a:ext cx="36004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Sub-categories of Business risks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AC688-6023-4904-ACF4-CBFFF203A51B}"/>
              </a:ext>
            </a:extLst>
          </p:cNvPr>
          <p:cNvSpPr/>
          <p:nvPr/>
        </p:nvSpPr>
        <p:spPr>
          <a:xfrm>
            <a:off x="215900" y="3613150"/>
            <a:ext cx="666750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Market risk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Strategic risk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Sales risk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Management risk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Budget risk</a:t>
            </a:r>
          </a:p>
        </p:txBody>
      </p:sp>
    </p:spTree>
  </p:cSld>
  <p:clrMapOvr>
    <a:masterClrMapping/>
  </p:clrMapOvr>
  <p:transition advTm="102033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parul\Desktop\Digital Learning Content.png">
            <a:extLst>
              <a:ext uri="{FF2B5EF4-FFF2-40B4-BE49-F238E27FC236}">
                <a16:creationId xmlns:a16="http://schemas.microsoft.com/office/drawing/2014/main" id="{AF161D73-1127-4AF8-9712-0DB9337A484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6" descr="C:\Users\parul\Desktop\Untitled-1.png">
            <a:extLst>
              <a:ext uri="{FF2B5EF4-FFF2-40B4-BE49-F238E27FC236}">
                <a16:creationId xmlns:a16="http://schemas.microsoft.com/office/drawing/2014/main" id="{0ABE206A-D899-488C-88AD-3A48E49244E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0" name="Rectangle 7">
            <a:extLst>
              <a:ext uri="{FF2B5EF4-FFF2-40B4-BE49-F238E27FC236}">
                <a16:creationId xmlns:a16="http://schemas.microsoft.com/office/drawing/2014/main" id="{1FE3DEBE-6B4F-4051-BCFA-073EA0C2F3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E04AB6F2-9FC2-4EA0-B338-30AD18EDE0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Risk Categorization: Approach-2</a:t>
            </a:r>
            <a:endParaRPr lang="en-US" altLang="en-US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302" name="TextBox 9">
            <a:extLst>
              <a:ext uri="{FF2B5EF4-FFF2-40B4-BE49-F238E27FC236}">
                <a16:creationId xmlns:a16="http://schemas.microsoft.com/office/drawing/2014/main" id="{E8E7891F-46C4-418C-AC0E-BB95AB51C3D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5303" name="Audio 1">
            <a:hlinkClick r:id="" action="ppaction://media"/>
            <a:extLst>
              <a:ext uri="{FF2B5EF4-FFF2-40B4-BE49-F238E27FC236}">
                <a16:creationId xmlns:a16="http://schemas.microsoft.com/office/drawing/2014/main" id="{E36E4C1B-89EE-4A5C-9C1D-88D09C4E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4">
            <a:extLst>
              <a:ext uri="{FF2B5EF4-FFF2-40B4-BE49-F238E27FC236}">
                <a16:creationId xmlns:a16="http://schemas.microsoft.com/office/drawing/2014/main" id="{97F56361-C20E-4EEF-9685-7995BEA9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41550"/>
            <a:ext cx="8856663" cy="3446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latin typeface="+mn-lt"/>
              </a:rPr>
              <a:t>Known risks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+mn-lt"/>
              </a:rPr>
              <a:t>Those </a:t>
            </a:r>
            <a:r>
              <a:rPr lang="en-US" altLang="en-US" sz="2000" b="1" dirty="0">
                <a:latin typeface="+mn-lt"/>
              </a:rPr>
              <a:t>risks</a:t>
            </a:r>
            <a:r>
              <a:rPr lang="en-US" altLang="en-US" sz="2000" dirty="0">
                <a:latin typeface="+mn-lt"/>
              </a:rPr>
              <a:t> that can be </a:t>
            </a:r>
            <a:r>
              <a:rPr lang="en-US" altLang="en-US" sz="2000" b="1" dirty="0">
                <a:latin typeface="+mn-lt"/>
              </a:rPr>
              <a:t>uncovered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latin typeface="+mn-lt"/>
              </a:rPr>
              <a:t>after careful evaluation </a:t>
            </a:r>
            <a:r>
              <a:rPr lang="en-US" altLang="en-US" sz="2000" dirty="0">
                <a:latin typeface="+mn-lt"/>
              </a:rPr>
              <a:t>of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latin typeface="+mn-lt"/>
              </a:rPr>
              <a:t>Predictable risks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+mn-lt"/>
              </a:rPr>
              <a:t>Those </a:t>
            </a:r>
            <a:r>
              <a:rPr lang="en-US" altLang="en-US" sz="2000" b="1" dirty="0">
                <a:latin typeface="+mn-lt"/>
              </a:rPr>
              <a:t>risks</a:t>
            </a:r>
            <a:r>
              <a:rPr lang="en-US" altLang="en-US" sz="2000" dirty="0">
                <a:latin typeface="+mn-lt"/>
              </a:rPr>
              <a:t> that are </a:t>
            </a:r>
            <a:r>
              <a:rPr lang="en-US" altLang="en-US" sz="2000" b="1" dirty="0">
                <a:latin typeface="+mn-lt"/>
              </a:rPr>
              <a:t>deduced</a:t>
            </a:r>
            <a:r>
              <a:rPr lang="en-US" altLang="en-US" sz="2000" dirty="0">
                <a:latin typeface="+mn-lt"/>
              </a:rPr>
              <a:t> (draw conclusion) from </a:t>
            </a:r>
            <a:r>
              <a:rPr lang="en-US" altLang="en-US" sz="2000" b="1" dirty="0">
                <a:latin typeface="+mn-lt"/>
              </a:rPr>
              <a:t>past project</a:t>
            </a:r>
            <a:r>
              <a:rPr lang="en-US" altLang="en-US" sz="2000" dirty="0">
                <a:latin typeface="+mn-lt"/>
              </a:rPr>
              <a:t> experience (Ex. past turnover)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latin typeface="+mn-lt"/>
              </a:rPr>
              <a:t>Unpredictable risks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+mn-lt"/>
              </a:rPr>
              <a:t>Those </a:t>
            </a:r>
            <a:r>
              <a:rPr lang="en-US" altLang="en-US" sz="2000" b="1" dirty="0">
                <a:latin typeface="+mn-lt"/>
              </a:rPr>
              <a:t>risks</a:t>
            </a:r>
            <a:r>
              <a:rPr lang="en-US" altLang="en-US" sz="2000" dirty="0">
                <a:latin typeface="+mn-lt"/>
              </a:rPr>
              <a:t> that can and do </a:t>
            </a:r>
            <a:r>
              <a:rPr lang="en-US" altLang="en-US" sz="2000" b="1" dirty="0">
                <a:latin typeface="+mn-lt"/>
              </a:rPr>
              <a:t>occur</a:t>
            </a:r>
            <a:r>
              <a:rPr lang="en-US" altLang="en-US" sz="2000" dirty="0">
                <a:latin typeface="+mn-lt"/>
              </a:rPr>
              <a:t>, but are </a:t>
            </a:r>
            <a:r>
              <a:rPr lang="en-US" altLang="en-US" sz="2000" b="1" dirty="0">
                <a:latin typeface="+mn-lt"/>
              </a:rPr>
              <a:t>extremely difficult </a:t>
            </a:r>
            <a:r>
              <a:rPr lang="en-US" altLang="en-US" sz="2000" dirty="0">
                <a:latin typeface="+mn-lt"/>
              </a:rPr>
              <a:t>to </a:t>
            </a:r>
            <a:r>
              <a:rPr lang="en-US" altLang="en-US" sz="2000" b="1" dirty="0">
                <a:latin typeface="+mn-lt"/>
              </a:rPr>
              <a:t>identify</a:t>
            </a:r>
            <a:r>
              <a:rPr lang="en-US" altLang="en-US" sz="2000" dirty="0">
                <a:latin typeface="+mn-lt"/>
              </a:rPr>
              <a:t> in </a:t>
            </a:r>
            <a:r>
              <a:rPr lang="en-US" altLang="en-US" sz="2000" b="1" dirty="0">
                <a:latin typeface="+mn-lt"/>
              </a:rPr>
              <a:t>advance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Users\parul\Desktop\Digital Learning Content.png">
            <a:extLst>
              <a:ext uri="{FF2B5EF4-FFF2-40B4-BE49-F238E27FC236}">
                <a16:creationId xmlns:a16="http://schemas.microsoft.com/office/drawing/2014/main" id="{89E360D2-997F-4056-94C1-863037F5BA7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55563"/>
            <a:ext cx="9144000" cy="690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 descr="C:\Users\parul\Desktop\Untitled-1.png">
            <a:extLst>
              <a:ext uri="{FF2B5EF4-FFF2-40B4-BE49-F238E27FC236}">
                <a16:creationId xmlns:a16="http://schemas.microsoft.com/office/drawing/2014/main" id="{5DD02FF7-C8B0-4640-A682-4AEBABDA5DC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12" name="Rectangle 7">
            <a:extLst>
              <a:ext uri="{FF2B5EF4-FFF2-40B4-BE49-F238E27FC236}">
                <a16:creationId xmlns:a16="http://schemas.microsoft.com/office/drawing/2014/main" id="{58C0A1C8-82B5-45F3-A6FD-6F76329E0EA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>
              <a:latin typeface="+mn-lt"/>
            </a:endParaRPr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53E9E235-9408-4C1D-AD7B-1B98FBCDCF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</a:rPr>
              <a:t>Steps for Risk Management</a:t>
            </a:r>
            <a:endParaRPr lang="en-US" alt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8614" name="TextBox 9">
            <a:extLst>
              <a:ext uri="{FF2B5EF4-FFF2-40B4-BE49-F238E27FC236}">
                <a16:creationId xmlns:a16="http://schemas.microsoft.com/office/drawing/2014/main" id="{E1B08BDE-C341-4D55-870E-FF8B3716A1B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6327" name="Audio 1">
            <a:hlinkClick r:id="" action="ppaction://media"/>
            <a:extLst>
              <a:ext uri="{FF2B5EF4-FFF2-40B4-BE49-F238E27FC236}">
                <a16:creationId xmlns:a16="http://schemas.microsoft.com/office/drawing/2014/main" id="{F130C959-42AB-4957-93DA-D5E1B7B5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781E57-B8EF-4EC3-B556-810F8E2F17CC}"/>
              </a:ext>
            </a:extLst>
          </p:cNvPr>
          <p:cNvSpPr/>
          <p:nvPr/>
        </p:nvSpPr>
        <p:spPr>
          <a:xfrm>
            <a:off x="190500" y="2379663"/>
            <a:ext cx="8763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1. Identify</a:t>
            </a:r>
            <a:r>
              <a:rPr lang="en-US" sz="2000" dirty="0">
                <a:latin typeface="+mn-lt"/>
              </a:rPr>
              <a:t> possible </a:t>
            </a:r>
            <a:r>
              <a:rPr lang="en-US" sz="2000" b="1" dirty="0">
                <a:latin typeface="+mn-lt"/>
              </a:rPr>
              <a:t>risks</a:t>
            </a:r>
            <a:r>
              <a:rPr lang="en-US" sz="2000" dirty="0">
                <a:latin typeface="+mn-lt"/>
              </a:rPr>
              <a:t> and recognize what can go wrong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D46CA-8324-493D-AA04-B26B8C4CEE57}"/>
              </a:ext>
            </a:extLst>
          </p:cNvPr>
          <p:cNvSpPr/>
          <p:nvPr/>
        </p:nvSpPr>
        <p:spPr>
          <a:xfrm>
            <a:off x="190500" y="2989263"/>
            <a:ext cx="8763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2. Analyze</a:t>
            </a:r>
            <a:r>
              <a:rPr lang="en-US" sz="2000" dirty="0">
                <a:latin typeface="+mn-lt"/>
              </a:rPr>
              <a:t> each </a:t>
            </a:r>
            <a:r>
              <a:rPr lang="en-US" sz="2000" b="1" dirty="0">
                <a:latin typeface="+mn-lt"/>
              </a:rPr>
              <a:t>risk</a:t>
            </a:r>
            <a:r>
              <a:rPr lang="en-US" sz="2000" dirty="0">
                <a:latin typeface="+mn-lt"/>
              </a:rPr>
              <a:t> to estimate the probability that it will occur and the impact (i.e., damage) that it will do if it does occur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776A3-E798-4D91-8A4D-C2B95603C4F0}"/>
              </a:ext>
            </a:extLst>
          </p:cNvPr>
          <p:cNvSpPr/>
          <p:nvPr/>
        </p:nvSpPr>
        <p:spPr>
          <a:xfrm>
            <a:off x="190500" y="3944938"/>
            <a:ext cx="8542338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3. Rank</a:t>
            </a:r>
            <a:r>
              <a:rPr lang="en-US" sz="2400" dirty="0">
                <a:latin typeface="+mn-lt"/>
              </a:rPr>
              <a:t> the </a:t>
            </a:r>
            <a:r>
              <a:rPr lang="en-US" sz="2400" b="1" dirty="0">
                <a:latin typeface="+mn-lt"/>
              </a:rPr>
              <a:t>risks</a:t>
            </a:r>
            <a:r>
              <a:rPr lang="en-US" sz="2400" dirty="0">
                <a:latin typeface="+mn-lt"/>
              </a:rPr>
              <a:t> by probability and impact. Impact may be negligible, marginal, critical, and catastrophic.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FAE77-B826-495B-A73C-67F4CBD112B5}"/>
              </a:ext>
            </a:extLst>
          </p:cNvPr>
          <p:cNvSpPr/>
          <p:nvPr/>
        </p:nvSpPr>
        <p:spPr>
          <a:xfrm>
            <a:off x="190500" y="4857750"/>
            <a:ext cx="854233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4. Develop</a:t>
            </a:r>
            <a:r>
              <a:rPr lang="en-US" sz="2000" dirty="0">
                <a:latin typeface="+mn-lt"/>
              </a:rPr>
              <a:t> a contingency </a:t>
            </a:r>
            <a:r>
              <a:rPr lang="en-US" sz="2000" b="1" dirty="0">
                <a:latin typeface="+mn-lt"/>
              </a:rPr>
              <a:t>plan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manage</a:t>
            </a:r>
            <a:r>
              <a:rPr lang="en-US" sz="2000" dirty="0">
                <a:latin typeface="+mn-lt"/>
              </a:rPr>
              <a:t> those </a:t>
            </a:r>
            <a:r>
              <a:rPr lang="en-US" sz="2000" b="1" dirty="0">
                <a:latin typeface="+mn-lt"/>
              </a:rPr>
              <a:t>risks</a:t>
            </a:r>
            <a:r>
              <a:rPr lang="en-US" sz="2000" dirty="0">
                <a:latin typeface="+mn-lt"/>
              </a:rPr>
              <a:t> having high probability and high impact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8F24C-5F4A-43CF-8BEC-9E2B7F4B6C9D}"/>
              </a:ext>
            </a:extLst>
          </p:cNvPr>
          <p:cNvCxnSpPr/>
          <p:nvPr/>
        </p:nvCxnSpPr>
        <p:spPr>
          <a:xfrm>
            <a:off x="304800" y="2962275"/>
            <a:ext cx="8534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033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Users\parul\Desktop\Digital Learning Content.png">
            <a:extLst>
              <a:ext uri="{FF2B5EF4-FFF2-40B4-BE49-F238E27FC236}">
                <a16:creationId xmlns:a16="http://schemas.microsoft.com/office/drawing/2014/main" id="{C2470A8E-401B-4E35-B098-6341F3BAEB6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6" descr="C:\Users\parul\Desktop\Untitled-1.png">
            <a:extLst>
              <a:ext uri="{FF2B5EF4-FFF2-40B4-BE49-F238E27FC236}">
                <a16:creationId xmlns:a16="http://schemas.microsoft.com/office/drawing/2014/main" id="{5A81B032-98DE-4606-BE1E-CDEB6262AE8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8" name="Rectangle 7">
            <a:extLst>
              <a:ext uri="{FF2B5EF4-FFF2-40B4-BE49-F238E27FC236}">
                <a16:creationId xmlns:a16="http://schemas.microsoft.com/office/drawing/2014/main" id="{15AD2B46-17CE-4E4C-B798-BF4B1631F9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A2546D5F-2546-49D7-A027-E6A90FBAD72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Risk Strategies (Reactive vs. Proactive)</a:t>
            </a:r>
            <a:endParaRPr lang="en-US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7350" name="TextBox 9">
            <a:extLst>
              <a:ext uri="{FF2B5EF4-FFF2-40B4-BE49-F238E27FC236}">
                <a16:creationId xmlns:a16="http://schemas.microsoft.com/office/drawing/2014/main" id="{A7D5841C-DD4B-41F5-8464-21D08AEEE87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7351" name="Audio 1">
            <a:hlinkClick r:id="" action="ppaction://media"/>
            <a:extLst>
              <a:ext uri="{FF2B5EF4-FFF2-40B4-BE49-F238E27FC236}">
                <a16:creationId xmlns:a16="http://schemas.microsoft.com/office/drawing/2014/main" id="{C15B8E42-4365-40D1-B17E-0E21B0E2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C77345-F9D0-4779-A9AB-A9E2672D581A}"/>
              </a:ext>
            </a:extLst>
          </p:cNvPr>
          <p:cNvSpPr/>
          <p:nvPr/>
        </p:nvSpPr>
        <p:spPr>
          <a:xfrm>
            <a:off x="215900" y="2278063"/>
            <a:ext cx="9251950" cy="4092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j-lt"/>
              </a:rPr>
              <a:t>Reactive risk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"</a:t>
            </a:r>
            <a:r>
              <a:rPr lang="en-US" sz="2000" b="1" dirty="0">
                <a:latin typeface="+mj-lt"/>
              </a:rPr>
              <a:t>Don't worry</a:t>
            </a:r>
            <a:r>
              <a:rPr lang="en-US" sz="2000" dirty="0">
                <a:latin typeface="+mj-lt"/>
              </a:rPr>
              <a:t>, I </a:t>
            </a:r>
            <a:r>
              <a:rPr lang="en-US" sz="2000" b="1" dirty="0">
                <a:latin typeface="+mj-lt"/>
              </a:rPr>
              <a:t>will think</a:t>
            </a:r>
            <a:r>
              <a:rPr lang="en-US" sz="2000" dirty="0">
                <a:latin typeface="+mj-lt"/>
              </a:rPr>
              <a:t> of </a:t>
            </a:r>
            <a:r>
              <a:rPr lang="en-US" sz="2000" b="1" dirty="0">
                <a:latin typeface="+mj-lt"/>
              </a:rPr>
              <a:t>something</a:t>
            </a:r>
            <a:r>
              <a:rPr lang="en-US" sz="2000" dirty="0">
                <a:latin typeface="+mj-lt"/>
              </a:rPr>
              <a:t>“.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</a:rPr>
              <a:t>majority of software teams </a:t>
            </a:r>
            <a:r>
              <a:rPr lang="en-US" sz="2000" dirty="0">
                <a:latin typeface="+mj-lt"/>
              </a:rPr>
              <a:t>and managers </a:t>
            </a:r>
            <a:r>
              <a:rPr lang="en-US" sz="2000" b="1" dirty="0">
                <a:latin typeface="+mj-lt"/>
              </a:rPr>
              <a:t>rely</a:t>
            </a:r>
            <a:r>
              <a:rPr lang="en-US" sz="2000" dirty="0">
                <a:latin typeface="+mj-lt"/>
              </a:rPr>
              <a:t> on this </a:t>
            </a:r>
            <a:r>
              <a:rPr lang="en-US" sz="2000" b="1" dirty="0">
                <a:latin typeface="+mj-lt"/>
              </a:rPr>
              <a:t>approach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j-lt"/>
              </a:rPr>
              <a:t>Nothing</a:t>
            </a:r>
            <a:r>
              <a:rPr lang="en-US" sz="2000" dirty="0">
                <a:latin typeface="+mj-lt"/>
              </a:rPr>
              <a:t> is </a:t>
            </a:r>
            <a:r>
              <a:rPr lang="en-US" sz="2000" b="1" dirty="0">
                <a:latin typeface="+mj-lt"/>
              </a:rPr>
              <a:t>done</a:t>
            </a:r>
            <a:r>
              <a:rPr lang="en-US" sz="2000" dirty="0">
                <a:latin typeface="+mj-lt"/>
              </a:rPr>
              <a:t> about </a:t>
            </a:r>
            <a:r>
              <a:rPr lang="en-US" sz="2000" b="1" dirty="0">
                <a:latin typeface="+mj-lt"/>
              </a:rPr>
              <a:t>risks until something</a:t>
            </a:r>
            <a:r>
              <a:rPr lang="en-US" sz="2000" dirty="0">
                <a:latin typeface="+mj-lt"/>
              </a:rPr>
              <a:t> goes </a:t>
            </a:r>
            <a:r>
              <a:rPr lang="en-US" sz="2000" b="1" dirty="0">
                <a:latin typeface="+mj-lt"/>
              </a:rPr>
              <a:t>wrong</a:t>
            </a:r>
            <a:endParaRPr lang="en-US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</a:rPr>
              <a:t>team</a:t>
            </a:r>
            <a:r>
              <a:rPr lang="en-US" sz="2000" dirty="0">
                <a:latin typeface="+mj-lt"/>
              </a:rPr>
              <a:t> then </a:t>
            </a:r>
            <a:r>
              <a:rPr lang="en-US" sz="2000" b="1" dirty="0">
                <a:latin typeface="+mj-lt"/>
              </a:rPr>
              <a:t>flies into action </a:t>
            </a:r>
            <a:r>
              <a:rPr lang="en-US" sz="2000" dirty="0">
                <a:latin typeface="+mj-lt"/>
              </a:rPr>
              <a:t>in an attempt to </a:t>
            </a:r>
            <a:r>
              <a:rPr lang="en-US" sz="2000" b="1" dirty="0">
                <a:latin typeface="+mj-lt"/>
              </a:rPr>
              <a:t>correct the problem rapidly </a:t>
            </a:r>
            <a:r>
              <a:rPr lang="en-US" sz="2000" dirty="0">
                <a:latin typeface="+mj-lt"/>
              </a:rPr>
              <a:t>(fire fighting)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j-lt"/>
              </a:rPr>
              <a:t>Crisis management </a:t>
            </a:r>
            <a:r>
              <a:rPr lang="en-US" sz="2000" dirty="0">
                <a:latin typeface="+mj-lt"/>
              </a:rPr>
              <a:t>is the </a:t>
            </a:r>
            <a:r>
              <a:rPr lang="en-US" sz="2000" b="1" dirty="0">
                <a:latin typeface="+mj-lt"/>
              </a:rPr>
              <a:t>choice</a:t>
            </a:r>
            <a:r>
              <a:rPr lang="en-US" sz="2000" dirty="0">
                <a:latin typeface="+mj-lt"/>
              </a:rPr>
              <a:t> of management </a:t>
            </a:r>
            <a:r>
              <a:rPr lang="en-US" sz="2000" b="1" dirty="0">
                <a:latin typeface="+mj-lt"/>
              </a:rPr>
              <a:t>techniques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j-lt"/>
              </a:rPr>
              <a:t>Proactive risk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j-lt"/>
              </a:rPr>
              <a:t>Steps</a:t>
            </a:r>
            <a:r>
              <a:rPr lang="en-US" sz="2000" dirty="0">
                <a:latin typeface="+mj-lt"/>
              </a:rPr>
              <a:t> for </a:t>
            </a:r>
            <a:r>
              <a:rPr lang="en-US" sz="2000" b="1" dirty="0">
                <a:latin typeface="+mj-lt"/>
              </a:rPr>
              <a:t>risk management </a:t>
            </a:r>
            <a:r>
              <a:rPr lang="en-US" sz="2000" dirty="0">
                <a:latin typeface="+mj-lt"/>
              </a:rPr>
              <a:t>are </a:t>
            </a:r>
            <a:r>
              <a:rPr lang="en-US" sz="2000" b="1" dirty="0">
                <a:latin typeface="+mj-lt"/>
              </a:rPr>
              <a:t>followed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j-lt"/>
              </a:rPr>
              <a:t>Primary </a:t>
            </a:r>
            <a:r>
              <a:rPr lang="en-US" sz="2000" b="1" dirty="0">
                <a:latin typeface="+mj-lt"/>
              </a:rPr>
              <a:t>objective</a:t>
            </a:r>
            <a:r>
              <a:rPr lang="en-US" sz="2000" dirty="0">
                <a:latin typeface="+mj-lt"/>
              </a:rPr>
              <a:t> is to </a:t>
            </a:r>
            <a:r>
              <a:rPr lang="en-US" sz="2000" b="1" dirty="0">
                <a:latin typeface="+mj-lt"/>
              </a:rPr>
              <a:t>avoid risk</a:t>
            </a:r>
            <a:r>
              <a:rPr lang="en-US" sz="2000" dirty="0">
                <a:latin typeface="+mj-lt"/>
              </a:rPr>
              <a:t> and to have an </a:t>
            </a:r>
            <a:r>
              <a:rPr lang="en-US" sz="2000" b="1" dirty="0">
                <a:latin typeface="+mj-lt"/>
              </a:rPr>
              <a:t>emergency plan in place </a:t>
            </a:r>
            <a:r>
              <a:rPr lang="en-US" sz="2000" dirty="0">
                <a:latin typeface="+mj-lt"/>
              </a:rPr>
              <a:t>to </a:t>
            </a:r>
            <a:r>
              <a:rPr lang="en-US" sz="2000" b="1" dirty="0">
                <a:latin typeface="+mj-lt"/>
              </a:rPr>
              <a:t>handle</a:t>
            </a:r>
            <a:r>
              <a:rPr lang="en-US" sz="2000" dirty="0">
                <a:latin typeface="+mj-lt"/>
              </a:rPr>
              <a:t> unavoidable </a:t>
            </a:r>
            <a:r>
              <a:rPr lang="en-US" sz="2000" b="1" dirty="0">
                <a:latin typeface="+mj-lt"/>
              </a:rPr>
              <a:t>risks</a:t>
            </a:r>
            <a:r>
              <a:rPr lang="en-US" sz="2000" dirty="0">
                <a:latin typeface="+mj-lt"/>
              </a:rPr>
              <a:t> in a </a:t>
            </a:r>
            <a:r>
              <a:rPr lang="en-US" sz="2000" b="1" dirty="0">
                <a:latin typeface="+mj-lt"/>
              </a:rPr>
              <a:t>controlled and effective manner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advTm="102033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:\Users\parul\Desktop\Digital Learning Content.png">
            <a:extLst>
              <a:ext uri="{FF2B5EF4-FFF2-40B4-BE49-F238E27FC236}">
                <a16:creationId xmlns:a16="http://schemas.microsoft.com/office/drawing/2014/main" id="{4C4892A4-D45B-460B-A3C3-2AFA71BF000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6" descr="C:\Users\parul\Desktop\Untitled-1.png">
            <a:extLst>
              <a:ext uri="{FF2B5EF4-FFF2-40B4-BE49-F238E27FC236}">
                <a16:creationId xmlns:a16="http://schemas.microsoft.com/office/drawing/2014/main" id="{F8689B79-DDCC-451A-BC2E-E029D24F3F5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8372" name="Rectangle 7">
            <a:extLst>
              <a:ext uri="{FF2B5EF4-FFF2-40B4-BE49-F238E27FC236}">
                <a16:creationId xmlns:a16="http://schemas.microsoft.com/office/drawing/2014/main" id="{D33F0573-CC54-4F8A-AFC9-E9668FD681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66D23CC6-AC0A-43BF-A07D-A1F12D90515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Risk Identification</a:t>
            </a:r>
            <a:endParaRPr lang="en-US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8374" name="TextBox 9">
            <a:extLst>
              <a:ext uri="{FF2B5EF4-FFF2-40B4-BE49-F238E27FC236}">
                <a16:creationId xmlns:a16="http://schemas.microsoft.com/office/drawing/2014/main" id="{8FA0DB1B-5B95-46B1-96DB-CB76521CD4A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375" name="Audio 1">
            <a:hlinkClick r:id="" action="ppaction://media"/>
            <a:extLst>
              <a:ext uri="{FF2B5EF4-FFF2-40B4-BE49-F238E27FC236}">
                <a16:creationId xmlns:a16="http://schemas.microsoft.com/office/drawing/2014/main" id="{017A4327-095E-4330-B0F4-47A3B915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E66E05-8180-4C76-946A-3067C29BDDC4}"/>
              </a:ext>
            </a:extLst>
          </p:cNvPr>
          <p:cNvSpPr/>
          <p:nvPr/>
        </p:nvSpPr>
        <p:spPr>
          <a:xfrm>
            <a:off x="215900" y="2278063"/>
            <a:ext cx="9251950" cy="3754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identification is a </a:t>
            </a:r>
            <a:r>
              <a:rPr lang="en-US" sz="2000" b="1" dirty="0">
                <a:latin typeface="+mn-lt"/>
              </a:rPr>
              <a:t>systematic attempt </a:t>
            </a: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specify threats</a:t>
            </a:r>
            <a:r>
              <a:rPr lang="en-US" sz="2000" dirty="0">
                <a:latin typeface="+mn-lt"/>
              </a:rPr>
              <a:t> to the project </a:t>
            </a:r>
            <a:r>
              <a:rPr lang="en-US" sz="2000" b="1" dirty="0">
                <a:latin typeface="+mn-lt"/>
              </a:rPr>
              <a:t>plan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By </a:t>
            </a:r>
            <a:r>
              <a:rPr lang="en-US" sz="2000" b="1" dirty="0">
                <a:latin typeface="+mn-lt"/>
              </a:rPr>
              <a:t>identifying</a:t>
            </a:r>
            <a:r>
              <a:rPr lang="en-US" sz="2000" dirty="0">
                <a:latin typeface="+mn-lt"/>
              </a:rPr>
              <a:t> known and predictable </a:t>
            </a:r>
            <a:r>
              <a:rPr lang="en-US" sz="2000" b="1" dirty="0">
                <a:latin typeface="+mn-lt"/>
              </a:rPr>
              <a:t>risks</a:t>
            </a:r>
            <a:r>
              <a:rPr lang="en-US" sz="2000" dirty="0">
                <a:latin typeface="+mn-lt"/>
              </a:rPr>
              <a:t>, the project manager </a:t>
            </a:r>
            <a:r>
              <a:rPr lang="en-US" sz="2000" b="1" dirty="0">
                <a:latin typeface="+mn-lt"/>
              </a:rPr>
              <a:t>takes a first step</a:t>
            </a:r>
            <a:r>
              <a:rPr lang="en-US" sz="2000" dirty="0">
                <a:latin typeface="+mn-lt"/>
              </a:rPr>
              <a:t> toward,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avoiding them when possible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controlling them when necessary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Generic Risks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Risks</a:t>
            </a:r>
            <a:r>
              <a:rPr lang="en-US" sz="2000" dirty="0">
                <a:latin typeface="+mn-lt"/>
              </a:rPr>
              <a:t> that are a potential </a:t>
            </a:r>
            <a:r>
              <a:rPr lang="en-US" sz="2000" b="1" dirty="0">
                <a:latin typeface="+mn-lt"/>
              </a:rPr>
              <a:t>threat</a:t>
            </a:r>
            <a:r>
              <a:rPr lang="en-US" sz="2000" dirty="0">
                <a:latin typeface="+mn-lt"/>
              </a:rPr>
              <a:t> to </a:t>
            </a:r>
            <a:r>
              <a:rPr lang="en-US" sz="2000" b="1" dirty="0">
                <a:latin typeface="+mn-lt"/>
              </a:rPr>
              <a:t>every</a:t>
            </a:r>
            <a:r>
              <a:rPr lang="en-US" sz="2000" dirty="0">
                <a:latin typeface="+mn-lt"/>
              </a:rPr>
              <a:t> software </a:t>
            </a:r>
            <a:r>
              <a:rPr lang="en-US" sz="2000" b="1" dirty="0">
                <a:latin typeface="+mn-lt"/>
              </a:rPr>
              <a:t>project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Product-specific Risks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Risks that can be </a:t>
            </a:r>
            <a:r>
              <a:rPr lang="en-US" sz="2000" b="1" dirty="0">
                <a:latin typeface="+mn-lt"/>
              </a:rPr>
              <a:t>identified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only by clear understanding </a:t>
            </a:r>
            <a:r>
              <a:rPr lang="en-US" sz="2000" dirty="0">
                <a:latin typeface="+mn-lt"/>
              </a:rPr>
              <a:t>of the technology, the people and the environment, that is </a:t>
            </a:r>
            <a:r>
              <a:rPr lang="en-US" sz="2000" b="1" dirty="0">
                <a:latin typeface="+mn-lt"/>
              </a:rPr>
              <a:t>specific to the software</a:t>
            </a:r>
            <a:r>
              <a:rPr lang="en-US" sz="2000" dirty="0">
                <a:latin typeface="+mn-lt"/>
              </a:rPr>
              <a:t> that is to be built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Users\parul\Desktop\Digital Learning Content.png">
            <a:extLst>
              <a:ext uri="{FF2B5EF4-FFF2-40B4-BE49-F238E27FC236}">
                <a16:creationId xmlns:a16="http://schemas.microsoft.com/office/drawing/2014/main" id="{1CF0E4EA-7973-431C-9047-9B0FF825D9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6" descr="C:\Users\parul\Desktop\Untitled-1.png">
            <a:extLst>
              <a:ext uri="{FF2B5EF4-FFF2-40B4-BE49-F238E27FC236}">
                <a16:creationId xmlns:a16="http://schemas.microsoft.com/office/drawing/2014/main" id="{8CDC0392-467B-49B6-B57B-D2E68482B21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6" name="Rectangle 7">
            <a:extLst>
              <a:ext uri="{FF2B5EF4-FFF2-40B4-BE49-F238E27FC236}">
                <a16:creationId xmlns:a16="http://schemas.microsoft.com/office/drawing/2014/main" id="{4B7DA783-9385-434D-B530-E36C6D8723E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C87DD897-CA44-4939-BD1B-0E45A6D0762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Known and Predictable Risk Categories</a:t>
            </a:r>
            <a:endParaRPr lang="en-US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9398" name="TextBox 9">
            <a:extLst>
              <a:ext uri="{FF2B5EF4-FFF2-40B4-BE49-F238E27FC236}">
                <a16:creationId xmlns:a16="http://schemas.microsoft.com/office/drawing/2014/main" id="{0D974427-7E34-4F8C-A6E4-C5B90AA5819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9399" name="Audio 1">
            <a:hlinkClick r:id="" action="ppaction://media"/>
            <a:extLst>
              <a:ext uri="{FF2B5EF4-FFF2-40B4-BE49-F238E27FC236}">
                <a16:creationId xmlns:a16="http://schemas.microsoft.com/office/drawing/2014/main" id="{38BFDF56-BEDF-4EA8-AEB3-846C2485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A3DB30-FBD6-4C3F-9FA8-0664A3C1D3A4}"/>
              </a:ext>
            </a:extLst>
          </p:cNvPr>
          <p:cNvSpPr/>
          <p:nvPr/>
        </p:nvSpPr>
        <p:spPr>
          <a:xfrm>
            <a:off x="215900" y="2278063"/>
            <a:ext cx="925195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Product Size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Business Impact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Customer Characteristics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Process Definition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Development Environment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Technology to be Built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Staff Size and Experience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:\Users\parul\Desktop\Digital Learning Content.png">
            <a:extLst>
              <a:ext uri="{FF2B5EF4-FFF2-40B4-BE49-F238E27FC236}">
                <a16:creationId xmlns:a16="http://schemas.microsoft.com/office/drawing/2014/main" id="{9A1BAE9C-1CBA-4EB9-BD3E-26126A0CD74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5" y="-379413"/>
            <a:ext cx="9144000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6" descr="C:\Users\parul\Desktop\Untitled-1.png">
            <a:extLst>
              <a:ext uri="{FF2B5EF4-FFF2-40B4-BE49-F238E27FC236}">
                <a16:creationId xmlns:a16="http://schemas.microsoft.com/office/drawing/2014/main" id="{D6DAE649-1C09-43BA-9609-719EEED60DF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0420" name="Rectangle 7">
            <a:extLst>
              <a:ext uri="{FF2B5EF4-FFF2-40B4-BE49-F238E27FC236}">
                <a16:creationId xmlns:a16="http://schemas.microsoft.com/office/drawing/2014/main" id="{50851F03-7DE7-4CA9-8063-F196074CFC6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F46209FE-9E5E-458F-8A77-50D65AB10C9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Risk Estimation (Projection)</a:t>
            </a:r>
            <a:endParaRPr lang="en-US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0422" name="TextBox 9">
            <a:extLst>
              <a:ext uri="{FF2B5EF4-FFF2-40B4-BE49-F238E27FC236}">
                <a16:creationId xmlns:a16="http://schemas.microsoft.com/office/drawing/2014/main" id="{65713AEC-F676-47C3-B0A7-E1E2399A089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423" name="Audio 1">
            <a:hlinkClick r:id="" action="ppaction://media"/>
            <a:extLst>
              <a:ext uri="{FF2B5EF4-FFF2-40B4-BE49-F238E27FC236}">
                <a16:creationId xmlns:a16="http://schemas.microsoft.com/office/drawing/2014/main" id="{78AFC166-765E-428E-978C-49AD4B66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412945-66F9-4680-AF5C-B77884468E9A}"/>
              </a:ext>
            </a:extLst>
          </p:cNvPr>
          <p:cNvSpPr/>
          <p:nvPr/>
        </p:nvSpPr>
        <p:spPr>
          <a:xfrm>
            <a:off x="-323850" y="2249488"/>
            <a:ext cx="8931275" cy="3170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Risk</a:t>
            </a:r>
            <a:r>
              <a:rPr lang="en-US" sz="2000" dirty="0">
                <a:latin typeface="+mn-lt"/>
              </a:rPr>
              <a:t> projection (or </a:t>
            </a:r>
            <a:r>
              <a:rPr lang="en-US" sz="2000" b="1" dirty="0">
                <a:latin typeface="+mn-lt"/>
              </a:rPr>
              <a:t>estimation</a:t>
            </a:r>
            <a:r>
              <a:rPr lang="en-US" sz="2000" dirty="0">
                <a:latin typeface="+mn-lt"/>
              </a:rPr>
              <a:t>) </a:t>
            </a:r>
            <a:r>
              <a:rPr lang="en-US" sz="2000" b="1" dirty="0">
                <a:latin typeface="+mn-lt"/>
              </a:rPr>
              <a:t>attempts to rate each risk </a:t>
            </a:r>
            <a:r>
              <a:rPr lang="en-US" sz="2000" dirty="0">
                <a:latin typeface="+mn-lt"/>
              </a:rPr>
              <a:t>in </a:t>
            </a:r>
            <a:r>
              <a:rPr lang="en-US" sz="2000" b="1" dirty="0">
                <a:latin typeface="+mn-lt"/>
              </a:rPr>
              <a:t>two ways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probability</a:t>
            </a:r>
            <a:r>
              <a:rPr lang="en-US" sz="2000" dirty="0">
                <a:latin typeface="+mn-lt"/>
              </a:rPr>
              <a:t> that the </a:t>
            </a:r>
            <a:r>
              <a:rPr lang="en-US" sz="2000" b="1" dirty="0">
                <a:latin typeface="+mn-lt"/>
              </a:rPr>
              <a:t>risk is real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consequence (</a:t>
            </a:r>
            <a:r>
              <a:rPr lang="en-US" sz="2000" b="1" dirty="0">
                <a:latin typeface="+mn-lt"/>
              </a:rPr>
              <a:t>effect</a:t>
            </a:r>
            <a:r>
              <a:rPr lang="en-US" sz="2000" dirty="0">
                <a:latin typeface="+mn-lt"/>
              </a:rPr>
              <a:t>) of the </a:t>
            </a:r>
            <a:r>
              <a:rPr lang="en-US" sz="2000" b="1" dirty="0">
                <a:latin typeface="+mn-lt"/>
              </a:rPr>
              <a:t>problems</a:t>
            </a:r>
            <a:r>
              <a:rPr lang="en-US" sz="2000" dirty="0">
                <a:latin typeface="+mn-lt"/>
              </a:rPr>
              <a:t> associated with the risk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Risk Projection/Estimation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Establish a scale </a:t>
            </a:r>
            <a:r>
              <a:rPr lang="en-US" sz="2000" dirty="0">
                <a:latin typeface="+mn-lt"/>
              </a:rPr>
              <a:t>that reflects the </a:t>
            </a:r>
            <a:r>
              <a:rPr lang="en-US" sz="2000" b="1" dirty="0">
                <a:latin typeface="+mn-lt"/>
              </a:rPr>
              <a:t>perceived</a:t>
            </a:r>
            <a:r>
              <a:rPr lang="en-US" sz="2000" dirty="0">
                <a:latin typeface="+mn-lt"/>
              </a:rPr>
              <a:t> likelihood </a:t>
            </a:r>
            <a:r>
              <a:rPr lang="en-US" sz="2000" b="1" dirty="0">
                <a:latin typeface="+mn-lt"/>
              </a:rPr>
              <a:t>(probability</a:t>
            </a:r>
            <a:r>
              <a:rPr lang="en-US" sz="2000" dirty="0">
                <a:latin typeface="+mn-lt"/>
              </a:rPr>
              <a:t>) of a </a:t>
            </a:r>
            <a:r>
              <a:rPr lang="en-US" sz="2000" b="1" dirty="0">
                <a:latin typeface="+mn-lt"/>
              </a:rPr>
              <a:t>risk</a:t>
            </a:r>
            <a:r>
              <a:rPr lang="en-US" sz="2000" dirty="0">
                <a:latin typeface="+mn-lt"/>
              </a:rPr>
              <a:t>. </a:t>
            </a:r>
            <a:r>
              <a:rPr lang="en-US" sz="2000" i="1" dirty="0">
                <a:latin typeface="+mn-lt"/>
              </a:rPr>
              <a:t>Ex., 1-low, 10-high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Explain the </a:t>
            </a:r>
            <a:r>
              <a:rPr lang="en-US" sz="2000" b="1" dirty="0">
                <a:latin typeface="+mn-lt"/>
              </a:rPr>
              <a:t>consequences of the risk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Estimate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impact of the risk </a:t>
            </a:r>
            <a:r>
              <a:rPr lang="en-US" sz="2000" dirty="0">
                <a:latin typeface="+mn-lt"/>
              </a:rPr>
              <a:t>on the project and product.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Note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latin typeface="+mn-lt"/>
              </a:rPr>
              <a:t>overall accuracy of the risk projection</a:t>
            </a:r>
            <a:r>
              <a:rPr lang="en-US" sz="2000" dirty="0">
                <a:latin typeface="+mn-lt"/>
              </a:rPr>
              <a:t> so that there will be </a:t>
            </a:r>
            <a:r>
              <a:rPr lang="en-US" sz="2000" b="1" dirty="0">
                <a:latin typeface="+mn-lt"/>
              </a:rPr>
              <a:t>no misunderstandings</a:t>
            </a:r>
          </a:p>
        </p:txBody>
      </p:sp>
    </p:spTree>
  </p:cSld>
  <p:clrMapOvr>
    <a:masterClrMapping/>
  </p:clrMapOvr>
  <p:transition advTm="102033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parul\Desktop\Digital Learning Content.png">
            <a:extLst>
              <a:ext uri="{FF2B5EF4-FFF2-40B4-BE49-F238E27FC236}">
                <a16:creationId xmlns:a16="http://schemas.microsoft.com/office/drawing/2014/main" id="{2B69EBB6-5CC2-4C4C-9C90-098D34E6F62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5" y="-379413"/>
            <a:ext cx="9144000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6" descr="C:\Users\parul\Desktop\Untitled-1.png">
            <a:extLst>
              <a:ext uri="{FF2B5EF4-FFF2-40B4-BE49-F238E27FC236}">
                <a16:creationId xmlns:a16="http://schemas.microsoft.com/office/drawing/2014/main" id="{47544F1B-06FB-4D7D-B527-14E6355EDD0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44" name="Rectangle 7">
            <a:extLst>
              <a:ext uri="{FF2B5EF4-FFF2-40B4-BE49-F238E27FC236}">
                <a16:creationId xmlns:a16="http://schemas.microsoft.com/office/drawing/2014/main" id="{8654C119-55DA-47B2-A4F1-3DAFC1DAD09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843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TextBox 6">
            <a:extLst>
              <a:ext uri="{FF2B5EF4-FFF2-40B4-BE49-F238E27FC236}">
                <a16:creationId xmlns:a16="http://schemas.microsoft.com/office/drawing/2014/main" id="{F6036464-BEE3-4657-9EF4-A4C3B1EE93C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484313"/>
            <a:ext cx="8763000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3000" dirty="0">
                <a:solidFill>
                  <a:schemeClr val="bg1"/>
                </a:solidFill>
                <a:latin typeface="+mj-lt"/>
              </a:rPr>
              <a:t>RMMM</a:t>
            </a:r>
            <a:endParaRPr lang="en-US" altLang="en-US" sz="3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446" name="TextBox 9">
            <a:extLst>
              <a:ext uri="{FF2B5EF4-FFF2-40B4-BE49-F238E27FC236}">
                <a16:creationId xmlns:a16="http://schemas.microsoft.com/office/drawing/2014/main" id="{D57D7014-2266-4F20-A81B-DD2F7F7EA8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47" name="Audio 1">
            <a:hlinkClick r:id="" action="ppaction://media"/>
            <a:extLst>
              <a:ext uri="{FF2B5EF4-FFF2-40B4-BE49-F238E27FC236}">
                <a16:creationId xmlns:a16="http://schemas.microsoft.com/office/drawing/2014/main" id="{74CE04A1-7CD2-4D79-98C3-7525F766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106A3F-E8EE-409C-AA5D-FB3576D2A786}"/>
              </a:ext>
            </a:extLst>
          </p:cNvPr>
          <p:cNvSpPr/>
          <p:nvPr/>
        </p:nvSpPr>
        <p:spPr>
          <a:xfrm>
            <a:off x="90488" y="2249488"/>
            <a:ext cx="8516937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</a:rPr>
              <a:t>RMMM</a:t>
            </a:r>
            <a:r>
              <a:rPr lang="en-US" sz="2000" dirty="0">
                <a:latin typeface="+mn-lt"/>
              </a:rPr>
              <a:t> - Mitigation, Monitoring, and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>
                <a:latin typeface="+mn-lt"/>
              </a:rPr>
              <a:t>effective strategy </a:t>
            </a:r>
            <a:r>
              <a:rPr lang="en-US" sz="2000" dirty="0">
                <a:latin typeface="+mn-lt"/>
              </a:rPr>
              <a:t>for </a:t>
            </a:r>
            <a:r>
              <a:rPr lang="en-US" sz="2000" b="1" dirty="0">
                <a:latin typeface="+mn-lt"/>
              </a:rPr>
              <a:t>dealing with risk </a:t>
            </a:r>
            <a:r>
              <a:rPr lang="en-US" sz="2000" dirty="0">
                <a:latin typeface="+mn-lt"/>
              </a:rPr>
              <a:t>must consider three issues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</a:t>
            </a:r>
            <a:r>
              <a:rPr lang="en-US" sz="2000" b="1" dirty="0">
                <a:latin typeface="+mn-lt"/>
              </a:rPr>
              <a:t>mitigation</a:t>
            </a:r>
            <a:r>
              <a:rPr lang="en-US" sz="2000" dirty="0">
                <a:latin typeface="+mn-lt"/>
              </a:rPr>
              <a:t> (i.e., </a:t>
            </a:r>
            <a:r>
              <a:rPr lang="en-US" sz="2000" b="1" dirty="0">
                <a:latin typeface="+mn-lt"/>
              </a:rPr>
              <a:t>avoidance</a:t>
            </a:r>
            <a:r>
              <a:rPr lang="en-US" sz="2000" dirty="0">
                <a:latin typeface="+mn-lt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</a:t>
            </a:r>
            <a:r>
              <a:rPr lang="en-US" sz="2000" b="1" dirty="0">
                <a:latin typeface="+mn-lt"/>
              </a:rPr>
              <a:t>monitoring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Risk </a:t>
            </a:r>
            <a:r>
              <a:rPr lang="en-US" sz="2000" b="1" dirty="0">
                <a:latin typeface="+mn-lt"/>
              </a:rPr>
              <a:t>management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contingency planning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="1" dirty="0">
              <a:latin typeface="+mn-lt"/>
            </a:endParaRPr>
          </a:p>
        </p:txBody>
      </p:sp>
    </p:spTree>
  </p:cSld>
  <p:clrMapOvr>
    <a:masterClrMapping/>
  </p:clrMapOvr>
  <p:transition advTm="10203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rul\Desktop\Digital Learning Content.png">
            <a:extLst>
              <a:ext uri="{FF2B5EF4-FFF2-40B4-BE49-F238E27FC236}">
                <a16:creationId xmlns:a16="http://schemas.microsoft.com/office/drawing/2014/main" id="{014862B5-8CA7-4E66-B354-45F259081A9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 descr="C:\Users\parul\Desktop\Untitled-1.png">
            <a:extLst>
              <a:ext uri="{FF2B5EF4-FFF2-40B4-BE49-F238E27FC236}">
                <a16:creationId xmlns:a16="http://schemas.microsoft.com/office/drawing/2014/main" id="{4D8D46DF-27A9-4778-8FF7-08AC6C3ED65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7">
            <a:extLst>
              <a:ext uri="{FF2B5EF4-FFF2-40B4-BE49-F238E27FC236}">
                <a16:creationId xmlns:a16="http://schemas.microsoft.com/office/drawing/2014/main" id="{15ED0EE7-F792-4B85-AE3B-C7F9A67BFA2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" name="TextBox 6">
            <a:extLst>
              <a:ext uri="{FF2B5EF4-FFF2-40B4-BE49-F238E27FC236}">
                <a16:creationId xmlns:a16="http://schemas.microsoft.com/office/drawing/2014/main" id="{607920BA-BECF-4DCB-AE88-01681A1A854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Terminologies</a:t>
            </a:r>
          </a:p>
        </p:txBody>
      </p:sp>
      <p:pic>
        <p:nvPicPr>
          <p:cNvPr id="7174" name="Audio 2">
            <a:hlinkClick r:id="" action="ppaction://media"/>
            <a:extLst>
              <a:ext uri="{FF2B5EF4-FFF2-40B4-BE49-F238E27FC236}">
                <a16:creationId xmlns:a16="http://schemas.microsoft.com/office/drawing/2014/main" id="{8C70F5EB-5A3D-41D8-9808-E7AE1EEC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4FE2BD-2EF3-46F3-9D74-9276DE1598A4}"/>
              </a:ext>
            </a:extLst>
          </p:cNvPr>
          <p:cNvSpPr/>
          <p:nvPr/>
        </p:nvSpPr>
        <p:spPr>
          <a:xfrm>
            <a:off x="107950" y="2241550"/>
            <a:ext cx="8928100" cy="3954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Measure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provides a </a:t>
            </a:r>
            <a:r>
              <a:rPr lang="en-US" sz="2000" b="1" dirty="0">
                <a:latin typeface="+mn-lt"/>
              </a:rPr>
              <a:t>quantitative indication</a:t>
            </a:r>
            <a:r>
              <a:rPr lang="en-US" sz="2000" dirty="0">
                <a:latin typeface="+mn-lt"/>
              </a:rPr>
              <a:t> of the extent (range), amount, dimension, capacity or size of some attributes of a product or process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Ex., the number of uncovered errors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Metrics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is a </a:t>
            </a:r>
            <a:r>
              <a:rPr lang="en-US" sz="2000" b="1" dirty="0">
                <a:latin typeface="+mn-lt"/>
              </a:rPr>
              <a:t>quantitative measure</a:t>
            </a:r>
            <a:r>
              <a:rPr lang="en-US" sz="2000" dirty="0">
                <a:latin typeface="+mn-lt"/>
              </a:rPr>
              <a:t> of the degree (limit) to which a system, component or process possesses (obtain) a given attribute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</a:t>
            </a:r>
            <a:r>
              <a:rPr lang="en-US" sz="2000" b="1" dirty="0">
                <a:latin typeface="+mn-lt"/>
              </a:rPr>
              <a:t>relates individual measures</a:t>
            </a:r>
            <a:r>
              <a:rPr lang="en-US" sz="2000" dirty="0">
                <a:latin typeface="+mn-lt"/>
              </a:rPr>
              <a:t> in some way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Ex., number of errors found per review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Direct Metrics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Immediately measurable attributes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Ex., Line of Code (LOC), Execution Speed, Defects Reported</a:t>
            </a:r>
          </a:p>
          <a:p>
            <a:pPr lvl="1">
              <a:defRPr/>
            </a:pP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 advTm="7742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9AF9482E-1324-458F-93D9-51D5852575C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62467" name="Picture 2" descr="C:\Users\parul\Desktop\1.png">
            <a:extLst>
              <a:ext uri="{FF2B5EF4-FFF2-40B4-BE49-F238E27FC236}">
                <a16:creationId xmlns:a16="http://schemas.microsoft.com/office/drawing/2014/main" id="{E4D09E13-5F7E-41CE-965A-C0E684DB142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3" descr="C:\Users\parul\Desktop\2.png">
            <a:extLst>
              <a:ext uri="{FF2B5EF4-FFF2-40B4-BE49-F238E27FC236}">
                <a16:creationId xmlns:a16="http://schemas.microsoft.com/office/drawing/2014/main" id="{7B5CFEEA-FBDA-4132-B220-0FA3EDCE5E3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A9716CB8-9D8C-43E0-8D68-C915D78DC26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7">
            <a:extLst>
              <a:ext uri="{FF2B5EF4-FFF2-40B4-BE49-F238E27FC236}">
                <a16:creationId xmlns:a16="http://schemas.microsoft.com/office/drawing/2014/main" id="{7C71E720-F410-43DD-882F-7AD6AB2649B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471" name="TextBox 8">
            <a:extLst>
              <a:ext uri="{FF2B5EF4-FFF2-40B4-BE49-F238E27FC236}">
                <a16:creationId xmlns:a16="http://schemas.microsoft.com/office/drawing/2014/main" id="{7AD1C916-E518-4269-BF1B-A7E05752D8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62472" name="Audio 1">
            <a:hlinkClick r:id="" action="ppaction://media"/>
            <a:extLst>
              <a:ext uri="{FF2B5EF4-FFF2-40B4-BE49-F238E27FC236}">
                <a16:creationId xmlns:a16="http://schemas.microsoft.com/office/drawing/2014/main" id="{F8CA97DC-6ACE-4712-916D-FFED2EB7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arul\Desktop\Digital Learning Content.png">
            <a:extLst>
              <a:ext uri="{FF2B5EF4-FFF2-40B4-BE49-F238E27FC236}">
                <a16:creationId xmlns:a16="http://schemas.microsoft.com/office/drawing/2014/main" id="{2B03AE66-3264-4D2C-ACC9-16A2438E8DC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 descr="C:\Users\parul\Desktop\Untitled-1.png">
            <a:extLst>
              <a:ext uri="{FF2B5EF4-FFF2-40B4-BE49-F238E27FC236}">
                <a16:creationId xmlns:a16="http://schemas.microsoft.com/office/drawing/2014/main" id="{202334B9-E95E-47E2-8679-FBFF2B77048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6" name="Rectangle 7">
            <a:extLst>
              <a:ext uri="{FF2B5EF4-FFF2-40B4-BE49-F238E27FC236}">
                <a16:creationId xmlns:a16="http://schemas.microsoft.com/office/drawing/2014/main" id="{A1B3EC13-0DA4-4244-AB7F-AABF6CB0DFD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7" name="TextBox 6">
            <a:extLst>
              <a:ext uri="{FF2B5EF4-FFF2-40B4-BE49-F238E27FC236}">
                <a16:creationId xmlns:a16="http://schemas.microsoft.com/office/drawing/2014/main" id="{AAF396F2-91DC-4E27-BE6E-4211AB004D5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8198" name="TextBox 9">
            <a:extLst>
              <a:ext uri="{FF2B5EF4-FFF2-40B4-BE49-F238E27FC236}">
                <a16:creationId xmlns:a16="http://schemas.microsoft.com/office/drawing/2014/main" id="{B8958C9A-C6C5-43B6-BE52-DEED131996E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7" name="TextBox 10">
            <a:extLst>
              <a:ext uri="{FF2B5EF4-FFF2-40B4-BE49-F238E27FC236}">
                <a16:creationId xmlns:a16="http://schemas.microsoft.com/office/drawing/2014/main" id="{92713F69-7B77-4FF7-AA75-E6901D0CDB2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-107950" y="2286000"/>
            <a:ext cx="9144000" cy="538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Indirect Metrics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Aspects that are not immediately quantifiable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Ex., Functionality, Quantity, Reliability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Indicators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is a metric or combination of metrics that provides insight into the software process, project or the product itself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It enables the project manager or software engineers to adjust the process, the project or the product to make things better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Ex., Product Size (analysis and specification metrics) is an indicator of increased coding, integration and testing effort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Faults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Errors</a:t>
            </a:r>
            <a:r>
              <a:rPr lang="en-US" sz="2000" dirty="0">
                <a:latin typeface="+mn-lt"/>
              </a:rPr>
              <a:t> - Faults found by the practitioners during software development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Defects</a:t>
            </a:r>
            <a:r>
              <a:rPr lang="en-US" sz="2000" dirty="0">
                <a:latin typeface="+mn-lt"/>
              </a:rPr>
              <a:t> - Faults found by the customers after release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8200" name="Audio 1">
            <a:hlinkClick r:id="" action="ppaction://media"/>
            <a:extLst>
              <a:ext uri="{FF2B5EF4-FFF2-40B4-BE49-F238E27FC236}">
                <a16:creationId xmlns:a16="http://schemas.microsoft.com/office/drawing/2014/main" id="{2AFD3345-5EC4-4D46-B909-1E1601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arul\Desktop\Digital Learning Content.png">
            <a:extLst>
              <a:ext uri="{FF2B5EF4-FFF2-40B4-BE49-F238E27FC236}">
                <a16:creationId xmlns:a16="http://schemas.microsoft.com/office/drawing/2014/main" id="{DD7E8E16-3949-4EAF-BBAB-A32AE108FC1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 descr="C:\Users\parul\Desktop\Untitled-1.png">
            <a:extLst>
              <a:ext uri="{FF2B5EF4-FFF2-40B4-BE49-F238E27FC236}">
                <a16:creationId xmlns:a16="http://schemas.microsoft.com/office/drawing/2014/main" id="{5EB6F705-7D3E-4C98-A8F9-D32370B801F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0" name="Rectangle 7">
            <a:extLst>
              <a:ext uri="{FF2B5EF4-FFF2-40B4-BE49-F238E27FC236}">
                <a16:creationId xmlns:a16="http://schemas.microsoft.com/office/drawing/2014/main" id="{D4985983-78FC-4567-AD96-D7AFB0CCEC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1DA39FBC-3B9D-44D8-B39E-97C497D7140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Why Measure Software?  </a:t>
            </a:r>
          </a:p>
        </p:txBody>
      </p:sp>
      <p:sp>
        <p:nvSpPr>
          <p:cNvPr id="9222" name="TextBox 9">
            <a:extLst>
              <a:ext uri="{FF2B5EF4-FFF2-40B4-BE49-F238E27FC236}">
                <a16:creationId xmlns:a16="http://schemas.microsoft.com/office/drawing/2014/main" id="{C576E68B-C84F-49F8-8612-16269947B9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7" name="TextBox 10">
            <a:extLst>
              <a:ext uri="{FF2B5EF4-FFF2-40B4-BE49-F238E27FC236}">
                <a16:creationId xmlns:a16="http://schemas.microsoft.com/office/drawing/2014/main" id="{E202F39B-8FF4-4052-9D55-8D92675BC83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850" y="2286000"/>
            <a:ext cx="7605713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determine</a:t>
            </a:r>
            <a:r>
              <a:rPr lang="en-US" sz="2000" dirty="0">
                <a:latin typeface="+mn-lt"/>
              </a:rPr>
              <a:t> (to define) </a:t>
            </a:r>
            <a:r>
              <a:rPr lang="en-US" sz="2000" b="1" dirty="0">
                <a:latin typeface="+mn-lt"/>
              </a:rPr>
              <a:t>quality</a:t>
            </a:r>
            <a:r>
              <a:rPr lang="en-US" sz="2000" dirty="0">
                <a:latin typeface="+mn-lt"/>
              </a:rPr>
              <a:t> of a product or process.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predict qualities</a:t>
            </a:r>
            <a:r>
              <a:rPr lang="en-US" sz="2000" dirty="0">
                <a:latin typeface="+mn-lt"/>
              </a:rPr>
              <a:t> of a product or process.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To </a:t>
            </a:r>
            <a:r>
              <a:rPr lang="en-US" sz="2000" b="1" dirty="0">
                <a:latin typeface="+mn-lt"/>
              </a:rPr>
              <a:t>improve quality </a:t>
            </a:r>
            <a:r>
              <a:rPr lang="en-US" sz="2000" dirty="0">
                <a:latin typeface="+mn-lt"/>
              </a:rPr>
              <a:t>of a product or process.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224" name="Audio 1">
            <a:hlinkClick r:id="" action="ppaction://media"/>
            <a:extLst>
              <a:ext uri="{FF2B5EF4-FFF2-40B4-BE49-F238E27FC236}">
                <a16:creationId xmlns:a16="http://schemas.microsoft.com/office/drawing/2014/main" id="{7F1BFAC9-A8A3-4AA9-9CE5-6ACE6439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arul\Desktop\Digital Learning Content.png">
            <a:extLst>
              <a:ext uri="{FF2B5EF4-FFF2-40B4-BE49-F238E27FC236}">
                <a16:creationId xmlns:a16="http://schemas.microsoft.com/office/drawing/2014/main" id="{28CF164B-6548-4A00-B76C-B1C1D864221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 descr="C:\Users\parul\Desktop\Untitled-1.png">
            <a:extLst>
              <a:ext uri="{FF2B5EF4-FFF2-40B4-BE49-F238E27FC236}">
                <a16:creationId xmlns:a16="http://schemas.microsoft.com/office/drawing/2014/main" id="{A1B1A87E-FCD3-4C9B-8124-8FBEC3FA95D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Rectangle 7">
            <a:extLst>
              <a:ext uri="{FF2B5EF4-FFF2-40B4-BE49-F238E27FC236}">
                <a16:creationId xmlns:a16="http://schemas.microsoft.com/office/drawing/2014/main" id="{07307BB8-834C-474A-A6D8-CEE4BD8D53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12110689-0A53-45C0-A971-E4E26328104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Metric Classification Base</a:t>
            </a:r>
          </a:p>
        </p:txBody>
      </p:sp>
      <p:sp>
        <p:nvSpPr>
          <p:cNvPr id="10246" name="TextBox 9">
            <a:extLst>
              <a:ext uri="{FF2B5EF4-FFF2-40B4-BE49-F238E27FC236}">
                <a16:creationId xmlns:a16="http://schemas.microsoft.com/office/drawing/2014/main" id="{EAA56AEE-BC6D-4EFE-B6F1-C5B6E95581E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17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5" name="TextBox 10">
            <a:extLst>
              <a:ext uri="{FF2B5EF4-FFF2-40B4-BE49-F238E27FC236}">
                <a16:creationId xmlns:a16="http://schemas.microsoft.com/office/drawing/2014/main" id="{5FD46E12-7736-4286-856C-349C9F0EAD8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950" y="2286000"/>
            <a:ext cx="8624888" cy="36623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Process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Specifies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activities related to production</a:t>
            </a:r>
            <a:r>
              <a:rPr lang="en-US" sz="2000" dirty="0">
                <a:latin typeface="+mn-lt"/>
              </a:rPr>
              <a:t> of software.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Specifies the abstract set of activities that should be performed to go from user needs to final product.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Project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Software development work in which a software process is used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The actual act of executing the activities for some specific user needs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Product</a:t>
            </a:r>
          </a:p>
          <a:p>
            <a:pPr lvl="1">
              <a:defRPr/>
            </a:pPr>
            <a:r>
              <a:rPr lang="en-US" sz="2000" b="1" dirty="0">
                <a:latin typeface="+mn-lt"/>
              </a:rPr>
              <a:t>The outcomes of </a:t>
            </a:r>
            <a:r>
              <a:rPr lang="en-US" sz="2000" dirty="0">
                <a:latin typeface="+mn-lt"/>
              </a:rPr>
              <a:t>a software </a:t>
            </a:r>
            <a:r>
              <a:rPr lang="en-US" sz="2000" b="1" dirty="0">
                <a:latin typeface="+mn-lt"/>
              </a:rPr>
              <a:t>project</a:t>
            </a:r>
          </a:p>
          <a:p>
            <a:pPr lvl="1">
              <a:defRPr/>
            </a:pPr>
            <a:r>
              <a:rPr lang="en-US" sz="2000" dirty="0">
                <a:latin typeface="+mn-lt"/>
              </a:rPr>
              <a:t>All the outputs that are produced while the activities are being executed</a:t>
            </a:r>
          </a:p>
        </p:txBody>
      </p:sp>
      <p:pic>
        <p:nvPicPr>
          <p:cNvPr id="10248" name="Audio 1">
            <a:hlinkClick r:id="" action="ppaction://media"/>
            <a:extLst>
              <a:ext uri="{FF2B5EF4-FFF2-40B4-BE49-F238E27FC236}">
                <a16:creationId xmlns:a16="http://schemas.microsoft.com/office/drawing/2014/main" id="{4DF8EF17-E0AD-4E41-BA53-49C420BC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2033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4515</Words>
  <Application>Microsoft Office PowerPoint</Application>
  <PresentationFormat>On-screen Show (4:3)</PresentationFormat>
  <Paragraphs>539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parul</dc:creator>
  <cp:keywords/>
  <dc:description/>
  <cp:lastModifiedBy>raj chovatiya</cp:lastModifiedBy>
  <cp:revision>123</cp:revision>
  <cp:lastPrinted>1601-01-01T00:00:00Z</cp:lastPrinted>
  <dcterms:created xsi:type="dcterms:W3CDTF">2020-05-18T10:32:41Z</dcterms:created>
  <dcterms:modified xsi:type="dcterms:W3CDTF">2021-12-31T04:59:06Z</dcterms:modified>
  <cp:category/>
</cp:coreProperties>
</file>