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66" r:id="rId34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gs" Target="tags/tag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5D51-FB79-4C6A-B744-F72CF33D2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339A6-56D8-44DE-BF7C-795F0089588F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1343-6E15-4C7B-8754-A5993A4BD9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AEAC-EFBF-4B56-B389-F43941E7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41BA3-679C-47D2-B2BA-22FD4A0112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0274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993E-2531-4EED-B2CD-F0F330AE01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DCB19-B3F1-448D-ACDE-5A58E81F39A2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4E659-569B-40B4-9E8B-E30B4A84B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052B-51CC-41ED-B83A-1744802D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5594B-D2AA-4D9F-9463-990CF0054C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4202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76CF-9720-4F73-ABA7-47A29FEA44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49D14-D0FC-4C46-ABE2-1A96420EACE3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37D6-6A9F-4D33-AECB-593401584B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1D8B-460B-429A-9F8E-C2FAF77F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18123-87C9-49F7-823A-97F5B37E41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1182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AAB8-4933-4D32-803E-F3BDED7ED2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0D86C-D412-460C-9B4E-6B0AC2477211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ADEB-FB5F-44C5-9C3B-E86F450816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ADD0-960B-41BE-84EB-B48A6CB4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ACA59-C15A-4E72-9550-715ADC374D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6830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9A07-9F03-4119-AA24-7DC59E84E9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D7617-0D55-4907-9082-D4C0168E6273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AB39-D502-4D7C-919E-1225A3A871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F2A8-451C-46E8-864A-438E3F80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621FD-414C-4AC2-A676-CFDD425DE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6142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B71A54-5EEB-46EE-84DB-74DFB76E7B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F8553-982A-432B-8FC2-E8EBFB74C0E4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E05D37-EB58-490F-AD66-4A1332F33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D58596-E212-45F0-8283-CC79E514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608B1-B5CA-4E07-8472-A286E3AC1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5514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873B0-E3CE-41D3-8CC8-DB3AB7F7A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EAFAA-9808-49A2-A912-D04733C260CA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36FDCAA-0D16-495C-8637-53C7B7D09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B61F44-7C6C-44F5-A663-E1D31975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459C2-4BA0-42BC-8F03-BFA51A2D5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4523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96F61D-ED24-4BB7-9AAD-72E994334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E2AC4-7221-43AF-A7F2-9D9A61BC9152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50F8E11-4E1D-44CE-AC1C-7E24F2A16F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CE5D8B-908A-4004-9969-BDBC95AD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3A267-FF98-46F1-9CCB-090FFD61D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36370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2DA910E-057E-4847-92EE-AF99DFB613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0359E-148C-449E-AC7B-F96BBF21435E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90B366-8EA8-4EAE-8162-5EE8A9448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57E1AB-6A58-40A5-A478-F3B6C463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06879-C3E7-4AA0-8E2F-A374B9664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3143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8C885C-7C27-4C68-B207-A7A0EC5911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4774A-AE30-41F6-A636-C3605130689A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66A5B9-78EB-4275-AC1E-FE89E0142D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158759-B1EC-4B0A-A460-E9642845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C7E9F-A65D-44A9-A154-A0EE3DB7F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1586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502C73-AF1E-41F9-BCB9-7D81BB1374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A3374-58E3-49B1-BF65-1982C4F8724E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B9244F-3005-492A-9FA2-006C91802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129148-DEA5-4220-B028-BC342E6E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C2E14-3A13-4A64-8F7A-3DFEA6C30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364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911C2E5-5FD6-49D1-8DA7-E30588FE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98FC01E-DA15-4C47-8C59-40E641D53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DC3117B2-C503-43C0-B811-8995D2D4AD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14FA62-93BA-44A4-AFC6-E4860D90C4D2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4ED14B12-CAFF-49D6-9F40-2BC0274E33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A2D4-51AC-4D7D-A379-F3A0FD933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5D326AD-EBBE-420F-96A9-A76DDD03C9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 /><Relationship Id="rId3" Type="http://schemas.openxmlformats.org/officeDocument/2006/relationships/tags" Target="../tags/tag4.xml" /><Relationship Id="rId7" Type="http://schemas.openxmlformats.org/officeDocument/2006/relationships/tags" Target="../tags/tag8.xml" /><Relationship Id="rId2" Type="http://schemas.openxmlformats.org/officeDocument/2006/relationships/tags" Target="../tags/tag3.xml" /><Relationship Id="rId1" Type="http://schemas.openxmlformats.org/officeDocument/2006/relationships/tags" Target="../tags/tag2.xml" /><Relationship Id="rId6" Type="http://schemas.openxmlformats.org/officeDocument/2006/relationships/tags" Target="../tags/tag7.xml" /><Relationship Id="rId11" Type="http://schemas.openxmlformats.org/officeDocument/2006/relationships/image" Target="../media/image3.png" /><Relationship Id="rId5" Type="http://schemas.openxmlformats.org/officeDocument/2006/relationships/tags" Target="../tags/tag6.xml" /><Relationship Id="rId10" Type="http://schemas.openxmlformats.org/officeDocument/2006/relationships/image" Target="../media/image2.png" /><Relationship Id="rId4" Type="http://schemas.openxmlformats.org/officeDocument/2006/relationships/tags" Target="../tags/tag5.xml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54.xml" /><Relationship Id="rId7" Type="http://schemas.openxmlformats.org/officeDocument/2006/relationships/image" Target="../media/image4.png" /><Relationship Id="rId2" Type="http://schemas.openxmlformats.org/officeDocument/2006/relationships/tags" Target="../tags/tag53.xml" /><Relationship Id="rId1" Type="http://schemas.openxmlformats.org/officeDocument/2006/relationships/tags" Target="../tags/tag5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56.xml" /><Relationship Id="rId4" Type="http://schemas.openxmlformats.org/officeDocument/2006/relationships/tags" Target="../tags/tag55.xml" /><Relationship Id="rId9" Type="http://schemas.openxmlformats.org/officeDocument/2006/relationships/image" Target="../media/image3.pn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59.xml" /><Relationship Id="rId7" Type="http://schemas.openxmlformats.org/officeDocument/2006/relationships/image" Target="../media/image4.png" /><Relationship Id="rId2" Type="http://schemas.openxmlformats.org/officeDocument/2006/relationships/tags" Target="../tags/tag58.xml" /><Relationship Id="rId1" Type="http://schemas.openxmlformats.org/officeDocument/2006/relationships/tags" Target="../tags/tag5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61.xml" /><Relationship Id="rId4" Type="http://schemas.openxmlformats.org/officeDocument/2006/relationships/tags" Target="../tags/tag60.xml" /><Relationship Id="rId9" Type="http://schemas.openxmlformats.org/officeDocument/2006/relationships/image" Target="../media/image3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64.xml" /><Relationship Id="rId7" Type="http://schemas.openxmlformats.org/officeDocument/2006/relationships/image" Target="../media/image4.png" /><Relationship Id="rId2" Type="http://schemas.openxmlformats.org/officeDocument/2006/relationships/tags" Target="../tags/tag63.xml" /><Relationship Id="rId1" Type="http://schemas.openxmlformats.org/officeDocument/2006/relationships/tags" Target="../tags/tag6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66.xml" /><Relationship Id="rId4" Type="http://schemas.openxmlformats.org/officeDocument/2006/relationships/tags" Target="../tags/tag65.xml" /><Relationship Id="rId9" Type="http://schemas.openxmlformats.org/officeDocument/2006/relationships/image" Target="../media/image3.pn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69.xml" /><Relationship Id="rId7" Type="http://schemas.openxmlformats.org/officeDocument/2006/relationships/image" Target="../media/image4.png" /><Relationship Id="rId2" Type="http://schemas.openxmlformats.org/officeDocument/2006/relationships/tags" Target="../tags/tag68.xml" /><Relationship Id="rId1" Type="http://schemas.openxmlformats.org/officeDocument/2006/relationships/tags" Target="../tags/tag6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71.xml" /><Relationship Id="rId4" Type="http://schemas.openxmlformats.org/officeDocument/2006/relationships/tags" Target="../tags/tag70.xml" /><Relationship Id="rId9" Type="http://schemas.openxmlformats.org/officeDocument/2006/relationships/image" Target="../media/image3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74.xml" /><Relationship Id="rId7" Type="http://schemas.openxmlformats.org/officeDocument/2006/relationships/image" Target="../media/image4.png" /><Relationship Id="rId2" Type="http://schemas.openxmlformats.org/officeDocument/2006/relationships/tags" Target="../tags/tag73.xml" /><Relationship Id="rId1" Type="http://schemas.openxmlformats.org/officeDocument/2006/relationships/tags" Target="../tags/tag7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76.xml" /><Relationship Id="rId4" Type="http://schemas.openxmlformats.org/officeDocument/2006/relationships/tags" Target="../tags/tag75.xml" /><Relationship Id="rId9" Type="http://schemas.openxmlformats.org/officeDocument/2006/relationships/image" Target="../media/image3.pn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79.xml" /><Relationship Id="rId7" Type="http://schemas.openxmlformats.org/officeDocument/2006/relationships/image" Target="../media/image4.png" /><Relationship Id="rId2" Type="http://schemas.openxmlformats.org/officeDocument/2006/relationships/tags" Target="../tags/tag78.xml" /><Relationship Id="rId1" Type="http://schemas.openxmlformats.org/officeDocument/2006/relationships/tags" Target="../tags/tag7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81.xml" /><Relationship Id="rId4" Type="http://schemas.openxmlformats.org/officeDocument/2006/relationships/tags" Target="../tags/tag80.xml" /><Relationship Id="rId9" Type="http://schemas.openxmlformats.org/officeDocument/2006/relationships/image" Target="../media/image3.pn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84.xml" /><Relationship Id="rId7" Type="http://schemas.openxmlformats.org/officeDocument/2006/relationships/image" Target="../media/image4.png" /><Relationship Id="rId2" Type="http://schemas.openxmlformats.org/officeDocument/2006/relationships/tags" Target="../tags/tag83.xml" /><Relationship Id="rId1" Type="http://schemas.openxmlformats.org/officeDocument/2006/relationships/tags" Target="../tags/tag8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86.xml" /><Relationship Id="rId4" Type="http://schemas.openxmlformats.org/officeDocument/2006/relationships/tags" Target="../tags/tag85.xml" /><Relationship Id="rId9" Type="http://schemas.openxmlformats.org/officeDocument/2006/relationships/image" Target="../media/image3.png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89.xml" /><Relationship Id="rId7" Type="http://schemas.openxmlformats.org/officeDocument/2006/relationships/image" Target="../media/image4.png" /><Relationship Id="rId2" Type="http://schemas.openxmlformats.org/officeDocument/2006/relationships/tags" Target="../tags/tag88.xml" /><Relationship Id="rId1" Type="http://schemas.openxmlformats.org/officeDocument/2006/relationships/tags" Target="../tags/tag8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91.xml" /><Relationship Id="rId10" Type="http://schemas.openxmlformats.org/officeDocument/2006/relationships/image" Target="../media/image8.png" /><Relationship Id="rId4" Type="http://schemas.openxmlformats.org/officeDocument/2006/relationships/tags" Target="../tags/tag90.xml" /><Relationship Id="rId9" Type="http://schemas.openxmlformats.org/officeDocument/2006/relationships/image" Target="../media/image3.png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94.xml" /><Relationship Id="rId7" Type="http://schemas.openxmlformats.org/officeDocument/2006/relationships/image" Target="../media/image4.png" /><Relationship Id="rId2" Type="http://schemas.openxmlformats.org/officeDocument/2006/relationships/tags" Target="../tags/tag93.xml" /><Relationship Id="rId1" Type="http://schemas.openxmlformats.org/officeDocument/2006/relationships/tags" Target="../tags/tag9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96.xml" /><Relationship Id="rId4" Type="http://schemas.openxmlformats.org/officeDocument/2006/relationships/tags" Target="../tags/tag95.xml" /><Relationship Id="rId9" Type="http://schemas.openxmlformats.org/officeDocument/2006/relationships/image" Target="../media/image3.png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99.xml" /><Relationship Id="rId7" Type="http://schemas.openxmlformats.org/officeDocument/2006/relationships/image" Target="../media/image4.png" /><Relationship Id="rId2" Type="http://schemas.openxmlformats.org/officeDocument/2006/relationships/tags" Target="../tags/tag98.xml" /><Relationship Id="rId1" Type="http://schemas.openxmlformats.org/officeDocument/2006/relationships/tags" Target="../tags/tag9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01.xml" /><Relationship Id="rId4" Type="http://schemas.openxmlformats.org/officeDocument/2006/relationships/tags" Target="../tags/tag100.xml" /><Relationship Id="rId9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1.xml" /><Relationship Id="rId7" Type="http://schemas.openxmlformats.org/officeDocument/2006/relationships/image" Target="../media/image4.png" /><Relationship Id="rId2" Type="http://schemas.openxmlformats.org/officeDocument/2006/relationships/tags" Target="../tags/tag10.xml" /><Relationship Id="rId1" Type="http://schemas.openxmlformats.org/officeDocument/2006/relationships/tags" Target="../tags/tag9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3.xml" /><Relationship Id="rId4" Type="http://schemas.openxmlformats.org/officeDocument/2006/relationships/tags" Target="../tags/tag12.xml" /><Relationship Id="rId9" Type="http://schemas.openxmlformats.org/officeDocument/2006/relationships/image" Target="../media/image3.png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04.xml" /><Relationship Id="rId7" Type="http://schemas.openxmlformats.org/officeDocument/2006/relationships/image" Target="../media/image4.png" /><Relationship Id="rId2" Type="http://schemas.openxmlformats.org/officeDocument/2006/relationships/tags" Target="../tags/tag103.xml" /><Relationship Id="rId1" Type="http://schemas.openxmlformats.org/officeDocument/2006/relationships/tags" Target="../tags/tag10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06.xml" /><Relationship Id="rId4" Type="http://schemas.openxmlformats.org/officeDocument/2006/relationships/tags" Target="../tags/tag105.xml" /><Relationship Id="rId9" Type="http://schemas.openxmlformats.org/officeDocument/2006/relationships/image" Target="../media/image3.png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09.xml" /><Relationship Id="rId7" Type="http://schemas.openxmlformats.org/officeDocument/2006/relationships/image" Target="../media/image4.png" /><Relationship Id="rId2" Type="http://schemas.openxmlformats.org/officeDocument/2006/relationships/tags" Target="../tags/tag108.xml" /><Relationship Id="rId1" Type="http://schemas.openxmlformats.org/officeDocument/2006/relationships/tags" Target="../tags/tag10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11.xml" /><Relationship Id="rId4" Type="http://schemas.openxmlformats.org/officeDocument/2006/relationships/tags" Target="../tags/tag110.xml" /><Relationship Id="rId9" Type="http://schemas.openxmlformats.org/officeDocument/2006/relationships/image" Target="../media/image3.png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14.xml" /><Relationship Id="rId7" Type="http://schemas.openxmlformats.org/officeDocument/2006/relationships/image" Target="../media/image4.png" /><Relationship Id="rId2" Type="http://schemas.openxmlformats.org/officeDocument/2006/relationships/tags" Target="../tags/tag113.xml" /><Relationship Id="rId1" Type="http://schemas.openxmlformats.org/officeDocument/2006/relationships/tags" Target="../tags/tag11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16.xml" /><Relationship Id="rId4" Type="http://schemas.openxmlformats.org/officeDocument/2006/relationships/tags" Target="../tags/tag115.xml" /><Relationship Id="rId9" Type="http://schemas.openxmlformats.org/officeDocument/2006/relationships/image" Target="../media/image3.png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19.xml" /><Relationship Id="rId7" Type="http://schemas.openxmlformats.org/officeDocument/2006/relationships/image" Target="../media/image4.png" /><Relationship Id="rId2" Type="http://schemas.openxmlformats.org/officeDocument/2006/relationships/tags" Target="../tags/tag118.xml" /><Relationship Id="rId1" Type="http://schemas.openxmlformats.org/officeDocument/2006/relationships/tags" Target="../tags/tag11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21.xml" /><Relationship Id="rId4" Type="http://schemas.openxmlformats.org/officeDocument/2006/relationships/tags" Target="../tags/tag120.xml" /><Relationship Id="rId9" Type="http://schemas.openxmlformats.org/officeDocument/2006/relationships/image" Target="../media/image3.png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24.xml" /><Relationship Id="rId7" Type="http://schemas.openxmlformats.org/officeDocument/2006/relationships/image" Target="../media/image4.png" /><Relationship Id="rId2" Type="http://schemas.openxmlformats.org/officeDocument/2006/relationships/tags" Target="../tags/tag123.xml" /><Relationship Id="rId1" Type="http://schemas.openxmlformats.org/officeDocument/2006/relationships/tags" Target="../tags/tag12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26.xml" /><Relationship Id="rId4" Type="http://schemas.openxmlformats.org/officeDocument/2006/relationships/tags" Target="../tags/tag125.xml" /><Relationship Id="rId9" Type="http://schemas.openxmlformats.org/officeDocument/2006/relationships/image" Target="../media/image3.png" 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 /><Relationship Id="rId3" Type="http://schemas.openxmlformats.org/officeDocument/2006/relationships/tags" Target="../tags/tag129.xml" /><Relationship Id="rId7" Type="http://schemas.openxmlformats.org/officeDocument/2006/relationships/image" Target="../media/image5.png" /><Relationship Id="rId2" Type="http://schemas.openxmlformats.org/officeDocument/2006/relationships/tags" Target="../tags/tag128.xml" /><Relationship Id="rId1" Type="http://schemas.openxmlformats.org/officeDocument/2006/relationships/tags" Target="../tags/tag127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130.xml" /><Relationship Id="rId9" Type="http://schemas.openxmlformats.org/officeDocument/2006/relationships/image" Target="../media/image9.png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33.xml" /><Relationship Id="rId7" Type="http://schemas.openxmlformats.org/officeDocument/2006/relationships/image" Target="../media/image4.png" /><Relationship Id="rId2" Type="http://schemas.openxmlformats.org/officeDocument/2006/relationships/tags" Target="../tags/tag132.xml" /><Relationship Id="rId1" Type="http://schemas.openxmlformats.org/officeDocument/2006/relationships/tags" Target="../tags/tag131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35.xml" /><Relationship Id="rId4" Type="http://schemas.openxmlformats.org/officeDocument/2006/relationships/tags" Target="../tags/tag134.xml" /><Relationship Id="rId9" Type="http://schemas.openxmlformats.org/officeDocument/2006/relationships/image" Target="../media/image3.png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38.xml" /><Relationship Id="rId7" Type="http://schemas.openxmlformats.org/officeDocument/2006/relationships/image" Target="../media/image4.png" /><Relationship Id="rId2" Type="http://schemas.openxmlformats.org/officeDocument/2006/relationships/tags" Target="../tags/tag137.xml" /><Relationship Id="rId1" Type="http://schemas.openxmlformats.org/officeDocument/2006/relationships/tags" Target="../tags/tag136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40.xml" /><Relationship Id="rId4" Type="http://schemas.openxmlformats.org/officeDocument/2006/relationships/tags" Target="../tags/tag139.xml" /><Relationship Id="rId9" Type="http://schemas.openxmlformats.org/officeDocument/2006/relationships/image" Target="../media/image3.png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43.xml" /><Relationship Id="rId7" Type="http://schemas.openxmlformats.org/officeDocument/2006/relationships/image" Target="../media/image4.png" /><Relationship Id="rId2" Type="http://schemas.openxmlformats.org/officeDocument/2006/relationships/tags" Target="../tags/tag142.xml" /><Relationship Id="rId1" Type="http://schemas.openxmlformats.org/officeDocument/2006/relationships/tags" Target="../tags/tag141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45.xml" /><Relationship Id="rId4" Type="http://schemas.openxmlformats.org/officeDocument/2006/relationships/tags" Target="../tags/tag144.xml" /><Relationship Id="rId9" Type="http://schemas.openxmlformats.org/officeDocument/2006/relationships/image" Target="../media/image3.png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48.xml" /><Relationship Id="rId7" Type="http://schemas.openxmlformats.org/officeDocument/2006/relationships/image" Target="../media/image4.png" /><Relationship Id="rId2" Type="http://schemas.openxmlformats.org/officeDocument/2006/relationships/tags" Target="../tags/tag147.xml" /><Relationship Id="rId1" Type="http://schemas.openxmlformats.org/officeDocument/2006/relationships/tags" Target="../tags/tag146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50.xml" /><Relationship Id="rId4" Type="http://schemas.openxmlformats.org/officeDocument/2006/relationships/tags" Target="../tags/tag149.xml" /><Relationship Id="rId9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16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15.xml" /><Relationship Id="rId1" Type="http://schemas.openxmlformats.org/officeDocument/2006/relationships/tags" Target="../tags/tag14.xml" /><Relationship Id="rId6" Type="http://schemas.openxmlformats.org/officeDocument/2006/relationships/tags" Target="../tags/tag19.xml" /><Relationship Id="rId11" Type="http://schemas.openxmlformats.org/officeDocument/2006/relationships/image" Target="../media/image6.png" /><Relationship Id="rId5" Type="http://schemas.openxmlformats.org/officeDocument/2006/relationships/tags" Target="../tags/tag18.xml" /><Relationship Id="rId10" Type="http://schemas.openxmlformats.org/officeDocument/2006/relationships/image" Target="../media/image3.png" /><Relationship Id="rId4" Type="http://schemas.openxmlformats.org/officeDocument/2006/relationships/tags" Target="../tags/tag17.xml" /><Relationship Id="rId9" Type="http://schemas.openxmlformats.org/officeDocument/2006/relationships/image" Target="../media/image5.png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53.xml" /><Relationship Id="rId7" Type="http://schemas.openxmlformats.org/officeDocument/2006/relationships/image" Target="../media/image4.png" /><Relationship Id="rId2" Type="http://schemas.openxmlformats.org/officeDocument/2006/relationships/tags" Target="../tags/tag152.xml" /><Relationship Id="rId1" Type="http://schemas.openxmlformats.org/officeDocument/2006/relationships/tags" Target="../tags/tag151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55.xml" /><Relationship Id="rId4" Type="http://schemas.openxmlformats.org/officeDocument/2006/relationships/tags" Target="../tags/tag154.xml" /><Relationship Id="rId9" Type="http://schemas.openxmlformats.org/officeDocument/2006/relationships/image" Target="../media/image3.png" 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58.xml" /><Relationship Id="rId7" Type="http://schemas.openxmlformats.org/officeDocument/2006/relationships/image" Target="../media/image4.png" /><Relationship Id="rId2" Type="http://schemas.openxmlformats.org/officeDocument/2006/relationships/tags" Target="../tags/tag157.xml" /><Relationship Id="rId1" Type="http://schemas.openxmlformats.org/officeDocument/2006/relationships/tags" Target="../tags/tag156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60.xml" /><Relationship Id="rId4" Type="http://schemas.openxmlformats.org/officeDocument/2006/relationships/tags" Target="../tags/tag159.xml" /><Relationship Id="rId9" Type="http://schemas.openxmlformats.org/officeDocument/2006/relationships/image" Target="../media/image3.png" 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63.xml" /><Relationship Id="rId7" Type="http://schemas.openxmlformats.org/officeDocument/2006/relationships/image" Target="../media/image4.png" /><Relationship Id="rId2" Type="http://schemas.openxmlformats.org/officeDocument/2006/relationships/tags" Target="../tags/tag162.xml" /><Relationship Id="rId1" Type="http://schemas.openxmlformats.org/officeDocument/2006/relationships/tags" Target="../tags/tag161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65.xml" /><Relationship Id="rId4" Type="http://schemas.openxmlformats.org/officeDocument/2006/relationships/tags" Target="../tags/tag164.xml" /><Relationship Id="rId9" Type="http://schemas.openxmlformats.org/officeDocument/2006/relationships/image" Target="../media/image3.png" 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 /><Relationship Id="rId3" Type="http://schemas.openxmlformats.org/officeDocument/2006/relationships/tags" Target="../tags/tag168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167.xml" /><Relationship Id="rId1" Type="http://schemas.openxmlformats.org/officeDocument/2006/relationships/tags" Target="../tags/tag166.xml" /><Relationship Id="rId6" Type="http://schemas.openxmlformats.org/officeDocument/2006/relationships/tags" Target="../tags/tag171.xml" /><Relationship Id="rId11" Type="http://schemas.openxmlformats.org/officeDocument/2006/relationships/image" Target="../media/image3.png" /><Relationship Id="rId5" Type="http://schemas.openxmlformats.org/officeDocument/2006/relationships/tags" Target="../tags/tag170.xml" /><Relationship Id="rId10" Type="http://schemas.openxmlformats.org/officeDocument/2006/relationships/image" Target="../media/image12.png" /><Relationship Id="rId4" Type="http://schemas.openxmlformats.org/officeDocument/2006/relationships/tags" Target="../tags/tag169.xml" /><Relationship Id="rId9" Type="http://schemas.openxmlformats.org/officeDocument/2006/relationships/image" Target="../media/image11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 /><Relationship Id="rId3" Type="http://schemas.openxmlformats.org/officeDocument/2006/relationships/tags" Target="../tags/tag22.xml" /><Relationship Id="rId7" Type="http://schemas.openxmlformats.org/officeDocument/2006/relationships/tags" Target="../tags/tag26.xml" /><Relationship Id="rId12" Type="http://schemas.openxmlformats.org/officeDocument/2006/relationships/image" Target="../media/image7.png" /><Relationship Id="rId2" Type="http://schemas.openxmlformats.org/officeDocument/2006/relationships/tags" Target="../tags/tag21.xml" /><Relationship Id="rId1" Type="http://schemas.openxmlformats.org/officeDocument/2006/relationships/tags" Target="../tags/tag20.xml" /><Relationship Id="rId6" Type="http://schemas.openxmlformats.org/officeDocument/2006/relationships/tags" Target="../tags/tag25.xml" /><Relationship Id="rId11" Type="http://schemas.openxmlformats.org/officeDocument/2006/relationships/image" Target="../media/image3.png" /><Relationship Id="rId5" Type="http://schemas.openxmlformats.org/officeDocument/2006/relationships/tags" Target="../tags/tag24.xml" /><Relationship Id="rId10" Type="http://schemas.openxmlformats.org/officeDocument/2006/relationships/image" Target="../media/image5.png" /><Relationship Id="rId4" Type="http://schemas.openxmlformats.org/officeDocument/2006/relationships/tags" Target="../tags/tag23.xml" /><Relationship Id="rId9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9.xml" /><Relationship Id="rId7" Type="http://schemas.openxmlformats.org/officeDocument/2006/relationships/image" Target="../media/image4.png" /><Relationship Id="rId2" Type="http://schemas.openxmlformats.org/officeDocument/2006/relationships/tags" Target="../tags/tag28.xml" /><Relationship Id="rId1" Type="http://schemas.openxmlformats.org/officeDocument/2006/relationships/tags" Target="../tags/tag2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31.xml" /><Relationship Id="rId4" Type="http://schemas.openxmlformats.org/officeDocument/2006/relationships/tags" Target="../tags/tag30.xml" /><Relationship Id="rId9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34.xml" /><Relationship Id="rId7" Type="http://schemas.openxmlformats.org/officeDocument/2006/relationships/image" Target="../media/image4.png" /><Relationship Id="rId2" Type="http://schemas.openxmlformats.org/officeDocument/2006/relationships/tags" Target="../tags/tag33.xml" /><Relationship Id="rId1" Type="http://schemas.openxmlformats.org/officeDocument/2006/relationships/tags" Target="../tags/tag3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36.xml" /><Relationship Id="rId4" Type="http://schemas.openxmlformats.org/officeDocument/2006/relationships/tags" Target="../tags/tag35.xml" /><Relationship Id="rId9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39.xml" /><Relationship Id="rId7" Type="http://schemas.openxmlformats.org/officeDocument/2006/relationships/image" Target="../media/image4.png" /><Relationship Id="rId2" Type="http://schemas.openxmlformats.org/officeDocument/2006/relationships/tags" Target="../tags/tag38.xml" /><Relationship Id="rId1" Type="http://schemas.openxmlformats.org/officeDocument/2006/relationships/tags" Target="../tags/tag3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41.xml" /><Relationship Id="rId4" Type="http://schemas.openxmlformats.org/officeDocument/2006/relationships/tags" Target="../tags/tag40.xml" /><Relationship Id="rId9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44.xml" /><Relationship Id="rId7" Type="http://schemas.openxmlformats.org/officeDocument/2006/relationships/image" Target="../media/image4.png" /><Relationship Id="rId2" Type="http://schemas.openxmlformats.org/officeDocument/2006/relationships/tags" Target="../tags/tag43.xml" /><Relationship Id="rId1" Type="http://schemas.openxmlformats.org/officeDocument/2006/relationships/tags" Target="../tags/tag4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46.xml" /><Relationship Id="rId4" Type="http://schemas.openxmlformats.org/officeDocument/2006/relationships/tags" Target="../tags/tag45.xml" /><Relationship Id="rId9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49.xml" /><Relationship Id="rId7" Type="http://schemas.openxmlformats.org/officeDocument/2006/relationships/image" Target="../media/image4.png" /><Relationship Id="rId2" Type="http://schemas.openxmlformats.org/officeDocument/2006/relationships/tags" Target="../tags/tag48.xml" /><Relationship Id="rId1" Type="http://schemas.openxmlformats.org/officeDocument/2006/relationships/tags" Target="../tags/tag4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51.xml" /><Relationship Id="rId4" Type="http://schemas.openxmlformats.org/officeDocument/2006/relationships/tags" Target="../tags/tag50.xml" /><Relationship Id="rId9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C:\Users\parul\Desktop\temp.png">
            <a:extLst>
              <a:ext uri="{FF2B5EF4-FFF2-40B4-BE49-F238E27FC236}">
                <a16:creationId xmlns:a16="http://schemas.microsoft.com/office/drawing/2014/main" id="{3981E11E-A1B1-4BEA-8E9D-A2DB7103505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4">
            <a:extLst>
              <a:ext uri="{FF2B5EF4-FFF2-40B4-BE49-F238E27FC236}">
                <a16:creationId xmlns:a16="http://schemas.microsoft.com/office/drawing/2014/main" id="{520A6672-FDBA-43CE-9668-8F37A1E0382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1473200"/>
            <a:ext cx="68580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IN" altLang="en-US" sz="35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Software Engineering</a:t>
            </a:r>
          </a:p>
          <a:p>
            <a:pPr algn="ctr"/>
            <a:r>
              <a:rPr lang="en-IN" altLang="en-US" sz="35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203124253</a:t>
            </a:r>
          </a:p>
        </p:txBody>
      </p:sp>
      <p:sp>
        <p:nvSpPr>
          <p:cNvPr id="2052" name="TextBox 5">
            <a:extLst>
              <a:ext uri="{FF2B5EF4-FFF2-40B4-BE49-F238E27FC236}">
                <a16:creationId xmlns:a16="http://schemas.microsoft.com/office/drawing/2014/main" id="{C688EBC9-A498-4B65-BF68-12B5248E0F5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7175" y="2854325"/>
            <a:ext cx="6089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Dr. Kaushal A Shah, </a:t>
            </a: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Computer Science and Engineering</a:t>
            </a:r>
            <a:endParaRPr lang="en-IN" altLang="en-US" sz="22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2" descr="C:\Users\parul\Desktop\Registered Logosd.png">
            <a:extLst>
              <a:ext uri="{FF2B5EF4-FFF2-40B4-BE49-F238E27FC236}">
                <a16:creationId xmlns:a16="http://schemas.microsoft.com/office/drawing/2014/main" id="{87D6EB6F-779A-4D5B-A762-DC1725F0ADFC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500063"/>
            <a:ext cx="23812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26">
            <a:extLst>
              <a:ext uri="{FF2B5EF4-FFF2-40B4-BE49-F238E27FC236}">
                <a16:creationId xmlns:a16="http://schemas.microsoft.com/office/drawing/2014/main" id="{B208630D-59A0-4407-85C6-EDFB4F35831F}"/>
              </a:ext>
            </a:extLst>
          </p:cNvPr>
          <p:cNvGrpSpPr>
            <a:grpSpLocks/>
          </p:cNvGrpSpPr>
          <p:nvPr/>
        </p:nvGrpSpPr>
        <p:grpSpPr bwMode="auto">
          <a:xfrm>
            <a:off x="1417638" y="2692400"/>
            <a:ext cx="6308725" cy="93663"/>
            <a:chOff x="1428728" y="2571744"/>
            <a:chExt cx="6309404" cy="94298"/>
          </a:xfrm>
        </p:grpSpPr>
        <p:sp>
          <p:nvSpPr>
            <p:cNvPr id="2056" name="Straight Connector 8">
              <a:extLst>
                <a:ext uri="{FF2B5EF4-FFF2-40B4-BE49-F238E27FC236}">
                  <a16:creationId xmlns:a16="http://schemas.microsoft.com/office/drawing/2014/main" id="{BCE3EC45-1356-4FA6-A180-84C7161ED7E6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428728" y="2618094"/>
              <a:ext cx="6287177" cy="159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Oval 24">
              <a:extLst>
                <a:ext uri="{FF2B5EF4-FFF2-40B4-BE49-F238E27FC236}">
                  <a16:creationId xmlns:a16="http://schemas.microsoft.com/office/drawing/2014/main" id="{9B673670-B777-4C34-9235-DFF6828E812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H="1" flipV="1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058" name="Oval 25">
              <a:extLst>
                <a:ext uri="{FF2B5EF4-FFF2-40B4-BE49-F238E27FC236}">
                  <a16:creationId xmlns:a16="http://schemas.microsoft.com/office/drawing/2014/main" id="{B4BEF9F6-23C2-4FC0-AAFA-328D6827ECAC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 flipV="1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pic>
        <p:nvPicPr>
          <p:cNvPr id="2055" name="Audio 2">
            <a:hlinkClick r:id="" action="ppaction://media"/>
            <a:extLst>
              <a:ext uri="{FF2B5EF4-FFF2-40B4-BE49-F238E27FC236}">
                <a16:creationId xmlns:a16="http://schemas.microsoft.com/office/drawing/2014/main" id="{31587743-F645-4588-897F-BF1FDD74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055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parul\Desktop\Digital Learning Content.png">
            <a:extLst>
              <a:ext uri="{FF2B5EF4-FFF2-40B4-BE49-F238E27FC236}">
                <a16:creationId xmlns:a16="http://schemas.microsoft.com/office/drawing/2014/main" id="{ECC2DE5F-42C9-4204-9BE9-48205D8FEEF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" descr="C:\Users\parul\Desktop\Untitled-1.png">
            <a:extLst>
              <a:ext uri="{FF2B5EF4-FFF2-40B4-BE49-F238E27FC236}">
                <a16:creationId xmlns:a16="http://schemas.microsoft.com/office/drawing/2014/main" id="{98A280A0-1EDB-4344-9CD6-43447241D49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68" name="Rectangle 7">
            <a:extLst>
              <a:ext uri="{FF2B5EF4-FFF2-40B4-BE49-F238E27FC236}">
                <a16:creationId xmlns:a16="http://schemas.microsoft.com/office/drawing/2014/main" id="{F7D21591-B00E-48F0-8D54-9117B1BE68C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69" name="TextBox 6">
            <a:extLst>
              <a:ext uri="{FF2B5EF4-FFF2-40B4-BE49-F238E27FC236}">
                <a16:creationId xmlns:a16="http://schemas.microsoft.com/office/drawing/2014/main" id="{5D54008F-37FE-4E3F-8F1F-21B70DBF11E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Final Set of Questions</a:t>
            </a:r>
          </a:p>
        </p:txBody>
      </p:sp>
      <p:pic>
        <p:nvPicPr>
          <p:cNvPr id="11270" name="Audio 1">
            <a:hlinkClick r:id="" action="ppaction://media"/>
            <a:extLst>
              <a:ext uri="{FF2B5EF4-FFF2-40B4-BE49-F238E27FC236}">
                <a16:creationId xmlns:a16="http://schemas.microsoft.com/office/drawing/2014/main" id="{B727A8CA-4F75-4231-9B54-41BFFC458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9">
            <a:extLst>
              <a:ext uri="{FF2B5EF4-FFF2-40B4-BE49-F238E27FC236}">
                <a16:creationId xmlns:a16="http://schemas.microsoft.com/office/drawing/2014/main" id="{A210D736-483F-40A3-8303-C7D444D23953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2113" y="3357563"/>
            <a:ext cx="80375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altLang="en-US" sz="2000"/>
              <a:t>Are you the proper</a:t>
            </a:r>
            <a:r>
              <a:rPr lang="en-US" altLang="en-US" sz="2000" b="1"/>
              <a:t> </a:t>
            </a:r>
            <a:r>
              <a:rPr lang="en-US" altLang="en-US" sz="2000"/>
              <a:t>person to answer these questions? Are your answers "official"?</a:t>
            </a:r>
            <a:br>
              <a:rPr lang="en-US" altLang="en-US" sz="2000"/>
            </a:br>
            <a:r>
              <a:rPr lang="en-US" altLang="en-US" sz="2000"/>
              <a:t>• Are my questions relevant to the matter that you simply</a:t>
            </a:r>
            <a:r>
              <a:rPr lang="en-US" altLang="en-US" sz="2000" b="1"/>
              <a:t> </a:t>
            </a:r>
            <a:r>
              <a:rPr lang="en-US" altLang="en-US" sz="2000"/>
              <a:t>have?</a:t>
            </a:r>
            <a:br>
              <a:rPr lang="en-US" altLang="en-US" sz="2000"/>
            </a:br>
            <a:r>
              <a:rPr lang="en-US" altLang="en-US" sz="2000"/>
              <a:t>• Am I asking too many questions?</a:t>
            </a:r>
            <a:br>
              <a:rPr lang="en-US" altLang="en-US" sz="2000"/>
            </a:br>
            <a:r>
              <a:rPr lang="en-US" altLang="en-US" sz="2000"/>
              <a:t>• Can anyone else provide additional information?</a:t>
            </a:r>
            <a:br>
              <a:rPr lang="en-US" altLang="en-US" sz="2000"/>
            </a:br>
            <a:r>
              <a:rPr lang="en-US" altLang="en-US" sz="2000"/>
              <a:t>• Should I be asking you anything else?</a:t>
            </a:r>
            <a:endParaRPr lang="en-US" altLang="en-US" sz="2000" b="1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72" name="Text Box 4">
            <a:extLst>
              <a:ext uri="{FF2B5EF4-FFF2-40B4-BE49-F238E27FC236}">
                <a16:creationId xmlns:a16="http://schemas.microsoft.com/office/drawing/2014/main" id="{BA2DA265-090F-4F9D-8C8B-1E289FF7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44750"/>
            <a:ext cx="7480300" cy="769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alibri" panose="020F0502020204030204" pitchFamily="34" charset="0"/>
                <a:cs typeface="Times New Roman" panose="02020603050405020304" pitchFamily="18" charset="0"/>
              </a:rPr>
              <a:t>These questions look on the effectiveness of the communication itself</a:t>
            </a:r>
          </a:p>
        </p:txBody>
      </p:sp>
    </p:spTree>
  </p:cSld>
  <p:clrMapOvr>
    <a:masterClrMapping/>
  </p:clrMapOvr>
  <p:transition advTm="10203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parul\Desktop\Digital Learning Content.png">
            <a:extLst>
              <a:ext uri="{FF2B5EF4-FFF2-40B4-BE49-F238E27FC236}">
                <a16:creationId xmlns:a16="http://schemas.microsoft.com/office/drawing/2014/main" id="{BB87D759-DC77-4C8A-B346-2C77600D818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6" descr="C:\Users\parul\Desktop\Untitled-1.png">
            <a:extLst>
              <a:ext uri="{FF2B5EF4-FFF2-40B4-BE49-F238E27FC236}">
                <a16:creationId xmlns:a16="http://schemas.microsoft.com/office/drawing/2014/main" id="{A8069538-7DD9-44B3-9D4C-07EAB34CD12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2" name="Rectangle 7">
            <a:extLst>
              <a:ext uri="{FF2B5EF4-FFF2-40B4-BE49-F238E27FC236}">
                <a16:creationId xmlns:a16="http://schemas.microsoft.com/office/drawing/2014/main" id="{1753D5AF-AA73-49CB-B0EC-AAA5F021ECD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3" name="TextBox 6">
            <a:extLst>
              <a:ext uri="{FF2B5EF4-FFF2-40B4-BE49-F238E27FC236}">
                <a16:creationId xmlns:a16="http://schemas.microsoft.com/office/drawing/2014/main" id="{52662FDE-F1F8-407E-98C7-18C4C5E94F4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Elicitation</a:t>
            </a:r>
          </a:p>
        </p:txBody>
      </p:sp>
      <p:pic>
        <p:nvPicPr>
          <p:cNvPr id="12294" name="Audio 1">
            <a:hlinkClick r:id="" action="ppaction://media"/>
            <a:extLst>
              <a:ext uri="{FF2B5EF4-FFF2-40B4-BE49-F238E27FC236}">
                <a16:creationId xmlns:a16="http://schemas.microsoft.com/office/drawing/2014/main" id="{7166662E-BA6A-4157-BF76-005118FCF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9">
            <a:extLst>
              <a:ext uri="{FF2B5EF4-FFF2-40B4-BE49-F238E27FC236}">
                <a16:creationId xmlns:a16="http://schemas.microsoft.com/office/drawing/2014/main" id="{12D68A2E-5F40-42CB-BB91-46F59877A93C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Take the requirements from the customers.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Eliciting requirements is not easy because of: 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Problems of scope in identifying the boundaries of the system or specifying an excessive amount of technical detail instead of overall system objectives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Problems of understanding what's wanted, what the matter domain is, and what the computing environment can handle (Information that's believed to be "obvious" is usually omitted)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Problems of volatility because the wants change over time </a:t>
            </a:r>
          </a:p>
        </p:txBody>
      </p:sp>
    </p:spTree>
  </p:cSld>
  <p:clrMapOvr>
    <a:masterClrMapping/>
  </p:clrMapOvr>
  <p:transition advTm="10203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parul\Desktop\Digital Learning Content.png">
            <a:extLst>
              <a:ext uri="{FF2B5EF4-FFF2-40B4-BE49-F238E27FC236}">
                <a16:creationId xmlns:a16="http://schemas.microsoft.com/office/drawing/2014/main" id="{050661D1-8FE4-4D8B-9E59-4C66A98945E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6" descr="C:\Users\parul\Desktop\Untitled-1.png">
            <a:extLst>
              <a:ext uri="{FF2B5EF4-FFF2-40B4-BE49-F238E27FC236}">
                <a16:creationId xmlns:a16="http://schemas.microsoft.com/office/drawing/2014/main" id="{F16C07B2-0715-4BC8-BE4C-6FB2E589509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6" name="Rectangle 7">
            <a:extLst>
              <a:ext uri="{FF2B5EF4-FFF2-40B4-BE49-F238E27FC236}">
                <a16:creationId xmlns:a16="http://schemas.microsoft.com/office/drawing/2014/main" id="{55181E77-D17E-4174-937B-73D89679DF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TextBox 6">
            <a:extLst>
              <a:ext uri="{FF2B5EF4-FFF2-40B4-BE49-F238E27FC236}">
                <a16:creationId xmlns:a16="http://schemas.microsoft.com/office/drawing/2014/main" id="{D6D925B5-0248-4CD7-B936-85DD1428A18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Collaborative Requirements Gathering</a:t>
            </a:r>
          </a:p>
        </p:txBody>
      </p:sp>
      <p:pic>
        <p:nvPicPr>
          <p:cNvPr id="13318" name="Audio 1">
            <a:hlinkClick r:id="" action="ppaction://media"/>
            <a:extLst>
              <a:ext uri="{FF2B5EF4-FFF2-40B4-BE49-F238E27FC236}">
                <a16:creationId xmlns:a16="http://schemas.microsoft.com/office/drawing/2014/main" id="{B65BC46C-A0C0-412B-8AFE-4A3F503AD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9">
            <a:extLst>
              <a:ext uri="{FF2B5EF4-FFF2-40B4-BE49-F238E27FC236}">
                <a16:creationId xmlns:a16="http://schemas.microsoft.com/office/drawing/2014/main" id="{7AABA591-42C8-4FA4-A2D4-E121C9B3DAF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143125"/>
            <a:ext cx="8037513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Meetings are conducted and attended by both software engineers, customers, and other interested stakeholders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Rules for preparation and participation are established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An agenda is usually recommended that's formal enough to hide all details but informal enough to encourage the free flow of ideas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A "facilitator" (customer, developer, or outsider) controls the meeting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A "definition mechanism" is employed like work sheets, flip charts, wall stickers, electronic bulletin board, chat room, or another virtual forum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The goal is to spot the matter , propose elements of the answer , negotiate different approaches.</a:t>
            </a:r>
          </a:p>
        </p:txBody>
      </p:sp>
    </p:spTree>
  </p:cSld>
  <p:clrMapOvr>
    <a:masterClrMapping/>
  </p:clrMapOvr>
  <p:transition advTm="10203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arul\Desktop\Digital Learning Content.png">
            <a:extLst>
              <a:ext uri="{FF2B5EF4-FFF2-40B4-BE49-F238E27FC236}">
                <a16:creationId xmlns:a16="http://schemas.microsoft.com/office/drawing/2014/main" id="{C8C5133D-2C7A-4FCE-B896-5F05535D64B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6" descr="C:\Users\parul\Desktop\Untitled-1.png">
            <a:extLst>
              <a:ext uri="{FF2B5EF4-FFF2-40B4-BE49-F238E27FC236}">
                <a16:creationId xmlns:a16="http://schemas.microsoft.com/office/drawing/2014/main" id="{CA99565F-D155-4063-9E8F-756C200F2A9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40" name="Rectangle 7">
            <a:extLst>
              <a:ext uri="{FF2B5EF4-FFF2-40B4-BE49-F238E27FC236}">
                <a16:creationId xmlns:a16="http://schemas.microsoft.com/office/drawing/2014/main" id="{71685644-5D1E-4209-BB45-25C7A8E151A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1" name="TextBox 6">
            <a:extLst>
              <a:ext uri="{FF2B5EF4-FFF2-40B4-BE49-F238E27FC236}">
                <a16:creationId xmlns:a16="http://schemas.microsoft.com/office/drawing/2014/main" id="{07946D45-70B5-4751-A7F8-B70EDEF113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Quality Function Deployment</a:t>
            </a:r>
          </a:p>
        </p:txBody>
      </p:sp>
      <p:pic>
        <p:nvPicPr>
          <p:cNvPr id="14342" name="Audio 1">
            <a:hlinkClick r:id="" action="ppaction://media"/>
            <a:extLst>
              <a:ext uri="{FF2B5EF4-FFF2-40B4-BE49-F238E27FC236}">
                <a16:creationId xmlns:a16="http://schemas.microsoft.com/office/drawing/2014/main" id="{C35F1938-2D0C-4C11-BD60-BB2D6BDC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9">
            <a:extLst>
              <a:ext uri="{FF2B5EF4-FFF2-40B4-BE49-F238E27FC236}">
                <a16:creationId xmlns:a16="http://schemas.microsoft.com/office/drawing/2014/main" id="{1C97407E-68E5-420A-A039-03725AC21B2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143125"/>
            <a:ext cx="8037513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This is a technique that converts the requirementss of the customer into technical needs for software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It identifies three types of requirements: 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Normal requirements: These requirements are the objectives and goals stated for a product or system during meetings with the customer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Expected requirements: These requirements are implicit to the merchandise or system and should be so fundamental that the customer doesn't explicitly state them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Exciting requirements: These requirements are for features that transcend the customer's expectations and convince be very satisfying when present</a:t>
            </a: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advTm="10203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arul\Desktop\Digital Learning Content.png">
            <a:extLst>
              <a:ext uri="{FF2B5EF4-FFF2-40B4-BE49-F238E27FC236}">
                <a16:creationId xmlns:a16="http://schemas.microsoft.com/office/drawing/2014/main" id="{746466F7-C272-428A-95A6-35F277F2A8B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 descr="C:\Users\parul\Desktop\Untitled-1.png">
            <a:extLst>
              <a:ext uri="{FF2B5EF4-FFF2-40B4-BE49-F238E27FC236}">
                <a16:creationId xmlns:a16="http://schemas.microsoft.com/office/drawing/2014/main" id="{8DF3C891-61D3-4EC7-AF15-A21197D54D1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B8695997-23D1-4448-BD04-B07EE227F41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5" name="TextBox 6">
            <a:extLst>
              <a:ext uri="{FF2B5EF4-FFF2-40B4-BE49-F238E27FC236}">
                <a16:creationId xmlns:a16="http://schemas.microsoft.com/office/drawing/2014/main" id="{1707E8C4-5445-4503-AC9C-724A90EC90B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Elaboration</a:t>
            </a:r>
          </a:p>
        </p:txBody>
      </p:sp>
      <p:pic>
        <p:nvPicPr>
          <p:cNvPr id="15366" name="Audio 1">
            <a:hlinkClick r:id="" action="ppaction://media"/>
            <a:extLst>
              <a:ext uri="{FF2B5EF4-FFF2-40B4-BE49-F238E27FC236}">
                <a16:creationId xmlns:a16="http://schemas.microsoft.com/office/drawing/2014/main" id="{F6653E2F-64B8-4ECC-B927-C5450081B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9">
            <a:extLst>
              <a:ext uri="{FF2B5EF4-FFF2-40B4-BE49-F238E27FC236}">
                <a16:creationId xmlns:a16="http://schemas.microsoft.com/office/drawing/2014/main" id="{DE3EAAED-89F3-41B0-9507-85825AF7143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During elaboration, the software engineer takes the information obtained during inception and elicitation and begins to expand and refine it.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It is an analysis modeling task: 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 cases are developed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Domain classes are identified along with their attributes and relationships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 machine diagrams are used to capture the life on an object </a:t>
            </a:r>
          </a:p>
        </p:txBody>
      </p:sp>
    </p:spTree>
  </p:cSld>
  <p:clrMapOvr>
    <a:masterClrMapping/>
  </p:clrMapOvr>
  <p:transition advTm="10203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>
            <a:extLst>
              <a:ext uri="{FF2B5EF4-FFF2-40B4-BE49-F238E27FC236}">
                <a16:creationId xmlns:a16="http://schemas.microsoft.com/office/drawing/2014/main" id="{C73E999D-2541-4496-BC43-889FE05E81E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>
            <a:extLst>
              <a:ext uri="{FF2B5EF4-FFF2-40B4-BE49-F238E27FC236}">
                <a16:creationId xmlns:a16="http://schemas.microsoft.com/office/drawing/2014/main" id="{4573B96B-D116-4CA0-9F8E-C661837B4BC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8" name="Rectangle 7">
            <a:extLst>
              <a:ext uri="{FF2B5EF4-FFF2-40B4-BE49-F238E27FC236}">
                <a16:creationId xmlns:a16="http://schemas.microsoft.com/office/drawing/2014/main" id="{E2413708-5DA6-4683-93F1-7A6269AEFDF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9" name="TextBox 6">
            <a:extLst>
              <a:ext uri="{FF2B5EF4-FFF2-40B4-BE49-F238E27FC236}">
                <a16:creationId xmlns:a16="http://schemas.microsoft.com/office/drawing/2014/main" id="{D6ABB403-6EA9-41FF-8914-A07683FB716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 cases</a:t>
            </a:r>
          </a:p>
        </p:txBody>
      </p:sp>
      <p:pic>
        <p:nvPicPr>
          <p:cNvPr id="16390" name="Audio 1">
            <a:hlinkClick r:id="" action="ppaction://media"/>
            <a:extLst>
              <a:ext uri="{FF2B5EF4-FFF2-40B4-BE49-F238E27FC236}">
                <a16:creationId xmlns:a16="http://schemas.microsoft.com/office/drawing/2014/main" id="{B00A0F00-FB8D-45A9-8EB5-74FB79AEC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9">
            <a:extLst>
              <a:ext uri="{FF2B5EF4-FFF2-40B4-BE49-F238E27FC236}">
                <a16:creationId xmlns:a16="http://schemas.microsoft.com/office/drawing/2014/main" id="{D743506B-C7A9-4305-B504-A81461DCCC02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Step One – Define the set of actors that will be involved in the story.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Actors are people, devices, or other systems that use the system or product within the context of the function and behavior that is to be described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Actors are anything that communicate with the system or product and that are external to the system itself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Step Two – Develop use cases, where each one answers a set of questions</a:t>
            </a:r>
          </a:p>
        </p:txBody>
      </p:sp>
    </p:spTree>
  </p:cSld>
  <p:clrMapOvr>
    <a:masterClrMapping/>
  </p:clrMapOvr>
  <p:transition advTm="10203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parul\Desktop\Digital Learning Content.png">
            <a:extLst>
              <a:ext uri="{FF2B5EF4-FFF2-40B4-BE49-F238E27FC236}">
                <a16:creationId xmlns:a16="http://schemas.microsoft.com/office/drawing/2014/main" id="{B0D5A0E6-6C95-4B1F-BD0E-41BF908C91A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6" descr="C:\Users\parul\Desktop\Untitled-1.png">
            <a:extLst>
              <a:ext uri="{FF2B5EF4-FFF2-40B4-BE49-F238E27FC236}">
                <a16:creationId xmlns:a16="http://schemas.microsoft.com/office/drawing/2014/main" id="{39054AAB-383F-4D92-8874-B31736B0411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2" name="Rectangle 7">
            <a:extLst>
              <a:ext uri="{FF2B5EF4-FFF2-40B4-BE49-F238E27FC236}">
                <a16:creationId xmlns:a16="http://schemas.microsoft.com/office/drawing/2014/main" id="{7C002DF0-C8D0-4D17-9C66-CCE671473A3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3" name="TextBox 6">
            <a:extLst>
              <a:ext uri="{FF2B5EF4-FFF2-40B4-BE49-F238E27FC236}">
                <a16:creationId xmlns:a16="http://schemas.microsoft.com/office/drawing/2014/main" id="{A8387178-0A11-4099-BAD9-FE7C0AD2B65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 cases - Actors</a:t>
            </a:r>
          </a:p>
        </p:txBody>
      </p:sp>
      <p:pic>
        <p:nvPicPr>
          <p:cNvPr id="17414" name="Audio 1">
            <a:hlinkClick r:id="" action="ppaction://media"/>
            <a:extLst>
              <a:ext uri="{FF2B5EF4-FFF2-40B4-BE49-F238E27FC236}">
                <a16:creationId xmlns:a16="http://schemas.microsoft.com/office/drawing/2014/main" id="{1189B6C9-EAD5-40B8-A4B8-33E392D4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9">
            <a:extLst>
              <a:ext uri="{FF2B5EF4-FFF2-40B4-BE49-F238E27FC236}">
                <a16:creationId xmlns:a16="http://schemas.microsoft.com/office/drawing/2014/main" id="{E87CDB81-9846-4B2E-8365-D44018AABF6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GB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An Actor is outside or external the system. It can be a:</a:t>
            </a:r>
            <a:endParaRPr lang="en-US" altLang="en-US" sz="2000" b="1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Human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Peripheral Device (Hardware)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External System or Subsystem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Time or time-based event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GB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Represented by the following figure:</a:t>
            </a:r>
          </a:p>
          <a:p>
            <a:pPr eaLnBrk="1" hangingPunct="1">
              <a:lnSpc>
                <a:spcPct val="150000"/>
              </a:lnSpc>
            </a:pPr>
            <a:endParaRPr lang="en-US" altLang="en-US" sz="2000" b="1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416" name="Group 9">
            <a:extLst>
              <a:ext uri="{FF2B5EF4-FFF2-40B4-BE49-F238E27FC236}">
                <a16:creationId xmlns:a16="http://schemas.microsoft.com/office/drawing/2014/main" id="{553F5F47-3D99-47FA-B2B2-1C05DC026CC4}"/>
              </a:ext>
            </a:extLst>
          </p:cNvPr>
          <p:cNvGrpSpPr>
            <a:grpSpLocks/>
          </p:cNvGrpSpPr>
          <p:nvPr/>
        </p:nvGrpSpPr>
        <p:grpSpPr bwMode="auto">
          <a:xfrm>
            <a:off x="4802188" y="4643438"/>
            <a:ext cx="841375" cy="1941512"/>
            <a:chOff x="4254" y="2630"/>
            <a:chExt cx="528" cy="1219"/>
          </a:xfrm>
        </p:grpSpPr>
        <p:sp>
          <p:nvSpPr>
            <p:cNvPr id="17417" name="Line 4">
              <a:extLst>
                <a:ext uri="{FF2B5EF4-FFF2-40B4-BE49-F238E27FC236}">
                  <a16:creationId xmlns:a16="http://schemas.microsoft.com/office/drawing/2014/main" id="{84779EFC-2773-4230-B2BE-3ACA18499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3" y="2917"/>
              <a:ext cx="1" cy="7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Oval 5">
              <a:extLst>
                <a:ext uri="{FF2B5EF4-FFF2-40B4-BE49-F238E27FC236}">
                  <a16:creationId xmlns:a16="http://schemas.microsoft.com/office/drawing/2014/main" id="{D37BAB4A-26E1-4243-BCC8-2CA5AA69E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2630"/>
              <a:ext cx="303" cy="286"/>
            </a:xfrm>
            <a:prstGeom prst="ellipse">
              <a:avLst/>
            </a:prstGeom>
            <a:solidFill>
              <a:srgbClr val="D3EFC5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9" name="Line 6">
              <a:extLst>
                <a:ext uri="{FF2B5EF4-FFF2-40B4-BE49-F238E27FC236}">
                  <a16:creationId xmlns:a16="http://schemas.microsoft.com/office/drawing/2014/main" id="{76E1027A-54E7-4DD2-9E5D-37B70C7AD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" y="3204"/>
              <a:ext cx="528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7">
              <a:extLst>
                <a:ext uri="{FF2B5EF4-FFF2-40B4-BE49-F238E27FC236}">
                  <a16:creationId xmlns:a16="http://schemas.microsoft.com/office/drawing/2014/main" id="{47A86D41-C29C-41F5-95F9-B1F1FAD57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4" y="3634"/>
              <a:ext cx="201" cy="19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8">
              <a:extLst>
                <a:ext uri="{FF2B5EF4-FFF2-40B4-BE49-F238E27FC236}">
                  <a16:creationId xmlns:a16="http://schemas.microsoft.com/office/drawing/2014/main" id="{772CA852-DFD7-4067-86D5-E088A94A6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3" y="3634"/>
              <a:ext cx="200" cy="21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advTm="102033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parul\Desktop\Digital Learning Content.png">
            <a:extLst>
              <a:ext uri="{FF2B5EF4-FFF2-40B4-BE49-F238E27FC236}">
                <a16:creationId xmlns:a16="http://schemas.microsoft.com/office/drawing/2014/main" id="{6F12408A-72AE-46D8-BAFE-F8C5768B16A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6" descr="C:\Users\parul\Desktop\Untitled-1.png">
            <a:extLst>
              <a:ext uri="{FF2B5EF4-FFF2-40B4-BE49-F238E27FC236}">
                <a16:creationId xmlns:a16="http://schemas.microsoft.com/office/drawing/2014/main" id="{7754F250-9096-4272-8809-EB514708791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6" name="Rectangle 7">
            <a:extLst>
              <a:ext uri="{FF2B5EF4-FFF2-40B4-BE49-F238E27FC236}">
                <a16:creationId xmlns:a16="http://schemas.microsoft.com/office/drawing/2014/main" id="{67017398-ABC1-4247-A8C7-56D355A42B4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7" name="TextBox 6">
            <a:extLst>
              <a:ext uri="{FF2B5EF4-FFF2-40B4-BE49-F238E27FC236}">
                <a16:creationId xmlns:a16="http://schemas.microsoft.com/office/drawing/2014/main" id="{0ED80822-29AF-4642-8816-0F973F0AD79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 cases - Relationships</a:t>
            </a:r>
          </a:p>
        </p:txBody>
      </p:sp>
      <p:pic>
        <p:nvPicPr>
          <p:cNvPr id="18438" name="Audio 1">
            <a:hlinkClick r:id="" action="ppaction://media"/>
            <a:extLst>
              <a:ext uri="{FF2B5EF4-FFF2-40B4-BE49-F238E27FC236}">
                <a16:creationId xmlns:a16="http://schemas.microsoft.com/office/drawing/2014/main" id="{BF19F5E3-3F73-457F-84DE-B499E6F77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9">
            <a:extLst>
              <a:ext uri="{FF2B5EF4-FFF2-40B4-BE49-F238E27FC236}">
                <a16:creationId xmlns:a16="http://schemas.microsoft.com/office/drawing/2014/main" id="{821B883B-ADEB-43D0-BBF4-CF5DC938707D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GB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Represent communication between actor and use case</a:t>
            </a:r>
            <a:endParaRPr lang="en-US" altLang="en-US" sz="200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GB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Depicted by line or double-headed arrow line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GB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Also called association relationship</a:t>
            </a:r>
          </a:p>
          <a:p>
            <a:pPr eaLnBrk="1" hangingPunct="1">
              <a:lnSpc>
                <a:spcPct val="150000"/>
              </a:lnSpc>
            </a:pPr>
            <a:endParaRPr lang="en-US" altLang="en-US" sz="2000" b="1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440" name="Picture 4">
            <a:extLst>
              <a:ext uri="{FF2B5EF4-FFF2-40B4-BE49-F238E27FC236}">
                <a16:creationId xmlns:a16="http://schemas.microsoft.com/office/drawing/2014/main" id="{2F74D943-96D6-4954-BEEB-B2E9476D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498975"/>
            <a:ext cx="1004888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5">
            <a:extLst>
              <a:ext uri="{FF2B5EF4-FFF2-40B4-BE49-F238E27FC236}">
                <a16:creationId xmlns:a16="http://schemas.microsoft.com/office/drawing/2014/main" id="{B3212715-FA21-49E6-BCC2-C9D22E13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4729163"/>
            <a:ext cx="2208212" cy="11430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2409">
                <a:solidFill>
                  <a:srgbClr val="000080"/>
                </a:solidFill>
                <a:latin typeface="Times" charset="0"/>
                <a:cs typeface="Arial" charset="0"/>
              </a:rPr>
              <a:t>Make </a:t>
            </a:r>
          </a:p>
          <a:p>
            <a:pPr algn="ctr">
              <a:defRPr/>
            </a:pPr>
            <a:r>
              <a:rPr lang="en-US" altLang="en-US" sz="2409">
                <a:solidFill>
                  <a:srgbClr val="000080"/>
                </a:solidFill>
                <a:latin typeface="Times" charset="0"/>
                <a:cs typeface="Arial" charset="0"/>
              </a:rPr>
              <a:t>Appointment</a:t>
            </a:r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1E707E75-054C-4CB3-9993-35EB35E7F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275" y="5264150"/>
            <a:ext cx="260191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9">
              <a:solidFill>
                <a:srgbClr val="FFFFFF"/>
              </a:solidFill>
              <a:latin typeface="Times" charset="0"/>
              <a:cs typeface="Arial" charset="0"/>
            </a:endParaRPr>
          </a:p>
        </p:txBody>
      </p:sp>
    </p:spTree>
  </p:cSld>
  <p:clrMapOvr>
    <a:masterClrMapping/>
  </p:clrMapOvr>
  <p:transition advTm="102033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arul\Desktop\Digital Learning Content.png">
            <a:extLst>
              <a:ext uri="{FF2B5EF4-FFF2-40B4-BE49-F238E27FC236}">
                <a16:creationId xmlns:a16="http://schemas.microsoft.com/office/drawing/2014/main" id="{180B54A3-97F4-41C9-9A3A-C0F1A26727C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 descr="C:\Users\parul\Desktop\Untitled-1.png">
            <a:extLst>
              <a:ext uri="{FF2B5EF4-FFF2-40B4-BE49-F238E27FC236}">
                <a16:creationId xmlns:a16="http://schemas.microsoft.com/office/drawing/2014/main" id="{616F6A7B-480B-4389-A184-EC458537F5D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0" name="Rectangle 7">
            <a:extLst>
              <a:ext uri="{FF2B5EF4-FFF2-40B4-BE49-F238E27FC236}">
                <a16:creationId xmlns:a16="http://schemas.microsoft.com/office/drawing/2014/main" id="{F250A644-680F-4AEB-8235-C4B770D8D1D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59B19D57-9976-4367-9292-A34FF65074E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Negotiation</a:t>
            </a:r>
          </a:p>
        </p:txBody>
      </p:sp>
      <p:pic>
        <p:nvPicPr>
          <p:cNvPr id="19462" name="Audio 1">
            <a:hlinkClick r:id="" action="ppaction://media"/>
            <a:extLst>
              <a:ext uri="{FF2B5EF4-FFF2-40B4-BE49-F238E27FC236}">
                <a16:creationId xmlns:a16="http://schemas.microsoft.com/office/drawing/2014/main" id="{FAFC91F4-BE5B-468B-BAA2-8AC75CAB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9">
            <a:extLst>
              <a:ext uri="{FF2B5EF4-FFF2-40B4-BE49-F238E27FC236}">
                <a16:creationId xmlns:a16="http://schemas.microsoft.com/office/drawing/2014/main" id="{1933358D-5D8E-4A8D-B6B8-ED8B3BCFD8B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During negotiation, the programmer reconciles the conflicts between what the customer wants and what are often achieved given limited business resources.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Requirements are ranked (i.e., prioritized) by the purchasers , users, and other stakeholders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Risks related to each requirement are identified and analyzed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Using an iterative approach, requirements are eliminated, combined and/or modified in order that each party achieves some measure of satisfaction</a:t>
            </a:r>
          </a:p>
        </p:txBody>
      </p:sp>
    </p:spTree>
  </p:cSld>
  <p:clrMapOvr>
    <a:masterClrMapping/>
  </p:clrMapOvr>
  <p:transition advTm="102033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E03CDDDF-9DB0-4625-96A1-D2B16BC3684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4A8B9E12-8105-428A-9F7B-74C3B4ED9F7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47A897E7-6785-4F78-B46C-A55720A83B6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68D135C5-1E29-44FE-AEDB-3739FE463B6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Art of Negotiation</a:t>
            </a:r>
          </a:p>
        </p:txBody>
      </p:sp>
      <p:pic>
        <p:nvPicPr>
          <p:cNvPr id="20486" name="Audio 1">
            <a:hlinkClick r:id="" action="ppaction://media"/>
            <a:extLst>
              <a:ext uri="{FF2B5EF4-FFF2-40B4-BE49-F238E27FC236}">
                <a16:creationId xmlns:a16="http://schemas.microsoft.com/office/drawing/2014/main" id="{1F172A80-8611-4EFE-9B6C-307F03D4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9">
            <a:extLst>
              <a:ext uri="{FF2B5EF4-FFF2-40B4-BE49-F238E27FC236}">
                <a16:creationId xmlns:a16="http://schemas.microsoft.com/office/drawing/2014/main" id="{CFF75D7D-3B31-427C-958E-D9EF9AE46B4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Recognize that it is not competition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Map out a strategy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Listen actively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Focus on the other party’s interests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Don’t let it get personal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Be creative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Be ready to commit</a:t>
            </a:r>
          </a:p>
        </p:txBody>
      </p:sp>
    </p:spTree>
  </p:cSld>
  <p:clrMapOvr>
    <a:masterClrMapping/>
  </p:clrMapOvr>
  <p:transition advTm="10203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rul\Desktop\Digital Learning Content.png">
            <a:extLst>
              <a:ext uri="{FF2B5EF4-FFF2-40B4-BE49-F238E27FC236}">
                <a16:creationId xmlns:a16="http://schemas.microsoft.com/office/drawing/2014/main" id="{B473AD90-6E73-4088-B9C1-1CA7BC89362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6" descr="C:\Users\parul\Desktop\Untitled-1.png">
            <a:extLst>
              <a:ext uri="{FF2B5EF4-FFF2-40B4-BE49-F238E27FC236}">
                <a16:creationId xmlns:a16="http://schemas.microsoft.com/office/drawing/2014/main" id="{BE2E50D7-C776-44D0-9060-63DC4CB1F30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571750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6" name="Rectangle 5">
            <a:extLst>
              <a:ext uri="{FF2B5EF4-FFF2-40B4-BE49-F238E27FC236}">
                <a16:creationId xmlns:a16="http://schemas.microsoft.com/office/drawing/2014/main" id="{EBFD55CF-BD17-4A8E-8241-E9CF830FFA3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714750"/>
            <a:ext cx="9144000" cy="714375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7" name="TextBox 4">
            <a:extLst>
              <a:ext uri="{FF2B5EF4-FFF2-40B4-BE49-F238E27FC236}">
                <a16:creationId xmlns:a16="http://schemas.microsoft.com/office/drawing/2014/main" id="{7E4241BD-B90B-4D9E-8C69-B085D3D9AFA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7250" y="3756025"/>
            <a:ext cx="74295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IN" altLang="en-US" sz="35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Requirements Engineering</a:t>
            </a:r>
          </a:p>
        </p:txBody>
      </p:sp>
      <p:sp>
        <p:nvSpPr>
          <p:cNvPr id="3078" name="TextBox 6">
            <a:extLst>
              <a:ext uri="{FF2B5EF4-FFF2-40B4-BE49-F238E27FC236}">
                <a16:creationId xmlns:a16="http://schemas.microsoft.com/office/drawing/2014/main" id="{C3976E25-10BE-424A-A795-5332880DAA1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4500" y="3071813"/>
            <a:ext cx="5715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IN" altLang="en-US" sz="3500" b="1">
                <a:latin typeface="Calibri" panose="020F0502020204030204" pitchFamily="34" charset="0"/>
                <a:cs typeface="Times New Roman" panose="02020603050405020304" pitchFamily="18" charset="0"/>
              </a:rPr>
              <a:t>UNIT-3</a:t>
            </a:r>
          </a:p>
        </p:txBody>
      </p:sp>
      <p:pic>
        <p:nvPicPr>
          <p:cNvPr id="3079" name="Audio 2">
            <a:hlinkClick r:id="" action="ppaction://media"/>
            <a:extLst>
              <a:ext uri="{FF2B5EF4-FFF2-40B4-BE49-F238E27FC236}">
                <a16:creationId xmlns:a16="http://schemas.microsoft.com/office/drawing/2014/main" id="{C13B3AF7-11A1-4E55-965B-C7277BCC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155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parul\Desktop\Digital Learning Content.png">
            <a:extLst>
              <a:ext uri="{FF2B5EF4-FFF2-40B4-BE49-F238E27FC236}">
                <a16:creationId xmlns:a16="http://schemas.microsoft.com/office/drawing/2014/main" id="{71540A8E-B819-4AFE-97A6-8866589BCA4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6" descr="C:\Users\parul\Desktop\Untitled-1.png">
            <a:extLst>
              <a:ext uri="{FF2B5EF4-FFF2-40B4-BE49-F238E27FC236}">
                <a16:creationId xmlns:a16="http://schemas.microsoft.com/office/drawing/2014/main" id="{EE54E6EE-246F-4C0E-8B95-693EC561926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1508" name="Rectangle 7">
            <a:extLst>
              <a:ext uri="{FF2B5EF4-FFF2-40B4-BE49-F238E27FC236}">
                <a16:creationId xmlns:a16="http://schemas.microsoft.com/office/drawing/2014/main" id="{C85E26C3-074E-41F6-9445-B07CEC3D30D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09" name="TextBox 6">
            <a:extLst>
              <a:ext uri="{FF2B5EF4-FFF2-40B4-BE49-F238E27FC236}">
                <a16:creationId xmlns:a16="http://schemas.microsoft.com/office/drawing/2014/main" id="{A7599702-FE39-45BC-AF63-847B8E19CCF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Specification</a:t>
            </a:r>
          </a:p>
        </p:txBody>
      </p:sp>
      <p:pic>
        <p:nvPicPr>
          <p:cNvPr id="21510" name="Audio 1">
            <a:hlinkClick r:id="" action="ppaction://media"/>
            <a:extLst>
              <a:ext uri="{FF2B5EF4-FFF2-40B4-BE49-F238E27FC236}">
                <a16:creationId xmlns:a16="http://schemas.microsoft.com/office/drawing/2014/main" id="{B6EA0B1A-5CA4-46E0-8C62-AC41AA35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Box 9">
            <a:extLst>
              <a:ext uri="{FF2B5EF4-FFF2-40B4-BE49-F238E27FC236}">
                <a16:creationId xmlns:a16="http://schemas.microsoft.com/office/drawing/2014/main" id="{45DB2F2F-AB2B-43D0-AD87-71D19DE121BD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A specification is that the final work product produced by the wants engineer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 it's normally within the sort of a software requirements specification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It is the inspiration for subsequent software engineering activities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It formalizes the informational, functional, and behavioral requirements of the proposed software in both a graphical and textual format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 It describes the function and performance of a computer-based system and therefore the constraints which will govern its development</a:t>
            </a:r>
          </a:p>
        </p:txBody>
      </p:sp>
    </p:spTree>
  </p:cSld>
  <p:clrMapOvr>
    <a:masterClrMapping/>
  </p:clrMapOvr>
  <p:transition advTm="102033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parul\Desktop\Digital Learning Content.png">
            <a:extLst>
              <a:ext uri="{FF2B5EF4-FFF2-40B4-BE49-F238E27FC236}">
                <a16:creationId xmlns:a16="http://schemas.microsoft.com/office/drawing/2014/main" id="{2A831627-311D-4853-A0A9-AC9565413D9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6" descr="C:\Users\parul\Desktop\Untitled-1.png">
            <a:extLst>
              <a:ext uri="{FF2B5EF4-FFF2-40B4-BE49-F238E27FC236}">
                <a16:creationId xmlns:a16="http://schemas.microsoft.com/office/drawing/2014/main" id="{6728FB74-6664-4C3F-BD36-EA8D08F9065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32" name="Rectangle 7">
            <a:extLst>
              <a:ext uri="{FF2B5EF4-FFF2-40B4-BE49-F238E27FC236}">
                <a16:creationId xmlns:a16="http://schemas.microsoft.com/office/drawing/2014/main" id="{1BFA0B78-49E9-475E-9CF5-4D2D4A78C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C7DF7E64-7BE5-46A9-BD74-4F9B228F1EF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571625"/>
            <a:ext cx="8763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Validation</a:t>
            </a:r>
          </a:p>
        </p:txBody>
      </p:sp>
      <p:pic>
        <p:nvPicPr>
          <p:cNvPr id="22534" name="Audio 1">
            <a:hlinkClick r:id="" action="ppaction://media"/>
            <a:extLst>
              <a:ext uri="{FF2B5EF4-FFF2-40B4-BE49-F238E27FC236}">
                <a16:creationId xmlns:a16="http://schemas.microsoft.com/office/drawing/2014/main" id="{80DC2FAC-7141-48AD-97CF-33405846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9">
            <a:extLst>
              <a:ext uri="{FF2B5EF4-FFF2-40B4-BE49-F238E27FC236}">
                <a16:creationId xmlns:a16="http://schemas.microsoft.com/office/drawing/2014/main" id="{74E651E0-4A2F-4121-868E-1E15568B3FAC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071688"/>
            <a:ext cx="8037513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During validation, the products generated as a result of requirements engineering are examined for quality.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The specification is examined to ensure that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 software requirements are stated unambiguously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inconsistencies, omissions, and errors are detected and corrected 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work products conform to the standards established for the method , the project, and therefore the product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The formal technical review is the basic requirements validation mechanism</a:t>
            </a:r>
          </a:p>
        </p:txBody>
      </p:sp>
    </p:spTree>
  </p:cSld>
  <p:clrMapOvr>
    <a:masterClrMapping/>
  </p:clrMapOvr>
  <p:transition advTm="102033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parul\Desktop\Digital Learning Content.png">
            <a:extLst>
              <a:ext uri="{FF2B5EF4-FFF2-40B4-BE49-F238E27FC236}">
                <a16:creationId xmlns:a16="http://schemas.microsoft.com/office/drawing/2014/main" id="{C922249E-5177-4F5B-822C-C75FCC559B6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6" descr="C:\Users\parul\Desktop\Untitled-1.png">
            <a:extLst>
              <a:ext uri="{FF2B5EF4-FFF2-40B4-BE49-F238E27FC236}">
                <a16:creationId xmlns:a16="http://schemas.microsoft.com/office/drawing/2014/main" id="{FE753F8E-DFD9-4B5F-B8AF-468C7FD582F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6" name="Rectangle 7">
            <a:extLst>
              <a:ext uri="{FF2B5EF4-FFF2-40B4-BE49-F238E27FC236}">
                <a16:creationId xmlns:a16="http://schemas.microsoft.com/office/drawing/2014/main" id="{F922C9EB-D21B-48C7-A611-7636F463683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3557" name="TextBox 6">
            <a:extLst>
              <a:ext uri="{FF2B5EF4-FFF2-40B4-BE49-F238E27FC236}">
                <a16:creationId xmlns:a16="http://schemas.microsoft.com/office/drawing/2014/main" id="{AEA45D83-CC71-493A-A810-B59B9C13C77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Requirements Management</a:t>
            </a:r>
          </a:p>
        </p:txBody>
      </p:sp>
      <p:pic>
        <p:nvPicPr>
          <p:cNvPr id="23558" name="Audio 1">
            <a:hlinkClick r:id="" action="ppaction://media"/>
            <a:extLst>
              <a:ext uri="{FF2B5EF4-FFF2-40B4-BE49-F238E27FC236}">
                <a16:creationId xmlns:a16="http://schemas.microsoft.com/office/drawing/2014/main" id="{6C1306D5-40C3-42AD-92F8-F24D9163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Box 9">
            <a:extLst>
              <a:ext uri="{FF2B5EF4-FFF2-40B4-BE49-F238E27FC236}">
                <a16:creationId xmlns:a16="http://schemas.microsoft.com/office/drawing/2014/main" id="{32E256E2-4850-4C77-9F92-56671EBCDBB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During requirements management, the project team performs a group of activities to spot , control, and track requirements and changes to the wants at any time because the project proceeds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Each requirement is assigned a singular identifier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 The wants are then placed into one or more traceability tables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These tables could also be stored during a database that relate features, sources, dependencies, subsystems, and interfaces to the wants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A requirements traceability table is additionally placed at the top of the software requirements specification</a:t>
            </a:r>
          </a:p>
        </p:txBody>
      </p:sp>
    </p:spTree>
  </p:cSld>
  <p:clrMapOvr>
    <a:masterClrMapping/>
  </p:clrMapOvr>
  <p:transition advTm="102033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parul\Desktop\Digital Learning Content.png">
            <a:extLst>
              <a:ext uri="{FF2B5EF4-FFF2-40B4-BE49-F238E27FC236}">
                <a16:creationId xmlns:a16="http://schemas.microsoft.com/office/drawing/2014/main" id="{CC35988F-FD87-4400-999E-1FB5E9F2824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6" descr="C:\Users\parul\Desktop\Untitled-1.png">
            <a:extLst>
              <a:ext uri="{FF2B5EF4-FFF2-40B4-BE49-F238E27FC236}">
                <a16:creationId xmlns:a16="http://schemas.microsoft.com/office/drawing/2014/main" id="{30D32473-FF51-439E-826E-A7F4B7E01F5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80" name="Rectangle 7">
            <a:extLst>
              <a:ext uri="{FF2B5EF4-FFF2-40B4-BE49-F238E27FC236}">
                <a16:creationId xmlns:a16="http://schemas.microsoft.com/office/drawing/2014/main" id="{D4B34B86-117D-40C1-8F66-B0A7E041495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F2E9066A-B701-437E-90C2-9C1D19E03FC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Requirements Engineering Process</a:t>
            </a:r>
          </a:p>
        </p:txBody>
      </p:sp>
      <p:pic>
        <p:nvPicPr>
          <p:cNvPr id="24582" name="Audio 1">
            <a:hlinkClick r:id="" action="ppaction://media"/>
            <a:extLst>
              <a:ext uri="{FF2B5EF4-FFF2-40B4-BE49-F238E27FC236}">
                <a16:creationId xmlns:a16="http://schemas.microsoft.com/office/drawing/2014/main" id="{213889EF-7EB3-4464-9179-FD540B73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Box 9">
            <a:extLst>
              <a:ext uri="{FF2B5EF4-FFF2-40B4-BE49-F238E27FC236}">
                <a16:creationId xmlns:a16="http://schemas.microsoft.com/office/drawing/2014/main" id="{B5BF05D0-7522-439D-BBEF-79C56B385A4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214563"/>
            <a:ext cx="8037513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A Requirement Engineering may be a process during which various activities like discovery, analysis and validation of system requirements are done.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It begins with feasibility study of the system and finishes up with requirement validation.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This process may be a three stage activity where the activities are arranged within the iterative manner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within the early stage of this process most of the time is spent on understanding the system by understanding the high-level non functional requirements and user requirements.</a:t>
            </a:r>
          </a:p>
        </p:txBody>
      </p:sp>
    </p:spTree>
  </p:cSld>
  <p:clrMapOvr>
    <a:masterClrMapping/>
  </p:clrMapOvr>
  <p:transition advTm="102033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parul\Desktop\Digital Learning Content.png">
            <a:extLst>
              <a:ext uri="{FF2B5EF4-FFF2-40B4-BE49-F238E27FC236}">
                <a16:creationId xmlns:a16="http://schemas.microsoft.com/office/drawing/2014/main" id="{82C9813B-7C3A-4EFD-9315-97CBFB2FE31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6" descr="C:\Users\parul\Desktop\Untitled-1.png">
            <a:extLst>
              <a:ext uri="{FF2B5EF4-FFF2-40B4-BE49-F238E27FC236}">
                <a16:creationId xmlns:a16="http://schemas.microsoft.com/office/drawing/2014/main" id="{77C6EAEC-FCDB-457B-ACC7-5296FF364A9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604" name="Rectangle 7">
            <a:extLst>
              <a:ext uri="{FF2B5EF4-FFF2-40B4-BE49-F238E27FC236}">
                <a16:creationId xmlns:a16="http://schemas.microsoft.com/office/drawing/2014/main" id="{3AF4CB70-22C2-496A-BF8A-28113109F8A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605" name="TextBox 6">
            <a:extLst>
              <a:ext uri="{FF2B5EF4-FFF2-40B4-BE49-F238E27FC236}">
                <a16:creationId xmlns:a16="http://schemas.microsoft.com/office/drawing/2014/main" id="{9C5C3D7B-0A92-47F2-8ABD-946190FBE8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Software Requirement Specification - SRS</a:t>
            </a:r>
          </a:p>
        </p:txBody>
      </p:sp>
      <p:pic>
        <p:nvPicPr>
          <p:cNvPr id="25606" name="Audio 1">
            <a:hlinkClick r:id="" action="ppaction://media"/>
            <a:extLst>
              <a:ext uri="{FF2B5EF4-FFF2-40B4-BE49-F238E27FC236}">
                <a16:creationId xmlns:a16="http://schemas.microsoft.com/office/drawing/2014/main" id="{8F71E21B-8A04-4D3E-B4A5-7998A5FDF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9">
            <a:extLst>
              <a:ext uri="{FF2B5EF4-FFF2-40B4-BE49-F238E27FC236}">
                <a16:creationId xmlns:a16="http://schemas.microsoft.com/office/drawing/2014/main" id="{8D60FD51-7D2A-48DD-B1E6-4101459F7EE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The software requirements specification document enlists all necessary requirements that are required for the project development.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To derive the wants we'd like to possess clear and thorough understanding of the products to be developed.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 this is often prepared after detailed communications with the project team and customer.</a:t>
            </a:r>
          </a:p>
        </p:txBody>
      </p:sp>
    </p:spTree>
  </p:cSld>
  <p:clrMapOvr>
    <a:masterClrMapping/>
  </p:clrMapOvr>
  <p:transition advTm="10203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parul\Desktop\Digital Learning Content.png">
            <a:extLst>
              <a:ext uri="{FF2B5EF4-FFF2-40B4-BE49-F238E27FC236}">
                <a16:creationId xmlns:a16="http://schemas.microsoft.com/office/drawing/2014/main" id="{D819E0BD-3BF5-4780-BCDF-494B66A6B90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6" descr="C:\Users\parul\Desktop\Untitled-1.png">
            <a:extLst>
              <a:ext uri="{FF2B5EF4-FFF2-40B4-BE49-F238E27FC236}">
                <a16:creationId xmlns:a16="http://schemas.microsoft.com/office/drawing/2014/main" id="{B758546D-5A0D-4059-8F65-15CC3D85188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8" name="Rectangle 7">
            <a:extLst>
              <a:ext uri="{FF2B5EF4-FFF2-40B4-BE49-F238E27FC236}">
                <a16:creationId xmlns:a16="http://schemas.microsoft.com/office/drawing/2014/main" id="{69A5EBE7-3F28-4E89-A5B0-6C844B2A5BB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9" name="TextBox 6">
            <a:extLst>
              <a:ext uri="{FF2B5EF4-FFF2-40B4-BE49-F238E27FC236}">
                <a16:creationId xmlns:a16="http://schemas.microsoft.com/office/drawing/2014/main" id="{CD085B33-444E-4050-A1D7-DD804F1A683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 Example of SRS</a:t>
            </a:r>
          </a:p>
        </p:txBody>
      </p:sp>
      <p:pic>
        <p:nvPicPr>
          <p:cNvPr id="26630" name="Audio 1">
            <a:hlinkClick r:id="" action="ppaction://media"/>
            <a:extLst>
              <a:ext uri="{FF2B5EF4-FFF2-40B4-BE49-F238E27FC236}">
                <a16:creationId xmlns:a16="http://schemas.microsoft.com/office/drawing/2014/main" id="{0D4AA50F-24FF-4458-B5C7-16292FA8F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">
            <a:extLst>
              <a:ext uri="{FF2B5EF4-FFF2-40B4-BE49-F238E27FC236}">
                <a16:creationId xmlns:a16="http://schemas.microsoft.com/office/drawing/2014/main" id="{74A8598A-15B8-4209-898D-0F7B473DF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7438"/>
            <a:ext cx="8186738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parul\Desktop\Digital Learning Content.png">
            <a:extLst>
              <a:ext uri="{FF2B5EF4-FFF2-40B4-BE49-F238E27FC236}">
                <a16:creationId xmlns:a16="http://schemas.microsoft.com/office/drawing/2014/main" id="{47F279B2-16E6-4892-B3C2-299EF1CF676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6" descr="C:\Users\parul\Desktop\Untitled-1.png">
            <a:extLst>
              <a:ext uri="{FF2B5EF4-FFF2-40B4-BE49-F238E27FC236}">
                <a16:creationId xmlns:a16="http://schemas.microsoft.com/office/drawing/2014/main" id="{DBBA0ADA-D6A5-400E-B6DB-3710372F8CF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652" name="Rectangle 7">
            <a:extLst>
              <a:ext uri="{FF2B5EF4-FFF2-40B4-BE49-F238E27FC236}">
                <a16:creationId xmlns:a16="http://schemas.microsoft.com/office/drawing/2014/main" id="{7742EB99-3894-445C-9782-6C3D23837AD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62726F44-6945-4082-84D9-EF972A8763D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Requirements Validation</a:t>
            </a:r>
          </a:p>
        </p:txBody>
      </p:sp>
      <p:pic>
        <p:nvPicPr>
          <p:cNvPr id="27654" name="Audio 1">
            <a:hlinkClick r:id="" action="ppaction://media"/>
            <a:extLst>
              <a:ext uri="{FF2B5EF4-FFF2-40B4-BE49-F238E27FC236}">
                <a16:creationId xmlns:a16="http://schemas.microsoft.com/office/drawing/2014/main" id="{FBE6AF6F-7665-438B-B343-B0E4469DD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9">
            <a:extLst>
              <a:ext uri="{FF2B5EF4-FFF2-40B4-BE49-F238E27FC236}">
                <a16:creationId xmlns:a16="http://schemas.microsoft.com/office/drawing/2014/main" id="{AA2EFA18-BAE1-4F5E-9BDF-616655F355C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When any model of software is made at that point it's examined for inconsistency, ambiguity , Error etc.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 the wants are often prioritized by the stake holders.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It grouped with in requirement package which will be implemented by software packages.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 it's one process during which will check about gathered requirements whether it represents an equivalent system or not.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Here any quite generated errors are often fixed because fixing an requirement errors after delivery may cost up to 100.</a:t>
            </a:r>
          </a:p>
        </p:txBody>
      </p:sp>
    </p:spTree>
  </p:cSld>
  <p:clrMapOvr>
    <a:masterClrMapping/>
  </p:clrMapOvr>
  <p:transition advTm="102033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parul\Desktop\Digital Learning Content.png">
            <a:extLst>
              <a:ext uri="{FF2B5EF4-FFF2-40B4-BE49-F238E27FC236}">
                <a16:creationId xmlns:a16="http://schemas.microsoft.com/office/drawing/2014/main" id="{16C381E4-2FC1-4B03-9280-C397D96FC7C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6" descr="C:\Users\parul\Desktop\Untitled-1.png">
            <a:extLst>
              <a:ext uri="{FF2B5EF4-FFF2-40B4-BE49-F238E27FC236}">
                <a16:creationId xmlns:a16="http://schemas.microsoft.com/office/drawing/2014/main" id="{EF3A61BF-4ECE-4FB1-A76F-F5CE8597724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Rectangle 7">
            <a:extLst>
              <a:ext uri="{FF2B5EF4-FFF2-40B4-BE49-F238E27FC236}">
                <a16:creationId xmlns:a16="http://schemas.microsoft.com/office/drawing/2014/main" id="{221BB23B-AED7-4C1F-9C3D-AFE4DA8A8F8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7" name="TextBox 6">
            <a:extLst>
              <a:ext uri="{FF2B5EF4-FFF2-40B4-BE49-F238E27FC236}">
                <a16:creationId xmlns:a16="http://schemas.microsoft.com/office/drawing/2014/main" id="{F30F3A38-B391-4E40-AA4B-96106C08EA6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Requirements Validation (Contd.)</a:t>
            </a:r>
          </a:p>
        </p:txBody>
      </p:sp>
      <p:pic>
        <p:nvPicPr>
          <p:cNvPr id="28678" name="Audio 1">
            <a:hlinkClick r:id="" action="ppaction://media"/>
            <a:extLst>
              <a:ext uri="{FF2B5EF4-FFF2-40B4-BE49-F238E27FC236}">
                <a16:creationId xmlns:a16="http://schemas.microsoft.com/office/drawing/2014/main" id="{539D0797-B14C-4254-8139-45BCA757B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9">
            <a:extLst>
              <a:ext uri="{FF2B5EF4-FFF2-40B4-BE49-F238E27FC236}">
                <a16:creationId xmlns:a16="http://schemas.microsoft.com/office/drawing/2014/main" id="{E92C62D7-CFE5-4BBD-B166-80B874C761D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• Requirement checking can be done in following manner: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Validity Checks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Consistency Checks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Completeness Checks</a:t>
            </a:r>
          </a:p>
        </p:txBody>
      </p:sp>
    </p:spTree>
  </p:cSld>
  <p:clrMapOvr>
    <a:masterClrMapping/>
  </p:clrMapOvr>
  <p:transition advTm="102033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parul\Desktop\Digital Learning Content.png">
            <a:extLst>
              <a:ext uri="{FF2B5EF4-FFF2-40B4-BE49-F238E27FC236}">
                <a16:creationId xmlns:a16="http://schemas.microsoft.com/office/drawing/2014/main" id="{E59D1100-B5D3-4867-B680-65D6CD1CB3F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 descr="C:\Users\parul\Desktop\Untitled-1.png">
            <a:extLst>
              <a:ext uri="{FF2B5EF4-FFF2-40B4-BE49-F238E27FC236}">
                <a16:creationId xmlns:a16="http://schemas.microsoft.com/office/drawing/2014/main" id="{9B4CBF1A-7F1F-4E1A-9146-1D4718A1A77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9700" name="Rectangle 7">
            <a:extLst>
              <a:ext uri="{FF2B5EF4-FFF2-40B4-BE49-F238E27FC236}">
                <a16:creationId xmlns:a16="http://schemas.microsoft.com/office/drawing/2014/main" id="{BDFF598B-D80E-4C55-AC73-5071CB4B9E1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9701" name="TextBox 6">
            <a:extLst>
              <a:ext uri="{FF2B5EF4-FFF2-40B4-BE49-F238E27FC236}">
                <a16:creationId xmlns:a16="http://schemas.microsoft.com/office/drawing/2014/main" id="{001284B2-2DF0-48B6-A392-5DE12844ECE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Validity Checks</a:t>
            </a:r>
          </a:p>
        </p:txBody>
      </p:sp>
      <p:pic>
        <p:nvPicPr>
          <p:cNvPr id="29702" name="Audio 1">
            <a:hlinkClick r:id="" action="ppaction://media"/>
            <a:extLst>
              <a:ext uri="{FF2B5EF4-FFF2-40B4-BE49-F238E27FC236}">
                <a16:creationId xmlns:a16="http://schemas.microsoft.com/office/drawing/2014/main" id="{4101AFC6-CD38-4C44-8D88-ED139B87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9">
            <a:extLst>
              <a:ext uri="{FF2B5EF4-FFF2-40B4-BE49-F238E27FC236}">
                <a16:creationId xmlns:a16="http://schemas.microsoft.com/office/drawing/2014/main" id="{69D5DB21-01CC-4E5E-9E23-55BA48A7900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A user might imagine that a system is required to perform certain functions.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In validity check analysis may identify additional or different functions that are required.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Systems have diverse stakeholders with distinct needs, and any set of requirements is inevitably a compromise across the stakeholder community.</a:t>
            </a:r>
          </a:p>
        </p:txBody>
      </p:sp>
    </p:spTree>
  </p:cSld>
  <p:clrMapOvr>
    <a:masterClrMapping/>
  </p:clrMapOvr>
  <p:transition advTm="102033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parul\Desktop\Digital Learning Content.png">
            <a:extLst>
              <a:ext uri="{FF2B5EF4-FFF2-40B4-BE49-F238E27FC236}">
                <a16:creationId xmlns:a16="http://schemas.microsoft.com/office/drawing/2014/main" id="{3647ADFF-4B85-4430-BC46-A12D966EEAC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6" descr="C:\Users\parul\Desktop\Untitled-1.png">
            <a:extLst>
              <a:ext uri="{FF2B5EF4-FFF2-40B4-BE49-F238E27FC236}">
                <a16:creationId xmlns:a16="http://schemas.microsoft.com/office/drawing/2014/main" id="{362BDD9D-7706-4FC0-9C2F-BE226F56599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4" name="Rectangle 7">
            <a:extLst>
              <a:ext uri="{FF2B5EF4-FFF2-40B4-BE49-F238E27FC236}">
                <a16:creationId xmlns:a16="http://schemas.microsoft.com/office/drawing/2014/main" id="{8DD1A8FE-D8F3-4427-9F88-5D45B646D8B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25" name="TextBox 6">
            <a:extLst>
              <a:ext uri="{FF2B5EF4-FFF2-40B4-BE49-F238E27FC236}">
                <a16:creationId xmlns:a16="http://schemas.microsoft.com/office/drawing/2014/main" id="{917FA698-A7FE-4B43-B565-5601637C34A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Consistency Checks</a:t>
            </a:r>
          </a:p>
        </p:txBody>
      </p:sp>
      <p:pic>
        <p:nvPicPr>
          <p:cNvPr id="30726" name="Audio 1">
            <a:hlinkClick r:id="" action="ppaction://media"/>
            <a:extLst>
              <a:ext uri="{FF2B5EF4-FFF2-40B4-BE49-F238E27FC236}">
                <a16:creationId xmlns:a16="http://schemas.microsoft.com/office/drawing/2014/main" id="{D66A017B-661C-4B0A-AD38-18F8CEB5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Box 9">
            <a:extLst>
              <a:ext uri="{FF2B5EF4-FFF2-40B4-BE49-F238E27FC236}">
                <a16:creationId xmlns:a16="http://schemas.microsoft.com/office/drawing/2014/main" id="{E25428B7-30BA-4BA9-8CA3-C3C5FD90A0A7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Requirements within the document shouldn't conflict.</a:t>
            </a:r>
            <a:b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There should be no contradictory constraints or descriptions of an equivalent system function.</a:t>
            </a:r>
          </a:p>
        </p:txBody>
      </p:sp>
    </p:spTree>
  </p:cSld>
  <p:clrMapOvr>
    <a:masterClrMapping/>
  </p:clrMapOvr>
  <p:transition advTm="10203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>
            <a:extLst>
              <a:ext uri="{FF2B5EF4-FFF2-40B4-BE49-F238E27FC236}">
                <a16:creationId xmlns:a16="http://schemas.microsoft.com/office/drawing/2014/main" id="{8F527DFB-4044-42CE-B153-4C933C8C0B9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6" descr="C:\Users\parul\Desktop\Untitled-1.png">
            <a:extLst>
              <a:ext uri="{FF2B5EF4-FFF2-40B4-BE49-F238E27FC236}">
                <a16:creationId xmlns:a16="http://schemas.microsoft.com/office/drawing/2014/main" id="{38A43644-783D-49F2-A29D-48217DE8450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0" name="Rectangle 7">
            <a:extLst>
              <a:ext uri="{FF2B5EF4-FFF2-40B4-BE49-F238E27FC236}">
                <a16:creationId xmlns:a16="http://schemas.microsoft.com/office/drawing/2014/main" id="{80A6AF4D-D89A-4977-8621-D2C6B6524B1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101" name="TextBox 6">
            <a:extLst>
              <a:ext uri="{FF2B5EF4-FFF2-40B4-BE49-F238E27FC236}">
                <a16:creationId xmlns:a16="http://schemas.microsoft.com/office/drawing/2014/main" id="{01620F88-95C3-43ED-A048-080B2A078DA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What is Requirement?</a:t>
            </a:r>
            <a:endParaRPr lang="en-IN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02" name="TextBox 10">
            <a:extLst>
              <a:ext uri="{FF2B5EF4-FFF2-40B4-BE49-F238E27FC236}">
                <a16:creationId xmlns:a16="http://schemas.microsoft.com/office/drawing/2014/main" id="{D634A101-95A3-429D-8979-226510F0C53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750" y="3357563"/>
            <a:ext cx="4786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>
              <a:latin typeface="Calibri" panose="020F0502020204030204" pitchFamily="34" charset="0"/>
            </a:endParaRPr>
          </a:p>
        </p:txBody>
      </p:sp>
      <p:pic>
        <p:nvPicPr>
          <p:cNvPr id="4103" name="Audio 2">
            <a:hlinkClick r:id="" action="ppaction://media"/>
            <a:extLst>
              <a:ext uri="{FF2B5EF4-FFF2-40B4-BE49-F238E27FC236}">
                <a16:creationId xmlns:a16="http://schemas.microsoft.com/office/drawing/2014/main" id="{C3875D62-F70D-41D8-B04A-21BB51BA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">
            <a:extLst>
              <a:ext uri="{FF2B5EF4-FFF2-40B4-BE49-F238E27FC236}">
                <a16:creationId xmlns:a16="http://schemas.microsoft.com/office/drawing/2014/main" id="{B172973C-DDDF-4924-98A8-F424EA2C25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500313"/>
            <a:ext cx="8110538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Box 12">
            <a:extLst>
              <a:ext uri="{FF2B5EF4-FFF2-40B4-BE49-F238E27FC236}">
                <a16:creationId xmlns:a16="http://schemas.microsoft.com/office/drawing/2014/main" id="{0F3BA093-4D15-40A4-855B-F9491649A71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64313" y="6427788"/>
            <a:ext cx="1111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800">
                <a:latin typeface="Calibri" panose="020F0502020204030204" pitchFamily="34" charset="0"/>
              </a:rPr>
              <a:t>Image source : Google</a:t>
            </a:r>
            <a:endParaRPr lang="en-US" altLang="en-US" sz="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81566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parul\Desktop\Digital Learning Content.png">
            <a:extLst>
              <a:ext uri="{FF2B5EF4-FFF2-40B4-BE49-F238E27FC236}">
                <a16:creationId xmlns:a16="http://schemas.microsoft.com/office/drawing/2014/main" id="{6B18E32E-30E4-4A59-83DF-48159B01F58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6" descr="C:\Users\parul\Desktop\Untitled-1.png">
            <a:extLst>
              <a:ext uri="{FF2B5EF4-FFF2-40B4-BE49-F238E27FC236}">
                <a16:creationId xmlns:a16="http://schemas.microsoft.com/office/drawing/2014/main" id="{8BC4E06F-6C15-4883-BA29-B4EE322F70C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1748" name="Rectangle 7">
            <a:extLst>
              <a:ext uri="{FF2B5EF4-FFF2-40B4-BE49-F238E27FC236}">
                <a16:creationId xmlns:a16="http://schemas.microsoft.com/office/drawing/2014/main" id="{9430F42E-17AA-4E33-BE1B-FDCC27D8F2A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1749" name="TextBox 6">
            <a:extLst>
              <a:ext uri="{FF2B5EF4-FFF2-40B4-BE49-F238E27FC236}">
                <a16:creationId xmlns:a16="http://schemas.microsoft.com/office/drawing/2014/main" id="{5ECCAD0D-4900-40FA-8063-A1673F4A531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500188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Completeness Checks</a:t>
            </a:r>
          </a:p>
        </p:txBody>
      </p:sp>
      <p:pic>
        <p:nvPicPr>
          <p:cNvPr id="31750" name="Audio 1">
            <a:hlinkClick r:id="" action="ppaction://media"/>
            <a:extLst>
              <a:ext uri="{FF2B5EF4-FFF2-40B4-BE49-F238E27FC236}">
                <a16:creationId xmlns:a16="http://schemas.microsoft.com/office/drawing/2014/main" id="{F73C3DF9-C945-48B5-A817-3348F2B8A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9">
            <a:extLst>
              <a:ext uri="{FF2B5EF4-FFF2-40B4-BE49-F238E27FC236}">
                <a16:creationId xmlns:a16="http://schemas.microsoft.com/office/drawing/2014/main" id="{A46D187E-3724-442D-BB16-298E9E5D64F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1758950"/>
            <a:ext cx="8037513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Realism checks-</a:t>
            </a:r>
          </a:p>
          <a:p>
            <a:pPr lvl="1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Using knowledge of existing technology, the wants should be checked to make sure that they might actually be implemented.</a:t>
            </a:r>
          </a:p>
          <a:p>
            <a:pPr lvl="1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These checks should also appreciate of the budget and schedule for the system development.</a:t>
            </a: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Verifiability-</a:t>
            </a:r>
          </a:p>
          <a:p>
            <a:pPr lvl="1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To reduce the potential for dispute between customer and contractor</a:t>
            </a:r>
          </a:p>
          <a:p>
            <a:pPr lvl="1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System requirements should even be written in order that you ought to be ready to write a group of tests which will demonstrate that the delivered system meets each specified requirement.</a:t>
            </a:r>
            <a:endParaRPr lang="en-US" altLang="en-US" sz="2000" b="1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02033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parul\Desktop\Digital Learning Content.png">
            <a:extLst>
              <a:ext uri="{FF2B5EF4-FFF2-40B4-BE49-F238E27FC236}">
                <a16:creationId xmlns:a16="http://schemas.microsoft.com/office/drawing/2014/main" id="{5736248C-5C02-4791-9B4B-49D7E742010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6" descr="C:\Users\parul\Desktop\Untitled-1.png">
            <a:extLst>
              <a:ext uri="{FF2B5EF4-FFF2-40B4-BE49-F238E27FC236}">
                <a16:creationId xmlns:a16="http://schemas.microsoft.com/office/drawing/2014/main" id="{22FEAE51-97BB-42F8-8EFA-0B0D8AEA761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2" name="Rectangle 7">
            <a:extLst>
              <a:ext uri="{FF2B5EF4-FFF2-40B4-BE49-F238E27FC236}">
                <a16:creationId xmlns:a16="http://schemas.microsoft.com/office/drawing/2014/main" id="{A6749DDA-A3FD-4F0F-BD82-7F87F14ACB6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2773" name="TextBox 6">
            <a:extLst>
              <a:ext uri="{FF2B5EF4-FFF2-40B4-BE49-F238E27FC236}">
                <a16:creationId xmlns:a16="http://schemas.microsoft.com/office/drawing/2014/main" id="{43EBC9FA-9FBD-477A-8F4A-976EA62450D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 Validation Techniques</a:t>
            </a:r>
          </a:p>
        </p:txBody>
      </p:sp>
      <p:pic>
        <p:nvPicPr>
          <p:cNvPr id="32774" name="Audio 1">
            <a:hlinkClick r:id="" action="ppaction://media"/>
            <a:extLst>
              <a:ext uri="{FF2B5EF4-FFF2-40B4-BE49-F238E27FC236}">
                <a16:creationId xmlns:a16="http://schemas.microsoft.com/office/drawing/2014/main" id="{CBF1637E-3DE1-4BD6-9231-711CF1088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9">
            <a:extLst>
              <a:ext uri="{FF2B5EF4-FFF2-40B4-BE49-F238E27FC236}">
                <a16:creationId xmlns:a16="http://schemas.microsoft.com/office/drawing/2014/main" id="{432F5860-5EC1-4439-9CDD-F6221F6FBFC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• Requirements Reviews-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sz="2000" dirty="0">
                <a:latin typeface="Calibri" pitchFamily="34" charset="0"/>
                <a:cs typeface="Times New Roman" pitchFamily="18" charset="0"/>
              </a:rPr>
              <a:t>both the customer and contractor staff should be involved in reviews.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sz="2000" dirty="0">
                <a:latin typeface="Calibri" pitchFamily="34" charset="0"/>
                <a:cs typeface="Times New Roman" pitchFamily="18" charset="0"/>
              </a:rPr>
              <a:t>Reviews could also be formal (with completed documents) or informal.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sz="2000" dirty="0">
                <a:latin typeface="Calibri" pitchFamily="34" charset="0"/>
                <a:cs typeface="Times New Roman" pitchFamily="18" charset="0"/>
              </a:rPr>
              <a:t>Good communications should happen between developers, customers and users such a healthy communication helps to resolve problems at an early stage.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• Prototyping-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000" dirty="0">
                <a:latin typeface="Calibri" pitchFamily="34" charset="0"/>
                <a:cs typeface="Times New Roman" pitchFamily="18" charset="0"/>
              </a:rPr>
              <a:t>1. The requirements can be examined through executable model of system</a:t>
            </a:r>
          </a:p>
        </p:txBody>
      </p:sp>
    </p:spTree>
  </p:cSld>
  <p:clrMapOvr>
    <a:masterClrMapping/>
  </p:clrMapOvr>
  <p:transition advTm="102033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parul\Desktop\Digital Learning Content.png">
            <a:extLst>
              <a:ext uri="{FF2B5EF4-FFF2-40B4-BE49-F238E27FC236}">
                <a16:creationId xmlns:a16="http://schemas.microsoft.com/office/drawing/2014/main" id="{558B7438-FDB8-49C1-A929-B1D0B319306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6" descr="C:\Users\parul\Desktop\Untitled-1.png">
            <a:extLst>
              <a:ext uri="{FF2B5EF4-FFF2-40B4-BE49-F238E27FC236}">
                <a16:creationId xmlns:a16="http://schemas.microsoft.com/office/drawing/2014/main" id="{FEB1FC05-2ED0-4F3E-8716-42296B0F8AC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3796" name="Rectangle 7">
            <a:extLst>
              <a:ext uri="{FF2B5EF4-FFF2-40B4-BE49-F238E27FC236}">
                <a16:creationId xmlns:a16="http://schemas.microsoft.com/office/drawing/2014/main" id="{A907FAAD-E417-40C0-AB5B-2BB71CCC780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3797" name="TextBox 6">
            <a:extLst>
              <a:ext uri="{FF2B5EF4-FFF2-40B4-BE49-F238E27FC236}">
                <a16:creationId xmlns:a16="http://schemas.microsoft.com/office/drawing/2014/main" id="{1B176238-4A68-41D3-8EF0-D65A8BADD6D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 Validation Techniques (Contd.)</a:t>
            </a:r>
          </a:p>
        </p:txBody>
      </p:sp>
      <p:pic>
        <p:nvPicPr>
          <p:cNvPr id="33798" name="Audio 1">
            <a:hlinkClick r:id="" action="ppaction://media"/>
            <a:extLst>
              <a:ext uri="{FF2B5EF4-FFF2-40B4-BE49-F238E27FC236}">
                <a16:creationId xmlns:a16="http://schemas.microsoft.com/office/drawing/2014/main" id="{BB8732E1-51C5-416C-8317-4EBF94DC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9">
            <a:extLst>
              <a:ext uri="{FF2B5EF4-FFF2-40B4-BE49-F238E27FC236}">
                <a16:creationId xmlns:a16="http://schemas.microsoft.com/office/drawing/2014/main" id="{75914FE1-E90E-48A8-BF02-0461B3E5CA5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428875"/>
            <a:ext cx="803751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000" b="1" dirty="0">
                <a:latin typeface="Calibri" pitchFamily="34" charset="0"/>
                <a:cs typeface="Times New Roman" pitchFamily="18" charset="0"/>
              </a:rPr>
              <a:t>• Test Case Generation-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sz="2000" dirty="0">
                <a:latin typeface="Calibri" pitchFamily="34" charset="0"/>
                <a:cs typeface="Times New Roman" pitchFamily="18" charset="0"/>
              </a:rPr>
              <a:t>If the tests for the wants are devised as a part of the validation process, this often reveals requirements problems.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sz="2000" dirty="0">
                <a:latin typeface="Calibri" pitchFamily="34" charset="0"/>
                <a:cs typeface="Times New Roman" pitchFamily="18" charset="0"/>
              </a:rPr>
              <a:t>If a test is difficult or impossible to style , this usually means the wants are going to be difficult to implement and will be reconsidered.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sz="2000" dirty="0">
                <a:latin typeface="Calibri" pitchFamily="34" charset="0"/>
                <a:cs typeface="Times New Roman" pitchFamily="18" charset="0"/>
              </a:rPr>
              <a:t>Developing tests from the user requirements before any code is written is an integral a part of extreme programming.</a:t>
            </a:r>
          </a:p>
        </p:txBody>
      </p:sp>
    </p:spTree>
  </p:cSld>
  <p:clrMapOvr>
    <a:masterClrMapping/>
  </p:clrMapOvr>
  <p:transition advTm="102033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F70C16D2-2522-4E57-8E21-EC3A26B3198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214688"/>
            <a:ext cx="9144000" cy="3643312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34819" name="Picture 2" descr="C:\Users\parul\Desktop\1.png">
            <a:extLst>
              <a:ext uri="{FF2B5EF4-FFF2-40B4-BE49-F238E27FC236}">
                <a16:creationId xmlns:a16="http://schemas.microsoft.com/office/drawing/2014/main" id="{4CD69E48-00E0-4324-BA4D-B2FC317E6B1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950"/>
            <a:ext cx="6705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3" descr="C:\Users\parul\Desktop\2.png">
            <a:extLst>
              <a:ext uri="{FF2B5EF4-FFF2-40B4-BE49-F238E27FC236}">
                <a16:creationId xmlns:a16="http://schemas.microsoft.com/office/drawing/2014/main" id="{B2C98CBA-DE2E-451C-9644-56B2126B84FA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4000500"/>
            <a:ext cx="42767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" descr="C:\Users\parul\Desktop\Cover Page with yellow patch - Version 18.png">
            <a:extLst>
              <a:ext uri="{FF2B5EF4-FFF2-40B4-BE49-F238E27FC236}">
                <a16:creationId xmlns:a16="http://schemas.microsoft.com/office/drawing/2014/main" id="{C3126711-3060-4C52-A244-7E836D430DC7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946650"/>
            <a:ext cx="30670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7">
            <a:extLst>
              <a:ext uri="{FF2B5EF4-FFF2-40B4-BE49-F238E27FC236}">
                <a16:creationId xmlns:a16="http://schemas.microsoft.com/office/drawing/2014/main" id="{C22C6866-343E-4F92-9A61-1467BDCBA7E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003925"/>
            <a:ext cx="9144000" cy="357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4823" name="TextBox 8">
            <a:extLst>
              <a:ext uri="{FF2B5EF4-FFF2-40B4-BE49-F238E27FC236}">
                <a16:creationId xmlns:a16="http://schemas.microsoft.com/office/drawing/2014/main" id="{43CFEC6A-97FE-44A1-90A0-D6F7D8BF2E1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9613" y="5997575"/>
            <a:ext cx="2644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www.paruluniversity.ac.in</a:t>
            </a:r>
          </a:p>
        </p:txBody>
      </p:sp>
      <p:pic>
        <p:nvPicPr>
          <p:cNvPr id="34824" name="Audio 1">
            <a:hlinkClick r:id="" action="ppaction://media"/>
            <a:extLst>
              <a:ext uri="{FF2B5EF4-FFF2-40B4-BE49-F238E27FC236}">
                <a16:creationId xmlns:a16="http://schemas.microsoft.com/office/drawing/2014/main" id="{39D1710F-2AF4-44B2-9BA6-35872A9F3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51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arul\Desktop\Digital Learning Content.png">
            <a:extLst>
              <a:ext uri="{FF2B5EF4-FFF2-40B4-BE49-F238E27FC236}">
                <a16:creationId xmlns:a16="http://schemas.microsoft.com/office/drawing/2014/main" id="{133F7F91-6CC1-4CA7-9FB0-7B56019FE57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6" descr="C:\Users\parul\Desktop\Untitled-1.png">
            <a:extLst>
              <a:ext uri="{FF2B5EF4-FFF2-40B4-BE49-F238E27FC236}">
                <a16:creationId xmlns:a16="http://schemas.microsoft.com/office/drawing/2014/main" id="{6B7E3180-4902-442C-B7A5-FD70CCD5B90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4" name="Rectangle 7">
            <a:extLst>
              <a:ext uri="{FF2B5EF4-FFF2-40B4-BE49-F238E27FC236}">
                <a16:creationId xmlns:a16="http://schemas.microsoft.com/office/drawing/2014/main" id="{CA8D8A60-0B8E-4A24-B5D1-4DE155E192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125" name="TextBox 6">
            <a:extLst>
              <a:ext uri="{FF2B5EF4-FFF2-40B4-BE49-F238E27FC236}">
                <a16:creationId xmlns:a16="http://schemas.microsoft.com/office/drawing/2014/main" id="{62CEAEE8-5E18-4371-B029-EDFD0680CC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What is a Stakeholder?</a:t>
            </a:r>
            <a:endParaRPr lang="en-IN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6" name="Rectangle 11">
            <a:extLst>
              <a:ext uri="{FF2B5EF4-FFF2-40B4-BE49-F238E27FC236}">
                <a16:creationId xmlns:a16="http://schemas.microsoft.com/office/drawing/2014/main" id="{9FC3A6AA-9E2F-44E9-BE27-9A220179F30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43688" y="6357938"/>
            <a:ext cx="2500312" cy="2143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127" name="TextBox 12">
            <a:extLst>
              <a:ext uri="{FF2B5EF4-FFF2-40B4-BE49-F238E27FC236}">
                <a16:creationId xmlns:a16="http://schemas.microsoft.com/office/drawing/2014/main" id="{0C662951-78E8-4918-B2C7-6B463AB5D02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64313" y="6500813"/>
            <a:ext cx="1111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800">
                <a:latin typeface="Calibri" panose="020F0502020204030204" pitchFamily="34" charset="0"/>
              </a:rPr>
              <a:t>Image source : Google</a:t>
            </a:r>
            <a:endParaRPr lang="en-US" altLang="en-US" sz="800">
              <a:latin typeface="Calibri" panose="020F0502020204030204" pitchFamily="34" charset="0"/>
            </a:endParaRPr>
          </a:p>
        </p:txBody>
      </p:sp>
      <p:sp>
        <p:nvSpPr>
          <p:cNvPr id="5128" name="Rectangle 13">
            <a:extLst>
              <a:ext uri="{FF2B5EF4-FFF2-40B4-BE49-F238E27FC236}">
                <a16:creationId xmlns:a16="http://schemas.microsoft.com/office/drawing/2014/main" id="{DC40584F-5ADF-4A03-8F0D-263454B365C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6564313" y="6354763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5129" name="Audio 1">
            <a:hlinkClick r:id="" action="ppaction://media"/>
            <a:extLst>
              <a:ext uri="{FF2B5EF4-FFF2-40B4-BE49-F238E27FC236}">
                <a16:creationId xmlns:a16="http://schemas.microsoft.com/office/drawing/2014/main" id="{AB36B7A7-3F1A-4BA6-855D-E9103B11D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4">
            <a:extLst>
              <a:ext uri="{FF2B5EF4-FFF2-40B4-BE49-F238E27FC236}">
                <a16:creationId xmlns:a16="http://schemas.microsoft.com/office/drawing/2014/main" id="{523C238B-4784-4F0D-B582-DC1D077654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500313"/>
            <a:ext cx="82867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264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arul\Desktop\Digital Learning Content.png">
            <a:extLst>
              <a:ext uri="{FF2B5EF4-FFF2-40B4-BE49-F238E27FC236}">
                <a16:creationId xmlns:a16="http://schemas.microsoft.com/office/drawing/2014/main" id="{CDEA9E72-95C2-49F9-8551-70CC6C4F313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 descr="C:\Users\parul\Desktop\Untitled-1.png">
            <a:extLst>
              <a:ext uri="{FF2B5EF4-FFF2-40B4-BE49-F238E27FC236}">
                <a16:creationId xmlns:a16="http://schemas.microsoft.com/office/drawing/2014/main" id="{DBA7F14E-BC39-47C3-ACB9-FBE400D5123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Rectangle 7">
            <a:extLst>
              <a:ext uri="{FF2B5EF4-FFF2-40B4-BE49-F238E27FC236}">
                <a16:creationId xmlns:a16="http://schemas.microsoft.com/office/drawing/2014/main" id="{FF5C851D-C8C8-43E9-8657-1E9BEAC88D8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149" name="TextBox 6">
            <a:extLst>
              <a:ext uri="{FF2B5EF4-FFF2-40B4-BE49-F238E27FC236}">
                <a16:creationId xmlns:a16="http://schemas.microsoft.com/office/drawing/2014/main" id="{5CBFB38F-58EF-4913-9114-519B861B7CC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 Practices: Loopholes</a:t>
            </a:r>
            <a:endParaRPr lang="en-IN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50" name="TextBox 9">
            <a:extLst>
              <a:ext uri="{FF2B5EF4-FFF2-40B4-BE49-F238E27FC236}">
                <a16:creationId xmlns:a16="http://schemas.microsoft.com/office/drawing/2014/main" id="{94D7D4C9-1C3A-4DD2-BBE0-EF70864F343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643188"/>
            <a:ext cx="803751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Not understanding the requirements that we take from the customer.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Record requirements in a unorganized manner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Not spending enough time verifying the record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Do not allow mechanisms to control the change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Lack of importance given to the software that the user wants</a:t>
            </a:r>
            <a:endParaRPr lang="en-IN" altLang="en-US" sz="2000" b="1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51" name="Audio 1">
            <a:hlinkClick r:id="" action="ppaction://media"/>
            <a:extLst>
              <a:ext uri="{FF2B5EF4-FFF2-40B4-BE49-F238E27FC236}">
                <a16:creationId xmlns:a16="http://schemas.microsoft.com/office/drawing/2014/main" id="{B2E45E33-D778-452F-871A-65C7F973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898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arul\Desktop\Digital Learning Content.png">
            <a:extLst>
              <a:ext uri="{FF2B5EF4-FFF2-40B4-BE49-F238E27FC236}">
                <a16:creationId xmlns:a16="http://schemas.microsoft.com/office/drawing/2014/main" id="{C9748022-E212-4418-AA88-8AF3A9555EE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6" descr="C:\Users\parul\Desktop\Untitled-1.png">
            <a:extLst>
              <a:ext uri="{FF2B5EF4-FFF2-40B4-BE49-F238E27FC236}">
                <a16:creationId xmlns:a16="http://schemas.microsoft.com/office/drawing/2014/main" id="{1D017629-49BE-4E72-B339-5A16D60D3B9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2" name="Rectangle 7">
            <a:extLst>
              <a:ext uri="{FF2B5EF4-FFF2-40B4-BE49-F238E27FC236}">
                <a16:creationId xmlns:a16="http://schemas.microsoft.com/office/drawing/2014/main" id="{3DB59B0C-0864-45F0-AD72-B5099D3445B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3" name="TextBox 6">
            <a:extLst>
              <a:ext uri="{FF2B5EF4-FFF2-40B4-BE49-F238E27FC236}">
                <a16:creationId xmlns:a16="http://schemas.microsoft.com/office/drawing/2014/main" id="{6BD83D8D-1AF4-4098-B66D-38F4E6CF797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 Engineering Tasks</a:t>
            </a:r>
          </a:p>
        </p:txBody>
      </p:sp>
      <p:sp>
        <p:nvSpPr>
          <p:cNvPr id="7174" name="TextBox 9">
            <a:extLst>
              <a:ext uri="{FF2B5EF4-FFF2-40B4-BE49-F238E27FC236}">
                <a16:creationId xmlns:a16="http://schemas.microsoft.com/office/drawing/2014/main" id="{EFA3802B-EE2A-47A6-ADF2-69BD39723F2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8321675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Seven distinct tasks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Inception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Elicitation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Elaboration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Negotiation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Specification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Validation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00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Requirements Management</a:t>
            </a:r>
          </a:p>
          <a:p>
            <a:pPr>
              <a:lnSpc>
                <a:spcPct val="150000"/>
              </a:lnSpc>
            </a:pPr>
            <a:endParaRPr lang="en-US" altLang="en-US" sz="2000" b="1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5" name="Audio 2">
            <a:hlinkClick r:id="" action="ppaction://media"/>
            <a:extLst>
              <a:ext uri="{FF2B5EF4-FFF2-40B4-BE49-F238E27FC236}">
                <a16:creationId xmlns:a16="http://schemas.microsoft.com/office/drawing/2014/main" id="{82EC7B33-E031-4176-8D19-244332924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7742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arul\Desktop\Digital Learning Content.png">
            <a:extLst>
              <a:ext uri="{FF2B5EF4-FFF2-40B4-BE49-F238E27FC236}">
                <a16:creationId xmlns:a16="http://schemas.microsoft.com/office/drawing/2014/main" id="{4980021A-B516-48D2-8B3D-97505CB3D5D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6" descr="C:\Users\parul\Desktop\Untitled-1.png">
            <a:extLst>
              <a:ext uri="{FF2B5EF4-FFF2-40B4-BE49-F238E27FC236}">
                <a16:creationId xmlns:a16="http://schemas.microsoft.com/office/drawing/2014/main" id="{CF0C9624-C82E-4B04-9427-F953EA8D92E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6" name="Rectangle 7">
            <a:extLst>
              <a:ext uri="{FF2B5EF4-FFF2-40B4-BE49-F238E27FC236}">
                <a16:creationId xmlns:a16="http://schemas.microsoft.com/office/drawing/2014/main" id="{85EF5513-D6FA-4503-9911-59ED857A169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7" name="TextBox 6">
            <a:extLst>
              <a:ext uri="{FF2B5EF4-FFF2-40B4-BE49-F238E27FC236}">
                <a16:creationId xmlns:a16="http://schemas.microsoft.com/office/drawing/2014/main" id="{3464F13F-F9AD-4795-ABDC-D2EF49FF320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Inception</a:t>
            </a:r>
          </a:p>
        </p:txBody>
      </p:sp>
      <p:pic>
        <p:nvPicPr>
          <p:cNvPr id="8198" name="Audio 1">
            <a:hlinkClick r:id="" action="ppaction://media"/>
            <a:extLst>
              <a:ext uri="{FF2B5EF4-FFF2-40B4-BE49-F238E27FC236}">
                <a16:creationId xmlns:a16="http://schemas.microsoft.com/office/drawing/2014/main" id="{7723875D-574B-40FD-A07D-E01BED98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9">
            <a:extLst>
              <a:ext uri="{FF2B5EF4-FFF2-40B4-BE49-F238E27FC236}">
                <a16:creationId xmlns:a16="http://schemas.microsoft.com/office/drawing/2014/main" id="{4E206DDC-24E3-44A8-ADEE-4BFA88D9297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675" y="2852738"/>
            <a:ext cx="803751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Defines the scope and nature of the problem.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Context-free questions are asked by software engineer. 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Establish a basic understanding of the problem, the people, nature of the solution and the effectiveness of primary communication and bridge between the customer and the developer.</a:t>
            </a:r>
          </a:p>
        </p:txBody>
      </p:sp>
    </p:spTree>
  </p:cSld>
  <p:clrMapOvr>
    <a:masterClrMapping/>
  </p:clrMapOvr>
  <p:transition advTm="10203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arul\Desktop\Digital Learning Content.png">
            <a:extLst>
              <a:ext uri="{FF2B5EF4-FFF2-40B4-BE49-F238E27FC236}">
                <a16:creationId xmlns:a16="http://schemas.microsoft.com/office/drawing/2014/main" id="{32D2B23C-352B-4A42-8A4F-E2B11FB2884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6" descr="C:\Users\parul\Desktop\Untitled-1.png">
            <a:extLst>
              <a:ext uri="{FF2B5EF4-FFF2-40B4-BE49-F238E27FC236}">
                <a16:creationId xmlns:a16="http://schemas.microsoft.com/office/drawing/2014/main" id="{4C40BA32-A8D0-4E61-ACF2-A710111F45C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0" name="Rectangle 7">
            <a:extLst>
              <a:ext uri="{FF2B5EF4-FFF2-40B4-BE49-F238E27FC236}">
                <a16:creationId xmlns:a16="http://schemas.microsoft.com/office/drawing/2014/main" id="{B67B373D-2FC3-4535-B127-B41896F9527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8568A7E3-FA69-4F39-892C-84F49D26BAF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First Set of Questions</a:t>
            </a:r>
          </a:p>
        </p:txBody>
      </p:sp>
      <p:pic>
        <p:nvPicPr>
          <p:cNvPr id="9222" name="Audio 1">
            <a:hlinkClick r:id="" action="ppaction://media"/>
            <a:extLst>
              <a:ext uri="{FF2B5EF4-FFF2-40B4-BE49-F238E27FC236}">
                <a16:creationId xmlns:a16="http://schemas.microsoft.com/office/drawing/2014/main" id="{77442A6C-80C8-496A-8D0B-E9CCCB52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9">
            <a:extLst>
              <a:ext uri="{FF2B5EF4-FFF2-40B4-BE49-F238E27FC236}">
                <a16:creationId xmlns:a16="http://schemas.microsoft.com/office/drawing/2014/main" id="{0DA733E5-BCCA-4732-BB20-D7EE2BFE986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2113" y="3562350"/>
            <a:ext cx="80375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Who is responsible for the request of the work?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Who will utilize the solution? 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What will be the financial advantage of a successful solution?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Calibri" panose="020F0502020204030204" pitchFamily="34" charset="0"/>
                <a:cs typeface="Times New Roman" panose="02020603050405020304" pitchFamily="18" charset="0"/>
              </a:rPr>
              <a:t>• Is there other source for the solution that you require?</a:t>
            </a:r>
          </a:p>
        </p:txBody>
      </p:sp>
      <p:sp>
        <p:nvSpPr>
          <p:cNvPr id="9224" name="Text Box 4">
            <a:extLst>
              <a:ext uri="{FF2B5EF4-FFF2-40B4-BE49-F238E27FC236}">
                <a16:creationId xmlns:a16="http://schemas.microsoft.com/office/drawing/2014/main" id="{5DFA8E2E-1265-40A3-B459-76050BF68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6188"/>
            <a:ext cx="7480300" cy="769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alibri" panose="020F0502020204030204" pitchFamily="34" charset="0"/>
                <a:cs typeface="Times New Roman" panose="02020603050405020304" pitchFamily="18" charset="0"/>
              </a:rPr>
              <a:t>These questions look on the clients, stakeholders, goals, and the advantages</a:t>
            </a:r>
            <a:r>
              <a:rPr lang="en-US" altLang="en-US" sz="2000"/>
              <a:t> </a:t>
            </a:r>
          </a:p>
        </p:txBody>
      </p:sp>
    </p:spTree>
  </p:cSld>
  <p:clrMapOvr>
    <a:masterClrMapping/>
  </p:clrMapOvr>
  <p:transition advTm="10203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parul\Desktop\Digital Learning Content.png">
            <a:extLst>
              <a:ext uri="{FF2B5EF4-FFF2-40B4-BE49-F238E27FC236}">
                <a16:creationId xmlns:a16="http://schemas.microsoft.com/office/drawing/2014/main" id="{5B85C581-3A7E-4C8F-9716-7AE4A1C2714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6" descr="C:\Users\parul\Desktop\Untitled-1.png">
            <a:extLst>
              <a:ext uri="{FF2B5EF4-FFF2-40B4-BE49-F238E27FC236}">
                <a16:creationId xmlns:a16="http://schemas.microsoft.com/office/drawing/2014/main" id="{A72BFAA8-43ED-4754-BB98-D47EA38B952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4" name="Rectangle 7">
            <a:extLst>
              <a:ext uri="{FF2B5EF4-FFF2-40B4-BE49-F238E27FC236}">
                <a16:creationId xmlns:a16="http://schemas.microsoft.com/office/drawing/2014/main" id="{0F9762B1-0C71-4F0C-B9F3-8A97F7F8F69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ED877A49-5F1F-435D-900E-CDD9463AD02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Next Set of Questions</a:t>
            </a:r>
          </a:p>
        </p:txBody>
      </p:sp>
      <p:pic>
        <p:nvPicPr>
          <p:cNvPr id="10246" name="Audio 1">
            <a:hlinkClick r:id="" action="ppaction://media"/>
            <a:extLst>
              <a:ext uri="{FF2B5EF4-FFF2-40B4-BE49-F238E27FC236}">
                <a16:creationId xmlns:a16="http://schemas.microsoft.com/office/drawing/2014/main" id="{DA8C0E6D-16DE-44F8-8F5A-155C917A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9">
            <a:extLst>
              <a:ext uri="{FF2B5EF4-FFF2-40B4-BE49-F238E27FC236}">
                <a16:creationId xmlns:a16="http://schemas.microsoft.com/office/drawing/2014/main" id="{7F06F4CA-1FE8-4315-B481-65609C3135D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2113" y="3462338"/>
            <a:ext cx="80375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• How would you characterize "good" output that might be generated by a successful solution?</a:t>
            </a:r>
            <a:b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• What problem(s) will this solution address?</a:t>
            </a:r>
            <a:b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• Are you able to show me (or describe) the business environment during which the answer are going to be used?</a:t>
            </a:r>
            <a:b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• Will special performance issues or constraints affect the way the answer is approached?</a:t>
            </a:r>
          </a:p>
        </p:txBody>
      </p:sp>
      <p:sp>
        <p:nvSpPr>
          <p:cNvPr id="10248" name="Text Box 4">
            <a:extLst>
              <a:ext uri="{FF2B5EF4-FFF2-40B4-BE49-F238E27FC236}">
                <a16:creationId xmlns:a16="http://schemas.microsoft.com/office/drawing/2014/main" id="{6B38A41A-0856-4695-8098-9A73E921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7480300" cy="1108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Calibri" panose="020F0502020204030204" pitchFamily="34" charset="0"/>
                <a:cs typeface="Times New Roman" panose="02020603050405020304" pitchFamily="18" charset="0"/>
              </a:rPr>
              <a:t>These questions make the requirements engineer gain a more understanding of the problem and let the customer to say his or her views about a solution</a:t>
            </a:r>
          </a:p>
        </p:txBody>
      </p:sp>
    </p:spTree>
  </p:cSld>
  <p:clrMapOvr>
    <a:masterClrMapping/>
  </p:clrMapOvr>
  <p:transition advTm="102033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3.14"/>
  <p:tag name="AS_TITLE" val="Aspose.Slides for .NET 2.0"/>
  <p:tag name="AS_VERSION" val="2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804</Words>
  <Application>Microsoft Office PowerPoint</Application>
  <PresentationFormat>On-screen Show (4:3)</PresentationFormat>
  <Paragraphs>144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parul</dc:creator>
  <cp:keywords/>
  <dc:description/>
  <cp:lastModifiedBy>raj chovatiya</cp:lastModifiedBy>
  <cp:revision>139</cp:revision>
  <cp:lastPrinted>1601-01-01T00:00:00Z</cp:lastPrinted>
  <dcterms:created xsi:type="dcterms:W3CDTF">2020-05-18T10:32:41Z</dcterms:created>
  <dcterms:modified xsi:type="dcterms:W3CDTF">2021-12-31T04:59:59Z</dcterms:modified>
  <cp:category/>
</cp:coreProperties>
</file>