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44"/>
  </p:notesMasterIdLst>
  <p:handoutMasterIdLst>
    <p:handoutMasterId r:id="rId145"/>
  </p:handoutMasterIdLst>
  <p:sldIdLst>
    <p:sldId id="273" r:id="rId2"/>
    <p:sldId id="272" r:id="rId3"/>
    <p:sldId id="256" r:id="rId4"/>
    <p:sldId id="257" r:id="rId5"/>
    <p:sldId id="258" r:id="rId6"/>
    <p:sldId id="259" r:id="rId7"/>
    <p:sldId id="260" r:id="rId8"/>
    <p:sldId id="261" r:id="rId9"/>
    <p:sldId id="262" r:id="rId10"/>
    <p:sldId id="263" r:id="rId11"/>
    <p:sldId id="269" r:id="rId12"/>
    <p:sldId id="265" r:id="rId13"/>
    <p:sldId id="271" r:id="rId14"/>
    <p:sldId id="270" r:id="rId15"/>
    <p:sldId id="266" r:id="rId16"/>
    <p:sldId id="267" r:id="rId17"/>
    <p:sldId id="268"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14" r:id="rId140"/>
    <p:sldId id="365" r:id="rId141"/>
    <p:sldId id="397" r:id="rId142"/>
    <p:sldId id="398" r:id="rId143"/>
  </p:sldIdLst>
  <p:sldSz cx="9144000" cy="6858000" type="screen4x3"/>
  <p:notesSz cx="6735763" cy="9869488"/>
  <p:defaultTextStyle>
    <a:defPPr>
      <a:defRPr lang="en-US"/>
    </a:defPPr>
    <a:lvl1pPr algn="ctr" rtl="0" fontAlgn="base">
      <a:spcBef>
        <a:spcPct val="0"/>
      </a:spcBef>
      <a:spcAft>
        <a:spcPct val="0"/>
      </a:spcAft>
      <a:defRPr sz="2400" kern="1200">
        <a:solidFill>
          <a:srgbClr val="8CC63F"/>
        </a:solidFill>
        <a:latin typeface="Arial" charset="0"/>
        <a:ea typeface="+mn-ea"/>
        <a:cs typeface="+mn-cs"/>
      </a:defRPr>
    </a:lvl1pPr>
    <a:lvl2pPr marL="457200" algn="ctr" rtl="0" fontAlgn="base">
      <a:spcBef>
        <a:spcPct val="0"/>
      </a:spcBef>
      <a:spcAft>
        <a:spcPct val="0"/>
      </a:spcAft>
      <a:defRPr sz="2400" kern="1200">
        <a:solidFill>
          <a:srgbClr val="8CC63F"/>
        </a:solidFill>
        <a:latin typeface="Arial" charset="0"/>
        <a:ea typeface="+mn-ea"/>
        <a:cs typeface="+mn-cs"/>
      </a:defRPr>
    </a:lvl2pPr>
    <a:lvl3pPr marL="914400" algn="ctr" rtl="0" fontAlgn="base">
      <a:spcBef>
        <a:spcPct val="0"/>
      </a:spcBef>
      <a:spcAft>
        <a:spcPct val="0"/>
      </a:spcAft>
      <a:defRPr sz="2400" kern="1200">
        <a:solidFill>
          <a:srgbClr val="8CC63F"/>
        </a:solidFill>
        <a:latin typeface="Arial" charset="0"/>
        <a:ea typeface="+mn-ea"/>
        <a:cs typeface="+mn-cs"/>
      </a:defRPr>
    </a:lvl3pPr>
    <a:lvl4pPr marL="1371600" algn="ctr" rtl="0" fontAlgn="base">
      <a:spcBef>
        <a:spcPct val="0"/>
      </a:spcBef>
      <a:spcAft>
        <a:spcPct val="0"/>
      </a:spcAft>
      <a:defRPr sz="2400" kern="1200">
        <a:solidFill>
          <a:srgbClr val="8CC63F"/>
        </a:solidFill>
        <a:latin typeface="Arial" charset="0"/>
        <a:ea typeface="+mn-ea"/>
        <a:cs typeface="+mn-cs"/>
      </a:defRPr>
    </a:lvl4pPr>
    <a:lvl5pPr marL="1828800" algn="ctr" rtl="0" fontAlgn="base">
      <a:spcBef>
        <a:spcPct val="0"/>
      </a:spcBef>
      <a:spcAft>
        <a:spcPct val="0"/>
      </a:spcAft>
      <a:defRPr sz="2400" kern="1200">
        <a:solidFill>
          <a:srgbClr val="8CC63F"/>
        </a:solidFill>
        <a:latin typeface="Arial" charset="0"/>
        <a:ea typeface="+mn-ea"/>
        <a:cs typeface="+mn-cs"/>
      </a:defRPr>
    </a:lvl5pPr>
    <a:lvl6pPr marL="2286000" algn="l" defTabSz="914400" rtl="0" eaLnBrk="1" latinLnBrk="0" hangingPunct="1">
      <a:defRPr sz="2400" kern="1200">
        <a:solidFill>
          <a:srgbClr val="8CC63F"/>
        </a:solidFill>
        <a:latin typeface="Arial" charset="0"/>
        <a:ea typeface="+mn-ea"/>
        <a:cs typeface="+mn-cs"/>
      </a:defRPr>
    </a:lvl6pPr>
    <a:lvl7pPr marL="2743200" algn="l" defTabSz="914400" rtl="0" eaLnBrk="1" latinLnBrk="0" hangingPunct="1">
      <a:defRPr sz="2400" kern="1200">
        <a:solidFill>
          <a:srgbClr val="8CC63F"/>
        </a:solidFill>
        <a:latin typeface="Arial" charset="0"/>
        <a:ea typeface="+mn-ea"/>
        <a:cs typeface="+mn-cs"/>
      </a:defRPr>
    </a:lvl7pPr>
    <a:lvl8pPr marL="3200400" algn="l" defTabSz="914400" rtl="0" eaLnBrk="1" latinLnBrk="0" hangingPunct="1">
      <a:defRPr sz="2400" kern="1200">
        <a:solidFill>
          <a:srgbClr val="8CC63F"/>
        </a:solidFill>
        <a:latin typeface="Arial" charset="0"/>
        <a:ea typeface="+mn-ea"/>
        <a:cs typeface="+mn-cs"/>
      </a:defRPr>
    </a:lvl8pPr>
    <a:lvl9pPr marL="3657600" algn="l" defTabSz="914400" rtl="0" eaLnBrk="1" latinLnBrk="0" hangingPunct="1">
      <a:defRPr sz="2400" kern="1200">
        <a:solidFill>
          <a:srgbClr val="8CC63F"/>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26B"/>
    <a:srgbClr val="FF5050"/>
    <a:srgbClr val="FF6600"/>
    <a:srgbClr val="990033"/>
    <a:srgbClr val="000000"/>
    <a:srgbClr val="1D4575"/>
    <a:srgbClr val="709E32"/>
    <a:srgbClr val="606060"/>
    <a:srgbClr val="356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61" autoAdjust="0"/>
    <p:restoredTop sz="99462" autoAdjust="0"/>
  </p:normalViewPr>
  <p:slideViewPr>
    <p:cSldViewPr snapToGrid="0">
      <p:cViewPr varScale="1">
        <p:scale>
          <a:sx n="88" d="100"/>
          <a:sy n="88" d="100"/>
        </p:scale>
        <p:origin x="11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32"/>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l" defTabSz="944563" eaLnBrk="0" hangingPunct="0">
              <a:lnSpc>
                <a:spcPct val="100000"/>
              </a:lnSpc>
              <a:defRPr sz="1200">
                <a:solidFill>
                  <a:schemeClr val="tx1"/>
                </a:solidFill>
              </a:defRPr>
            </a:lvl1pPr>
          </a:lstStyle>
          <a:p>
            <a:pPr>
              <a:defRPr/>
            </a:pPr>
            <a:endParaRPr lang="en-US" dirty="0"/>
          </a:p>
        </p:txBody>
      </p:sp>
      <p:sp>
        <p:nvSpPr>
          <p:cNvPr id="41987"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r" defTabSz="944563" eaLnBrk="0" hangingPunct="0">
              <a:lnSpc>
                <a:spcPct val="100000"/>
              </a:lnSpc>
              <a:defRPr sz="1200">
                <a:solidFill>
                  <a:schemeClr val="tx1"/>
                </a:solidFill>
              </a:defRPr>
            </a:lvl1pPr>
          </a:lstStyle>
          <a:p>
            <a:pPr>
              <a:defRPr/>
            </a:pPr>
            <a:endParaRPr lang="en-US" dirty="0"/>
          </a:p>
        </p:txBody>
      </p:sp>
      <p:sp>
        <p:nvSpPr>
          <p:cNvPr id="41988" name="Rectangle 4"/>
          <p:cNvSpPr>
            <a:spLocks noGrp="1" noChangeArrowheads="1"/>
          </p:cNvSpPr>
          <p:nvPr>
            <p:ph type="ftr" sz="quarter" idx="2"/>
          </p:nvPr>
        </p:nvSpPr>
        <p:spPr bwMode="auto">
          <a:xfrm>
            <a:off x="0"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l" defTabSz="944563" eaLnBrk="0" hangingPunct="0">
              <a:lnSpc>
                <a:spcPct val="100000"/>
              </a:lnSpc>
              <a:defRPr sz="1200">
                <a:solidFill>
                  <a:schemeClr val="tx1"/>
                </a:solidFill>
              </a:defRPr>
            </a:lvl1pPr>
          </a:lstStyle>
          <a:p>
            <a:pPr>
              <a:defRPr/>
            </a:pPr>
            <a:endParaRPr lang="en-US" dirty="0"/>
          </a:p>
        </p:txBody>
      </p:sp>
      <p:sp>
        <p:nvSpPr>
          <p:cNvPr id="41989" name="Rectangle 5"/>
          <p:cNvSpPr>
            <a:spLocks noGrp="1" noChangeArrowheads="1"/>
          </p:cNvSpPr>
          <p:nvPr>
            <p:ph type="sldNum" sz="quarter" idx="3"/>
          </p:nvPr>
        </p:nvSpPr>
        <p:spPr bwMode="auto">
          <a:xfrm>
            <a:off x="3817938"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r" defTabSz="944563" eaLnBrk="0" hangingPunct="0">
              <a:lnSpc>
                <a:spcPct val="100000"/>
              </a:lnSpc>
              <a:defRPr sz="1200">
                <a:solidFill>
                  <a:schemeClr val="tx1"/>
                </a:solidFill>
              </a:defRPr>
            </a:lvl1pPr>
          </a:lstStyle>
          <a:p>
            <a:pPr>
              <a:defRPr/>
            </a:pPr>
            <a:fld id="{03BC636D-B05C-4912-98C2-E22CFC40E9CC}" type="slidenum">
              <a:rPr lang="en-US"/>
              <a:pPr>
                <a:defRPr/>
              </a:pPr>
              <a:t>‹#›</a:t>
            </a:fld>
            <a:endParaRPr lang="en-US" dirty="0"/>
          </a:p>
        </p:txBody>
      </p:sp>
    </p:spTree>
    <p:extLst>
      <p:ext uri="{BB962C8B-B14F-4D97-AF65-F5344CB8AC3E}">
        <p14:creationId xmlns:p14="http://schemas.microsoft.com/office/powerpoint/2010/main" val="885500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l" defTabSz="944563" eaLnBrk="0" hangingPunct="0">
              <a:lnSpc>
                <a:spcPct val="100000"/>
              </a:lnSpc>
              <a:defRPr sz="1200">
                <a:solidFill>
                  <a:schemeClr val="tx1"/>
                </a:solidFill>
              </a:defRPr>
            </a:lvl1pPr>
          </a:lstStyle>
          <a:p>
            <a:pPr>
              <a:defRPr/>
            </a:pPr>
            <a:endParaRPr lang="en-US" dirty="0"/>
          </a:p>
        </p:txBody>
      </p:sp>
      <p:sp>
        <p:nvSpPr>
          <p:cNvPr id="38915" name="Rectangle 3"/>
          <p:cNvSpPr>
            <a:spLocks noGrp="1" noChangeArrowheads="1"/>
          </p:cNvSpPr>
          <p:nvPr>
            <p:ph type="dt" idx="1"/>
          </p:nvPr>
        </p:nvSpPr>
        <p:spPr bwMode="auto">
          <a:xfrm>
            <a:off x="3817938"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r" defTabSz="944563" eaLnBrk="0" hangingPunct="0">
              <a:lnSpc>
                <a:spcPct val="100000"/>
              </a:lnSpc>
              <a:defRPr sz="1200">
                <a:solidFill>
                  <a:schemeClr val="tx1"/>
                </a:solidFill>
              </a:defRPr>
            </a:lvl1pPr>
          </a:lstStyle>
          <a:p>
            <a:pPr>
              <a:defRPr/>
            </a:pPr>
            <a:endParaRPr lang="en-US" dirty="0"/>
          </a:p>
        </p:txBody>
      </p:sp>
      <p:sp>
        <p:nvSpPr>
          <p:cNvPr id="75780" name="Rectangle 4"/>
          <p:cNvSpPr>
            <a:spLocks noGrp="1" noRot="1" noChangeAspect="1" noChangeArrowheads="1" noTextEdit="1"/>
          </p:cNvSpPr>
          <p:nvPr>
            <p:ph type="sldImg" idx="2"/>
          </p:nvPr>
        </p:nvSpPr>
        <p:spPr bwMode="auto">
          <a:xfrm>
            <a:off x="898525" y="739775"/>
            <a:ext cx="4935538" cy="370205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385763" y="4530725"/>
            <a:ext cx="5943600" cy="4776788"/>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l" defTabSz="944563" eaLnBrk="0" hangingPunct="0">
              <a:lnSpc>
                <a:spcPct val="100000"/>
              </a:lnSpc>
              <a:defRPr sz="1200">
                <a:solidFill>
                  <a:schemeClr val="tx1"/>
                </a:solidFill>
              </a:defRPr>
            </a:lvl1pPr>
          </a:lstStyle>
          <a:p>
            <a:pPr>
              <a:defRPr/>
            </a:pPr>
            <a:endParaRPr lang="en-US" dirty="0"/>
          </a:p>
        </p:txBody>
      </p:sp>
      <p:sp>
        <p:nvSpPr>
          <p:cNvPr id="38919" name="Rectangle 7"/>
          <p:cNvSpPr>
            <a:spLocks noGrp="1" noChangeArrowheads="1"/>
          </p:cNvSpPr>
          <p:nvPr>
            <p:ph type="sldNum" sz="quarter" idx="5"/>
          </p:nvPr>
        </p:nvSpPr>
        <p:spPr bwMode="auto">
          <a:xfrm>
            <a:off x="3817938"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r" defTabSz="944563" eaLnBrk="0" hangingPunct="0">
              <a:lnSpc>
                <a:spcPct val="100000"/>
              </a:lnSpc>
              <a:defRPr sz="1200">
                <a:solidFill>
                  <a:schemeClr val="tx1"/>
                </a:solidFill>
              </a:defRPr>
            </a:lvl1pPr>
          </a:lstStyle>
          <a:p>
            <a:pPr>
              <a:defRPr/>
            </a:pPr>
            <a:fld id="{E958B043-C736-4FF8-BD7E-D15F0F9DF133}" type="slidenum">
              <a:rPr lang="en-US"/>
              <a:pPr>
                <a:defRPr/>
              </a:pPr>
              <a:t>‹#›</a:t>
            </a:fld>
            <a:endParaRPr lang="en-US" dirty="0"/>
          </a:p>
        </p:txBody>
      </p:sp>
    </p:spTree>
    <p:extLst>
      <p:ext uri="{BB962C8B-B14F-4D97-AF65-F5344CB8AC3E}">
        <p14:creationId xmlns:p14="http://schemas.microsoft.com/office/powerpoint/2010/main" val="617457914"/>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buChar char="•"/>
      <a:defRPr sz="1400" kern="1200">
        <a:solidFill>
          <a:schemeClr val="tx1"/>
        </a:solidFill>
        <a:latin typeface="Arial" charset="0"/>
        <a:ea typeface="+mn-ea"/>
        <a:cs typeface="+mn-cs"/>
      </a:defRPr>
    </a:lvl1pPr>
    <a:lvl2pPr marL="574675" indent="-227013" algn="l" rtl="0" eaLnBrk="0" fontAlgn="base" hangingPunct="0">
      <a:spcBef>
        <a:spcPct val="30000"/>
      </a:spcBef>
      <a:spcAft>
        <a:spcPct val="0"/>
      </a:spcAft>
      <a:buChar char="•"/>
      <a:defRPr sz="1400" kern="1200">
        <a:solidFill>
          <a:schemeClr val="tx1"/>
        </a:solidFill>
        <a:latin typeface="Arial" charset="0"/>
        <a:ea typeface="+mn-ea"/>
        <a:cs typeface="+mn-cs"/>
      </a:defRPr>
    </a:lvl2pPr>
    <a:lvl3pPr marL="914400" indent="-223838" algn="l" rtl="0" eaLnBrk="0" fontAlgn="base" hangingPunct="0">
      <a:spcBef>
        <a:spcPct val="30000"/>
      </a:spcBef>
      <a:spcAft>
        <a:spcPct val="0"/>
      </a:spcAft>
      <a:buChar char="•"/>
      <a:defRPr sz="1400" kern="1200">
        <a:solidFill>
          <a:schemeClr val="tx1"/>
        </a:solidFill>
        <a:latin typeface="Arial" charset="0"/>
        <a:ea typeface="+mn-ea"/>
        <a:cs typeface="+mn-cs"/>
      </a:defRPr>
    </a:lvl3pPr>
    <a:lvl4pPr marL="1254125" indent="-222250" algn="l" rtl="0" eaLnBrk="0" fontAlgn="base" hangingPunct="0">
      <a:spcBef>
        <a:spcPct val="30000"/>
      </a:spcBef>
      <a:spcAft>
        <a:spcPct val="0"/>
      </a:spcAft>
      <a:buChar char="•"/>
      <a:defRPr sz="1400" kern="1200">
        <a:solidFill>
          <a:schemeClr val="tx1"/>
        </a:solidFill>
        <a:latin typeface="Arial" charset="0"/>
        <a:ea typeface="+mn-ea"/>
        <a:cs typeface="+mn-cs"/>
      </a:defRPr>
    </a:lvl4pPr>
    <a:lvl5pPr marL="1604963" indent="-233363" algn="l" rtl="0" eaLnBrk="0" fontAlgn="base" hangingPunct="0">
      <a:spcBef>
        <a:spcPct val="30000"/>
      </a:spcBef>
      <a:spcAft>
        <a:spcPct val="0"/>
      </a:spcAft>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9E3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55000" cy="658812"/>
          </a:xfrm>
        </p:spPr>
        <p:txBody>
          <a:bodyPr/>
          <a:lstStyle/>
          <a:p>
            <a:r>
              <a:rPr lang="en-US" smtClean="0"/>
              <a:t>Click to edit Master title style</a:t>
            </a:r>
            <a:endParaRPr lang="en-US" dirty="0"/>
          </a:p>
        </p:txBody>
      </p:sp>
      <p:sp>
        <p:nvSpPr>
          <p:cNvPr id="3" name="Text Placeholder 2"/>
          <p:cNvSpPr>
            <a:spLocks noGrp="1"/>
          </p:cNvSpPr>
          <p:nvPr>
            <p:ph type="body" sz="half" idx="1"/>
          </p:nvPr>
        </p:nvSpPr>
        <p:spPr>
          <a:xfrm>
            <a:off x="455613" y="1970088"/>
            <a:ext cx="4052887" cy="402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60900" y="1970088"/>
            <a:ext cx="4054475" cy="4022725"/>
          </a:xfrm>
        </p:spPr>
        <p:txBody>
          <a:bodyPr/>
          <a:lstStyle/>
          <a:p>
            <a:pPr lvl="0"/>
            <a:r>
              <a:rPr lang="en-US" noProof="0" smtClean="0"/>
              <a:t>Click icon to add chart</a:t>
            </a:r>
            <a:endParaRPr lang="en-US" noProof="0" dirty="0"/>
          </a:p>
        </p:txBody>
      </p:sp>
      <p:sp>
        <p:nvSpPr>
          <p:cNvPr id="6" name="Picture Placeholder 5"/>
          <p:cNvSpPr>
            <a:spLocks noGrp="1"/>
          </p:cNvSpPr>
          <p:nvPr>
            <p:ph type="pic" sz="quarter" idx="10"/>
          </p:nvPr>
        </p:nvSpPr>
        <p:spPr>
          <a:xfrm>
            <a:off x="7180263" y="0"/>
            <a:ext cx="1804987" cy="731838"/>
          </a:xfrm>
        </p:spPr>
        <p:txBody>
          <a:bodyPr/>
          <a:lstStyle/>
          <a:p>
            <a:r>
              <a:rPr lang="en-US" smtClean="0"/>
              <a:t>Drag picture to placeholder or click icon to add</a:t>
            </a:r>
            <a:endParaRPr lang="en-US" dirty="0"/>
          </a:p>
        </p:txBody>
      </p:sp>
      <p:pic>
        <p:nvPicPr>
          <p:cNvPr id="300033" name="Picture 1" descr="C:\Documents and Settings\Administrator\My Documents\UNIVERSITY LOGO.jpg"/>
          <p:cNvPicPr>
            <a:picLocks noChangeAspect="1" noChangeArrowheads="1"/>
          </p:cNvPicPr>
          <p:nvPr userDrawn="1"/>
        </p:nvPicPr>
        <p:blipFill>
          <a:blip r:embed="rId2" cstate="print"/>
          <a:srcRect/>
          <a:stretch>
            <a:fillRect/>
          </a:stretch>
        </p:blipFill>
        <p:spPr bwMode="auto">
          <a:xfrm>
            <a:off x="7450372" y="0"/>
            <a:ext cx="1494846" cy="713536"/>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55000" cy="658812"/>
          </a:xfrm>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7086600" y="0"/>
            <a:ext cx="1868488" cy="779463"/>
          </a:xfrm>
        </p:spPr>
        <p:txBody>
          <a:bodyPr/>
          <a:lstStyle/>
          <a:p>
            <a:r>
              <a:rPr lang="en-US" smtClean="0"/>
              <a:t>Drag picture to placeholder or click icon to add</a:t>
            </a:r>
            <a:endParaRPr lang="en-US" dirty="0"/>
          </a:p>
        </p:txBody>
      </p:sp>
      <p:pic>
        <p:nvPicPr>
          <p:cNvPr id="386050" name="Picture 2" descr="C:\Documents and Settings\Administrator\My Documents\UNIVERSITY LOGO.jpg"/>
          <p:cNvPicPr>
            <a:picLocks noChangeAspect="1" noChangeArrowheads="1"/>
          </p:cNvPicPr>
          <p:nvPr userDrawn="1"/>
        </p:nvPicPr>
        <p:blipFill>
          <a:blip r:embed="rId2" cstate="print"/>
          <a:srcRect/>
          <a:stretch>
            <a:fillRect/>
          </a:stretch>
        </p:blipFill>
        <p:spPr bwMode="auto">
          <a:xfrm>
            <a:off x="7283395" y="0"/>
            <a:ext cx="1407614" cy="751886"/>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 name="Picture 6" descr="-3.jpg"/>
          <p:cNvPicPr>
            <a:picLocks noChangeAspect="1"/>
          </p:cNvPicPr>
          <p:nvPr/>
        </p:nvPicPr>
        <p:blipFill>
          <a:blip r:embed="rId9"/>
          <a:srcRect b="12984"/>
          <a:stretch>
            <a:fillRect/>
          </a:stretch>
        </p:blipFill>
        <p:spPr>
          <a:xfrm>
            <a:off x="0" y="2109773"/>
            <a:ext cx="9144000" cy="4291035"/>
          </a:xfrm>
          <a:prstGeom prst="rect">
            <a:avLst/>
          </a:prstGeom>
        </p:spPr>
      </p:pic>
      <p:sp>
        <p:nvSpPr>
          <p:cNvPr id="1026" name="Rectangle 2"/>
          <p:cNvSpPr>
            <a:spLocks noGrp="1" noChangeArrowheads="1"/>
          </p:cNvSpPr>
          <p:nvPr>
            <p:ph type="title"/>
          </p:nvPr>
        </p:nvSpPr>
        <p:spPr bwMode="auto">
          <a:xfrm>
            <a:off x="455613" y="1004888"/>
            <a:ext cx="8255000" cy="658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a:t>INPUT SLIDE TITLE HERE – ALL CAPS</a:t>
            </a:r>
            <a:br>
              <a:rPr lang="en-US" altLang="zh-CN"/>
            </a:br>
            <a:r>
              <a:rPr lang="en-US" altLang="zh-CN"/>
              <a:t>MAXIMUM OF 2 LINES</a:t>
            </a:r>
          </a:p>
        </p:txBody>
      </p:sp>
      <p:sp>
        <p:nvSpPr>
          <p:cNvPr id="1027" name="Rectangle 67"/>
          <p:cNvSpPr>
            <a:spLocks noGrp="1" noChangeArrowheads="1"/>
          </p:cNvSpPr>
          <p:nvPr>
            <p:ph type="body" idx="1"/>
          </p:nvPr>
        </p:nvSpPr>
        <p:spPr bwMode="auto">
          <a:xfrm>
            <a:off x="455613" y="1970088"/>
            <a:ext cx="8259762" cy="4022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98" name="Text Box 74"/>
          <p:cNvSpPr txBox="1">
            <a:spLocks noChangeArrowheads="1"/>
          </p:cNvSpPr>
          <p:nvPr/>
        </p:nvSpPr>
        <p:spPr bwMode="auto">
          <a:xfrm>
            <a:off x="7932738" y="6418263"/>
            <a:ext cx="742950" cy="244475"/>
          </a:xfrm>
          <a:prstGeom prst="rect">
            <a:avLst/>
          </a:prstGeom>
          <a:noFill/>
          <a:ln w="9525">
            <a:noFill/>
            <a:miter lim="800000"/>
            <a:headEnd/>
            <a:tailEnd/>
          </a:ln>
          <a:effectLst/>
        </p:spPr>
        <p:txBody>
          <a:bodyPr>
            <a:spAutoFit/>
          </a:bodyPr>
          <a:lstStyle/>
          <a:p>
            <a:pPr algn="l" eaLnBrk="0" hangingPunct="0">
              <a:spcBef>
                <a:spcPct val="50000"/>
              </a:spcBef>
              <a:defRPr/>
            </a:pPr>
            <a:fld id="{211B58B0-E244-4052-8E8E-09D3AB4F360C}" type="slidenum">
              <a:rPr lang="en-US" sz="1000" b="1">
                <a:solidFill>
                  <a:srgbClr val="FFFFFF"/>
                </a:solidFill>
              </a:rPr>
              <a:pPr algn="l" eaLnBrk="0" hangingPunct="0">
                <a:spcBef>
                  <a:spcPct val="50000"/>
                </a:spcBef>
                <a:defRPr/>
              </a:pPr>
              <a:t>‹#›</a:t>
            </a:fld>
            <a:endParaRPr lang="en-US" sz="1000" b="1" dirty="0">
              <a:solidFill>
                <a:srgbClr val="FFFFFF"/>
              </a:solidFill>
            </a:endParaRPr>
          </a:p>
        </p:txBody>
      </p:sp>
      <p:pic>
        <p:nvPicPr>
          <p:cNvPr id="302081" name="Picture 1" descr="C:\Documents and Settings\Administrator\My Documents\UNIVERSITY LOGO.jpg"/>
          <p:cNvPicPr>
            <a:picLocks noChangeAspect="1" noChangeArrowheads="1"/>
          </p:cNvPicPr>
          <p:nvPr/>
        </p:nvPicPr>
        <p:blipFill>
          <a:blip r:embed="rId10" cstate="print"/>
          <a:srcRect/>
          <a:stretch>
            <a:fillRect/>
          </a:stretch>
        </p:blipFill>
        <p:spPr bwMode="auto">
          <a:xfrm>
            <a:off x="7450372" y="0"/>
            <a:ext cx="1447137" cy="772997"/>
          </a:xfrm>
          <a:prstGeom prst="rect">
            <a:avLst/>
          </a:prstGeom>
          <a:noFill/>
        </p:spPr>
      </p:pic>
    </p:spTree>
  </p:cSld>
  <p:clrMap bg1="dk2" tx1="lt1" bg2="dk1" tx2="lt2" accent1="accent1" accent2="accent2" accent3="accent3" accent4="accent4" accent5="accent5" accent6="accent6" hlink="hlink" folHlink="folHlink"/>
  <p:sldLayoutIdLst>
    <p:sldLayoutId id="2147483652" r:id="rId1"/>
    <p:sldLayoutId id="2147483651" r:id="rId2"/>
    <p:sldLayoutId id="2147483650" r:id="rId3"/>
    <p:sldLayoutId id="2147483649" r:id="rId4"/>
    <p:sldLayoutId id="2147483653" r:id="rId5"/>
    <p:sldLayoutId id="2147483654" r:id="rId6"/>
  </p:sldLayoutIdLst>
  <p:txStyles>
    <p:titleStyle>
      <a:lvl1pPr algn="l" rtl="0" eaLnBrk="1" fontAlgn="base" hangingPunct="1">
        <a:lnSpc>
          <a:spcPts val="2600"/>
        </a:lnSpc>
        <a:spcBef>
          <a:spcPct val="0"/>
        </a:spcBef>
        <a:spcAft>
          <a:spcPct val="0"/>
        </a:spcAft>
        <a:defRPr sz="2200">
          <a:solidFill>
            <a:srgbClr val="709E32"/>
          </a:solidFill>
          <a:latin typeface="+mj-lt"/>
          <a:ea typeface="+mj-ea"/>
          <a:cs typeface="+mj-cs"/>
        </a:defRPr>
      </a:lvl1pPr>
      <a:lvl2pPr algn="l" rtl="0" eaLnBrk="1" fontAlgn="base" hangingPunct="1">
        <a:lnSpc>
          <a:spcPts val="2600"/>
        </a:lnSpc>
        <a:spcBef>
          <a:spcPct val="0"/>
        </a:spcBef>
        <a:spcAft>
          <a:spcPct val="0"/>
        </a:spcAft>
        <a:defRPr sz="2200">
          <a:solidFill>
            <a:srgbClr val="709E32"/>
          </a:solidFill>
          <a:effectLst>
            <a:outerShdw blurRad="38100" dist="38100" dir="2700000" algn="tl">
              <a:srgbClr val="000000"/>
            </a:outerShdw>
          </a:effectLst>
          <a:latin typeface="Arial" charset="0"/>
        </a:defRPr>
      </a:lvl2pPr>
      <a:lvl3pPr algn="l" rtl="0" eaLnBrk="1" fontAlgn="base" hangingPunct="1">
        <a:lnSpc>
          <a:spcPts val="2600"/>
        </a:lnSpc>
        <a:spcBef>
          <a:spcPct val="0"/>
        </a:spcBef>
        <a:spcAft>
          <a:spcPct val="0"/>
        </a:spcAft>
        <a:defRPr sz="2200">
          <a:solidFill>
            <a:srgbClr val="709E32"/>
          </a:solidFill>
          <a:effectLst>
            <a:outerShdw blurRad="38100" dist="38100" dir="2700000" algn="tl">
              <a:srgbClr val="000000"/>
            </a:outerShdw>
          </a:effectLst>
          <a:latin typeface="Arial" charset="0"/>
        </a:defRPr>
      </a:lvl3pPr>
      <a:lvl4pPr algn="l" rtl="0" eaLnBrk="1" fontAlgn="base" hangingPunct="1">
        <a:lnSpc>
          <a:spcPts val="2600"/>
        </a:lnSpc>
        <a:spcBef>
          <a:spcPct val="0"/>
        </a:spcBef>
        <a:spcAft>
          <a:spcPct val="0"/>
        </a:spcAft>
        <a:defRPr sz="2200">
          <a:solidFill>
            <a:srgbClr val="709E32"/>
          </a:solidFill>
          <a:effectLst>
            <a:outerShdw blurRad="38100" dist="38100" dir="2700000" algn="tl">
              <a:srgbClr val="000000"/>
            </a:outerShdw>
          </a:effectLst>
          <a:latin typeface="Arial" charset="0"/>
        </a:defRPr>
      </a:lvl4pPr>
      <a:lvl5pPr algn="l" rtl="0" eaLnBrk="1" fontAlgn="base" hangingPunct="1">
        <a:lnSpc>
          <a:spcPts val="2600"/>
        </a:lnSpc>
        <a:spcBef>
          <a:spcPct val="0"/>
        </a:spcBef>
        <a:spcAft>
          <a:spcPct val="0"/>
        </a:spcAft>
        <a:defRPr sz="2200">
          <a:solidFill>
            <a:srgbClr val="709E32"/>
          </a:solidFill>
          <a:effectLst>
            <a:outerShdw blurRad="38100" dist="38100" dir="2700000" algn="tl">
              <a:srgbClr val="000000"/>
            </a:outerShdw>
          </a:effectLst>
          <a:latin typeface="Arial" charset="0"/>
        </a:defRPr>
      </a:lvl5pPr>
      <a:lvl6pPr marL="457200" algn="l" rtl="0" eaLnBrk="1" fontAlgn="base" hangingPunct="1">
        <a:spcBef>
          <a:spcPct val="0"/>
        </a:spcBef>
        <a:spcAft>
          <a:spcPct val="0"/>
        </a:spcAft>
        <a:defRPr sz="2800" b="1">
          <a:solidFill>
            <a:schemeClr val="tx1"/>
          </a:solidFill>
          <a:effectLst>
            <a:outerShdw blurRad="38100" dist="38100" dir="2700000" algn="tl">
              <a:srgbClr val="000000"/>
            </a:outerShdw>
          </a:effectLst>
          <a:latin typeface="Arial" charset="0"/>
        </a:defRPr>
      </a:lvl6pPr>
      <a:lvl7pPr marL="914400" algn="l" rtl="0" eaLnBrk="1" fontAlgn="base" hangingPunct="1">
        <a:spcBef>
          <a:spcPct val="0"/>
        </a:spcBef>
        <a:spcAft>
          <a:spcPct val="0"/>
        </a:spcAft>
        <a:defRPr sz="2800" b="1">
          <a:solidFill>
            <a:schemeClr val="tx1"/>
          </a:solidFill>
          <a:effectLst>
            <a:outerShdw blurRad="38100" dist="38100" dir="2700000" algn="tl">
              <a:srgbClr val="000000"/>
            </a:outerShdw>
          </a:effectLst>
          <a:latin typeface="Arial" charset="0"/>
        </a:defRPr>
      </a:lvl7pPr>
      <a:lvl8pPr marL="1371600" algn="l" rtl="0" eaLnBrk="1" fontAlgn="base" hangingPunct="1">
        <a:spcBef>
          <a:spcPct val="0"/>
        </a:spcBef>
        <a:spcAft>
          <a:spcPct val="0"/>
        </a:spcAft>
        <a:defRPr sz="2800" b="1">
          <a:solidFill>
            <a:schemeClr val="tx1"/>
          </a:solidFill>
          <a:effectLst>
            <a:outerShdw blurRad="38100" dist="38100" dir="2700000" algn="tl">
              <a:srgbClr val="000000"/>
            </a:outerShdw>
          </a:effectLst>
          <a:latin typeface="Arial" charset="0"/>
        </a:defRPr>
      </a:lvl8pPr>
      <a:lvl9pPr marL="1828800" algn="l" rtl="0" eaLnBrk="1" fontAlgn="base" hangingPunct="1">
        <a:spcBef>
          <a:spcPct val="0"/>
        </a:spcBef>
        <a:spcAft>
          <a:spcPct val="0"/>
        </a:spcAft>
        <a:defRPr sz="2800" b="1">
          <a:solidFill>
            <a:schemeClr val="tx1"/>
          </a:solidFill>
          <a:effectLst>
            <a:outerShdw blurRad="38100" dist="38100" dir="2700000" algn="tl">
              <a:srgbClr val="000000"/>
            </a:outerShdw>
          </a:effectLst>
          <a:latin typeface="Arial" charset="0"/>
        </a:defRPr>
      </a:lvl9pPr>
    </p:titleStyle>
    <p:bodyStyle>
      <a:lvl1pPr marL="234950" indent="-234950" algn="l" rtl="0" eaLnBrk="1" fontAlgn="base" hangingPunct="1">
        <a:spcBef>
          <a:spcPct val="50000"/>
        </a:spcBef>
        <a:spcAft>
          <a:spcPct val="0"/>
        </a:spcAft>
        <a:buClr>
          <a:srgbClr val="00026B"/>
        </a:buClr>
        <a:buSzPct val="125000"/>
        <a:buChar char="•"/>
        <a:defRPr sz="2000">
          <a:solidFill>
            <a:srgbClr val="00026B"/>
          </a:solidFill>
          <a:latin typeface="+mn-lt"/>
          <a:ea typeface="+mn-ea"/>
          <a:cs typeface="+mn-cs"/>
        </a:defRPr>
      </a:lvl1pPr>
      <a:lvl2pPr marL="692150" indent="-342900" algn="l" rtl="0" eaLnBrk="1" fontAlgn="base" hangingPunct="1">
        <a:spcBef>
          <a:spcPct val="50000"/>
        </a:spcBef>
        <a:spcAft>
          <a:spcPct val="0"/>
        </a:spcAft>
        <a:buClr>
          <a:srgbClr val="44687D"/>
        </a:buClr>
        <a:buSzPct val="125000"/>
        <a:buFont typeface="Arial" charset="0"/>
        <a:buChar char="–"/>
        <a:defRPr>
          <a:solidFill>
            <a:srgbClr val="606060"/>
          </a:solidFill>
          <a:latin typeface="+mn-lt"/>
        </a:defRPr>
      </a:lvl2pPr>
      <a:lvl3pPr marL="1035050" indent="-228600" algn="l" rtl="0" eaLnBrk="1" fontAlgn="base" hangingPunct="1">
        <a:spcBef>
          <a:spcPct val="50000"/>
        </a:spcBef>
        <a:spcAft>
          <a:spcPct val="0"/>
        </a:spcAft>
        <a:buClr>
          <a:srgbClr val="44687D"/>
        </a:buClr>
        <a:buSzPct val="125000"/>
        <a:buChar char="•"/>
        <a:defRPr>
          <a:solidFill>
            <a:srgbClr val="606060"/>
          </a:solidFill>
          <a:latin typeface="+mn-lt"/>
        </a:defRPr>
      </a:lvl3pPr>
      <a:lvl4pPr marL="1490663" indent="-341313" algn="l" rtl="0" eaLnBrk="1" fontAlgn="base" hangingPunct="1">
        <a:spcBef>
          <a:spcPct val="50000"/>
        </a:spcBef>
        <a:spcAft>
          <a:spcPct val="0"/>
        </a:spcAft>
        <a:buClr>
          <a:srgbClr val="44687D"/>
        </a:buClr>
        <a:buSzPct val="125000"/>
        <a:buFont typeface="Arial" charset="0"/>
        <a:buChar char="–"/>
        <a:defRPr>
          <a:solidFill>
            <a:srgbClr val="606060"/>
          </a:solidFill>
          <a:latin typeface="+mn-lt"/>
        </a:defRPr>
      </a:lvl4pPr>
      <a:lvl5pPr marL="1833563" indent="-228600" algn="l" rtl="0" eaLnBrk="1" fontAlgn="base" hangingPunct="1">
        <a:spcBef>
          <a:spcPct val="50000"/>
        </a:spcBef>
        <a:spcAft>
          <a:spcPct val="0"/>
        </a:spcAft>
        <a:buClr>
          <a:srgbClr val="44687D"/>
        </a:buClr>
        <a:buSzPct val="125000"/>
        <a:buFont typeface="Arial" charset="0"/>
        <a:buChar char="»"/>
        <a:defRPr sz="1400">
          <a:solidFill>
            <a:srgbClr val="606060"/>
          </a:solidFill>
          <a:latin typeface="+mn-lt"/>
        </a:defRPr>
      </a:lvl5pPr>
      <a:lvl6pPr marL="2290763" indent="-228600" algn="l" rtl="0" eaLnBrk="1" fontAlgn="base" hangingPunct="1">
        <a:spcBef>
          <a:spcPct val="50000"/>
        </a:spcBef>
        <a:spcAft>
          <a:spcPct val="0"/>
        </a:spcAft>
        <a:buClr>
          <a:schemeClr val="folHlink"/>
        </a:buClr>
        <a:buSzPct val="125000"/>
        <a:buFont typeface="Arial" charset="0"/>
        <a:buChar char="»"/>
        <a:defRPr sz="1600">
          <a:solidFill>
            <a:srgbClr val="606060"/>
          </a:solidFill>
          <a:latin typeface="+mn-lt"/>
        </a:defRPr>
      </a:lvl6pPr>
      <a:lvl7pPr marL="2747963" indent="-228600" algn="l" rtl="0" eaLnBrk="1" fontAlgn="base" hangingPunct="1">
        <a:spcBef>
          <a:spcPct val="50000"/>
        </a:spcBef>
        <a:spcAft>
          <a:spcPct val="0"/>
        </a:spcAft>
        <a:buClr>
          <a:schemeClr val="folHlink"/>
        </a:buClr>
        <a:buSzPct val="125000"/>
        <a:buFont typeface="Arial" charset="0"/>
        <a:buChar char="»"/>
        <a:defRPr sz="1600">
          <a:solidFill>
            <a:srgbClr val="606060"/>
          </a:solidFill>
          <a:latin typeface="+mn-lt"/>
        </a:defRPr>
      </a:lvl7pPr>
      <a:lvl8pPr marL="3205163" indent="-228600" algn="l" rtl="0" eaLnBrk="1" fontAlgn="base" hangingPunct="1">
        <a:spcBef>
          <a:spcPct val="50000"/>
        </a:spcBef>
        <a:spcAft>
          <a:spcPct val="0"/>
        </a:spcAft>
        <a:buClr>
          <a:schemeClr val="folHlink"/>
        </a:buClr>
        <a:buSzPct val="125000"/>
        <a:buFont typeface="Arial" charset="0"/>
        <a:buChar char="»"/>
        <a:defRPr sz="1600">
          <a:solidFill>
            <a:srgbClr val="606060"/>
          </a:solidFill>
          <a:latin typeface="+mn-lt"/>
        </a:defRPr>
      </a:lvl8pPr>
      <a:lvl9pPr marL="3662363" indent="-228600" algn="l" rtl="0" eaLnBrk="1" fontAlgn="base" hangingPunct="1">
        <a:spcBef>
          <a:spcPct val="50000"/>
        </a:spcBef>
        <a:spcAft>
          <a:spcPct val="0"/>
        </a:spcAft>
        <a:buClr>
          <a:schemeClr val="folHlink"/>
        </a:buClr>
        <a:buSzPct val="125000"/>
        <a:buFont typeface="Arial" charset="0"/>
        <a:buChar char="»"/>
        <a:defRPr sz="1600">
          <a:solidFill>
            <a:srgbClr val="60606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hyperlink" Target="https://www.geeksforgeeks.org/locality-of-reference-and-cache-operation-in-cache-memory/" TargetMode="Externa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0476"/>
            <a:ext cx="8255000" cy="2713671"/>
          </a:xfrm>
        </p:spPr>
        <p:txBody>
          <a:bodyPr/>
          <a:lstStyle/>
          <a:p>
            <a:pPr algn="ctr"/>
            <a:r>
              <a:rPr lang="en-US" sz="2400" dirty="0" smtClean="0"/>
              <a:t/>
            </a:r>
            <a:br>
              <a:rPr lang="en-US" sz="2400" dirty="0" smtClean="0"/>
            </a:br>
            <a:r>
              <a:rPr lang="en-US" sz="2400" dirty="0" smtClean="0"/>
              <a:t>UNIT:6</a:t>
            </a:r>
            <a:br>
              <a:rPr lang="en-US" sz="2400" dirty="0" smtClean="0"/>
            </a:br>
            <a:r>
              <a:rPr lang="en-US" sz="2400" dirty="0"/>
              <a:t/>
            </a:r>
            <a:br>
              <a:rPr lang="en-US" sz="2400" dirty="0"/>
            </a:br>
            <a:r>
              <a:rPr lang="en-US" sz="2400" dirty="0" smtClean="0"/>
              <a:t/>
            </a:r>
            <a:br>
              <a:rPr lang="en-US" sz="2400" dirty="0" smtClean="0"/>
            </a:br>
            <a:r>
              <a:rPr lang="en-US" sz="2400" dirty="0" smtClean="0"/>
              <a:t> </a:t>
            </a:r>
            <a:r>
              <a:rPr lang="en-IN" sz="2400" dirty="0"/>
              <a:t>MEMORY MANAGEMENT &amp; VIRTUAL </a:t>
            </a:r>
            <a:r>
              <a:rPr lang="en-IN" sz="2400" dirty="0" smtClean="0"/>
              <a:t>MEMORY</a:t>
            </a:r>
            <a:endParaRPr lang="en-IN" dirty="0"/>
          </a:p>
        </p:txBody>
      </p:sp>
    </p:spTree>
    <p:extLst>
      <p:ext uri="{BB962C8B-B14F-4D97-AF65-F5344CB8AC3E}">
        <p14:creationId xmlns:p14="http://schemas.microsoft.com/office/powerpoint/2010/main" val="140356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249" y="229034"/>
            <a:ext cx="8255000" cy="658812"/>
          </a:xfrm>
        </p:spPr>
        <p:txBody>
          <a:bodyPr/>
          <a:lstStyle/>
          <a:p>
            <a:r>
              <a:rPr lang="en-US" b="1" dirty="0">
                <a:solidFill>
                  <a:schemeClr val="bg2">
                    <a:lumMod val="95000"/>
                    <a:lumOff val="5000"/>
                  </a:schemeClr>
                </a:solidFill>
                <a:latin typeface="Times New Roman" charset="0"/>
                <a:ea typeface="Times New Roman" charset="0"/>
                <a:cs typeface="Times New Roman" charset="0"/>
              </a:rPr>
              <a:t>Memory Management Requirements</a:t>
            </a:r>
            <a:endParaRPr lang="en-US" dirty="0">
              <a:solidFill>
                <a:schemeClr val="bg2">
                  <a:lumMod val="95000"/>
                  <a:lumOff val="5000"/>
                </a:schemeClr>
              </a:solidFill>
              <a:latin typeface="Times New Roman" charset="0"/>
              <a:ea typeface="Times New Roman" charset="0"/>
              <a:cs typeface="Times New Roman" charset="0"/>
            </a:endParaRPr>
          </a:p>
        </p:txBody>
      </p:sp>
      <p:sp>
        <p:nvSpPr>
          <p:cNvPr id="7" name="Content Placeholder 6"/>
          <p:cNvSpPr>
            <a:spLocks noGrp="1"/>
          </p:cNvSpPr>
          <p:nvPr>
            <p:ph idx="1"/>
          </p:nvPr>
        </p:nvSpPr>
        <p:spPr>
          <a:xfrm>
            <a:off x="109249" y="1180379"/>
            <a:ext cx="8259762" cy="4022725"/>
          </a:xfrm>
        </p:spPr>
        <p:txBody>
          <a:bodyPr/>
          <a:lstStyle/>
          <a:p>
            <a:r>
              <a:rPr lang="en-US" b="1" dirty="0" smtClean="0">
                <a:solidFill>
                  <a:schemeClr val="bg2">
                    <a:lumMod val="95000"/>
                    <a:lumOff val="5000"/>
                  </a:schemeClr>
                </a:solidFill>
                <a:latin typeface="Times New Roman" charset="0"/>
                <a:ea typeface="Times New Roman" charset="0"/>
                <a:cs typeface="Times New Roman" charset="0"/>
              </a:rPr>
              <a:t>Relocation : </a:t>
            </a:r>
            <a:r>
              <a:rPr lang="en-US" dirty="0" smtClean="0">
                <a:solidFill>
                  <a:schemeClr val="bg2">
                    <a:lumMod val="95000"/>
                    <a:lumOff val="5000"/>
                  </a:schemeClr>
                </a:solidFill>
                <a:latin typeface="Times New Roman" charset="0"/>
                <a:ea typeface="Times New Roman" charset="0"/>
                <a:cs typeface="Times New Roman" charset="0"/>
              </a:rPr>
              <a:t>when program get execute programmer does not know where the program will be placed in memory.</a:t>
            </a:r>
          </a:p>
          <a:p>
            <a:r>
              <a:rPr lang="en-US" dirty="0" smtClean="0">
                <a:solidFill>
                  <a:schemeClr val="bg2">
                    <a:lumMod val="95000"/>
                    <a:lumOff val="5000"/>
                  </a:schemeClr>
                </a:solidFill>
                <a:latin typeface="Times New Roman" charset="0"/>
                <a:ea typeface="Times New Roman" charset="0"/>
                <a:cs typeface="Times New Roman" charset="0"/>
              </a:rPr>
              <a:t>It may be swapped to disk and get return into main memory at different location while the program is executing.</a:t>
            </a:r>
          </a:p>
          <a:p>
            <a:r>
              <a:rPr lang="en-US" dirty="0">
                <a:solidFill>
                  <a:schemeClr val="bg2">
                    <a:lumMod val="95000"/>
                    <a:lumOff val="5000"/>
                  </a:schemeClr>
                </a:solidFill>
                <a:latin typeface="Times New Roman" charset="0"/>
                <a:ea typeface="Times New Roman" charset="0"/>
                <a:cs typeface="Times New Roman" charset="0"/>
              </a:rPr>
              <a:t>Memory references must be translated in the code to actual physical memory address </a:t>
            </a:r>
            <a:endParaRPr lang="en-US" dirty="0" smtClean="0">
              <a:solidFill>
                <a:schemeClr val="bg2">
                  <a:lumMod val="95000"/>
                  <a:lumOff val="5000"/>
                </a:schemeClr>
              </a:solidFill>
              <a:latin typeface="Times New Roman" charset="0"/>
              <a:ea typeface="Times New Roman" charset="0"/>
              <a:cs typeface="Times New Roman" charset="0"/>
            </a:endParaRPr>
          </a:p>
          <a:p>
            <a:r>
              <a:rPr lang="en-US" b="1" dirty="0" smtClean="0">
                <a:solidFill>
                  <a:schemeClr val="bg2">
                    <a:lumMod val="95000"/>
                    <a:lumOff val="5000"/>
                  </a:schemeClr>
                </a:solidFill>
                <a:latin typeface="Times New Roman" charset="0"/>
                <a:ea typeface="Times New Roman" charset="0"/>
                <a:cs typeface="Times New Roman" charset="0"/>
              </a:rPr>
              <a:t>Protection: </a:t>
            </a:r>
            <a:r>
              <a:rPr lang="en-US" dirty="0" smtClean="0">
                <a:solidFill>
                  <a:schemeClr val="bg2">
                    <a:lumMod val="95000"/>
                    <a:lumOff val="5000"/>
                  </a:schemeClr>
                </a:solidFill>
                <a:latin typeface="Times New Roman" charset="0"/>
                <a:ea typeface="Times New Roman" charset="0"/>
                <a:cs typeface="Times New Roman" charset="0"/>
              </a:rPr>
              <a:t>process need permission to reference memory locations into another process. </a:t>
            </a:r>
          </a:p>
          <a:p>
            <a:r>
              <a:rPr lang="en-US" dirty="0">
                <a:solidFill>
                  <a:schemeClr val="bg2">
                    <a:lumMod val="95000"/>
                    <a:lumOff val="5000"/>
                  </a:schemeClr>
                </a:solidFill>
                <a:latin typeface="Times New Roman" charset="0"/>
                <a:ea typeface="Times New Roman" charset="0"/>
                <a:cs typeface="Times New Roman" charset="0"/>
              </a:rPr>
              <a:t>A</a:t>
            </a:r>
            <a:r>
              <a:rPr lang="en-US" dirty="0" smtClean="0">
                <a:solidFill>
                  <a:schemeClr val="bg2">
                    <a:lumMod val="95000"/>
                    <a:lumOff val="5000"/>
                  </a:schemeClr>
                </a:solidFill>
                <a:latin typeface="Times New Roman" charset="0"/>
                <a:ea typeface="Times New Roman" charset="0"/>
                <a:cs typeface="Times New Roman" charset="0"/>
              </a:rPr>
              <a:t>t compile time </a:t>
            </a:r>
            <a:r>
              <a:rPr lang="en-US" dirty="0">
                <a:solidFill>
                  <a:schemeClr val="bg2">
                    <a:lumMod val="95000"/>
                    <a:lumOff val="5000"/>
                  </a:schemeClr>
                </a:solidFill>
                <a:latin typeface="Times New Roman" charset="0"/>
                <a:ea typeface="Times New Roman" charset="0"/>
                <a:cs typeface="Times New Roman" charset="0"/>
              </a:rPr>
              <a:t>It is impossible to check absolute addresses </a:t>
            </a:r>
            <a:endParaRPr lang="en-US" dirty="0" smtClean="0">
              <a:solidFill>
                <a:schemeClr val="bg2">
                  <a:lumMod val="95000"/>
                  <a:lumOff val="5000"/>
                </a:schemeClr>
              </a:solidFill>
              <a:latin typeface="Times New Roman" charset="0"/>
              <a:ea typeface="Times New Roman" charset="0"/>
              <a:cs typeface="Times New Roman" charset="0"/>
            </a:endParaRPr>
          </a:p>
          <a:p>
            <a:r>
              <a:rPr lang="en-US" dirty="0" smtClean="0">
                <a:solidFill>
                  <a:schemeClr val="bg2">
                    <a:lumMod val="95000"/>
                    <a:lumOff val="5000"/>
                  </a:schemeClr>
                </a:solidFill>
                <a:latin typeface="Times New Roman" charset="0"/>
                <a:ea typeface="Times New Roman" charset="0"/>
                <a:cs typeface="Times New Roman" charset="0"/>
              </a:rPr>
              <a:t>Checked at run time. </a:t>
            </a:r>
            <a:endParaRPr lang="en-US" dirty="0">
              <a:solidFill>
                <a:schemeClr val="bg2">
                  <a:lumMod val="95000"/>
                  <a:lumOff val="5000"/>
                </a:schemeClr>
              </a:solidFill>
              <a:latin typeface="Times New Roman" charset="0"/>
              <a:ea typeface="Times New Roman" charset="0"/>
              <a:cs typeface="Times New Roman" charset="0"/>
            </a:endParaRPr>
          </a:p>
          <a:p>
            <a:endParaRPr lang="en-US"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945408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11EC6F-20E4-49AF-8DCB-2704D7F6310E}"/>
              </a:ext>
            </a:extLst>
          </p:cNvPr>
          <p:cNvSpPr/>
          <p:nvPr/>
        </p:nvSpPr>
        <p:spPr>
          <a:xfrm>
            <a:off x="381000" y="1019064"/>
            <a:ext cx="8305800" cy="6370975"/>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1" i="0" u="none" strike="noStrike" kern="1200" cap="none" spc="0" normalizeH="0" baseline="0" noProof="0" dirty="0">
                <a:ln>
                  <a:noFill/>
                </a:ln>
                <a:solidFill>
                  <a:srgbClr val="8CC63F"/>
                </a:solidFill>
                <a:effectLst/>
                <a:uLnTx/>
                <a:uFillTx/>
                <a:latin typeface="Arial" charset="0"/>
                <a:ea typeface="+mn-ea"/>
                <a:cs typeface="+mn-cs"/>
              </a:rPr>
              <a:t>Temporal Locality –</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
            </a:r>
            <a:br>
              <a:rPr kumimoji="0" lang="en-US" sz="2400" b="0" i="0" u="none" strike="noStrike" kern="1200" cap="none" spc="0" normalizeH="0" baseline="0" noProof="0" dirty="0">
                <a:ln>
                  <a:noFill/>
                </a:ln>
                <a:solidFill>
                  <a:srgbClr val="8CC63F"/>
                </a:solidFill>
                <a:effectLst/>
                <a:uLnTx/>
                <a:uFillTx/>
                <a:latin typeface="Arial" charset="0"/>
                <a:ea typeface="+mn-ea"/>
                <a:cs typeface="+mn-cs"/>
              </a:rPr>
            </a:br>
            <a:r>
              <a:rPr kumimoji="0" lang="en-US" sz="2400" b="0" i="0" u="none" strike="noStrike" kern="1200" cap="none" spc="0" normalizeH="0" baseline="0" noProof="0" dirty="0">
                <a:ln>
                  <a:noFill/>
                </a:ln>
                <a:solidFill>
                  <a:srgbClr val="8CC63F"/>
                </a:solidFill>
                <a:effectLst/>
                <a:uLnTx/>
                <a:uFillTx/>
                <a:latin typeface="Arial" charset="0"/>
                <a:ea typeface="+mn-ea"/>
                <a:cs typeface="+mn-cs"/>
              </a:rPr>
              <a:t>Temporal locality means current data or instruction that is being fetched may be needed soon. So we should store that data or instruction in the cache memory so that we can avoid again searching in main memory for the same data.</a:t>
            </a: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								  [2]</a:t>
            </a:r>
          </a:p>
        </p:txBody>
      </p:sp>
      <p:sp>
        <p:nvSpPr>
          <p:cNvPr id="14" name="TextBox 13">
            <a:extLst>
              <a:ext uri="{FF2B5EF4-FFF2-40B4-BE49-F238E27FC236}">
                <a16:creationId xmlns:a16="http://schemas.microsoft.com/office/drawing/2014/main" id="{2CD0B4A5-9674-4CA9-822D-A098185348C0}"/>
              </a:ext>
            </a:extLst>
          </p:cNvPr>
          <p:cNvSpPr txBox="1"/>
          <p:nvPr/>
        </p:nvSpPr>
        <p:spPr>
          <a:xfrm>
            <a:off x="381000" y="143169"/>
            <a:ext cx="6400800" cy="523220"/>
          </a:xfrm>
          <a:prstGeom prst="rect">
            <a:avLst/>
          </a:prstGeom>
          <a:noFill/>
        </p:spPr>
        <p:txBody>
          <a:bodyPr wrap="square" rtlCol="0">
            <a:spAutoFit/>
          </a:bodyPr>
          <a:lstStyle/>
          <a:p>
            <a:pPr eaLnBrk="1" hangingPunct="1">
              <a:lnSpc>
                <a:spcPct val="100000"/>
              </a:lnSpc>
            </a:pPr>
            <a:r>
              <a:rPr lang="en-US" sz="2800" b="1" cap="small" dirty="0">
                <a:solidFill>
                  <a:schemeClr val="dk2"/>
                </a:solidFill>
                <a:latin typeface="Century Schoolbook"/>
                <a:ea typeface="+mj-ea"/>
                <a:cs typeface="+mj-cs"/>
              </a:rPr>
              <a:t>Locality of reference (Cont’d..)</a:t>
            </a:r>
          </a:p>
        </p:txBody>
      </p:sp>
      <p:pic>
        <p:nvPicPr>
          <p:cNvPr id="2050" name="Picture 2">
            <a:extLst>
              <a:ext uri="{FF2B5EF4-FFF2-40B4-BE49-F238E27FC236}">
                <a16:creationId xmlns:a16="http://schemas.microsoft.com/office/drawing/2014/main" id="{B198D3F1-4EA2-4ED2-BB80-08AB97884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73743"/>
            <a:ext cx="5676900" cy="310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3520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11EC6F-20E4-49AF-8DCB-2704D7F6310E}"/>
              </a:ext>
            </a:extLst>
          </p:cNvPr>
          <p:cNvSpPr/>
          <p:nvPr/>
        </p:nvSpPr>
        <p:spPr>
          <a:xfrm>
            <a:off x="381000" y="898992"/>
            <a:ext cx="8305800" cy="5632311"/>
          </a:xfrm>
          <a:prstGeom prst="rect">
            <a:avLst/>
          </a:prstGeom>
        </p:spPr>
        <p:txBody>
          <a:bodyPr wrap="square">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arenR" startAt="2"/>
              <a:tabLst/>
              <a:defRPr/>
            </a:pPr>
            <a:r>
              <a:rPr kumimoji="0" lang="en-US" sz="2400" b="1" i="0" u="none" strike="noStrike" kern="1200" cap="none" spc="0" normalizeH="0" baseline="0" noProof="0" dirty="0">
                <a:ln>
                  <a:noFill/>
                </a:ln>
                <a:solidFill>
                  <a:srgbClr val="8CC63F"/>
                </a:solidFill>
                <a:effectLst/>
                <a:uLnTx/>
                <a:uFillTx/>
                <a:latin typeface="Arial" charset="0"/>
                <a:ea typeface="+mn-ea"/>
                <a:cs typeface="+mn-cs"/>
              </a:rPr>
              <a:t>Spatial Locality –</a:t>
            </a:r>
          </a:p>
          <a:p>
            <a:pPr marL="344488" marR="0" lvl="0" indent="0" algn="just"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Spatial locality means instruction or data near to the current memory location that is being fetched, may be needed soon in the near future. This is slightly different from the temporal locality. Here we are talking about nearly located memory locations while in temporal locality we were talking about the actual memory location that was being fetched.</a:t>
            </a: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8CC63F"/>
              </a:solidFill>
              <a:effectLst/>
              <a:uLnTx/>
              <a:uFillTx/>
              <a:latin typeface="Arial" charset="0"/>
              <a:ea typeface="+mn-ea"/>
              <a:cs typeface="+mn-cs"/>
            </a:endParaRPr>
          </a:p>
          <a:p>
            <a:pPr marL="344488" marR="0" lvl="0" indent="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8CC63F"/>
                </a:solidFill>
                <a:effectLst/>
                <a:uLnTx/>
                <a:uFillTx/>
                <a:latin typeface="Arial" charset="0"/>
                <a:ea typeface="+mn-ea"/>
                <a:cs typeface="+mn-cs"/>
              </a:rPr>
              <a:t>								          </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[2]</a:t>
            </a:r>
          </a:p>
        </p:txBody>
      </p:sp>
      <p:sp>
        <p:nvSpPr>
          <p:cNvPr id="14" name="TextBox 13">
            <a:extLst>
              <a:ext uri="{FF2B5EF4-FFF2-40B4-BE49-F238E27FC236}">
                <a16:creationId xmlns:a16="http://schemas.microsoft.com/office/drawing/2014/main" id="{2CD0B4A5-9674-4CA9-822D-A098185348C0}"/>
              </a:ext>
            </a:extLst>
          </p:cNvPr>
          <p:cNvSpPr txBox="1"/>
          <p:nvPr/>
        </p:nvSpPr>
        <p:spPr>
          <a:xfrm>
            <a:off x="381000" y="161639"/>
            <a:ext cx="6400800" cy="523220"/>
          </a:xfrm>
          <a:prstGeom prst="rect">
            <a:avLst/>
          </a:prstGeom>
          <a:noFill/>
        </p:spPr>
        <p:txBody>
          <a:bodyPr wrap="square" rtlCol="0">
            <a:spAutoFit/>
          </a:bodyPr>
          <a:lstStyle/>
          <a:p>
            <a:pPr marL="0" marR="0" lvl="0" indent="0" defTabSz="914400" latinLnBrk="0">
              <a:buClrTx/>
              <a:buSzTx/>
              <a:buFontTx/>
              <a:buNone/>
              <a:tabLst/>
              <a:defRPr/>
            </a:pPr>
            <a:r>
              <a:rPr lang="en-US" sz="2800" b="1" cap="small" dirty="0">
                <a:solidFill>
                  <a:schemeClr val="dk2"/>
                </a:solidFill>
                <a:latin typeface="Century Schoolbook"/>
                <a:ea typeface="+mj-ea"/>
                <a:cs typeface="+mj-cs"/>
              </a:rPr>
              <a:t>Locality of reference (Cont’d..)</a:t>
            </a:r>
          </a:p>
        </p:txBody>
      </p:sp>
      <p:pic>
        <p:nvPicPr>
          <p:cNvPr id="3074" name="Picture 2">
            <a:extLst>
              <a:ext uri="{FF2B5EF4-FFF2-40B4-BE49-F238E27FC236}">
                <a16:creationId xmlns:a16="http://schemas.microsoft.com/office/drawing/2014/main" id="{4C36A3D5-DB51-4E9D-A475-8E5296984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341" y="3647319"/>
            <a:ext cx="5372678" cy="271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188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82854"/>
            <a:ext cx="8255000" cy="658812"/>
          </a:xfrm>
        </p:spPr>
        <p:txBody>
          <a:bodyPr>
            <a:normAutofit/>
          </a:bodyPr>
          <a:lstStyle/>
          <a:p>
            <a:pPr algn="ctr"/>
            <a:r>
              <a:rPr lang="en-US" sz="2800" b="1" kern="1200" cap="small" dirty="0">
                <a:solidFill>
                  <a:schemeClr val="dk2"/>
                </a:solidFill>
                <a:latin typeface="Century Schoolbook"/>
              </a:rPr>
              <a:t>Page Fault</a:t>
            </a:r>
          </a:p>
        </p:txBody>
      </p:sp>
      <p:sp>
        <p:nvSpPr>
          <p:cNvPr id="3" name="Content Placeholder 2"/>
          <p:cNvSpPr>
            <a:spLocks noGrp="1"/>
          </p:cNvSpPr>
          <p:nvPr>
            <p:ph idx="1"/>
          </p:nvPr>
        </p:nvSpPr>
        <p:spPr>
          <a:xfrm>
            <a:off x="533400" y="1364397"/>
            <a:ext cx="8153400" cy="4224528"/>
          </a:xfrm>
        </p:spPr>
        <p:txBody>
          <a:bodyPr>
            <a:normAutofit/>
          </a:bodyPr>
          <a:lstStyle/>
          <a:p>
            <a:pPr algn="just"/>
            <a:r>
              <a:rPr lang="en-US" sz="2400" dirty="0">
                <a:solidFill>
                  <a:schemeClr val="accent3"/>
                </a:solidFill>
              </a:rPr>
              <a:t>When the process tries to access a page that was not brought into memory, it causes a </a:t>
            </a:r>
            <a:r>
              <a:rPr lang="en-US" sz="2400" b="1" i="1" dirty="0">
                <a:solidFill>
                  <a:schemeClr val="accent3"/>
                </a:solidFill>
              </a:rPr>
              <a:t>Page Fault</a:t>
            </a:r>
            <a:r>
              <a:rPr lang="en-US" sz="2400" dirty="0">
                <a:solidFill>
                  <a:schemeClr val="accent3"/>
                </a:solidFill>
              </a:rPr>
              <a:t>.</a:t>
            </a:r>
          </a:p>
          <a:p>
            <a:pPr algn="just"/>
            <a:r>
              <a:rPr lang="en-US" sz="2400" dirty="0">
                <a:solidFill>
                  <a:schemeClr val="accent3"/>
                </a:solidFill>
              </a:rPr>
              <a:t> When process tries to get the page which valid/invalid bit is set to invalid, indicates the page is not loaded to memory, lazy pager generates the page fault to the operating system. </a:t>
            </a:r>
          </a:p>
          <a:p>
            <a:pPr algn="just"/>
            <a:r>
              <a:rPr lang="en-US" sz="2400" dirty="0">
                <a:solidFill>
                  <a:schemeClr val="accent3"/>
                </a:solidFill>
              </a:rPr>
              <a:t>So later on that page should be brought to the main memory</a:t>
            </a:r>
          </a:p>
        </p:txBody>
      </p:sp>
    </p:spTree>
    <p:extLst>
      <p:ext uri="{BB962C8B-B14F-4D97-AF65-F5344CB8AC3E}">
        <p14:creationId xmlns:p14="http://schemas.microsoft.com/office/powerpoint/2010/main" val="1183992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10" y="152400"/>
            <a:ext cx="7772400" cy="487362"/>
          </a:xfrm>
        </p:spPr>
        <p:txBody>
          <a:bodyPr>
            <a:noAutofit/>
          </a:bodyPr>
          <a:lstStyle/>
          <a:p>
            <a:pPr algn="ctr"/>
            <a:r>
              <a:rPr lang="en-US" sz="2800" b="1" kern="1200" cap="small" dirty="0">
                <a:solidFill>
                  <a:schemeClr val="dk2"/>
                </a:solidFill>
                <a:latin typeface="Century Schoolbook"/>
              </a:rPr>
              <a:t>Steps in Handling a Page Fault</a:t>
            </a: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911" t="1289" r="5911" b="995"/>
          <a:stretch>
            <a:fillRect/>
          </a:stretch>
        </p:blipFill>
        <p:spPr bwMode="auto">
          <a:xfrm>
            <a:off x="609600" y="914400"/>
            <a:ext cx="7924801" cy="54102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6319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889844"/>
            <a:ext cx="7391400" cy="5262979"/>
          </a:xfrm>
          <a:prstGeom prst="rect">
            <a:avLst/>
          </a:prstGeom>
        </p:spPr>
        <p:txBody>
          <a:bodyPr wrap="square">
            <a:spAutoFit/>
          </a:bodyPr>
          <a:lstStyle/>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We check an internal table for this process, to determine whether the reference was a valid or invalid memory access.</a:t>
            </a:r>
          </a:p>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If the reference was invalid, we terminate the process. If it was valid, but we have not yet brought in that page, we now page it in.</a:t>
            </a:r>
          </a:p>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We find a free frame.</a:t>
            </a:r>
          </a:p>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We schedule a disk operation to read the desired page into the newly allocated frame.</a:t>
            </a:r>
          </a:p>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When the disk read is complete, we modify the internal table kept with the process and the page table to indicate that page is now in memory.</a:t>
            </a:r>
          </a:p>
          <a:p>
            <a:pPr marL="514350" marR="0" lvl="0" indent="-514350" algn="just" defTabSz="914400" rtl="0" eaLnBrk="1" fontAlgn="base" latinLnBrk="0" hangingPunct="1">
              <a:lnSpc>
                <a:spcPct val="100000"/>
              </a:lnSpc>
              <a:spcBef>
                <a:spcPct val="0"/>
              </a:spcBef>
              <a:spcAft>
                <a:spcPct val="0"/>
              </a:spcAft>
              <a:buClrTx/>
              <a:buSzTx/>
              <a:buFont typeface="+mj-lt"/>
              <a:buAutoNum type="arabicParen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We restart the instruction that was interrupted by the illegal address trap.</a:t>
            </a:r>
          </a:p>
        </p:txBody>
      </p:sp>
      <p:sp>
        <p:nvSpPr>
          <p:cNvPr id="3" name="Title 1">
            <a:extLst>
              <a:ext uri="{FF2B5EF4-FFF2-40B4-BE49-F238E27FC236}">
                <a16:creationId xmlns:a16="http://schemas.microsoft.com/office/drawing/2014/main" id="{9268D31C-6884-4BA6-9191-66538C2484F6}"/>
              </a:ext>
            </a:extLst>
          </p:cNvPr>
          <p:cNvSpPr txBox="1">
            <a:spLocks/>
          </p:cNvSpPr>
          <p:nvPr/>
        </p:nvSpPr>
        <p:spPr>
          <a:xfrm>
            <a:off x="147785" y="13858"/>
            <a:ext cx="7772400" cy="737444"/>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lang="en-US" sz="2800" b="1" cap="small" dirty="0">
                <a:solidFill>
                  <a:schemeClr val="dk2"/>
                </a:solidFill>
                <a:latin typeface="Century Schoolbook"/>
              </a:rPr>
              <a:t>Steps in Handling a Page Fault (Cont’d..)</a:t>
            </a:r>
          </a:p>
        </p:txBody>
      </p:sp>
    </p:spTree>
    <p:extLst>
      <p:ext uri="{BB962C8B-B14F-4D97-AF65-F5344CB8AC3E}">
        <p14:creationId xmlns:p14="http://schemas.microsoft.com/office/powerpoint/2010/main" val="25866020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822716"/>
            <a:ext cx="7391400" cy="2308324"/>
          </a:xfrm>
          <a:prstGeom prst="rect">
            <a:avLst/>
          </a:prstGeom>
        </p:spPr>
        <p:txBody>
          <a:bodyPr wrap="square">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Dirty pages are the pages in memory (page cache) that have been rationalized and consequently have changed from what is currently stored on disk. </a:t>
            </a:r>
          </a:p>
          <a:p>
            <a:pPr marR="0" lvl="0" algn="just" defTabSz="914400" rtl="0" eaLnBrk="1" fontAlgn="base" latinLnBrk="0" hangingPunct="1">
              <a:lnSpc>
                <a:spcPct val="100000"/>
              </a:lnSpc>
              <a:spcBef>
                <a:spcPct val="0"/>
              </a:spcBef>
              <a:spcAft>
                <a:spcPct val="0"/>
              </a:spcAft>
              <a:buClrTx/>
              <a:buSzTx/>
              <a:tabLst/>
              <a:defRPr/>
            </a:pPr>
            <a:endPar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rPr>
              <a:t>This usually happens when an existing file on the disk is altered or appended.</a:t>
            </a:r>
          </a:p>
        </p:txBody>
      </p:sp>
      <p:sp>
        <p:nvSpPr>
          <p:cNvPr id="3" name="Title 1">
            <a:extLst>
              <a:ext uri="{FF2B5EF4-FFF2-40B4-BE49-F238E27FC236}">
                <a16:creationId xmlns:a16="http://schemas.microsoft.com/office/drawing/2014/main" id="{9268D31C-6884-4BA6-9191-66538C2484F6}"/>
              </a:ext>
            </a:extLst>
          </p:cNvPr>
          <p:cNvSpPr txBox="1">
            <a:spLocks/>
          </p:cNvSpPr>
          <p:nvPr/>
        </p:nvSpPr>
        <p:spPr>
          <a:xfrm>
            <a:off x="647700" y="117553"/>
            <a:ext cx="7772400" cy="487362"/>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b="1" cap="small" dirty="0">
                <a:solidFill>
                  <a:schemeClr val="dk2"/>
                </a:solidFill>
                <a:latin typeface="Century Schoolbook"/>
              </a:rPr>
              <a:t>Dirty Pages</a:t>
            </a:r>
          </a:p>
        </p:txBody>
      </p:sp>
    </p:spTree>
    <p:extLst>
      <p:ext uri="{BB962C8B-B14F-4D97-AF65-F5344CB8AC3E}">
        <p14:creationId xmlns:p14="http://schemas.microsoft.com/office/powerpoint/2010/main" val="10896558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1390F3-FB01-4D21-9697-F04C4AEFAC64}"/>
              </a:ext>
            </a:extLst>
          </p:cNvPr>
          <p:cNvSpPr/>
          <p:nvPr/>
        </p:nvSpPr>
        <p:spPr>
          <a:xfrm>
            <a:off x="581888" y="1598772"/>
            <a:ext cx="7315200" cy="4093428"/>
          </a:xfrm>
          <a:prstGeom prst="rect">
            <a:avLst/>
          </a:prstGeom>
        </p:spPr>
        <p:txBody>
          <a:bodyPr wrap="square">
            <a:spAutoFit/>
          </a:bodyPr>
          <a:lstStyle/>
          <a:p>
            <a:pPr marL="342900" lvl="0" indent="-342900" algn="just">
              <a:spcBef>
                <a:spcPts val="600"/>
              </a:spcBef>
              <a:spcAft>
                <a:spcPts val="600"/>
              </a:spcAft>
              <a:buFont typeface="Arial" panose="020B0604020202020204" pitchFamily="34" charset="0"/>
              <a:buChar char="•"/>
            </a:pPr>
            <a:r>
              <a:rPr lang="en-US" dirty="0">
                <a:latin typeface="Calibri" pitchFamily="34" charset="0"/>
                <a:cs typeface="Calibri" pitchFamily="34" charset="0"/>
              </a:rPr>
              <a:t>In order to reduce the page fault service time, a special bit called the dirty bit can be associated with each page.</a:t>
            </a:r>
            <a:endParaRPr kumimoji="0" lang="en-US" sz="2400" b="0" i="0" u="none" strike="noStrike" kern="1200" cap="none" spc="0" normalizeH="0" baseline="0" noProof="0" dirty="0">
              <a:ln>
                <a:noFill/>
              </a:ln>
              <a:solidFill>
                <a:srgbClr val="8CC63F"/>
              </a:solidFill>
              <a:effectLst/>
              <a:uLnTx/>
              <a:uFillTx/>
              <a:latin typeface="Calibri" pitchFamily="34" charset="0"/>
              <a:ea typeface="+mn-ea"/>
              <a:cs typeface="Calibri" pitchFamily="34" charset="0"/>
            </a:endParaRPr>
          </a:p>
          <a:p>
            <a:pPr marL="342900" marR="0" indent="-342900" algn="just" defTabSz="914400" eaLnBrk="1" latinLnBrk="0" hangingPunct="1">
              <a:lnSpc>
                <a:spcPct val="100000"/>
              </a:lnSpc>
              <a:spcBef>
                <a:spcPts val="600"/>
              </a:spcBef>
              <a:spcAft>
                <a:spcPts val="600"/>
              </a:spcAft>
              <a:buClrTx/>
              <a:buSzTx/>
              <a:buFont typeface="Arial" panose="020B0604020202020204" pitchFamily="34" charset="0"/>
              <a:buChar char="•"/>
              <a:tabLst/>
              <a:defRPr/>
            </a:pPr>
            <a:r>
              <a:rPr lang="en-US" dirty="0">
                <a:latin typeface="Calibri" pitchFamily="34" charset="0"/>
                <a:cs typeface="Calibri" pitchFamily="34" charset="0"/>
              </a:rPr>
              <a:t>A dirty bit or modified bit is a bit that is associated with a block of computer memory and indicates whether or not the corresponding block of memory has been modified. </a:t>
            </a:r>
          </a:p>
          <a:p>
            <a:pPr marL="342900" marR="0" indent="-342900" algn="just" defTabSz="914400" eaLnBrk="1" latinLnBrk="0" hangingPunct="1">
              <a:lnSpc>
                <a:spcPct val="100000"/>
              </a:lnSpc>
              <a:spcBef>
                <a:spcPts val="600"/>
              </a:spcBef>
              <a:spcAft>
                <a:spcPts val="600"/>
              </a:spcAft>
              <a:buClrTx/>
              <a:buSzTx/>
              <a:buFont typeface="Arial" panose="020B0604020202020204" pitchFamily="34" charset="0"/>
              <a:buChar char="•"/>
              <a:tabLst/>
              <a:defRPr/>
            </a:pPr>
            <a:r>
              <a:rPr lang="en-US" dirty="0">
                <a:latin typeface="Calibri" pitchFamily="34" charset="0"/>
                <a:cs typeface="Calibri" pitchFamily="34" charset="0"/>
              </a:rPr>
              <a:t>Dirty bits are used by the CPU cache and in the page replacement algorithms of an operating system.</a:t>
            </a:r>
          </a:p>
        </p:txBody>
      </p:sp>
      <p:sp>
        <p:nvSpPr>
          <p:cNvPr id="7" name="Title 1">
            <a:extLst>
              <a:ext uri="{FF2B5EF4-FFF2-40B4-BE49-F238E27FC236}">
                <a16:creationId xmlns:a16="http://schemas.microsoft.com/office/drawing/2014/main" id="{8C50A1D9-6CDB-4ABD-9CF0-C2EAB60D078F}"/>
              </a:ext>
            </a:extLst>
          </p:cNvPr>
          <p:cNvSpPr txBox="1">
            <a:spLocks/>
          </p:cNvSpPr>
          <p:nvPr/>
        </p:nvSpPr>
        <p:spPr>
          <a:xfrm>
            <a:off x="318657" y="186891"/>
            <a:ext cx="7772400" cy="487362"/>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lang="en-US" sz="2800" b="1" cap="small" dirty="0">
                <a:solidFill>
                  <a:schemeClr val="dk2"/>
                </a:solidFill>
                <a:latin typeface="Century Schoolbook"/>
              </a:rPr>
              <a:t>Dirty Bits/ Modified Bits</a:t>
            </a:r>
          </a:p>
        </p:txBody>
      </p:sp>
    </p:spTree>
    <p:extLst>
      <p:ext uri="{BB962C8B-B14F-4D97-AF65-F5344CB8AC3E}">
        <p14:creationId xmlns:p14="http://schemas.microsoft.com/office/powerpoint/2010/main" val="4209947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1390F3-FB01-4D21-9697-F04C4AEFAC64}"/>
              </a:ext>
            </a:extLst>
          </p:cNvPr>
          <p:cNvSpPr/>
          <p:nvPr/>
        </p:nvSpPr>
        <p:spPr>
          <a:xfrm>
            <a:off x="221673" y="1164666"/>
            <a:ext cx="7315200" cy="4154984"/>
          </a:xfrm>
          <a:prstGeom prst="rect">
            <a:avLst/>
          </a:prstGeom>
        </p:spPr>
        <p:txBody>
          <a:bodyPr wrap="square">
            <a:spAutoFit/>
          </a:bodyPr>
          <a:lstStyle/>
          <a:p>
            <a:pPr marL="342900" indent="-342900" algn="just">
              <a:buFont typeface="Arial" panose="020B0604020202020204" pitchFamily="34" charset="0"/>
              <a:buChar char="•"/>
            </a:pPr>
            <a:r>
              <a:rPr lang="en-US" dirty="0">
                <a:latin typeface="Calibri" pitchFamily="34" charset="0"/>
                <a:cs typeface="Calibri" pitchFamily="34" charset="0"/>
              </a:rPr>
              <a:t>The dirty bit is set to “1” by the hardware whenever the page is modified (written into).</a:t>
            </a:r>
          </a:p>
          <a:p>
            <a:pPr marL="342900" indent="-342900" algn="just">
              <a:buFont typeface="Arial" panose="020B0604020202020204" pitchFamily="34" charset="0"/>
              <a:buChar char="•"/>
            </a:pPr>
            <a:r>
              <a:rPr lang="en-US" dirty="0">
                <a:latin typeface="Calibri" pitchFamily="34" charset="0"/>
                <a:cs typeface="Calibri" pitchFamily="34" charset="0"/>
              </a:rPr>
              <a:t>When we select a victim by using a page replacement algorithm, we examine its dirty bit. </a:t>
            </a:r>
          </a:p>
          <a:p>
            <a:pPr marL="342900" indent="-342900" algn="just">
              <a:buFont typeface="Arial" panose="020B0604020202020204" pitchFamily="34" charset="0"/>
              <a:buChar char="•"/>
            </a:pPr>
            <a:r>
              <a:rPr lang="en-US" dirty="0">
                <a:latin typeface="Calibri" pitchFamily="34" charset="0"/>
                <a:cs typeface="Calibri" pitchFamily="34" charset="0"/>
              </a:rPr>
              <a:t>If it is set, that means the page has been modified since it was swapped in. In this case we have to write that page into the backing store. </a:t>
            </a:r>
          </a:p>
          <a:p>
            <a:pPr marL="342900" indent="-342900" algn="just">
              <a:buFont typeface="Arial" panose="020B0604020202020204" pitchFamily="34" charset="0"/>
              <a:buChar char="•"/>
            </a:pPr>
            <a:r>
              <a:rPr lang="en-US" dirty="0">
                <a:latin typeface="Calibri" pitchFamily="34" charset="0"/>
                <a:cs typeface="Calibri" pitchFamily="34" charset="0"/>
              </a:rPr>
              <a:t>However if the dirty bit is reset, that means the page has not been modified since it was swapped in, so we don’t have to write it into the backing store. The copy in the backing store is valid.</a:t>
            </a:r>
          </a:p>
        </p:txBody>
      </p:sp>
      <p:sp>
        <p:nvSpPr>
          <p:cNvPr id="7" name="Title 1">
            <a:extLst>
              <a:ext uri="{FF2B5EF4-FFF2-40B4-BE49-F238E27FC236}">
                <a16:creationId xmlns:a16="http://schemas.microsoft.com/office/drawing/2014/main" id="{8C50A1D9-6CDB-4ABD-9CF0-C2EAB60D078F}"/>
              </a:ext>
            </a:extLst>
          </p:cNvPr>
          <p:cNvSpPr txBox="1">
            <a:spLocks/>
          </p:cNvSpPr>
          <p:nvPr/>
        </p:nvSpPr>
        <p:spPr>
          <a:xfrm>
            <a:off x="-78504" y="186891"/>
            <a:ext cx="7772400" cy="487362"/>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lang="en-US" sz="2800" b="1" cap="small" dirty="0">
                <a:solidFill>
                  <a:schemeClr val="dk2"/>
                </a:solidFill>
                <a:latin typeface="Century Schoolbook"/>
              </a:rPr>
              <a:t>Dirty Bits/ Modified Bits (Cont’d)</a:t>
            </a:r>
          </a:p>
        </p:txBody>
      </p:sp>
    </p:spTree>
    <p:extLst>
      <p:ext uri="{BB962C8B-B14F-4D97-AF65-F5344CB8AC3E}">
        <p14:creationId xmlns:p14="http://schemas.microsoft.com/office/powerpoint/2010/main" val="33616484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4356" y="116613"/>
            <a:ext cx="8255000" cy="658812"/>
          </a:xfrm>
        </p:spPr>
        <p:txBody>
          <a:bodyPr/>
          <a:lstStyle/>
          <a:p>
            <a:r>
              <a:rPr lang="en-US" sz="2400" b="1" cap="small" dirty="0">
                <a:solidFill>
                  <a:schemeClr val="dk2"/>
                </a:solidFill>
                <a:latin typeface="Century Schoolbook"/>
                <a:ea typeface="Century Schoolbook"/>
                <a:cs typeface="Century Schoolbook"/>
                <a:sym typeface="Century Schoolbook"/>
              </a:rPr>
              <a:t>LECTURE OVERVIEW</a:t>
            </a:r>
            <a:endParaRPr lang="en-IN" dirty="0"/>
          </a:p>
        </p:txBody>
      </p:sp>
      <p:sp>
        <p:nvSpPr>
          <p:cNvPr id="6" name="Content Placeholder 5"/>
          <p:cNvSpPr>
            <a:spLocks noGrp="1"/>
          </p:cNvSpPr>
          <p:nvPr>
            <p:ph idx="1"/>
          </p:nvPr>
        </p:nvSpPr>
        <p:spPr>
          <a:xfrm>
            <a:off x="333285" y="1251630"/>
            <a:ext cx="8259762" cy="5044667"/>
          </a:xfrm>
        </p:spPr>
        <p:txBody>
          <a:bodyPr/>
          <a:lstStyle/>
          <a:p>
            <a:r>
              <a:rPr lang="en-US" sz="2400" b="1" cap="small" dirty="0" smtClean="0">
                <a:solidFill>
                  <a:schemeClr val="dk2"/>
                </a:solidFill>
                <a:latin typeface="Century Schoolbook"/>
                <a:ea typeface="Century Schoolbook"/>
                <a:cs typeface="Century Schoolbook"/>
                <a:sym typeface="Century Schoolbook"/>
              </a:rPr>
              <a:t>concepts </a:t>
            </a:r>
            <a:r>
              <a:rPr lang="en-US" sz="2400" b="1" cap="small" dirty="0">
                <a:solidFill>
                  <a:schemeClr val="dk2"/>
                </a:solidFill>
                <a:latin typeface="Century Schoolbook"/>
                <a:ea typeface="Century Schoolbook"/>
                <a:cs typeface="Century Schoolbook"/>
                <a:sym typeface="Century Schoolbook"/>
              </a:rPr>
              <a:t>of </a:t>
            </a:r>
            <a:r>
              <a:rPr lang="en-US" sz="2400" b="1" cap="small" dirty="0" smtClean="0">
                <a:solidFill>
                  <a:schemeClr val="dk2"/>
                </a:solidFill>
                <a:latin typeface="Century Schoolbook"/>
                <a:ea typeface="Century Schoolbook"/>
                <a:cs typeface="Century Schoolbook"/>
                <a:sym typeface="Century Schoolbook"/>
              </a:rPr>
              <a:t> paging</a:t>
            </a:r>
          </a:p>
          <a:p>
            <a:r>
              <a:rPr lang="en-US" sz="2400" b="1" cap="small" dirty="0">
                <a:solidFill>
                  <a:schemeClr val="dk2"/>
                </a:solidFill>
                <a:latin typeface="Century Schoolbook"/>
                <a:ea typeface="Century Schoolbook"/>
                <a:cs typeface="Century Schoolbook"/>
                <a:sym typeface="Century Schoolbook"/>
              </a:rPr>
              <a:t>concepts of demand </a:t>
            </a:r>
            <a:r>
              <a:rPr lang="en-US" sz="2400" b="1" cap="small" dirty="0" smtClean="0">
                <a:solidFill>
                  <a:schemeClr val="dk2"/>
                </a:solidFill>
                <a:latin typeface="Century Schoolbook"/>
                <a:ea typeface="Century Schoolbook"/>
                <a:cs typeface="Century Schoolbook"/>
                <a:sym typeface="Century Schoolbook"/>
              </a:rPr>
              <a:t>paging</a:t>
            </a:r>
            <a:endParaRPr lang="en-IN" sz="2400" dirty="0" smtClean="0"/>
          </a:p>
          <a:p>
            <a:r>
              <a:rPr lang="en-IN" sz="2400" b="1" cap="small" dirty="0" smtClean="0">
                <a:solidFill>
                  <a:schemeClr val="dk2"/>
                </a:solidFill>
                <a:latin typeface="Century Schoolbook"/>
                <a:ea typeface="Century Schoolbook"/>
                <a:cs typeface="Century Schoolbook"/>
                <a:sym typeface="Century Schoolbook"/>
              </a:rPr>
              <a:t>Review </a:t>
            </a:r>
            <a:r>
              <a:rPr lang="en-IN" sz="2400" b="1" cap="small" dirty="0">
                <a:solidFill>
                  <a:schemeClr val="dk2"/>
                </a:solidFill>
                <a:latin typeface="Century Schoolbook"/>
                <a:ea typeface="Century Schoolbook"/>
                <a:cs typeface="Century Schoolbook"/>
                <a:sym typeface="Century Schoolbook"/>
              </a:rPr>
              <a:t>paging and page replacement </a:t>
            </a:r>
            <a:endParaRPr lang="en-IN" sz="2400" b="1" cap="small" dirty="0" smtClean="0">
              <a:solidFill>
                <a:schemeClr val="dk2"/>
              </a:solidFill>
              <a:latin typeface="Century Schoolbook"/>
              <a:ea typeface="Century Schoolbook"/>
              <a:cs typeface="Century Schoolbook"/>
              <a:sym typeface="Century Schoolbook"/>
            </a:endParaRPr>
          </a:p>
          <a:p>
            <a:r>
              <a:rPr lang="en-IN" sz="2400" b="1" cap="small" dirty="0">
                <a:solidFill>
                  <a:schemeClr val="dk2"/>
                </a:solidFill>
                <a:latin typeface="Century Schoolbook"/>
                <a:ea typeface="Century Schoolbook"/>
                <a:cs typeface="Century Schoolbook"/>
                <a:sym typeface="Century Schoolbook"/>
              </a:rPr>
              <a:t>page replacement algorithms </a:t>
            </a:r>
            <a:br>
              <a:rPr lang="en-IN" sz="2400" b="1" cap="small" dirty="0">
                <a:solidFill>
                  <a:schemeClr val="dk2"/>
                </a:solidFill>
                <a:latin typeface="Century Schoolbook"/>
                <a:ea typeface="Century Schoolbook"/>
                <a:cs typeface="Century Schoolbook"/>
                <a:sym typeface="Century Schoolbook"/>
              </a:rPr>
            </a:br>
            <a:r>
              <a:rPr lang="en-IN" sz="2400" b="1" cap="small" dirty="0">
                <a:solidFill>
                  <a:schemeClr val="dk2"/>
                </a:solidFill>
                <a:latin typeface="Century Schoolbook"/>
                <a:ea typeface="Century Schoolbook"/>
                <a:cs typeface="Century Schoolbook"/>
                <a:sym typeface="Century Schoolbook"/>
              </a:rPr>
              <a:t>	a. Optimal</a:t>
            </a:r>
            <a:br>
              <a:rPr lang="en-IN" sz="2400" b="1" cap="small" dirty="0">
                <a:solidFill>
                  <a:schemeClr val="dk2"/>
                </a:solidFill>
                <a:latin typeface="Century Schoolbook"/>
                <a:ea typeface="Century Schoolbook"/>
                <a:cs typeface="Century Schoolbook"/>
                <a:sym typeface="Century Schoolbook"/>
              </a:rPr>
            </a:br>
            <a:r>
              <a:rPr lang="en-IN" sz="2400" b="1" cap="small" dirty="0">
                <a:solidFill>
                  <a:schemeClr val="dk2"/>
                </a:solidFill>
                <a:latin typeface="Century Schoolbook"/>
                <a:ea typeface="Century Schoolbook"/>
                <a:cs typeface="Century Schoolbook"/>
                <a:sym typeface="Century Schoolbook"/>
              </a:rPr>
              <a:t>	b. FIFO </a:t>
            </a:r>
            <a:br>
              <a:rPr lang="en-IN" sz="2400" b="1" cap="small" dirty="0">
                <a:solidFill>
                  <a:schemeClr val="dk2"/>
                </a:solidFill>
                <a:latin typeface="Century Schoolbook"/>
                <a:ea typeface="Century Schoolbook"/>
                <a:cs typeface="Century Schoolbook"/>
                <a:sym typeface="Century Schoolbook"/>
              </a:rPr>
            </a:br>
            <a:r>
              <a:rPr lang="en-IN" sz="2400" b="1" cap="small" dirty="0">
                <a:solidFill>
                  <a:schemeClr val="dk2"/>
                </a:solidFill>
                <a:latin typeface="Century Schoolbook"/>
                <a:ea typeface="Century Schoolbook"/>
                <a:cs typeface="Century Schoolbook"/>
                <a:sym typeface="Century Schoolbook"/>
              </a:rPr>
              <a:t>	c. NFU </a:t>
            </a:r>
            <a:br>
              <a:rPr lang="en-IN" sz="2400" b="1" cap="small" dirty="0">
                <a:solidFill>
                  <a:schemeClr val="dk2"/>
                </a:solidFill>
                <a:latin typeface="Century Schoolbook"/>
                <a:ea typeface="Century Schoolbook"/>
                <a:cs typeface="Century Schoolbook"/>
                <a:sym typeface="Century Schoolbook"/>
              </a:rPr>
            </a:br>
            <a:r>
              <a:rPr lang="en-IN" sz="2400" b="1" cap="small" dirty="0">
                <a:solidFill>
                  <a:schemeClr val="dk2"/>
                </a:solidFill>
                <a:latin typeface="Century Schoolbook"/>
                <a:ea typeface="Century Schoolbook"/>
                <a:cs typeface="Century Schoolbook"/>
                <a:sym typeface="Century Schoolbook"/>
              </a:rPr>
              <a:t>	d. NRU </a:t>
            </a:r>
            <a:br>
              <a:rPr lang="en-IN" sz="2400" b="1" cap="small" dirty="0">
                <a:solidFill>
                  <a:schemeClr val="dk2"/>
                </a:solidFill>
                <a:latin typeface="Century Schoolbook"/>
                <a:ea typeface="Century Schoolbook"/>
                <a:cs typeface="Century Schoolbook"/>
                <a:sym typeface="Century Schoolbook"/>
              </a:rPr>
            </a:br>
            <a:r>
              <a:rPr lang="en-IN" sz="2400" b="1" cap="small" dirty="0">
                <a:solidFill>
                  <a:schemeClr val="dk2"/>
                </a:solidFill>
                <a:latin typeface="Century Schoolbook"/>
                <a:ea typeface="Century Schoolbook"/>
                <a:cs typeface="Century Schoolbook"/>
                <a:sym typeface="Century Schoolbook"/>
              </a:rPr>
              <a:t>	e. LRU </a:t>
            </a:r>
            <a:endParaRPr lang="en-IN" sz="2400" b="1" cap="small" dirty="0" smtClean="0">
              <a:solidFill>
                <a:schemeClr val="dk2"/>
              </a:solidFill>
              <a:latin typeface="Century Schoolbook"/>
              <a:ea typeface="Century Schoolbook"/>
              <a:cs typeface="Century Schoolbook"/>
              <a:sym typeface="Century Schoolbook"/>
            </a:endParaRPr>
          </a:p>
          <a:p>
            <a:r>
              <a:rPr lang="en-IN" sz="2400" b="1" cap="small" dirty="0" smtClean="0">
                <a:solidFill>
                  <a:schemeClr val="dk2"/>
                </a:solidFill>
                <a:latin typeface="Century Schoolbook"/>
                <a:ea typeface="Century Schoolbook"/>
                <a:cs typeface="Century Schoolbook"/>
                <a:sym typeface="Century Schoolbook"/>
              </a:rPr>
              <a:t>Conclusion</a:t>
            </a:r>
          </a:p>
          <a:p>
            <a:r>
              <a:rPr lang="en-US" sz="2400" b="1" cap="small" dirty="0">
                <a:solidFill>
                  <a:schemeClr val="dk2"/>
                </a:solidFill>
                <a:latin typeface="Century Schoolbook"/>
                <a:ea typeface="Century Schoolbook"/>
                <a:cs typeface="Century Schoolbook"/>
                <a:sym typeface="Century Schoolbook"/>
              </a:rPr>
              <a:t>References</a:t>
            </a:r>
            <a:r>
              <a:rPr lang="en-IN" b="1" cap="small" dirty="0">
                <a:solidFill>
                  <a:schemeClr val="dk2"/>
                </a:solidFill>
                <a:latin typeface="Century Schoolbook"/>
                <a:ea typeface="Century Schoolbook"/>
                <a:cs typeface="Century Schoolbook"/>
                <a:sym typeface="Century Schoolbook"/>
              </a:rPr>
              <a:t/>
            </a:r>
            <a:br>
              <a:rPr lang="en-IN" b="1" cap="small" dirty="0">
                <a:solidFill>
                  <a:schemeClr val="dk2"/>
                </a:solidFill>
                <a:latin typeface="Century Schoolbook"/>
                <a:ea typeface="Century Schoolbook"/>
                <a:cs typeface="Century Schoolbook"/>
                <a:sym typeface="Century Schoolbook"/>
              </a:rPr>
            </a:br>
            <a:endParaRPr lang="en-IN" b="1" cap="small" dirty="0" smtClean="0">
              <a:solidFill>
                <a:schemeClr val="dk2"/>
              </a:solidFill>
              <a:latin typeface="Century Schoolbook"/>
              <a:ea typeface="Century Schoolbook"/>
              <a:cs typeface="Century Schoolbook"/>
              <a:sym typeface="Century Schoolbook"/>
            </a:endParaRPr>
          </a:p>
          <a:p>
            <a:endParaRPr lang="en-IN" b="1" cap="small" dirty="0" smtClean="0">
              <a:solidFill>
                <a:schemeClr val="dk2"/>
              </a:solidFill>
              <a:latin typeface="Century Schoolbook"/>
              <a:ea typeface="Century Schoolbook"/>
              <a:cs typeface="Century Schoolbook"/>
              <a:sym typeface="Century Schoolbook"/>
            </a:endParaRPr>
          </a:p>
          <a:p>
            <a:endParaRPr lang="en-IN" b="1" cap="small" dirty="0" smtClean="0">
              <a:solidFill>
                <a:schemeClr val="dk2"/>
              </a:solidFill>
              <a:latin typeface="Century Schoolbook"/>
              <a:ea typeface="Century Schoolbook"/>
              <a:cs typeface="Century Schoolbook"/>
              <a:sym typeface="Century Schoolbook"/>
            </a:endParaRP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21815547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82" y="247242"/>
            <a:ext cx="8255000" cy="658812"/>
          </a:xfrm>
        </p:spPr>
        <p:txBody>
          <a:bodyPr/>
          <a:lstStyle/>
          <a:p>
            <a:r>
              <a:rPr lang="en-IN" dirty="0">
                <a:latin typeface="Century" panose="02040604050505020304" pitchFamily="18" charset="0"/>
              </a:rPr>
              <a:t>What is </a:t>
            </a:r>
            <a:r>
              <a:rPr lang="en-IN" sz="2400" dirty="0">
                <a:latin typeface="Century" panose="02040604050505020304" pitchFamily="18" charset="0"/>
              </a:rPr>
              <a:t>Paging</a:t>
            </a:r>
            <a:r>
              <a:rPr lang="en-IN" dirty="0">
                <a:latin typeface="Century" panose="02040604050505020304" pitchFamily="18" charset="0"/>
              </a:rPr>
              <a:t>?</a:t>
            </a:r>
          </a:p>
        </p:txBody>
      </p:sp>
      <p:sp>
        <p:nvSpPr>
          <p:cNvPr id="3" name="Content Placeholder 2"/>
          <p:cNvSpPr>
            <a:spLocks noGrp="1"/>
          </p:cNvSpPr>
          <p:nvPr>
            <p:ph idx="1"/>
          </p:nvPr>
        </p:nvSpPr>
        <p:spPr>
          <a:xfrm>
            <a:off x="215720" y="1238568"/>
            <a:ext cx="8259762" cy="4022725"/>
          </a:xfrm>
        </p:spPr>
        <p:txBody>
          <a:bodyPr/>
          <a:lstStyle/>
          <a:p>
            <a:r>
              <a:rPr lang="en-IN" dirty="0">
                <a:latin typeface="Century" panose="02040604050505020304" pitchFamily="18" charset="0"/>
              </a:rPr>
              <a:t>The OS divides virtual memory and the main memory into units, called </a:t>
            </a:r>
            <a:r>
              <a:rPr lang="en-IN" dirty="0" smtClean="0">
                <a:latin typeface="Century" panose="02040604050505020304" pitchFamily="18" charset="0"/>
              </a:rPr>
              <a:t>“pages”.</a:t>
            </a:r>
          </a:p>
          <a:p>
            <a:r>
              <a:rPr lang="en-IN" dirty="0">
                <a:latin typeface="Century" panose="02040604050505020304" pitchFamily="18" charset="0"/>
              </a:rPr>
              <a:t>Each used page can be either in secondary memory or in a page frame in main memory</a:t>
            </a:r>
            <a:r>
              <a:rPr lang="en-IN" dirty="0" smtClean="0">
                <a:latin typeface="Century" panose="02040604050505020304" pitchFamily="18" charset="0"/>
              </a:rPr>
              <a:t>.</a:t>
            </a:r>
          </a:p>
          <a:p>
            <a:r>
              <a:rPr lang="en-IN" dirty="0">
                <a:latin typeface="Century" panose="02040604050505020304" pitchFamily="18" charset="0"/>
              </a:rPr>
              <a:t>A frame does not have to comprise a single physically contiguous region in secondary storage.</a:t>
            </a:r>
          </a:p>
        </p:txBody>
      </p:sp>
    </p:spTree>
    <p:extLst>
      <p:ext uri="{BB962C8B-B14F-4D97-AF65-F5344CB8AC3E}">
        <p14:creationId xmlns:p14="http://schemas.microsoft.com/office/powerpoint/2010/main" val="309673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59" y="201325"/>
            <a:ext cx="8255000" cy="658812"/>
          </a:xfrm>
        </p:spPr>
        <p:txBody>
          <a:bodyPr/>
          <a:lstStyle/>
          <a:p>
            <a:r>
              <a:rPr lang="en-US">
                <a:solidFill>
                  <a:schemeClr val="bg2">
                    <a:lumMod val="95000"/>
                    <a:lumOff val="5000"/>
                  </a:schemeClr>
                </a:solidFill>
                <a:latin typeface="Times New Roman" charset="0"/>
                <a:ea typeface="Times New Roman" charset="0"/>
                <a:cs typeface="Times New Roman" charset="0"/>
              </a:rPr>
              <a:t>Base and Limit register: Memory Protection</a:t>
            </a:r>
            <a:endParaRPr lang="en-US"/>
          </a:p>
        </p:txBody>
      </p:sp>
      <p:sp>
        <p:nvSpPr>
          <p:cNvPr id="3" name="Text Placeholder 2"/>
          <p:cNvSpPr>
            <a:spLocks noGrp="1"/>
          </p:cNvSpPr>
          <p:nvPr>
            <p:ph type="body" sz="half" idx="1"/>
          </p:nvPr>
        </p:nvSpPr>
        <p:spPr/>
        <p:txBody>
          <a:bodyPr/>
          <a:lstStyle/>
          <a:p>
            <a:pPr algn="just">
              <a:lnSpc>
                <a:spcPct val="150000"/>
              </a:lnSpc>
            </a:pPr>
            <a:r>
              <a:rPr lang="en-US" sz="1600" dirty="0" smtClean="0">
                <a:solidFill>
                  <a:schemeClr val="bg2">
                    <a:lumMod val="95000"/>
                    <a:lumOff val="5000"/>
                  </a:schemeClr>
                </a:solidFill>
                <a:latin typeface="Times New Roman" charset="0"/>
                <a:ea typeface="Times New Roman" charset="0"/>
                <a:cs typeface="Times New Roman" charset="0"/>
              </a:rPr>
              <a:t>Set of address that a process can use to address memory called an address space. It is range od valid addresses in a memory which are available for a program or process</a:t>
            </a:r>
            <a:r>
              <a:rPr lang="en-US" sz="1600" dirty="0" smtClean="0"/>
              <a:t>.</a:t>
            </a:r>
          </a:p>
          <a:p>
            <a:pPr algn="just"/>
            <a:r>
              <a:rPr lang="en-US" sz="1600" dirty="0" smtClean="0">
                <a:solidFill>
                  <a:schemeClr val="bg2">
                    <a:lumMod val="95000"/>
                    <a:lumOff val="5000"/>
                  </a:schemeClr>
                </a:solidFill>
                <a:latin typeface="Times New Roman" charset="0"/>
                <a:ea typeface="Times New Roman" charset="0"/>
                <a:cs typeface="Times New Roman" charset="0"/>
              </a:rPr>
              <a:t>Start address of program is </a:t>
            </a:r>
            <a:r>
              <a:rPr lang="en-US" sz="1600" b="1" dirty="0" smtClean="0">
                <a:solidFill>
                  <a:schemeClr val="bg2">
                    <a:lumMod val="95000"/>
                    <a:lumOff val="5000"/>
                  </a:schemeClr>
                </a:solidFill>
                <a:latin typeface="Times New Roman" charset="0"/>
                <a:ea typeface="Times New Roman" charset="0"/>
                <a:cs typeface="Times New Roman" charset="0"/>
              </a:rPr>
              <a:t>base register.</a:t>
            </a:r>
          </a:p>
          <a:p>
            <a:pPr algn="just"/>
            <a:r>
              <a:rPr lang="en-US" sz="1600" dirty="0" smtClean="0">
                <a:solidFill>
                  <a:schemeClr val="bg2">
                    <a:lumMod val="95000"/>
                    <a:lumOff val="5000"/>
                  </a:schemeClr>
                </a:solidFill>
                <a:latin typeface="Times New Roman" charset="0"/>
                <a:ea typeface="Times New Roman" charset="0"/>
                <a:cs typeface="Times New Roman" charset="0"/>
              </a:rPr>
              <a:t>Length of program is </a:t>
            </a:r>
            <a:r>
              <a:rPr lang="en-US" sz="1600" b="1" dirty="0" smtClean="0">
                <a:solidFill>
                  <a:schemeClr val="bg2">
                    <a:lumMod val="95000"/>
                    <a:lumOff val="5000"/>
                  </a:schemeClr>
                </a:solidFill>
                <a:latin typeface="Times New Roman" charset="0"/>
                <a:ea typeface="Times New Roman" charset="0"/>
                <a:cs typeface="Times New Roman" charset="0"/>
              </a:rPr>
              <a:t>limit register.</a:t>
            </a:r>
          </a:p>
          <a:p>
            <a:pPr algn="just"/>
            <a:endParaRPr lang="en-US" sz="1600" b="1" dirty="0">
              <a:solidFill>
                <a:schemeClr val="bg2">
                  <a:lumMod val="95000"/>
                  <a:lumOff val="5000"/>
                </a:schemeClr>
              </a:solidFill>
              <a:latin typeface="Times New Roman" charset="0"/>
              <a:ea typeface="Times New Roman" charset="0"/>
              <a:cs typeface="Times New Roman" charset="0"/>
            </a:endParaRPr>
          </a:p>
          <a:p>
            <a:pPr algn="just"/>
            <a:r>
              <a:rPr lang="en-US" sz="1600" b="1" dirty="0" smtClean="0">
                <a:solidFill>
                  <a:schemeClr val="bg2">
                    <a:lumMod val="95000"/>
                    <a:lumOff val="5000"/>
                  </a:schemeClr>
                </a:solidFill>
                <a:latin typeface="Times New Roman" charset="0"/>
                <a:ea typeface="Times New Roman" charset="0"/>
                <a:cs typeface="Times New Roman" charset="0"/>
              </a:rPr>
              <a:t>Base and limit register only modify by OS</a:t>
            </a:r>
            <a:endParaRPr lang="en-US" sz="1600" b="1" dirty="0">
              <a:solidFill>
                <a:schemeClr val="bg2">
                  <a:lumMod val="95000"/>
                  <a:lumOff val="5000"/>
                </a:schemeClr>
              </a:solidFill>
              <a:latin typeface="Times New Roman" charset="0"/>
              <a:ea typeface="Times New Roman" charset="0"/>
              <a:cs typeface="Times New Roman"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743" y="1970088"/>
            <a:ext cx="4481257" cy="3308494"/>
          </a:xfrm>
          <a:prstGeom prst="rect">
            <a:avLst/>
          </a:prstGeom>
        </p:spPr>
      </p:pic>
    </p:spTree>
    <p:extLst>
      <p:ext uri="{BB962C8B-B14F-4D97-AF65-F5344CB8AC3E}">
        <p14:creationId xmlns:p14="http://schemas.microsoft.com/office/powerpoint/2010/main" val="19892264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05" y="155802"/>
            <a:ext cx="8255000" cy="658812"/>
          </a:xfrm>
        </p:spPr>
        <p:txBody>
          <a:bodyPr/>
          <a:lstStyle/>
          <a:p>
            <a:pPr lvl="0"/>
            <a:r>
              <a:rPr lang="en-US" sz="2400" b="1" cap="small" dirty="0">
                <a:solidFill>
                  <a:schemeClr val="dk2"/>
                </a:solidFill>
                <a:latin typeface="Century Schoolbook"/>
                <a:ea typeface="Century Schoolbook"/>
                <a:cs typeface="Century Schoolbook"/>
                <a:sym typeface="Century Schoolbook"/>
              </a:rPr>
              <a:t>concepts of demand paging:</a:t>
            </a:r>
            <a:r>
              <a:rPr lang="en-US" sz="2400" b="1" dirty="0">
                <a:solidFill>
                  <a:schemeClr val="bg2"/>
                </a:solidFill>
              </a:rPr>
              <a:t/>
            </a:r>
            <a:br>
              <a:rPr lang="en-US" sz="2400" b="1" dirty="0">
                <a:solidFill>
                  <a:schemeClr val="bg2"/>
                </a:solidFill>
              </a:rPr>
            </a:br>
            <a:endParaRPr lang="en-IN" dirty="0"/>
          </a:p>
        </p:txBody>
      </p:sp>
      <p:sp>
        <p:nvSpPr>
          <p:cNvPr id="3" name="Content Placeholder 2"/>
          <p:cNvSpPr>
            <a:spLocks noGrp="1"/>
          </p:cNvSpPr>
          <p:nvPr>
            <p:ph idx="1"/>
          </p:nvPr>
        </p:nvSpPr>
        <p:spPr>
          <a:xfrm>
            <a:off x="142105" y="1055688"/>
            <a:ext cx="8259762" cy="5253672"/>
          </a:xfrm>
        </p:spPr>
        <p:txBody>
          <a:bodyPr/>
          <a:lstStyle/>
          <a:p>
            <a:r>
              <a:rPr lang="en-IN" dirty="0">
                <a:latin typeface="Century" panose="02040604050505020304" pitchFamily="18" charset="0"/>
              </a:rPr>
              <a:t>According to the concept of Virtual Memory, in order to execute some process, only a part of the process needs to be present in the main memory which means that only a few pages will only be present in the main memory at any time</a:t>
            </a:r>
            <a:r>
              <a:rPr lang="en-IN" dirty="0" smtClean="0">
                <a:latin typeface="Century" panose="02040604050505020304" pitchFamily="18" charset="0"/>
              </a:rPr>
              <a:t>.</a:t>
            </a:r>
          </a:p>
          <a:p>
            <a:r>
              <a:rPr lang="en-IN" dirty="0">
                <a:latin typeface="Century" panose="02040604050505020304" pitchFamily="18" charset="0"/>
              </a:rPr>
              <a:t>However, deciding, which pages need to be kept in the main memory and which need to be kept in the secondary memory, is going to be difficult because we cannot say in advance that a process will require a particular page at particular time</a:t>
            </a:r>
            <a:r>
              <a:rPr lang="en-IN" dirty="0" smtClean="0">
                <a:latin typeface="Century" panose="02040604050505020304" pitchFamily="18" charset="0"/>
              </a:rPr>
              <a:t>.</a:t>
            </a:r>
          </a:p>
          <a:p>
            <a:r>
              <a:rPr lang="en-IN" dirty="0">
                <a:latin typeface="Century" panose="02040604050505020304" pitchFamily="18" charset="0"/>
              </a:rPr>
              <a:t>Therefore, to overcome this problem, there is a concept called Demand Paging is introduced. It suggests keeping all pages of the frames in the secondary memory until they are required. In other words, it says that do not load any page in the main memory until it is required</a:t>
            </a:r>
            <a:r>
              <a:rPr lang="en-IN" dirty="0" smtClean="0">
                <a:latin typeface="Century" panose="02040604050505020304" pitchFamily="18" charset="0"/>
              </a:rPr>
              <a:t>.</a:t>
            </a:r>
          </a:p>
          <a:p>
            <a:r>
              <a:rPr lang="en-IN" dirty="0">
                <a:latin typeface="Century" panose="02040604050505020304" pitchFamily="18" charset="0"/>
              </a:rPr>
              <a:t>Whenever any page is referred for the first time in the main memory, then that page will be found in the secondary memory.</a:t>
            </a:r>
            <a:br>
              <a:rPr lang="en-IN" dirty="0">
                <a:latin typeface="Century" panose="02040604050505020304" pitchFamily="18" charset="0"/>
              </a:rPr>
            </a:br>
            <a:r>
              <a:rPr lang="en-IN" dirty="0">
                <a:latin typeface="Century" panose="02040604050505020304" pitchFamily="18" charset="0"/>
              </a:rPr>
              <a:t/>
            </a:r>
            <a:br>
              <a:rPr lang="en-IN" dirty="0">
                <a:latin typeface="Century" panose="02040604050505020304" pitchFamily="18" charset="0"/>
              </a:rPr>
            </a:br>
            <a:endParaRPr lang="en-IN" dirty="0">
              <a:latin typeface="Century" panose="02040604050505020304" pitchFamily="18" charset="0"/>
            </a:endParaRPr>
          </a:p>
        </p:txBody>
      </p:sp>
    </p:spTree>
    <p:extLst>
      <p:ext uri="{BB962C8B-B14F-4D97-AF65-F5344CB8AC3E}">
        <p14:creationId xmlns:p14="http://schemas.microsoft.com/office/powerpoint/2010/main" val="3226499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4888"/>
            <a:ext cx="9088118" cy="4582164"/>
          </a:xfrm>
          <a:prstGeom prst="rect">
            <a:avLst/>
          </a:prstGeom>
        </p:spPr>
      </p:pic>
      <p:sp>
        <p:nvSpPr>
          <p:cNvPr id="5" name="Rectangle 4"/>
          <p:cNvSpPr/>
          <p:nvPr/>
        </p:nvSpPr>
        <p:spPr>
          <a:xfrm>
            <a:off x="238817" y="206774"/>
            <a:ext cx="5652532" cy="461665"/>
          </a:xfrm>
          <a:prstGeom prst="rect">
            <a:avLst/>
          </a:prstGeom>
        </p:spPr>
        <p:txBody>
          <a:bodyPr wrap="square">
            <a:spAutoFit/>
          </a:bodyPr>
          <a:lstStyle/>
          <a:p>
            <a:pPr algn="l"/>
            <a:r>
              <a:rPr lang="en-US" b="1" cap="small" dirty="0">
                <a:solidFill>
                  <a:schemeClr val="dk2"/>
                </a:solidFill>
                <a:latin typeface="Century Schoolbook"/>
                <a:ea typeface="Century Schoolbook"/>
                <a:cs typeface="Century Schoolbook"/>
                <a:sym typeface="Century Schoolbook"/>
              </a:rPr>
              <a:t>demand paging</a:t>
            </a:r>
            <a:endParaRPr lang="en-IN" dirty="0"/>
          </a:p>
        </p:txBody>
      </p:sp>
    </p:spTree>
    <p:extLst>
      <p:ext uri="{BB962C8B-B14F-4D97-AF65-F5344CB8AC3E}">
        <p14:creationId xmlns:p14="http://schemas.microsoft.com/office/powerpoint/2010/main" val="21956992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71" y="155802"/>
            <a:ext cx="8255000" cy="658812"/>
          </a:xfrm>
        </p:spPr>
        <p:txBody>
          <a:bodyPr/>
          <a:lstStyle/>
          <a:p>
            <a:r>
              <a:rPr lang="en-IN" sz="2400" dirty="0">
                <a:latin typeface="Century" panose="02040604050505020304" pitchFamily="18" charset="0"/>
              </a:rPr>
              <a:t>Page Fault </a:t>
            </a:r>
          </a:p>
        </p:txBody>
      </p:sp>
      <p:sp>
        <p:nvSpPr>
          <p:cNvPr id="3" name="Content Placeholder 2"/>
          <p:cNvSpPr>
            <a:spLocks noGrp="1"/>
          </p:cNvSpPr>
          <p:nvPr>
            <p:ph idx="1"/>
          </p:nvPr>
        </p:nvSpPr>
        <p:spPr>
          <a:xfrm>
            <a:off x="239897" y="1173253"/>
            <a:ext cx="8368526" cy="4535216"/>
          </a:xfrm>
        </p:spPr>
        <p:txBody>
          <a:bodyPr/>
          <a:lstStyle/>
          <a:p>
            <a:r>
              <a:rPr lang="en-IN" dirty="0">
                <a:latin typeface="Century" panose="02040604050505020304" pitchFamily="18" charset="0"/>
              </a:rPr>
              <a:t> If there is a reference to a page, first reference to that page will trap to operating system: page fault </a:t>
            </a:r>
            <a:endParaRPr lang="en-IN" dirty="0" smtClean="0">
              <a:latin typeface="Century" panose="02040604050505020304" pitchFamily="18" charset="0"/>
            </a:endParaRPr>
          </a:p>
          <a:p>
            <a:r>
              <a:rPr lang="en-IN" dirty="0" smtClean="0">
                <a:latin typeface="Century" panose="02040604050505020304" pitchFamily="18" charset="0"/>
              </a:rPr>
              <a:t> </a:t>
            </a:r>
            <a:r>
              <a:rPr lang="en-IN" dirty="0">
                <a:latin typeface="Century" panose="02040604050505020304" pitchFamily="18" charset="0"/>
              </a:rPr>
              <a:t>Operating system looks at another table to decide: - Invalid reference abort </a:t>
            </a:r>
            <a:endParaRPr lang="en-IN" dirty="0" smtClean="0">
              <a:latin typeface="Century" panose="02040604050505020304" pitchFamily="18" charset="0"/>
            </a:endParaRPr>
          </a:p>
          <a:p>
            <a:r>
              <a:rPr lang="en-IN" dirty="0" smtClean="0">
                <a:latin typeface="Century" panose="02040604050505020304" pitchFamily="18" charset="0"/>
              </a:rPr>
              <a:t> </a:t>
            </a:r>
            <a:r>
              <a:rPr lang="en-IN" dirty="0">
                <a:latin typeface="Century" panose="02040604050505020304" pitchFamily="18" charset="0"/>
              </a:rPr>
              <a:t>Get empty frame </a:t>
            </a:r>
            <a:endParaRPr lang="en-IN" dirty="0" smtClean="0">
              <a:latin typeface="Century" panose="02040604050505020304" pitchFamily="18" charset="0"/>
            </a:endParaRPr>
          </a:p>
          <a:p>
            <a:r>
              <a:rPr lang="en-IN" dirty="0" smtClean="0">
                <a:latin typeface="Century" panose="02040604050505020304" pitchFamily="18" charset="0"/>
              </a:rPr>
              <a:t> </a:t>
            </a:r>
            <a:r>
              <a:rPr lang="en-IN" dirty="0">
                <a:latin typeface="Century" panose="02040604050505020304" pitchFamily="18" charset="0"/>
              </a:rPr>
              <a:t>Swap page into </a:t>
            </a:r>
            <a:r>
              <a:rPr lang="en-IN" dirty="0" smtClean="0">
                <a:latin typeface="Century" panose="02040604050505020304" pitchFamily="18" charset="0"/>
              </a:rPr>
              <a:t>frame</a:t>
            </a:r>
          </a:p>
          <a:p>
            <a:r>
              <a:rPr lang="en-IN" dirty="0" smtClean="0">
                <a:latin typeface="Century" panose="02040604050505020304" pitchFamily="18" charset="0"/>
              </a:rPr>
              <a:t>  </a:t>
            </a:r>
            <a:r>
              <a:rPr lang="en-IN" dirty="0">
                <a:latin typeface="Century" panose="02040604050505020304" pitchFamily="18" charset="0"/>
              </a:rPr>
              <a:t>Reset tables </a:t>
            </a:r>
            <a:endParaRPr lang="en-IN" dirty="0" smtClean="0">
              <a:latin typeface="Century" panose="02040604050505020304" pitchFamily="18" charset="0"/>
            </a:endParaRPr>
          </a:p>
          <a:p>
            <a:r>
              <a:rPr lang="en-IN" dirty="0" smtClean="0">
                <a:latin typeface="Century" panose="02040604050505020304" pitchFamily="18" charset="0"/>
              </a:rPr>
              <a:t> </a:t>
            </a:r>
            <a:r>
              <a:rPr lang="en-IN" dirty="0">
                <a:latin typeface="Century" panose="02040604050505020304" pitchFamily="18" charset="0"/>
              </a:rPr>
              <a:t>Set validation bit = v </a:t>
            </a:r>
            <a:endParaRPr lang="en-IN" dirty="0" smtClean="0">
              <a:latin typeface="Century" panose="02040604050505020304" pitchFamily="18" charset="0"/>
            </a:endParaRPr>
          </a:p>
          <a:p>
            <a:r>
              <a:rPr lang="en-IN" dirty="0" smtClean="0">
                <a:latin typeface="Century" panose="02040604050505020304" pitchFamily="18" charset="0"/>
              </a:rPr>
              <a:t> </a:t>
            </a:r>
            <a:r>
              <a:rPr lang="en-IN" dirty="0">
                <a:latin typeface="Century" panose="02040604050505020304" pitchFamily="18" charset="0"/>
              </a:rPr>
              <a:t>Restart the instruction that caused the page fault</a:t>
            </a:r>
          </a:p>
        </p:txBody>
      </p:sp>
    </p:spTree>
    <p:extLst>
      <p:ext uri="{BB962C8B-B14F-4D97-AF65-F5344CB8AC3E}">
        <p14:creationId xmlns:p14="http://schemas.microsoft.com/office/powerpoint/2010/main" val="31881654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79" y="208054"/>
            <a:ext cx="8255000" cy="658812"/>
          </a:xfrm>
        </p:spPr>
        <p:txBody>
          <a:bodyPr/>
          <a:lstStyle/>
          <a:p>
            <a:r>
              <a:rPr lang="en-IN" sz="2400" dirty="0">
                <a:latin typeface="Century" panose="02040604050505020304" pitchFamily="18" charset="0"/>
              </a:rPr>
              <a:t>Performance of Demand Paging</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326" y="1120775"/>
            <a:ext cx="7887653" cy="5201499"/>
          </a:xfrm>
        </p:spPr>
      </p:pic>
    </p:spTree>
    <p:extLst>
      <p:ext uri="{BB962C8B-B14F-4D97-AF65-F5344CB8AC3E}">
        <p14:creationId xmlns:p14="http://schemas.microsoft.com/office/powerpoint/2010/main" val="29426473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67" y="260305"/>
            <a:ext cx="8255000" cy="658812"/>
          </a:xfrm>
        </p:spPr>
        <p:txBody>
          <a:bodyPr/>
          <a:lstStyle/>
          <a:p>
            <a:r>
              <a:rPr lang="en-IN" sz="2400" dirty="0">
                <a:latin typeface="Century" panose="02040604050505020304" pitchFamily="18" charset="0"/>
              </a:rPr>
              <a:t>Demand Paging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89" y="919117"/>
            <a:ext cx="8331556" cy="4503813"/>
          </a:xfrm>
        </p:spPr>
      </p:pic>
    </p:spTree>
    <p:extLst>
      <p:ext uri="{BB962C8B-B14F-4D97-AF65-F5344CB8AC3E}">
        <p14:creationId xmlns:p14="http://schemas.microsoft.com/office/powerpoint/2010/main" val="24744288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08054"/>
            <a:ext cx="8255000" cy="658812"/>
          </a:xfrm>
        </p:spPr>
        <p:txBody>
          <a:bodyPr/>
          <a:lstStyle/>
          <a:p>
            <a:r>
              <a:rPr lang="en-IN" sz="2400" dirty="0">
                <a:latin typeface="Centaur" panose="02030504050205020304" pitchFamily="18" charset="0"/>
              </a:rPr>
              <a:t>HARDWARE SUPPORT</a:t>
            </a:r>
            <a:r>
              <a:rPr lang="en-IN" dirty="0"/>
              <a:t/>
            </a:r>
            <a:br>
              <a:rPr lang="en-IN" dirty="0"/>
            </a:br>
            <a:endParaRPr lang="en-IN" dirty="0"/>
          </a:p>
        </p:txBody>
      </p:sp>
      <p:sp>
        <p:nvSpPr>
          <p:cNvPr id="3" name="Content Placeholder 2"/>
          <p:cNvSpPr>
            <a:spLocks noGrp="1"/>
          </p:cNvSpPr>
          <p:nvPr>
            <p:ph idx="1"/>
          </p:nvPr>
        </p:nvSpPr>
        <p:spPr>
          <a:xfrm>
            <a:off x="156754" y="1173254"/>
            <a:ext cx="8259762" cy="4022725"/>
          </a:xfrm>
        </p:spPr>
        <p:txBody>
          <a:bodyPr/>
          <a:lstStyle/>
          <a:p>
            <a:r>
              <a:rPr lang="en-IN" sz="2400" dirty="0">
                <a:latin typeface="Centaur" panose="02030504050205020304" pitchFamily="18" charset="0"/>
              </a:rPr>
              <a:t>The hardware to support demand paging is the same as the hardware </a:t>
            </a:r>
            <a:r>
              <a:rPr lang="en-IN" sz="2400" dirty="0" err="1">
                <a:latin typeface="Centaur" panose="02030504050205020304" pitchFamily="18" charset="0"/>
              </a:rPr>
              <a:t>forpaging</a:t>
            </a:r>
            <a:r>
              <a:rPr lang="en-IN" sz="2400" dirty="0">
                <a:latin typeface="Centaur" panose="02030504050205020304" pitchFamily="18" charset="0"/>
              </a:rPr>
              <a:t> and swapping:</a:t>
            </a:r>
          </a:p>
          <a:p>
            <a:r>
              <a:rPr lang="en-IN" sz="2400" dirty="0" smtClean="0">
                <a:latin typeface="Centaur" panose="02030504050205020304" pitchFamily="18" charset="0"/>
              </a:rPr>
              <a:t>PAGE </a:t>
            </a:r>
            <a:r>
              <a:rPr lang="en-IN" sz="2400" dirty="0">
                <a:latin typeface="Centaur" panose="02030504050205020304" pitchFamily="18" charset="0"/>
              </a:rPr>
              <a:t>TABLE : This table has the ability to mark an entry invalid through a valid invalid bit or a special </a:t>
            </a:r>
            <a:r>
              <a:rPr lang="en-IN" sz="2400" dirty="0" err="1">
                <a:latin typeface="Centaur" panose="02030504050205020304" pitchFamily="18" charset="0"/>
              </a:rPr>
              <a:t>valueof</a:t>
            </a:r>
            <a:r>
              <a:rPr lang="en-IN" sz="2400" dirty="0">
                <a:latin typeface="Centaur" panose="02030504050205020304" pitchFamily="18" charset="0"/>
              </a:rPr>
              <a:t> protection bits.</a:t>
            </a:r>
          </a:p>
          <a:p>
            <a:r>
              <a:rPr lang="en-IN" sz="2400" dirty="0" smtClean="0">
                <a:latin typeface="Centaur" panose="02030504050205020304" pitchFamily="18" charset="0"/>
              </a:rPr>
              <a:t>SECONDARY </a:t>
            </a:r>
            <a:r>
              <a:rPr lang="en-IN" sz="2400" dirty="0">
                <a:latin typeface="Centaur" panose="02030504050205020304" pitchFamily="18" charset="0"/>
              </a:rPr>
              <a:t>MEMORY : The memory holds those pages that are not present in the main memory. The secondary memory is </a:t>
            </a:r>
            <a:r>
              <a:rPr lang="en-IN" sz="2400" dirty="0" err="1">
                <a:latin typeface="Centaur" panose="02030504050205020304" pitchFamily="18" charset="0"/>
              </a:rPr>
              <a:t>usuallya</a:t>
            </a:r>
            <a:r>
              <a:rPr lang="en-IN" sz="2400" dirty="0">
                <a:latin typeface="Centaur" panose="02030504050205020304" pitchFamily="18" charset="0"/>
              </a:rPr>
              <a:t> high speed disk. It is known as Swap Device and the section of the disk used </a:t>
            </a:r>
            <a:r>
              <a:rPr lang="en-IN" sz="2400" dirty="0" err="1">
                <a:latin typeface="Centaur" panose="02030504050205020304" pitchFamily="18" charset="0"/>
              </a:rPr>
              <a:t>forthis</a:t>
            </a:r>
            <a:r>
              <a:rPr lang="en-IN" sz="2400" dirty="0">
                <a:latin typeface="Centaur" panose="02030504050205020304" pitchFamily="18" charset="0"/>
              </a:rPr>
              <a:t> purpose is known as the Swap Space.</a:t>
            </a:r>
          </a:p>
        </p:txBody>
      </p:sp>
    </p:spTree>
    <p:extLst>
      <p:ext uri="{BB962C8B-B14F-4D97-AF65-F5344CB8AC3E}">
        <p14:creationId xmlns:p14="http://schemas.microsoft.com/office/powerpoint/2010/main" val="1378997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56" y="155802"/>
            <a:ext cx="8255000" cy="658812"/>
          </a:xfrm>
        </p:spPr>
        <p:txBody>
          <a:bodyPr/>
          <a:lstStyle/>
          <a:p>
            <a:r>
              <a:rPr lang="en-IN" sz="2400" dirty="0">
                <a:latin typeface="Centaur" panose="02030504050205020304" pitchFamily="18" charset="0"/>
              </a:rPr>
              <a:t>What happens if there is no free frame?</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94356" y="1094876"/>
            <a:ext cx="8259762" cy="4022725"/>
          </a:xfrm>
        </p:spPr>
        <p:txBody>
          <a:bodyPr/>
          <a:lstStyle/>
          <a:p>
            <a:r>
              <a:rPr lang="en-IN" sz="2400" dirty="0">
                <a:latin typeface="Centaur" panose="02030504050205020304" pitchFamily="18" charset="0"/>
              </a:rPr>
              <a:t> Page replacement - find some page in memory, but not really in use, swap it out - Algorithm - Performance - want an algorithm which will result in minimum number of page faults</a:t>
            </a:r>
          </a:p>
          <a:p>
            <a:r>
              <a:rPr lang="en-IN" sz="2400" dirty="0">
                <a:latin typeface="Centaur" panose="02030504050205020304" pitchFamily="18" charset="0"/>
              </a:rPr>
              <a:t>Same page may be brought into memory several times</a:t>
            </a:r>
          </a:p>
        </p:txBody>
      </p:sp>
    </p:spTree>
    <p:extLst>
      <p:ext uri="{BB962C8B-B14F-4D97-AF65-F5344CB8AC3E}">
        <p14:creationId xmlns:p14="http://schemas.microsoft.com/office/powerpoint/2010/main" val="36961453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04" y="194991"/>
            <a:ext cx="8255000" cy="658812"/>
          </a:xfrm>
        </p:spPr>
        <p:txBody>
          <a:bodyPr/>
          <a:lstStyle/>
          <a:p>
            <a:r>
              <a:rPr lang="en-IN" sz="2400" dirty="0">
                <a:latin typeface="Centaur" panose="02030504050205020304" pitchFamily="18" charset="0"/>
              </a:rPr>
              <a:t>What is page replacement?</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42104" y="1042625"/>
            <a:ext cx="8259762" cy="4022725"/>
          </a:xfrm>
        </p:spPr>
        <p:txBody>
          <a:bodyPr/>
          <a:lstStyle/>
          <a:p>
            <a:r>
              <a:rPr lang="en-IN" sz="2400" dirty="0">
                <a:latin typeface="Centaur" panose="02030504050205020304" pitchFamily="18" charset="0"/>
              </a:rPr>
              <a:t>When memory located in secondary memory is needed, it can be retrieved back to main memory. </a:t>
            </a:r>
            <a:endParaRPr lang="en-IN" sz="2400" dirty="0" smtClean="0">
              <a:latin typeface="Centaur" panose="02030504050205020304" pitchFamily="18" charset="0"/>
            </a:endParaRPr>
          </a:p>
          <a:p>
            <a:r>
              <a:rPr lang="en-IN" sz="2400" dirty="0">
                <a:latin typeface="Centaur" panose="02030504050205020304" pitchFamily="18" charset="0"/>
              </a:rPr>
              <a:t>Process of storing data from main memory to secondary memory -&gt;swapping </a:t>
            </a:r>
            <a:r>
              <a:rPr lang="en-IN" sz="2400" dirty="0" smtClean="0">
                <a:latin typeface="Centaur" panose="02030504050205020304" pitchFamily="18" charset="0"/>
              </a:rPr>
              <a:t>out</a:t>
            </a:r>
          </a:p>
          <a:p>
            <a:r>
              <a:rPr lang="en-IN" sz="2400" dirty="0">
                <a:latin typeface="Centaur" panose="02030504050205020304" pitchFamily="18" charset="0"/>
              </a:rPr>
              <a:t>Retrieving data back to main memory -&gt;swapping in</a:t>
            </a:r>
          </a:p>
        </p:txBody>
      </p:sp>
    </p:spTree>
    <p:extLst>
      <p:ext uri="{BB962C8B-B14F-4D97-AF65-F5344CB8AC3E}">
        <p14:creationId xmlns:p14="http://schemas.microsoft.com/office/powerpoint/2010/main" val="25465312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30" y="221117"/>
            <a:ext cx="8255000" cy="658812"/>
          </a:xfrm>
        </p:spPr>
        <p:txBody>
          <a:bodyPr/>
          <a:lstStyle/>
          <a:p>
            <a:r>
              <a:rPr lang="en-IN" sz="2400" dirty="0">
                <a:latin typeface="Centaur" panose="02030504050205020304" pitchFamily="18" charset="0"/>
              </a:rPr>
              <a:t>Page Replacement </a:t>
            </a:r>
          </a:p>
        </p:txBody>
      </p:sp>
      <p:sp>
        <p:nvSpPr>
          <p:cNvPr id="3" name="Content Placeholder 2"/>
          <p:cNvSpPr>
            <a:spLocks noGrp="1"/>
          </p:cNvSpPr>
          <p:nvPr>
            <p:ph idx="1"/>
          </p:nvPr>
        </p:nvSpPr>
        <p:spPr>
          <a:xfrm>
            <a:off x="168230" y="1042625"/>
            <a:ext cx="8259762" cy="4022725"/>
          </a:xfrm>
        </p:spPr>
        <p:txBody>
          <a:bodyPr/>
          <a:lstStyle/>
          <a:p>
            <a:r>
              <a:rPr lang="en-IN" sz="2400" dirty="0">
                <a:latin typeface="Centaur" panose="02030504050205020304" pitchFamily="18" charset="0"/>
              </a:rPr>
              <a:t>Find the location of </a:t>
            </a:r>
            <a:r>
              <a:rPr lang="en-IN" sz="2400" dirty="0" err="1">
                <a:latin typeface="Centaur" panose="02030504050205020304" pitchFamily="18" charset="0"/>
              </a:rPr>
              <a:t>thedesired</a:t>
            </a:r>
            <a:r>
              <a:rPr lang="en-IN" sz="2400" dirty="0">
                <a:latin typeface="Centaur" panose="02030504050205020304" pitchFamily="18" charset="0"/>
              </a:rPr>
              <a:t> </a:t>
            </a:r>
            <a:r>
              <a:rPr lang="en-IN" sz="2400" dirty="0" err="1">
                <a:latin typeface="Centaur" panose="02030504050205020304" pitchFamily="18" charset="0"/>
              </a:rPr>
              <a:t>pageon</a:t>
            </a:r>
            <a:r>
              <a:rPr lang="en-IN" sz="2400" dirty="0">
                <a:latin typeface="Centaur" panose="02030504050205020304" pitchFamily="18" charset="0"/>
              </a:rPr>
              <a:t> </a:t>
            </a:r>
            <a:r>
              <a:rPr lang="en-IN" sz="2400" dirty="0" err="1">
                <a:latin typeface="Centaur" panose="02030504050205020304" pitchFamily="18" charset="0"/>
              </a:rPr>
              <a:t>thedisk</a:t>
            </a:r>
            <a:r>
              <a:rPr lang="en-IN" sz="2400" dirty="0">
                <a:latin typeface="Centaur" panose="02030504050205020304" pitchFamily="18" charset="0"/>
              </a:rPr>
              <a:t>.</a:t>
            </a:r>
          </a:p>
          <a:p>
            <a:r>
              <a:rPr lang="en-IN" sz="2400" dirty="0" smtClean="0">
                <a:latin typeface="Centaur" panose="02030504050205020304" pitchFamily="18" charset="0"/>
              </a:rPr>
              <a:t> </a:t>
            </a:r>
            <a:r>
              <a:rPr lang="en-IN" sz="2400" dirty="0">
                <a:latin typeface="Centaur" panose="02030504050205020304" pitchFamily="18" charset="0"/>
              </a:rPr>
              <a:t>Find a free frame :  If there is a free frame, use it.  If there is no free frame, use a page replacement algorithm to </a:t>
            </a:r>
            <a:r>
              <a:rPr lang="en-IN" sz="2400" dirty="0" err="1">
                <a:latin typeface="Centaur" panose="02030504050205020304" pitchFamily="18" charset="0"/>
              </a:rPr>
              <a:t>selectavictim</a:t>
            </a:r>
            <a:r>
              <a:rPr lang="en-IN" sz="2400" dirty="0">
                <a:latin typeface="Centaur" panose="02030504050205020304" pitchFamily="18" charset="0"/>
              </a:rPr>
              <a:t> frame.  Write the victim frame to the disk, change the page and frame </a:t>
            </a:r>
            <a:r>
              <a:rPr lang="en-IN" sz="2400" dirty="0" err="1">
                <a:latin typeface="Centaur" panose="02030504050205020304" pitchFamily="18" charset="0"/>
              </a:rPr>
              <a:t>tablesaccordingly</a:t>
            </a:r>
            <a:r>
              <a:rPr lang="en-IN" sz="2400" dirty="0">
                <a:latin typeface="Centaur" panose="02030504050205020304" pitchFamily="18" charset="0"/>
              </a:rPr>
              <a:t>.</a:t>
            </a:r>
          </a:p>
          <a:p>
            <a:r>
              <a:rPr lang="en-IN" sz="2400" dirty="0" smtClean="0">
                <a:latin typeface="Centaur" panose="02030504050205020304" pitchFamily="18" charset="0"/>
              </a:rPr>
              <a:t> </a:t>
            </a:r>
            <a:r>
              <a:rPr lang="en-IN" sz="2400" dirty="0">
                <a:latin typeface="Centaur" panose="02030504050205020304" pitchFamily="18" charset="0"/>
              </a:rPr>
              <a:t>Read the desired page into the newly freed frame, change the </a:t>
            </a:r>
            <a:r>
              <a:rPr lang="en-IN" sz="2400" dirty="0" err="1">
                <a:latin typeface="Centaur" panose="02030504050205020304" pitchFamily="18" charset="0"/>
              </a:rPr>
              <a:t>pageand</a:t>
            </a:r>
            <a:r>
              <a:rPr lang="en-IN" sz="2400" dirty="0">
                <a:latin typeface="Centaur" panose="02030504050205020304" pitchFamily="18" charset="0"/>
              </a:rPr>
              <a:t> </a:t>
            </a:r>
            <a:r>
              <a:rPr lang="en-IN" sz="2400" dirty="0" err="1">
                <a:latin typeface="Centaur" panose="02030504050205020304" pitchFamily="18" charset="0"/>
              </a:rPr>
              <a:t>frametables</a:t>
            </a:r>
            <a:r>
              <a:rPr lang="en-IN" sz="2400" dirty="0">
                <a:latin typeface="Centaur" panose="02030504050205020304" pitchFamily="18" charset="0"/>
              </a:rPr>
              <a:t>.</a:t>
            </a:r>
          </a:p>
          <a:p>
            <a:r>
              <a:rPr lang="en-IN" sz="2400" dirty="0" smtClean="0">
                <a:latin typeface="Centaur" panose="02030504050205020304" pitchFamily="18" charset="0"/>
              </a:rPr>
              <a:t> </a:t>
            </a:r>
            <a:r>
              <a:rPr lang="en-IN" sz="2400" dirty="0">
                <a:latin typeface="Centaur" panose="02030504050205020304" pitchFamily="18" charset="0"/>
              </a:rPr>
              <a:t>Restart </a:t>
            </a:r>
            <a:r>
              <a:rPr lang="en-IN" sz="2400" dirty="0" err="1">
                <a:latin typeface="Centaur" panose="02030504050205020304" pitchFamily="18" charset="0"/>
              </a:rPr>
              <a:t>theuserprocess</a:t>
            </a:r>
            <a:r>
              <a:rPr lang="en-IN" sz="2400" dirty="0">
                <a:latin typeface="Centaur" panose="02030504050205020304" pitchFamily="18" charset="0"/>
              </a:rPr>
              <a:t>.</a:t>
            </a:r>
          </a:p>
        </p:txBody>
      </p:sp>
    </p:spTree>
    <p:extLst>
      <p:ext uri="{BB962C8B-B14F-4D97-AF65-F5344CB8AC3E}">
        <p14:creationId xmlns:p14="http://schemas.microsoft.com/office/powerpoint/2010/main" val="1712737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653" y="901337"/>
            <a:ext cx="5637557" cy="5261719"/>
          </a:xfrm>
          <a:prstGeom prst="rect">
            <a:avLst/>
          </a:prstGeom>
        </p:spPr>
      </p:pic>
    </p:spTree>
    <p:extLst>
      <p:ext uri="{BB962C8B-B14F-4D97-AF65-F5344CB8AC3E}">
        <p14:creationId xmlns:p14="http://schemas.microsoft.com/office/powerpoint/2010/main" val="399828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813" y="0"/>
            <a:ext cx="7607732" cy="658812"/>
          </a:xfrm>
        </p:spPr>
        <p:txBody>
          <a:bodyPr/>
          <a:lstStyle/>
          <a:p>
            <a:r>
              <a:rPr lang="en-US">
                <a:solidFill>
                  <a:schemeClr val="bg2">
                    <a:lumMod val="95000"/>
                    <a:lumOff val="5000"/>
                  </a:schemeClr>
                </a:solidFill>
                <a:latin typeface="Times New Roman" charset="0"/>
                <a:ea typeface="Times New Roman" charset="0"/>
                <a:cs typeface="Times New Roman" charset="0"/>
              </a:rPr>
              <a:t>Hardware Address protection using base and limit registers: Dynamic relocation</a:t>
            </a:r>
          </a:p>
        </p:txBody>
      </p:sp>
      <p:sp>
        <p:nvSpPr>
          <p:cNvPr id="7" name="Content Placeholder 6"/>
          <p:cNvSpPr>
            <a:spLocks noGrp="1"/>
          </p:cNvSpPr>
          <p:nvPr>
            <p:ph idx="1"/>
          </p:nvPr>
        </p:nvSpPr>
        <p:spPr>
          <a:xfrm>
            <a:off x="247795" y="986415"/>
            <a:ext cx="8259762" cy="4022725"/>
          </a:xfrm>
        </p:spPr>
        <p:txBody>
          <a:bodyPr/>
          <a:lstStyle/>
          <a:p>
            <a:pPr>
              <a:lnSpc>
                <a:spcPct val="150000"/>
              </a:lnSpc>
            </a:pPr>
            <a:r>
              <a:rPr lang="en-US" sz="1800" dirty="0">
                <a:solidFill>
                  <a:schemeClr val="bg2">
                    <a:lumMod val="95000"/>
                    <a:lumOff val="5000"/>
                  </a:schemeClr>
                </a:solidFill>
                <a:latin typeface="Times New Roman" charset="0"/>
                <a:ea typeface="Times New Roman" charset="0"/>
                <a:cs typeface="Times New Roman" charset="0"/>
              </a:rPr>
              <a:t>Assurance of memory space is practiced by having CPU equipment think about each </a:t>
            </a:r>
            <a:r>
              <a:rPr lang="en-US" sz="1800" dirty="0" smtClean="0">
                <a:solidFill>
                  <a:schemeClr val="bg2">
                    <a:lumMod val="95000"/>
                    <a:lumOff val="5000"/>
                  </a:schemeClr>
                </a:solidFill>
                <a:latin typeface="Times New Roman" charset="0"/>
                <a:ea typeface="Times New Roman" charset="0"/>
                <a:cs typeface="Times New Roman" charset="0"/>
              </a:rPr>
              <a:t>address </a:t>
            </a:r>
            <a:r>
              <a:rPr lang="en-US" sz="1800" dirty="0">
                <a:solidFill>
                  <a:schemeClr val="bg2">
                    <a:lumMod val="95000"/>
                    <a:lumOff val="5000"/>
                  </a:schemeClr>
                </a:solidFill>
                <a:latin typeface="Times New Roman" charset="0"/>
                <a:ea typeface="Times New Roman" charset="0"/>
                <a:cs typeface="Times New Roman" charset="0"/>
              </a:rPr>
              <a:t>produced in client mode with the registers</a:t>
            </a:r>
            <a:r>
              <a:rPr lang="en-US" dirty="0" smtClean="0"/>
              <a:t>.</a:t>
            </a:r>
          </a:p>
          <a:p>
            <a:pPr>
              <a:lnSpc>
                <a:spcPct val="150000"/>
              </a:lnSpc>
            </a:pPr>
            <a:r>
              <a:rPr lang="en-US" sz="1800" dirty="0">
                <a:solidFill>
                  <a:schemeClr val="bg2">
                    <a:lumMod val="95000"/>
                    <a:lumOff val="5000"/>
                  </a:schemeClr>
                </a:solidFill>
                <a:latin typeface="Times New Roman" charset="0"/>
                <a:ea typeface="Times New Roman" charset="0"/>
                <a:cs typeface="Times New Roman" charset="0"/>
              </a:rPr>
              <a:t>Any endeavor by client program running in client mode to get to the memory space of the working framework or some other client program, brings about a trap</a:t>
            </a:r>
            <a:r>
              <a:rPr lang="en-US" sz="1800" dirty="0" smtClean="0">
                <a:solidFill>
                  <a:schemeClr val="bg2">
                    <a:lumMod val="95000"/>
                    <a:lumOff val="5000"/>
                  </a:schemeClr>
                </a:solidFill>
                <a:latin typeface="Times New Roman" charset="0"/>
                <a:ea typeface="Times New Roman" charset="0"/>
                <a:cs typeface="Times New Roman" charset="0"/>
              </a:rPr>
              <a:t>.</a:t>
            </a:r>
          </a:p>
          <a:p>
            <a:pPr>
              <a:lnSpc>
                <a:spcPct val="150000"/>
              </a:lnSpc>
            </a:pPr>
            <a:r>
              <a:rPr lang="en-US" sz="1800" dirty="0">
                <a:solidFill>
                  <a:schemeClr val="bg2">
                    <a:lumMod val="95000"/>
                    <a:lumOff val="5000"/>
                  </a:schemeClr>
                </a:solidFill>
                <a:latin typeface="Times New Roman" charset="0"/>
                <a:ea typeface="Times New Roman" charset="0"/>
                <a:cs typeface="Times New Roman" charset="0"/>
              </a:rPr>
              <a:t>This plan restricts a client program from adjusting the code or information structure of the working framework or other client programs.</a:t>
            </a:r>
          </a:p>
        </p:txBody>
      </p:sp>
    </p:spTree>
    <p:extLst>
      <p:ext uri="{BB962C8B-B14F-4D97-AF65-F5344CB8AC3E}">
        <p14:creationId xmlns:p14="http://schemas.microsoft.com/office/powerpoint/2010/main" val="1817472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93" y="155802"/>
            <a:ext cx="8255000" cy="658812"/>
          </a:xfrm>
        </p:spPr>
        <p:txBody>
          <a:bodyPr/>
          <a:lstStyle/>
          <a:p>
            <a:r>
              <a:rPr lang="en-IN" sz="2400" dirty="0">
                <a:latin typeface="Centaur" panose="02030504050205020304" pitchFamily="18" charset="0"/>
              </a:rPr>
              <a:t>STEPS IN PAGE REPLACEMENT :</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81293" y="1212443"/>
            <a:ext cx="8259762" cy="4022725"/>
          </a:xfrm>
        </p:spPr>
        <p:txBody>
          <a:bodyPr/>
          <a:lstStyle/>
          <a:p>
            <a:r>
              <a:rPr lang="en-IN" sz="2400" dirty="0">
                <a:latin typeface="Centaur" panose="02030504050205020304" pitchFamily="18" charset="0"/>
              </a:rPr>
              <a:t>Find the location of </a:t>
            </a:r>
            <a:r>
              <a:rPr lang="en-IN" sz="2400" dirty="0" err="1">
                <a:latin typeface="Centaur" panose="02030504050205020304" pitchFamily="18" charset="0"/>
              </a:rPr>
              <a:t>thedesired</a:t>
            </a:r>
            <a:r>
              <a:rPr lang="en-IN" sz="2400" dirty="0">
                <a:latin typeface="Centaur" panose="02030504050205020304" pitchFamily="18" charset="0"/>
              </a:rPr>
              <a:t> </a:t>
            </a:r>
            <a:r>
              <a:rPr lang="en-IN" sz="2400" dirty="0" err="1">
                <a:latin typeface="Centaur" panose="02030504050205020304" pitchFamily="18" charset="0"/>
              </a:rPr>
              <a:t>pageon</a:t>
            </a:r>
            <a:r>
              <a:rPr lang="en-IN" sz="2400" dirty="0">
                <a:latin typeface="Centaur" panose="02030504050205020304" pitchFamily="18" charset="0"/>
              </a:rPr>
              <a:t> </a:t>
            </a:r>
            <a:r>
              <a:rPr lang="en-IN" sz="2400" dirty="0" err="1">
                <a:latin typeface="Centaur" panose="02030504050205020304" pitchFamily="18" charset="0"/>
              </a:rPr>
              <a:t>thedisk</a:t>
            </a:r>
            <a:r>
              <a:rPr lang="en-IN" sz="2400" dirty="0">
                <a:latin typeface="Centaur" panose="02030504050205020304" pitchFamily="18" charset="0"/>
              </a:rPr>
              <a:t>.</a:t>
            </a:r>
          </a:p>
          <a:p>
            <a:r>
              <a:rPr lang="en-IN" sz="2400" dirty="0" smtClean="0">
                <a:latin typeface="Centaur" panose="02030504050205020304" pitchFamily="18" charset="0"/>
              </a:rPr>
              <a:t>Find </a:t>
            </a:r>
            <a:r>
              <a:rPr lang="en-IN" sz="2400" dirty="0">
                <a:latin typeface="Centaur" panose="02030504050205020304" pitchFamily="18" charset="0"/>
              </a:rPr>
              <a:t>a free frame :  If there is a free frame, use it.  If there is no free frame, use a page replacement algorithm to </a:t>
            </a:r>
            <a:r>
              <a:rPr lang="en-IN" sz="2400" dirty="0" err="1">
                <a:latin typeface="Centaur" panose="02030504050205020304" pitchFamily="18" charset="0"/>
              </a:rPr>
              <a:t>selectavictim</a:t>
            </a:r>
            <a:r>
              <a:rPr lang="en-IN" sz="2400" dirty="0">
                <a:latin typeface="Centaur" panose="02030504050205020304" pitchFamily="18" charset="0"/>
              </a:rPr>
              <a:t> frame.  Write the victim frame to the disk, change the page and frame </a:t>
            </a:r>
            <a:r>
              <a:rPr lang="en-IN" sz="2400" dirty="0" err="1">
                <a:latin typeface="Centaur" panose="02030504050205020304" pitchFamily="18" charset="0"/>
              </a:rPr>
              <a:t>tablesaccordingly</a:t>
            </a:r>
            <a:r>
              <a:rPr lang="en-IN" sz="2400" dirty="0">
                <a:latin typeface="Centaur" panose="02030504050205020304" pitchFamily="18" charset="0"/>
              </a:rPr>
              <a:t>.</a:t>
            </a:r>
          </a:p>
          <a:p>
            <a:r>
              <a:rPr lang="en-IN" sz="2400" dirty="0" smtClean="0">
                <a:latin typeface="Centaur" panose="02030504050205020304" pitchFamily="18" charset="0"/>
              </a:rPr>
              <a:t>Read </a:t>
            </a:r>
            <a:r>
              <a:rPr lang="en-IN" sz="2400" dirty="0">
                <a:latin typeface="Centaur" panose="02030504050205020304" pitchFamily="18" charset="0"/>
              </a:rPr>
              <a:t>the desired page into the newly freed frame, change the </a:t>
            </a:r>
            <a:r>
              <a:rPr lang="en-IN" sz="2400" dirty="0" err="1">
                <a:latin typeface="Centaur" panose="02030504050205020304" pitchFamily="18" charset="0"/>
              </a:rPr>
              <a:t>pageand</a:t>
            </a:r>
            <a:r>
              <a:rPr lang="en-IN" sz="2400" dirty="0">
                <a:latin typeface="Centaur" panose="02030504050205020304" pitchFamily="18" charset="0"/>
              </a:rPr>
              <a:t> </a:t>
            </a:r>
            <a:r>
              <a:rPr lang="en-IN" sz="2400" dirty="0" err="1">
                <a:latin typeface="Centaur" panose="02030504050205020304" pitchFamily="18" charset="0"/>
              </a:rPr>
              <a:t>frametables</a:t>
            </a:r>
            <a:r>
              <a:rPr lang="en-IN" sz="2400" dirty="0">
                <a:latin typeface="Centaur" panose="02030504050205020304" pitchFamily="18" charset="0"/>
              </a:rPr>
              <a:t>.</a:t>
            </a:r>
          </a:p>
          <a:p>
            <a:r>
              <a:rPr lang="en-IN" sz="2400" dirty="0" smtClean="0">
                <a:latin typeface="Centaur" panose="02030504050205020304" pitchFamily="18" charset="0"/>
              </a:rPr>
              <a:t> </a:t>
            </a:r>
            <a:r>
              <a:rPr lang="en-IN" sz="2400" dirty="0">
                <a:latin typeface="Centaur" panose="02030504050205020304" pitchFamily="18" charset="0"/>
              </a:rPr>
              <a:t>Restart </a:t>
            </a:r>
            <a:r>
              <a:rPr lang="en-IN" sz="2400" dirty="0" err="1">
                <a:latin typeface="Centaur" panose="02030504050205020304" pitchFamily="18" charset="0"/>
              </a:rPr>
              <a:t>theuserprocess</a:t>
            </a:r>
            <a:r>
              <a:rPr lang="en-IN" sz="2400" dirty="0">
                <a:latin typeface="Centaur" panose="02030504050205020304" pitchFamily="18" charset="0"/>
              </a:rPr>
              <a:t>.</a:t>
            </a:r>
          </a:p>
        </p:txBody>
      </p:sp>
    </p:spTree>
    <p:extLst>
      <p:ext uri="{BB962C8B-B14F-4D97-AF65-F5344CB8AC3E}">
        <p14:creationId xmlns:p14="http://schemas.microsoft.com/office/powerpoint/2010/main" val="24811522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79" y="194991"/>
            <a:ext cx="8255000" cy="658812"/>
          </a:xfrm>
        </p:spPr>
        <p:txBody>
          <a:bodyPr/>
          <a:lstStyle/>
          <a:p>
            <a:r>
              <a:rPr lang="en-IN" sz="2400" dirty="0">
                <a:latin typeface="Centaur" panose="02030504050205020304" pitchFamily="18" charset="0"/>
              </a:rPr>
              <a:t>What are Page Replacement Algorithms?</a:t>
            </a:r>
          </a:p>
        </p:txBody>
      </p:sp>
      <p:sp>
        <p:nvSpPr>
          <p:cNvPr id="3" name="Content Placeholder 2"/>
          <p:cNvSpPr>
            <a:spLocks noGrp="1"/>
          </p:cNvSpPr>
          <p:nvPr>
            <p:ph idx="1"/>
          </p:nvPr>
        </p:nvSpPr>
        <p:spPr>
          <a:xfrm>
            <a:off x="111217" y="1186316"/>
            <a:ext cx="8259762" cy="4022725"/>
          </a:xfrm>
        </p:spPr>
        <p:txBody>
          <a:bodyPr/>
          <a:lstStyle/>
          <a:p>
            <a:r>
              <a:rPr lang="en-IN" sz="2400" dirty="0">
                <a:latin typeface="Centaur" panose="02030504050205020304" pitchFamily="18" charset="0"/>
              </a:rPr>
              <a:t>Deals with which pages need to be swapped out and which are the ones that need to be swapped in </a:t>
            </a:r>
            <a:endParaRPr lang="en-IN" sz="2400" dirty="0" smtClean="0">
              <a:latin typeface="Centaur" panose="02030504050205020304" pitchFamily="18" charset="0"/>
            </a:endParaRPr>
          </a:p>
          <a:p>
            <a:r>
              <a:rPr lang="en-IN" sz="2400" dirty="0">
                <a:latin typeface="Centaur" panose="02030504050205020304" pitchFamily="18" charset="0"/>
              </a:rPr>
              <a:t>The efficiency lies in the least time that is wasted for a page to be paged in</a:t>
            </a:r>
          </a:p>
        </p:txBody>
      </p:sp>
    </p:spTree>
    <p:extLst>
      <p:ext uri="{BB962C8B-B14F-4D97-AF65-F5344CB8AC3E}">
        <p14:creationId xmlns:p14="http://schemas.microsoft.com/office/powerpoint/2010/main" val="28996863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04" y="247242"/>
            <a:ext cx="8255000" cy="658812"/>
          </a:xfrm>
        </p:spPr>
        <p:txBody>
          <a:bodyPr/>
          <a:lstStyle/>
          <a:p>
            <a:r>
              <a:rPr lang="en-IN" sz="2400" dirty="0">
                <a:latin typeface="Centaur" panose="02030504050205020304" pitchFamily="18" charset="0"/>
              </a:rPr>
              <a:t>Why we need a page replacement algorithm?</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37342" y="1147128"/>
            <a:ext cx="8259762" cy="4022725"/>
          </a:xfrm>
        </p:spPr>
        <p:txBody>
          <a:bodyPr/>
          <a:lstStyle/>
          <a:p>
            <a:r>
              <a:rPr lang="en-IN" sz="2400" dirty="0">
                <a:latin typeface="Centaur" panose="02030504050205020304" pitchFamily="18" charset="0"/>
              </a:rPr>
              <a:t>The main goal of page replacement algorithms is to provide lowest page fault rate.</a:t>
            </a:r>
          </a:p>
        </p:txBody>
      </p:sp>
    </p:spTree>
    <p:extLst>
      <p:ext uri="{BB962C8B-B14F-4D97-AF65-F5344CB8AC3E}">
        <p14:creationId xmlns:p14="http://schemas.microsoft.com/office/powerpoint/2010/main" val="11395685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13" y="1021801"/>
            <a:ext cx="6392167" cy="5258534"/>
          </a:xfrm>
          <a:prstGeom prst="rect">
            <a:avLst/>
          </a:prstGeom>
        </p:spPr>
      </p:pic>
    </p:spTree>
    <p:extLst>
      <p:ext uri="{BB962C8B-B14F-4D97-AF65-F5344CB8AC3E}">
        <p14:creationId xmlns:p14="http://schemas.microsoft.com/office/powerpoint/2010/main" val="1428205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16" y="168865"/>
            <a:ext cx="8255000" cy="658812"/>
          </a:xfrm>
        </p:spPr>
        <p:txBody>
          <a:bodyPr/>
          <a:lstStyle/>
          <a:p>
            <a:r>
              <a:rPr lang="en-IN" sz="2400" dirty="0">
                <a:latin typeface="Centaur" panose="02030504050205020304" pitchFamily="18" charset="0"/>
              </a:rPr>
              <a:t>Page Replacement Algorithms</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02916" y="1186317"/>
            <a:ext cx="8259762" cy="4022725"/>
          </a:xfrm>
        </p:spPr>
        <p:txBody>
          <a:bodyPr/>
          <a:lstStyle/>
          <a:p>
            <a:r>
              <a:rPr lang="en-IN" sz="2400" dirty="0">
                <a:latin typeface="Centaur" panose="02030504050205020304" pitchFamily="18" charset="0"/>
              </a:rPr>
              <a:t>Want lowest page-fault rate • Evaluate algorithm by running it on a particular string of memory references (reference string) and computing the number of page faults on that string</a:t>
            </a:r>
          </a:p>
          <a:p>
            <a:r>
              <a:rPr lang="en-IN" sz="2400" dirty="0">
                <a:latin typeface="Centaur" panose="02030504050205020304" pitchFamily="18" charset="0"/>
              </a:rPr>
              <a:t>• In all our examples, the reference string is</a:t>
            </a:r>
          </a:p>
          <a:p>
            <a:r>
              <a:rPr lang="en-IN" sz="2400" dirty="0">
                <a:latin typeface="Centaur" panose="02030504050205020304" pitchFamily="18" charset="0"/>
              </a:rPr>
              <a:t>7,0,1,2,0,3,0,4,2,3,0,3,2,1,2,0,1,7,0,1</a:t>
            </a:r>
          </a:p>
        </p:txBody>
      </p:sp>
    </p:spTree>
    <p:extLst>
      <p:ext uri="{BB962C8B-B14F-4D97-AF65-F5344CB8AC3E}">
        <p14:creationId xmlns:p14="http://schemas.microsoft.com/office/powerpoint/2010/main" val="16747389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41" y="0"/>
            <a:ext cx="8255000" cy="658812"/>
          </a:xfrm>
        </p:spPr>
        <p:txBody>
          <a:bodyPr/>
          <a:lstStyle/>
          <a:p>
            <a:r>
              <a:rPr lang="en-IN" dirty="0"/>
              <a:t>FIFO page replacement </a:t>
            </a:r>
          </a:p>
        </p:txBody>
      </p:sp>
      <p:sp>
        <p:nvSpPr>
          <p:cNvPr id="3" name="Content Placeholder 2"/>
          <p:cNvSpPr>
            <a:spLocks noGrp="1"/>
          </p:cNvSpPr>
          <p:nvPr>
            <p:ph idx="1"/>
          </p:nvPr>
        </p:nvSpPr>
        <p:spPr>
          <a:xfrm>
            <a:off x="124279" y="697049"/>
            <a:ext cx="8259762" cy="6160951"/>
          </a:xfrm>
        </p:spPr>
        <p:txBody>
          <a:bodyPr/>
          <a:lstStyle/>
          <a:p>
            <a:r>
              <a:rPr lang="en-IN" sz="2400" dirty="0">
                <a:latin typeface="Centaur" panose="02030504050205020304" pitchFamily="18" charset="0"/>
              </a:rPr>
              <a:t>Simplest page replacement algorithm </a:t>
            </a:r>
            <a:endParaRPr lang="en-IN" sz="2400" dirty="0" smtClean="0">
              <a:latin typeface="Centaur" panose="02030504050205020304" pitchFamily="18" charset="0"/>
            </a:endParaRPr>
          </a:p>
          <a:p>
            <a:r>
              <a:rPr lang="en-IN" sz="2400" dirty="0" smtClean="0">
                <a:latin typeface="Centaur" panose="02030504050205020304" pitchFamily="18" charset="0"/>
              </a:rPr>
              <a:t>FIFO</a:t>
            </a:r>
            <a:r>
              <a:rPr lang="en-IN" sz="2400" dirty="0">
                <a:latin typeface="Centaur" panose="02030504050205020304" pitchFamily="18" charset="0"/>
              </a:rPr>
              <a:t>: First In First </a:t>
            </a:r>
            <a:r>
              <a:rPr lang="en-IN" sz="2400" dirty="0" smtClean="0">
                <a:latin typeface="Centaur" panose="02030504050205020304" pitchFamily="18" charset="0"/>
              </a:rPr>
              <a:t>Out</a:t>
            </a:r>
          </a:p>
          <a:p>
            <a:r>
              <a:rPr lang="en-IN" sz="2400" dirty="0" smtClean="0">
                <a:latin typeface="Centaur" panose="02030504050205020304" pitchFamily="18" charset="0"/>
              </a:rPr>
              <a:t> Associate </a:t>
            </a:r>
            <a:r>
              <a:rPr lang="en-IN" sz="2400" dirty="0">
                <a:latin typeface="Centaur" panose="02030504050205020304" pitchFamily="18" charset="0"/>
              </a:rPr>
              <a:t>with each page the time when that page was brought into </a:t>
            </a:r>
            <a:r>
              <a:rPr lang="en-IN" sz="2400" dirty="0" smtClean="0">
                <a:latin typeface="Centaur" panose="02030504050205020304" pitchFamily="18" charset="0"/>
              </a:rPr>
              <a:t>memory</a:t>
            </a:r>
          </a:p>
          <a:p>
            <a:r>
              <a:rPr lang="en-IN" sz="2400" dirty="0" smtClean="0">
                <a:latin typeface="Centaur" panose="02030504050205020304" pitchFamily="18" charset="0"/>
              </a:rPr>
              <a:t> </a:t>
            </a:r>
            <a:r>
              <a:rPr lang="en-IN" sz="2400" dirty="0">
                <a:latin typeface="Centaur" panose="02030504050205020304" pitchFamily="18" charset="0"/>
              </a:rPr>
              <a:t>When page must be replaced oldest page is chosen</a:t>
            </a:r>
            <a:r>
              <a:rPr lang="en-IN" sz="2400" dirty="0" smtClean="0">
                <a:latin typeface="Centaur" panose="02030504050205020304" pitchFamily="18" charset="0"/>
              </a:rPr>
              <a:t>.</a:t>
            </a:r>
          </a:p>
          <a:p>
            <a:r>
              <a:rPr lang="en-IN" sz="2400" dirty="0" smtClean="0">
                <a:latin typeface="Centaur" panose="02030504050205020304" pitchFamily="18" charset="0"/>
              </a:rPr>
              <a:t> We </a:t>
            </a:r>
            <a:r>
              <a:rPr lang="en-IN" sz="2400" dirty="0">
                <a:latin typeface="Centaur" panose="02030504050205020304" pitchFamily="18" charset="0"/>
              </a:rPr>
              <a:t>can create a FIFO queue to hold all pages in memory. </a:t>
            </a:r>
            <a:endParaRPr lang="en-IN" sz="2400" dirty="0" smtClean="0">
              <a:latin typeface="Centaur" panose="02030504050205020304" pitchFamily="18" charset="0"/>
            </a:endParaRPr>
          </a:p>
          <a:p>
            <a:r>
              <a:rPr lang="en-IN" sz="2400" dirty="0" smtClean="0">
                <a:latin typeface="Centaur" panose="02030504050205020304" pitchFamily="18" charset="0"/>
              </a:rPr>
              <a:t>We </a:t>
            </a:r>
            <a:r>
              <a:rPr lang="en-IN" sz="2400" dirty="0">
                <a:latin typeface="Centaur" panose="02030504050205020304" pitchFamily="18" charset="0"/>
              </a:rPr>
              <a:t>replace page at the head of the queue. </a:t>
            </a:r>
            <a:endParaRPr lang="en-IN" sz="2400" dirty="0" smtClean="0">
              <a:latin typeface="Centaur" panose="02030504050205020304" pitchFamily="18" charset="0"/>
            </a:endParaRPr>
          </a:p>
          <a:p>
            <a:r>
              <a:rPr lang="en-IN" sz="2400" dirty="0" smtClean="0">
                <a:latin typeface="Centaur" panose="02030504050205020304" pitchFamily="18" charset="0"/>
              </a:rPr>
              <a:t>When </a:t>
            </a:r>
            <a:r>
              <a:rPr lang="en-IN" sz="2400" dirty="0">
                <a:latin typeface="Centaur" panose="02030504050205020304" pitchFamily="18" charset="0"/>
              </a:rPr>
              <a:t>page is brought into memory we replace insert it at the tail of the </a:t>
            </a:r>
            <a:r>
              <a:rPr lang="en-IN" sz="2400" dirty="0" smtClean="0">
                <a:latin typeface="Centaur" panose="02030504050205020304" pitchFamily="18" charset="0"/>
              </a:rPr>
              <a:t>queue</a:t>
            </a:r>
          </a:p>
          <a:p>
            <a:r>
              <a:rPr lang="en-IN" sz="2400" dirty="0">
                <a:latin typeface="Centaur" panose="02030504050205020304" pitchFamily="18" charset="0"/>
              </a:rPr>
              <a:t>For our example of reference string we consider three frames</a:t>
            </a:r>
            <a:r>
              <a:rPr lang="en-IN" sz="2400" dirty="0" smtClean="0">
                <a:latin typeface="Centaur" panose="02030504050205020304" pitchFamily="18" charset="0"/>
              </a:rPr>
              <a:t>.</a:t>
            </a:r>
          </a:p>
          <a:p>
            <a:r>
              <a:rPr lang="en-IN" sz="2400" dirty="0" smtClean="0">
                <a:latin typeface="Centaur" panose="02030504050205020304" pitchFamily="18" charset="0"/>
              </a:rPr>
              <a:t>These </a:t>
            </a:r>
            <a:r>
              <a:rPr lang="en-IN" sz="2400" dirty="0">
                <a:latin typeface="Centaur" panose="02030504050205020304" pitchFamily="18" charset="0"/>
              </a:rPr>
              <a:t>three frames are initially empty. </a:t>
            </a:r>
            <a:endParaRPr lang="en-IN" sz="2400" dirty="0" smtClean="0">
              <a:latin typeface="Centaur" panose="02030504050205020304" pitchFamily="18" charset="0"/>
            </a:endParaRPr>
          </a:p>
          <a:p>
            <a:r>
              <a:rPr lang="en-IN" sz="2400" dirty="0" smtClean="0">
                <a:latin typeface="Centaur" panose="02030504050205020304" pitchFamily="18" charset="0"/>
              </a:rPr>
              <a:t> </a:t>
            </a:r>
            <a:r>
              <a:rPr lang="en-IN" sz="2400" dirty="0">
                <a:latin typeface="Centaur" panose="02030504050205020304" pitchFamily="18" charset="0"/>
              </a:rPr>
              <a:t>FIFO page replacement works as below</a:t>
            </a:r>
          </a:p>
        </p:txBody>
      </p:sp>
    </p:spTree>
    <p:extLst>
      <p:ext uri="{BB962C8B-B14F-4D97-AF65-F5344CB8AC3E}">
        <p14:creationId xmlns:p14="http://schemas.microsoft.com/office/powerpoint/2010/main" val="1448888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1" y="1920606"/>
            <a:ext cx="8917806" cy="4398459"/>
          </a:xfrm>
          <a:prstGeom prst="rect">
            <a:avLst/>
          </a:prstGeom>
        </p:spPr>
      </p:pic>
    </p:spTree>
    <p:extLst>
      <p:ext uri="{BB962C8B-B14F-4D97-AF65-F5344CB8AC3E}">
        <p14:creationId xmlns:p14="http://schemas.microsoft.com/office/powerpoint/2010/main" val="26650707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802"/>
            <a:ext cx="8255000" cy="658812"/>
          </a:xfrm>
        </p:spPr>
        <p:txBody>
          <a:bodyPr/>
          <a:lstStyle/>
          <a:p>
            <a:r>
              <a:rPr lang="en-IN" sz="2400" dirty="0">
                <a:latin typeface="Centaur" panose="02030504050205020304" pitchFamily="18" charset="0"/>
              </a:rPr>
              <a:t>Drawbacks - FIFO</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0" y="1055688"/>
            <a:ext cx="8259762" cy="4022725"/>
          </a:xfrm>
        </p:spPr>
        <p:txBody>
          <a:bodyPr/>
          <a:lstStyle/>
          <a:p>
            <a:r>
              <a:rPr lang="en-IN" sz="2400" dirty="0">
                <a:latin typeface="Centaur" panose="02030504050205020304" pitchFamily="18" charset="0"/>
              </a:rPr>
              <a:t>A page which is being accessed quite often may also get replaced because it arrived earlier than those present</a:t>
            </a:r>
          </a:p>
          <a:p>
            <a:r>
              <a:rPr lang="en-IN" sz="2400" dirty="0" smtClean="0">
                <a:latin typeface="Centaur" panose="02030504050205020304" pitchFamily="18" charset="0"/>
              </a:rPr>
              <a:t>Ignores </a:t>
            </a:r>
            <a:r>
              <a:rPr lang="en-IN" sz="2400" dirty="0">
                <a:latin typeface="Centaur" panose="02030504050205020304" pitchFamily="18" charset="0"/>
              </a:rPr>
              <a:t>locality of reference. A page which was referenced last may also get replaced, although there is high probability that the same page may be needed again.</a:t>
            </a:r>
          </a:p>
        </p:txBody>
      </p:sp>
    </p:spTree>
    <p:extLst>
      <p:ext uri="{BB962C8B-B14F-4D97-AF65-F5344CB8AC3E}">
        <p14:creationId xmlns:p14="http://schemas.microsoft.com/office/powerpoint/2010/main" val="38703201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04" y="273368"/>
            <a:ext cx="8255000" cy="658812"/>
          </a:xfrm>
        </p:spPr>
        <p:txBody>
          <a:bodyPr/>
          <a:lstStyle/>
          <a:p>
            <a:r>
              <a:rPr lang="en-IN" sz="2400" dirty="0" smtClean="0">
                <a:latin typeface="Centaur" panose="02030504050205020304" pitchFamily="18" charset="0"/>
              </a:rPr>
              <a:t>Optimal </a:t>
            </a:r>
            <a:r>
              <a:rPr lang="en-IN" sz="2400" dirty="0">
                <a:latin typeface="Centaur" panose="02030504050205020304" pitchFamily="18" charset="0"/>
              </a:rPr>
              <a:t>Page replacement</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37342" y="1121003"/>
            <a:ext cx="8259762" cy="4022725"/>
          </a:xfrm>
        </p:spPr>
        <p:txBody>
          <a:bodyPr/>
          <a:lstStyle/>
          <a:p>
            <a:r>
              <a:rPr lang="en-IN" sz="2400" dirty="0">
                <a:latin typeface="Centaur" panose="02030504050205020304" pitchFamily="18" charset="0"/>
              </a:rPr>
              <a:t>Optimal page replacement has lowest page fault rate of all algorithms will never suffer from </a:t>
            </a:r>
            <a:r>
              <a:rPr lang="en-IN" sz="2400" dirty="0" err="1">
                <a:latin typeface="Centaur" panose="02030504050205020304" pitchFamily="18" charset="0"/>
              </a:rPr>
              <a:t>Baladys</a:t>
            </a:r>
            <a:r>
              <a:rPr lang="en-IN" sz="2400" dirty="0">
                <a:latin typeface="Centaur" panose="02030504050205020304" pitchFamily="18" charset="0"/>
              </a:rPr>
              <a:t> Anomaly. </a:t>
            </a:r>
            <a:endParaRPr lang="en-IN" sz="2400" dirty="0" smtClean="0">
              <a:latin typeface="Centaur" panose="02030504050205020304" pitchFamily="18" charset="0"/>
            </a:endParaRPr>
          </a:p>
          <a:p>
            <a:r>
              <a:rPr lang="en-IN" sz="2400" dirty="0" smtClean="0">
                <a:latin typeface="Centaur" panose="02030504050205020304" pitchFamily="18" charset="0"/>
              </a:rPr>
              <a:t> </a:t>
            </a:r>
            <a:r>
              <a:rPr lang="en-IN" sz="2400" dirty="0">
                <a:latin typeface="Centaur" panose="02030504050205020304" pitchFamily="18" charset="0"/>
              </a:rPr>
              <a:t>“replace the page that will not be used for longest period of time” </a:t>
            </a:r>
            <a:endParaRPr lang="en-IN" sz="2400" dirty="0" smtClean="0">
              <a:latin typeface="Centaur" panose="02030504050205020304" pitchFamily="18" charset="0"/>
            </a:endParaRPr>
          </a:p>
          <a:p>
            <a:r>
              <a:rPr lang="en-IN" sz="2400" dirty="0" smtClean="0">
                <a:latin typeface="Centaur" panose="02030504050205020304" pitchFamily="18" charset="0"/>
              </a:rPr>
              <a:t>Difficult </a:t>
            </a:r>
            <a:r>
              <a:rPr lang="en-IN" sz="2400" dirty="0">
                <a:latin typeface="Centaur" panose="02030504050205020304" pitchFamily="18" charset="0"/>
              </a:rPr>
              <a:t>to implement because it requires future knowledge of reference string.</a:t>
            </a:r>
          </a:p>
        </p:txBody>
      </p:sp>
    </p:spTree>
    <p:extLst>
      <p:ext uri="{BB962C8B-B14F-4D97-AF65-F5344CB8AC3E}">
        <p14:creationId xmlns:p14="http://schemas.microsoft.com/office/powerpoint/2010/main" val="13803615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47" y="1237944"/>
            <a:ext cx="7563906" cy="4382112"/>
          </a:xfrm>
          <a:prstGeom prst="rect">
            <a:avLst/>
          </a:prstGeom>
        </p:spPr>
      </p:pic>
    </p:spTree>
    <p:extLst>
      <p:ext uri="{BB962C8B-B14F-4D97-AF65-F5344CB8AC3E}">
        <p14:creationId xmlns:p14="http://schemas.microsoft.com/office/powerpoint/2010/main" val="29130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29491" y="1069542"/>
            <a:ext cx="8369011" cy="3599439"/>
          </a:xfrm>
        </p:spPr>
        <p:txBody>
          <a:bodyPr/>
          <a:lstStyle/>
          <a:p>
            <a:r>
              <a:rPr lang="en-US" dirty="0">
                <a:solidFill>
                  <a:schemeClr val="bg2">
                    <a:lumMod val="95000"/>
                    <a:lumOff val="5000"/>
                  </a:schemeClr>
                </a:solidFill>
                <a:latin typeface="Times New Roman" charset="0"/>
                <a:ea typeface="Times New Roman" charset="0"/>
                <a:cs typeface="Times New Roman" charset="0"/>
              </a:rPr>
              <a:t>Steps in dynamic relocation </a:t>
            </a:r>
            <a:endParaRPr lang="en-US" dirty="0" smtClean="0">
              <a:solidFill>
                <a:schemeClr val="bg2">
                  <a:lumMod val="95000"/>
                  <a:lumOff val="5000"/>
                </a:schemeClr>
              </a:solidFill>
              <a:latin typeface="Times New Roman" charset="0"/>
              <a:ea typeface="Times New Roman" charset="0"/>
              <a:cs typeface="Times New Roman" charset="0"/>
            </a:endParaRPr>
          </a:p>
          <a:p>
            <a:r>
              <a:rPr lang="en-US" dirty="0" smtClean="0">
                <a:solidFill>
                  <a:schemeClr val="bg2">
                    <a:lumMod val="95000"/>
                    <a:lumOff val="5000"/>
                  </a:schemeClr>
                </a:solidFill>
                <a:latin typeface="Times New Roman" charset="0"/>
                <a:ea typeface="Times New Roman" charset="0"/>
                <a:cs typeface="Times New Roman" charset="0"/>
              </a:rPr>
              <a:t>Equipment </a:t>
            </a:r>
            <a:r>
              <a:rPr lang="en-US" dirty="0">
                <a:solidFill>
                  <a:schemeClr val="bg2">
                    <a:lumMod val="95000"/>
                    <a:lumOff val="5000"/>
                  </a:schemeClr>
                </a:solidFill>
                <a:latin typeface="Times New Roman" charset="0"/>
                <a:ea typeface="Times New Roman" charset="0"/>
                <a:cs typeface="Times New Roman" charset="0"/>
              </a:rPr>
              <a:t>includes migration register (base) to the virtual location to get a physical </a:t>
            </a:r>
            <a:r>
              <a:rPr lang="en-US" dirty="0" smtClean="0">
                <a:solidFill>
                  <a:schemeClr val="bg2">
                    <a:lumMod val="95000"/>
                    <a:lumOff val="5000"/>
                  </a:schemeClr>
                </a:solidFill>
                <a:latin typeface="Times New Roman" charset="0"/>
                <a:ea typeface="Times New Roman" charset="0"/>
                <a:cs typeface="Times New Roman" charset="0"/>
              </a:rPr>
              <a:t>location.</a:t>
            </a:r>
          </a:p>
          <a:p>
            <a:r>
              <a:rPr lang="en-US" dirty="0" smtClean="0">
                <a:solidFill>
                  <a:schemeClr val="bg2">
                    <a:lumMod val="95000"/>
                    <a:lumOff val="5000"/>
                  </a:schemeClr>
                </a:solidFill>
                <a:latin typeface="Times New Roman" charset="0"/>
                <a:ea typeface="Times New Roman" charset="0"/>
                <a:cs typeface="Times New Roman" charset="0"/>
              </a:rPr>
              <a:t> </a:t>
            </a:r>
            <a:r>
              <a:rPr lang="en-US" dirty="0">
                <a:solidFill>
                  <a:schemeClr val="bg2">
                    <a:lumMod val="95000"/>
                    <a:lumOff val="5000"/>
                  </a:schemeClr>
                </a:solidFill>
                <a:latin typeface="Times New Roman" charset="0"/>
                <a:ea typeface="Times New Roman" charset="0"/>
                <a:cs typeface="Times New Roman" charset="0"/>
              </a:rPr>
              <a:t>Equipment contrasts address and breaking point register; the location must be not exactly or equivalent </a:t>
            </a:r>
            <a:r>
              <a:rPr lang="en-US" dirty="0" smtClean="0">
                <a:solidFill>
                  <a:schemeClr val="bg2">
                    <a:lumMod val="95000"/>
                    <a:lumOff val="5000"/>
                  </a:schemeClr>
                </a:solidFill>
                <a:latin typeface="Times New Roman" charset="0"/>
                <a:ea typeface="Times New Roman" charset="0"/>
                <a:cs typeface="Times New Roman" charset="0"/>
              </a:rPr>
              <a:t>cutoff. </a:t>
            </a:r>
          </a:p>
          <a:p>
            <a:r>
              <a:rPr lang="en-US" dirty="0" smtClean="0">
                <a:solidFill>
                  <a:schemeClr val="bg2">
                    <a:lumMod val="95000"/>
                    <a:lumOff val="5000"/>
                  </a:schemeClr>
                </a:solidFill>
                <a:latin typeface="Times New Roman" charset="0"/>
                <a:ea typeface="Times New Roman" charset="0"/>
                <a:cs typeface="Times New Roman" charset="0"/>
              </a:rPr>
              <a:t>In </a:t>
            </a:r>
            <a:r>
              <a:rPr lang="en-US" dirty="0">
                <a:solidFill>
                  <a:schemeClr val="bg2">
                    <a:lumMod val="95000"/>
                    <a:lumOff val="5000"/>
                  </a:schemeClr>
                </a:solidFill>
                <a:latin typeface="Times New Roman" charset="0"/>
                <a:ea typeface="Times New Roman" charset="0"/>
                <a:cs typeface="Times New Roman" charset="0"/>
              </a:rPr>
              <a:t>the event that the test falls flat, the processor takes a location trap and overlooks the physical location</a:t>
            </a:r>
            <a:r>
              <a:rPr lang="en-US" dirty="0"/>
              <a:t>.</a:t>
            </a:r>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4" y="3962401"/>
            <a:ext cx="7481455" cy="2203255"/>
          </a:xfrm>
          <a:prstGeom prst="rect">
            <a:avLst/>
          </a:prstGeom>
        </p:spPr>
      </p:pic>
    </p:spTree>
    <p:extLst>
      <p:ext uri="{BB962C8B-B14F-4D97-AF65-F5344CB8AC3E}">
        <p14:creationId xmlns:p14="http://schemas.microsoft.com/office/powerpoint/2010/main" val="9664507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93" y="168865"/>
            <a:ext cx="8255000" cy="658812"/>
          </a:xfrm>
        </p:spPr>
        <p:txBody>
          <a:bodyPr/>
          <a:lstStyle/>
          <a:p>
            <a:r>
              <a:rPr lang="en-IN" sz="2400" dirty="0">
                <a:latin typeface="Centaur" panose="02030504050205020304" pitchFamily="18" charset="0"/>
              </a:rPr>
              <a:t> LRU Page Replacement</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76531" y="1147128"/>
            <a:ext cx="8259762" cy="4022725"/>
          </a:xfrm>
        </p:spPr>
        <p:txBody>
          <a:bodyPr/>
          <a:lstStyle/>
          <a:p>
            <a:r>
              <a:rPr lang="en-IN" sz="2400" dirty="0">
                <a:latin typeface="Centaur" panose="02030504050205020304" pitchFamily="18" charset="0"/>
              </a:rPr>
              <a:t>LRU: Least Recently Used </a:t>
            </a:r>
            <a:endParaRPr lang="en-IN" sz="2400" dirty="0" smtClean="0">
              <a:latin typeface="Centaur" panose="02030504050205020304" pitchFamily="18" charset="0"/>
            </a:endParaRPr>
          </a:p>
          <a:p>
            <a:r>
              <a:rPr lang="en-IN" sz="2400" dirty="0" smtClean="0">
                <a:latin typeface="Centaur" panose="02030504050205020304" pitchFamily="18" charset="0"/>
              </a:rPr>
              <a:t>FIFO</a:t>
            </a:r>
            <a:r>
              <a:rPr lang="en-IN" sz="2400" dirty="0">
                <a:latin typeface="Centaur" panose="02030504050205020304" pitchFamily="18" charset="0"/>
              </a:rPr>
              <a:t>: uses when page is brought into memory. </a:t>
            </a:r>
            <a:endParaRPr lang="en-IN" sz="2400" dirty="0" smtClean="0">
              <a:latin typeface="Centaur" panose="02030504050205020304" pitchFamily="18" charset="0"/>
            </a:endParaRPr>
          </a:p>
          <a:p>
            <a:r>
              <a:rPr lang="en-IN" sz="2400" dirty="0" smtClean="0">
                <a:latin typeface="Centaur" panose="02030504050205020304" pitchFamily="18" charset="0"/>
              </a:rPr>
              <a:t>Optimal</a:t>
            </a:r>
            <a:r>
              <a:rPr lang="en-IN" sz="2400" dirty="0">
                <a:latin typeface="Centaur" panose="02030504050205020304" pitchFamily="18" charset="0"/>
              </a:rPr>
              <a:t>: Uses time when a page to be used</a:t>
            </a:r>
            <a:r>
              <a:rPr lang="en-IN" sz="2400" dirty="0" smtClean="0">
                <a:latin typeface="Centaur" panose="02030504050205020304" pitchFamily="18" charset="0"/>
              </a:rPr>
              <a:t>.</a:t>
            </a:r>
          </a:p>
          <a:p>
            <a:r>
              <a:rPr lang="en-IN" sz="2400" dirty="0" smtClean="0">
                <a:latin typeface="Centaur" panose="02030504050205020304" pitchFamily="18" charset="0"/>
              </a:rPr>
              <a:t> Replace </a:t>
            </a:r>
            <a:r>
              <a:rPr lang="en-IN" sz="2400" dirty="0">
                <a:latin typeface="Centaur" panose="02030504050205020304" pitchFamily="18" charset="0"/>
              </a:rPr>
              <a:t>a page that has not been </a:t>
            </a:r>
            <a:r>
              <a:rPr lang="en-IN" sz="2400" dirty="0" err="1">
                <a:latin typeface="Centaur" panose="02030504050205020304" pitchFamily="18" charset="0"/>
              </a:rPr>
              <a:t>usedfrom</a:t>
            </a:r>
            <a:r>
              <a:rPr lang="en-IN" sz="2400" dirty="0">
                <a:latin typeface="Centaur" panose="02030504050205020304" pitchFamily="18" charset="0"/>
              </a:rPr>
              <a:t> longest period of time. </a:t>
            </a:r>
            <a:endParaRPr lang="en-IN" sz="2400" dirty="0" smtClean="0">
              <a:latin typeface="Centaur" panose="02030504050205020304" pitchFamily="18" charset="0"/>
            </a:endParaRPr>
          </a:p>
          <a:p>
            <a:r>
              <a:rPr lang="en-IN" sz="2400" dirty="0" smtClean="0">
                <a:latin typeface="Centaur" panose="02030504050205020304" pitchFamily="18" charset="0"/>
              </a:rPr>
              <a:t>When </a:t>
            </a:r>
            <a:r>
              <a:rPr lang="en-IN" sz="2400" dirty="0">
                <a:latin typeface="Centaur" panose="02030504050205020304" pitchFamily="18" charset="0"/>
              </a:rPr>
              <a:t>a page must be replaced, LRU choses a page that has not been used from longest period of time</a:t>
            </a:r>
            <a:r>
              <a:rPr lang="en-IN" sz="2400" dirty="0" smtClean="0">
                <a:latin typeface="Centaur" panose="02030504050205020304" pitchFamily="18" charset="0"/>
              </a:rPr>
              <a:t>.</a:t>
            </a:r>
          </a:p>
          <a:p>
            <a:r>
              <a:rPr lang="en-IN" sz="2400" dirty="0" smtClean="0">
                <a:latin typeface="Centaur" panose="02030504050205020304" pitchFamily="18" charset="0"/>
              </a:rPr>
              <a:t> Looking </a:t>
            </a:r>
            <a:r>
              <a:rPr lang="en-IN" sz="2400" dirty="0">
                <a:latin typeface="Centaur" panose="02030504050205020304" pitchFamily="18" charset="0"/>
              </a:rPr>
              <a:t>backward in time.</a:t>
            </a:r>
          </a:p>
        </p:txBody>
      </p:sp>
    </p:spTree>
    <p:extLst>
      <p:ext uri="{BB962C8B-B14F-4D97-AF65-F5344CB8AC3E}">
        <p14:creationId xmlns:p14="http://schemas.microsoft.com/office/powerpoint/2010/main" val="5130012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47" y="1376076"/>
            <a:ext cx="7744906" cy="4105848"/>
          </a:xfrm>
          <a:prstGeom prst="rect">
            <a:avLst/>
          </a:prstGeom>
        </p:spPr>
      </p:pic>
    </p:spTree>
    <p:extLst>
      <p:ext uri="{BB962C8B-B14F-4D97-AF65-F5344CB8AC3E}">
        <p14:creationId xmlns:p14="http://schemas.microsoft.com/office/powerpoint/2010/main" val="14615452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16" y="0"/>
            <a:ext cx="8255000" cy="658812"/>
          </a:xfrm>
        </p:spPr>
        <p:txBody>
          <a:bodyPr/>
          <a:lstStyle/>
          <a:p>
            <a:r>
              <a:rPr lang="en-IN" dirty="0"/>
              <a:t> LRU Approximation </a:t>
            </a:r>
            <a:r>
              <a:rPr lang="en-IN" sz="2000" dirty="0">
                <a:latin typeface="Centaur" panose="02030504050205020304" pitchFamily="18" charset="0"/>
              </a:rPr>
              <a:t>u</a:t>
            </a:r>
            <a:endParaRPr lang="en-IN" dirty="0"/>
          </a:p>
        </p:txBody>
      </p:sp>
      <p:sp>
        <p:nvSpPr>
          <p:cNvPr id="3" name="Content Placeholder 2"/>
          <p:cNvSpPr>
            <a:spLocks noGrp="1"/>
          </p:cNvSpPr>
          <p:nvPr>
            <p:ph idx="1"/>
          </p:nvPr>
        </p:nvSpPr>
        <p:spPr>
          <a:xfrm>
            <a:off x="102916" y="755243"/>
            <a:ext cx="8259762" cy="5645557"/>
          </a:xfrm>
        </p:spPr>
        <p:txBody>
          <a:bodyPr/>
          <a:lstStyle/>
          <a:p>
            <a:r>
              <a:rPr lang="en-IN" sz="2400" dirty="0">
                <a:latin typeface="Centaur" panose="02030504050205020304" pitchFamily="18" charset="0"/>
              </a:rPr>
              <a:t> Few computer system provides </a:t>
            </a:r>
            <a:r>
              <a:rPr lang="en-IN" sz="2400" dirty="0" err="1" smtClean="0">
                <a:latin typeface="Centaur" panose="02030504050205020304" pitchFamily="18" charset="0"/>
              </a:rPr>
              <a:t>sfficient</a:t>
            </a:r>
            <a:r>
              <a:rPr lang="en-IN" sz="2400" dirty="0" smtClean="0">
                <a:latin typeface="Centaur" panose="02030504050205020304" pitchFamily="18" charset="0"/>
              </a:rPr>
              <a:t> </a:t>
            </a:r>
            <a:r>
              <a:rPr lang="en-IN" sz="2400" dirty="0">
                <a:latin typeface="Centaur" panose="02030504050205020304" pitchFamily="18" charset="0"/>
              </a:rPr>
              <a:t>hardware support for  LRU page replacement. </a:t>
            </a:r>
            <a:endParaRPr lang="en-IN" sz="2400" dirty="0" smtClean="0">
              <a:latin typeface="Centaur" panose="02030504050205020304" pitchFamily="18" charset="0"/>
            </a:endParaRPr>
          </a:p>
          <a:p>
            <a:r>
              <a:rPr lang="en-IN" sz="2400" dirty="0" smtClean="0">
                <a:latin typeface="Centaur" panose="02030504050205020304" pitchFamily="18" charset="0"/>
              </a:rPr>
              <a:t>Some </a:t>
            </a:r>
            <a:r>
              <a:rPr lang="en-IN" sz="2400" dirty="0">
                <a:latin typeface="Centaur" panose="02030504050205020304" pitchFamily="18" charset="0"/>
              </a:rPr>
              <a:t>system provide no hardware support and other page replacement algorithm must be used. </a:t>
            </a:r>
            <a:endParaRPr lang="en-IN" sz="2400" dirty="0" smtClean="0">
              <a:latin typeface="Centaur" panose="02030504050205020304" pitchFamily="18" charset="0"/>
            </a:endParaRPr>
          </a:p>
          <a:p>
            <a:r>
              <a:rPr lang="en-IN" sz="2400" dirty="0" smtClean="0">
                <a:latin typeface="Centaur" panose="02030504050205020304" pitchFamily="18" charset="0"/>
              </a:rPr>
              <a:t>Many </a:t>
            </a:r>
            <a:r>
              <a:rPr lang="en-IN" sz="2400" dirty="0">
                <a:latin typeface="Centaur" panose="02030504050205020304" pitchFamily="18" charset="0"/>
              </a:rPr>
              <a:t>system provide reference bits</a:t>
            </a:r>
            <a:r>
              <a:rPr lang="en-IN" sz="2400" dirty="0" smtClean="0">
                <a:latin typeface="Centaur" panose="02030504050205020304" pitchFamily="18" charset="0"/>
              </a:rPr>
              <a:t>.</a:t>
            </a:r>
          </a:p>
          <a:p>
            <a:r>
              <a:rPr lang="en-IN" sz="2400" dirty="0" smtClean="0">
                <a:latin typeface="Centaur" panose="02030504050205020304" pitchFamily="18" charset="0"/>
              </a:rPr>
              <a:t> Reference </a:t>
            </a:r>
            <a:r>
              <a:rPr lang="en-IN" sz="2400" dirty="0">
                <a:latin typeface="Centaur" panose="02030504050205020304" pitchFamily="18" charset="0"/>
              </a:rPr>
              <a:t>bit is set by hardware whenever page is referenced. </a:t>
            </a:r>
            <a:endParaRPr lang="en-IN" sz="2400" dirty="0" smtClean="0">
              <a:latin typeface="Centaur" panose="02030504050205020304" pitchFamily="18" charset="0"/>
            </a:endParaRPr>
          </a:p>
          <a:p>
            <a:r>
              <a:rPr lang="en-IN" sz="2400" dirty="0" smtClean="0">
                <a:latin typeface="Centaur" panose="02030504050205020304" pitchFamily="18" charset="0"/>
              </a:rPr>
              <a:t>reference </a:t>
            </a:r>
            <a:r>
              <a:rPr lang="en-IN" sz="2400" dirty="0">
                <a:latin typeface="Centaur" panose="02030504050205020304" pitchFamily="18" charset="0"/>
              </a:rPr>
              <a:t>bit is associated with each entry in page table. </a:t>
            </a:r>
            <a:endParaRPr lang="en-IN" sz="2400" dirty="0" smtClean="0">
              <a:latin typeface="Centaur" panose="02030504050205020304" pitchFamily="18" charset="0"/>
            </a:endParaRPr>
          </a:p>
          <a:p>
            <a:r>
              <a:rPr lang="en-IN" sz="2400" dirty="0" smtClean="0">
                <a:latin typeface="Centaur" panose="02030504050205020304" pitchFamily="18" charset="0"/>
              </a:rPr>
              <a:t> </a:t>
            </a:r>
            <a:r>
              <a:rPr lang="en-IN" sz="2400" dirty="0">
                <a:latin typeface="Centaur" panose="02030504050205020304" pitchFamily="18" charset="0"/>
              </a:rPr>
              <a:t>Initially bits are cleared (to0)by OS. </a:t>
            </a:r>
            <a:endParaRPr lang="en-IN" sz="2400" dirty="0" smtClean="0">
              <a:latin typeface="Centaur" panose="02030504050205020304" pitchFamily="18" charset="0"/>
            </a:endParaRPr>
          </a:p>
          <a:p>
            <a:r>
              <a:rPr lang="en-IN" sz="2400" dirty="0" smtClean="0">
                <a:latin typeface="Centaur" panose="02030504050205020304" pitchFamily="18" charset="0"/>
              </a:rPr>
              <a:t>A </a:t>
            </a:r>
            <a:r>
              <a:rPr lang="en-IN" sz="2400" dirty="0">
                <a:latin typeface="Centaur" panose="02030504050205020304" pitchFamily="18" charset="0"/>
              </a:rPr>
              <a:t>user process executes the bit associated with each page referenced is set (to 1) by hardware. </a:t>
            </a:r>
            <a:endParaRPr lang="en-IN" sz="2400" dirty="0" smtClean="0">
              <a:latin typeface="Centaur" panose="02030504050205020304" pitchFamily="18" charset="0"/>
            </a:endParaRPr>
          </a:p>
          <a:p>
            <a:r>
              <a:rPr lang="en-IN" sz="2400" dirty="0" smtClean="0">
                <a:latin typeface="Centaur" panose="02030504050205020304" pitchFamily="18" charset="0"/>
              </a:rPr>
              <a:t>After some </a:t>
            </a:r>
            <a:r>
              <a:rPr lang="en-IN" sz="2400" dirty="0">
                <a:latin typeface="Centaur" panose="02030504050205020304" pitchFamily="18" charset="0"/>
              </a:rPr>
              <a:t>time we determine which page have been used and have not been used by examining the reference bits.</a:t>
            </a:r>
          </a:p>
        </p:txBody>
      </p:sp>
    </p:spTree>
    <p:extLst>
      <p:ext uri="{BB962C8B-B14F-4D97-AF65-F5344CB8AC3E}">
        <p14:creationId xmlns:p14="http://schemas.microsoft.com/office/powerpoint/2010/main" val="23761416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30" y="155802"/>
            <a:ext cx="8255000" cy="658812"/>
          </a:xfrm>
        </p:spPr>
        <p:txBody>
          <a:bodyPr/>
          <a:lstStyle/>
          <a:p>
            <a:r>
              <a:rPr lang="en-IN" sz="2400" dirty="0">
                <a:latin typeface="Centaur" panose="02030504050205020304" pitchFamily="18" charset="0"/>
              </a:rPr>
              <a:t>Not Recently Used (NRU)</a:t>
            </a:r>
          </a:p>
        </p:txBody>
      </p:sp>
      <p:sp>
        <p:nvSpPr>
          <p:cNvPr id="3" name="Content Placeholder 2"/>
          <p:cNvSpPr>
            <a:spLocks noGrp="1"/>
          </p:cNvSpPr>
          <p:nvPr>
            <p:ph idx="1"/>
          </p:nvPr>
        </p:nvSpPr>
        <p:spPr>
          <a:xfrm>
            <a:off x="259670" y="1303882"/>
            <a:ext cx="8259762" cy="4022725"/>
          </a:xfrm>
        </p:spPr>
        <p:txBody>
          <a:bodyPr/>
          <a:lstStyle/>
          <a:p>
            <a:r>
              <a:rPr lang="en-IN" sz="2400" dirty="0">
                <a:latin typeface="Centaur" panose="02030504050205020304" pitchFamily="18" charset="0"/>
              </a:rPr>
              <a:t>It favours keeping pages in memory that have been recently used</a:t>
            </a:r>
            <a:r>
              <a:rPr lang="en-IN" sz="2400" dirty="0" smtClean="0">
                <a:latin typeface="Centaur" panose="02030504050205020304" pitchFamily="18" charset="0"/>
              </a:rPr>
              <a:t>.</a:t>
            </a:r>
          </a:p>
          <a:p>
            <a:r>
              <a:rPr lang="en-IN" sz="2400" dirty="0" smtClean="0">
                <a:latin typeface="Centaur" panose="02030504050205020304" pitchFamily="18" charset="0"/>
              </a:rPr>
              <a:t> The </a:t>
            </a:r>
            <a:r>
              <a:rPr lang="en-IN" sz="2400" dirty="0">
                <a:latin typeface="Centaur" panose="02030504050205020304" pitchFamily="18" charset="0"/>
              </a:rPr>
              <a:t>OS divides the pages into four classes based on usage during the last clock tick</a:t>
            </a:r>
            <a:r>
              <a:rPr lang="en-IN" sz="2400" dirty="0" smtClean="0">
                <a:latin typeface="Centaur" panose="02030504050205020304" pitchFamily="18" charset="0"/>
              </a:rPr>
              <a:t>:</a:t>
            </a:r>
          </a:p>
          <a:p>
            <a:r>
              <a:rPr lang="en-IN" sz="2400" dirty="0" smtClean="0">
                <a:latin typeface="Centaur" panose="02030504050205020304" pitchFamily="18" charset="0"/>
              </a:rPr>
              <a:t> 3. Referenced, modified </a:t>
            </a:r>
          </a:p>
          <a:p>
            <a:r>
              <a:rPr lang="en-IN" sz="2400" dirty="0" smtClean="0">
                <a:latin typeface="Centaur" panose="02030504050205020304" pitchFamily="18" charset="0"/>
              </a:rPr>
              <a:t>2. Referenced, not modified</a:t>
            </a:r>
          </a:p>
          <a:p>
            <a:r>
              <a:rPr lang="en-IN" sz="2400" dirty="0" smtClean="0">
                <a:latin typeface="Centaur" panose="02030504050205020304" pitchFamily="18" charset="0"/>
              </a:rPr>
              <a:t> 1. Not referenced, modified </a:t>
            </a:r>
          </a:p>
          <a:p>
            <a:r>
              <a:rPr lang="en-IN" sz="2400" dirty="0" smtClean="0">
                <a:latin typeface="Centaur" panose="02030504050205020304" pitchFamily="18" charset="0"/>
              </a:rPr>
              <a:t>0. Not referenced, not modified</a:t>
            </a:r>
            <a:endParaRPr lang="en-IN" sz="2400" dirty="0">
              <a:latin typeface="Centaur" panose="02030504050205020304" pitchFamily="18" charset="0"/>
            </a:endParaRPr>
          </a:p>
        </p:txBody>
      </p:sp>
    </p:spTree>
    <p:extLst>
      <p:ext uri="{BB962C8B-B14F-4D97-AF65-F5344CB8AC3E}">
        <p14:creationId xmlns:p14="http://schemas.microsoft.com/office/powerpoint/2010/main" val="8694915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56" y="168865"/>
            <a:ext cx="8255000" cy="658812"/>
          </a:xfrm>
        </p:spPr>
        <p:txBody>
          <a:bodyPr/>
          <a:lstStyle/>
          <a:p>
            <a:r>
              <a:rPr lang="en-IN" sz="2400" dirty="0" smtClean="0">
                <a:latin typeface="Centaur" panose="02030504050205020304" pitchFamily="18" charset="0"/>
              </a:rPr>
              <a:t>NRU</a:t>
            </a:r>
            <a:endParaRPr lang="en-IN" sz="2400" dirty="0">
              <a:latin typeface="Centaur" panose="02030504050205020304" pitchFamily="18" charset="0"/>
            </a:endParaRPr>
          </a:p>
        </p:txBody>
      </p:sp>
      <p:sp>
        <p:nvSpPr>
          <p:cNvPr id="3" name="Content Placeholder 2"/>
          <p:cNvSpPr>
            <a:spLocks noGrp="1"/>
          </p:cNvSpPr>
          <p:nvPr>
            <p:ph idx="1"/>
          </p:nvPr>
        </p:nvSpPr>
        <p:spPr>
          <a:xfrm>
            <a:off x="194356" y="1225505"/>
            <a:ext cx="8259762" cy="4022725"/>
          </a:xfrm>
        </p:spPr>
        <p:txBody>
          <a:bodyPr/>
          <a:lstStyle/>
          <a:p>
            <a:r>
              <a:rPr lang="en-IN" sz="2400" dirty="0">
                <a:latin typeface="Centaur" panose="02030504050205020304" pitchFamily="18" charset="0"/>
              </a:rPr>
              <a:t> Pick a random page from the lowest category for removal </a:t>
            </a:r>
            <a:endParaRPr lang="en-IN" sz="2400" dirty="0" smtClean="0">
              <a:latin typeface="Centaur" panose="02030504050205020304" pitchFamily="18" charset="0"/>
            </a:endParaRPr>
          </a:p>
          <a:p>
            <a:r>
              <a:rPr lang="en-IN" sz="2400" dirty="0" smtClean="0">
                <a:latin typeface="Centaur" panose="02030504050205020304" pitchFamily="18" charset="0"/>
              </a:rPr>
              <a:t> </a:t>
            </a:r>
            <a:r>
              <a:rPr lang="en-IN" sz="2400" dirty="0">
                <a:latin typeface="Centaur" panose="02030504050205020304" pitchFamily="18" charset="0"/>
              </a:rPr>
              <a:t>i.e. the not referenced, not modified </a:t>
            </a:r>
            <a:r>
              <a:rPr lang="en-IN" sz="2400" dirty="0" err="1">
                <a:latin typeface="Centaur" panose="02030504050205020304" pitchFamily="18" charset="0"/>
              </a:rPr>
              <a:t>pag</a:t>
            </a:r>
            <a:endParaRPr lang="en-IN" sz="2400" dirty="0">
              <a:latin typeface="Centaur" panose="02030504050205020304" pitchFamily="18" charset="0"/>
            </a:endParaRPr>
          </a:p>
        </p:txBody>
      </p:sp>
    </p:spTree>
    <p:extLst>
      <p:ext uri="{BB962C8B-B14F-4D97-AF65-F5344CB8AC3E}">
        <p14:creationId xmlns:p14="http://schemas.microsoft.com/office/powerpoint/2010/main" val="25459129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79" y="1137918"/>
            <a:ext cx="6744641" cy="4582164"/>
          </a:xfrm>
          <a:prstGeom prst="rect">
            <a:avLst/>
          </a:prstGeom>
        </p:spPr>
      </p:pic>
    </p:spTree>
    <p:extLst>
      <p:ext uri="{BB962C8B-B14F-4D97-AF65-F5344CB8AC3E}">
        <p14:creationId xmlns:p14="http://schemas.microsoft.com/office/powerpoint/2010/main" val="21203963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928"/>
            <a:ext cx="8255000" cy="658812"/>
          </a:xfrm>
        </p:spPr>
        <p:txBody>
          <a:bodyPr/>
          <a:lstStyle/>
          <a:p>
            <a:r>
              <a:rPr lang="en-IN" sz="2400" dirty="0">
                <a:latin typeface="Centaur" panose="02030504050205020304" pitchFamily="18" charset="0"/>
              </a:rPr>
              <a:t>Not frequently used (NFU)</a:t>
            </a:r>
            <a:br>
              <a:rPr lang="en-IN" sz="2400" dirty="0">
                <a:latin typeface="Centaur" panose="02030504050205020304" pitchFamily="18" charset="0"/>
              </a:rPr>
            </a:br>
            <a:endParaRPr lang="en-IN" sz="2400" dirty="0">
              <a:latin typeface="Centaur" panose="02030504050205020304" pitchFamily="18" charset="0"/>
            </a:endParaRPr>
          </a:p>
        </p:txBody>
      </p:sp>
      <p:sp>
        <p:nvSpPr>
          <p:cNvPr id="3" name="Content Placeholder 2"/>
          <p:cNvSpPr>
            <a:spLocks noGrp="1"/>
          </p:cNvSpPr>
          <p:nvPr>
            <p:ph idx="1"/>
          </p:nvPr>
        </p:nvSpPr>
        <p:spPr>
          <a:xfrm>
            <a:off x="168230" y="1121002"/>
            <a:ext cx="8259762" cy="4022725"/>
          </a:xfrm>
        </p:spPr>
        <p:txBody>
          <a:bodyPr/>
          <a:lstStyle/>
          <a:p>
            <a:r>
              <a:rPr lang="en-IN" sz="2400" dirty="0">
                <a:latin typeface="Centaur" panose="02030504050205020304" pitchFamily="18" charset="0"/>
              </a:rPr>
              <a:t>This page replacement algorithm requires a counter </a:t>
            </a:r>
            <a:endParaRPr lang="en-IN" sz="2400" dirty="0" smtClean="0">
              <a:latin typeface="Centaur" panose="02030504050205020304" pitchFamily="18" charset="0"/>
            </a:endParaRPr>
          </a:p>
          <a:p>
            <a:r>
              <a:rPr lang="en-IN" sz="2400" dirty="0" smtClean="0">
                <a:latin typeface="Centaur" panose="02030504050205020304" pitchFamily="18" charset="0"/>
              </a:rPr>
              <a:t>The </a:t>
            </a:r>
            <a:r>
              <a:rPr lang="en-IN" sz="2400" dirty="0">
                <a:latin typeface="Centaur" panose="02030504050205020304" pitchFamily="18" charset="0"/>
              </a:rPr>
              <a:t>counters keep track of how frequently a page has been </a:t>
            </a:r>
            <a:r>
              <a:rPr lang="en-IN" sz="2400" dirty="0" smtClean="0">
                <a:latin typeface="Centaur" panose="02030504050205020304" pitchFamily="18" charset="0"/>
              </a:rPr>
              <a:t>used</a:t>
            </a:r>
          </a:p>
          <a:p>
            <a:r>
              <a:rPr lang="en-IN" sz="2400" dirty="0" smtClean="0">
                <a:latin typeface="Centaur" panose="02030504050205020304" pitchFamily="18" charset="0"/>
              </a:rPr>
              <a:t> The </a:t>
            </a:r>
            <a:r>
              <a:rPr lang="en-IN" sz="2400" dirty="0">
                <a:latin typeface="Centaur" panose="02030504050205020304" pitchFamily="18" charset="0"/>
              </a:rPr>
              <a:t>page with the lowest counter can be swapped out </a:t>
            </a:r>
          </a:p>
        </p:txBody>
      </p:sp>
    </p:spTree>
    <p:extLst>
      <p:ext uri="{BB962C8B-B14F-4D97-AF65-F5344CB8AC3E}">
        <p14:creationId xmlns:p14="http://schemas.microsoft.com/office/powerpoint/2010/main" val="4770365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08" y="937440"/>
            <a:ext cx="6296035" cy="5189039"/>
          </a:xfrm>
          <a:prstGeom prst="rect">
            <a:avLst/>
          </a:prstGeom>
        </p:spPr>
      </p:pic>
    </p:spTree>
    <p:extLst>
      <p:ext uri="{BB962C8B-B14F-4D97-AF65-F5344CB8AC3E}">
        <p14:creationId xmlns:p14="http://schemas.microsoft.com/office/powerpoint/2010/main" val="12258227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82" y="208053"/>
            <a:ext cx="8255000" cy="658812"/>
          </a:xfrm>
        </p:spPr>
        <p:txBody>
          <a:bodyPr/>
          <a:lstStyle/>
          <a:p>
            <a:r>
              <a:rPr lang="en-IN" sz="2400" dirty="0">
                <a:latin typeface="Centaur" panose="02030504050205020304" pitchFamily="18" charset="0"/>
              </a:rPr>
              <a:t>Conclusion</a:t>
            </a:r>
          </a:p>
        </p:txBody>
      </p:sp>
      <p:sp>
        <p:nvSpPr>
          <p:cNvPr id="3" name="Content Placeholder 2"/>
          <p:cNvSpPr>
            <a:spLocks noGrp="1"/>
          </p:cNvSpPr>
          <p:nvPr>
            <p:ph idx="1"/>
          </p:nvPr>
        </p:nvSpPr>
        <p:spPr>
          <a:xfrm>
            <a:off x="220482" y="1251631"/>
            <a:ext cx="8259762" cy="4022725"/>
          </a:xfrm>
        </p:spPr>
        <p:txBody>
          <a:bodyPr/>
          <a:lstStyle/>
          <a:p>
            <a:r>
              <a:rPr lang="en-IN" sz="2400" b="1" i="1" dirty="0" smtClean="0">
                <a:latin typeface="Centaur" panose="02030504050205020304" pitchFamily="18" charset="0"/>
              </a:rPr>
              <a:t>Algorithm			 Comment</a:t>
            </a:r>
          </a:p>
          <a:p>
            <a:r>
              <a:rPr lang="en-IN" sz="2400" dirty="0" smtClean="0">
                <a:latin typeface="Centaur" panose="02030504050205020304" pitchFamily="18" charset="0"/>
              </a:rPr>
              <a:t> FIFO			Might </a:t>
            </a:r>
            <a:r>
              <a:rPr lang="en-IN" sz="2400" dirty="0">
                <a:latin typeface="Centaur" panose="02030504050205020304" pitchFamily="18" charset="0"/>
              </a:rPr>
              <a:t>throw out important pages </a:t>
            </a:r>
            <a:r>
              <a:rPr lang="en-IN" sz="2400" dirty="0" smtClean="0">
                <a:latin typeface="Centaur" panose="02030504050205020304" pitchFamily="18" charset="0"/>
              </a:rPr>
              <a:t>	 	</a:t>
            </a:r>
          </a:p>
          <a:p>
            <a:r>
              <a:rPr lang="en-IN" sz="2400" dirty="0" smtClean="0">
                <a:latin typeface="Centaur" panose="02030504050205020304" pitchFamily="18" charset="0"/>
              </a:rPr>
              <a:t>OPTIMAL			</a:t>
            </a:r>
            <a:r>
              <a:rPr lang="en-IN" sz="2400" dirty="0">
                <a:latin typeface="Centaur" panose="02030504050205020304" pitchFamily="18" charset="0"/>
              </a:rPr>
              <a:t> </a:t>
            </a:r>
            <a:r>
              <a:rPr lang="en-IN" sz="2400" dirty="0" smtClean="0">
                <a:latin typeface="Centaur" panose="02030504050205020304" pitchFamily="18" charset="0"/>
              </a:rPr>
              <a:t>Not implementable</a:t>
            </a:r>
          </a:p>
          <a:p>
            <a:pPr marL="0" indent="0">
              <a:buNone/>
            </a:pPr>
            <a:r>
              <a:rPr lang="en-IN" sz="2400" dirty="0" smtClean="0">
                <a:latin typeface="Centaur" panose="02030504050205020304" pitchFamily="18" charset="0"/>
              </a:rPr>
              <a:t> </a:t>
            </a:r>
          </a:p>
          <a:p>
            <a:r>
              <a:rPr lang="en-IN" sz="2400" dirty="0" smtClean="0">
                <a:latin typeface="Centaur" panose="02030504050205020304" pitchFamily="18" charset="0"/>
              </a:rPr>
              <a:t>LRU				Excellent </a:t>
            </a:r>
            <a:r>
              <a:rPr lang="en-IN" sz="2400" dirty="0">
                <a:latin typeface="Centaur" panose="02030504050205020304" pitchFamily="18" charset="0"/>
              </a:rPr>
              <a:t>but difficult to </a:t>
            </a:r>
            <a:r>
              <a:rPr lang="en-IN" sz="2400" dirty="0" smtClean="0">
                <a:latin typeface="Centaur" panose="02030504050205020304" pitchFamily="18" charset="0"/>
              </a:rPr>
              <a:t>implement</a:t>
            </a:r>
          </a:p>
          <a:p>
            <a:r>
              <a:rPr lang="en-IN" sz="2400" dirty="0" smtClean="0">
                <a:latin typeface="Centaur" panose="02030504050205020304" pitchFamily="18" charset="0"/>
              </a:rPr>
              <a:t>NRU 			 </a:t>
            </a:r>
            <a:r>
              <a:rPr lang="en-IN" sz="2400" dirty="0">
                <a:latin typeface="Centaur" panose="02030504050205020304" pitchFamily="18" charset="0"/>
              </a:rPr>
              <a:t>Crude approximation  of LRU</a:t>
            </a:r>
            <a:endParaRPr lang="en-IN" sz="2400" dirty="0" smtClean="0">
              <a:latin typeface="Centaur" panose="02030504050205020304" pitchFamily="18" charset="0"/>
            </a:endParaRPr>
          </a:p>
          <a:p>
            <a:r>
              <a:rPr lang="en-IN" sz="2400" dirty="0" smtClean="0">
                <a:latin typeface="Centaur" panose="02030504050205020304" pitchFamily="18" charset="0"/>
              </a:rPr>
              <a:t>NFU				</a:t>
            </a:r>
            <a:r>
              <a:rPr lang="en-IN" sz="2400" dirty="0">
                <a:latin typeface="Centaur" panose="02030504050205020304" pitchFamily="18" charset="0"/>
              </a:rPr>
              <a:t> Crude approximation  of LRU</a:t>
            </a:r>
            <a:r>
              <a:rPr lang="en-IN" sz="2400" dirty="0" smtClean="0">
                <a:latin typeface="Centaur" panose="02030504050205020304" pitchFamily="18" charset="0"/>
              </a:rPr>
              <a:t> </a:t>
            </a:r>
          </a:p>
        </p:txBody>
      </p:sp>
    </p:spTree>
    <p:extLst>
      <p:ext uri="{BB962C8B-B14F-4D97-AF65-F5344CB8AC3E}">
        <p14:creationId xmlns:p14="http://schemas.microsoft.com/office/powerpoint/2010/main" val="1983121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 y="132522"/>
            <a:ext cx="7858539"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References:</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5427127"/>
          </a:xfrm>
          <a:prstGeom prst="rect">
            <a:avLst/>
          </a:prstGeom>
        </p:spPr>
        <p:txBody>
          <a:bodyPr wrap="square">
            <a:spAutoFit/>
          </a:bodyPr>
          <a:lstStyle/>
          <a:p>
            <a:pPr algn="l" eaLnBrk="0" hangingPunct="0">
              <a:lnSpc>
                <a:spcPts val="2600"/>
              </a:lnSpc>
            </a:pPr>
            <a:r>
              <a:rPr lang="en-IN" sz="2200" dirty="0">
                <a:solidFill>
                  <a:srgbClr val="709E32"/>
                </a:solidFill>
                <a:latin typeface="+mj-lt"/>
                <a:ea typeface="+mj-ea"/>
                <a:cs typeface="+mj-cs"/>
              </a:rPr>
              <a:t>1.Operating Systems: Internals and Design Principles, by William Stallings.</a:t>
            </a:r>
          </a:p>
          <a:p>
            <a:pPr algn="l" eaLnBrk="0" hangingPunct="0">
              <a:lnSpc>
                <a:spcPts val="2600"/>
              </a:lnSpc>
            </a:pPr>
            <a:endParaRPr lang="en-IN" sz="2200" dirty="0">
              <a:solidFill>
                <a:srgbClr val="709E32"/>
              </a:solidFill>
              <a:latin typeface="+mj-lt"/>
              <a:ea typeface="+mj-ea"/>
              <a:cs typeface="+mj-cs"/>
            </a:endParaRPr>
          </a:p>
          <a:p>
            <a:pPr algn="l" eaLnBrk="0" hangingPunct="0">
              <a:lnSpc>
                <a:spcPts val="2600"/>
              </a:lnSpc>
            </a:pPr>
            <a:r>
              <a:rPr lang="en-IN" sz="2200" dirty="0">
                <a:solidFill>
                  <a:srgbClr val="709E32"/>
                </a:solidFill>
                <a:latin typeface="+mj-lt"/>
                <a:ea typeface="+mj-ea"/>
                <a:cs typeface="+mj-cs"/>
              </a:rPr>
              <a:t>2.Operating Systems: Design and Implementation, Textbook by Andrew S. Tanenbaum.</a:t>
            </a:r>
          </a:p>
          <a:p>
            <a:pPr algn="l" eaLnBrk="0" hangingPunct="0">
              <a:lnSpc>
                <a:spcPts val="2600"/>
              </a:lnSpc>
            </a:pPr>
            <a:endParaRPr lang="en-IN" sz="2200" dirty="0">
              <a:solidFill>
                <a:srgbClr val="709E32"/>
              </a:solidFill>
              <a:latin typeface="+mj-lt"/>
              <a:ea typeface="+mj-ea"/>
              <a:cs typeface="+mj-cs"/>
            </a:endParaRPr>
          </a:p>
          <a:p>
            <a:pPr algn="l" eaLnBrk="0" hangingPunct="0">
              <a:lnSpc>
                <a:spcPts val="2600"/>
              </a:lnSpc>
            </a:pPr>
            <a:r>
              <a:rPr lang="en-IN" sz="2200" dirty="0">
                <a:solidFill>
                  <a:srgbClr val="709E32"/>
                </a:solidFill>
                <a:latin typeface="+mj-lt"/>
                <a:ea typeface="+mj-ea"/>
                <a:cs typeface="+mj-cs"/>
              </a:rPr>
              <a:t>3.Operating System Concepts by Galvin</a:t>
            </a:r>
          </a:p>
          <a:p>
            <a:pPr algn="l" eaLnBrk="0" hangingPunct="0">
              <a:lnSpc>
                <a:spcPts val="2600"/>
              </a:lnSpc>
            </a:pPr>
            <a:endParaRPr lang="en-IN" sz="2200" dirty="0">
              <a:solidFill>
                <a:srgbClr val="709E32"/>
              </a:solidFill>
              <a:latin typeface="+mj-lt"/>
              <a:ea typeface="+mj-ea"/>
              <a:cs typeface="+mj-cs"/>
            </a:endParaRPr>
          </a:p>
          <a:p>
            <a:pPr algn="l" eaLnBrk="0" hangingPunct="0">
              <a:lnSpc>
                <a:spcPts val="2600"/>
              </a:lnSpc>
            </a:pPr>
            <a:r>
              <a:rPr lang="en-IN" sz="2200" dirty="0">
                <a:solidFill>
                  <a:srgbClr val="709E32"/>
                </a:solidFill>
                <a:latin typeface="+mj-lt"/>
                <a:ea typeface="+mj-ea"/>
                <a:cs typeface="+mj-cs"/>
              </a:rPr>
              <a:t>4.Modern Operating Systems, Andrew S. Tanenbaum</a:t>
            </a:r>
          </a:p>
          <a:p>
            <a:pPr algn="l" eaLnBrk="0" hangingPunct="0">
              <a:lnSpc>
                <a:spcPts val="2600"/>
              </a:lnSpc>
            </a:pPr>
            <a:endParaRPr lang="en-IN" sz="2200" dirty="0">
              <a:solidFill>
                <a:srgbClr val="709E32"/>
              </a:solidFill>
              <a:latin typeface="+mj-lt"/>
              <a:ea typeface="+mj-ea"/>
              <a:cs typeface="+mj-cs"/>
            </a:endParaRPr>
          </a:p>
          <a:p>
            <a:pPr algn="l" eaLnBrk="0" hangingPunct="0">
              <a:lnSpc>
                <a:spcPts val="2600"/>
              </a:lnSpc>
            </a:pPr>
            <a:r>
              <a:rPr lang="en-IN" sz="2200" dirty="0">
                <a:solidFill>
                  <a:srgbClr val="709E32"/>
                </a:solidFill>
                <a:latin typeface="+mj-lt"/>
                <a:ea typeface="+mj-ea"/>
                <a:cs typeface="+mj-cs"/>
              </a:rPr>
              <a:t>5.Operating system concepts by Abraham Silberschatz.Peter B Galvin.Gerg</a:t>
            </a:r>
          </a:p>
          <a:p>
            <a:pPr algn="l" eaLnBrk="0" hangingPunct="0">
              <a:lnSpc>
                <a:spcPts val="2600"/>
              </a:lnSpc>
            </a:pPr>
            <a:endParaRPr lang="en-IN" sz="2200" dirty="0">
              <a:solidFill>
                <a:srgbClr val="709E32"/>
              </a:solidFill>
              <a:latin typeface="+mj-lt"/>
              <a:ea typeface="+mj-ea"/>
              <a:cs typeface="+mj-cs"/>
            </a:endParaRPr>
          </a:p>
          <a:p>
            <a:pPr algn="l" eaLnBrk="0" hangingPunct="0">
              <a:lnSpc>
                <a:spcPts val="2600"/>
              </a:lnSpc>
            </a:pPr>
            <a:r>
              <a:rPr lang="en-IN" sz="2200" dirty="0">
                <a:solidFill>
                  <a:srgbClr val="709E32"/>
                </a:solidFill>
                <a:latin typeface="+mj-lt"/>
                <a:ea typeface="+mj-ea"/>
                <a:cs typeface="+mj-cs"/>
              </a:rPr>
              <a:t>6.OPERATING SYSTEMS MEMORY MANAGEMENT by Jerry Breecher.</a:t>
            </a:r>
          </a:p>
          <a:p>
            <a:pPr marL="342900" indent="-342900" algn="l" eaLnBrk="0" hangingPunct="0">
              <a:lnSpc>
                <a:spcPts val="2600"/>
              </a:lnSpc>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128714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0085" y="173615"/>
            <a:ext cx="8255000" cy="658812"/>
          </a:xfrm>
        </p:spPr>
        <p:txBody>
          <a:bodyPr/>
          <a:lstStyle/>
          <a:p>
            <a:r>
              <a:rPr lang="en-IN" dirty="0">
                <a:solidFill>
                  <a:schemeClr val="bg2">
                    <a:lumMod val="95000"/>
                    <a:lumOff val="5000"/>
                  </a:schemeClr>
                </a:solidFill>
                <a:latin typeface="Times New Roman" charset="0"/>
                <a:ea typeface="Times New Roman" charset="0"/>
                <a:cs typeface="Times New Roman" charset="0"/>
              </a:rPr>
              <a:t>Static vs Dynamic Loading</a:t>
            </a:r>
            <a:endParaRPr lang="en-US" dirty="0">
              <a:solidFill>
                <a:schemeClr val="bg2">
                  <a:lumMod val="95000"/>
                  <a:lumOff val="5000"/>
                </a:schemeClr>
              </a:solidFill>
              <a:latin typeface="Times New Roman" charset="0"/>
              <a:ea typeface="Times New Roman" charset="0"/>
              <a:cs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69379368"/>
              </p:ext>
            </p:extLst>
          </p:nvPr>
        </p:nvGraphicFramePr>
        <p:xfrm>
          <a:off x="-3" y="832426"/>
          <a:ext cx="9144002" cy="5068435"/>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val="20000"/>
                    </a:ext>
                  </a:extLst>
                </a:gridCol>
                <a:gridCol w="4572001">
                  <a:extLst>
                    <a:ext uri="{9D8B030D-6E8A-4147-A177-3AD203B41FA5}">
                      <a16:colId xmlns:a16="http://schemas.microsoft.com/office/drawing/2014/main" val="20001"/>
                    </a:ext>
                  </a:extLst>
                </a:gridCol>
              </a:tblGrid>
              <a:tr h="784699">
                <a:tc>
                  <a:txBody>
                    <a:bodyPr/>
                    <a:lstStyle/>
                    <a:p>
                      <a:pPr algn="ctr"/>
                      <a:r>
                        <a:rPr lang="en-US" dirty="0" smtClean="0"/>
                        <a:t>Static </a:t>
                      </a:r>
                      <a:endParaRPr lang="en-US" dirty="0"/>
                    </a:p>
                  </a:txBody>
                  <a:tcPr/>
                </a:tc>
                <a:tc>
                  <a:txBody>
                    <a:bodyPr/>
                    <a:lstStyle/>
                    <a:p>
                      <a:pPr algn="ctr"/>
                      <a:r>
                        <a:rPr lang="en-US" dirty="0" smtClean="0"/>
                        <a:t>Dynamic</a:t>
                      </a:r>
                      <a:endParaRPr lang="en-US" dirty="0"/>
                    </a:p>
                  </a:txBody>
                  <a:tcPr/>
                </a:tc>
                <a:extLst>
                  <a:ext uri="{0D108BD9-81ED-4DB2-BD59-A6C34878D82A}">
                    <a16:rowId xmlns:a16="http://schemas.microsoft.com/office/drawing/2014/main" val="10000"/>
                  </a:ext>
                </a:extLst>
              </a:tr>
              <a:tr h="682730">
                <a:tc>
                  <a:txBody>
                    <a:bodyPr/>
                    <a:lstStyle/>
                    <a:p>
                      <a:r>
                        <a:rPr lang="en-US" sz="1600" dirty="0" smtClean="0">
                          <a:latin typeface="Times New Roman" charset="0"/>
                          <a:ea typeface="Times New Roman" charset="0"/>
                          <a:cs typeface="Times New Roman" charset="0"/>
                        </a:rPr>
                        <a:t>1.Entire program load into main</a:t>
                      </a:r>
                      <a:r>
                        <a:rPr lang="en-US" sz="1600" baseline="0" dirty="0" smtClean="0">
                          <a:latin typeface="Times New Roman" charset="0"/>
                          <a:ea typeface="Times New Roman" charset="0"/>
                          <a:cs typeface="Times New Roman" charset="0"/>
                        </a:rPr>
                        <a:t> memory before program start execution.</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1.On demand it load program into memory</a:t>
                      </a:r>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784699">
                <a:tc>
                  <a:txBody>
                    <a:bodyPr/>
                    <a:lstStyle/>
                    <a:p>
                      <a:r>
                        <a:rPr lang="en-US" sz="1600" dirty="0" smtClean="0">
                          <a:latin typeface="Times New Roman" charset="0"/>
                          <a:ea typeface="Times New Roman" charset="0"/>
                          <a:cs typeface="Times New Roman" charset="0"/>
                        </a:rPr>
                        <a:t>2.Memory</a:t>
                      </a:r>
                      <a:r>
                        <a:rPr lang="en-US" sz="1600" baseline="0" dirty="0" smtClean="0">
                          <a:latin typeface="Times New Roman" charset="0"/>
                          <a:ea typeface="Times New Roman" charset="0"/>
                          <a:cs typeface="Times New Roman" charset="0"/>
                        </a:rPr>
                        <a:t> utilization is inefficient because it require or not it load whole program into main memory.</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2. Memory utilization is efficient because</a:t>
                      </a:r>
                      <a:r>
                        <a:rPr lang="en-US" sz="1600" baseline="0" dirty="0" smtClean="0">
                          <a:latin typeface="Times New Roman" charset="0"/>
                          <a:ea typeface="Times New Roman" charset="0"/>
                          <a:cs typeface="Times New Roman" charset="0"/>
                        </a:rPr>
                        <a:t> it load program on demand.</a:t>
                      </a:r>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423949">
                <a:tc>
                  <a:txBody>
                    <a:bodyPr/>
                    <a:lstStyle/>
                    <a:p>
                      <a:r>
                        <a:rPr lang="en-US" sz="1600" dirty="0" smtClean="0">
                          <a:latin typeface="Times New Roman" charset="0"/>
                          <a:ea typeface="Times New Roman" charset="0"/>
                          <a:cs typeface="Times New Roman" charset="0"/>
                        </a:rPr>
                        <a:t>3. Fast</a:t>
                      </a:r>
                      <a:r>
                        <a:rPr lang="en-US" sz="1600" baseline="0" dirty="0" smtClean="0">
                          <a:latin typeface="Times New Roman" charset="0"/>
                          <a:ea typeface="Times New Roman" charset="0"/>
                          <a:cs typeface="Times New Roman" charset="0"/>
                        </a:rPr>
                        <a:t> execution of program </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3. Slower execution of program </a:t>
                      </a:r>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784699">
                <a:tc>
                  <a:txBody>
                    <a:bodyPr/>
                    <a:lstStyle/>
                    <a:p>
                      <a:r>
                        <a:rPr lang="en-US" sz="1600" dirty="0" smtClean="0">
                          <a:latin typeface="Times New Roman" charset="0"/>
                          <a:ea typeface="Times New Roman" charset="0"/>
                          <a:cs typeface="Times New Roman" charset="0"/>
                        </a:rPr>
                        <a:t>4. Every time</a:t>
                      </a:r>
                      <a:r>
                        <a:rPr lang="en-US" sz="1600" baseline="0" dirty="0" smtClean="0">
                          <a:latin typeface="Times New Roman" charset="0"/>
                          <a:ea typeface="Times New Roman" charset="0"/>
                          <a:cs typeface="Times New Roman" charset="0"/>
                        </a:rPr>
                        <a:t> it takes load time when program load into main memory</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4. Perform at a run time by operating system</a:t>
                      </a:r>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784699">
                <a:tc>
                  <a:txBody>
                    <a:bodyPr/>
                    <a:lstStyle/>
                    <a:p>
                      <a:r>
                        <a:rPr lang="en-US" sz="1600" dirty="0" smtClean="0">
                          <a:latin typeface="Times New Roman" charset="0"/>
                          <a:ea typeface="Times New Roman" charset="0"/>
                          <a:cs typeface="Times New Roman" charset="0"/>
                        </a:rPr>
                        <a:t>5. Static linking is applied if the static loading</a:t>
                      </a:r>
                      <a:r>
                        <a:rPr lang="en-US" sz="1600" baseline="0" dirty="0" smtClean="0">
                          <a:latin typeface="Times New Roman" charset="0"/>
                          <a:ea typeface="Times New Roman" charset="0"/>
                          <a:cs typeface="Times New Roman" charset="0"/>
                        </a:rPr>
                        <a:t> used accordingly</a:t>
                      </a:r>
                      <a:endParaRPr 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charset="0"/>
                          <a:ea typeface="Times New Roman" charset="0"/>
                          <a:cs typeface="Times New Roman" charset="0"/>
                        </a:rPr>
                        <a:t>5. dynamic linking is applied if the dynamic loading</a:t>
                      </a:r>
                      <a:r>
                        <a:rPr lang="en-US" sz="1600" baseline="0" dirty="0" smtClean="0">
                          <a:latin typeface="Times New Roman" charset="0"/>
                          <a:ea typeface="Times New Roman" charset="0"/>
                          <a:cs typeface="Times New Roman" charset="0"/>
                        </a:rPr>
                        <a:t> used accordingly</a:t>
                      </a:r>
                      <a:endParaRPr lang="en-US" sz="1600" dirty="0" smtClean="0">
                        <a:latin typeface="Times New Roman" charset="0"/>
                        <a:ea typeface="Times New Roman" charset="0"/>
                        <a:cs typeface="Times New Roman" charset="0"/>
                      </a:endParaRPr>
                    </a:p>
                    <a:p>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784699">
                <a:tc>
                  <a:txBody>
                    <a:bodyPr/>
                    <a:lstStyle/>
                    <a:p>
                      <a:r>
                        <a:rPr lang="en-US" sz="1600" dirty="0" smtClean="0">
                          <a:latin typeface="Times New Roman" charset="0"/>
                          <a:ea typeface="Times New Roman" charset="0"/>
                          <a:cs typeface="Times New Roman" charset="0"/>
                        </a:rPr>
                        <a:t>6.To start execution absolute data and program load into memory</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6. Bit by bit loading</a:t>
                      </a:r>
                      <a:r>
                        <a:rPr lang="en-US" sz="1600" baseline="0" dirty="0" smtClean="0">
                          <a:latin typeface="Times New Roman" charset="0"/>
                          <a:ea typeface="Times New Roman" charset="0"/>
                          <a:cs typeface="Times New Roman" charset="0"/>
                        </a:rPr>
                        <a:t> of data and information in run time</a:t>
                      </a:r>
                      <a:endParaRPr 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49248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797"/>
            <a:ext cx="7886700" cy="1325563"/>
          </a:xfrm>
        </p:spPr>
        <p:txBody>
          <a:bodyPr/>
          <a:lstStyle/>
          <a:p>
            <a:pPr algn="ctr" defTabSz="685800">
              <a:lnSpc>
                <a:spcPct val="90000"/>
              </a:lnSpc>
            </a:pPr>
            <a:r>
              <a:rPr lang="en-US" sz="2800" b="1" kern="1200" cap="small" dirty="0">
                <a:solidFill>
                  <a:schemeClr val="dk2"/>
                </a:solidFill>
                <a:latin typeface="Century Schoolbook"/>
              </a:rPr>
              <a:t>References</a:t>
            </a:r>
          </a:p>
        </p:txBody>
      </p:sp>
      <p:sp>
        <p:nvSpPr>
          <p:cNvPr id="3" name="Content Placeholder 2"/>
          <p:cNvSpPr>
            <a:spLocks noGrp="1"/>
          </p:cNvSpPr>
          <p:nvPr>
            <p:ph idx="1"/>
          </p:nvPr>
        </p:nvSpPr>
        <p:spPr>
          <a:xfrm>
            <a:off x="768096" y="1905000"/>
            <a:ext cx="7290055" cy="4404360"/>
          </a:xfrm>
        </p:spPr>
        <p:txBody>
          <a:bodyPr/>
          <a:lstStyle/>
          <a:p>
            <a:pPr marL="64008" indent="0">
              <a:buNone/>
            </a:pPr>
            <a:r>
              <a:rPr lang="en-US" dirty="0"/>
              <a:t>Books:-</a:t>
            </a:r>
          </a:p>
          <a:p>
            <a:pPr marL="64008" indent="0">
              <a:buNone/>
            </a:pPr>
            <a:r>
              <a:rPr lang="en-US" dirty="0"/>
              <a:t>[1] </a:t>
            </a:r>
            <a:r>
              <a:rPr lang="en-IN" dirty="0"/>
              <a:t> </a:t>
            </a:r>
            <a:r>
              <a:rPr lang="en-US" dirty="0"/>
              <a:t>Operating System Concepts (6th Edition) by </a:t>
            </a:r>
            <a:r>
              <a:rPr lang="en-US" dirty="0" err="1"/>
              <a:t>Silberschatz</a:t>
            </a:r>
            <a:r>
              <a:rPr lang="en-US" dirty="0"/>
              <a:t>, Peter B. Galvin and Greg Gagne, Wiley-Indian Edition (2008). </a:t>
            </a:r>
          </a:p>
          <a:p>
            <a:pPr marL="64008" indent="0">
              <a:buNone/>
            </a:pPr>
            <a:endParaRPr lang="en-US" dirty="0"/>
          </a:p>
          <a:p>
            <a:pPr marL="64008" indent="0">
              <a:buNone/>
            </a:pPr>
            <a:r>
              <a:rPr lang="en-US" dirty="0"/>
              <a:t>Website:-</a:t>
            </a:r>
          </a:p>
          <a:p>
            <a:pPr marL="64008" indent="0">
              <a:buNone/>
            </a:pPr>
            <a:r>
              <a:rPr lang="en-US" dirty="0"/>
              <a:t>[2] </a:t>
            </a:r>
            <a:r>
              <a:rPr lang="en-US" dirty="0">
                <a:hlinkClick r:id="rId2"/>
              </a:rPr>
              <a:t>https://www.geeksforgeeks.org/locality-of-reference-and-cache-operation-in-cache-memory/</a:t>
            </a:r>
            <a:endParaRPr lang="en-US" dirty="0"/>
          </a:p>
          <a:p>
            <a:pPr marL="64008" indent="0">
              <a:buNone/>
            </a:pPr>
            <a:endParaRPr lang="en-IN" dirty="0"/>
          </a:p>
          <a:p>
            <a:endParaRPr lang="en-US" dirty="0"/>
          </a:p>
        </p:txBody>
      </p:sp>
    </p:spTree>
    <p:extLst>
      <p:ext uri="{BB962C8B-B14F-4D97-AF65-F5344CB8AC3E}">
        <p14:creationId xmlns:p14="http://schemas.microsoft.com/office/powerpoint/2010/main" val="29815485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71" y="234179"/>
            <a:ext cx="8255000" cy="658812"/>
          </a:xfrm>
        </p:spPr>
        <p:txBody>
          <a:bodyPr/>
          <a:lstStyle/>
          <a:p>
            <a:r>
              <a:rPr lang="en-IN" sz="2400" dirty="0">
                <a:latin typeface="Centaur" panose="02030504050205020304" pitchFamily="18" charset="0"/>
              </a:rPr>
              <a:t>References</a:t>
            </a:r>
          </a:p>
        </p:txBody>
      </p:sp>
      <p:sp>
        <p:nvSpPr>
          <p:cNvPr id="3" name="Content Placeholder 2"/>
          <p:cNvSpPr>
            <a:spLocks noGrp="1"/>
          </p:cNvSpPr>
          <p:nvPr>
            <p:ph idx="1"/>
          </p:nvPr>
        </p:nvSpPr>
        <p:spPr>
          <a:xfrm>
            <a:off x="254909" y="1290820"/>
            <a:ext cx="8259762" cy="4022725"/>
          </a:xfrm>
        </p:spPr>
        <p:txBody>
          <a:bodyPr/>
          <a:lstStyle/>
          <a:p>
            <a:r>
              <a:rPr lang="en-IN" sz="2400" dirty="0">
                <a:latin typeface="Centaur" panose="02030504050205020304" pitchFamily="18" charset="0"/>
              </a:rPr>
              <a:t>Web Links </a:t>
            </a:r>
            <a:endParaRPr lang="en-IN" sz="2400" dirty="0" smtClean="0">
              <a:latin typeface="Centaur" panose="02030504050205020304" pitchFamily="18" charset="0"/>
            </a:endParaRPr>
          </a:p>
          <a:p>
            <a:r>
              <a:rPr lang="en-IN" sz="2400" dirty="0" smtClean="0">
                <a:latin typeface="Centaur" panose="02030504050205020304" pitchFamily="18" charset="0"/>
                <a:hlinkClick r:id="rId2"/>
              </a:rPr>
              <a:t>www.wikipedia.com</a:t>
            </a:r>
            <a:endParaRPr lang="en-IN" sz="2400" dirty="0" smtClean="0">
              <a:latin typeface="Centaur" panose="02030504050205020304" pitchFamily="18" charset="0"/>
            </a:endParaRPr>
          </a:p>
          <a:p>
            <a:r>
              <a:rPr lang="en-IN" sz="2400" dirty="0" smtClean="0">
                <a:latin typeface="Centaur" panose="02030504050205020304" pitchFamily="18" charset="0"/>
              </a:rPr>
              <a:t> www.youtube.com </a:t>
            </a:r>
          </a:p>
          <a:p>
            <a:r>
              <a:rPr lang="en-IN" sz="2400" dirty="0" smtClean="0">
                <a:latin typeface="Centaur" panose="02030504050205020304" pitchFamily="18" charset="0"/>
              </a:rPr>
              <a:t> </a:t>
            </a:r>
            <a:r>
              <a:rPr lang="en-IN" sz="2400" dirty="0">
                <a:latin typeface="Centaur" panose="02030504050205020304" pitchFamily="18" charset="0"/>
              </a:rPr>
              <a:t>www.vbForum.com </a:t>
            </a:r>
            <a:endParaRPr lang="en-IN" sz="2400" dirty="0" smtClean="0">
              <a:latin typeface="Centaur" panose="02030504050205020304" pitchFamily="18" charset="0"/>
            </a:endParaRPr>
          </a:p>
          <a:p>
            <a:r>
              <a:rPr lang="en-IN" sz="2400" dirty="0" smtClean="0">
                <a:latin typeface="Centaur" panose="02030504050205020304" pitchFamily="18" charset="0"/>
              </a:rPr>
              <a:t>• Papers</a:t>
            </a:r>
          </a:p>
          <a:p>
            <a:r>
              <a:rPr lang="en-IN" sz="2400" dirty="0" smtClean="0">
                <a:latin typeface="Centaur" panose="02030504050205020304" pitchFamily="18" charset="0"/>
              </a:rPr>
              <a:t>  </a:t>
            </a:r>
            <a:r>
              <a:rPr lang="en-IN" sz="2400" dirty="0">
                <a:latin typeface="Centaur" panose="02030504050205020304" pitchFamily="18" charset="0"/>
              </a:rPr>
              <a:t>Operating System Page Replacement Algorithms by A. Frank C. </a:t>
            </a:r>
            <a:r>
              <a:rPr lang="en-IN" sz="2400" dirty="0" err="1">
                <a:latin typeface="Centaur" panose="02030504050205020304" pitchFamily="18" charset="0"/>
              </a:rPr>
              <a:t>Wersberg</a:t>
            </a:r>
            <a:r>
              <a:rPr lang="en-IN" sz="2400" dirty="0">
                <a:latin typeface="Centaur" panose="02030504050205020304" pitchFamily="18" charset="0"/>
              </a:rPr>
              <a:t> </a:t>
            </a:r>
            <a:endParaRPr lang="en-IN" sz="2400" dirty="0" smtClean="0">
              <a:latin typeface="Centaur" panose="02030504050205020304" pitchFamily="18" charset="0"/>
            </a:endParaRPr>
          </a:p>
          <a:p>
            <a:r>
              <a:rPr lang="en-IN" sz="2400" dirty="0" smtClean="0">
                <a:latin typeface="Centaur" panose="02030504050205020304" pitchFamily="18" charset="0"/>
              </a:rPr>
              <a:t>• </a:t>
            </a:r>
            <a:r>
              <a:rPr lang="en-IN" sz="2400" dirty="0">
                <a:latin typeface="Centaur" panose="02030504050205020304" pitchFamily="18" charset="0"/>
              </a:rPr>
              <a:t>Books </a:t>
            </a:r>
            <a:endParaRPr lang="en-IN" sz="2400" dirty="0" smtClean="0">
              <a:latin typeface="Centaur" panose="02030504050205020304" pitchFamily="18" charset="0"/>
            </a:endParaRPr>
          </a:p>
          <a:p>
            <a:r>
              <a:rPr lang="en-IN" sz="2400" dirty="0" smtClean="0">
                <a:latin typeface="Centaur" panose="02030504050205020304" pitchFamily="18" charset="0"/>
              </a:rPr>
              <a:t>Computer </a:t>
            </a:r>
            <a:r>
              <a:rPr lang="en-IN" sz="2400" dirty="0">
                <a:latin typeface="Centaur" panose="02030504050205020304" pitchFamily="18" charset="0"/>
              </a:rPr>
              <a:t>Organization &amp; Architecture by William Stallings</a:t>
            </a:r>
          </a:p>
        </p:txBody>
      </p:sp>
    </p:spTree>
    <p:extLst>
      <p:ext uri="{BB962C8B-B14F-4D97-AF65-F5344CB8AC3E}">
        <p14:creationId xmlns:p14="http://schemas.microsoft.com/office/powerpoint/2010/main" val="27577429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9" y="2739094"/>
            <a:ext cx="8255000" cy="1501829"/>
          </a:xfrm>
        </p:spPr>
        <p:txBody>
          <a:bodyPr anchor="ctr"/>
          <a:lstStyle/>
          <a:p>
            <a:pPr algn="ctr"/>
            <a:r>
              <a:rPr lang="en-US" sz="6600" i="1" dirty="0">
                <a:solidFill>
                  <a:schemeClr val="bg2"/>
                </a:solidFill>
              </a:rPr>
              <a:t>THANK YOU…</a:t>
            </a:r>
            <a:r>
              <a:rPr lang="en-US" sz="2400" i="1" dirty="0">
                <a:solidFill>
                  <a:schemeClr val="accent1"/>
                </a:solidFill>
              </a:rPr>
              <a:t/>
            </a:r>
            <a:br>
              <a:rPr lang="en-US" sz="2400" i="1" dirty="0">
                <a:solidFill>
                  <a:schemeClr val="accent1"/>
                </a:solidFill>
              </a:rPr>
            </a:br>
            <a:endParaRPr lang="en-US" dirty="0"/>
          </a:p>
        </p:txBody>
      </p:sp>
    </p:spTree>
    <p:extLst>
      <p:ext uri="{BB962C8B-B14F-4D97-AF65-F5344CB8AC3E}">
        <p14:creationId xmlns:p14="http://schemas.microsoft.com/office/powerpoint/2010/main" val="238525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86" y="132051"/>
            <a:ext cx="8255000" cy="658812"/>
          </a:xfrm>
        </p:spPr>
        <p:txBody>
          <a:bodyPr/>
          <a:lstStyle/>
          <a:p>
            <a:r>
              <a:rPr lang="en-US" dirty="0" smtClean="0">
                <a:solidFill>
                  <a:schemeClr val="bg2">
                    <a:lumMod val="95000"/>
                    <a:lumOff val="5000"/>
                  </a:schemeClr>
                </a:solidFill>
                <a:latin typeface="Times New Roman" charset="0"/>
                <a:ea typeface="Times New Roman" charset="0"/>
                <a:cs typeface="Times New Roman" charset="0"/>
              </a:rPr>
              <a:t>Swapping</a:t>
            </a:r>
            <a:endParaRPr lang="en-US" dirty="0">
              <a:solidFill>
                <a:schemeClr val="bg2">
                  <a:lumMod val="95000"/>
                  <a:lumOff val="5000"/>
                </a:schemeClr>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400195" y="1069543"/>
            <a:ext cx="8259762" cy="4022725"/>
          </a:xfrm>
        </p:spPr>
        <p:txBody>
          <a:bodyPr/>
          <a:lstStyle/>
          <a:p>
            <a:r>
              <a:rPr lang="en-US" dirty="0" smtClean="0">
                <a:solidFill>
                  <a:schemeClr val="bg2">
                    <a:lumMod val="95000"/>
                    <a:lumOff val="5000"/>
                  </a:schemeClr>
                </a:solidFill>
                <a:latin typeface="Times New Roman" charset="0"/>
                <a:ea typeface="Times New Roman" charset="0"/>
                <a:cs typeface="Times New Roman" charset="0"/>
              </a:rPr>
              <a:t>For temporarily any process can be swapped out of memory to backing store and take back into memory for further execution.</a:t>
            </a:r>
          </a:p>
          <a:p>
            <a:r>
              <a:rPr lang="en-US" b="1" dirty="0" smtClean="0">
                <a:solidFill>
                  <a:schemeClr val="bg2">
                    <a:lumMod val="95000"/>
                    <a:lumOff val="5000"/>
                  </a:schemeClr>
                </a:solidFill>
                <a:latin typeface="Times New Roman" charset="0"/>
                <a:ea typeface="Times New Roman" charset="0"/>
                <a:cs typeface="Times New Roman" charset="0"/>
              </a:rPr>
              <a:t>Backing store </a:t>
            </a:r>
            <a:r>
              <a:rPr lang="mr-IN" dirty="0" smtClean="0">
                <a:solidFill>
                  <a:schemeClr val="bg2">
                    <a:lumMod val="95000"/>
                    <a:lumOff val="5000"/>
                  </a:schemeClr>
                </a:solidFill>
                <a:latin typeface="Times New Roman" charset="0"/>
                <a:ea typeface="Times New Roman" charset="0"/>
                <a:cs typeface="Times New Roman" charset="0"/>
              </a:rPr>
              <a:t>–</a:t>
            </a:r>
            <a:r>
              <a:rPr lang="en-US" dirty="0" smtClean="0">
                <a:solidFill>
                  <a:schemeClr val="bg2">
                    <a:lumMod val="95000"/>
                    <a:lumOff val="5000"/>
                  </a:schemeClr>
                </a:solidFill>
                <a:latin typeface="Times New Roman" charset="0"/>
                <a:ea typeface="Times New Roman" charset="0"/>
                <a:cs typeface="Times New Roman" charset="0"/>
              </a:rPr>
              <a:t> disk large enough so that can accommodate copies of all memory images for all users.</a:t>
            </a:r>
          </a:p>
          <a:p>
            <a:r>
              <a:rPr lang="en-US" b="1" dirty="0" smtClean="0">
                <a:solidFill>
                  <a:schemeClr val="bg2">
                    <a:lumMod val="95000"/>
                    <a:lumOff val="5000"/>
                  </a:schemeClr>
                </a:solidFill>
                <a:latin typeface="Times New Roman" charset="0"/>
                <a:ea typeface="Times New Roman" charset="0"/>
                <a:cs typeface="Times New Roman" charset="0"/>
              </a:rPr>
              <a:t>Roll out roll in- </a:t>
            </a:r>
            <a:r>
              <a:rPr lang="en-US" dirty="0" smtClean="0">
                <a:solidFill>
                  <a:schemeClr val="bg2">
                    <a:lumMod val="95000"/>
                    <a:lumOff val="5000"/>
                  </a:schemeClr>
                </a:solidFill>
                <a:latin typeface="Times New Roman" charset="0"/>
                <a:ea typeface="Times New Roman" charset="0"/>
                <a:cs typeface="Times New Roman" charset="0"/>
              </a:rPr>
              <a:t>for priority based scheduling algorithm swapping variant used; to load high-priority process and to get execute  lower priority process need to swapped out.</a:t>
            </a:r>
          </a:p>
          <a:p>
            <a:r>
              <a:rPr lang="en-US" dirty="0" smtClean="0">
                <a:solidFill>
                  <a:schemeClr val="bg2">
                    <a:lumMod val="95000"/>
                    <a:lumOff val="5000"/>
                  </a:schemeClr>
                </a:solidFill>
                <a:latin typeface="Times New Roman" charset="0"/>
                <a:ea typeface="Times New Roman" charset="0"/>
                <a:cs typeface="Times New Roman" charset="0"/>
              </a:rPr>
              <a:t>Ready queue maintain by the system  for ready -to-run processes which have memory images on disk.</a:t>
            </a:r>
          </a:p>
          <a:p>
            <a:endParaRPr lang="en-US"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2653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4668" y="159761"/>
            <a:ext cx="8255000" cy="658812"/>
          </a:xfrm>
        </p:spPr>
        <p:txBody>
          <a:bodyPr/>
          <a:lstStyle/>
          <a:p>
            <a:r>
              <a:rPr lang="en-US" altLang="en-US" dirty="0">
                <a:solidFill>
                  <a:schemeClr val="bg2">
                    <a:lumMod val="95000"/>
                    <a:lumOff val="5000"/>
                  </a:schemeClr>
                </a:solidFill>
                <a:latin typeface="Times New Roman" charset="0"/>
                <a:ea typeface="Times New Roman" charset="0"/>
                <a:cs typeface="Times New Roman" charset="0"/>
              </a:rPr>
              <a:t>Schematic View of Swapping</a:t>
            </a:r>
            <a:endParaRPr lang="en-US" dirty="0">
              <a:solidFill>
                <a:schemeClr val="bg2">
                  <a:lumMod val="95000"/>
                  <a:lumOff val="5000"/>
                </a:schemeClr>
              </a:solidFill>
              <a:latin typeface="Times New Roman" charset="0"/>
              <a:ea typeface="Times New Roman" charset="0"/>
              <a:cs typeface="Times New Roman"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181100"/>
            <a:ext cx="7188200" cy="4483100"/>
          </a:xfrm>
          <a:prstGeom prst="rect">
            <a:avLst/>
          </a:prstGeom>
        </p:spPr>
      </p:pic>
    </p:spTree>
    <p:extLst>
      <p:ext uri="{BB962C8B-B14F-4D97-AF65-F5344CB8AC3E}">
        <p14:creationId xmlns:p14="http://schemas.microsoft.com/office/powerpoint/2010/main" val="204930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6958" y="187470"/>
            <a:ext cx="8255000" cy="658812"/>
          </a:xfrm>
        </p:spPr>
        <p:txBody>
          <a:bodyPr/>
          <a:lstStyle/>
          <a:p>
            <a:r>
              <a:rPr lang="en-US" dirty="0">
                <a:solidFill>
                  <a:schemeClr val="bg2">
                    <a:lumMod val="95000"/>
                    <a:lumOff val="5000"/>
                  </a:schemeClr>
                </a:solidFill>
                <a:latin typeface="Times New Roman" charset="0"/>
                <a:ea typeface="Times New Roman" charset="0"/>
                <a:cs typeface="Times New Roman" charset="0"/>
              </a:rPr>
              <a:t>Memory Management Techniques (MMT)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8" y="1690254"/>
            <a:ext cx="8531135" cy="3503563"/>
          </a:xfrm>
          <a:prstGeom prst="rect">
            <a:avLst/>
          </a:prstGeom>
        </p:spPr>
      </p:pic>
    </p:spTree>
    <p:extLst>
      <p:ext uri="{BB962C8B-B14F-4D97-AF65-F5344CB8AC3E}">
        <p14:creationId xmlns:p14="http://schemas.microsoft.com/office/powerpoint/2010/main" val="84673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236483"/>
            <a:ext cx="7803931" cy="504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eaLnBrk="0" hangingPunct="0">
              <a:lnSpc>
                <a:spcPts val="2600"/>
              </a:lnSpc>
              <a:defRPr/>
            </a:pPr>
            <a:r>
              <a:rPr lang="en-US" sz="2800" b="1" cap="small" dirty="0">
                <a:solidFill>
                  <a:schemeClr val="dk2"/>
                </a:solidFill>
                <a:latin typeface="Times New Roman" panose="02020603050405020304" pitchFamily="18" charset="0"/>
                <a:ea typeface="Century Schoolbook"/>
                <a:cs typeface="Times New Roman" panose="02020603050405020304" pitchFamily="18" charset="0"/>
                <a:sym typeface="Century Schoolbook"/>
              </a:rPr>
              <a:t>Topics:</a:t>
            </a: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3004B430-98FA-49D5-AEBD-928A126D4F8B}"/>
              </a:ext>
            </a:extLst>
          </p:cNvPr>
          <p:cNvSpPr/>
          <p:nvPr/>
        </p:nvSpPr>
        <p:spPr>
          <a:xfrm>
            <a:off x="433387" y="1046922"/>
            <a:ext cx="8366056" cy="3760004"/>
          </a:xfrm>
          <a:prstGeom prst="rect">
            <a:avLst/>
          </a:prstGeom>
        </p:spPr>
        <p:txBody>
          <a:bodyPr wrap="square">
            <a:spAutoFit/>
          </a:bodyPr>
          <a:lstStyle/>
          <a:p>
            <a:pPr marL="457200" indent="-457200" algn="l" eaLnBrk="0" hangingPunct="0">
              <a:lnSpc>
                <a:spcPts val="2600"/>
              </a:lnSpc>
              <a:buFont typeface="Arial" panose="020B0604020202020204" pitchFamily="34" charset="0"/>
              <a:buChar char="•"/>
            </a:pPr>
            <a:r>
              <a:rPr lang="en-IN" b="1" dirty="0">
                <a:solidFill>
                  <a:srgbClr val="709E32"/>
                </a:solidFill>
                <a:latin typeface="Times New Roman" panose="02020603050405020304" pitchFamily="18" charset="0"/>
                <a:ea typeface="+mj-ea"/>
                <a:cs typeface="Times New Roman" panose="02020603050405020304" pitchFamily="18" charset="0"/>
              </a:rPr>
              <a:t>Memory Allocation: Contiguous Memory Allocation.</a:t>
            </a:r>
          </a:p>
          <a:p>
            <a:pPr algn="l" eaLnBrk="0" hangingPunct="0">
              <a:lnSpc>
                <a:spcPts val="2600"/>
              </a:lnSpc>
            </a:pPr>
            <a:endParaRPr lang="en-IN" b="1" dirty="0">
              <a:solidFill>
                <a:srgbClr val="709E32"/>
              </a:solidFill>
              <a:latin typeface="Times New Roman" panose="02020603050405020304" pitchFamily="18" charset="0"/>
              <a:ea typeface="+mj-ea"/>
              <a:cs typeface="Times New Roman" panose="02020603050405020304" pitchFamily="18" charset="0"/>
            </a:endParaRPr>
          </a:p>
          <a:p>
            <a:pPr marL="457200" indent="-457200" algn="l" eaLnBrk="0" hangingPunct="0">
              <a:lnSpc>
                <a:spcPts val="2600"/>
              </a:lnSpc>
              <a:buFont typeface="Arial" panose="020B0604020202020204" pitchFamily="34" charset="0"/>
              <a:buChar char="•"/>
            </a:pPr>
            <a:r>
              <a:rPr lang="en-IN" b="1" dirty="0">
                <a:solidFill>
                  <a:srgbClr val="709E32"/>
                </a:solidFill>
                <a:latin typeface="Times New Roman" panose="02020603050405020304" pitchFamily="18" charset="0"/>
                <a:ea typeface="+mj-ea"/>
                <a:cs typeface="Times New Roman" panose="02020603050405020304" pitchFamily="18" charset="0"/>
              </a:rPr>
              <a:t>Fixed and Variable Partition.</a:t>
            </a:r>
          </a:p>
          <a:p>
            <a:pPr algn="l" eaLnBrk="0" hangingPunct="0">
              <a:lnSpc>
                <a:spcPts val="2600"/>
              </a:lnSpc>
            </a:pPr>
            <a:endParaRPr lang="en-IN" b="1" dirty="0">
              <a:solidFill>
                <a:srgbClr val="709E32"/>
              </a:solidFill>
              <a:latin typeface="Times New Roman" panose="02020603050405020304" pitchFamily="18" charset="0"/>
              <a:ea typeface="+mj-ea"/>
              <a:cs typeface="Times New Roman" panose="02020603050405020304" pitchFamily="18" charset="0"/>
            </a:endParaRPr>
          </a:p>
          <a:p>
            <a:pPr marL="457200" indent="-457200" algn="l" eaLnBrk="0" hangingPunct="0">
              <a:lnSpc>
                <a:spcPts val="2600"/>
              </a:lnSpc>
              <a:buFont typeface="Arial" panose="020B0604020202020204" pitchFamily="34" charset="0"/>
              <a:buChar char="•"/>
            </a:pPr>
            <a:r>
              <a:rPr lang="en-IN" b="1" dirty="0">
                <a:solidFill>
                  <a:srgbClr val="709E32"/>
                </a:solidFill>
                <a:latin typeface="Times New Roman" panose="02020603050405020304" pitchFamily="18" charset="0"/>
                <a:ea typeface="+mj-ea"/>
                <a:cs typeface="Times New Roman" panose="02020603050405020304" pitchFamily="18" charset="0"/>
              </a:rPr>
              <a:t>Internal and External Fragmentation and Compaction.</a:t>
            </a:r>
          </a:p>
          <a:p>
            <a:pPr algn="l" eaLnBrk="0" hangingPunct="0">
              <a:lnSpc>
                <a:spcPts val="2600"/>
              </a:lnSpc>
            </a:pPr>
            <a:endParaRPr lang="en-IN" b="1" dirty="0">
              <a:solidFill>
                <a:srgbClr val="709E32"/>
              </a:solidFill>
              <a:latin typeface="Times New Roman" panose="02020603050405020304" pitchFamily="18" charset="0"/>
              <a:ea typeface="+mj-ea"/>
              <a:cs typeface="Times New Roman" panose="02020603050405020304" pitchFamily="18" charset="0"/>
            </a:endParaRPr>
          </a:p>
          <a:p>
            <a:pPr marL="457200" indent="-457200" algn="l" eaLnBrk="0" hangingPunct="0">
              <a:lnSpc>
                <a:spcPts val="2600"/>
              </a:lnSpc>
              <a:buFont typeface="Arial" panose="020B0604020202020204" pitchFamily="34" charset="0"/>
              <a:buChar char="•"/>
            </a:pPr>
            <a:r>
              <a:rPr lang="en-IN" b="1" dirty="0">
                <a:solidFill>
                  <a:srgbClr val="709E32"/>
                </a:solidFill>
                <a:latin typeface="Times New Roman" panose="02020603050405020304" pitchFamily="18" charset="0"/>
                <a:ea typeface="+mj-ea"/>
                <a:cs typeface="Times New Roman" panose="02020603050405020304" pitchFamily="18" charset="0"/>
              </a:rPr>
              <a:t>Paging: Principle of Operation.</a:t>
            </a:r>
          </a:p>
          <a:p>
            <a:pPr algn="l" eaLnBrk="0" hangingPunct="0">
              <a:lnSpc>
                <a:spcPts val="2600"/>
              </a:lnSpc>
            </a:pPr>
            <a:endParaRPr lang="en-IN" b="1" dirty="0">
              <a:solidFill>
                <a:srgbClr val="709E32"/>
              </a:solidFill>
              <a:latin typeface="Times New Roman" panose="02020603050405020304" pitchFamily="18" charset="0"/>
              <a:ea typeface="+mj-ea"/>
              <a:cs typeface="Times New Roman" panose="02020603050405020304" pitchFamily="18" charset="0"/>
            </a:endParaRPr>
          </a:p>
          <a:p>
            <a:pPr marL="457200" indent="-457200" algn="l" eaLnBrk="0" hangingPunct="0">
              <a:lnSpc>
                <a:spcPts val="2600"/>
              </a:lnSpc>
              <a:buFont typeface="Arial" panose="020B0604020202020204" pitchFamily="34" charset="0"/>
              <a:buChar char="•"/>
            </a:pPr>
            <a:r>
              <a:rPr lang="en-IN" b="1" dirty="0">
                <a:solidFill>
                  <a:srgbClr val="709E32"/>
                </a:solidFill>
                <a:latin typeface="Times New Roman" panose="02020603050405020304" pitchFamily="18" charset="0"/>
                <a:ea typeface="+mj-ea"/>
                <a:cs typeface="Times New Roman" panose="02020603050405020304" pitchFamily="18" charset="0"/>
              </a:rPr>
              <a:t>Page Allocation.</a:t>
            </a:r>
            <a:r>
              <a:rPr lang="en-IN" sz="2200" b="1" dirty="0">
                <a:solidFill>
                  <a:srgbClr val="709E32"/>
                </a:solidFill>
                <a:latin typeface="+mj-lt"/>
                <a:ea typeface="+mj-ea"/>
                <a:cs typeface="+mj-cs"/>
              </a:rPr>
              <a:t/>
            </a:r>
            <a:br>
              <a:rPr lang="en-IN" sz="2200" b="1" dirty="0">
                <a:solidFill>
                  <a:srgbClr val="709E32"/>
                </a:solidFill>
                <a:latin typeface="+mj-lt"/>
                <a:ea typeface="+mj-ea"/>
                <a:cs typeface="+mj-cs"/>
              </a:rPr>
            </a:br>
            <a:r>
              <a:rPr lang="en-IN" b="1" dirty="0"/>
              <a:t/>
            </a:r>
            <a:br>
              <a:rPr lang="en-IN" b="1" dirty="0"/>
            </a:br>
            <a:endParaRPr lang="en-IN" dirty="0"/>
          </a:p>
        </p:txBody>
      </p:sp>
    </p:spTree>
    <p:extLst>
      <p:ext uri="{BB962C8B-B14F-4D97-AF65-F5344CB8AC3E}">
        <p14:creationId xmlns:p14="http://schemas.microsoft.com/office/powerpoint/2010/main" val="174241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098356"/>
            <a:ext cx="8255000" cy="3958966"/>
          </a:xfrm>
        </p:spPr>
        <p:txBody>
          <a:bodyPr/>
          <a:lstStyle/>
          <a:p>
            <a:pPr lvl="0"/>
            <a:r>
              <a:rPr lang="en-US" dirty="0"/>
              <a:t/>
            </a:r>
            <a:br>
              <a:rPr lang="en-US" dirty="0"/>
            </a:br>
            <a:r>
              <a:rPr lang="en-IN" dirty="0"/>
              <a:t/>
            </a:r>
            <a:br>
              <a:rPr lang="en-IN" dirty="0"/>
            </a:br>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0" y="82167"/>
            <a:ext cx="7620000"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Memory Allocation: Contiguous Memory Allocation </a:t>
            </a:r>
            <a:r>
              <a:rPr lang="en-US" sz="2800" b="1" cap="small" dirty="0">
                <a:solidFill>
                  <a:schemeClr val="dk2"/>
                </a:solidFill>
                <a:latin typeface="Times New Roman" panose="02020603050405020304" pitchFamily="18" charset="0"/>
                <a:ea typeface="Century Schoolbook"/>
                <a:cs typeface="Times New Roman" panose="02020603050405020304" pitchFamily="18" charset="0"/>
                <a:sym typeface="Century Schoolbook"/>
              </a:rPr>
              <a:t>:</a:t>
            </a:r>
            <a:endParaRPr kumimoji="0" lang="en-US" sz="2800" b="1" i="0" u="none" strike="noStrike" kern="0" cap="none" spc="0" normalizeH="0" baseline="0" noProof="0" dirty="0">
              <a:ln>
                <a:noFill/>
              </a:ln>
              <a:solidFill>
                <a:schemeClr val="bg2"/>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DFFBC0DF-BA10-4711-9E09-AD0AF851E65E}"/>
              </a:ext>
            </a:extLst>
          </p:cNvPr>
          <p:cNvSpPr/>
          <p:nvPr/>
        </p:nvSpPr>
        <p:spPr>
          <a:xfrm>
            <a:off x="444499" y="874643"/>
            <a:ext cx="8434457" cy="5570756"/>
          </a:xfrm>
          <a:prstGeom prst="rect">
            <a:avLst/>
          </a:prstGeom>
        </p:spPr>
        <p:txBody>
          <a:bodyPr wrap="square">
            <a:spAutoFit/>
          </a:bodyPr>
          <a:lstStyle/>
          <a:p>
            <a:pPr marL="342900" indent="-342900" algn="l">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Memory allocation is a mechanism by which computer programs and services are assigned with physical or virtual memory space.</a:t>
            </a:r>
          </a:p>
          <a:p>
            <a:pPr algn="l"/>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Memory allocation is the process of reserving a partially or entirely portion of computer memory.</a:t>
            </a:r>
          </a:p>
          <a:p>
            <a:pPr algn="l"/>
            <a:endParaRPr lang="en-US" sz="2200" dirty="0">
              <a:solidFill>
                <a:srgbClr val="709E32"/>
              </a:solidFill>
              <a:latin typeface="+mj-lt"/>
              <a:ea typeface="+mj-ea"/>
              <a:cs typeface="+mj-cs"/>
            </a:endParaRPr>
          </a:p>
          <a:p>
            <a:pPr algn="l"/>
            <a:endParaRPr lang="en-US" sz="2200" dirty="0">
              <a:solidFill>
                <a:srgbClr val="709E32"/>
              </a:solidFill>
              <a:latin typeface="+mj-lt"/>
              <a:ea typeface="+mj-ea"/>
              <a:cs typeface="+mj-cs"/>
            </a:endParaRPr>
          </a:p>
          <a:p>
            <a:pPr marL="342900" indent="-342900" algn="l">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There are 2 types of memory allocation:</a:t>
            </a:r>
          </a:p>
          <a:p>
            <a:pPr algn="l"/>
            <a:endParaRPr lang="en-IN" dirty="0">
              <a:solidFill>
                <a:srgbClr val="709E32"/>
              </a:solidFill>
              <a:latin typeface="Times New Roman" panose="02020603050405020304" pitchFamily="18" charset="0"/>
              <a:ea typeface="+mj-ea"/>
              <a:cs typeface="Times New Roman" panose="02020603050405020304" pitchFamily="18" charset="0"/>
            </a:endParaRPr>
          </a:p>
          <a:p>
            <a:pPr marL="457200" lvl="0" indent="-457200" algn="l">
              <a:buAutoNum type="arabicPeriod"/>
            </a:pPr>
            <a:r>
              <a:rPr lang="en-US" b="1" dirty="0">
                <a:solidFill>
                  <a:srgbClr val="FF0000"/>
                </a:solidFill>
                <a:latin typeface="Times New Roman" panose="02020603050405020304" pitchFamily="18" charset="0"/>
                <a:ea typeface="+mj-ea"/>
                <a:cs typeface="Times New Roman" panose="02020603050405020304" pitchFamily="18" charset="0"/>
              </a:rPr>
              <a:t>Contiguous memory allocation</a:t>
            </a:r>
          </a:p>
          <a:p>
            <a:pPr lvl="0" algn="l"/>
            <a:endParaRPr lang="en-IN" b="1" dirty="0">
              <a:solidFill>
                <a:srgbClr val="FF0000"/>
              </a:solidFill>
              <a:latin typeface="Times New Roman" panose="02020603050405020304" pitchFamily="18" charset="0"/>
              <a:ea typeface="+mj-ea"/>
              <a:cs typeface="Times New Roman" panose="02020603050405020304" pitchFamily="18" charset="0"/>
            </a:endParaRPr>
          </a:p>
          <a:p>
            <a:pPr lvl="0" algn="l"/>
            <a:r>
              <a:rPr lang="en-US" b="1" dirty="0">
                <a:solidFill>
                  <a:srgbClr val="FF0000"/>
                </a:solidFill>
                <a:latin typeface="Times New Roman" panose="02020603050405020304" pitchFamily="18" charset="0"/>
                <a:ea typeface="+mj-ea"/>
                <a:cs typeface="Times New Roman" panose="02020603050405020304" pitchFamily="18" charset="0"/>
              </a:rPr>
              <a:t>2.   Non – Contiguous memory allocation</a:t>
            </a:r>
            <a:endParaRPr lang="en-IN" b="1" dirty="0">
              <a:solidFill>
                <a:srgbClr val="FF0000"/>
              </a:solidFill>
              <a:latin typeface="Times New Roman" panose="02020603050405020304" pitchFamily="18" charset="0"/>
              <a:ea typeface="+mj-ea"/>
              <a:cs typeface="Times New Roman" panose="02020603050405020304" pitchFamily="18" charset="0"/>
            </a:endParaRPr>
          </a:p>
          <a:p>
            <a:pPr marL="342900" indent="-342900" algn="l">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48081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cap="small" dirty="0">
                <a:solidFill>
                  <a:schemeClr val="dk2"/>
                </a:solidFill>
                <a:latin typeface="Century Schoolbook"/>
                <a:ea typeface="Century Schoolbook"/>
                <a:cs typeface="Century Schoolbook"/>
                <a:sym typeface="Century Schoolbook"/>
              </a:rPr>
              <a:t>LECTURE OVERVIEW</a:t>
            </a:r>
            <a:endParaRPr lang="en-IN" dirty="0"/>
          </a:p>
        </p:txBody>
      </p:sp>
      <p:sp>
        <p:nvSpPr>
          <p:cNvPr id="3" name="Content Placeholder 2"/>
          <p:cNvSpPr>
            <a:spLocks noGrp="1"/>
          </p:cNvSpPr>
          <p:nvPr>
            <p:ph idx="1"/>
          </p:nvPr>
        </p:nvSpPr>
        <p:spPr/>
        <p:txBody>
          <a:bodyPr/>
          <a:lstStyle/>
          <a:p>
            <a:r>
              <a:rPr lang="en-US" dirty="0" smtClean="0"/>
              <a:t> </a:t>
            </a:r>
            <a:r>
              <a:rPr lang="en-US" dirty="0"/>
              <a:t>Basic </a:t>
            </a:r>
            <a:r>
              <a:rPr lang="en-US" dirty="0" smtClean="0"/>
              <a:t>concept</a:t>
            </a:r>
          </a:p>
          <a:p>
            <a:r>
              <a:rPr lang="en-US" dirty="0" smtClean="0"/>
              <a:t> </a:t>
            </a:r>
            <a:r>
              <a:rPr lang="en-US" dirty="0"/>
              <a:t>Logical and Physical address </a:t>
            </a:r>
            <a:r>
              <a:rPr lang="en-US" dirty="0" smtClean="0"/>
              <a:t>map</a:t>
            </a:r>
          </a:p>
          <a:p>
            <a:r>
              <a:rPr lang="en-IN" dirty="0"/>
              <a:t>Memory </a:t>
            </a:r>
            <a:r>
              <a:rPr lang="en-IN" dirty="0" smtClean="0"/>
              <a:t>allocation</a:t>
            </a:r>
          </a:p>
          <a:p>
            <a:r>
              <a:rPr lang="en-IN" dirty="0" smtClean="0"/>
              <a:t>Paging</a:t>
            </a:r>
          </a:p>
          <a:p>
            <a:r>
              <a:rPr lang="en-IN" dirty="0"/>
              <a:t>Basics of Virtual Memory </a:t>
            </a:r>
            <a:endParaRPr lang="en-IN" dirty="0" smtClean="0"/>
          </a:p>
          <a:p>
            <a:r>
              <a:rPr lang="en-US" dirty="0"/>
              <a:t>Page fault </a:t>
            </a:r>
            <a:endParaRPr lang="en-US" dirty="0" smtClean="0"/>
          </a:p>
          <a:p>
            <a:r>
              <a:rPr lang="en-US" dirty="0" smtClean="0"/>
              <a:t> </a:t>
            </a:r>
            <a:r>
              <a:rPr lang="en-US" dirty="0"/>
              <a:t>Working Set </a:t>
            </a:r>
            <a:endParaRPr lang="en-US" dirty="0" smtClean="0"/>
          </a:p>
          <a:p>
            <a:r>
              <a:rPr lang="en-US" dirty="0" smtClean="0"/>
              <a:t> </a:t>
            </a:r>
            <a:r>
              <a:rPr lang="en-US" dirty="0"/>
              <a:t>Dirty page/Dirty bit </a:t>
            </a:r>
            <a:endParaRPr lang="en-US" dirty="0" smtClean="0"/>
          </a:p>
          <a:p>
            <a:r>
              <a:rPr lang="en-IN" dirty="0"/>
              <a:t>Page Replacement algorithms:</a:t>
            </a:r>
          </a:p>
        </p:txBody>
      </p:sp>
    </p:spTree>
    <p:extLst>
      <p:ext uri="{BB962C8B-B14F-4D97-AF65-F5344CB8AC3E}">
        <p14:creationId xmlns:p14="http://schemas.microsoft.com/office/powerpoint/2010/main" val="82065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5344061"/>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298780"/>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Contiguous Memory Allocation</a:t>
            </a:r>
            <a:r>
              <a:rPr lang="en-US" sz="2800" b="1" cap="small" dirty="0">
                <a:solidFill>
                  <a:srgbClr val="00026B"/>
                </a:solidFill>
                <a:latin typeface="Times New Roman" panose="02020603050405020304" pitchFamily="18" charset="0"/>
                <a:ea typeface="Century Schoolbook"/>
                <a:cs typeface="Times New Roman" panose="02020603050405020304" pitchFamily="18" charset="0"/>
                <a:sym typeface="Century Schoolbook"/>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8DD0368C-873D-4768-A1EA-738B863F2C85}"/>
              </a:ext>
            </a:extLst>
          </p:cNvPr>
          <p:cNvSpPr/>
          <p:nvPr/>
        </p:nvSpPr>
        <p:spPr>
          <a:xfrm>
            <a:off x="1" y="751344"/>
            <a:ext cx="9144000" cy="5970865"/>
          </a:xfrm>
          <a:prstGeom prst="rect">
            <a:avLst/>
          </a:prstGeom>
        </p:spPr>
        <p:txBody>
          <a:bodyPr wrap="square">
            <a:spAutoFit/>
          </a:bodyPr>
          <a:lstStyle/>
          <a:p>
            <a:pPr marL="34290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Contiguous memory allocation is known as a memory allocation model in which a single contiguous adjacent area is allocated in the memory for each program.</a:t>
            </a:r>
          </a:p>
          <a:p>
            <a:pPr algn="just"/>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When a process needs to execute, memory is requested by the process.</a:t>
            </a:r>
          </a:p>
          <a:p>
            <a:pPr algn="just"/>
            <a:r>
              <a:rPr lang="en-US"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size of the process is compared with the amount of contiguous main memory available to execute the process. </a:t>
            </a:r>
          </a:p>
          <a:p>
            <a:pPr marL="342900" indent="-342900" algn="just">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If enough contiguous memory is found, the process is allocated memory to start its execution</a:t>
            </a:r>
            <a:r>
              <a:rPr lang="en-US"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Otherwise, waiting processes are added to a queue until there is sufficient free contiguous memory available</a:t>
            </a:r>
            <a:r>
              <a:rPr lang="en-US" dirty="0"/>
              <a:t>.</a:t>
            </a:r>
            <a:endParaRPr lang="en-IN" dirty="0"/>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74656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5344061"/>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298780"/>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Contiguous Memory Allocation</a:t>
            </a:r>
            <a:r>
              <a:rPr lang="en-US" sz="2800" b="1" cap="small" dirty="0">
                <a:solidFill>
                  <a:srgbClr val="00026B"/>
                </a:solidFill>
                <a:latin typeface="Times New Roman" panose="02020603050405020304" pitchFamily="18" charset="0"/>
                <a:ea typeface="Century Schoolbook"/>
                <a:cs typeface="Times New Roman" panose="02020603050405020304" pitchFamily="18" charset="0"/>
                <a:sym typeface="Century Schoolbook"/>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8DD0368C-873D-4768-A1EA-738B863F2C85}"/>
              </a:ext>
            </a:extLst>
          </p:cNvPr>
          <p:cNvSpPr/>
          <p:nvPr/>
        </p:nvSpPr>
        <p:spPr>
          <a:xfrm>
            <a:off x="1" y="751344"/>
            <a:ext cx="9144000" cy="4124206"/>
          </a:xfrm>
          <a:prstGeom prst="rect">
            <a:avLst/>
          </a:prstGeom>
        </p:spPr>
        <p:txBody>
          <a:bodyPr wrap="square">
            <a:spAutoFit/>
          </a:bodyPr>
          <a:lstStyle/>
          <a:p>
            <a:pPr marL="342900" lvl="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operating systems, the contiguous memory allocation scheme can be implemented with the aid of two registers, known as base and limit registers.</a:t>
            </a:r>
          </a:p>
          <a:p>
            <a:pPr lvl="0" algn="just"/>
            <a:endParaRPr lang="en-IN" dirty="0">
              <a:solidFill>
                <a:srgbClr val="709E32"/>
              </a:solidFill>
              <a:latin typeface="Times New Roman" panose="02020603050405020304" pitchFamily="18" charset="0"/>
              <a:ea typeface="+mj-ea"/>
              <a:cs typeface="Times New Roman" panose="02020603050405020304" pitchFamily="18" charset="0"/>
            </a:endParaRPr>
          </a:p>
          <a:p>
            <a:pPr marL="342900" lvl="0" indent="-342900" algn="just">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Main memory usually has two partitions :</a:t>
            </a:r>
          </a:p>
          <a:p>
            <a:pPr marL="342900" lvl="0" indent="-342900" algn="just">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a:p>
            <a:pPr marL="0" lvl="1" algn="just"/>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5050"/>
                </a:solidFill>
                <a:latin typeface="Times New Roman" panose="02020603050405020304" pitchFamily="18" charset="0"/>
                <a:ea typeface="+mj-ea"/>
                <a:cs typeface="Times New Roman" panose="02020603050405020304" pitchFamily="18" charset="0"/>
              </a:rPr>
              <a:t>Low Memory </a:t>
            </a:r>
            <a:r>
              <a:rPr lang="en-US" b="1" dirty="0">
                <a:solidFill>
                  <a:srgbClr val="709E32"/>
                </a:solidFill>
                <a:latin typeface="Times New Roman" panose="02020603050405020304" pitchFamily="18" charset="0"/>
                <a:ea typeface="+mj-ea"/>
                <a:cs typeface="Times New Roman" panose="02020603050405020304" pitchFamily="18" charset="0"/>
              </a:rPr>
              <a:t>:</a:t>
            </a:r>
            <a:r>
              <a:rPr lang="en-US" dirty="0">
                <a:solidFill>
                  <a:srgbClr val="709E32"/>
                </a:solidFill>
                <a:latin typeface="Times New Roman" panose="02020603050405020304" pitchFamily="18" charset="0"/>
                <a:ea typeface="+mj-ea"/>
                <a:cs typeface="Times New Roman" panose="02020603050405020304" pitchFamily="18" charset="0"/>
              </a:rPr>
              <a:t> Operating system resides in this memory.</a:t>
            </a:r>
          </a:p>
          <a:p>
            <a:pPr marL="0" lvl="1" algn="just"/>
            <a:endParaRPr lang="en-IN" dirty="0">
              <a:solidFill>
                <a:srgbClr val="709E32"/>
              </a:solidFill>
              <a:latin typeface="Times New Roman" panose="02020603050405020304" pitchFamily="18" charset="0"/>
              <a:ea typeface="+mj-ea"/>
              <a:cs typeface="Times New Roman" panose="02020603050405020304" pitchFamily="18" charset="0"/>
            </a:endParaRPr>
          </a:p>
          <a:p>
            <a:pPr marL="0" lvl="1" algn="just"/>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5050"/>
                </a:solidFill>
                <a:latin typeface="Times New Roman" panose="02020603050405020304" pitchFamily="18" charset="0"/>
                <a:ea typeface="+mj-ea"/>
                <a:cs typeface="Times New Roman" panose="02020603050405020304" pitchFamily="18" charset="0"/>
              </a:rPr>
              <a:t>High Memory </a:t>
            </a:r>
            <a:r>
              <a:rPr lang="en-US" b="1" dirty="0">
                <a:solidFill>
                  <a:srgbClr val="709E32"/>
                </a:solidFill>
                <a:latin typeface="Times New Roman" panose="02020603050405020304" pitchFamily="18" charset="0"/>
                <a:ea typeface="+mj-ea"/>
                <a:cs typeface="Times New Roman" panose="02020603050405020304" pitchFamily="18" charset="0"/>
              </a:rPr>
              <a:t>: </a:t>
            </a:r>
            <a:r>
              <a:rPr lang="en-US" dirty="0">
                <a:solidFill>
                  <a:srgbClr val="709E32"/>
                </a:solidFill>
                <a:latin typeface="Times New Roman" panose="02020603050405020304" pitchFamily="18" charset="0"/>
                <a:ea typeface="+mj-ea"/>
                <a:cs typeface="Times New Roman" panose="02020603050405020304" pitchFamily="18" charset="0"/>
              </a:rPr>
              <a:t>User processes are held in high memory.</a:t>
            </a:r>
            <a:endParaRPr lang="en-IN" dirty="0">
              <a:solidFill>
                <a:srgbClr val="709E32"/>
              </a:solidFill>
              <a:latin typeface="Times New Roman" panose="02020603050405020304" pitchFamily="18" charset="0"/>
              <a:ea typeface="+mj-ea"/>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398078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5344061"/>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298780"/>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Contiguous Memory Allocation</a:t>
            </a:r>
            <a:r>
              <a:rPr lang="en-US" sz="2800" b="1" cap="small" dirty="0">
                <a:solidFill>
                  <a:srgbClr val="00026B"/>
                </a:solidFill>
                <a:latin typeface="Times New Roman" panose="02020603050405020304" pitchFamily="18" charset="0"/>
                <a:ea typeface="Century Schoolbook"/>
                <a:cs typeface="Times New Roman" panose="02020603050405020304" pitchFamily="18" charset="0"/>
                <a:sym typeface="Century Schoolbook"/>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8DD0368C-873D-4768-A1EA-738B863F2C85}"/>
              </a:ext>
            </a:extLst>
          </p:cNvPr>
          <p:cNvSpPr/>
          <p:nvPr/>
        </p:nvSpPr>
        <p:spPr>
          <a:xfrm>
            <a:off x="1" y="751344"/>
            <a:ext cx="9144000" cy="3754874"/>
          </a:xfrm>
          <a:prstGeom prst="rect">
            <a:avLst/>
          </a:prstGeom>
        </p:spPr>
        <p:txBody>
          <a:bodyPr wrap="square">
            <a:spAutoFit/>
          </a:bodyPr>
          <a:lstStyle/>
          <a:p>
            <a:pPr algn="just"/>
            <a:endParaRPr lang="en-US" dirty="0">
              <a:solidFill>
                <a:srgbClr val="709E32"/>
              </a:solidFill>
              <a:latin typeface="Times New Roman" panose="02020603050405020304" pitchFamily="18" charset="0"/>
              <a:ea typeface="+mj-ea"/>
              <a:cs typeface="Times New Roman" panose="02020603050405020304" pitchFamily="18" charset="0"/>
            </a:endParaRPr>
          </a:p>
          <a:p>
            <a:pPr algn="just"/>
            <a:r>
              <a:rPr lang="en-US" dirty="0">
                <a:solidFill>
                  <a:srgbClr val="709E32"/>
                </a:solidFill>
                <a:latin typeface="Times New Roman" panose="02020603050405020304" pitchFamily="18" charset="0"/>
                <a:ea typeface="+mj-ea"/>
                <a:cs typeface="Times New Roman" panose="02020603050405020304" pitchFamily="18" charset="0"/>
              </a:rPr>
              <a:t>Partitioning of memory can be done in the following ways:</a:t>
            </a:r>
          </a:p>
          <a:p>
            <a:pPr algn="just"/>
            <a:endParaRPr lang="en-IN" dirty="0">
              <a:solidFill>
                <a:srgbClr val="709E32"/>
              </a:solidFill>
              <a:latin typeface="Times New Roman" panose="02020603050405020304" pitchFamily="18" charset="0"/>
              <a:ea typeface="+mj-ea"/>
              <a:cs typeface="Times New Roman" panose="02020603050405020304" pitchFamily="18" charset="0"/>
            </a:endParaRPr>
          </a:p>
          <a:p>
            <a:pPr algn="just"/>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5050"/>
                </a:solidFill>
                <a:latin typeface="Times New Roman" panose="02020603050405020304" pitchFamily="18" charset="0"/>
                <a:ea typeface="+mj-ea"/>
                <a:cs typeface="Times New Roman" panose="02020603050405020304" pitchFamily="18" charset="0"/>
              </a:rPr>
              <a:t>1. Single Process Monitor</a:t>
            </a:r>
          </a:p>
          <a:p>
            <a:pPr algn="just"/>
            <a:endParaRPr lang="en-IN" b="1" dirty="0">
              <a:solidFill>
                <a:srgbClr val="FF5050"/>
              </a:solidFill>
              <a:latin typeface="Times New Roman" panose="02020603050405020304" pitchFamily="18" charset="0"/>
              <a:ea typeface="+mj-ea"/>
              <a:cs typeface="Times New Roman" panose="02020603050405020304" pitchFamily="18" charset="0"/>
            </a:endParaRPr>
          </a:p>
          <a:p>
            <a:pPr algn="just"/>
            <a:r>
              <a:rPr lang="en-US" b="1" dirty="0">
                <a:solidFill>
                  <a:srgbClr val="FF5050"/>
                </a:solidFill>
                <a:latin typeface="Times New Roman" panose="02020603050405020304" pitchFamily="18" charset="0"/>
                <a:ea typeface="+mj-ea"/>
                <a:cs typeface="Times New Roman" panose="02020603050405020304" pitchFamily="18" charset="0"/>
              </a:rPr>
              <a:t>		2. Multiprogramming with Fixed Partition</a:t>
            </a:r>
          </a:p>
          <a:p>
            <a:pPr algn="just"/>
            <a:endParaRPr lang="en-IN" b="1" dirty="0">
              <a:solidFill>
                <a:srgbClr val="FF5050"/>
              </a:solidFill>
              <a:latin typeface="Times New Roman" panose="02020603050405020304" pitchFamily="18" charset="0"/>
              <a:ea typeface="+mj-ea"/>
              <a:cs typeface="Times New Roman" panose="02020603050405020304" pitchFamily="18" charset="0"/>
            </a:endParaRPr>
          </a:p>
          <a:p>
            <a:pPr algn="just"/>
            <a:r>
              <a:rPr lang="en-US" b="1" dirty="0">
                <a:solidFill>
                  <a:srgbClr val="FF5050"/>
                </a:solidFill>
                <a:latin typeface="Times New Roman" panose="02020603050405020304" pitchFamily="18" charset="0"/>
                <a:ea typeface="+mj-ea"/>
                <a:cs typeface="Times New Roman" panose="02020603050405020304" pitchFamily="18" charset="0"/>
              </a:rPr>
              <a:t>		3. Multiprogramming with Variable Partition</a:t>
            </a:r>
            <a:endParaRPr lang="en-IN" b="1" dirty="0">
              <a:solidFill>
                <a:srgbClr val="FF5050"/>
              </a:solidFill>
              <a:latin typeface="Times New Roman" panose="02020603050405020304" pitchFamily="18" charset="0"/>
              <a:ea typeface="+mj-ea"/>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110031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209978" y="153006"/>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Single Process Monitor </a:t>
            </a:r>
            <a:r>
              <a:rPr lang="en-US" sz="2800" b="1" cap="small" dirty="0">
                <a:solidFill>
                  <a:schemeClr val="dk2"/>
                </a:solidFill>
                <a:latin typeface="Century Schoolbook"/>
                <a:ea typeface="Century Schoolbook"/>
                <a:cs typeface="Century Schoolbook"/>
                <a:sym typeface="Century Schoolbook"/>
              </a:rPr>
              <a:t>:</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1446550"/>
          </a:xfrm>
          <a:prstGeom prst="rect">
            <a:avLst/>
          </a:prstGeom>
        </p:spPr>
        <p:txBody>
          <a:bodyPr wrap="square">
            <a:spAutoFit/>
          </a:bodyPr>
          <a:lstStyle/>
          <a:p>
            <a:pPr marL="342900" indent="-342900" algn="l">
              <a:buFont typeface="Arial" panose="020B0604020202020204" pitchFamily="34" charset="0"/>
              <a:buChar char="•"/>
            </a:pPr>
            <a:r>
              <a:rPr lang="en-US" sz="2200" dirty="0">
                <a:solidFill>
                  <a:srgbClr val="709E32"/>
                </a:solidFill>
                <a:latin typeface="+mj-lt"/>
                <a:ea typeface="+mj-ea"/>
                <a:cs typeface="+mj-cs"/>
              </a:rPr>
              <a:t>Main memory is dividing into the two parts. One is part of O.S. and second for user process area.</a:t>
            </a:r>
          </a:p>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pic>
        <p:nvPicPr>
          <p:cNvPr id="5" name="Picture 4">
            <a:extLst>
              <a:ext uri="{FF2B5EF4-FFF2-40B4-BE49-F238E27FC236}">
                <a16:creationId xmlns:a16="http://schemas.microsoft.com/office/drawing/2014/main" id="{C3C46C86-BB82-4183-A4E9-AFC96AF661FA}"/>
              </a:ext>
            </a:extLst>
          </p:cNvPr>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580988" y="1993036"/>
            <a:ext cx="2252870" cy="3291923"/>
          </a:xfrm>
          <a:prstGeom prst="rect">
            <a:avLst/>
          </a:prstGeom>
          <a:noFill/>
          <a:ln>
            <a:noFill/>
          </a:ln>
          <a:effectLst/>
        </p:spPr>
      </p:pic>
      <p:sp>
        <p:nvSpPr>
          <p:cNvPr id="7" name="TextBox 4">
            <a:extLst>
              <a:ext uri="{FF2B5EF4-FFF2-40B4-BE49-F238E27FC236}">
                <a16:creationId xmlns:a16="http://schemas.microsoft.com/office/drawing/2014/main" id="{D0D75C9D-54A3-4158-9594-DB01415FE0B3}"/>
              </a:ext>
            </a:extLst>
          </p:cNvPr>
          <p:cNvSpPr txBox="1"/>
          <p:nvPr/>
        </p:nvSpPr>
        <p:spPr>
          <a:xfrm>
            <a:off x="5455144" y="1825893"/>
            <a:ext cx="1066800" cy="375552"/>
          </a:xfrm>
          <a:prstGeom prst="rect">
            <a:avLst/>
          </a:prstGeom>
          <a:noFill/>
        </p:spPr>
        <p:txBody>
          <a:bodyPr wrap="square" rtlCol="0">
            <a:spAutoFit/>
          </a:bodyPr>
          <a:lstStyle/>
          <a:p>
            <a:pPr>
              <a:lnSpc>
                <a:spcPct val="107000"/>
              </a:lnSpc>
              <a:spcAft>
                <a:spcPts val="800"/>
              </a:spcAft>
            </a:pPr>
            <a:r>
              <a:rPr lang="en-US"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4">
            <a:extLst>
              <a:ext uri="{FF2B5EF4-FFF2-40B4-BE49-F238E27FC236}">
                <a16:creationId xmlns:a16="http://schemas.microsoft.com/office/drawing/2014/main" id="{352C9C1B-D74B-4F4F-AD44-9EF9C5A9DD0C}"/>
              </a:ext>
            </a:extLst>
          </p:cNvPr>
          <p:cNvSpPr txBox="1"/>
          <p:nvPr/>
        </p:nvSpPr>
        <p:spPr>
          <a:xfrm flipH="1">
            <a:off x="5691091" y="2574658"/>
            <a:ext cx="973621" cy="417830"/>
          </a:xfrm>
          <a:prstGeom prst="rect">
            <a:avLst/>
          </a:prstGeom>
          <a:noFill/>
        </p:spPr>
        <p:txBody>
          <a:bodyPr wrap="square" rtlCol="0">
            <a:noAutofit/>
          </a:bodyPr>
          <a:lstStyle/>
          <a:p>
            <a:pPr>
              <a:lnSpc>
                <a:spcPct val="107000"/>
              </a:lnSpc>
              <a:spcAft>
                <a:spcPts val="800"/>
              </a:spcAft>
            </a:pPr>
            <a:r>
              <a:rPr lang="en-US" sz="16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400MB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F753F16-01B0-44BA-A9BF-6ECD20EF7663}"/>
              </a:ext>
            </a:extLst>
          </p:cNvPr>
          <p:cNvSpPr/>
          <p:nvPr/>
        </p:nvSpPr>
        <p:spPr>
          <a:xfrm>
            <a:off x="5757003" y="5004352"/>
            <a:ext cx="984565" cy="375552"/>
          </a:xfrm>
          <a:prstGeom prst="rect">
            <a:avLst/>
          </a:prstGeom>
        </p:spPr>
        <p:txBody>
          <a:bodyPr wrap="none">
            <a:spAutoFit/>
          </a:bodyPr>
          <a:lstStyle/>
          <a:p>
            <a:pPr>
              <a:lnSpc>
                <a:spcPct val="107000"/>
              </a:lnSpc>
              <a:spcAft>
                <a:spcPts val="800"/>
              </a:spcAf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1000MB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3428794" y="1783037"/>
            <a:ext cx="5715206" cy="790537"/>
          </a:xfrm>
          <a:prstGeom prst="rect">
            <a:avLst/>
          </a:prstGeom>
        </p:spPr>
        <p:txBody>
          <a:bodyPr wrap="square">
            <a:spAutoFit/>
          </a:bodyPr>
          <a:lstStyle/>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sp>
        <p:nvSpPr>
          <p:cNvPr id="11" name="Rectangle 10">
            <a:extLst>
              <a:ext uri="{FF2B5EF4-FFF2-40B4-BE49-F238E27FC236}">
                <a16:creationId xmlns:a16="http://schemas.microsoft.com/office/drawing/2014/main" id="{B193D001-3D77-4287-839B-7D66C089A120}"/>
              </a:ext>
            </a:extLst>
          </p:cNvPr>
          <p:cNvSpPr/>
          <p:nvPr/>
        </p:nvSpPr>
        <p:spPr>
          <a:xfrm>
            <a:off x="2958180" y="5494958"/>
            <a:ext cx="3615477" cy="375552"/>
          </a:xfrm>
          <a:prstGeom prst="rect">
            <a:avLst/>
          </a:prstGeom>
        </p:spPr>
        <p:txBody>
          <a:bodyPr wrap="none">
            <a:spAutoFit/>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- 1 Single Process Monitor[2]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358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209978" y="153006"/>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Single Process Monitor </a:t>
            </a:r>
            <a:r>
              <a:rPr lang="en-US" sz="2800" b="1" cap="small" dirty="0">
                <a:solidFill>
                  <a:schemeClr val="dk2"/>
                </a:solidFill>
                <a:latin typeface="Century Schoolbook"/>
                <a:ea typeface="Century Schoolbook"/>
                <a:cs typeface="Century Schoolbook"/>
                <a:sym typeface="Century Schoolbook"/>
              </a:rPr>
              <a:t>:</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104989" y="948151"/>
            <a:ext cx="9144000" cy="5137881"/>
          </a:xfrm>
          <a:prstGeom prst="rect">
            <a:avLst/>
          </a:prstGeom>
        </p:spPr>
        <p:txBody>
          <a:bodyPr wrap="square">
            <a:spAutoFit/>
          </a:bodyPr>
          <a:lstStyle/>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For example: </a:t>
            </a:r>
            <a:r>
              <a:rPr lang="en-US" sz="2200" dirty="0">
                <a:solidFill>
                  <a:srgbClr val="709E32"/>
                </a:solidFill>
                <a:latin typeface="+mj-lt"/>
                <a:ea typeface="+mj-ea"/>
                <a:cs typeface="+mj-cs"/>
              </a:rPr>
              <a:t>Here main memory 0-400MB space is reserve for the Operating System.</a:t>
            </a:r>
          </a:p>
          <a:p>
            <a:pPr lvl="0" algn="l">
              <a:lnSpc>
                <a:spcPct val="107000"/>
              </a:lnSpc>
            </a:pPr>
            <a:r>
              <a:rPr lang="en-US" sz="2200" dirty="0">
                <a:solidFill>
                  <a:srgbClr val="709E32"/>
                </a:solidFill>
                <a:latin typeface="+mj-lt"/>
                <a:ea typeface="+mj-ea"/>
                <a:cs typeface="+mj-cs"/>
              </a:rPr>
              <a:t> </a:t>
            </a:r>
          </a:p>
          <a:p>
            <a:pPr marL="342900" lvl="0" indent="-342900" algn="l">
              <a:lnSpc>
                <a:spcPct val="107000"/>
              </a:lnSpc>
              <a:buFont typeface="Arial" panose="020B0604020202020204" pitchFamily="34" charset="0"/>
              <a:buChar char="•"/>
            </a:pPr>
            <a:r>
              <a:rPr lang="en-US" sz="2200" dirty="0">
                <a:solidFill>
                  <a:srgbClr val="709E32"/>
                </a:solidFill>
                <a:latin typeface="+mj-lt"/>
                <a:ea typeface="+mj-ea"/>
                <a:cs typeface="+mj-cs"/>
              </a:rPr>
              <a:t>Second part is part for user process in which user’s process will be loaded into memory.</a:t>
            </a:r>
          </a:p>
          <a:p>
            <a:pPr lvl="0" algn="l">
              <a:lnSpc>
                <a:spcPct val="107000"/>
              </a:lnSpc>
            </a:pPr>
            <a:endParaRPr lang="en-US"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sz="2200" dirty="0">
                <a:solidFill>
                  <a:srgbClr val="709E32"/>
                </a:solidFill>
                <a:latin typeface="+mj-lt"/>
                <a:ea typeface="+mj-ea"/>
                <a:cs typeface="+mj-cs"/>
              </a:rPr>
              <a:t>Only one process can load to memory in Single Process Monitor. The next process will be loaded into memory when one process is complete.</a:t>
            </a:r>
          </a:p>
          <a:p>
            <a:pPr algn="l">
              <a:lnSpc>
                <a:spcPct val="107000"/>
              </a:lnSpc>
            </a:pPr>
            <a:endParaRPr lang="en-US"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sz="2200" dirty="0">
                <a:solidFill>
                  <a:srgbClr val="709E32"/>
                </a:solidFill>
                <a:latin typeface="+mj-lt"/>
                <a:ea typeface="+mj-ea"/>
                <a:cs typeface="+mj-cs"/>
              </a:rPr>
              <a:t>Single process monitor does not support multiprogramming but only supports </a:t>
            </a:r>
            <a:r>
              <a:rPr lang="en-US" sz="2200" dirty="0" err="1">
                <a:solidFill>
                  <a:srgbClr val="709E32"/>
                </a:solidFill>
                <a:latin typeface="+mj-lt"/>
                <a:ea typeface="+mj-ea"/>
                <a:cs typeface="+mj-cs"/>
              </a:rPr>
              <a:t>uniprogramming</a:t>
            </a:r>
            <a:r>
              <a:rPr lang="en-US" sz="2200" dirty="0">
                <a:solidFill>
                  <a:srgbClr val="709E32"/>
                </a:solidFill>
                <a:latin typeface="+mj-lt"/>
                <a:ea typeface="+mj-ea"/>
                <a:cs typeface="+mj-cs"/>
              </a:rPr>
              <a:t>.</a:t>
            </a: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264732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280352" y="84839"/>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Multiprogramming with Fixed Partition (MFT):</a:t>
            </a:r>
            <a:endParaRPr lang="en-IN" sz="2800"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104990" y="948151"/>
            <a:ext cx="9248989" cy="5500160"/>
          </a:xfrm>
          <a:prstGeom prst="rect">
            <a:avLst/>
          </a:prstGeom>
        </p:spPr>
        <p:txBody>
          <a:bodyPr wrap="square">
            <a:spAutoFit/>
          </a:bodyPr>
          <a:lstStyle/>
          <a:p>
            <a:pPr marL="342900" indent="-342900" algn="l">
              <a:lnSpc>
                <a:spcPct val="107000"/>
              </a:lnSpc>
              <a:buFont typeface="Arial" panose="020B0604020202020204" pitchFamily="34" charset="0"/>
              <a:buChar char="•"/>
            </a:pPr>
            <a:r>
              <a:rPr lang="en-IN" sz="2200" dirty="0">
                <a:solidFill>
                  <a:srgbClr val="709E32"/>
                </a:solidFill>
                <a:latin typeface="+mj-lt"/>
                <a:ea typeface="+mj-ea"/>
                <a:cs typeface="+mj-cs"/>
              </a:rPr>
              <a:t>The main memory is divided into multiple partitions to support the multiprogramming.</a:t>
            </a:r>
          </a:p>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sz="2200" dirty="0">
                <a:solidFill>
                  <a:srgbClr val="709E32"/>
                </a:solidFill>
                <a:latin typeface="+mj-lt"/>
                <a:ea typeface="+mj-ea"/>
                <a:cs typeface="+mj-cs"/>
              </a:rPr>
              <a:t>The number of partitions are fixed but the size of each partition can be different.</a:t>
            </a:r>
          </a:p>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sz="2200" dirty="0">
                <a:solidFill>
                  <a:srgbClr val="709E32"/>
                </a:solidFill>
                <a:latin typeface="+mj-lt"/>
                <a:ea typeface="+mj-ea"/>
                <a:cs typeface="+mj-cs"/>
              </a:rPr>
              <a:t>Each process will store into these partitions contiguously. </a:t>
            </a:r>
          </a:p>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sz="2200" dirty="0">
                <a:solidFill>
                  <a:srgbClr val="709E32"/>
                </a:solidFill>
                <a:latin typeface="+mj-lt"/>
                <a:ea typeface="+mj-ea"/>
                <a:cs typeface="+mj-cs"/>
              </a:rPr>
              <a:t>Here only one process is allowed into one partition.</a:t>
            </a:r>
          </a:p>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IN" sz="2200" dirty="0">
                <a:solidFill>
                  <a:srgbClr val="709E32"/>
                </a:solidFill>
                <a:latin typeface="+mj-lt"/>
                <a:ea typeface="+mj-ea"/>
                <a:cs typeface="+mj-cs"/>
              </a:rPr>
              <a:t>The degree of multi-programming is equivalent to the number of partitions as there can be many processes in the main memory at one time.</a:t>
            </a:r>
          </a:p>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247836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280352" y="84839"/>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Multiprogramming with Fixed Partition (MFT):</a:t>
            </a:r>
            <a:endParaRPr lang="en-IN" sz="2800"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104989" y="736685"/>
            <a:ext cx="9248989" cy="1580882"/>
          </a:xfrm>
          <a:prstGeom prst="rect">
            <a:avLst/>
          </a:prstGeom>
        </p:spPr>
        <p:txBody>
          <a:bodyPr wrap="square">
            <a:spAutoFit/>
          </a:bodyPr>
          <a:lstStyle/>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fig.1 memory is divided into 5 equal size partitions. Each partition of 100MB</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pic>
        <p:nvPicPr>
          <p:cNvPr id="6" name="Picture 5">
            <a:extLst>
              <a:ext uri="{FF2B5EF4-FFF2-40B4-BE49-F238E27FC236}">
                <a16:creationId xmlns:a16="http://schemas.microsoft.com/office/drawing/2014/main" id="{0FFF29EC-B39F-48A6-9F85-9318484615B0}"/>
              </a:ext>
            </a:extLst>
          </p:cNvPr>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339549" y="1343418"/>
            <a:ext cx="1881808" cy="4093407"/>
          </a:xfrm>
          <a:prstGeom prst="rect">
            <a:avLst/>
          </a:prstGeom>
          <a:noFill/>
          <a:ln>
            <a:noFill/>
          </a:ln>
          <a:effectLst/>
        </p:spPr>
      </p:pic>
      <p:sp>
        <p:nvSpPr>
          <p:cNvPr id="7" name="TextBox 5">
            <a:extLst>
              <a:ext uri="{FF2B5EF4-FFF2-40B4-BE49-F238E27FC236}">
                <a16:creationId xmlns:a16="http://schemas.microsoft.com/office/drawing/2014/main" id="{B39E05D8-0E3B-45D4-BD18-A8845F1FC486}"/>
              </a:ext>
            </a:extLst>
          </p:cNvPr>
          <p:cNvSpPr txBox="1"/>
          <p:nvPr/>
        </p:nvSpPr>
        <p:spPr>
          <a:xfrm>
            <a:off x="5081182" y="1216144"/>
            <a:ext cx="490330" cy="375552"/>
          </a:xfrm>
          <a:prstGeom prst="rect">
            <a:avLst/>
          </a:prstGeom>
          <a:noFill/>
        </p:spPr>
        <p:txBody>
          <a:bodyPr wrap="square" rtlCol="0">
            <a:spAutoFit/>
          </a:bodyPr>
          <a:lstStyle/>
          <a:p>
            <a:pPr>
              <a:lnSpc>
                <a:spcPct val="107000"/>
              </a:lnSpc>
              <a:spcAft>
                <a:spcPts val="800"/>
              </a:spcAft>
            </a:pPr>
            <a:r>
              <a:rPr lang="en-US" sz="18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6">
            <a:extLst>
              <a:ext uri="{FF2B5EF4-FFF2-40B4-BE49-F238E27FC236}">
                <a16:creationId xmlns:a16="http://schemas.microsoft.com/office/drawing/2014/main" id="{D6989043-1594-46C1-A229-08316A67D05C}"/>
              </a:ext>
            </a:extLst>
          </p:cNvPr>
          <p:cNvSpPr txBox="1"/>
          <p:nvPr/>
        </p:nvSpPr>
        <p:spPr>
          <a:xfrm>
            <a:off x="5081182" y="2635203"/>
            <a:ext cx="781050" cy="574675"/>
          </a:xfrm>
          <a:prstGeom prst="rect">
            <a:avLst/>
          </a:prstGeom>
          <a:noFill/>
        </p:spPr>
        <p:txBody>
          <a:bodyPr wrap="square" rtlCol="0">
            <a:noAutofit/>
          </a:bodyPr>
          <a:lstStyle/>
          <a:p>
            <a:pPr>
              <a:lnSpc>
                <a:spcPct val="107000"/>
              </a:lnSpc>
              <a:spcAft>
                <a:spcPts val="800"/>
              </a:spcAft>
            </a:pPr>
            <a:r>
              <a:rPr lang="en-US"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8C0D51B-0975-474D-A2C0-FB89959F3E50}"/>
              </a:ext>
            </a:extLst>
          </p:cNvPr>
          <p:cNvSpPr/>
          <p:nvPr/>
        </p:nvSpPr>
        <p:spPr>
          <a:xfrm flipH="1">
            <a:off x="5081182" y="3149376"/>
            <a:ext cx="781050" cy="375552"/>
          </a:xfrm>
          <a:prstGeom prst="rect">
            <a:avLst/>
          </a:prstGeom>
        </p:spPr>
        <p:txBody>
          <a:bodyPr wrap="square">
            <a:spAutoFit/>
          </a:bodyPr>
          <a:lstStyle/>
          <a:p>
            <a:pPr>
              <a:lnSpc>
                <a:spcPct val="107000"/>
              </a:lnSpc>
              <a:spcAft>
                <a:spcPts val="800"/>
              </a:spcAf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600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1">
            <a:extLst>
              <a:ext uri="{FF2B5EF4-FFF2-40B4-BE49-F238E27FC236}">
                <a16:creationId xmlns:a16="http://schemas.microsoft.com/office/drawing/2014/main" id="{A9B4C4C4-B371-4D0B-84F4-BFB9A26DF731}"/>
              </a:ext>
            </a:extLst>
          </p:cNvPr>
          <p:cNvSpPr txBox="1"/>
          <p:nvPr/>
        </p:nvSpPr>
        <p:spPr>
          <a:xfrm>
            <a:off x="5137062" y="3818644"/>
            <a:ext cx="669290" cy="375552"/>
          </a:xfrm>
          <a:prstGeom prst="rect">
            <a:avLst/>
          </a:prstGeom>
          <a:noFill/>
        </p:spPr>
        <p:txBody>
          <a:bodyPr wrap="square" rtlCol="0">
            <a:spAutoFit/>
          </a:bodyPr>
          <a:lstStyle/>
          <a:p>
            <a:pPr>
              <a:lnSpc>
                <a:spcPct val="107000"/>
              </a:lnSpc>
              <a:spcAft>
                <a:spcPts val="800"/>
              </a:spcAft>
            </a:pPr>
            <a:r>
              <a:rPr lang="en-US" sz="18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4F1020E-771E-4572-997A-F97618A14C98}"/>
              </a:ext>
            </a:extLst>
          </p:cNvPr>
          <p:cNvSpPr/>
          <p:nvPr/>
        </p:nvSpPr>
        <p:spPr>
          <a:xfrm>
            <a:off x="5194770" y="4321470"/>
            <a:ext cx="535723" cy="375552"/>
          </a:xfrm>
          <a:prstGeom prst="rect">
            <a:avLst/>
          </a:prstGeom>
        </p:spPr>
        <p:txBody>
          <a:bodyPr wrap="none">
            <a:spAutoFit/>
          </a:bodyPr>
          <a:lstStyle/>
          <a:p>
            <a:pPr>
              <a:lnSpc>
                <a:spcPct val="107000"/>
              </a:lnSpc>
              <a:spcAft>
                <a:spcPts val="800"/>
              </a:spcAf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800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43E66BAF-F17D-44E5-8CA9-397451E3A63A}"/>
              </a:ext>
            </a:extLst>
          </p:cNvPr>
          <p:cNvSpPr/>
          <p:nvPr/>
        </p:nvSpPr>
        <p:spPr>
          <a:xfrm>
            <a:off x="5194769" y="4716737"/>
            <a:ext cx="535723" cy="375552"/>
          </a:xfrm>
          <a:prstGeom prst="rect">
            <a:avLst/>
          </a:prstGeom>
        </p:spPr>
        <p:txBody>
          <a:bodyPr wrap="none">
            <a:spAutoFit/>
          </a:bodyPr>
          <a:lstStyle/>
          <a:p>
            <a:pPr>
              <a:lnSpc>
                <a:spcPct val="107000"/>
              </a:lnSpc>
              <a:spcAft>
                <a:spcPts val="800"/>
              </a:spcAf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900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C1BD938F-B728-42FE-BE48-E527133C5A45}"/>
              </a:ext>
            </a:extLst>
          </p:cNvPr>
          <p:cNvSpPr/>
          <p:nvPr/>
        </p:nvSpPr>
        <p:spPr>
          <a:xfrm>
            <a:off x="5163799" y="5188547"/>
            <a:ext cx="652743" cy="375552"/>
          </a:xfrm>
          <a:prstGeom prst="rect">
            <a:avLst/>
          </a:prstGeom>
        </p:spPr>
        <p:txBody>
          <a:bodyPr wrap="none">
            <a:spAutoFit/>
          </a:bodyPr>
          <a:lstStyle/>
          <a:p>
            <a:pPr>
              <a:lnSpc>
                <a:spcPct val="107000"/>
              </a:lnSpc>
              <a:spcAft>
                <a:spcPts val="800"/>
              </a:spcAft>
            </a:pPr>
            <a:r>
              <a:rPr lang="en-US" sz="1800" b="1">
                <a:solidFill>
                  <a:srgbClr val="000000"/>
                </a:solidFill>
                <a:latin typeface="Calibri" panose="020F0502020204030204" pitchFamily="34" charset="0"/>
                <a:ea typeface="Calibri" panose="020F0502020204030204" pitchFamily="34" charset="0"/>
                <a:cs typeface="Times New Roman" panose="02020603050405020304" pitchFamily="18" charset="0"/>
              </a:rPr>
              <a:t>1000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8500AA0-8782-4E9D-A80D-17CB44D514A2}"/>
              </a:ext>
            </a:extLst>
          </p:cNvPr>
          <p:cNvSpPr/>
          <p:nvPr/>
        </p:nvSpPr>
        <p:spPr>
          <a:xfrm>
            <a:off x="2438400" y="5751875"/>
            <a:ext cx="5671929" cy="375552"/>
          </a:xfrm>
          <a:prstGeom prst="rect">
            <a:avLst/>
          </a:prstGeom>
        </p:spPr>
        <p:txBody>
          <a:bodyPr wrap="square">
            <a:spAutoFit/>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- 2 Multiprogramming with Fixed Partition[2]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60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dirty="0"/>
              <a:t/>
            </a:r>
            <a:br>
              <a:rPr lang="en-IN"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280352" y="84839"/>
            <a:ext cx="8083826"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Multiprogramming with Fixed Partition (MFT):</a:t>
            </a:r>
            <a:endParaRPr lang="en-IN" sz="2800"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104990" y="948151"/>
            <a:ext cx="9248989" cy="5144935"/>
          </a:xfrm>
          <a:prstGeom prst="rect">
            <a:avLst/>
          </a:prstGeom>
        </p:spPr>
        <p:txBody>
          <a:bodyPr wrap="square">
            <a:spAutoFit/>
          </a:bodyPr>
          <a:lstStyle/>
          <a:p>
            <a:pPr algn="l">
              <a:lnSpc>
                <a:spcPct val="107000"/>
              </a:lnSpc>
            </a:pPr>
            <a:r>
              <a:rPr lang="en-US" sz="2200" dirty="0">
                <a:solidFill>
                  <a:srgbClr val="709E32"/>
                </a:solidFill>
                <a:latin typeface="+mj-lt"/>
                <a:ea typeface="+mj-ea"/>
                <a:cs typeface="+mj-cs"/>
              </a:rPr>
              <a:t>Advantages of Fixed Partition:</a:t>
            </a:r>
          </a:p>
          <a:p>
            <a:pPr algn="l">
              <a:lnSpc>
                <a:spcPct val="107000"/>
              </a:lnSpc>
            </a:pPr>
            <a:r>
              <a:rPr lang="en-IN" sz="2200" dirty="0">
                <a:solidFill>
                  <a:srgbClr val="709E32"/>
                </a:solidFill>
                <a:latin typeface="+mj-lt"/>
                <a:ea typeface="+mj-ea"/>
                <a:cs typeface="+mj-cs"/>
              </a:rPr>
              <a:t> </a:t>
            </a: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Easy to implement.</a:t>
            </a: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Little OS overhead.</a:t>
            </a:r>
          </a:p>
          <a:p>
            <a:pPr algn="l">
              <a:lnSpc>
                <a:spcPct val="107000"/>
              </a:lnSpc>
            </a:pPr>
            <a:r>
              <a:rPr lang="en-IN" sz="2200" dirty="0">
                <a:solidFill>
                  <a:srgbClr val="709E32"/>
                </a:solidFill>
                <a:latin typeface="+mj-lt"/>
                <a:ea typeface="+mj-ea"/>
                <a:cs typeface="+mj-cs"/>
              </a:rPr>
              <a:t>  </a:t>
            </a:r>
          </a:p>
          <a:p>
            <a:pPr algn="l">
              <a:lnSpc>
                <a:spcPct val="107000"/>
              </a:lnSpc>
            </a:pPr>
            <a:r>
              <a:rPr lang="en-US" sz="2200" dirty="0">
                <a:solidFill>
                  <a:srgbClr val="709E32"/>
                </a:solidFill>
                <a:latin typeface="+mj-lt"/>
                <a:ea typeface="+mj-ea"/>
                <a:cs typeface="+mj-cs"/>
              </a:rPr>
              <a:t>Disadvantages of Fixed Partition: </a:t>
            </a:r>
          </a:p>
          <a:p>
            <a:pPr algn="l">
              <a:lnSpc>
                <a:spcPct val="107000"/>
              </a:lnSpc>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Internal Fragmentation</a:t>
            </a: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External Fragmentation</a:t>
            </a: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Limit process size</a:t>
            </a:r>
          </a:p>
          <a:p>
            <a:pPr marL="342900" lvl="0" indent="-342900" algn="l">
              <a:lnSpc>
                <a:spcPct val="107000"/>
              </a:lnSpc>
              <a:buFont typeface="Arial" panose="020B0604020202020204" pitchFamily="34" charset="0"/>
              <a:buChar char="•"/>
            </a:pPr>
            <a:r>
              <a:rPr lang="en-IN" sz="2200" dirty="0">
                <a:solidFill>
                  <a:srgbClr val="709E32"/>
                </a:solidFill>
                <a:latin typeface="+mj-lt"/>
                <a:ea typeface="+mj-ea"/>
                <a:cs typeface="+mj-cs"/>
              </a:rPr>
              <a:t>Limitation on Degree of Multiprogramming</a:t>
            </a:r>
          </a:p>
          <a:p>
            <a:r>
              <a:rPr lang="en-IN" b="1" dirty="0"/>
              <a:t>  </a:t>
            </a:r>
            <a:endParaRPr lang="en-IN" dirty="0"/>
          </a:p>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364773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a:t/>
            </a:r>
            <a:br>
              <a:rPr lang="en-IN"/>
            </a:br>
            <a:r>
              <a:rPr lang="en-US"/>
              <a:t/>
            </a:r>
            <a:br>
              <a:rPr lang="en-US"/>
            </a:br>
            <a:r>
              <a:rPr lang="en-US"/>
              <a:t/>
            </a:r>
            <a:br>
              <a:rPr lang="en-US"/>
            </a:br>
            <a:endParaRPr lang="en-IN" dirty="0"/>
          </a:p>
        </p:txBody>
      </p:sp>
      <p:sp>
        <p:nvSpPr>
          <p:cNvPr id="4" name="Title 1"/>
          <p:cNvSpPr txBox="1">
            <a:spLocks/>
          </p:cNvSpPr>
          <p:nvPr/>
        </p:nvSpPr>
        <p:spPr bwMode="auto">
          <a:xfrm>
            <a:off x="0" y="84839"/>
            <a:ext cx="7803474"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Multiprogramming with Variable Partition(MVT):</a:t>
            </a:r>
            <a:endParaRPr lang="en-IN" sz="2800"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52495" y="414244"/>
            <a:ext cx="9248989" cy="2733505"/>
          </a:xfrm>
          <a:prstGeom prst="rect">
            <a:avLst/>
          </a:prstGeom>
        </p:spPr>
        <p:txBody>
          <a:bodyPr wrap="square">
            <a:spAutoFit/>
          </a:bodyPr>
          <a:lstStyle/>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Partitions are created dynamically to avoid the difficulties of the fixed partitions.</a:t>
            </a: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No partition is fixed in memory in dynamic partitions, but the partition is only created when the process is loaded into memory.</a:t>
            </a:r>
            <a:endParaRPr lang="en-IN"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endParaRPr lang="en-IN" sz="2200" dirty="0">
              <a:solidFill>
                <a:srgbClr val="709E32"/>
              </a:solidFill>
              <a:latin typeface="+mj-lt"/>
              <a:ea typeface="+mj-ea"/>
              <a:cs typeface="+mj-cs"/>
            </a:endParaRPr>
          </a:p>
        </p:txBody>
      </p:sp>
      <p:pic>
        <p:nvPicPr>
          <p:cNvPr id="6" name="Picture 5">
            <a:extLst>
              <a:ext uri="{FF2B5EF4-FFF2-40B4-BE49-F238E27FC236}">
                <a16:creationId xmlns:a16="http://schemas.microsoft.com/office/drawing/2014/main" id="{DB50467E-FAF1-4E71-9AD6-381B369997FE}"/>
              </a:ext>
            </a:extLst>
          </p:cNvPr>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408707" y="2631383"/>
            <a:ext cx="1971676" cy="3318843"/>
          </a:xfrm>
          <a:prstGeom prst="rect">
            <a:avLst/>
          </a:prstGeom>
          <a:noFill/>
          <a:ln>
            <a:noFill/>
          </a:ln>
          <a:effectLst/>
        </p:spPr>
      </p:pic>
      <p:sp>
        <p:nvSpPr>
          <p:cNvPr id="7" name="TextBox 15">
            <a:extLst>
              <a:ext uri="{FF2B5EF4-FFF2-40B4-BE49-F238E27FC236}">
                <a16:creationId xmlns:a16="http://schemas.microsoft.com/office/drawing/2014/main" id="{62E481E2-2CDD-4B0A-84F0-92728749E9D9}"/>
              </a:ext>
            </a:extLst>
          </p:cNvPr>
          <p:cNvSpPr txBox="1"/>
          <p:nvPr/>
        </p:nvSpPr>
        <p:spPr>
          <a:xfrm>
            <a:off x="5131904" y="2443607"/>
            <a:ext cx="762000" cy="375552"/>
          </a:xfrm>
          <a:prstGeom prst="rect">
            <a:avLst/>
          </a:prstGeom>
          <a:noFill/>
        </p:spPr>
        <p:txBody>
          <a:bodyPr wrap="square" rtlCol="0">
            <a:spAutoFit/>
          </a:bodyPr>
          <a:lstStyle/>
          <a:p>
            <a:pPr>
              <a:lnSpc>
                <a:spcPct val="107000"/>
              </a:lnSpc>
              <a:spcAft>
                <a:spcPts val="800"/>
              </a:spcAft>
            </a:pPr>
            <a:r>
              <a:rPr lang="en-US"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16">
            <a:extLst>
              <a:ext uri="{FF2B5EF4-FFF2-40B4-BE49-F238E27FC236}">
                <a16:creationId xmlns:a16="http://schemas.microsoft.com/office/drawing/2014/main" id="{4A492D27-3C92-482E-B301-8AE38915390E}"/>
              </a:ext>
            </a:extLst>
          </p:cNvPr>
          <p:cNvSpPr txBox="1"/>
          <p:nvPr/>
        </p:nvSpPr>
        <p:spPr>
          <a:xfrm>
            <a:off x="5173621" y="3634546"/>
            <a:ext cx="762000" cy="375552"/>
          </a:xfrm>
          <a:prstGeom prst="rect">
            <a:avLst/>
          </a:prstGeom>
          <a:noFill/>
        </p:spPr>
        <p:txBody>
          <a:bodyPr wrap="square" rtlCol="0">
            <a:spAutoFit/>
          </a:bodyPr>
          <a:lstStyle/>
          <a:p>
            <a:pPr>
              <a:lnSpc>
                <a:spcPct val="107000"/>
              </a:lnSpc>
              <a:spcAft>
                <a:spcPts val="800"/>
              </a:spcAft>
            </a:pPr>
            <a:r>
              <a:rPr lang="en-US" sz="18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0099123-AD3E-4597-9378-5F2533A15439}"/>
              </a:ext>
            </a:extLst>
          </p:cNvPr>
          <p:cNvSpPr/>
          <p:nvPr/>
        </p:nvSpPr>
        <p:spPr>
          <a:xfrm>
            <a:off x="5286759" y="4058111"/>
            <a:ext cx="535723" cy="375552"/>
          </a:xfrm>
          <a:prstGeom prst="rect">
            <a:avLst/>
          </a:prstGeom>
        </p:spPr>
        <p:txBody>
          <a:bodyPr wrap="none">
            <a:spAutoFit/>
          </a:bodyPr>
          <a:lstStyle/>
          <a:p>
            <a:pPr>
              <a:lnSpc>
                <a:spcPct val="107000"/>
              </a:lnSpc>
              <a:spcAft>
                <a:spcPts val="800"/>
              </a:spcAf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650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8">
            <a:extLst>
              <a:ext uri="{FF2B5EF4-FFF2-40B4-BE49-F238E27FC236}">
                <a16:creationId xmlns:a16="http://schemas.microsoft.com/office/drawing/2014/main" id="{E9A4BB40-603D-4B8A-B9A3-17665F53E781}"/>
              </a:ext>
            </a:extLst>
          </p:cNvPr>
          <p:cNvSpPr txBox="1"/>
          <p:nvPr/>
        </p:nvSpPr>
        <p:spPr>
          <a:xfrm>
            <a:off x="5220433" y="4559692"/>
            <a:ext cx="762000" cy="375552"/>
          </a:xfrm>
          <a:prstGeom prst="rect">
            <a:avLst/>
          </a:prstGeom>
          <a:noFill/>
        </p:spPr>
        <p:txBody>
          <a:bodyPr wrap="square" rtlCol="0">
            <a:spAutoFit/>
          </a:bodyPr>
          <a:lstStyle/>
          <a:p>
            <a:pPr>
              <a:lnSpc>
                <a:spcPct val="107000"/>
              </a:lnSpc>
              <a:spcAft>
                <a:spcPts val="800"/>
              </a:spcAft>
            </a:pPr>
            <a:r>
              <a:rPr lang="en-US"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9">
            <a:extLst>
              <a:ext uri="{FF2B5EF4-FFF2-40B4-BE49-F238E27FC236}">
                <a16:creationId xmlns:a16="http://schemas.microsoft.com/office/drawing/2014/main" id="{E7A1380D-FF2B-40FD-9E82-F32FC47DFB91}"/>
              </a:ext>
            </a:extLst>
          </p:cNvPr>
          <p:cNvSpPr txBox="1"/>
          <p:nvPr/>
        </p:nvSpPr>
        <p:spPr>
          <a:xfrm>
            <a:off x="5184912" y="4935244"/>
            <a:ext cx="762000" cy="375552"/>
          </a:xfrm>
          <a:prstGeom prst="rect">
            <a:avLst/>
          </a:prstGeom>
          <a:noFill/>
        </p:spPr>
        <p:txBody>
          <a:bodyPr wrap="square" rtlCol="0">
            <a:spAutoFit/>
          </a:bodyPr>
          <a:lstStyle/>
          <a:p>
            <a:pPr>
              <a:lnSpc>
                <a:spcPct val="107000"/>
              </a:lnSpc>
              <a:spcAft>
                <a:spcPts val="800"/>
              </a:spcAft>
            </a:pPr>
            <a:r>
              <a:rPr lang="en-US" sz="18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A8F504E-2BDA-43FB-8733-482A687F9655}"/>
              </a:ext>
            </a:extLst>
          </p:cNvPr>
          <p:cNvSpPr txBox="1"/>
          <p:nvPr/>
        </p:nvSpPr>
        <p:spPr>
          <a:xfrm>
            <a:off x="5246938" y="5660940"/>
            <a:ext cx="801195"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1000</a:t>
            </a:r>
          </a:p>
        </p:txBody>
      </p:sp>
      <p:sp>
        <p:nvSpPr>
          <p:cNvPr id="14" name="TextBox 13">
            <a:extLst>
              <a:ext uri="{FF2B5EF4-FFF2-40B4-BE49-F238E27FC236}">
                <a16:creationId xmlns:a16="http://schemas.microsoft.com/office/drawing/2014/main" id="{1CAE32A0-FBB6-41C9-822E-A5D64695135B}"/>
              </a:ext>
            </a:extLst>
          </p:cNvPr>
          <p:cNvSpPr txBox="1"/>
          <p:nvPr/>
        </p:nvSpPr>
        <p:spPr>
          <a:xfrm>
            <a:off x="1139687" y="6095638"/>
            <a:ext cx="7283478"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- 3 Multiprogramming with Variable Partition[2] </a:t>
            </a:r>
          </a:p>
        </p:txBody>
      </p:sp>
    </p:spTree>
    <p:extLst>
      <p:ext uri="{BB962C8B-B14F-4D97-AF65-F5344CB8AC3E}">
        <p14:creationId xmlns:p14="http://schemas.microsoft.com/office/powerpoint/2010/main" val="371041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a:t/>
            </a:r>
            <a:br>
              <a:rPr lang="en-IN"/>
            </a:br>
            <a:r>
              <a:rPr lang="en-US"/>
              <a:t/>
            </a:r>
            <a:br>
              <a:rPr lang="en-US"/>
            </a:br>
            <a:r>
              <a:rPr lang="en-US"/>
              <a:t/>
            </a:r>
            <a:br>
              <a:rPr lang="en-US"/>
            </a:br>
            <a:endParaRPr lang="en-IN" dirty="0"/>
          </a:p>
        </p:txBody>
      </p:sp>
      <p:sp>
        <p:nvSpPr>
          <p:cNvPr id="4" name="Title 1"/>
          <p:cNvSpPr txBox="1">
            <a:spLocks/>
          </p:cNvSpPr>
          <p:nvPr/>
        </p:nvSpPr>
        <p:spPr bwMode="auto">
          <a:xfrm>
            <a:off x="0" y="84839"/>
            <a:ext cx="7803474"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Multiprogramming with Variable Partition(MVT):</a:t>
            </a:r>
            <a:endParaRPr lang="en-IN" sz="2800"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52495" y="414244"/>
            <a:ext cx="9248989" cy="5927777"/>
          </a:xfrm>
          <a:prstGeom prst="rect">
            <a:avLst/>
          </a:prstGeom>
        </p:spPr>
        <p:txBody>
          <a:bodyPr wrap="square">
            <a:spAutoFit/>
          </a:bodyPr>
          <a:lstStyle/>
          <a:p>
            <a:pPr algn="l">
              <a:lnSpc>
                <a:spcPct val="107000"/>
              </a:lnSpc>
            </a:pPr>
            <a:endParaRPr lang="en-IN" sz="2200" dirty="0">
              <a:solidFill>
                <a:srgbClr val="709E32"/>
              </a:solidFill>
              <a:latin typeface="+mj-lt"/>
              <a:ea typeface="+mj-ea"/>
              <a:cs typeface="+mj-cs"/>
            </a:endParaRPr>
          </a:p>
          <a:p>
            <a:pPr marL="342900" lvl="0" indent="-342900" algn="l">
              <a:lnSpc>
                <a:spcPct val="107000"/>
              </a:lnSpc>
              <a:buFont typeface="Arial" panose="020B0604020202020204" pitchFamily="34" charset="0"/>
              <a:buChar char="•"/>
            </a:pPr>
            <a:r>
              <a:rPr lang="en-IN" dirty="0">
                <a:solidFill>
                  <a:srgbClr val="709E32"/>
                </a:solidFill>
                <a:latin typeface="Times New Roman" panose="02020603050405020304" pitchFamily="18" charset="0"/>
                <a:ea typeface="+mj-ea"/>
                <a:cs typeface="Times New Roman" panose="02020603050405020304" pitchFamily="18" charset="0"/>
              </a:rPr>
              <a:t>In figure above memory is divide into 4 unequal size partitions. Partition size is not equal.</a:t>
            </a: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Here the not problem of internal fragmentation. But here the problem of external fragmentation.</a:t>
            </a:r>
          </a:p>
          <a:p>
            <a:pPr marL="342900" indent="-342900" algn="l">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a:p>
            <a:pPr algn="l">
              <a:lnSpc>
                <a:spcPct val="107000"/>
              </a:lnSpc>
            </a:pPr>
            <a:r>
              <a:rPr lang="en-US" dirty="0">
                <a:solidFill>
                  <a:srgbClr val="709E32"/>
                </a:solidFill>
                <a:latin typeface="Times New Roman" panose="02020603050405020304" pitchFamily="18" charset="0"/>
                <a:cs typeface="Times New Roman" panose="02020603050405020304" pitchFamily="18" charset="0"/>
              </a:rPr>
              <a:t>Advantages of Variable Partition:</a:t>
            </a:r>
            <a:endParaRPr lang="en-IN"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No internal fragmentation.</a:t>
            </a: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Efficient use of memory.</a:t>
            </a:r>
          </a:p>
          <a:p>
            <a:pPr algn="l">
              <a:lnSpc>
                <a:spcPct val="107000"/>
              </a:lnSpc>
            </a:pPr>
            <a:endParaRPr lang="en-IN" dirty="0">
              <a:solidFill>
                <a:srgbClr val="709E32"/>
              </a:solidFill>
              <a:latin typeface="Times New Roman" panose="02020603050405020304" pitchFamily="18" charset="0"/>
              <a:ea typeface="+mj-ea"/>
              <a:cs typeface="Times New Roman" panose="02020603050405020304" pitchFamily="18" charset="0"/>
            </a:endParaRPr>
          </a:p>
          <a:p>
            <a:pPr algn="l">
              <a:lnSpc>
                <a:spcPct val="107000"/>
              </a:lnSpc>
            </a:pPr>
            <a:r>
              <a:rPr lang="en-US" dirty="0">
                <a:solidFill>
                  <a:srgbClr val="709E32"/>
                </a:solidFill>
                <a:latin typeface="Times New Roman" panose="02020603050405020304" pitchFamily="18" charset="0"/>
                <a:cs typeface="Times New Roman" panose="02020603050405020304" pitchFamily="18" charset="0"/>
              </a:rPr>
              <a:t>Disadvantages of Variable Partition:</a:t>
            </a: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Problem of external fragmentation.</a:t>
            </a: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Not easy to implement.</a:t>
            </a:r>
          </a:p>
          <a:p>
            <a:pPr algn="l">
              <a:lnSpc>
                <a:spcPct val="107000"/>
              </a:lnSpc>
            </a:pPr>
            <a:endParaRPr lang="en-IN" dirty="0">
              <a:solidFill>
                <a:srgbClr val="709E32"/>
              </a:solidFill>
              <a:latin typeface="Times New Roman" panose="02020603050405020304" pitchFamily="18" charset="0"/>
              <a:cs typeface="Times New Roman" panose="02020603050405020304" pitchFamily="18" charset="0"/>
            </a:endParaRPr>
          </a:p>
          <a:p>
            <a:pPr lvl="0" algn="l">
              <a:lnSpc>
                <a:spcPct val="107000"/>
              </a:lnSpc>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87304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dirty="0">
                <a:solidFill>
                  <a:schemeClr val="bg2">
                    <a:lumMod val="95000"/>
                    <a:lumOff val="5000"/>
                  </a:schemeClr>
                </a:solidFill>
                <a:latin typeface="Times New Roman" charset="0"/>
                <a:ea typeface="Times New Roman" charset="0"/>
                <a:cs typeface="Times New Roman" charset="0"/>
              </a:rPr>
              <a:t>Memory Management is an important characteristic of the Operating System. This comes </a:t>
            </a:r>
            <a:r>
              <a:rPr lang="en-US" dirty="0" smtClean="0">
                <a:solidFill>
                  <a:schemeClr val="bg2">
                    <a:lumMod val="95000"/>
                    <a:lumOff val="5000"/>
                  </a:schemeClr>
                </a:solidFill>
                <a:latin typeface="Times New Roman" charset="0"/>
                <a:ea typeface="Times New Roman" charset="0"/>
                <a:cs typeface="Times New Roman" charset="0"/>
              </a:rPr>
              <a:t>beneath one </a:t>
            </a:r>
            <a:r>
              <a:rPr lang="en-US" dirty="0">
                <a:solidFill>
                  <a:schemeClr val="bg2">
                    <a:lumMod val="95000"/>
                    <a:lumOff val="5000"/>
                  </a:schemeClr>
                </a:solidFill>
                <a:latin typeface="Times New Roman" charset="0"/>
                <a:ea typeface="Times New Roman" charset="0"/>
                <a:cs typeface="Times New Roman" charset="0"/>
              </a:rPr>
              <a:t>of the two main capabilities of an Operating System, useful resource management. </a:t>
            </a:r>
            <a:r>
              <a:rPr lang="en-US" b="1" dirty="0">
                <a:solidFill>
                  <a:schemeClr val="bg2">
                    <a:lumMod val="95000"/>
                    <a:lumOff val="5000"/>
                  </a:schemeClr>
                </a:solidFill>
                <a:latin typeface="Times New Roman" charset="0"/>
                <a:ea typeface="Times New Roman" charset="0"/>
                <a:cs typeface="Times New Roman" charset="0"/>
              </a:rPr>
              <a:t>Main memory (RAM) </a:t>
            </a:r>
            <a:r>
              <a:rPr lang="en-US" dirty="0">
                <a:solidFill>
                  <a:schemeClr val="bg2">
                    <a:lumMod val="95000"/>
                    <a:lumOff val="5000"/>
                  </a:schemeClr>
                </a:solidFill>
                <a:latin typeface="Times New Roman" charset="0"/>
                <a:ea typeface="Times New Roman" charset="0"/>
                <a:cs typeface="Times New Roman" charset="0"/>
              </a:rPr>
              <a:t>is where maximum of the programs run. It is one of the most important </a:t>
            </a:r>
            <a:r>
              <a:rPr lang="en-US" dirty="0" smtClean="0">
                <a:solidFill>
                  <a:schemeClr val="bg2">
                    <a:lumMod val="95000"/>
                    <a:lumOff val="5000"/>
                  </a:schemeClr>
                </a:solidFill>
                <a:latin typeface="Times New Roman" charset="0"/>
                <a:ea typeface="Times New Roman" charset="0"/>
                <a:cs typeface="Times New Roman" charset="0"/>
              </a:rPr>
              <a:t>matters people</a:t>
            </a:r>
            <a:r>
              <a:rPr lang="en-US" dirty="0">
                <a:solidFill>
                  <a:schemeClr val="bg2">
                    <a:lumMod val="95000"/>
                    <a:lumOff val="5000"/>
                  </a:schemeClr>
                </a:solidFill>
                <a:latin typeface="Times New Roman" charset="0"/>
                <a:ea typeface="Times New Roman" charset="0"/>
                <a:cs typeface="Times New Roman" charset="0"/>
              </a:rPr>
              <a:t> search for whilst buying a new cellphone or a new laptop.</a:t>
            </a:r>
          </a:p>
        </p:txBody>
      </p:sp>
      <p:sp>
        <p:nvSpPr>
          <p:cNvPr id="4" name="Rectangle 3"/>
          <p:cNvSpPr/>
          <p:nvPr/>
        </p:nvSpPr>
        <p:spPr>
          <a:xfrm>
            <a:off x="492483" y="159197"/>
            <a:ext cx="3191899" cy="461665"/>
          </a:xfrm>
          <a:prstGeom prst="rect">
            <a:avLst/>
          </a:prstGeom>
        </p:spPr>
        <p:txBody>
          <a:bodyPr wrap="none">
            <a:spAutoFit/>
          </a:bodyPr>
          <a:lstStyle/>
          <a:p>
            <a:r>
              <a:rPr lang="en-IN" b="1" dirty="0">
                <a:solidFill>
                  <a:schemeClr val="bg2">
                    <a:lumMod val="95000"/>
                    <a:lumOff val="5000"/>
                  </a:schemeClr>
                </a:solidFill>
                <a:latin typeface="Times New Roman" charset="0"/>
                <a:ea typeface="Times New Roman" charset="0"/>
                <a:cs typeface="Times New Roman" charset="0"/>
              </a:rPr>
              <a:t>Memory  Management</a:t>
            </a:r>
            <a:endParaRPr lang="en-US" b="1"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93674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165" y="5436826"/>
            <a:ext cx="8255000" cy="658812"/>
          </a:xfrm>
        </p:spPr>
        <p:txBody>
          <a:bodyPr/>
          <a:lstStyle/>
          <a:p>
            <a:r>
              <a:rPr lang="en-IN"/>
              <a:t/>
            </a:r>
            <a:br>
              <a:rPr lang="en-IN"/>
            </a:br>
            <a:r>
              <a:rPr lang="en-US"/>
              <a:t/>
            </a:r>
            <a:br>
              <a:rPr lang="en-US"/>
            </a:br>
            <a:r>
              <a:rPr lang="en-US"/>
              <a:t/>
            </a:r>
            <a:br>
              <a:rPr lang="en-US"/>
            </a:br>
            <a:endParaRPr lang="en-IN" dirty="0"/>
          </a:p>
        </p:txBody>
      </p:sp>
      <p:sp>
        <p:nvSpPr>
          <p:cNvPr id="4" name="Title 1"/>
          <p:cNvSpPr txBox="1">
            <a:spLocks/>
          </p:cNvSpPr>
          <p:nvPr/>
        </p:nvSpPr>
        <p:spPr bwMode="auto">
          <a:xfrm>
            <a:off x="-52495" y="0"/>
            <a:ext cx="5630117" cy="658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z="2800" b="1" dirty="0">
                <a:solidFill>
                  <a:srgbClr val="00026B"/>
                </a:solidFill>
                <a:latin typeface="Times New Roman" panose="02020603050405020304" pitchFamily="18" charset="0"/>
                <a:cs typeface="Times New Roman" panose="02020603050405020304" pitchFamily="18" charset="0"/>
              </a:rPr>
              <a:t>Problems with fixed partitioning:</a:t>
            </a:r>
            <a:endParaRPr lang="en-IN" sz="2800" b="1"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7D2D9F8-DE4E-4060-B3B4-A0E78F431F7F}"/>
              </a:ext>
            </a:extLst>
          </p:cNvPr>
          <p:cNvSpPr/>
          <p:nvPr/>
        </p:nvSpPr>
        <p:spPr>
          <a:xfrm>
            <a:off x="0" y="811817"/>
            <a:ext cx="8934022" cy="769441"/>
          </a:xfrm>
          <a:prstGeom prst="rect">
            <a:avLst/>
          </a:prstGeom>
        </p:spPr>
        <p:txBody>
          <a:bodyPr wrap="square">
            <a:spAutoFit/>
          </a:bodyPr>
          <a:lstStyle/>
          <a:p>
            <a:pPr algn="l"/>
            <a:r>
              <a:rPr lang="en-IN" sz="2200" dirty="0">
                <a:solidFill>
                  <a:srgbClr val="709E32"/>
                </a:solidFill>
                <a:latin typeface="+mj-lt"/>
                <a:ea typeface="+mj-ea"/>
                <a:cs typeface="+mj-cs"/>
              </a:rPr>
              <a:t/>
            </a:r>
            <a:br>
              <a:rPr lang="en-IN" sz="2200" dirty="0">
                <a:solidFill>
                  <a:srgbClr val="709E32"/>
                </a:solidFill>
                <a:latin typeface="+mj-lt"/>
                <a:ea typeface="+mj-ea"/>
                <a:cs typeface="+mj-cs"/>
              </a:rPr>
            </a:br>
            <a:endParaRPr lang="en-IN" sz="2200" dirty="0">
              <a:solidFill>
                <a:srgbClr val="709E32"/>
              </a:solidFill>
              <a:latin typeface="+mj-lt"/>
              <a:ea typeface="+mj-ea"/>
              <a:cs typeface="+mj-cs"/>
            </a:endParaRPr>
          </a:p>
        </p:txBody>
      </p:sp>
      <p:sp>
        <p:nvSpPr>
          <p:cNvPr id="10" name="Rectangle 9">
            <a:extLst>
              <a:ext uri="{FF2B5EF4-FFF2-40B4-BE49-F238E27FC236}">
                <a16:creationId xmlns:a16="http://schemas.microsoft.com/office/drawing/2014/main" id="{62D56C88-2E4E-4720-B1CB-98A9E2800DF4}"/>
              </a:ext>
            </a:extLst>
          </p:cNvPr>
          <p:cNvSpPr/>
          <p:nvPr/>
        </p:nvSpPr>
        <p:spPr>
          <a:xfrm>
            <a:off x="-52495" y="414244"/>
            <a:ext cx="9248989" cy="5137432"/>
          </a:xfrm>
          <a:prstGeom prst="rect">
            <a:avLst/>
          </a:prstGeom>
        </p:spPr>
        <p:txBody>
          <a:bodyPr wrap="square">
            <a:spAutoFit/>
          </a:bodyPr>
          <a:lstStyle/>
          <a:p>
            <a:pPr algn="l">
              <a:lnSpc>
                <a:spcPct val="107000"/>
              </a:lnSpc>
            </a:pPr>
            <a:endParaRPr lang="en-IN" sz="2200" dirty="0">
              <a:solidFill>
                <a:srgbClr val="709E32"/>
              </a:solidFill>
              <a:latin typeface="+mj-lt"/>
              <a:ea typeface="+mj-ea"/>
              <a:cs typeface="+mj-cs"/>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Main problem with this arrangement is fragmentation.</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Fragmentation is the presence of unusable areas in the computer memory</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There are two types of Fragmentation</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l">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0000"/>
                </a:solidFill>
                <a:latin typeface="Times New Roman" panose="02020603050405020304" pitchFamily="18" charset="0"/>
                <a:ea typeface="+mj-ea"/>
                <a:cs typeface="Times New Roman" panose="02020603050405020304" pitchFamily="18" charset="0"/>
              </a:rPr>
              <a:t>1. Internal Fragmentation</a:t>
            </a:r>
          </a:p>
          <a:p>
            <a:pPr algn="l">
              <a:lnSpc>
                <a:spcPct val="107000"/>
              </a:lnSpc>
            </a:pPr>
            <a:endParaRPr lang="en-US" b="1" dirty="0">
              <a:solidFill>
                <a:srgbClr val="FF0000"/>
              </a:solidFill>
              <a:latin typeface="Times New Roman" panose="02020603050405020304" pitchFamily="18" charset="0"/>
              <a:ea typeface="+mj-ea"/>
              <a:cs typeface="Times New Roman" panose="02020603050405020304" pitchFamily="18" charset="0"/>
            </a:endParaRPr>
          </a:p>
          <a:p>
            <a:pPr algn="l">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	2. External fragmentation</a:t>
            </a:r>
          </a:p>
          <a:p>
            <a:pPr algn="l">
              <a:lnSpc>
                <a:spcPct val="107000"/>
              </a:lnSpc>
            </a:pPr>
            <a:endParaRPr lang="en-IN" dirty="0">
              <a:solidFill>
                <a:srgbClr val="709E32"/>
              </a:solidFill>
              <a:latin typeface="Times New Roman" panose="02020603050405020304" pitchFamily="18" charset="0"/>
              <a:cs typeface="Times New Roman" panose="02020603050405020304" pitchFamily="18" charset="0"/>
            </a:endParaRPr>
          </a:p>
          <a:p>
            <a:pPr lvl="0" algn="l">
              <a:lnSpc>
                <a:spcPct val="107000"/>
              </a:lnSpc>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346690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969" y="5423574"/>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Internal Fragmentation:</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96B3DDD9-6C8F-4B70-85FE-582D1D56FDB5}"/>
              </a:ext>
            </a:extLst>
          </p:cNvPr>
          <p:cNvSpPr/>
          <p:nvPr/>
        </p:nvSpPr>
        <p:spPr>
          <a:xfrm>
            <a:off x="0" y="775614"/>
            <a:ext cx="9144000" cy="5202963"/>
          </a:xfrm>
          <a:prstGeom prst="rect">
            <a:avLst/>
          </a:prstGeom>
        </p:spPr>
        <p:txBody>
          <a:bodyPr wrap="square">
            <a:spAutoFit/>
          </a:bodyPr>
          <a:lstStyle/>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Internal fragmentation occurs when the memory is divided into fixed sized blocks.</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Whenever a process request for the memory, the fixed sized block is allocated to the process. </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case the memory assigned to the process is somewhat larger than the memory requested, then the difference between assigned and requested memory is the </a:t>
            </a:r>
            <a:r>
              <a:rPr lang="en-US" b="1" dirty="0">
                <a:solidFill>
                  <a:srgbClr val="FF0000"/>
                </a:solidFill>
                <a:latin typeface="Times New Roman" panose="02020603050405020304" pitchFamily="18" charset="0"/>
                <a:ea typeface="+mj-ea"/>
                <a:cs typeface="Times New Roman" panose="02020603050405020304" pitchFamily="18" charset="0"/>
              </a:rPr>
              <a:t>Internal Fragmentation.</a:t>
            </a:r>
          </a:p>
          <a:p>
            <a:pPr marL="342900" indent="-342900" algn="l">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Internal fragmentation occurs when fixed sized memory blocks are allocated to the process without concerning about the size of the process</a:t>
            </a:r>
            <a:endParaRPr lang="en-IN"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80513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968" y="5257317"/>
            <a:ext cx="8854509" cy="825069"/>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above diagram clearly shows the internal fragmentation because the difference between memory allocated and required space or memory is called Internal fragmentation.</a:t>
            </a:r>
            <a:endParaRPr lang="en-IN"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Internal Fragmentation:</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pic>
        <p:nvPicPr>
          <p:cNvPr id="2" name="Picture 1">
            <a:extLst>
              <a:ext uri="{FF2B5EF4-FFF2-40B4-BE49-F238E27FC236}">
                <a16:creationId xmlns:a16="http://schemas.microsoft.com/office/drawing/2014/main" id="{657B8D2F-48FA-4FFE-ADCE-084F820A804A}"/>
              </a:ext>
            </a:extLst>
          </p:cNvPr>
          <p:cNvPicPr>
            <a:picLocks noChangeAspect="1"/>
          </p:cNvPicPr>
          <p:nvPr/>
        </p:nvPicPr>
        <p:blipFill>
          <a:blip r:embed="rId2"/>
          <a:stretch>
            <a:fillRect/>
          </a:stretch>
        </p:blipFill>
        <p:spPr>
          <a:xfrm>
            <a:off x="1563757" y="957591"/>
            <a:ext cx="5552659" cy="3707174"/>
          </a:xfrm>
          <a:prstGeom prst="rect">
            <a:avLst/>
          </a:prstGeom>
        </p:spPr>
      </p:pic>
      <p:sp>
        <p:nvSpPr>
          <p:cNvPr id="6" name="TextBox 5">
            <a:extLst>
              <a:ext uri="{FF2B5EF4-FFF2-40B4-BE49-F238E27FC236}">
                <a16:creationId xmlns:a16="http://schemas.microsoft.com/office/drawing/2014/main" id="{B84DADF3-2815-4C33-BD99-06FE7F3C4889}"/>
              </a:ext>
            </a:extLst>
          </p:cNvPr>
          <p:cNvSpPr txBox="1"/>
          <p:nvPr/>
        </p:nvSpPr>
        <p:spPr>
          <a:xfrm>
            <a:off x="1139687" y="4776375"/>
            <a:ext cx="7283478"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- 4 Multiprogramming with Variable Partition[6] </a:t>
            </a:r>
          </a:p>
        </p:txBody>
      </p:sp>
    </p:spTree>
    <p:extLst>
      <p:ext uri="{BB962C8B-B14F-4D97-AF65-F5344CB8AC3E}">
        <p14:creationId xmlns:p14="http://schemas.microsoft.com/office/powerpoint/2010/main" val="411241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9491" y="5562116"/>
            <a:ext cx="8854509" cy="825069"/>
          </a:xfrm>
        </p:spPr>
        <p:txBody>
          <a:bodyPr/>
          <a:lstStyle/>
          <a:p>
            <a:pPr>
              <a:lnSpc>
                <a:spcPct val="107000"/>
              </a:lnSpc>
            </a:pP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endParaRPr lang="en-IN" sz="2400" kern="1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Example of Internal Fragmentation</a:t>
            </a:r>
            <a:r>
              <a:rPr lang="en-IN" sz="2800" b="1" dirty="0">
                <a:solidFill>
                  <a:srgbClr val="00026B"/>
                </a:solidFill>
              </a:rPr>
              <a:t>:</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6" name="Rectangle 5">
            <a:extLst>
              <a:ext uri="{FF2B5EF4-FFF2-40B4-BE49-F238E27FC236}">
                <a16:creationId xmlns:a16="http://schemas.microsoft.com/office/drawing/2014/main" id="{4D667F21-82BE-45AE-8B24-439C47BC2AC3}"/>
              </a:ext>
            </a:extLst>
          </p:cNvPr>
          <p:cNvSpPr/>
          <p:nvPr/>
        </p:nvSpPr>
        <p:spPr>
          <a:xfrm>
            <a:off x="0" y="839172"/>
            <a:ext cx="9144000" cy="2436757"/>
          </a:xfrm>
          <a:prstGeom prst="rect">
            <a:avLst/>
          </a:prstGeom>
        </p:spPr>
        <p:txBody>
          <a:bodyPr wrap="square">
            <a:spAutoFit/>
          </a:bodyPr>
          <a:lstStyle/>
          <a:p>
            <a:pPr marL="342900" indent="-342900" algn="l"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Here p1, p2,p3,p4 is loaded into memory.</a:t>
            </a:r>
          </a:p>
          <a:p>
            <a:pPr marL="342900" indent="-342900" algn="l"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Process P1 is loaded into first partition whose size is 150MB and size of process P1 is 110MB ,so in partition 40MB space is waste. </a:t>
            </a:r>
          </a:p>
          <a:p>
            <a:pPr marL="342900" indent="-342900" algn="l"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This is called Internal Fragmentation</a:t>
            </a:r>
            <a:r>
              <a:rPr lang="en-US" dirty="0"/>
              <a:t>,</a:t>
            </a: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eaLnBrk="0" hangingPunct="0">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p:txBody>
      </p:sp>
      <p:pic>
        <p:nvPicPr>
          <p:cNvPr id="7" name="Picture 2">
            <a:extLst>
              <a:ext uri="{FF2B5EF4-FFF2-40B4-BE49-F238E27FC236}">
                <a16:creationId xmlns:a16="http://schemas.microsoft.com/office/drawing/2014/main" id="{8F9794C3-9832-4E3F-B35B-9974C4EF665A}"/>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619500" y="2498036"/>
            <a:ext cx="1905000" cy="334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AFAF8F81-30B4-45B1-999F-6F62FCD3AB40}"/>
              </a:ext>
            </a:extLst>
          </p:cNvPr>
          <p:cNvSpPr txBox="1"/>
          <p:nvPr/>
        </p:nvSpPr>
        <p:spPr>
          <a:xfrm>
            <a:off x="5524500" y="2313370"/>
            <a:ext cx="2286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0</a:t>
            </a:r>
          </a:p>
        </p:txBody>
      </p:sp>
      <p:sp>
        <p:nvSpPr>
          <p:cNvPr id="9" name="TextBox 8">
            <a:extLst>
              <a:ext uri="{FF2B5EF4-FFF2-40B4-BE49-F238E27FC236}">
                <a16:creationId xmlns:a16="http://schemas.microsoft.com/office/drawing/2014/main" id="{706A97B4-BDCC-490C-8135-2F402C335B68}"/>
              </a:ext>
            </a:extLst>
          </p:cNvPr>
          <p:cNvSpPr txBox="1"/>
          <p:nvPr/>
        </p:nvSpPr>
        <p:spPr>
          <a:xfrm>
            <a:off x="5134173" y="3460595"/>
            <a:ext cx="1237853"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500</a:t>
            </a:r>
          </a:p>
        </p:txBody>
      </p:sp>
      <p:sp>
        <p:nvSpPr>
          <p:cNvPr id="10" name="TextBox 9">
            <a:extLst>
              <a:ext uri="{FF2B5EF4-FFF2-40B4-BE49-F238E27FC236}">
                <a16:creationId xmlns:a16="http://schemas.microsoft.com/office/drawing/2014/main" id="{1AD87EDE-F9C2-4EA8-99CF-B83209C6A8FA}"/>
              </a:ext>
            </a:extLst>
          </p:cNvPr>
          <p:cNvSpPr txBox="1"/>
          <p:nvPr/>
        </p:nvSpPr>
        <p:spPr>
          <a:xfrm>
            <a:off x="5134173" y="4014593"/>
            <a:ext cx="1271893"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650</a:t>
            </a:r>
          </a:p>
        </p:txBody>
      </p:sp>
      <p:sp>
        <p:nvSpPr>
          <p:cNvPr id="11" name="TextBox 10">
            <a:extLst>
              <a:ext uri="{FF2B5EF4-FFF2-40B4-BE49-F238E27FC236}">
                <a16:creationId xmlns:a16="http://schemas.microsoft.com/office/drawing/2014/main" id="{793C812A-7F68-4ACC-9F22-642D4031AD7F}"/>
              </a:ext>
            </a:extLst>
          </p:cNvPr>
          <p:cNvSpPr txBox="1"/>
          <p:nvPr/>
        </p:nvSpPr>
        <p:spPr>
          <a:xfrm>
            <a:off x="5305581" y="4454120"/>
            <a:ext cx="895035"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750</a:t>
            </a:r>
          </a:p>
        </p:txBody>
      </p:sp>
      <p:sp>
        <p:nvSpPr>
          <p:cNvPr id="12" name="TextBox 11">
            <a:extLst>
              <a:ext uri="{FF2B5EF4-FFF2-40B4-BE49-F238E27FC236}">
                <a16:creationId xmlns:a16="http://schemas.microsoft.com/office/drawing/2014/main" id="{17FE1319-D1A9-4749-A146-3E29AD8D6B1D}"/>
              </a:ext>
            </a:extLst>
          </p:cNvPr>
          <p:cNvSpPr txBox="1"/>
          <p:nvPr/>
        </p:nvSpPr>
        <p:spPr>
          <a:xfrm>
            <a:off x="5188480" y="4893647"/>
            <a:ext cx="1129236"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800</a:t>
            </a:r>
          </a:p>
        </p:txBody>
      </p:sp>
      <p:sp>
        <p:nvSpPr>
          <p:cNvPr id="13" name="TextBox 12">
            <a:extLst>
              <a:ext uri="{FF2B5EF4-FFF2-40B4-BE49-F238E27FC236}">
                <a16:creationId xmlns:a16="http://schemas.microsoft.com/office/drawing/2014/main" id="{39276505-680B-4B5A-A650-8D5D6BE04F30}"/>
              </a:ext>
            </a:extLst>
          </p:cNvPr>
          <p:cNvSpPr txBox="1"/>
          <p:nvPr/>
        </p:nvSpPr>
        <p:spPr>
          <a:xfrm>
            <a:off x="5162687" y="5567211"/>
            <a:ext cx="1243379"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1000</a:t>
            </a:r>
          </a:p>
        </p:txBody>
      </p:sp>
      <p:sp>
        <p:nvSpPr>
          <p:cNvPr id="14" name="TextBox 13">
            <a:extLst>
              <a:ext uri="{FF2B5EF4-FFF2-40B4-BE49-F238E27FC236}">
                <a16:creationId xmlns:a16="http://schemas.microsoft.com/office/drawing/2014/main" id="{73676484-1C69-4364-A8B5-F6F7A1D7C996}"/>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- 5 Example of Internal Fragmentation [6]</a:t>
            </a:r>
          </a:p>
        </p:txBody>
      </p:sp>
    </p:spTree>
    <p:extLst>
      <p:ext uri="{BB962C8B-B14F-4D97-AF65-F5344CB8AC3E}">
        <p14:creationId xmlns:p14="http://schemas.microsoft.com/office/powerpoint/2010/main" val="355349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969" y="5423574"/>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External Fragmentation:</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96B3DDD9-6C8F-4B70-85FE-582D1D56FDB5}"/>
              </a:ext>
            </a:extLst>
          </p:cNvPr>
          <p:cNvSpPr/>
          <p:nvPr/>
        </p:nvSpPr>
        <p:spPr>
          <a:xfrm>
            <a:off x="0" y="775614"/>
            <a:ext cx="9144000" cy="1646413"/>
          </a:xfrm>
          <a:prstGeom prst="rect">
            <a:avLst/>
          </a:prstGeom>
        </p:spPr>
        <p:txBody>
          <a:bodyPr wrap="square">
            <a:spAutoFit/>
          </a:bodyPr>
          <a:lstStyle/>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When the process is loaded or removed from the memory, a free space is created. This free space creates an empty space in the memory which is called external fragmentation.</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2B8D0B45-C379-478E-B3FD-DB3C8C1FE083}"/>
              </a:ext>
            </a:extLst>
          </p:cNvPr>
          <p:cNvPicPr>
            <a:picLocks noChangeAspect="1"/>
          </p:cNvPicPr>
          <p:nvPr/>
        </p:nvPicPr>
        <p:blipFill>
          <a:blip r:embed="rId2"/>
          <a:stretch>
            <a:fillRect/>
          </a:stretch>
        </p:blipFill>
        <p:spPr>
          <a:xfrm>
            <a:off x="1629992" y="2040836"/>
            <a:ext cx="6414078" cy="3816626"/>
          </a:xfrm>
          <a:prstGeom prst="rect">
            <a:avLst/>
          </a:prstGeom>
        </p:spPr>
      </p:pic>
      <p:sp>
        <p:nvSpPr>
          <p:cNvPr id="6" name="TextBox 5">
            <a:extLst>
              <a:ext uri="{FF2B5EF4-FFF2-40B4-BE49-F238E27FC236}">
                <a16:creationId xmlns:a16="http://schemas.microsoft.com/office/drawing/2014/main" id="{A160009D-C6F3-43AE-B2FB-D2827DF2FE1B}"/>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- 6 Example of Internal Fragmentation [1]</a:t>
            </a:r>
          </a:p>
        </p:txBody>
      </p:sp>
    </p:spTree>
    <p:extLst>
      <p:ext uri="{BB962C8B-B14F-4D97-AF65-F5344CB8AC3E}">
        <p14:creationId xmlns:p14="http://schemas.microsoft.com/office/powerpoint/2010/main" val="2157803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969" y="5423574"/>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External Fragmentation:</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96B3DDD9-6C8F-4B70-85FE-582D1D56FDB5}"/>
              </a:ext>
            </a:extLst>
          </p:cNvPr>
          <p:cNvSpPr/>
          <p:nvPr/>
        </p:nvSpPr>
        <p:spPr>
          <a:xfrm>
            <a:off x="0" y="987530"/>
            <a:ext cx="9144000" cy="3227102"/>
          </a:xfrm>
          <a:prstGeom prst="rect">
            <a:avLst/>
          </a:prstGeom>
        </p:spPr>
        <p:txBody>
          <a:bodyPr wrap="square">
            <a:spAutoFit/>
          </a:bodyPr>
          <a:lstStyle/>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When the memory assigned to the process dynamically based on process request.</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Memory is partitioned into variable size blocks.</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External fragmentation can be eliminated by compaction, paging, and segmentation so that memory can be allocated in a non-contiguous manner to a process.</a:t>
            </a:r>
          </a:p>
        </p:txBody>
      </p:sp>
    </p:spTree>
    <p:extLst>
      <p:ext uri="{BB962C8B-B14F-4D97-AF65-F5344CB8AC3E}">
        <p14:creationId xmlns:p14="http://schemas.microsoft.com/office/powerpoint/2010/main" val="1651498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9248" y="5675365"/>
            <a:ext cx="8255000" cy="658812"/>
          </a:xfrm>
        </p:spPr>
        <p:txBody>
          <a:bodyPr/>
          <a:lstStyle/>
          <a:p>
            <a:r>
              <a:rPr lang="en-US" sz="2400" dirty="0"/>
              <a:t/>
            </a:r>
            <a:br>
              <a:rPr lang="en-US" sz="2400"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 Compaction:</a:t>
            </a:r>
            <a:endParaRPr lang="en-IN" sz="2800" dirty="0">
              <a:solidFill>
                <a:srgbClr val="00026B"/>
              </a:solidFill>
              <a:latin typeface="Times New Roman" panose="02020603050405020304" pitchFamily="18" charset="0"/>
              <a:cs typeface="Times New Roman" panose="02020603050405020304" pitchFamily="18" charset="0"/>
            </a:endParaRP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6B4189D0-5E1F-4431-AD8B-D493509791BF}"/>
              </a:ext>
            </a:extLst>
          </p:cNvPr>
          <p:cNvSpPr/>
          <p:nvPr/>
        </p:nvSpPr>
        <p:spPr>
          <a:xfrm>
            <a:off x="0" y="957591"/>
            <a:ext cx="9144000" cy="4807791"/>
          </a:xfrm>
          <a:prstGeom prst="rect">
            <a:avLst/>
          </a:prstGeom>
        </p:spPr>
        <p:txBody>
          <a:bodyPr wrap="square">
            <a:spAutoFit/>
          </a:bodyPr>
          <a:lstStyle/>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Compaction is one of the technique to avoid External Fragmentation.</a:t>
            </a:r>
          </a:p>
          <a:p>
            <a:pPr marL="342900" indent="-342900" algn="l">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Move all the processes towards the top or towards the bottom to make free available space in a single contiguous block is known as compaction.</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Compaction is undesirable to implement because it interrupts all the running processes in the main memory</a:t>
            </a:r>
          </a:p>
          <a:p>
            <a:pPr algn="l">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other technique to avoid external fragmentation is to implement non-contiguous memory allocation techniques  </a:t>
            </a:r>
          </a:p>
          <a:p>
            <a:pPr marL="342900" indent="-342900" algn="l">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91892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9248" y="5675365"/>
            <a:ext cx="8255000" cy="658812"/>
          </a:xfrm>
        </p:spPr>
        <p:txBody>
          <a:bodyPr/>
          <a:lstStyle/>
          <a:p>
            <a:r>
              <a:rPr lang="en-US" sz="2400" dirty="0"/>
              <a:t/>
            </a:r>
            <a:br>
              <a:rPr lang="en-US" sz="2400"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 Example of Compaction:</a:t>
            </a:r>
            <a:endParaRPr lang="en-IN" sz="2800" dirty="0">
              <a:solidFill>
                <a:srgbClr val="00026B"/>
              </a:solidFill>
              <a:latin typeface="Times New Roman" panose="02020603050405020304" pitchFamily="18" charset="0"/>
              <a:cs typeface="Times New Roman" panose="02020603050405020304" pitchFamily="18" charset="0"/>
            </a:endParaRP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6B4189D0-5E1F-4431-AD8B-D493509791BF}"/>
              </a:ext>
            </a:extLst>
          </p:cNvPr>
          <p:cNvSpPr/>
          <p:nvPr/>
        </p:nvSpPr>
        <p:spPr>
          <a:xfrm>
            <a:off x="0" y="957591"/>
            <a:ext cx="9144000" cy="460895"/>
          </a:xfrm>
          <a:prstGeom prst="rect">
            <a:avLst/>
          </a:prstGeom>
        </p:spPr>
        <p:txBody>
          <a:bodyPr wrap="square">
            <a:spAutoFit/>
          </a:bodyPr>
          <a:lstStyle/>
          <a:p>
            <a:pPr marL="342900" indent="-342900" algn="l">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E1B0C44F-52E0-4B3A-9F90-619A3F715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2" y="821635"/>
            <a:ext cx="7580245" cy="5234607"/>
          </a:xfrm>
          <a:prstGeom prst="rect">
            <a:avLst/>
          </a:prstGeom>
        </p:spPr>
      </p:pic>
      <p:sp>
        <p:nvSpPr>
          <p:cNvPr id="7" name="TextBox 6">
            <a:extLst>
              <a:ext uri="{FF2B5EF4-FFF2-40B4-BE49-F238E27FC236}">
                <a16:creationId xmlns:a16="http://schemas.microsoft.com/office/drawing/2014/main" id="{9A825E44-02D9-4DF3-B534-D4C27FF8ED47}"/>
              </a:ext>
            </a:extLst>
          </p:cNvPr>
          <p:cNvSpPr txBox="1"/>
          <p:nvPr/>
        </p:nvSpPr>
        <p:spPr>
          <a:xfrm>
            <a:off x="1895061" y="6056242"/>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- 7 Example of Internal Fragmentation [6]</a:t>
            </a:r>
          </a:p>
        </p:txBody>
      </p:sp>
    </p:spTree>
    <p:extLst>
      <p:ext uri="{BB962C8B-B14F-4D97-AF65-F5344CB8AC3E}">
        <p14:creationId xmlns:p14="http://schemas.microsoft.com/office/powerpoint/2010/main" val="3313037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961" y="5330808"/>
            <a:ext cx="8255000" cy="658812"/>
          </a:xfrm>
        </p:spPr>
        <p:txBody>
          <a:bodyPr/>
          <a:lstStyle/>
          <a:p>
            <a:r>
              <a:rPr lang="en-US" dirty="0"/>
              <a:t/>
            </a:r>
            <a:br>
              <a:rPr lang="en-US"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Paging: Principle of Operation</a:t>
            </a:r>
            <a:endParaRPr lang="en-IN" dirty="0">
              <a:solidFill>
                <a:srgbClr val="00026B"/>
              </a:solidFill>
            </a:endParaRP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1284FB3E-0E42-462A-A8F7-067A42E579AF}"/>
              </a:ext>
            </a:extLst>
          </p:cNvPr>
          <p:cNvSpPr/>
          <p:nvPr/>
        </p:nvSpPr>
        <p:spPr>
          <a:xfrm>
            <a:off x="0" y="731081"/>
            <a:ext cx="9144000" cy="6388480"/>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Operating Systems, Paging is a storage mechanism used to retrieve processes from the secondary storage into the main memory in the form of pages.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main idea behind the paging is to divide each process in the form of pages.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main memory will also be divided in the form of frames.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One page of the process is to be stored in one of the frames of the memory.</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l" eaLnBrk="0" hangingPunct="0">
              <a:lnSpc>
                <a:spcPct val="107000"/>
              </a:lnSpc>
              <a:buFont typeface="Arial" panose="020B0604020202020204" pitchFamily="34" charset="0"/>
              <a:buChar char="•"/>
            </a:pPr>
            <a:r>
              <a:rPr lang="en-US" sz="2200" dirty="0">
                <a:solidFill>
                  <a:srgbClr val="709E32"/>
                </a:solidFill>
                <a:latin typeface="Times New Roman" panose="02020603050405020304" pitchFamily="18" charset="0"/>
                <a:ea typeface="+mj-ea"/>
                <a:cs typeface="Times New Roman" panose="02020603050405020304" pitchFamily="18" charset="0"/>
              </a:rPr>
              <a:t>The pages can be stored at the different locations of the memory, but the priority is always to find the contiguous frames or holes.     Different operating system defines different frame sizes. </a:t>
            </a:r>
            <a:r>
              <a:rPr lang="en-US" dirty="0">
                <a:solidFill>
                  <a:srgbClr val="709E32"/>
                </a:solidFill>
                <a:latin typeface="Times New Roman" panose="02020603050405020304" pitchFamily="18" charset="0"/>
                <a:ea typeface="+mj-ea"/>
                <a:cs typeface="Times New Roman" panose="02020603050405020304" pitchFamily="18" charset="0"/>
              </a:rPr>
              <a:t/>
            </a:r>
            <a:br>
              <a:rPr lang="en-US" dirty="0">
                <a:solidFill>
                  <a:srgbClr val="709E32"/>
                </a:solidFill>
                <a:latin typeface="Times New Roman" panose="02020603050405020304" pitchFamily="18" charset="0"/>
                <a:ea typeface="+mj-ea"/>
                <a:cs typeface="Times New Roman" panose="02020603050405020304" pitchFamily="18" charset="0"/>
              </a:rPr>
            </a:br>
            <a:endParaRPr lang="en-IN"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25184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961" y="5330808"/>
            <a:ext cx="8255000" cy="658812"/>
          </a:xfrm>
        </p:spPr>
        <p:txBody>
          <a:bodyPr/>
          <a:lstStyle/>
          <a:p>
            <a:r>
              <a:rPr lang="en-US" dirty="0"/>
              <a:t/>
            </a:r>
            <a:br>
              <a:rPr lang="en-US" dirty="0"/>
            </a:br>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b="1" dirty="0">
                <a:solidFill>
                  <a:srgbClr val="00026B"/>
                </a:solidFill>
              </a:rPr>
              <a:t>Paging: Principle of Operation</a:t>
            </a:r>
            <a:endParaRPr lang="en-IN" dirty="0">
              <a:solidFill>
                <a:srgbClr val="00026B"/>
              </a:solidFill>
            </a:endParaRP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Rectangle 1">
            <a:extLst>
              <a:ext uri="{FF2B5EF4-FFF2-40B4-BE49-F238E27FC236}">
                <a16:creationId xmlns:a16="http://schemas.microsoft.com/office/drawing/2014/main" id="{1284FB3E-0E42-462A-A8F7-067A42E579AF}"/>
              </a:ext>
            </a:extLst>
          </p:cNvPr>
          <p:cNvSpPr/>
          <p:nvPr/>
        </p:nvSpPr>
        <p:spPr>
          <a:xfrm>
            <a:off x="0" y="731081"/>
            <a:ext cx="9144000" cy="1092607"/>
          </a:xfrm>
          <a:prstGeom prst="rect">
            <a:avLst/>
          </a:prstGeom>
        </p:spPr>
        <p:txBody>
          <a:bodyPr wrap="square">
            <a:spAutoFit/>
          </a:bodyPr>
          <a:lstStyle/>
          <a:p>
            <a:pPr marL="342900" indent="-342900" algn="l" eaLnBrk="0" hangingPunct="0">
              <a:lnSpc>
                <a:spcPts val="2600"/>
              </a:lnSpc>
              <a:buFont typeface="Arial" panose="020B0604020202020204" pitchFamily="34" charset="0"/>
              <a:buChar char="•"/>
            </a:pPr>
            <a:r>
              <a:rPr lang="en-US" sz="2200" dirty="0">
                <a:solidFill>
                  <a:srgbClr val="709E32"/>
                </a:solidFill>
              </a:rPr>
              <a:t>The sizes of each frame must be equal. Considering the fact that the pages are mapped to the frames in Paging, page size needs to be as same as frame size.</a:t>
            </a:r>
          </a:p>
        </p:txBody>
      </p:sp>
      <p:pic>
        <p:nvPicPr>
          <p:cNvPr id="5" name="Picture 4">
            <a:extLst>
              <a:ext uri="{FF2B5EF4-FFF2-40B4-BE49-F238E27FC236}">
                <a16:creationId xmlns:a16="http://schemas.microsoft.com/office/drawing/2014/main" id="{AF83417E-456C-4EA0-B1C0-3CE4D468103A}"/>
              </a:ext>
            </a:extLst>
          </p:cNvPr>
          <p:cNvPicPr>
            <a:picLocks noChangeAspect="1"/>
          </p:cNvPicPr>
          <p:nvPr/>
        </p:nvPicPr>
        <p:blipFill>
          <a:blip r:embed="rId2"/>
          <a:stretch>
            <a:fillRect/>
          </a:stretch>
        </p:blipFill>
        <p:spPr>
          <a:xfrm>
            <a:off x="103961" y="1823688"/>
            <a:ext cx="9040039" cy="4165932"/>
          </a:xfrm>
          <a:prstGeom prst="rect">
            <a:avLst/>
          </a:prstGeom>
        </p:spPr>
      </p:pic>
      <p:sp>
        <p:nvSpPr>
          <p:cNvPr id="6" name="TextBox 5">
            <a:extLst>
              <a:ext uri="{FF2B5EF4-FFF2-40B4-BE49-F238E27FC236}">
                <a16:creationId xmlns:a16="http://schemas.microsoft.com/office/drawing/2014/main" id="{400C40FF-02E0-451E-83D0-740AC0826919}"/>
              </a:ext>
            </a:extLst>
          </p:cNvPr>
          <p:cNvSpPr txBox="1"/>
          <p:nvPr/>
        </p:nvSpPr>
        <p:spPr>
          <a:xfrm>
            <a:off x="1676400" y="598962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- 8 Paging [4]</a:t>
            </a:r>
          </a:p>
        </p:txBody>
      </p:sp>
    </p:spTree>
    <p:extLst>
      <p:ext uri="{BB962C8B-B14F-4D97-AF65-F5344CB8AC3E}">
        <p14:creationId xmlns:p14="http://schemas.microsoft.com/office/powerpoint/2010/main" val="60722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6255" y="159197"/>
            <a:ext cx="3711272" cy="461665"/>
          </a:xfrm>
          <a:prstGeom prst="rect">
            <a:avLst/>
          </a:prstGeom>
        </p:spPr>
        <p:txBody>
          <a:bodyPr wrap="none">
            <a:spAutoFit/>
          </a:bodyPr>
          <a:lstStyle/>
          <a:p>
            <a:r>
              <a:rPr lang="en-US" dirty="0">
                <a:solidFill>
                  <a:schemeClr val="bg2">
                    <a:lumMod val="95000"/>
                    <a:lumOff val="5000"/>
                  </a:schemeClr>
                </a:solidFill>
                <a:latin typeface="Times New Roman" charset="0"/>
                <a:ea typeface="Times New Roman" charset="0"/>
                <a:cs typeface="Times New Roman" charset="0"/>
              </a:rPr>
              <a:t>What is Memory Hierarchy?</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46" y="1896533"/>
            <a:ext cx="6756177" cy="4288737"/>
          </a:xfrm>
          <a:prstGeom prst="rect">
            <a:avLst/>
          </a:prstGeom>
        </p:spPr>
      </p:pic>
      <p:sp>
        <p:nvSpPr>
          <p:cNvPr id="15" name="Title 14"/>
          <p:cNvSpPr>
            <a:spLocks noGrp="1"/>
          </p:cNvSpPr>
          <p:nvPr>
            <p:ph type="title"/>
          </p:nvPr>
        </p:nvSpPr>
        <p:spPr/>
        <p:txBody>
          <a:bodyPr/>
          <a:lstStyle/>
          <a:p>
            <a:r>
              <a:rPr lang="en-US" dirty="0" smtClean="0">
                <a:solidFill>
                  <a:schemeClr val="bg2">
                    <a:lumMod val="95000"/>
                    <a:lumOff val="5000"/>
                  </a:schemeClr>
                </a:solidFill>
                <a:latin typeface="Times New Roman" charset="0"/>
                <a:ea typeface="Times New Roman" charset="0"/>
                <a:cs typeface="Times New Roman" charset="0"/>
              </a:rPr>
              <a:t>In computer system </a:t>
            </a:r>
            <a:r>
              <a:rPr lang="en-US" dirty="0">
                <a:solidFill>
                  <a:schemeClr val="bg2">
                    <a:lumMod val="95000"/>
                    <a:lumOff val="5000"/>
                  </a:schemeClr>
                </a:solidFill>
                <a:latin typeface="Times New Roman" charset="0"/>
                <a:ea typeface="Times New Roman" charset="0"/>
                <a:cs typeface="Times New Roman" charset="0"/>
              </a:rPr>
              <a:t>architecture</a:t>
            </a:r>
            <a:r>
              <a:rPr lang="en-US" dirty="0" smtClean="0">
                <a:solidFill>
                  <a:schemeClr val="bg2">
                    <a:lumMod val="95000"/>
                    <a:lumOff val="5000"/>
                  </a:schemeClr>
                </a:solidFill>
                <a:latin typeface="Times New Roman" charset="0"/>
                <a:ea typeface="Times New Roman" charset="0"/>
                <a:cs typeface="Times New Roman" charset="0"/>
              </a:rPr>
              <a:t> memory Hierarchy is part to arrange the memory in a such a way it can minimize access time.</a:t>
            </a:r>
            <a:endParaRPr lang="en-US"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4597968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291" y="2455086"/>
            <a:ext cx="8255000" cy="658812"/>
          </a:xfrm>
        </p:spPr>
        <p:txBody>
          <a:bodyPr/>
          <a:lstStyle/>
          <a:p>
            <a:pPr>
              <a:lnSpc>
                <a:spcPct val="150000"/>
              </a:lnSpc>
            </a:pP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Example of Paging</a:t>
            </a:r>
            <a:r>
              <a:rPr lang="en-US" sz="2800" b="1" kern="0" dirty="0">
                <a:solidFill>
                  <a:srgbClr val="00026B"/>
                </a:solidFill>
                <a:latin typeface="Times New Roman" panose="02020603050405020304" pitchFamily="18" charset="0"/>
                <a:ea typeface="+mj-ea"/>
                <a:cs typeface="Times New Roman" panose="02020603050405020304" pitchFamily="18" charset="0"/>
              </a:rPr>
              <a:t>:</a:t>
            </a:r>
            <a:endParaRPr lang="en-US" sz="2800" b="1"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B06EAF7-16AA-453D-AE29-A31AA5DA1023}"/>
              </a:ext>
            </a:extLst>
          </p:cNvPr>
          <p:cNvSpPr/>
          <p:nvPr/>
        </p:nvSpPr>
        <p:spPr>
          <a:xfrm>
            <a:off x="74895" y="878368"/>
            <a:ext cx="8994209" cy="5202963"/>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Let us consider the main memory size 16 </a:t>
            </a:r>
            <a:r>
              <a:rPr lang="en-US" dirty="0" err="1">
                <a:solidFill>
                  <a:srgbClr val="709E32"/>
                </a:solidFill>
                <a:latin typeface="Times New Roman" panose="02020603050405020304" pitchFamily="18" charset="0"/>
                <a:ea typeface="+mj-ea"/>
                <a:cs typeface="Times New Roman" panose="02020603050405020304" pitchFamily="18" charset="0"/>
              </a:rPr>
              <a:t>Kb</a:t>
            </a:r>
            <a:r>
              <a:rPr lang="en-US" dirty="0">
                <a:solidFill>
                  <a:srgbClr val="709E32"/>
                </a:solidFill>
                <a:latin typeface="Times New Roman" panose="02020603050405020304" pitchFamily="18" charset="0"/>
                <a:ea typeface="+mj-ea"/>
                <a:cs typeface="Times New Roman" panose="02020603050405020304" pitchFamily="18" charset="0"/>
              </a:rPr>
              <a:t> and Frame size is 1 KB therefore the main memory will be divided into the collection of 16 frames of 1 KB each.</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There are 4 processes In the system that is P1, P2, P3 and P4 of 4 KB each. </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Each process is divided into pages of 1 KB each so that one page can be stored in one frame.</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Initially, all the frames are empty therefore pages of the processes will get stored in the contiguous way.</a:t>
            </a:r>
          </a:p>
          <a:p>
            <a:pPr marL="342900" indent="-342900" algn="l">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73363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291" y="2455086"/>
            <a:ext cx="8255000" cy="658812"/>
          </a:xfrm>
        </p:spPr>
        <p:txBody>
          <a:bodyPr/>
          <a:lstStyle/>
          <a:p>
            <a:pPr>
              <a:lnSpc>
                <a:spcPct val="150000"/>
              </a:lnSpc>
            </a:pP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B8653F71-9246-4470-BFD4-5A87D39BC1C4}"/>
              </a:ext>
            </a:extLst>
          </p:cNvPr>
          <p:cNvPicPr>
            <a:picLocks noChangeAspect="1"/>
          </p:cNvPicPr>
          <p:nvPr/>
        </p:nvPicPr>
        <p:blipFill>
          <a:blip r:embed="rId2"/>
          <a:stretch>
            <a:fillRect/>
          </a:stretch>
        </p:blipFill>
        <p:spPr>
          <a:xfrm>
            <a:off x="0" y="808383"/>
            <a:ext cx="9144000" cy="5141844"/>
          </a:xfrm>
          <a:prstGeom prst="rect">
            <a:avLst/>
          </a:prstGeom>
        </p:spPr>
      </p:pic>
      <p:sp>
        <p:nvSpPr>
          <p:cNvPr id="6" name="TextBox 5">
            <a:extLst>
              <a:ext uri="{FF2B5EF4-FFF2-40B4-BE49-F238E27FC236}">
                <a16:creationId xmlns:a16="http://schemas.microsoft.com/office/drawing/2014/main" id="{AA9004D3-9055-4D5C-B17F-C4AB71EA3A1E}"/>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- 9 Example of Paging[4]</a:t>
            </a:r>
          </a:p>
        </p:txBody>
      </p:sp>
    </p:spTree>
    <p:extLst>
      <p:ext uri="{BB962C8B-B14F-4D97-AF65-F5344CB8AC3E}">
        <p14:creationId xmlns:p14="http://schemas.microsoft.com/office/powerpoint/2010/main" val="3407718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291" y="2455086"/>
            <a:ext cx="8255000" cy="658812"/>
          </a:xfrm>
        </p:spPr>
        <p:txBody>
          <a:bodyPr/>
          <a:lstStyle/>
          <a:p>
            <a:pPr>
              <a:lnSpc>
                <a:spcPct val="150000"/>
              </a:lnSpc>
            </a:pP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Example of Paging</a:t>
            </a:r>
            <a:r>
              <a:rPr lang="en-US" sz="2800" b="1" kern="0" dirty="0">
                <a:solidFill>
                  <a:srgbClr val="00026B"/>
                </a:solidFill>
                <a:latin typeface="Times New Roman" panose="02020603050405020304" pitchFamily="18" charset="0"/>
                <a:ea typeface="+mj-ea"/>
                <a:cs typeface="Times New Roman" panose="02020603050405020304" pitchFamily="18" charset="0"/>
              </a:rPr>
              <a:t>:</a:t>
            </a:r>
            <a:endParaRPr lang="en-US" sz="2800" b="1" dirty="0">
              <a:solidFill>
                <a:srgbClr val="00026B"/>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B06EAF7-16AA-453D-AE29-A31AA5DA1023}"/>
              </a:ext>
            </a:extLst>
          </p:cNvPr>
          <p:cNvSpPr/>
          <p:nvPr/>
        </p:nvSpPr>
        <p:spPr>
          <a:xfrm>
            <a:off x="74895" y="878368"/>
            <a:ext cx="8994209" cy="5202963"/>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Let us consider that, P2 and P4 are moved to waiting state after some time. </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Now, 8 frames become empty and therefore other pages can be loaded in that empty place. </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process P5 of size 8 KB (8 pages) is waiting inside the ready queue.</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Given the fact that, we have 8 non contiguous frames available in the memory and paging provides the flexibility of storing the process at the different places. Therefore, we can load the pages of process P5 in the place of P2 and P4.</a:t>
            </a:r>
          </a:p>
        </p:txBody>
      </p:sp>
    </p:spTree>
    <p:extLst>
      <p:ext uri="{BB962C8B-B14F-4D97-AF65-F5344CB8AC3E}">
        <p14:creationId xmlns:p14="http://schemas.microsoft.com/office/powerpoint/2010/main" val="3524477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291" y="2455086"/>
            <a:ext cx="8255000" cy="658812"/>
          </a:xfrm>
        </p:spPr>
        <p:txBody>
          <a:bodyPr/>
          <a:lstStyle/>
          <a:p>
            <a:pPr>
              <a:lnSpc>
                <a:spcPct val="150000"/>
              </a:lnSpc>
            </a:pPr>
            <a:r>
              <a:rPr lang="en-US" sz="2400" kern="1200" dirty="0">
                <a:latin typeface="Times New Roman" panose="02020603050405020304" pitchFamily="18" charset="0"/>
                <a:cs typeface="Times New Roman" panose="02020603050405020304" pitchFamily="18" charset="0"/>
              </a:rPr>
              <a:t/>
            </a:r>
            <a:br>
              <a:rPr lang="en-US" sz="2400" kern="1200"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pic>
        <p:nvPicPr>
          <p:cNvPr id="2" name="Picture 1">
            <a:extLst>
              <a:ext uri="{FF2B5EF4-FFF2-40B4-BE49-F238E27FC236}">
                <a16:creationId xmlns:a16="http://schemas.microsoft.com/office/drawing/2014/main" id="{DB07F0E9-6759-41ED-A0D6-2959021EDBC1}"/>
              </a:ext>
            </a:extLst>
          </p:cNvPr>
          <p:cNvPicPr>
            <a:picLocks noChangeAspect="1"/>
          </p:cNvPicPr>
          <p:nvPr/>
        </p:nvPicPr>
        <p:blipFill>
          <a:blip r:embed="rId2"/>
          <a:stretch>
            <a:fillRect/>
          </a:stretch>
        </p:blipFill>
        <p:spPr>
          <a:xfrm>
            <a:off x="0" y="781878"/>
            <a:ext cx="9144000" cy="5247862"/>
          </a:xfrm>
          <a:prstGeom prst="rect">
            <a:avLst/>
          </a:prstGeom>
        </p:spPr>
      </p:pic>
      <p:sp>
        <p:nvSpPr>
          <p:cNvPr id="5" name="TextBox 4">
            <a:extLst>
              <a:ext uri="{FF2B5EF4-FFF2-40B4-BE49-F238E27FC236}">
                <a16:creationId xmlns:a16="http://schemas.microsoft.com/office/drawing/2014/main" id="{9A7CC430-2BE8-4C43-9AA3-D80FC07655F0}"/>
              </a:ext>
            </a:extLst>
          </p:cNvPr>
          <p:cNvSpPr txBox="1"/>
          <p:nvPr/>
        </p:nvSpPr>
        <p:spPr>
          <a:xfrm>
            <a:off x="1762539" y="6029740"/>
            <a:ext cx="6294783"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- 10 Example of Paging[4]</a:t>
            </a:r>
          </a:p>
        </p:txBody>
      </p:sp>
    </p:spTree>
    <p:extLst>
      <p:ext uri="{BB962C8B-B14F-4D97-AF65-F5344CB8AC3E}">
        <p14:creationId xmlns:p14="http://schemas.microsoft.com/office/powerpoint/2010/main" val="902212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3252"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Memory Management Unit: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5202963"/>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purpose of Memory Management Unit (MMU) is to convert the logical address into the physical address. </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logical address is the address generated by the CPU for every page while the physical address is the actual address of the frame where each page will be stored.</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purpose of Memory Management Unit (MMU) is to convert the logical address into the physical address. </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logical address is the address generated by the CPU for every page while the physical address is the actual address of the frame where each page will be stored.</a:t>
            </a:r>
          </a:p>
        </p:txBody>
      </p:sp>
    </p:spTree>
    <p:extLst>
      <p:ext uri="{BB962C8B-B14F-4D97-AF65-F5344CB8AC3E}">
        <p14:creationId xmlns:p14="http://schemas.microsoft.com/office/powerpoint/2010/main" val="4143015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3252"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Memory Management Unit: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3226717"/>
          </a:xfrm>
          <a:prstGeom prst="rect">
            <a:avLst/>
          </a:prstGeom>
        </p:spPr>
        <p:txBody>
          <a:bodyPr wrap="square">
            <a:spAutoFit/>
          </a:bodyPr>
          <a:lstStyle/>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The logical address has two parts: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0000"/>
                </a:solidFill>
                <a:latin typeface="Times New Roman" panose="02020603050405020304" pitchFamily="18" charset="0"/>
                <a:ea typeface="+mj-ea"/>
                <a:cs typeface="Times New Roman" panose="02020603050405020304" pitchFamily="18" charset="0"/>
              </a:rPr>
              <a:t>1. Page Number</a:t>
            </a:r>
          </a:p>
          <a:p>
            <a:pPr algn="just" eaLnBrk="0" hangingPunct="0">
              <a:lnSpc>
                <a:spcPct val="107000"/>
              </a:lnSpc>
            </a:pPr>
            <a:endParaRPr lang="en-US" b="1" dirty="0">
              <a:solidFill>
                <a:srgbClr val="FF0000"/>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	2. Offset</a:t>
            </a:r>
          </a:p>
          <a:p>
            <a:pPr algn="just" eaLnBrk="0" hangingPunct="0">
              <a:lnSpc>
                <a:spcPct val="107000"/>
              </a:lnSpc>
            </a:pPr>
            <a:endParaRPr lang="en-US" b="1" dirty="0">
              <a:solidFill>
                <a:srgbClr val="FF0000"/>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Memory management unit of OS needs to convert the page number to the frame number.</a:t>
            </a:r>
          </a:p>
        </p:txBody>
      </p:sp>
    </p:spTree>
    <p:extLst>
      <p:ext uri="{BB962C8B-B14F-4D97-AF65-F5344CB8AC3E}">
        <p14:creationId xmlns:p14="http://schemas.microsoft.com/office/powerpoint/2010/main" val="2532963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3252"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Physical Address Space:</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4412618"/>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Physical address space in a system can be defined as the size of the main memory. </a:t>
            </a: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It is really important to compare the process size with the physical address space. The process size must be less than the physical address space.</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Syntax of Physical Address Space is: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r>
              <a:rPr lang="en-US" b="1" dirty="0">
                <a:solidFill>
                  <a:srgbClr val="FF0000"/>
                </a:solidFill>
                <a:latin typeface="Times New Roman" panose="02020603050405020304" pitchFamily="18" charset="0"/>
                <a:ea typeface="+mj-ea"/>
                <a:cs typeface="Times New Roman" panose="02020603050405020304" pitchFamily="18" charset="0"/>
              </a:rPr>
              <a:t>Physical Address Space = Size of the Main Memory</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p>
        </p:txBody>
      </p:sp>
    </p:spTree>
    <p:extLst>
      <p:ext uri="{BB962C8B-B14F-4D97-AF65-F5344CB8AC3E}">
        <p14:creationId xmlns:p14="http://schemas.microsoft.com/office/powerpoint/2010/main" val="4121552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3252"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Example of Physical Address Space:</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4807791"/>
          </a:xfrm>
          <a:prstGeom prst="rect">
            <a:avLst/>
          </a:prstGeom>
        </p:spPr>
        <p:txBody>
          <a:bodyPr wrap="square">
            <a:spAutoFit/>
          </a:bodyPr>
          <a:lstStyle/>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If, </a:t>
            </a:r>
            <a:r>
              <a:rPr lang="en-US" b="1" dirty="0">
                <a:solidFill>
                  <a:srgbClr val="FF0000"/>
                </a:solidFill>
                <a:latin typeface="Times New Roman" panose="02020603050405020304" pitchFamily="18" charset="0"/>
                <a:ea typeface="+mj-ea"/>
                <a:cs typeface="Times New Roman" panose="02020603050405020304" pitchFamily="18" charset="0"/>
              </a:rPr>
              <a:t>physical address space = 64 KB = 2 ^ 6 KB = 2 ^ 6 X 2 ^ 10 Bytes = 2 ^ 16 bytes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Let us consider,</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word size = 8 Bytes = 2 ^ 3 Bytes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Hence,</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Physical address space (in words) = (2 ^ 16) / (2 ^ 3) = 2 ^ 13 Words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Therefore,</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Physical Address = 13 bits</a:t>
            </a: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p>
        </p:txBody>
      </p:sp>
    </p:spTree>
    <p:extLst>
      <p:ext uri="{BB962C8B-B14F-4D97-AF65-F5344CB8AC3E}">
        <p14:creationId xmlns:p14="http://schemas.microsoft.com/office/powerpoint/2010/main" val="1626984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3252"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Logical  Address Space:</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6224012"/>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Logical address space can be defined as the size of the process. The size of the process should be less enough so that it can reside in the main memory.</a:t>
            </a: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For Example of Logical Address Space is:</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Logical Address Space = 128 MB = (2 ^ 7 X 2 ^ 20) Bytes = 2 ^ 27 Bytes</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Word size = 4 Bytes = 2 ^ 2 Bytes</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Logical Address Space (in words) = (2 ^ 27) / (2 ^ 2) = 2 ^ 25 Words</a:t>
            </a:r>
          </a:p>
          <a:p>
            <a:pPr algn="just" eaLnBrk="0" hangingPunct="0">
              <a:lnSpc>
                <a:spcPct val="107000"/>
              </a:lnSpc>
            </a:pPr>
            <a:r>
              <a:rPr lang="en-US" b="1" dirty="0">
                <a:solidFill>
                  <a:srgbClr val="FF0000"/>
                </a:solidFill>
                <a:latin typeface="Times New Roman" panose="02020603050405020304" pitchFamily="18" charset="0"/>
                <a:ea typeface="+mj-ea"/>
                <a:cs typeface="Times New Roman" panose="02020603050405020304" pitchFamily="18" charset="0"/>
              </a:rPr>
              <a:t>Logical Address = 25 Bits</a:t>
            </a:r>
          </a:p>
          <a:p>
            <a:pPr algn="just" eaLnBrk="0" hangingPunct="0">
              <a:lnSpc>
                <a:spcPct val="107000"/>
              </a:lnSpc>
            </a:pPr>
            <a:r>
              <a:rPr lang="en-US" sz="2200" dirty="0">
                <a:solidFill>
                  <a:srgbClr val="709E32"/>
                </a:solidFill>
                <a:latin typeface="Times New Roman" panose="02020603050405020304" pitchFamily="18" charset="0"/>
                <a:ea typeface="+mj-ea"/>
                <a:cs typeface="Times New Roman" panose="02020603050405020304" pitchFamily="18" charset="0"/>
              </a:rPr>
              <a:t>What is a Word?</a:t>
            </a:r>
          </a:p>
          <a:p>
            <a:pPr marL="342900" indent="-342900" algn="just" eaLnBrk="0" hangingPunct="0">
              <a:lnSpc>
                <a:spcPct val="107000"/>
              </a:lnSpc>
              <a:buFont typeface="Arial" panose="020B0604020202020204" pitchFamily="34" charset="0"/>
              <a:buChar char="•"/>
            </a:pPr>
            <a:r>
              <a:rPr lang="en-US" sz="2200" dirty="0">
                <a:solidFill>
                  <a:srgbClr val="709E32"/>
                </a:solidFill>
                <a:latin typeface="Times New Roman" panose="02020603050405020304" pitchFamily="18" charset="0"/>
                <a:ea typeface="+mj-ea"/>
                <a:cs typeface="Times New Roman" panose="02020603050405020304" pitchFamily="18" charset="0"/>
              </a:rPr>
              <a:t>The Word is the smallest unit of the memory. It is the collection of bytes. Every operating system defines different word sizes after analyzing the n-bit address that is inputted to the decoder and the 2 ^ n memory locations that are produced from the decoder.</a:t>
            </a:r>
          </a:p>
          <a:p>
            <a:pPr algn="just" eaLnBrk="0" hangingPunct="0">
              <a:lnSpc>
                <a:spcPct val="107000"/>
              </a:lnSpc>
            </a:pPr>
            <a:endParaRPr lang="en-US" b="1" dirty="0">
              <a:solidFill>
                <a:srgbClr val="FF0000"/>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p>
        </p:txBody>
      </p:sp>
    </p:spTree>
    <p:extLst>
      <p:ext uri="{BB962C8B-B14F-4D97-AF65-F5344CB8AC3E}">
        <p14:creationId xmlns:p14="http://schemas.microsoft.com/office/powerpoint/2010/main" val="584048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Page Table:</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4807791"/>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Page Table is a data structure used by the virtual memory system to store the mapping between logical addresses and physical addresses.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Logical addresses are generated by the CPU for the pages of the processes therefore they are generally used by the processes.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Physical addresses are the actual frame address of the memory. </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They are generally used by the hardware or more specifically by RAM subsystems.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572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5968" y="189332"/>
            <a:ext cx="8255000" cy="658812"/>
          </a:xfrm>
        </p:spPr>
        <p:txBody>
          <a:bodyPr/>
          <a:lstStyle/>
          <a:p>
            <a:r>
              <a:rPr lang="en-US" b="1" dirty="0">
                <a:solidFill>
                  <a:schemeClr val="bg2">
                    <a:lumMod val="95000"/>
                    <a:lumOff val="5000"/>
                  </a:schemeClr>
                </a:solidFill>
                <a:latin typeface="Times New Roman" charset="0"/>
                <a:ea typeface="Times New Roman" charset="0"/>
                <a:cs typeface="Times New Roman" charset="0"/>
              </a:rPr>
              <a:t>Logical and Physical Address</a:t>
            </a:r>
          </a:p>
        </p:txBody>
      </p:sp>
      <p:sp>
        <p:nvSpPr>
          <p:cNvPr id="7" name="Content Placeholder 6"/>
          <p:cNvSpPr>
            <a:spLocks noGrp="1"/>
          </p:cNvSpPr>
          <p:nvPr>
            <p:ph idx="1"/>
          </p:nvPr>
        </p:nvSpPr>
        <p:spPr>
          <a:xfrm>
            <a:off x="466902" y="1823333"/>
            <a:ext cx="8259762" cy="4022725"/>
          </a:xfrm>
        </p:spPr>
        <p:txBody>
          <a:bodyPr/>
          <a:lstStyle/>
          <a:p>
            <a:r>
              <a:rPr lang="en-US" b="1" dirty="0">
                <a:solidFill>
                  <a:schemeClr val="bg2">
                    <a:lumMod val="95000"/>
                    <a:lumOff val="5000"/>
                  </a:schemeClr>
                </a:solidFill>
                <a:latin typeface="Times New Roman" charset="0"/>
                <a:ea typeface="Times New Roman" charset="0"/>
                <a:cs typeface="Times New Roman" charset="0"/>
              </a:rPr>
              <a:t>Logical address </a:t>
            </a:r>
            <a:r>
              <a:rPr lang="en-US" dirty="0">
                <a:solidFill>
                  <a:schemeClr val="bg2">
                    <a:lumMod val="95000"/>
                    <a:lumOff val="5000"/>
                  </a:schemeClr>
                </a:solidFill>
                <a:latin typeface="Times New Roman" charset="0"/>
                <a:ea typeface="Times New Roman" charset="0"/>
                <a:cs typeface="Times New Roman" charset="0"/>
              </a:rPr>
              <a:t>is CPU generated address and it generate while program is running</a:t>
            </a:r>
          </a:p>
          <a:p>
            <a:r>
              <a:rPr lang="en-US" dirty="0">
                <a:solidFill>
                  <a:schemeClr val="bg2">
                    <a:lumMod val="95000"/>
                    <a:lumOff val="5000"/>
                  </a:schemeClr>
                </a:solidFill>
                <a:latin typeface="Times New Roman" charset="0"/>
                <a:ea typeface="Times New Roman" charset="0"/>
                <a:cs typeface="Times New Roman" charset="0"/>
              </a:rPr>
              <a:t>It considers as a virtual address and it not exist physically</a:t>
            </a:r>
            <a:r>
              <a:rPr lang="en-US" dirty="0" smtClean="0">
                <a:solidFill>
                  <a:schemeClr val="bg2">
                    <a:lumMod val="95000"/>
                    <a:lumOff val="5000"/>
                  </a:schemeClr>
                </a:solidFill>
                <a:latin typeface="Times New Roman" charset="0"/>
                <a:ea typeface="Times New Roman" charset="0"/>
                <a:cs typeface="Times New Roman" charset="0"/>
              </a:rPr>
              <a:t>.</a:t>
            </a:r>
            <a:endParaRPr lang="en-US" dirty="0">
              <a:solidFill>
                <a:schemeClr val="bg2">
                  <a:lumMod val="95000"/>
                  <a:lumOff val="5000"/>
                </a:schemeClr>
              </a:solidFill>
              <a:latin typeface="Times New Roman" charset="0"/>
              <a:ea typeface="Times New Roman" charset="0"/>
              <a:cs typeface="Times New Roman" charset="0"/>
            </a:endParaRPr>
          </a:p>
          <a:p>
            <a:r>
              <a:rPr lang="en-US" dirty="0">
                <a:solidFill>
                  <a:schemeClr val="bg2">
                    <a:lumMod val="95000"/>
                    <a:lumOff val="5000"/>
                  </a:schemeClr>
                </a:solidFill>
                <a:latin typeface="Times New Roman" charset="0"/>
                <a:ea typeface="Times New Roman" charset="0"/>
                <a:cs typeface="Times New Roman" charset="0"/>
              </a:rPr>
              <a:t>It use as a reference for access Physical memory point by </a:t>
            </a:r>
            <a:r>
              <a:rPr lang="en-US" dirty="0" smtClean="0">
                <a:solidFill>
                  <a:schemeClr val="bg2">
                    <a:lumMod val="95000"/>
                    <a:lumOff val="5000"/>
                  </a:schemeClr>
                </a:solidFill>
                <a:latin typeface="Times New Roman" charset="0"/>
                <a:ea typeface="Times New Roman" charset="0"/>
                <a:cs typeface="Times New Roman" charset="0"/>
              </a:rPr>
              <a:t>CPU.</a:t>
            </a:r>
          </a:p>
          <a:p>
            <a:r>
              <a:rPr lang="en-US" dirty="0">
                <a:solidFill>
                  <a:schemeClr val="bg2">
                    <a:lumMod val="95000"/>
                    <a:lumOff val="5000"/>
                  </a:schemeClr>
                </a:solidFill>
                <a:latin typeface="Times New Roman" charset="0"/>
                <a:ea typeface="Times New Roman" charset="0"/>
                <a:cs typeface="Times New Roman" charset="0"/>
              </a:rPr>
              <a:t>In a memory physical location identifies by  </a:t>
            </a:r>
            <a:r>
              <a:rPr lang="en-US" b="1" dirty="0">
                <a:solidFill>
                  <a:schemeClr val="bg2">
                    <a:lumMod val="95000"/>
                    <a:lumOff val="5000"/>
                  </a:schemeClr>
                </a:solidFill>
                <a:latin typeface="Times New Roman" charset="0"/>
                <a:ea typeface="Times New Roman" charset="0"/>
                <a:cs typeface="Times New Roman" charset="0"/>
              </a:rPr>
              <a:t>Physical address</a:t>
            </a:r>
            <a:r>
              <a:rPr lang="en-US" dirty="0">
                <a:solidFill>
                  <a:schemeClr val="bg2">
                    <a:lumMod val="95000"/>
                    <a:lumOff val="5000"/>
                  </a:schemeClr>
                </a:solidFill>
                <a:latin typeface="Times New Roman" charset="0"/>
                <a:ea typeface="Times New Roman" charset="0"/>
                <a:cs typeface="Times New Roman" charset="0"/>
              </a:rPr>
              <a:t>.</a:t>
            </a:r>
          </a:p>
          <a:p>
            <a:r>
              <a:rPr lang="en-US" dirty="0">
                <a:solidFill>
                  <a:schemeClr val="bg2">
                    <a:lumMod val="95000"/>
                    <a:lumOff val="5000"/>
                  </a:schemeClr>
                </a:solidFill>
                <a:latin typeface="Times New Roman" charset="0"/>
                <a:ea typeface="Times New Roman" charset="0"/>
                <a:cs typeface="Times New Roman" charset="0"/>
              </a:rPr>
              <a:t>Physical address not directly access by the user but it can be accessible by its corresponding logical address.</a:t>
            </a:r>
          </a:p>
          <a:p>
            <a:r>
              <a:rPr lang="en-US" dirty="0">
                <a:solidFill>
                  <a:schemeClr val="bg2">
                    <a:lumMod val="95000"/>
                    <a:lumOff val="5000"/>
                  </a:schemeClr>
                </a:solidFill>
                <a:latin typeface="Times New Roman" charset="0"/>
                <a:ea typeface="Times New Roman" charset="0"/>
                <a:cs typeface="Times New Roman" charset="0"/>
              </a:rPr>
              <a:t>The term Physical Address Space is utilized for every physical location relating to the logical addresses in a Logical location space.</a:t>
            </a:r>
          </a:p>
          <a:p>
            <a:r>
              <a:rPr lang="en-US" dirty="0" smtClean="0">
                <a:solidFill>
                  <a:schemeClr val="bg2">
                    <a:lumMod val="95000"/>
                    <a:lumOff val="5000"/>
                  </a:schemeClr>
                </a:solidFill>
                <a:latin typeface="Times New Roman" charset="0"/>
                <a:ea typeface="Times New Roman" charset="0"/>
                <a:cs typeface="Times New Roman" charset="0"/>
              </a:rPr>
              <a:t>MMU computes </a:t>
            </a:r>
            <a:r>
              <a:rPr lang="en-US" b="1" dirty="0">
                <a:solidFill>
                  <a:schemeClr val="bg2">
                    <a:lumMod val="95000"/>
                    <a:lumOff val="5000"/>
                  </a:schemeClr>
                </a:solidFill>
                <a:latin typeface="Times New Roman" charset="0"/>
                <a:ea typeface="Times New Roman" charset="0"/>
                <a:cs typeface="Times New Roman" charset="0"/>
              </a:rPr>
              <a:t>Physical address</a:t>
            </a:r>
            <a:endParaRPr lang="en-US" dirty="0">
              <a:solidFill>
                <a:schemeClr val="bg2">
                  <a:lumMod val="95000"/>
                  <a:lumOff val="5000"/>
                </a:schemeClr>
              </a:solidFill>
              <a:latin typeface="Times New Roman" charset="0"/>
              <a:ea typeface="Times New Roman" charset="0"/>
              <a:cs typeface="Times New Roman" charset="0"/>
            </a:endParaRPr>
          </a:p>
          <a:p>
            <a:endParaRPr lang="en-US" dirty="0">
              <a:solidFill>
                <a:schemeClr val="bg2">
                  <a:lumMod val="95000"/>
                  <a:lumOff val="5000"/>
                </a:schemeClr>
              </a:solidFill>
              <a:latin typeface="Times New Roman" charset="0"/>
              <a:ea typeface="Times New Roman" charset="0"/>
              <a:cs typeface="Times New Roman" charset="0"/>
            </a:endParaRPr>
          </a:p>
        </p:txBody>
      </p:sp>
      <p:sp>
        <p:nvSpPr>
          <p:cNvPr id="9" name="TextBox 8"/>
          <p:cNvSpPr txBox="1"/>
          <p:nvPr/>
        </p:nvSpPr>
        <p:spPr bwMode="auto">
          <a:xfrm>
            <a:off x="3307579" y="893002"/>
            <a:ext cx="65" cy="461665"/>
          </a:xfrm>
          <a:prstGeom prst="rect">
            <a:avLst/>
          </a:prstGeom>
          <a:noFill/>
          <a:ln w="9525">
            <a:noFill/>
            <a:miter lim="800000"/>
            <a:headEnd/>
            <a:tailEnd/>
          </a:ln>
          <a:effectLst>
            <a:outerShdw dist="17961" dir="2700000" algn="ctr" rotWithShape="0">
              <a:srgbClr val="D47206">
                <a:alpha val="39999"/>
              </a:srgbClr>
            </a:outerShdw>
          </a:effectLst>
        </p:spPr>
        <p:txBody>
          <a:bodyPr wrap="none" lIns="0" tIns="0" rIns="0" bIns="0" rtlCol="0" anchor="b">
            <a:spAutoFit/>
          </a:bodyPr>
          <a:lstStyle/>
          <a:p>
            <a:pPr algn="r">
              <a:lnSpc>
                <a:spcPts val="3600"/>
              </a:lnSpc>
            </a:pPr>
            <a:endParaRPr lang="en-US" sz="2800" dirty="0">
              <a:solidFill>
                <a:schemeClr val="tx1"/>
              </a:solidFill>
            </a:endParaRPr>
          </a:p>
        </p:txBody>
      </p:sp>
    </p:spTree>
    <p:extLst>
      <p:ext uri="{BB962C8B-B14F-4D97-AF65-F5344CB8AC3E}">
        <p14:creationId xmlns:p14="http://schemas.microsoft.com/office/powerpoint/2010/main" val="1238420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Representation of Physical and Logical Address:</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pic>
        <p:nvPicPr>
          <p:cNvPr id="2" name="Picture 1">
            <a:extLst>
              <a:ext uri="{FF2B5EF4-FFF2-40B4-BE49-F238E27FC236}">
                <a16:creationId xmlns:a16="http://schemas.microsoft.com/office/drawing/2014/main" id="{D4EF5AD4-DCFD-4405-BD98-258040B95375}"/>
              </a:ext>
            </a:extLst>
          </p:cNvPr>
          <p:cNvPicPr>
            <a:picLocks noChangeAspect="1"/>
          </p:cNvPicPr>
          <p:nvPr/>
        </p:nvPicPr>
        <p:blipFill>
          <a:blip r:embed="rId2"/>
          <a:stretch>
            <a:fillRect/>
          </a:stretch>
        </p:blipFill>
        <p:spPr>
          <a:xfrm>
            <a:off x="0" y="848140"/>
            <a:ext cx="9144000" cy="5009321"/>
          </a:xfrm>
          <a:prstGeom prst="rect">
            <a:avLst/>
          </a:prstGeom>
        </p:spPr>
      </p:pic>
      <p:sp>
        <p:nvSpPr>
          <p:cNvPr id="5" name="TextBox 4">
            <a:extLst>
              <a:ext uri="{FF2B5EF4-FFF2-40B4-BE49-F238E27FC236}">
                <a16:creationId xmlns:a16="http://schemas.microsoft.com/office/drawing/2014/main" id="{6949A212-78E9-4E90-8A2C-36DFB1BB8EA0}"/>
              </a:ext>
            </a:extLst>
          </p:cNvPr>
          <p:cNvSpPr txBox="1"/>
          <p:nvPr/>
        </p:nvSpPr>
        <p:spPr>
          <a:xfrm>
            <a:off x="1749287" y="5974650"/>
            <a:ext cx="6308035"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- 11 Representation of Physical and Logical Address [3]</a:t>
            </a:r>
          </a:p>
        </p:txBody>
      </p:sp>
    </p:spTree>
    <p:extLst>
      <p:ext uri="{BB962C8B-B14F-4D97-AF65-F5344CB8AC3E}">
        <p14:creationId xmlns:p14="http://schemas.microsoft.com/office/powerpoint/2010/main" val="2692863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Example of Page Table:</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39554EE8-0294-4131-A869-8E7B4DB36F57}"/>
              </a:ext>
            </a:extLst>
          </p:cNvPr>
          <p:cNvPicPr>
            <a:picLocks noChangeAspect="1"/>
          </p:cNvPicPr>
          <p:nvPr/>
        </p:nvPicPr>
        <p:blipFill>
          <a:blip r:embed="rId2"/>
          <a:stretch>
            <a:fillRect/>
          </a:stretch>
        </p:blipFill>
        <p:spPr>
          <a:xfrm>
            <a:off x="0" y="848140"/>
            <a:ext cx="9143999" cy="5181599"/>
          </a:xfrm>
          <a:prstGeom prst="rect">
            <a:avLst/>
          </a:prstGeom>
        </p:spPr>
      </p:pic>
      <p:sp>
        <p:nvSpPr>
          <p:cNvPr id="6" name="TextBox 5">
            <a:extLst>
              <a:ext uri="{FF2B5EF4-FFF2-40B4-BE49-F238E27FC236}">
                <a16:creationId xmlns:a16="http://schemas.microsoft.com/office/drawing/2014/main" id="{E535D803-7EAF-443A-AF21-E9D6CE379139}"/>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- 12 Example of Page Table[3]</a:t>
            </a:r>
          </a:p>
        </p:txBody>
      </p:sp>
    </p:spTree>
    <p:extLst>
      <p:ext uri="{BB962C8B-B14F-4D97-AF65-F5344CB8AC3E}">
        <p14:creationId xmlns:p14="http://schemas.microsoft.com/office/powerpoint/2010/main" val="154005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Mapping From Page Table To Main Memory</a:t>
            </a:r>
            <a:r>
              <a:rPr lang="en-IN" sz="2800" b="1" dirty="0">
                <a:solidFill>
                  <a:srgbClr val="00026B"/>
                </a:solidFill>
                <a:latin typeface="Times New Roman" panose="02020603050405020304" pitchFamily="18" charset="0"/>
                <a:cs typeface="Times New Roman" panose="02020603050405020304" pitchFamily="18" charset="0"/>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5598136"/>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operating systems, there is always a requirement of mapping from logical address to the physical address.</a:t>
            </a:r>
          </a:p>
          <a:p>
            <a:pPr algn="just" eaLnBrk="0" hangingPunct="0">
              <a:lnSpc>
                <a:spcPct val="107000"/>
              </a:lnSpc>
            </a:pPr>
            <a:r>
              <a:rPr lang="en-US" dirty="0">
                <a:solidFill>
                  <a:srgbClr val="709E32"/>
                </a:solidFill>
                <a:latin typeface="Times New Roman" panose="02020603050405020304" pitchFamily="18" charset="0"/>
                <a:ea typeface="+mj-ea"/>
                <a:cs typeface="Times New Roman" panose="02020603050405020304" pitchFamily="18" charset="0"/>
              </a:rPr>
              <a:t> </a:t>
            </a: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However, this process involves various steps which are defined as follows.</a:t>
            </a: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Step 1: </a:t>
            </a:r>
            <a:r>
              <a:rPr lang="en-IN" dirty="0">
                <a:solidFill>
                  <a:srgbClr val="709E32"/>
                </a:solidFill>
                <a:latin typeface="Times New Roman" panose="02020603050405020304" pitchFamily="18" charset="0"/>
                <a:ea typeface="+mj-ea"/>
                <a:cs typeface="Times New Roman" panose="02020603050405020304" pitchFamily="18" charset="0"/>
              </a:rPr>
              <a:t>Generation of logical address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Step 2: To determine the actual page number of the process, CPU stores the page table base in a special register. Each time the address is generated, the value of the page table base is added to the page number to get the actual location of the page entry in the table. This process is called scaling.</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41181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Mapping From Page Table To Main Memory</a:t>
            </a:r>
            <a:r>
              <a:rPr lang="en-IN" sz="2800" b="1" dirty="0">
                <a:solidFill>
                  <a:srgbClr val="00026B"/>
                </a:solidFill>
                <a:latin typeface="Times New Roman" panose="02020603050405020304" pitchFamily="18" charset="0"/>
                <a:cs typeface="Times New Roman" panose="02020603050405020304" pitchFamily="18" charset="0"/>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2041585"/>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Step 3:</a:t>
            </a:r>
            <a:r>
              <a:rPr lang="en-IN" dirty="0">
                <a:solidFill>
                  <a:srgbClr val="709E32"/>
                </a:solidFill>
                <a:latin typeface="Times New Roman" panose="02020603050405020304" pitchFamily="18" charset="0"/>
                <a:ea typeface="+mj-ea"/>
                <a:cs typeface="Times New Roman" panose="02020603050405020304" pitchFamily="18" charset="0"/>
              </a:rPr>
              <a:t>Generation of physical Address</a:t>
            </a:r>
          </a:p>
          <a:p>
            <a:pPr marL="342900" indent="-342900" algn="just" eaLnBrk="0" hangingPunct="0">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IN" dirty="0">
                <a:solidFill>
                  <a:srgbClr val="709E32"/>
                </a:solidFill>
                <a:latin typeface="Times New Roman" panose="02020603050405020304" pitchFamily="18" charset="0"/>
                <a:ea typeface="+mj-ea"/>
                <a:cs typeface="Times New Roman" panose="02020603050405020304" pitchFamily="18" charset="0"/>
              </a:rPr>
              <a:t>Step 4: Getting Actual Frame Number</a:t>
            </a:r>
          </a:p>
          <a:p>
            <a:pPr marL="342900" indent="-342900" algn="just" eaLnBrk="0" hangingPunct="0">
              <a:lnSpc>
                <a:spcPct val="107000"/>
              </a:lnSpc>
              <a:buFont typeface="Arial" panose="020B0604020202020204" pitchFamily="34" charset="0"/>
              <a:buChar char="•"/>
            </a:pPr>
            <a:endParaRPr lang="en-IN" dirty="0">
              <a:solidFill>
                <a:srgbClr val="709E32"/>
              </a:solidFill>
              <a:latin typeface="Times New Roman" panose="02020603050405020304" pitchFamily="18" charset="0"/>
              <a:ea typeface="+mj-ea"/>
              <a:cs typeface="Times New Roman" panose="02020603050405020304" pitchFamily="18" charset="0"/>
            </a:endParaRPr>
          </a:p>
          <a:p>
            <a:pPr algn="just" eaLnBrk="0" hangingPunct="0">
              <a:lnSpc>
                <a:spcPct val="107000"/>
              </a:lnSpc>
            </a:pPr>
            <a:endParaRPr lang="en-US" dirty="0">
              <a:solidFill>
                <a:srgbClr val="709E32"/>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0424D1C3-7B83-4F2C-9A79-9CAECACAC7CD}"/>
              </a:ext>
            </a:extLst>
          </p:cNvPr>
          <p:cNvPicPr>
            <a:picLocks noChangeAspect="1"/>
          </p:cNvPicPr>
          <p:nvPr/>
        </p:nvPicPr>
        <p:blipFill>
          <a:blip r:embed="rId2"/>
          <a:stretch>
            <a:fillRect/>
          </a:stretch>
        </p:blipFill>
        <p:spPr>
          <a:xfrm>
            <a:off x="444500" y="2071734"/>
            <a:ext cx="8156161" cy="3914359"/>
          </a:xfrm>
          <a:prstGeom prst="rect">
            <a:avLst/>
          </a:prstGeom>
        </p:spPr>
      </p:pic>
      <p:sp>
        <p:nvSpPr>
          <p:cNvPr id="6" name="TextBox 5">
            <a:extLst>
              <a:ext uri="{FF2B5EF4-FFF2-40B4-BE49-F238E27FC236}">
                <a16:creationId xmlns:a16="http://schemas.microsoft.com/office/drawing/2014/main" id="{E6C15EC2-4FDD-478A-B2F2-01CA181ACC35}"/>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14 Mapping From Page Table to Main Memory [3]</a:t>
            </a:r>
          </a:p>
        </p:txBody>
      </p:sp>
    </p:spTree>
    <p:extLst>
      <p:ext uri="{BB962C8B-B14F-4D97-AF65-F5344CB8AC3E}">
        <p14:creationId xmlns:p14="http://schemas.microsoft.com/office/powerpoint/2010/main" val="2485304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Page Allocation:</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5598136"/>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Paged allocation in memory management divides computer physical memory (Random Access Memory – RAM) into fixed size of memory units called page frames (memory block size).</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Also divides virtual address space to size of the pages.</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main advantage of using paged allocation is, an empty page frame can be used by any job however, need to keep track of number of pages and where the pages of individual job are located in memory.</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other words memory can be used efficiently and each job runs on its own address space. Frames, pages and the mapping between the two is shown in the .</a:t>
            </a:r>
            <a:endParaRPr lang="en-IN"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6237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Example of Page Allocation:</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893FB5D5-CB6C-4419-8B24-CA3B6D112C39}"/>
              </a:ext>
            </a:extLst>
          </p:cNvPr>
          <p:cNvPicPr>
            <a:picLocks noChangeAspect="1"/>
          </p:cNvPicPr>
          <p:nvPr/>
        </p:nvPicPr>
        <p:blipFill>
          <a:blip r:embed="rId2"/>
          <a:stretch>
            <a:fillRect/>
          </a:stretch>
        </p:blipFill>
        <p:spPr>
          <a:xfrm>
            <a:off x="1" y="755374"/>
            <a:ext cx="9144000" cy="5234609"/>
          </a:xfrm>
          <a:prstGeom prst="rect">
            <a:avLst/>
          </a:prstGeom>
        </p:spPr>
      </p:pic>
      <p:sp>
        <p:nvSpPr>
          <p:cNvPr id="6" name="TextBox 5">
            <a:extLst>
              <a:ext uri="{FF2B5EF4-FFF2-40B4-BE49-F238E27FC236}">
                <a16:creationId xmlns:a16="http://schemas.microsoft.com/office/drawing/2014/main" id="{F86D6A08-2CBF-4057-B5F5-6382ADCD80C8}"/>
              </a:ext>
            </a:extLst>
          </p:cNvPr>
          <p:cNvSpPr txBox="1"/>
          <p:nvPr/>
        </p:nvSpPr>
        <p:spPr>
          <a:xfrm>
            <a:off x="2266122" y="5974650"/>
            <a:ext cx="5791200" cy="369332"/>
          </a:xfrm>
          <a:prstGeom prst="rect">
            <a:avLst/>
          </a:prstGeom>
          <a:noFill/>
        </p:spPr>
        <p:txBody>
          <a:bodyPr wrap="square" rtlCol="0">
            <a:spAutoFit/>
          </a:bodyPr>
          <a:lstStyle/>
          <a:p>
            <a:r>
              <a:rPr lang="en-US" sz="1800" b="1" dirty="0">
                <a:solidFill>
                  <a:schemeClr val="bg2"/>
                </a:solidFill>
                <a:latin typeface="Calibri" panose="020F0502020204030204" pitchFamily="34" charset="0"/>
                <a:cs typeface="Calibri" panose="020F0502020204030204" pitchFamily="34" charset="0"/>
              </a:rPr>
              <a:t>Figure - 15 Example of Page Allocation [5]</a:t>
            </a:r>
          </a:p>
        </p:txBody>
      </p:sp>
    </p:spTree>
    <p:extLst>
      <p:ext uri="{BB962C8B-B14F-4D97-AF65-F5344CB8AC3E}">
        <p14:creationId xmlns:p14="http://schemas.microsoft.com/office/powerpoint/2010/main" val="843182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0" y="132522"/>
            <a:ext cx="7460974"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IN" sz="2800" b="1" dirty="0">
                <a:solidFill>
                  <a:srgbClr val="00026B"/>
                </a:solidFill>
                <a:latin typeface="Times New Roman" panose="02020603050405020304" pitchFamily="18" charset="0"/>
                <a:cs typeface="Times New Roman" panose="02020603050405020304" pitchFamily="18" charset="0"/>
              </a:rPr>
              <a:t>Page Allocation:</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4051045"/>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From figure, the size of each page is 100 memory locations. </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The memory utilized by the process1 in the  given figure is 350 memory locations where it takes 4 pages to store 350 memory locations. </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That is, in memory block 0 or page 0 holds first 100 memory locations of data. </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In second page, memory locations of 100 to 199 are stored and so on.</a:t>
            </a:r>
            <a:endParaRPr lang="en-IN" dirty="0">
              <a:solidFill>
                <a:srgbClr val="709E3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67163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893486"/>
            <a:ext cx="8255000" cy="658812"/>
          </a:xfrm>
        </p:spPr>
        <p:txBody>
          <a:bodyPr/>
          <a:lstStyle/>
          <a:p>
            <a:r>
              <a:rPr lang="en-US" dirty="0"/>
              <a:t/>
            </a:r>
            <a:br>
              <a:rPr lang="en-US" dirty="0"/>
            </a:br>
            <a:r>
              <a:rPr lang="en-US" dirty="0"/>
              <a:t/>
            </a:r>
            <a:br>
              <a:rPr lang="en-US" dirty="0"/>
            </a:br>
            <a:endParaRPr lang="en-IN" dirty="0"/>
          </a:p>
        </p:txBody>
      </p:sp>
      <p:sp>
        <p:nvSpPr>
          <p:cNvPr id="4" name="Title 1"/>
          <p:cNvSpPr txBox="1">
            <a:spLocks/>
          </p:cNvSpPr>
          <p:nvPr/>
        </p:nvSpPr>
        <p:spPr bwMode="auto">
          <a:xfrm>
            <a:off x="-1" y="132522"/>
            <a:ext cx="7858539" cy="825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l" eaLnBrk="0" hangingPunct="0">
              <a:lnSpc>
                <a:spcPts val="2600"/>
              </a:lnSpc>
              <a:defRPr/>
            </a:pPr>
            <a:r>
              <a:rPr lang="en-US" sz="2800" b="1" dirty="0">
                <a:solidFill>
                  <a:srgbClr val="00026B"/>
                </a:solidFill>
                <a:latin typeface="Times New Roman" panose="02020603050405020304" pitchFamily="18" charset="0"/>
                <a:cs typeface="Times New Roman" panose="02020603050405020304" pitchFamily="18" charset="0"/>
              </a:rPr>
              <a:t>Steps to determine exact location of the instruction or code line</a:t>
            </a:r>
            <a:r>
              <a:rPr lang="en-IN" sz="2800" b="1" dirty="0">
                <a:solidFill>
                  <a:srgbClr val="00026B"/>
                </a:solidFill>
                <a:latin typeface="Times New Roman" panose="02020603050405020304" pitchFamily="18" charset="0"/>
                <a:cs typeface="Times New Roman" panose="02020603050405020304" pitchFamily="18" charset="0"/>
              </a:rPr>
              <a:t>:</a:t>
            </a:r>
            <a:endParaRPr kumimoji="0" lang="en-US" sz="2800" b="1" i="0" u="none" strike="noStrike" kern="0" cap="none" spc="0" normalizeH="0" baseline="0" noProof="0" dirty="0">
              <a:ln>
                <a:noFill/>
              </a:ln>
              <a:solidFill>
                <a:srgbClr val="00026B"/>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F70223FD-691F-4653-91B2-69352F55558C}"/>
              </a:ext>
            </a:extLst>
          </p:cNvPr>
          <p:cNvSpPr/>
          <p:nvPr/>
        </p:nvSpPr>
        <p:spPr>
          <a:xfrm>
            <a:off x="0" y="871907"/>
            <a:ext cx="9037983" cy="5167825"/>
          </a:xfrm>
          <a:prstGeom prst="rect">
            <a:avLst/>
          </a:prstGeom>
        </p:spPr>
        <p:txBody>
          <a:bodyPr wrap="square">
            <a:spAutoFit/>
          </a:bodyPr>
          <a:lstStyle/>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Find the page number and displacement.</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Determine memory block size which contains required page.</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Obtain the address of beginning of the first memory block.</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Add the displacement to starting address of memory blocks if the required page is in other than page 0.</a:t>
            </a:r>
          </a:p>
          <a:p>
            <a:pPr marL="342900" indent="-342900" algn="just" eaLnBrk="0" hangingPunct="0">
              <a:lnSpc>
                <a:spcPct val="107000"/>
              </a:lnSpc>
              <a:buFont typeface="Arial" panose="020B0604020202020204" pitchFamily="34" charset="0"/>
              <a:buChar char="•"/>
            </a:pPr>
            <a:endParaRPr lang="en-US" dirty="0">
              <a:solidFill>
                <a:srgbClr val="709E32"/>
              </a:solidFill>
              <a:latin typeface="Times New Roman" panose="02020603050405020304" pitchFamily="18" charset="0"/>
              <a:ea typeface="+mj-ea"/>
              <a:cs typeface="Times New Roman" panose="02020603050405020304" pitchFamily="18" charset="0"/>
            </a:endParaRPr>
          </a:p>
          <a:p>
            <a:pPr marL="342900" indent="-342900" algn="just" eaLnBrk="0" hangingPunct="0">
              <a:lnSpc>
                <a:spcPct val="107000"/>
              </a:lnSpc>
              <a:buFont typeface="Arial" panose="020B0604020202020204" pitchFamily="34" charset="0"/>
              <a:buChar char="•"/>
            </a:pPr>
            <a:r>
              <a:rPr lang="en-US" dirty="0">
                <a:solidFill>
                  <a:srgbClr val="709E32"/>
                </a:solidFill>
                <a:latin typeface="Times New Roman" panose="02020603050405020304" pitchFamily="18" charset="0"/>
                <a:ea typeface="+mj-ea"/>
                <a:cs typeface="Times New Roman" panose="02020603050405020304" pitchFamily="18" charset="0"/>
              </a:rPr>
              <a:t>When the system moves required pages from main memory to secondary memory it gives rise to demand paging, in other words, moving only the required page to physical memory.</a:t>
            </a:r>
          </a:p>
          <a:p>
            <a:pPr marL="342900" indent="-342900" algn="l" eaLnBrk="0" hangingPunct="0">
              <a:lnSpc>
                <a:spcPts val="2600"/>
              </a:lnSpc>
              <a:buFont typeface="Arial" panose="020B0604020202020204" pitchFamily="34" charset="0"/>
              <a:buChar char="•"/>
            </a:pPr>
            <a:endParaRPr lang="en-IN" sz="2200" dirty="0">
              <a:solidFill>
                <a:srgbClr val="709E32"/>
              </a:solidFill>
              <a:latin typeface="+mj-lt"/>
              <a:ea typeface="+mj-ea"/>
              <a:cs typeface="+mj-cs"/>
            </a:endParaRPr>
          </a:p>
        </p:txBody>
      </p:sp>
    </p:spTree>
    <p:extLst>
      <p:ext uri="{BB962C8B-B14F-4D97-AF65-F5344CB8AC3E}">
        <p14:creationId xmlns:p14="http://schemas.microsoft.com/office/powerpoint/2010/main" val="1090915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236483"/>
            <a:ext cx="7803931" cy="504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eaLnBrk="0" hangingPunct="0">
              <a:lnSpc>
                <a:spcPts val="2600"/>
              </a:lnSpc>
              <a:defRPr/>
            </a:pPr>
            <a:r>
              <a:rPr lang="en-US" sz="2800" b="1" cap="small" dirty="0">
                <a:solidFill>
                  <a:schemeClr val="dk2"/>
                </a:solidFill>
                <a:latin typeface="Century Schoolbook"/>
                <a:ea typeface="Century Schoolbook"/>
                <a:cs typeface="Century Schoolbook"/>
                <a:sym typeface="Century Schoolbook"/>
              </a:rPr>
              <a:t>Topics:</a:t>
            </a:r>
          </a:p>
          <a:p>
            <a:pPr lvl="0" algn="l" eaLnBrk="0" hangingPunct="0">
              <a:lnSpc>
                <a:spcPts val="2600"/>
              </a:lnSpc>
              <a:defRPr/>
            </a:pP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4" name="Title 3"/>
          <p:cNvSpPr>
            <a:spLocks noGrp="1"/>
          </p:cNvSpPr>
          <p:nvPr>
            <p:ph type="title"/>
          </p:nvPr>
        </p:nvSpPr>
        <p:spPr>
          <a:xfrm>
            <a:off x="455613" y="1004887"/>
            <a:ext cx="8255000" cy="1752167"/>
          </a:xfrm>
        </p:spPr>
        <p:txBody>
          <a:bodyPr/>
          <a:lstStyle/>
          <a:p>
            <a:r>
              <a:rPr lang="en-US" sz="2400" b="1" cap="small" dirty="0">
                <a:solidFill>
                  <a:schemeClr val="dk2"/>
                </a:solidFill>
                <a:latin typeface="Century Schoolbook"/>
                <a:ea typeface="Century Schoolbook"/>
                <a:cs typeface="Century Schoolbook"/>
                <a:sym typeface="Century Schoolbook"/>
              </a:rPr>
              <a:t>Hardware support for paging,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Protection and sharing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Disadvantages of paging.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Virtual Memory: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Basics of Virtual Memory – Hardware and control structures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Locality of reference,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Page fault, Working Set, </a:t>
            </a:r>
            <a:br>
              <a:rPr lang="en-US" sz="2400" b="1" cap="small" dirty="0">
                <a:solidFill>
                  <a:schemeClr val="dk2"/>
                </a:solidFill>
                <a:latin typeface="Century Schoolbook"/>
                <a:ea typeface="Century Schoolbook"/>
                <a:cs typeface="Century Schoolbook"/>
                <a:sym typeface="Century Schoolbook"/>
              </a:rPr>
            </a:br>
            <a:r>
              <a:rPr lang="en-US" sz="2400" b="1" cap="small" dirty="0">
                <a:solidFill>
                  <a:schemeClr val="dk2"/>
                </a:solidFill>
                <a:latin typeface="Century Schoolbook"/>
                <a:ea typeface="Century Schoolbook"/>
                <a:cs typeface="Century Schoolbook"/>
                <a:sym typeface="Century Schoolbook"/>
              </a:rPr>
              <a:t>Dirty page/Dirty bit</a:t>
            </a:r>
          </a:p>
        </p:txBody>
      </p:sp>
    </p:spTree>
    <p:extLst>
      <p:ext uri="{BB962C8B-B14F-4D97-AF65-F5344CB8AC3E}">
        <p14:creationId xmlns:p14="http://schemas.microsoft.com/office/powerpoint/2010/main" val="2440186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6482" y="957590"/>
            <a:ext cx="8255000" cy="5350846"/>
          </a:xfrm>
        </p:spPr>
        <p:txBody>
          <a:bodyPr/>
          <a:lstStyle/>
          <a:p>
            <a:r>
              <a:rPr lang="en-US" dirty="0"/>
              <a:t>Each OS has its own method for storing page tables.</a:t>
            </a:r>
            <a:br>
              <a:rPr lang="en-US" dirty="0"/>
            </a:br>
            <a:r>
              <a:rPr lang="en-US" dirty="0"/>
              <a:t>page table for each process is there.</a:t>
            </a:r>
            <a:br>
              <a:rPr lang="en-US" dirty="0"/>
            </a:br>
            <a:r>
              <a:rPr lang="en-US" dirty="0"/>
              <a:t/>
            </a:r>
            <a:br>
              <a:rPr lang="en-US" dirty="0"/>
            </a:br>
            <a:r>
              <a:rPr lang="en-US" dirty="0"/>
              <a:t>Pointer to the page table is stored with other register values in PCB.</a:t>
            </a:r>
            <a:br>
              <a:rPr lang="en-US" dirty="0"/>
            </a:br>
            <a:r>
              <a:rPr lang="en-US" dirty="0"/>
              <a:t/>
            </a:r>
            <a:br>
              <a:rPr lang="en-US" dirty="0"/>
            </a:br>
            <a:r>
              <a:rPr lang="en-US" dirty="0"/>
              <a:t>The h/w implementation of page table can be done in several ways.</a:t>
            </a:r>
            <a:br>
              <a:rPr lang="en-US" dirty="0"/>
            </a:br>
            <a:r>
              <a:rPr lang="en-US" dirty="0"/>
              <a:t/>
            </a:r>
            <a:br>
              <a:rPr lang="en-US" dirty="0"/>
            </a:br>
            <a:r>
              <a:rPr lang="en-US" dirty="0"/>
              <a:t>1) The page table is implemented as a set of dedicated registers.</a:t>
            </a:r>
            <a:br>
              <a:rPr lang="en-US" dirty="0"/>
            </a:br>
            <a:r>
              <a:rPr lang="en-US" dirty="0"/>
              <a:t/>
            </a:r>
            <a:br>
              <a:rPr lang="en-US" dirty="0"/>
            </a:br>
            <a:r>
              <a:rPr lang="en-US" dirty="0"/>
              <a:t>    The use of registers for the page table is satisfactory if the page  </a:t>
            </a:r>
            <a:br>
              <a:rPr lang="en-US" dirty="0"/>
            </a:br>
            <a:r>
              <a:rPr lang="en-US" dirty="0"/>
              <a:t>     table is reasonably small. </a:t>
            </a:r>
            <a:br>
              <a:rPr lang="en-US" dirty="0"/>
            </a:br>
            <a:r>
              <a:rPr lang="en-US" dirty="0"/>
              <a:t/>
            </a:r>
            <a:br>
              <a:rPr lang="en-US" dirty="0"/>
            </a:br>
            <a:r>
              <a:rPr lang="en-US" dirty="0"/>
              <a:t>    But current systems have Page table size that is very large, so </a:t>
            </a:r>
            <a:br>
              <a:rPr lang="en-US" dirty="0"/>
            </a:br>
            <a:r>
              <a:rPr lang="en-US" dirty="0"/>
              <a:t>    use of only registers is not feasible. </a:t>
            </a:r>
          </a:p>
        </p:txBody>
      </p:sp>
      <p:sp>
        <p:nvSpPr>
          <p:cNvPr id="4" name="Title 1"/>
          <p:cNvSpPr txBox="1">
            <a:spLocks/>
          </p:cNvSpPr>
          <p:nvPr/>
        </p:nvSpPr>
        <p:spPr bwMode="auto">
          <a:xfrm>
            <a:off x="0" y="236483"/>
            <a:ext cx="7803931" cy="504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eaLnBrk="0" hangingPunct="0">
              <a:lnSpc>
                <a:spcPts val="2600"/>
              </a:lnSpc>
              <a:defRPr/>
            </a:pPr>
            <a:r>
              <a:rPr lang="en-US" sz="2800" b="1" cap="small" dirty="0">
                <a:solidFill>
                  <a:schemeClr val="dk2"/>
                </a:solidFill>
                <a:latin typeface="Century Schoolbook"/>
                <a:ea typeface="Century Schoolbook"/>
                <a:cs typeface="Century Schoolbook"/>
                <a:sym typeface="Century Schoolbook"/>
              </a:rPr>
              <a:t>Hardware Support</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Tree>
    <p:extLst>
      <p:ext uri="{BB962C8B-B14F-4D97-AF65-F5344CB8AC3E}">
        <p14:creationId xmlns:p14="http://schemas.microsoft.com/office/powerpoint/2010/main" val="269488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4355"/>
            <a:ext cx="8255000" cy="658812"/>
          </a:xfrm>
        </p:spPr>
        <p:txBody>
          <a:bodyPr/>
          <a:lstStyle/>
          <a:p>
            <a:r>
              <a:rPr lang="en-US" b="1" dirty="0">
                <a:solidFill>
                  <a:schemeClr val="bg2">
                    <a:lumMod val="95000"/>
                    <a:lumOff val="5000"/>
                  </a:schemeClr>
                </a:solidFill>
                <a:latin typeface="Times New Roman" charset="0"/>
                <a:ea typeface="Times New Roman" charset="0"/>
                <a:cs typeface="Times New Roman" charset="0"/>
              </a:rPr>
              <a:t>Memory-Management Unit (MMU)</a:t>
            </a:r>
          </a:p>
        </p:txBody>
      </p:sp>
      <p:sp>
        <p:nvSpPr>
          <p:cNvPr id="5" name="Text Placeholder 4"/>
          <p:cNvSpPr>
            <a:spLocks noGrp="1"/>
          </p:cNvSpPr>
          <p:nvPr>
            <p:ph type="body" sz="half" idx="1"/>
          </p:nvPr>
        </p:nvSpPr>
        <p:spPr>
          <a:xfrm>
            <a:off x="512058" y="1044398"/>
            <a:ext cx="7729184" cy="952583"/>
          </a:xfrm>
        </p:spPr>
        <p:txBody>
          <a:bodyPr/>
          <a:lstStyle/>
          <a:p>
            <a:r>
              <a:rPr lang="en-US" dirty="0" smtClean="0">
                <a:solidFill>
                  <a:schemeClr val="bg2">
                    <a:lumMod val="95000"/>
                    <a:lumOff val="5000"/>
                  </a:schemeClr>
                </a:solidFill>
                <a:latin typeface="Times New Roman" charset="0"/>
                <a:ea typeface="Times New Roman" charset="0"/>
                <a:cs typeface="Times New Roman" charset="0"/>
              </a:rPr>
              <a:t>It is a hardware device which uses to map virtual address to physical address.</a:t>
            </a:r>
          </a:p>
          <a:p>
            <a:endParaRPr lang="en-US" dirty="0"/>
          </a:p>
        </p:txBody>
      </p:sp>
      <p:pic>
        <p:nvPicPr>
          <p:cNvPr id="4" name="Content Placeholder 3"/>
          <p:cNvPicPr>
            <a:picLocks noGrp="1" noChangeAspect="1"/>
          </p:cNvPicPr>
          <p:nvPr>
            <p:ph type="chart" sz="half" idx="2"/>
          </p:nvPr>
        </p:nvPicPr>
        <p:blipFill>
          <a:blip r:embed="rId2">
            <a:extLst>
              <a:ext uri="{28A0092B-C50C-407E-A947-70E740481C1C}">
                <a14:useLocalDpi xmlns:a14="http://schemas.microsoft.com/office/drawing/2010/main" val="0"/>
              </a:ext>
            </a:extLst>
          </a:blip>
          <a:stretch>
            <a:fillRect/>
          </a:stretch>
        </p:blipFill>
        <p:spPr>
          <a:xfrm>
            <a:off x="1243100" y="2258212"/>
            <a:ext cx="6418751" cy="3352366"/>
          </a:xfrm>
        </p:spPr>
      </p:pic>
    </p:spTree>
    <p:extLst>
      <p:ext uri="{BB962C8B-B14F-4D97-AF65-F5344CB8AC3E}">
        <p14:creationId xmlns:p14="http://schemas.microsoft.com/office/powerpoint/2010/main" val="2045722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6482" y="957590"/>
            <a:ext cx="8255000" cy="5350846"/>
          </a:xfrm>
        </p:spPr>
        <p:txBody>
          <a:bodyPr/>
          <a:lstStyle/>
          <a:p>
            <a:r>
              <a:rPr lang="en-US" dirty="0"/>
              <a:t>2) Using Translation look-aside buffer (TLB).</a:t>
            </a:r>
            <a:br>
              <a:rPr lang="en-US" dirty="0"/>
            </a:br>
            <a:r>
              <a:rPr lang="en-US" dirty="0"/>
              <a:t/>
            </a:r>
            <a:br>
              <a:rPr lang="en-US" dirty="0"/>
            </a:br>
            <a:r>
              <a:rPr lang="en-US" dirty="0"/>
              <a:t>    The problem with previous approach is the time required to  </a:t>
            </a:r>
            <a:br>
              <a:rPr lang="en-US" dirty="0"/>
            </a:br>
            <a:r>
              <a:rPr lang="en-US" dirty="0"/>
              <a:t>    access a memory, with this scheme 2 memory access required </a:t>
            </a:r>
            <a:br>
              <a:rPr lang="en-US" dirty="0"/>
            </a:br>
            <a:r>
              <a:rPr lang="en-US" dirty="0"/>
              <a:t>    like, a P.T. is kept in main memory, and a page- table based </a:t>
            </a:r>
            <a:br>
              <a:rPr lang="en-US" dirty="0"/>
            </a:br>
            <a:r>
              <a:rPr lang="en-US" dirty="0"/>
              <a:t>    register (PTBR) points to the page table.</a:t>
            </a:r>
            <a:br>
              <a:rPr lang="en-US" dirty="0"/>
            </a:br>
            <a:r>
              <a:rPr lang="en-US" dirty="0"/>
              <a:t/>
            </a:r>
            <a:br>
              <a:rPr lang="en-US" dirty="0"/>
            </a:br>
            <a:r>
              <a:rPr lang="en-US" dirty="0"/>
              <a:t>    The standard solution to this problem is to use a special, small, </a:t>
            </a:r>
            <a:br>
              <a:rPr lang="en-US" dirty="0"/>
            </a:br>
            <a:r>
              <a:rPr lang="en-US" dirty="0"/>
              <a:t>    fast-lookup hardware, called translation look-aside buffer (TLB).</a:t>
            </a:r>
            <a:br>
              <a:rPr lang="en-US" dirty="0"/>
            </a:br>
            <a:endParaRPr lang="en-US" dirty="0"/>
          </a:p>
        </p:txBody>
      </p:sp>
      <p:sp>
        <p:nvSpPr>
          <p:cNvPr id="4" name="Title 1"/>
          <p:cNvSpPr txBox="1">
            <a:spLocks/>
          </p:cNvSpPr>
          <p:nvPr/>
        </p:nvSpPr>
        <p:spPr bwMode="auto">
          <a:xfrm>
            <a:off x="0" y="236483"/>
            <a:ext cx="7803931" cy="504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eaLnBrk="0" hangingPunct="0">
              <a:lnSpc>
                <a:spcPts val="2600"/>
              </a:lnSpc>
              <a:defRPr/>
            </a:pPr>
            <a:r>
              <a:rPr lang="en-US" sz="2800" b="1" cap="small" dirty="0">
                <a:solidFill>
                  <a:schemeClr val="dk2"/>
                </a:solidFill>
                <a:latin typeface="Century Schoolbook"/>
                <a:ea typeface="Century Schoolbook"/>
                <a:cs typeface="Century Schoolbook"/>
                <a:sym typeface="Century Schoolbook"/>
              </a:rPr>
              <a:t>Hardware Support</a:t>
            </a:r>
            <a:endParaRPr kumimoji="0" lang="en-US" sz="2800" b="1" i="0" u="none" strike="noStrike" kern="0" cap="none" spc="0" normalizeH="0" baseline="0" noProof="0" dirty="0">
              <a:ln>
                <a:noFill/>
              </a:ln>
              <a:solidFill>
                <a:schemeClr val="bg2"/>
              </a:solidFill>
              <a:effectLst/>
              <a:uLnTx/>
              <a:uFillTx/>
              <a:latin typeface="+mj-lt"/>
              <a:ea typeface="+mj-ea"/>
              <a:cs typeface="+mj-cs"/>
            </a:endParaRPr>
          </a:p>
        </p:txBody>
      </p:sp>
    </p:spTree>
    <p:extLst>
      <p:ext uri="{BB962C8B-B14F-4D97-AF65-F5344CB8AC3E}">
        <p14:creationId xmlns:p14="http://schemas.microsoft.com/office/powerpoint/2010/main" val="3060366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6325-B1E1-44DF-8B48-D0F136F5CFE3}"/>
              </a:ext>
            </a:extLst>
          </p:cNvPr>
          <p:cNvSpPr>
            <a:spLocks noGrp="1"/>
          </p:cNvSpPr>
          <p:nvPr>
            <p:ph type="title"/>
          </p:nvPr>
        </p:nvSpPr>
        <p:spPr>
          <a:xfrm>
            <a:off x="261649" y="145906"/>
            <a:ext cx="8255000" cy="658812"/>
          </a:xfrm>
        </p:spPr>
        <p:txBody>
          <a:bodyPr/>
          <a:lstStyle/>
          <a:p>
            <a:pPr>
              <a:defRPr/>
            </a:pPr>
            <a:r>
              <a:rPr lang="en-US" sz="2800" b="1" kern="1200" cap="small" dirty="0">
                <a:solidFill>
                  <a:schemeClr val="dk2"/>
                </a:solidFill>
                <a:latin typeface="Century Schoolbook"/>
              </a:rPr>
              <a:t>TLB(Translation Look-aside Buffer )</a:t>
            </a:r>
          </a:p>
        </p:txBody>
      </p:sp>
      <p:sp>
        <p:nvSpPr>
          <p:cNvPr id="5" name="Content Placeholder 2">
            <a:extLst>
              <a:ext uri="{FF2B5EF4-FFF2-40B4-BE49-F238E27FC236}">
                <a16:creationId xmlns:a16="http://schemas.microsoft.com/office/drawing/2014/main" id="{C47DD95F-D79A-41E2-8851-C88C2DF772B5}"/>
              </a:ext>
            </a:extLst>
          </p:cNvPr>
          <p:cNvSpPr txBox="1">
            <a:spLocks/>
          </p:cNvSpPr>
          <p:nvPr/>
        </p:nvSpPr>
        <p:spPr>
          <a:xfrm>
            <a:off x="389405" y="1036320"/>
            <a:ext cx="7290055" cy="4785360"/>
          </a:xfrm>
          <a:prstGeom prst="rect">
            <a:avLst/>
          </a:prstGeom>
        </p:spPr>
        <p:txBody>
          <a:bodyPr>
            <a:normAutofit fontScale="92500" lnSpcReduction="20000"/>
          </a:bodyPr>
          <a:lstStyle>
            <a:lvl1pPr marL="234950" indent="-234950" algn="l" rtl="0" eaLnBrk="0" fontAlgn="base" hangingPunct="0">
              <a:spcBef>
                <a:spcPct val="50000"/>
              </a:spcBef>
              <a:spcAft>
                <a:spcPct val="0"/>
              </a:spcAft>
              <a:buClr>
                <a:srgbClr val="00026B"/>
              </a:buClr>
              <a:buSzPct val="125000"/>
              <a:buChar char="•"/>
              <a:defRPr sz="2000">
                <a:solidFill>
                  <a:srgbClr val="00026B"/>
                </a:solidFill>
                <a:latin typeface="+mn-lt"/>
                <a:ea typeface="+mn-ea"/>
                <a:cs typeface="+mn-cs"/>
              </a:defRPr>
            </a:lvl1pPr>
            <a:lvl2pPr marL="692150" indent="-342900" algn="l" rtl="0" eaLnBrk="0" fontAlgn="base" hangingPunct="0">
              <a:spcBef>
                <a:spcPct val="50000"/>
              </a:spcBef>
              <a:spcAft>
                <a:spcPct val="0"/>
              </a:spcAft>
              <a:buClr>
                <a:srgbClr val="44687D"/>
              </a:buClr>
              <a:buSzPct val="125000"/>
              <a:buFont typeface="Arial" charset="0"/>
              <a:buChar char="–"/>
              <a:defRPr>
                <a:solidFill>
                  <a:srgbClr val="606060"/>
                </a:solidFill>
                <a:latin typeface="+mn-lt"/>
              </a:defRPr>
            </a:lvl2pPr>
            <a:lvl3pPr marL="1035050" indent="-228600" algn="l" rtl="0" eaLnBrk="0" fontAlgn="base" hangingPunct="0">
              <a:spcBef>
                <a:spcPct val="50000"/>
              </a:spcBef>
              <a:spcAft>
                <a:spcPct val="0"/>
              </a:spcAft>
              <a:buClr>
                <a:srgbClr val="44687D"/>
              </a:buClr>
              <a:buSzPct val="125000"/>
              <a:buChar char="•"/>
              <a:defRPr>
                <a:solidFill>
                  <a:srgbClr val="606060"/>
                </a:solidFill>
                <a:latin typeface="+mn-lt"/>
              </a:defRPr>
            </a:lvl3pPr>
            <a:lvl4pPr marL="1490663" indent="-341313" algn="l" rtl="0" eaLnBrk="0" fontAlgn="base" hangingPunct="0">
              <a:spcBef>
                <a:spcPct val="50000"/>
              </a:spcBef>
              <a:spcAft>
                <a:spcPct val="0"/>
              </a:spcAft>
              <a:buClr>
                <a:srgbClr val="44687D"/>
              </a:buClr>
              <a:buSzPct val="125000"/>
              <a:buFont typeface="Arial" charset="0"/>
              <a:buChar char="–"/>
              <a:defRPr>
                <a:solidFill>
                  <a:srgbClr val="606060"/>
                </a:solidFill>
                <a:latin typeface="+mn-lt"/>
              </a:defRPr>
            </a:lvl4pPr>
            <a:lvl5pPr marL="1833563" indent="-228600" algn="l" rtl="0" eaLnBrk="0" fontAlgn="base" hangingPunct="0">
              <a:spcBef>
                <a:spcPct val="50000"/>
              </a:spcBef>
              <a:spcAft>
                <a:spcPct val="0"/>
              </a:spcAft>
              <a:buClr>
                <a:srgbClr val="44687D"/>
              </a:buClr>
              <a:buSzPct val="125000"/>
              <a:buFont typeface="Arial" charset="0"/>
              <a:buChar char="»"/>
              <a:defRPr sz="1400">
                <a:solidFill>
                  <a:srgbClr val="606060"/>
                </a:solidFill>
                <a:latin typeface="+mn-lt"/>
              </a:defRPr>
            </a:lvl5pPr>
            <a:lvl6pPr marL="22907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6pPr>
            <a:lvl7pPr marL="27479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7pPr>
            <a:lvl8pPr marL="32051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8pPr>
            <a:lvl9pPr marL="36623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9pPr>
          </a:lstStyle>
          <a:p>
            <a:pPr algn="just"/>
            <a:r>
              <a:rPr lang="en-US" kern="0" dirty="0">
                <a:solidFill>
                  <a:srgbClr val="709E32"/>
                </a:solidFill>
              </a:rPr>
              <a:t>It is associative, high speed memory. </a:t>
            </a:r>
          </a:p>
          <a:p>
            <a:pPr algn="just"/>
            <a:r>
              <a:rPr lang="en-US" kern="0" dirty="0">
                <a:solidFill>
                  <a:srgbClr val="709E32"/>
                </a:solidFill>
              </a:rPr>
              <a:t>Each entry in TLB consists of 2 parts: </a:t>
            </a:r>
          </a:p>
          <a:p>
            <a:pPr marL="800100" lvl="1" indent="-457200" algn="just">
              <a:buFont typeface="+mj-lt"/>
              <a:buAutoNum type="arabicParenR"/>
            </a:pPr>
            <a:r>
              <a:rPr lang="en-US" sz="1800" kern="0" dirty="0">
                <a:solidFill>
                  <a:srgbClr val="709E32"/>
                </a:solidFill>
              </a:rPr>
              <a:t>a key (tag)</a:t>
            </a:r>
          </a:p>
          <a:p>
            <a:pPr marL="800100" lvl="1" indent="-457200" algn="just">
              <a:buFont typeface="+mj-lt"/>
              <a:buAutoNum type="arabicParenR"/>
            </a:pPr>
            <a:r>
              <a:rPr lang="en-US" sz="1800" kern="0" dirty="0">
                <a:solidFill>
                  <a:srgbClr val="709E32"/>
                </a:solidFill>
              </a:rPr>
              <a:t>a value.</a:t>
            </a:r>
          </a:p>
          <a:p>
            <a:pPr algn="just"/>
            <a:r>
              <a:rPr lang="en-US" kern="0" dirty="0">
                <a:solidFill>
                  <a:srgbClr val="709E32"/>
                </a:solidFill>
              </a:rPr>
              <a:t>TLB used with P.T. in following way:</a:t>
            </a:r>
          </a:p>
          <a:p>
            <a:pPr lvl="1" algn="just">
              <a:buFont typeface="Courier New" panose="02070309020205020404" pitchFamily="49" charset="0"/>
              <a:buChar char="o"/>
            </a:pPr>
            <a:r>
              <a:rPr lang="en-US" sz="2100" kern="0" dirty="0">
                <a:solidFill>
                  <a:srgbClr val="709E32"/>
                </a:solidFill>
              </a:rPr>
              <a:t>It contains a few of the page-table entries.</a:t>
            </a:r>
          </a:p>
          <a:p>
            <a:pPr lvl="1" algn="just">
              <a:buFont typeface="Courier New" panose="02070309020205020404" pitchFamily="49" charset="0"/>
              <a:buChar char="o"/>
            </a:pPr>
            <a:r>
              <a:rPr lang="en-US" sz="2100" kern="0" dirty="0">
                <a:solidFill>
                  <a:srgbClr val="709E32"/>
                </a:solidFill>
              </a:rPr>
              <a:t>When a logical address is generated by the CPU, its page no. is presented to the TLB.</a:t>
            </a:r>
          </a:p>
          <a:p>
            <a:pPr lvl="1" algn="just">
              <a:buFont typeface="Courier New" panose="02070309020205020404" pitchFamily="49" charset="0"/>
              <a:buChar char="o"/>
            </a:pPr>
            <a:r>
              <a:rPr lang="en-US" sz="2100" b="1" kern="0" dirty="0">
                <a:solidFill>
                  <a:srgbClr val="709E32"/>
                </a:solidFill>
              </a:rPr>
              <a:t>If the page no. is found in TLB</a:t>
            </a:r>
            <a:r>
              <a:rPr lang="en-US" sz="2100" kern="0" dirty="0">
                <a:solidFill>
                  <a:srgbClr val="709E32"/>
                </a:solidFill>
              </a:rPr>
              <a:t>, its frame no. is immediately available and is used to access memory.</a:t>
            </a:r>
          </a:p>
          <a:p>
            <a:pPr lvl="1" algn="just">
              <a:buFont typeface="Courier New" panose="02070309020205020404" pitchFamily="49" charset="0"/>
              <a:buChar char="o"/>
            </a:pPr>
            <a:r>
              <a:rPr lang="en-US" sz="2100" b="1" kern="0" dirty="0">
                <a:solidFill>
                  <a:srgbClr val="709E32"/>
                </a:solidFill>
              </a:rPr>
              <a:t>If the page no. is not in TLB</a:t>
            </a:r>
            <a:r>
              <a:rPr lang="en-US" sz="2100" kern="0" dirty="0">
                <a:solidFill>
                  <a:srgbClr val="709E32"/>
                </a:solidFill>
              </a:rPr>
              <a:t> (known as TLB miss), a memory reference to the page table must be made.</a:t>
            </a:r>
          </a:p>
          <a:p>
            <a:pPr lvl="1" algn="just">
              <a:buFont typeface="Courier New" panose="02070309020205020404" pitchFamily="49" charset="0"/>
              <a:buChar char="o"/>
            </a:pPr>
            <a:r>
              <a:rPr lang="en-US" sz="2100" kern="0" dirty="0">
                <a:solidFill>
                  <a:srgbClr val="709E32"/>
                </a:solidFill>
              </a:rPr>
              <a:t>When the frame no. is obtained, we can use it to access memory. </a:t>
            </a:r>
          </a:p>
        </p:txBody>
      </p:sp>
    </p:spTree>
    <p:extLst>
      <p:ext uri="{BB962C8B-B14F-4D97-AF65-F5344CB8AC3E}">
        <p14:creationId xmlns:p14="http://schemas.microsoft.com/office/powerpoint/2010/main" val="1442409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6325-B1E1-44DF-8B48-D0F136F5CFE3}"/>
              </a:ext>
            </a:extLst>
          </p:cNvPr>
          <p:cNvSpPr>
            <a:spLocks noGrp="1"/>
          </p:cNvSpPr>
          <p:nvPr>
            <p:ph type="title"/>
          </p:nvPr>
        </p:nvSpPr>
        <p:spPr>
          <a:xfrm>
            <a:off x="261649" y="145906"/>
            <a:ext cx="8255000" cy="658812"/>
          </a:xfrm>
        </p:spPr>
        <p:txBody>
          <a:bodyPr/>
          <a:lstStyle/>
          <a:p>
            <a:pPr>
              <a:defRPr/>
            </a:pPr>
            <a:r>
              <a:rPr lang="en-US" sz="2800" b="1" kern="1200" cap="small" dirty="0">
                <a:solidFill>
                  <a:schemeClr val="dk2"/>
                </a:solidFill>
                <a:latin typeface="Century Schoolbook"/>
              </a:rPr>
              <a:t>TLB(Translation Look-aside Buffer )</a:t>
            </a:r>
          </a:p>
        </p:txBody>
      </p:sp>
      <p:sp>
        <p:nvSpPr>
          <p:cNvPr id="5" name="Content Placeholder 2">
            <a:extLst>
              <a:ext uri="{FF2B5EF4-FFF2-40B4-BE49-F238E27FC236}">
                <a16:creationId xmlns:a16="http://schemas.microsoft.com/office/drawing/2014/main" id="{C47DD95F-D79A-41E2-8851-C88C2DF772B5}"/>
              </a:ext>
            </a:extLst>
          </p:cNvPr>
          <p:cNvSpPr txBox="1">
            <a:spLocks/>
          </p:cNvSpPr>
          <p:nvPr/>
        </p:nvSpPr>
        <p:spPr>
          <a:xfrm>
            <a:off x="389405" y="1036320"/>
            <a:ext cx="8255000" cy="4785360"/>
          </a:xfrm>
          <a:prstGeom prst="rect">
            <a:avLst/>
          </a:prstGeom>
        </p:spPr>
        <p:txBody>
          <a:bodyPr>
            <a:normAutofit fontScale="85000" lnSpcReduction="20000"/>
          </a:bodyPr>
          <a:lstStyle>
            <a:lvl1pPr marL="234950" indent="-234950" algn="l" rtl="0" eaLnBrk="0" fontAlgn="base" hangingPunct="0">
              <a:spcBef>
                <a:spcPct val="50000"/>
              </a:spcBef>
              <a:spcAft>
                <a:spcPct val="0"/>
              </a:spcAft>
              <a:buClr>
                <a:srgbClr val="00026B"/>
              </a:buClr>
              <a:buSzPct val="125000"/>
              <a:buChar char="•"/>
              <a:defRPr sz="2000">
                <a:solidFill>
                  <a:srgbClr val="00026B"/>
                </a:solidFill>
                <a:latin typeface="+mn-lt"/>
                <a:ea typeface="+mn-ea"/>
                <a:cs typeface="+mn-cs"/>
              </a:defRPr>
            </a:lvl1pPr>
            <a:lvl2pPr marL="692150" indent="-342900" algn="l" rtl="0" eaLnBrk="0" fontAlgn="base" hangingPunct="0">
              <a:spcBef>
                <a:spcPct val="50000"/>
              </a:spcBef>
              <a:spcAft>
                <a:spcPct val="0"/>
              </a:spcAft>
              <a:buClr>
                <a:srgbClr val="44687D"/>
              </a:buClr>
              <a:buSzPct val="125000"/>
              <a:buFont typeface="Arial" charset="0"/>
              <a:buChar char="–"/>
              <a:defRPr>
                <a:solidFill>
                  <a:srgbClr val="606060"/>
                </a:solidFill>
                <a:latin typeface="+mn-lt"/>
              </a:defRPr>
            </a:lvl2pPr>
            <a:lvl3pPr marL="1035050" indent="-228600" algn="l" rtl="0" eaLnBrk="0" fontAlgn="base" hangingPunct="0">
              <a:spcBef>
                <a:spcPct val="50000"/>
              </a:spcBef>
              <a:spcAft>
                <a:spcPct val="0"/>
              </a:spcAft>
              <a:buClr>
                <a:srgbClr val="44687D"/>
              </a:buClr>
              <a:buSzPct val="125000"/>
              <a:buChar char="•"/>
              <a:defRPr>
                <a:solidFill>
                  <a:srgbClr val="606060"/>
                </a:solidFill>
                <a:latin typeface="+mn-lt"/>
              </a:defRPr>
            </a:lvl3pPr>
            <a:lvl4pPr marL="1490663" indent="-341313" algn="l" rtl="0" eaLnBrk="0" fontAlgn="base" hangingPunct="0">
              <a:spcBef>
                <a:spcPct val="50000"/>
              </a:spcBef>
              <a:spcAft>
                <a:spcPct val="0"/>
              </a:spcAft>
              <a:buClr>
                <a:srgbClr val="44687D"/>
              </a:buClr>
              <a:buSzPct val="125000"/>
              <a:buFont typeface="Arial" charset="0"/>
              <a:buChar char="–"/>
              <a:defRPr>
                <a:solidFill>
                  <a:srgbClr val="606060"/>
                </a:solidFill>
                <a:latin typeface="+mn-lt"/>
              </a:defRPr>
            </a:lvl4pPr>
            <a:lvl5pPr marL="1833563" indent="-228600" algn="l" rtl="0" eaLnBrk="0" fontAlgn="base" hangingPunct="0">
              <a:spcBef>
                <a:spcPct val="50000"/>
              </a:spcBef>
              <a:spcAft>
                <a:spcPct val="0"/>
              </a:spcAft>
              <a:buClr>
                <a:srgbClr val="44687D"/>
              </a:buClr>
              <a:buSzPct val="125000"/>
              <a:buFont typeface="Arial" charset="0"/>
              <a:buChar char="»"/>
              <a:defRPr sz="1400">
                <a:solidFill>
                  <a:srgbClr val="606060"/>
                </a:solidFill>
                <a:latin typeface="+mn-lt"/>
              </a:defRPr>
            </a:lvl5pPr>
            <a:lvl6pPr marL="22907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6pPr>
            <a:lvl7pPr marL="27479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7pPr>
            <a:lvl8pPr marL="32051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8pPr>
            <a:lvl9pPr marL="3662363" indent="-228600" algn="l" rtl="0" fontAlgn="base">
              <a:spcBef>
                <a:spcPct val="50000"/>
              </a:spcBef>
              <a:spcAft>
                <a:spcPct val="0"/>
              </a:spcAft>
              <a:buClr>
                <a:schemeClr val="folHlink"/>
              </a:buClr>
              <a:buSzPct val="125000"/>
              <a:buFont typeface="Arial" charset="0"/>
              <a:buChar char="»"/>
              <a:defRPr sz="1600">
                <a:solidFill>
                  <a:srgbClr val="606060"/>
                </a:solidFill>
                <a:latin typeface="+mn-lt"/>
              </a:defRPr>
            </a:lvl9pPr>
          </a:lstStyle>
          <a:p>
            <a:pPr algn="just"/>
            <a:r>
              <a:rPr lang="en-US" b="1" kern="0" dirty="0">
                <a:solidFill>
                  <a:srgbClr val="709E32"/>
                </a:solidFill>
              </a:rPr>
              <a:t>Example:-</a:t>
            </a:r>
          </a:p>
          <a:p>
            <a:pPr lvl="1" algn="just">
              <a:buFont typeface="Wingdings" panose="05000000000000000000" pitchFamily="2" charset="2"/>
              <a:buChar char="ü"/>
            </a:pPr>
            <a:r>
              <a:rPr lang="en-US" dirty="0"/>
              <a:t>A CPU generates 32-bit virtual addresses. The page size is 4 KB. The processor has a translation look-aside buffer (TLB) which can hold a total of 128 page table entries and is 4-way set associative. Calculate the minimum size of the TLB tag.</a:t>
            </a:r>
          </a:p>
          <a:p>
            <a:pPr algn="just"/>
            <a:r>
              <a:rPr lang="en-US" b="1" kern="0" dirty="0">
                <a:solidFill>
                  <a:srgbClr val="709E32"/>
                </a:solidFill>
              </a:rPr>
              <a:t>Answer:-</a:t>
            </a:r>
          </a:p>
          <a:p>
            <a:pPr lvl="1"/>
            <a:r>
              <a:rPr lang="en-US" dirty="0"/>
              <a:t>Size of a page = 4KB = 2^12</a:t>
            </a:r>
          </a:p>
          <a:p>
            <a:pPr lvl="1"/>
            <a:r>
              <a:rPr lang="en-US" dirty="0"/>
              <a:t>Total number of bits needed to address a page frame = 32 – 12 = 20</a:t>
            </a:r>
          </a:p>
          <a:p>
            <a:pPr lvl="1"/>
            <a:r>
              <a:rPr lang="en-US" dirty="0"/>
              <a:t>If there are ‘n’ cache lines in a set, the cache placement is called n-way set associative. </a:t>
            </a:r>
          </a:p>
          <a:p>
            <a:pPr lvl="1"/>
            <a:r>
              <a:rPr lang="en-US" dirty="0"/>
              <a:t>Since TLB is 4 way set associative and can hold total 128 (2^7) page table entries, number of sets in cache = 2^7/4 = 2^5. </a:t>
            </a:r>
          </a:p>
          <a:p>
            <a:pPr lvl="1"/>
            <a:r>
              <a:rPr lang="en-US" dirty="0"/>
              <a:t>So 5 bits are needed to address a set, and 15 (20 – 5) bits are needed for tag.</a:t>
            </a:r>
            <a:endParaRPr lang="en-US" sz="2500" kern="0" dirty="0">
              <a:solidFill>
                <a:srgbClr val="709E32"/>
              </a:solidFill>
            </a:endParaRPr>
          </a:p>
        </p:txBody>
      </p:sp>
    </p:spTree>
    <p:extLst>
      <p:ext uri="{BB962C8B-B14F-4D97-AF65-F5344CB8AC3E}">
        <p14:creationId xmlns:p14="http://schemas.microsoft.com/office/powerpoint/2010/main" val="2461929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60348"/>
            <a:ext cx="7290054" cy="405384"/>
          </a:xfrm>
        </p:spPr>
        <p:txBody>
          <a:bodyPr>
            <a:normAutofit/>
          </a:bodyPr>
          <a:lstStyle/>
          <a:p>
            <a:pPr eaLnBrk="0" hangingPunct="0">
              <a:defRPr/>
            </a:pPr>
            <a:r>
              <a:rPr lang="en-US" sz="2800" b="1" kern="1200" cap="small" dirty="0">
                <a:solidFill>
                  <a:schemeClr val="dk2"/>
                </a:solidFill>
                <a:latin typeface="Century Schoolbook"/>
              </a:rPr>
              <a:t>Paging hardware with TLB</a:t>
            </a:r>
          </a:p>
        </p:txBody>
      </p:sp>
      <p:pic>
        <p:nvPicPr>
          <p:cNvPr id="4" name="Content Placeholder 3"/>
          <p:cNvPicPr>
            <a:picLocks noGrp="1" noChangeAspect="1"/>
          </p:cNvPicPr>
          <p:nvPr>
            <p:ph idx="1"/>
          </p:nvPr>
        </p:nvPicPr>
        <p:blipFill>
          <a:blip r:embed="rId2"/>
          <a:stretch>
            <a:fillRect/>
          </a:stretch>
        </p:blipFill>
        <p:spPr>
          <a:xfrm>
            <a:off x="533400" y="921337"/>
            <a:ext cx="8001000" cy="4860925"/>
          </a:xfrm>
          <a:prstGeom prst="rect">
            <a:avLst/>
          </a:prstGeom>
        </p:spPr>
      </p:pic>
      <p:sp>
        <p:nvSpPr>
          <p:cNvPr id="3" name="Rectangle 2">
            <a:extLst>
              <a:ext uri="{FF2B5EF4-FFF2-40B4-BE49-F238E27FC236}">
                <a16:creationId xmlns:a16="http://schemas.microsoft.com/office/drawing/2014/main" id="{21573DC8-3A74-43A3-BDC0-F76EF895F62A}"/>
              </a:ext>
            </a:extLst>
          </p:cNvPr>
          <p:cNvSpPr/>
          <p:nvPr/>
        </p:nvSpPr>
        <p:spPr>
          <a:xfrm>
            <a:off x="2247900" y="6280158"/>
            <a:ext cx="4572000" cy="369332"/>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HelveticaNeue-Roman"/>
                <a:ea typeface="+mn-ea"/>
                <a:cs typeface="+mn-cs"/>
              </a:rPr>
              <a:t>Fig. Paging hardware with TLB</a:t>
            </a:r>
            <a:r>
              <a:rPr kumimoji="0" lang="en-US" sz="1400" b="0" i="0" u="none" strike="noStrike" kern="1200" cap="none" spc="0" normalizeH="0" baseline="0" noProof="0" dirty="0">
                <a:ln>
                  <a:noFill/>
                </a:ln>
                <a:solidFill>
                  <a:srgbClr val="231F20"/>
                </a:solidFill>
                <a:effectLst/>
                <a:uLnTx/>
                <a:uFillTx/>
                <a:latin typeface="HelveticaNeue-Roman"/>
                <a:ea typeface="+mn-ea"/>
                <a:cs typeface="+mn-cs"/>
              </a:rPr>
              <a:t>[1]</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 </a:t>
            </a:r>
          </a:p>
        </p:txBody>
      </p:sp>
    </p:spTree>
    <p:extLst>
      <p:ext uri="{BB962C8B-B14F-4D97-AF65-F5344CB8AC3E}">
        <p14:creationId xmlns:p14="http://schemas.microsoft.com/office/powerpoint/2010/main" val="35432244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96" y="143454"/>
            <a:ext cx="7886700" cy="625474"/>
          </a:xfrm>
        </p:spPr>
        <p:txBody>
          <a:bodyPr/>
          <a:lstStyle/>
          <a:p>
            <a:pPr eaLnBrk="0" hangingPunct="0">
              <a:defRPr/>
            </a:pPr>
            <a:r>
              <a:rPr lang="en-US" sz="2800" b="1" kern="1200" cap="small" dirty="0">
                <a:solidFill>
                  <a:schemeClr val="dk2"/>
                </a:solidFill>
                <a:latin typeface="Century Schoolbook"/>
              </a:rPr>
              <a:t>Paging hardware with TLB(Cont’d..)</a:t>
            </a:r>
          </a:p>
        </p:txBody>
      </p:sp>
      <p:sp>
        <p:nvSpPr>
          <p:cNvPr id="3" name="Content Placeholder 2"/>
          <p:cNvSpPr>
            <a:spLocks noGrp="1"/>
          </p:cNvSpPr>
          <p:nvPr>
            <p:ph idx="1"/>
          </p:nvPr>
        </p:nvSpPr>
        <p:spPr>
          <a:xfrm>
            <a:off x="304800" y="1653309"/>
            <a:ext cx="8534400" cy="3703781"/>
          </a:xfrm>
        </p:spPr>
        <p:txBody>
          <a:bodyPr>
            <a:normAutofit/>
          </a:bodyPr>
          <a:lstStyle/>
          <a:p>
            <a:r>
              <a:rPr lang="en-US" sz="2400" dirty="0">
                <a:solidFill>
                  <a:srgbClr val="709E32"/>
                </a:solidFill>
              </a:rPr>
              <a:t>Now add that page no. and frame no. into TLB so that next time it would be helpful to access a physical memory.</a:t>
            </a:r>
          </a:p>
          <a:p>
            <a:r>
              <a:rPr lang="en-US" sz="2400" dirty="0">
                <a:solidFill>
                  <a:srgbClr val="709E32"/>
                </a:solidFill>
              </a:rPr>
              <a:t>If the TLB is full of entries, some of them can be removed. This decision has been taken by using LRU algorithm.</a:t>
            </a:r>
          </a:p>
          <a:p>
            <a:r>
              <a:rPr lang="en-US" sz="2400" dirty="0">
                <a:solidFill>
                  <a:srgbClr val="709E32"/>
                </a:solidFill>
              </a:rPr>
              <a:t>Some TLBs allowed entries to be wired down that means it can’t be removed.</a:t>
            </a:r>
          </a:p>
          <a:p>
            <a:r>
              <a:rPr lang="en-US" sz="2400" dirty="0">
                <a:solidFill>
                  <a:srgbClr val="709E32"/>
                </a:solidFill>
              </a:rPr>
              <a:t>Some TLBs store address-space identifiers (ASIDs) in each TLB entry.</a:t>
            </a:r>
          </a:p>
        </p:txBody>
      </p:sp>
    </p:spTree>
    <p:extLst>
      <p:ext uri="{BB962C8B-B14F-4D97-AF65-F5344CB8AC3E}">
        <p14:creationId xmlns:p14="http://schemas.microsoft.com/office/powerpoint/2010/main" val="2085524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96" y="143454"/>
            <a:ext cx="7886700" cy="625474"/>
          </a:xfrm>
        </p:spPr>
        <p:txBody>
          <a:bodyPr/>
          <a:lstStyle/>
          <a:p>
            <a:pPr eaLnBrk="0" hangingPunct="0">
              <a:defRPr/>
            </a:pPr>
            <a:r>
              <a:rPr lang="en-US" sz="2800" b="1" kern="1200" cap="small" dirty="0">
                <a:solidFill>
                  <a:schemeClr val="dk2"/>
                </a:solidFill>
                <a:latin typeface="Century Schoolbook"/>
              </a:rPr>
              <a:t>Paging hardware with TLB(Cont’d..)</a:t>
            </a:r>
          </a:p>
        </p:txBody>
      </p:sp>
      <p:sp>
        <p:nvSpPr>
          <p:cNvPr id="3" name="Content Placeholder 2"/>
          <p:cNvSpPr>
            <a:spLocks noGrp="1"/>
          </p:cNvSpPr>
          <p:nvPr>
            <p:ph idx="1"/>
          </p:nvPr>
        </p:nvSpPr>
        <p:spPr>
          <a:xfrm>
            <a:off x="304800" y="1263073"/>
            <a:ext cx="8534400" cy="4694379"/>
          </a:xfrm>
        </p:spPr>
        <p:txBody>
          <a:bodyPr>
            <a:normAutofit/>
          </a:bodyPr>
          <a:lstStyle/>
          <a:p>
            <a:r>
              <a:rPr lang="en-US" sz="2400" dirty="0">
                <a:solidFill>
                  <a:srgbClr val="709E32"/>
                </a:solidFill>
              </a:rPr>
              <a:t>ASID –uniquely identify each process and used to provide address space protection to corresponding process.</a:t>
            </a:r>
          </a:p>
          <a:p>
            <a:r>
              <a:rPr lang="en-US" sz="2400" dirty="0">
                <a:solidFill>
                  <a:srgbClr val="709E32"/>
                </a:solidFill>
              </a:rPr>
              <a:t>It ensures that the ASID for the currently running process must matches with the virtual page that it is now resolving.</a:t>
            </a:r>
          </a:p>
          <a:p>
            <a:r>
              <a:rPr lang="en-US" sz="2400" dirty="0">
                <a:solidFill>
                  <a:srgbClr val="709E32"/>
                </a:solidFill>
              </a:rPr>
              <a:t>If it doesn’t match , it is known as TLB miss.</a:t>
            </a:r>
          </a:p>
          <a:p>
            <a:r>
              <a:rPr lang="en-US" sz="2400" dirty="0">
                <a:solidFill>
                  <a:srgbClr val="709E32"/>
                </a:solidFill>
              </a:rPr>
              <a:t>An ASIDs allow TLB to contains different process simultaneously.</a:t>
            </a:r>
          </a:p>
          <a:p>
            <a:r>
              <a:rPr lang="en-US" sz="2400" dirty="0">
                <a:solidFill>
                  <a:srgbClr val="709E32"/>
                </a:solidFill>
              </a:rPr>
              <a:t>If the TLB does not support separate ASIDs, then every time a different page table is selected, and the previous TLB must be erased. </a:t>
            </a:r>
          </a:p>
        </p:txBody>
      </p:sp>
    </p:spTree>
    <p:extLst>
      <p:ext uri="{BB962C8B-B14F-4D97-AF65-F5344CB8AC3E}">
        <p14:creationId xmlns:p14="http://schemas.microsoft.com/office/powerpoint/2010/main" val="37303227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007FC08-4CF9-436C-B76B-B53174188AF7}"/>
              </a:ext>
            </a:extLst>
          </p:cNvPr>
          <p:cNvSpPr>
            <a:spLocks noGrp="1"/>
          </p:cNvSpPr>
          <p:nvPr>
            <p:ph type="title"/>
          </p:nvPr>
        </p:nvSpPr>
        <p:spPr>
          <a:xfrm>
            <a:off x="185308" y="242453"/>
            <a:ext cx="7886700" cy="625474"/>
          </a:xfrm>
        </p:spPr>
        <p:txBody>
          <a:bodyPr/>
          <a:lstStyle/>
          <a:p>
            <a:pPr eaLnBrk="0" hangingPunct="0">
              <a:defRPr/>
            </a:pPr>
            <a:r>
              <a:rPr lang="en-US" sz="2800" b="1" kern="1200" cap="small" dirty="0">
                <a:solidFill>
                  <a:schemeClr val="dk2"/>
                </a:solidFill>
                <a:latin typeface="Century Schoolbook"/>
              </a:rPr>
              <a:t>Paging hardware with TLB(Cont’d..)</a:t>
            </a:r>
          </a:p>
        </p:txBody>
      </p:sp>
      <p:sp>
        <p:nvSpPr>
          <p:cNvPr id="3" name="Content Placeholder 2"/>
          <p:cNvSpPr>
            <a:spLocks noGrp="1"/>
          </p:cNvSpPr>
          <p:nvPr>
            <p:ph idx="1"/>
          </p:nvPr>
        </p:nvSpPr>
        <p:spPr>
          <a:xfrm>
            <a:off x="691896" y="1316182"/>
            <a:ext cx="7918704" cy="4709160"/>
          </a:xfrm>
        </p:spPr>
        <p:txBody>
          <a:bodyPr>
            <a:normAutofit fontScale="85000" lnSpcReduction="20000"/>
          </a:bodyPr>
          <a:lstStyle/>
          <a:p>
            <a:pPr algn="just"/>
            <a:r>
              <a:rPr lang="en-US" dirty="0">
                <a:solidFill>
                  <a:srgbClr val="709E32"/>
                </a:solidFill>
              </a:rPr>
              <a:t>The percentage of times that a page is found in TLB is known as hit ratio.</a:t>
            </a:r>
          </a:p>
          <a:p>
            <a:pPr algn="just"/>
            <a:r>
              <a:rPr lang="en-US" b="1" dirty="0">
                <a:solidFill>
                  <a:srgbClr val="709E32"/>
                </a:solidFill>
              </a:rPr>
              <a:t>For Example:-</a:t>
            </a:r>
          </a:p>
          <a:p>
            <a:pPr lvl="1" indent="-347663" algn="just">
              <a:buFont typeface="Wingdings" panose="05000000000000000000" pitchFamily="2" charset="2"/>
              <a:buChar char="ü"/>
            </a:pPr>
            <a:r>
              <a:rPr lang="en-US" sz="2100" dirty="0">
                <a:solidFill>
                  <a:srgbClr val="709E32"/>
                </a:solidFill>
              </a:rPr>
              <a:t>80 % hit ratio means we find desired page in 80 percent of time.</a:t>
            </a:r>
          </a:p>
          <a:p>
            <a:pPr lvl="1" indent="-347663" algn="just">
              <a:buFont typeface="Wingdings" panose="05000000000000000000" pitchFamily="2" charset="2"/>
              <a:buChar char="ü"/>
            </a:pPr>
            <a:r>
              <a:rPr lang="en-US" sz="2100" dirty="0">
                <a:solidFill>
                  <a:srgbClr val="709E32"/>
                </a:solidFill>
              </a:rPr>
              <a:t>It takes 20 nanosecond to search the TLB and 100 nanoseconds to access memory. So mapping requires total 120 nanoseconds total.</a:t>
            </a:r>
          </a:p>
          <a:p>
            <a:pPr lvl="1" indent="-347663" algn="just">
              <a:buFont typeface="Wingdings" panose="05000000000000000000" pitchFamily="2" charset="2"/>
              <a:buChar char="ü"/>
            </a:pPr>
            <a:r>
              <a:rPr lang="en-US" sz="2100" dirty="0">
                <a:solidFill>
                  <a:srgbClr val="709E32"/>
                </a:solidFill>
              </a:rPr>
              <a:t>If its not in TLB then, 20 ns for TLB search, 100 ns for memory access for page table, then 100 ns for mapping, so total 220.</a:t>
            </a:r>
          </a:p>
          <a:p>
            <a:pPr lvl="1" indent="-347663">
              <a:buFont typeface="Wingdings" panose="05000000000000000000" pitchFamily="2" charset="2"/>
              <a:buChar char="ü"/>
            </a:pPr>
            <a:r>
              <a:rPr lang="en-US" sz="2100" dirty="0">
                <a:solidFill>
                  <a:srgbClr val="709E32"/>
                </a:solidFill>
              </a:rPr>
              <a:t>Effective Access time = (0.80 *120) + (0.20 * 220)</a:t>
            </a:r>
          </a:p>
          <a:p>
            <a:pPr marL="166687" lvl="1" indent="0">
              <a:buNone/>
            </a:pPr>
            <a:r>
              <a:rPr lang="en-US" sz="2100" dirty="0">
                <a:solidFill>
                  <a:srgbClr val="709E32"/>
                </a:solidFill>
              </a:rPr>
              <a:t>                                            = 140 ns</a:t>
            </a:r>
          </a:p>
          <a:p>
            <a:pPr marL="166687" lvl="1" indent="0">
              <a:buNone/>
            </a:pPr>
            <a:endParaRPr lang="en-US" sz="2100" dirty="0">
              <a:solidFill>
                <a:srgbClr val="709E32"/>
              </a:solidFill>
            </a:endParaRPr>
          </a:p>
          <a:p>
            <a:pPr marL="171450" lvl="1" algn="just">
              <a:spcBef>
                <a:spcPts val="750"/>
              </a:spcBef>
            </a:pPr>
            <a:r>
              <a:rPr lang="en-US" sz="2100" b="1" dirty="0">
                <a:solidFill>
                  <a:srgbClr val="709E32"/>
                </a:solidFill>
              </a:rPr>
              <a:t>Example:- 2 </a:t>
            </a:r>
          </a:p>
          <a:p>
            <a:pPr lvl="1" indent="-347663">
              <a:buFont typeface="Wingdings" panose="05000000000000000000" pitchFamily="2" charset="2"/>
              <a:buChar char="ü"/>
            </a:pPr>
            <a:r>
              <a:rPr lang="en-US" sz="2100" dirty="0">
                <a:solidFill>
                  <a:srgbClr val="709E32"/>
                </a:solidFill>
              </a:rPr>
              <a:t>If hit ratio increase as 98 %</a:t>
            </a:r>
          </a:p>
          <a:p>
            <a:pPr lvl="1" indent="-347663">
              <a:buFont typeface="Wingdings" panose="05000000000000000000" pitchFamily="2" charset="2"/>
              <a:buChar char="ü"/>
            </a:pPr>
            <a:r>
              <a:rPr lang="en-US" sz="2100" dirty="0">
                <a:solidFill>
                  <a:srgbClr val="709E32"/>
                </a:solidFill>
              </a:rPr>
              <a:t>Effective Access time = (0.98 *120) + (0.02 * 220)</a:t>
            </a:r>
          </a:p>
          <a:p>
            <a:pPr marL="166687" lvl="1" indent="0">
              <a:buNone/>
            </a:pPr>
            <a:r>
              <a:rPr lang="en-US" sz="2100" dirty="0">
                <a:solidFill>
                  <a:srgbClr val="709E32"/>
                </a:solidFill>
              </a:rPr>
              <a:t>                                          = 122 ns</a:t>
            </a:r>
          </a:p>
        </p:txBody>
      </p:sp>
    </p:spTree>
    <p:extLst>
      <p:ext uri="{BB962C8B-B14F-4D97-AF65-F5344CB8AC3E}">
        <p14:creationId xmlns:p14="http://schemas.microsoft.com/office/powerpoint/2010/main" val="2400324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36320"/>
            <a:ext cx="8077200" cy="4526280"/>
          </a:xfrm>
        </p:spPr>
        <p:txBody>
          <a:bodyPr>
            <a:normAutofit/>
          </a:bodyPr>
          <a:lstStyle/>
          <a:p>
            <a:pPr algn="just"/>
            <a:r>
              <a:rPr lang="en-US" sz="2400" dirty="0">
                <a:solidFill>
                  <a:schemeClr val="accent3"/>
                </a:solidFill>
              </a:rPr>
              <a:t>Memory allocation and de-allocation is very fast.</a:t>
            </a:r>
          </a:p>
          <a:p>
            <a:pPr algn="just"/>
            <a:r>
              <a:rPr lang="en-US" sz="2400" dirty="0">
                <a:solidFill>
                  <a:schemeClr val="accent3"/>
                </a:solidFill>
              </a:rPr>
              <a:t>It is noncontiguous memory allocation so we do not require contiguous memory space for one process.</a:t>
            </a:r>
          </a:p>
          <a:p>
            <a:pPr algn="just"/>
            <a:r>
              <a:rPr lang="en-US" sz="2400" dirty="0">
                <a:solidFill>
                  <a:schemeClr val="accent3"/>
                </a:solidFill>
              </a:rPr>
              <a:t>No external fragmentation problem. </a:t>
            </a:r>
          </a:p>
          <a:p>
            <a:pPr algn="just"/>
            <a:r>
              <a:rPr lang="en-US" sz="2400" dirty="0">
                <a:solidFill>
                  <a:schemeClr val="accent3"/>
                </a:solidFill>
              </a:rPr>
              <a:t>Swap-in and Swap-out operations are performed fast. </a:t>
            </a:r>
          </a:p>
          <a:p>
            <a:pPr>
              <a:buNone/>
            </a:pPr>
            <a:endParaRPr lang="en-US" sz="2400" dirty="0">
              <a:solidFill>
                <a:schemeClr val="accent3"/>
              </a:solidFill>
              <a:latin typeface="+mj-lt"/>
            </a:endParaRPr>
          </a:p>
        </p:txBody>
      </p:sp>
      <p:sp>
        <p:nvSpPr>
          <p:cNvPr id="2" name="TextBox 1">
            <a:extLst>
              <a:ext uri="{FF2B5EF4-FFF2-40B4-BE49-F238E27FC236}">
                <a16:creationId xmlns:a16="http://schemas.microsoft.com/office/drawing/2014/main" id="{4100FEF7-D6A4-4E9D-956E-5525B3467FC6}"/>
              </a:ext>
            </a:extLst>
          </p:cNvPr>
          <p:cNvSpPr txBox="1"/>
          <p:nvPr/>
        </p:nvSpPr>
        <p:spPr>
          <a:xfrm>
            <a:off x="533400" y="217057"/>
            <a:ext cx="5181600" cy="425758"/>
          </a:xfrm>
          <a:prstGeom prst="rect">
            <a:avLst/>
          </a:prstGeom>
          <a:noFill/>
        </p:spPr>
        <p:txBody>
          <a:bodyPr wrap="square" rtlCol="0">
            <a:spAutoFit/>
          </a:bodyPr>
          <a:lstStyle/>
          <a:p>
            <a:pPr marL="0" marR="0" lvl="0" indent="0" algn="l" defTabSz="914400" eaLnBrk="0" latinLnBrk="0" hangingPunct="0">
              <a:lnSpc>
                <a:spcPts val="2600"/>
              </a:lnSpc>
              <a:buClrTx/>
              <a:buSzTx/>
              <a:buFontTx/>
              <a:buNone/>
              <a:tabLst/>
              <a:defRPr/>
            </a:pPr>
            <a:r>
              <a:rPr lang="en-US" sz="2800" b="1" cap="small" dirty="0">
                <a:solidFill>
                  <a:schemeClr val="dk2"/>
                </a:solidFill>
                <a:latin typeface="Century Schoolbook"/>
                <a:ea typeface="+mj-ea"/>
                <a:cs typeface="+mj-cs"/>
              </a:rPr>
              <a:t>Advantages of Paging</a:t>
            </a:r>
          </a:p>
        </p:txBody>
      </p:sp>
    </p:spTree>
    <p:extLst>
      <p:ext uri="{BB962C8B-B14F-4D97-AF65-F5344CB8AC3E}">
        <p14:creationId xmlns:p14="http://schemas.microsoft.com/office/powerpoint/2010/main" val="2574335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66800"/>
            <a:ext cx="8229600" cy="4343400"/>
          </a:xfrm>
        </p:spPr>
        <p:txBody>
          <a:bodyPr>
            <a:noAutofit/>
          </a:bodyPr>
          <a:lstStyle/>
          <a:p>
            <a:pPr algn="just">
              <a:spcBef>
                <a:spcPts val="600"/>
              </a:spcBef>
            </a:pPr>
            <a:r>
              <a:rPr lang="en-US" dirty="0">
                <a:solidFill>
                  <a:schemeClr val="accent3"/>
                </a:solidFill>
              </a:rPr>
              <a:t>This technique is suffering with internal fragmentation. </a:t>
            </a:r>
          </a:p>
          <a:p>
            <a:pPr algn="just">
              <a:spcBef>
                <a:spcPts val="600"/>
              </a:spcBef>
            </a:pPr>
            <a:r>
              <a:rPr lang="en-US" dirty="0">
                <a:solidFill>
                  <a:schemeClr val="accent3"/>
                </a:solidFill>
              </a:rPr>
              <a:t>For Example:- </a:t>
            </a:r>
          </a:p>
          <a:p>
            <a:pPr lvl="1" indent="-347663" algn="just">
              <a:spcBef>
                <a:spcPts val="600"/>
              </a:spcBef>
              <a:buFont typeface="Wingdings" panose="05000000000000000000" pitchFamily="2" charset="2"/>
              <a:buChar char="ü"/>
            </a:pPr>
            <a:r>
              <a:rPr lang="en-US" sz="2100" dirty="0">
                <a:solidFill>
                  <a:schemeClr val="accent3"/>
                </a:solidFill>
              </a:rPr>
              <a:t>If pages are 120 bytes, a process of 400 bytes requires 3 pages + for 40 bytes it requires again 1 page. So total 4 pages will be allocated.</a:t>
            </a:r>
          </a:p>
          <a:p>
            <a:pPr lvl="1" indent="-347663" algn="just">
              <a:spcBef>
                <a:spcPts val="600"/>
              </a:spcBef>
              <a:buFont typeface="Wingdings" panose="05000000000000000000" pitchFamily="2" charset="2"/>
              <a:buChar char="ü"/>
            </a:pPr>
            <a:r>
              <a:rPr lang="en-US" sz="2100" dirty="0">
                <a:solidFill>
                  <a:schemeClr val="accent3"/>
                </a:solidFill>
              </a:rPr>
              <a:t>(120-40)  = 80 bytes size will be free and its internal fragmentation.</a:t>
            </a:r>
          </a:p>
          <a:p>
            <a:pPr algn="just">
              <a:spcBef>
                <a:spcPts val="600"/>
              </a:spcBef>
            </a:pPr>
            <a:endParaRPr lang="en-US" dirty="0">
              <a:solidFill>
                <a:schemeClr val="accent3"/>
              </a:solidFill>
            </a:endParaRPr>
          </a:p>
          <a:p>
            <a:pPr algn="just">
              <a:spcBef>
                <a:spcPts val="600"/>
              </a:spcBef>
            </a:pPr>
            <a:r>
              <a:rPr lang="en-US" dirty="0">
                <a:solidFill>
                  <a:schemeClr val="accent3"/>
                </a:solidFill>
              </a:rPr>
              <a:t>It requires more size of memory to store page table. As the page number increases the page table size is increase. </a:t>
            </a:r>
          </a:p>
        </p:txBody>
      </p:sp>
      <p:sp>
        <p:nvSpPr>
          <p:cNvPr id="6" name="TextBox 5">
            <a:extLst>
              <a:ext uri="{FF2B5EF4-FFF2-40B4-BE49-F238E27FC236}">
                <a16:creationId xmlns:a16="http://schemas.microsoft.com/office/drawing/2014/main" id="{3F0E3519-E686-41E3-86F2-E00B3FE431A1}"/>
              </a:ext>
            </a:extLst>
          </p:cNvPr>
          <p:cNvSpPr txBox="1"/>
          <p:nvPr/>
        </p:nvSpPr>
        <p:spPr>
          <a:xfrm>
            <a:off x="533400" y="217057"/>
            <a:ext cx="5181600" cy="425758"/>
          </a:xfrm>
          <a:prstGeom prst="rect">
            <a:avLst/>
          </a:prstGeom>
          <a:noFill/>
        </p:spPr>
        <p:txBody>
          <a:bodyPr wrap="square" rtlCol="0">
            <a:spAutoFit/>
          </a:bodyPr>
          <a:lstStyle/>
          <a:p>
            <a:pPr algn="l" eaLnBrk="0" hangingPunct="0">
              <a:lnSpc>
                <a:spcPts val="2600"/>
              </a:lnSpc>
              <a:defRPr/>
            </a:pPr>
            <a:r>
              <a:rPr lang="en-US" sz="2800" b="1" cap="small" dirty="0">
                <a:solidFill>
                  <a:schemeClr val="dk2"/>
                </a:solidFill>
                <a:latin typeface="Century Schoolbook"/>
                <a:ea typeface="+mj-ea"/>
                <a:cs typeface="+mj-cs"/>
              </a:rPr>
              <a:t>Disadvantages of Paging</a:t>
            </a:r>
          </a:p>
        </p:txBody>
      </p:sp>
    </p:spTree>
    <p:extLst>
      <p:ext uri="{BB962C8B-B14F-4D97-AF65-F5344CB8AC3E}">
        <p14:creationId xmlns:p14="http://schemas.microsoft.com/office/powerpoint/2010/main" val="3702764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016000"/>
            <a:ext cx="8229600" cy="5156200"/>
          </a:xfrm>
        </p:spPr>
        <p:txBody>
          <a:bodyPr>
            <a:normAutofit/>
          </a:bodyPr>
          <a:lstStyle/>
          <a:p>
            <a:pPr algn="just">
              <a:spcBef>
                <a:spcPts val="600"/>
              </a:spcBef>
            </a:pPr>
            <a:r>
              <a:rPr lang="en-US" dirty="0">
                <a:solidFill>
                  <a:schemeClr val="accent3"/>
                </a:solidFill>
              </a:rPr>
              <a:t>Memory protection in paging must be required. That is frame allocated to the one page cannot be reallocated to other page meanwhile one page is allocated to it. </a:t>
            </a:r>
          </a:p>
          <a:p>
            <a:pPr algn="just">
              <a:spcBef>
                <a:spcPts val="600"/>
              </a:spcBef>
            </a:pPr>
            <a:r>
              <a:rPr lang="en-US" dirty="0">
                <a:solidFill>
                  <a:schemeClr val="accent3"/>
                </a:solidFill>
              </a:rPr>
              <a:t>This memory protection can be performed by using one special bit associated with each frame, and stored in page table, that is </a:t>
            </a:r>
            <a:r>
              <a:rPr lang="en-US" b="1" dirty="0">
                <a:solidFill>
                  <a:schemeClr val="accent3"/>
                </a:solidFill>
              </a:rPr>
              <a:t>Protection Bit</a:t>
            </a:r>
            <a:r>
              <a:rPr lang="en-US" dirty="0">
                <a:solidFill>
                  <a:schemeClr val="accent3"/>
                </a:solidFill>
              </a:rPr>
              <a:t>. </a:t>
            </a:r>
          </a:p>
          <a:p>
            <a:pPr algn="just">
              <a:spcBef>
                <a:spcPts val="600"/>
              </a:spcBef>
            </a:pPr>
            <a:r>
              <a:rPr lang="en-US" dirty="0">
                <a:solidFill>
                  <a:schemeClr val="accent3"/>
                </a:solidFill>
              </a:rPr>
              <a:t>Page table has index starting from 0 to maximum allowed page in memory. </a:t>
            </a:r>
          </a:p>
          <a:p>
            <a:pPr algn="just">
              <a:spcBef>
                <a:spcPts val="600"/>
              </a:spcBef>
            </a:pPr>
            <a:r>
              <a:rPr lang="en-US" dirty="0">
                <a:solidFill>
                  <a:schemeClr val="accent3"/>
                </a:solidFill>
              </a:rPr>
              <a:t>But we are not using all pages at a time so to find out which page is used and write now present in memory and which is not we are using one special bit that is known as </a:t>
            </a:r>
            <a:r>
              <a:rPr lang="en-US" b="1" dirty="0">
                <a:solidFill>
                  <a:schemeClr val="accent3"/>
                </a:solidFill>
              </a:rPr>
              <a:t>Valid/Invalid bit </a:t>
            </a:r>
            <a:r>
              <a:rPr lang="en-US" dirty="0">
                <a:solidFill>
                  <a:schemeClr val="accent3"/>
                </a:solidFill>
              </a:rPr>
              <a:t>as shown in fig.</a:t>
            </a:r>
          </a:p>
          <a:p>
            <a:pPr algn="just">
              <a:spcBef>
                <a:spcPts val="600"/>
              </a:spcBef>
            </a:pPr>
            <a:r>
              <a:rPr lang="en-US" dirty="0">
                <a:solidFill>
                  <a:schemeClr val="accent3"/>
                </a:solidFill>
              </a:rPr>
              <a:t>Instead of using valid/invalid bit to determine the use of the page, some system uses </a:t>
            </a:r>
            <a:r>
              <a:rPr lang="en-US" b="1" u="sng" dirty="0">
                <a:solidFill>
                  <a:schemeClr val="accent3"/>
                </a:solidFill>
              </a:rPr>
              <a:t>Page Table Length Register (PTLR)</a:t>
            </a:r>
            <a:r>
              <a:rPr lang="en-US" u="sng" dirty="0">
                <a:solidFill>
                  <a:schemeClr val="accent3"/>
                </a:solidFill>
              </a:rPr>
              <a:t> </a:t>
            </a:r>
            <a:r>
              <a:rPr lang="en-US" dirty="0">
                <a:solidFill>
                  <a:schemeClr val="accent3"/>
                </a:solidFill>
              </a:rPr>
              <a:t>which indicates the actual size of the page table and from it we can know the last valid address of page</a:t>
            </a:r>
          </a:p>
        </p:txBody>
      </p:sp>
      <p:sp>
        <p:nvSpPr>
          <p:cNvPr id="6" name="TextBox 5">
            <a:extLst>
              <a:ext uri="{FF2B5EF4-FFF2-40B4-BE49-F238E27FC236}">
                <a16:creationId xmlns:a16="http://schemas.microsoft.com/office/drawing/2014/main" id="{6EE6B638-A8A9-40A0-B6F0-59596D1B94A6}"/>
              </a:ext>
            </a:extLst>
          </p:cNvPr>
          <p:cNvSpPr txBox="1"/>
          <p:nvPr/>
        </p:nvSpPr>
        <p:spPr>
          <a:xfrm>
            <a:off x="533400" y="161637"/>
            <a:ext cx="5181600" cy="425758"/>
          </a:xfrm>
          <a:prstGeom prst="rect">
            <a:avLst/>
          </a:prstGeom>
          <a:noFill/>
        </p:spPr>
        <p:txBody>
          <a:bodyPr wrap="square" rtlCol="0">
            <a:spAutoFit/>
          </a:bodyPr>
          <a:lstStyle/>
          <a:p>
            <a:pPr marL="0" marR="0" lvl="0" indent="0" algn="l" defTabSz="914400" eaLnBrk="0" latinLnBrk="0" hangingPunct="0">
              <a:lnSpc>
                <a:spcPts val="2600"/>
              </a:lnSpc>
              <a:buClrTx/>
              <a:buSzTx/>
              <a:buFontTx/>
              <a:buNone/>
              <a:tabLst/>
              <a:defRPr/>
            </a:pPr>
            <a:r>
              <a:rPr lang="en-US" sz="2800" b="1" cap="small" dirty="0">
                <a:solidFill>
                  <a:schemeClr val="dk2"/>
                </a:solidFill>
                <a:latin typeface="Century Schoolbook"/>
                <a:ea typeface="+mj-ea"/>
                <a:cs typeface="+mj-cs"/>
              </a:rPr>
              <a:t>Memory Protection</a:t>
            </a:r>
          </a:p>
        </p:txBody>
      </p:sp>
    </p:spTree>
    <p:extLst>
      <p:ext uri="{BB962C8B-B14F-4D97-AF65-F5344CB8AC3E}">
        <p14:creationId xmlns:p14="http://schemas.microsoft.com/office/powerpoint/2010/main" val="236998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369" y="214666"/>
            <a:ext cx="8255000" cy="658812"/>
          </a:xfrm>
        </p:spPr>
        <p:txBody>
          <a:bodyPr/>
          <a:lstStyle/>
          <a:p>
            <a:r>
              <a:rPr lang="en-US" altLang="en-US" sz="2400" b="1" dirty="0">
                <a:solidFill>
                  <a:schemeClr val="bg2">
                    <a:lumMod val="95000"/>
                    <a:lumOff val="5000"/>
                  </a:schemeClr>
                </a:solidFill>
                <a:latin typeface="Times New Roman" charset="0"/>
                <a:ea typeface="Times New Roman" charset="0"/>
                <a:cs typeface="Times New Roman" charset="0"/>
              </a:rPr>
              <a:t>Binding of Instructions and Data to Memory</a:t>
            </a:r>
            <a:endParaRPr lang="en-US" dirty="0">
              <a:solidFill>
                <a:schemeClr val="bg2">
                  <a:lumMod val="95000"/>
                  <a:lumOff val="5000"/>
                </a:schemeClr>
              </a:solidFill>
              <a:latin typeface="Times New Roman" charset="0"/>
              <a:ea typeface="Times New Roman" charset="0"/>
              <a:cs typeface="Times New Roman" charset="0"/>
            </a:endParaRPr>
          </a:p>
        </p:txBody>
      </p:sp>
      <p:sp>
        <p:nvSpPr>
          <p:cNvPr id="7" name="Content Placeholder 6"/>
          <p:cNvSpPr>
            <a:spLocks noGrp="1"/>
          </p:cNvSpPr>
          <p:nvPr>
            <p:ph idx="1"/>
          </p:nvPr>
        </p:nvSpPr>
        <p:spPr>
          <a:xfrm>
            <a:off x="427904" y="1568306"/>
            <a:ext cx="8259762" cy="4022725"/>
          </a:xfrm>
        </p:spPr>
        <p:txBody>
          <a:bodyPr/>
          <a:lstStyle/>
          <a:p>
            <a:r>
              <a:rPr lang="en-US" b="1" dirty="0">
                <a:solidFill>
                  <a:schemeClr val="bg2">
                    <a:lumMod val="95000"/>
                    <a:lumOff val="5000"/>
                  </a:schemeClr>
                </a:solidFill>
                <a:latin typeface="Times New Roman" charset="0"/>
                <a:ea typeface="Times New Roman" charset="0"/>
                <a:cs typeface="Times New Roman" charset="0"/>
              </a:rPr>
              <a:t>Compile time</a:t>
            </a:r>
            <a:r>
              <a:rPr lang="en-US" dirty="0">
                <a:solidFill>
                  <a:schemeClr val="bg2">
                    <a:lumMod val="95000"/>
                    <a:lumOff val="5000"/>
                  </a:schemeClr>
                </a:solidFill>
                <a:latin typeface="Times New Roman" charset="0"/>
                <a:ea typeface="Times New Roman" charset="0"/>
                <a:cs typeface="Times New Roman" charset="0"/>
              </a:rPr>
              <a:t>. Helps to convert symbolic addresses to absolute </a:t>
            </a:r>
            <a:r>
              <a:rPr lang="en-US" dirty="0" smtClean="0">
                <a:solidFill>
                  <a:schemeClr val="bg2">
                    <a:lumMod val="95000"/>
                    <a:lumOff val="5000"/>
                  </a:schemeClr>
                </a:solidFill>
                <a:latin typeface="Times New Roman" charset="0"/>
                <a:ea typeface="Times New Roman" charset="0"/>
                <a:cs typeface="Times New Roman" charset="0"/>
              </a:rPr>
              <a:t>addresses. If </a:t>
            </a:r>
            <a:r>
              <a:rPr lang="en-US" dirty="0">
                <a:solidFill>
                  <a:schemeClr val="bg2">
                    <a:lumMod val="95000"/>
                    <a:lumOff val="5000"/>
                  </a:schemeClr>
                </a:solidFill>
                <a:latin typeface="Times New Roman" charset="0"/>
                <a:ea typeface="Times New Roman" charset="0"/>
                <a:cs typeface="Times New Roman" charset="0"/>
              </a:rPr>
              <a:t>you know at compile time where the process will reside in memory, then absolute code can be generated (Static).</a:t>
            </a:r>
          </a:p>
          <a:p>
            <a:r>
              <a:rPr lang="en-US" b="1" dirty="0">
                <a:solidFill>
                  <a:schemeClr val="bg2">
                    <a:lumMod val="95000"/>
                    <a:lumOff val="5000"/>
                  </a:schemeClr>
                </a:solidFill>
                <a:latin typeface="Times New Roman" charset="0"/>
                <a:ea typeface="Times New Roman" charset="0"/>
                <a:cs typeface="Times New Roman" charset="0"/>
              </a:rPr>
              <a:t>Load time</a:t>
            </a:r>
            <a:r>
              <a:rPr lang="en-US" dirty="0">
                <a:solidFill>
                  <a:schemeClr val="bg2">
                    <a:lumMod val="95000"/>
                    <a:lumOff val="5000"/>
                  </a:schemeClr>
                </a:solidFill>
                <a:latin typeface="Times New Roman" charset="0"/>
                <a:ea typeface="Times New Roman" charset="0"/>
                <a:cs typeface="Times New Roman" charset="0"/>
              </a:rPr>
              <a:t>. The compiler translates symbolic addresses to </a:t>
            </a:r>
            <a:r>
              <a:rPr lang="en-US" dirty="0" smtClean="0">
                <a:solidFill>
                  <a:schemeClr val="bg2">
                    <a:lumMod val="95000"/>
                    <a:lumOff val="5000"/>
                  </a:schemeClr>
                </a:solidFill>
                <a:latin typeface="Times New Roman" charset="0"/>
                <a:ea typeface="Times New Roman" charset="0"/>
                <a:cs typeface="Times New Roman" charset="0"/>
              </a:rPr>
              <a:t>relative </a:t>
            </a:r>
            <a:r>
              <a:rPr lang="en-US" dirty="0">
                <a:solidFill>
                  <a:schemeClr val="bg2">
                    <a:lumMod val="95000"/>
                    <a:lumOff val="5000"/>
                  </a:schemeClr>
                </a:solidFill>
                <a:latin typeface="Times New Roman" charset="0"/>
                <a:ea typeface="Times New Roman" charset="0"/>
                <a:cs typeface="Times New Roman" charset="0"/>
              </a:rPr>
              <a:t>addresses. The loader translates these to absolute addresses. If it is not known at compile time where the process will reside in memory, then the compiler must generate relocatable code (Static).</a:t>
            </a:r>
          </a:p>
          <a:p>
            <a:r>
              <a:rPr lang="en-US" b="1" dirty="0">
                <a:solidFill>
                  <a:schemeClr val="bg2">
                    <a:lumMod val="95000"/>
                    <a:lumOff val="5000"/>
                  </a:schemeClr>
                </a:solidFill>
                <a:latin typeface="Times New Roman" charset="0"/>
                <a:ea typeface="Times New Roman" charset="0"/>
                <a:cs typeface="Times New Roman" charset="0"/>
              </a:rPr>
              <a:t>Execution time</a:t>
            </a:r>
            <a:r>
              <a:rPr lang="en-US" dirty="0">
                <a:solidFill>
                  <a:schemeClr val="bg2">
                    <a:lumMod val="95000"/>
                    <a:lumOff val="5000"/>
                  </a:schemeClr>
                </a:solidFill>
                <a:latin typeface="Times New Roman" charset="0"/>
                <a:ea typeface="Times New Roman" charset="0"/>
                <a:cs typeface="Times New Roman" charset="0"/>
              </a:rPr>
              <a:t>. If the process can be moved during its execution from one memory segment to another, then binding must be delayed until run time. The absolute addresses are generated by hardware. Most general-purpose OSs use this method (Dynamic</a:t>
            </a:r>
            <a:r>
              <a:rPr lang="en-US" dirty="0" smtClean="0">
                <a:solidFill>
                  <a:schemeClr val="bg2">
                    <a:lumMod val="95000"/>
                    <a:lumOff val="5000"/>
                  </a:schemeClr>
                </a:solidFill>
                <a:latin typeface="Times New Roman" charset="0"/>
                <a:ea typeface="Times New Roman" charset="0"/>
                <a:cs typeface="Times New Roman" charset="0"/>
              </a:rPr>
              <a:t>).</a:t>
            </a:r>
          </a:p>
          <a:p>
            <a:endParaRPr lang="en-US" dirty="0">
              <a:solidFill>
                <a:schemeClr val="bg2">
                  <a:lumMod val="95000"/>
                  <a:lumOff val="5000"/>
                </a:schemeClr>
              </a:solidFill>
              <a:latin typeface="Times New Roman" charset="0"/>
              <a:ea typeface="Times New Roman" charset="0"/>
              <a:cs typeface="Times New Roman" charset="0"/>
            </a:endParaRPr>
          </a:p>
          <a:p>
            <a:endParaRPr lang="en-US"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55908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457200"/>
            <a:ext cx="8458200" cy="6019800"/>
          </a:xfrm>
          <a:prstGeom prst="rect">
            <a:avLst/>
          </a:prstGeom>
        </p:spPr>
      </p:pic>
    </p:spTree>
    <p:extLst>
      <p:ext uri="{BB962C8B-B14F-4D97-AF65-F5344CB8AC3E}">
        <p14:creationId xmlns:p14="http://schemas.microsoft.com/office/powerpoint/2010/main" val="1021467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762000"/>
            <a:ext cx="8077200" cy="5715000"/>
          </a:xfrm>
        </p:spPr>
        <p:txBody>
          <a:bodyPr>
            <a:normAutofit/>
          </a:bodyPr>
          <a:lstStyle/>
          <a:p>
            <a:pPr algn="just">
              <a:spcBef>
                <a:spcPts val="600"/>
              </a:spcBef>
            </a:pPr>
            <a:r>
              <a:rPr lang="en-US" dirty="0">
                <a:solidFill>
                  <a:schemeClr val="accent3"/>
                </a:solidFill>
              </a:rPr>
              <a:t>Segmentation is a memory-management scheme that supports user view of memory and contains segment. </a:t>
            </a:r>
          </a:p>
          <a:p>
            <a:pPr algn="just">
              <a:spcBef>
                <a:spcPts val="600"/>
              </a:spcBef>
            </a:pPr>
            <a:r>
              <a:rPr lang="en-US" dirty="0">
                <a:solidFill>
                  <a:schemeClr val="accent3"/>
                </a:solidFill>
              </a:rPr>
              <a:t>In below fig. we can see that memory is divided into multiple segments like, subroutine, stack, code, heap,  etc. </a:t>
            </a:r>
          </a:p>
          <a:p>
            <a:pPr algn="just">
              <a:spcBef>
                <a:spcPts val="600"/>
              </a:spcBef>
            </a:pPr>
            <a:endParaRPr lang="en-US" dirty="0">
              <a:solidFill>
                <a:schemeClr val="accent3"/>
              </a:solidFill>
            </a:endParaRPr>
          </a:p>
        </p:txBody>
      </p:sp>
      <p:pic>
        <p:nvPicPr>
          <p:cNvPr id="23" name="Content Placeholder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133600" y="2227612"/>
            <a:ext cx="5257799" cy="4096987"/>
          </a:xfrm>
          <a:prstGeom prst="rect">
            <a:avLst/>
          </a:prstGeom>
          <a:noFill/>
          <a:ln/>
        </p:spPr>
      </p:pic>
      <p:sp>
        <p:nvSpPr>
          <p:cNvPr id="10" name="TextBox 9">
            <a:extLst>
              <a:ext uri="{FF2B5EF4-FFF2-40B4-BE49-F238E27FC236}">
                <a16:creationId xmlns:a16="http://schemas.microsoft.com/office/drawing/2014/main" id="{D861743E-B69C-4532-908C-40C09629375A}"/>
              </a:ext>
            </a:extLst>
          </p:cNvPr>
          <p:cNvSpPr txBox="1"/>
          <p:nvPr/>
        </p:nvSpPr>
        <p:spPr>
          <a:xfrm>
            <a:off x="533400" y="76200"/>
            <a:ext cx="5181600" cy="425758"/>
          </a:xfrm>
          <a:prstGeom prst="rect">
            <a:avLst/>
          </a:prstGeom>
          <a:noFill/>
        </p:spPr>
        <p:txBody>
          <a:bodyPr wrap="square" rtlCol="0">
            <a:spAutoFit/>
          </a:bodyPr>
          <a:lstStyle/>
          <a:p>
            <a:pPr algn="l" eaLnBrk="0" hangingPunct="0">
              <a:lnSpc>
                <a:spcPts val="2600"/>
              </a:lnSpc>
              <a:defRPr/>
            </a:pPr>
            <a:r>
              <a:rPr lang="en-US" sz="2800" b="1" cap="small" dirty="0">
                <a:solidFill>
                  <a:schemeClr val="dk2"/>
                </a:solidFill>
                <a:latin typeface="Century Schoolbook"/>
                <a:ea typeface="+mj-ea"/>
                <a:cs typeface="+mj-cs"/>
              </a:rPr>
              <a:t>Segmentation</a:t>
            </a:r>
          </a:p>
        </p:txBody>
      </p:sp>
    </p:spTree>
    <p:extLst>
      <p:ext uri="{BB962C8B-B14F-4D97-AF65-F5344CB8AC3E}">
        <p14:creationId xmlns:p14="http://schemas.microsoft.com/office/powerpoint/2010/main" val="389021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838200"/>
            <a:ext cx="8077200" cy="5638800"/>
          </a:xfrm>
        </p:spPr>
        <p:txBody>
          <a:bodyPr>
            <a:normAutofit/>
          </a:bodyPr>
          <a:lstStyle/>
          <a:p>
            <a:pPr algn="just">
              <a:spcBef>
                <a:spcPts val="600"/>
              </a:spcBef>
            </a:pPr>
            <a:r>
              <a:rPr lang="en-US" dirty="0">
                <a:solidFill>
                  <a:schemeClr val="accent3"/>
                </a:solidFill>
              </a:rPr>
              <a:t>Users or programmers specify each address by 2 quantities: a segment name &amp; an offset. (contrast to the paging)</a:t>
            </a:r>
          </a:p>
          <a:p>
            <a:pPr algn="just">
              <a:spcBef>
                <a:spcPts val="600"/>
              </a:spcBef>
            </a:pPr>
            <a:r>
              <a:rPr lang="en-US" dirty="0">
                <a:solidFill>
                  <a:schemeClr val="accent3"/>
                </a:solidFill>
              </a:rPr>
              <a:t>For simplicity of implementation, segments are numbered and referred by segment no. rather than name.</a:t>
            </a:r>
          </a:p>
          <a:p>
            <a:pPr algn="just">
              <a:spcBef>
                <a:spcPts val="600"/>
              </a:spcBef>
            </a:pPr>
            <a:r>
              <a:rPr lang="en-US" dirty="0">
                <a:solidFill>
                  <a:schemeClr val="accent3"/>
                </a:solidFill>
              </a:rPr>
              <a:t>So logical address consists of 2 tuple: </a:t>
            </a:r>
          </a:p>
          <a:p>
            <a:pPr marL="0" indent="0" algn="just">
              <a:spcBef>
                <a:spcPts val="600"/>
              </a:spcBef>
              <a:buNone/>
            </a:pPr>
            <a:r>
              <a:rPr lang="en-US" dirty="0">
                <a:solidFill>
                  <a:schemeClr val="accent3"/>
                </a:solidFill>
              </a:rPr>
              <a:t>                          &lt;segment-number, offset&gt; </a:t>
            </a:r>
          </a:p>
          <a:p>
            <a:pPr marL="0" indent="0" algn="just">
              <a:spcBef>
                <a:spcPts val="600"/>
              </a:spcBef>
              <a:buNone/>
            </a:pPr>
            <a:endParaRPr lang="en-US" dirty="0">
              <a:solidFill>
                <a:schemeClr val="accent3"/>
              </a:solidFill>
            </a:endParaRPr>
          </a:p>
          <a:p>
            <a:pPr marL="0" indent="0" algn="just">
              <a:spcBef>
                <a:spcPts val="600"/>
              </a:spcBef>
              <a:buNone/>
            </a:pPr>
            <a:endParaRPr lang="en-US" dirty="0">
              <a:solidFill>
                <a:schemeClr val="accent3"/>
              </a:solidFill>
            </a:endParaRPr>
          </a:p>
          <a:p>
            <a:pPr marL="0" indent="0" algn="just">
              <a:spcBef>
                <a:spcPts val="600"/>
              </a:spcBef>
              <a:buNone/>
            </a:pPr>
            <a:endParaRPr lang="en-US" dirty="0">
              <a:solidFill>
                <a:schemeClr val="accent3"/>
              </a:solidFill>
            </a:endParaRPr>
          </a:p>
          <a:p>
            <a:pPr marL="0" indent="0" algn="just">
              <a:spcBef>
                <a:spcPts val="600"/>
              </a:spcBef>
              <a:buNone/>
            </a:pPr>
            <a:endParaRPr lang="en-US" dirty="0">
              <a:solidFill>
                <a:schemeClr val="accent3"/>
              </a:solidFill>
            </a:endParaRPr>
          </a:p>
          <a:p>
            <a:pPr marL="0" indent="0" algn="just">
              <a:spcBef>
                <a:spcPts val="600"/>
              </a:spcBef>
              <a:buNone/>
            </a:pPr>
            <a:endParaRPr lang="en-US" dirty="0">
              <a:solidFill>
                <a:schemeClr val="accent3"/>
              </a:solidFill>
            </a:endParaRPr>
          </a:p>
          <a:p>
            <a:pPr marL="0" indent="0" algn="just">
              <a:spcBef>
                <a:spcPts val="600"/>
              </a:spcBef>
              <a:buNone/>
            </a:pPr>
            <a:endParaRPr lang="en-US" dirty="0">
              <a:solidFill>
                <a:schemeClr val="accent3"/>
              </a:solidFill>
            </a:endParaRPr>
          </a:p>
          <a:p>
            <a:pPr algn="just">
              <a:spcBef>
                <a:spcPts val="600"/>
              </a:spcBef>
            </a:pPr>
            <a:r>
              <a:rPr lang="en-US" dirty="0">
                <a:solidFill>
                  <a:schemeClr val="accent3"/>
                </a:solidFill>
              </a:rPr>
              <a:t>Here, Segment-number is used to identify a segment.</a:t>
            </a:r>
          </a:p>
          <a:p>
            <a:pPr marL="0" indent="0" algn="just">
              <a:spcBef>
                <a:spcPts val="600"/>
              </a:spcBef>
              <a:buNone/>
            </a:pPr>
            <a:r>
              <a:rPr lang="en-US" dirty="0">
                <a:solidFill>
                  <a:schemeClr val="accent3"/>
                </a:solidFill>
              </a:rPr>
              <a:t>              offset is an original location within a segment.</a:t>
            </a:r>
          </a:p>
        </p:txBody>
      </p:sp>
      <p:sp>
        <p:nvSpPr>
          <p:cNvPr id="14" name="TextBox 13"/>
          <p:cNvSpPr txBox="1"/>
          <p:nvPr/>
        </p:nvSpPr>
        <p:spPr>
          <a:xfrm>
            <a:off x="3503342" y="4154269"/>
            <a:ext cx="2659702" cy="646331"/>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CC63F"/>
                </a:solidFill>
                <a:effectLst/>
                <a:uLnTx/>
                <a:uFillTx/>
                <a:latin typeface="Arial" charset="0"/>
                <a:ea typeface="+mn-ea"/>
                <a:cs typeface="+mn-cs"/>
              </a:rPr>
              <a:t>Logical Address Space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CC63F"/>
                </a:solidFill>
                <a:effectLst/>
                <a:uLnTx/>
                <a:uFillTx/>
                <a:latin typeface="Arial" charset="0"/>
                <a:ea typeface="+mn-ea"/>
                <a:cs typeface="+mn-cs"/>
              </a:rPr>
              <a:t>- Collection of segments</a:t>
            </a:r>
          </a:p>
        </p:txBody>
      </p:sp>
      <p:grpSp>
        <p:nvGrpSpPr>
          <p:cNvPr id="3" name="Group 2">
            <a:extLst>
              <a:ext uri="{FF2B5EF4-FFF2-40B4-BE49-F238E27FC236}">
                <a16:creationId xmlns:a16="http://schemas.microsoft.com/office/drawing/2014/main" id="{FE560A9D-8615-4BD3-9527-6DD1384D8C02}"/>
              </a:ext>
            </a:extLst>
          </p:cNvPr>
          <p:cNvGrpSpPr/>
          <p:nvPr/>
        </p:nvGrpSpPr>
        <p:grpSpPr>
          <a:xfrm>
            <a:off x="1066800" y="3244333"/>
            <a:ext cx="5764452" cy="1708667"/>
            <a:chOff x="1066800" y="2634733"/>
            <a:chExt cx="5764452" cy="1708667"/>
          </a:xfrm>
        </p:grpSpPr>
        <p:pic>
          <p:nvPicPr>
            <p:cNvPr id="12" name="Picture 11"/>
            <p:cNvPicPr>
              <a:picLocks noChangeAspect="1"/>
            </p:cNvPicPr>
            <p:nvPr/>
          </p:nvPicPr>
          <p:blipFill>
            <a:blip r:embed="rId2"/>
            <a:stretch>
              <a:fillRect/>
            </a:stretch>
          </p:blipFill>
          <p:spPr>
            <a:xfrm>
              <a:off x="1066800" y="2667000"/>
              <a:ext cx="1066800" cy="1676400"/>
            </a:xfrm>
            <a:prstGeom prst="rect">
              <a:avLst/>
            </a:prstGeom>
          </p:spPr>
        </p:pic>
        <p:sp>
          <p:nvSpPr>
            <p:cNvPr id="13" name="Right Brace 12"/>
            <p:cNvSpPr/>
            <p:nvPr/>
          </p:nvSpPr>
          <p:spPr>
            <a:xfrm>
              <a:off x="2286000" y="2667000"/>
              <a:ext cx="3810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6" name="Straight Arrow Connector 15"/>
            <p:cNvCxnSpPr/>
            <p:nvPr/>
          </p:nvCxnSpPr>
          <p:spPr>
            <a:xfrm>
              <a:off x="2133600" y="28194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75055" y="2634734"/>
              <a:ext cx="1050288"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CC63F"/>
                  </a:solidFill>
                  <a:effectLst/>
                  <a:uLnTx/>
                  <a:uFillTx/>
                  <a:latin typeface="Arial" charset="0"/>
                  <a:ea typeface="+mn-ea"/>
                  <a:cs typeface="+mn-cs"/>
                </a:rPr>
                <a:t>Segment 1</a:t>
              </a:r>
            </a:p>
          </p:txBody>
        </p:sp>
        <p:pic>
          <p:nvPicPr>
            <p:cNvPr id="20" name="Picture 19"/>
            <p:cNvPicPr>
              <a:picLocks noChangeAspect="1"/>
            </p:cNvPicPr>
            <p:nvPr/>
          </p:nvPicPr>
          <p:blipFill>
            <a:blip r:embed="rId3"/>
            <a:stretch>
              <a:fillRect/>
            </a:stretch>
          </p:blipFill>
          <p:spPr>
            <a:xfrm>
              <a:off x="3810000" y="2634733"/>
              <a:ext cx="3021252" cy="731965"/>
            </a:xfrm>
            <a:prstGeom prst="rect">
              <a:avLst/>
            </a:prstGeom>
          </p:spPr>
        </p:pic>
        <p:sp>
          <p:nvSpPr>
            <p:cNvPr id="21" name="TextBox 20"/>
            <p:cNvSpPr txBox="1"/>
            <p:nvPr/>
          </p:nvSpPr>
          <p:spPr>
            <a:xfrm>
              <a:off x="4076009" y="2743200"/>
              <a:ext cx="1172116" cy="646331"/>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CC63F"/>
                  </a:solidFill>
                  <a:effectLst/>
                  <a:uLnTx/>
                  <a:uFillTx/>
                  <a:latin typeface="Arial" charset="0"/>
                  <a:ea typeface="+mn-ea"/>
                  <a:cs typeface="+mn-cs"/>
                </a:rPr>
                <a:t>Segment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CC63F"/>
                  </a:solidFill>
                  <a:effectLst/>
                  <a:uLnTx/>
                  <a:uFillTx/>
                  <a:latin typeface="Arial" charset="0"/>
                  <a:ea typeface="+mn-ea"/>
                  <a:cs typeface="+mn-cs"/>
                </a:rPr>
                <a:t>name</a:t>
              </a:r>
            </a:p>
          </p:txBody>
        </p:sp>
        <p:sp>
          <p:nvSpPr>
            <p:cNvPr id="22" name="TextBox 21"/>
            <p:cNvSpPr txBox="1"/>
            <p:nvPr/>
          </p:nvSpPr>
          <p:spPr>
            <a:xfrm>
              <a:off x="5643766" y="2831068"/>
              <a:ext cx="805221" cy="400110"/>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8CC63F"/>
                  </a:solidFill>
                  <a:effectLst/>
                  <a:uLnTx/>
                  <a:uFillTx/>
                  <a:latin typeface="Arial" charset="0"/>
                  <a:ea typeface="+mn-ea"/>
                  <a:cs typeface="+mn-cs"/>
                </a:rPr>
                <a:t>offset</a:t>
              </a:r>
            </a:p>
          </p:txBody>
        </p:sp>
      </p:grpSp>
      <p:sp>
        <p:nvSpPr>
          <p:cNvPr id="15" name="TextBox 14">
            <a:extLst>
              <a:ext uri="{FF2B5EF4-FFF2-40B4-BE49-F238E27FC236}">
                <a16:creationId xmlns:a16="http://schemas.microsoft.com/office/drawing/2014/main" id="{CD6F6D27-08B7-4A7F-BC7A-987585402BA1}"/>
              </a:ext>
            </a:extLst>
          </p:cNvPr>
          <p:cNvSpPr txBox="1"/>
          <p:nvPr/>
        </p:nvSpPr>
        <p:spPr>
          <a:xfrm>
            <a:off x="533400" y="103908"/>
            <a:ext cx="5181600" cy="425758"/>
          </a:xfrm>
          <a:prstGeom prst="rect">
            <a:avLst/>
          </a:prstGeom>
          <a:noFill/>
        </p:spPr>
        <p:txBody>
          <a:bodyPr wrap="square" rtlCol="0">
            <a:spAutoFit/>
          </a:bodyPr>
          <a:lstStyle/>
          <a:p>
            <a:pPr marL="0" marR="0" lvl="0" indent="0" algn="l" defTabSz="914400" eaLnBrk="0" latinLnBrk="0" hangingPunct="0">
              <a:lnSpc>
                <a:spcPts val="2600"/>
              </a:lnSpc>
              <a:buClrTx/>
              <a:buSzTx/>
              <a:buFontTx/>
              <a:buNone/>
              <a:tabLst/>
              <a:defRPr/>
            </a:pPr>
            <a:r>
              <a:rPr lang="en-US" sz="2800" b="1" cap="small" dirty="0">
                <a:solidFill>
                  <a:schemeClr val="dk2"/>
                </a:solidFill>
                <a:latin typeface="Century Schoolbook"/>
                <a:ea typeface="+mj-ea"/>
                <a:cs typeface="+mj-cs"/>
              </a:rPr>
              <a:t>Segmentation (Cont’d..)</a:t>
            </a:r>
          </a:p>
        </p:txBody>
      </p:sp>
    </p:spTree>
    <p:extLst>
      <p:ext uri="{BB962C8B-B14F-4D97-AF65-F5344CB8AC3E}">
        <p14:creationId xmlns:p14="http://schemas.microsoft.com/office/powerpoint/2010/main" val="17692334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90600" y="990600"/>
            <a:ext cx="6781800" cy="5297075"/>
          </a:xfrm>
          <a:noFill/>
          <a:ln/>
        </p:spPr>
      </p:pic>
    </p:spTree>
    <p:extLst>
      <p:ext uri="{BB962C8B-B14F-4D97-AF65-F5344CB8AC3E}">
        <p14:creationId xmlns:p14="http://schemas.microsoft.com/office/powerpoint/2010/main" val="2302126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286" y="127794"/>
            <a:ext cx="8255000" cy="658812"/>
          </a:xfrm>
        </p:spPr>
        <p:txBody>
          <a:bodyPr/>
          <a:lstStyle/>
          <a:p>
            <a:pPr eaLnBrk="0" hangingPunct="0">
              <a:defRPr/>
            </a:pPr>
            <a:r>
              <a:rPr lang="en-US" sz="2800" b="1" kern="1200" cap="small" dirty="0">
                <a:solidFill>
                  <a:schemeClr val="dk2"/>
                </a:solidFill>
                <a:latin typeface="Century Schoolbook"/>
              </a:rPr>
              <a:t>Example of Segmentation</a:t>
            </a:r>
          </a:p>
        </p:txBody>
      </p:sp>
      <p:pic>
        <p:nvPicPr>
          <p:cNvPr id="6"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2084832"/>
            <a:ext cx="6934200" cy="4315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361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140688"/>
            <a:ext cx="8077200" cy="3046988"/>
          </a:xfrm>
          <a:prstGeom prst="rect">
            <a:avLst/>
          </a:prstGeom>
        </p:spPr>
        <p:txBody>
          <a:bodyPr wrap="square">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Logical address is 2D</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Physical address is 1D</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Thus, we must define an implementation that maps 2d into 1d.</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This mapping is affected by a Segment Table. </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Each entry of the segment table has Base and Limit. The segment base contains the starting address of the segment where as limit specifies the length of the segment.</a:t>
            </a:r>
          </a:p>
        </p:txBody>
      </p:sp>
      <p:sp>
        <p:nvSpPr>
          <p:cNvPr id="3" name="Rectangle 2">
            <a:extLst>
              <a:ext uri="{FF2B5EF4-FFF2-40B4-BE49-F238E27FC236}">
                <a16:creationId xmlns:a16="http://schemas.microsoft.com/office/drawing/2014/main" id="{B139A873-63FD-4EC6-BF39-8D25F54CB5BB}"/>
              </a:ext>
            </a:extLst>
          </p:cNvPr>
          <p:cNvSpPr/>
          <p:nvPr/>
        </p:nvSpPr>
        <p:spPr>
          <a:xfrm>
            <a:off x="616574" y="43873"/>
            <a:ext cx="5953874" cy="759182"/>
          </a:xfrm>
          <a:prstGeom prst="rect">
            <a:avLst/>
          </a:prstGeom>
        </p:spPr>
        <p:txBody>
          <a:bodyPr wrap="none">
            <a:spAutoFit/>
          </a:bodyPr>
          <a:lstStyle/>
          <a:p>
            <a:pPr marL="0" marR="0" lvl="0" indent="0" algn="l" defTabSz="914400" eaLnBrk="0" latinLnBrk="0" hangingPunct="0">
              <a:lnSpc>
                <a:spcPts val="2600"/>
              </a:lnSpc>
              <a:buClrTx/>
              <a:buSzTx/>
              <a:buFontTx/>
              <a:buNone/>
              <a:tabLst/>
              <a:defRPr/>
            </a:pPr>
            <a:r>
              <a:rPr lang="en-US" sz="2800" b="1" cap="small" dirty="0">
                <a:solidFill>
                  <a:schemeClr val="dk2"/>
                </a:solidFill>
                <a:latin typeface="Century Schoolbook"/>
                <a:ea typeface="+mj-ea"/>
                <a:cs typeface="+mj-cs"/>
              </a:rPr>
              <a:t>Hardware Implementation of </a:t>
            </a:r>
          </a:p>
          <a:p>
            <a:pPr marL="0" marR="0" lvl="0" indent="0" defTabSz="914400" eaLnBrk="0" latinLnBrk="0" hangingPunct="0">
              <a:lnSpc>
                <a:spcPts val="2600"/>
              </a:lnSpc>
              <a:buClrTx/>
              <a:buSzTx/>
              <a:buFontTx/>
              <a:buNone/>
              <a:tabLst/>
              <a:defRPr/>
            </a:pPr>
            <a:r>
              <a:rPr lang="en-US" sz="2800" b="1" cap="small" dirty="0">
                <a:solidFill>
                  <a:schemeClr val="dk2"/>
                </a:solidFill>
                <a:latin typeface="Century Schoolbook"/>
                <a:ea typeface="+mj-ea"/>
                <a:cs typeface="+mj-cs"/>
              </a:rPr>
              <a:t>Segmentation</a:t>
            </a:r>
          </a:p>
        </p:txBody>
      </p:sp>
    </p:spTree>
    <p:extLst>
      <p:ext uri="{BB962C8B-B14F-4D97-AF65-F5344CB8AC3E}">
        <p14:creationId xmlns:p14="http://schemas.microsoft.com/office/powerpoint/2010/main" val="2740384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81533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6B5122B0-B3E3-4CF9-AE0F-42DA1655D564}"/>
              </a:ext>
            </a:extLst>
          </p:cNvPr>
          <p:cNvSpPr/>
          <p:nvPr/>
        </p:nvSpPr>
        <p:spPr>
          <a:xfrm>
            <a:off x="1621170" y="62350"/>
            <a:ext cx="5139548" cy="83099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1" cap="small" dirty="0">
                <a:solidFill>
                  <a:schemeClr val="dk2"/>
                </a:solidFill>
                <a:latin typeface="Century Schoolbook"/>
                <a:ea typeface="+mj-ea"/>
                <a:cs typeface="+mj-cs"/>
              </a:rPr>
              <a:t>Hardware Implementation of </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b="1" cap="small" dirty="0">
                <a:solidFill>
                  <a:schemeClr val="dk2"/>
                </a:solidFill>
                <a:latin typeface="Century Schoolbook"/>
                <a:ea typeface="+mj-ea"/>
                <a:cs typeface="+mj-cs"/>
              </a:rPr>
              <a:t>Segmentation (Cont’d..)</a:t>
            </a:r>
          </a:p>
        </p:txBody>
      </p:sp>
    </p:spTree>
    <p:extLst>
      <p:ext uri="{BB962C8B-B14F-4D97-AF65-F5344CB8AC3E}">
        <p14:creationId xmlns:p14="http://schemas.microsoft.com/office/powerpoint/2010/main" val="1520160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05840"/>
            <a:ext cx="8534400" cy="4556760"/>
          </a:xfrm>
        </p:spPr>
        <p:txBody>
          <a:bodyPr>
            <a:normAutofit fontScale="85000" lnSpcReduction="10000"/>
          </a:bodyPr>
          <a:lstStyle/>
          <a:p>
            <a:r>
              <a:rPr lang="en-US" sz="2400" dirty="0">
                <a:solidFill>
                  <a:schemeClr val="accent3"/>
                </a:solidFill>
              </a:rPr>
              <a:t>A logical address consists of 2 parts: s &amp; d.</a:t>
            </a:r>
          </a:p>
          <a:p>
            <a:r>
              <a:rPr lang="en-US" sz="2400" dirty="0">
                <a:solidFill>
                  <a:schemeClr val="accent3"/>
                </a:solidFill>
              </a:rPr>
              <a:t>Here, S is used as an index into segment table</a:t>
            </a:r>
          </a:p>
          <a:p>
            <a:pPr marL="0" indent="0">
              <a:buNone/>
            </a:pPr>
            <a:r>
              <a:rPr lang="en-US" sz="2400" dirty="0">
                <a:solidFill>
                  <a:schemeClr val="accent3"/>
                </a:solidFill>
              </a:rPr>
              <a:t>              - D must be between 0 and segment limit.</a:t>
            </a:r>
          </a:p>
          <a:p>
            <a:pPr marL="0" indent="0">
              <a:buNone/>
            </a:pPr>
            <a:r>
              <a:rPr lang="en-US" sz="2400" dirty="0">
                <a:solidFill>
                  <a:schemeClr val="accent3"/>
                </a:solidFill>
              </a:rPr>
              <a:t>              - If its not, it will be trapped to OS.</a:t>
            </a:r>
          </a:p>
          <a:p>
            <a:r>
              <a:rPr lang="en-US" sz="2400" b="1" dirty="0">
                <a:solidFill>
                  <a:schemeClr val="accent3"/>
                </a:solidFill>
              </a:rPr>
              <a:t>For Example,</a:t>
            </a:r>
            <a:r>
              <a:rPr lang="en-US" sz="2400" dirty="0">
                <a:solidFill>
                  <a:schemeClr val="accent3"/>
                </a:solidFill>
              </a:rPr>
              <a:t> </a:t>
            </a:r>
          </a:p>
          <a:p>
            <a:pPr lvl="1">
              <a:buFont typeface="Wingdings" panose="05000000000000000000" pitchFamily="2" charset="2"/>
              <a:buChar char="ü"/>
            </a:pPr>
            <a:r>
              <a:rPr lang="en-US" sz="2400" dirty="0">
                <a:solidFill>
                  <a:schemeClr val="accent3"/>
                </a:solidFill>
              </a:rPr>
              <a:t>Segment 2 is 400 bytes long. Begins at 4300. </a:t>
            </a:r>
          </a:p>
          <a:p>
            <a:pPr lvl="1">
              <a:buFont typeface="Wingdings" panose="05000000000000000000" pitchFamily="2" charset="2"/>
              <a:buChar char="ü"/>
            </a:pPr>
            <a:r>
              <a:rPr lang="en-US" sz="2400" dirty="0">
                <a:solidFill>
                  <a:schemeClr val="accent3"/>
                </a:solidFill>
              </a:rPr>
              <a:t>It will check 53 &lt; 0 – limit ( i.e. 400) </a:t>
            </a:r>
          </a:p>
          <a:p>
            <a:pPr lvl="1">
              <a:buFont typeface="Wingdings" panose="05000000000000000000" pitchFamily="2" charset="2"/>
              <a:buChar char="ü"/>
            </a:pPr>
            <a:r>
              <a:rPr lang="en-US" sz="2400" dirty="0">
                <a:solidFill>
                  <a:schemeClr val="accent3"/>
                </a:solidFill>
              </a:rPr>
              <a:t>Thus, a reference to byte 53 of segment 2 is mapped as </a:t>
            </a:r>
          </a:p>
          <a:p>
            <a:pPr marL="342900" lvl="1" indent="0">
              <a:buNone/>
            </a:pPr>
            <a:r>
              <a:rPr lang="en-US" sz="2400" dirty="0">
                <a:solidFill>
                  <a:schemeClr val="accent3"/>
                </a:solidFill>
              </a:rPr>
              <a:t>    4300 + 53 = 4353.</a:t>
            </a:r>
          </a:p>
          <a:p>
            <a:pPr lvl="1">
              <a:buFont typeface="Wingdings" panose="05000000000000000000" pitchFamily="2" charset="2"/>
              <a:buChar char="ü"/>
            </a:pPr>
            <a:r>
              <a:rPr lang="en-US" sz="2400" dirty="0">
                <a:solidFill>
                  <a:schemeClr val="accent3"/>
                </a:solidFill>
              </a:rPr>
              <a:t>now check for 1222 byte for segment 0 .</a:t>
            </a:r>
          </a:p>
          <a:p>
            <a:pPr lvl="1">
              <a:buFont typeface="Wingdings" panose="05000000000000000000" pitchFamily="2" charset="2"/>
              <a:buChar char="ü"/>
            </a:pPr>
            <a:r>
              <a:rPr lang="en-US" sz="2400" dirty="0">
                <a:solidFill>
                  <a:schemeClr val="accent3"/>
                </a:solidFill>
              </a:rPr>
              <a:t>1222 &lt; 0 – 1000 , which is false so it will be trapped to OS.</a:t>
            </a:r>
          </a:p>
        </p:txBody>
      </p:sp>
      <p:sp>
        <p:nvSpPr>
          <p:cNvPr id="4" name="Rectangle 3">
            <a:extLst>
              <a:ext uri="{FF2B5EF4-FFF2-40B4-BE49-F238E27FC236}">
                <a16:creationId xmlns:a16="http://schemas.microsoft.com/office/drawing/2014/main" id="{EC0ECD0A-9DF4-4952-8FA3-F9C69A6198D3}"/>
              </a:ext>
            </a:extLst>
          </p:cNvPr>
          <p:cNvSpPr/>
          <p:nvPr/>
        </p:nvSpPr>
        <p:spPr>
          <a:xfrm>
            <a:off x="1621170" y="62350"/>
            <a:ext cx="5139548" cy="83099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1" cap="small" dirty="0">
                <a:solidFill>
                  <a:schemeClr val="dk2"/>
                </a:solidFill>
                <a:latin typeface="Century Schoolbook"/>
                <a:ea typeface="+mj-ea"/>
                <a:cs typeface="+mj-cs"/>
              </a:rPr>
              <a:t>Hardware Implementation of </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b="1" cap="small" dirty="0">
                <a:solidFill>
                  <a:schemeClr val="dk2"/>
                </a:solidFill>
                <a:latin typeface="Century Schoolbook"/>
                <a:ea typeface="+mj-ea"/>
                <a:cs typeface="+mj-cs"/>
              </a:rPr>
              <a:t>Segmentation (Cont’d..)</a:t>
            </a:r>
          </a:p>
        </p:txBody>
      </p:sp>
    </p:spTree>
    <p:extLst>
      <p:ext uri="{BB962C8B-B14F-4D97-AF65-F5344CB8AC3E}">
        <p14:creationId xmlns:p14="http://schemas.microsoft.com/office/powerpoint/2010/main" val="35237916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5" y="-43868"/>
            <a:ext cx="7886700" cy="777874"/>
          </a:xfrm>
        </p:spPr>
        <p:txBody>
          <a:bodyPr>
            <a:noAutofit/>
          </a:bodyPr>
          <a:lstStyle/>
          <a:p>
            <a:pPr algn="ctr">
              <a:lnSpc>
                <a:spcPct val="100000"/>
              </a:lnSpc>
            </a:pPr>
            <a:r>
              <a:rPr lang="en-US" sz="2800" b="1" kern="1200" cap="small" dirty="0">
                <a:solidFill>
                  <a:schemeClr val="dk2"/>
                </a:solidFill>
                <a:latin typeface="Century Schoolbook"/>
              </a:rPr>
              <a:t>Difference between Segmentation </a:t>
            </a:r>
            <a:br>
              <a:rPr lang="en-US" sz="2800" b="1" kern="1200" cap="small" dirty="0">
                <a:solidFill>
                  <a:schemeClr val="dk2"/>
                </a:solidFill>
                <a:latin typeface="Century Schoolbook"/>
              </a:rPr>
            </a:br>
            <a:r>
              <a:rPr lang="en-US" sz="2800" b="1" kern="1200" cap="small" dirty="0">
                <a:solidFill>
                  <a:schemeClr val="dk2"/>
                </a:solidFill>
                <a:latin typeface="Century Schoolbook"/>
              </a:rPr>
              <a:t>and Paging </a:t>
            </a:r>
          </a:p>
        </p:txBody>
      </p:sp>
      <p:graphicFrame>
        <p:nvGraphicFramePr>
          <p:cNvPr id="6" name="Content Placeholder 5"/>
          <p:cNvGraphicFramePr>
            <a:graphicFrameLocks noGrp="1"/>
          </p:cNvGraphicFramePr>
          <p:nvPr>
            <p:ph idx="1"/>
          </p:nvPr>
        </p:nvGraphicFramePr>
        <p:xfrm>
          <a:off x="768350" y="1066800"/>
          <a:ext cx="7886700" cy="5460912"/>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0000"/>
                    </a:ext>
                  </a:extLst>
                </a:gridCol>
                <a:gridCol w="3432175">
                  <a:extLst>
                    <a:ext uri="{9D8B030D-6E8A-4147-A177-3AD203B41FA5}">
                      <a16:colId xmlns:a16="http://schemas.microsoft.com/office/drawing/2014/main" val="20001"/>
                    </a:ext>
                  </a:extLst>
                </a:gridCol>
                <a:gridCol w="4016375">
                  <a:extLst>
                    <a:ext uri="{9D8B030D-6E8A-4147-A177-3AD203B41FA5}">
                      <a16:colId xmlns:a16="http://schemas.microsoft.com/office/drawing/2014/main" val="20002"/>
                    </a:ext>
                  </a:extLst>
                </a:gridCol>
              </a:tblGrid>
              <a:tr h="803472">
                <a:tc>
                  <a:txBody>
                    <a:bodyPr/>
                    <a:lstStyle/>
                    <a:p>
                      <a:endParaRPr lang="en-US" sz="1800" dirty="0"/>
                    </a:p>
                  </a:txBody>
                  <a:tcPr marL="80998" marR="80998"/>
                </a:tc>
                <a:tc>
                  <a:txBody>
                    <a:bodyPr/>
                    <a:lstStyle/>
                    <a:p>
                      <a:pPr algn="ctr"/>
                      <a:endParaRPr lang="en-US" sz="1800" dirty="0"/>
                    </a:p>
                    <a:p>
                      <a:pPr algn="ctr"/>
                      <a:r>
                        <a:rPr lang="en-US" sz="1800" dirty="0"/>
                        <a:t>Segmentation</a:t>
                      </a:r>
                    </a:p>
                  </a:txBody>
                  <a:tcPr marL="80998" marR="80998"/>
                </a:tc>
                <a:tc>
                  <a:txBody>
                    <a:bodyPr/>
                    <a:lstStyle/>
                    <a:p>
                      <a:pPr algn="ctr"/>
                      <a:endParaRPr lang="en-US" sz="1800" dirty="0"/>
                    </a:p>
                    <a:p>
                      <a:pPr algn="ctr"/>
                      <a:r>
                        <a:rPr lang="en-US" sz="1800" dirty="0"/>
                        <a:t>Paging</a:t>
                      </a:r>
                    </a:p>
                  </a:txBody>
                  <a:tcPr marL="80998" marR="80998"/>
                </a:tc>
                <a:extLst>
                  <a:ext uri="{0D108BD9-81ED-4DB2-BD59-A6C34878D82A}">
                    <a16:rowId xmlns:a16="http://schemas.microsoft.com/office/drawing/2014/main" val="10000"/>
                  </a:ext>
                </a:extLst>
              </a:tr>
              <a:tr h="803472">
                <a:tc>
                  <a:txBody>
                    <a:bodyPr/>
                    <a:lstStyle/>
                    <a:p>
                      <a:r>
                        <a:rPr lang="en-US" sz="1800" dirty="0"/>
                        <a:t>1</a:t>
                      </a:r>
                    </a:p>
                  </a:txBody>
                  <a:tcPr marL="80998" marR="80998"/>
                </a:tc>
                <a:tc>
                  <a:txBody>
                    <a:bodyPr/>
                    <a:lstStyle/>
                    <a:p>
                      <a:r>
                        <a:rPr lang="en-US" sz="1800" dirty="0"/>
                        <a:t>Program is divided into variable size segments.</a:t>
                      </a:r>
                    </a:p>
                  </a:txBody>
                  <a:tcPr marL="80998" marR="80998"/>
                </a:tc>
                <a:tc>
                  <a:txBody>
                    <a:bodyPr/>
                    <a:lstStyle/>
                    <a:p>
                      <a:r>
                        <a:rPr lang="en-US" sz="1800" dirty="0"/>
                        <a:t>Program</a:t>
                      </a:r>
                      <a:r>
                        <a:rPr lang="en-US" sz="1800" baseline="0" dirty="0"/>
                        <a:t> is divided into fix size of pages.</a:t>
                      </a:r>
                      <a:endParaRPr lang="en-US" sz="1800" dirty="0"/>
                    </a:p>
                  </a:txBody>
                  <a:tcPr marL="80998" marR="80998"/>
                </a:tc>
                <a:extLst>
                  <a:ext uri="{0D108BD9-81ED-4DB2-BD59-A6C34878D82A}">
                    <a16:rowId xmlns:a16="http://schemas.microsoft.com/office/drawing/2014/main" val="10001"/>
                  </a:ext>
                </a:extLst>
              </a:tr>
              <a:tr h="803472">
                <a:tc>
                  <a:txBody>
                    <a:bodyPr/>
                    <a:lstStyle/>
                    <a:p>
                      <a:r>
                        <a:rPr lang="en-US" sz="1800" dirty="0"/>
                        <a:t>2</a:t>
                      </a:r>
                    </a:p>
                  </a:txBody>
                  <a:tcPr marL="80998" marR="80998"/>
                </a:tc>
                <a:tc>
                  <a:txBody>
                    <a:bodyPr/>
                    <a:lstStyle/>
                    <a:p>
                      <a:r>
                        <a:rPr lang="en-US" sz="1800" dirty="0"/>
                        <a:t>Segmentation</a:t>
                      </a:r>
                      <a:r>
                        <a:rPr lang="en-US" sz="1800" baseline="0" dirty="0"/>
                        <a:t> is slower than paging.</a:t>
                      </a:r>
                      <a:endParaRPr lang="en-US" sz="1800" dirty="0"/>
                    </a:p>
                  </a:txBody>
                  <a:tcPr marL="80998" marR="80998"/>
                </a:tc>
                <a:tc>
                  <a:txBody>
                    <a:bodyPr/>
                    <a:lstStyle/>
                    <a:p>
                      <a:r>
                        <a:rPr lang="en-US" sz="1800" dirty="0"/>
                        <a:t>Paging is faster than segmentation.</a:t>
                      </a:r>
                    </a:p>
                  </a:txBody>
                  <a:tcPr marL="80998" marR="80998"/>
                </a:tc>
                <a:extLst>
                  <a:ext uri="{0D108BD9-81ED-4DB2-BD59-A6C34878D82A}">
                    <a16:rowId xmlns:a16="http://schemas.microsoft.com/office/drawing/2014/main" val="10002"/>
                  </a:ext>
                </a:extLst>
              </a:tr>
              <a:tr h="803472">
                <a:tc>
                  <a:txBody>
                    <a:bodyPr/>
                    <a:lstStyle/>
                    <a:p>
                      <a:r>
                        <a:rPr lang="en-US" sz="1800" dirty="0"/>
                        <a:t>3</a:t>
                      </a:r>
                    </a:p>
                  </a:txBody>
                  <a:tcPr marL="80998" marR="80998"/>
                </a:tc>
                <a:tc>
                  <a:txBody>
                    <a:bodyPr/>
                    <a:lstStyle/>
                    <a:p>
                      <a:r>
                        <a:rPr lang="en-US" sz="1800" dirty="0"/>
                        <a:t>Segmentation is visible to the user.</a:t>
                      </a:r>
                    </a:p>
                  </a:txBody>
                  <a:tcPr marL="80998" marR="80998"/>
                </a:tc>
                <a:tc>
                  <a:txBody>
                    <a:bodyPr/>
                    <a:lstStyle/>
                    <a:p>
                      <a:r>
                        <a:rPr lang="en-US" sz="1800" dirty="0"/>
                        <a:t>Paging is invisible to the user. </a:t>
                      </a:r>
                    </a:p>
                  </a:txBody>
                  <a:tcPr marL="80998" marR="80998"/>
                </a:tc>
                <a:extLst>
                  <a:ext uri="{0D108BD9-81ED-4DB2-BD59-A6C34878D82A}">
                    <a16:rowId xmlns:a16="http://schemas.microsoft.com/office/drawing/2014/main" val="10003"/>
                  </a:ext>
                </a:extLst>
              </a:tr>
              <a:tr h="803472">
                <a:tc>
                  <a:txBody>
                    <a:bodyPr/>
                    <a:lstStyle/>
                    <a:p>
                      <a:r>
                        <a:rPr lang="en-US" sz="1800" dirty="0"/>
                        <a:t>4</a:t>
                      </a:r>
                    </a:p>
                  </a:txBody>
                  <a:tcPr marL="80998" marR="80998"/>
                </a:tc>
                <a:tc>
                  <a:txBody>
                    <a:bodyPr/>
                    <a:lstStyle/>
                    <a:p>
                      <a:r>
                        <a:rPr lang="en-US" sz="1800" dirty="0"/>
                        <a:t>Segmentation eliminates internal fragmentation.</a:t>
                      </a:r>
                    </a:p>
                  </a:txBody>
                  <a:tcPr marL="80998" marR="80998"/>
                </a:tc>
                <a:tc>
                  <a:txBody>
                    <a:bodyPr/>
                    <a:lstStyle/>
                    <a:p>
                      <a:r>
                        <a:rPr lang="en-US" sz="1800" dirty="0"/>
                        <a:t>Paging suffers from</a:t>
                      </a:r>
                      <a:r>
                        <a:rPr lang="en-US" sz="1800" baseline="0" dirty="0"/>
                        <a:t> internal fragmentation.</a:t>
                      </a:r>
                      <a:endParaRPr lang="en-US" sz="1800" dirty="0"/>
                    </a:p>
                  </a:txBody>
                  <a:tcPr marL="80998" marR="80998"/>
                </a:tc>
                <a:extLst>
                  <a:ext uri="{0D108BD9-81ED-4DB2-BD59-A6C34878D82A}">
                    <a16:rowId xmlns:a16="http://schemas.microsoft.com/office/drawing/2014/main" val="10004"/>
                  </a:ext>
                </a:extLst>
              </a:tr>
              <a:tr h="803472">
                <a:tc>
                  <a:txBody>
                    <a:bodyPr/>
                    <a:lstStyle/>
                    <a:p>
                      <a:r>
                        <a:rPr lang="en-US" sz="1800" dirty="0"/>
                        <a:t>5</a:t>
                      </a:r>
                    </a:p>
                  </a:txBody>
                  <a:tcPr marL="80998" marR="80998"/>
                </a:tc>
                <a:tc>
                  <a:txBody>
                    <a:bodyPr/>
                    <a:lstStyle/>
                    <a:p>
                      <a:r>
                        <a:rPr lang="en-US" sz="1800" dirty="0"/>
                        <a:t>Segmentation suffers</a:t>
                      </a:r>
                      <a:r>
                        <a:rPr lang="en-US" sz="1800" baseline="0" dirty="0"/>
                        <a:t> from external fragmentation.</a:t>
                      </a:r>
                      <a:endParaRPr lang="en-US" sz="1800" dirty="0"/>
                    </a:p>
                  </a:txBody>
                  <a:tcPr marL="80998" marR="80998"/>
                </a:tc>
                <a:tc>
                  <a:txBody>
                    <a:bodyPr/>
                    <a:lstStyle/>
                    <a:p>
                      <a:r>
                        <a:rPr lang="en-US" sz="1800" dirty="0"/>
                        <a:t>There</a:t>
                      </a:r>
                      <a:r>
                        <a:rPr lang="en-US" sz="1800" baseline="0" dirty="0"/>
                        <a:t> is no external fragmentation.</a:t>
                      </a:r>
                      <a:endParaRPr lang="en-US" sz="1800" dirty="0"/>
                    </a:p>
                  </a:txBody>
                  <a:tcPr marL="80998" marR="80998"/>
                </a:tc>
                <a:extLst>
                  <a:ext uri="{0D108BD9-81ED-4DB2-BD59-A6C34878D82A}">
                    <a16:rowId xmlns:a16="http://schemas.microsoft.com/office/drawing/2014/main" val="10005"/>
                  </a:ext>
                </a:extLst>
              </a:tr>
              <a:tr h="604608">
                <a:tc>
                  <a:txBody>
                    <a:bodyPr/>
                    <a:lstStyle/>
                    <a:p>
                      <a:r>
                        <a:rPr lang="en-US" sz="1800" dirty="0"/>
                        <a:t>6</a:t>
                      </a:r>
                    </a:p>
                  </a:txBody>
                  <a:tcPr marL="80998" marR="80998"/>
                </a:tc>
                <a:tc>
                  <a:txBody>
                    <a:bodyPr/>
                    <a:lstStyle/>
                    <a:p>
                      <a:r>
                        <a:rPr lang="en-US" sz="1800" dirty="0"/>
                        <a:t>OS maintain a list of free holes in main memory.</a:t>
                      </a:r>
                    </a:p>
                  </a:txBody>
                  <a:tcPr marL="80998" marR="80998"/>
                </a:tc>
                <a:tc>
                  <a:txBody>
                    <a:bodyPr/>
                    <a:lstStyle/>
                    <a:p>
                      <a:r>
                        <a:rPr lang="en-US" sz="1800" dirty="0"/>
                        <a:t>OS</a:t>
                      </a:r>
                      <a:r>
                        <a:rPr lang="en-US" sz="1800" baseline="0" dirty="0"/>
                        <a:t> must maintain a free frame list</a:t>
                      </a:r>
                      <a:endParaRPr lang="en-US" sz="1800" dirty="0"/>
                    </a:p>
                  </a:txBody>
                  <a:tcPr marL="80998" marR="8099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09094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091184"/>
          </a:xfrm>
        </p:spPr>
        <p:txBody>
          <a:bodyPr>
            <a:normAutofit/>
          </a:bodyPr>
          <a:lstStyle/>
          <a:p>
            <a:pPr algn="ctr">
              <a:lnSpc>
                <a:spcPct val="100000"/>
              </a:lnSpc>
            </a:pPr>
            <a:r>
              <a:rPr lang="en-US" sz="2800" b="1" kern="1200" cap="small" dirty="0">
                <a:solidFill>
                  <a:schemeClr val="dk2"/>
                </a:solidFill>
                <a:latin typeface="Century Schoolbook"/>
              </a:rPr>
              <a:t>Advantages of Segmentation</a:t>
            </a:r>
          </a:p>
        </p:txBody>
      </p:sp>
      <p:sp>
        <p:nvSpPr>
          <p:cNvPr id="3" name="Content Placeholder 2"/>
          <p:cNvSpPr>
            <a:spLocks noGrp="1"/>
          </p:cNvSpPr>
          <p:nvPr>
            <p:ph idx="1"/>
          </p:nvPr>
        </p:nvSpPr>
        <p:spPr>
          <a:xfrm>
            <a:off x="381000" y="990600"/>
            <a:ext cx="7677151" cy="4480560"/>
          </a:xfrm>
        </p:spPr>
        <p:txBody>
          <a:bodyPr>
            <a:noAutofit/>
          </a:bodyPr>
          <a:lstStyle/>
          <a:p>
            <a:pPr algn="just"/>
            <a:r>
              <a:rPr lang="en-US" sz="2400" dirty="0">
                <a:solidFill>
                  <a:schemeClr val="accent3"/>
                </a:solidFill>
              </a:rPr>
              <a:t>Segmentation is useful for memory management.</a:t>
            </a:r>
          </a:p>
          <a:p>
            <a:pPr algn="just"/>
            <a:r>
              <a:rPr lang="en-US" sz="2400" dirty="0">
                <a:solidFill>
                  <a:schemeClr val="accent3"/>
                </a:solidFill>
              </a:rPr>
              <a:t>Using segmentation users can partition their programs into number of subtask i.e. modules which are operate independently from each another.</a:t>
            </a:r>
          </a:p>
          <a:p>
            <a:pPr algn="just"/>
            <a:r>
              <a:rPr lang="en-US" sz="2400" dirty="0">
                <a:solidFill>
                  <a:schemeClr val="accent3"/>
                </a:solidFill>
              </a:rPr>
              <a:t>Segments increases data sharing between two processes.</a:t>
            </a:r>
          </a:p>
          <a:p>
            <a:pPr algn="just"/>
            <a:r>
              <a:rPr lang="en-US" sz="2400" dirty="0">
                <a:solidFill>
                  <a:schemeClr val="accent3"/>
                </a:solidFill>
              </a:rPr>
              <a:t>Segmentation allows to extend the address ability of a processor </a:t>
            </a:r>
          </a:p>
          <a:p>
            <a:pPr algn="just"/>
            <a:r>
              <a:rPr lang="en-US" sz="2400" dirty="0">
                <a:solidFill>
                  <a:schemeClr val="accent3"/>
                </a:solidFill>
              </a:rPr>
              <a:t>Segmentation provides facility to separate the memory areas for heap, code, stack, data, etc.</a:t>
            </a:r>
          </a:p>
        </p:txBody>
      </p:sp>
    </p:spTree>
    <p:extLst>
      <p:ext uri="{BB962C8B-B14F-4D97-AF65-F5344CB8AC3E}">
        <p14:creationId xmlns:p14="http://schemas.microsoft.com/office/powerpoint/2010/main" val="56359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7880" y="1247599"/>
            <a:ext cx="8259762" cy="4022725"/>
          </a:xfrm>
        </p:spPr>
        <p:txBody>
          <a:bodyPr/>
          <a:lstStyle/>
          <a:p>
            <a:r>
              <a:rPr lang="en-US" b="1" dirty="0">
                <a:solidFill>
                  <a:schemeClr val="bg2">
                    <a:lumMod val="95000"/>
                    <a:lumOff val="5000"/>
                  </a:schemeClr>
                </a:solidFill>
                <a:latin typeface="Times New Roman" charset="0"/>
                <a:ea typeface="Times New Roman" charset="0"/>
                <a:cs typeface="Times New Roman" charset="0"/>
              </a:rPr>
              <a:t>Absolute code:  </a:t>
            </a:r>
            <a:r>
              <a:rPr lang="en-US" dirty="0">
                <a:solidFill>
                  <a:schemeClr val="bg2">
                    <a:lumMod val="95000"/>
                    <a:lumOff val="5000"/>
                  </a:schemeClr>
                </a:solidFill>
                <a:latin typeface="Times New Roman" charset="0"/>
                <a:ea typeface="Times New Roman" charset="0"/>
                <a:cs typeface="Times New Roman" charset="0"/>
              </a:rPr>
              <a:t>I</a:t>
            </a:r>
            <a:r>
              <a:rPr lang="en-US" dirty="0" smtClean="0">
                <a:solidFill>
                  <a:schemeClr val="bg2">
                    <a:lumMod val="95000"/>
                    <a:lumOff val="5000"/>
                  </a:schemeClr>
                </a:solidFill>
                <a:latin typeface="Times New Roman" charset="0"/>
                <a:ea typeface="Times New Roman" charset="0"/>
                <a:cs typeface="Times New Roman" charset="0"/>
              </a:rPr>
              <a:t>t </a:t>
            </a:r>
            <a:r>
              <a:rPr lang="en-US" dirty="0">
                <a:solidFill>
                  <a:schemeClr val="bg2">
                    <a:lumMod val="95000"/>
                    <a:lumOff val="5000"/>
                  </a:schemeClr>
                </a:solidFill>
                <a:latin typeface="Times New Roman" charset="0"/>
                <a:ea typeface="Times New Roman" charset="0"/>
                <a:cs typeface="Times New Roman" charset="0"/>
              </a:rPr>
              <a:t>is a code and data  which will placed where you insist assembler to be placed. </a:t>
            </a:r>
            <a:endParaRPr lang="en-US" dirty="0" smtClean="0">
              <a:solidFill>
                <a:schemeClr val="bg2">
                  <a:lumMod val="95000"/>
                  <a:lumOff val="5000"/>
                </a:schemeClr>
              </a:solidFill>
              <a:latin typeface="Times New Roman" charset="0"/>
              <a:ea typeface="Times New Roman" charset="0"/>
              <a:cs typeface="Times New Roman" charset="0"/>
            </a:endParaRPr>
          </a:p>
          <a:p>
            <a:r>
              <a:rPr lang="en-US" b="1" dirty="0" smtClean="0">
                <a:solidFill>
                  <a:schemeClr val="bg2">
                    <a:lumMod val="95000"/>
                    <a:lumOff val="5000"/>
                  </a:schemeClr>
                </a:solidFill>
                <a:latin typeface="Times New Roman" charset="0"/>
                <a:ea typeface="Times New Roman" charset="0"/>
                <a:cs typeface="Times New Roman" charset="0"/>
              </a:rPr>
              <a:t>Reloadable code: </a:t>
            </a:r>
            <a:r>
              <a:rPr lang="en-US" dirty="0">
                <a:solidFill>
                  <a:schemeClr val="bg2">
                    <a:lumMod val="95000"/>
                    <a:lumOff val="5000"/>
                  </a:schemeClr>
                </a:solidFill>
                <a:latin typeface="Times New Roman" charset="0"/>
                <a:ea typeface="Times New Roman" charset="0"/>
                <a:cs typeface="Times New Roman" charset="0"/>
              </a:rPr>
              <a:t>C</a:t>
            </a:r>
            <a:r>
              <a:rPr lang="en-US" dirty="0" smtClean="0">
                <a:solidFill>
                  <a:schemeClr val="bg2">
                    <a:lumMod val="95000"/>
                    <a:lumOff val="5000"/>
                  </a:schemeClr>
                </a:solidFill>
                <a:latin typeface="Times New Roman" charset="0"/>
                <a:ea typeface="Times New Roman" charset="0"/>
                <a:cs typeface="Times New Roman" charset="0"/>
              </a:rPr>
              <a:t>an </a:t>
            </a:r>
            <a:r>
              <a:rPr lang="en-US" dirty="0">
                <a:solidFill>
                  <a:schemeClr val="bg2">
                    <a:lumMod val="95000"/>
                    <a:lumOff val="5000"/>
                  </a:schemeClr>
                </a:solidFill>
                <a:latin typeface="Times New Roman" charset="0"/>
                <a:ea typeface="Times New Roman" charset="0"/>
                <a:cs typeface="Times New Roman" charset="0"/>
              </a:rPr>
              <a:t>load anywhere in memory it generally divide into control section and all memory address are expressed relative to the start of a control section</a:t>
            </a:r>
            <a:r>
              <a:rPr lang="en-US" dirty="0"/>
              <a:t>.</a:t>
            </a:r>
          </a:p>
          <a:p>
            <a:endParaRPr lang="en-US" dirty="0">
              <a:solidFill>
                <a:schemeClr val="bg2">
                  <a:lumMod val="95000"/>
                  <a:lumOff val="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203394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129304"/>
            <a:ext cx="7290054" cy="674255"/>
          </a:xfrm>
        </p:spPr>
        <p:txBody>
          <a:bodyPr>
            <a:normAutofit/>
          </a:bodyPr>
          <a:lstStyle/>
          <a:p>
            <a:pPr algn="ctr">
              <a:lnSpc>
                <a:spcPct val="100000"/>
              </a:lnSpc>
            </a:pPr>
            <a:r>
              <a:rPr lang="en-US" sz="2800" b="1" kern="1200" cap="small" dirty="0">
                <a:solidFill>
                  <a:schemeClr val="dk2"/>
                </a:solidFill>
                <a:latin typeface="Century Schoolbook"/>
              </a:rPr>
              <a:t>Disadvantages of Segmentation</a:t>
            </a:r>
          </a:p>
        </p:txBody>
      </p:sp>
      <p:sp>
        <p:nvSpPr>
          <p:cNvPr id="3" name="Content Placeholder 2"/>
          <p:cNvSpPr>
            <a:spLocks noGrp="1"/>
          </p:cNvSpPr>
          <p:nvPr>
            <p:ph idx="1"/>
          </p:nvPr>
        </p:nvSpPr>
        <p:spPr>
          <a:xfrm>
            <a:off x="381000" y="990600"/>
            <a:ext cx="7677151" cy="4480560"/>
          </a:xfrm>
        </p:spPr>
        <p:txBody>
          <a:bodyPr>
            <a:noAutofit/>
          </a:bodyPr>
          <a:lstStyle/>
          <a:p>
            <a:r>
              <a:rPr lang="en-US" sz="2400" dirty="0">
                <a:solidFill>
                  <a:schemeClr val="accent3"/>
                </a:solidFill>
              </a:rPr>
              <a:t>In segmentation external fragmentation is mostly present.</a:t>
            </a:r>
          </a:p>
          <a:p>
            <a:r>
              <a:rPr lang="en-US" sz="2400" dirty="0">
                <a:solidFill>
                  <a:schemeClr val="accent3"/>
                </a:solidFill>
              </a:rPr>
              <a:t>Costly algorithm.</a:t>
            </a:r>
          </a:p>
          <a:p>
            <a:r>
              <a:rPr lang="en-US" sz="2400" dirty="0">
                <a:solidFill>
                  <a:schemeClr val="accent3"/>
                </a:solidFill>
              </a:rPr>
              <a:t>Segmentation finds free memory area big enough.</a:t>
            </a:r>
          </a:p>
          <a:p>
            <a:r>
              <a:rPr lang="en-US" sz="2400" dirty="0">
                <a:solidFill>
                  <a:schemeClr val="accent3"/>
                </a:solidFill>
              </a:rPr>
              <a:t>When we use paging it generates list of free pages.</a:t>
            </a:r>
          </a:p>
          <a:p>
            <a:r>
              <a:rPr lang="en-US" sz="2400" dirty="0">
                <a:solidFill>
                  <a:schemeClr val="accent3"/>
                </a:solidFill>
              </a:rPr>
              <a:t>Implementation is very complex.</a:t>
            </a:r>
          </a:p>
        </p:txBody>
      </p:sp>
    </p:spTree>
    <p:extLst>
      <p:ext uri="{BB962C8B-B14F-4D97-AF65-F5344CB8AC3E}">
        <p14:creationId xmlns:p14="http://schemas.microsoft.com/office/powerpoint/2010/main" val="937954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09" y="78797"/>
            <a:ext cx="6493164" cy="701674"/>
          </a:xfrm>
        </p:spPr>
        <p:txBody>
          <a:bodyPr>
            <a:normAutofit/>
          </a:bodyPr>
          <a:lstStyle/>
          <a:p>
            <a:pPr algn="ctr">
              <a:lnSpc>
                <a:spcPct val="100000"/>
              </a:lnSpc>
            </a:pPr>
            <a:r>
              <a:rPr lang="en-US" sz="2800" b="1" kern="1200" cap="small" dirty="0">
                <a:solidFill>
                  <a:schemeClr val="dk2"/>
                </a:solidFill>
                <a:latin typeface="Century Schoolbook"/>
              </a:rPr>
              <a:t>Structure of Page Table</a:t>
            </a:r>
          </a:p>
        </p:txBody>
      </p:sp>
      <p:sp>
        <p:nvSpPr>
          <p:cNvPr id="3" name="Content Placeholder 2"/>
          <p:cNvSpPr>
            <a:spLocks noGrp="1"/>
          </p:cNvSpPr>
          <p:nvPr>
            <p:ph idx="1"/>
          </p:nvPr>
        </p:nvSpPr>
        <p:spPr>
          <a:xfrm>
            <a:off x="628650" y="1143000"/>
            <a:ext cx="7886700" cy="5033963"/>
          </a:xfrm>
        </p:spPr>
        <p:txBody>
          <a:bodyPr/>
          <a:lstStyle/>
          <a:p>
            <a:pPr marL="457200" indent="-457200">
              <a:buFont typeface="+mj-lt"/>
              <a:buAutoNum type="arabicParenR"/>
            </a:pPr>
            <a:r>
              <a:rPr lang="en-US" dirty="0">
                <a:solidFill>
                  <a:schemeClr val="accent3"/>
                </a:solidFill>
              </a:rPr>
              <a:t>Hierarchical Paging (Multilevel Page Table).</a:t>
            </a:r>
          </a:p>
          <a:p>
            <a:pPr marL="457200" indent="-457200">
              <a:buFont typeface="+mj-lt"/>
              <a:buAutoNum type="arabicParenR"/>
            </a:pPr>
            <a:r>
              <a:rPr lang="en-US" dirty="0">
                <a:solidFill>
                  <a:schemeClr val="accent3"/>
                </a:solidFill>
              </a:rPr>
              <a:t>Inverted Page Table.</a:t>
            </a:r>
          </a:p>
          <a:p>
            <a:pPr marL="457200" indent="-457200">
              <a:buFont typeface="+mj-lt"/>
              <a:buAutoNum type="arabicParenR"/>
            </a:pPr>
            <a:r>
              <a:rPr lang="en-US" dirty="0">
                <a:solidFill>
                  <a:schemeClr val="accent3"/>
                </a:solidFill>
              </a:rPr>
              <a:t>Hashed Page Table.</a:t>
            </a:r>
          </a:p>
        </p:txBody>
      </p:sp>
    </p:spTree>
    <p:extLst>
      <p:ext uri="{BB962C8B-B14F-4D97-AF65-F5344CB8AC3E}">
        <p14:creationId xmlns:p14="http://schemas.microsoft.com/office/powerpoint/2010/main" val="4026538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09" y="78797"/>
            <a:ext cx="6493164" cy="701674"/>
          </a:xfrm>
        </p:spPr>
        <p:txBody>
          <a:bodyPr>
            <a:normAutofit/>
          </a:bodyPr>
          <a:lstStyle/>
          <a:p>
            <a:pPr algn="ctr">
              <a:lnSpc>
                <a:spcPct val="100000"/>
              </a:lnSpc>
            </a:pPr>
            <a:r>
              <a:rPr lang="en-US" sz="2800" b="1" kern="1200" cap="small" dirty="0">
                <a:solidFill>
                  <a:schemeClr val="dk2"/>
                </a:solidFill>
                <a:latin typeface="Century Schoolbook"/>
              </a:rPr>
              <a:t>Structure of Page Table</a:t>
            </a:r>
          </a:p>
        </p:txBody>
      </p:sp>
      <p:sp>
        <p:nvSpPr>
          <p:cNvPr id="3" name="Content Placeholder 2"/>
          <p:cNvSpPr>
            <a:spLocks noGrp="1"/>
          </p:cNvSpPr>
          <p:nvPr>
            <p:ph idx="1"/>
          </p:nvPr>
        </p:nvSpPr>
        <p:spPr>
          <a:xfrm>
            <a:off x="628650" y="1143000"/>
            <a:ext cx="7886700" cy="5033963"/>
          </a:xfrm>
        </p:spPr>
        <p:txBody>
          <a:bodyPr/>
          <a:lstStyle/>
          <a:p>
            <a:pPr marL="457200" indent="-457200">
              <a:buFont typeface="+mj-lt"/>
              <a:buAutoNum type="arabicParenR"/>
            </a:pPr>
            <a:r>
              <a:rPr lang="en-US" dirty="0">
                <a:solidFill>
                  <a:schemeClr val="accent3"/>
                </a:solidFill>
              </a:rPr>
              <a:t>Hierarchical Paging (Multilevel Page Table).</a:t>
            </a:r>
          </a:p>
          <a:p>
            <a:pPr marL="461963" indent="0" algn="just">
              <a:buNone/>
            </a:pPr>
            <a:r>
              <a:rPr lang="en-US" b="1" dirty="0">
                <a:solidFill>
                  <a:schemeClr val="accent3"/>
                </a:solidFill>
              </a:rPr>
              <a:t>Multilevel Paging</a:t>
            </a:r>
            <a:r>
              <a:rPr lang="en-US" dirty="0">
                <a:solidFill>
                  <a:schemeClr val="accent3"/>
                </a:solidFill>
              </a:rPr>
              <a:t> is a paging scheme which consist of two or more levels of page tables in a hierarchical manner. It is also known as hierarchical paging. </a:t>
            </a:r>
          </a:p>
          <a:p>
            <a:pPr marL="461963" indent="0" algn="just">
              <a:buNone/>
            </a:pPr>
            <a:r>
              <a:rPr lang="en-US" dirty="0">
                <a:solidFill>
                  <a:schemeClr val="accent3"/>
                </a:solidFill>
              </a:rPr>
              <a:t>The entries of the level 1 page table are pointers to a level 2 page table and entries of the level 2 page tables are pointers to a level 3 page table and so on. </a:t>
            </a:r>
          </a:p>
          <a:p>
            <a:pPr marL="461963" indent="0" algn="just">
              <a:buNone/>
            </a:pPr>
            <a:r>
              <a:rPr lang="en-US" dirty="0">
                <a:solidFill>
                  <a:schemeClr val="accent3"/>
                </a:solidFill>
              </a:rPr>
              <a:t>The entries of the last level page table are stores actual frame information. </a:t>
            </a:r>
          </a:p>
          <a:p>
            <a:pPr marL="461963" indent="0" algn="just">
              <a:buNone/>
            </a:pPr>
            <a:r>
              <a:rPr lang="en-US" dirty="0">
                <a:solidFill>
                  <a:schemeClr val="accent3"/>
                </a:solidFill>
              </a:rPr>
              <a:t>Level 1 contain single page table and address of that table is stored in PTBR (Page Table Base Register).</a:t>
            </a:r>
          </a:p>
        </p:txBody>
      </p:sp>
    </p:spTree>
    <p:extLst>
      <p:ext uri="{BB962C8B-B14F-4D97-AF65-F5344CB8AC3E}">
        <p14:creationId xmlns:p14="http://schemas.microsoft.com/office/powerpoint/2010/main" val="2258295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29A9-B0E8-44FD-94E1-1D3449F41FFA}"/>
              </a:ext>
            </a:extLst>
          </p:cNvPr>
          <p:cNvSpPr>
            <a:spLocks noGrp="1"/>
          </p:cNvSpPr>
          <p:nvPr>
            <p:ph type="title"/>
          </p:nvPr>
        </p:nvSpPr>
        <p:spPr>
          <a:xfrm>
            <a:off x="455613" y="1004888"/>
            <a:ext cx="8255000" cy="4684712"/>
          </a:xfrm>
        </p:spPr>
        <p:txBody>
          <a:bodyPr/>
          <a:lstStyle/>
          <a:p>
            <a:pPr>
              <a:buClr>
                <a:srgbClr val="709E32"/>
              </a:buClr>
            </a:pPr>
            <a:r>
              <a:rPr lang="en-US" dirty="0"/>
              <a:t>A logical address (on 32-bit machine with 1K page size) is divided into:</a:t>
            </a:r>
            <a:br>
              <a:rPr lang="en-US" dirty="0"/>
            </a:br>
            <a:r>
              <a:rPr lang="en-US" dirty="0"/>
              <a:t>   -  a page number consisting of 22 bits</a:t>
            </a:r>
            <a:br>
              <a:rPr lang="en-US" dirty="0"/>
            </a:br>
            <a:r>
              <a:rPr lang="en-US" dirty="0"/>
              <a:t>   -  a page offset consisting of 10 bits</a:t>
            </a:r>
            <a:br>
              <a:rPr lang="en-US" dirty="0"/>
            </a:br>
            <a:r>
              <a:rPr lang="en-US" dirty="0"/>
              <a:t/>
            </a:r>
            <a:br>
              <a:rPr lang="en-US" dirty="0"/>
            </a:br>
            <a:r>
              <a:rPr lang="en-US" dirty="0"/>
              <a:t>Since the page table is paged, the page number is further divided into:</a:t>
            </a:r>
            <a:br>
              <a:rPr lang="en-US" dirty="0"/>
            </a:br>
            <a:r>
              <a:rPr lang="en-US" dirty="0"/>
              <a:t>   -  a 12-bit page number</a:t>
            </a:r>
            <a:br>
              <a:rPr lang="en-US" dirty="0"/>
            </a:br>
            <a:r>
              <a:rPr lang="en-US" dirty="0"/>
              <a:t>   -  a 10-bit page offset (p2)</a:t>
            </a:r>
            <a:br>
              <a:rPr lang="en-US" dirty="0"/>
            </a:br>
            <a:r>
              <a:rPr lang="en-US" dirty="0"/>
              <a:t/>
            </a:r>
            <a:br>
              <a:rPr lang="en-US" dirty="0"/>
            </a:br>
            <a:r>
              <a:rPr lang="en-US" dirty="0"/>
              <a:t/>
            </a:r>
            <a:br>
              <a:rPr lang="en-US" dirty="0"/>
            </a:br>
            <a:endParaRPr lang="en-US" dirty="0"/>
          </a:p>
        </p:txBody>
      </p:sp>
      <p:sp>
        <p:nvSpPr>
          <p:cNvPr id="5" name="Picture Placeholder 4">
            <a:extLst>
              <a:ext uri="{FF2B5EF4-FFF2-40B4-BE49-F238E27FC236}">
                <a16:creationId xmlns:a16="http://schemas.microsoft.com/office/drawing/2014/main" id="{44EFA886-ED62-4568-BB24-44B31989A868}"/>
              </a:ext>
            </a:extLst>
          </p:cNvPr>
          <p:cNvSpPr>
            <a:spLocks noGrp="1"/>
          </p:cNvSpPr>
          <p:nvPr>
            <p:ph type="pic" sz="quarter" idx="10"/>
          </p:nvPr>
        </p:nvSpPr>
        <p:spPr/>
      </p:sp>
      <p:sp>
        <p:nvSpPr>
          <p:cNvPr id="6" name="Rectangle 5">
            <a:extLst>
              <a:ext uri="{FF2B5EF4-FFF2-40B4-BE49-F238E27FC236}">
                <a16:creationId xmlns:a16="http://schemas.microsoft.com/office/drawing/2014/main" id="{6D275629-844D-457D-81B9-68A9DD424E81}"/>
              </a:ext>
            </a:extLst>
          </p:cNvPr>
          <p:cNvSpPr/>
          <p:nvPr/>
        </p:nvSpPr>
        <p:spPr>
          <a:xfrm>
            <a:off x="290946" y="20697"/>
            <a:ext cx="6202218" cy="523220"/>
          </a:xfrm>
          <a:prstGeom prst="rect">
            <a:avLst/>
          </a:prstGeom>
        </p:spPr>
        <p:txBody>
          <a:bodyPr wrap="square">
            <a:spAutoFit/>
          </a:bodyPr>
          <a:lstStyle/>
          <a:p>
            <a:r>
              <a:rPr lang="en-US" sz="2800" b="1" cap="small" dirty="0">
                <a:solidFill>
                  <a:schemeClr val="dk2"/>
                </a:solidFill>
                <a:latin typeface="Century Schoolbook"/>
                <a:ea typeface="+mj-ea"/>
                <a:cs typeface="+mj-cs"/>
              </a:rPr>
              <a:t>Two-Level Paging Example </a:t>
            </a:r>
          </a:p>
        </p:txBody>
      </p:sp>
    </p:spTree>
    <p:extLst>
      <p:ext uri="{BB962C8B-B14F-4D97-AF65-F5344CB8AC3E}">
        <p14:creationId xmlns:p14="http://schemas.microsoft.com/office/powerpoint/2010/main" val="1227302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29A9-B0E8-44FD-94E1-1D3449F41FFA}"/>
              </a:ext>
            </a:extLst>
          </p:cNvPr>
          <p:cNvSpPr>
            <a:spLocks noGrp="1"/>
          </p:cNvSpPr>
          <p:nvPr>
            <p:ph type="title"/>
          </p:nvPr>
        </p:nvSpPr>
        <p:spPr>
          <a:xfrm>
            <a:off x="455613" y="1004888"/>
            <a:ext cx="8255000" cy="4684712"/>
          </a:xfrm>
        </p:spPr>
        <p:txBody>
          <a:bodyPr/>
          <a:lstStyle/>
          <a:p>
            <a:pPr>
              <a:buClr>
                <a:srgbClr val="709E32"/>
              </a:buClr>
            </a:pPr>
            <a:r>
              <a:rPr lang="en-US" dirty="0"/>
              <a:t>Thus, a logical address is as follows:</a:t>
            </a:r>
            <a:br>
              <a:rPr lang="en-US" dirty="0"/>
            </a:br>
            <a:r>
              <a:rPr lang="en-US" dirty="0"/>
              <a:t/>
            </a:r>
            <a:br>
              <a:rPr lang="en-US" dirty="0"/>
            </a:br>
            <a:r>
              <a:rPr lang="en-US" dirty="0"/>
              <a:t>		page number		    page offset	</a:t>
            </a:r>
            <a:br>
              <a:rPr lang="en-US" dirty="0"/>
            </a:br>
            <a:r>
              <a:rPr lang="en-US" dirty="0"/>
              <a:t/>
            </a:r>
            <a:br>
              <a:rPr lang="en-US" dirty="0"/>
            </a:br>
            <a:r>
              <a:rPr lang="en-US" dirty="0"/>
              <a:t/>
            </a:r>
            <a:br>
              <a:rPr lang="en-US" dirty="0"/>
            </a:br>
            <a:r>
              <a:rPr lang="en-US" dirty="0"/>
              <a:t>		  12               10                       10</a:t>
            </a:r>
            <a:br>
              <a:rPr lang="en-US" dirty="0"/>
            </a:br>
            <a:r>
              <a:rPr lang="en-US" dirty="0"/>
              <a:t/>
            </a:r>
            <a:br>
              <a:rPr lang="en-US" dirty="0"/>
            </a:br>
            <a:r>
              <a:rPr lang="en-US" dirty="0"/>
              <a:t>where,</a:t>
            </a:r>
            <a:br>
              <a:rPr lang="en-US" dirty="0"/>
            </a:br>
            <a:r>
              <a:rPr lang="en-US" dirty="0"/>
              <a:t>  - </a:t>
            </a:r>
            <a:r>
              <a:rPr lang="en-US" i="1" dirty="0"/>
              <a:t>p1 </a:t>
            </a:r>
            <a:r>
              <a:rPr lang="en-US" dirty="0"/>
              <a:t>is an index into the outer page table,</a:t>
            </a:r>
            <a:br>
              <a:rPr lang="en-US" dirty="0"/>
            </a:br>
            <a:r>
              <a:rPr lang="en-US" dirty="0"/>
              <a:t>  - </a:t>
            </a:r>
            <a:r>
              <a:rPr lang="en-US" i="1" dirty="0"/>
              <a:t>p2 </a:t>
            </a:r>
            <a:r>
              <a:rPr lang="en-US" dirty="0"/>
              <a:t>is the displacement within the page of the inner page table</a:t>
            </a:r>
            <a:br>
              <a:rPr lang="en-US" dirty="0"/>
            </a:br>
            <a:r>
              <a:rPr lang="en-US" dirty="0"/>
              <a:t/>
            </a:r>
            <a:br>
              <a:rPr lang="en-US" dirty="0"/>
            </a:br>
            <a:r>
              <a:rPr lang="en-US" dirty="0"/>
              <a:t>Known as </a:t>
            </a:r>
            <a:r>
              <a:rPr lang="en-US" b="1" dirty="0"/>
              <a:t>forward-mapped page table</a:t>
            </a:r>
            <a:r>
              <a:rPr lang="en-US" dirty="0"/>
              <a:t> </a:t>
            </a:r>
            <a:br>
              <a:rPr lang="en-US" dirty="0"/>
            </a:br>
            <a:endParaRPr lang="en-US" dirty="0"/>
          </a:p>
        </p:txBody>
      </p:sp>
      <p:sp>
        <p:nvSpPr>
          <p:cNvPr id="5" name="Picture Placeholder 4">
            <a:extLst>
              <a:ext uri="{FF2B5EF4-FFF2-40B4-BE49-F238E27FC236}">
                <a16:creationId xmlns:a16="http://schemas.microsoft.com/office/drawing/2014/main" id="{44EFA886-ED62-4568-BB24-44B31989A868}"/>
              </a:ext>
            </a:extLst>
          </p:cNvPr>
          <p:cNvSpPr>
            <a:spLocks noGrp="1"/>
          </p:cNvSpPr>
          <p:nvPr>
            <p:ph type="pic" sz="quarter" idx="10"/>
          </p:nvPr>
        </p:nvSpPr>
        <p:spPr/>
      </p:sp>
      <p:sp>
        <p:nvSpPr>
          <p:cNvPr id="6" name="Rectangle 5">
            <a:extLst>
              <a:ext uri="{FF2B5EF4-FFF2-40B4-BE49-F238E27FC236}">
                <a16:creationId xmlns:a16="http://schemas.microsoft.com/office/drawing/2014/main" id="{6D275629-844D-457D-81B9-68A9DD424E81}"/>
              </a:ext>
            </a:extLst>
          </p:cNvPr>
          <p:cNvSpPr/>
          <p:nvPr/>
        </p:nvSpPr>
        <p:spPr>
          <a:xfrm>
            <a:off x="290946" y="20697"/>
            <a:ext cx="6202218" cy="523220"/>
          </a:xfrm>
          <a:prstGeom prst="rect">
            <a:avLst/>
          </a:prstGeom>
        </p:spPr>
        <p:txBody>
          <a:bodyPr wrap="square">
            <a:spAutoFit/>
          </a:bodyPr>
          <a:lstStyle/>
          <a:p>
            <a:r>
              <a:rPr lang="en-US" sz="2800" b="1" cap="small" dirty="0">
                <a:solidFill>
                  <a:schemeClr val="dk2"/>
                </a:solidFill>
                <a:latin typeface="Century Schoolbook"/>
                <a:ea typeface="+mj-ea"/>
                <a:cs typeface="+mj-cs"/>
              </a:rPr>
              <a:t>Two-Level Paging Example </a:t>
            </a:r>
          </a:p>
        </p:txBody>
      </p:sp>
      <p:grpSp>
        <p:nvGrpSpPr>
          <p:cNvPr id="10" name="Group 9">
            <a:extLst>
              <a:ext uri="{FF2B5EF4-FFF2-40B4-BE49-F238E27FC236}">
                <a16:creationId xmlns:a16="http://schemas.microsoft.com/office/drawing/2014/main" id="{A1511838-532B-4E08-A8FF-6F3B60D4D377}"/>
              </a:ext>
            </a:extLst>
          </p:cNvPr>
          <p:cNvGrpSpPr/>
          <p:nvPr/>
        </p:nvGrpSpPr>
        <p:grpSpPr>
          <a:xfrm>
            <a:off x="1847273" y="1579417"/>
            <a:ext cx="5694207" cy="914400"/>
            <a:chOff x="1847273" y="1366982"/>
            <a:chExt cx="5694207" cy="914400"/>
          </a:xfrm>
        </p:grpSpPr>
        <p:sp>
          <p:nvSpPr>
            <p:cNvPr id="3" name="Rectangle 2">
              <a:extLst>
                <a:ext uri="{FF2B5EF4-FFF2-40B4-BE49-F238E27FC236}">
                  <a16:creationId xmlns:a16="http://schemas.microsoft.com/office/drawing/2014/main" id="{4C007A44-6331-4A61-8FEC-8D76932B0CA1}"/>
                </a:ext>
              </a:extLst>
            </p:cNvPr>
            <p:cNvSpPr/>
            <p:nvPr/>
          </p:nvSpPr>
          <p:spPr bwMode="auto">
            <a:xfrm>
              <a:off x="1847273" y="1874982"/>
              <a:ext cx="1422400" cy="406400"/>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a:ln>
                    <a:noFill/>
                  </a:ln>
                  <a:solidFill>
                    <a:schemeClr val="bg1"/>
                  </a:solidFill>
                  <a:effectLst/>
                  <a:latin typeface="Arial" charset="0"/>
                </a:rPr>
                <a:t>p1</a:t>
              </a:r>
            </a:p>
          </p:txBody>
        </p:sp>
        <p:sp>
          <p:nvSpPr>
            <p:cNvPr id="7" name="Rectangle 6">
              <a:extLst>
                <a:ext uri="{FF2B5EF4-FFF2-40B4-BE49-F238E27FC236}">
                  <a16:creationId xmlns:a16="http://schemas.microsoft.com/office/drawing/2014/main" id="{8384A554-F981-415C-81AC-79B87DA1E037}"/>
                </a:ext>
              </a:extLst>
            </p:cNvPr>
            <p:cNvSpPr/>
            <p:nvPr/>
          </p:nvSpPr>
          <p:spPr bwMode="auto">
            <a:xfrm>
              <a:off x="3274286" y="1870367"/>
              <a:ext cx="1422400" cy="406400"/>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r>
                <a:rPr lang="en-US" dirty="0">
                  <a:solidFill>
                    <a:schemeClr val="bg1"/>
                  </a:solidFill>
                </a:rPr>
                <a:t>      p2</a:t>
              </a:r>
              <a:endParaRPr kumimoji="0" lang="en-US" sz="24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49BB640D-5B8E-46B5-897D-CE413CAB2851}"/>
                </a:ext>
              </a:extLst>
            </p:cNvPr>
            <p:cNvSpPr/>
            <p:nvPr/>
          </p:nvSpPr>
          <p:spPr bwMode="auto">
            <a:xfrm>
              <a:off x="4696686" y="1870366"/>
              <a:ext cx="2844794" cy="406400"/>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a:ln>
                    <a:noFill/>
                  </a:ln>
                  <a:solidFill>
                    <a:schemeClr val="bg1"/>
                  </a:solidFill>
                  <a:effectLst/>
                  <a:latin typeface="Arial" charset="0"/>
                </a:rPr>
                <a:t>              d</a:t>
              </a: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a:extLst>
                <a:ext uri="{FF2B5EF4-FFF2-40B4-BE49-F238E27FC236}">
                  <a16:creationId xmlns:a16="http://schemas.microsoft.com/office/drawing/2014/main" id="{267F93A6-06CE-4B0E-AA43-A02586D5AB5E}"/>
                </a:ext>
              </a:extLst>
            </p:cNvPr>
            <p:cNvCxnSpPr/>
            <p:nvPr/>
          </p:nvCxnSpPr>
          <p:spPr bwMode="auto">
            <a:xfrm flipV="1">
              <a:off x="4696686" y="1366982"/>
              <a:ext cx="0" cy="503384"/>
            </a:xfrm>
            <a:prstGeom prst="line">
              <a:avLst/>
            </a:prstGeom>
            <a:solidFill>
              <a:schemeClr val="accent1"/>
            </a:solidFill>
            <a:ln w="9525" cap="flat" cmpd="sng" algn="ctr">
              <a:solidFill>
                <a:schemeClr val="bg1"/>
              </a:solidFill>
              <a:prstDash val="solid"/>
              <a:round/>
              <a:headEnd type="none" w="med" len="med"/>
              <a:tailEnd type="none" w="med" len="med"/>
            </a:ln>
            <a:effectLst/>
          </p:spPr>
        </p:cxnSp>
      </p:grpSp>
    </p:spTree>
    <p:extLst>
      <p:ext uri="{BB962C8B-B14F-4D97-AF65-F5344CB8AC3E}">
        <p14:creationId xmlns:p14="http://schemas.microsoft.com/office/powerpoint/2010/main" val="22954242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E64654-DDB8-4546-9A4A-B4975BA677EA}"/>
              </a:ext>
            </a:extLst>
          </p:cNvPr>
          <p:cNvSpPr/>
          <p:nvPr/>
        </p:nvSpPr>
        <p:spPr>
          <a:xfrm>
            <a:off x="420257" y="76335"/>
            <a:ext cx="6165272" cy="892552"/>
          </a:xfrm>
          <a:prstGeom prst="rect">
            <a:avLst/>
          </a:prstGeom>
        </p:spPr>
        <p:txBody>
          <a:bodyPr wrap="square">
            <a:spAutoFit/>
          </a:bodyPr>
          <a:lstStyle/>
          <a:p>
            <a:r>
              <a:rPr lang="en-US" sz="2800" b="1" cap="small" dirty="0">
                <a:solidFill>
                  <a:schemeClr val="dk2"/>
                </a:solidFill>
                <a:latin typeface="Century Schoolbook"/>
                <a:ea typeface="+mj-ea"/>
                <a:cs typeface="+mj-cs"/>
              </a:rPr>
              <a:t>Two-Level Page-Table Scheme </a:t>
            </a:r>
            <a:r>
              <a:rPr lang="en-US" dirty="0">
                <a:solidFill>
                  <a:schemeClr val="bg1"/>
                </a:solidFill>
              </a:rPr>
              <a:t/>
            </a:r>
            <a:br>
              <a:rPr lang="en-US" dirty="0">
                <a:solidFill>
                  <a:schemeClr val="bg1"/>
                </a:solidFill>
              </a:rPr>
            </a:br>
            <a:endParaRPr lang="en-US" dirty="0">
              <a:solidFill>
                <a:schemeClr val="bg1"/>
              </a:solidFill>
            </a:endParaRPr>
          </a:p>
        </p:txBody>
      </p:sp>
      <p:pic>
        <p:nvPicPr>
          <p:cNvPr id="7" name="Picture 6">
            <a:extLst>
              <a:ext uri="{FF2B5EF4-FFF2-40B4-BE49-F238E27FC236}">
                <a16:creationId xmlns:a16="http://schemas.microsoft.com/office/drawing/2014/main" id="{912F32CE-26AB-434D-BCF4-77B40806C260}"/>
              </a:ext>
            </a:extLst>
          </p:cNvPr>
          <p:cNvPicPr>
            <a:picLocks noChangeAspect="1"/>
          </p:cNvPicPr>
          <p:nvPr/>
        </p:nvPicPr>
        <p:blipFill>
          <a:blip r:embed="rId2"/>
          <a:stretch>
            <a:fillRect/>
          </a:stretch>
        </p:blipFill>
        <p:spPr>
          <a:xfrm>
            <a:off x="1560945" y="970962"/>
            <a:ext cx="5116946" cy="5307276"/>
          </a:xfrm>
          <a:prstGeom prst="rect">
            <a:avLst/>
          </a:prstGeom>
          <a:ln>
            <a:solidFill>
              <a:schemeClr val="bg2"/>
            </a:solidFill>
          </a:ln>
        </p:spPr>
      </p:pic>
    </p:spTree>
    <p:extLst>
      <p:ext uri="{BB962C8B-B14F-4D97-AF65-F5344CB8AC3E}">
        <p14:creationId xmlns:p14="http://schemas.microsoft.com/office/powerpoint/2010/main" val="15927191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E64654-DDB8-4546-9A4A-B4975BA677EA}"/>
              </a:ext>
            </a:extLst>
          </p:cNvPr>
          <p:cNvSpPr/>
          <p:nvPr/>
        </p:nvSpPr>
        <p:spPr>
          <a:xfrm>
            <a:off x="420257" y="76335"/>
            <a:ext cx="6165272" cy="523220"/>
          </a:xfrm>
          <a:prstGeom prst="rect">
            <a:avLst/>
          </a:prstGeom>
        </p:spPr>
        <p:txBody>
          <a:bodyPr wrap="square">
            <a:spAutoFit/>
          </a:bodyPr>
          <a:lstStyle/>
          <a:p>
            <a:r>
              <a:rPr lang="en-US" sz="2800" b="1" cap="small" dirty="0">
                <a:solidFill>
                  <a:schemeClr val="dk2"/>
                </a:solidFill>
                <a:latin typeface="Century Schoolbook"/>
                <a:ea typeface="+mj-ea"/>
                <a:cs typeface="+mj-cs"/>
              </a:rPr>
              <a:t>Address-Translation Scheme </a:t>
            </a:r>
          </a:p>
        </p:txBody>
      </p:sp>
      <p:pic>
        <p:nvPicPr>
          <p:cNvPr id="2" name="Picture 1">
            <a:extLst>
              <a:ext uri="{FF2B5EF4-FFF2-40B4-BE49-F238E27FC236}">
                <a16:creationId xmlns:a16="http://schemas.microsoft.com/office/drawing/2014/main" id="{2070D0CA-026C-47A4-9CCD-F8DB0415B6B2}"/>
              </a:ext>
            </a:extLst>
          </p:cNvPr>
          <p:cNvPicPr>
            <a:picLocks noChangeAspect="1"/>
          </p:cNvPicPr>
          <p:nvPr/>
        </p:nvPicPr>
        <p:blipFill>
          <a:blip r:embed="rId2"/>
          <a:stretch>
            <a:fillRect/>
          </a:stretch>
        </p:blipFill>
        <p:spPr>
          <a:xfrm>
            <a:off x="0" y="1482398"/>
            <a:ext cx="9144000" cy="3893203"/>
          </a:xfrm>
          <a:prstGeom prst="rect">
            <a:avLst/>
          </a:prstGeom>
        </p:spPr>
      </p:pic>
    </p:spTree>
    <p:extLst>
      <p:ext uri="{BB962C8B-B14F-4D97-AF65-F5344CB8AC3E}">
        <p14:creationId xmlns:p14="http://schemas.microsoft.com/office/powerpoint/2010/main" val="7847503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E64654-DDB8-4546-9A4A-B4975BA677EA}"/>
              </a:ext>
            </a:extLst>
          </p:cNvPr>
          <p:cNvSpPr/>
          <p:nvPr/>
        </p:nvSpPr>
        <p:spPr>
          <a:xfrm>
            <a:off x="420257" y="76335"/>
            <a:ext cx="6165272" cy="523220"/>
          </a:xfrm>
          <a:prstGeom prst="rect">
            <a:avLst/>
          </a:prstGeom>
        </p:spPr>
        <p:txBody>
          <a:bodyPr wrap="square">
            <a:spAutoFit/>
          </a:bodyPr>
          <a:lstStyle/>
          <a:p>
            <a:r>
              <a:rPr lang="en-US" sz="2800" b="1" cap="small" dirty="0">
                <a:solidFill>
                  <a:schemeClr val="dk2"/>
                </a:solidFill>
                <a:latin typeface="Century Schoolbook"/>
                <a:ea typeface="+mj-ea"/>
                <a:cs typeface="+mj-cs"/>
              </a:rPr>
              <a:t>2) Hashed Page Table </a:t>
            </a:r>
          </a:p>
        </p:txBody>
      </p:sp>
      <p:sp>
        <p:nvSpPr>
          <p:cNvPr id="3" name="Rectangle 2">
            <a:extLst>
              <a:ext uri="{FF2B5EF4-FFF2-40B4-BE49-F238E27FC236}">
                <a16:creationId xmlns:a16="http://schemas.microsoft.com/office/drawing/2014/main" id="{6EBD76DF-E9C6-4989-88E2-7A83748B5851}"/>
              </a:ext>
            </a:extLst>
          </p:cNvPr>
          <p:cNvSpPr/>
          <p:nvPr/>
        </p:nvSpPr>
        <p:spPr>
          <a:xfrm>
            <a:off x="341745" y="1139565"/>
            <a:ext cx="8543637" cy="5262979"/>
          </a:xfrm>
          <a:prstGeom prst="rect">
            <a:avLst/>
          </a:prstGeom>
        </p:spPr>
        <p:txBody>
          <a:bodyPr wrap="square">
            <a:spAutoFit/>
          </a:bodyPr>
          <a:lstStyle/>
          <a:p>
            <a:pPr algn="l"/>
            <a:r>
              <a:rPr lang="en-US" dirty="0">
                <a:solidFill>
                  <a:srgbClr val="709E32"/>
                </a:solidFill>
                <a:latin typeface="TimesNewRomanPSMT"/>
              </a:rPr>
              <a:t>Common in address spaces &gt; 32 bits</a:t>
            </a:r>
          </a:p>
          <a:p>
            <a:pPr algn="l"/>
            <a:r>
              <a:rPr lang="en-US" dirty="0">
                <a:solidFill>
                  <a:srgbClr val="709E32"/>
                </a:solidFill>
                <a:latin typeface="TimesNewRomanPSMT"/>
              </a:rPr>
              <a:t/>
            </a:r>
            <a:br>
              <a:rPr lang="en-US" dirty="0">
                <a:solidFill>
                  <a:srgbClr val="709E32"/>
                </a:solidFill>
                <a:latin typeface="TimesNewRomanPSMT"/>
              </a:rPr>
            </a:br>
            <a:r>
              <a:rPr lang="en-US" dirty="0">
                <a:solidFill>
                  <a:srgbClr val="709E32"/>
                </a:solidFill>
                <a:latin typeface="TimesNewRomanPSMT"/>
              </a:rPr>
              <a:t>The virtual page number is hashed into a page table</a:t>
            </a:r>
            <a:br>
              <a:rPr lang="en-US" dirty="0">
                <a:solidFill>
                  <a:srgbClr val="709E32"/>
                </a:solidFill>
                <a:latin typeface="TimesNewRomanPSMT"/>
              </a:rPr>
            </a:br>
            <a:r>
              <a:rPr lang="en-US" dirty="0">
                <a:solidFill>
                  <a:srgbClr val="709E32"/>
                </a:solidFill>
                <a:latin typeface="TimesNewRomanPSMT"/>
              </a:rPr>
              <a:t>  -  This page table contains a chain of elements hashing to the same</a:t>
            </a:r>
            <a:br>
              <a:rPr lang="en-US" dirty="0">
                <a:solidFill>
                  <a:srgbClr val="709E32"/>
                </a:solidFill>
                <a:latin typeface="TimesNewRomanPSMT"/>
              </a:rPr>
            </a:br>
            <a:r>
              <a:rPr lang="en-US" dirty="0">
                <a:solidFill>
                  <a:srgbClr val="709E32"/>
                </a:solidFill>
                <a:latin typeface="TimesNewRomanPSMT"/>
              </a:rPr>
              <a:t>      location</a:t>
            </a:r>
            <a:br>
              <a:rPr lang="en-US" dirty="0">
                <a:solidFill>
                  <a:srgbClr val="709E32"/>
                </a:solidFill>
                <a:latin typeface="TimesNewRomanPSMT"/>
              </a:rPr>
            </a:br>
            <a:r>
              <a:rPr lang="en-US" dirty="0">
                <a:solidFill>
                  <a:srgbClr val="709E32"/>
                </a:solidFill>
                <a:latin typeface="ArialMT"/>
              </a:rPr>
              <a:t> </a:t>
            </a:r>
          </a:p>
          <a:p>
            <a:pPr algn="l"/>
            <a:r>
              <a:rPr lang="en-US" dirty="0">
                <a:solidFill>
                  <a:srgbClr val="709E32"/>
                </a:solidFill>
                <a:latin typeface="TimesNewRomanPSMT"/>
              </a:rPr>
              <a:t>Each element contains (1) the virtual page number (2) the value of the mapped page frame (3) a pointer to the next element</a:t>
            </a:r>
            <a:br>
              <a:rPr lang="en-US" dirty="0">
                <a:solidFill>
                  <a:srgbClr val="709E32"/>
                </a:solidFill>
                <a:latin typeface="TimesNewRomanPSMT"/>
              </a:rPr>
            </a:br>
            <a:endParaRPr lang="en-US" dirty="0">
              <a:solidFill>
                <a:srgbClr val="709E32"/>
              </a:solidFill>
              <a:latin typeface="ArialMT"/>
            </a:endParaRPr>
          </a:p>
          <a:p>
            <a:pPr algn="l"/>
            <a:r>
              <a:rPr lang="en-US" dirty="0">
                <a:solidFill>
                  <a:srgbClr val="709E32"/>
                </a:solidFill>
                <a:latin typeface="TimesNewRomanPSMT"/>
              </a:rPr>
              <a:t>Virtual page numbers are compared in this chain searching for a match</a:t>
            </a:r>
            <a:br>
              <a:rPr lang="en-US" dirty="0">
                <a:solidFill>
                  <a:srgbClr val="709E32"/>
                </a:solidFill>
                <a:latin typeface="TimesNewRomanPSMT"/>
              </a:rPr>
            </a:br>
            <a:r>
              <a:rPr lang="en-US" dirty="0">
                <a:solidFill>
                  <a:srgbClr val="709E32"/>
                </a:solidFill>
                <a:latin typeface="TimesNewRomanPSMT"/>
              </a:rPr>
              <a:t>  -  If a match is found, the corresponding physical frame is  </a:t>
            </a:r>
          </a:p>
          <a:p>
            <a:pPr algn="l"/>
            <a:r>
              <a:rPr lang="en-US" dirty="0">
                <a:solidFill>
                  <a:srgbClr val="709E32"/>
                </a:solidFill>
                <a:latin typeface="TimesNewRomanPSMT"/>
              </a:rPr>
              <a:t>      extracted</a:t>
            </a:r>
            <a:r>
              <a:rPr lang="en-US" dirty="0">
                <a:solidFill>
                  <a:srgbClr val="709E32"/>
                </a:solidFill>
              </a:rPr>
              <a:t> </a:t>
            </a:r>
            <a:br>
              <a:rPr lang="en-US" dirty="0">
                <a:solidFill>
                  <a:srgbClr val="709E32"/>
                </a:solidFill>
              </a:rPr>
            </a:br>
            <a:endParaRPr lang="en-US" dirty="0">
              <a:solidFill>
                <a:srgbClr val="709E32"/>
              </a:solidFill>
            </a:endParaRPr>
          </a:p>
        </p:txBody>
      </p:sp>
    </p:spTree>
    <p:extLst>
      <p:ext uri="{BB962C8B-B14F-4D97-AF65-F5344CB8AC3E}">
        <p14:creationId xmlns:p14="http://schemas.microsoft.com/office/powerpoint/2010/main" val="2070394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E64654-DDB8-4546-9A4A-B4975BA677EA}"/>
              </a:ext>
            </a:extLst>
          </p:cNvPr>
          <p:cNvSpPr/>
          <p:nvPr/>
        </p:nvSpPr>
        <p:spPr>
          <a:xfrm>
            <a:off x="420257" y="76335"/>
            <a:ext cx="6165272" cy="523220"/>
          </a:xfrm>
          <a:prstGeom prst="rect">
            <a:avLst/>
          </a:prstGeom>
        </p:spPr>
        <p:txBody>
          <a:bodyPr wrap="square">
            <a:spAutoFit/>
          </a:bodyPr>
          <a:lstStyle/>
          <a:p>
            <a:r>
              <a:rPr lang="en-US" sz="2800" b="1" cap="small" dirty="0">
                <a:solidFill>
                  <a:schemeClr val="dk2"/>
                </a:solidFill>
                <a:latin typeface="Century Schoolbook"/>
                <a:ea typeface="+mj-ea"/>
                <a:cs typeface="+mj-cs"/>
              </a:rPr>
              <a:t>Hashed Page Table (Cont’d..)</a:t>
            </a:r>
          </a:p>
        </p:txBody>
      </p:sp>
      <p:pic>
        <p:nvPicPr>
          <p:cNvPr id="2" name="Picture 1">
            <a:extLst>
              <a:ext uri="{FF2B5EF4-FFF2-40B4-BE49-F238E27FC236}">
                <a16:creationId xmlns:a16="http://schemas.microsoft.com/office/drawing/2014/main" id="{1DBBFA52-F523-4071-92C1-3D5F03CFFE89}"/>
              </a:ext>
            </a:extLst>
          </p:cNvPr>
          <p:cNvPicPr>
            <a:picLocks noChangeAspect="1"/>
          </p:cNvPicPr>
          <p:nvPr/>
        </p:nvPicPr>
        <p:blipFill>
          <a:blip r:embed="rId2"/>
          <a:stretch>
            <a:fillRect/>
          </a:stretch>
        </p:blipFill>
        <p:spPr>
          <a:xfrm>
            <a:off x="551847" y="1011614"/>
            <a:ext cx="8040306" cy="4641040"/>
          </a:xfrm>
          <a:prstGeom prst="rect">
            <a:avLst/>
          </a:prstGeom>
        </p:spPr>
      </p:pic>
    </p:spTree>
    <p:extLst>
      <p:ext uri="{BB962C8B-B14F-4D97-AF65-F5344CB8AC3E}">
        <p14:creationId xmlns:p14="http://schemas.microsoft.com/office/powerpoint/2010/main" val="41208352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9B85D6-CD4E-4F4D-A5F9-E06738632B00}"/>
              </a:ext>
            </a:extLst>
          </p:cNvPr>
          <p:cNvPicPr>
            <a:picLocks noChangeAspect="1"/>
          </p:cNvPicPr>
          <p:nvPr/>
        </p:nvPicPr>
        <p:blipFill rotWithShape="1">
          <a:blip r:embed="rId2"/>
          <a:srcRect t="11684"/>
          <a:stretch/>
        </p:blipFill>
        <p:spPr>
          <a:xfrm>
            <a:off x="538959" y="932872"/>
            <a:ext cx="6761507" cy="5375560"/>
          </a:xfrm>
          <a:prstGeom prst="rect">
            <a:avLst/>
          </a:prstGeom>
        </p:spPr>
      </p:pic>
      <p:sp>
        <p:nvSpPr>
          <p:cNvPr id="7" name="Rectangle 6">
            <a:extLst>
              <a:ext uri="{FF2B5EF4-FFF2-40B4-BE49-F238E27FC236}">
                <a16:creationId xmlns:a16="http://schemas.microsoft.com/office/drawing/2014/main" id="{BDF26B68-1809-47E1-90CA-8C7669C736CC}"/>
              </a:ext>
            </a:extLst>
          </p:cNvPr>
          <p:cNvSpPr/>
          <p:nvPr/>
        </p:nvSpPr>
        <p:spPr>
          <a:xfrm>
            <a:off x="420257" y="76335"/>
            <a:ext cx="6165272" cy="523220"/>
          </a:xfrm>
          <a:prstGeom prst="rect">
            <a:avLst/>
          </a:prstGeom>
        </p:spPr>
        <p:txBody>
          <a:bodyPr wrap="square">
            <a:spAutoFit/>
          </a:bodyPr>
          <a:lstStyle/>
          <a:p>
            <a:r>
              <a:rPr lang="en-US" sz="2800" b="1" cap="small" dirty="0">
                <a:solidFill>
                  <a:schemeClr val="dk2"/>
                </a:solidFill>
                <a:latin typeface="Century Schoolbook"/>
                <a:ea typeface="+mj-ea"/>
                <a:cs typeface="+mj-cs"/>
              </a:rPr>
              <a:t>Hashed address translation</a:t>
            </a:r>
          </a:p>
        </p:txBody>
      </p:sp>
    </p:spTree>
    <p:extLst>
      <p:ext uri="{BB962C8B-B14F-4D97-AF65-F5344CB8AC3E}">
        <p14:creationId xmlns:p14="http://schemas.microsoft.com/office/powerpoint/2010/main" val="154736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1133" y="192088"/>
            <a:ext cx="8255000" cy="658812"/>
          </a:xfrm>
        </p:spPr>
        <p:txBody>
          <a:bodyPr/>
          <a:lstStyle/>
          <a:p>
            <a:r>
              <a:rPr lang="en-US" dirty="0">
                <a:solidFill>
                  <a:schemeClr val="bg2">
                    <a:lumMod val="95000"/>
                    <a:lumOff val="5000"/>
                  </a:schemeClr>
                </a:solidFill>
              </a:rPr>
              <a:t>Multistep processing of user program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63" y="850901"/>
            <a:ext cx="4803140" cy="5529580"/>
          </a:xfrm>
          <a:prstGeom prst="rect">
            <a:avLst/>
          </a:prstGeom>
        </p:spPr>
      </p:pic>
    </p:spTree>
    <p:extLst>
      <p:ext uri="{BB962C8B-B14F-4D97-AF65-F5344CB8AC3E}">
        <p14:creationId xmlns:p14="http://schemas.microsoft.com/office/powerpoint/2010/main" val="2750787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F26B68-1809-47E1-90CA-8C7669C736CC}"/>
              </a:ext>
            </a:extLst>
          </p:cNvPr>
          <p:cNvSpPr/>
          <p:nvPr/>
        </p:nvSpPr>
        <p:spPr>
          <a:xfrm>
            <a:off x="420257" y="76335"/>
            <a:ext cx="6165272" cy="523220"/>
          </a:xfrm>
          <a:prstGeom prst="rect">
            <a:avLst/>
          </a:prstGeom>
        </p:spPr>
        <p:txBody>
          <a:bodyPr wrap="square">
            <a:spAutoFit/>
          </a:bodyPr>
          <a:lstStyle/>
          <a:p>
            <a:r>
              <a:rPr lang="en-US" sz="2800" b="1" cap="small" dirty="0">
                <a:solidFill>
                  <a:schemeClr val="dk2"/>
                </a:solidFill>
                <a:latin typeface="Century Schoolbook"/>
                <a:ea typeface="+mj-ea"/>
                <a:cs typeface="+mj-cs"/>
              </a:rPr>
              <a:t>3) Inverted page table</a:t>
            </a:r>
          </a:p>
        </p:txBody>
      </p:sp>
      <p:sp>
        <p:nvSpPr>
          <p:cNvPr id="2" name="Rectangle 1">
            <a:extLst>
              <a:ext uri="{FF2B5EF4-FFF2-40B4-BE49-F238E27FC236}">
                <a16:creationId xmlns:a16="http://schemas.microsoft.com/office/drawing/2014/main" id="{55689BE9-6887-43C9-AFF1-6D5B9FBEABC8}"/>
              </a:ext>
            </a:extLst>
          </p:cNvPr>
          <p:cNvSpPr/>
          <p:nvPr/>
        </p:nvSpPr>
        <p:spPr>
          <a:xfrm>
            <a:off x="323273" y="973980"/>
            <a:ext cx="8488218" cy="5262979"/>
          </a:xfrm>
          <a:prstGeom prst="rect">
            <a:avLst/>
          </a:prstGeom>
        </p:spPr>
        <p:txBody>
          <a:bodyPr wrap="square">
            <a:spAutoFit/>
          </a:bodyPr>
          <a:lstStyle/>
          <a:p>
            <a:pPr marL="342900" indent="-342900" algn="l">
              <a:buFont typeface="Arial" panose="020B0604020202020204" pitchFamily="34" charset="0"/>
              <a:buChar char="•"/>
            </a:pPr>
            <a:r>
              <a:rPr lang="en-US" dirty="0">
                <a:solidFill>
                  <a:srgbClr val="709E32"/>
                </a:solidFill>
                <a:latin typeface="TimesNewRomanPSMT"/>
              </a:rPr>
              <a:t>Rather than each process having a page table and keeping track of all possible logical pages, track all physical pages.</a:t>
            </a:r>
          </a:p>
          <a:p>
            <a:pPr marL="342900" indent="-342900" algn="l">
              <a:buFont typeface="Arial" panose="020B0604020202020204" pitchFamily="34" charset="0"/>
              <a:buChar char="•"/>
            </a:pPr>
            <a:r>
              <a:rPr lang="en-US" dirty="0">
                <a:solidFill>
                  <a:srgbClr val="709E32"/>
                </a:solidFill>
                <a:latin typeface="TimesNewRomanPSMT"/>
              </a:rPr>
              <a:t/>
            </a:r>
            <a:br>
              <a:rPr lang="en-US" dirty="0">
                <a:solidFill>
                  <a:srgbClr val="709E32"/>
                </a:solidFill>
                <a:latin typeface="TimesNewRomanPSMT"/>
              </a:rPr>
            </a:br>
            <a:r>
              <a:rPr lang="en-US" dirty="0">
                <a:solidFill>
                  <a:srgbClr val="709E32"/>
                </a:solidFill>
                <a:latin typeface="TimesNewRomanPSMT"/>
              </a:rPr>
              <a:t>Inverted page table has </a:t>
            </a:r>
            <a:r>
              <a:rPr lang="en-US" b="1" dirty="0">
                <a:solidFill>
                  <a:srgbClr val="709E32"/>
                </a:solidFill>
                <a:latin typeface="TimesNewRomanPS-BoldMT"/>
              </a:rPr>
              <a:t>one entry for each real page (or frame) of memory.</a:t>
            </a:r>
            <a:br>
              <a:rPr lang="en-US" b="1" dirty="0">
                <a:solidFill>
                  <a:srgbClr val="709E32"/>
                </a:solidFill>
                <a:latin typeface="TimesNewRomanPS-BoldMT"/>
              </a:rPr>
            </a:br>
            <a:endParaRPr lang="en-US" b="1" dirty="0">
              <a:solidFill>
                <a:srgbClr val="709E32"/>
              </a:solidFill>
              <a:latin typeface="TimesNewRomanPS-BoldMT"/>
            </a:endParaRPr>
          </a:p>
          <a:p>
            <a:pPr marL="342900" indent="-342900" algn="l">
              <a:buFont typeface="Arial" panose="020B0604020202020204" pitchFamily="34" charset="0"/>
              <a:buChar char="•"/>
            </a:pPr>
            <a:r>
              <a:rPr lang="en-US" dirty="0">
                <a:solidFill>
                  <a:srgbClr val="709E32"/>
                </a:solidFill>
                <a:latin typeface="TimesNewRomanPSMT"/>
              </a:rPr>
              <a:t>Entry consists of the virtual address of the page stored in that real memory location, with information about the process that owns that page (</a:t>
            </a:r>
            <a:r>
              <a:rPr lang="en-US" b="1" dirty="0">
                <a:solidFill>
                  <a:srgbClr val="709E32"/>
                </a:solidFill>
                <a:latin typeface="TimesNewRomanPS-BoldMT"/>
              </a:rPr>
              <a:t>Table stores the corresponding </a:t>
            </a:r>
            <a:r>
              <a:rPr lang="en-US" b="1" dirty="0" err="1">
                <a:solidFill>
                  <a:srgbClr val="709E32"/>
                </a:solidFill>
                <a:latin typeface="TimesNewRomanPS-BoldMT"/>
              </a:rPr>
              <a:t>pid</a:t>
            </a:r>
            <a:r>
              <a:rPr lang="en-US" b="1" dirty="0">
                <a:solidFill>
                  <a:srgbClr val="709E32"/>
                </a:solidFill>
                <a:latin typeface="TimesNewRomanPS-BoldMT"/>
              </a:rPr>
              <a:t> and page no</a:t>
            </a:r>
            <a:r>
              <a:rPr lang="en-US" dirty="0">
                <a:solidFill>
                  <a:srgbClr val="709E32"/>
                </a:solidFill>
                <a:latin typeface="TimesNewRomanPSMT"/>
              </a:rPr>
              <a:t>. )</a:t>
            </a:r>
            <a:br>
              <a:rPr lang="en-US" dirty="0">
                <a:solidFill>
                  <a:srgbClr val="709E32"/>
                </a:solidFill>
                <a:latin typeface="TimesNewRomanPSMT"/>
              </a:rPr>
            </a:br>
            <a:endParaRPr lang="en-US" dirty="0">
              <a:solidFill>
                <a:srgbClr val="709E32"/>
              </a:solidFill>
              <a:latin typeface="TimesNewRomanPSMT"/>
            </a:endParaRPr>
          </a:p>
          <a:p>
            <a:pPr marL="342900" indent="-342900" algn="l">
              <a:buFont typeface="Arial" panose="020B0604020202020204" pitchFamily="34" charset="0"/>
              <a:buChar char="•"/>
            </a:pPr>
            <a:r>
              <a:rPr lang="en-US" dirty="0">
                <a:solidFill>
                  <a:srgbClr val="709E32"/>
                </a:solidFill>
                <a:latin typeface="TimesNewRomanPSMT"/>
              </a:rPr>
              <a:t>Decreases memory needed to store each page table, but increases time needed to search the table when a page reference occurs</a:t>
            </a:r>
            <a:r>
              <a:rPr lang="en-US" dirty="0">
                <a:solidFill>
                  <a:srgbClr val="000000"/>
                </a:solidFill>
                <a:latin typeface="TimesNewRomanPSMT"/>
              </a:rPr>
              <a:t/>
            </a:r>
            <a:br>
              <a:rPr lang="en-US" dirty="0">
                <a:solidFill>
                  <a:srgbClr val="000000"/>
                </a:solidFill>
                <a:latin typeface="TimesNewRomanPSMT"/>
              </a:rPr>
            </a:br>
            <a:endParaRPr lang="en-US" dirty="0"/>
          </a:p>
        </p:txBody>
      </p:sp>
    </p:spTree>
    <p:extLst>
      <p:ext uri="{BB962C8B-B14F-4D97-AF65-F5344CB8AC3E}">
        <p14:creationId xmlns:p14="http://schemas.microsoft.com/office/powerpoint/2010/main" val="3489553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F26B68-1809-47E1-90CA-8C7669C736CC}"/>
              </a:ext>
            </a:extLst>
          </p:cNvPr>
          <p:cNvSpPr/>
          <p:nvPr/>
        </p:nvSpPr>
        <p:spPr>
          <a:xfrm>
            <a:off x="129309" y="76335"/>
            <a:ext cx="6456220" cy="523220"/>
          </a:xfrm>
          <a:prstGeom prst="rect">
            <a:avLst/>
          </a:prstGeom>
        </p:spPr>
        <p:txBody>
          <a:bodyPr wrap="square">
            <a:spAutoFit/>
          </a:bodyPr>
          <a:lstStyle/>
          <a:p>
            <a:r>
              <a:rPr lang="en-US" sz="2800" b="1" cap="small" dirty="0">
                <a:solidFill>
                  <a:schemeClr val="dk2"/>
                </a:solidFill>
                <a:latin typeface="Century Schoolbook"/>
                <a:ea typeface="+mj-ea"/>
                <a:cs typeface="+mj-cs"/>
              </a:rPr>
              <a:t>3) Inverted page table (Cont’d..)</a:t>
            </a:r>
          </a:p>
        </p:txBody>
      </p:sp>
      <p:sp>
        <p:nvSpPr>
          <p:cNvPr id="2" name="Rectangle 1">
            <a:extLst>
              <a:ext uri="{FF2B5EF4-FFF2-40B4-BE49-F238E27FC236}">
                <a16:creationId xmlns:a16="http://schemas.microsoft.com/office/drawing/2014/main" id="{55689BE9-6887-43C9-AFF1-6D5B9FBEABC8}"/>
              </a:ext>
            </a:extLst>
          </p:cNvPr>
          <p:cNvSpPr/>
          <p:nvPr/>
        </p:nvSpPr>
        <p:spPr>
          <a:xfrm>
            <a:off x="323273" y="973980"/>
            <a:ext cx="8488218" cy="2677656"/>
          </a:xfrm>
          <a:prstGeom prst="rect">
            <a:avLst/>
          </a:prstGeom>
        </p:spPr>
        <p:txBody>
          <a:bodyPr wrap="square">
            <a:spAutoFit/>
          </a:bodyPr>
          <a:lstStyle/>
          <a:p>
            <a:pPr marL="342900" indent="-342900" algn="l">
              <a:buFont typeface="Arial" panose="020B0604020202020204" pitchFamily="34" charset="0"/>
              <a:buChar char="•"/>
            </a:pPr>
            <a:r>
              <a:rPr lang="en-US" dirty="0">
                <a:solidFill>
                  <a:srgbClr val="709E32"/>
                </a:solidFill>
                <a:latin typeface="TimesNewRomanPSMT"/>
              </a:rPr>
              <a:t>Requires the linear search of the entire table to perform the translation from page to frame. But it is inefficient in terms of performance.</a:t>
            </a:r>
            <a:br>
              <a:rPr lang="en-US" dirty="0">
                <a:solidFill>
                  <a:srgbClr val="709E32"/>
                </a:solidFill>
                <a:latin typeface="TimesNewRomanPSMT"/>
              </a:rPr>
            </a:br>
            <a:endParaRPr lang="en-US" dirty="0">
              <a:solidFill>
                <a:srgbClr val="709E32"/>
              </a:solidFill>
              <a:latin typeface="TimesNewRomanPSMT"/>
            </a:endParaRPr>
          </a:p>
          <a:p>
            <a:pPr marL="342900" indent="-342900" algn="l">
              <a:buFont typeface="Arial" panose="020B0604020202020204" pitchFamily="34" charset="0"/>
              <a:buChar char="•"/>
            </a:pPr>
            <a:r>
              <a:rPr lang="en-US" dirty="0">
                <a:solidFill>
                  <a:srgbClr val="709E32"/>
                </a:solidFill>
                <a:latin typeface="TimesNewRomanPSMT"/>
              </a:rPr>
              <a:t>Use hash table to limit the search to one — or at most a few — page-table entries</a:t>
            </a:r>
            <a:r>
              <a:rPr lang="en-US" dirty="0">
                <a:solidFill>
                  <a:srgbClr val="000000"/>
                </a:solidFill>
                <a:latin typeface="TimesNewRomanPSMT"/>
              </a:rPr>
              <a:t/>
            </a:r>
            <a:br>
              <a:rPr lang="en-US" dirty="0">
                <a:solidFill>
                  <a:srgbClr val="000000"/>
                </a:solidFill>
                <a:latin typeface="TimesNewRomanPSMT"/>
              </a:rPr>
            </a:br>
            <a:r>
              <a:rPr lang="en-US" dirty="0">
                <a:solidFill>
                  <a:srgbClr val="709E32"/>
                </a:solidFill>
                <a:latin typeface="TimesNewRomanPSMT"/>
              </a:rPr>
              <a:t>   -  TLB can accelerate access</a:t>
            </a:r>
            <a:r>
              <a:rPr lang="en-US" dirty="0">
                <a:solidFill>
                  <a:srgbClr val="709E32"/>
                </a:solidFill>
              </a:rPr>
              <a:t> </a:t>
            </a:r>
          </a:p>
        </p:txBody>
      </p:sp>
    </p:spTree>
    <p:extLst>
      <p:ext uri="{BB962C8B-B14F-4D97-AF65-F5344CB8AC3E}">
        <p14:creationId xmlns:p14="http://schemas.microsoft.com/office/powerpoint/2010/main" val="2751878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F26B68-1809-47E1-90CA-8C7669C736CC}"/>
              </a:ext>
            </a:extLst>
          </p:cNvPr>
          <p:cNvSpPr/>
          <p:nvPr/>
        </p:nvSpPr>
        <p:spPr>
          <a:xfrm>
            <a:off x="129308" y="-62205"/>
            <a:ext cx="6687127" cy="954107"/>
          </a:xfrm>
          <a:prstGeom prst="rect">
            <a:avLst/>
          </a:prstGeom>
        </p:spPr>
        <p:txBody>
          <a:bodyPr wrap="square">
            <a:spAutoFit/>
          </a:bodyPr>
          <a:lstStyle/>
          <a:p>
            <a:r>
              <a:rPr lang="en-US" sz="2800" b="1" cap="small" dirty="0">
                <a:solidFill>
                  <a:schemeClr val="dk2"/>
                </a:solidFill>
                <a:latin typeface="Century Schoolbook"/>
                <a:ea typeface="+mj-ea"/>
                <a:cs typeface="+mj-cs"/>
              </a:rPr>
              <a:t>Inverted Page Table Architecture </a:t>
            </a:r>
          </a:p>
        </p:txBody>
      </p:sp>
      <p:pic>
        <p:nvPicPr>
          <p:cNvPr id="3" name="Picture 2">
            <a:extLst>
              <a:ext uri="{FF2B5EF4-FFF2-40B4-BE49-F238E27FC236}">
                <a16:creationId xmlns:a16="http://schemas.microsoft.com/office/drawing/2014/main" id="{4A11B28F-90A7-4188-9CC5-E4F21B02D3A9}"/>
              </a:ext>
            </a:extLst>
          </p:cNvPr>
          <p:cNvPicPr>
            <a:picLocks noChangeAspect="1"/>
          </p:cNvPicPr>
          <p:nvPr/>
        </p:nvPicPr>
        <p:blipFill>
          <a:blip r:embed="rId2"/>
          <a:stretch>
            <a:fillRect/>
          </a:stretch>
        </p:blipFill>
        <p:spPr>
          <a:xfrm>
            <a:off x="720436" y="891902"/>
            <a:ext cx="7703127" cy="5349394"/>
          </a:xfrm>
          <a:prstGeom prst="rect">
            <a:avLst/>
          </a:prstGeom>
        </p:spPr>
      </p:pic>
    </p:spTree>
    <p:extLst>
      <p:ext uri="{BB962C8B-B14F-4D97-AF65-F5344CB8AC3E}">
        <p14:creationId xmlns:p14="http://schemas.microsoft.com/office/powerpoint/2010/main" val="26431140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E0F9AB1-BA77-439F-8A08-F39FBA22FDAB}"/>
              </a:ext>
            </a:extLst>
          </p:cNvPr>
          <p:cNvSpPr>
            <a:spLocks noGrp="1"/>
          </p:cNvSpPr>
          <p:nvPr>
            <p:ph type="title"/>
          </p:nvPr>
        </p:nvSpPr>
        <p:spPr>
          <a:xfrm>
            <a:off x="480869" y="161927"/>
            <a:ext cx="7886700" cy="701674"/>
          </a:xfrm>
        </p:spPr>
        <p:txBody>
          <a:bodyPr>
            <a:normAutofit/>
          </a:bodyPr>
          <a:lstStyle/>
          <a:p>
            <a:pPr algn="ctr">
              <a:lnSpc>
                <a:spcPct val="100000"/>
              </a:lnSpc>
            </a:pPr>
            <a:r>
              <a:rPr lang="en-US" sz="2800" b="1" kern="1200" cap="small" dirty="0">
                <a:solidFill>
                  <a:schemeClr val="dk2"/>
                </a:solidFill>
                <a:latin typeface="Century Schoolbook"/>
              </a:rPr>
              <a:t>Virtual Memory</a:t>
            </a:r>
          </a:p>
        </p:txBody>
      </p:sp>
      <p:sp>
        <p:nvSpPr>
          <p:cNvPr id="4" name="Content Placeholder 3"/>
          <p:cNvSpPr>
            <a:spLocks noGrp="1"/>
          </p:cNvSpPr>
          <p:nvPr>
            <p:ph idx="1"/>
          </p:nvPr>
        </p:nvSpPr>
        <p:spPr>
          <a:xfrm>
            <a:off x="533400" y="1142999"/>
            <a:ext cx="8229600" cy="5349873"/>
          </a:xfrm>
        </p:spPr>
        <p:txBody>
          <a:bodyPr>
            <a:normAutofit fontScale="92500"/>
          </a:bodyPr>
          <a:lstStyle/>
          <a:p>
            <a:pPr algn="just"/>
            <a:r>
              <a:rPr lang="en-US" sz="2400" dirty="0">
                <a:solidFill>
                  <a:schemeClr val="accent3"/>
                </a:solidFill>
              </a:rPr>
              <a:t>The goal of the virtual memory is to keep many processes in execution. </a:t>
            </a:r>
          </a:p>
          <a:p>
            <a:pPr algn="just"/>
            <a:r>
              <a:rPr lang="en-US" sz="2400" dirty="0">
                <a:solidFill>
                  <a:schemeClr val="accent3"/>
                </a:solidFill>
              </a:rPr>
              <a:t>It is a technique that allows the execution of processes those are not completely in main memory. </a:t>
            </a:r>
          </a:p>
          <a:p>
            <a:pPr algn="just">
              <a:lnSpc>
                <a:spcPct val="100000"/>
              </a:lnSpc>
            </a:pPr>
            <a:r>
              <a:rPr lang="en-US" sz="2400" dirty="0">
                <a:solidFill>
                  <a:schemeClr val="accent3"/>
                </a:solidFill>
              </a:rPr>
              <a:t>In real time the size of programs are very large. So it is difficult to store whole program in main memory.</a:t>
            </a:r>
          </a:p>
          <a:p>
            <a:pPr algn="just">
              <a:lnSpc>
                <a:spcPct val="100000"/>
              </a:lnSpc>
            </a:pPr>
            <a:r>
              <a:rPr lang="en-US" sz="2400" dirty="0">
                <a:solidFill>
                  <a:schemeClr val="accent3"/>
                </a:solidFill>
              </a:rPr>
              <a:t>To solve this problem Virtual Memory is used.</a:t>
            </a:r>
          </a:p>
          <a:p>
            <a:pPr algn="just">
              <a:lnSpc>
                <a:spcPct val="100000"/>
              </a:lnSpc>
            </a:pPr>
            <a:r>
              <a:rPr lang="en-US" sz="2400" dirty="0">
                <a:solidFill>
                  <a:schemeClr val="accent3"/>
                </a:solidFill>
              </a:rPr>
              <a:t>V.M. is provides space to store large programs in form of pages.</a:t>
            </a:r>
          </a:p>
          <a:p>
            <a:pPr algn="just">
              <a:lnSpc>
                <a:spcPct val="100000"/>
              </a:lnSpc>
            </a:pPr>
            <a:r>
              <a:rPr lang="en-US" sz="2400" dirty="0">
                <a:solidFill>
                  <a:schemeClr val="accent3"/>
                </a:solidFill>
              </a:rPr>
              <a:t>When programs are in execution then only the required pages or portions of processes are loaded into the main memory. </a:t>
            </a:r>
          </a:p>
          <a:p>
            <a:pPr algn="just">
              <a:lnSpc>
                <a:spcPct val="100000"/>
              </a:lnSpc>
            </a:pPr>
            <a:r>
              <a:rPr lang="en-US" sz="2400" dirty="0">
                <a:solidFill>
                  <a:schemeClr val="accent3"/>
                </a:solidFill>
              </a:rPr>
              <a:t>This technique is useful when we have small physical memory and program size is very large.</a:t>
            </a:r>
          </a:p>
          <a:p>
            <a:pPr algn="just"/>
            <a:endParaRPr lang="en-US" sz="2400" b="1" dirty="0">
              <a:solidFill>
                <a:schemeClr val="accent3"/>
              </a:solidFill>
              <a:latin typeface="Candara" pitchFamily="34" charset="0"/>
            </a:endParaRPr>
          </a:p>
        </p:txBody>
      </p:sp>
    </p:spTree>
    <p:extLst>
      <p:ext uri="{BB962C8B-B14F-4D97-AF65-F5344CB8AC3E}">
        <p14:creationId xmlns:p14="http://schemas.microsoft.com/office/powerpoint/2010/main" val="1956462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B7853E-6A52-49DB-B057-4D05844880CA}"/>
              </a:ext>
            </a:extLst>
          </p:cNvPr>
          <p:cNvSpPr>
            <a:spLocks noGrp="1"/>
          </p:cNvSpPr>
          <p:nvPr>
            <p:ph type="title"/>
          </p:nvPr>
        </p:nvSpPr>
        <p:spPr>
          <a:xfrm>
            <a:off x="296143" y="97274"/>
            <a:ext cx="7886700" cy="701674"/>
          </a:xfrm>
        </p:spPr>
        <p:txBody>
          <a:bodyPr>
            <a:normAutofit/>
          </a:bodyPr>
          <a:lstStyle/>
          <a:p>
            <a:pPr algn="ctr">
              <a:lnSpc>
                <a:spcPct val="100000"/>
              </a:lnSpc>
            </a:pPr>
            <a:r>
              <a:rPr lang="en-US" sz="2800" b="1" kern="1200" cap="small" dirty="0">
                <a:solidFill>
                  <a:schemeClr val="dk2"/>
                </a:solidFill>
                <a:latin typeface="Century Schoolbook"/>
              </a:rPr>
              <a:t>Virtual Memory (Cont’d..)</a:t>
            </a:r>
          </a:p>
        </p:txBody>
      </p:sp>
      <p:pic>
        <p:nvPicPr>
          <p:cNvPr id="5" name="Picture 4">
            <a:extLst>
              <a:ext uri="{FF2B5EF4-FFF2-40B4-BE49-F238E27FC236}">
                <a16:creationId xmlns:a16="http://schemas.microsoft.com/office/drawing/2014/main" id="{25686D55-676B-4B02-A728-DECA7D795B9E}"/>
              </a:ext>
            </a:extLst>
          </p:cNvPr>
          <p:cNvPicPr>
            <a:picLocks noChangeAspect="1"/>
          </p:cNvPicPr>
          <p:nvPr/>
        </p:nvPicPr>
        <p:blipFill>
          <a:blip r:embed="rId2"/>
          <a:stretch>
            <a:fillRect/>
          </a:stretch>
        </p:blipFill>
        <p:spPr>
          <a:xfrm>
            <a:off x="1209675" y="995362"/>
            <a:ext cx="6724650" cy="4867275"/>
          </a:xfrm>
          <a:prstGeom prst="rect">
            <a:avLst/>
          </a:prstGeom>
        </p:spPr>
      </p:pic>
      <p:sp>
        <p:nvSpPr>
          <p:cNvPr id="6" name="Rectangle 5">
            <a:extLst>
              <a:ext uri="{FF2B5EF4-FFF2-40B4-BE49-F238E27FC236}">
                <a16:creationId xmlns:a16="http://schemas.microsoft.com/office/drawing/2014/main" id="{2EA59BDC-621B-4F57-9EF9-7B62F2D14D49}"/>
              </a:ext>
            </a:extLst>
          </p:cNvPr>
          <p:cNvSpPr/>
          <p:nvPr/>
        </p:nvSpPr>
        <p:spPr>
          <a:xfrm>
            <a:off x="1371600" y="5855263"/>
            <a:ext cx="7143750" cy="120032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HelveticaNeue-Roman"/>
                <a:ea typeface="+mn-ea"/>
                <a:cs typeface="+mn-cs"/>
              </a:rPr>
              <a:t>Fig. Diagram showing virtual memory that is larger than physical memory</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 </a:t>
            </a:r>
            <a:br>
              <a:rPr kumimoji="0" lang="en-US" sz="2400" b="0" i="0" u="none" strike="noStrike" kern="1200" cap="none" spc="0" normalizeH="0" baseline="0" noProof="0" dirty="0">
                <a:ln>
                  <a:noFill/>
                </a:ln>
                <a:solidFill>
                  <a:srgbClr val="8CC63F"/>
                </a:solidFill>
                <a:effectLst/>
                <a:uLnTx/>
                <a:uFillTx/>
                <a:latin typeface="Arial" charset="0"/>
                <a:ea typeface="+mn-ea"/>
                <a:cs typeface="+mn-cs"/>
              </a:rPr>
            </a:b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p:txBody>
      </p:sp>
    </p:spTree>
    <p:extLst>
      <p:ext uri="{BB962C8B-B14F-4D97-AF65-F5344CB8AC3E}">
        <p14:creationId xmlns:p14="http://schemas.microsoft.com/office/powerpoint/2010/main" val="27641662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8DDA9B-D2C4-4104-9F91-1B3D45C9C252}"/>
              </a:ext>
            </a:extLst>
          </p:cNvPr>
          <p:cNvSpPr>
            <a:spLocks noGrp="1"/>
          </p:cNvSpPr>
          <p:nvPr>
            <p:ph type="title"/>
          </p:nvPr>
        </p:nvSpPr>
        <p:spPr>
          <a:xfrm>
            <a:off x="628650" y="152400"/>
            <a:ext cx="7886700" cy="701674"/>
          </a:xfrm>
        </p:spPr>
        <p:txBody>
          <a:bodyPr>
            <a:normAutofit/>
          </a:bodyPr>
          <a:lstStyle/>
          <a:p>
            <a:pPr algn="ctr">
              <a:lnSpc>
                <a:spcPct val="100000"/>
              </a:lnSpc>
            </a:pPr>
            <a:r>
              <a:rPr lang="en-US" sz="2800" b="1" kern="1200" cap="small" dirty="0">
                <a:solidFill>
                  <a:schemeClr val="dk2"/>
                </a:solidFill>
                <a:latin typeface="Century Schoolbook"/>
              </a:rPr>
              <a:t>Virtual Memory (Cont’d..)</a:t>
            </a:r>
          </a:p>
        </p:txBody>
      </p:sp>
      <p:sp>
        <p:nvSpPr>
          <p:cNvPr id="3" name="Content Placeholder 2">
            <a:extLst>
              <a:ext uri="{FF2B5EF4-FFF2-40B4-BE49-F238E27FC236}">
                <a16:creationId xmlns:a16="http://schemas.microsoft.com/office/drawing/2014/main" id="{474630D6-E7C4-426B-BE86-C2640D81DB77}"/>
              </a:ext>
            </a:extLst>
          </p:cNvPr>
          <p:cNvSpPr>
            <a:spLocks noGrp="1"/>
          </p:cNvSpPr>
          <p:nvPr>
            <p:ph idx="1"/>
          </p:nvPr>
        </p:nvSpPr>
        <p:spPr>
          <a:xfrm>
            <a:off x="628650" y="990600"/>
            <a:ext cx="7886700" cy="5121273"/>
          </a:xfrm>
        </p:spPr>
        <p:txBody>
          <a:bodyPr>
            <a:noAutofit/>
          </a:bodyPr>
          <a:lstStyle/>
          <a:p>
            <a:pPr algn="just"/>
            <a:r>
              <a:rPr lang="en-US" sz="2400" b="1" dirty="0">
                <a:solidFill>
                  <a:schemeClr val="accent3"/>
                </a:solidFill>
              </a:rPr>
              <a:t>Advantages of Virtual Memory:-</a:t>
            </a:r>
          </a:p>
          <a:p>
            <a:pPr lvl="1" indent="-347663" algn="just">
              <a:buFont typeface="Wingdings" panose="05000000000000000000" pitchFamily="2" charset="2"/>
              <a:buChar char="ü"/>
            </a:pPr>
            <a:r>
              <a:rPr lang="en-US" sz="2400" dirty="0">
                <a:solidFill>
                  <a:schemeClr val="accent3"/>
                </a:solidFill>
              </a:rPr>
              <a:t>Virtual memory helps to gain speed when only a particular segment of the program is required for the execution of the program.</a:t>
            </a:r>
          </a:p>
          <a:p>
            <a:pPr lvl="1" indent="-347663" algn="just">
              <a:buFont typeface="Wingdings" panose="05000000000000000000" pitchFamily="2" charset="2"/>
              <a:buChar char="ü"/>
            </a:pPr>
            <a:r>
              <a:rPr lang="en-US" sz="2400" dirty="0">
                <a:solidFill>
                  <a:schemeClr val="accent3"/>
                </a:solidFill>
              </a:rPr>
              <a:t>It is very helpful in implementing a multiprogramming environment.</a:t>
            </a:r>
          </a:p>
          <a:p>
            <a:pPr lvl="1" indent="-347663" algn="just">
              <a:buFont typeface="Wingdings" panose="05000000000000000000" pitchFamily="2" charset="2"/>
              <a:buChar char="ü"/>
            </a:pPr>
            <a:r>
              <a:rPr lang="en-US" sz="2400" dirty="0">
                <a:solidFill>
                  <a:schemeClr val="accent3"/>
                </a:solidFill>
              </a:rPr>
              <a:t>It allows you to run more applications at once.</a:t>
            </a:r>
          </a:p>
          <a:p>
            <a:pPr lvl="1" indent="-347663" algn="just">
              <a:buFont typeface="Wingdings" panose="05000000000000000000" pitchFamily="2" charset="2"/>
              <a:buChar char="ü"/>
            </a:pPr>
            <a:r>
              <a:rPr lang="en-US" sz="2400" dirty="0">
                <a:solidFill>
                  <a:schemeClr val="accent3"/>
                </a:solidFill>
              </a:rPr>
              <a:t>It helps you to fit many large programs into smaller programs.</a:t>
            </a:r>
          </a:p>
        </p:txBody>
      </p:sp>
    </p:spTree>
    <p:extLst>
      <p:ext uri="{BB962C8B-B14F-4D97-AF65-F5344CB8AC3E}">
        <p14:creationId xmlns:p14="http://schemas.microsoft.com/office/powerpoint/2010/main" val="37290485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8DDA9B-D2C4-4104-9F91-1B3D45C9C252}"/>
              </a:ext>
            </a:extLst>
          </p:cNvPr>
          <p:cNvSpPr>
            <a:spLocks noGrp="1"/>
          </p:cNvSpPr>
          <p:nvPr>
            <p:ph type="title"/>
          </p:nvPr>
        </p:nvSpPr>
        <p:spPr>
          <a:xfrm>
            <a:off x="628650" y="152400"/>
            <a:ext cx="7886700" cy="701674"/>
          </a:xfrm>
        </p:spPr>
        <p:txBody>
          <a:bodyPr>
            <a:normAutofit/>
          </a:bodyPr>
          <a:lstStyle/>
          <a:p>
            <a:pPr algn="ctr">
              <a:lnSpc>
                <a:spcPct val="100000"/>
              </a:lnSpc>
            </a:pPr>
            <a:r>
              <a:rPr lang="en-US" sz="2800" b="1" kern="1200" cap="small" dirty="0">
                <a:solidFill>
                  <a:schemeClr val="dk2"/>
                </a:solidFill>
                <a:latin typeface="Century Schoolbook"/>
              </a:rPr>
              <a:t>Virtual Memory (Cont’d..)</a:t>
            </a:r>
          </a:p>
        </p:txBody>
      </p:sp>
      <p:sp>
        <p:nvSpPr>
          <p:cNvPr id="3" name="Content Placeholder 2">
            <a:extLst>
              <a:ext uri="{FF2B5EF4-FFF2-40B4-BE49-F238E27FC236}">
                <a16:creationId xmlns:a16="http://schemas.microsoft.com/office/drawing/2014/main" id="{474630D6-E7C4-426B-BE86-C2640D81DB77}"/>
              </a:ext>
            </a:extLst>
          </p:cNvPr>
          <p:cNvSpPr>
            <a:spLocks noGrp="1"/>
          </p:cNvSpPr>
          <p:nvPr>
            <p:ph idx="1"/>
          </p:nvPr>
        </p:nvSpPr>
        <p:spPr>
          <a:xfrm>
            <a:off x="628650" y="990600"/>
            <a:ext cx="7886700" cy="5121273"/>
          </a:xfrm>
        </p:spPr>
        <p:txBody>
          <a:bodyPr>
            <a:noAutofit/>
          </a:bodyPr>
          <a:lstStyle/>
          <a:p>
            <a:pPr algn="just"/>
            <a:r>
              <a:rPr lang="en-US" sz="2400" b="1" dirty="0">
                <a:solidFill>
                  <a:schemeClr val="accent3"/>
                </a:solidFill>
              </a:rPr>
              <a:t>Advantages of Virtual Memory (Cont’d..):-</a:t>
            </a:r>
          </a:p>
          <a:p>
            <a:pPr lvl="1" indent="-347663" algn="just">
              <a:buFont typeface="Wingdings" panose="05000000000000000000" pitchFamily="2" charset="2"/>
              <a:buChar char="ü"/>
            </a:pPr>
            <a:r>
              <a:rPr lang="en-US" sz="2400" dirty="0">
                <a:solidFill>
                  <a:schemeClr val="accent3"/>
                </a:solidFill>
              </a:rPr>
              <a:t>Common data or code may be shared between memory.</a:t>
            </a:r>
          </a:p>
          <a:p>
            <a:pPr lvl="1" indent="-347663" algn="just">
              <a:buFont typeface="Wingdings" panose="05000000000000000000" pitchFamily="2" charset="2"/>
              <a:buChar char="ü"/>
            </a:pPr>
            <a:r>
              <a:rPr lang="en-US" sz="2400" dirty="0">
                <a:solidFill>
                  <a:schemeClr val="accent3"/>
                </a:solidFill>
              </a:rPr>
              <a:t>The code can be placed anywhere in physical memory without requiring relocation.</a:t>
            </a:r>
          </a:p>
          <a:p>
            <a:pPr lvl="1" indent="-347663" algn="just">
              <a:buFont typeface="Wingdings" panose="05000000000000000000" pitchFamily="2" charset="2"/>
              <a:buChar char="ü"/>
            </a:pPr>
            <a:r>
              <a:rPr lang="en-US" sz="2400" dirty="0">
                <a:solidFill>
                  <a:schemeClr val="accent3"/>
                </a:solidFill>
              </a:rPr>
              <a:t>More processes should be maintained in the main memory, which increases the effective use of CPU.</a:t>
            </a:r>
          </a:p>
          <a:p>
            <a:pPr lvl="1" indent="-347663" algn="just">
              <a:buFont typeface="Wingdings" panose="05000000000000000000" pitchFamily="2" charset="2"/>
              <a:buChar char="ü"/>
            </a:pPr>
            <a:r>
              <a:rPr lang="en-US" sz="2400" dirty="0">
                <a:solidFill>
                  <a:schemeClr val="accent3"/>
                </a:solidFill>
              </a:rPr>
              <a:t>Each page is stored on a disk until it is required after that, it will be removed.</a:t>
            </a:r>
          </a:p>
        </p:txBody>
      </p:sp>
    </p:spTree>
    <p:extLst>
      <p:ext uri="{BB962C8B-B14F-4D97-AF65-F5344CB8AC3E}">
        <p14:creationId xmlns:p14="http://schemas.microsoft.com/office/powerpoint/2010/main" val="7708857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8DDA9B-D2C4-4104-9F91-1B3D45C9C252}"/>
              </a:ext>
            </a:extLst>
          </p:cNvPr>
          <p:cNvSpPr>
            <a:spLocks noGrp="1"/>
          </p:cNvSpPr>
          <p:nvPr>
            <p:ph type="title"/>
          </p:nvPr>
        </p:nvSpPr>
        <p:spPr>
          <a:xfrm>
            <a:off x="628650" y="14148"/>
            <a:ext cx="7886700" cy="701674"/>
          </a:xfrm>
        </p:spPr>
        <p:txBody>
          <a:bodyPr>
            <a:normAutofit/>
          </a:bodyPr>
          <a:lstStyle/>
          <a:p>
            <a:pPr algn="ctr">
              <a:lnSpc>
                <a:spcPct val="100000"/>
              </a:lnSpc>
            </a:pPr>
            <a:r>
              <a:rPr lang="en-US" sz="2800" b="1" kern="1200" cap="small" dirty="0">
                <a:solidFill>
                  <a:schemeClr val="dk2"/>
                </a:solidFill>
                <a:latin typeface="Century Schoolbook"/>
              </a:rPr>
              <a:t>Virtual Memory (Cont’d..)</a:t>
            </a:r>
          </a:p>
        </p:txBody>
      </p:sp>
      <p:sp>
        <p:nvSpPr>
          <p:cNvPr id="3" name="Content Placeholder 2">
            <a:extLst>
              <a:ext uri="{FF2B5EF4-FFF2-40B4-BE49-F238E27FC236}">
                <a16:creationId xmlns:a16="http://schemas.microsoft.com/office/drawing/2014/main" id="{474630D6-E7C4-426B-BE86-C2640D81DB77}"/>
              </a:ext>
            </a:extLst>
          </p:cNvPr>
          <p:cNvSpPr>
            <a:spLocks noGrp="1"/>
          </p:cNvSpPr>
          <p:nvPr>
            <p:ph idx="1"/>
          </p:nvPr>
        </p:nvSpPr>
        <p:spPr>
          <a:xfrm>
            <a:off x="628650" y="1002144"/>
            <a:ext cx="7886700" cy="5121273"/>
          </a:xfrm>
        </p:spPr>
        <p:txBody>
          <a:bodyPr>
            <a:normAutofit lnSpcReduction="10000"/>
          </a:bodyPr>
          <a:lstStyle/>
          <a:p>
            <a:pPr algn="just"/>
            <a:r>
              <a:rPr lang="en-US" sz="2400" b="1" dirty="0">
                <a:solidFill>
                  <a:schemeClr val="accent3"/>
                </a:solidFill>
              </a:rPr>
              <a:t>Disadvantages of Virtual Memory:-</a:t>
            </a:r>
          </a:p>
          <a:p>
            <a:pPr lvl="1" indent="-347663" algn="just">
              <a:buFont typeface="Wingdings" panose="05000000000000000000" pitchFamily="2" charset="2"/>
              <a:buChar char="ü"/>
            </a:pPr>
            <a:r>
              <a:rPr lang="en-US" sz="2100" dirty="0">
                <a:solidFill>
                  <a:schemeClr val="accent3"/>
                </a:solidFill>
              </a:rPr>
              <a:t>If the system is using virtual memory then applications running speed is  slower down.</a:t>
            </a:r>
          </a:p>
          <a:p>
            <a:pPr lvl="1" indent="-347663" algn="just">
              <a:buFont typeface="Wingdings" panose="05000000000000000000" pitchFamily="2" charset="2"/>
              <a:buChar char="ü"/>
            </a:pPr>
            <a:r>
              <a:rPr lang="en-US" sz="2100" dirty="0">
                <a:solidFill>
                  <a:schemeClr val="accent3"/>
                </a:solidFill>
              </a:rPr>
              <a:t>It will takes more time to perform switching between applications.</a:t>
            </a:r>
          </a:p>
          <a:p>
            <a:pPr lvl="1" indent="-347663" algn="just">
              <a:buFont typeface="Wingdings" panose="05000000000000000000" pitchFamily="2" charset="2"/>
              <a:buChar char="ü"/>
            </a:pPr>
            <a:r>
              <a:rPr lang="en-US" sz="2100" dirty="0">
                <a:solidFill>
                  <a:schemeClr val="accent3"/>
                </a:solidFill>
              </a:rPr>
              <a:t>Hard drive space is reduced.</a:t>
            </a:r>
          </a:p>
          <a:p>
            <a:pPr lvl="1" indent="-347663" algn="just">
              <a:buFont typeface="Wingdings" panose="05000000000000000000" pitchFamily="2" charset="2"/>
              <a:buChar char="ü"/>
            </a:pPr>
            <a:r>
              <a:rPr lang="en-US" sz="2100" dirty="0">
                <a:solidFill>
                  <a:schemeClr val="accent3"/>
                </a:solidFill>
              </a:rPr>
              <a:t>It reduces system stability.</a:t>
            </a:r>
          </a:p>
          <a:p>
            <a:pPr lvl="1" indent="-347663" algn="just">
              <a:buFont typeface="Wingdings" panose="05000000000000000000" pitchFamily="2" charset="2"/>
              <a:buChar char="ü"/>
            </a:pPr>
            <a:r>
              <a:rPr lang="en-US" sz="2100" dirty="0">
                <a:solidFill>
                  <a:schemeClr val="accent3"/>
                </a:solidFill>
              </a:rPr>
              <a:t>It allows larger applications to run in systems that don't offer enough physical RAM alone to run them.</a:t>
            </a:r>
          </a:p>
          <a:p>
            <a:pPr lvl="1" indent="-347663" algn="just">
              <a:buFont typeface="Wingdings" panose="05000000000000000000" pitchFamily="2" charset="2"/>
              <a:buChar char="ü"/>
            </a:pPr>
            <a:r>
              <a:rPr lang="en-US" sz="2100" dirty="0">
                <a:solidFill>
                  <a:schemeClr val="accent3"/>
                </a:solidFill>
              </a:rPr>
              <a:t>It doesn’t perform same as RAM. </a:t>
            </a:r>
          </a:p>
          <a:p>
            <a:pPr lvl="1" indent="-347663" algn="just">
              <a:buFont typeface="Wingdings" panose="05000000000000000000" pitchFamily="2" charset="2"/>
              <a:buChar char="ü"/>
            </a:pPr>
            <a:r>
              <a:rPr lang="en-US" sz="2100" dirty="0">
                <a:solidFill>
                  <a:schemeClr val="accent3"/>
                </a:solidFill>
              </a:rPr>
              <a:t>It negatively affects the overall performance of a system.</a:t>
            </a:r>
          </a:p>
          <a:p>
            <a:pPr lvl="1" indent="-347663" algn="just">
              <a:buFont typeface="Wingdings" panose="05000000000000000000" pitchFamily="2" charset="2"/>
              <a:buChar char="ü"/>
            </a:pPr>
            <a:r>
              <a:rPr lang="en-US" sz="2100" dirty="0">
                <a:solidFill>
                  <a:schemeClr val="accent3"/>
                </a:solidFill>
              </a:rPr>
              <a:t>Occupy the storage space, which may be used otherwise for long term data storage.</a:t>
            </a:r>
          </a:p>
        </p:txBody>
      </p:sp>
    </p:spTree>
    <p:extLst>
      <p:ext uri="{BB962C8B-B14F-4D97-AF65-F5344CB8AC3E}">
        <p14:creationId xmlns:p14="http://schemas.microsoft.com/office/powerpoint/2010/main" val="2129411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11EC6F-20E4-49AF-8DCB-2704D7F6310E}"/>
              </a:ext>
            </a:extLst>
          </p:cNvPr>
          <p:cNvSpPr/>
          <p:nvPr/>
        </p:nvSpPr>
        <p:spPr>
          <a:xfrm>
            <a:off x="381000" y="1166842"/>
            <a:ext cx="8305800" cy="3785652"/>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Locality of reference refers to a phenomenon in which a computer program tends to access same set of memory locations for a particular time period.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In other words, </a:t>
            </a:r>
            <a:r>
              <a:rPr kumimoji="0" lang="en-US" sz="2400" b="1" i="0" u="none" strike="noStrike" kern="1200" cap="none" spc="0" normalizeH="0" baseline="0" noProof="0" dirty="0">
                <a:ln>
                  <a:noFill/>
                </a:ln>
                <a:solidFill>
                  <a:srgbClr val="8CC63F"/>
                </a:solidFill>
                <a:effectLst/>
                <a:uLnTx/>
                <a:uFillTx/>
                <a:latin typeface="Arial" charset="0"/>
                <a:ea typeface="+mn-ea"/>
                <a:cs typeface="+mn-cs"/>
              </a:rPr>
              <a:t>Locality of Reference</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 refers to the tendency of the computer program to access instructions whose addresses are near one another.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The property of locality of reference is mainly shown by loops and subroutine calls in a program.</a:t>
            </a:r>
          </a:p>
        </p:txBody>
      </p:sp>
      <p:sp>
        <p:nvSpPr>
          <p:cNvPr id="14" name="TextBox 13">
            <a:extLst>
              <a:ext uri="{FF2B5EF4-FFF2-40B4-BE49-F238E27FC236}">
                <a16:creationId xmlns:a16="http://schemas.microsoft.com/office/drawing/2014/main" id="{2CD0B4A5-9674-4CA9-822D-A098185348C0}"/>
              </a:ext>
            </a:extLst>
          </p:cNvPr>
          <p:cNvSpPr txBox="1"/>
          <p:nvPr/>
        </p:nvSpPr>
        <p:spPr>
          <a:xfrm>
            <a:off x="381000" y="161640"/>
            <a:ext cx="6400800" cy="523220"/>
          </a:xfrm>
          <a:prstGeom prst="rect">
            <a:avLst/>
          </a:prstGeom>
          <a:noFill/>
        </p:spPr>
        <p:txBody>
          <a:bodyPr wrap="square" rtlCol="0">
            <a:spAutoFit/>
          </a:bodyPr>
          <a:lstStyle/>
          <a:p>
            <a:pPr marL="0" marR="0" lvl="0" indent="0" defTabSz="914400" latinLnBrk="0">
              <a:buClrTx/>
              <a:buSzTx/>
              <a:buFontTx/>
              <a:buNone/>
              <a:tabLst/>
              <a:defRPr/>
            </a:pPr>
            <a:r>
              <a:rPr lang="en-US" sz="2800" b="1" cap="small" dirty="0">
                <a:solidFill>
                  <a:schemeClr val="dk2"/>
                </a:solidFill>
                <a:latin typeface="Century Schoolbook"/>
                <a:ea typeface="+mj-ea"/>
                <a:cs typeface="+mj-cs"/>
              </a:rPr>
              <a:t>Locality of reference</a:t>
            </a:r>
          </a:p>
        </p:txBody>
      </p:sp>
    </p:spTree>
    <p:extLst>
      <p:ext uri="{BB962C8B-B14F-4D97-AF65-F5344CB8AC3E}">
        <p14:creationId xmlns:p14="http://schemas.microsoft.com/office/powerpoint/2010/main" val="14648200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11EC6F-20E4-49AF-8DCB-2704D7F6310E}"/>
              </a:ext>
            </a:extLst>
          </p:cNvPr>
          <p:cNvSpPr/>
          <p:nvPr/>
        </p:nvSpPr>
        <p:spPr>
          <a:xfrm>
            <a:off x="381000" y="1166842"/>
            <a:ext cx="8305800" cy="6370975"/>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It is based on the principle of locality of reference. There are two ways with which data or instruction is fetched from main memory and get stored in cache memory. These two ways are the following:</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sz="2400" i="0" u="none" strike="noStrike" kern="1200" cap="none" spc="0" normalizeH="0" baseline="0" noProof="0" dirty="0">
                <a:ln>
                  <a:noFill/>
                </a:ln>
                <a:solidFill>
                  <a:srgbClr val="8CC63F"/>
                </a:solidFill>
                <a:effectLst/>
                <a:uLnTx/>
                <a:uFillTx/>
                <a:latin typeface="Arial" charset="0"/>
                <a:ea typeface="+mn-ea"/>
                <a:cs typeface="+mn-cs"/>
              </a:rPr>
              <a:t>Temporal Locality </a:t>
            </a:r>
          </a:p>
          <a:p>
            <a:pPr marL="457200" lvl="0" indent="-457200" algn="l">
              <a:buFontTx/>
              <a:buAutoNum type="arabicParenR"/>
            </a:pPr>
            <a:r>
              <a:rPr lang="en-US" dirty="0"/>
              <a:t>Spatial Locality</a:t>
            </a:r>
            <a:r>
              <a:rPr kumimoji="0" lang="en-US" sz="2400" b="0" i="0" u="none" strike="noStrike" kern="1200" cap="none" spc="0" normalizeH="0" baseline="0" noProof="0" dirty="0">
                <a:ln>
                  <a:noFill/>
                </a:ln>
                <a:solidFill>
                  <a:srgbClr val="8CC63F"/>
                </a:solidFill>
                <a:effectLst/>
                <a:uLnTx/>
                <a:uFillTx/>
                <a:latin typeface="Arial" charset="0"/>
                <a:ea typeface="+mn-ea"/>
                <a:cs typeface="+mn-cs"/>
              </a:rPr>
              <a:t/>
            </a:r>
            <a:br>
              <a:rPr kumimoji="0" lang="en-US" sz="2400" b="0" i="0" u="none" strike="noStrike" kern="1200" cap="none" spc="0" normalizeH="0" baseline="0" noProof="0" dirty="0">
                <a:ln>
                  <a:noFill/>
                </a:ln>
                <a:solidFill>
                  <a:srgbClr val="8CC63F"/>
                </a:solidFill>
                <a:effectLst/>
                <a:uLnTx/>
                <a:uFillTx/>
                <a:latin typeface="Arial" charset="0"/>
                <a:ea typeface="+mn-ea"/>
                <a:cs typeface="+mn-cs"/>
              </a:rPr>
            </a:b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 typeface="+mj-lt"/>
              <a:buAutoNum type="arabicParenR"/>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8CC63F"/>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8CC63F"/>
                </a:solidFill>
                <a:effectLst/>
                <a:uLnTx/>
                <a:uFillTx/>
                <a:latin typeface="Arial" charset="0"/>
                <a:ea typeface="+mn-ea"/>
                <a:cs typeface="+mn-cs"/>
              </a:rPr>
              <a:t>								  [2]</a:t>
            </a:r>
          </a:p>
        </p:txBody>
      </p:sp>
      <p:sp>
        <p:nvSpPr>
          <p:cNvPr id="14" name="TextBox 13">
            <a:extLst>
              <a:ext uri="{FF2B5EF4-FFF2-40B4-BE49-F238E27FC236}">
                <a16:creationId xmlns:a16="http://schemas.microsoft.com/office/drawing/2014/main" id="{2CD0B4A5-9674-4CA9-822D-A098185348C0}"/>
              </a:ext>
            </a:extLst>
          </p:cNvPr>
          <p:cNvSpPr txBox="1"/>
          <p:nvPr/>
        </p:nvSpPr>
        <p:spPr>
          <a:xfrm>
            <a:off x="381000" y="143169"/>
            <a:ext cx="6400800" cy="523220"/>
          </a:xfrm>
          <a:prstGeom prst="rect">
            <a:avLst/>
          </a:prstGeom>
          <a:noFill/>
        </p:spPr>
        <p:txBody>
          <a:bodyPr wrap="square" rtlCol="0">
            <a:spAutoFit/>
          </a:bodyPr>
          <a:lstStyle/>
          <a:p>
            <a:pPr eaLnBrk="1" hangingPunct="1">
              <a:lnSpc>
                <a:spcPct val="100000"/>
              </a:lnSpc>
            </a:pPr>
            <a:r>
              <a:rPr lang="en-US" sz="2800" b="1" cap="small" dirty="0">
                <a:solidFill>
                  <a:schemeClr val="dk2"/>
                </a:solidFill>
                <a:latin typeface="Century Schoolbook"/>
                <a:ea typeface="+mj-ea"/>
                <a:cs typeface="+mj-cs"/>
              </a:rPr>
              <a:t>Locality of reference (Cont’d..)</a:t>
            </a:r>
          </a:p>
        </p:txBody>
      </p:sp>
    </p:spTree>
    <p:extLst>
      <p:ext uri="{BB962C8B-B14F-4D97-AF65-F5344CB8AC3E}">
        <p14:creationId xmlns:p14="http://schemas.microsoft.com/office/powerpoint/2010/main" val="1105770371"/>
      </p:ext>
    </p:extLst>
  </p:cSld>
  <p:clrMapOvr>
    <a:masterClrMapping/>
  </p:clrMapOvr>
</p:sld>
</file>

<file path=ppt/theme/theme1.xml><?xml version="1.0" encoding="utf-8"?>
<a:theme xmlns:a="http://schemas.openxmlformats.org/drawingml/2006/main" name="revised_I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ised_IR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outerShdw dist="17961" dir="2700000" algn="ctr" rotWithShape="0">
            <a:srgbClr val="D47206">
              <a:alpha val="39999"/>
            </a:srgbClr>
          </a:outerShdw>
        </a:effectLst>
      </a:spPr>
      <a:bodyPr lIns="0" tIns="0" rIns="0" bIns="0" anchor="b"/>
      <a:lstStyle>
        <a:defPPr algn="r">
          <a:lnSpc>
            <a:spcPts val="3600"/>
          </a:lnSpc>
          <a:defRPr sz="2800" dirty="0">
            <a:solidFill>
              <a:schemeClr val="tx1"/>
            </a:solidFill>
          </a:defRPr>
        </a:defPPr>
      </a:lstStyle>
    </a:txDef>
  </a:objectDefaults>
  <a:extraClrSchemeLst>
    <a:extraClrScheme>
      <a:clrScheme name="revised_IR_template 1">
        <a:dk1>
          <a:srgbClr val="000000"/>
        </a:dk1>
        <a:lt1>
          <a:srgbClr val="FFFFFF"/>
        </a:lt1>
        <a:dk2>
          <a:srgbClr val="99CCFF"/>
        </a:dk2>
        <a:lt2>
          <a:srgbClr val="FFFFFF"/>
        </a:lt2>
        <a:accent1>
          <a:srgbClr val="AEC5E9"/>
        </a:accent1>
        <a:accent2>
          <a:srgbClr val="E98032"/>
        </a:accent2>
        <a:accent3>
          <a:srgbClr val="CAE2FF"/>
        </a:accent3>
        <a:accent4>
          <a:srgbClr val="DADADA"/>
        </a:accent4>
        <a:accent5>
          <a:srgbClr val="D3DFF2"/>
        </a:accent5>
        <a:accent6>
          <a:srgbClr val="D3732C"/>
        </a:accent6>
        <a:hlink>
          <a:srgbClr val="A1C200"/>
        </a:hlink>
        <a:folHlink>
          <a:srgbClr val="FFDB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t 3" id="{6DB35F3F-5602-884D-B8A4-22DC19A63559}" vid="{CB8AE368-EA0E-2540-85A2-50F52B2FF39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123</Template>
  <TotalTime>500</TotalTime>
  <Words>7076</Words>
  <Application>Microsoft Office PowerPoint</Application>
  <PresentationFormat>On-screen Show (4:3)</PresentationFormat>
  <Paragraphs>861</Paragraphs>
  <Slides>142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142</vt:i4>
      </vt:variant>
    </vt:vector>
  </HeadingPairs>
  <TitlesOfParts>
    <vt:vector size="156" baseType="lpstr">
      <vt:lpstr>Arial</vt:lpstr>
      <vt:lpstr>ArialMT</vt:lpstr>
      <vt:lpstr>Calibri</vt:lpstr>
      <vt:lpstr>Candara</vt:lpstr>
      <vt:lpstr>Centaur</vt:lpstr>
      <vt:lpstr>Century</vt:lpstr>
      <vt:lpstr>Century Schoolbook</vt:lpstr>
      <vt:lpstr>Courier New</vt:lpstr>
      <vt:lpstr>HelveticaNeue-Roman</vt:lpstr>
      <vt:lpstr>Times New Roman</vt:lpstr>
      <vt:lpstr>TimesNewRomanPS-BoldMT</vt:lpstr>
      <vt:lpstr>TimesNewRomanPSMT</vt:lpstr>
      <vt:lpstr>Wingdings</vt:lpstr>
      <vt:lpstr>revised_IR_template</vt:lpstr>
      <vt:lpstr> UNIT:6    MEMORY MANAGEMENT &amp; VIRTUAL MEMORY</vt:lpstr>
      <vt:lpstr>LECTURE OVERVIEW</vt:lpstr>
      <vt:lpstr>PowerPoint Presentation</vt:lpstr>
      <vt:lpstr>In computer system architecture memory Hierarchy is part to arrange the memory in a such a way it can minimize access time.</vt:lpstr>
      <vt:lpstr>Logical and Physical Address</vt:lpstr>
      <vt:lpstr>Memory-Management Unit (MMU)</vt:lpstr>
      <vt:lpstr>Binding of Instructions and Data to Memory</vt:lpstr>
      <vt:lpstr>PowerPoint Presentation</vt:lpstr>
      <vt:lpstr>Multistep processing of user program</vt:lpstr>
      <vt:lpstr>Memory Management Requirements</vt:lpstr>
      <vt:lpstr>Base and Limit register: Memory Protection</vt:lpstr>
      <vt:lpstr>Hardware Address protection using base and limit registers: Dynamic relocation</vt:lpstr>
      <vt:lpstr>PowerPoint Presentation</vt:lpstr>
      <vt:lpstr>Static vs Dynamic Loading</vt:lpstr>
      <vt:lpstr>Swapping</vt:lpstr>
      <vt:lpstr>Schematic View of Swapping</vt:lpstr>
      <vt:lpstr>Memory Management Techniques (MMT)</vt:lpstr>
      <vt:lpstr>PowerPoint Presentation</vt:lpstr>
      <vt:lpstr>     </vt:lpstr>
      <vt:lpstr>  </vt:lpstr>
      <vt:lpstr>  </vt:lpstr>
      <vt:lpstr>  </vt:lpstr>
      <vt:lpstr>   </vt:lpstr>
      <vt:lpstr>   </vt:lpstr>
      <vt:lpstr>   </vt:lpstr>
      <vt:lpstr>   </vt:lpstr>
      <vt:lpstr>   </vt:lpstr>
      <vt:lpstr>   </vt:lpstr>
      <vt:lpstr>   </vt:lpstr>
      <vt:lpstr>   </vt:lpstr>
      <vt:lpstr>  </vt:lpstr>
      <vt:lpstr>The above diagram clearly shows the internal fragmentation because the difference between memory allocated and required space or memory is called Internal fragmentation.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Hardware support for paging,  Protection and sharing  Disadvantages of paging.  Virtual Memory:  Basics of Virtual Memory – Hardware and control structures  Locality of reference,  Page fault, Working Set,  Dirty page/Dirty bit</vt:lpstr>
      <vt:lpstr>Each OS has its own method for storing page tables. page table for each process is there.  Pointer to the page table is stored with other register values in PCB.  The h/w implementation of page table can be done in several ways.  1) The page table is implemented as a set of dedicated registers.      The use of registers for the page table is satisfactory if the page        table is reasonably small.       But current systems have Page table size that is very large, so      use of only registers is not feasible. </vt:lpstr>
      <vt:lpstr>2) Using Translation look-aside buffer (TLB).      The problem with previous approach is the time required to       access a memory, with this scheme 2 memory access required      like, a P.T. is kept in main memory, and a page- table based      register (PTBR) points to the page table.      The standard solution to this problem is to use a special, small,      fast-lookup hardware, called translation look-aside buffer (TLB). </vt:lpstr>
      <vt:lpstr>TLB(Translation Look-aside Buffer )</vt:lpstr>
      <vt:lpstr>TLB(Translation Look-aside Buffer )</vt:lpstr>
      <vt:lpstr>Paging hardware with TLB</vt:lpstr>
      <vt:lpstr>Paging hardware with TLB(Cont’d..)</vt:lpstr>
      <vt:lpstr>Paging hardware with TLB(Cont’d..)</vt:lpstr>
      <vt:lpstr>Paging hardware with TLB(Cont’d..)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Segmentation</vt:lpstr>
      <vt:lpstr>PowerPoint Presentation</vt:lpstr>
      <vt:lpstr>PowerPoint Presentation</vt:lpstr>
      <vt:lpstr>PowerPoint Presentation</vt:lpstr>
      <vt:lpstr>Difference between Segmentation  and Paging </vt:lpstr>
      <vt:lpstr>Advantages of Segmentation</vt:lpstr>
      <vt:lpstr>Disadvantages of Segmentation</vt:lpstr>
      <vt:lpstr>Structure of Page Table</vt:lpstr>
      <vt:lpstr>Structure of Page Table</vt:lpstr>
      <vt:lpstr>A logical address (on 32-bit machine with 1K page size) is divided into:    -  a page number consisting of 22 bits    -  a page offset consisting of 10 bits  Since the page table is paged, the page number is further divided into:    -  a 12-bit page number    -  a 10-bit page offset (p2)   </vt:lpstr>
      <vt:lpstr>Thus, a logical address is as follows:    page number      page offset        12               10                       10  where,   - p1 is an index into the outer page table,   - p2 is the displacement within the page of the inner page table  Known as forward-mapped page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Memory</vt:lpstr>
      <vt:lpstr>Virtual Memory (Cont’d..)</vt:lpstr>
      <vt:lpstr>Virtual Memory (Cont’d..)</vt:lpstr>
      <vt:lpstr>Virtual Memory (Cont’d..)</vt:lpstr>
      <vt:lpstr>Virtual Memory (Cont’d..)</vt:lpstr>
      <vt:lpstr>PowerPoint Presentation</vt:lpstr>
      <vt:lpstr>PowerPoint Presentation</vt:lpstr>
      <vt:lpstr>PowerPoint Presentation</vt:lpstr>
      <vt:lpstr>PowerPoint Presentation</vt:lpstr>
      <vt:lpstr>Page Fault</vt:lpstr>
      <vt:lpstr>Steps in Handling a Page Fault</vt:lpstr>
      <vt:lpstr>PowerPoint Presentation</vt:lpstr>
      <vt:lpstr>PowerPoint Presentation</vt:lpstr>
      <vt:lpstr>PowerPoint Presentation</vt:lpstr>
      <vt:lpstr>PowerPoint Presentation</vt:lpstr>
      <vt:lpstr>LECTURE OVERVIEW</vt:lpstr>
      <vt:lpstr>What is Paging?</vt:lpstr>
      <vt:lpstr>concepts of demand paging: </vt:lpstr>
      <vt:lpstr>PowerPoint Presentation</vt:lpstr>
      <vt:lpstr>Page Fault </vt:lpstr>
      <vt:lpstr>Performance of Demand Paging </vt:lpstr>
      <vt:lpstr>Demand Paging Example </vt:lpstr>
      <vt:lpstr>HARDWARE SUPPORT </vt:lpstr>
      <vt:lpstr>What happens if there is no free frame? </vt:lpstr>
      <vt:lpstr>What is page replacement? </vt:lpstr>
      <vt:lpstr>Page Replacement </vt:lpstr>
      <vt:lpstr>PowerPoint Presentation</vt:lpstr>
      <vt:lpstr>STEPS IN PAGE REPLACEMENT : </vt:lpstr>
      <vt:lpstr>What are Page Replacement Algorithms?</vt:lpstr>
      <vt:lpstr>Why we need a page replacement algorithm? </vt:lpstr>
      <vt:lpstr>PowerPoint Presentation</vt:lpstr>
      <vt:lpstr>Page Replacement Algorithms </vt:lpstr>
      <vt:lpstr>FIFO page replacement </vt:lpstr>
      <vt:lpstr>PowerPoint Presentation</vt:lpstr>
      <vt:lpstr>Drawbacks - FIFO </vt:lpstr>
      <vt:lpstr>Optimal Page replacement </vt:lpstr>
      <vt:lpstr>PowerPoint Presentation</vt:lpstr>
      <vt:lpstr> LRU Page Replacement </vt:lpstr>
      <vt:lpstr>PowerPoint Presentation</vt:lpstr>
      <vt:lpstr> LRU Approximation u</vt:lpstr>
      <vt:lpstr>Not Recently Used (NRU)</vt:lpstr>
      <vt:lpstr>NRU</vt:lpstr>
      <vt:lpstr>PowerPoint Presentation</vt:lpstr>
      <vt:lpstr>Not frequently used (NFU) </vt:lpstr>
      <vt:lpstr>PowerPoint Presentation</vt:lpstr>
      <vt:lpstr>Conclusion</vt:lpstr>
      <vt:lpstr>  </vt:lpstr>
      <vt:lpstr>References</vt:lpstr>
      <vt:lpstr>References</vt:lpstr>
      <vt:lpstr>THANK YOU…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RUMANA SHAIKH</cp:lastModifiedBy>
  <cp:revision>38</cp:revision>
  <dcterms:created xsi:type="dcterms:W3CDTF">2020-05-22T11:10:03Z</dcterms:created>
  <dcterms:modified xsi:type="dcterms:W3CDTF">2020-05-26T12:20:46Z</dcterms:modified>
</cp:coreProperties>
</file>