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5" r:id="rId3"/>
    <p:sldId id="257" r:id="rId4"/>
    <p:sldId id="258" r:id="rId5"/>
    <p:sldId id="259" r:id="rId6"/>
    <p:sldId id="260" r:id="rId7"/>
    <p:sldId id="292" r:id="rId8"/>
    <p:sldId id="293" r:id="rId9"/>
    <p:sldId id="294"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80" r:id="rId29"/>
    <p:sldId id="281" r:id="rId30"/>
    <p:sldId id="282" r:id="rId31"/>
    <p:sldId id="284" r:id="rId32"/>
    <p:sldId id="285" r:id="rId33"/>
    <p:sldId id="287" r:id="rId34"/>
    <p:sldId id="288" r:id="rId35"/>
    <p:sldId id="290" r:id="rId36"/>
    <p:sldId id="291" r:id="rId37"/>
    <p:sldId id="296" r:id="rId38"/>
    <p:sldId id="297" r:id="rId39"/>
    <p:sldId id="298" r:id="rId40"/>
    <p:sldId id="299" r:id="rId41"/>
    <p:sldId id="301"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01"/>
  </p:normalViewPr>
  <p:slideViewPr>
    <p:cSldViewPr snapToGrid="0" snapToObjects="1">
      <p:cViewPr varScale="1">
        <p:scale>
          <a:sx n="90" d="100"/>
          <a:sy n="90" d="100"/>
        </p:scale>
        <p:origin x="232"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90A9BC-C1C7-4E59-B0FE-3657E984B7E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60AD4C1-0060-40B4-B08E-3E037E68F4E8}">
      <dgm:prSet/>
      <dgm:spPr/>
      <dgm:t>
        <a:bodyPr/>
        <a:lstStyle/>
        <a:p>
          <a:r>
            <a:rPr lang="en-IN" b="1" dirty="0">
              <a:solidFill>
                <a:schemeClr val="tx1"/>
              </a:solidFill>
            </a:rPr>
            <a:t>Mutual Exclusion</a:t>
          </a:r>
          <a:r>
            <a:rPr lang="en-IN" dirty="0"/>
            <a:t>: </a:t>
          </a:r>
          <a:r>
            <a:rPr lang="en-IN" dirty="0" err="1"/>
            <a:t>Atleast</a:t>
          </a:r>
          <a:r>
            <a:rPr lang="en-IN" dirty="0"/>
            <a:t> one resource type in the system which can be used in non sharable mode i.e., mutual exclusion(one at a time/ one by one). Example: Printer.</a:t>
          </a:r>
          <a:endParaRPr lang="en-US" dirty="0"/>
        </a:p>
      </dgm:t>
    </dgm:pt>
    <dgm:pt modelId="{EE7D4D14-FA61-4781-B71E-8F60544A116A}" type="parTrans" cxnId="{5A8128AC-5EA7-46B9-A290-53C761CB31A1}">
      <dgm:prSet/>
      <dgm:spPr/>
      <dgm:t>
        <a:bodyPr/>
        <a:lstStyle/>
        <a:p>
          <a:endParaRPr lang="en-US"/>
        </a:p>
      </dgm:t>
    </dgm:pt>
    <dgm:pt modelId="{32C2554B-9144-4493-B039-3633A30457B8}" type="sibTrans" cxnId="{5A8128AC-5EA7-46B9-A290-53C761CB31A1}">
      <dgm:prSet/>
      <dgm:spPr/>
      <dgm:t>
        <a:bodyPr/>
        <a:lstStyle/>
        <a:p>
          <a:endParaRPr lang="en-US"/>
        </a:p>
      </dgm:t>
    </dgm:pt>
    <dgm:pt modelId="{F484B43C-B090-4AA1-8389-227C276DE5B7}">
      <dgm:prSet/>
      <dgm:spPr/>
      <dgm:t>
        <a:bodyPr/>
        <a:lstStyle/>
        <a:p>
          <a:r>
            <a:rPr lang="en-IN" b="1" dirty="0">
              <a:solidFill>
                <a:schemeClr val="tx1"/>
              </a:solidFill>
            </a:rPr>
            <a:t>Hold &amp; Wait</a:t>
          </a:r>
          <a:r>
            <a:rPr lang="en-IN" dirty="0"/>
            <a:t>: A process is currently holding at least one resource and requesting additional resources which are being held by other processes.</a:t>
          </a:r>
          <a:endParaRPr lang="en-US" dirty="0"/>
        </a:p>
      </dgm:t>
    </dgm:pt>
    <dgm:pt modelId="{B5865DE5-4CD5-4D3B-8585-33C0E9C5056E}" type="parTrans" cxnId="{7D41BE83-B593-49F2-8E12-95B098A78294}">
      <dgm:prSet/>
      <dgm:spPr/>
      <dgm:t>
        <a:bodyPr/>
        <a:lstStyle/>
        <a:p>
          <a:endParaRPr lang="en-US"/>
        </a:p>
      </dgm:t>
    </dgm:pt>
    <dgm:pt modelId="{2469C07D-EE33-4637-9261-E5E10FD44F49}" type="sibTrans" cxnId="{7D41BE83-B593-49F2-8E12-95B098A78294}">
      <dgm:prSet/>
      <dgm:spPr/>
      <dgm:t>
        <a:bodyPr/>
        <a:lstStyle/>
        <a:p>
          <a:endParaRPr lang="en-US"/>
        </a:p>
      </dgm:t>
    </dgm:pt>
    <dgm:pt modelId="{4F5E291E-FDBA-4E23-A00D-7B4741512252}">
      <dgm:prSet/>
      <dgm:spPr/>
      <dgm:t>
        <a:bodyPr/>
        <a:lstStyle/>
        <a:p>
          <a:r>
            <a:rPr lang="en-IN" b="1" dirty="0">
              <a:solidFill>
                <a:schemeClr val="tx1"/>
              </a:solidFill>
            </a:rPr>
            <a:t>No pre-emption</a:t>
          </a:r>
          <a:r>
            <a:rPr lang="en-IN" dirty="0"/>
            <a:t>: A resource cannot be pre-empted that is a resource will be released by the process after completion of its task, voluntarily, </a:t>
          </a:r>
          <a:endParaRPr lang="en-US" dirty="0"/>
        </a:p>
      </dgm:t>
    </dgm:pt>
    <dgm:pt modelId="{1BBE6698-AC19-4040-B479-B040B576F9DD}" type="parTrans" cxnId="{C598754D-CBDD-45D6-B0B6-C8E1615C6D5B}">
      <dgm:prSet/>
      <dgm:spPr/>
      <dgm:t>
        <a:bodyPr/>
        <a:lstStyle/>
        <a:p>
          <a:endParaRPr lang="en-US"/>
        </a:p>
      </dgm:t>
    </dgm:pt>
    <dgm:pt modelId="{6CFB7A9C-2E9F-4E1D-A7B6-CC90ED387BEC}" type="sibTrans" cxnId="{C598754D-CBDD-45D6-B0B6-C8E1615C6D5B}">
      <dgm:prSet/>
      <dgm:spPr/>
      <dgm:t>
        <a:bodyPr/>
        <a:lstStyle/>
        <a:p>
          <a:endParaRPr lang="en-US"/>
        </a:p>
      </dgm:t>
    </dgm:pt>
    <dgm:pt modelId="{CAC199EE-F760-4A82-AB4F-03F16447884A}">
      <dgm:prSet/>
      <dgm:spPr/>
      <dgm:t>
        <a:bodyPr/>
        <a:lstStyle/>
        <a:p>
          <a:r>
            <a:rPr lang="en-IN" b="1" dirty="0">
              <a:solidFill>
                <a:schemeClr val="tx1"/>
              </a:solidFill>
            </a:rPr>
            <a:t>Circular Wait</a:t>
          </a:r>
          <a:r>
            <a:rPr lang="en-IN" dirty="0"/>
            <a:t>: Each process must be waiting for a resource which is being held by another process, which in turn is waiting for the first process to release the resource.</a:t>
          </a:r>
          <a:endParaRPr lang="en-US" dirty="0"/>
        </a:p>
      </dgm:t>
    </dgm:pt>
    <dgm:pt modelId="{D5B8B060-877A-45F3-8050-3F761245FDEC}" type="parTrans" cxnId="{1E94EE1E-F222-49C2-9B3C-45B78F8A10A5}">
      <dgm:prSet/>
      <dgm:spPr/>
      <dgm:t>
        <a:bodyPr/>
        <a:lstStyle/>
        <a:p>
          <a:endParaRPr lang="en-US"/>
        </a:p>
      </dgm:t>
    </dgm:pt>
    <dgm:pt modelId="{024F89B2-FBD6-4AF9-8C0A-B9AD37A66F30}" type="sibTrans" cxnId="{1E94EE1E-F222-49C2-9B3C-45B78F8A10A5}">
      <dgm:prSet/>
      <dgm:spPr/>
      <dgm:t>
        <a:bodyPr/>
        <a:lstStyle/>
        <a:p>
          <a:endParaRPr lang="en-US"/>
        </a:p>
      </dgm:t>
    </dgm:pt>
    <dgm:pt modelId="{83484D34-EC22-F34D-AF34-38B1FD3215D0}" type="pres">
      <dgm:prSet presAssocID="{6490A9BC-C1C7-4E59-B0FE-3657E984B7E0}" presName="linear" presStyleCnt="0">
        <dgm:presLayoutVars>
          <dgm:animLvl val="lvl"/>
          <dgm:resizeHandles val="exact"/>
        </dgm:presLayoutVars>
      </dgm:prSet>
      <dgm:spPr/>
    </dgm:pt>
    <dgm:pt modelId="{0B9C9ABB-ED04-B445-929D-D079A1CC068F}" type="pres">
      <dgm:prSet presAssocID="{760AD4C1-0060-40B4-B08E-3E037E68F4E8}" presName="parentText" presStyleLbl="node1" presStyleIdx="0" presStyleCnt="4">
        <dgm:presLayoutVars>
          <dgm:chMax val="0"/>
          <dgm:bulletEnabled val="1"/>
        </dgm:presLayoutVars>
      </dgm:prSet>
      <dgm:spPr/>
    </dgm:pt>
    <dgm:pt modelId="{7381726C-185E-8D44-9DF2-296C2998A5A8}" type="pres">
      <dgm:prSet presAssocID="{32C2554B-9144-4493-B039-3633A30457B8}" presName="spacer" presStyleCnt="0"/>
      <dgm:spPr/>
    </dgm:pt>
    <dgm:pt modelId="{7D57A829-42C8-3945-A803-096022A860DC}" type="pres">
      <dgm:prSet presAssocID="{F484B43C-B090-4AA1-8389-227C276DE5B7}" presName="parentText" presStyleLbl="node1" presStyleIdx="1" presStyleCnt="4">
        <dgm:presLayoutVars>
          <dgm:chMax val="0"/>
          <dgm:bulletEnabled val="1"/>
        </dgm:presLayoutVars>
      </dgm:prSet>
      <dgm:spPr/>
    </dgm:pt>
    <dgm:pt modelId="{E9E47EF4-FF24-0E4F-A53F-09DB53A4707D}" type="pres">
      <dgm:prSet presAssocID="{2469C07D-EE33-4637-9261-E5E10FD44F49}" presName="spacer" presStyleCnt="0"/>
      <dgm:spPr/>
    </dgm:pt>
    <dgm:pt modelId="{E89D1A3E-8787-9C40-86CA-B90710EAFF8D}" type="pres">
      <dgm:prSet presAssocID="{4F5E291E-FDBA-4E23-A00D-7B4741512252}" presName="parentText" presStyleLbl="node1" presStyleIdx="2" presStyleCnt="4">
        <dgm:presLayoutVars>
          <dgm:chMax val="0"/>
          <dgm:bulletEnabled val="1"/>
        </dgm:presLayoutVars>
      </dgm:prSet>
      <dgm:spPr/>
    </dgm:pt>
    <dgm:pt modelId="{9F4E8BE8-CFF5-4348-A28C-03BDA47BD978}" type="pres">
      <dgm:prSet presAssocID="{6CFB7A9C-2E9F-4E1D-A7B6-CC90ED387BEC}" presName="spacer" presStyleCnt="0"/>
      <dgm:spPr/>
    </dgm:pt>
    <dgm:pt modelId="{C40D542B-DC4A-2046-B402-B891BB0C5BC8}" type="pres">
      <dgm:prSet presAssocID="{CAC199EE-F760-4A82-AB4F-03F16447884A}" presName="parentText" presStyleLbl="node1" presStyleIdx="3" presStyleCnt="4">
        <dgm:presLayoutVars>
          <dgm:chMax val="0"/>
          <dgm:bulletEnabled val="1"/>
        </dgm:presLayoutVars>
      </dgm:prSet>
      <dgm:spPr/>
    </dgm:pt>
  </dgm:ptLst>
  <dgm:cxnLst>
    <dgm:cxn modelId="{1E94EE1E-F222-49C2-9B3C-45B78F8A10A5}" srcId="{6490A9BC-C1C7-4E59-B0FE-3657E984B7E0}" destId="{CAC199EE-F760-4A82-AB4F-03F16447884A}" srcOrd="3" destOrd="0" parTransId="{D5B8B060-877A-45F3-8050-3F761245FDEC}" sibTransId="{024F89B2-FBD6-4AF9-8C0A-B9AD37A66F30}"/>
    <dgm:cxn modelId="{C598754D-CBDD-45D6-B0B6-C8E1615C6D5B}" srcId="{6490A9BC-C1C7-4E59-B0FE-3657E984B7E0}" destId="{4F5E291E-FDBA-4E23-A00D-7B4741512252}" srcOrd="2" destOrd="0" parTransId="{1BBE6698-AC19-4040-B479-B040B576F9DD}" sibTransId="{6CFB7A9C-2E9F-4E1D-A7B6-CC90ED387BEC}"/>
    <dgm:cxn modelId="{C345C05A-2091-544C-9C80-17003C3F4D0B}" type="presOf" srcId="{CAC199EE-F760-4A82-AB4F-03F16447884A}" destId="{C40D542B-DC4A-2046-B402-B891BB0C5BC8}" srcOrd="0" destOrd="0" presId="urn:microsoft.com/office/officeart/2005/8/layout/vList2"/>
    <dgm:cxn modelId="{7D41BE83-B593-49F2-8E12-95B098A78294}" srcId="{6490A9BC-C1C7-4E59-B0FE-3657E984B7E0}" destId="{F484B43C-B090-4AA1-8389-227C276DE5B7}" srcOrd="1" destOrd="0" parTransId="{B5865DE5-4CD5-4D3B-8585-33C0E9C5056E}" sibTransId="{2469C07D-EE33-4637-9261-E5E10FD44F49}"/>
    <dgm:cxn modelId="{085C5390-DC4E-3444-AA07-75695AE8B055}" type="presOf" srcId="{4F5E291E-FDBA-4E23-A00D-7B4741512252}" destId="{E89D1A3E-8787-9C40-86CA-B90710EAFF8D}" srcOrd="0" destOrd="0" presId="urn:microsoft.com/office/officeart/2005/8/layout/vList2"/>
    <dgm:cxn modelId="{4CC4F0A2-5A39-6847-A0F0-0B16C76A8C96}" type="presOf" srcId="{6490A9BC-C1C7-4E59-B0FE-3657E984B7E0}" destId="{83484D34-EC22-F34D-AF34-38B1FD3215D0}" srcOrd="0" destOrd="0" presId="urn:microsoft.com/office/officeart/2005/8/layout/vList2"/>
    <dgm:cxn modelId="{5A8128AC-5EA7-46B9-A290-53C761CB31A1}" srcId="{6490A9BC-C1C7-4E59-B0FE-3657E984B7E0}" destId="{760AD4C1-0060-40B4-B08E-3E037E68F4E8}" srcOrd="0" destOrd="0" parTransId="{EE7D4D14-FA61-4781-B71E-8F60544A116A}" sibTransId="{32C2554B-9144-4493-B039-3633A30457B8}"/>
    <dgm:cxn modelId="{43B9E2C2-0BAE-4843-B8FB-50F79B863C84}" type="presOf" srcId="{F484B43C-B090-4AA1-8389-227C276DE5B7}" destId="{7D57A829-42C8-3945-A803-096022A860DC}" srcOrd="0" destOrd="0" presId="urn:microsoft.com/office/officeart/2005/8/layout/vList2"/>
    <dgm:cxn modelId="{742412E7-4EBC-6B4C-BB2A-7AD906912BBF}" type="presOf" srcId="{760AD4C1-0060-40B4-B08E-3E037E68F4E8}" destId="{0B9C9ABB-ED04-B445-929D-D079A1CC068F}" srcOrd="0" destOrd="0" presId="urn:microsoft.com/office/officeart/2005/8/layout/vList2"/>
    <dgm:cxn modelId="{F3455D50-840C-5C42-B02B-87CF669B9FB2}" type="presParOf" srcId="{83484D34-EC22-F34D-AF34-38B1FD3215D0}" destId="{0B9C9ABB-ED04-B445-929D-D079A1CC068F}" srcOrd="0" destOrd="0" presId="urn:microsoft.com/office/officeart/2005/8/layout/vList2"/>
    <dgm:cxn modelId="{91BCDB3D-D4CE-7348-8674-A81DF2AE7946}" type="presParOf" srcId="{83484D34-EC22-F34D-AF34-38B1FD3215D0}" destId="{7381726C-185E-8D44-9DF2-296C2998A5A8}" srcOrd="1" destOrd="0" presId="urn:microsoft.com/office/officeart/2005/8/layout/vList2"/>
    <dgm:cxn modelId="{08302DA1-EC17-E546-9010-C36AE1FE1683}" type="presParOf" srcId="{83484D34-EC22-F34D-AF34-38B1FD3215D0}" destId="{7D57A829-42C8-3945-A803-096022A860DC}" srcOrd="2" destOrd="0" presId="urn:microsoft.com/office/officeart/2005/8/layout/vList2"/>
    <dgm:cxn modelId="{EFF651D8-3A18-374B-9319-1FD3CFD97162}" type="presParOf" srcId="{83484D34-EC22-F34D-AF34-38B1FD3215D0}" destId="{E9E47EF4-FF24-0E4F-A53F-09DB53A4707D}" srcOrd="3" destOrd="0" presId="urn:microsoft.com/office/officeart/2005/8/layout/vList2"/>
    <dgm:cxn modelId="{75AE843C-A606-A54E-A511-0E303D959191}" type="presParOf" srcId="{83484D34-EC22-F34D-AF34-38B1FD3215D0}" destId="{E89D1A3E-8787-9C40-86CA-B90710EAFF8D}" srcOrd="4" destOrd="0" presId="urn:microsoft.com/office/officeart/2005/8/layout/vList2"/>
    <dgm:cxn modelId="{F61949B3-7C7E-A24B-9760-56B28292B92E}" type="presParOf" srcId="{83484D34-EC22-F34D-AF34-38B1FD3215D0}" destId="{9F4E8BE8-CFF5-4348-A28C-03BDA47BD978}" srcOrd="5" destOrd="0" presId="urn:microsoft.com/office/officeart/2005/8/layout/vList2"/>
    <dgm:cxn modelId="{ABED97A5-933F-454B-B865-002665F5B6B5}" type="presParOf" srcId="{83484D34-EC22-F34D-AF34-38B1FD3215D0}" destId="{C40D542B-DC4A-2046-B402-B891BB0C5BC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291EBA-FDF2-4B04-8546-1FA8B9750B11}"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D14AD25E-F4EC-4EC1-BEDA-EE44274379A4}">
      <dgm:prSet/>
      <dgm:spPr/>
      <dgm:t>
        <a:bodyPr/>
        <a:lstStyle/>
        <a:p>
          <a:pPr algn="just"/>
          <a:r>
            <a:rPr lang="en-IN" dirty="0"/>
            <a:t>Prevention: it means to design such a system which violate </a:t>
          </a:r>
          <a:r>
            <a:rPr lang="en-IN" dirty="0" err="1"/>
            <a:t>atleast</a:t>
          </a:r>
          <a:r>
            <a:rPr lang="en-IN" dirty="0"/>
            <a:t> one of the four necessary condition of deadlock and ensure that deadlock should not occur.</a:t>
          </a:r>
          <a:endParaRPr lang="en-US" dirty="0"/>
        </a:p>
      </dgm:t>
    </dgm:pt>
    <dgm:pt modelId="{D22FDB1B-0768-471B-91EF-088CFF94B593}" type="parTrans" cxnId="{17F0B1BA-D16B-449B-B58D-5FEC8E293323}">
      <dgm:prSet/>
      <dgm:spPr/>
      <dgm:t>
        <a:bodyPr/>
        <a:lstStyle/>
        <a:p>
          <a:endParaRPr lang="en-US"/>
        </a:p>
      </dgm:t>
    </dgm:pt>
    <dgm:pt modelId="{17DD93F0-5E29-49E0-B4E3-F3CBCADD8710}" type="sibTrans" cxnId="{17F0B1BA-D16B-449B-B58D-5FEC8E293323}">
      <dgm:prSet/>
      <dgm:spPr/>
      <dgm:t>
        <a:bodyPr/>
        <a:lstStyle/>
        <a:p>
          <a:endParaRPr lang="en-US"/>
        </a:p>
      </dgm:t>
    </dgm:pt>
    <dgm:pt modelId="{032444F3-C5CF-4CC4-AFE8-9F68C2B6BB5F}">
      <dgm:prSet/>
      <dgm:spPr/>
      <dgm:t>
        <a:bodyPr/>
        <a:lstStyle/>
        <a:p>
          <a:pPr algn="just"/>
          <a:r>
            <a:rPr lang="en-IN" dirty="0"/>
            <a:t>Avoidance: System maintains a set of data using which it takes a decision whether to entertain a new request or not, to be in safe state.</a:t>
          </a:r>
          <a:endParaRPr lang="en-US" dirty="0"/>
        </a:p>
      </dgm:t>
    </dgm:pt>
    <dgm:pt modelId="{7CCC24CE-9D8C-43E4-97E9-AF8D3E1D11DB}" type="parTrans" cxnId="{754687CF-10E1-48FB-ADDD-A87A1FE6AC6F}">
      <dgm:prSet/>
      <dgm:spPr/>
      <dgm:t>
        <a:bodyPr/>
        <a:lstStyle/>
        <a:p>
          <a:endParaRPr lang="en-US"/>
        </a:p>
      </dgm:t>
    </dgm:pt>
    <dgm:pt modelId="{779FFE37-0EA4-43E7-843C-C388E9722524}" type="sibTrans" cxnId="{754687CF-10E1-48FB-ADDD-A87A1FE6AC6F}">
      <dgm:prSet/>
      <dgm:spPr/>
      <dgm:t>
        <a:bodyPr/>
        <a:lstStyle/>
        <a:p>
          <a:endParaRPr lang="en-US"/>
        </a:p>
      </dgm:t>
    </dgm:pt>
    <dgm:pt modelId="{8DC7DB72-0D9C-4E2E-AEFB-A62F0051A8ED}">
      <dgm:prSet/>
      <dgm:spPr/>
      <dgm:t>
        <a:bodyPr/>
        <a:lstStyle/>
        <a:p>
          <a:pPr algn="just"/>
          <a:r>
            <a:rPr lang="en-IN" dirty="0"/>
            <a:t>Detection &amp; recovery: In this we wait un till the deadlock occurs and once we detect it, we recover from it.</a:t>
          </a:r>
          <a:endParaRPr lang="en-US" dirty="0"/>
        </a:p>
      </dgm:t>
    </dgm:pt>
    <dgm:pt modelId="{44AF8E43-993B-4E9B-BBB0-F94F267F9AC1}" type="parTrans" cxnId="{84D30711-0133-47C4-8D6A-0909A73848B3}">
      <dgm:prSet/>
      <dgm:spPr/>
      <dgm:t>
        <a:bodyPr/>
        <a:lstStyle/>
        <a:p>
          <a:endParaRPr lang="en-US"/>
        </a:p>
      </dgm:t>
    </dgm:pt>
    <dgm:pt modelId="{465D5100-D212-4507-A44D-798FE58FD5D6}" type="sibTrans" cxnId="{84D30711-0133-47C4-8D6A-0909A73848B3}">
      <dgm:prSet/>
      <dgm:spPr/>
      <dgm:t>
        <a:bodyPr/>
        <a:lstStyle/>
        <a:p>
          <a:endParaRPr lang="en-US"/>
        </a:p>
      </dgm:t>
    </dgm:pt>
    <dgm:pt modelId="{22D41341-3A99-4C03-82E2-3ED638698969}">
      <dgm:prSet/>
      <dgm:spPr/>
      <dgm:t>
        <a:bodyPr/>
        <a:lstStyle/>
        <a:p>
          <a:pPr algn="just"/>
          <a:r>
            <a:rPr lang="en-IN" dirty="0"/>
            <a:t>Ignorance: We ignore the problem as if it does not exist.</a:t>
          </a:r>
          <a:endParaRPr lang="en-US" dirty="0"/>
        </a:p>
      </dgm:t>
    </dgm:pt>
    <dgm:pt modelId="{EB628E7C-27B2-4BBF-9B9A-F28C0D271939}" type="parTrans" cxnId="{40671091-24EB-42BE-9682-E0414CC7B7C0}">
      <dgm:prSet/>
      <dgm:spPr/>
      <dgm:t>
        <a:bodyPr/>
        <a:lstStyle/>
        <a:p>
          <a:endParaRPr lang="en-US"/>
        </a:p>
      </dgm:t>
    </dgm:pt>
    <dgm:pt modelId="{C48E756D-B0EE-4B2B-9950-CBE5659C2942}" type="sibTrans" cxnId="{40671091-24EB-42BE-9682-E0414CC7B7C0}">
      <dgm:prSet/>
      <dgm:spPr/>
      <dgm:t>
        <a:bodyPr/>
        <a:lstStyle/>
        <a:p>
          <a:endParaRPr lang="en-US"/>
        </a:p>
      </dgm:t>
    </dgm:pt>
    <dgm:pt modelId="{CF326023-4684-8642-A9B0-1B4B9B3B99B0}" type="pres">
      <dgm:prSet presAssocID="{10291EBA-FDF2-4B04-8546-1FA8B9750B11}" presName="vert0" presStyleCnt="0">
        <dgm:presLayoutVars>
          <dgm:dir/>
          <dgm:animOne val="branch"/>
          <dgm:animLvl val="lvl"/>
        </dgm:presLayoutVars>
      </dgm:prSet>
      <dgm:spPr/>
    </dgm:pt>
    <dgm:pt modelId="{72699390-97C3-C248-AB4A-84E7F923042E}" type="pres">
      <dgm:prSet presAssocID="{D14AD25E-F4EC-4EC1-BEDA-EE44274379A4}" presName="thickLine" presStyleLbl="alignNode1" presStyleIdx="0" presStyleCnt="4"/>
      <dgm:spPr/>
    </dgm:pt>
    <dgm:pt modelId="{CD99DF55-F470-7F4B-A73B-DF5B103A0F52}" type="pres">
      <dgm:prSet presAssocID="{D14AD25E-F4EC-4EC1-BEDA-EE44274379A4}" presName="horz1" presStyleCnt="0"/>
      <dgm:spPr/>
    </dgm:pt>
    <dgm:pt modelId="{F294D040-0448-2344-8533-5A628AE3120C}" type="pres">
      <dgm:prSet presAssocID="{D14AD25E-F4EC-4EC1-BEDA-EE44274379A4}" presName="tx1" presStyleLbl="revTx" presStyleIdx="0" presStyleCnt="4"/>
      <dgm:spPr/>
    </dgm:pt>
    <dgm:pt modelId="{35C7B126-52FA-3D4C-9B7E-5EB94D4FB542}" type="pres">
      <dgm:prSet presAssocID="{D14AD25E-F4EC-4EC1-BEDA-EE44274379A4}" presName="vert1" presStyleCnt="0"/>
      <dgm:spPr/>
    </dgm:pt>
    <dgm:pt modelId="{667342CF-7E3C-A442-8C7B-A8EE37FB4EA3}" type="pres">
      <dgm:prSet presAssocID="{032444F3-C5CF-4CC4-AFE8-9F68C2B6BB5F}" presName="thickLine" presStyleLbl="alignNode1" presStyleIdx="1" presStyleCnt="4"/>
      <dgm:spPr/>
    </dgm:pt>
    <dgm:pt modelId="{B422D494-C86F-F745-AD19-6C61136DC99F}" type="pres">
      <dgm:prSet presAssocID="{032444F3-C5CF-4CC4-AFE8-9F68C2B6BB5F}" presName="horz1" presStyleCnt="0"/>
      <dgm:spPr/>
    </dgm:pt>
    <dgm:pt modelId="{926B4E2B-046C-2A4C-B880-BA687B2FBC09}" type="pres">
      <dgm:prSet presAssocID="{032444F3-C5CF-4CC4-AFE8-9F68C2B6BB5F}" presName="tx1" presStyleLbl="revTx" presStyleIdx="1" presStyleCnt="4"/>
      <dgm:spPr/>
    </dgm:pt>
    <dgm:pt modelId="{EE60633D-73B0-FE4E-B2F4-3D9B8FE6DEB5}" type="pres">
      <dgm:prSet presAssocID="{032444F3-C5CF-4CC4-AFE8-9F68C2B6BB5F}" presName="vert1" presStyleCnt="0"/>
      <dgm:spPr/>
    </dgm:pt>
    <dgm:pt modelId="{764D4FF7-3091-1946-8B17-C7B09B5827B6}" type="pres">
      <dgm:prSet presAssocID="{8DC7DB72-0D9C-4E2E-AEFB-A62F0051A8ED}" presName="thickLine" presStyleLbl="alignNode1" presStyleIdx="2" presStyleCnt="4"/>
      <dgm:spPr/>
    </dgm:pt>
    <dgm:pt modelId="{A0FEDDA6-8E23-B24C-9BCD-F224BFEAF289}" type="pres">
      <dgm:prSet presAssocID="{8DC7DB72-0D9C-4E2E-AEFB-A62F0051A8ED}" presName="horz1" presStyleCnt="0"/>
      <dgm:spPr/>
    </dgm:pt>
    <dgm:pt modelId="{0F66BC4B-D468-644D-8DD6-EBBFBC3D0A21}" type="pres">
      <dgm:prSet presAssocID="{8DC7DB72-0D9C-4E2E-AEFB-A62F0051A8ED}" presName="tx1" presStyleLbl="revTx" presStyleIdx="2" presStyleCnt="4"/>
      <dgm:spPr/>
    </dgm:pt>
    <dgm:pt modelId="{CDBA78BB-00DF-9244-BDEB-132B49C3036B}" type="pres">
      <dgm:prSet presAssocID="{8DC7DB72-0D9C-4E2E-AEFB-A62F0051A8ED}" presName="vert1" presStyleCnt="0"/>
      <dgm:spPr/>
    </dgm:pt>
    <dgm:pt modelId="{7E2AEF97-1991-0045-8528-F320395A90B8}" type="pres">
      <dgm:prSet presAssocID="{22D41341-3A99-4C03-82E2-3ED638698969}" presName="thickLine" presStyleLbl="alignNode1" presStyleIdx="3" presStyleCnt="4"/>
      <dgm:spPr/>
    </dgm:pt>
    <dgm:pt modelId="{23F42EE1-0312-4C46-8CE8-58140875192A}" type="pres">
      <dgm:prSet presAssocID="{22D41341-3A99-4C03-82E2-3ED638698969}" presName="horz1" presStyleCnt="0"/>
      <dgm:spPr/>
    </dgm:pt>
    <dgm:pt modelId="{33E1B449-E49A-3649-B508-2A8A313F1B4B}" type="pres">
      <dgm:prSet presAssocID="{22D41341-3A99-4C03-82E2-3ED638698969}" presName="tx1" presStyleLbl="revTx" presStyleIdx="3" presStyleCnt="4"/>
      <dgm:spPr/>
    </dgm:pt>
    <dgm:pt modelId="{C3A5F03B-081B-F940-A07B-E08748ADB379}" type="pres">
      <dgm:prSet presAssocID="{22D41341-3A99-4C03-82E2-3ED638698969}" presName="vert1" presStyleCnt="0"/>
      <dgm:spPr/>
    </dgm:pt>
  </dgm:ptLst>
  <dgm:cxnLst>
    <dgm:cxn modelId="{84D30711-0133-47C4-8D6A-0909A73848B3}" srcId="{10291EBA-FDF2-4B04-8546-1FA8B9750B11}" destId="{8DC7DB72-0D9C-4E2E-AEFB-A62F0051A8ED}" srcOrd="2" destOrd="0" parTransId="{44AF8E43-993B-4E9B-BBB0-F94F267F9AC1}" sibTransId="{465D5100-D212-4507-A44D-798FE58FD5D6}"/>
    <dgm:cxn modelId="{05DD5C27-736D-3E4B-A212-36DB1CE5EE2E}" type="presOf" srcId="{D14AD25E-F4EC-4EC1-BEDA-EE44274379A4}" destId="{F294D040-0448-2344-8533-5A628AE3120C}" srcOrd="0" destOrd="0" presId="urn:microsoft.com/office/officeart/2008/layout/LinedList"/>
    <dgm:cxn modelId="{AA808B3F-A3B8-8E45-A048-BBE2A930E72B}" type="presOf" srcId="{8DC7DB72-0D9C-4E2E-AEFB-A62F0051A8ED}" destId="{0F66BC4B-D468-644D-8DD6-EBBFBC3D0A21}" srcOrd="0" destOrd="0" presId="urn:microsoft.com/office/officeart/2008/layout/LinedList"/>
    <dgm:cxn modelId="{25068C50-7669-D14E-AF97-BC1DEF49B098}" type="presOf" srcId="{032444F3-C5CF-4CC4-AFE8-9F68C2B6BB5F}" destId="{926B4E2B-046C-2A4C-B880-BA687B2FBC09}" srcOrd="0" destOrd="0" presId="urn:microsoft.com/office/officeart/2008/layout/LinedList"/>
    <dgm:cxn modelId="{40671091-24EB-42BE-9682-E0414CC7B7C0}" srcId="{10291EBA-FDF2-4B04-8546-1FA8B9750B11}" destId="{22D41341-3A99-4C03-82E2-3ED638698969}" srcOrd="3" destOrd="0" parTransId="{EB628E7C-27B2-4BBF-9B9A-F28C0D271939}" sibTransId="{C48E756D-B0EE-4B2B-9950-CBE5659C2942}"/>
    <dgm:cxn modelId="{17F0B1BA-D16B-449B-B58D-5FEC8E293323}" srcId="{10291EBA-FDF2-4B04-8546-1FA8B9750B11}" destId="{D14AD25E-F4EC-4EC1-BEDA-EE44274379A4}" srcOrd="0" destOrd="0" parTransId="{D22FDB1B-0768-471B-91EF-088CFF94B593}" sibTransId="{17DD93F0-5E29-49E0-B4E3-F3CBCADD8710}"/>
    <dgm:cxn modelId="{754687CF-10E1-48FB-ADDD-A87A1FE6AC6F}" srcId="{10291EBA-FDF2-4B04-8546-1FA8B9750B11}" destId="{032444F3-C5CF-4CC4-AFE8-9F68C2B6BB5F}" srcOrd="1" destOrd="0" parTransId="{7CCC24CE-9D8C-43E4-97E9-AF8D3E1D11DB}" sibTransId="{779FFE37-0EA4-43E7-843C-C388E9722524}"/>
    <dgm:cxn modelId="{59774AD3-A74E-DC46-A417-F3015D991626}" type="presOf" srcId="{22D41341-3A99-4C03-82E2-3ED638698969}" destId="{33E1B449-E49A-3649-B508-2A8A313F1B4B}" srcOrd="0" destOrd="0" presId="urn:microsoft.com/office/officeart/2008/layout/LinedList"/>
    <dgm:cxn modelId="{7D9764F6-11E9-634C-A3C4-358CC7E5A5C7}" type="presOf" srcId="{10291EBA-FDF2-4B04-8546-1FA8B9750B11}" destId="{CF326023-4684-8642-A9B0-1B4B9B3B99B0}" srcOrd="0" destOrd="0" presId="urn:microsoft.com/office/officeart/2008/layout/LinedList"/>
    <dgm:cxn modelId="{41FC73C4-4012-664F-8858-5DD7C2632A51}" type="presParOf" srcId="{CF326023-4684-8642-A9B0-1B4B9B3B99B0}" destId="{72699390-97C3-C248-AB4A-84E7F923042E}" srcOrd="0" destOrd="0" presId="urn:microsoft.com/office/officeart/2008/layout/LinedList"/>
    <dgm:cxn modelId="{EBD73615-4A19-F54D-8E53-73C9E09BDB75}" type="presParOf" srcId="{CF326023-4684-8642-A9B0-1B4B9B3B99B0}" destId="{CD99DF55-F470-7F4B-A73B-DF5B103A0F52}" srcOrd="1" destOrd="0" presId="urn:microsoft.com/office/officeart/2008/layout/LinedList"/>
    <dgm:cxn modelId="{A834A92C-6452-904D-96DE-E7310D75751F}" type="presParOf" srcId="{CD99DF55-F470-7F4B-A73B-DF5B103A0F52}" destId="{F294D040-0448-2344-8533-5A628AE3120C}" srcOrd="0" destOrd="0" presId="urn:microsoft.com/office/officeart/2008/layout/LinedList"/>
    <dgm:cxn modelId="{E84E0D7F-3BA6-644D-A8D9-C078275D6D2D}" type="presParOf" srcId="{CD99DF55-F470-7F4B-A73B-DF5B103A0F52}" destId="{35C7B126-52FA-3D4C-9B7E-5EB94D4FB542}" srcOrd="1" destOrd="0" presId="urn:microsoft.com/office/officeart/2008/layout/LinedList"/>
    <dgm:cxn modelId="{20F4C8C9-20E4-6D43-BF01-2614463BCD8C}" type="presParOf" srcId="{CF326023-4684-8642-A9B0-1B4B9B3B99B0}" destId="{667342CF-7E3C-A442-8C7B-A8EE37FB4EA3}" srcOrd="2" destOrd="0" presId="urn:microsoft.com/office/officeart/2008/layout/LinedList"/>
    <dgm:cxn modelId="{DB2E82DF-608A-E742-AC1B-481FA3476CE3}" type="presParOf" srcId="{CF326023-4684-8642-A9B0-1B4B9B3B99B0}" destId="{B422D494-C86F-F745-AD19-6C61136DC99F}" srcOrd="3" destOrd="0" presId="urn:microsoft.com/office/officeart/2008/layout/LinedList"/>
    <dgm:cxn modelId="{0110A9E9-D413-0446-B698-786769BDE68F}" type="presParOf" srcId="{B422D494-C86F-F745-AD19-6C61136DC99F}" destId="{926B4E2B-046C-2A4C-B880-BA687B2FBC09}" srcOrd="0" destOrd="0" presId="urn:microsoft.com/office/officeart/2008/layout/LinedList"/>
    <dgm:cxn modelId="{87A2BB9D-2D48-BF4C-A080-2B3DA790C1A4}" type="presParOf" srcId="{B422D494-C86F-F745-AD19-6C61136DC99F}" destId="{EE60633D-73B0-FE4E-B2F4-3D9B8FE6DEB5}" srcOrd="1" destOrd="0" presId="urn:microsoft.com/office/officeart/2008/layout/LinedList"/>
    <dgm:cxn modelId="{C30F48D2-3949-344F-BD66-88177B4FC638}" type="presParOf" srcId="{CF326023-4684-8642-A9B0-1B4B9B3B99B0}" destId="{764D4FF7-3091-1946-8B17-C7B09B5827B6}" srcOrd="4" destOrd="0" presId="urn:microsoft.com/office/officeart/2008/layout/LinedList"/>
    <dgm:cxn modelId="{3B5A158F-F258-6049-903B-8B362356F54F}" type="presParOf" srcId="{CF326023-4684-8642-A9B0-1B4B9B3B99B0}" destId="{A0FEDDA6-8E23-B24C-9BCD-F224BFEAF289}" srcOrd="5" destOrd="0" presId="urn:microsoft.com/office/officeart/2008/layout/LinedList"/>
    <dgm:cxn modelId="{338231FB-6CB2-6E44-971A-DC17866CC637}" type="presParOf" srcId="{A0FEDDA6-8E23-B24C-9BCD-F224BFEAF289}" destId="{0F66BC4B-D468-644D-8DD6-EBBFBC3D0A21}" srcOrd="0" destOrd="0" presId="urn:microsoft.com/office/officeart/2008/layout/LinedList"/>
    <dgm:cxn modelId="{C98384A0-7FE5-2345-8C19-FC638F20BAE0}" type="presParOf" srcId="{A0FEDDA6-8E23-B24C-9BCD-F224BFEAF289}" destId="{CDBA78BB-00DF-9244-BDEB-132B49C3036B}" srcOrd="1" destOrd="0" presId="urn:microsoft.com/office/officeart/2008/layout/LinedList"/>
    <dgm:cxn modelId="{FB1CE6C3-5453-F448-9A38-C2B423496D8F}" type="presParOf" srcId="{CF326023-4684-8642-A9B0-1B4B9B3B99B0}" destId="{7E2AEF97-1991-0045-8528-F320395A90B8}" srcOrd="6" destOrd="0" presId="urn:microsoft.com/office/officeart/2008/layout/LinedList"/>
    <dgm:cxn modelId="{876B5116-09BE-CE42-8CDE-D85F729F2D61}" type="presParOf" srcId="{CF326023-4684-8642-A9B0-1B4B9B3B99B0}" destId="{23F42EE1-0312-4C46-8CE8-58140875192A}" srcOrd="7" destOrd="0" presId="urn:microsoft.com/office/officeart/2008/layout/LinedList"/>
    <dgm:cxn modelId="{119CA39F-1D83-4A4C-9F70-2FA6CFF42412}" type="presParOf" srcId="{23F42EE1-0312-4C46-8CE8-58140875192A}" destId="{33E1B449-E49A-3649-B508-2A8A313F1B4B}" srcOrd="0" destOrd="0" presId="urn:microsoft.com/office/officeart/2008/layout/LinedList"/>
    <dgm:cxn modelId="{1DECE549-D4ED-D248-A7FC-455BAB469C7E}" type="presParOf" srcId="{23F42EE1-0312-4C46-8CE8-58140875192A}" destId="{C3A5F03B-081B-F940-A07B-E08748ADB37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9C9ABB-ED04-B445-929D-D079A1CC068F}">
      <dsp:nvSpPr>
        <dsp:cNvPr id="0" name=""/>
        <dsp:cNvSpPr/>
      </dsp:nvSpPr>
      <dsp:spPr>
        <a:xfrm>
          <a:off x="0" y="181020"/>
          <a:ext cx="5889686" cy="120041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kern="1200" dirty="0">
              <a:solidFill>
                <a:schemeClr val="tx1"/>
              </a:solidFill>
            </a:rPr>
            <a:t>Mutual Exclusion</a:t>
          </a:r>
          <a:r>
            <a:rPr lang="en-IN" sz="1800" kern="1200" dirty="0"/>
            <a:t>: </a:t>
          </a:r>
          <a:r>
            <a:rPr lang="en-IN" sz="1800" kern="1200" dirty="0" err="1"/>
            <a:t>Atleast</a:t>
          </a:r>
          <a:r>
            <a:rPr lang="en-IN" sz="1800" kern="1200" dirty="0"/>
            <a:t> one resource type in the system which can be used in non sharable mode i.e., mutual exclusion(one at a time/ one by one). Example: Printer.</a:t>
          </a:r>
          <a:endParaRPr lang="en-US" sz="1800" kern="1200" dirty="0"/>
        </a:p>
      </dsp:txBody>
      <dsp:txXfrm>
        <a:off x="58600" y="239620"/>
        <a:ext cx="5772486" cy="1083219"/>
      </dsp:txXfrm>
    </dsp:sp>
    <dsp:sp modelId="{7D57A829-42C8-3945-A803-096022A860DC}">
      <dsp:nvSpPr>
        <dsp:cNvPr id="0" name=""/>
        <dsp:cNvSpPr/>
      </dsp:nvSpPr>
      <dsp:spPr>
        <a:xfrm>
          <a:off x="0" y="1433280"/>
          <a:ext cx="5889686" cy="1200419"/>
        </a:xfrm>
        <a:prstGeom prst="roundRect">
          <a:avLst/>
        </a:prstGeom>
        <a:solidFill>
          <a:schemeClr val="accent2">
            <a:hueOff val="885262"/>
            <a:satOff val="3045"/>
            <a:lumOff val="-5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kern="1200" dirty="0">
              <a:solidFill>
                <a:schemeClr val="tx1"/>
              </a:solidFill>
            </a:rPr>
            <a:t>Hold &amp; Wait</a:t>
          </a:r>
          <a:r>
            <a:rPr lang="en-IN" sz="1800" kern="1200" dirty="0"/>
            <a:t>: A process is currently holding at least one resource and requesting additional resources which are being held by other processes.</a:t>
          </a:r>
          <a:endParaRPr lang="en-US" sz="1800" kern="1200" dirty="0"/>
        </a:p>
      </dsp:txBody>
      <dsp:txXfrm>
        <a:off x="58600" y="1491880"/>
        <a:ext cx="5772486" cy="1083219"/>
      </dsp:txXfrm>
    </dsp:sp>
    <dsp:sp modelId="{E89D1A3E-8787-9C40-86CA-B90710EAFF8D}">
      <dsp:nvSpPr>
        <dsp:cNvPr id="0" name=""/>
        <dsp:cNvSpPr/>
      </dsp:nvSpPr>
      <dsp:spPr>
        <a:xfrm>
          <a:off x="0" y="2685540"/>
          <a:ext cx="5889686" cy="1200419"/>
        </a:xfrm>
        <a:prstGeom prst="roundRect">
          <a:avLst/>
        </a:prstGeom>
        <a:solidFill>
          <a:schemeClr val="accent2">
            <a:hueOff val="1770523"/>
            <a:satOff val="6090"/>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kern="1200" dirty="0">
              <a:solidFill>
                <a:schemeClr val="tx1"/>
              </a:solidFill>
            </a:rPr>
            <a:t>No pre-emption</a:t>
          </a:r>
          <a:r>
            <a:rPr lang="en-IN" sz="1800" kern="1200" dirty="0"/>
            <a:t>: A resource cannot be pre-empted that is a resource will be released by the process after completion of its task, voluntarily, </a:t>
          </a:r>
          <a:endParaRPr lang="en-US" sz="1800" kern="1200" dirty="0"/>
        </a:p>
      </dsp:txBody>
      <dsp:txXfrm>
        <a:off x="58600" y="2744140"/>
        <a:ext cx="5772486" cy="1083219"/>
      </dsp:txXfrm>
    </dsp:sp>
    <dsp:sp modelId="{C40D542B-DC4A-2046-B402-B891BB0C5BC8}">
      <dsp:nvSpPr>
        <dsp:cNvPr id="0" name=""/>
        <dsp:cNvSpPr/>
      </dsp:nvSpPr>
      <dsp:spPr>
        <a:xfrm>
          <a:off x="0" y="3937800"/>
          <a:ext cx="5889686" cy="1200419"/>
        </a:xfrm>
        <a:prstGeom prst="roundRect">
          <a:avLst/>
        </a:prstGeom>
        <a:solidFill>
          <a:schemeClr val="accent2">
            <a:hueOff val="2655785"/>
            <a:satOff val="9135"/>
            <a:lumOff val="-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kern="1200" dirty="0">
              <a:solidFill>
                <a:schemeClr val="tx1"/>
              </a:solidFill>
            </a:rPr>
            <a:t>Circular Wait</a:t>
          </a:r>
          <a:r>
            <a:rPr lang="en-IN" sz="1800" kern="1200" dirty="0"/>
            <a:t>: Each process must be waiting for a resource which is being held by another process, which in turn is waiting for the first process to release the resource.</a:t>
          </a:r>
          <a:endParaRPr lang="en-US" sz="1800" kern="1200" dirty="0"/>
        </a:p>
      </dsp:txBody>
      <dsp:txXfrm>
        <a:off x="58600" y="3996400"/>
        <a:ext cx="5772486" cy="10832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99390-97C3-C248-AB4A-84E7F923042E}">
      <dsp:nvSpPr>
        <dsp:cNvPr id="0" name=""/>
        <dsp:cNvSpPr/>
      </dsp:nvSpPr>
      <dsp:spPr>
        <a:xfrm>
          <a:off x="0" y="0"/>
          <a:ext cx="5889686"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94D040-0448-2344-8533-5A628AE3120C}">
      <dsp:nvSpPr>
        <dsp:cNvPr id="0" name=""/>
        <dsp:cNvSpPr/>
      </dsp:nvSpPr>
      <dsp:spPr>
        <a:xfrm>
          <a:off x="0" y="0"/>
          <a:ext cx="5889686" cy="1329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just" defTabSz="977900">
            <a:lnSpc>
              <a:spcPct val="90000"/>
            </a:lnSpc>
            <a:spcBef>
              <a:spcPct val="0"/>
            </a:spcBef>
            <a:spcAft>
              <a:spcPct val="35000"/>
            </a:spcAft>
            <a:buNone/>
          </a:pPr>
          <a:r>
            <a:rPr lang="en-IN" sz="2200" kern="1200" dirty="0"/>
            <a:t>Prevention: it means to design such a system which violate </a:t>
          </a:r>
          <a:r>
            <a:rPr lang="en-IN" sz="2200" kern="1200" dirty="0" err="1"/>
            <a:t>atleast</a:t>
          </a:r>
          <a:r>
            <a:rPr lang="en-IN" sz="2200" kern="1200" dirty="0"/>
            <a:t> one of the four necessary condition of deadlock and ensure that deadlock should not occur.</a:t>
          </a:r>
          <a:endParaRPr lang="en-US" sz="2200" kern="1200" dirty="0"/>
        </a:p>
      </dsp:txBody>
      <dsp:txXfrm>
        <a:off x="0" y="0"/>
        <a:ext cx="5889686" cy="1329810"/>
      </dsp:txXfrm>
    </dsp:sp>
    <dsp:sp modelId="{667342CF-7E3C-A442-8C7B-A8EE37FB4EA3}">
      <dsp:nvSpPr>
        <dsp:cNvPr id="0" name=""/>
        <dsp:cNvSpPr/>
      </dsp:nvSpPr>
      <dsp:spPr>
        <a:xfrm>
          <a:off x="0" y="1329810"/>
          <a:ext cx="5889686"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6B4E2B-046C-2A4C-B880-BA687B2FBC09}">
      <dsp:nvSpPr>
        <dsp:cNvPr id="0" name=""/>
        <dsp:cNvSpPr/>
      </dsp:nvSpPr>
      <dsp:spPr>
        <a:xfrm>
          <a:off x="0" y="1329810"/>
          <a:ext cx="5889686" cy="1329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just" defTabSz="977900">
            <a:lnSpc>
              <a:spcPct val="90000"/>
            </a:lnSpc>
            <a:spcBef>
              <a:spcPct val="0"/>
            </a:spcBef>
            <a:spcAft>
              <a:spcPct val="35000"/>
            </a:spcAft>
            <a:buNone/>
          </a:pPr>
          <a:r>
            <a:rPr lang="en-IN" sz="2200" kern="1200" dirty="0"/>
            <a:t>Avoidance: System maintains a set of data using which it takes a decision whether to entertain a new request or not, to be in safe state.</a:t>
          </a:r>
          <a:endParaRPr lang="en-US" sz="2200" kern="1200" dirty="0"/>
        </a:p>
      </dsp:txBody>
      <dsp:txXfrm>
        <a:off x="0" y="1329810"/>
        <a:ext cx="5889686" cy="1329810"/>
      </dsp:txXfrm>
    </dsp:sp>
    <dsp:sp modelId="{764D4FF7-3091-1946-8B17-C7B09B5827B6}">
      <dsp:nvSpPr>
        <dsp:cNvPr id="0" name=""/>
        <dsp:cNvSpPr/>
      </dsp:nvSpPr>
      <dsp:spPr>
        <a:xfrm>
          <a:off x="0" y="2659620"/>
          <a:ext cx="5889686"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66BC4B-D468-644D-8DD6-EBBFBC3D0A21}">
      <dsp:nvSpPr>
        <dsp:cNvPr id="0" name=""/>
        <dsp:cNvSpPr/>
      </dsp:nvSpPr>
      <dsp:spPr>
        <a:xfrm>
          <a:off x="0" y="2659620"/>
          <a:ext cx="5889686" cy="1329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just" defTabSz="977900">
            <a:lnSpc>
              <a:spcPct val="90000"/>
            </a:lnSpc>
            <a:spcBef>
              <a:spcPct val="0"/>
            </a:spcBef>
            <a:spcAft>
              <a:spcPct val="35000"/>
            </a:spcAft>
            <a:buNone/>
          </a:pPr>
          <a:r>
            <a:rPr lang="en-IN" sz="2200" kern="1200" dirty="0"/>
            <a:t>Detection &amp; recovery: In this we wait un till the deadlock occurs and once we detect it, we recover from it.</a:t>
          </a:r>
          <a:endParaRPr lang="en-US" sz="2200" kern="1200" dirty="0"/>
        </a:p>
      </dsp:txBody>
      <dsp:txXfrm>
        <a:off x="0" y="2659620"/>
        <a:ext cx="5889686" cy="1329810"/>
      </dsp:txXfrm>
    </dsp:sp>
    <dsp:sp modelId="{7E2AEF97-1991-0045-8528-F320395A90B8}">
      <dsp:nvSpPr>
        <dsp:cNvPr id="0" name=""/>
        <dsp:cNvSpPr/>
      </dsp:nvSpPr>
      <dsp:spPr>
        <a:xfrm>
          <a:off x="0" y="3989430"/>
          <a:ext cx="5889686" cy="0"/>
        </a:xfrm>
        <a:prstGeom prst="line">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E1B449-E49A-3649-B508-2A8A313F1B4B}">
      <dsp:nvSpPr>
        <dsp:cNvPr id="0" name=""/>
        <dsp:cNvSpPr/>
      </dsp:nvSpPr>
      <dsp:spPr>
        <a:xfrm>
          <a:off x="0" y="3989430"/>
          <a:ext cx="5889686" cy="1329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just" defTabSz="977900">
            <a:lnSpc>
              <a:spcPct val="90000"/>
            </a:lnSpc>
            <a:spcBef>
              <a:spcPct val="0"/>
            </a:spcBef>
            <a:spcAft>
              <a:spcPct val="35000"/>
            </a:spcAft>
            <a:buNone/>
          </a:pPr>
          <a:r>
            <a:rPr lang="en-IN" sz="2200" kern="1200" dirty="0"/>
            <a:t>Ignorance: We ignore the problem as if it does not exist.</a:t>
          </a:r>
          <a:endParaRPr lang="en-US" sz="2200" kern="1200" dirty="0"/>
        </a:p>
      </dsp:txBody>
      <dsp:txXfrm>
        <a:off x="0" y="3989430"/>
        <a:ext cx="5889686" cy="13298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GB"/>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5/25/20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5/25/20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5/25/20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5/25/20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GB"/>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5/25/20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5/25/20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5/25/20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5/25/20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5/25/20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5/25/20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5/25/20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5/25/20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https://www.cs.uic.edu/~jbell/CourseNotes/OperatingSystems/images/Chapter7/7_06_StateSpaces.jpg" TargetMode="External"/><Relationship Id="rId5" Type="http://schemas.openxmlformats.org/officeDocument/2006/relationships/image" Target="../media/image9.jpe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https://www.cs.uic.edu/~jbell/CourseNotes/OperatingSystems/images/Chapter7/7_IllustrativeExample.jpg" TargetMode="External"/><Relationship Id="rId5" Type="http://schemas.openxmlformats.org/officeDocument/2006/relationships/image" Target="../media/image10.jpe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https://www.cs.uic.edu/~jbell/CourseNotes/OperatingSystems/images/Chapter7/7_IllustrativeExample_2.jpg" TargetMode="External"/><Relationship Id="rId5" Type="http://schemas.openxmlformats.org/officeDocument/2006/relationships/image" Target="../media/image11.jpe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https://www.cs.uic.edu/~jbell/CourseNotes/OperatingSystems/images/Chapter7/7_09_TwoGraphs.jp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https://www.cs.uic.edu/~jbell/CourseNotes/OperatingSystems/images/Chapter7/7_IllustrativeExample_3.jpg" TargetMode="External"/><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https://www.cs.uic.edu/~jbell/CourseNotes/OperatingSystems/images/Chapter7/7_IllustrativeExample_4.jpg" TargetMode="External"/><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hyperlink" Target="https://whatis.techtarget.com/definition/deadlock" TargetMode="External"/><Relationship Id="rId2" Type="http://schemas.openxmlformats.org/officeDocument/2006/relationships/hyperlink" Target="https://www.tutorialspoint.com/process-deadlocks-in-operating-system"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https://www.cs.uic.edu/~jbell/CourseNotes/OperatingSystems/images/Chapter7/7_01_ResourceAllocation.jpg" TargetMode="External"/><Relationship Id="rId5" Type="http://schemas.openxmlformats.org/officeDocument/2006/relationships/image" Target="../media/image6.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https://www.cs.uic.edu/~jbell/CourseNotes/OperatingSystems/images/Chapter7/7_02_Deadlock.jpg" TargetMode="External"/><Relationship Id="rId2" Type="http://schemas.openxmlformats.org/officeDocument/2006/relationships/image" Target="../media/image7.jpeg"/><Relationship Id="rId1" Type="http://schemas.openxmlformats.org/officeDocument/2006/relationships/slideLayout" Target="../slideLayouts/slideLayout7.xml"/><Relationship Id="rId5" Type="http://schemas.openxmlformats.org/officeDocument/2006/relationships/image" Target="https://www.cs.uic.edu/~jbell/CourseNotes/OperatingSystems/images/Chapter7/7_03_CycleNoDeadlock.jpg" TargetMode="Externa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F10AB-3ADF-814D-BE6E-84ED7C79368D}"/>
              </a:ext>
            </a:extLst>
          </p:cNvPr>
          <p:cNvSpPr>
            <a:spLocks noGrp="1"/>
          </p:cNvSpPr>
          <p:nvPr>
            <p:ph type="ctrTitle"/>
          </p:nvPr>
        </p:nvSpPr>
        <p:spPr/>
        <p:txBody>
          <a:bodyPr/>
          <a:lstStyle/>
          <a:p>
            <a:r>
              <a:rPr lang="en-US" dirty="0"/>
              <a:t>Deadlock</a:t>
            </a:r>
          </a:p>
        </p:txBody>
      </p:sp>
      <p:sp>
        <p:nvSpPr>
          <p:cNvPr id="3" name="Subtitle 2">
            <a:extLst>
              <a:ext uri="{FF2B5EF4-FFF2-40B4-BE49-F238E27FC236}">
                <a16:creationId xmlns:a16="http://schemas.microsoft.com/office/drawing/2014/main" id="{7E88CE29-9594-9844-8EDC-EAC4DD2B9F36}"/>
              </a:ext>
            </a:extLst>
          </p:cNvPr>
          <p:cNvSpPr>
            <a:spLocks noGrp="1"/>
          </p:cNvSpPr>
          <p:nvPr>
            <p:ph type="subTitle" idx="1"/>
          </p:nvPr>
        </p:nvSpPr>
        <p:spPr/>
        <p:txBody>
          <a:bodyPr>
            <a:normAutofit/>
          </a:bodyPr>
          <a:lstStyle/>
          <a:p>
            <a:r>
              <a:rPr lang="en-IN" sz="2800" dirty="0"/>
              <a:t>Chapter 4</a:t>
            </a:r>
            <a:endParaRPr lang="en-US" sz="2800" dirty="0"/>
          </a:p>
        </p:txBody>
      </p:sp>
    </p:spTree>
    <p:extLst>
      <p:ext uri="{BB962C8B-B14F-4D97-AF65-F5344CB8AC3E}">
        <p14:creationId xmlns:p14="http://schemas.microsoft.com/office/powerpoint/2010/main" val="974762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4" name="Rectangle 23">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766B8E6-EB02-6245-8140-208E4D990175}"/>
              </a:ext>
            </a:extLst>
          </p:cNvPr>
          <p:cNvSpPr>
            <a:spLocks noGrp="1"/>
          </p:cNvSpPr>
          <p:nvPr>
            <p:ph type="title"/>
          </p:nvPr>
        </p:nvSpPr>
        <p:spPr>
          <a:xfrm>
            <a:off x="1337191" y="1064365"/>
            <a:ext cx="2856582" cy="3313671"/>
          </a:xfrm>
        </p:spPr>
        <p:txBody>
          <a:bodyPr>
            <a:normAutofit/>
          </a:bodyPr>
          <a:lstStyle/>
          <a:p>
            <a:pPr algn="l"/>
            <a:r>
              <a:rPr lang="en-IN" u="sng">
                <a:solidFill>
                  <a:schemeClr val="bg1"/>
                </a:solidFill>
              </a:rPr>
              <a:t>Deadlock handling methods</a:t>
            </a:r>
            <a:br>
              <a:rPr lang="en-IN">
                <a:solidFill>
                  <a:schemeClr val="bg1"/>
                </a:solidFill>
              </a:rPr>
            </a:br>
            <a:endParaRPr lang="en-US">
              <a:solidFill>
                <a:schemeClr val="bg1"/>
              </a:solidFill>
            </a:endParaRPr>
          </a:p>
        </p:txBody>
      </p:sp>
      <p:sp>
        <p:nvSpPr>
          <p:cNvPr id="26" name="Rectangle 25">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73553FFA-F6E6-46E3-AE55-3D37050DC5EE}"/>
              </a:ext>
            </a:extLst>
          </p:cNvPr>
          <p:cNvGraphicFramePr>
            <a:graphicFrameLocks noGrp="1"/>
          </p:cNvGraphicFramePr>
          <p:nvPr>
            <p:ph idx="1"/>
            <p:extLst>
              <p:ext uri="{D42A27DB-BD31-4B8C-83A1-F6EECF244321}">
                <p14:modId xmlns:p14="http://schemas.microsoft.com/office/powerpoint/2010/main" val="603857040"/>
              </p:ext>
            </p:extLst>
          </p:nvPr>
        </p:nvGraphicFramePr>
        <p:xfrm>
          <a:off x="5507182" y="897534"/>
          <a:ext cx="5889686" cy="5319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8491495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25DA2D5B-EC4E-4C78-8139-F36D2F2D1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5262" y="-2"/>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a:extLst>
              <a:ext uri="{FF2B5EF4-FFF2-40B4-BE49-F238E27FC236}">
                <a16:creationId xmlns:a16="http://schemas.microsoft.com/office/drawing/2014/main" id="{D4AAACE2-9C9E-468F-8297-EF7B5E55F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FD0D5F-53C8-3C44-B193-CBD873BEA665}"/>
              </a:ext>
            </a:extLst>
          </p:cNvPr>
          <p:cNvSpPr>
            <a:spLocks noGrp="1"/>
          </p:cNvSpPr>
          <p:nvPr>
            <p:ph type="title"/>
          </p:nvPr>
        </p:nvSpPr>
        <p:spPr>
          <a:xfrm>
            <a:off x="1171576" y="1201723"/>
            <a:ext cx="2759054" cy="4454554"/>
          </a:xfrm>
        </p:spPr>
        <p:txBody>
          <a:bodyPr anchor="ctr">
            <a:normAutofit/>
          </a:bodyPr>
          <a:lstStyle/>
          <a:p>
            <a:pPr algn="ctr"/>
            <a:r>
              <a:rPr lang="en-IN" sz="3600" u="sng" dirty="0"/>
              <a:t>Deadlock Prevention</a:t>
            </a:r>
            <a:endParaRPr lang="en-US" sz="3600" dirty="0"/>
          </a:p>
        </p:txBody>
      </p:sp>
      <p:sp>
        <p:nvSpPr>
          <p:cNvPr id="3" name="Content Placeholder 2">
            <a:extLst>
              <a:ext uri="{FF2B5EF4-FFF2-40B4-BE49-F238E27FC236}">
                <a16:creationId xmlns:a16="http://schemas.microsoft.com/office/drawing/2014/main" id="{7E632D29-FC60-6640-BF6C-653E30B949EE}"/>
              </a:ext>
            </a:extLst>
          </p:cNvPr>
          <p:cNvSpPr>
            <a:spLocks noGrp="1"/>
          </p:cNvSpPr>
          <p:nvPr>
            <p:ph idx="1"/>
          </p:nvPr>
        </p:nvSpPr>
        <p:spPr>
          <a:xfrm>
            <a:off x="4614538" y="1201723"/>
            <a:ext cx="6296397" cy="4454554"/>
          </a:xfrm>
        </p:spPr>
        <p:txBody>
          <a:bodyPr anchor="ctr">
            <a:normAutofit/>
          </a:bodyPr>
          <a:lstStyle/>
          <a:p>
            <a:pPr marL="0" lvl="0" indent="0" algn="just">
              <a:buNone/>
            </a:pPr>
            <a:r>
              <a:rPr lang="en-IN" sz="1800" dirty="0"/>
              <a:t>Mutual Exclusion: </a:t>
            </a:r>
          </a:p>
          <a:p>
            <a:pPr lvl="0" algn="just"/>
            <a:r>
              <a:rPr lang="en-IN" sz="1800" dirty="0"/>
              <a:t>If a resource is assigned to more than one process, i.e., if a resource is made sharable then deadlock will not occur</a:t>
            </a:r>
          </a:p>
          <a:p>
            <a:pPr lvl="0" algn="just"/>
            <a:r>
              <a:rPr lang="en-IN" sz="1800" dirty="0"/>
              <a:t>However based on hardware some resources cannot be shared among several processes at a time. For example: Printer, CD recorder, etc…</a:t>
            </a:r>
          </a:p>
          <a:p>
            <a:pPr lvl="0" algn="just"/>
            <a:r>
              <a:rPr lang="en-IN" sz="1800" dirty="0"/>
              <a:t>So this prevention technique is not feasible. </a:t>
            </a:r>
          </a:p>
          <a:p>
            <a:pPr marL="0" indent="0">
              <a:buNone/>
            </a:pPr>
            <a:endParaRPr lang="en-US" sz="1800" dirty="0"/>
          </a:p>
        </p:txBody>
      </p:sp>
    </p:spTree>
    <p:extLst>
      <p:ext uri="{BB962C8B-B14F-4D97-AF65-F5344CB8AC3E}">
        <p14:creationId xmlns:p14="http://schemas.microsoft.com/office/powerpoint/2010/main" val="1005592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25DA2D5B-EC4E-4C78-8139-F36D2F2D1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5262" y="-2"/>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a:extLst>
              <a:ext uri="{FF2B5EF4-FFF2-40B4-BE49-F238E27FC236}">
                <a16:creationId xmlns:a16="http://schemas.microsoft.com/office/drawing/2014/main" id="{D4AAACE2-9C9E-468F-8297-EF7B5E55F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AA410D-E0A7-ED48-8A20-C0A73121C5F5}"/>
              </a:ext>
            </a:extLst>
          </p:cNvPr>
          <p:cNvSpPr>
            <a:spLocks noGrp="1"/>
          </p:cNvSpPr>
          <p:nvPr>
            <p:ph type="title"/>
          </p:nvPr>
        </p:nvSpPr>
        <p:spPr>
          <a:xfrm>
            <a:off x="1518412" y="1201723"/>
            <a:ext cx="2412217" cy="4454554"/>
          </a:xfrm>
        </p:spPr>
        <p:txBody>
          <a:bodyPr anchor="ctr">
            <a:normAutofit/>
          </a:bodyPr>
          <a:lstStyle/>
          <a:p>
            <a:pPr algn="ctr"/>
            <a:r>
              <a:rPr lang="en-IN" sz="3600" u="sng" dirty="0"/>
              <a:t>Deadlock Prevention</a:t>
            </a:r>
            <a:endParaRPr lang="en-US" sz="3600" dirty="0"/>
          </a:p>
        </p:txBody>
      </p:sp>
      <p:sp>
        <p:nvSpPr>
          <p:cNvPr id="3" name="Content Placeholder 2">
            <a:extLst>
              <a:ext uri="{FF2B5EF4-FFF2-40B4-BE49-F238E27FC236}">
                <a16:creationId xmlns:a16="http://schemas.microsoft.com/office/drawing/2014/main" id="{99C23E27-D36B-7048-9317-5972654451F7}"/>
              </a:ext>
            </a:extLst>
          </p:cNvPr>
          <p:cNvSpPr>
            <a:spLocks noGrp="1"/>
          </p:cNvSpPr>
          <p:nvPr>
            <p:ph idx="1"/>
          </p:nvPr>
        </p:nvSpPr>
        <p:spPr>
          <a:xfrm>
            <a:off x="4487215" y="1201723"/>
            <a:ext cx="6296398" cy="4454554"/>
          </a:xfrm>
        </p:spPr>
        <p:txBody>
          <a:bodyPr anchor="ctr">
            <a:normAutofit/>
          </a:bodyPr>
          <a:lstStyle/>
          <a:p>
            <a:pPr marL="0" lvl="0" indent="0" algn="just">
              <a:lnSpc>
                <a:spcPct val="110000"/>
              </a:lnSpc>
              <a:buNone/>
            </a:pPr>
            <a:r>
              <a:rPr lang="en-IN" sz="1800" dirty="0"/>
              <a:t>Hold &amp; Wait:</a:t>
            </a:r>
          </a:p>
          <a:p>
            <a:pPr lvl="0" algn="just">
              <a:lnSpc>
                <a:spcPct val="110000"/>
              </a:lnSpc>
            </a:pPr>
            <a:r>
              <a:rPr lang="en-IN" sz="1800" dirty="0"/>
              <a:t>Conservative approach: Process is allowed to start execution if and only if it has acquired all the resources(less efficient, not implementable, easy, deadlock independence).</a:t>
            </a:r>
          </a:p>
          <a:p>
            <a:pPr lvl="0" algn="just">
              <a:lnSpc>
                <a:spcPct val="110000"/>
              </a:lnSpc>
            </a:pPr>
            <a:r>
              <a:rPr lang="en-IN" sz="1800" dirty="0"/>
              <a:t>Do not hold: Process will acquire only desired resources, but before making any fresh request it must release all the resources that is currently held. (efficient, implementable).</a:t>
            </a:r>
          </a:p>
          <a:p>
            <a:pPr algn="just">
              <a:lnSpc>
                <a:spcPct val="110000"/>
              </a:lnSpc>
            </a:pPr>
            <a:r>
              <a:rPr lang="en-IN" sz="1800" dirty="0"/>
              <a:t>Wait timeouts: We place a maximum time </a:t>
            </a:r>
            <a:r>
              <a:rPr lang="en-IN" sz="1800" dirty="0" err="1"/>
              <a:t>upto</a:t>
            </a:r>
            <a:r>
              <a:rPr lang="en-IN" sz="1800" dirty="0"/>
              <a:t> which a process can wait. After which process must release all the holding resources. </a:t>
            </a:r>
            <a:endParaRPr lang="en-US" sz="1800" dirty="0"/>
          </a:p>
        </p:txBody>
      </p:sp>
    </p:spTree>
    <p:extLst>
      <p:ext uri="{BB962C8B-B14F-4D97-AF65-F5344CB8AC3E}">
        <p14:creationId xmlns:p14="http://schemas.microsoft.com/office/powerpoint/2010/main" val="2595023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25DA2D5B-EC4E-4C78-8139-F36D2F2D1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5262" y="-2"/>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a:extLst>
              <a:ext uri="{FF2B5EF4-FFF2-40B4-BE49-F238E27FC236}">
                <a16:creationId xmlns:a16="http://schemas.microsoft.com/office/drawing/2014/main" id="{D4AAACE2-9C9E-468F-8297-EF7B5E55F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2AF0B9-6CE6-3D45-8027-6DE5438D3015}"/>
              </a:ext>
            </a:extLst>
          </p:cNvPr>
          <p:cNvSpPr>
            <a:spLocks noGrp="1"/>
          </p:cNvSpPr>
          <p:nvPr>
            <p:ph type="title"/>
          </p:nvPr>
        </p:nvSpPr>
        <p:spPr>
          <a:xfrm>
            <a:off x="1518412" y="1201723"/>
            <a:ext cx="2483978" cy="4454554"/>
          </a:xfrm>
        </p:spPr>
        <p:txBody>
          <a:bodyPr anchor="ctr">
            <a:normAutofit/>
          </a:bodyPr>
          <a:lstStyle/>
          <a:p>
            <a:pPr algn="ctr"/>
            <a:r>
              <a:rPr lang="en-IN" sz="3600" u="sng" dirty="0"/>
              <a:t>Deadlock Prevention</a:t>
            </a:r>
            <a:endParaRPr lang="en-US" sz="3600" dirty="0"/>
          </a:p>
        </p:txBody>
      </p:sp>
      <p:sp>
        <p:nvSpPr>
          <p:cNvPr id="3" name="Content Placeholder 2">
            <a:extLst>
              <a:ext uri="{FF2B5EF4-FFF2-40B4-BE49-F238E27FC236}">
                <a16:creationId xmlns:a16="http://schemas.microsoft.com/office/drawing/2014/main" id="{84A2CE0F-B287-0040-812D-EA1B854FDF7D}"/>
              </a:ext>
            </a:extLst>
          </p:cNvPr>
          <p:cNvSpPr>
            <a:spLocks noGrp="1"/>
          </p:cNvSpPr>
          <p:nvPr>
            <p:ph idx="1"/>
          </p:nvPr>
        </p:nvSpPr>
        <p:spPr>
          <a:xfrm>
            <a:off x="4529821" y="1201723"/>
            <a:ext cx="6253792" cy="4454554"/>
          </a:xfrm>
        </p:spPr>
        <p:txBody>
          <a:bodyPr anchor="ctr">
            <a:normAutofit/>
          </a:bodyPr>
          <a:lstStyle/>
          <a:p>
            <a:pPr marL="0" lvl="0" indent="0" algn="just">
              <a:buNone/>
            </a:pPr>
            <a:r>
              <a:rPr lang="en-IN" sz="1800" dirty="0"/>
              <a:t>No pre-emption: </a:t>
            </a:r>
          </a:p>
          <a:p>
            <a:pPr lvl="0" algn="just"/>
            <a:r>
              <a:rPr lang="en-IN" sz="1800" dirty="0" err="1"/>
              <a:t>Forcefull</a:t>
            </a:r>
            <a:r>
              <a:rPr lang="en-IN" sz="1800" dirty="0"/>
              <a:t> pre-emption: We allow a process to forcefully pre-empt the resource holding by other processes.</a:t>
            </a:r>
          </a:p>
          <a:p>
            <a:pPr lvl="0" algn="just"/>
            <a:r>
              <a:rPr lang="en-IN" sz="1800" dirty="0"/>
              <a:t>This method may be used by high priority process or system process.</a:t>
            </a:r>
          </a:p>
          <a:p>
            <a:pPr lvl="0" algn="just"/>
            <a:r>
              <a:rPr lang="en-IN" sz="1800" dirty="0"/>
              <a:t>The process which are in waiting state must be selected as a victim instead of process in the running state.</a:t>
            </a:r>
          </a:p>
          <a:p>
            <a:endParaRPr lang="en-US" sz="1800" dirty="0"/>
          </a:p>
        </p:txBody>
      </p:sp>
    </p:spTree>
    <p:extLst>
      <p:ext uri="{BB962C8B-B14F-4D97-AF65-F5344CB8AC3E}">
        <p14:creationId xmlns:p14="http://schemas.microsoft.com/office/powerpoint/2010/main" val="2649841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25DA2D5B-EC4E-4C78-8139-F36D2F2D1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5262" y="-2"/>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a:extLst>
              <a:ext uri="{FF2B5EF4-FFF2-40B4-BE49-F238E27FC236}">
                <a16:creationId xmlns:a16="http://schemas.microsoft.com/office/drawing/2014/main" id="{D4AAACE2-9C9E-468F-8297-EF7B5E55F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DC406C-D6D7-1845-A35A-4C5A9C74DE71}"/>
              </a:ext>
            </a:extLst>
          </p:cNvPr>
          <p:cNvSpPr>
            <a:spLocks noGrp="1"/>
          </p:cNvSpPr>
          <p:nvPr>
            <p:ph type="title"/>
          </p:nvPr>
        </p:nvSpPr>
        <p:spPr>
          <a:xfrm>
            <a:off x="1518412" y="1201723"/>
            <a:ext cx="2529697" cy="4454554"/>
          </a:xfrm>
        </p:spPr>
        <p:txBody>
          <a:bodyPr anchor="ctr">
            <a:normAutofit/>
          </a:bodyPr>
          <a:lstStyle/>
          <a:p>
            <a:pPr algn="ctr"/>
            <a:r>
              <a:rPr lang="en-IN" sz="3600" u="sng" dirty="0"/>
              <a:t>Deadlock Prevention</a:t>
            </a:r>
            <a:endParaRPr lang="en-US" sz="3600" dirty="0"/>
          </a:p>
        </p:txBody>
      </p:sp>
      <p:sp>
        <p:nvSpPr>
          <p:cNvPr id="3" name="Content Placeholder 2">
            <a:extLst>
              <a:ext uri="{FF2B5EF4-FFF2-40B4-BE49-F238E27FC236}">
                <a16:creationId xmlns:a16="http://schemas.microsoft.com/office/drawing/2014/main" id="{4C27039F-ECCF-CB4C-897C-42EE68E03A1F}"/>
              </a:ext>
            </a:extLst>
          </p:cNvPr>
          <p:cNvSpPr>
            <a:spLocks noGrp="1"/>
          </p:cNvSpPr>
          <p:nvPr>
            <p:ph idx="1"/>
          </p:nvPr>
        </p:nvSpPr>
        <p:spPr>
          <a:xfrm>
            <a:off x="4604695" y="1201723"/>
            <a:ext cx="6178918" cy="4454554"/>
          </a:xfrm>
        </p:spPr>
        <p:txBody>
          <a:bodyPr anchor="ctr">
            <a:normAutofit/>
          </a:bodyPr>
          <a:lstStyle/>
          <a:p>
            <a:pPr marL="0" lvl="0" indent="0">
              <a:lnSpc>
                <a:spcPct val="110000"/>
              </a:lnSpc>
              <a:buNone/>
            </a:pPr>
            <a:r>
              <a:rPr lang="en-IN" sz="1800" dirty="0"/>
              <a:t>Circular wait:</a:t>
            </a:r>
          </a:p>
          <a:p>
            <a:pPr lvl="0">
              <a:lnSpc>
                <a:spcPct val="100000"/>
              </a:lnSpc>
            </a:pPr>
            <a:r>
              <a:rPr lang="en-IN" sz="1800" dirty="0"/>
              <a:t>Circular wait can be eliminated by just giving a natural number to every resource </a:t>
            </a:r>
          </a:p>
          <a:p>
            <a:pPr marL="0" indent="0" algn="ctr">
              <a:lnSpc>
                <a:spcPct val="110000"/>
              </a:lnSpc>
              <a:buNone/>
            </a:pPr>
            <a:r>
              <a:rPr lang="en-IN" sz="1800" dirty="0" err="1"/>
              <a:t>f:N</a:t>
            </a:r>
            <a:r>
              <a:rPr lang="en-IN" sz="1800" dirty="0"/>
              <a:t>-&gt;R</a:t>
            </a:r>
          </a:p>
          <a:p>
            <a:pPr lvl="0">
              <a:lnSpc>
                <a:spcPct val="110000"/>
              </a:lnSpc>
            </a:pPr>
            <a:r>
              <a:rPr lang="en-IN" sz="1800" dirty="0"/>
              <a:t>Allow every process to make request either only in the increasing or decreasing order of the resource number.</a:t>
            </a:r>
          </a:p>
          <a:p>
            <a:pPr lvl="0">
              <a:lnSpc>
                <a:spcPct val="110000"/>
              </a:lnSpc>
            </a:pPr>
            <a:r>
              <a:rPr lang="en-IN" sz="1800" dirty="0"/>
              <a:t>If a process require a resource of lesser number (in case of increasing order), than it must first release all the resources larger than required number.</a:t>
            </a:r>
          </a:p>
          <a:p>
            <a:pPr>
              <a:lnSpc>
                <a:spcPct val="110000"/>
              </a:lnSpc>
            </a:pPr>
            <a:endParaRPr lang="en-US" sz="1800" dirty="0"/>
          </a:p>
        </p:txBody>
      </p:sp>
    </p:spTree>
    <p:extLst>
      <p:ext uri="{BB962C8B-B14F-4D97-AF65-F5344CB8AC3E}">
        <p14:creationId xmlns:p14="http://schemas.microsoft.com/office/powerpoint/2010/main" val="4269276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0DF7B-26F8-0249-9C5D-71CBEA207891}"/>
              </a:ext>
            </a:extLst>
          </p:cNvPr>
          <p:cNvSpPr>
            <a:spLocks noGrp="1"/>
          </p:cNvSpPr>
          <p:nvPr>
            <p:ph type="title"/>
          </p:nvPr>
        </p:nvSpPr>
        <p:spPr/>
        <p:txBody>
          <a:bodyPr/>
          <a:lstStyle/>
          <a:p>
            <a:pPr algn="ctr"/>
            <a:r>
              <a:rPr lang="en-IN" u="sng" dirty="0"/>
              <a:t>Deadlock Avoidance</a:t>
            </a:r>
            <a:br>
              <a:rPr lang="en-IN" dirty="0"/>
            </a:br>
            <a:endParaRPr lang="en-US" dirty="0"/>
          </a:p>
        </p:txBody>
      </p:sp>
      <p:sp>
        <p:nvSpPr>
          <p:cNvPr id="3" name="Content Placeholder 2">
            <a:extLst>
              <a:ext uri="{FF2B5EF4-FFF2-40B4-BE49-F238E27FC236}">
                <a16:creationId xmlns:a16="http://schemas.microsoft.com/office/drawing/2014/main" id="{A3694281-2754-8B49-A08A-01D5E721CEB9}"/>
              </a:ext>
            </a:extLst>
          </p:cNvPr>
          <p:cNvSpPr>
            <a:spLocks noGrp="1"/>
          </p:cNvSpPr>
          <p:nvPr>
            <p:ph idx="1"/>
          </p:nvPr>
        </p:nvSpPr>
        <p:spPr/>
        <p:txBody>
          <a:bodyPr>
            <a:normAutofit fontScale="92500"/>
          </a:bodyPr>
          <a:lstStyle/>
          <a:p>
            <a:pPr lvl="0" algn="just"/>
            <a:r>
              <a:rPr lang="en-IN" dirty="0"/>
              <a:t>The general idea behind deadlock avoidance is to prevent deadlocks from ever happening, by preventing at least one of the aforementioned conditions.</a:t>
            </a:r>
          </a:p>
          <a:p>
            <a:pPr lvl="0" algn="just"/>
            <a:r>
              <a:rPr lang="en-IN" dirty="0"/>
              <a:t>This requires more information about each process, AND tends to lead to low device utilization. ( i.e. it is a conservative approach. )</a:t>
            </a:r>
          </a:p>
          <a:p>
            <a:pPr lvl="0" algn="just"/>
            <a:r>
              <a:rPr lang="en-IN" dirty="0"/>
              <a:t>In some algorithms the scheduler only needs to know the </a:t>
            </a:r>
            <a:r>
              <a:rPr lang="en-IN" i="1" dirty="0"/>
              <a:t>maximum</a:t>
            </a:r>
            <a:r>
              <a:rPr lang="en-IN" dirty="0"/>
              <a:t> number of each resource that a process might potentially use. In more complex algorithms the scheduler can also take advantage of the </a:t>
            </a:r>
            <a:r>
              <a:rPr lang="en-IN" i="1" dirty="0"/>
              <a:t>schedule</a:t>
            </a:r>
            <a:r>
              <a:rPr lang="en-IN" dirty="0"/>
              <a:t> of exactly what resources may be needed in what order.</a:t>
            </a:r>
          </a:p>
        </p:txBody>
      </p:sp>
    </p:spTree>
    <p:extLst>
      <p:ext uri="{BB962C8B-B14F-4D97-AF65-F5344CB8AC3E}">
        <p14:creationId xmlns:p14="http://schemas.microsoft.com/office/powerpoint/2010/main" val="340719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69F98-59B5-B54E-9D5E-C51936E4B40C}"/>
              </a:ext>
            </a:extLst>
          </p:cNvPr>
          <p:cNvSpPr>
            <a:spLocks noGrp="1"/>
          </p:cNvSpPr>
          <p:nvPr>
            <p:ph type="title"/>
          </p:nvPr>
        </p:nvSpPr>
        <p:spPr/>
        <p:txBody>
          <a:bodyPr/>
          <a:lstStyle/>
          <a:p>
            <a:pPr algn="ctr"/>
            <a:r>
              <a:rPr lang="en-IN" u="sng" dirty="0"/>
              <a:t>Deadlock Avoidance</a:t>
            </a:r>
            <a:endParaRPr lang="en-US" dirty="0"/>
          </a:p>
        </p:txBody>
      </p:sp>
      <p:sp>
        <p:nvSpPr>
          <p:cNvPr id="3" name="Content Placeholder 2">
            <a:extLst>
              <a:ext uri="{FF2B5EF4-FFF2-40B4-BE49-F238E27FC236}">
                <a16:creationId xmlns:a16="http://schemas.microsoft.com/office/drawing/2014/main" id="{032AD1B6-0428-3345-813C-A7595131D3C7}"/>
              </a:ext>
            </a:extLst>
          </p:cNvPr>
          <p:cNvSpPr>
            <a:spLocks noGrp="1"/>
          </p:cNvSpPr>
          <p:nvPr>
            <p:ph idx="1"/>
          </p:nvPr>
        </p:nvSpPr>
        <p:spPr/>
        <p:txBody>
          <a:bodyPr/>
          <a:lstStyle/>
          <a:p>
            <a:pPr lvl="0" algn="just"/>
            <a:r>
              <a:rPr lang="en-IN" dirty="0"/>
              <a:t>When a scheduler sees that starting a process or granting resource requests may lead to future deadlocks, then that process is just not started or the request is not granted.</a:t>
            </a:r>
          </a:p>
          <a:p>
            <a:pPr algn="just"/>
            <a:r>
              <a:rPr lang="en-IN" dirty="0"/>
              <a:t>A resource allocation </a:t>
            </a:r>
            <a:r>
              <a:rPr lang="en-IN" b="1" i="1" dirty="0"/>
              <a:t>state</a:t>
            </a:r>
            <a:r>
              <a:rPr lang="en-IN" dirty="0"/>
              <a:t> is defined by the number of available and allocated resources, and the maximum requirements of all processes in the system.</a:t>
            </a:r>
            <a:endParaRPr lang="en-US" dirty="0"/>
          </a:p>
        </p:txBody>
      </p:sp>
    </p:spTree>
    <p:extLst>
      <p:ext uri="{BB962C8B-B14F-4D97-AF65-F5344CB8AC3E}">
        <p14:creationId xmlns:p14="http://schemas.microsoft.com/office/powerpoint/2010/main" val="1135355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7252B-D2D6-3442-B1E6-C6ADF38516E8}"/>
              </a:ext>
            </a:extLst>
          </p:cNvPr>
          <p:cNvSpPr>
            <a:spLocks noGrp="1"/>
          </p:cNvSpPr>
          <p:nvPr>
            <p:ph type="title"/>
          </p:nvPr>
        </p:nvSpPr>
        <p:spPr/>
        <p:txBody>
          <a:bodyPr/>
          <a:lstStyle/>
          <a:p>
            <a:pPr algn="ctr"/>
            <a:r>
              <a:rPr lang="en-IN" b="1" dirty="0"/>
              <a:t>Safe State</a:t>
            </a:r>
            <a:endParaRPr lang="en-US" dirty="0"/>
          </a:p>
        </p:txBody>
      </p:sp>
      <p:sp>
        <p:nvSpPr>
          <p:cNvPr id="3" name="Content Placeholder 2">
            <a:extLst>
              <a:ext uri="{FF2B5EF4-FFF2-40B4-BE49-F238E27FC236}">
                <a16:creationId xmlns:a16="http://schemas.microsoft.com/office/drawing/2014/main" id="{C41A119A-6CB0-FC49-B57C-63B52329FF42}"/>
              </a:ext>
            </a:extLst>
          </p:cNvPr>
          <p:cNvSpPr>
            <a:spLocks noGrp="1"/>
          </p:cNvSpPr>
          <p:nvPr>
            <p:ph idx="1"/>
          </p:nvPr>
        </p:nvSpPr>
        <p:spPr/>
        <p:txBody>
          <a:bodyPr>
            <a:normAutofit/>
          </a:bodyPr>
          <a:lstStyle/>
          <a:p>
            <a:pPr lvl="0" algn="just"/>
            <a:r>
              <a:rPr lang="en-IN" dirty="0"/>
              <a:t>A state is </a:t>
            </a:r>
            <a:r>
              <a:rPr lang="en-IN" b="1" i="1" dirty="0"/>
              <a:t>safe</a:t>
            </a:r>
            <a:r>
              <a:rPr lang="en-IN" dirty="0"/>
              <a:t> if the system can allocate all resources requested by all processes ( up to their stated maximums ) without entering a deadlock state.</a:t>
            </a:r>
          </a:p>
          <a:p>
            <a:pPr lvl="0" algn="just"/>
            <a:r>
              <a:rPr lang="en-IN" dirty="0"/>
              <a:t>More formally, a state is safe if there exists a </a:t>
            </a:r>
            <a:r>
              <a:rPr lang="en-IN" b="1" i="1" dirty="0"/>
              <a:t>safe sequence</a:t>
            </a:r>
            <a:r>
              <a:rPr lang="en-IN" dirty="0"/>
              <a:t> of processes { P0, P1, P2, ..., PN } such that all of the resource requests for Pi can be granted using the resources currently allocated to Pi and all processes </a:t>
            </a:r>
            <a:r>
              <a:rPr lang="en-IN" dirty="0" err="1"/>
              <a:t>Pj</a:t>
            </a:r>
            <a:r>
              <a:rPr lang="en-IN" dirty="0"/>
              <a:t> where j &lt; </a:t>
            </a:r>
            <a:r>
              <a:rPr lang="en-IN" dirty="0" err="1"/>
              <a:t>i</a:t>
            </a:r>
            <a:r>
              <a:rPr lang="en-IN" dirty="0"/>
              <a:t>. ( I.e. if all the processes prior to Pi finish and free up their resources, then Pi will be able to finish also, using the resources that they have freed up. )</a:t>
            </a:r>
          </a:p>
        </p:txBody>
      </p:sp>
    </p:spTree>
    <p:extLst>
      <p:ext uri="{BB962C8B-B14F-4D97-AF65-F5344CB8AC3E}">
        <p14:creationId xmlns:p14="http://schemas.microsoft.com/office/powerpoint/2010/main" val="1321475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3075" name="Rectangle 69">
            <a:extLst>
              <a:ext uri="{FF2B5EF4-FFF2-40B4-BE49-F238E27FC236}">
                <a16:creationId xmlns:a16="http://schemas.microsoft.com/office/drawing/2014/main" id="{2F1C851F-67D1-4A39-A0D0-31EF2203C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71">
            <a:extLst>
              <a:ext uri="{FF2B5EF4-FFF2-40B4-BE49-F238E27FC236}">
                <a16:creationId xmlns:a16="http://schemas.microsoft.com/office/drawing/2014/main" id="{67532E30-DB31-48CF-BFD8-882FB9AB38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077" name="Picture 73">
            <a:extLst>
              <a:ext uri="{FF2B5EF4-FFF2-40B4-BE49-F238E27FC236}">
                <a16:creationId xmlns:a16="http://schemas.microsoft.com/office/drawing/2014/main" id="{F3BBA72F-836A-4824-AB9F-ED46122CAD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078" name="Rectangle 75">
            <a:extLst>
              <a:ext uri="{FF2B5EF4-FFF2-40B4-BE49-F238E27FC236}">
                <a16:creationId xmlns:a16="http://schemas.microsoft.com/office/drawing/2014/main" id="{8D22FE9C-C853-4C04-B07A-6EB898B2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9" name="Rectangle 77">
            <a:extLst>
              <a:ext uri="{FF2B5EF4-FFF2-40B4-BE49-F238E27FC236}">
                <a16:creationId xmlns:a16="http://schemas.microsoft.com/office/drawing/2014/main" id="{278E33C4-6991-4D20-AB8E-F6CF7FD83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0" name="Rectangle 79">
            <a:extLst>
              <a:ext uri="{FF2B5EF4-FFF2-40B4-BE49-F238E27FC236}">
                <a16:creationId xmlns:a16="http://schemas.microsoft.com/office/drawing/2014/main" id="{6CBC4DCF-863D-44DE-B209-712EBB6B1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70877A-5DA6-8A46-895D-BC5437D29970}"/>
              </a:ext>
            </a:extLst>
          </p:cNvPr>
          <p:cNvSpPr>
            <a:spLocks noGrp="1"/>
          </p:cNvSpPr>
          <p:nvPr>
            <p:ph type="title"/>
          </p:nvPr>
        </p:nvSpPr>
        <p:spPr>
          <a:xfrm>
            <a:off x="2287850" y="808056"/>
            <a:ext cx="4219067" cy="1077229"/>
          </a:xfrm>
        </p:spPr>
        <p:txBody>
          <a:bodyPr>
            <a:normAutofit/>
          </a:bodyPr>
          <a:lstStyle/>
          <a:p>
            <a:pPr algn="l"/>
            <a:r>
              <a:rPr lang="en-IN" b="1"/>
              <a:t>Safe State</a:t>
            </a:r>
            <a:endParaRPr lang="en-US"/>
          </a:p>
        </p:txBody>
      </p:sp>
      <p:sp>
        <p:nvSpPr>
          <p:cNvPr id="3" name="Content Placeholder 2">
            <a:extLst>
              <a:ext uri="{FF2B5EF4-FFF2-40B4-BE49-F238E27FC236}">
                <a16:creationId xmlns:a16="http://schemas.microsoft.com/office/drawing/2014/main" id="{313C1F57-DC24-574B-BD4A-AF6BE96F4DDF}"/>
              </a:ext>
            </a:extLst>
          </p:cNvPr>
          <p:cNvSpPr>
            <a:spLocks noGrp="1"/>
          </p:cNvSpPr>
          <p:nvPr>
            <p:ph idx="1"/>
          </p:nvPr>
        </p:nvSpPr>
        <p:spPr>
          <a:xfrm>
            <a:off x="2287851" y="2052116"/>
            <a:ext cx="4215812" cy="3997828"/>
          </a:xfrm>
        </p:spPr>
        <p:txBody>
          <a:bodyPr>
            <a:normAutofit/>
          </a:bodyPr>
          <a:lstStyle/>
          <a:p>
            <a:pPr algn="just"/>
            <a:r>
              <a:rPr lang="en-IN" sz="1800" dirty="0"/>
              <a:t>If a safe sequence does not exist, then the system is in an unsafe state, which </a:t>
            </a:r>
            <a:r>
              <a:rPr lang="en-IN" sz="1800" b="1" i="1" dirty="0"/>
              <a:t>MAY</a:t>
            </a:r>
            <a:r>
              <a:rPr lang="en-IN" sz="1800" dirty="0"/>
              <a:t> lead to deadlock. ( All safe states are deadlock free, but not all unsafe states lead to deadlocks. )</a:t>
            </a:r>
          </a:p>
          <a:p>
            <a:endParaRPr lang="en-US" sz="1800" dirty="0"/>
          </a:p>
        </p:txBody>
      </p:sp>
      <p:pic>
        <p:nvPicPr>
          <p:cNvPr id="3073" name="Picture 8" descr="A screenshot of a cell phone&#10;&#10;Description automatically generated">
            <a:extLst>
              <a:ext uri="{FF2B5EF4-FFF2-40B4-BE49-F238E27FC236}">
                <a16:creationId xmlns:a16="http://schemas.microsoft.com/office/drawing/2014/main" id="{A64AB92E-DB09-9D4D-8B96-89F0DDE758C5}"/>
              </a:ext>
            </a:extLst>
          </p:cNvPr>
          <p:cNvPicPr>
            <a:picLocks noChangeAspect="1" noChangeArrowheads="1"/>
          </p:cNvPicPr>
          <p:nvPr/>
        </p:nvPicPr>
        <p:blipFill>
          <a:blip r:embed="rId5" r:link="rId6">
            <a:extLst>
              <a:ext uri="{28A0092B-C50C-407E-A947-70E740481C1C}">
                <a14:useLocalDpi xmlns:a14="http://schemas.microsoft.com/office/drawing/2010/main" val="0"/>
              </a:ext>
            </a:extLst>
          </a:blip>
          <a:stretch>
            <a:fillRect/>
          </a:stretch>
        </p:blipFill>
        <p:spPr bwMode="auto">
          <a:xfrm>
            <a:off x="7311864" y="1712071"/>
            <a:ext cx="3434521" cy="3434521"/>
          </a:xfrm>
          <a:prstGeom prst="rect">
            <a:avLst/>
          </a:prstGeom>
          <a:noFill/>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a:extLst>
            <a:ext uri="{909E8E84-426E-40DD-AFC4-6F175D3DCCD1}">
              <a14:hiddenFill xmlns:a14="http://schemas.microsoft.com/office/drawing/2010/main">
                <a:solidFill>
                  <a:srgbClr val="FFFFFF"/>
                </a:solidFill>
              </a14:hiddenFill>
            </a:ext>
          </a:extLst>
        </p:spPr>
      </p:pic>
      <p:sp>
        <p:nvSpPr>
          <p:cNvPr id="3081" name="Rectangle 81">
            <a:extLst>
              <a:ext uri="{FF2B5EF4-FFF2-40B4-BE49-F238E27FC236}">
                <a16:creationId xmlns:a16="http://schemas.microsoft.com/office/drawing/2014/main" id="{12F69FEA-89FD-43D0-942C-882717455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2">
            <a:extLst>
              <a:ext uri="{FF2B5EF4-FFF2-40B4-BE49-F238E27FC236}">
                <a16:creationId xmlns:a16="http://schemas.microsoft.com/office/drawing/2014/main" id="{D3DE3AD6-C491-2B4D-8BDF-443BB875B3E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extBox 5">
            <a:extLst>
              <a:ext uri="{FF2B5EF4-FFF2-40B4-BE49-F238E27FC236}">
                <a16:creationId xmlns:a16="http://schemas.microsoft.com/office/drawing/2014/main" id="{98032E6F-51B0-BE41-B5E8-8FA0A45E191D}"/>
              </a:ext>
            </a:extLst>
          </p:cNvPr>
          <p:cNvSpPr txBox="1"/>
          <p:nvPr/>
        </p:nvSpPr>
        <p:spPr>
          <a:xfrm>
            <a:off x="7311864" y="5248403"/>
            <a:ext cx="3603872" cy="276999"/>
          </a:xfrm>
          <a:prstGeom prst="rect">
            <a:avLst/>
          </a:prstGeom>
          <a:noFill/>
        </p:spPr>
        <p:txBody>
          <a:bodyPr wrap="none" rtlCol="0">
            <a:spAutoFit/>
          </a:bodyPr>
          <a:lstStyle/>
          <a:p>
            <a:r>
              <a:rPr lang="en-US" sz="1200" dirty="0"/>
              <a:t>Fig:</a:t>
            </a:r>
            <a:r>
              <a:rPr lang="en-IN" sz="1200" b="1" dirty="0"/>
              <a:t>Safe, unsafe, and deadlocked state spaces</a:t>
            </a:r>
            <a:r>
              <a:rPr lang="en-IN" sz="1200" dirty="0"/>
              <a:t> </a:t>
            </a:r>
            <a:endParaRPr lang="en-US" sz="1200" dirty="0"/>
          </a:p>
        </p:txBody>
      </p:sp>
    </p:spTree>
    <p:extLst>
      <p:ext uri="{BB962C8B-B14F-4D97-AF65-F5344CB8AC3E}">
        <p14:creationId xmlns:p14="http://schemas.microsoft.com/office/powerpoint/2010/main" val="2088000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1CA87-E9D0-C848-BED5-B398135F0D94}"/>
              </a:ext>
            </a:extLst>
          </p:cNvPr>
          <p:cNvSpPr>
            <a:spLocks noGrp="1"/>
          </p:cNvSpPr>
          <p:nvPr>
            <p:ph type="title"/>
          </p:nvPr>
        </p:nvSpPr>
        <p:spPr/>
        <p:txBody>
          <a:bodyPr/>
          <a:lstStyle/>
          <a:p>
            <a:pPr algn="l"/>
            <a:r>
              <a:rPr lang="en-US" dirty="0"/>
              <a:t>Banker’s Algorithm</a:t>
            </a:r>
          </a:p>
        </p:txBody>
      </p:sp>
      <p:sp>
        <p:nvSpPr>
          <p:cNvPr id="3" name="Content Placeholder 2">
            <a:extLst>
              <a:ext uri="{FF2B5EF4-FFF2-40B4-BE49-F238E27FC236}">
                <a16:creationId xmlns:a16="http://schemas.microsoft.com/office/drawing/2014/main" id="{73542496-D89A-1A42-B13C-EAD7D4B30EB0}"/>
              </a:ext>
            </a:extLst>
          </p:cNvPr>
          <p:cNvSpPr>
            <a:spLocks noGrp="1"/>
          </p:cNvSpPr>
          <p:nvPr>
            <p:ph idx="1"/>
          </p:nvPr>
        </p:nvSpPr>
        <p:spPr/>
        <p:txBody>
          <a:bodyPr>
            <a:normAutofit fontScale="92500" lnSpcReduction="20000"/>
          </a:bodyPr>
          <a:lstStyle/>
          <a:p>
            <a:pPr lvl="0" algn="just"/>
            <a:r>
              <a:rPr lang="en-IN" dirty="0"/>
              <a:t>The Banker's Algorithm gets its name because it is a method that bankers could use to assure that when they lend out resources they will still be able to satisfy all their clients. ( A banker won't loan out a little money to start building a house unless they are assured that they will later be able to loan out the rest of the money to finish the house. )</a:t>
            </a:r>
          </a:p>
          <a:p>
            <a:pPr lvl="0" algn="just"/>
            <a:r>
              <a:rPr lang="en-IN" dirty="0"/>
              <a:t>When a process starts up, it must state in advance the maximum allocation of resources it may request, up to the amount available on the system.</a:t>
            </a:r>
          </a:p>
          <a:p>
            <a:pPr lvl="0" algn="just"/>
            <a:r>
              <a:rPr lang="en-IN" dirty="0"/>
              <a:t>When a request is made, the scheduler determines whether granting the request would leave the system in a safe state. If not, then the process must wait until the request can be granted safely.</a:t>
            </a:r>
          </a:p>
        </p:txBody>
      </p:sp>
    </p:spTree>
    <p:extLst>
      <p:ext uri="{BB962C8B-B14F-4D97-AF65-F5344CB8AC3E}">
        <p14:creationId xmlns:p14="http://schemas.microsoft.com/office/powerpoint/2010/main" val="3292752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926BDB-98EF-43B0-A66B-1A6EF8FB2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722A754-56A5-43DA-ADE3-C2704FABA2D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4" name="Rectangle 13">
            <a:extLst>
              <a:ext uri="{FF2B5EF4-FFF2-40B4-BE49-F238E27FC236}">
                <a16:creationId xmlns:a16="http://schemas.microsoft.com/office/drawing/2014/main" id="{90FADDEF-2C10-4B0B-868E-6A655B67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chemeClr val="accent1"/>
            </a:solidFill>
            <a:miter lim="800000"/>
          </a:ln>
          <a:effectLst>
            <a:outerShdw blurRad="762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310279C9-B910-D749-A3E9-D661F240478A}"/>
              </a:ext>
            </a:extLst>
          </p:cNvPr>
          <p:cNvPicPr>
            <a:picLocks noChangeAspect="1"/>
          </p:cNvPicPr>
          <p:nvPr/>
        </p:nvPicPr>
        <p:blipFill>
          <a:blip r:embed="rId3"/>
          <a:stretch>
            <a:fillRect/>
          </a:stretch>
        </p:blipFill>
        <p:spPr>
          <a:xfrm>
            <a:off x="643467" y="2652013"/>
            <a:ext cx="10905066" cy="1553973"/>
          </a:xfrm>
          <a:prstGeom prst="rect">
            <a:avLst/>
          </a:prstGeom>
        </p:spPr>
      </p:pic>
    </p:spTree>
    <p:extLst>
      <p:ext uri="{BB962C8B-B14F-4D97-AF65-F5344CB8AC3E}">
        <p14:creationId xmlns:p14="http://schemas.microsoft.com/office/powerpoint/2010/main" val="3282444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DFA31-8192-EE4E-AAAD-B2C5B6E5F101}"/>
              </a:ext>
            </a:extLst>
          </p:cNvPr>
          <p:cNvSpPr>
            <a:spLocks noGrp="1"/>
          </p:cNvSpPr>
          <p:nvPr>
            <p:ph type="title"/>
          </p:nvPr>
        </p:nvSpPr>
        <p:spPr/>
        <p:txBody>
          <a:bodyPr/>
          <a:lstStyle/>
          <a:p>
            <a:pPr algn="l"/>
            <a:r>
              <a:rPr lang="en-US" dirty="0"/>
              <a:t>Banker’s Algorithm</a:t>
            </a:r>
          </a:p>
        </p:txBody>
      </p:sp>
      <p:sp>
        <p:nvSpPr>
          <p:cNvPr id="3" name="Content Placeholder 2">
            <a:extLst>
              <a:ext uri="{FF2B5EF4-FFF2-40B4-BE49-F238E27FC236}">
                <a16:creationId xmlns:a16="http://schemas.microsoft.com/office/drawing/2014/main" id="{CAC89CAD-58D4-B144-AED5-9B4392EC2C5A}"/>
              </a:ext>
            </a:extLst>
          </p:cNvPr>
          <p:cNvSpPr>
            <a:spLocks noGrp="1"/>
          </p:cNvSpPr>
          <p:nvPr>
            <p:ph idx="1"/>
          </p:nvPr>
        </p:nvSpPr>
        <p:spPr>
          <a:xfrm>
            <a:off x="1574157" y="2052116"/>
            <a:ext cx="8995982" cy="3997828"/>
          </a:xfrm>
        </p:spPr>
        <p:txBody>
          <a:bodyPr>
            <a:normAutofit/>
          </a:bodyPr>
          <a:lstStyle/>
          <a:p>
            <a:pPr algn="just"/>
            <a:r>
              <a:rPr lang="en-IN" dirty="0"/>
              <a:t>The banker's algorithm relies on several key data structures: ( where n is the number of processes and m is the number of resource categories. ) </a:t>
            </a:r>
          </a:p>
          <a:p>
            <a:pPr lvl="1" algn="just"/>
            <a:r>
              <a:rPr lang="en-IN" dirty="0"/>
              <a:t>Available[ m ] indicates how many resources are currently available of each type.</a:t>
            </a:r>
            <a:endParaRPr lang="en-IN" sz="1600" dirty="0"/>
          </a:p>
          <a:p>
            <a:pPr lvl="1" algn="just"/>
            <a:r>
              <a:rPr lang="en-IN" dirty="0"/>
              <a:t>Max[ n ][ m ] indicates the maximum demand of each process of each resource.</a:t>
            </a:r>
            <a:endParaRPr lang="en-IN" sz="1600" dirty="0"/>
          </a:p>
          <a:p>
            <a:pPr lvl="1" algn="just"/>
            <a:r>
              <a:rPr lang="en-IN" dirty="0"/>
              <a:t>Allocation[ n ][ m ] indicates the number of each resource category allocated to each process.</a:t>
            </a:r>
          </a:p>
          <a:p>
            <a:pPr lvl="1" algn="just"/>
            <a:r>
              <a:rPr lang="en-IN" dirty="0"/>
              <a:t>Need[ n ][ m ] indicates the remaining resources needed of each type for each process. ( Note that Need[ </a:t>
            </a:r>
            <a:r>
              <a:rPr lang="en-IN" dirty="0" err="1"/>
              <a:t>i</a:t>
            </a:r>
            <a:r>
              <a:rPr lang="en-IN" dirty="0"/>
              <a:t> ][ j ] = Max[ </a:t>
            </a:r>
            <a:r>
              <a:rPr lang="en-IN" dirty="0" err="1"/>
              <a:t>i</a:t>
            </a:r>
            <a:r>
              <a:rPr lang="en-IN" dirty="0"/>
              <a:t> ][ j ] - Allocation[ </a:t>
            </a:r>
            <a:r>
              <a:rPr lang="en-IN" dirty="0" err="1"/>
              <a:t>i</a:t>
            </a:r>
            <a:r>
              <a:rPr lang="en-IN" dirty="0"/>
              <a:t> ][ j ] for all </a:t>
            </a:r>
            <a:r>
              <a:rPr lang="en-IN" dirty="0" err="1"/>
              <a:t>i</a:t>
            </a:r>
            <a:r>
              <a:rPr lang="en-IN" dirty="0"/>
              <a:t>, j. )</a:t>
            </a:r>
            <a:endParaRPr lang="en-IN" sz="1600" dirty="0"/>
          </a:p>
        </p:txBody>
      </p:sp>
    </p:spTree>
    <p:extLst>
      <p:ext uri="{BB962C8B-B14F-4D97-AF65-F5344CB8AC3E}">
        <p14:creationId xmlns:p14="http://schemas.microsoft.com/office/powerpoint/2010/main" val="2593696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BC8B8-4E12-C449-9778-FACC331E471D}"/>
              </a:ext>
            </a:extLst>
          </p:cNvPr>
          <p:cNvSpPr>
            <a:spLocks noGrp="1"/>
          </p:cNvSpPr>
          <p:nvPr>
            <p:ph type="title"/>
          </p:nvPr>
        </p:nvSpPr>
        <p:spPr/>
        <p:txBody>
          <a:bodyPr/>
          <a:lstStyle/>
          <a:p>
            <a:pPr algn="l"/>
            <a:r>
              <a:rPr lang="en-US" dirty="0"/>
              <a:t>Banker’s Algorithm</a:t>
            </a:r>
          </a:p>
        </p:txBody>
      </p:sp>
      <p:sp>
        <p:nvSpPr>
          <p:cNvPr id="3" name="Content Placeholder 2">
            <a:extLst>
              <a:ext uri="{FF2B5EF4-FFF2-40B4-BE49-F238E27FC236}">
                <a16:creationId xmlns:a16="http://schemas.microsoft.com/office/drawing/2014/main" id="{5D87E1B6-FC6D-6441-8352-7FDCDCBDBF22}"/>
              </a:ext>
            </a:extLst>
          </p:cNvPr>
          <p:cNvSpPr>
            <a:spLocks noGrp="1"/>
          </p:cNvSpPr>
          <p:nvPr>
            <p:ph idx="1"/>
          </p:nvPr>
        </p:nvSpPr>
        <p:spPr/>
        <p:txBody>
          <a:bodyPr/>
          <a:lstStyle/>
          <a:p>
            <a:pPr lvl="0" algn="just"/>
            <a:r>
              <a:rPr lang="en-IN" dirty="0"/>
              <a:t>For simplification of discussions, we make the following notations / observations:</a:t>
            </a:r>
            <a:endParaRPr lang="en-IN" sz="1800" dirty="0"/>
          </a:p>
          <a:p>
            <a:pPr lvl="1" algn="just"/>
            <a:r>
              <a:rPr lang="en-IN" dirty="0"/>
              <a:t>One row of the Need vector, Need[ </a:t>
            </a:r>
            <a:r>
              <a:rPr lang="en-IN" dirty="0" err="1"/>
              <a:t>i</a:t>
            </a:r>
            <a:r>
              <a:rPr lang="en-IN" dirty="0"/>
              <a:t> ], can be treated as a vector corresponding to the needs of process </a:t>
            </a:r>
            <a:r>
              <a:rPr lang="en-IN" dirty="0" err="1"/>
              <a:t>i</a:t>
            </a:r>
            <a:r>
              <a:rPr lang="en-IN" dirty="0"/>
              <a:t>, and similarly for Allocation and Max.</a:t>
            </a:r>
            <a:endParaRPr lang="en-IN" sz="1600" dirty="0"/>
          </a:p>
          <a:p>
            <a:pPr lvl="1" algn="just"/>
            <a:r>
              <a:rPr lang="en-IN" dirty="0"/>
              <a:t>A vector X is considered to be &lt;= a vector Y if X[ </a:t>
            </a:r>
            <a:r>
              <a:rPr lang="en-IN" dirty="0" err="1"/>
              <a:t>i</a:t>
            </a:r>
            <a:r>
              <a:rPr lang="en-IN" dirty="0"/>
              <a:t> ] &lt;= Y[ </a:t>
            </a:r>
            <a:r>
              <a:rPr lang="en-IN" dirty="0" err="1"/>
              <a:t>i</a:t>
            </a:r>
            <a:r>
              <a:rPr lang="en-IN" dirty="0"/>
              <a:t> ] for all </a:t>
            </a:r>
            <a:r>
              <a:rPr lang="en-IN" dirty="0" err="1"/>
              <a:t>i</a:t>
            </a:r>
            <a:r>
              <a:rPr lang="en-IN" dirty="0"/>
              <a:t>.</a:t>
            </a:r>
            <a:endParaRPr lang="en-IN" sz="1600" dirty="0"/>
          </a:p>
          <a:p>
            <a:endParaRPr lang="en-US" dirty="0"/>
          </a:p>
        </p:txBody>
      </p:sp>
    </p:spTree>
    <p:extLst>
      <p:ext uri="{BB962C8B-B14F-4D97-AF65-F5344CB8AC3E}">
        <p14:creationId xmlns:p14="http://schemas.microsoft.com/office/powerpoint/2010/main" val="2069373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9D6EE-1474-CB4E-BFC8-180AFFB85561}"/>
              </a:ext>
            </a:extLst>
          </p:cNvPr>
          <p:cNvSpPr>
            <a:spLocks noGrp="1"/>
          </p:cNvSpPr>
          <p:nvPr>
            <p:ph type="title"/>
          </p:nvPr>
        </p:nvSpPr>
        <p:spPr/>
        <p:txBody>
          <a:bodyPr/>
          <a:lstStyle/>
          <a:p>
            <a:pPr algn="l"/>
            <a:r>
              <a:rPr lang="en-IN" b="1" dirty="0"/>
              <a:t>Safety Algorithm</a:t>
            </a:r>
            <a:r>
              <a:rPr lang="en-IN" dirty="0"/>
              <a:t> </a:t>
            </a:r>
            <a:endParaRPr lang="en-US" dirty="0"/>
          </a:p>
        </p:txBody>
      </p:sp>
      <p:sp>
        <p:nvSpPr>
          <p:cNvPr id="3" name="Content Placeholder 2">
            <a:extLst>
              <a:ext uri="{FF2B5EF4-FFF2-40B4-BE49-F238E27FC236}">
                <a16:creationId xmlns:a16="http://schemas.microsoft.com/office/drawing/2014/main" id="{4A46FC10-B0FF-4948-B927-931527E5C8DA}"/>
              </a:ext>
            </a:extLst>
          </p:cNvPr>
          <p:cNvSpPr>
            <a:spLocks noGrp="1"/>
          </p:cNvSpPr>
          <p:nvPr>
            <p:ph idx="1"/>
          </p:nvPr>
        </p:nvSpPr>
        <p:spPr>
          <a:xfrm>
            <a:off x="1423686" y="1400537"/>
            <a:ext cx="9146453" cy="5457463"/>
          </a:xfrm>
        </p:spPr>
        <p:txBody>
          <a:bodyPr>
            <a:normAutofit/>
          </a:bodyPr>
          <a:lstStyle/>
          <a:p>
            <a:pPr lvl="0" algn="just"/>
            <a:r>
              <a:rPr lang="en-IN" dirty="0"/>
              <a:t>In order to apply the Banker's algorithm, we first need an algorithm for determining whether or not a particular state is safe.</a:t>
            </a:r>
            <a:endParaRPr lang="en-IN" sz="1800" dirty="0"/>
          </a:p>
          <a:p>
            <a:pPr lvl="0" algn="just"/>
            <a:r>
              <a:rPr lang="en-IN" dirty="0"/>
              <a:t>This algorithm determines if the current state of a system is safe, according to the following steps:</a:t>
            </a:r>
            <a:endParaRPr lang="en-IN" sz="1800" dirty="0"/>
          </a:p>
          <a:p>
            <a:pPr lvl="1" algn="just"/>
            <a:r>
              <a:rPr lang="en-IN" dirty="0"/>
              <a:t>Let Work and Finish be vectors of length m and n respectively.</a:t>
            </a:r>
            <a:endParaRPr lang="en-IN" sz="1600" dirty="0"/>
          </a:p>
          <a:p>
            <a:pPr lvl="2" algn="just"/>
            <a:r>
              <a:rPr lang="en-IN" dirty="0"/>
              <a:t>Work is a working copy of the available resources, which will be modified during the analysis.</a:t>
            </a:r>
            <a:endParaRPr lang="en-IN" sz="1400" dirty="0"/>
          </a:p>
          <a:p>
            <a:pPr lvl="2" algn="just"/>
            <a:r>
              <a:rPr lang="en-IN" dirty="0"/>
              <a:t>Finish is a vector of </a:t>
            </a:r>
            <a:r>
              <a:rPr lang="en-IN" dirty="0" err="1"/>
              <a:t>booleans</a:t>
            </a:r>
            <a:r>
              <a:rPr lang="en-IN" dirty="0"/>
              <a:t> indicating whether a particular process can finish. ( or has finished so far in the analysis. )</a:t>
            </a:r>
            <a:endParaRPr lang="en-IN" sz="1400" dirty="0"/>
          </a:p>
          <a:p>
            <a:pPr lvl="2" algn="just"/>
            <a:r>
              <a:rPr lang="en-IN" dirty="0"/>
              <a:t>Initialize Work to Available, and Finish to false for all elements.</a:t>
            </a:r>
            <a:endParaRPr lang="en-IN" sz="1400" dirty="0"/>
          </a:p>
        </p:txBody>
      </p:sp>
    </p:spTree>
    <p:extLst>
      <p:ext uri="{BB962C8B-B14F-4D97-AF65-F5344CB8AC3E}">
        <p14:creationId xmlns:p14="http://schemas.microsoft.com/office/powerpoint/2010/main" val="4122275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1D935-2745-0B41-BD3F-251F6D05B2D7}"/>
              </a:ext>
            </a:extLst>
          </p:cNvPr>
          <p:cNvSpPr>
            <a:spLocks noGrp="1"/>
          </p:cNvSpPr>
          <p:nvPr>
            <p:ph type="title"/>
          </p:nvPr>
        </p:nvSpPr>
        <p:spPr/>
        <p:txBody>
          <a:bodyPr/>
          <a:lstStyle/>
          <a:p>
            <a:pPr algn="l"/>
            <a:r>
              <a:rPr lang="en-IN" b="1" dirty="0"/>
              <a:t>Safety Algorithm</a:t>
            </a:r>
            <a:r>
              <a:rPr lang="en-IN" dirty="0"/>
              <a:t> </a:t>
            </a:r>
            <a:endParaRPr lang="en-US" dirty="0"/>
          </a:p>
        </p:txBody>
      </p:sp>
      <p:sp>
        <p:nvSpPr>
          <p:cNvPr id="3" name="Content Placeholder 2">
            <a:extLst>
              <a:ext uri="{FF2B5EF4-FFF2-40B4-BE49-F238E27FC236}">
                <a16:creationId xmlns:a16="http://schemas.microsoft.com/office/drawing/2014/main" id="{DAEAF137-5D79-494D-8DA9-84BB35CD6CFA}"/>
              </a:ext>
            </a:extLst>
          </p:cNvPr>
          <p:cNvSpPr>
            <a:spLocks noGrp="1"/>
          </p:cNvSpPr>
          <p:nvPr>
            <p:ph idx="1"/>
          </p:nvPr>
        </p:nvSpPr>
        <p:spPr>
          <a:xfrm>
            <a:off x="1250066" y="2052116"/>
            <a:ext cx="9320073" cy="3997828"/>
          </a:xfrm>
        </p:spPr>
        <p:txBody>
          <a:bodyPr/>
          <a:lstStyle/>
          <a:p>
            <a:pPr lvl="1" algn="just"/>
            <a:r>
              <a:rPr lang="en-IN" dirty="0"/>
              <a:t>Find an </a:t>
            </a:r>
            <a:r>
              <a:rPr lang="en-IN" dirty="0" err="1"/>
              <a:t>i</a:t>
            </a:r>
            <a:r>
              <a:rPr lang="en-IN" dirty="0"/>
              <a:t> such that both (A) Finish[ </a:t>
            </a:r>
            <a:r>
              <a:rPr lang="en-IN" dirty="0" err="1"/>
              <a:t>i</a:t>
            </a:r>
            <a:r>
              <a:rPr lang="en-IN" dirty="0"/>
              <a:t> ] == false, and (B) Need[ </a:t>
            </a:r>
            <a:r>
              <a:rPr lang="en-IN" dirty="0" err="1"/>
              <a:t>i</a:t>
            </a:r>
            <a:r>
              <a:rPr lang="en-IN" dirty="0"/>
              <a:t> ] &lt; Work. This process has not finished, but could with the given available working set. If no such </a:t>
            </a:r>
            <a:r>
              <a:rPr lang="en-IN" dirty="0" err="1"/>
              <a:t>i</a:t>
            </a:r>
            <a:r>
              <a:rPr lang="en-IN" dirty="0"/>
              <a:t> exists, go to step 4.</a:t>
            </a:r>
            <a:endParaRPr lang="en-IN" sz="1600" dirty="0"/>
          </a:p>
          <a:p>
            <a:pPr lvl="1" algn="just"/>
            <a:r>
              <a:rPr lang="en-IN" dirty="0"/>
              <a:t>Set Work = Work + Allocation[ </a:t>
            </a:r>
            <a:r>
              <a:rPr lang="en-IN" dirty="0" err="1"/>
              <a:t>i</a:t>
            </a:r>
            <a:r>
              <a:rPr lang="en-IN" dirty="0"/>
              <a:t> ], and set Finish[ </a:t>
            </a:r>
            <a:r>
              <a:rPr lang="en-IN" dirty="0" err="1"/>
              <a:t>i</a:t>
            </a:r>
            <a:r>
              <a:rPr lang="en-IN" dirty="0"/>
              <a:t> ] to true. This corresponds to process </a:t>
            </a:r>
            <a:r>
              <a:rPr lang="en-IN" dirty="0" err="1"/>
              <a:t>i</a:t>
            </a:r>
            <a:r>
              <a:rPr lang="en-IN" dirty="0"/>
              <a:t> finishing up and releasing its resources back into the work pool. Then loop back to step 2.</a:t>
            </a:r>
            <a:endParaRPr lang="en-IN" sz="1600" dirty="0"/>
          </a:p>
          <a:p>
            <a:pPr lvl="1" algn="just"/>
            <a:r>
              <a:rPr lang="en-IN" dirty="0"/>
              <a:t>If finish[ </a:t>
            </a:r>
            <a:r>
              <a:rPr lang="en-IN" dirty="0" err="1"/>
              <a:t>i</a:t>
            </a:r>
            <a:r>
              <a:rPr lang="en-IN" dirty="0"/>
              <a:t> ] == true for all </a:t>
            </a:r>
            <a:r>
              <a:rPr lang="en-IN" dirty="0" err="1"/>
              <a:t>i</a:t>
            </a:r>
            <a:r>
              <a:rPr lang="en-IN" dirty="0"/>
              <a:t>, then the state is a safe state, because a safe sequence has been found.</a:t>
            </a:r>
            <a:endParaRPr lang="en-IN" sz="1600" dirty="0"/>
          </a:p>
        </p:txBody>
      </p:sp>
    </p:spTree>
    <p:extLst>
      <p:ext uri="{BB962C8B-B14F-4D97-AF65-F5344CB8AC3E}">
        <p14:creationId xmlns:p14="http://schemas.microsoft.com/office/powerpoint/2010/main" val="1919662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B9CE-21AE-F140-9A05-8F51E272E431}"/>
              </a:ext>
            </a:extLst>
          </p:cNvPr>
          <p:cNvSpPr>
            <a:spLocks noGrp="1"/>
          </p:cNvSpPr>
          <p:nvPr>
            <p:ph type="title"/>
          </p:nvPr>
        </p:nvSpPr>
        <p:spPr/>
        <p:txBody>
          <a:bodyPr/>
          <a:lstStyle/>
          <a:p>
            <a:pPr algn="l"/>
            <a:r>
              <a:rPr lang="en-IN" b="1" dirty="0"/>
              <a:t>Resource-Request Algorithm ( The Bankers Algorithm )</a:t>
            </a:r>
            <a:r>
              <a:rPr lang="en-IN" dirty="0"/>
              <a:t> </a:t>
            </a:r>
            <a:endParaRPr lang="en-US" dirty="0"/>
          </a:p>
        </p:txBody>
      </p:sp>
      <p:sp>
        <p:nvSpPr>
          <p:cNvPr id="3" name="Content Placeholder 2">
            <a:extLst>
              <a:ext uri="{FF2B5EF4-FFF2-40B4-BE49-F238E27FC236}">
                <a16:creationId xmlns:a16="http://schemas.microsoft.com/office/drawing/2014/main" id="{A8B36DA3-307B-C247-B88B-A6119906D4A6}"/>
              </a:ext>
            </a:extLst>
          </p:cNvPr>
          <p:cNvSpPr>
            <a:spLocks noGrp="1"/>
          </p:cNvSpPr>
          <p:nvPr>
            <p:ph idx="1"/>
          </p:nvPr>
        </p:nvSpPr>
        <p:spPr/>
        <p:txBody>
          <a:bodyPr/>
          <a:lstStyle/>
          <a:p>
            <a:pPr lvl="0" algn="just"/>
            <a:r>
              <a:rPr lang="en-IN" dirty="0"/>
              <a:t>Now that we have a tool for determining if a particular state is safe or not, we are now ready to look at the Banker's algorithm itself.</a:t>
            </a:r>
          </a:p>
          <a:p>
            <a:pPr lvl="0" algn="just"/>
            <a:r>
              <a:rPr lang="en-IN" dirty="0"/>
              <a:t>This algorithm determines if a new request is safe, and grants it only if it is safe to do so.</a:t>
            </a:r>
          </a:p>
          <a:p>
            <a:pPr lvl="0" algn="just"/>
            <a:r>
              <a:rPr lang="en-IN" dirty="0"/>
              <a:t>When a request is made ( that does not exceed currently available resources ), pretend it has been granted, and then see if the resulting state is a safe one. If so, grant the request, and if not, deny the request, as follows:</a:t>
            </a:r>
          </a:p>
        </p:txBody>
      </p:sp>
    </p:spTree>
    <p:extLst>
      <p:ext uri="{BB962C8B-B14F-4D97-AF65-F5344CB8AC3E}">
        <p14:creationId xmlns:p14="http://schemas.microsoft.com/office/powerpoint/2010/main" val="2875611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9E24F-EE44-674A-B10C-A40943194F76}"/>
              </a:ext>
            </a:extLst>
          </p:cNvPr>
          <p:cNvSpPr>
            <a:spLocks noGrp="1"/>
          </p:cNvSpPr>
          <p:nvPr>
            <p:ph type="title"/>
          </p:nvPr>
        </p:nvSpPr>
        <p:spPr>
          <a:xfrm>
            <a:off x="2611808" y="808057"/>
            <a:ext cx="7958331" cy="106344"/>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3F85E198-4BA9-C844-922A-FD2588389627}"/>
              </a:ext>
            </a:extLst>
          </p:cNvPr>
          <p:cNvSpPr>
            <a:spLocks noGrp="1"/>
          </p:cNvSpPr>
          <p:nvPr>
            <p:ph idx="1"/>
          </p:nvPr>
        </p:nvSpPr>
        <p:spPr>
          <a:xfrm>
            <a:off x="1192192" y="1127089"/>
            <a:ext cx="9377947" cy="5495980"/>
          </a:xfrm>
        </p:spPr>
        <p:txBody>
          <a:bodyPr>
            <a:normAutofit/>
          </a:bodyPr>
          <a:lstStyle/>
          <a:p>
            <a:pPr lvl="1" algn="just"/>
            <a:r>
              <a:rPr lang="en-IN" dirty="0"/>
              <a:t>Let Request[ n ][ m ] indicate the number of resources of each type currently requested by processes. If Request[ </a:t>
            </a:r>
            <a:r>
              <a:rPr lang="en-IN" dirty="0" err="1"/>
              <a:t>i</a:t>
            </a:r>
            <a:r>
              <a:rPr lang="en-IN" dirty="0"/>
              <a:t> ] &gt; Need[ </a:t>
            </a:r>
            <a:r>
              <a:rPr lang="en-IN" dirty="0" err="1"/>
              <a:t>i</a:t>
            </a:r>
            <a:r>
              <a:rPr lang="en-IN" dirty="0"/>
              <a:t> ] for any process </a:t>
            </a:r>
            <a:r>
              <a:rPr lang="en-IN" dirty="0" err="1"/>
              <a:t>i</a:t>
            </a:r>
            <a:r>
              <a:rPr lang="en-IN" dirty="0"/>
              <a:t>, raise an error condition.</a:t>
            </a:r>
            <a:endParaRPr lang="en-IN" sz="1600" dirty="0"/>
          </a:p>
          <a:p>
            <a:pPr lvl="1" algn="just"/>
            <a:r>
              <a:rPr lang="en-IN" dirty="0"/>
              <a:t>If Request[ </a:t>
            </a:r>
            <a:r>
              <a:rPr lang="en-IN" dirty="0" err="1"/>
              <a:t>i</a:t>
            </a:r>
            <a:r>
              <a:rPr lang="en-IN" dirty="0"/>
              <a:t> ] &gt; Available for any process </a:t>
            </a:r>
            <a:r>
              <a:rPr lang="en-IN" dirty="0" err="1"/>
              <a:t>i</a:t>
            </a:r>
            <a:r>
              <a:rPr lang="en-IN" dirty="0"/>
              <a:t>, then that process must wait for resources to become available. Otherwise the process can continue to step 3.</a:t>
            </a:r>
            <a:endParaRPr lang="en-IN" sz="1600" dirty="0"/>
          </a:p>
          <a:p>
            <a:pPr lvl="1" algn="just"/>
            <a:r>
              <a:rPr lang="en-IN" dirty="0"/>
              <a:t>Check to see if the request can be granted safely, by pretending it has been granted and then seeing if the resulting state is safe. If so, grant the request, and if not, then the process must wait until its request can be granted </a:t>
            </a:r>
            <a:r>
              <a:rPr lang="en-IN" dirty="0" err="1"/>
              <a:t>safely.The</a:t>
            </a:r>
            <a:r>
              <a:rPr lang="en-IN" dirty="0"/>
              <a:t> procedure for granting a request ( or pretending to for testing purposes ) is:</a:t>
            </a:r>
            <a:endParaRPr lang="en-IN" sz="1600" dirty="0"/>
          </a:p>
          <a:p>
            <a:pPr lvl="2" algn="just"/>
            <a:r>
              <a:rPr lang="en-IN" dirty="0"/>
              <a:t>Available = Available - Request</a:t>
            </a:r>
            <a:endParaRPr lang="en-IN" sz="1400" dirty="0"/>
          </a:p>
          <a:p>
            <a:pPr lvl="2" algn="just"/>
            <a:r>
              <a:rPr lang="en-IN" dirty="0"/>
              <a:t>Allocation = Allocation + Request</a:t>
            </a:r>
          </a:p>
          <a:p>
            <a:pPr lvl="2" algn="just"/>
            <a:r>
              <a:rPr lang="en-IN" dirty="0"/>
              <a:t>Need = Need - Request </a:t>
            </a:r>
          </a:p>
        </p:txBody>
      </p:sp>
    </p:spTree>
    <p:extLst>
      <p:ext uri="{BB962C8B-B14F-4D97-AF65-F5344CB8AC3E}">
        <p14:creationId xmlns:p14="http://schemas.microsoft.com/office/powerpoint/2010/main" val="3459492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71">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4" name="Picture 73">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6" name="Rectangle 75">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7F9F65-3E75-F840-859A-9D5A34F04446}"/>
              </a:ext>
            </a:extLst>
          </p:cNvPr>
          <p:cNvSpPr>
            <a:spLocks noGrp="1"/>
          </p:cNvSpPr>
          <p:nvPr>
            <p:ph type="title"/>
          </p:nvPr>
        </p:nvSpPr>
        <p:spPr>
          <a:xfrm>
            <a:off x="1969803" y="808056"/>
            <a:ext cx="8608037" cy="1077229"/>
          </a:xfrm>
        </p:spPr>
        <p:txBody>
          <a:bodyPr>
            <a:normAutofit/>
          </a:bodyPr>
          <a:lstStyle/>
          <a:p>
            <a:pPr algn="l"/>
            <a:r>
              <a:rPr lang="en-US" dirty="0"/>
              <a:t>Example of Banker’s Algorithm</a:t>
            </a:r>
            <a:endParaRPr lang="en-US"/>
          </a:p>
        </p:txBody>
      </p:sp>
      <p:sp>
        <p:nvSpPr>
          <p:cNvPr id="3" name="Content Placeholder 2">
            <a:extLst>
              <a:ext uri="{FF2B5EF4-FFF2-40B4-BE49-F238E27FC236}">
                <a16:creationId xmlns:a16="http://schemas.microsoft.com/office/drawing/2014/main" id="{322AB67D-D395-2741-A16D-6A9D748CD8E6}"/>
              </a:ext>
            </a:extLst>
          </p:cNvPr>
          <p:cNvSpPr>
            <a:spLocks noGrp="1"/>
          </p:cNvSpPr>
          <p:nvPr>
            <p:ph idx="1"/>
          </p:nvPr>
        </p:nvSpPr>
        <p:spPr>
          <a:xfrm>
            <a:off x="1051121" y="2052116"/>
            <a:ext cx="3914418" cy="3997828"/>
          </a:xfrm>
        </p:spPr>
        <p:txBody>
          <a:bodyPr>
            <a:normAutofit/>
          </a:bodyPr>
          <a:lstStyle/>
          <a:p>
            <a:r>
              <a:rPr lang="en-IN" sz="1800" dirty="0"/>
              <a:t>Consider the following situati</a:t>
            </a:r>
            <a:r>
              <a:rPr lang="en-IN" sz="1600" dirty="0"/>
              <a:t>on:</a:t>
            </a:r>
          </a:p>
          <a:p>
            <a:endParaRPr lang="en-US" sz="1600" dirty="0"/>
          </a:p>
        </p:txBody>
      </p:sp>
      <p:pic>
        <p:nvPicPr>
          <p:cNvPr id="4097" name="Picture 5" descr="A close up of text on a white background&#10;&#10;Description automatically generated">
            <a:extLst>
              <a:ext uri="{FF2B5EF4-FFF2-40B4-BE49-F238E27FC236}">
                <a16:creationId xmlns:a16="http://schemas.microsoft.com/office/drawing/2014/main" id="{C8789754-136E-304F-AAA2-CFE075FCA7E3}"/>
              </a:ext>
            </a:extLst>
          </p:cNvPr>
          <p:cNvPicPr>
            <a:picLocks noChangeAspect="1" noChangeArrowheads="1"/>
          </p:cNvPicPr>
          <p:nvPr/>
        </p:nvPicPr>
        <p:blipFill>
          <a:blip r:embed="rId5" r:link="rId6">
            <a:extLst>
              <a:ext uri="{28A0092B-C50C-407E-A947-70E740481C1C}">
                <a14:useLocalDpi xmlns:a14="http://schemas.microsoft.com/office/drawing/2010/main" val="0"/>
              </a:ext>
            </a:extLst>
          </a:blip>
          <a:stretch>
            <a:fillRect/>
          </a:stretch>
        </p:blipFill>
        <p:spPr bwMode="auto">
          <a:xfrm>
            <a:off x="5570152" y="2277380"/>
            <a:ext cx="5570727" cy="3772564"/>
          </a:xfrm>
          <a:prstGeom prst="rect">
            <a:avLst/>
          </a:prstGeom>
          <a:noFill/>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a:extLst>
            <a:ext uri="{909E8E84-426E-40DD-AFC4-6F175D3DCCD1}">
              <a14:hiddenFill xmlns:a14="http://schemas.microsoft.com/office/drawing/2010/main">
                <a:solidFill>
                  <a:srgbClr val="FFFFFF"/>
                </a:solidFill>
              </a14:hiddenFill>
            </a:ext>
          </a:extLst>
        </p:spPr>
      </p:pic>
      <p:sp>
        <p:nvSpPr>
          <p:cNvPr id="82" name="Rectangle 81">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2">
            <a:extLst>
              <a:ext uri="{FF2B5EF4-FFF2-40B4-BE49-F238E27FC236}">
                <a16:creationId xmlns:a16="http://schemas.microsoft.com/office/drawing/2014/main" id="{D05D85AB-D9C7-8D41-B372-301AA30F033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56625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5123" name="Rectangle 69">
            <a:extLst>
              <a:ext uri="{FF2B5EF4-FFF2-40B4-BE49-F238E27FC236}">
                <a16:creationId xmlns:a16="http://schemas.microsoft.com/office/drawing/2014/main" id="{4D7E45EB-2082-42A1-A5FC-6D53F21DB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4" name="Picture 71">
            <a:extLst>
              <a:ext uri="{FF2B5EF4-FFF2-40B4-BE49-F238E27FC236}">
                <a16:creationId xmlns:a16="http://schemas.microsoft.com/office/drawing/2014/main" id="{A6A5C072-919B-4308-A48B-96DC0CBFBE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125" name="Picture 73">
            <a:extLst>
              <a:ext uri="{FF2B5EF4-FFF2-40B4-BE49-F238E27FC236}">
                <a16:creationId xmlns:a16="http://schemas.microsoft.com/office/drawing/2014/main" id="{A8F74E2F-7C51-4D72-96BA-528A507481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126" name="Rectangle 75">
            <a:extLst>
              <a:ext uri="{FF2B5EF4-FFF2-40B4-BE49-F238E27FC236}">
                <a16:creationId xmlns:a16="http://schemas.microsoft.com/office/drawing/2014/main" id="{1B61F797-14BD-476F-B569-140E96CB6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7" name="Rectangle 77">
            <a:extLst>
              <a:ext uri="{FF2B5EF4-FFF2-40B4-BE49-F238E27FC236}">
                <a16:creationId xmlns:a16="http://schemas.microsoft.com/office/drawing/2014/main" id="{9A0235D8-BAC3-4440-8A9B-43D98243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8" name="Rectangle 79">
            <a:extLst>
              <a:ext uri="{FF2B5EF4-FFF2-40B4-BE49-F238E27FC236}">
                <a16:creationId xmlns:a16="http://schemas.microsoft.com/office/drawing/2014/main" id="{CDF2FD5C-3192-4646-91D2-C907BDC4C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E4DCA1-D186-8547-9DAB-FE4B0DFC8479}"/>
              </a:ext>
            </a:extLst>
          </p:cNvPr>
          <p:cNvSpPr>
            <a:spLocks noGrp="1"/>
          </p:cNvSpPr>
          <p:nvPr>
            <p:ph type="title"/>
          </p:nvPr>
        </p:nvSpPr>
        <p:spPr>
          <a:xfrm>
            <a:off x="1969803" y="808056"/>
            <a:ext cx="8608037" cy="1077229"/>
          </a:xfrm>
        </p:spPr>
        <p:txBody>
          <a:bodyPr>
            <a:normAutofit/>
          </a:bodyPr>
          <a:lstStyle/>
          <a:p>
            <a:pPr algn="l"/>
            <a:r>
              <a:rPr lang="en-US" dirty="0"/>
              <a:t>Example Continued….</a:t>
            </a:r>
          </a:p>
        </p:txBody>
      </p:sp>
      <p:pic>
        <p:nvPicPr>
          <p:cNvPr id="5121" name="Picture 4" descr="A close up of a person&#10;&#10;Description automatically generated">
            <a:extLst>
              <a:ext uri="{FF2B5EF4-FFF2-40B4-BE49-F238E27FC236}">
                <a16:creationId xmlns:a16="http://schemas.microsoft.com/office/drawing/2014/main" id="{F3D46447-264B-0D4D-8E5E-EF5E0A5698A9}"/>
              </a:ext>
            </a:extLst>
          </p:cNvPr>
          <p:cNvPicPr>
            <a:picLocks noChangeAspect="1" noChangeArrowheads="1"/>
          </p:cNvPicPr>
          <p:nvPr/>
        </p:nvPicPr>
        <p:blipFill>
          <a:blip r:embed="rId5" r:link="rId6">
            <a:extLst>
              <a:ext uri="{28A0092B-C50C-407E-A947-70E740481C1C}">
                <a14:useLocalDpi xmlns:a14="http://schemas.microsoft.com/office/drawing/2010/main" val="0"/>
              </a:ext>
            </a:extLst>
          </a:blip>
          <a:stretch>
            <a:fillRect/>
          </a:stretch>
        </p:blipFill>
        <p:spPr bwMode="auto">
          <a:xfrm>
            <a:off x="2181719" y="2748846"/>
            <a:ext cx="4454381" cy="2594676"/>
          </a:xfrm>
          <a:prstGeom prst="rect">
            <a:avLst/>
          </a:prstGeom>
          <a:noFill/>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B605983-91DA-7A45-8A32-6AB2DD66AD5F}"/>
              </a:ext>
            </a:extLst>
          </p:cNvPr>
          <p:cNvSpPr>
            <a:spLocks noGrp="1"/>
          </p:cNvSpPr>
          <p:nvPr>
            <p:ph idx="1"/>
          </p:nvPr>
        </p:nvSpPr>
        <p:spPr>
          <a:xfrm>
            <a:off x="7286175" y="2052116"/>
            <a:ext cx="3289986" cy="3997828"/>
          </a:xfrm>
        </p:spPr>
        <p:txBody>
          <a:bodyPr>
            <a:normAutofit/>
          </a:bodyPr>
          <a:lstStyle/>
          <a:p>
            <a:pPr algn="just"/>
            <a:r>
              <a:rPr lang="en-IN" sz="1800" dirty="0"/>
              <a:t>And now consider what happens if process P1 requests 1 instance of A and 2 instances of C. ( Request[ 1 ] = ( 1, 0, 2 ) )</a:t>
            </a:r>
          </a:p>
          <a:p>
            <a:pPr algn="just"/>
            <a:r>
              <a:rPr lang="en-IN" sz="1800" dirty="0"/>
              <a:t>What about requests of ( 3, 3,0 ) by P4? or ( 0, 2, 0 ) by P0? Can these be safely granted? Why or why not? </a:t>
            </a:r>
            <a:endParaRPr lang="en-US" sz="1800" dirty="0"/>
          </a:p>
        </p:txBody>
      </p:sp>
      <p:sp>
        <p:nvSpPr>
          <p:cNvPr id="5129" name="Rectangle 81">
            <a:extLst>
              <a:ext uri="{FF2B5EF4-FFF2-40B4-BE49-F238E27FC236}">
                <a16:creationId xmlns:a16="http://schemas.microsoft.com/office/drawing/2014/main" id="{28564258-BA63-4452-B6A7-27E3497D9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2">
            <a:extLst>
              <a:ext uri="{FF2B5EF4-FFF2-40B4-BE49-F238E27FC236}">
                <a16:creationId xmlns:a16="http://schemas.microsoft.com/office/drawing/2014/main" id="{7FF735D8-2974-6C44-933E-6BB2027713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1804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ECCAB-C146-0D4B-9703-38704F5BB5C2}"/>
              </a:ext>
            </a:extLst>
          </p:cNvPr>
          <p:cNvSpPr>
            <a:spLocks noGrp="1"/>
          </p:cNvSpPr>
          <p:nvPr>
            <p:ph type="title"/>
          </p:nvPr>
        </p:nvSpPr>
        <p:spPr/>
        <p:txBody>
          <a:bodyPr/>
          <a:lstStyle/>
          <a:p>
            <a:pPr algn="ctr"/>
            <a:r>
              <a:rPr lang="en-IN" b="1" dirty="0"/>
              <a:t>Deadlock Detection</a:t>
            </a:r>
            <a:endParaRPr lang="en-US" dirty="0"/>
          </a:p>
        </p:txBody>
      </p:sp>
      <p:sp>
        <p:nvSpPr>
          <p:cNvPr id="3" name="Content Placeholder 2">
            <a:extLst>
              <a:ext uri="{FF2B5EF4-FFF2-40B4-BE49-F238E27FC236}">
                <a16:creationId xmlns:a16="http://schemas.microsoft.com/office/drawing/2014/main" id="{308FD22F-D9A8-D54E-9130-DF0A7802AA4E}"/>
              </a:ext>
            </a:extLst>
          </p:cNvPr>
          <p:cNvSpPr>
            <a:spLocks noGrp="1"/>
          </p:cNvSpPr>
          <p:nvPr>
            <p:ph idx="1"/>
          </p:nvPr>
        </p:nvSpPr>
        <p:spPr>
          <a:xfrm>
            <a:off x="1385888" y="2052116"/>
            <a:ext cx="9184251" cy="3997828"/>
          </a:xfrm>
        </p:spPr>
        <p:txBody>
          <a:bodyPr/>
          <a:lstStyle/>
          <a:p>
            <a:pPr lvl="0" algn="just"/>
            <a:r>
              <a:rPr lang="en-IN" dirty="0"/>
              <a:t>If deadlocks are not avoided, then another approach is to detect when they have occurred and recover somehow.</a:t>
            </a:r>
          </a:p>
          <a:p>
            <a:pPr algn="just"/>
            <a:r>
              <a:rPr lang="en-IN" dirty="0"/>
              <a:t>In addition to the performance hit of constantly checking for deadlocks, a policy / algorithm must be in place for recovering from deadlocks, and there is potential for lost work when processes must be aborted or have their resources pre-empted</a:t>
            </a:r>
            <a:endParaRPr lang="en-US" dirty="0"/>
          </a:p>
        </p:txBody>
      </p:sp>
    </p:spTree>
    <p:extLst>
      <p:ext uri="{BB962C8B-B14F-4D97-AF65-F5344CB8AC3E}">
        <p14:creationId xmlns:p14="http://schemas.microsoft.com/office/powerpoint/2010/main" val="2455666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75741-99FA-DC44-9104-49B6DC2FA0B7}"/>
              </a:ext>
            </a:extLst>
          </p:cNvPr>
          <p:cNvSpPr>
            <a:spLocks noGrp="1"/>
          </p:cNvSpPr>
          <p:nvPr>
            <p:ph type="title"/>
          </p:nvPr>
        </p:nvSpPr>
        <p:spPr/>
        <p:txBody>
          <a:bodyPr>
            <a:normAutofit/>
          </a:bodyPr>
          <a:lstStyle/>
          <a:p>
            <a:r>
              <a:rPr lang="en-IN" sz="3200" b="1" dirty="0"/>
              <a:t>Single Instance of Each Resource Type</a:t>
            </a:r>
            <a:endParaRPr lang="en-US" sz="3200" dirty="0"/>
          </a:p>
        </p:txBody>
      </p:sp>
      <p:sp>
        <p:nvSpPr>
          <p:cNvPr id="3" name="Content Placeholder 2">
            <a:extLst>
              <a:ext uri="{FF2B5EF4-FFF2-40B4-BE49-F238E27FC236}">
                <a16:creationId xmlns:a16="http://schemas.microsoft.com/office/drawing/2014/main" id="{0D98E0B8-3ACB-A54B-AE0A-CC8FAF8E5695}"/>
              </a:ext>
            </a:extLst>
          </p:cNvPr>
          <p:cNvSpPr>
            <a:spLocks noGrp="1"/>
          </p:cNvSpPr>
          <p:nvPr>
            <p:ph idx="1"/>
          </p:nvPr>
        </p:nvSpPr>
        <p:spPr>
          <a:xfrm>
            <a:off x="1169043" y="2052116"/>
            <a:ext cx="9401096" cy="4649626"/>
          </a:xfrm>
        </p:spPr>
        <p:txBody>
          <a:bodyPr>
            <a:normAutofit/>
          </a:bodyPr>
          <a:lstStyle/>
          <a:p>
            <a:pPr lvl="0" algn="just"/>
            <a:r>
              <a:rPr lang="en-IN" dirty="0"/>
              <a:t>If each resource category has a single instance, then we can use a variation of the resource-allocation graph known as a </a:t>
            </a:r>
            <a:r>
              <a:rPr lang="en-IN" b="1" i="1" dirty="0"/>
              <a:t>wait-for graph</a:t>
            </a:r>
            <a:r>
              <a:rPr lang="en-IN" dirty="0"/>
              <a:t>.</a:t>
            </a:r>
          </a:p>
          <a:p>
            <a:pPr lvl="0" algn="just"/>
            <a:r>
              <a:rPr lang="en-IN" dirty="0"/>
              <a:t>A wait-for graph can be constructed from a resource-allocation graph by eliminating the resources and collapsing the associated edges, as shown in the figure below.</a:t>
            </a:r>
          </a:p>
          <a:p>
            <a:pPr lvl="0" algn="just"/>
            <a:r>
              <a:rPr lang="en-IN" dirty="0"/>
              <a:t>An arc from Pi to </a:t>
            </a:r>
            <a:r>
              <a:rPr lang="en-IN" dirty="0" err="1"/>
              <a:t>Pj</a:t>
            </a:r>
            <a:r>
              <a:rPr lang="en-IN" dirty="0"/>
              <a:t> in a wait-for graph indicates that process Pi is waiting for a resource that process </a:t>
            </a:r>
            <a:r>
              <a:rPr lang="en-IN" dirty="0" err="1"/>
              <a:t>Pj</a:t>
            </a:r>
            <a:r>
              <a:rPr lang="en-IN" dirty="0"/>
              <a:t> is currently holding.</a:t>
            </a:r>
          </a:p>
          <a:p>
            <a:pPr lvl="0" algn="just"/>
            <a:r>
              <a:rPr lang="en-IN" dirty="0"/>
              <a:t>As before, cycles in the wait-for graph indicate deadlocks.</a:t>
            </a:r>
          </a:p>
          <a:p>
            <a:pPr algn="just"/>
            <a:r>
              <a:rPr lang="en-IN" dirty="0"/>
              <a:t>This algorithm must maintain the wait-for graph, and periodically search it for cycles.</a:t>
            </a:r>
            <a:endParaRPr lang="en-US" dirty="0"/>
          </a:p>
        </p:txBody>
      </p:sp>
    </p:spTree>
    <p:extLst>
      <p:ext uri="{BB962C8B-B14F-4D97-AF65-F5344CB8AC3E}">
        <p14:creationId xmlns:p14="http://schemas.microsoft.com/office/powerpoint/2010/main" val="574958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43B19-C126-D540-9F7F-E9D4341D0D85}"/>
              </a:ext>
            </a:extLst>
          </p:cNvPr>
          <p:cNvSpPr>
            <a:spLocks noGrp="1"/>
          </p:cNvSpPr>
          <p:nvPr>
            <p:ph type="title"/>
          </p:nvPr>
        </p:nvSpPr>
        <p:spPr/>
        <p:txBody>
          <a:bodyPr/>
          <a:lstStyle/>
          <a:p>
            <a:pPr algn="l"/>
            <a:r>
              <a:rPr lang="en-IN" dirty="0"/>
              <a:t>Deadlock </a:t>
            </a:r>
            <a:endParaRPr lang="en-US" dirty="0"/>
          </a:p>
        </p:txBody>
      </p:sp>
      <p:sp>
        <p:nvSpPr>
          <p:cNvPr id="3" name="Content Placeholder 2">
            <a:extLst>
              <a:ext uri="{FF2B5EF4-FFF2-40B4-BE49-F238E27FC236}">
                <a16:creationId xmlns:a16="http://schemas.microsoft.com/office/drawing/2014/main" id="{81459B9B-B48F-BE4C-AB1B-73F8C3804096}"/>
              </a:ext>
            </a:extLst>
          </p:cNvPr>
          <p:cNvSpPr>
            <a:spLocks noGrp="1"/>
          </p:cNvSpPr>
          <p:nvPr>
            <p:ph idx="1"/>
          </p:nvPr>
        </p:nvSpPr>
        <p:spPr>
          <a:xfrm>
            <a:off x="2037144" y="2052116"/>
            <a:ext cx="8532995" cy="3997828"/>
          </a:xfrm>
        </p:spPr>
        <p:txBody>
          <a:bodyPr/>
          <a:lstStyle/>
          <a:p>
            <a:pPr algn="just"/>
            <a:r>
              <a:rPr lang="en-IN" dirty="0"/>
              <a:t>In a multiprogramming system, several process compete for limited number of resources and if resource is not available at that instance then process enters waiting state. </a:t>
            </a:r>
          </a:p>
          <a:p>
            <a:pPr algn="just"/>
            <a:r>
              <a:rPr lang="en-IN" dirty="0"/>
              <a:t>If a process is unable to change its waiting state indefinitely because the resources requested by it are held by another waiting process, then system is said to be in deadlock.</a:t>
            </a:r>
          </a:p>
          <a:p>
            <a:pPr marL="0" indent="0">
              <a:buNone/>
            </a:pPr>
            <a:endParaRPr lang="en-IN" dirty="0"/>
          </a:p>
          <a:p>
            <a:endParaRPr lang="en-US" dirty="0"/>
          </a:p>
        </p:txBody>
      </p:sp>
    </p:spTree>
    <p:extLst>
      <p:ext uri="{BB962C8B-B14F-4D97-AF65-F5344CB8AC3E}">
        <p14:creationId xmlns:p14="http://schemas.microsoft.com/office/powerpoint/2010/main" val="3895695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9A926BDB-98EF-43B0-A66B-1A6EF8FB2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71">
            <a:extLst>
              <a:ext uri="{FF2B5EF4-FFF2-40B4-BE49-F238E27FC236}">
                <a16:creationId xmlns:a16="http://schemas.microsoft.com/office/drawing/2014/main" id="{A722A754-56A5-43DA-ADE3-C2704FABA2D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74" name="Rectangle 73">
            <a:extLst>
              <a:ext uri="{FF2B5EF4-FFF2-40B4-BE49-F238E27FC236}">
                <a16:creationId xmlns:a16="http://schemas.microsoft.com/office/drawing/2014/main" id="{90FADDEF-2C10-4B0B-868E-6A655B67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5B8493"/>
            </a:solidFill>
            <a:miter lim="800000"/>
          </a:ln>
          <a:effectLst>
            <a:outerShdw blurRad="762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5" name="Picture 3" descr="A picture containing clock&#10;&#10;Description automatically generated">
            <a:extLst>
              <a:ext uri="{FF2B5EF4-FFF2-40B4-BE49-F238E27FC236}">
                <a16:creationId xmlns:a16="http://schemas.microsoft.com/office/drawing/2014/main" id="{28F7F65F-DDD4-F74E-8022-84BD9D10BD9F}"/>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tretch>
            <a:fillRect/>
          </a:stretch>
        </p:blipFill>
        <p:spPr bwMode="auto">
          <a:xfrm>
            <a:off x="1859448" y="643467"/>
            <a:ext cx="8473104" cy="488579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7CC1BF76-9681-7C4B-A075-E4BA7969F6C0}"/>
              </a:ext>
            </a:extLst>
          </p:cNvPr>
          <p:cNvSpPr>
            <a:spLocks noChangeArrowheads="1"/>
          </p:cNvSpPr>
          <p:nvPr/>
        </p:nvSpPr>
        <p:spPr bwMode="auto">
          <a:xfrm>
            <a:off x="3044503" y="960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TextBox 3">
            <a:extLst>
              <a:ext uri="{FF2B5EF4-FFF2-40B4-BE49-F238E27FC236}">
                <a16:creationId xmlns:a16="http://schemas.microsoft.com/office/drawing/2014/main" id="{ACA0EDD2-EF6C-A945-B295-FBB2CF19364D}"/>
              </a:ext>
            </a:extLst>
          </p:cNvPr>
          <p:cNvSpPr txBox="1"/>
          <p:nvPr/>
        </p:nvSpPr>
        <p:spPr>
          <a:xfrm>
            <a:off x="2314575" y="5657850"/>
            <a:ext cx="7686720" cy="369332"/>
          </a:xfrm>
          <a:prstGeom prst="rect">
            <a:avLst/>
          </a:prstGeom>
          <a:noFill/>
        </p:spPr>
        <p:txBody>
          <a:bodyPr wrap="none" rtlCol="0">
            <a:spAutoFit/>
          </a:bodyPr>
          <a:lstStyle/>
          <a:p>
            <a:r>
              <a:rPr lang="en-US" dirty="0">
                <a:solidFill>
                  <a:schemeClr val="bg1"/>
                </a:solidFill>
              </a:rPr>
              <a:t>Fig. </a:t>
            </a:r>
            <a:r>
              <a:rPr lang="en-IN" b="1" dirty="0">
                <a:solidFill>
                  <a:schemeClr val="bg1"/>
                </a:solidFill>
              </a:rPr>
              <a:t>(a) Resource allocation graph. (b) Corresponding wait-for graph</a:t>
            </a:r>
            <a:r>
              <a:rPr lang="en-IN" dirty="0">
                <a:solidFill>
                  <a:schemeClr val="bg1"/>
                </a:solidFill>
              </a:rPr>
              <a:t> </a:t>
            </a:r>
            <a:endParaRPr lang="en-US" dirty="0">
              <a:solidFill>
                <a:schemeClr val="bg1"/>
              </a:solidFill>
            </a:endParaRPr>
          </a:p>
        </p:txBody>
      </p:sp>
    </p:spTree>
    <p:extLst>
      <p:ext uri="{BB962C8B-B14F-4D97-AF65-F5344CB8AC3E}">
        <p14:creationId xmlns:p14="http://schemas.microsoft.com/office/powerpoint/2010/main" val="2414236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483E8-0705-FF4D-904F-8D995FFBB58B}"/>
              </a:ext>
            </a:extLst>
          </p:cNvPr>
          <p:cNvSpPr>
            <a:spLocks noGrp="1"/>
          </p:cNvSpPr>
          <p:nvPr>
            <p:ph type="title"/>
          </p:nvPr>
        </p:nvSpPr>
        <p:spPr/>
        <p:txBody>
          <a:bodyPr/>
          <a:lstStyle/>
          <a:p>
            <a:r>
              <a:rPr lang="en-IN" b="1" dirty="0"/>
              <a:t>Several Instances of a Resource Type</a:t>
            </a:r>
            <a:endParaRPr lang="en-US" dirty="0"/>
          </a:p>
        </p:txBody>
      </p:sp>
      <p:sp>
        <p:nvSpPr>
          <p:cNvPr id="3" name="Content Placeholder 2">
            <a:extLst>
              <a:ext uri="{FF2B5EF4-FFF2-40B4-BE49-F238E27FC236}">
                <a16:creationId xmlns:a16="http://schemas.microsoft.com/office/drawing/2014/main" id="{3119F4B7-70C7-6E4F-BF70-456670B1FAA1}"/>
              </a:ext>
            </a:extLst>
          </p:cNvPr>
          <p:cNvSpPr>
            <a:spLocks noGrp="1"/>
          </p:cNvSpPr>
          <p:nvPr>
            <p:ph idx="1"/>
          </p:nvPr>
        </p:nvSpPr>
        <p:spPr>
          <a:xfrm>
            <a:off x="1757363" y="2052115"/>
            <a:ext cx="8812776" cy="4620147"/>
          </a:xfrm>
        </p:spPr>
        <p:txBody>
          <a:bodyPr>
            <a:normAutofit/>
          </a:bodyPr>
          <a:lstStyle/>
          <a:p>
            <a:pPr lvl="0" algn="just"/>
            <a:r>
              <a:rPr lang="en-IN" dirty="0"/>
              <a:t>The detection algorithm outlined here is essentially the same as the Banker's algorithm, with two subtle differences:</a:t>
            </a:r>
            <a:endParaRPr lang="en-IN" sz="1800" dirty="0"/>
          </a:p>
          <a:p>
            <a:pPr lvl="1" algn="just"/>
            <a:r>
              <a:rPr lang="en-IN" dirty="0"/>
              <a:t>In step 1, the Banker's Algorithm sets Finish[ </a:t>
            </a:r>
            <a:r>
              <a:rPr lang="en-IN" dirty="0" err="1"/>
              <a:t>i</a:t>
            </a:r>
            <a:r>
              <a:rPr lang="en-IN" dirty="0"/>
              <a:t> ] to false for all </a:t>
            </a:r>
            <a:r>
              <a:rPr lang="en-IN" dirty="0" err="1"/>
              <a:t>i</a:t>
            </a:r>
            <a:r>
              <a:rPr lang="en-IN" dirty="0"/>
              <a:t>. The algorithm presented here sets Finish[ </a:t>
            </a:r>
            <a:r>
              <a:rPr lang="en-IN" dirty="0" err="1"/>
              <a:t>i</a:t>
            </a:r>
            <a:r>
              <a:rPr lang="en-IN" dirty="0"/>
              <a:t> ] to false only if Allocation[ </a:t>
            </a:r>
            <a:r>
              <a:rPr lang="en-IN" dirty="0" err="1"/>
              <a:t>i</a:t>
            </a:r>
            <a:r>
              <a:rPr lang="en-IN" dirty="0"/>
              <a:t> ] is not zero. If the currently allocated resources for this process are zero, the algorithm sets Finish[ </a:t>
            </a:r>
            <a:r>
              <a:rPr lang="en-IN" dirty="0" err="1"/>
              <a:t>i</a:t>
            </a:r>
            <a:r>
              <a:rPr lang="en-IN" dirty="0"/>
              <a:t> ] to true. This is essentially assuming that IF all of the other processes can finish, then this process can finish also. Furthermore, this algorithm is specifically looking for which processes are involved in a deadlock situation, and a process that does not have any resources allocated cannot be involved in a deadlock, and so can be removed from any further consideration.</a:t>
            </a:r>
            <a:endParaRPr lang="en-IN" sz="1600" dirty="0"/>
          </a:p>
        </p:txBody>
      </p:sp>
    </p:spTree>
    <p:extLst>
      <p:ext uri="{BB962C8B-B14F-4D97-AF65-F5344CB8AC3E}">
        <p14:creationId xmlns:p14="http://schemas.microsoft.com/office/powerpoint/2010/main" val="4299769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B6D46-2E44-FB4B-8EF7-B7669369EC66}"/>
              </a:ext>
            </a:extLst>
          </p:cNvPr>
          <p:cNvSpPr>
            <a:spLocks noGrp="1"/>
          </p:cNvSpPr>
          <p:nvPr>
            <p:ph type="title"/>
          </p:nvPr>
        </p:nvSpPr>
        <p:spPr>
          <a:xfrm>
            <a:off x="2157413" y="816012"/>
            <a:ext cx="7926951" cy="1077229"/>
          </a:xfrm>
        </p:spPr>
        <p:txBody>
          <a:bodyPr/>
          <a:lstStyle/>
          <a:p>
            <a:r>
              <a:rPr lang="en-IN" b="1" dirty="0"/>
              <a:t>Several Instances of a Resource Type</a:t>
            </a:r>
            <a:endParaRPr lang="en-US" dirty="0"/>
          </a:p>
        </p:txBody>
      </p:sp>
      <p:sp>
        <p:nvSpPr>
          <p:cNvPr id="3" name="Content Placeholder 2">
            <a:extLst>
              <a:ext uri="{FF2B5EF4-FFF2-40B4-BE49-F238E27FC236}">
                <a16:creationId xmlns:a16="http://schemas.microsoft.com/office/drawing/2014/main" id="{6D79897E-686D-444A-A708-A92BBBDD4BAE}"/>
              </a:ext>
            </a:extLst>
          </p:cNvPr>
          <p:cNvSpPr>
            <a:spLocks noGrp="1"/>
          </p:cNvSpPr>
          <p:nvPr>
            <p:ph idx="1"/>
          </p:nvPr>
        </p:nvSpPr>
        <p:spPr>
          <a:xfrm>
            <a:off x="1243013" y="2052116"/>
            <a:ext cx="9327126" cy="3997828"/>
          </a:xfrm>
        </p:spPr>
        <p:txBody>
          <a:bodyPr/>
          <a:lstStyle/>
          <a:p>
            <a:pPr lvl="1" algn="just"/>
            <a:r>
              <a:rPr lang="en-IN" dirty="0"/>
              <a:t>Steps 2 and 3 are unchanged</a:t>
            </a:r>
            <a:endParaRPr lang="en-IN" sz="1600" dirty="0"/>
          </a:p>
          <a:p>
            <a:pPr lvl="1" algn="just"/>
            <a:r>
              <a:rPr lang="en-IN" dirty="0"/>
              <a:t>In step 4, the basic Banker's Algorithm says that if Finish[ </a:t>
            </a:r>
            <a:r>
              <a:rPr lang="en-IN" dirty="0" err="1"/>
              <a:t>i</a:t>
            </a:r>
            <a:r>
              <a:rPr lang="en-IN" dirty="0"/>
              <a:t> ] == true for all </a:t>
            </a:r>
            <a:r>
              <a:rPr lang="en-IN" dirty="0" err="1"/>
              <a:t>i</a:t>
            </a:r>
            <a:r>
              <a:rPr lang="en-IN" dirty="0"/>
              <a:t>, that there is no deadlock. This algorithm is more specific, by stating that if Finish[ </a:t>
            </a:r>
            <a:r>
              <a:rPr lang="en-IN" dirty="0" err="1"/>
              <a:t>i</a:t>
            </a:r>
            <a:r>
              <a:rPr lang="en-IN" dirty="0"/>
              <a:t> ] == false for any process Pi, then that process is specifically involved in the deadlock which has been detected.</a:t>
            </a:r>
            <a:endParaRPr lang="en-IN" sz="1600" dirty="0"/>
          </a:p>
          <a:p>
            <a:endParaRPr lang="en-US" dirty="0"/>
          </a:p>
        </p:txBody>
      </p:sp>
    </p:spTree>
    <p:extLst>
      <p:ext uri="{BB962C8B-B14F-4D97-AF65-F5344CB8AC3E}">
        <p14:creationId xmlns:p14="http://schemas.microsoft.com/office/powerpoint/2010/main" val="41668279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A9D36-1EB9-AF47-8B2A-133495F9403F}"/>
              </a:ext>
            </a:extLst>
          </p:cNvPr>
          <p:cNvSpPr>
            <a:spLocks noGrp="1"/>
          </p:cNvSpPr>
          <p:nvPr>
            <p:ph type="title"/>
          </p:nvPr>
        </p:nvSpPr>
        <p:spPr>
          <a:xfrm>
            <a:off x="1157288" y="808057"/>
            <a:ext cx="9412851" cy="563544"/>
          </a:xfrm>
        </p:spPr>
        <p:txBody>
          <a:bodyPr>
            <a:normAutofit/>
          </a:bodyPr>
          <a:lstStyle/>
          <a:p>
            <a:pPr algn="l"/>
            <a:r>
              <a:rPr lang="en-IN" sz="1800" dirty="0"/>
              <a:t>Consider, for example, the following state, and determine if it is currently deadlocked </a:t>
            </a:r>
            <a:endParaRPr lang="en-US" sz="1800" dirty="0"/>
          </a:p>
        </p:txBody>
      </p:sp>
      <p:sp>
        <p:nvSpPr>
          <p:cNvPr id="5" name="Rectangle 2">
            <a:extLst>
              <a:ext uri="{FF2B5EF4-FFF2-40B4-BE49-F238E27FC236}">
                <a16:creationId xmlns:a16="http://schemas.microsoft.com/office/drawing/2014/main" id="{634C52B6-5D12-A045-BDE7-1143C2BFD1BB}"/>
              </a:ext>
            </a:extLst>
          </p:cNvPr>
          <p:cNvSpPr>
            <a:spLocks noChangeArrowheads="1"/>
          </p:cNvSpPr>
          <p:nvPr/>
        </p:nvSpPr>
        <p:spPr bwMode="auto">
          <a:xfrm>
            <a:off x="-1421605" y="2051050"/>
            <a:ext cx="237886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169" name="Picture 2" descr="A screenshot of a cell phone&#10;&#10;Description automatically generated">
            <a:extLst>
              <a:ext uri="{FF2B5EF4-FFF2-40B4-BE49-F238E27FC236}">
                <a16:creationId xmlns:a16="http://schemas.microsoft.com/office/drawing/2014/main" id="{9E3B8794-301A-2D4B-85E1-B75B9EA034D3}"/>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300162" y="2051049"/>
            <a:ext cx="9515475" cy="4221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8603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592AC-142A-714A-8C8D-12F08E3FFAF5}"/>
              </a:ext>
            </a:extLst>
          </p:cNvPr>
          <p:cNvSpPr>
            <a:spLocks noGrp="1"/>
          </p:cNvSpPr>
          <p:nvPr>
            <p:ph type="title"/>
          </p:nvPr>
        </p:nvSpPr>
        <p:spPr>
          <a:xfrm>
            <a:off x="1328738" y="808056"/>
            <a:ext cx="9615487" cy="1077229"/>
          </a:xfrm>
        </p:spPr>
        <p:txBody>
          <a:bodyPr>
            <a:normAutofit/>
          </a:bodyPr>
          <a:lstStyle/>
          <a:p>
            <a:pPr algn="l"/>
            <a:r>
              <a:rPr lang="en-IN" sz="2000" dirty="0"/>
              <a:t>Now suppose that process P2 makes a request for an additional instance of type C, yielding the state shown below. Is the system now deadlocked? </a:t>
            </a:r>
            <a:endParaRPr lang="en-US" sz="2000" dirty="0"/>
          </a:p>
        </p:txBody>
      </p:sp>
      <p:sp>
        <p:nvSpPr>
          <p:cNvPr id="3" name="Rectangle 2">
            <a:extLst>
              <a:ext uri="{FF2B5EF4-FFF2-40B4-BE49-F238E27FC236}">
                <a16:creationId xmlns:a16="http://schemas.microsoft.com/office/drawing/2014/main" id="{76A85A0B-C5FC-5E40-B0B7-B6A15096BB22}"/>
              </a:ext>
            </a:extLst>
          </p:cNvPr>
          <p:cNvSpPr>
            <a:spLocks noChangeArrowheads="1"/>
          </p:cNvSpPr>
          <p:nvPr/>
        </p:nvSpPr>
        <p:spPr bwMode="auto">
          <a:xfrm>
            <a:off x="-1421533" y="2216816"/>
            <a:ext cx="2350809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193" name="Picture 1" descr="A screenshot of a cell phone&#10;&#10;Description automatically generated">
            <a:extLst>
              <a:ext uri="{FF2B5EF4-FFF2-40B4-BE49-F238E27FC236}">
                <a16:creationId xmlns:a16="http://schemas.microsoft.com/office/drawing/2014/main" id="{ED0E9A2A-77A6-B44C-8E51-3A5CAABED40E}"/>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443037" y="2216815"/>
            <a:ext cx="9501187" cy="4226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7170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7AF64-85D2-9540-8BF5-52F8320522A0}"/>
              </a:ext>
            </a:extLst>
          </p:cNvPr>
          <p:cNvSpPr>
            <a:spLocks noGrp="1"/>
          </p:cNvSpPr>
          <p:nvPr>
            <p:ph type="title"/>
          </p:nvPr>
        </p:nvSpPr>
        <p:spPr>
          <a:xfrm>
            <a:off x="1857376" y="808056"/>
            <a:ext cx="8712764" cy="1077229"/>
          </a:xfrm>
        </p:spPr>
        <p:txBody>
          <a:bodyPr/>
          <a:lstStyle/>
          <a:p>
            <a:pPr algn="l"/>
            <a:r>
              <a:rPr lang="en-IN" b="1" dirty="0"/>
              <a:t>Detection-Algorithm Usage</a:t>
            </a:r>
            <a:endParaRPr lang="en-US" dirty="0"/>
          </a:p>
        </p:txBody>
      </p:sp>
      <p:sp>
        <p:nvSpPr>
          <p:cNvPr id="3" name="Content Placeholder 2">
            <a:extLst>
              <a:ext uri="{FF2B5EF4-FFF2-40B4-BE49-F238E27FC236}">
                <a16:creationId xmlns:a16="http://schemas.microsoft.com/office/drawing/2014/main" id="{CA025775-5DD9-A44E-A2EA-CDA488760F1A}"/>
              </a:ext>
            </a:extLst>
          </p:cNvPr>
          <p:cNvSpPr>
            <a:spLocks noGrp="1"/>
          </p:cNvSpPr>
          <p:nvPr>
            <p:ph idx="1"/>
          </p:nvPr>
        </p:nvSpPr>
        <p:spPr>
          <a:xfrm>
            <a:off x="1528763" y="2052115"/>
            <a:ext cx="9829800" cy="4677297"/>
          </a:xfrm>
        </p:spPr>
        <p:txBody>
          <a:bodyPr>
            <a:normAutofit/>
          </a:bodyPr>
          <a:lstStyle/>
          <a:p>
            <a:pPr lvl="0" algn="just"/>
            <a:r>
              <a:rPr lang="en-IN" dirty="0"/>
              <a:t>When should the deadlock detection be done? Frequently, or infrequently?</a:t>
            </a:r>
          </a:p>
          <a:p>
            <a:pPr algn="just"/>
            <a:r>
              <a:rPr lang="en-IN" dirty="0"/>
              <a:t>The answer may depend on how frequently deadlocks are expected to occur, as well as the possible consequences of not catching them immediately. </a:t>
            </a:r>
          </a:p>
          <a:p>
            <a:pPr lvl="0" algn="just"/>
            <a:r>
              <a:rPr lang="en-IN" dirty="0"/>
              <a:t>There are two obvious approaches, each with trade-offs:</a:t>
            </a:r>
          </a:p>
          <a:p>
            <a:pPr algn="just"/>
            <a:r>
              <a:rPr lang="en-IN" dirty="0"/>
              <a:t>Do deadlock detection after every resource allocation which cannot be immediately granted. This has the advantage of detecting the deadlock right away, while the minimum number of processes are involved in the deadlock. The downside of this approach is the extensive overhead and performance hit caused by checking for deadlocks so frequently. </a:t>
            </a:r>
          </a:p>
          <a:p>
            <a:endParaRPr lang="en-US" dirty="0"/>
          </a:p>
        </p:txBody>
      </p:sp>
    </p:spTree>
    <p:extLst>
      <p:ext uri="{BB962C8B-B14F-4D97-AF65-F5344CB8AC3E}">
        <p14:creationId xmlns:p14="http://schemas.microsoft.com/office/powerpoint/2010/main" val="29898580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E9756-B737-D54C-A73B-4DF0C5C10F17}"/>
              </a:ext>
            </a:extLst>
          </p:cNvPr>
          <p:cNvSpPr>
            <a:spLocks noGrp="1"/>
          </p:cNvSpPr>
          <p:nvPr>
            <p:ph type="title"/>
          </p:nvPr>
        </p:nvSpPr>
        <p:spPr>
          <a:xfrm>
            <a:off x="1757364" y="808056"/>
            <a:ext cx="8812776" cy="1077229"/>
          </a:xfrm>
        </p:spPr>
        <p:txBody>
          <a:bodyPr/>
          <a:lstStyle/>
          <a:p>
            <a:pPr algn="l"/>
            <a:r>
              <a:rPr lang="en-IN" b="1" dirty="0"/>
              <a:t>Detection-Algorithm Usage</a:t>
            </a:r>
            <a:endParaRPr lang="en-US" dirty="0"/>
          </a:p>
        </p:txBody>
      </p:sp>
      <p:sp>
        <p:nvSpPr>
          <p:cNvPr id="3" name="Content Placeholder 2">
            <a:extLst>
              <a:ext uri="{FF2B5EF4-FFF2-40B4-BE49-F238E27FC236}">
                <a16:creationId xmlns:a16="http://schemas.microsoft.com/office/drawing/2014/main" id="{DEFAADB5-B89A-6341-AF54-DE31BDCCA1AB}"/>
              </a:ext>
            </a:extLst>
          </p:cNvPr>
          <p:cNvSpPr>
            <a:spLocks noGrp="1"/>
          </p:cNvSpPr>
          <p:nvPr>
            <p:ph idx="1"/>
          </p:nvPr>
        </p:nvSpPr>
        <p:spPr>
          <a:xfrm>
            <a:off x="1271588" y="2052116"/>
            <a:ext cx="9298551" cy="3997828"/>
          </a:xfrm>
        </p:spPr>
        <p:txBody>
          <a:bodyPr/>
          <a:lstStyle/>
          <a:p>
            <a:pPr algn="just"/>
            <a:r>
              <a:rPr lang="en-IN" dirty="0"/>
              <a:t>Do deadlock detection only when there is some clue that a deadlock may have occurred, such as when CPU utilization reduces to 40% or some other magic number. The advantage is that deadlock detection is done much less frequently, but the downside is that it becomes impossible to detect the processes involved in the original deadlock, and so deadlock recovery can be more complicated and damaging to more processes.</a:t>
            </a:r>
            <a:endParaRPr lang="en-US" dirty="0"/>
          </a:p>
        </p:txBody>
      </p:sp>
    </p:spTree>
    <p:extLst>
      <p:ext uri="{BB962C8B-B14F-4D97-AF65-F5344CB8AC3E}">
        <p14:creationId xmlns:p14="http://schemas.microsoft.com/office/powerpoint/2010/main" val="16326372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5658-AF23-DB4B-937A-C7389202EA40}"/>
              </a:ext>
            </a:extLst>
          </p:cNvPr>
          <p:cNvSpPr>
            <a:spLocks noGrp="1"/>
          </p:cNvSpPr>
          <p:nvPr>
            <p:ph type="title"/>
          </p:nvPr>
        </p:nvSpPr>
        <p:spPr/>
        <p:txBody>
          <a:bodyPr>
            <a:normAutofit fontScale="90000"/>
          </a:bodyPr>
          <a:lstStyle/>
          <a:p>
            <a:pPr algn="l"/>
            <a:r>
              <a:rPr lang="en-IN" dirty="0"/>
              <a:t>Deadlock recovery</a:t>
            </a:r>
            <a:br>
              <a:rPr lang="en-IN" dirty="0"/>
            </a:br>
            <a:br>
              <a:rPr lang="en-IN" dirty="0"/>
            </a:br>
            <a:endParaRPr lang="en-US" dirty="0"/>
          </a:p>
        </p:txBody>
      </p:sp>
      <p:sp>
        <p:nvSpPr>
          <p:cNvPr id="3" name="Content Placeholder 2">
            <a:extLst>
              <a:ext uri="{FF2B5EF4-FFF2-40B4-BE49-F238E27FC236}">
                <a16:creationId xmlns:a16="http://schemas.microsoft.com/office/drawing/2014/main" id="{9EB7CA01-1967-5B46-B5E6-9AC2C1C46EF6}"/>
              </a:ext>
            </a:extLst>
          </p:cNvPr>
          <p:cNvSpPr>
            <a:spLocks noGrp="1"/>
          </p:cNvSpPr>
          <p:nvPr>
            <p:ph idx="1"/>
          </p:nvPr>
        </p:nvSpPr>
        <p:spPr>
          <a:xfrm>
            <a:off x="1271588" y="1201072"/>
            <a:ext cx="9184251" cy="4164659"/>
          </a:xfrm>
        </p:spPr>
        <p:txBody>
          <a:bodyPr/>
          <a:lstStyle/>
          <a:p>
            <a:pPr algn="just" fontAlgn="base"/>
            <a:r>
              <a:rPr lang="en-IN" dirty="0"/>
              <a:t>Recovery through pre-emption</a:t>
            </a:r>
            <a:endParaRPr lang="en-IN" sz="1600" dirty="0"/>
          </a:p>
          <a:p>
            <a:pPr lvl="1" algn="just" fontAlgn="base"/>
            <a:r>
              <a:rPr lang="en-IN" dirty="0"/>
              <a:t>In this method resources are temporarily taken away from its current owner and give it to another process.</a:t>
            </a:r>
            <a:endParaRPr lang="en-IN" sz="1440" dirty="0"/>
          </a:p>
          <a:p>
            <a:pPr lvl="1" algn="just" fontAlgn="base"/>
            <a:r>
              <a:rPr lang="en-IN" dirty="0"/>
              <a:t>The ability to take a resource away from a process, have another process use it, and then give it back without the process noticing it is highly dependent on the nature of the resource.</a:t>
            </a:r>
            <a:endParaRPr lang="en-IN" sz="1440" dirty="0"/>
          </a:p>
          <a:p>
            <a:pPr lvl="1" algn="just" fontAlgn="base"/>
            <a:r>
              <a:rPr lang="en-IN" dirty="0"/>
              <a:t>Recovering this way is frequently difficult or impossible. </a:t>
            </a:r>
            <a:endParaRPr lang="en-IN" sz="1440" dirty="0"/>
          </a:p>
        </p:txBody>
      </p:sp>
      <p:pic>
        <p:nvPicPr>
          <p:cNvPr id="7" name="Picture 6" descr="A close up of a sign&#10;&#10;Description automatically generated">
            <a:extLst>
              <a:ext uri="{FF2B5EF4-FFF2-40B4-BE49-F238E27FC236}">
                <a16:creationId xmlns:a16="http://schemas.microsoft.com/office/drawing/2014/main" id="{526FDABE-7BE5-174C-B5E1-D47311B5E726}"/>
              </a:ext>
            </a:extLst>
          </p:cNvPr>
          <p:cNvPicPr>
            <a:picLocks noChangeAspect="1"/>
          </p:cNvPicPr>
          <p:nvPr/>
        </p:nvPicPr>
        <p:blipFill>
          <a:blip r:embed="rId2"/>
          <a:stretch>
            <a:fillRect/>
          </a:stretch>
        </p:blipFill>
        <p:spPr>
          <a:xfrm>
            <a:off x="3914775" y="4625837"/>
            <a:ext cx="5014913" cy="2062181"/>
          </a:xfrm>
          <a:prstGeom prst="rect">
            <a:avLst/>
          </a:prstGeom>
        </p:spPr>
      </p:pic>
    </p:spTree>
    <p:extLst>
      <p:ext uri="{BB962C8B-B14F-4D97-AF65-F5344CB8AC3E}">
        <p14:creationId xmlns:p14="http://schemas.microsoft.com/office/powerpoint/2010/main" val="12707999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C3320C8-0DF2-47E2-AE32-8C570D54B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937E2AB-626F-4D5D-8344-EE2C08191D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31374C91-3FF2-48F7-A02C-36E1E075F5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AC084A8C-D0A6-4A75-AED9-C13FD20A6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B537086-027A-4360-81BC-8BA916D2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FAAFA00-A1E1-4789-A035-9CBB7B030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9C9CE8-D6AE-7443-910C-B8F589A49996}"/>
              </a:ext>
            </a:extLst>
          </p:cNvPr>
          <p:cNvSpPr>
            <a:spLocks noGrp="1"/>
          </p:cNvSpPr>
          <p:nvPr>
            <p:ph type="title"/>
          </p:nvPr>
        </p:nvSpPr>
        <p:spPr>
          <a:xfrm>
            <a:off x="1969803" y="808056"/>
            <a:ext cx="8608037" cy="1077229"/>
          </a:xfrm>
        </p:spPr>
        <p:txBody>
          <a:bodyPr>
            <a:normAutofit/>
          </a:bodyPr>
          <a:lstStyle/>
          <a:p>
            <a:pPr algn="l"/>
            <a:r>
              <a:rPr lang="en-IN" dirty="0"/>
              <a:t>Deadlock recovery (</a:t>
            </a:r>
            <a:r>
              <a:rPr lang="en-IN" dirty="0" err="1"/>
              <a:t>cont</a:t>
            </a:r>
            <a:r>
              <a:rPr lang="en-IN" dirty="0"/>
              <a:t>…)</a:t>
            </a:r>
            <a:endParaRPr lang="en-US" dirty="0"/>
          </a:p>
        </p:txBody>
      </p:sp>
      <p:sp>
        <p:nvSpPr>
          <p:cNvPr id="3" name="Content Placeholder 2">
            <a:extLst>
              <a:ext uri="{FF2B5EF4-FFF2-40B4-BE49-F238E27FC236}">
                <a16:creationId xmlns:a16="http://schemas.microsoft.com/office/drawing/2014/main" id="{FBB1A59B-9C92-9C4D-89C5-444A862A9FBB}"/>
              </a:ext>
            </a:extLst>
          </p:cNvPr>
          <p:cNvSpPr>
            <a:spLocks noGrp="1"/>
          </p:cNvSpPr>
          <p:nvPr>
            <p:ph idx="1"/>
          </p:nvPr>
        </p:nvSpPr>
        <p:spPr>
          <a:xfrm>
            <a:off x="1496676" y="2105202"/>
            <a:ext cx="5243780" cy="3997828"/>
          </a:xfrm>
        </p:spPr>
        <p:txBody>
          <a:bodyPr>
            <a:normAutofit/>
          </a:bodyPr>
          <a:lstStyle/>
          <a:p>
            <a:pPr algn="just" fontAlgn="base"/>
            <a:r>
              <a:rPr lang="en-IN" sz="1700" dirty="0"/>
              <a:t>Recovery through rollback</a:t>
            </a:r>
          </a:p>
          <a:p>
            <a:pPr lvl="1" algn="just" fontAlgn="base"/>
            <a:r>
              <a:rPr lang="en-IN" sz="1700" dirty="0"/>
              <a:t>PCB (Process Control Block) and resource state are periodically saved at “checkpoint”.</a:t>
            </a:r>
          </a:p>
          <a:p>
            <a:pPr lvl="1" algn="just" fontAlgn="base"/>
            <a:r>
              <a:rPr lang="en-IN" sz="1700" dirty="0"/>
              <a:t>When deadlock is detected, rollback the </a:t>
            </a:r>
            <a:r>
              <a:rPr lang="en-IN" sz="1700" dirty="0" err="1"/>
              <a:t>preempted</a:t>
            </a:r>
            <a:r>
              <a:rPr lang="en-IN" sz="1700" dirty="0"/>
              <a:t> process up to the previous safe state before it acquired that resource.</a:t>
            </a:r>
          </a:p>
          <a:p>
            <a:pPr lvl="1" algn="just" fontAlgn="base"/>
            <a:r>
              <a:rPr lang="en-IN" sz="1700" dirty="0"/>
              <a:t>Discard the resource manipulation that occurred after that checkpoint.</a:t>
            </a:r>
          </a:p>
          <a:p>
            <a:pPr lvl="1" algn="just" fontAlgn="base"/>
            <a:r>
              <a:rPr lang="en-IN" sz="1700" dirty="0"/>
              <a:t>Start the process after it is determined it can run again.</a:t>
            </a:r>
          </a:p>
        </p:txBody>
      </p:sp>
      <p:pic>
        <p:nvPicPr>
          <p:cNvPr id="5" name="Picture 4" descr="A picture containing green, computer, traffic, red&#10;&#10;Description automatically generated">
            <a:extLst>
              <a:ext uri="{FF2B5EF4-FFF2-40B4-BE49-F238E27FC236}">
                <a16:creationId xmlns:a16="http://schemas.microsoft.com/office/drawing/2014/main" id="{5C27AF54-B611-3641-A04A-5E8AE20902B7}"/>
              </a:ext>
            </a:extLst>
          </p:cNvPr>
          <p:cNvPicPr>
            <a:picLocks noChangeAspect="1"/>
          </p:cNvPicPr>
          <p:nvPr/>
        </p:nvPicPr>
        <p:blipFill>
          <a:blip r:embed="rId5"/>
          <a:stretch>
            <a:fillRect/>
          </a:stretch>
        </p:blipFill>
        <p:spPr>
          <a:xfrm>
            <a:off x="7148568" y="2518204"/>
            <a:ext cx="3828854" cy="3171824"/>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2" name="Rectangle 21">
            <a:extLst>
              <a:ext uri="{FF2B5EF4-FFF2-40B4-BE49-F238E27FC236}">
                <a16:creationId xmlns:a16="http://schemas.microsoft.com/office/drawing/2014/main" id="{FC0230C3-CF46-441A-85D2-5E6F8B3A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57966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80911-2679-174F-B27E-37F09C26E410}"/>
              </a:ext>
            </a:extLst>
          </p:cNvPr>
          <p:cNvSpPr>
            <a:spLocks noGrp="1"/>
          </p:cNvSpPr>
          <p:nvPr>
            <p:ph type="title"/>
          </p:nvPr>
        </p:nvSpPr>
        <p:spPr/>
        <p:txBody>
          <a:bodyPr>
            <a:normAutofit fontScale="90000"/>
          </a:bodyPr>
          <a:lstStyle/>
          <a:p>
            <a:pPr algn="l"/>
            <a:r>
              <a:rPr lang="en-IN" dirty="0"/>
              <a:t>Deadlock recovery (</a:t>
            </a:r>
            <a:r>
              <a:rPr lang="en-IN" dirty="0" err="1"/>
              <a:t>cont</a:t>
            </a:r>
            <a:r>
              <a:rPr lang="en-IN" dirty="0"/>
              <a:t>…)</a:t>
            </a:r>
            <a:br>
              <a:rPr lang="en-IN" dirty="0"/>
            </a:br>
            <a:br>
              <a:rPr lang="en-IN" dirty="0"/>
            </a:br>
            <a:endParaRPr lang="en-US" dirty="0"/>
          </a:p>
        </p:txBody>
      </p:sp>
      <p:sp>
        <p:nvSpPr>
          <p:cNvPr id="3" name="Content Placeholder 2">
            <a:extLst>
              <a:ext uri="{FF2B5EF4-FFF2-40B4-BE49-F238E27FC236}">
                <a16:creationId xmlns:a16="http://schemas.microsoft.com/office/drawing/2014/main" id="{713A0BD3-FA94-864B-8261-2B446C6F7EE3}"/>
              </a:ext>
            </a:extLst>
          </p:cNvPr>
          <p:cNvSpPr>
            <a:spLocks noGrp="1"/>
          </p:cNvSpPr>
          <p:nvPr>
            <p:ph idx="1"/>
          </p:nvPr>
        </p:nvSpPr>
        <p:spPr>
          <a:xfrm>
            <a:off x="2773599" y="2052116"/>
            <a:ext cx="7796540" cy="4348684"/>
          </a:xfrm>
        </p:spPr>
        <p:txBody>
          <a:bodyPr/>
          <a:lstStyle/>
          <a:p>
            <a:pPr fontAlgn="base"/>
            <a:r>
              <a:rPr lang="en-IN" dirty="0"/>
              <a:t>Recovery by killing processes</a:t>
            </a:r>
            <a:endParaRPr lang="en-IN" sz="1600" dirty="0"/>
          </a:p>
          <a:p>
            <a:pPr lvl="1" fontAlgn="base"/>
            <a:r>
              <a:rPr lang="en-IN" dirty="0"/>
              <a:t>The simplest way to break a deadlock is to kill one or more processes.</a:t>
            </a:r>
            <a:endParaRPr lang="en-IN" sz="1440" dirty="0"/>
          </a:p>
          <a:p>
            <a:pPr lvl="2" fontAlgn="base"/>
            <a:r>
              <a:rPr lang="en-IN" dirty="0"/>
              <a:t>Kill all the process involved in deadlock</a:t>
            </a:r>
            <a:endParaRPr lang="en-IN" sz="1280" dirty="0"/>
          </a:p>
          <a:p>
            <a:pPr lvl="2" fontAlgn="base"/>
            <a:r>
              <a:rPr lang="en-IN" dirty="0"/>
              <a:t>Kill process one by one. </a:t>
            </a:r>
            <a:endParaRPr lang="en-IN" sz="1280" dirty="0"/>
          </a:p>
          <a:p>
            <a:pPr lvl="3" fontAlgn="base"/>
            <a:r>
              <a:rPr lang="en-IN" dirty="0"/>
              <a:t>After killing each process check for deadlock</a:t>
            </a:r>
            <a:endParaRPr lang="en-IN" sz="1120" dirty="0"/>
          </a:p>
          <a:p>
            <a:pPr lvl="4" fontAlgn="base"/>
            <a:r>
              <a:rPr lang="en-IN" dirty="0"/>
              <a:t>If deadlock recovered then stop killing more process</a:t>
            </a:r>
            <a:endParaRPr lang="en-IN" sz="1100" dirty="0"/>
          </a:p>
          <a:p>
            <a:pPr lvl="4" fontAlgn="base"/>
            <a:r>
              <a:rPr lang="en-IN" dirty="0"/>
              <a:t>Otherwise kill another process</a:t>
            </a:r>
            <a:endParaRPr lang="en-IN" sz="1100" dirty="0"/>
          </a:p>
        </p:txBody>
      </p:sp>
    </p:spTree>
    <p:extLst>
      <p:ext uri="{BB962C8B-B14F-4D97-AF65-F5344CB8AC3E}">
        <p14:creationId xmlns:p14="http://schemas.microsoft.com/office/powerpoint/2010/main" val="2186909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624A1565-B7E1-4C59-84A2-5831F1160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78">
            <a:extLst>
              <a:ext uri="{FF2B5EF4-FFF2-40B4-BE49-F238E27FC236}">
                <a16:creationId xmlns:a16="http://schemas.microsoft.com/office/drawing/2014/main" id="{3B8B134C-47B2-49B8-B810-2931B20EA7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81" name="Picture 80">
            <a:extLst>
              <a:ext uri="{FF2B5EF4-FFF2-40B4-BE49-F238E27FC236}">
                <a16:creationId xmlns:a16="http://schemas.microsoft.com/office/drawing/2014/main" id="{1550BD34-8417-42DB-BEA7-96B1E41562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3" name="Rectangle 82">
            <a:extLst>
              <a:ext uri="{FF2B5EF4-FFF2-40B4-BE49-F238E27FC236}">
                <a16:creationId xmlns:a16="http://schemas.microsoft.com/office/drawing/2014/main" id="{EE04A24D-ECF7-4024-BAC2-981BA69CF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F1C3D135-9831-45A9-8FBE-2A2548C8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F8375ABF-52E0-4C78-B2CF-0A949D7D8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DA494D-79A2-C747-B3ED-88A1643B311B}"/>
              </a:ext>
            </a:extLst>
          </p:cNvPr>
          <p:cNvSpPr>
            <a:spLocks noGrp="1"/>
          </p:cNvSpPr>
          <p:nvPr>
            <p:ph type="title"/>
          </p:nvPr>
        </p:nvSpPr>
        <p:spPr>
          <a:xfrm>
            <a:off x="1969803" y="808056"/>
            <a:ext cx="5799741" cy="1077229"/>
          </a:xfrm>
        </p:spPr>
        <p:txBody>
          <a:bodyPr>
            <a:normAutofit/>
          </a:bodyPr>
          <a:lstStyle/>
          <a:p>
            <a:pPr algn="l"/>
            <a:r>
              <a:rPr lang="en-US" dirty="0"/>
              <a:t>Example : Bridge Crossing</a:t>
            </a:r>
          </a:p>
        </p:txBody>
      </p:sp>
      <p:sp>
        <p:nvSpPr>
          <p:cNvPr id="2058" name="Content Placeholder 2057">
            <a:extLst>
              <a:ext uri="{FF2B5EF4-FFF2-40B4-BE49-F238E27FC236}">
                <a16:creationId xmlns:a16="http://schemas.microsoft.com/office/drawing/2014/main" id="{F1C7DF1E-0C6B-49F9-9B15-5288EAA2B92B}"/>
              </a:ext>
            </a:extLst>
          </p:cNvPr>
          <p:cNvSpPr>
            <a:spLocks noGrp="1"/>
          </p:cNvSpPr>
          <p:nvPr>
            <p:ph idx="1"/>
          </p:nvPr>
        </p:nvSpPr>
        <p:spPr>
          <a:xfrm>
            <a:off x="1096841" y="2052116"/>
            <a:ext cx="4842468" cy="3997828"/>
          </a:xfrm>
        </p:spPr>
        <p:txBody>
          <a:bodyPr>
            <a:normAutofit fontScale="92500" lnSpcReduction="10000"/>
          </a:bodyPr>
          <a:lstStyle/>
          <a:p>
            <a:pPr algn="just"/>
            <a:r>
              <a:rPr lang="en-IN" dirty="0"/>
              <a:t>Assume traffic in all four direction.</a:t>
            </a:r>
            <a:endParaRPr lang="en-IN" sz="1200" dirty="0"/>
          </a:p>
          <a:p>
            <a:pPr algn="just"/>
            <a:r>
              <a:rPr lang="en-IN" dirty="0"/>
              <a:t>Each section of the bridge is viewed as a resource.</a:t>
            </a:r>
            <a:endParaRPr lang="en-IN" sz="1400" dirty="0"/>
          </a:p>
          <a:p>
            <a:pPr algn="just"/>
            <a:r>
              <a:rPr lang="en-IN" dirty="0"/>
              <a:t>If a deadlock occurs, it can be resolved only if one car backs up (pre-empt resources and rollback).</a:t>
            </a:r>
            <a:endParaRPr lang="en-IN" sz="1200" dirty="0"/>
          </a:p>
          <a:p>
            <a:pPr algn="just"/>
            <a:r>
              <a:rPr lang="en-IN" dirty="0"/>
              <a:t>Several cars may have to be backed up if a deadlock occurs.</a:t>
            </a:r>
            <a:endParaRPr lang="en-IN" sz="1400" dirty="0"/>
          </a:p>
          <a:p>
            <a:pPr algn="just"/>
            <a:r>
              <a:rPr lang="en-IN" dirty="0"/>
              <a:t>Starvation is possible</a:t>
            </a:r>
            <a:endParaRPr lang="en-IN" sz="1400" dirty="0"/>
          </a:p>
          <a:p>
            <a:endParaRPr lang="en-US" sz="1800" dirty="0"/>
          </a:p>
        </p:txBody>
      </p:sp>
      <p:pic>
        <p:nvPicPr>
          <p:cNvPr id="2054" name="Picture 6" descr="Image result for deadlock on road">
            <a:extLst>
              <a:ext uri="{FF2B5EF4-FFF2-40B4-BE49-F238E27FC236}">
                <a16:creationId xmlns:a16="http://schemas.microsoft.com/office/drawing/2014/main" id="{BA567718-9DEC-D14C-8EE5-6DFC8BD088B8}"/>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794631" y="1938371"/>
            <a:ext cx="3994617" cy="3441755"/>
          </a:xfrm>
          <a:prstGeom prst="rect">
            <a:avLst/>
          </a:prstGeom>
          <a:noFill/>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a:extLst>
            <a:ext uri="{909E8E84-426E-40DD-AFC4-6F175D3DCCD1}">
              <a14:hiddenFill xmlns:a14="http://schemas.microsoft.com/office/drawing/2010/main">
                <a:solidFill>
                  <a:srgbClr val="FFFFFF"/>
                </a:solidFill>
              </a14:hiddenFill>
            </a:ext>
          </a:extLst>
        </p:spPr>
      </p:pic>
      <p:sp>
        <p:nvSpPr>
          <p:cNvPr id="89" name="Rectangle 88">
            <a:extLst>
              <a:ext uri="{FF2B5EF4-FFF2-40B4-BE49-F238E27FC236}">
                <a16:creationId xmlns:a16="http://schemas.microsoft.com/office/drawing/2014/main" id="{34BB1BDF-EAFF-49B6-ABF3-7F9B3201C9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45761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DBE1-D943-774F-B30B-E723516B37A3}"/>
              </a:ext>
            </a:extLst>
          </p:cNvPr>
          <p:cNvSpPr>
            <a:spLocks noGrp="1"/>
          </p:cNvSpPr>
          <p:nvPr>
            <p:ph type="title"/>
          </p:nvPr>
        </p:nvSpPr>
        <p:spPr/>
        <p:txBody>
          <a:bodyPr/>
          <a:lstStyle/>
          <a:p>
            <a:pPr algn="l"/>
            <a:r>
              <a:rPr lang="en-US" dirty="0"/>
              <a:t>References</a:t>
            </a:r>
          </a:p>
        </p:txBody>
      </p:sp>
      <p:sp>
        <p:nvSpPr>
          <p:cNvPr id="3" name="Content Placeholder 2">
            <a:extLst>
              <a:ext uri="{FF2B5EF4-FFF2-40B4-BE49-F238E27FC236}">
                <a16:creationId xmlns:a16="http://schemas.microsoft.com/office/drawing/2014/main" id="{687E696F-34F0-B644-8FF7-BBCC4C07FC80}"/>
              </a:ext>
            </a:extLst>
          </p:cNvPr>
          <p:cNvSpPr>
            <a:spLocks noGrp="1"/>
          </p:cNvSpPr>
          <p:nvPr>
            <p:ph idx="1"/>
          </p:nvPr>
        </p:nvSpPr>
        <p:spPr/>
        <p:txBody>
          <a:bodyPr>
            <a:normAutofit fontScale="85000" lnSpcReduction="10000"/>
          </a:bodyPr>
          <a:lstStyle/>
          <a:p>
            <a:r>
              <a:rPr lang="en-IN" dirty="0"/>
              <a:t>Abraham </a:t>
            </a:r>
            <a:r>
              <a:rPr lang="en-IN" dirty="0" err="1"/>
              <a:t>Silberschatz</a:t>
            </a:r>
            <a:r>
              <a:rPr lang="en-IN" dirty="0"/>
              <a:t>, Greg Gagne, and Peter Baer Galvin, "Operating System Concepts, Ninth Edition ", Chapter 7</a:t>
            </a:r>
          </a:p>
          <a:p>
            <a:r>
              <a:rPr lang="en-US" dirty="0"/>
              <a:t>Operating Systems: Internals and Design Principles - 5th Edition, William Stallings, Prentice Hall of India</a:t>
            </a:r>
          </a:p>
          <a:p>
            <a:r>
              <a:rPr lang="en-IN" dirty="0"/>
              <a:t>Operating Systems: A Modern Perspective - 2nd Edition by Gary J. Nutt, Addison-Wesley</a:t>
            </a:r>
          </a:p>
          <a:p>
            <a:r>
              <a:rPr lang="en-IN" dirty="0"/>
              <a:t>Modern Operating Systems- 4th Edition Andrew S. Tanenbaum, Pearson Education India</a:t>
            </a:r>
          </a:p>
          <a:p>
            <a:r>
              <a:rPr lang="en-US" dirty="0">
                <a:hlinkClick r:id="rId2"/>
              </a:rPr>
              <a:t>Deadlocks Points</a:t>
            </a:r>
            <a:endParaRPr lang="en-US" dirty="0"/>
          </a:p>
          <a:p>
            <a:r>
              <a:rPr lang="en-US" dirty="0">
                <a:hlinkClick r:id="rId3"/>
              </a:rPr>
              <a:t>Deadlocks</a:t>
            </a:r>
            <a:endParaRPr lang="en-US" dirty="0"/>
          </a:p>
        </p:txBody>
      </p:sp>
    </p:spTree>
    <p:extLst>
      <p:ext uri="{BB962C8B-B14F-4D97-AF65-F5344CB8AC3E}">
        <p14:creationId xmlns:p14="http://schemas.microsoft.com/office/powerpoint/2010/main" val="476208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2B4C90F-5D30-9F41-A9BD-1DDEE4D867E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28446" y="697407"/>
            <a:ext cx="9719948" cy="5467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844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8" name="Rectangle 17">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Oval 23">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52FA66-80FC-0B4B-9E0A-2F2F47CB7ED4}"/>
              </a:ext>
            </a:extLst>
          </p:cNvPr>
          <p:cNvSpPr>
            <a:spLocks noGrp="1"/>
          </p:cNvSpPr>
          <p:nvPr>
            <p:ph type="title"/>
          </p:nvPr>
        </p:nvSpPr>
        <p:spPr>
          <a:xfrm>
            <a:off x="2188901" y="808056"/>
            <a:ext cx="8381238" cy="1077229"/>
          </a:xfrm>
        </p:spPr>
        <p:txBody>
          <a:bodyPr>
            <a:normAutofit/>
          </a:bodyPr>
          <a:lstStyle/>
          <a:p>
            <a:pPr algn="l"/>
            <a:r>
              <a:rPr lang="en-IN" u="sng"/>
              <a:t>SYSTEM MODEL</a:t>
            </a:r>
            <a:br>
              <a:rPr lang="en-IN"/>
            </a:br>
            <a:endParaRPr lang="en-US"/>
          </a:p>
        </p:txBody>
      </p:sp>
      <p:sp>
        <p:nvSpPr>
          <p:cNvPr id="3" name="Content Placeholder 2">
            <a:extLst>
              <a:ext uri="{FF2B5EF4-FFF2-40B4-BE49-F238E27FC236}">
                <a16:creationId xmlns:a16="http://schemas.microsoft.com/office/drawing/2014/main" id="{4D1AAB1F-C784-5743-9D4D-441372FE73A4}"/>
              </a:ext>
            </a:extLst>
          </p:cNvPr>
          <p:cNvSpPr>
            <a:spLocks noGrp="1"/>
          </p:cNvSpPr>
          <p:nvPr>
            <p:ph idx="1"/>
          </p:nvPr>
        </p:nvSpPr>
        <p:spPr>
          <a:xfrm>
            <a:off x="2256639" y="2052116"/>
            <a:ext cx="6572814" cy="3997828"/>
          </a:xfrm>
        </p:spPr>
        <p:txBody>
          <a:bodyPr anchor="t">
            <a:normAutofit/>
          </a:bodyPr>
          <a:lstStyle/>
          <a:p>
            <a:pPr marL="0" indent="0">
              <a:buNone/>
            </a:pPr>
            <a:r>
              <a:rPr lang="en-IN" sz="1800" dirty="0"/>
              <a:t>It is three step model</a:t>
            </a:r>
          </a:p>
          <a:p>
            <a:pPr lvl="0"/>
            <a:r>
              <a:rPr lang="en-IN" sz="1800" dirty="0"/>
              <a:t>Every process will request for the resource.</a:t>
            </a:r>
          </a:p>
          <a:p>
            <a:pPr lvl="0"/>
            <a:r>
              <a:rPr lang="en-IN" sz="1800" dirty="0"/>
              <a:t>If entertained, then process will use the resource</a:t>
            </a:r>
          </a:p>
          <a:p>
            <a:r>
              <a:rPr lang="en-IN" sz="1800" dirty="0"/>
              <a:t>Process must release the resource after use </a:t>
            </a:r>
            <a:endParaRPr lang="en-US" sz="1800" dirty="0"/>
          </a:p>
        </p:txBody>
      </p:sp>
    </p:spTree>
    <p:extLst>
      <p:ext uri="{BB962C8B-B14F-4D97-AF65-F5344CB8AC3E}">
        <p14:creationId xmlns:p14="http://schemas.microsoft.com/office/powerpoint/2010/main" val="1838942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4" name="Rectangle 33">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F8C203-A82C-8548-B868-649060BCADE0}"/>
              </a:ext>
            </a:extLst>
          </p:cNvPr>
          <p:cNvSpPr>
            <a:spLocks noGrp="1"/>
          </p:cNvSpPr>
          <p:nvPr>
            <p:ph type="title"/>
          </p:nvPr>
        </p:nvSpPr>
        <p:spPr>
          <a:xfrm>
            <a:off x="219918" y="1064366"/>
            <a:ext cx="4357263" cy="1933478"/>
          </a:xfrm>
        </p:spPr>
        <p:txBody>
          <a:bodyPr>
            <a:normAutofit fontScale="90000"/>
          </a:bodyPr>
          <a:lstStyle/>
          <a:p>
            <a:pPr algn="l"/>
            <a:r>
              <a:rPr lang="en-IN" u="sng" dirty="0">
                <a:solidFill>
                  <a:schemeClr val="bg1"/>
                </a:solidFill>
              </a:rPr>
              <a:t>Necessary and sufficient conditions for Deadlock</a:t>
            </a:r>
            <a:br>
              <a:rPr lang="en-IN" dirty="0">
                <a:solidFill>
                  <a:schemeClr val="bg1"/>
                </a:solidFill>
              </a:rPr>
            </a:br>
            <a:endParaRPr lang="en-US" dirty="0">
              <a:solidFill>
                <a:schemeClr val="bg1"/>
              </a:solidFill>
            </a:endParaRPr>
          </a:p>
        </p:txBody>
      </p:sp>
      <p:sp>
        <p:nvSpPr>
          <p:cNvPr id="36" name="Rectangle 35">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3" name="Content Placeholder 2">
            <a:extLst>
              <a:ext uri="{FF2B5EF4-FFF2-40B4-BE49-F238E27FC236}">
                <a16:creationId xmlns:a16="http://schemas.microsoft.com/office/drawing/2014/main" id="{A63BE71D-3577-48D8-BDC6-8C9109FC25DE}"/>
              </a:ext>
            </a:extLst>
          </p:cNvPr>
          <p:cNvGraphicFramePr>
            <a:graphicFrameLocks noGrp="1"/>
          </p:cNvGraphicFramePr>
          <p:nvPr>
            <p:ph idx="1"/>
            <p:extLst>
              <p:ext uri="{D42A27DB-BD31-4B8C-83A1-F6EECF244321}">
                <p14:modId xmlns:p14="http://schemas.microsoft.com/office/powerpoint/2010/main" val="3570779466"/>
              </p:ext>
            </p:extLst>
          </p:nvPr>
        </p:nvGraphicFramePr>
        <p:xfrm>
          <a:off x="5507182" y="897534"/>
          <a:ext cx="5889686" cy="5319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128879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D6F70-A8DF-4C47-8BE1-C8685F77B731}"/>
              </a:ext>
            </a:extLst>
          </p:cNvPr>
          <p:cNvSpPr>
            <a:spLocks noGrp="1"/>
          </p:cNvSpPr>
          <p:nvPr>
            <p:ph type="title"/>
          </p:nvPr>
        </p:nvSpPr>
        <p:spPr/>
        <p:txBody>
          <a:bodyPr/>
          <a:lstStyle/>
          <a:p>
            <a:r>
              <a:rPr lang="en-IN" b="1" dirty="0"/>
              <a:t>Resource-Allocation Graph</a:t>
            </a:r>
            <a:r>
              <a:rPr lang="en-IN" dirty="0"/>
              <a:t> </a:t>
            </a:r>
            <a:endParaRPr lang="en-US" dirty="0"/>
          </a:p>
        </p:txBody>
      </p:sp>
      <p:sp>
        <p:nvSpPr>
          <p:cNvPr id="3" name="Content Placeholder 2">
            <a:extLst>
              <a:ext uri="{FF2B5EF4-FFF2-40B4-BE49-F238E27FC236}">
                <a16:creationId xmlns:a16="http://schemas.microsoft.com/office/drawing/2014/main" id="{7FE91B25-8B18-9E42-A38D-00B742F6A022}"/>
              </a:ext>
            </a:extLst>
          </p:cNvPr>
          <p:cNvSpPr>
            <a:spLocks noGrp="1"/>
          </p:cNvSpPr>
          <p:nvPr>
            <p:ph idx="1"/>
          </p:nvPr>
        </p:nvSpPr>
        <p:spPr>
          <a:xfrm>
            <a:off x="1085850" y="2052116"/>
            <a:ext cx="9484289" cy="4805884"/>
          </a:xfrm>
        </p:spPr>
        <p:txBody>
          <a:bodyPr>
            <a:normAutofit lnSpcReduction="10000"/>
          </a:bodyPr>
          <a:lstStyle/>
          <a:p>
            <a:pPr lvl="0" algn="just"/>
            <a:r>
              <a:rPr lang="en-IN" dirty="0"/>
              <a:t>In some cases deadlocks can be understood more clearly using </a:t>
            </a:r>
            <a:r>
              <a:rPr lang="en-IN" b="1" dirty="0"/>
              <a:t>Resource-Allocation Graphs</a:t>
            </a:r>
            <a:r>
              <a:rPr lang="en-IN" dirty="0"/>
              <a:t>, having the following properties:</a:t>
            </a:r>
            <a:endParaRPr lang="en-IN" sz="1800" dirty="0"/>
          </a:p>
          <a:p>
            <a:pPr lvl="1" algn="just"/>
            <a:r>
              <a:rPr lang="en-IN" dirty="0"/>
              <a:t>A set of resource categories, { R1, R2, R3, . . ., RN }, which appear as square nodes on the graph. Dots inside the resource nodes indicate specific instances of the resource. ( E.g. two dots might represent two laser printers. )</a:t>
            </a:r>
            <a:endParaRPr lang="en-IN" sz="1600" dirty="0"/>
          </a:p>
          <a:p>
            <a:pPr lvl="1" algn="just"/>
            <a:r>
              <a:rPr lang="en-IN" dirty="0"/>
              <a:t>A set of processes, { P1, P2, P3, . . ., PN }</a:t>
            </a:r>
          </a:p>
          <a:p>
            <a:pPr lvl="1" algn="just"/>
            <a:r>
              <a:rPr lang="en-IN" b="1" dirty="0"/>
              <a:t>Request Edges - </a:t>
            </a:r>
            <a:r>
              <a:rPr lang="en-IN" dirty="0"/>
              <a:t>A set of directed arcs from Pi to </a:t>
            </a:r>
            <a:r>
              <a:rPr lang="en-IN" dirty="0" err="1"/>
              <a:t>Rj</a:t>
            </a:r>
            <a:r>
              <a:rPr lang="en-IN" dirty="0"/>
              <a:t>, indicating that process Pi has requested </a:t>
            </a:r>
            <a:r>
              <a:rPr lang="en-IN" dirty="0" err="1"/>
              <a:t>Rj</a:t>
            </a:r>
            <a:r>
              <a:rPr lang="en-IN" dirty="0"/>
              <a:t>, and is currently waiting for that resource to become available.</a:t>
            </a:r>
            <a:endParaRPr lang="en-IN" sz="1600" dirty="0"/>
          </a:p>
          <a:p>
            <a:pPr lvl="1" algn="just"/>
            <a:r>
              <a:rPr lang="en-IN" b="1" dirty="0"/>
              <a:t>Assignment Edges - </a:t>
            </a:r>
            <a:r>
              <a:rPr lang="en-IN" dirty="0"/>
              <a:t>A set of directed arcs from </a:t>
            </a:r>
            <a:r>
              <a:rPr lang="en-IN" dirty="0" err="1"/>
              <a:t>Rj</a:t>
            </a:r>
            <a:r>
              <a:rPr lang="en-IN" dirty="0"/>
              <a:t> to Pi indicating that resource </a:t>
            </a:r>
            <a:r>
              <a:rPr lang="en-IN" dirty="0" err="1"/>
              <a:t>Rj</a:t>
            </a:r>
            <a:r>
              <a:rPr lang="en-IN" dirty="0"/>
              <a:t> has been allocated to process Pi, and that Pi is currently holding resource </a:t>
            </a:r>
            <a:r>
              <a:rPr lang="en-IN" dirty="0" err="1"/>
              <a:t>Rj</a:t>
            </a:r>
            <a:r>
              <a:rPr lang="en-IN" dirty="0"/>
              <a:t>.</a:t>
            </a:r>
          </a:p>
          <a:p>
            <a:pPr lvl="1" algn="just"/>
            <a:r>
              <a:rPr lang="en-IN" dirty="0"/>
              <a:t>Note that a </a:t>
            </a:r>
            <a:r>
              <a:rPr lang="en-IN" b="1" dirty="0"/>
              <a:t>request edge</a:t>
            </a:r>
            <a:r>
              <a:rPr lang="en-IN" dirty="0"/>
              <a:t> can be converted into an </a:t>
            </a:r>
            <a:r>
              <a:rPr lang="en-IN" b="1" dirty="0"/>
              <a:t>assignment edge</a:t>
            </a:r>
            <a:r>
              <a:rPr lang="en-IN" dirty="0"/>
              <a:t> by reversing the direction of the arc when the request is granted. </a:t>
            </a:r>
            <a:endParaRPr lang="en-IN" sz="2400" dirty="0"/>
          </a:p>
          <a:p>
            <a:endParaRPr lang="en-US" dirty="0"/>
          </a:p>
        </p:txBody>
      </p:sp>
    </p:spTree>
    <p:extLst>
      <p:ext uri="{BB962C8B-B14F-4D97-AF65-F5344CB8AC3E}">
        <p14:creationId xmlns:p14="http://schemas.microsoft.com/office/powerpoint/2010/main" val="723069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219" name="Rectangle 69">
            <a:extLst>
              <a:ext uri="{FF2B5EF4-FFF2-40B4-BE49-F238E27FC236}">
                <a16:creationId xmlns:a16="http://schemas.microsoft.com/office/drawing/2014/main" id="{CC3320C8-0DF2-47E2-AE32-8C570D54B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20" name="Picture 71">
            <a:extLst>
              <a:ext uri="{FF2B5EF4-FFF2-40B4-BE49-F238E27FC236}">
                <a16:creationId xmlns:a16="http://schemas.microsoft.com/office/drawing/2014/main" id="{9937E2AB-626F-4D5D-8344-EE2C08191D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9221" name="Picture 73">
            <a:extLst>
              <a:ext uri="{FF2B5EF4-FFF2-40B4-BE49-F238E27FC236}">
                <a16:creationId xmlns:a16="http://schemas.microsoft.com/office/drawing/2014/main" id="{31374C91-3FF2-48F7-A02C-36E1E075F5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9222" name="Rectangle 75">
            <a:extLst>
              <a:ext uri="{FF2B5EF4-FFF2-40B4-BE49-F238E27FC236}">
                <a16:creationId xmlns:a16="http://schemas.microsoft.com/office/drawing/2014/main" id="{AC084A8C-D0A6-4A75-AED9-C13FD20A6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3" name="Rectangle 77">
            <a:extLst>
              <a:ext uri="{FF2B5EF4-FFF2-40B4-BE49-F238E27FC236}">
                <a16:creationId xmlns:a16="http://schemas.microsoft.com/office/drawing/2014/main" id="{6B537086-027A-4360-81BC-8BA916D2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4" name="Rectangle 79">
            <a:extLst>
              <a:ext uri="{FF2B5EF4-FFF2-40B4-BE49-F238E27FC236}">
                <a16:creationId xmlns:a16="http://schemas.microsoft.com/office/drawing/2014/main" id="{EFAAFA00-A1E1-4789-A035-9CBB7B030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056BAB-8C88-2347-AE9A-5E7BC7DA0301}"/>
              </a:ext>
            </a:extLst>
          </p:cNvPr>
          <p:cNvSpPr>
            <a:spLocks noGrp="1"/>
          </p:cNvSpPr>
          <p:nvPr>
            <p:ph type="title"/>
          </p:nvPr>
        </p:nvSpPr>
        <p:spPr>
          <a:xfrm>
            <a:off x="1969803" y="808056"/>
            <a:ext cx="8608037" cy="1077229"/>
          </a:xfrm>
        </p:spPr>
        <p:txBody>
          <a:bodyPr>
            <a:normAutofit/>
          </a:bodyPr>
          <a:lstStyle/>
          <a:p>
            <a:pPr algn="l"/>
            <a:r>
              <a:rPr lang="en-US"/>
              <a:t>Example:</a:t>
            </a:r>
          </a:p>
        </p:txBody>
      </p:sp>
      <p:sp>
        <p:nvSpPr>
          <p:cNvPr id="3" name="Content Placeholder 2">
            <a:extLst>
              <a:ext uri="{FF2B5EF4-FFF2-40B4-BE49-F238E27FC236}">
                <a16:creationId xmlns:a16="http://schemas.microsoft.com/office/drawing/2014/main" id="{A1D781B8-A6BF-0E48-8B8D-033BBDC20E6F}"/>
              </a:ext>
            </a:extLst>
          </p:cNvPr>
          <p:cNvSpPr>
            <a:spLocks noGrp="1"/>
          </p:cNvSpPr>
          <p:nvPr>
            <p:ph idx="1"/>
          </p:nvPr>
        </p:nvSpPr>
        <p:spPr>
          <a:xfrm>
            <a:off x="1331594" y="1571632"/>
            <a:ext cx="5887991" cy="4478312"/>
          </a:xfrm>
        </p:spPr>
        <p:txBody>
          <a:bodyPr>
            <a:normAutofit/>
          </a:bodyPr>
          <a:lstStyle/>
          <a:p>
            <a:pPr lvl="0" algn="just">
              <a:lnSpc>
                <a:spcPct val="110000"/>
              </a:lnSpc>
            </a:pPr>
            <a:r>
              <a:rPr lang="en-IN" sz="1700" dirty="0"/>
              <a:t>If a resource-allocation graph contains no cycles, then the system is not deadlocked. ( When looking for cycles, remember that these are </a:t>
            </a:r>
            <a:r>
              <a:rPr lang="en-IN" sz="1700" b="1" i="1" dirty="0"/>
              <a:t>directed</a:t>
            </a:r>
            <a:r>
              <a:rPr lang="en-IN" sz="1700" dirty="0"/>
              <a:t> graphs. ) </a:t>
            </a:r>
          </a:p>
          <a:p>
            <a:pPr lvl="0" algn="just">
              <a:lnSpc>
                <a:spcPct val="110000"/>
              </a:lnSpc>
            </a:pPr>
            <a:r>
              <a:rPr lang="en-IN" sz="1700" dirty="0"/>
              <a:t>If a resource-allocation graph does contain cycles </a:t>
            </a:r>
            <a:r>
              <a:rPr lang="en-IN" sz="1700" b="1" dirty="0"/>
              <a:t>AND</a:t>
            </a:r>
            <a:r>
              <a:rPr lang="en-IN" sz="1700" dirty="0"/>
              <a:t> each resource category contains only a single instance, then a deadlock exists.</a:t>
            </a:r>
          </a:p>
          <a:p>
            <a:pPr algn="just">
              <a:lnSpc>
                <a:spcPct val="110000"/>
              </a:lnSpc>
            </a:pPr>
            <a:r>
              <a:rPr lang="en-IN" sz="1700" dirty="0"/>
              <a:t>If a resource category contains more than one instance, then the presence of a cycle in the resource-allocation graph indicates the </a:t>
            </a:r>
            <a:r>
              <a:rPr lang="en-IN" sz="1700" i="1" dirty="0"/>
              <a:t>possibility</a:t>
            </a:r>
            <a:r>
              <a:rPr lang="en-IN" sz="1700" dirty="0"/>
              <a:t> of a deadlock but does not guarantee one. </a:t>
            </a:r>
            <a:endParaRPr lang="en-US" sz="1700" dirty="0"/>
          </a:p>
        </p:txBody>
      </p:sp>
      <p:pic>
        <p:nvPicPr>
          <p:cNvPr id="9217" name="Picture 11" descr="A close up of a clock&#10;&#10;Description automatically generated">
            <a:extLst>
              <a:ext uri="{FF2B5EF4-FFF2-40B4-BE49-F238E27FC236}">
                <a16:creationId xmlns:a16="http://schemas.microsoft.com/office/drawing/2014/main" id="{F605CBFA-B79B-2F40-9E78-34FAA99F7CD8}"/>
              </a:ext>
            </a:extLst>
          </p:cNvPr>
          <p:cNvPicPr>
            <a:picLocks noChangeAspect="1" noChangeArrowheads="1"/>
          </p:cNvPicPr>
          <p:nvPr/>
        </p:nvPicPr>
        <p:blipFill>
          <a:blip r:embed="rId5" r:link="rId6">
            <a:extLst>
              <a:ext uri="{28A0092B-C50C-407E-A947-70E740481C1C}">
                <a14:useLocalDpi xmlns:a14="http://schemas.microsoft.com/office/drawing/2010/main" val="0"/>
              </a:ext>
            </a:extLst>
          </a:blip>
          <a:stretch>
            <a:fillRect/>
          </a:stretch>
        </p:blipFill>
        <p:spPr bwMode="auto">
          <a:xfrm>
            <a:off x="8181625" y="1989023"/>
            <a:ext cx="2897885" cy="3200892"/>
          </a:xfrm>
          <a:prstGeom prst="rect">
            <a:avLst/>
          </a:prstGeom>
          <a:noFill/>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a:extLst>
            <a:ext uri="{909E8E84-426E-40DD-AFC4-6F175D3DCCD1}">
              <a14:hiddenFill xmlns:a14="http://schemas.microsoft.com/office/drawing/2010/main">
                <a:solidFill>
                  <a:srgbClr val="FFFFFF"/>
                </a:solidFill>
              </a14:hiddenFill>
            </a:ext>
          </a:extLst>
        </p:spPr>
      </p:pic>
      <p:sp>
        <p:nvSpPr>
          <p:cNvPr id="82" name="Rectangle 81">
            <a:extLst>
              <a:ext uri="{FF2B5EF4-FFF2-40B4-BE49-F238E27FC236}">
                <a16:creationId xmlns:a16="http://schemas.microsoft.com/office/drawing/2014/main" id="{FC0230C3-CF46-441A-85D2-5E6F8B3A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2">
            <a:extLst>
              <a:ext uri="{FF2B5EF4-FFF2-40B4-BE49-F238E27FC236}">
                <a16:creationId xmlns:a16="http://schemas.microsoft.com/office/drawing/2014/main" id="{BA79954F-64CC-5D4F-8760-8B1C93BD3FD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F19789B0-73C8-B749-A441-1943721D56AF}"/>
              </a:ext>
            </a:extLst>
          </p:cNvPr>
          <p:cNvSpPr txBox="1"/>
          <p:nvPr/>
        </p:nvSpPr>
        <p:spPr>
          <a:xfrm>
            <a:off x="8594067" y="5192633"/>
            <a:ext cx="2073003" cy="246221"/>
          </a:xfrm>
          <a:prstGeom prst="rect">
            <a:avLst/>
          </a:prstGeom>
          <a:noFill/>
        </p:spPr>
        <p:txBody>
          <a:bodyPr wrap="none" rtlCol="0">
            <a:spAutoFit/>
          </a:bodyPr>
          <a:lstStyle/>
          <a:p>
            <a:r>
              <a:rPr lang="en-US" sz="1000" dirty="0"/>
              <a:t>Fig: </a:t>
            </a:r>
            <a:r>
              <a:rPr lang="en-IN" sz="1000" b="1" dirty="0"/>
              <a:t>Resource allocation graph</a:t>
            </a:r>
            <a:r>
              <a:rPr lang="en-IN" sz="1000" dirty="0"/>
              <a:t> </a:t>
            </a:r>
            <a:endParaRPr lang="en-US" sz="1000" dirty="0"/>
          </a:p>
        </p:txBody>
      </p:sp>
    </p:spTree>
    <p:extLst>
      <p:ext uri="{BB962C8B-B14F-4D97-AF65-F5344CB8AC3E}">
        <p14:creationId xmlns:p14="http://schemas.microsoft.com/office/powerpoint/2010/main" val="1525679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E8CB201-3535-054F-A657-D57E15199E7F}"/>
              </a:ext>
            </a:extLst>
          </p:cNvPr>
          <p:cNvSpPr>
            <a:spLocks noChangeArrowheads="1"/>
          </p:cNvSpPr>
          <p:nvPr/>
        </p:nvSpPr>
        <p:spPr bwMode="auto">
          <a:xfrm>
            <a:off x="7458075" y="1143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41" name="Picture 10" descr="A close up of a clock&#10;&#10;Description automatically generated">
            <a:extLst>
              <a:ext uri="{FF2B5EF4-FFF2-40B4-BE49-F238E27FC236}">
                <a16:creationId xmlns:a16="http://schemas.microsoft.com/office/drawing/2014/main" id="{6F8D6F1D-D77F-1444-883F-50E27A036E89}"/>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882774" y="957262"/>
            <a:ext cx="3492499"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a:extLst>
              <a:ext uri="{FF2B5EF4-FFF2-40B4-BE49-F238E27FC236}">
                <a16:creationId xmlns:a16="http://schemas.microsoft.com/office/drawing/2014/main" id="{DC73A9FF-2993-574A-A4F7-14A368F9032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45" name="Picture 9" descr="A close up of a clock&#10;&#10;Description automatically generated">
            <a:extLst>
              <a:ext uri="{FF2B5EF4-FFF2-40B4-BE49-F238E27FC236}">
                <a16:creationId xmlns:a16="http://schemas.microsoft.com/office/drawing/2014/main" id="{509C72D6-2CF7-B845-9731-A268233051C1}"/>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6515100" y="957261"/>
            <a:ext cx="3492500" cy="457199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A759639-53EB-5345-A6FE-4098A6D3B571}"/>
              </a:ext>
            </a:extLst>
          </p:cNvPr>
          <p:cNvSpPr txBox="1"/>
          <p:nvPr/>
        </p:nvSpPr>
        <p:spPr>
          <a:xfrm>
            <a:off x="1882774" y="5755646"/>
            <a:ext cx="3355406" cy="261610"/>
          </a:xfrm>
          <a:prstGeom prst="rect">
            <a:avLst/>
          </a:prstGeom>
          <a:noFill/>
        </p:spPr>
        <p:txBody>
          <a:bodyPr wrap="none" rtlCol="0">
            <a:spAutoFit/>
          </a:bodyPr>
          <a:lstStyle/>
          <a:p>
            <a:r>
              <a:rPr lang="en-US" sz="1100" dirty="0"/>
              <a:t>Fig: </a:t>
            </a:r>
            <a:r>
              <a:rPr lang="en-IN" sz="1100" b="1" dirty="0"/>
              <a:t>Resource allocation graph with a deadlock</a:t>
            </a:r>
            <a:r>
              <a:rPr lang="en-IN" sz="1100" dirty="0"/>
              <a:t> </a:t>
            </a:r>
            <a:endParaRPr lang="en-US" sz="1100" dirty="0"/>
          </a:p>
        </p:txBody>
      </p:sp>
      <p:sp>
        <p:nvSpPr>
          <p:cNvPr id="8" name="TextBox 7">
            <a:extLst>
              <a:ext uri="{FF2B5EF4-FFF2-40B4-BE49-F238E27FC236}">
                <a16:creationId xmlns:a16="http://schemas.microsoft.com/office/drawing/2014/main" id="{6036A375-6E0A-0644-970B-7AFA4F2D6867}"/>
              </a:ext>
            </a:extLst>
          </p:cNvPr>
          <p:cNvSpPr txBox="1"/>
          <p:nvPr/>
        </p:nvSpPr>
        <p:spPr>
          <a:xfrm>
            <a:off x="6272213" y="5741356"/>
            <a:ext cx="4216219" cy="261610"/>
          </a:xfrm>
          <a:prstGeom prst="rect">
            <a:avLst/>
          </a:prstGeom>
          <a:noFill/>
        </p:spPr>
        <p:txBody>
          <a:bodyPr wrap="none" rtlCol="0">
            <a:spAutoFit/>
          </a:bodyPr>
          <a:lstStyle/>
          <a:p>
            <a:r>
              <a:rPr lang="en-US" sz="1100" dirty="0"/>
              <a:t>Fig: </a:t>
            </a:r>
            <a:r>
              <a:rPr lang="en-IN" sz="1100" b="1" dirty="0"/>
              <a:t>Resource allocation graph with a cycle but no deadlock</a:t>
            </a:r>
            <a:r>
              <a:rPr lang="en-IN" sz="1100" dirty="0"/>
              <a:t> </a:t>
            </a:r>
            <a:endParaRPr lang="en-US" sz="1100" dirty="0"/>
          </a:p>
        </p:txBody>
      </p:sp>
    </p:spTree>
    <p:extLst>
      <p:ext uri="{BB962C8B-B14F-4D97-AF65-F5344CB8AC3E}">
        <p14:creationId xmlns:p14="http://schemas.microsoft.com/office/powerpoint/2010/main" val="14613879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otalTime>1</TotalTime>
  <Words>3124</Words>
  <Application>Microsoft Macintosh PowerPoint</Application>
  <PresentationFormat>Widescreen</PresentationFormat>
  <Paragraphs>165</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MS Shell Dlg 2</vt:lpstr>
      <vt:lpstr>Wingdings</vt:lpstr>
      <vt:lpstr>Wingdings 3</vt:lpstr>
      <vt:lpstr>Madison</vt:lpstr>
      <vt:lpstr>Deadlock</vt:lpstr>
      <vt:lpstr>PowerPoint Presentation</vt:lpstr>
      <vt:lpstr>Deadlock </vt:lpstr>
      <vt:lpstr>Example : Bridge Crossing</vt:lpstr>
      <vt:lpstr>SYSTEM MODEL </vt:lpstr>
      <vt:lpstr>Necessary and sufficient conditions for Deadlock </vt:lpstr>
      <vt:lpstr>Resource-Allocation Graph </vt:lpstr>
      <vt:lpstr>Example:</vt:lpstr>
      <vt:lpstr>PowerPoint Presentation</vt:lpstr>
      <vt:lpstr>Deadlock handling methods </vt:lpstr>
      <vt:lpstr>Deadlock Prevention</vt:lpstr>
      <vt:lpstr>Deadlock Prevention</vt:lpstr>
      <vt:lpstr>Deadlock Prevention</vt:lpstr>
      <vt:lpstr>Deadlock Prevention</vt:lpstr>
      <vt:lpstr>Deadlock Avoidance </vt:lpstr>
      <vt:lpstr>Deadlock Avoidance</vt:lpstr>
      <vt:lpstr>Safe State</vt:lpstr>
      <vt:lpstr>Safe State</vt:lpstr>
      <vt:lpstr>Banker’s Algorithm</vt:lpstr>
      <vt:lpstr>Banker’s Algorithm</vt:lpstr>
      <vt:lpstr>Banker’s Algorithm</vt:lpstr>
      <vt:lpstr>Safety Algorithm </vt:lpstr>
      <vt:lpstr>Safety Algorithm </vt:lpstr>
      <vt:lpstr>Resource-Request Algorithm ( The Bankers Algorithm ) </vt:lpstr>
      <vt:lpstr>PowerPoint Presentation</vt:lpstr>
      <vt:lpstr>Example of Banker’s Algorithm</vt:lpstr>
      <vt:lpstr>Example Continued….</vt:lpstr>
      <vt:lpstr>Deadlock Detection</vt:lpstr>
      <vt:lpstr>Single Instance of Each Resource Type</vt:lpstr>
      <vt:lpstr>PowerPoint Presentation</vt:lpstr>
      <vt:lpstr>Several Instances of a Resource Type</vt:lpstr>
      <vt:lpstr>Several Instances of a Resource Type</vt:lpstr>
      <vt:lpstr>Consider, for example, the following state, and determine if it is currently deadlocked </vt:lpstr>
      <vt:lpstr>Now suppose that process P2 makes a request for an additional instance of type C, yielding the state shown below. Is the system now deadlocked? </vt:lpstr>
      <vt:lpstr>Detection-Algorithm Usage</vt:lpstr>
      <vt:lpstr>Detection-Algorithm Usage</vt:lpstr>
      <vt:lpstr>Deadlock recovery  </vt:lpstr>
      <vt:lpstr>Deadlock recovery (cont…)</vt:lpstr>
      <vt:lpstr>Deadlock recovery (cont…)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Deadlock</dc:title>
  <dc:creator>Pulkit Verma (Student)</dc:creator>
  <cp:lastModifiedBy>Pulkit Verma (Student)</cp:lastModifiedBy>
  <cp:revision>1</cp:revision>
  <dcterms:created xsi:type="dcterms:W3CDTF">2020-05-25T08:05:51Z</dcterms:created>
  <dcterms:modified xsi:type="dcterms:W3CDTF">2020-05-25T08:06:59Z</dcterms:modified>
</cp:coreProperties>
</file>