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Lst>
  <p:sldSz cy="6858000" cx="12192000"/>
  <p:notesSz cx="6858000" cy="9144000"/>
  <p:embeddedFontLst>
    <p:embeddedFont>
      <p:font typeface="Quicksand"/>
      <p:regular r:id="rId92"/>
      <p:bold r:id="rId93"/>
    </p:embeddedFont>
    <p:embeddedFont>
      <p:font typeface="Source Sans Pro"/>
      <p:regular r:id="rId94"/>
      <p:bold r:id="rId95"/>
      <p:italic r:id="rId96"/>
      <p:boldItalic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8" roundtripDataSignature="AMtx7mh8jp/wi7PL9XeNsg2mLbcjjfkS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SourceSansPro-bold.fntdata"/><Relationship Id="rId94" Type="http://schemas.openxmlformats.org/officeDocument/2006/relationships/font" Target="fonts/SourceSansPro-regular.fntdata"/><Relationship Id="rId97" Type="http://schemas.openxmlformats.org/officeDocument/2006/relationships/font" Target="fonts/SourceSansPro-boldItalic.fntdata"/><Relationship Id="rId96"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98"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font" Target="fonts/Quicksand-bold.fntdata"/><Relationship Id="rId92" Type="http://schemas.openxmlformats.org/officeDocument/2006/relationships/font" Target="fonts/Quicksan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4"/>
            <a:ext cx="2971800" cy="45878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4"/>
            <a:ext cx="2971800" cy="45878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609600"/>
            <a:ext cx="70866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6:notes"/>
          <p:cNvSpPr txBox="1"/>
          <p:nvPr>
            <p:ph idx="12" type="sldNum"/>
          </p:nvPr>
        </p:nvSpPr>
        <p:spPr>
          <a:xfrm>
            <a:off x="3884613" y="8685214"/>
            <a:ext cx="2971800" cy="45878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txBox="1"/>
          <p:nvPr>
            <p:ph idx="12" type="sldNum"/>
          </p:nvPr>
        </p:nvSpPr>
        <p:spPr>
          <a:xfrm>
            <a:off x="3884613" y="8685214"/>
            <a:ext cx="2971800" cy="45878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6:notes"/>
          <p:cNvSpPr txBox="1"/>
          <p:nvPr>
            <p:ph idx="12" type="sldNum"/>
          </p:nvPr>
        </p:nvSpPr>
        <p:spPr>
          <a:xfrm>
            <a:off x="3884613" y="8685214"/>
            <a:ext cx="2971800" cy="45878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grpSp>
        <p:nvGrpSpPr>
          <p:cNvPr id="17" name="Google Shape;17;p89"/>
          <p:cNvGrpSpPr/>
          <p:nvPr/>
        </p:nvGrpSpPr>
        <p:grpSpPr>
          <a:xfrm>
            <a:off x="0" y="5448300"/>
            <a:ext cx="12192000" cy="771525"/>
            <a:chOff x="0" y="6072827"/>
            <a:chExt cx="12192000" cy="687016"/>
          </a:xfrm>
        </p:grpSpPr>
        <p:sp>
          <p:nvSpPr>
            <p:cNvPr id="18" name="Google Shape;18;p89"/>
            <p:cNvSpPr/>
            <p:nvPr/>
          </p:nvSpPr>
          <p:spPr>
            <a:xfrm>
              <a:off x="3055172" y="6074043"/>
              <a:ext cx="9136828" cy="685800"/>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89"/>
            <p:cNvSpPr/>
            <p:nvPr/>
          </p:nvSpPr>
          <p:spPr>
            <a:xfrm>
              <a:off x="0" y="6072827"/>
              <a:ext cx="3055172" cy="6858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 name="Google Shape;20;p89"/>
          <p:cNvSpPr txBox="1"/>
          <p:nvPr>
            <p:ph type="ctrTitle"/>
          </p:nvPr>
        </p:nvSpPr>
        <p:spPr>
          <a:xfrm>
            <a:off x="3055172" y="1476375"/>
            <a:ext cx="7515226" cy="345281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9"/>
          <p:cNvSpPr txBox="1"/>
          <p:nvPr>
            <p:ph idx="1" type="subTitle"/>
          </p:nvPr>
        </p:nvSpPr>
        <p:spPr>
          <a:xfrm>
            <a:off x="3055172" y="5521593"/>
            <a:ext cx="9144000" cy="55535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F2F2F2"/>
              </a:buClr>
              <a:buSzPts val="2400"/>
              <a:buNone/>
              <a:defRPr sz="2400">
                <a:solidFill>
                  <a:srgbClr val="F2F2F2"/>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o"/>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4" name="Shape 94"/>
        <p:cNvGrpSpPr/>
        <p:nvPr/>
      </p:nvGrpSpPr>
      <p:grpSpPr>
        <a:xfrm>
          <a:off x="0" y="0"/>
          <a:ext cx="0" cy="0"/>
          <a:chOff x="0" y="0"/>
          <a:chExt cx="0" cy="0"/>
        </a:xfrm>
      </p:grpSpPr>
      <p:sp>
        <p:nvSpPr>
          <p:cNvPr id="95" name="Google Shape;95;p9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98"/>
          <p:cNvSpPr txBox="1"/>
          <p:nvPr>
            <p:ph idx="1" type="body"/>
          </p:nvPr>
        </p:nvSpPr>
        <p:spPr>
          <a:xfrm>
            <a:off x="5183188" y="465083"/>
            <a:ext cx="6172200" cy="539596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98"/>
          <p:cNvSpPr txBox="1"/>
          <p:nvPr>
            <p:ph idx="2" type="body"/>
          </p:nvPr>
        </p:nvSpPr>
        <p:spPr>
          <a:xfrm>
            <a:off x="839788" y="2404240"/>
            <a:ext cx="3932237" cy="346474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101" name="Google Shape;101;p98"/>
          <p:cNvGrpSpPr/>
          <p:nvPr/>
        </p:nvGrpSpPr>
        <p:grpSpPr>
          <a:xfrm>
            <a:off x="4379" y="2052590"/>
            <a:ext cx="12192002" cy="227812"/>
            <a:chOff x="0" y="1256431"/>
            <a:chExt cx="12192000" cy="227812"/>
          </a:xfrm>
        </p:grpSpPr>
        <p:sp>
          <p:nvSpPr>
            <p:cNvPr id="102" name="Google Shape;102;p98"/>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8"/>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2" name="Shape 22"/>
        <p:cNvGrpSpPr/>
        <p:nvPr/>
      </p:nvGrpSpPr>
      <p:grpSpPr>
        <a:xfrm>
          <a:off x="0" y="0"/>
          <a:ext cx="0" cy="0"/>
          <a:chOff x="0" y="0"/>
          <a:chExt cx="0" cy="0"/>
        </a:xfrm>
      </p:grpSpPr>
      <p:sp>
        <p:nvSpPr>
          <p:cNvPr id="23" name="Google Shape;23;p90"/>
          <p:cNvSpPr txBox="1"/>
          <p:nvPr>
            <p:ph type="title"/>
          </p:nvPr>
        </p:nvSpPr>
        <p:spPr>
          <a:xfrm>
            <a:off x="839788" y="365126"/>
            <a:ext cx="10515600" cy="8913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9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9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88888"/>
              </a:solidFill>
              <a:latin typeface="Twentieth Century"/>
              <a:ea typeface="Twentieth Century"/>
              <a:cs typeface="Twentieth Century"/>
              <a:sym typeface="Twentieth Century"/>
            </a:endParaRPr>
          </a:p>
        </p:txBody>
      </p:sp>
      <p:grpSp>
        <p:nvGrpSpPr>
          <p:cNvPr id="31" name="Google Shape;31;p90"/>
          <p:cNvGrpSpPr/>
          <p:nvPr/>
        </p:nvGrpSpPr>
        <p:grpSpPr>
          <a:xfrm>
            <a:off x="0" y="1256431"/>
            <a:ext cx="12192000" cy="227812"/>
            <a:chOff x="0" y="1256431"/>
            <a:chExt cx="12192000" cy="227812"/>
          </a:xfrm>
        </p:grpSpPr>
        <p:sp>
          <p:nvSpPr>
            <p:cNvPr id="32" name="Google Shape;32;p90"/>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90"/>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9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88888"/>
              </a:solidFill>
              <a:latin typeface="Twentieth Century"/>
              <a:ea typeface="Twentieth Century"/>
              <a:cs typeface="Twentieth Century"/>
              <a:sym typeface="Twentieth Century"/>
            </a:endParaRPr>
          </a:p>
        </p:txBody>
      </p:sp>
      <p:grpSp>
        <p:nvGrpSpPr>
          <p:cNvPr id="40" name="Google Shape;40;p91"/>
          <p:cNvGrpSpPr/>
          <p:nvPr/>
        </p:nvGrpSpPr>
        <p:grpSpPr>
          <a:xfrm>
            <a:off x="0" y="1256431"/>
            <a:ext cx="12192000" cy="227812"/>
            <a:chOff x="0" y="1256431"/>
            <a:chExt cx="12192000" cy="227812"/>
          </a:xfrm>
        </p:grpSpPr>
        <p:sp>
          <p:nvSpPr>
            <p:cNvPr id="41" name="Google Shape;41;p91"/>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91"/>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7" name="Shape 47"/>
        <p:cNvGrpSpPr/>
        <p:nvPr/>
      </p:nvGrpSpPr>
      <p:grpSpPr>
        <a:xfrm>
          <a:off x="0" y="0"/>
          <a:ext cx="0" cy="0"/>
          <a:chOff x="0" y="0"/>
          <a:chExt cx="0" cy="0"/>
        </a:xfrm>
      </p:grpSpPr>
      <p:sp>
        <p:nvSpPr>
          <p:cNvPr id="48" name="Google Shape;48;p9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3"/>
          <p:cNvSpPr txBox="1"/>
          <p:nvPr>
            <p:ph idx="1" type="body"/>
          </p:nvPr>
        </p:nvSpPr>
        <p:spPr>
          <a:xfrm>
            <a:off x="5183188" y="2388476"/>
            <a:ext cx="6172200" cy="3472574"/>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3"/>
          <p:cNvSpPr txBox="1"/>
          <p:nvPr>
            <p:ph idx="2" type="body"/>
          </p:nvPr>
        </p:nvSpPr>
        <p:spPr>
          <a:xfrm>
            <a:off x="839788" y="2356944"/>
            <a:ext cx="3932237" cy="35120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54" name="Google Shape;54;p93"/>
          <p:cNvGrpSpPr/>
          <p:nvPr/>
        </p:nvGrpSpPr>
        <p:grpSpPr>
          <a:xfrm>
            <a:off x="0" y="2054469"/>
            <a:ext cx="12192000" cy="227812"/>
            <a:chOff x="0" y="1256431"/>
            <a:chExt cx="12192000" cy="227812"/>
          </a:xfrm>
        </p:grpSpPr>
        <p:sp>
          <p:nvSpPr>
            <p:cNvPr id="55" name="Google Shape;55;p93"/>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93"/>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7" name="Shape 57"/>
        <p:cNvGrpSpPr/>
        <p:nvPr/>
      </p:nvGrpSpPr>
      <p:grpSpPr>
        <a:xfrm>
          <a:off x="0" y="0"/>
          <a:ext cx="0" cy="0"/>
          <a:chOff x="0" y="0"/>
          <a:chExt cx="0" cy="0"/>
        </a:xfrm>
      </p:grpSpPr>
      <p:sp>
        <p:nvSpPr>
          <p:cNvPr id="58" name="Google Shape;58;p9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63" name="Google Shape;63;p94"/>
          <p:cNvGrpSpPr/>
          <p:nvPr/>
        </p:nvGrpSpPr>
        <p:grpSpPr>
          <a:xfrm>
            <a:off x="0" y="4433183"/>
            <a:ext cx="12192000" cy="227812"/>
            <a:chOff x="0" y="1256431"/>
            <a:chExt cx="12192000" cy="227812"/>
          </a:xfrm>
        </p:grpSpPr>
        <p:sp>
          <p:nvSpPr>
            <p:cNvPr id="64" name="Google Shape;64;p94"/>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94"/>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6" name="Shape 66"/>
        <p:cNvGrpSpPr/>
        <p:nvPr/>
      </p:nvGrpSpPr>
      <p:grpSpPr>
        <a:xfrm>
          <a:off x="0" y="0"/>
          <a:ext cx="0" cy="0"/>
          <a:chOff x="0" y="0"/>
          <a:chExt cx="0" cy="0"/>
        </a:xfrm>
      </p:grpSpPr>
      <p:sp>
        <p:nvSpPr>
          <p:cNvPr id="67" name="Google Shape;67;p95"/>
          <p:cNvSpPr txBox="1"/>
          <p:nvPr>
            <p:ph type="title"/>
          </p:nvPr>
        </p:nvSpPr>
        <p:spPr>
          <a:xfrm>
            <a:off x="8724900" y="365125"/>
            <a:ext cx="2628900" cy="581183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5"/>
          <p:cNvSpPr txBox="1"/>
          <p:nvPr>
            <p:ph idx="1" type="body"/>
          </p:nvPr>
        </p:nvSpPr>
        <p:spPr>
          <a:xfrm>
            <a:off x="838200" y="365125"/>
            <a:ext cx="7649826" cy="5811839"/>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72" name="Google Shape;72;p95"/>
          <p:cNvGrpSpPr/>
          <p:nvPr/>
        </p:nvGrpSpPr>
        <p:grpSpPr>
          <a:xfrm rot="5400000">
            <a:off x="5172931" y="3315094"/>
            <a:ext cx="6858001" cy="227812"/>
            <a:chOff x="0" y="1256431"/>
            <a:chExt cx="12192000" cy="227812"/>
          </a:xfrm>
        </p:grpSpPr>
        <p:sp>
          <p:nvSpPr>
            <p:cNvPr id="73" name="Google Shape;73;p95"/>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95"/>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5" name="Shape 75"/>
        <p:cNvGrpSpPr/>
        <p:nvPr/>
      </p:nvGrpSpPr>
      <p:grpSpPr>
        <a:xfrm>
          <a:off x="0" y="0"/>
          <a:ext cx="0" cy="0"/>
          <a:chOff x="0" y="0"/>
          <a:chExt cx="0" cy="0"/>
        </a:xfrm>
      </p:grpSpPr>
      <p:sp>
        <p:nvSpPr>
          <p:cNvPr id="76" name="Google Shape;76;p9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81" name="Google Shape;81;p96"/>
          <p:cNvGrpSpPr/>
          <p:nvPr/>
        </p:nvGrpSpPr>
        <p:grpSpPr>
          <a:xfrm>
            <a:off x="0" y="1256431"/>
            <a:ext cx="12192000" cy="227812"/>
            <a:chOff x="0" y="1256431"/>
            <a:chExt cx="12192000" cy="227812"/>
          </a:xfrm>
        </p:grpSpPr>
        <p:sp>
          <p:nvSpPr>
            <p:cNvPr id="82" name="Google Shape;82;p96"/>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96"/>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4" name="Shape 84"/>
        <p:cNvGrpSpPr/>
        <p:nvPr/>
      </p:nvGrpSpPr>
      <p:grpSpPr>
        <a:xfrm>
          <a:off x="0" y="0"/>
          <a:ext cx="0" cy="0"/>
          <a:chOff x="0" y="0"/>
          <a:chExt cx="0" cy="0"/>
        </a:xfrm>
      </p:grpSpPr>
      <p:sp>
        <p:nvSpPr>
          <p:cNvPr id="85" name="Google Shape;85;p9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o"/>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200">
              <a:solidFill>
                <a:srgbClr val="888888"/>
              </a:solidFill>
              <a:latin typeface="Twentieth Century"/>
              <a:ea typeface="Twentieth Century"/>
              <a:cs typeface="Twentieth Century"/>
              <a:sym typeface="Twentieth Century"/>
            </a:endParaRPr>
          </a:p>
        </p:txBody>
      </p:sp>
      <p:grpSp>
        <p:nvGrpSpPr>
          <p:cNvPr id="91" name="Google Shape;91;p97"/>
          <p:cNvGrpSpPr/>
          <p:nvPr/>
        </p:nvGrpSpPr>
        <p:grpSpPr>
          <a:xfrm>
            <a:off x="0" y="1256431"/>
            <a:ext cx="12192000" cy="227812"/>
            <a:chOff x="0" y="1256431"/>
            <a:chExt cx="12192000" cy="227812"/>
          </a:xfrm>
        </p:grpSpPr>
        <p:sp>
          <p:nvSpPr>
            <p:cNvPr id="92" name="Google Shape;92;p97"/>
            <p:cNvSpPr/>
            <p:nvPr/>
          </p:nvSpPr>
          <p:spPr>
            <a:xfrm>
              <a:off x="812800" y="1256431"/>
              <a:ext cx="11379200" cy="227812"/>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7"/>
            <p:cNvSpPr/>
            <p:nvPr/>
          </p:nvSpPr>
          <p:spPr>
            <a:xfrm>
              <a:off x="0" y="1256431"/>
              <a:ext cx="812800" cy="22740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88"/>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www.youtube.com/watch?v=vXmHXRJKk48" TargetMode="External"/><Relationship Id="rId5" Type="http://schemas.openxmlformats.org/officeDocument/2006/relationships/hyperlink" Target="https://www.youtube.com/watch?v=xrUvFJWlYC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hyperlink" Target="https://www.quora.com/What-is-a-batch-operating-system-time-sharing-operating-system-distributed-operating-system-network-operating-system-and-an-embedded-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vmlDrawing" Target="../drawings/vmlDrawing1.vml"/><Relationship Id="rId4" Type="http://schemas.openxmlformats.org/officeDocument/2006/relationships/oleObject" Target="../embeddings/oleObject1.bin"/><Relationship Id="rId10" Type="http://schemas.openxmlformats.org/officeDocument/2006/relationships/hyperlink" Target="https://ece.uwaterloo.ca/~agurfink/ece650.f17/" TargetMode="External"/><Relationship Id="rId9" Type="http://schemas.openxmlformats.org/officeDocument/2006/relationships/image" Target="../media/image14.png"/><Relationship Id="rId5" Type="http://schemas.openxmlformats.org/officeDocument/2006/relationships/oleObject" Target="../embeddings/oleObject1.bin"/><Relationship Id="rId6" Type="http://schemas.openxmlformats.org/officeDocument/2006/relationships/image" Target="../media/image18.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hyperlink" Target="https://ece.uwaterloo.ca/~agurfink/ece650.f1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hyperlink" Target="https://www.openpr.com/news/1899972/distributed-operating-system-market-a-latest-research-repor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 Id="rId4" Type="http://schemas.openxmlformats.org/officeDocument/2006/relationships/hyperlink" Target="https://www.studytonight.com/operating-system/system-call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1.png"/><Relationship Id="rId4" Type="http://schemas.openxmlformats.org/officeDocument/2006/relationships/hyperlink" Target="https://www.cs.nmt.edu/~cs32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2.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faculty.salina.k-state.edu/tim/ossg/Introduction/struct.html" TargetMode="External"/><Relationship Id="rId4" Type="http://schemas.openxmlformats.org/officeDocument/2006/relationships/hyperlink" Target="http://faculty.salina.k-state.edu/tim/ossg/Introduction/OSrole.html" TargetMode="External"/><Relationship Id="rId5" Type="http://schemas.openxmlformats.org/officeDocument/2006/relationships/hyperlink" Target="https://www.tutorialspoint.com/operating-system-generation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7.gi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841941" y="1702594"/>
            <a:ext cx="10508118" cy="345281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Twentieth Century"/>
              <a:buNone/>
            </a:pPr>
            <a:r>
              <a:rPr b="1" i="0" lang="en-US" sz="4400" u="none" cap="none" strike="noStrike">
                <a:solidFill>
                  <a:srgbClr val="000000"/>
                </a:solidFill>
                <a:latin typeface="Twentieth Century"/>
                <a:ea typeface="Twentieth Century"/>
                <a:cs typeface="Twentieth Century"/>
                <a:sym typeface="Twentieth Century"/>
              </a:rPr>
              <a:t>UNIT - 1</a:t>
            </a:r>
            <a:br>
              <a:rPr b="1" i="0" lang="en-US" sz="4400" u="none" cap="none" strike="noStrike">
                <a:solidFill>
                  <a:srgbClr val="000000"/>
                </a:solidFill>
                <a:latin typeface="Twentieth Century"/>
                <a:ea typeface="Twentieth Century"/>
                <a:cs typeface="Twentieth Century"/>
                <a:sym typeface="Twentieth Century"/>
              </a:rPr>
            </a:br>
            <a:r>
              <a:rPr b="1" i="0" lang="en-US" sz="4400" u="none" cap="none" strike="noStrike">
                <a:solidFill>
                  <a:srgbClr val="000000"/>
                </a:solidFill>
                <a:latin typeface="Twentieth Century"/>
                <a:ea typeface="Twentieth Century"/>
                <a:cs typeface="Twentieth Century"/>
                <a:sym typeface="Twentieth Century"/>
              </a:rPr>
              <a:t>INTRODUCTION</a:t>
            </a:r>
            <a:br>
              <a:rPr b="1" i="0" lang="en-US" sz="4400" u="none" cap="none" strike="noStrike">
                <a:solidFill>
                  <a:srgbClr val="000000"/>
                </a:solidFill>
                <a:latin typeface="Twentieth Century"/>
                <a:ea typeface="Twentieth Century"/>
                <a:cs typeface="Twentieth Century"/>
                <a:sym typeface="Twentieth Century"/>
              </a:rPr>
            </a:br>
            <a:r>
              <a:rPr b="1" i="0" lang="en-US" sz="4400" u="none" cap="none" strike="noStrike">
                <a:solidFill>
                  <a:srgbClr val="000000"/>
                </a:solidFill>
                <a:latin typeface="Twentieth Century"/>
                <a:ea typeface="Twentieth Century"/>
                <a:cs typeface="Twentieth Century"/>
                <a:sym typeface="Twentieth Century"/>
              </a:rPr>
              <a:t>   </a:t>
            </a:r>
            <a:endParaRPr b="1" i="0" sz="4400" u="none" cap="none" strike="noStrike">
              <a:solidFill>
                <a:srgbClr val="000000"/>
              </a:solidFill>
              <a:latin typeface="Twentieth Century"/>
              <a:ea typeface="Twentieth Century"/>
              <a:cs typeface="Twentieth Century"/>
              <a:sym typeface="Twentieth Century"/>
            </a:endParaRPr>
          </a:p>
        </p:txBody>
      </p:sp>
      <p:sp>
        <p:nvSpPr>
          <p:cNvPr id="109" name="Google Shape;109;p1"/>
          <p:cNvSpPr txBox="1"/>
          <p:nvPr>
            <p:ph idx="1" type="subTitle"/>
          </p:nvPr>
        </p:nvSpPr>
        <p:spPr>
          <a:xfrm>
            <a:off x="3055172" y="5521593"/>
            <a:ext cx="9144000" cy="5553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2F2F2"/>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u="sng"/>
              <a:t>Operating System </a:t>
            </a:r>
            <a:endParaRPr u="sng"/>
          </a:p>
        </p:txBody>
      </p:sp>
      <p:pic>
        <p:nvPicPr>
          <p:cNvPr id="163" name="Google Shape;163;p10"/>
          <p:cNvPicPr preferRelativeResize="0"/>
          <p:nvPr/>
        </p:nvPicPr>
        <p:blipFill rotWithShape="1">
          <a:blip r:embed="rId3">
            <a:alphaModFix/>
          </a:blip>
          <a:srcRect b="0" l="0" r="0" t="0"/>
          <a:stretch/>
        </p:blipFill>
        <p:spPr>
          <a:xfrm>
            <a:off x="7318664" y="1539260"/>
            <a:ext cx="4572000" cy="4800600"/>
          </a:xfrm>
          <a:prstGeom prst="rect">
            <a:avLst/>
          </a:prstGeom>
          <a:noFill/>
          <a:ln>
            <a:noFill/>
          </a:ln>
        </p:spPr>
      </p:pic>
      <p:sp>
        <p:nvSpPr>
          <p:cNvPr id="164" name="Google Shape;164;p10"/>
          <p:cNvSpPr/>
          <p:nvPr/>
        </p:nvSpPr>
        <p:spPr>
          <a:xfrm>
            <a:off x="2372592" y="3002340"/>
            <a:ext cx="3131127"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Calibri"/>
                <a:ea typeface="Calibri"/>
                <a:cs typeface="Calibri"/>
                <a:sym typeface="Calibri"/>
              </a:rPr>
              <a:t>Users and Processes access the Computer’s resources through the Operating System</a:t>
            </a:r>
            <a:endParaRPr/>
          </a:p>
        </p:txBody>
      </p:sp>
      <p:sp>
        <p:nvSpPr>
          <p:cNvPr id="165" name="Google Shape;165;p10"/>
          <p:cNvSpPr txBox="1"/>
          <p:nvPr/>
        </p:nvSpPr>
        <p:spPr>
          <a:xfrm>
            <a:off x="8502732" y="6484188"/>
            <a:ext cx="283532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Figure – 1 Operating System Approach [6]</a:t>
            </a:r>
            <a:endParaRPr b="1"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4294967295" type="sldNum"/>
          </p:nvPr>
        </p:nvSpPr>
        <p:spPr>
          <a:xfrm>
            <a:off x="8255000" y="622935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Goals of an Operating System</a:t>
            </a:r>
            <a:endParaRPr/>
          </a:p>
        </p:txBody>
      </p:sp>
      <p:sp>
        <p:nvSpPr>
          <p:cNvPr id="172" name="Google Shape;17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Simplify the execution of user programs and make solving user problems easier</a:t>
            </a:r>
            <a:endParaRPr/>
          </a:p>
          <a:p>
            <a:pPr indent="-228600" lvl="0" marL="228600" rtl="0" algn="just">
              <a:lnSpc>
                <a:spcPct val="90000"/>
              </a:lnSpc>
              <a:spcBef>
                <a:spcPts val="1000"/>
              </a:spcBef>
              <a:spcAft>
                <a:spcPts val="0"/>
              </a:spcAft>
              <a:buClr>
                <a:schemeClr val="dk1"/>
              </a:buClr>
              <a:buSzPts val="2800"/>
              <a:buChar char="•"/>
            </a:pPr>
            <a:r>
              <a:rPr lang="en-US"/>
              <a:t>Use computer hardware efficiently</a:t>
            </a:r>
            <a:endParaRPr/>
          </a:p>
          <a:p>
            <a:pPr indent="-457200" lvl="1" marL="914400" rtl="0" algn="just">
              <a:lnSpc>
                <a:spcPct val="90000"/>
              </a:lnSpc>
              <a:spcBef>
                <a:spcPts val="500"/>
              </a:spcBef>
              <a:spcAft>
                <a:spcPts val="0"/>
              </a:spcAft>
              <a:buClr>
                <a:schemeClr val="dk1"/>
              </a:buClr>
              <a:buSzPts val="2400"/>
              <a:buChar char="⮚"/>
            </a:pPr>
            <a:r>
              <a:rPr lang="en-US"/>
              <a:t>Allow sharing of hardware and software resources.</a:t>
            </a:r>
            <a:endParaRPr/>
          </a:p>
          <a:p>
            <a:pPr indent="-228600" lvl="0" marL="228600" rtl="0" algn="just">
              <a:lnSpc>
                <a:spcPct val="90000"/>
              </a:lnSpc>
              <a:spcBef>
                <a:spcPts val="1000"/>
              </a:spcBef>
              <a:spcAft>
                <a:spcPts val="0"/>
              </a:spcAft>
              <a:buClr>
                <a:schemeClr val="dk1"/>
              </a:buClr>
              <a:buSzPts val="2800"/>
              <a:buChar char="•"/>
            </a:pPr>
            <a:r>
              <a:rPr lang="en-US"/>
              <a:t>Make application software portable and flexible</a:t>
            </a:r>
            <a:endParaRPr/>
          </a:p>
          <a:p>
            <a:pPr indent="-228600" lvl="0" marL="228600" rtl="0" algn="just">
              <a:lnSpc>
                <a:spcPct val="90000"/>
              </a:lnSpc>
              <a:spcBef>
                <a:spcPts val="1000"/>
              </a:spcBef>
              <a:spcAft>
                <a:spcPts val="0"/>
              </a:spcAft>
              <a:buClr>
                <a:schemeClr val="dk1"/>
              </a:buClr>
              <a:buSzPts val="2800"/>
              <a:buChar char="•"/>
            </a:pPr>
            <a:r>
              <a:rPr lang="en-US"/>
              <a:t>Provide isolation, security and protection among user programs</a:t>
            </a:r>
            <a:endParaRPr/>
          </a:p>
          <a:p>
            <a:pPr indent="-228600" lvl="0" marL="228600" rtl="0" algn="just">
              <a:lnSpc>
                <a:spcPct val="90000"/>
              </a:lnSpc>
              <a:spcBef>
                <a:spcPts val="1000"/>
              </a:spcBef>
              <a:spcAft>
                <a:spcPts val="0"/>
              </a:spcAft>
              <a:buClr>
                <a:schemeClr val="dk1"/>
              </a:buClr>
              <a:buSzPts val="2800"/>
              <a:buChar char="•"/>
            </a:pPr>
            <a:r>
              <a:rPr lang="en-US"/>
              <a:t>Improve overall system reliability </a:t>
            </a:r>
            <a:endParaRPr/>
          </a:p>
          <a:p>
            <a:pPr indent="-457200" lvl="1" marL="914400" rtl="0" algn="just">
              <a:lnSpc>
                <a:spcPct val="90000"/>
              </a:lnSpc>
              <a:spcBef>
                <a:spcPts val="500"/>
              </a:spcBef>
              <a:spcAft>
                <a:spcPts val="0"/>
              </a:spcAft>
              <a:buClr>
                <a:schemeClr val="dk1"/>
              </a:buClr>
              <a:buSzPts val="2400"/>
              <a:buFont typeface="Noto Sans Symbols"/>
              <a:buChar char="⮚"/>
            </a:pPr>
            <a:r>
              <a:rPr lang="en-US"/>
              <a:t>Error confinement, Fault tolerance, Reconfiguration.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199" y="273132"/>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History/Generations of Operating Systems</a:t>
            </a:r>
            <a:r>
              <a:rPr b="1" lang="en-US" sz="1400" u="sng"/>
              <a:t>[7]</a:t>
            </a:r>
            <a:endParaRPr b="1" u="sng"/>
          </a:p>
        </p:txBody>
      </p:sp>
      <p:pic>
        <p:nvPicPr>
          <p:cNvPr id="178" name="Google Shape;178;p12"/>
          <p:cNvPicPr preferRelativeResize="0"/>
          <p:nvPr/>
        </p:nvPicPr>
        <p:blipFill rotWithShape="1">
          <a:blip r:embed="rId3">
            <a:alphaModFix/>
          </a:blip>
          <a:srcRect b="0" l="0" r="0" t="0"/>
          <a:stretch/>
        </p:blipFill>
        <p:spPr>
          <a:xfrm>
            <a:off x="4285133" y="1419050"/>
            <a:ext cx="3621731" cy="5438950"/>
          </a:xfrm>
          <a:prstGeom prst="rect">
            <a:avLst/>
          </a:prstGeom>
          <a:noFill/>
          <a:ln>
            <a:noFill/>
          </a:ln>
        </p:spPr>
      </p:pic>
      <p:sp>
        <p:nvSpPr>
          <p:cNvPr id="179" name="Google Shape;179;p12"/>
          <p:cNvSpPr txBox="1"/>
          <p:nvPr/>
        </p:nvSpPr>
        <p:spPr>
          <a:xfrm>
            <a:off x="7906864" y="6488668"/>
            <a:ext cx="221233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2 Generations of OS [7]</a:t>
            </a:r>
            <a:endParaRPr b="1" sz="1200">
              <a:solidFill>
                <a:schemeClr val="dk1"/>
              </a:solidFill>
              <a:latin typeface="Calibri"/>
              <a:ea typeface="Calibri"/>
              <a:cs typeface="Calibri"/>
              <a:sym typeface="Calibri"/>
            </a:endParaRPr>
          </a:p>
        </p:txBody>
      </p:sp>
      <p:sp>
        <p:nvSpPr>
          <p:cNvPr id="180" name="Google Shape;180;p12"/>
          <p:cNvSpPr txBox="1"/>
          <p:nvPr/>
        </p:nvSpPr>
        <p:spPr>
          <a:xfrm>
            <a:off x="609600" y="6019800"/>
            <a:ext cx="33786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https://www.youtube.com/watch?v=vXmHXRJKk48</a:t>
            </a:r>
            <a:endParaRPr/>
          </a:p>
        </p:txBody>
      </p:sp>
      <p:sp>
        <p:nvSpPr>
          <p:cNvPr id="181" name="Google Shape;181;p12"/>
          <p:cNvSpPr txBox="1"/>
          <p:nvPr/>
        </p:nvSpPr>
        <p:spPr>
          <a:xfrm>
            <a:off x="685800" y="5486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5"/>
              </a:rPr>
              <a:t>https://www.youtube.com/watch?v=xrUvFJWlYCY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wentieth Century"/>
              <a:buNone/>
            </a:pPr>
            <a:r>
              <a:rPr b="1" lang="en-US" sz="2800"/>
              <a:t>The First Generation ( 1945 - 1955 ): Vacuum Tubes and Plugboards</a:t>
            </a:r>
            <a:endParaRPr b="1" sz="2800"/>
          </a:p>
        </p:txBody>
      </p:sp>
      <p:sp>
        <p:nvSpPr>
          <p:cNvPr id="187" name="Google Shape;18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Digital computers were not constructed until the second world war. Calculating engines with mechanical relays were built at that time. However, the mechanical relays were very slow and were later replaced with vacuum tubes. These machines were enormous but were still very slow.</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descr="JE001547.jpg" id="188" name="Google Shape;188;p13"/>
          <p:cNvPicPr preferRelativeResize="0"/>
          <p:nvPr/>
        </p:nvPicPr>
        <p:blipFill rotWithShape="1">
          <a:blip r:embed="rId3">
            <a:alphaModFix/>
          </a:blip>
          <a:srcRect b="0" l="-24188" r="-24187" t="0"/>
          <a:stretch/>
        </p:blipFill>
        <p:spPr>
          <a:xfrm>
            <a:off x="6711538" y="3939826"/>
            <a:ext cx="4736275" cy="2557451"/>
          </a:xfrm>
          <a:prstGeom prst="rect">
            <a:avLst/>
          </a:prstGeom>
          <a:noFill/>
          <a:ln>
            <a:noFill/>
          </a:ln>
        </p:spPr>
      </p:pic>
      <p:pic>
        <p:nvPicPr>
          <p:cNvPr descr="ENIAC-vacuumtubes.jpg" id="189" name="Google Shape;189;p13"/>
          <p:cNvPicPr preferRelativeResize="0"/>
          <p:nvPr/>
        </p:nvPicPr>
        <p:blipFill rotWithShape="1">
          <a:blip r:embed="rId4">
            <a:alphaModFix/>
          </a:blip>
          <a:srcRect b="0" l="0" r="0" t="0"/>
          <a:stretch/>
        </p:blipFill>
        <p:spPr>
          <a:xfrm>
            <a:off x="1648867" y="3939826"/>
            <a:ext cx="4447133" cy="2577655"/>
          </a:xfrm>
          <a:prstGeom prst="rect">
            <a:avLst/>
          </a:prstGeom>
          <a:noFill/>
          <a:ln>
            <a:noFill/>
          </a:ln>
        </p:spPr>
      </p:pic>
      <p:sp>
        <p:nvSpPr>
          <p:cNvPr id="190" name="Google Shape;190;p13"/>
          <p:cNvSpPr txBox="1"/>
          <p:nvPr/>
        </p:nvSpPr>
        <p:spPr>
          <a:xfrm>
            <a:off x="2972410" y="6517481"/>
            <a:ext cx="18000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3  Vacuum Tubes</a:t>
            </a:r>
            <a:endParaRPr b="1" sz="1200">
              <a:solidFill>
                <a:schemeClr val="dk1"/>
              </a:solidFill>
              <a:latin typeface="Calibri"/>
              <a:ea typeface="Calibri"/>
              <a:cs typeface="Calibri"/>
              <a:sym typeface="Calibri"/>
            </a:endParaRPr>
          </a:p>
        </p:txBody>
      </p:sp>
      <p:sp>
        <p:nvSpPr>
          <p:cNvPr id="191" name="Google Shape;191;p13"/>
          <p:cNvSpPr txBox="1"/>
          <p:nvPr/>
        </p:nvSpPr>
        <p:spPr>
          <a:xfrm>
            <a:off x="8300647" y="6497277"/>
            <a:ext cx="19321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4 1940s computers</a:t>
            </a:r>
            <a:endParaRPr b="1"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197" name="Google Shape;197;p14"/>
          <p:cNvSpPr txBox="1"/>
          <p:nvPr>
            <p:ph idx="1" type="body"/>
          </p:nvPr>
        </p:nvSpPr>
        <p:spPr>
          <a:xfrm>
            <a:off x="838200" y="1506970"/>
            <a:ext cx="10515600" cy="53510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These early computers were designed, built and maintained by a single group of people. Programming languages were unknown and there were no operating systems so all the programming was done in machine language. All the problems were simple numerical calculations.</a:t>
            </a:r>
            <a:endParaRPr/>
          </a:p>
          <a:p>
            <a:pPr indent="-228600" lvl="0" marL="228600" rtl="0" algn="just">
              <a:lnSpc>
                <a:spcPct val="90000"/>
              </a:lnSpc>
              <a:spcBef>
                <a:spcPts val="1000"/>
              </a:spcBef>
              <a:spcAft>
                <a:spcPts val="0"/>
              </a:spcAft>
              <a:buClr>
                <a:schemeClr val="dk1"/>
              </a:buClr>
              <a:buSzPts val="2800"/>
              <a:buChar char="•"/>
            </a:pPr>
            <a:r>
              <a:rPr lang="en-US"/>
              <a:t>By the 1950’s punch cards were introduced and this improved the computer system. Instead of using plugboards, programs were written on cards and read into the system.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free_punch_cards.gif" id="198" name="Google Shape;198;p14"/>
          <p:cNvPicPr preferRelativeResize="0"/>
          <p:nvPr/>
        </p:nvPicPr>
        <p:blipFill rotWithShape="1">
          <a:blip r:embed="rId3">
            <a:alphaModFix/>
          </a:blip>
          <a:srcRect b="0" l="0" r="0" t="0"/>
          <a:stretch/>
        </p:blipFill>
        <p:spPr>
          <a:xfrm>
            <a:off x="5999019" y="4119606"/>
            <a:ext cx="6192982" cy="2738393"/>
          </a:xfrm>
          <a:prstGeom prst="rect">
            <a:avLst/>
          </a:prstGeom>
          <a:noFill/>
          <a:ln>
            <a:noFill/>
          </a:ln>
        </p:spPr>
      </p:pic>
      <p:sp>
        <p:nvSpPr>
          <p:cNvPr id="199" name="Google Shape;199;p14"/>
          <p:cNvSpPr txBox="1"/>
          <p:nvPr/>
        </p:nvSpPr>
        <p:spPr>
          <a:xfrm>
            <a:off x="4112442" y="6493731"/>
            <a:ext cx="15933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5  Plugboards</a:t>
            </a:r>
            <a:endParaRPr b="1"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838200" y="365126"/>
            <a:ext cx="113538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wentieth Century"/>
              <a:buNone/>
            </a:pPr>
            <a:r>
              <a:rPr b="1" lang="en-US" sz="2800"/>
              <a:t>The Second Generation(1955 - 1965): Transistors &amp; Batch Systems</a:t>
            </a:r>
            <a:endParaRPr b="1" sz="4000"/>
          </a:p>
        </p:txBody>
      </p:sp>
      <p:sp>
        <p:nvSpPr>
          <p:cNvPr id="205" name="Google Shape;2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Transistors led to the development of the computer systems that could be manufactured and sold to paying customers. These machines were known as mainframes and were locked in air-conditioned computer rooms with staff to operate them.</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Batch System was introduced to reduce the wasted time in the computer. A tray full of jobs was collected in the input room and read into the magnetic tape.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Font typeface="Twentieth Century"/>
              <a:buNone/>
            </a:pPr>
            <a:r>
              <a:rPr b="1" lang="en-US" sz="2800"/>
              <a:t>The Third Generation (1965-1980): Integrated Circuits &amp; Multiprogramming</a:t>
            </a:r>
            <a:endParaRPr b="1" sz="2000"/>
          </a:p>
        </p:txBody>
      </p:sp>
      <p:sp>
        <p:nvSpPr>
          <p:cNvPr id="211" name="Google Shape;2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Until the 1960’s, there were two types of computer systems i.e the scientific and the commercial computers. These were combined by IBM in the System/360. This used integrated circuits and provided a major price and performance advantage over the second generation systems.</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third generation operating systems also introduced multiprogramming. This meant that the processor was not idle while a job was completing its I/O operation. Another job was scheduled on the processor so that its time would not be wasted.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wentieth Century"/>
              <a:buNone/>
            </a:pPr>
            <a:r>
              <a:rPr b="1" lang="en-US" sz="2800"/>
              <a:t>The Fourth Generation (1980-Present): Personal Computers</a:t>
            </a:r>
            <a:endParaRPr b="1" sz="4000"/>
          </a:p>
        </p:txBody>
      </p:sp>
      <p:sp>
        <p:nvSpPr>
          <p:cNvPr id="217" name="Google Shape;2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Personal Computers were easy to create with the development of large-scale integrated circuits. These were chips containing thousands of transistors on a square centimetre of silicon.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advent of personal computers also led to the growth of networks. This created network operating systems and distributed operating systems. The users were aware of a network while using a network operating system and could log in to remote machines and copy files from one machine to another.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18"/>
          <p:cNvGrpSpPr/>
          <p:nvPr/>
        </p:nvGrpSpPr>
        <p:grpSpPr>
          <a:xfrm>
            <a:off x="2073276" y="2339976"/>
            <a:ext cx="8366125" cy="3222625"/>
            <a:chOff x="1800" y="2168"/>
            <a:chExt cx="8771" cy="3272"/>
          </a:xfrm>
        </p:grpSpPr>
        <p:sp>
          <p:nvSpPr>
            <p:cNvPr id="223" name="Google Shape;223;p18"/>
            <p:cNvSpPr txBox="1"/>
            <p:nvPr/>
          </p:nvSpPr>
          <p:spPr>
            <a:xfrm>
              <a:off x="1800" y="2382"/>
              <a:ext cx="1751" cy="13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24" name="Google Shape;224;p18"/>
            <p:cNvSpPr txBox="1"/>
            <p:nvPr/>
          </p:nvSpPr>
          <p:spPr>
            <a:xfrm>
              <a:off x="4140" y="2382"/>
              <a:ext cx="1751" cy="13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25" name="Google Shape;225;p18"/>
            <p:cNvSpPr txBox="1"/>
            <p:nvPr/>
          </p:nvSpPr>
          <p:spPr>
            <a:xfrm>
              <a:off x="6480" y="2382"/>
              <a:ext cx="1751" cy="13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26" name="Google Shape;226;p18"/>
            <p:cNvSpPr txBox="1"/>
            <p:nvPr/>
          </p:nvSpPr>
          <p:spPr>
            <a:xfrm>
              <a:off x="8820" y="2202"/>
              <a:ext cx="1751" cy="13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27" name="Google Shape;227;p18"/>
            <p:cNvSpPr/>
            <p:nvPr/>
          </p:nvSpPr>
          <p:spPr>
            <a:xfrm>
              <a:off x="3270" y="2213"/>
              <a:ext cx="1260" cy="900"/>
            </a:xfrm>
            <a:custGeom>
              <a:rect b="b" l="l" r="r" t="t"/>
              <a:pathLst>
                <a:path extrusionOk="0" h="420" w="1260">
                  <a:moveTo>
                    <a:pt x="0" y="360"/>
                  </a:moveTo>
                  <a:cubicBezTo>
                    <a:pt x="195" y="180"/>
                    <a:pt x="390" y="0"/>
                    <a:pt x="540" y="0"/>
                  </a:cubicBezTo>
                  <a:cubicBezTo>
                    <a:pt x="690" y="0"/>
                    <a:pt x="780" y="300"/>
                    <a:pt x="900" y="360"/>
                  </a:cubicBezTo>
                  <a:cubicBezTo>
                    <a:pt x="1020" y="420"/>
                    <a:pt x="1200" y="360"/>
                    <a:pt x="1260" y="36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8" name="Google Shape;228;p18"/>
            <p:cNvSpPr/>
            <p:nvPr/>
          </p:nvSpPr>
          <p:spPr>
            <a:xfrm>
              <a:off x="5449" y="2772"/>
              <a:ext cx="1215" cy="285"/>
            </a:xfrm>
            <a:custGeom>
              <a:rect b="b" l="l" r="r" t="t"/>
              <a:pathLst>
                <a:path extrusionOk="0" h="390" w="1620">
                  <a:moveTo>
                    <a:pt x="0" y="390"/>
                  </a:moveTo>
                  <a:cubicBezTo>
                    <a:pt x="30" y="225"/>
                    <a:pt x="60" y="60"/>
                    <a:pt x="180" y="30"/>
                  </a:cubicBezTo>
                  <a:cubicBezTo>
                    <a:pt x="300" y="0"/>
                    <a:pt x="480" y="150"/>
                    <a:pt x="720" y="210"/>
                  </a:cubicBezTo>
                  <a:cubicBezTo>
                    <a:pt x="960" y="270"/>
                    <a:pt x="1470" y="360"/>
                    <a:pt x="1620" y="39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9" name="Google Shape;229;p18"/>
            <p:cNvSpPr/>
            <p:nvPr/>
          </p:nvSpPr>
          <p:spPr>
            <a:xfrm>
              <a:off x="7710" y="2168"/>
              <a:ext cx="1260" cy="600"/>
            </a:xfrm>
            <a:custGeom>
              <a:rect b="b" l="l" r="r" t="t"/>
              <a:pathLst>
                <a:path extrusionOk="0" h="600" w="1260">
                  <a:moveTo>
                    <a:pt x="0" y="600"/>
                  </a:moveTo>
                  <a:cubicBezTo>
                    <a:pt x="300" y="360"/>
                    <a:pt x="600" y="120"/>
                    <a:pt x="720" y="60"/>
                  </a:cubicBezTo>
                  <a:cubicBezTo>
                    <a:pt x="840" y="0"/>
                    <a:pt x="630" y="180"/>
                    <a:pt x="720" y="240"/>
                  </a:cubicBezTo>
                  <a:cubicBezTo>
                    <a:pt x="810" y="300"/>
                    <a:pt x="1170" y="390"/>
                    <a:pt x="1260" y="42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cxnSp>
          <p:nvCxnSpPr>
            <p:cNvPr id="230" name="Google Shape;230;p18"/>
            <p:cNvCxnSpPr/>
            <p:nvPr/>
          </p:nvCxnSpPr>
          <p:spPr>
            <a:xfrm flipH="1">
              <a:off x="6514" y="3297"/>
              <a:ext cx="3120" cy="1170"/>
            </a:xfrm>
            <a:prstGeom prst="straightConnector1">
              <a:avLst/>
            </a:prstGeom>
            <a:noFill/>
            <a:ln cap="flat" cmpd="sng" w="9525">
              <a:solidFill>
                <a:srgbClr val="000000"/>
              </a:solidFill>
              <a:prstDash val="solid"/>
              <a:round/>
              <a:headEnd len="med" w="med" type="none"/>
              <a:tailEnd len="med" w="med" type="triangle"/>
            </a:ln>
          </p:spPr>
        </p:cxnSp>
        <p:sp>
          <p:nvSpPr>
            <p:cNvPr id="231" name="Google Shape;231;p18"/>
            <p:cNvSpPr txBox="1"/>
            <p:nvPr/>
          </p:nvSpPr>
          <p:spPr>
            <a:xfrm>
              <a:off x="3960" y="4480"/>
              <a:ext cx="3585" cy="96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Each is a computer having its own CPU, RAM, etc. An OS supporting networks is installed on them.</a:t>
              </a:r>
              <a:endParaRPr/>
            </a:p>
          </p:txBody>
        </p:sp>
        <p:cxnSp>
          <p:nvCxnSpPr>
            <p:cNvPr id="232" name="Google Shape;232;p18"/>
            <p:cNvCxnSpPr/>
            <p:nvPr/>
          </p:nvCxnSpPr>
          <p:spPr>
            <a:xfrm>
              <a:off x="3345" y="3420"/>
              <a:ext cx="1785" cy="1095"/>
            </a:xfrm>
            <a:prstGeom prst="straightConnector1">
              <a:avLst/>
            </a:prstGeom>
            <a:noFill/>
            <a:ln cap="flat" cmpd="sng" w="9525">
              <a:solidFill>
                <a:srgbClr val="000000"/>
              </a:solidFill>
              <a:prstDash val="solid"/>
              <a:round/>
              <a:headEnd len="med" w="med" type="none"/>
              <a:tailEnd len="med" w="med" type="triangle"/>
            </a:ln>
          </p:spPr>
        </p:cxnSp>
        <p:cxnSp>
          <p:nvCxnSpPr>
            <p:cNvPr id="233" name="Google Shape;233;p18"/>
            <p:cNvCxnSpPr/>
            <p:nvPr/>
          </p:nvCxnSpPr>
          <p:spPr>
            <a:xfrm>
              <a:off x="5310" y="3660"/>
              <a:ext cx="60" cy="750"/>
            </a:xfrm>
            <a:prstGeom prst="straightConnector1">
              <a:avLst/>
            </a:prstGeom>
            <a:noFill/>
            <a:ln cap="flat" cmpd="sng" w="9525">
              <a:solidFill>
                <a:srgbClr val="000000"/>
              </a:solidFill>
              <a:prstDash val="solid"/>
              <a:round/>
              <a:headEnd len="med" w="med" type="none"/>
              <a:tailEnd len="med" w="med" type="triangle"/>
            </a:ln>
          </p:spPr>
        </p:cxnSp>
        <p:cxnSp>
          <p:nvCxnSpPr>
            <p:cNvPr id="234" name="Google Shape;234;p18"/>
            <p:cNvCxnSpPr/>
            <p:nvPr/>
          </p:nvCxnSpPr>
          <p:spPr>
            <a:xfrm flipH="1">
              <a:off x="5640" y="3525"/>
              <a:ext cx="1635" cy="915"/>
            </a:xfrm>
            <a:prstGeom prst="straightConnector1">
              <a:avLst/>
            </a:prstGeom>
            <a:noFill/>
            <a:ln cap="flat" cmpd="sng" w="9525">
              <a:solidFill>
                <a:srgbClr val="000000"/>
              </a:solidFill>
              <a:prstDash val="solid"/>
              <a:round/>
              <a:headEnd len="med" w="med" type="none"/>
              <a:tailEnd len="med" w="med" type="triangle"/>
            </a:ln>
          </p:spPr>
        </p:cxnSp>
      </p:grpSp>
      <p:pic>
        <p:nvPicPr>
          <p:cNvPr id="235" name="Google Shape;235;p18"/>
          <p:cNvPicPr preferRelativeResize="0"/>
          <p:nvPr/>
        </p:nvPicPr>
        <p:blipFill rotWithShape="1">
          <a:blip r:embed="rId3">
            <a:alphaModFix/>
          </a:blip>
          <a:srcRect b="0" l="0" r="0" t="0"/>
          <a:stretch/>
        </p:blipFill>
        <p:spPr>
          <a:xfrm>
            <a:off x="2816225" y="2957513"/>
            <a:ext cx="927100" cy="787400"/>
          </a:xfrm>
          <a:prstGeom prst="rect">
            <a:avLst/>
          </a:prstGeom>
          <a:noFill/>
          <a:ln>
            <a:noFill/>
          </a:ln>
        </p:spPr>
      </p:pic>
      <p:pic>
        <p:nvPicPr>
          <p:cNvPr id="236" name="Google Shape;236;p18"/>
          <p:cNvPicPr preferRelativeResize="0"/>
          <p:nvPr/>
        </p:nvPicPr>
        <p:blipFill rotWithShape="1">
          <a:blip r:embed="rId3">
            <a:alphaModFix/>
          </a:blip>
          <a:srcRect b="0" l="0" r="0" t="0"/>
          <a:stretch/>
        </p:blipFill>
        <p:spPr>
          <a:xfrm>
            <a:off x="4625975" y="2876550"/>
            <a:ext cx="927100" cy="787400"/>
          </a:xfrm>
          <a:prstGeom prst="rect">
            <a:avLst/>
          </a:prstGeom>
          <a:noFill/>
          <a:ln>
            <a:noFill/>
          </a:ln>
        </p:spPr>
      </p:pic>
      <p:pic>
        <p:nvPicPr>
          <p:cNvPr id="237" name="Google Shape;237;p18"/>
          <p:cNvPicPr preferRelativeResize="0"/>
          <p:nvPr/>
        </p:nvPicPr>
        <p:blipFill rotWithShape="1">
          <a:blip r:embed="rId3">
            <a:alphaModFix/>
          </a:blip>
          <a:srcRect b="0" l="0" r="0" t="0"/>
          <a:stretch/>
        </p:blipFill>
        <p:spPr>
          <a:xfrm>
            <a:off x="6783388" y="2822575"/>
            <a:ext cx="927100" cy="787400"/>
          </a:xfrm>
          <a:prstGeom prst="rect">
            <a:avLst/>
          </a:prstGeom>
          <a:noFill/>
          <a:ln>
            <a:noFill/>
          </a:ln>
        </p:spPr>
      </p:pic>
      <p:pic>
        <p:nvPicPr>
          <p:cNvPr id="238" name="Google Shape;238;p18"/>
          <p:cNvPicPr preferRelativeResize="0"/>
          <p:nvPr/>
        </p:nvPicPr>
        <p:blipFill rotWithShape="1">
          <a:blip r:embed="rId3">
            <a:alphaModFix/>
          </a:blip>
          <a:srcRect b="0" l="0" r="0" t="0"/>
          <a:stretch/>
        </p:blipFill>
        <p:spPr>
          <a:xfrm>
            <a:off x="8912225" y="2536825"/>
            <a:ext cx="927100" cy="787400"/>
          </a:xfrm>
          <a:prstGeom prst="rect">
            <a:avLst/>
          </a:prstGeom>
          <a:noFill/>
          <a:ln>
            <a:noFill/>
          </a:ln>
        </p:spPr>
      </p:pic>
      <p:sp>
        <p:nvSpPr>
          <p:cNvPr id="239" name="Google Shape;239;p18"/>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240" name="Google Shape;240;p18"/>
          <p:cNvSpPr txBox="1"/>
          <p:nvPr/>
        </p:nvSpPr>
        <p:spPr>
          <a:xfrm>
            <a:off x="4943303" y="5828712"/>
            <a:ext cx="180799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6  Distributed OS</a:t>
            </a:r>
            <a:endParaRPr b="1"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Microsoft Windows</a:t>
            </a:r>
            <a:endParaRPr/>
          </a:p>
        </p:txBody>
      </p:sp>
      <p:sp>
        <p:nvSpPr>
          <p:cNvPr id="246" name="Google Shape;24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Arial"/>
              <a:buChar char="•"/>
            </a:pPr>
            <a:r>
              <a:rPr lang="en-US"/>
              <a:t>Microsoft created the Windows operating system in the mid-1980s.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Most recent versions are Windows 10 (released in 2015), Windows 8 (2012), Windows 7 (2009), and Windows Vista (2007).</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Windows comes pre-loaded on most new PCs, which helps to make it the most popular operating system in the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708170" y="384797"/>
            <a:ext cx="10515600" cy="89130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Twentieth Century"/>
              <a:buNone/>
            </a:pPr>
            <a:r>
              <a:rPr b="1" i="1" lang="en-US" sz="4400" u="none" cap="none" strike="noStrike">
                <a:solidFill>
                  <a:schemeClr val="dk1"/>
                </a:solidFill>
                <a:latin typeface="Twentieth Century"/>
                <a:ea typeface="Twentieth Century"/>
                <a:cs typeface="Twentieth Century"/>
                <a:sym typeface="Twentieth Century"/>
              </a:rPr>
              <a:t>Syllabus</a:t>
            </a:r>
            <a:endParaRPr b="1" i="1" sz="4400" u="none" cap="none" strike="noStrike">
              <a:solidFill>
                <a:schemeClr val="dk1"/>
              </a:solidFill>
              <a:latin typeface="Twentieth Century"/>
              <a:ea typeface="Twentieth Century"/>
              <a:cs typeface="Twentieth Century"/>
              <a:sym typeface="Twentieth Century"/>
            </a:endParaRPr>
          </a:p>
        </p:txBody>
      </p:sp>
      <p:pic>
        <p:nvPicPr>
          <p:cNvPr id="115" name="Google Shape;115;p2"/>
          <p:cNvPicPr preferRelativeResize="0"/>
          <p:nvPr/>
        </p:nvPicPr>
        <p:blipFill>
          <a:blip r:embed="rId3">
            <a:alphaModFix/>
          </a:blip>
          <a:stretch>
            <a:fillRect/>
          </a:stretch>
        </p:blipFill>
        <p:spPr>
          <a:xfrm>
            <a:off x="348075" y="1666425"/>
            <a:ext cx="11579101" cy="5213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252" name="Google Shape;25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3" name="Google Shape;253;p20"/>
          <p:cNvPicPr preferRelativeResize="0"/>
          <p:nvPr/>
        </p:nvPicPr>
        <p:blipFill rotWithShape="1">
          <a:blip r:embed="rId3">
            <a:alphaModFix/>
          </a:blip>
          <a:srcRect b="0" l="0" r="0" t="0"/>
          <a:stretch/>
        </p:blipFill>
        <p:spPr>
          <a:xfrm>
            <a:off x="1678379" y="1687624"/>
            <a:ext cx="8835241" cy="4973053"/>
          </a:xfrm>
          <a:prstGeom prst="rect">
            <a:avLst/>
          </a:prstGeom>
          <a:noFill/>
          <a:ln>
            <a:noFill/>
          </a:ln>
        </p:spPr>
      </p:pic>
      <p:sp>
        <p:nvSpPr>
          <p:cNvPr id="254" name="Google Shape;254;p20"/>
          <p:cNvSpPr txBox="1"/>
          <p:nvPr/>
        </p:nvSpPr>
        <p:spPr>
          <a:xfrm>
            <a:off x="4990804" y="6625534"/>
            <a:ext cx="167244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7  Windows 10</a:t>
            </a:r>
            <a:endParaRPr b="1"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Mac OS X</a:t>
            </a:r>
            <a:endParaRPr/>
          </a:p>
        </p:txBody>
      </p:sp>
      <p:sp>
        <p:nvSpPr>
          <p:cNvPr id="260" name="Google Shape;26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Arial"/>
              <a:buChar char="•"/>
            </a:pPr>
            <a:r>
              <a:rPr lang="en-US"/>
              <a:t>Mac OS is a line of operating systems created by Apple.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It comes preloaded on all new Macintosh computers, or Macs.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Specific versions include El Capitan (released in 2015), Yosemite (2014), Mavericks (2013), Mountain Lion (2012), and Lion (2011).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pic>
        <p:nvPicPr>
          <p:cNvPr id="266" name="Google Shape;266;p22"/>
          <p:cNvPicPr preferRelativeResize="0"/>
          <p:nvPr>
            <p:ph idx="1" type="body"/>
          </p:nvPr>
        </p:nvPicPr>
        <p:blipFill rotWithShape="1">
          <a:blip r:embed="rId3">
            <a:alphaModFix/>
          </a:blip>
          <a:srcRect b="0" l="0" r="0" t="0"/>
          <a:stretch/>
        </p:blipFill>
        <p:spPr>
          <a:xfrm>
            <a:off x="1292431" y="1366863"/>
            <a:ext cx="9607138" cy="5352637"/>
          </a:xfrm>
          <a:prstGeom prst="rect">
            <a:avLst/>
          </a:prstGeom>
          <a:noFill/>
          <a:ln>
            <a:noFill/>
          </a:ln>
        </p:spPr>
      </p:pic>
      <p:sp>
        <p:nvSpPr>
          <p:cNvPr id="267" name="Google Shape;267;p22"/>
          <p:cNvSpPr txBox="1"/>
          <p:nvPr/>
        </p:nvSpPr>
        <p:spPr>
          <a:xfrm>
            <a:off x="5026431" y="6581001"/>
            <a:ext cx="131786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8  macOS</a:t>
            </a:r>
            <a:endParaRPr b="1"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Linux</a:t>
            </a:r>
            <a:endParaRPr/>
          </a:p>
        </p:txBody>
      </p:sp>
      <p:sp>
        <p:nvSpPr>
          <p:cNvPr id="273" name="Google Shape;27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Arial"/>
              <a:buChar char="•"/>
            </a:pPr>
            <a:r>
              <a:rPr lang="en-US"/>
              <a:t>Linux (pronounced LINN-ux) is a family of open-source operating systems, which means they can be modified and distributed by anyone around the world.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The advantages of Linux are that it is free, and there are many different distributions or versions you can choose from.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a:t>linux</a:t>
            </a:r>
            <a:endParaRPr/>
          </a:p>
        </p:txBody>
      </p:sp>
      <p:pic>
        <p:nvPicPr>
          <p:cNvPr id="279" name="Google Shape;279;p24"/>
          <p:cNvPicPr preferRelativeResize="0"/>
          <p:nvPr>
            <p:ph idx="1" type="body"/>
          </p:nvPr>
        </p:nvPicPr>
        <p:blipFill rotWithShape="1">
          <a:blip r:embed="rId3">
            <a:alphaModFix/>
          </a:blip>
          <a:srcRect b="0" l="0" r="0" t="0"/>
          <a:stretch/>
        </p:blipFill>
        <p:spPr>
          <a:xfrm>
            <a:off x="1630582" y="1500566"/>
            <a:ext cx="8930836" cy="5022829"/>
          </a:xfrm>
          <a:prstGeom prst="rect">
            <a:avLst/>
          </a:prstGeom>
          <a:noFill/>
          <a:ln>
            <a:noFill/>
          </a:ln>
        </p:spPr>
      </p:pic>
      <p:sp>
        <p:nvSpPr>
          <p:cNvPr id="280" name="Google Shape;280;p24"/>
          <p:cNvSpPr txBox="1"/>
          <p:nvPr/>
        </p:nvSpPr>
        <p:spPr>
          <a:xfrm>
            <a:off x="4907677" y="6490530"/>
            <a:ext cx="157453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9  Ubuntu OS</a:t>
            </a:r>
            <a:endParaRPr b="1"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b="1" lang="en-US"/>
              <a:t>Operating systems for mobile devices</a:t>
            </a:r>
            <a:endParaRPr/>
          </a:p>
        </p:txBody>
      </p:sp>
      <p:sp>
        <p:nvSpPr>
          <p:cNvPr id="286" name="Google Shape;28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Arial"/>
              <a:buChar char="•"/>
            </a:pPr>
            <a:r>
              <a:rPr lang="en-US"/>
              <a:t>Mobile devices such as smartphones, tablets, and MP3 players are different from desktop and laptop computers, so they run operating systems that are designed specifically for mobile devices.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Examples of mobile OS - </a:t>
            </a:r>
            <a:r>
              <a:rPr lang="en-US">
                <a:solidFill>
                  <a:srgbClr val="FF0000"/>
                </a:solidFill>
              </a:rPr>
              <a:t>Apple iOS and Google Android</a:t>
            </a: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b="1" lang="en-US" u="sng"/>
              <a:t>Types of Operating Systems</a:t>
            </a:r>
            <a:endParaRPr u="sng"/>
          </a:p>
        </p:txBody>
      </p:sp>
      <p:sp>
        <p:nvSpPr>
          <p:cNvPr id="293" name="Google Shape;29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3200"/>
              <a:buFont typeface="Calibri"/>
              <a:buAutoNum type="arabicPeriod"/>
            </a:pPr>
            <a:r>
              <a:rPr lang="en-US" sz="3200"/>
              <a:t>Simple Batch System</a:t>
            </a:r>
            <a:endParaRPr/>
          </a:p>
          <a:p>
            <a:pPr indent="-457200" lvl="0" marL="457200" rtl="0" algn="l">
              <a:lnSpc>
                <a:spcPct val="90000"/>
              </a:lnSpc>
              <a:spcBef>
                <a:spcPts val="1000"/>
              </a:spcBef>
              <a:spcAft>
                <a:spcPts val="0"/>
              </a:spcAft>
              <a:buClr>
                <a:schemeClr val="dk1"/>
              </a:buClr>
              <a:buSzPts val="3200"/>
              <a:buFont typeface="Calibri"/>
              <a:buAutoNum type="arabicPeriod"/>
            </a:pPr>
            <a:r>
              <a:rPr lang="en-US" sz="3200"/>
              <a:t>Multiprogramming Batch System</a:t>
            </a:r>
            <a:endParaRPr/>
          </a:p>
          <a:p>
            <a:pPr indent="-457200" lvl="0" marL="457200" rtl="0" algn="l">
              <a:lnSpc>
                <a:spcPct val="90000"/>
              </a:lnSpc>
              <a:spcBef>
                <a:spcPts val="1000"/>
              </a:spcBef>
              <a:spcAft>
                <a:spcPts val="0"/>
              </a:spcAft>
              <a:buClr>
                <a:schemeClr val="dk1"/>
              </a:buClr>
              <a:buSzPts val="3200"/>
              <a:buFont typeface="Calibri"/>
              <a:buAutoNum type="arabicPeriod"/>
            </a:pPr>
            <a:r>
              <a:rPr lang="en-US" sz="3200"/>
              <a:t>Multitasking system</a:t>
            </a:r>
            <a:endParaRPr sz="3200"/>
          </a:p>
          <a:p>
            <a:pPr indent="-457200" lvl="0" marL="457200" rtl="0" algn="l">
              <a:lnSpc>
                <a:spcPct val="90000"/>
              </a:lnSpc>
              <a:spcBef>
                <a:spcPts val="1000"/>
              </a:spcBef>
              <a:spcAft>
                <a:spcPts val="0"/>
              </a:spcAft>
              <a:buClr>
                <a:schemeClr val="dk1"/>
              </a:buClr>
              <a:buSzPts val="3200"/>
              <a:buFont typeface="Calibri"/>
              <a:buAutoNum type="arabicPeriod"/>
            </a:pPr>
            <a:r>
              <a:rPr lang="en-US" sz="3200"/>
              <a:t>Multiprocessor System</a:t>
            </a:r>
            <a:endParaRPr/>
          </a:p>
          <a:p>
            <a:pPr indent="-457200" lvl="0" marL="457200" rtl="0" algn="l">
              <a:lnSpc>
                <a:spcPct val="90000"/>
              </a:lnSpc>
              <a:spcBef>
                <a:spcPts val="1000"/>
              </a:spcBef>
              <a:spcAft>
                <a:spcPts val="0"/>
              </a:spcAft>
              <a:buClr>
                <a:schemeClr val="dk1"/>
              </a:buClr>
              <a:buSzPts val="3200"/>
              <a:buFont typeface="Calibri"/>
              <a:buAutoNum type="arabicPeriod"/>
            </a:pPr>
            <a:r>
              <a:rPr lang="en-US" sz="3200"/>
              <a:t>Distributed Operating System</a:t>
            </a:r>
            <a:endParaRPr/>
          </a:p>
          <a:p>
            <a:pPr indent="-457200" lvl="0" marL="457200" rtl="0" algn="l">
              <a:lnSpc>
                <a:spcPct val="90000"/>
              </a:lnSpc>
              <a:spcBef>
                <a:spcPts val="1000"/>
              </a:spcBef>
              <a:spcAft>
                <a:spcPts val="0"/>
              </a:spcAft>
              <a:buClr>
                <a:schemeClr val="dk1"/>
              </a:buClr>
              <a:buSzPts val="3200"/>
              <a:buFont typeface="Calibri"/>
              <a:buAutoNum type="arabicPeriod"/>
            </a:pPr>
            <a:r>
              <a:rPr lang="en-US" sz="3200"/>
              <a:t>Real-time Operating System</a:t>
            </a:r>
            <a:endParaRPr/>
          </a:p>
          <a:p>
            <a:pPr indent="-304800" lvl="0" marL="457200" rtl="0" algn="l">
              <a:lnSpc>
                <a:spcPct val="90000"/>
              </a:lnSpc>
              <a:spcBef>
                <a:spcPts val="1000"/>
              </a:spcBef>
              <a:spcAft>
                <a:spcPts val="0"/>
              </a:spcAft>
              <a:buClr>
                <a:schemeClr val="dk1"/>
              </a:buClr>
              <a:buSzPts val="2400"/>
              <a:buFont typeface="Calibri"/>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b="1" lang="en-US"/>
              <a:t>SIMPLE BATCH SYSTEMS</a:t>
            </a:r>
            <a:endParaRPr/>
          </a:p>
        </p:txBody>
      </p:sp>
      <p:sp>
        <p:nvSpPr>
          <p:cNvPr id="299" name="Google Shape;29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FF0000"/>
              </a:buClr>
              <a:buSzPts val="2800"/>
              <a:buFont typeface="Arial"/>
              <a:buChar char="•"/>
            </a:pPr>
            <a:r>
              <a:rPr lang="en-US">
                <a:solidFill>
                  <a:srgbClr val="FF0000"/>
                </a:solidFill>
              </a:rPr>
              <a:t>No direct interaction </a:t>
            </a:r>
            <a:r>
              <a:rPr lang="en-US"/>
              <a:t>between user and computer.</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The user has to </a:t>
            </a:r>
            <a:r>
              <a:rPr lang="en-US">
                <a:solidFill>
                  <a:srgbClr val="FF0000"/>
                </a:solidFill>
              </a:rPr>
              <a:t>submit a job (</a:t>
            </a:r>
            <a:r>
              <a:rPr lang="en-US"/>
              <a:t>written on cards or tape) to a computer operator.</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Then computer operator places a </a:t>
            </a:r>
            <a:r>
              <a:rPr lang="en-US">
                <a:solidFill>
                  <a:srgbClr val="FF0000"/>
                </a:solidFill>
              </a:rPr>
              <a:t>batch of several jobs</a:t>
            </a:r>
            <a:r>
              <a:rPr lang="en-US"/>
              <a:t> on an input device.</a:t>
            </a:r>
            <a:endParaRPr/>
          </a:p>
          <a:p>
            <a:pPr indent="-165100" lvl="0" marL="342900" rtl="0" algn="just">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05" name="Google Shape;30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Font typeface="Arial"/>
              <a:buChar char="•"/>
            </a:pPr>
            <a:r>
              <a:rPr lang="en-US"/>
              <a:t>Jobs are </a:t>
            </a:r>
            <a:r>
              <a:rPr lang="en-US">
                <a:solidFill>
                  <a:srgbClr val="FF0000"/>
                </a:solidFill>
              </a:rPr>
              <a:t>batched together </a:t>
            </a:r>
            <a:r>
              <a:rPr lang="en-US"/>
              <a:t>by type of languages and requirement.</a:t>
            </a:r>
            <a:endParaRPr/>
          </a:p>
          <a:p>
            <a:pPr indent="-165100" lvl="0" marL="342900" rtl="0" algn="l">
              <a:lnSpc>
                <a:spcPct val="90000"/>
              </a:lnSpc>
              <a:spcBef>
                <a:spcPts val="1000"/>
              </a:spcBef>
              <a:spcAft>
                <a:spcPts val="0"/>
              </a:spcAft>
              <a:buClr>
                <a:schemeClr val="dk1"/>
              </a:buClr>
              <a:buSzPts val="2800"/>
              <a:buFont typeface="Arial"/>
              <a:buNone/>
            </a:pPr>
            <a:r>
              <a:t/>
            </a:r>
            <a:endParaRPr/>
          </a:p>
          <a:p>
            <a:pPr indent="-342900" lvl="0" marL="342900" rtl="0" algn="l">
              <a:lnSpc>
                <a:spcPct val="90000"/>
              </a:lnSpc>
              <a:spcBef>
                <a:spcPts val="1000"/>
              </a:spcBef>
              <a:spcAft>
                <a:spcPts val="0"/>
              </a:spcAft>
              <a:buClr>
                <a:schemeClr val="dk1"/>
              </a:buClr>
              <a:buSzPts val="2800"/>
              <a:buFont typeface="Arial"/>
              <a:buChar char="•"/>
            </a:pPr>
            <a:r>
              <a:rPr lang="en-US"/>
              <a:t>Then a special program, </a:t>
            </a:r>
            <a:r>
              <a:rPr lang="en-US">
                <a:solidFill>
                  <a:srgbClr val="FF0000"/>
                </a:solidFill>
              </a:rPr>
              <a:t>the monitor</a:t>
            </a:r>
            <a:r>
              <a:rPr lang="en-US"/>
              <a:t>, manages the execution of each program in the batch.</a:t>
            </a:r>
            <a:endParaRPr/>
          </a:p>
          <a:p>
            <a:pPr indent="-165100" lvl="0" marL="342900" rtl="0" algn="l">
              <a:lnSpc>
                <a:spcPct val="90000"/>
              </a:lnSpc>
              <a:spcBef>
                <a:spcPts val="1000"/>
              </a:spcBef>
              <a:spcAft>
                <a:spcPts val="0"/>
              </a:spcAft>
              <a:buClr>
                <a:schemeClr val="dk1"/>
              </a:buClr>
              <a:buSzPts val="2800"/>
              <a:buFont typeface="Arial"/>
              <a:buNone/>
            </a:pPr>
            <a:r>
              <a:t/>
            </a:r>
            <a:endParaRPr/>
          </a:p>
          <a:p>
            <a:pPr indent="-342900" lvl="0" marL="342900" rtl="0" algn="l">
              <a:lnSpc>
                <a:spcPct val="90000"/>
              </a:lnSpc>
              <a:spcBef>
                <a:spcPts val="1000"/>
              </a:spcBef>
              <a:spcAft>
                <a:spcPts val="0"/>
              </a:spcAft>
              <a:buClr>
                <a:schemeClr val="dk1"/>
              </a:buClr>
              <a:buSzPts val="2800"/>
              <a:buFont typeface="Arial"/>
              <a:buChar char="•"/>
            </a:pPr>
            <a:r>
              <a:rPr lang="en-US"/>
              <a:t>The monitor is always in the main memory and available for execution.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a:t>Cont.</a:t>
            </a:r>
            <a:endParaRPr/>
          </a:p>
        </p:txBody>
      </p:sp>
      <p:pic>
        <p:nvPicPr>
          <p:cNvPr id="311" name="Google Shape;311;p29"/>
          <p:cNvPicPr preferRelativeResize="0"/>
          <p:nvPr>
            <p:ph idx="1" type="body"/>
          </p:nvPr>
        </p:nvPicPr>
        <p:blipFill rotWithShape="1">
          <a:blip r:embed="rId3">
            <a:alphaModFix/>
          </a:blip>
          <a:srcRect b="0" l="0" r="0" t="0"/>
          <a:stretch/>
        </p:blipFill>
        <p:spPr>
          <a:xfrm>
            <a:off x="1857571" y="1731819"/>
            <a:ext cx="8476857" cy="4780986"/>
          </a:xfrm>
          <a:prstGeom prst="rect">
            <a:avLst/>
          </a:prstGeom>
          <a:noFill/>
          <a:ln cap="flat" cmpd="sng" w="9525">
            <a:solidFill>
              <a:schemeClr val="dk1"/>
            </a:solidFill>
            <a:prstDash val="solid"/>
            <a:round/>
            <a:headEnd len="sm" w="sm" type="none"/>
            <a:tailEnd len="sm" w="sm" type="none"/>
          </a:ln>
        </p:spPr>
      </p:pic>
      <p:sp>
        <p:nvSpPr>
          <p:cNvPr id="312" name="Google Shape;312;p29"/>
          <p:cNvSpPr txBox="1"/>
          <p:nvPr/>
        </p:nvSpPr>
        <p:spPr>
          <a:xfrm>
            <a:off x="4907677" y="6490530"/>
            <a:ext cx="21602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10  Batch OS   (</a:t>
            </a:r>
            <a:r>
              <a:rPr b="1" lang="en-US" sz="1200" u="sng">
                <a:solidFill>
                  <a:schemeClr val="dk1"/>
                </a:solidFill>
                <a:latin typeface="Calibri"/>
                <a:ea typeface="Calibri"/>
                <a:cs typeface="Calibri"/>
                <a:sym typeface="Calibri"/>
                <a:hlinkClick r:id="rId4">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Basic concepts</a:t>
            </a:r>
            <a:endParaRPr b="1" u="sng"/>
          </a:p>
        </p:txBody>
      </p:sp>
      <p:sp>
        <p:nvSpPr>
          <p:cNvPr id="121" name="Google Shape;1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Software:-</a:t>
            </a:r>
            <a:endParaRPr/>
          </a:p>
          <a:p>
            <a:pPr indent="-228600" lvl="0" marL="228600" rtl="0" algn="l">
              <a:lnSpc>
                <a:spcPct val="90000"/>
              </a:lnSpc>
              <a:spcBef>
                <a:spcPts val="1000"/>
              </a:spcBef>
              <a:spcAft>
                <a:spcPts val="0"/>
              </a:spcAft>
              <a:buClr>
                <a:schemeClr val="dk1"/>
              </a:buClr>
              <a:buSzPts val="2800"/>
              <a:buChar char="•"/>
            </a:pPr>
            <a:r>
              <a:rPr lang="en-US"/>
              <a:t>Program is a collection of code/instruction.</a:t>
            </a:r>
            <a:endParaRPr/>
          </a:p>
          <a:p>
            <a:pPr indent="-228600" lvl="0" marL="228600" rtl="0" algn="l">
              <a:lnSpc>
                <a:spcPct val="90000"/>
              </a:lnSpc>
              <a:spcBef>
                <a:spcPts val="1000"/>
              </a:spcBef>
              <a:spcAft>
                <a:spcPts val="0"/>
              </a:spcAft>
              <a:buClr>
                <a:schemeClr val="dk1"/>
              </a:buClr>
              <a:buSzPts val="2800"/>
              <a:buChar char="•"/>
            </a:pPr>
            <a:r>
              <a:rPr lang="en-US"/>
              <a:t>Software is a collection of program.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Hardware:-</a:t>
            </a:r>
            <a:endParaRPr/>
          </a:p>
          <a:p>
            <a:pPr indent="-228600" lvl="0" marL="228600" rtl="0" algn="l">
              <a:lnSpc>
                <a:spcPct val="90000"/>
              </a:lnSpc>
              <a:spcBef>
                <a:spcPts val="1000"/>
              </a:spcBef>
              <a:spcAft>
                <a:spcPts val="0"/>
              </a:spcAft>
              <a:buClr>
                <a:schemeClr val="dk1"/>
              </a:buClr>
              <a:buSzPts val="2800"/>
              <a:buChar char="•"/>
            </a:pPr>
            <a:r>
              <a:rPr lang="en-US"/>
              <a:t>Physical device is a collection of computer system which is called Hardware.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i="1" lang="en-US"/>
              <a:t>Example:</a:t>
            </a:r>
            <a:r>
              <a:rPr lang="en-US"/>
              <a:t> Processor, RAM, Hard disk, I/O devices.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18" name="Google Shape;318;p30"/>
          <p:cNvSpPr txBox="1"/>
          <p:nvPr>
            <p:ph idx="1" type="body"/>
          </p:nvPr>
        </p:nvSpPr>
        <p:spPr>
          <a:xfrm>
            <a:off x="838200" y="1579418"/>
            <a:ext cx="10515600" cy="52785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b="1" i="1" lang="en-US"/>
              <a:t>Advantages</a:t>
            </a:r>
            <a:endParaRPr b="1" i="1"/>
          </a:p>
          <a:p>
            <a:pPr indent="-457200" lvl="1" marL="914400" rtl="0" algn="just">
              <a:lnSpc>
                <a:spcPct val="90000"/>
              </a:lnSpc>
              <a:spcBef>
                <a:spcPts val="500"/>
              </a:spcBef>
              <a:spcAft>
                <a:spcPts val="0"/>
              </a:spcAft>
              <a:buClr>
                <a:schemeClr val="dk1"/>
              </a:buClr>
              <a:buSzPts val="2800"/>
              <a:buFont typeface="Arial"/>
              <a:buChar char="•"/>
            </a:pPr>
            <a:r>
              <a:rPr lang="en-US" sz="2800"/>
              <a:t>Increased performance - next job start as the previous job finished.</a:t>
            </a:r>
            <a:endParaRPr/>
          </a:p>
          <a:p>
            <a:pPr indent="-457200" lvl="1" marL="914400" rtl="0" algn="just">
              <a:lnSpc>
                <a:spcPct val="90000"/>
              </a:lnSpc>
              <a:spcBef>
                <a:spcPts val="500"/>
              </a:spcBef>
              <a:spcAft>
                <a:spcPts val="0"/>
              </a:spcAft>
              <a:buClr>
                <a:schemeClr val="dk1"/>
              </a:buClr>
              <a:buSzPts val="2800"/>
              <a:buFont typeface="Arial"/>
              <a:buChar char="•"/>
            </a:pPr>
            <a:r>
              <a:rPr lang="en-US" sz="2800"/>
              <a:t>Suitable for executing large jobs that need little interaction</a:t>
            </a:r>
            <a:endParaRPr/>
          </a:p>
          <a:p>
            <a:pPr indent="-228600" lvl="0" marL="228600" rtl="0" algn="just">
              <a:lnSpc>
                <a:spcPct val="90000"/>
              </a:lnSpc>
              <a:spcBef>
                <a:spcPts val="1000"/>
              </a:spcBef>
              <a:spcAft>
                <a:spcPts val="0"/>
              </a:spcAft>
              <a:buClr>
                <a:schemeClr val="dk1"/>
              </a:buClr>
              <a:buSzPts val="2800"/>
              <a:buFont typeface="Noto Sans Symbols"/>
              <a:buChar char="⮚"/>
            </a:pPr>
            <a:r>
              <a:rPr b="1" i="1" lang="en-US"/>
              <a:t>Disadvantages</a:t>
            </a:r>
            <a:endParaRPr b="1" i="1"/>
          </a:p>
          <a:p>
            <a:pPr indent="-457200" lvl="1" marL="914400" rtl="0" algn="just">
              <a:lnSpc>
                <a:spcPct val="90000"/>
              </a:lnSpc>
              <a:spcBef>
                <a:spcPts val="500"/>
              </a:spcBef>
              <a:spcAft>
                <a:spcPts val="0"/>
              </a:spcAft>
              <a:buClr>
                <a:srgbClr val="FF0000"/>
              </a:buClr>
              <a:buSzPts val="2800"/>
              <a:buFont typeface="Arial"/>
              <a:buChar char="•"/>
            </a:pPr>
            <a:r>
              <a:rPr lang="en-US" sz="2800">
                <a:solidFill>
                  <a:srgbClr val="FF0000"/>
                </a:solidFill>
              </a:rPr>
              <a:t>Zero interaction </a:t>
            </a:r>
            <a:r>
              <a:rPr lang="en-US" sz="2800"/>
              <a:t>between user and computer.</a:t>
            </a:r>
            <a:endParaRPr/>
          </a:p>
          <a:p>
            <a:pPr indent="-457200" lvl="1" marL="914400" rtl="0" algn="just">
              <a:lnSpc>
                <a:spcPct val="90000"/>
              </a:lnSpc>
              <a:spcBef>
                <a:spcPts val="500"/>
              </a:spcBef>
              <a:spcAft>
                <a:spcPts val="0"/>
              </a:spcAft>
              <a:buClr>
                <a:schemeClr val="dk1"/>
              </a:buClr>
              <a:buSzPts val="2800"/>
              <a:buFont typeface="Arial"/>
              <a:buChar char="•"/>
            </a:pPr>
            <a:r>
              <a:rPr lang="en-US" sz="2800"/>
              <a:t>No mechanism to </a:t>
            </a:r>
            <a:r>
              <a:rPr lang="en-US" sz="2800">
                <a:solidFill>
                  <a:srgbClr val="FF0000"/>
                </a:solidFill>
              </a:rPr>
              <a:t>prioritize</a:t>
            </a:r>
            <a:r>
              <a:rPr lang="en-US" sz="2800"/>
              <a:t> processes.</a:t>
            </a:r>
            <a:endParaRPr/>
          </a:p>
          <a:p>
            <a:pPr indent="-279400" lvl="0" marL="457200" rtl="0" algn="just">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Multiprogramming Batch Operating System</a:t>
            </a:r>
            <a:endParaRPr b="1"/>
          </a:p>
        </p:txBody>
      </p:sp>
      <p:sp>
        <p:nvSpPr>
          <p:cNvPr id="324" name="Google Shape;32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Several jobs are kept in main memory at the same time, and the  CPU is multiplexed among them.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5" name="Google Shape;325;p31"/>
          <p:cNvPicPr preferRelativeResize="0"/>
          <p:nvPr/>
        </p:nvPicPr>
        <p:blipFill rotWithShape="1">
          <a:blip r:embed="rId3">
            <a:alphaModFix/>
          </a:blip>
          <a:srcRect b="0" l="0" r="0" t="0"/>
          <a:stretch/>
        </p:blipFill>
        <p:spPr>
          <a:xfrm>
            <a:off x="4495576" y="2687940"/>
            <a:ext cx="3200847" cy="4058216"/>
          </a:xfrm>
          <a:prstGeom prst="rect">
            <a:avLst/>
          </a:prstGeom>
          <a:noFill/>
          <a:ln>
            <a:noFill/>
          </a:ln>
        </p:spPr>
      </p:pic>
      <p:sp>
        <p:nvSpPr>
          <p:cNvPr id="326" name="Google Shape;326;p31"/>
          <p:cNvSpPr txBox="1"/>
          <p:nvPr/>
        </p:nvSpPr>
        <p:spPr>
          <a:xfrm>
            <a:off x="7696423" y="6581001"/>
            <a:ext cx="41979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11  Memory layout for a multiprogramming system [1]</a:t>
            </a:r>
            <a:endParaRPr b="1"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32"/>
          <p:cNvSpPr txBox="1"/>
          <p:nvPr>
            <p:ph type="title"/>
          </p:nvPr>
        </p:nvSpPr>
        <p:spPr>
          <a:xfrm>
            <a:off x="838200" y="0"/>
            <a:ext cx="8229600" cy="129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32" name="Google Shape;33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Multiprogramming increases CPU utilization</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Multiple jobs are loaded into main memory and one is selected from pool for execution by CPU</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If at some point program in progress requires service of a peripheral device, the control of CPU is given to next job which is in main memory</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So, CPU is always executing some program instead of waiting.</a:t>
            </a:r>
            <a:endParaRPr/>
          </a:p>
          <a:p>
            <a:pPr indent="0" lvl="0" marL="228600" rtl="0" algn="l">
              <a:lnSpc>
                <a:spcPct val="90000"/>
              </a:lnSpc>
              <a:spcBef>
                <a:spcPts val="1000"/>
              </a:spcBef>
              <a:spcAft>
                <a:spcPts val="0"/>
              </a:spcAft>
              <a:buClr>
                <a:schemeClr val="dk1"/>
              </a:buClr>
              <a:buSzPts val="3600"/>
              <a:buNone/>
            </a:pPr>
            <a:r>
              <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idx="1" type="body"/>
          </p:nvPr>
        </p:nvSpPr>
        <p:spPr>
          <a:xfrm>
            <a:off x="872837" y="1490048"/>
            <a:ext cx="10446326" cy="56689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CPU usage is poor when only one program is present in memory</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338" name="Google Shape;338;p33"/>
          <p:cNvGraphicFramePr/>
          <p:nvPr/>
        </p:nvGraphicFramePr>
        <p:xfrm>
          <a:off x="3048000" y="2058853"/>
          <a:ext cx="6096000" cy="990600"/>
        </p:xfrm>
        <a:graphic>
          <a:graphicData uri="http://schemas.openxmlformats.org/presentationml/2006/ole">
            <mc:AlternateContent>
              <mc:Choice Requires="v">
                <p:oleObj r:id="rId4" imgH="990600" imgW="6096000" progId="" spid="_x0000_s1">
                  <p:embed/>
                </p:oleObj>
              </mc:Choice>
              <mc:Fallback>
                <p:oleObj r:id="rId5" imgH="990600" imgW="6096000" progId="">
                  <p:embed/>
                  <p:pic>
                    <p:nvPicPr>
                      <p:cNvPr id="338" name="Google Shape;338;p33"/>
                      <p:cNvPicPr preferRelativeResize="0"/>
                      <p:nvPr/>
                    </p:nvPicPr>
                    <p:blipFill rotWithShape="1">
                      <a:blip r:embed="rId6">
                        <a:alphaModFix/>
                      </a:blip>
                      <a:srcRect b="0" l="0" r="0" t="0"/>
                      <a:stretch/>
                    </p:blipFill>
                    <p:spPr>
                      <a:xfrm>
                        <a:off x="3048000" y="2058853"/>
                        <a:ext cx="6096000" cy="990600"/>
                      </a:xfrm>
                      <a:prstGeom prst="rect">
                        <a:avLst/>
                      </a:prstGeom>
                      <a:noFill/>
                      <a:ln>
                        <a:noFill/>
                      </a:ln>
                    </p:spPr>
                  </p:pic>
                </p:oleObj>
              </mc:Fallback>
            </mc:AlternateContent>
          </a:graphicData>
        </a:graphic>
      </p:graphicFrame>
      <p:sp>
        <p:nvSpPr>
          <p:cNvPr id="339" name="Google Shape;339;p33"/>
          <p:cNvSpPr/>
          <p:nvPr/>
        </p:nvSpPr>
        <p:spPr>
          <a:xfrm>
            <a:off x="872837" y="3073930"/>
            <a:ext cx="10446326" cy="138499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800"/>
              <a:buFont typeface="Arial"/>
              <a:buChar char="•"/>
            </a:pPr>
            <a:r>
              <a:rPr lang="en-US" sz="2800">
                <a:solidFill>
                  <a:schemeClr val="dk1"/>
                </a:solidFill>
                <a:latin typeface="Twentieth Century"/>
                <a:ea typeface="Twentieth Century"/>
                <a:cs typeface="Twentieth Century"/>
                <a:sym typeface="Twentieth Century"/>
              </a:rPr>
              <a:t>If memory can hold several programs, then CPU can switch to another one whenever a program is awaiting for an I/O to complete This is multitasking (multiprogramming)</a:t>
            </a:r>
            <a:endParaRPr/>
          </a:p>
        </p:txBody>
      </p:sp>
      <p:graphicFrame>
        <p:nvGraphicFramePr>
          <p:cNvPr id="340" name="Google Shape;340;p33"/>
          <p:cNvGraphicFramePr/>
          <p:nvPr/>
        </p:nvGraphicFramePr>
        <p:xfrm>
          <a:off x="1932561" y="4456016"/>
          <a:ext cx="8326878" cy="2401984"/>
        </p:xfrm>
        <a:graphic>
          <a:graphicData uri="http://schemas.openxmlformats.org/presentationml/2006/ole">
            <mc:AlternateContent>
              <mc:Choice Requires="v">
                <p:oleObj r:id="rId7" imgH="2401984" imgW="8326878" progId="" spid="_x0000_s2">
                  <p:embed/>
                </p:oleObj>
              </mc:Choice>
              <mc:Fallback>
                <p:oleObj r:id="rId8" imgH="2401984" imgW="8326878" progId="">
                  <p:embed/>
                  <p:pic>
                    <p:nvPicPr>
                      <p:cNvPr id="340" name="Google Shape;340;p33"/>
                      <p:cNvPicPr preferRelativeResize="0"/>
                      <p:nvPr/>
                    </p:nvPicPr>
                    <p:blipFill rotWithShape="1">
                      <a:blip r:embed="rId9">
                        <a:alphaModFix/>
                      </a:blip>
                      <a:srcRect b="0" l="0" r="0" t="0"/>
                      <a:stretch/>
                    </p:blipFill>
                    <p:spPr>
                      <a:xfrm>
                        <a:off x="1932561" y="4456016"/>
                        <a:ext cx="8326878" cy="2401984"/>
                      </a:xfrm>
                      <a:prstGeom prst="rect">
                        <a:avLst/>
                      </a:prstGeom>
                      <a:noFill/>
                      <a:ln>
                        <a:noFill/>
                      </a:ln>
                    </p:spPr>
                  </p:pic>
                </p:oleObj>
              </mc:Fallback>
            </mc:AlternateContent>
          </a:graphicData>
        </a:graphic>
      </p:graphicFrame>
      <p:sp>
        <p:nvSpPr>
          <p:cNvPr id="341" name="Google Shape;341;p33"/>
          <p:cNvSpPr txBox="1"/>
          <p:nvPr>
            <p:ph type="title"/>
          </p:nvPr>
        </p:nvSpPr>
        <p:spPr>
          <a:xfrm>
            <a:off x="838200" y="0"/>
            <a:ext cx="8229600" cy="129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42" name="Google Shape;342;p33"/>
          <p:cNvSpPr txBox="1"/>
          <p:nvPr/>
        </p:nvSpPr>
        <p:spPr>
          <a:xfrm>
            <a:off x="9471248" y="6581001"/>
            <a:ext cx="27322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12  Multiprogramming (</a:t>
            </a:r>
            <a:r>
              <a:rPr b="1" lang="en-US" sz="1200" u="sng">
                <a:solidFill>
                  <a:schemeClr val="dk1"/>
                </a:solidFill>
                <a:latin typeface="Calibri"/>
                <a:ea typeface="Calibri"/>
                <a:cs typeface="Calibri"/>
                <a:sym typeface="Calibri"/>
                <a:hlinkClick r:id="rId10">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762000" y="235527"/>
            <a:ext cx="10668000" cy="962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wentieth Century"/>
              <a:buNone/>
            </a:pPr>
            <a:r>
              <a:rPr b="1" lang="en-US" sz="4000"/>
              <a:t>Effects of Multiprogramming</a:t>
            </a:r>
            <a:endParaRPr b="1" sz="4000"/>
          </a:p>
        </p:txBody>
      </p:sp>
      <p:sp>
        <p:nvSpPr>
          <p:cNvPr id="348" name="Google Shape;34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9" name="Google Shape;349;p34"/>
          <p:cNvPicPr preferRelativeResize="0"/>
          <p:nvPr/>
        </p:nvPicPr>
        <p:blipFill rotWithShape="1">
          <a:blip r:embed="rId3">
            <a:alphaModFix/>
          </a:blip>
          <a:srcRect b="0" l="0" r="0" t="0"/>
          <a:stretch/>
        </p:blipFill>
        <p:spPr>
          <a:xfrm>
            <a:off x="1823851" y="1532894"/>
            <a:ext cx="8745187" cy="4936799"/>
          </a:xfrm>
          <a:prstGeom prst="rect">
            <a:avLst/>
          </a:prstGeom>
          <a:noFill/>
          <a:ln>
            <a:noFill/>
          </a:ln>
        </p:spPr>
      </p:pic>
      <p:sp>
        <p:nvSpPr>
          <p:cNvPr id="350" name="Google Shape;350;p34"/>
          <p:cNvSpPr txBox="1"/>
          <p:nvPr/>
        </p:nvSpPr>
        <p:spPr>
          <a:xfrm>
            <a:off x="4314809" y="6485425"/>
            <a:ext cx="33538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13  Effects of Multiprogramming (</a:t>
            </a:r>
            <a:r>
              <a:rPr b="1" lang="en-US" sz="1200" u="sng">
                <a:solidFill>
                  <a:schemeClr val="dk1"/>
                </a:solidFill>
                <a:latin typeface="Calibri"/>
                <a:ea typeface="Calibri"/>
                <a:cs typeface="Calibri"/>
                <a:sym typeface="Calibri"/>
                <a:hlinkClick r:id="rId4">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56" name="Google Shape;356;p35"/>
          <p:cNvSpPr txBox="1"/>
          <p:nvPr>
            <p:ph idx="1" type="body"/>
          </p:nvPr>
        </p:nvSpPr>
        <p:spPr>
          <a:xfrm>
            <a:off x="838200" y="1562387"/>
            <a:ext cx="10515600" cy="503237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b="1" i="1" lang="en-US"/>
              <a:t>Advantages</a:t>
            </a:r>
            <a:endParaRPr/>
          </a:p>
          <a:p>
            <a:pPr indent="-457200" lvl="1" marL="914400" rtl="0" algn="just">
              <a:lnSpc>
                <a:spcPct val="90000"/>
              </a:lnSpc>
              <a:spcBef>
                <a:spcPts val="500"/>
              </a:spcBef>
              <a:spcAft>
                <a:spcPts val="0"/>
              </a:spcAft>
              <a:buClr>
                <a:schemeClr val="dk1"/>
              </a:buClr>
              <a:buSzPts val="2400"/>
              <a:buFont typeface="Arial"/>
              <a:buChar char="•"/>
            </a:pPr>
            <a:r>
              <a:rPr lang="en-US"/>
              <a:t>High CPU utilization, so CPU never sits idle, if there are jobs available</a:t>
            </a:r>
            <a:endParaRPr/>
          </a:p>
          <a:p>
            <a:pPr indent="-457200" lvl="1" marL="914400" rtl="0" algn="just">
              <a:lnSpc>
                <a:spcPct val="90000"/>
              </a:lnSpc>
              <a:spcBef>
                <a:spcPts val="500"/>
              </a:spcBef>
              <a:spcAft>
                <a:spcPts val="0"/>
              </a:spcAft>
              <a:buClr>
                <a:schemeClr val="dk1"/>
              </a:buClr>
              <a:buSzPts val="2400"/>
              <a:buFont typeface="Arial"/>
              <a:buChar char="•"/>
            </a:pPr>
            <a:r>
              <a:rPr lang="en-US"/>
              <a:t>Many programs are allotted CPU almost simultaneously.</a:t>
            </a:r>
            <a:endParaRPr/>
          </a:p>
          <a:p>
            <a:pPr indent="-457200" lvl="1" marL="914400" rtl="0" algn="just">
              <a:lnSpc>
                <a:spcPct val="90000"/>
              </a:lnSpc>
              <a:spcBef>
                <a:spcPts val="500"/>
              </a:spcBef>
              <a:spcAft>
                <a:spcPts val="0"/>
              </a:spcAft>
              <a:buClr>
                <a:schemeClr val="dk1"/>
              </a:buClr>
              <a:buSzPts val="2400"/>
              <a:buFont typeface="Arial"/>
              <a:buChar char="•"/>
            </a:pPr>
            <a:r>
              <a:rPr lang="en-US"/>
              <a:t>Provides better resource utilization (Memory, I/O, CPU)</a:t>
            </a:r>
            <a:endParaRPr/>
          </a:p>
          <a:p>
            <a:pPr indent="-457200" lvl="1" marL="914400" rtl="0" algn="just">
              <a:lnSpc>
                <a:spcPct val="90000"/>
              </a:lnSpc>
              <a:spcBef>
                <a:spcPts val="500"/>
              </a:spcBef>
              <a:spcAft>
                <a:spcPts val="0"/>
              </a:spcAft>
              <a:buClr>
                <a:schemeClr val="dk1"/>
              </a:buClr>
              <a:buSzPts val="2400"/>
              <a:buFont typeface="Arial"/>
              <a:buChar char="•"/>
            </a:pPr>
            <a:r>
              <a:rPr lang="en-US"/>
              <a:t>More then one process can be executed simultaneously by user.</a:t>
            </a:r>
            <a:endParaRPr/>
          </a:p>
          <a:p>
            <a:pPr indent="0" lvl="1" marL="457200" rtl="0" algn="just">
              <a:lnSpc>
                <a:spcPct val="90000"/>
              </a:lnSpc>
              <a:spcBef>
                <a:spcPts val="500"/>
              </a:spcBef>
              <a:spcAft>
                <a:spcPts val="0"/>
              </a:spcAft>
              <a:buClr>
                <a:schemeClr val="dk1"/>
              </a:buClr>
              <a:buSzPts val="2400"/>
              <a:buNone/>
            </a:pPr>
            <a:r>
              <a:t/>
            </a:r>
            <a:endParaRPr/>
          </a:p>
          <a:p>
            <a:pPr indent="0" lvl="1" marL="457200" rtl="0" algn="just">
              <a:lnSpc>
                <a:spcPct val="90000"/>
              </a:lnSpc>
              <a:spcBef>
                <a:spcPts val="5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800"/>
              <a:buFont typeface="Noto Sans Symbols"/>
              <a:buChar char="⮚"/>
            </a:pPr>
            <a:r>
              <a:rPr b="1" i="1" lang="en-US"/>
              <a:t>Disadvantages</a:t>
            </a:r>
            <a:endParaRPr/>
          </a:p>
          <a:p>
            <a:pPr indent="-457200" lvl="1" marL="914400" rtl="0" algn="just">
              <a:lnSpc>
                <a:spcPct val="90000"/>
              </a:lnSpc>
              <a:spcBef>
                <a:spcPts val="500"/>
              </a:spcBef>
              <a:spcAft>
                <a:spcPts val="0"/>
              </a:spcAft>
              <a:buClr>
                <a:schemeClr val="dk1"/>
              </a:buClr>
              <a:buSzPts val="2400"/>
              <a:buFont typeface="Arial"/>
              <a:buChar char="•"/>
            </a:pPr>
            <a:r>
              <a:rPr lang="en-US"/>
              <a:t>CPU scheduling is required.</a:t>
            </a:r>
            <a:endParaRPr/>
          </a:p>
          <a:p>
            <a:pPr indent="-457200" lvl="1" marL="914400" rtl="0" algn="just">
              <a:lnSpc>
                <a:spcPct val="90000"/>
              </a:lnSpc>
              <a:spcBef>
                <a:spcPts val="500"/>
              </a:spcBef>
              <a:spcAft>
                <a:spcPts val="0"/>
              </a:spcAft>
              <a:buClr>
                <a:schemeClr val="dk1"/>
              </a:buClr>
              <a:buSzPts val="2400"/>
              <a:buFont typeface="Arial"/>
              <a:buChar char="•"/>
            </a:pPr>
            <a:r>
              <a:rPr lang="en-US"/>
              <a:t>Memory management is required, to accommodate many jobs in memory </a:t>
            </a:r>
            <a:endParaRPr/>
          </a:p>
          <a:p>
            <a:pPr indent="-457200" lvl="1" marL="914400" rtl="0" algn="just">
              <a:lnSpc>
                <a:spcPct val="90000"/>
              </a:lnSpc>
              <a:spcBef>
                <a:spcPts val="500"/>
              </a:spcBef>
              <a:spcAft>
                <a:spcPts val="0"/>
              </a:spcAft>
              <a:buClr>
                <a:schemeClr val="dk1"/>
              </a:buClr>
              <a:buSzPts val="2400"/>
              <a:buFont typeface="Arial"/>
              <a:buChar char="•"/>
            </a:pPr>
            <a:r>
              <a:rPr lang="en-US"/>
              <a:t>Multiprogramming does not support interaction with users</a:t>
            </a:r>
            <a:endParaRPr/>
          </a:p>
          <a:p>
            <a:pPr indent="-330200" lvl="1" marL="914400" rtl="0" algn="l">
              <a:lnSpc>
                <a:spcPct val="90000"/>
              </a:lnSpc>
              <a:spcBef>
                <a:spcPts val="500"/>
              </a:spcBef>
              <a:spcAft>
                <a:spcPts val="0"/>
              </a:spcAft>
              <a:buClr>
                <a:schemeClr val="dk1"/>
              </a:buClr>
              <a:buSzPts val="2000"/>
              <a:buNone/>
            </a:pPr>
            <a:r>
              <a:t/>
            </a:r>
            <a:endParaRPr sz="20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Multitasking/Time Sharing System(TSS)</a:t>
            </a:r>
            <a:endParaRPr b="1"/>
          </a:p>
        </p:txBody>
      </p:sp>
      <p:sp>
        <p:nvSpPr>
          <p:cNvPr id="362" name="Google Shape;362;p36"/>
          <p:cNvSpPr txBox="1"/>
          <p:nvPr>
            <p:ph idx="1" type="body"/>
          </p:nvPr>
        </p:nvSpPr>
        <p:spPr>
          <a:xfrm>
            <a:off x="838200" y="1457490"/>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Multiprogramming does not support interaction with users, TSS extends multiprogramming to handle multiple interactive jobs</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TSS uses CPU scheduling &amp; multiprogramming to provide economical interactive systems of two or more users.</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Each user is given a time-slice for executing his job in Round-Robin Fashion ( Every process will be given equal amount of CPU one by one in sequence).  Job continues until the time slice ends.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CPU is multiplexed among several jobs that are kept in main memory.</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68" name="Google Shape;36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TSS allows more frequent context switches from one user to the next (when time-slice of particular process ends it switches to the next for given time slice duration)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This gives each user the impression that the entire computer is dedicated to his use only, whereas actually one computer is being shared among many users.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38"/>
          <p:cNvSpPr txBox="1"/>
          <p:nvPr>
            <p:ph type="title"/>
          </p:nvPr>
        </p:nvSpPr>
        <p:spPr>
          <a:xfrm>
            <a:off x="838200" y="365126"/>
            <a:ext cx="110490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latin typeface="Twentieth Century"/>
              <a:ea typeface="Twentieth Century"/>
              <a:cs typeface="Twentieth Century"/>
              <a:sym typeface="Twentieth Century"/>
            </a:endParaRPr>
          </a:p>
        </p:txBody>
      </p:sp>
      <p:sp>
        <p:nvSpPr>
          <p:cNvPr id="375" name="Google Shape;37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b="1" i="1" lang="en-US"/>
              <a:t>Advantages</a:t>
            </a:r>
            <a:endParaRPr b="1" i="1"/>
          </a:p>
          <a:p>
            <a:pPr indent="-457200" lvl="1" marL="914400" rtl="0" algn="just">
              <a:lnSpc>
                <a:spcPct val="90000"/>
              </a:lnSpc>
              <a:spcBef>
                <a:spcPts val="500"/>
              </a:spcBef>
              <a:spcAft>
                <a:spcPts val="0"/>
              </a:spcAft>
              <a:buClr>
                <a:schemeClr val="dk1"/>
              </a:buClr>
              <a:buSzPts val="2400"/>
              <a:buFont typeface="Arial"/>
              <a:buChar char="•"/>
            </a:pPr>
            <a:r>
              <a:rPr lang="en-US"/>
              <a:t>Provides Quick Response</a:t>
            </a:r>
            <a:endParaRPr/>
          </a:p>
          <a:p>
            <a:pPr indent="-457200" lvl="1" marL="914400" rtl="0" algn="just">
              <a:lnSpc>
                <a:spcPct val="90000"/>
              </a:lnSpc>
              <a:spcBef>
                <a:spcPts val="500"/>
              </a:spcBef>
              <a:spcAft>
                <a:spcPts val="0"/>
              </a:spcAft>
              <a:buClr>
                <a:schemeClr val="dk1"/>
              </a:buClr>
              <a:buSzPts val="2400"/>
              <a:buFont typeface="Arial"/>
              <a:buChar char="•"/>
            </a:pPr>
            <a:r>
              <a:rPr lang="en-US"/>
              <a:t>Reduces CPU idle time</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Font typeface="Noto Sans Symbols"/>
              <a:buChar char="⮚"/>
            </a:pPr>
            <a:r>
              <a:rPr b="1" i="1" lang="en-US"/>
              <a:t>Disadvantages</a:t>
            </a:r>
            <a:endParaRPr b="1" i="1"/>
          </a:p>
          <a:p>
            <a:pPr indent="-457200" lvl="1" marL="914400" rtl="0" algn="just">
              <a:lnSpc>
                <a:spcPct val="90000"/>
              </a:lnSpc>
              <a:spcBef>
                <a:spcPts val="500"/>
              </a:spcBef>
              <a:spcAft>
                <a:spcPts val="0"/>
              </a:spcAft>
              <a:buClr>
                <a:schemeClr val="dk1"/>
              </a:buClr>
              <a:buSzPts val="2400"/>
              <a:buFont typeface="Arial"/>
              <a:buChar char="•"/>
            </a:pPr>
            <a:r>
              <a:rPr lang="en-US"/>
              <a:t>Security &amp; Integrity of user’s program &amp; data is needed.</a:t>
            </a:r>
            <a:endParaRPr/>
          </a:p>
          <a:p>
            <a:pPr indent="-457200" lvl="1" marL="914400" rtl="0" algn="just">
              <a:lnSpc>
                <a:spcPct val="90000"/>
              </a:lnSpc>
              <a:spcBef>
                <a:spcPts val="500"/>
              </a:spcBef>
              <a:spcAft>
                <a:spcPts val="0"/>
              </a:spcAft>
              <a:buClr>
                <a:schemeClr val="dk1"/>
              </a:buClr>
              <a:buSzPts val="2400"/>
              <a:buFont typeface="Arial"/>
              <a:buChar char="•"/>
            </a:pPr>
            <a:r>
              <a:rPr lang="en-US"/>
              <a:t>If lots of users &amp; applications are running then it may hang up the system. So, high configuration of hardware is required.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3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wentieth Century"/>
              <a:buNone/>
            </a:pPr>
            <a:r>
              <a:rPr b="1" lang="en-US" sz="4000">
                <a:latin typeface="Twentieth Century"/>
                <a:ea typeface="Twentieth Century"/>
                <a:cs typeface="Twentieth Century"/>
                <a:sym typeface="Twentieth Century"/>
              </a:rPr>
              <a:t>Multiprocessor/Parallel System</a:t>
            </a:r>
            <a:endParaRPr b="1" sz="4000">
              <a:latin typeface="Twentieth Century"/>
              <a:ea typeface="Twentieth Century"/>
              <a:cs typeface="Twentieth Century"/>
              <a:sym typeface="Twentieth Century"/>
            </a:endParaRPr>
          </a:p>
        </p:txBody>
      </p:sp>
      <p:sp>
        <p:nvSpPr>
          <p:cNvPr id="382" name="Google Shape;382;p39"/>
          <p:cNvSpPr txBox="1"/>
          <p:nvPr>
            <p:ph idx="1" type="body"/>
          </p:nvPr>
        </p:nvSpPr>
        <p:spPr>
          <a:xfrm>
            <a:off x="838200" y="1981200"/>
            <a:ext cx="10515600" cy="440055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Char char="•"/>
            </a:pPr>
            <a:r>
              <a:rPr b="1" lang="en-US"/>
              <a:t>Multiprocessor systems </a:t>
            </a:r>
            <a:r>
              <a:rPr lang="en-US"/>
              <a:t>with more than one CPU works in close communication.</a:t>
            </a:r>
            <a:endParaRPr/>
          </a:p>
          <a:p>
            <a:pPr indent="-50800" lvl="0" marL="228600" rtl="0" algn="just">
              <a:lnSpc>
                <a:spcPct val="100000"/>
              </a:lnSpc>
              <a:spcBef>
                <a:spcPts val="1000"/>
              </a:spcBef>
              <a:spcAft>
                <a:spcPts val="0"/>
              </a:spcAft>
              <a:buClr>
                <a:schemeClr val="dk1"/>
              </a:buClr>
              <a:buSzPts val="2800"/>
              <a:buNone/>
            </a:pPr>
            <a:r>
              <a:t/>
            </a:r>
            <a:endParaRPr/>
          </a:p>
          <a:p>
            <a:pPr indent="-50800" lvl="0" marL="228600" rtl="0" algn="just">
              <a:lnSpc>
                <a:spcPct val="100000"/>
              </a:lnSpc>
              <a:spcBef>
                <a:spcPts val="1000"/>
              </a:spcBef>
              <a:spcAft>
                <a:spcPts val="0"/>
              </a:spcAft>
              <a:buClr>
                <a:schemeClr val="dk1"/>
              </a:buClr>
              <a:buSzPts val="2800"/>
              <a:buNone/>
            </a:pPr>
            <a:r>
              <a:t/>
            </a:r>
            <a:endParaRPr/>
          </a:p>
          <a:p>
            <a:pPr indent="-228600" lvl="0" marL="228600" rtl="0" algn="just">
              <a:lnSpc>
                <a:spcPct val="100000"/>
              </a:lnSpc>
              <a:spcBef>
                <a:spcPts val="1000"/>
              </a:spcBef>
              <a:spcAft>
                <a:spcPts val="0"/>
              </a:spcAft>
              <a:buClr>
                <a:schemeClr val="dk1"/>
              </a:buClr>
              <a:buSzPts val="2800"/>
              <a:buChar char="•"/>
            </a:pPr>
            <a:r>
              <a:rPr b="1" lang="en-US"/>
              <a:t>Tightly coupled system </a:t>
            </a:r>
            <a:r>
              <a:rPr lang="en-US"/>
              <a:t>– processors share memory and I/O devices, bus, system and  communication usually takes place through the shared memory.</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Twentieth Century"/>
              <a:buNone/>
            </a:pPr>
            <a:br>
              <a:rPr b="1" lang="en-US" sz="3959"/>
            </a:br>
            <a:r>
              <a:rPr b="1" lang="en-US" sz="3959" u="sng"/>
              <a:t>Types of Software:</a:t>
            </a:r>
            <a:br>
              <a:rPr b="1" lang="en-US" sz="3959" u="sng"/>
            </a:br>
            <a:endParaRPr b="1" sz="3959" u="sng"/>
          </a:p>
        </p:txBody>
      </p:sp>
      <p:sp>
        <p:nvSpPr>
          <p:cNvPr id="127" name="Google Shape;1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Software is divide into 3 types:</a:t>
            </a:r>
            <a:endParaRPr/>
          </a:p>
          <a:p>
            <a:pPr indent="-228600" lvl="0" marL="228600" rtl="0" algn="l">
              <a:lnSpc>
                <a:spcPct val="100000"/>
              </a:lnSpc>
              <a:spcBef>
                <a:spcPts val="1000"/>
              </a:spcBef>
              <a:spcAft>
                <a:spcPts val="0"/>
              </a:spcAft>
              <a:buClr>
                <a:schemeClr val="dk1"/>
              </a:buClr>
              <a:buSzPts val="2800"/>
              <a:buFont typeface="Arial"/>
              <a:buChar char="•"/>
            </a:pPr>
            <a:r>
              <a:rPr lang="en-US"/>
              <a:t>System software</a:t>
            </a:r>
            <a:endParaRPr/>
          </a:p>
          <a:p>
            <a:pPr indent="-228600" lvl="0" marL="228600" rtl="0" algn="l">
              <a:lnSpc>
                <a:spcPct val="100000"/>
              </a:lnSpc>
              <a:spcBef>
                <a:spcPts val="1000"/>
              </a:spcBef>
              <a:spcAft>
                <a:spcPts val="0"/>
              </a:spcAft>
              <a:buClr>
                <a:schemeClr val="dk1"/>
              </a:buClr>
              <a:buSzPts val="2800"/>
              <a:buFont typeface="Arial"/>
              <a:buChar char="•"/>
            </a:pPr>
            <a:r>
              <a:rPr lang="en-US"/>
              <a:t>Utility software</a:t>
            </a:r>
            <a:endParaRPr/>
          </a:p>
          <a:p>
            <a:pPr indent="-228600" lvl="0" marL="228600" rtl="0" algn="l">
              <a:lnSpc>
                <a:spcPct val="100000"/>
              </a:lnSpc>
              <a:spcBef>
                <a:spcPts val="1000"/>
              </a:spcBef>
              <a:spcAft>
                <a:spcPts val="0"/>
              </a:spcAft>
              <a:buClr>
                <a:schemeClr val="dk1"/>
              </a:buClr>
              <a:buSzPts val="2800"/>
              <a:buFont typeface="Arial"/>
              <a:buChar char="•"/>
            </a:pPr>
            <a:r>
              <a:rPr lang="en-US"/>
              <a:t>Application software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388" name="Google Shape;38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Font typeface="Arial"/>
              <a:buChar char="•"/>
            </a:pPr>
            <a:r>
              <a:rPr lang="en-US"/>
              <a:t>A multiprocessor system comprises of </a:t>
            </a:r>
            <a:r>
              <a:rPr lang="en-US">
                <a:solidFill>
                  <a:srgbClr val="FF0000"/>
                </a:solidFill>
              </a:rPr>
              <a:t>several processors</a:t>
            </a:r>
            <a:r>
              <a:rPr lang="en-US"/>
              <a:t> that share a </a:t>
            </a:r>
            <a:r>
              <a:rPr lang="en-US">
                <a:solidFill>
                  <a:srgbClr val="FF0000"/>
                </a:solidFill>
              </a:rPr>
              <a:t>common physical memory.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Multiprocessor system delivers </a:t>
            </a:r>
            <a:r>
              <a:rPr lang="en-US">
                <a:solidFill>
                  <a:srgbClr val="FF0000"/>
                </a:solidFill>
              </a:rPr>
              <a:t>higher computing power and speed</a:t>
            </a:r>
            <a:r>
              <a:rPr lang="en-US"/>
              <a:t>. </a:t>
            </a:r>
            <a:endParaRPr/>
          </a:p>
          <a:p>
            <a:pPr indent="-165100" lvl="0" marL="342900" rtl="0" algn="just">
              <a:lnSpc>
                <a:spcPct val="90000"/>
              </a:lnSpc>
              <a:spcBef>
                <a:spcPts val="1000"/>
              </a:spcBef>
              <a:spcAft>
                <a:spcPts val="0"/>
              </a:spcAft>
              <a:buClr>
                <a:schemeClr val="dk1"/>
              </a:buClr>
              <a:buSzPts val="2800"/>
              <a:buFont typeface="Arial"/>
              <a:buNone/>
            </a:pPr>
            <a:r>
              <a:t/>
            </a:r>
            <a:endParaRPr/>
          </a:p>
          <a:p>
            <a:pPr indent="-342900" lvl="0" marL="342900" rtl="0" algn="just">
              <a:lnSpc>
                <a:spcPct val="90000"/>
              </a:lnSpc>
              <a:spcBef>
                <a:spcPts val="1000"/>
              </a:spcBef>
              <a:spcAft>
                <a:spcPts val="0"/>
              </a:spcAft>
              <a:buClr>
                <a:schemeClr val="dk1"/>
              </a:buClr>
              <a:buSzPts val="2800"/>
              <a:buFont typeface="Arial"/>
              <a:buChar char="•"/>
            </a:pPr>
            <a:r>
              <a:rPr lang="en-US"/>
              <a:t>In multiprocessor system all processors function under </a:t>
            </a:r>
            <a:r>
              <a:rPr lang="en-US">
                <a:solidFill>
                  <a:srgbClr val="FF0000"/>
                </a:solidFill>
              </a:rPr>
              <a:t>single operating system</a:t>
            </a:r>
            <a:r>
              <a:rPr lang="en-US"/>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4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wentieth Century"/>
              <a:buNone/>
            </a:pPr>
            <a:r>
              <a:t/>
            </a:r>
            <a:endParaRPr sz="4000">
              <a:latin typeface="Twentieth Century"/>
              <a:ea typeface="Twentieth Century"/>
              <a:cs typeface="Twentieth Century"/>
              <a:sym typeface="Twentieth Century"/>
            </a:endParaRPr>
          </a:p>
        </p:txBody>
      </p:sp>
      <p:sp>
        <p:nvSpPr>
          <p:cNvPr id="395" name="Google Shape;395;p41"/>
          <p:cNvSpPr txBox="1"/>
          <p:nvPr>
            <p:ph idx="1" type="body"/>
          </p:nvPr>
        </p:nvSpPr>
        <p:spPr>
          <a:xfrm>
            <a:off x="838200" y="1606116"/>
            <a:ext cx="10515600" cy="440055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Font typeface="Noto Sans Symbols"/>
              <a:buChar char="⮚"/>
            </a:pPr>
            <a:r>
              <a:rPr b="1" i="1" lang="en-US"/>
              <a:t>Advantages</a:t>
            </a:r>
            <a:endParaRPr/>
          </a:p>
          <a:p>
            <a:pPr indent="-457200" lvl="1" marL="914400" rtl="0" algn="just">
              <a:lnSpc>
                <a:spcPct val="100000"/>
              </a:lnSpc>
              <a:spcBef>
                <a:spcPts val="500"/>
              </a:spcBef>
              <a:spcAft>
                <a:spcPts val="0"/>
              </a:spcAft>
              <a:buClr>
                <a:schemeClr val="dk1"/>
              </a:buClr>
              <a:buSzPts val="2800"/>
              <a:buFont typeface="Arial"/>
              <a:buChar char="•"/>
            </a:pPr>
            <a:r>
              <a:rPr b="1" lang="en-US" sz="2800"/>
              <a:t>Increased </a:t>
            </a:r>
            <a:r>
              <a:rPr b="1" i="1" lang="en-US" sz="2800"/>
              <a:t>throughput</a:t>
            </a:r>
            <a:r>
              <a:rPr b="1" i="1" lang="en-US"/>
              <a:t>:</a:t>
            </a:r>
            <a:r>
              <a:rPr i="1" lang="en-US"/>
              <a:t> </a:t>
            </a:r>
            <a:r>
              <a:rPr lang="en-US"/>
              <a:t>No. of jobs executed per unit time increased as there are more no. of processors</a:t>
            </a:r>
            <a:r>
              <a:rPr i="1" lang="en-US"/>
              <a:t>.</a:t>
            </a:r>
            <a:endParaRPr/>
          </a:p>
          <a:p>
            <a:pPr indent="-304800" lvl="1" marL="914400" rtl="0" algn="just">
              <a:lnSpc>
                <a:spcPct val="100000"/>
              </a:lnSpc>
              <a:spcBef>
                <a:spcPts val="500"/>
              </a:spcBef>
              <a:spcAft>
                <a:spcPts val="0"/>
              </a:spcAft>
              <a:buClr>
                <a:schemeClr val="dk1"/>
              </a:buClr>
              <a:buSzPts val="2400"/>
              <a:buFont typeface="Arial"/>
              <a:buNone/>
            </a:pPr>
            <a:r>
              <a:t/>
            </a:r>
            <a:endParaRPr i="1"/>
          </a:p>
          <a:p>
            <a:pPr indent="-457200" lvl="1" marL="914400" rtl="0" algn="just">
              <a:lnSpc>
                <a:spcPct val="100000"/>
              </a:lnSpc>
              <a:spcBef>
                <a:spcPts val="500"/>
              </a:spcBef>
              <a:spcAft>
                <a:spcPts val="0"/>
              </a:spcAft>
              <a:buClr>
                <a:schemeClr val="dk1"/>
              </a:buClr>
              <a:buSzPts val="2800"/>
              <a:buFont typeface="Arial"/>
              <a:buChar char="•"/>
            </a:pPr>
            <a:r>
              <a:rPr b="1" lang="en-US" sz="2800"/>
              <a:t>Economical</a:t>
            </a:r>
            <a:r>
              <a:rPr b="1" i="1" lang="en-US" sz="2800"/>
              <a:t>:</a:t>
            </a:r>
            <a:r>
              <a:rPr i="1" lang="en-US" sz="2800"/>
              <a:t> </a:t>
            </a:r>
            <a:r>
              <a:rPr lang="en-US"/>
              <a:t>Buying one system with 3 CPU is cheaper than 3 systems with 3 different CPUs. The processors can share peripherals, cabinets and power supplies.</a:t>
            </a:r>
            <a:endParaRPr/>
          </a:p>
          <a:p>
            <a:pPr indent="-304800" lvl="1" marL="914400" rtl="0" algn="just">
              <a:lnSpc>
                <a:spcPct val="100000"/>
              </a:lnSpc>
              <a:spcBef>
                <a:spcPts val="500"/>
              </a:spcBef>
              <a:spcAft>
                <a:spcPts val="0"/>
              </a:spcAft>
              <a:buClr>
                <a:schemeClr val="dk1"/>
              </a:buClr>
              <a:buSzPts val="2400"/>
              <a:buFont typeface="Arial"/>
              <a:buNone/>
            </a:pPr>
            <a:r>
              <a:t/>
            </a:r>
            <a:endParaRPr/>
          </a:p>
          <a:p>
            <a:pPr indent="-457200" lvl="1" marL="914400" rtl="0" algn="just">
              <a:lnSpc>
                <a:spcPct val="100000"/>
              </a:lnSpc>
              <a:spcBef>
                <a:spcPts val="500"/>
              </a:spcBef>
              <a:spcAft>
                <a:spcPts val="0"/>
              </a:spcAft>
              <a:buClr>
                <a:schemeClr val="dk1"/>
              </a:buClr>
              <a:buSzPts val="2800"/>
              <a:buFont typeface="Arial"/>
              <a:buChar char="•"/>
            </a:pPr>
            <a:r>
              <a:rPr b="1" lang="en-US" sz="2800"/>
              <a:t>Increased reliability:</a:t>
            </a:r>
            <a:r>
              <a:rPr lang="en-US"/>
              <a:t> The failure of one processor will not stop the system, if functions with other available processors</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4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Real Time System</a:t>
            </a:r>
            <a:endParaRPr b="1">
              <a:latin typeface="Twentieth Century"/>
              <a:ea typeface="Twentieth Century"/>
              <a:cs typeface="Twentieth Century"/>
              <a:sym typeface="Twentieth Century"/>
            </a:endParaRPr>
          </a:p>
        </p:txBody>
      </p:sp>
      <p:sp>
        <p:nvSpPr>
          <p:cNvPr id="402" name="Google Shape;402;p42"/>
          <p:cNvSpPr txBox="1"/>
          <p:nvPr>
            <p:ph idx="1" type="body"/>
          </p:nvPr>
        </p:nvSpPr>
        <p:spPr>
          <a:xfrm>
            <a:off x="838200" y="1620982"/>
            <a:ext cx="10515600" cy="4616306"/>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 real-time operating system (RTOS) promises a certain capability within a specified time constraint.</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It is defined as an operating system known to give maximum time for each of the critical operations that it performs, like OS calls and interrupt handling.</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408" name="Google Shape;40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b="1" i="1" lang="en-US"/>
              <a:t>Hard real-time system</a:t>
            </a:r>
            <a:endParaRPr i="1"/>
          </a:p>
          <a:p>
            <a:pPr indent="-228600" lvl="0" marL="228600" rtl="0" algn="just">
              <a:lnSpc>
                <a:spcPct val="90000"/>
              </a:lnSpc>
              <a:spcBef>
                <a:spcPts val="1000"/>
              </a:spcBef>
              <a:spcAft>
                <a:spcPts val="0"/>
              </a:spcAft>
              <a:buClr>
                <a:schemeClr val="dk1"/>
              </a:buClr>
              <a:buSzPts val="2800"/>
              <a:buChar char="•"/>
            </a:pPr>
            <a:r>
              <a:rPr lang="en-US"/>
              <a:t>The Real-Time Operating system which guarantees the </a:t>
            </a:r>
            <a:r>
              <a:rPr lang="en-US">
                <a:solidFill>
                  <a:srgbClr val="FF0000"/>
                </a:solidFill>
              </a:rPr>
              <a:t>maximum time for critical operations</a:t>
            </a:r>
            <a:r>
              <a:rPr lang="en-US"/>
              <a:t> and complete them on time are referred to as </a:t>
            </a:r>
            <a:r>
              <a:rPr lang="en-US">
                <a:solidFill>
                  <a:srgbClr val="FF0000"/>
                </a:solidFill>
              </a:rPr>
              <a:t>Hard Real-Time Operating Systems. </a:t>
            </a:r>
            <a:endParaRPr>
              <a:solidFill>
                <a:srgbClr val="FF0000"/>
              </a:solidFill>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If the system fails to meet the deadline even once the system is considered to have Failed.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US"/>
              <a:t>   </a:t>
            </a:r>
            <a:r>
              <a:rPr b="1" lang="en-US"/>
              <a:t>E.g. </a:t>
            </a:r>
            <a:r>
              <a:rPr lang="en-US"/>
              <a:t>Defense applications, nuclear system etc. Missing deadlines creates hazards.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414" name="Google Shape;41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b="1" i="1" lang="en-US"/>
              <a:t>Soft real-time system</a:t>
            </a:r>
            <a:endParaRPr i="1"/>
          </a:p>
          <a:p>
            <a:pPr indent="-228600" lvl="0" marL="228600" rtl="0" algn="just">
              <a:lnSpc>
                <a:spcPct val="90000"/>
              </a:lnSpc>
              <a:spcBef>
                <a:spcPts val="1000"/>
              </a:spcBef>
              <a:spcAft>
                <a:spcPts val="0"/>
              </a:spcAft>
              <a:buClr>
                <a:schemeClr val="dk1"/>
              </a:buClr>
              <a:buSzPts val="2800"/>
              <a:buFont typeface="Arial"/>
              <a:buChar char="•"/>
            </a:pPr>
            <a:r>
              <a:rPr lang="en-US"/>
              <a:t>The critical task will get priority over other tasks, but no assurity of completing it in a defined time. These systems are referred to as </a:t>
            </a:r>
            <a:r>
              <a:rPr lang="en-US">
                <a:solidFill>
                  <a:srgbClr val="FF0000"/>
                </a:solidFill>
              </a:rPr>
              <a:t>Soft Real-Time Operating Systems</a:t>
            </a:r>
            <a:r>
              <a:rPr lang="en-US"/>
              <a:t>.</a:t>
            </a:r>
            <a:endParaRPr/>
          </a:p>
          <a:p>
            <a:pPr indent="-50800" lvl="0" marL="228600" rtl="0" algn="just">
              <a:lnSpc>
                <a:spcPct val="90000"/>
              </a:lnSpc>
              <a:spcBef>
                <a:spcPts val="1000"/>
              </a:spcBef>
              <a:spcAft>
                <a:spcPts val="0"/>
              </a:spcAft>
              <a:buClr>
                <a:schemeClr val="dk1"/>
              </a:buClr>
              <a:buSzPts val="2800"/>
              <a:buFont typeface="Arial"/>
              <a:buNone/>
            </a:pPr>
            <a:r>
              <a:t/>
            </a:r>
            <a:endParaRPr/>
          </a:p>
          <a:p>
            <a:pPr indent="-228600" lvl="0" marL="228600" rtl="0" algn="just">
              <a:lnSpc>
                <a:spcPct val="90000"/>
              </a:lnSpc>
              <a:spcBef>
                <a:spcPts val="1000"/>
              </a:spcBef>
              <a:spcAft>
                <a:spcPts val="0"/>
              </a:spcAft>
              <a:buClr>
                <a:schemeClr val="dk1"/>
              </a:buClr>
              <a:buSzPts val="2800"/>
              <a:buFont typeface="Arial"/>
              <a:buChar char="•"/>
            </a:pPr>
            <a:r>
              <a:rPr lang="en-US"/>
              <a:t>It is less restrictive type of OS. even if the system fails to meet the deadline, the system is not considered to have failed. In this case the results of the requests are not worthless.</a:t>
            </a:r>
            <a:endParaRPr/>
          </a:p>
          <a:p>
            <a:pPr indent="-50800" lvl="0" marL="228600" rtl="0" algn="just">
              <a:lnSpc>
                <a:spcPct val="90000"/>
              </a:lnSpc>
              <a:spcBef>
                <a:spcPts val="1000"/>
              </a:spcBef>
              <a:spcAft>
                <a:spcPts val="0"/>
              </a:spcAft>
              <a:buClr>
                <a:schemeClr val="dk1"/>
              </a:buClr>
              <a:buSzPts val="2800"/>
              <a:buFont typeface="Arial"/>
              <a:buNone/>
            </a:pPr>
            <a:r>
              <a:t/>
            </a:r>
            <a:endParaRPr/>
          </a:p>
          <a:p>
            <a:pPr indent="0" lvl="0" marL="0" rtl="0" algn="just">
              <a:lnSpc>
                <a:spcPct val="90000"/>
              </a:lnSpc>
              <a:spcBef>
                <a:spcPts val="1000"/>
              </a:spcBef>
              <a:spcAft>
                <a:spcPts val="0"/>
              </a:spcAft>
              <a:buClr>
                <a:schemeClr val="dk1"/>
              </a:buClr>
              <a:buSzPts val="2800"/>
              <a:buNone/>
            </a:pPr>
            <a:r>
              <a:rPr b="1" lang="en-US"/>
              <a:t>e.g.</a:t>
            </a:r>
            <a:r>
              <a:rPr lang="en-US"/>
              <a:t> audio-video streaming etc.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0" name="Google Shape;420;p4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Distributed System</a:t>
            </a:r>
            <a:endParaRPr b="1">
              <a:latin typeface="Twentieth Century"/>
              <a:ea typeface="Twentieth Century"/>
              <a:cs typeface="Twentieth Century"/>
              <a:sym typeface="Twentieth Century"/>
            </a:endParaRPr>
          </a:p>
        </p:txBody>
      </p:sp>
      <p:sp>
        <p:nvSpPr>
          <p:cNvPr id="421" name="Google Shape;42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Char char="•"/>
            </a:pPr>
            <a:r>
              <a:rPr lang="en-US"/>
              <a:t>Distribute the computation among several physical processors.</a:t>
            </a:r>
            <a:endParaRPr/>
          </a:p>
          <a:p>
            <a:pPr indent="-50800" lvl="0" marL="228600" rtl="0" algn="just">
              <a:lnSpc>
                <a:spcPct val="100000"/>
              </a:lnSpc>
              <a:spcBef>
                <a:spcPts val="1000"/>
              </a:spcBef>
              <a:spcAft>
                <a:spcPts val="0"/>
              </a:spcAft>
              <a:buClr>
                <a:schemeClr val="dk1"/>
              </a:buClr>
              <a:buSzPts val="2800"/>
              <a:buNone/>
            </a:pPr>
            <a:r>
              <a:t/>
            </a:r>
            <a:endParaRPr/>
          </a:p>
          <a:p>
            <a:pPr indent="-228600" lvl="0" marL="228600" rtl="0" algn="just">
              <a:lnSpc>
                <a:spcPct val="100000"/>
              </a:lnSpc>
              <a:spcBef>
                <a:spcPts val="1000"/>
              </a:spcBef>
              <a:spcAft>
                <a:spcPts val="0"/>
              </a:spcAft>
              <a:buClr>
                <a:schemeClr val="dk1"/>
              </a:buClr>
              <a:buSzPts val="2800"/>
              <a:buChar char="•"/>
            </a:pPr>
            <a:r>
              <a:rPr lang="en-US"/>
              <a:t>Distributed OS is an OS that runs on several machines and it controls the resources of several machines.</a:t>
            </a:r>
            <a:endParaRPr/>
          </a:p>
          <a:p>
            <a:pPr indent="-50800" lvl="0" marL="228600" rtl="0" algn="just">
              <a:lnSpc>
                <a:spcPct val="100000"/>
              </a:lnSpc>
              <a:spcBef>
                <a:spcPts val="1000"/>
              </a:spcBef>
              <a:spcAft>
                <a:spcPts val="0"/>
              </a:spcAft>
              <a:buClr>
                <a:schemeClr val="dk1"/>
              </a:buClr>
              <a:buSzPts val="2800"/>
              <a:buNone/>
            </a:pPr>
            <a:r>
              <a:t/>
            </a:r>
            <a:endParaRPr b="1" i="1"/>
          </a:p>
          <a:p>
            <a:pPr indent="-228600" lvl="0" marL="228600" rtl="0" algn="just">
              <a:lnSpc>
                <a:spcPct val="100000"/>
              </a:lnSpc>
              <a:spcBef>
                <a:spcPts val="1000"/>
              </a:spcBef>
              <a:spcAft>
                <a:spcPts val="0"/>
              </a:spcAft>
              <a:buClr>
                <a:schemeClr val="dk1"/>
              </a:buClr>
              <a:buSzPts val="2800"/>
              <a:buChar char="•"/>
            </a:pPr>
            <a:r>
              <a:rPr b="1" i="1" lang="en-US"/>
              <a:t>Loosely coupled system</a:t>
            </a:r>
            <a:r>
              <a:rPr b="1" lang="en-US"/>
              <a:t> – </a:t>
            </a:r>
            <a:r>
              <a:rPr lang="en-US"/>
              <a:t>each processor has its own local memory; processors communicate with one another through various communications lines, such as high-speed buses or telephone lines.</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427" name="Google Shape;42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28" name="Google Shape;428;p46"/>
          <p:cNvPicPr preferRelativeResize="0"/>
          <p:nvPr/>
        </p:nvPicPr>
        <p:blipFill rotWithShape="1">
          <a:blip r:embed="rId3">
            <a:alphaModFix/>
          </a:blip>
          <a:srcRect b="0" l="0" r="0" t="0"/>
          <a:stretch/>
        </p:blipFill>
        <p:spPr>
          <a:xfrm>
            <a:off x="2362200" y="1639093"/>
            <a:ext cx="7467600" cy="4668982"/>
          </a:xfrm>
          <a:prstGeom prst="rect">
            <a:avLst/>
          </a:prstGeom>
          <a:noFill/>
          <a:ln cap="flat" cmpd="sng" w="9525">
            <a:solidFill>
              <a:schemeClr val="dk1"/>
            </a:solidFill>
            <a:prstDash val="solid"/>
            <a:round/>
            <a:headEnd len="sm" w="sm" type="none"/>
            <a:tailEnd len="sm" w="sm" type="none"/>
          </a:ln>
        </p:spPr>
      </p:pic>
      <p:sp>
        <p:nvSpPr>
          <p:cNvPr id="429" name="Google Shape;429;p46"/>
          <p:cNvSpPr txBox="1"/>
          <p:nvPr/>
        </p:nvSpPr>
        <p:spPr>
          <a:xfrm>
            <a:off x="4682944" y="6363495"/>
            <a:ext cx="245022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14  Distributed OS (</a:t>
            </a:r>
            <a:r>
              <a:rPr b="1" lang="en-US" sz="1200" u="sng">
                <a:solidFill>
                  <a:schemeClr val="dk1"/>
                </a:solidFill>
                <a:latin typeface="Calibri"/>
                <a:ea typeface="Calibri"/>
                <a:cs typeface="Calibri"/>
                <a:sym typeface="Calibri"/>
                <a:hlinkClick r:id="rId4">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latin typeface="Twentieth Century"/>
              <a:ea typeface="Twentieth Century"/>
              <a:cs typeface="Twentieth Century"/>
              <a:sym typeface="Twentieth Century"/>
            </a:endParaRPr>
          </a:p>
        </p:txBody>
      </p:sp>
      <p:sp>
        <p:nvSpPr>
          <p:cNvPr id="436" name="Google Shape;436;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Font typeface="Noto Sans Symbols"/>
              <a:buChar char="⮚"/>
            </a:pPr>
            <a:r>
              <a:rPr b="1" i="1" lang="en-US"/>
              <a:t>Advantages</a:t>
            </a:r>
            <a:endParaRPr b="1" sz="2800"/>
          </a:p>
          <a:p>
            <a:pPr indent="-457200" lvl="1" marL="914400" rtl="0" algn="just">
              <a:lnSpc>
                <a:spcPct val="100000"/>
              </a:lnSpc>
              <a:spcBef>
                <a:spcPts val="500"/>
              </a:spcBef>
              <a:spcAft>
                <a:spcPts val="0"/>
              </a:spcAft>
              <a:buClr>
                <a:schemeClr val="dk1"/>
              </a:buClr>
              <a:buSzPts val="2800"/>
              <a:buFont typeface="Arial"/>
              <a:buChar char="•"/>
            </a:pPr>
            <a:r>
              <a:rPr lang="en-US" sz="2800"/>
              <a:t>Resources Sharing </a:t>
            </a:r>
            <a:endParaRPr/>
          </a:p>
          <a:p>
            <a:pPr indent="-457200" lvl="1" marL="914400" rtl="0" algn="just">
              <a:lnSpc>
                <a:spcPct val="100000"/>
              </a:lnSpc>
              <a:spcBef>
                <a:spcPts val="500"/>
              </a:spcBef>
              <a:spcAft>
                <a:spcPts val="0"/>
              </a:spcAft>
              <a:buClr>
                <a:schemeClr val="dk1"/>
              </a:buClr>
              <a:buSzPts val="2800"/>
              <a:buFont typeface="Arial"/>
              <a:buChar char="•"/>
            </a:pPr>
            <a:r>
              <a:rPr lang="en-US" sz="2800"/>
              <a:t>Computation speed up due to load sharing . So, Short response time and higher throughput.</a:t>
            </a:r>
            <a:endParaRPr/>
          </a:p>
          <a:p>
            <a:pPr indent="-457200" lvl="1" marL="914400" rtl="0" algn="just">
              <a:lnSpc>
                <a:spcPct val="100000"/>
              </a:lnSpc>
              <a:spcBef>
                <a:spcPts val="500"/>
              </a:spcBef>
              <a:spcAft>
                <a:spcPts val="0"/>
              </a:spcAft>
              <a:buClr>
                <a:schemeClr val="dk1"/>
              </a:buClr>
              <a:buSzPts val="2800"/>
              <a:buFont typeface="Arial"/>
              <a:buChar char="•"/>
            </a:pPr>
            <a:r>
              <a:rPr lang="en-US" sz="2800"/>
              <a:t>Higher Reliability: Degree of tolerance against failure</a:t>
            </a:r>
            <a:endParaRPr/>
          </a:p>
          <a:p>
            <a:pPr indent="-457200" lvl="1" marL="914400" rtl="0" algn="just">
              <a:lnSpc>
                <a:spcPct val="100000"/>
              </a:lnSpc>
              <a:spcBef>
                <a:spcPts val="500"/>
              </a:spcBef>
              <a:spcAft>
                <a:spcPts val="0"/>
              </a:spcAft>
              <a:buClr>
                <a:schemeClr val="dk1"/>
              </a:buClr>
              <a:buSzPts val="2800"/>
              <a:buFont typeface="Arial"/>
              <a:buChar char="•"/>
            </a:pPr>
            <a:r>
              <a:rPr lang="en-US" sz="2800"/>
              <a:t>Incremental Growth : to extend functionality of a system by simply adding additional resources to the system</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659582" y="377002"/>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latin typeface="Twentieth Century"/>
                <a:ea typeface="Twentieth Century"/>
                <a:cs typeface="Twentieth Century"/>
                <a:sym typeface="Twentieth Century"/>
              </a:rPr>
              <a:t>Operating System Services</a:t>
            </a:r>
            <a:r>
              <a:rPr b="1" lang="en-US" sz="1800">
                <a:latin typeface="Twentieth Century"/>
                <a:ea typeface="Twentieth Century"/>
                <a:cs typeface="Twentieth Century"/>
                <a:sym typeface="Twentieth Century"/>
              </a:rPr>
              <a:t>[1]</a:t>
            </a:r>
            <a:endParaRPr b="1">
              <a:latin typeface="Twentieth Century"/>
              <a:ea typeface="Twentieth Century"/>
              <a:cs typeface="Twentieth Century"/>
              <a:sym typeface="Twentieth Century"/>
            </a:endParaRPr>
          </a:p>
        </p:txBody>
      </p:sp>
      <p:pic>
        <p:nvPicPr>
          <p:cNvPr descr="2" id="442" name="Google Shape;442;p48"/>
          <p:cNvPicPr preferRelativeResize="0"/>
          <p:nvPr/>
        </p:nvPicPr>
        <p:blipFill rotWithShape="1">
          <a:blip r:embed="rId3">
            <a:alphaModFix/>
          </a:blip>
          <a:srcRect b="0" l="0" r="0" t="0"/>
          <a:stretch/>
        </p:blipFill>
        <p:spPr>
          <a:xfrm>
            <a:off x="659582" y="1503033"/>
            <a:ext cx="10872836" cy="4885892"/>
          </a:xfrm>
          <a:prstGeom prst="rect">
            <a:avLst/>
          </a:prstGeom>
          <a:noFill/>
          <a:ln>
            <a:noFill/>
          </a:ln>
        </p:spPr>
      </p:pic>
      <p:sp>
        <p:nvSpPr>
          <p:cNvPr id="443" name="Google Shape;443;p48"/>
          <p:cNvSpPr txBox="1"/>
          <p:nvPr/>
        </p:nvSpPr>
        <p:spPr>
          <a:xfrm>
            <a:off x="4682944" y="6363495"/>
            <a:ext cx="34371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15  A view of operating system services [1]</a:t>
            </a:r>
            <a:endParaRPr b="1" sz="12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Operating System Services</a:t>
            </a:r>
            <a:endParaRPr b="1"/>
          </a:p>
        </p:txBody>
      </p:sp>
      <p:sp>
        <p:nvSpPr>
          <p:cNvPr id="449" name="Google Shape;449;p49"/>
          <p:cNvSpPr txBox="1"/>
          <p:nvPr>
            <p:ph idx="1" type="body"/>
          </p:nvPr>
        </p:nvSpPr>
        <p:spPr>
          <a:xfrm>
            <a:off x="838200" y="1645511"/>
            <a:ext cx="10515600" cy="4351338"/>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chemeClr val="dk1"/>
              </a:buClr>
              <a:buSzPts val="2800"/>
              <a:buFont typeface="Calibri"/>
              <a:buAutoNum type="arabicPeriod"/>
            </a:pPr>
            <a:r>
              <a:rPr b="1" lang="en-US"/>
              <a:t>User Interface: </a:t>
            </a:r>
            <a:r>
              <a:rPr lang="en-US"/>
              <a:t>Almost all operating systems have a user interface (UI). Varies between </a:t>
            </a:r>
            <a:r>
              <a:rPr b="1" lang="en-US"/>
              <a:t>Command-Line (CLI)</a:t>
            </a:r>
            <a:r>
              <a:rPr lang="en-US"/>
              <a:t>, </a:t>
            </a:r>
            <a:r>
              <a:rPr b="1" lang="en-US"/>
              <a:t>Graphics User Interface (GUI)</a:t>
            </a:r>
            <a:r>
              <a:rPr lang="en-US"/>
              <a:t>, </a:t>
            </a:r>
            <a:r>
              <a:rPr b="1" lang="en-US"/>
              <a:t>Batch Interfaces</a:t>
            </a:r>
            <a:endParaRPr/>
          </a:p>
          <a:p>
            <a:pPr indent="-336550" lvl="0" marL="514350" rtl="0" algn="just">
              <a:lnSpc>
                <a:spcPct val="90000"/>
              </a:lnSpc>
              <a:spcBef>
                <a:spcPts val="1000"/>
              </a:spcBef>
              <a:spcAft>
                <a:spcPts val="0"/>
              </a:spcAft>
              <a:buClr>
                <a:schemeClr val="dk1"/>
              </a:buClr>
              <a:buSzPts val="2800"/>
              <a:buFont typeface="Calibri"/>
              <a:buNone/>
            </a:pPr>
            <a:r>
              <a:t/>
            </a:r>
            <a:endParaRPr b="1"/>
          </a:p>
          <a:p>
            <a:pPr indent="-514350" lvl="0" marL="514350" rtl="0" algn="just">
              <a:lnSpc>
                <a:spcPct val="90000"/>
              </a:lnSpc>
              <a:spcBef>
                <a:spcPts val="1000"/>
              </a:spcBef>
              <a:spcAft>
                <a:spcPts val="0"/>
              </a:spcAft>
              <a:buClr>
                <a:schemeClr val="dk1"/>
              </a:buClr>
              <a:buSzPts val="2800"/>
              <a:buFont typeface="Calibri"/>
              <a:buAutoNum type="arabicPeriod"/>
            </a:pPr>
            <a:r>
              <a:rPr b="1" lang="en-US"/>
              <a:t>Program execution: </a:t>
            </a:r>
            <a:r>
              <a:rPr lang="en-US"/>
              <a:t>The system must be able to load a program into memory and to run that program, must be able to end execution, either normally or abnormally (indicating error) </a:t>
            </a:r>
            <a:endParaRPr/>
          </a:p>
          <a:p>
            <a:pPr indent="-336550" lvl="0" marL="514350" rtl="0" algn="just">
              <a:lnSpc>
                <a:spcPct val="90000"/>
              </a:lnSpc>
              <a:spcBef>
                <a:spcPts val="1000"/>
              </a:spcBef>
              <a:spcAft>
                <a:spcPts val="0"/>
              </a:spcAft>
              <a:buClr>
                <a:schemeClr val="dk1"/>
              </a:buClr>
              <a:buSzPts val="2800"/>
              <a:buFont typeface="Calibri"/>
              <a:buNone/>
            </a:pPr>
            <a:r>
              <a:t/>
            </a:r>
            <a:endParaRPr b="1"/>
          </a:p>
          <a:p>
            <a:pPr indent="-514350" lvl="0" marL="514350" rtl="0" algn="just">
              <a:lnSpc>
                <a:spcPct val="90000"/>
              </a:lnSpc>
              <a:spcBef>
                <a:spcPts val="1000"/>
              </a:spcBef>
              <a:spcAft>
                <a:spcPts val="0"/>
              </a:spcAft>
              <a:buClr>
                <a:schemeClr val="dk1"/>
              </a:buClr>
              <a:buSzPts val="2800"/>
              <a:buFont typeface="Calibri"/>
              <a:buAutoNum type="arabicPeriod"/>
            </a:pPr>
            <a:r>
              <a:rPr b="1" lang="en-US"/>
              <a:t>I/O operations </a:t>
            </a:r>
            <a:r>
              <a:rPr lang="en-US"/>
              <a:t>– A running program may require I/O, which may involve a file or an I/O device, since user programs cannot execute I/O operations directly, the operating system must provide some means to do I/O.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System software</a:t>
            </a:r>
            <a:endParaRPr u="sng"/>
          </a:p>
        </p:txBody>
      </p:sp>
      <p:sp>
        <p:nvSpPr>
          <p:cNvPr id="133" name="Google Shape;133;p5"/>
          <p:cNvSpPr txBox="1"/>
          <p:nvPr>
            <p:ph idx="1" type="body"/>
          </p:nvPr>
        </p:nvSpPr>
        <p:spPr>
          <a:xfrm>
            <a:off x="838200" y="1627909"/>
            <a:ext cx="10515600" cy="487375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t>The software which is used to perform all types of system level tasks of computer is called system software.</a:t>
            </a:r>
            <a:endParaRPr/>
          </a:p>
          <a:p>
            <a:pPr indent="-50800" lvl="0" marL="22860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US"/>
              <a:t>For example:</a:t>
            </a:r>
            <a:endParaRPr/>
          </a:p>
          <a:p>
            <a:pPr indent="-228600" lvl="0" marL="228600" rtl="0" algn="just">
              <a:lnSpc>
                <a:spcPct val="90000"/>
              </a:lnSpc>
              <a:spcBef>
                <a:spcPts val="1000"/>
              </a:spcBef>
              <a:spcAft>
                <a:spcPts val="0"/>
              </a:spcAft>
              <a:buClr>
                <a:schemeClr val="dk1"/>
              </a:buClr>
              <a:buSzPts val="2800"/>
              <a:buChar char="•"/>
            </a:pPr>
            <a:r>
              <a:rPr lang="en-US"/>
              <a:t>Compiler</a:t>
            </a:r>
            <a:endParaRPr/>
          </a:p>
          <a:p>
            <a:pPr indent="-228600" lvl="0" marL="228600" rtl="0" algn="just">
              <a:lnSpc>
                <a:spcPct val="90000"/>
              </a:lnSpc>
              <a:spcBef>
                <a:spcPts val="1000"/>
              </a:spcBef>
              <a:spcAft>
                <a:spcPts val="0"/>
              </a:spcAft>
              <a:buClr>
                <a:schemeClr val="dk1"/>
              </a:buClr>
              <a:buSzPts val="2800"/>
              <a:buChar char="•"/>
            </a:pPr>
            <a:r>
              <a:rPr lang="en-US"/>
              <a:t>Operating system</a:t>
            </a:r>
            <a:endParaRPr/>
          </a:p>
          <a:p>
            <a:pPr indent="-228600" lvl="0" marL="228600" rtl="0" algn="just">
              <a:lnSpc>
                <a:spcPct val="90000"/>
              </a:lnSpc>
              <a:spcBef>
                <a:spcPts val="1000"/>
              </a:spcBef>
              <a:spcAft>
                <a:spcPts val="0"/>
              </a:spcAft>
              <a:buClr>
                <a:schemeClr val="dk1"/>
              </a:buClr>
              <a:buSzPts val="2800"/>
              <a:buChar char="•"/>
            </a:pPr>
            <a:r>
              <a:rPr lang="en-US"/>
              <a:t>Interpreter</a:t>
            </a:r>
            <a:endParaRPr/>
          </a:p>
          <a:p>
            <a:pPr indent="-228600" lvl="0" marL="228600" rtl="0" algn="just">
              <a:lnSpc>
                <a:spcPct val="90000"/>
              </a:lnSpc>
              <a:spcBef>
                <a:spcPts val="1000"/>
              </a:spcBef>
              <a:spcAft>
                <a:spcPts val="0"/>
              </a:spcAft>
              <a:buClr>
                <a:schemeClr val="dk1"/>
              </a:buClr>
              <a:buSzPts val="2800"/>
              <a:buChar char="•"/>
            </a:pPr>
            <a:r>
              <a:rPr lang="en-US"/>
              <a:t>Linker</a:t>
            </a:r>
            <a:endParaRPr/>
          </a:p>
          <a:p>
            <a:pPr indent="-228600" lvl="0" marL="228600" rtl="0" algn="just">
              <a:lnSpc>
                <a:spcPct val="90000"/>
              </a:lnSpc>
              <a:spcBef>
                <a:spcPts val="1000"/>
              </a:spcBef>
              <a:spcAft>
                <a:spcPts val="0"/>
              </a:spcAft>
              <a:buClr>
                <a:schemeClr val="dk1"/>
              </a:buClr>
              <a:buSzPts val="2800"/>
              <a:buChar char="•"/>
            </a:pPr>
            <a:r>
              <a:rPr lang="en-US"/>
              <a:t>Loader</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Operating System Services</a:t>
            </a:r>
            <a:endParaRPr/>
          </a:p>
        </p:txBody>
      </p:sp>
      <p:sp>
        <p:nvSpPr>
          <p:cNvPr id="455" name="Google Shape;45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chemeClr val="dk1"/>
              </a:buClr>
              <a:buSzPts val="2800"/>
              <a:buFont typeface="Calibri"/>
              <a:buAutoNum type="arabicPeriod" startAt="4"/>
            </a:pPr>
            <a:r>
              <a:rPr b="1" lang="en-US"/>
              <a:t>File-system manipulation </a:t>
            </a:r>
            <a:r>
              <a:rPr lang="en-US"/>
              <a:t>– Programs need to read and write files and directories, create and delete them, search them, list file Information, permission management; allow or deny access to files/directories based on file ownership.</a:t>
            </a:r>
            <a:endParaRPr/>
          </a:p>
          <a:p>
            <a:pPr indent="-336550" lvl="0" marL="514350" rtl="0" algn="just">
              <a:lnSpc>
                <a:spcPct val="90000"/>
              </a:lnSpc>
              <a:spcBef>
                <a:spcPts val="1000"/>
              </a:spcBef>
              <a:spcAft>
                <a:spcPts val="0"/>
              </a:spcAft>
              <a:buClr>
                <a:schemeClr val="dk1"/>
              </a:buClr>
              <a:buSzPts val="2800"/>
              <a:buFont typeface="Calibri"/>
              <a:buNone/>
            </a:pPr>
            <a:r>
              <a:t/>
            </a:r>
            <a:endParaRPr b="1"/>
          </a:p>
          <a:p>
            <a:pPr indent="-336550" lvl="0" marL="514350" rtl="0" algn="just">
              <a:lnSpc>
                <a:spcPct val="90000"/>
              </a:lnSpc>
              <a:spcBef>
                <a:spcPts val="1000"/>
              </a:spcBef>
              <a:spcAft>
                <a:spcPts val="0"/>
              </a:spcAft>
              <a:buClr>
                <a:schemeClr val="dk1"/>
              </a:buClr>
              <a:buSzPts val="2800"/>
              <a:buFont typeface="Calibri"/>
              <a:buNone/>
            </a:pPr>
            <a:r>
              <a:t/>
            </a:r>
            <a:endParaRPr b="1"/>
          </a:p>
          <a:p>
            <a:pPr indent="-514350" lvl="0" marL="514350" rtl="0" algn="just">
              <a:lnSpc>
                <a:spcPct val="90000"/>
              </a:lnSpc>
              <a:spcBef>
                <a:spcPts val="1000"/>
              </a:spcBef>
              <a:spcAft>
                <a:spcPts val="0"/>
              </a:spcAft>
              <a:buClr>
                <a:schemeClr val="dk1"/>
              </a:buClr>
              <a:buSzPts val="2800"/>
              <a:buFont typeface="Calibri"/>
              <a:buAutoNum type="arabicPeriod" startAt="4"/>
            </a:pPr>
            <a:r>
              <a:rPr b="1" lang="en-US"/>
              <a:t>Communications</a:t>
            </a:r>
            <a:r>
              <a:rPr lang="en-US"/>
              <a:t> – Exchange of information between processes executing either on the same computer or on different systems tied together by a network.  Implemented via </a:t>
            </a:r>
            <a:r>
              <a:rPr i="1" lang="en-US"/>
              <a:t>shared memory</a:t>
            </a:r>
            <a:r>
              <a:rPr lang="en-US"/>
              <a:t> or </a:t>
            </a:r>
            <a:r>
              <a:rPr i="1" lang="en-US"/>
              <a:t>message passing</a:t>
            </a:r>
            <a:r>
              <a:rPr lang="en-US"/>
              <a:t>.</a:t>
            </a:r>
            <a:endParaRPr/>
          </a:p>
          <a:p>
            <a:pPr indent="0" lvl="0" marL="0" rtl="0" algn="just">
              <a:lnSpc>
                <a:spcPct val="90000"/>
              </a:lnSpc>
              <a:spcBef>
                <a:spcPts val="1000"/>
              </a:spcBef>
              <a:spcAft>
                <a:spcPts val="0"/>
              </a:spcAft>
              <a:buClr>
                <a:schemeClr val="dk1"/>
              </a:buClr>
              <a:buSzPts val="2800"/>
              <a:buNone/>
            </a:pPr>
            <a:r>
              <a:t/>
            </a:r>
            <a:endParaRPr sz="2800">
              <a:latin typeface="Twentieth Century"/>
              <a:ea typeface="Twentieth Century"/>
              <a:cs typeface="Twentieth Century"/>
              <a:sym typeface="Twentieth Centur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838200" y="337417"/>
            <a:ext cx="10190018"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Operating System Services</a:t>
            </a:r>
            <a:endParaRPr/>
          </a:p>
        </p:txBody>
      </p:sp>
      <p:sp>
        <p:nvSpPr>
          <p:cNvPr id="462" name="Google Shape;46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chemeClr val="dk1"/>
              </a:buClr>
              <a:buSzPts val="2800"/>
              <a:buFont typeface="Calibri"/>
              <a:buAutoNum type="arabicPeriod" startAt="6"/>
            </a:pPr>
            <a:r>
              <a:rPr b="1" lang="en-US"/>
              <a:t>Error detection </a:t>
            </a:r>
            <a:r>
              <a:rPr lang="en-US"/>
              <a:t>– OS needs to be constantly aware of possible errors</a:t>
            </a:r>
            <a:endParaRPr/>
          </a:p>
          <a:p>
            <a:pPr indent="-457200" lvl="1" marL="914400" rtl="0" algn="just">
              <a:lnSpc>
                <a:spcPct val="90000"/>
              </a:lnSpc>
              <a:spcBef>
                <a:spcPts val="500"/>
              </a:spcBef>
              <a:spcAft>
                <a:spcPts val="0"/>
              </a:spcAft>
              <a:buClr>
                <a:schemeClr val="dk1"/>
              </a:buClr>
              <a:buSzPts val="2400"/>
              <a:buFont typeface="Noto Sans Symbols"/>
              <a:buChar char="▪"/>
            </a:pPr>
            <a:r>
              <a:rPr lang="en-US"/>
              <a:t>May occur in the CPU and memory hardware, in I/O devices, in user program </a:t>
            </a:r>
            <a:endParaRPr/>
          </a:p>
          <a:p>
            <a:pPr indent="-457200" lvl="1" marL="914400" rtl="0" algn="just">
              <a:lnSpc>
                <a:spcPct val="90000"/>
              </a:lnSpc>
              <a:spcBef>
                <a:spcPts val="500"/>
              </a:spcBef>
              <a:spcAft>
                <a:spcPts val="0"/>
              </a:spcAft>
              <a:buClr>
                <a:schemeClr val="dk1"/>
              </a:buClr>
              <a:buSzPts val="2400"/>
              <a:buFont typeface="Noto Sans Symbols"/>
              <a:buChar char="▪"/>
            </a:pPr>
            <a:r>
              <a:rPr lang="en-US"/>
              <a:t>For each type of error, OS should take the appropriate action to ensure correct and consistent computing </a:t>
            </a:r>
            <a:endParaRPr/>
          </a:p>
          <a:p>
            <a:pPr indent="-457200" lvl="1" marL="914400" rtl="0" algn="just">
              <a:lnSpc>
                <a:spcPct val="90000"/>
              </a:lnSpc>
              <a:spcBef>
                <a:spcPts val="500"/>
              </a:spcBef>
              <a:spcAft>
                <a:spcPts val="0"/>
              </a:spcAft>
              <a:buClr>
                <a:schemeClr val="dk1"/>
              </a:buClr>
              <a:buSzPts val="2400"/>
              <a:buFont typeface="Noto Sans Symbols"/>
              <a:buChar char="▪"/>
            </a:pPr>
            <a:r>
              <a:rPr lang="en-US"/>
              <a:t>Debugging facilities can greatly enhance the user’s and programmer’s abilities to efficiently use the system</a:t>
            </a:r>
            <a:endParaRPr/>
          </a:p>
          <a:p>
            <a:pPr indent="-304800" lvl="1" marL="914400" rtl="0" algn="just">
              <a:lnSpc>
                <a:spcPct val="90000"/>
              </a:lnSpc>
              <a:spcBef>
                <a:spcPts val="500"/>
              </a:spcBef>
              <a:spcAft>
                <a:spcPts val="0"/>
              </a:spcAft>
              <a:buClr>
                <a:schemeClr val="dk1"/>
              </a:buClr>
              <a:buSzPts val="2400"/>
              <a:buFont typeface="Noto Sans Symbols"/>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5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Some Additional OS Services</a:t>
            </a:r>
            <a:endParaRPr b="1">
              <a:latin typeface="Twentieth Century"/>
              <a:ea typeface="Twentieth Century"/>
              <a:cs typeface="Twentieth Century"/>
              <a:sym typeface="Twentieth Century"/>
            </a:endParaRPr>
          </a:p>
        </p:txBody>
      </p:sp>
      <p:sp>
        <p:nvSpPr>
          <p:cNvPr id="469" name="Google Shape;469;p52"/>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457200" lvl="1" marL="457200" rtl="0" algn="just">
              <a:lnSpc>
                <a:spcPct val="100000"/>
              </a:lnSpc>
              <a:spcBef>
                <a:spcPts val="0"/>
              </a:spcBef>
              <a:spcAft>
                <a:spcPts val="0"/>
              </a:spcAft>
              <a:buClr>
                <a:schemeClr val="dk1"/>
              </a:buClr>
              <a:buSzPts val="1960"/>
              <a:buFont typeface="Arial"/>
              <a:buChar char="•"/>
            </a:pPr>
            <a:r>
              <a:rPr b="1" lang="en-US" sz="2800"/>
              <a:t>Resource allocation - </a:t>
            </a:r>
            <a:r>
              <a:rPr lang="en-US" sz="2800"/>
              <a:t>When multiple users or multiple jobs running concurrently, resources must be allocated to each of them. Many types of resources - Some (such as CPU cycles, main memory, and file storage) may have special allocation code, others (such as I/O devices) may have general request and release code.</a:t>
            </a:r>
            <a:endParaRPr/>
          </a:p>
          <a:p>
            <a:pPr indent="-332740" lvl="1" marL="457200" rtl="0" algn="just">
              <a:lnSpc>
                <a:spcPct val="100000"/>
              </a:lnSpc>
              <a:spcBef>
                <a:spcPts val="600"/>
              </a:spcBef>
              <a:spcAft>
                <a:spcPts val="0"/>
              </a:spcAft>
              <a:buClr>
                <a:schemeClr val="dk1"/>
              </a:buClr>
              <a:buSzPts val="1960"/>
              <a:buFont typeface="Arial"/>
              <a:buNone/>
            </a:pPr>
            <a:r>
              <a:t/>
            </a:r>
            <a:endParaRPr sz="2800"/>
          </a:p>
          <a:p>
            <a:pPr indent="-332740" lvl="1" marL="457200" rtl="0" algn="just">
              <a:lnSpc>
                <a:spcPct val="100000"/>
              </a:lnSpc>
              <a:spcBef>
                <a:spcPts val="600"/>
              </a:spcBef>
              <a:spcAft>
                <a:spcPts val="0"/>
              </a:spcAft>
              <a:buClr>
                <a:schemeClr val="dk1"/>
              </a:buClr>
              <a:buSzPts val="1960"/>
              <a:buFont typeface="Arial"/>
              <a:buNone/>
            </a:pPr>
            <a:r>
              <a:t/>
            </a:r>
            <a:endParaRPr sz="2800"/>
          </a:p>
          <a:p>
            <a:pPr indent="-457200" lvl="1" marL="457200" rtl="0" algn="just">
              <a:lnSpc>
                <a:spcPct val="100000"/>
              </a:lnSpc>
              <a:spcBef>
                <a:spcPts val="600"/>
              </a:spcBef>
              <a:spcAft>
                <a:spcPts val="0"/>
              </a:spcAft>
              <a:buClr>
                <a:schemeClr val="dk1"/>
              </a:buClr>
              <a:buSzPts val="1960"/>
              <a:buFont typeface="Arial"/>
              <a:buChar char="•"/>
            </a:pPr>
            <a:r>
              <a:rPr b="1" lang="en-US" sz="2800"/>
              <a:t>Accounting - </a:t>
            </a:r>
            <a:r>
              <a:rPr lang="en-US" sz="2800"/>
              <a:t>To keep track of which users use how much and what kinds of computer resources. Used for accounting or usage statistics.</a:t>
            </a:r>
            <a:endParaRPr/>
          </a:p>
          <a:p>
            <a:pPr indent="-332740" lvl="1" marL="457200" rtl="0" algn="just">
              <a:lnSpc>
                <a:spcPct val="100000"/>
              </a:lnSpc>
              <a:spcBef>
                <a:spcPts val="600"/>
              </a:spcBef>
              <a:spcAft>
                <a:spcPts val="0"/>
              </a:spcAft>
              <a:buClr>
                <a:schemeClr val="dk1"/>
              </a:buClr>
              <a:buSzPts val="1960"/>
              <a:buFont typeface="Arial"/>
              <a:buNone/>
            </a:pPr>
            <a:r>
              <a:t/>
            </a:r>
            <a:endParaRPr sz="2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5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latin typeface="Twentieth Century"/>
              <a:ea typeface="Twentieth Century"/>
              <a:cs typeface="Twentieth Century"/>
              <a:sym typeface="Twentieth Century"/>
            </a:endParaRPr>
          </a:p>
        </p:txBody>
      </p:sp>
      <p:sp>
        <p:nvSpPr>
          <p:cNvPr id="476" name="Google Shape;476;p53"/>
          <p:cNvSpPr txBox="1"/>
          <p:nvPr>
            <p:ph idx="1" type="body"/>
          </p:nvPr>
        </p:nvSpPr>
        <p:spPr>
          <a:xfrm>
            <a:off x="838200" y="1643062"/>
            <a:ext cx="10515600" cy="489585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Font typeface="Arial"/>
              <a:buChar char="•"/>
            </a:pPr>
            <a:r>
              <a:rPr b="1" lang="en-US"/>
              <a:t>Protection </a:t>
            </a:r>
            <a:r>
              <a:rPr lang="en-US"/>
              <a:t>involves ensuring that all access to system resources is controlled </a:t>
            </a:r>
            <a:endParaRPr/>
          </a:p>
          <a:p>
            <a:pPr indent="-50800" lvl="0" marL="228600" rtl="0" algn="just">
              <a:lnSpc>
                <a:spcPct val="100000"/>
              </a:lnSpc>
              <a:spcBef>
                <a:spcPts val="1000"/>
              </a:spcBef>
              <a:spcAft>
                <a:spcPts val="0"/>
              </a:spcAft>
              <a:buClr>
                <a:schemeClr val="dk1"/>
              </a:buClr>
              <a:buSzPts val="2800"/>
              <a:buFont typeface="Arial"/>
              <a:buNone/>
            </a:pPr>
            <a:r>
              <a:t/>
            </a:r>
            <a:endParaRPr/>
          </a:p>
          <a:p>
            <a:pPr indent="-228600" lvl="0" marL="228600" rtl="0" algn="just">
              <a:lnSpc>
                <a:spcPct val="100000"/>
              </a:lnSpc>
              <a:spcBef>
                <a:spcPts val="1000"/>
              </a:spcBef>
              <a:spcAft>
                <a:spcPts val="0"/>
              </a:spcAft>
              <a:buClr>
                <a:schemeClr val="dk1"/>
              </a:buClr>
              <a:buSzPts val="2800"/>
              <a:buFont typeface="Arial"/>
              <a:buChar char="•"/>
            </a:pPr>
            <a:r>
              <a:rPr b="1" lang="en-US"/>
              <a:t>Security </a:t>
            </a:r>
            <a:r>
              <a:rPr lang="en-US"/>
              <a:t>of the system from outsiders requires user authentication (by password), extends to defending external I/O devices (eg. Modems, network adapter from invalid access attempts .</a:t>
            </a:r>
            <a:endParaRPr/>
          </a:p>
          <a:p>
            <a:pPr indent="-50800" lvl="0" marL="228600" rtl="0" algn="just">
              <a:lnSpc>
                <a:spcPct val="100000"/>
              </a:lnSpc>
              <a:spcBef>
                <a:spcPts val="1000"/>
              </a:spcBef>
              <a:spcAft>
                <a:spcPts val="0"/>
              </a:spcAft>
              <a:buClr>
                <a:schemeClr val="dk1"/>
              </a:buClr>
              <a:buSzPts val="2800"/>
              <a:buFont typeface="Arial"/>
              <a:buNone/>
            </a:pPr>
            <a:r>
              <a:t/>
            </a:r>
            <a:endParaRPr/>
          </a:p>
          <a:p>
            <a:pPr indent="-228600" lvl="0" marL="228600" rtl="0" algn="just">
              <a:lnSpc>
                <a:spcPct val="100000"/>
              </a:lnSpc>
              <a:spcBef>
                <a:spcPts val="1000"/>
              </a:spcBef>
              <a:spcAft>
                <a:spcPts val="0"/>
              </a:spcAft>
              <a:buClr>
                <a:schemeClr val="dk1"/>
              </a:buClr>
              <a:buSzPts val="2800"/>
              <a:buFont typeface="Arial"/>
              <a:buChar char="•"/>
            </a:pPr>
            <a:r>
              <a:rPr b="1" lang="en-US"/>
              <a:t>Protection and security - </a:t>
            </a:r>
            <a:r>
              <a:rPr lang="en-US"/>
              <a:t>The owners of information stored in a multiuser or networked computer system may want to control use of that information, concurrent processes should not interfere with each other.</a:t>
            </a:r>
            <a:endParaRPr/>
          </a:p>
          <a:p>
            <a:pPr indent="-50800" lvl="0" marL="228600" rtl="0" algn="just">
              <a:lnSpc>
                <a:spcPct val="100000"/>
              </a:lnSpc>
              <a:spcBef>
                <a:spcPts val="1000"/>
              </a:spcBef>
              <a:spcAft>
                <a:spcPts val="0"/>
              </a:spcAft>
              <a:buClr>
                <a:schemeClr val="dk1"/>
              </a:buClr>
              <a:buSzPts val="2800"/>
              <a:buFont typeface="Arial"/>
              <a:buNone/>
            </a:pPr>
            <a:r>
              <a:t/>
            </a:r>
            <a:endParaRPr/>
          </a:p>
          <a:p>
            <a:pPr indent="0" lvl="0" marL="0" rtl="0" algn="just">
              <a:lnSpc>
                <a:spcPct val="100000"/>
              </a:lnSpc>
              <a:spcBef>
                <a:spcPts val="600"/>
              </a:spcBef>
              <a:spcAft>
                <a:spcPts val="0"/>
              </a:spcAft>
              <a:buClr>
                <a:schemeClr val="dk1"/>
              </a:buClr>
              <a:buSzPts val="196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System Calls</a:t>
            </a:r>
            <a:endParaRPr b="1" u="sng"/>
          </a:p>
        </p:txBody>
      </p:sp>
      <p:sp>
        <p:nvSpPr>
          <p:cNvPr id="482" name="Google Shape;482;p54"/>
          <p:cNvSpPr txBox="1"/>
          <p:nvPr>
            <p:ph idx="1" type="body"/>
          </p:nvPr>
        </p:nvSpPr>
        <p:spPr>
          <a:xfrm>
            <a:off x="838200" y="156869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US"/>
              <a:t>Kernel Mode</a:t>
            </a:r>
            <a:endParaRPr/>
          </a:p>
          <a:p>
            <a:pPr indent="-228600" lvl="0" marL="228600" rtl="0" algn="just">
              <a:lnSpc>
                <a:spcPct val="90000"/>
              </a:lnSpc>
              <a:spcBef>
                <a:spcPts val="1000"/>
              </a:spcBef>
              <a:spcAft>
                <a:spcPts val="0"/>
              </a:spcAft>
              <a:buClr>
                <a:schemeClr val="dk1"/>
              </a:buClr>
              <a:buSzPts val="2400"/>
              <a:buChar char="•"/>
            </a:pPr>
            <a:r>
              <a:rPr lang="en-US" sz="2400"/>
              <a:t>When CPU is in </a:t>
            </a:r>
            <a:r>
              <a:rPr b="1" lang="en-US" sz="2400"/>
              <a:t>kernel mode</a:t>
            </a:r>
            <a:r>
              <a:rPr lang="en-US" sz="2400"/>
              <a:t>, the code being </a:t>
            </a:r>
            <a:endParaRPr/>
          </a:p>
          <a:p>
            <a:pPr indent="0" lvl="0" marL="0" rtl="0" algn="just">
              <a:lnSpc>
                <a:spcPct val="90000"/>
              </a:lnSpc>
              <a:spcBef>
                <a:spcPts val="1000"/>
              </a:spcBef>
              <a:spcAft>
                <a:spcPts val="0"/>
              </a:spcAft>
              <a:buClr>
                <a:schemeClr val="dk1"/>
              </a:buClr>
              <a:buSzPts val="2400"/>
              <a:buNone/>
            </a:pPr>
            <a:r>
              <a:rPr lang="en-US" sz="2400"/>
              <a:t>executed can access any memory address and any hardware resource.</a:t>
            </a:r>
            <a:endParaRPr/>
          </a:p>
          <a:p>
            <a:pPr indent="-228600" lvl="0" marL="228600" rtl="0" algn="just">
              <a:lnSpc>
                <a:spcPct val="90000"/>
              </a:lnSpc>
              <a:spcBef>
                <a:spcPts val="1000"/>
              </a:spcBef>
              <a:spcAft>
                <a:spcPts val="0"/>
              </a:spcAft>
              <a:buClr>
                <a:schemeClr val="dk1"/>
              </a:buClr>
              <a:buSzPts val="2400"/>
              <a:buChar char="•"/>
            </a:pPr>
            <a:r>
              <a:rPr lang="en-US" sz="2400"/>
              <a:t>Hence kernel mode is a very privileged and powerful mode.</a:t>
            </a:r>
            <a:endParaRPr/>
          </a:p>
          <a:p>
            <a:pPr indent="-228600" lvl="0" marL="228600" rtl="0" algn="just">
              <a:lnSpc>
                <a:spcPct val="90000"/>
              </a:lnSpc>
              <a:spcBef>
                <a:spcPts val="1000"/>
              </a:spcBef>
              <a:spcAft>
                <a:spcPts val="0"/>
              </a:spcAft>
              <a:buClr>
                <a:schemeClr val="dk1"/>
              </a:buClr>
              <a:buSzPts val="2400"/>
              <a:buChar char="•"/>
            </a:pPr>
            <a:r>
              <a:rPr lang="en-US" sz="2400"/>
              <a:t>If a program crashes in kernel mode, the entire system will be halted.</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800"/>
              <a:buFont typeface="Noto Sans Symbols"/>
              <a:buChar char="⮚"/>
            </a:pPr>
            <a:r>
              <a:rPr b="1" lang="en-US"/>
              <a:t>User Mode</a:t>
            </a:r>
            <a:endParaRPr/>
          </a:p>
          <a:p>
            <a:pPr indent="-228600" lvl="0" marL="228600" rtl="0" algn="just">
              <a:lnSpc>
                <a:spcPct val="90000"/>
              </a:lnSpc>
              <a:spcBef>
                <a:spcPts val="1000"/>
              </a:spcBef>
              <a:spcAft>
                <a:spcPts val="0"/>
              </a:spcAft>
              <a:buClr>
                <a:schemeClr val="dk1"/>
              </a:buClr>
              <a:buSzPts val="2400"/>
              <a:buChar char="•"/>
            </a:pPr>
            <a:r>
              <a:rPr lang="en-US" sz="2400"/>
              <a:t>When CPU is in </a:t>
            </a:r>
            <a:r>
              <a:rPr b="1" lang="en-US" sz="2400"/>
              <a:t>user mode</a:t>
            </a:r>
            <a:r>
              <a:rPr lang="en-US" sz="2400"/>
              <a:t>, the programs don't have direct access to memory and hardware resources.</a:t>
            </a:r>
            <a:endParaRPr/>
          </a:p>
          <a:p>
            <a:pPr indent="-228600" lvl="0" marL="228600" rtl="0" algn="just">
              <a:lnSpc>
                <a:spcPct val="90000"/>
              </a:lnSpc>
              <a:spcBef>
                <a:spcPts val="1000"/>
              </a:spcBef>
              <a:spcAft>
                <a:spcPts val="0"/>
              </a:spcAft>
              <a:buClr>
                <a:schemeClr val="dk1"/>
              </a:buClr>
              <a:buSzPts val="2400"/>
              <a:buChar char="•"/>
            </a:pPr>
            <a:r>
              <a:rPr lang="en-US" sz="2400"/>
              <a:t>In user mode, if any program crashes, only that particular program is halted. That means the system will be in a safe state even if a program in user mode crashes.</a:t>
            </a:r>
            <a:endParaRPr/>
          </a:p>
          <a:p>
            <a:pPr indent="-228600" lvl="0" marL="228600" rtl="0" algn="l">
              <a:lnSpc>
                <a:spcPct val="90000"/>
              </a:lnSpc>
              <a:spcBef>
                <a:spcPts val="1000"/>
              </a:spcBef>
              <a:spcAft>
                <a:spcPts val="0"/>
              </a:spcAft>
              <a:buClr>
                <a:schemeClr val="dk1"/>
              </a:buClr>
              <a:buSzPts val="2400"/>
              <a:buChar char="•"/>
            </a:pPr>
            <a:r>
              <a:rPr lang="en-US" sz="2400"/>
              <a:t>Hence, most programs in an OS run in user mode.</a:t>
            </a:r>
            <a:endParaRPr sz="2400"/>
          </a:p>
          <a:p>
            <a:pPr indent="-50800" lvl="0" marL="228600" rtl="0" algn="l">
              <a:lnSpc>
                <a:spcPct val="90000"/>
              </a:lnSpc>
              <a:spcBef>
                <a:spcPts val="1000"/>
              </a:spcBef>
              <a:spcAft>
                <a:spcPts val="0"/>
              </a:spcAft>
              <a:buClr>
                <a:schemeClr val="dk1"/>
              </a:buClr>
              <a:buSzPts val="2800"/>
              <a:buNone/>
            </a:pPr>
            <a:r>
              <a:t/>
            </a:r>
            <a:endParaRPr/>
          </a:p>
        </p:txBody>
      </p:sp>
      <p:pic>
        <p:nvPicPr>
          <p:cNvPr id="483" name="Google Shape;483;p54"/>
          <p:cNvPicPr preferRelativeResize="0"/>
          <p:nvPr/>
        </p:nvPicPr>
        <p:blipFill rotWithShape="1">
          <a:blip r:embed="rId3">
            <a:alphaModFix/>
          </a:blip>
          <a:srcRect b="9942" l="0" r="0" t="0"/>
          <a:stretch/>
        </p:blipFill>
        <p:spPr>
          <a:xfrm>
            <a:off x="9171708" y="0"/>
            <a:ext cx="3020291" cy="2339439"/>
          </a:xfrm>
          <a:prstGeom prst="rect">
            <a:avLst/>
          </a:prstGeom>
          <a:noFill/>
          <a:ln>
            <a:noFill/>
          </a:ln>
        </p:spPr>
      </p:pic>
      <p:sp>
        <p:nvSpPr>
          <p:cNvPr id="484" name="Google Shape;484;p54"/>
          <p:cNvSpPr txBox="1"/>
          <p:nvPr/>
        </p:nvSpPr>
        <p:spPr>
          <a:xfrm>
            <a:off x="9612436" y="2336430"/>
            <a:ext cx="216046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16  OS modes (</a:t>
            </a:r>
            <a:r>
              <a:rPr b="1" lang="en-US" sz="1200" u="sng">
                <a:solidFill>
                  <a:schemeClr val="dk1"/>
                </a:solidFill>
                <a:latin typeface="Calibri"/>
                <a:ea typeface="Calibri"/>
                <a:cs typeface="Calibri"/>
                <a:sym typeface="Calibri"/>
                <a:hlinkClick r:id="rId4">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490" name="Google Shape;490;p55"/>
          <p:cNvSpPr txBox="1"/>
          <p:nvPr>
            <p:ph idx="1" type="body"/>
          </p:nvPr>
        </p:nvSpPr>
        <p:spPr>
          <a:xfrm>
            <a:off x="838200" y="1631662"/>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System call is a request made by user program in order to get the service of an operating system.</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When a program in user mode requires access to RAM or a hardware resource, it must ask the kernel to provide access to that resource. This is done via something called a </a:t>
            </a:r>
            <a:r>
              <a:rPr b="1" lang="en-US"/>
              <a:t>system call</a:t>
            </a:r>
            <a:r>
              <a:rPr lang="en-US"/>
              <a: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56"/>
          <p:cNvSpPr txBox="1"/>
          <p:nvPr>
            <p:ph type="title"/>
          </p:nvPr>
        </p:nvSpPr>
        <p:spPr>
          <a:xfrm>
            <a:off x="838200" y="213231"/>
            <a:ext cx="10515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wentieth Century"/>
              <a:buNone/>
            </a:pPr>
            <a:r>
              <a:rPr b="1" lang="en-US" sz="3600"/>
              <a:t>Some System Calls For Process Management</a:t>
            </a:r>
            <a:endParaRPr b="1" sz="4000"/>
          </a:p>
        </p:txBody>
      </p:sp>
      <p:sp>
        <p:nvSpPr>
          <p:cNvPr id="497" name="Google Shape;497;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600"/>
              <a:buFont typeface="Twentieth Century"/>
              <a:buNone/>
            </a:pPr>
            <a:r>
              <a:t/>
            </a:r>
            <a:endParaRPr sz="3600"/>
          </a:p>
          <a:p>
            <a:pPr indent="-228600" lvl="0" marL="228600" rtl="0" algn="l">
              <a:lnSpc>
                <a:spcPct val="90000"/>
              </a:lnSpc>
              <a:spcBef>
                <a:spcPts val="1000"/>
              </a:spcBef>
              <a:spcAft>
                <a:spcPts val="0"/>
              </a:spcAft>
              <a:buClr>
                <a:schemeClr val="dk1"/>
              </a:buClr>
              <a:buSzPts val="3600"/>
              <a:buFont typeface="Twentieth Century"/>
              <a:buNone/>
            </a:pPr>
            <a:r>
              <a:t/>
            </a:r>
            <a:endParaRPr sz="3600"/>
          </a:p>
          <a:p>
            <a:pPr indent="-228600" lvl="0" marL="228600" rtl="0" algn="l">
              <a:lnSpc>
                <a:spcPct val="90000"/>
              </a:lnSpc>
              <a:spcBef>
                <a:spcPts val="1000"/>
              </a:spcBef>
              <a:spcAft>
                <a:spcPts val="0"/>
              </a:spcAft>
              <a:buClr>
                <a:schemeClr val="dk1"/>
              </a:buClr>
              <a:buSzPts val="2800"/>
              <a:buFont typeface="Twentieth Century"/>
              <a:buNone/>
            </a:pPr>
            <a:r>
              <a:t/>
            </a:r>
            <a:endParaRPr/>
          </a:p>
          <a:p>
            <a:pPr indent="-228600" lvl="0" marL="228600" rtl="0" algn="l">
              <a:lnSpc>
                <a:spcPct val="90000"/>
              </a:lnSpc>
              <a:spcBef>
                <a:spcPts val="1000"/>
              </a:spcBef>
              <a:spcAft>
                <a:spcPts val="0"/>
              </a:spcAft>
              <a:buClr>
                <a:schemeClr val="dk1"/>
              </a:buClr>
              <a:buSzPts val="2800"/>
              <a:buFont typeface="Twentieth Century"/>
              <a:buNone/>
            </a:pPr>
            <a:r>
              <a:t/>
            </a:r>
            <a:endParaRPr/>
          </a:p>
          <a:p>
            <a:pPr indent="-228600" lvl="0" marL="228600" rtl="0" algn="l">
              <a:lnSpc>
                <a:spcPct val="90000"/>
              </a:lnSpc>
              <a:spcBef>
                <a:spcPts val="1000"/>
              </a:spcBef>
              <a:spcAft>
                <a:spcPts val="0"/>
              </a:spcAft>
              <a:buClr>
                <a:schemeClr val="dk1"/>
              </a:buClr>
              <a:buSzPts val="2800"/>
              <a:buFont typeface="Twentieth Century"/>
              <a:buNone/>
            </a:pPr>
            <a:r>
              <a:t/>
            </a:r>
            <a:endParaRPr/>
          </a:p>
        </p:txBody>
      </p:sp>
      <p:pic>
        <p:nvPicPr>
          <p:cNvPr id="498" name="Google Shape;498;p56"/>
          <p:cNvPicPr preferRelativeResize="0"/>
          <p:nvPr/>
        </p:nvPicPr>
        <p:blipFill rotWithShape="1">
          <a:blip r:embed="rId3">
            <a:alphaModFix/>
          </a:blip>
          <a:srcRect b="77843" l="0" r="0" t="0"/>
          <a:stretch/>
        </p:blipFill>
        <p:spPr>
          <a:xfrm>
            <a:off x="346182" y="2737104"/>
            <a:ext cx="11499636" cy="2528380"/>
          </a:xfrm>
          <a:prstGeom prst="rect">
            <a:avLst/>
          </a:prstGeom>
          <a:noFill/>
          <a:ln>
            <a:noFill/>
          </a:ln>
        </p:spPr>
      </p:pic>
      <p:sp>
        <p:nvSpPr>
          <p:cNvPr id="499" name="Google Shape;499;p56"/>
          <p:cNvSpPr txBox="1"/>
          <p:nvPr/>
        </p:nvSpPr>
        <p:spPr>
          <a:xfrm>
            <a:off x="4636675" y="5216678"/>
            <a:ext cx="18914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17  System Call [3]</a:t>
            </a:r>
            <a:endParaRPr b="1" sz="12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57"/>
          <p:cNvSpPr txBox="1"/>
          <p:nvPr>
            <p:ph type="title"/>
          </p:nvPr>
        </p:nvSpPr>
        <p:spPr>
          <a:xfrm>
            <a:off x="817129" y="0"/>
            <a:ext cx="85090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wentieth Century"/>
              <a:buNone/>
            </a:pPr>
            <a:r>
              <a:rPr lang="en-US" sz="3600"/>
              <a:t>Some System Calls For File Management</a:t>
            </a:r>
            <a:endParaRPr/>
          </a:p>
        </p:txBody>
      </p:sp>
      <p:pic>
        <p:nvPicPr>
          <p:cNvPr id="506" name="Google Shape;506;p57"/>
          <p:cNvPicPr preferRelativeResize="0"/>
          <p:nvPr/>
        </p:nvPicPr>
        <p:blipFill rotWithShape="1">
          <a:blip r:embed="rId3">
            <a:alphaModFix/>
          </a:blip>
          <a:srcRect b="47963" l="0" r="0" t="21256"/>
          <a:stretch/>
        </p:blipFill>
        <p:spPr>
          <a:xfrm>
            <a:off x="435080" y="2029114"/>
            <a:ext cx="11266423" cy="3441121"/>
          </a:xfrm>
          <a:prstGeom prst="rect">
            <a:avLst/>
          </a:prstGeom>
          <a:noFill/>
          <a:ln>
            <a:noFill/>
          </a:ln>
        </p:spPr>
      </p:pic>
      <p:sp>
        <p:nvSpPr>
          <p:cNvPr id="507" name="Google Shape;507;p57"/>
          <p:cNvSpPr txBox="1"/>
          <p:nvPr/>
        </p:nvSpPr>
        <p:spPr>
          <a:xfrm>
            <a:off x="4636675" y="5216678"/>
            <a:ext cx="18914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18  System Call [3]</a:t>
            </a:r>
            <a:endParaRPr b="1" sz="1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3" name="Google Shape;513;p58"/>
          <p:cNvSpPr txBox="1"/>
          <p:nvPr>
            <p:ph type="title"/>
          </p:nvPr>
        </p:nvSpPr>
        <p:spPr>
          <a:xfrm>
            <a:off x="838200" y="152400"/>
            <a:ext cx="91440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wentieth Century"/>
              <a:buNone/>
            </a:pPr>
            <a:r>
              <a:rPr lang="en-US" sz="3600"/>
              <a:t>Some System Calls For Directory Management</a:t>
            </a:r>
            <a:endParaRPr/>
          </a:p>
        </p:txBody>
      </p:sp>
      <p:pic>
        <p:nvPicPr>
          <p:cNvPr id="514" name="Google Shape;514;p58"/>
          <p:cNvPicPr preferRelativeResize="0"/>
          <p:nvPr/>
        </p:nvPicPr>
        <p:blipFill rotWithShape="1">
          <a:blip r:embed="rId3">
            <a:alphaModFix/>
          </a:blip>
          <a:srcRect b="19279" l="0" r="0" t="51289"/>
          <a:stretch/>
        </p:blipFill>
        <p:spPr>
          <a:xfrm>
            <a:off x="401132" y="2575791"/>
            <a:ext cx="11389737" cy="3326244"/>
          </a:xfrm>
          <a:prstGeom prst="rect">
            <a:avLst/>
          </a:prstGeom>
          <a:noFill/>
          <a:ln>
            <a:noFill/>
          </a:ln>
        </p:spPr>
      </p:pic>
      <p:sp>
        <p:nvSpPr>
          <p:cNvPr id="515" name="Google Shape;515;p58"/>
          <p:cNvSpPr txBox="1"/>
          <p:nvPr/>
        </p:nvSpPr>
        <p:spPr>
          <a:xfrm>
            <a:off x="4672301" y="5990693"/>
            <a:ext cx="18914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19  System Call [3]</a:t>
            </a:r>
            <a:endParaRPr b="1" sz="1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1" name="Google Shape;521;p59"/>
          <p:cNvSpPr txBox="1"/>
          <p:nvPr>
            <p:ph type="title"/>
          </p:nvPr>
        </p:nvSpPr>
        <p:spPr>
          <a:xfrm>
            <a:off x="822902" y="110836"/>
            <a:ext cx="8559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wentieth Century"/>
              <a:buNone/>
            </a:pPr>
            <a:r>
              <a:rPr lang="en-US" sz="3600"/>
              <a:t>Some System Calls For Miscellaneous Tasks</a:t>
            </a:r>
            <a:endParaRPr/>
          </a:p>
        </p:txBody>
      </p:sp>
      <p:pic>
        <p:nvPicPr>
          <p:cNvPr id="522" name="Google Shape;522;p59"/>
          <p:cNvPicPr preferRelativeResize="0"/>
          <p:nvPr/>
        </p:nvPicPr>
        <p:blipFill rotWithShape="1">
          <a:blip r:embed="rId3">
            <a:alphaModFix/>
          </a:blip>
          <a:srcRect b="-5016" l="0" r="0" t="79295"/>
          <a:stretch/>
        </p:blipFill>
        <p:spPr>
          <a:xfrm>
            <a:off x="258430" y="2700770"/>
            <a:ext cx="11675140" cy="2979593"/>
          </a:xfrm>
          <a:prstGeom prst="rect">
            <a:avLst/>
          </a:prstGeom>
          <a:noFill/>
          <a:ln>
            <a:noFill/>
          </a:ln>
        </p:spPr>
      </p:pic>
      <p:sp>
        <p:nvSpPr>
          <p:cNvPr id="523" name="Google Shape;523;p59"/>
          <p:cNvSpPr txBox="1"/>
          <p:nvPr/>
        </p:nvSpPr>
        <p:spPr>
          <a:xfrm>
            <a:off x="4636675" y="5216678"/>
            <a:ext cx="18914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20  System Call [3]</a:t>
            </a:r>
            <a:endParaRPr b="1"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Utility Software</a:t>
            </a:r>
            <a:endParaRPr u="sng"/>
          </a:p>
        </p:txBody>
      </p:sp>
      <p:sp>
        <p:nvSpPr>
          <p:cNvPr id="139" name="Google Shape;139;p6"/>
          <p:cNvSpPr txBox="1"/>
          <p:nvPr>
            <p:ph idx="1" type="body"/>
          </p:nvPr>
        </p:nvSpPr>
        <p:spPr>
          <a:xfrm>
            <a:off x="838200" y="1600200"/>
            <a:ext cx="10515600" cy="487375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t>The  software, which provide an additional meaning to the computer system.</a:t>
            </a:r>
            <a:endParaRPr/>
          </a:p>
          <a:p>
            <a:pPr indent="-50800" lvl="0" marL="22860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1" lang="en-US"/>
              <a:t>For Example:-</a:t>
            </a:r>
            <a:endParaRPr/>
          </a:p>
          <a:p>
            <a:pPr indent="-228600" lvl="0" marL="228600" rtl="0" algn="just">
              <a:lnSpc>
                <a:spcPct val="90000"/>
              </a:lnSpc>
              <a:spcBef>
                <a:spcPts val="1000"/>
              </a:spcBef>
              <a:spcAft>
                <a:spcPts val="0"/>
              </a:spcAft>
              <a:buClr>
                <a:schemeClr val="dk1"/>
              </a:buClr>
              <a:buSzPts val="2800"/>
              <a:buChar char="•"/>
            </a:pPr>
            <a:r>
              <a:rPr lang="en-US"/>
              <a:t>Calculator</a:t>
            </a:r>
            <a:endParaRPr/>
          </a:p>
          <a:p>
            <a:pPr indent="-228600" lvl="0" marL="228600" rtl="0" algn="just">
              <a:lnSpc>
                <a:spcPct val="90000"/>
              </a:lnSpc>
              <a:spcBef>
                <a:spcPts val="1000"/>
              </a:spcBef>
              <a:spcAft>
                <a:spcPts val="0"/>
              </a:spcAft>
              <a:buClr>
                <a:schemeClr val="dk1"/>
              </a:buClr>
              <a:buSzPts val="2800"/>
              <a:buChar char="•"/>
            </a:pPr>
            <a:r>
              <a:rPr lang="en-US"/>
              <a:t>MS-paint</a:t>
            </a:r>
            <a:endParaRPr/>
          </a:p>
          <a:p>
            <a:pPr indent="-228600" lvl="0" marL="228600" rtl="0" algn="just">
              <a:lnSpc>
                <a:spcPct val="90000"/>
              </a:lnSpc>
              <a:spcBef>
                <a:spcPts val="1000"/>
              </a:spcBef>
              <a:spcAft>
                <a:spcPts val="0"/>
              </a:spcAft>
              <a:buClr>
                <a:schemeClr val="dk1"/>
              </a:buClr>
              <a:buSzPts val="2800"/>
              <a:buChar char="•"/>
            </a:pPr>
            <a:r>
              <a:rPr lang="en-US"/>
              <a:t>Browser</a:t>
            </a:r>
            <a:endParaRPr/>
          </a:p>
          <a:p>
            <a:pPr indent="-228600" lvl="0" marL="228600" rtl="0" algn="just">
              <a:lnSpc>
                <a:spcPct val="90000"/>
              </a:lnSpc>
              <a:spcBef>
                <a:spcPts val="1000"/>
              </a:spcBef>
              <a:spcAft>
                <a:spcPts val="0"/>
              </a:spcAft>
              <a:buClr>
                <a:schemeClr val="dk1"/>
              </a:buClr>
              <a:buSzPts val="2800"/>
              <a:buChar char="•"/>
            </a:pPr>
            <a:r>
              <a:rPr lang="en-US"/>
              <a:t>Notepad</a:t>
            </a:r>
            <a:endParaRPr/>
          </a:p>
          <a:p>
            <a:pPr indent="-228600" lvl="0" marL="228600" rtl="0" algn="just">
              <a:lnSpc>
                <a:spcPct val="90000"/>
              </a:lnSpc>
              <a:spcBef>
                <a:spcPts val="1000"/>
              </a:spcBef>
              <a:spcAft>
                <a:spcPts val="0"/>
              </a:spcAft>
              <a:buClr>
                <a:schemeClr val="dk1"/>
              </a:buClr>
              <a:buSzPts val="2800"/>
              <a:buChar char="•"/>
            </a:pPr>
            <a:r>
              <a:rPr lang="en-US"/>
              <a:t>Media Player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Operating System layered structure</a:t>
            </a:r>
            <a:endParaRPr b="1" u="sng"/>
          </a:p>
        </p:txBody>
      </p:sp>
      <p:sp>
        <p:nvSpPr>
          <p:cNvPr id="529" name="Google Shape;529;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30" name="Google Shape;530;p60"/>
          <p:cNvPicPr preferRelativeResize="0"/>
          <p:nvPr/>
        </p:nvPicPr>
        <p:blipFill rotWithShape="1">
          <a:blip r:embed="rId3">
            <a:alphaModFix/>
          </a:blip>
          <a:srcRect b="13406" l="0" r="0" t="0"/>
          <a:stretch/>
        </p:blipFill>
        <p:spPr>
          <a:xfrm>
            <a:off x="2747962" y="2134394"/>
            <a:ext cx="6696075" cy="3233253"/>
          </a:xfrm>
          <a:prstGeom prst="rect">
            <a:avLst/>
          </a:prstGeom>
          <a:noFill/>
          <a:ln>
            <a:noFill/>
          </a:ln>
        </p:spPr>
      </p:pic>
      <p:sp>
        <p:nvSpPr>
          <p:cNvPr id="531" name="Google Shape;531;p60"/>
          <p:cNvSpPr txBox="1"/>
          <p:nvPr/>
        </p:nvSpPr>
        <p:spPr>
          <a:xfrm>
            <a:off x="4372963" y="5537916"/>
            <a:ext cx="344607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21  Where the operating system fits in [3]</a:t>
            </a:r>
            <a:endParaRPr b="1" sz="12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a:t>Op</a:t>
            </a:r>
            <a:endParaRPr/>
          </a:p>
        </p:txBody>
      </p:sp>
      <p:pic>
        <p:nvPicPr>
          <p:cNvPr id="537" name="Google Shape;537;p61"/>
          <p:cNvPicPr preferRelativeResize="0"/>
          <p:nvPr/>
        </p:nvPicPr>
        <p:blipFill rotWithShape="1">
          <a:blip r:embed="rId3">
            <a:alphaModFix/>
          </a:blip>
          <a:srcRect b="0" l="0" r="0" t="0"/>
          <a:stretch/>
        </p:blipFill>
        <p:spPr>
          <a:xfrm>
            <a:off x="0" y="0"/>
            <a:ext cx="6680560" cy="6203935"/>
          </a:xfrm>
          <a:prstGeom prst="rect">
            <a:avLst/>
          </a:prstGeom>
          <a:noFill/>
          <a:ln>
            <a:noFill/>
          </a:ln>
        </p:spPr>
      </p:pic>
      <p:sp>
        <p:nvSpPr>
          <p:cNvPr id="538" name="Google Shape;538;p61"/>
          <p:cNvSpPr/>
          <p:nvPr/>
        </p:nvSpPr>
        <p:spPr>
          <a:xfrm>
            <a:off x="7010054" y="1771952"/>
            <a:ext cx="4821382" cy="4431983"/>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wentieth Century"/>
                <a:ea typeface="Twentieth Century"/>
                <a:cs typeface="Twentieth Century"/>
                <a:sym typeface="Twentieth Century"/>
              </a:rPr>
              <a:t>With the layered approach, the bottom layer is the hardware, while the highest layer is the user interface.</a:t>
            </a:r>
            <a:endParaRPr b="0" i="0" sz="2000" u="none" cap="none" strike="noStrike">
              <a:solidFill>
                <a:schemeClr val="dk1"/>
              </a:solidFill>
              <a:latin typeface="Twentieth Century"/>
              <a:ea typeface="Twentieth Century"/>
              <a:cs typeface="Twentieth Century"/>
              <a:sym typeface="Twentieth Century"/>
            </a:endParaRPr>
          </a:p>
          <a:p>
            <a:pPr indent="-457200" lvl="0" marL="4572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The main </a:t>
            </a:r>
            <a:r>
              <a:rPr b="0" i="1" lang="en-US" sz="2400" u="none" cap="none" strike="noStrike">
                <a:solidFill>
                  <a:schemeClr val="dk1"/>
                </a:solidFill>
                <a:latin typeface="Twentieth Century"/>
                <a:ea typeface="Twentieth Century"/>
                <a:cs typeface="Twentieth Century"/>
                <a:sym typeface="Twentieth Century"/>
              </a:rPr>
              <a:t>advantage</a:t>
            </a:r>
            <a:r>
              <a:rPr b="0" i="0" lang="en-US" sz="2400" u="none" cap="none" strike="noStrike">
                <a:solidFill>
                  <a:schemeClr val="dk1"/>
                </a:solidFill>
                <a:latin typeface="Twentieth Century"/>
                <a:ea typeface="Twentieth Century"/>
                <a:cs typeface="Twentieth Century"/>
                <a:sym typeface="Twentieth Century"/>
              </a:rPr>
              <a:t> is simplicity of construction and debugging.</a:t>
            </a:r>
            <a:endParaRPr/>
          </a:p>
          <a:p>
            <a:pPr indent="-457200" lvl="0" marL="4572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The main </a:t>
            </a:r>
            <a:r>
              <a:rPr b="0" i="1" lang="en-US" sz="2400" u="none" cap="none" strike="noStrike">
                <a:solidFill>
                  <a:schemeClr val="dk1"/>
                </a:solidFill>
                <a:latin typeface="Twentieth Century"/>
                <a:ea typeface="Twentieth Century"/>
                <a:cs typeface="Twentieth Century"/>
                <a:sym typeface="Twentieth Century"/>
              </a:rPr>
              <a:t>difficulty</a:t>
            </a:r>
            <a:r>
              <a:rPr b="0" i="0" lang="en-US" sz="2400" u="none" cap="none" strike="noStrike">
                <a:solidFill>
                  <a:schemeClr val="dk1"/>
                </a:solidFill>
                <a:latin typeface="Twentieth Century"/>
                <a:ea typeface="Twentieth Century"/>
                <a:cs typeface="Twentieth Century"/>
                <a:sym typeface="Twentieth Century"/>
              </a:rPr>
              <a:t> is defining the various layers.</a:t>
            </a:r>
            <a:endParaRPr/>
          </a:p>
          <a:p>
            <a:pPr indent="-457200" lvl="0" marL="4572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The main </a:t>
            </a:r>
            <a:r>
              <a:rPr b="0" i="1" lang="en-US" sz="2400" u="none" cap="none" strike="noStrike">
                <a:solidFill>
                  <a:schemeClr val="dk1"/>
                </a:solidFill>
                <a:latin typeface="Twentieth Century"/>
                <a:ea typeface="Twentieth Century"/>
                <a:cs typeface="Twentieth Century"/>
                <a:sym typeface="Twentieth Century"/>
              </a:rPr>
              <a:t>disadvantage</a:t>
            </a:r>
            <a:r>
              <a:rPr b="0" i="0" lang="en-US" sz="2400" u="none" cap="none" strike="noStrike">
                <a:solidFill>
                  <a:schemeClr val="dk1"/>
                </a:solidFill>
                <a:latin typeface="Twentieth Century"/>
                <a:ea typeface="Twentieth Century"/>
                <a:cs typeface="Twentieth Century"/>
                <a:sym typeface="Twentieth Century"/>
              </a:rPr>
              <a:t> is that the OS tends to be less efficient than other implementations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39" name="Google Shape;539;p61"/>
          <p:cNvSpPr txBox="1"/>
          <p:nvPr/>
        </p:nvSpPr>
        <p:spPr>
          <a:xfrm>
            <a:off x="1617244" y="6430561"/>
            <a:ext cx="308033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22  Operating System Layers (</a:t>
            </a:r>
            <a:r>
              <a:rPr b="1" lang="en-US" sz="1200" u="sng">
                <a:solidFill>
                  <a:schemeClr val="dk1"/>
                </a:solidFill>
                <a:latin typeface="Calibri"/>
                <a:ea typeface="Calibri"/>
                <a:cs typeface="Calibri"/>
                <a:sym typeface="Calibri"/>
                <a:hlinkClick r:id="rId4">
                  <a:extLst>
                    <a:ext uri="{A12FA001-AC4F-418D-AE19-62706E023703}">
                      <ahyp:hlinkClr val="tx"/>
                    </a:ext>
                  </a:extLst>
                </a:hlinkClick>
              </a:rPr>
              <a:t>Source</a:t>
            </a:r>
            <a:r>
              <a:rPr b="1" lang="en-US"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5" name="Google Shape;545;p6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Operating System Structure - Components</a:t>
            </a:r>
            <a:endParaRPr b="1"/>
          </a:p>
        </p:txBody>
      </p:sp>
      <p:sp>
        <p:nvSpPr>
          <p:cNvPr id="546" name="Google Shape;546;p62"/>
          <p:cNvSpPr txBox="1"/>
          <p:nvPr>
            <p:ph idx="1" type="body"/>
          </p:nvPr>
        </p:nvSpPr>
        <p:spPr>
          <a:xfrm>
            <a:off x="838200" y="1700213"/>
            <a:ext cx="10515600" cy="23050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Process Management </a:t>
            </a:r>
            <a:endParaRPr/>
          </a:p>
          <a:p>
            <a:pPr indent="-228600" lvl="0" marL="228600" rtl="0" algn="l">
              <a:lnSpc>
                <a:spcPct val="90000"/>
              </a:lnSpc>
              <a:spcBef>
                <a:spcPts val="1000"/>
              </a:spcBef>
              <a:spcAft>
                <a:spcPts val="0"/>
              </a:spcAft>
              <a:buClr>
                <a:schemeClr val="dk1"/>
              </a:buClr>
              <a:buSzPts val="2800"/>
              <a:buChar char="•"/>
            </a:pPr>
            <a:r>
              <a:rPr lang="en-US"/>
              <a:t>Main Memory Management</a:t>
            </a:r>
            <a:endParaRPr/>
          </a:p>
          <a:p>
            <a:pPr indent="-228600" lvl="0" marL="228600" rtl="0" algn="l">
              <a:lnSpc>
                <a:spcPct val="90000"/>
              </a:lnSpc>
              <a:spcBef>
                <a:spcPts val="1000"/>
              </a:spcBef>
              <a:spcAft>
                <a:spcPts val="0"/>
              </a:spcAft>
              <a:buClr>
                <a:schemeClr val="dk1"/>
              </a:buClr>
              <a:buSzPts val="2800"/>
              <a:buChar char="•"/>
            </a:pPr>
            <a:r>
              <a:rPr lang="en-US"/>
              <a:t>File Management</a:t>
            </a:r>
            <a:endParaRPr/>
          </a:p>
          <a:p>
            <a:pPr indent="-228600" lvl="0" marL="228600" rtl="0" algn="l">
              <a:lnSpc>
                <a:spcPct val="90000"/>
              </a:lnSpc>
              <a:spcBef>
                <a:spcPts val="1000"/>
              </a:spcBef>
              <a:spcAft>
                <a:spcPts val="0"/>
              </a:spcAft>
              <a:buClr>
                <a:schemeClr val="dk1"/>
              </a:buClr>
              <a:buSzPts val="2800"/>
              <a:buChar char="•"/>
            </a:pPr>
            <a:r>
              <a:rPr lang="en-US"/>
              <a:t>I/O System Management</a:t>
            </a:r>
            <a:endParaRPr/>
          </a:p>
          <a:p>
            <a:pPr indent="-228600" lvl="0" marL="228600" rtl="0" algn="l">
              <a:lnSpc>
                <a:spcPct val="90000"/>
              </a:lnSpc>
              <a:spcBef>
                <a:spcPts val="1000"/>
              </a:spcBef>
              <a:spcAft>
                <a:spcPts val="0"/>
              </a:spcAft>
              <a:buClr>
                <a:schemeClr val="dk1"/>
              </a:buClr>
              <a:buSzPts val="2800"/>
              <a:buChar char="•"/>
            </a:pPr>
            <a:r>
              <a:rPr lang="en-US"/>
              <a:t>Secondary Management</a:t>
            </a:r>
            <a:endParaRPr/>
          </a:p>
          <a:p>
            <a:pPr indent="-228600" lvl="0" marL="228600" rtl="0" algn="l">
              <a:lnSpc>
                <a:spcPct val="90000"/>
              </a:lnSpc>
              <a:spcBef>
                <a:spcPts val="1000"/>
              </a:spcBef>
              <a:spcAft>
                <a:spcPts val="0"/>
              </a:spcAft>
              <a:buClr>
                <a:schemeClr val="dk1"/>
              </a:buClr>
              <a:buSzPts val="2800"/>
              <a:buChar char="•"/>
            </a:pPr>
            <a:r>
              <a:rPr lang="en-US"/>
              <a:t>Networking</a:t>
            </a:r>
            <a:endParaRPr/>
          </a:p>
          <a:p>
            <a:pPr indent="-228600" lvl="0" marL="228600" rtl="0" algn="l">
              <a:lnSpc>
                <a:spcPct val="90000"/>
              </a:lnSpc>
              <a:spcBef>
                <a:spcPts val="1000"/>
              </a:spcBef>
              <a:spcAft>
                <a:spcPts val="0"/>
              </a:spcAft>
              <a:buClr>
                <a:schemeClr val="dk1"/>
              </a:buClr>
              <a:buSzPts val="2800"/>
              <a:buChar char="•"/>
            </a:pPr>
            <a:r>
              <a:rPr lang="en-US"/>
              <a:t>Protection System</a:t>
            </a:r>
            <a:endParaRPr/>
          </a:p>
          <a:p>
            <a:pPr indent="-228600" lvl="0" marL="228600" rtl="0" algn="l">
              <a:lnSpc>
                <a:spcPct val="90000"/>
              </a:lnSpc>
              <a:spcBef>
                <a:spcPts val="1000"/>
              </a:spcBef>
              <a:spcAft>
                <a:spcPts val="0"/>
              </a:spcAft>
              <a:buClr>
                <a:schemeClr val="dk1"/>
              </a:buClr>
              <a:buSzPts val="2800"/>
              <a:buChar char="•"/>
            </a:pPr>
            <a:r>
              <a:rPr lang="en-US"/>
              <a:t>Command-Interpreter System</a:t>
            </a:r>
            <a:endParaRPr/>
          </a:p>
          <a:p>
            <a:pPr indent="-50800" lvl="0" marL="228600" rtl="0" algn="just">
              <a:lnSpc>
                <a:spcPct val="80000"/>
              </a:lnSpc>
              <a:spcBef>
                <a:spcPts val="1000"/>
              </a:spcBef>
              <a:spcAft>
                <a:spcPts val="0"/>
              </a:spcAft>
              <a:buClr>
                <a:schemeClr val="dk1"/>
              </a:buClr>
              <a:buSzPts val="2800"/>
              <a:buNone/>
            </a:pPr>
            <a:r>
              <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Process Management</a:t>
            </a:r>
            <a:endParaRPr b="1"/>
          </a:p>
        </p:txBody>
      </p:sp>
      <p:sp>
        <p:nvSpPr>
          <p:cNvPr id="552" name="Google Shape;552;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a:t>
            </a:r>
            <a:r>
              <a:rPr i="1" lang="en-US"/>
              <a:t>process</a:t>
            </a:r>
            <a:r>
              <a:rPr lang="en-US"/>
              <a:t> is a program in execution.  A process needs certain resources, including CPU time, memory, files, and I/O devices, to accomplish its task.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operating system is responsible for the following activities in connection with process management.</a:t>
            </a:r>
            <a:endParaRPr/>
          </a:p>
          <a:p>
            <a:pPr indent="-457200" lvl="1" marL="914400" rtl="0" algn="l">
              <a:lnSpc>
                <a:spcPct val="90000"/>
              </a:lnSpc>
              <a:spcBef>
                <a:spcPts val="500"/>
              </a:spcBef>
              <a:spcAft>
                <a:spcPts val="0"/>
              </a:spcAft>
              <a:buClr>
                <a:schemeClr val="dk1"/>
              </a:buClr>
              <a:buSzPts val="2400"/>
              <a:buFont typeface="Arial"/>
              <a:buChar char="•"/>
            </a:pPr>
            <a:r>
              <a:rPr lang="en-US"/>
              <a:t>Process creation and deletion.</a:t>
            </a:r>
            <a:endParaRPr/>
          </a:p>
          <a:p>
            <a:pPr indent="-457200" lvl="1" marL="914400" rtl="0" algn="l">
              <a:lnSpc>
                <a:spcPct val="90000"/>
              </a:lnSpc>
              <a:spcBef>
                <a:spcPts val="500"/>
              </a:spcBef>
              <a:spcAft>
                <a:spcPts val="0"/>
              </a:spcAft>
              <a:buClr>
                <a:schemeClr val="dk1"/>
              </a:buClr>
              <a:buSzPts val="2400"/>
              <a:buFont typeface="Arial"/>
              <a:buChar char="•"/>
            </a:pPr>
            <a:r>
              <a:rPr lang="en-US"/>
              <a:t>process suspension and resumption.</a:t>
            </a:r>
            <a:endParaRPr/>
          </a:p>
          <a:p>
            <a:pPr indent="-457200" lvl="1" marL="914400" rtl="0" algn="l">
              <a:lnSpc>
                <a:spcPct val="90000"/>
              </a:lnSpc>
              <a:spcBef>
                <a:spcPts val="500"/>
              </a:spcBef>
              <a:spcAft>
                <a:spcPts val="0"/>
              </a:spcAft>
              <a:buClr>
                <a:schemeClr val="dk1"/>
              </a:buClr>
              <a:buSzPts val="2400"/>
              <a:buFont typeface="Arial"/>
              <a:buChar char="•"/>
            </a:pPr>
            <a:r>
              <a:rPr lang="en-US"/>
              <a:t>Deadlock handling</a:t>
            </a:r>
            <a:endParaRPr/>
          </a:p>
          <a:p>
            <a:pPr indent="-457200" lvl="1" marL="914400" rtl="0" algn="l">
              <a:lnSpc>
                <a:spcPct val="90000"/>
              </a:lnSpc>
              <a:spcBef>
                <a:spcPts val="500"/>
              </a:spcBef>
              <a:spcAft>
                <a:spcPts val="0"/>
              </a:spcAft>
              <a:buClr>
                <a:schemeClr val="dk1"/>
              </a:buClr>
              <a:buSzPts val="2400"/>
              <a:buFont typeface="Arial"/>
              <a:buChar char="•"/>
            </a:pPr>
            <a:r>
              <a:rPr lang="en-US"/>
              <a:t>Provision of mechanisms for:</a:t>
            </a:r>
            <a:endParaRPr/>
          </a:p>
          <a:p>
            <a:pPr indent="-342900" lvl="2" marL="1257300" rtl="0" algn="l">
              <a:lnSpc>
                <a:spcPct val="90000"/>
              </a:lnSpc>
              <a:spcBef>
                <a:spcPts val="500"/>
              </a:spcBef>
              <a:spcAft>
                <a:spcPts val="0"/>
              </a:spcAft>
              <a:buClr>
                <a:schemeClr val="dk1"/>
              </a:buClr>
              <a:buSzPts val="2000"/>
              <a:buFont typeface="Noto Sans Symbols"/>
              <a:buChar char="▪"/>
            </a:pPr>
            <a:r>
              <a:rPr lang="en-US"/>
              <a:t>process synchronization</a:t>
            </a:r>
            <a:endParaRPr/>
          </a:p>
          <a:p>
            <a:pPr indent="-342900" lvl="2" marL="1257300" rtl="0" algn="l">
              <a:lnSpc>
                <a:spcPct val="90000"/>
              </a:lnSpc>
              <a:spcBef>
                <a:spcPts val="500"/>
              </a:spcBef>
              <a:spcAft>
                <a:spcPts val="0"/>
              </a:spcAft>
              <a:buClr>
                <a:schemeClr val="dk1"/>
              </a:buClr>
              <a:buSzPts val="2000"/>
              <a:buFont typeface="Noto Sans Symbols"/>
              <a:buChar char="▪"/>
            </a:pPr>
            <a:r>
              <a:rPr lang="en-US"/>
              <a:t>process communication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Memory Management	</a:t>
            </a:r>
            <a:endParaRPr b="1"/>
          </a:p>
        </p:txBody>
      </p:sp>
      <p:sp>
        <p:nvSpPr>
          <p:cNvPr id="558" name="Google Shape;558;p64"/>
          <p:cNvSpPr txBox="1"/>
          <p:nvPr>
            <p:ph idx="1" type="body"/>
          </p:nvPr>
        </p:nvSpPr>
        <p:spPr>
          <a:xfrm>
            <a:off x="838200" y="1603168"/>
            <a:ext cx="10515600" cy="525483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Memory is a large array of words or bytes, each with its own address.  It is a repository of quickly accessible data shared by the CPU and I/O devices.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Main memory is a volatile storage device.  It loses its contents in the case of system failure.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operating system is responsible for the following activities in connections with memory management:</a:t>
            </a:r>
            <a:endParaRPr/>
          </a:p>
          <a:p>
            <a:pPr indent="-457200" lvl="1" marL="914400" rtl="0" algn="l">
              <a:lnSpc>
                <a:spcPct val="90000"/>
              </a:lnSpc>
              <a:spcBef>
                <a:spcPts val="500"/>
              </a:spcBef>
              <a:spcAft>
                <a:spcPts val="0"/>
              </a:spcAft>
              <a:buClr>
                <a:schemeClr val="dk1"/>
              </a:buClr>
              <a:buSzPts val="2400"/>
              <a:buFont typeface="Arial"/>
              <a:buChar char="•"/>
            </a:pPr>
            <a:r>
              <a:rPr lang="en-US"/>
              <a:t>Keep track of which parts of memory are currently being used and by whom.</a:t>
            </a:r>
            <a:endParaRPr/>
          </a:p>
          <a:p>
            <a:pPr indent="-457200" lvl="1" marL="914400" rtl="0" algn="l">
              <a:lnSpc>
                <a:spcPct val="90000"/>
              </a:lnSpc>
              <a:spcBef>
                <a:spcPts val="500"/>
              </a:spcBef>
              <a:spcAft>
                <a:spcPts val="0"/>
              </a:spcAft>
              <a:buClr>
                <a:schemeClr val="dk1"/>
              </a:buClr>
              <a:buSzPts val="2400"/>
              <a:buFont typeface="Arial"/>
              <a:buChar char="•"/>
            </a:pPr>
            <a:r>
              <a:rPr lang="en-US"/>
              <a:t>Decide which processes to load when memory space becomes available.</a:t>
            </a:r>
            <a:endParaRPr/>
          </a:p>
          <a:p>
            <a:pPr indent="-457200" lvl="1" marL="914400" rtl="0" algn="l">
              <a:lnSpc>
                <a:spcPct val="90000"/>
              </a:lnSpc>
              <a:spcBef>
                <a:spcPts val="500"/>
              </a:spcBef>
              <a:spcAft>
                <a:spcPts val="0"/>
              </a:spcAft>
              <a:buClr>
                <a:schemeClr val="dk1"/>
              </a:buClr>
              <a:buSzPts val="2400"/>
              <a:buFont typeface="Arial"/>
              <a:buChar char="•"/>
            </a:pPr>
            <a:r>
              <a:rPr lang="en-US"/>
              <a:t>Allocate and deallocate memory space as needed.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4" name="Google Shape;564;p6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File Management</a:t>
            </a:r>
            <a:endParaRPr b="1">
              <a:latin typeface="Twentieth Century"/>
              <a:ea typeface="Twentieth Century"/>
              <a:cs typeface="Twentieth Century"/>
              <a:sym typeface="Twentieth Century"/>
            </a:endParaRPr>
          </a:p>
        </p:txBody>
      </p:sp>
      <p:sp>
        <p:nvSpPr>
          <p:cNvPr id="565" name="Google Shape;565;p65"/>
          <p:cNvSpPr txBox="1"/>
          <p:nvPr>
            <p:ph idx="1" type="body"/>
          </p:nvPr>
        </p:nvSpPr>
        <p:spPr>
          <a:xfrm>
            <a:off x="838199" y="1552576"/>
            <a:ext cx="10273145" cy="490061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file is a collection of related information defined by its creator.  Commonly, files represent programs (both source and object forms) and data.</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operating system is responsible for the following activities in connections with file management:</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File creation and deletion.</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Directory creation and deletion.</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Support of primitives for manipulating files and directories.</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Mapping files onto secondary storage.</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File backup on stable (nonvolatile) storage media.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2" name="Google Shape;572;p6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I/O System Management	</a:t>
            </a:r>
            <a:endParaRPr b="1">
              <a:latin typeface="Twentieth Century"/>
              <a:ea typeface="Twentieth Century"/>
              <a:cs typeface="Twentieth Century"/>
              <a:sym typeface="Twentieth Century"/>
            </a:endParaRPr>
          </a:p>
        </p:txBody>
      </p:sp>
      <p:sp>
        <p:nvSpPr>
          <p:cNvPr id="573" name="Google Shape;573;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I/O system consists of:</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A buffer-caching system </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A general device-driver interface</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Drivers for specific hardware devices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9" name="Google Shape;579;p6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Secondary-Storage Management</a:t>
            </a:r>
            <a:endParaRPr b="1">
              <a:latin typeface="Twentieth Century"/>
              <a:ea typeface="Twentieth Century"/>
              <a:cs typeface="Twentieth Century"/>
              <a:sym typeface="Twentieth Century"/>
            </a:endParaRPr>
          </a:p>
        </p:txBody>
      </p:sp>
      <p:sp>
        <p:nvSpPr>
          <p:cNvPr id="580" name="Google Shape;580;p67"/>
          <p:cNvSpPr txBox="1"/>
          <p:nvPr>
            <p:ph idx="1" type="body"/>
          </p:nvPr>
        </p:nvSpPr>
        <p:spPr>
          <a:xfrm>
            <a:off x="838200" y="1630722"/>
            <a:ext cx="1069274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Since main memory (</a:t>
            </a:r>
            <a:r>
              <a:rPr i="1" lang="en-US"/>
              <a:t>primary storage</a:t>
            </a:r>
            <a:r>
              <a:rPr lang="en-US"/>
              <a:t>) is volatile and too small to accommodate all data and programs permanently, the computer system must provide </a:t>
            </a:r>
            <a:r>
              <a:rPr i="1" lang="en-US"/>
              <a:t>secondary storage</a:t>
            </a:r>
            <a:r>
              <a:rPr lang="en-US"/>
              <a:t> to back up main memory.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Most modern computer systems use disks as the principle on-line storage medium, for both programs and data.</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operating system is responsible for the following activities in connection with disk management: </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Free space management</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Storage allocation</a:t>
            </a:r>
            <a:endParaRPr/>
          </a:p>
          <a:p>
            <a:pPr indent="-457200" lvl="1" marL="628650" rtl="0" algn="l">
              <a:lnSpc>
                <a:spcPct val="90000"/>
              </a:lnSpc>
              <a:spcBef>
                <a:spcPts val="500"/>
              </a:spcBef>
              <a:spcAft>
                <a:spcPts val="0"/>
              </a:spcAft>
              <a:buClr>
                <a:schemeClr val="dk1"/>
              </a:buClr>
              <a:buSzPts val="2400"/>
              <a:buFont typeface="Noto Sans Symbols"/>
              <a:buChar char="▪"/>
            </a:pPr>
            <a:r>
              <a:rPr lang="en-US"/>
              <a:t>Disk scheduling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6" name="Google Shape;586;p68"/>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Networking</a:t>
            </a:r>
            <a:r>
              <a:rPr lang="en-US">
                <a:latin typeface="Twentieth Century"/>
                <a:ea typeface="Twentieth Century"/>
                <a:cs typeface="Twentieth Century"/>
                <a:sym typeface="Twentieth Century"/>
              </a:rPr>
              <a:t>	</a:t>
            </a:r>
            <a:endParaRPr>
              <a:latin typeface="Twentieth Century"/>
              <a:ea typeface="Twentieth Century"/>
              <a:cs typeface="Twentieth Century"/>
              <a:sym typeface="Twentieth Century"/>
            </a:endParaRPr>
          </a:p>
        </p:txBody>
      </p:sp>
      <p:sp>
        <p:nvSpPr>
          <p:cNvPr id="587" name="Google Shape;587;p68"/>
          <p:cNvSpPr txBox="1"/>
          <p:nvPr>
            <p:ph idx="1" type="body"/>
          </p:nvPr>
        </p:nvSpPr>
        <p:spPr>
          <a:xfrm>
            <a:off x="838200" y="1630722"/>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a:t>
            </a:r>
            <a:r>
              <a:rPr i="1" lang="en-US"/>
              <a:t>distributed</a:t>
            </a:r>
            <a:r>
              <a:rPr lang="en-US"/>
              <a:t> system is a collection processors that do not share memory or a clock.  Each processor has its own local memory.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processors in the system are connected through a communication network. Communication takes place using a </a:t>
            </a:r>
            <a:r>
              <a:rPr i="1" lang="en-US"/>
              <a:t>protocol.</a:t>
            </a:r>
            <a:endParaRPr/>
          </a:p>
          <a:p>
            <a:pPr indent="-228600" lvl="0" marL="228600" rtl="0" algn="l">
              <a:lnSpc>
                <a:spcPct val="90000"/>
              </a:lnSpc>
              <a:spcBef>
                <a:spcPts val="1000"/>
              </a:spcBef>
              <a:spcAft>
                <a:spcPts val="0"/>
              </a:spcAft>
              <a:buClr>
                <a:schemeClr val="dk1"/>
              </a:buClr>
              <a:buSzPts val="2800"/>
              <a:buChar char="•"/>
            </a:pPr>
            <a:r>
              <a:rPr lang="en-US"/>
              <a:t>A distributed system provides user access to various system resources.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Access to a shared resource allows:</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Computation speed-up </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Increased data availability</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Enhanced reliability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3" name="Google Shape;593;p6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Protection</a:t>
            </a:r>
            <a:r>
              <a:rPr lang="en-US">
                <a:latin typeface="Twentieth Century"/>
                <a:ea typeface="Twentieth Century"/>
                <a:cs typeface="Twentieth Century"/>
                <a:sym typeface="Twentieth Century"/>
              </a:rPr>
              <a:t>		</a:t>
            </a:r>
            <a:endParaRPr>
              <a:latin typeface="Twentieth Century"/>
              <a:ea typeface="Twentieth Century"/>
              <a:cs typeface="Twentieth Century"/>
              <a:sym typeface="Twentieth Century"/>
            </a:endParaRPr>
          </a:p>
        </p:txBody>
      </p:sp>
      <p:sp>
        <p:nvSpPr>
          <p:cNvPr id="594" name="Google Shape;594;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i="1" lang="en-US"/>
              <a:t>Protection</a:t>
            </a:r>
            <a:r>
              <a:rPr lang="en-US"/>
              <a:t> refers to a mechanism for controlling access by programs, processes, or users to both system and user resources.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protection mechanism must: </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Distinguish between authorized and unauthorized usage.</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Specify the controls to be imposed.</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Provide a means of enforcement.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Application Software</a:t>
            </a:r>
            <a:endParaRPr u="sng"/>
          </a:p>
        </p:txBody>
      </p:sp>
      <p:sp>
        <p:nvSpPr>
          <p:cNvPr id="145" name="Google Shape;145;p7"/>
          <p:cNvSpPr txBox="1"/>
          <p:nvPr>
            <p:ph idx="1" type="body"/>
          </p:nvPr>
        </p:nvSpPr>
        <p:spPr>
          <a:xfrm>
            <a:off x="838200" y="1852551"/>
            <a:ext cx="10515600" cy="374072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t>The software which is created by users, using the different high level language and database system for any special purpose.</a:t>
            </a:r>
            <a:endParaRPr/>
          </a:p>
          <a:p>
            <a:pPr indent="0" lvl="0" marL="0" rtl="0" algn="just">
              <a:lnSpc>
                <a:spcPct val="150000"/>
              </a:lnSpc>
              <a:spcBef>
                <a:spcPts val="1000"/>
              </a:spcBef>
              <a:spcAft>
                <a:spcPts val="0"/>
              </a:spcAft>
              <a:buClr>
                <a:schemeClr val="dk1"/>
              </a:buClr>
              <a:buSzPts val="2800"/>
              <a:buNone/>
            </a:pPr>
            <a:r>
              <a:t/>
            </a:r>
            <a:endParaRPr b="1"/>
          </a:p>
          <a:p>
            <a:pPr indent="0" lvl="0" marL="0" rtl="0" algn="just">
              <a:lnSpc>
                <a:spcPct val="150000"/>
              </a:lnSpc>
              <a:spcBef>
                <a:spcPts val="1000"/>
              </a:spcBef>
              <a:spcAft>
                <a:spcPts val="0"/>
              </a:spcAft>
              <a:buClr>
                <a:schemeClr val="dk1"/>
              </a:buClr>
              <a:buSzPts val="2800"/>
              <a:buNone/>
            </a:pPr>
            <a:r>
              <a:rPr b="1" lang="en-US"/>
              <a:t>For Example:-</a:t>
            </a:r>
            <a:endParaRPr/>
          </a:p>
          <a:p>
            <a:pPr indent="-228600" lvl="0" marL="228600" rtl="0" algn="just">
              <a:lnSpc>
                <a:spcPct val="100000"/>
              </a:lnSpc>
              <a:spcBef>
                <a:spcPts val="1000"/>
              </a:spcBef>
              <a:spcAft>
                <a:spcPts val="0"/>
              </a:spcAft>
              <a:buClr>
                <a:schemeClr val="dk1"/>
              </a:buClr>
              <a:buSzPts val="2800"/>
              <a:buChar char="•"/>
            </a:pPr>
            <a:r>
              <a:rPr lang="en-US"/>
              <a:t>Library Management system</a:t>
            </a:r>
            <a:endParaRPr/>
          </a:p>
          <a:p>
            <a:pPr indent="-228600" lvl="0" marL="228600" rtl="0" algn="just">
              <a:lnSpc>
                <a:spcPct val="100000"/>
              </a:lnSpc>
              <a:spcBef>
                <a:spcPts val="1000"/>
              </a:spcBef>
              <a:spcAft>
                <a:spcPts val="0"/>
              </a:spcAft>
              <a:buClr>
                <a:schemeClr val="dk1"/>
              </a:buClr>
              <a:buSzPts val="2800"/>
              <a:buChar char="•"/>
            </a:pPr>
            <a:r>
              <a:rPr lang="en-US"/>
              <a:t>Banking Software</a:t>
            </a:r>
            <a:endParaRPr/>
          </a:p>
          <a:p>
            <a:pPr indent="-228600" lvl="0" marL="228600" rtl="0" algn="just">
              <a:lnSpc>
                <a:spcPct val="100000"/>
              </a:lnSpc>
              <a:spcBef>
                <a:spcPts val="1000"/>
              </a:spcBef>
              <a:spcAft>
                <a:spcPts val="0"/>
              </a:spcAft>
              <a:buClr>
                <a:schemeClr val="dk1"/>
              </a:buClr>
              <a:buSzPts val="2800"/>
              <a:buChar char="•"/>
            </a:pPr>
            <a:r>
              <a:rPr lang="en-US"/>
              <a:t>Ticket Reservation system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0"/>
          <p:cNvSpPr txBox="1"/>
          <p:nvPr>
            <p:ph type="title"/>
          </p:nvPr>
        </p:nvSpPr>
        <p:spPr>
          <a:xfrm>
            <a:off x="817418" y="166254"/>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latin typeface="Twentieth Century"/>
                <a:ea typeface="Twentieth Century"/>
                <a:cs typeface="Twentieth Century"/>
                <a:sym typeface="Twentieth Century"/>
              </a:rPr>
              <a:t>Command-Interpreter System</a:t>
            </a:r>
            <a:endParaRPr b="1">
              <a:latin typeface="Twentieth Century"/>
              <a:ea typeface="Twentieth Century"/>
              <a:cs typeface="Twentieth Century"/>
              <a:sym typeface="Twentieth Century"/>
            </a:endParaRPr>
          </a:p>
        </p:txBody>
      </p:sp>
      <p:sp>
        <p:nvSpPr>
          <p:cNvPr id="600" name="Google Shape;600;p70"/>
          <p:cNvSpPr txBox="1"/>
          <p:nvPr>
            <p:ph idx="1" type="body"/>
          </p:nvPr>
        </p:nvSpPr>
        <p:spPr>
          <a:xfrm>
            <a:off x="817418" y="1834862"/>
            <a:ext cx="11144250" cy="4114800"/>
          </a:xfrm>
          <a:prstGeom prst="rect">
            <a:avLst/>
          </a:prstGeom>
          <a:noFill/>
          <a:ln>
            <a:noFill/>
          </a:ln>
        </p:spPr>
        <p:txBody>
          <a:bodyPr anchorCtr="0" anchor="t" bIns="45700" lIns="91425" spcFirstLastPara="1" rIns="91425" wrap="square" tIns="45700">
            <a:noAutofit/>
          </a:bodyPr>
          <a:lstStyle/>
          <a:p>
            <a:pPr indent="-284163" lvl="0" marL="284163" rtl="0" algn="l">
              <a:lnSpc>
                <a:spcPct val="90000"/>
              </a:lnSpc>
              <a:spcBef>
                <a:spcPts val="0"/>
              </a:spcBef>
              <a:spcAft>
                <a:spcPts val="0"/>
              </a:spcAft>
              <a:buClr>
                <a:schemeClr val="dk1"/>
              </a:buClr>
              <a:buSzPts val="2800"/>
              <a:buChar char="•"/>
            </a:pPr>
            <a:r>
              <a:rPr lang="en-US"/>
              <a:t>The program that reads and interprets control statements is called variously:</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command-line interpreter</a:t>
            </a:r>
            <a:endParaRPr/>
          </a:p>
          <a:p>
            <a:pPr indent="-457200" lvl="1" marL="914400" rtl="0" algn="l">
              <a:lnSpc>
                <a:spcPct val="90000"/>
              </a:lnSpc>
              <a:spcBef>
                <a:spcPts val="500"/>
              </a:spcBef>
              <a:spcAft>
                <a:spcPts val="0"/>
              </a:spcAft>
              <a:buClr>
                <a:schemeClr val="dk1"/>
              </a:buClr>
              <a:buSzPts val="2400"/>
              <a:buFont typeface="Noto Sans Symbols"/>
              <a:buChar char="▪"/>
            </a:pPr>
            <a:r>
              <a:rPr lang="en-US"/>
              <a:t>shell (in UNIX)</a:t>
            </a:r>
            <a:endParaRPr/>
          </a:p>
          <a:p>
            <a:pPr indent="-284163" lvl="0" marL="284163" rtl="0" algn="l">
              <a:lnSpc>
                <a:spcPct val="90000"/>
              </a:lnSpc>
              <a:spcBef>
                <a:spcPts val="1000"/>
              </a:spcBef>
              <a:spcAft>
                <a:spcPts val="0"/>
              </a:spcAft>
              <a:buClr>
                <a:schemeClr val="dk1"/>
              </a:buClr>
              <a:buSzPts val="2800"/>
              <a:buFont typeface="Arial"/>
              <a:buNone/>
            </a:pPr>
            <a:r>
              <a:rPr lang="en-US"/>
              <a:t>   </a:t>
            </a:r>
            <a:endParaRPr/>
          </a:p>
          <a:p>
            <a:pPr indent="-228600" lvl="0" marL="228600" rtl="0" algn="l">
              <a:lnSpc>
                <a:spcPct val="90000"/>
              </a:lnSpc>
              <a:spcBef>
                <a:spcPts val="1000"/>
              </a:spcBef>
              <a:spcAft>
                <a:spcPts val="0"/>
              </a:spcAft>
              <a:buClr>
                <a:schemeClr val="dk1"/>
              </a:buClr>
              <a:buSzPts val="2800"/>
              <a:buChar char="•"/>
            </a:pPr>
            <a:r>
              <a:rPr lang="en-US"/>
              <a:t>Its function is to get and execute the next command statement.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Monolithic Approach</a:t>
            </a:r>
            <a:endParaRPr b="1" u="sng"/>
          </a:p>
        </p:txBody>
      </p:sp>
      <p:pic>
        <p:nvPicPr>
          <p:cNvPr id="606" name="Google Shape;606;p71"/>
          <p:cNvPicPr preferRelativeResize="0"/>
          <p:nvPr/>
        </p:nvPicPr>
        <p:blipFill rotWithShape="1">
          <a:blip r:embed="rId3">
            <a:alphaModFix/>
          </a:blip>
          <a:srcRect b="0" l="0" r="0" t="0"/>
          <a:stretch/>
        </p:blipFill>
        <p:spPr>
          <a:xfrm>
            <a:off x="5098473" y="3025455"/>
            <a:ext cx="7093527" cy="3832545"/>
          </a:xfrm>
          <a:prstGeom prst="rect">
            <a:avLst/>
          </a:prstGeom>
          <a:noFill/>
          <a:ln>
            <a:noFill/>
          </a:ln>
        </p:spPr>
      </p:pic>
      <p:sp>
        <p:nvSpPr>
          <p:cNvPr id="607" name="Google Shape;607;p71"/>
          <p:cNvSpPr/>
          <p:nvPr/>
        </p:nvSpPr>
        <p:spPr>
          <a:xfrm>
            <a:off x="838200" y="1623491"/>
            <a:ext cx="10515600" cy="1771767"/>
          </a:xfrm>
          <a:prstGeom prst="rect">
            <a:avLst/>
          </a:prstGeom>
          <a:noFill/>
          <a:ln>
            <a:noFill/>
          </a:ln>
        </p:spPr>
        <p:txBody>
          <a:bodyPr anchorCtr="0" anchor="t" bIns="45700" lIns="91425" spcFirstLastPara="1" rIns="91425" wrap="square" tIns="45700">
            <a:spAutoFit/>
          </a:bodyPr>
          <a:lstStyle/>
          <a:p>
            <a:pPr indent="-284163" lvl="0" marL="284163" marR="0" rtl="0" algn="l">
              <a:lnSpc>
                <a:spcPct val="90000"/>
              </a:lnSpc>
              <a:spcBef>
                <a:spcPts val="0"/>
              </a:spcBef>
              <a:spcAft>
                <a:spcPts val="0"/>
              </a:spcAft>
              <a:buClr>
                <a:schemeClr val="dk1"/>
              </a:buClr>
              <a:buSzPts val="2800"/>
              <a:buFont typeface="Arial"/>
              <a:buChar char="•"/>
            </a:pPr>
            <a:r>
              <a:rPr lang="en-US" sz="2800">
                <a:solidFill>
                  <a:schemeClr val="dk1"/>
                </a:solidFill>
                <a:latin typeface="Twentieth Century"/>
                <a:ea typeface="Twentieth Century"/>
                <a:cs typeface="Twentieth Century"/>
                <a:sym typeface="Twentieth Century"/>
              </a:rPr>
              <a:t>Functionality of the OS is activated with simple function calls within the kernel, Monolithic kernel is one large program.</a:t>
            </a:r>
            <a:endParaRPr/>
          </a:p>
          <a:p>
            <a:pPr indent="-284163" lvl="0" marL="284163" marR="0" rtl="0" algn="l">
              <a:lnSpc>
                <a:spcPct val="90000"/>
              </a:lnSpc>
              <a:spcBef>
                <a:spcPts val="1000"/>
              </a:spcBef>
              <a:spcAft>
                <a:spcPts val="0"/>
              </a:spcAft>
              <a:buClr>
                <a:schemeClr val="dk1"/>
              </a:buClr>
              <a:buSzPts val="2800"/>
              <a:buFont typeface="Arial"/>
              <a:buChar char="•"/>
            </a:pPr>
            <a:r>
              <a:rPr lang="en-US" sz="2800">
                <a:solidFill>
                  <a:schemeClr val="dk1"/>
                </a:solidFill>
                <a:latin typeface="Twentieth Century"/>
                <a:ea typeface="Twentieth Century"/>
                <a:cs typeface="Twentieth Century"/>
                <a:sym typeface="Twentieth Century"/>
              </a:rPr>
              <a:t>Device drivers are loaded into the running kernel and become part of the kernel.</a:t>
            </a:r>
            <a:endParaRPr/>
          </a:p>
        </p:txBody>
      </p:sp>
      <p:sp>
        <p:nvSpPr>
          <p:cNvPr id="608" name="Google Shape;608;p71"/>
          <p:cNvSpPr txBox="1"/>
          <p:nvPr/>
        </p:nvSpPr>
        <p:spPr>
          <a:xfrm>
            <a:off x="2852024" y="6581001"/>
            <a:ext cx="224644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–23 Monolithic Kernel [5]</a:t>
            </a:r>
            <a:endParaRPr b="1" sz="12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Microkernel Approach</a:t>
            </a:r>
            <a:endParaRPr b="1" u="sng"/>
          </a:p>
        </p:txBody>
      </p:sp>
      <p:sp>
        <p:nvSpPr>
          <p:cNvPr id="614" name="Google Shape;614;p72"/>
          <p:cNvSpPr txBox="1"/>
          <p:nvPr>
            <p:ph idx="1" type="body"/>
          </p:nvPr>
        </p:nvSpPr>
        <p:spPr>
          <a:xfrm>
            <a:off x="838200" y="2094314"/>
            <a:ext cx="10515600" cy="3970318"/>
          </a:xfrm>
          <a:prstGeom prst="rect">
            <a:avLst/>
          </a:prstGeom>
          <a:noFill/>
          <a:ln>
            <a:noFill/>
          </a:ln>
        </p:spPr>
        <p:txBody>
          <a:bodyPr anchorCtr="0" anchor="ctr" bIns="45700" lIns="91425" spcFirstLastPara="1" rIns="91425" wrap="square" tIns="45700">
            <a:spAutoFit/>
          </a:bodyPr>
          <a:lstStyle/>
          <a:p>
            <a:pPr indent="-228600" lvl="0" marL="228600" rtl="0" algn="just">
              <a:lnSpc>
                <a:spcPct val="100000"/>
              </a:lnSpc>
              <a:spcBef>
                <a:spcPts val="0"/>
              </a:spcBef>
              <a:spcAft>
                <a:spcPts val="0"/>
              </a:spcAft>
              <a:buClr>
                <a:srgbClr val="000000"/>
              </a:buClr>
              <a:buSzPts val="2800"/>
              <a:buChar char="•"/>
            </a:pPr>
            <a:r>
              <a:rPr b="0" i="0" lang="en-US" u="none" cap="none" strike="noStrike">
                <a:solidFill>
                  <a:srgbClr val="000000"/>
                </a:solidFill>
                <a:latin typeface="Twentieth Century"/>
                <a:ea typeface="Twentieth Century"/>
                <a:cs typeface="Twentieth Century"/>
                <a:sym typeface="Twentieth Century"/>
              </a:rPr>
              <a:t>Microkernel</a:t>
            </a:r>
            <a:r>
              <a:rPr lang="en-US">
                <a:solidFill>
                  <a:srgbClr val="000000"/>
                </a:solidFill>
                <a:latin typeface="Twentieth Century"/>
                <a:ea typeface="Twentieth Century"/>
                <a:cs typeface="Twentieth Century"/>
                <a:sym typeface="Twentieth Century"/>
              </a:rPr>
              <a:t> </a:t>
            </a:r>
            <a:r>
              <a:rPr b="0" i="0" lang="en-US" u="none" cap="none" strike="noStrike">
                <a:solidFill>
                  <a:srgbClr val="000000"/>
                </a:solidFill>
                <a:latin typeface="Twentieth Century"/>
                <a:ea typeface="Twentieth Century"/>
                <a:cs typeface="Twentieth Century"/>
                <a:sym typeface="Twentieth Century"/>
              </a:rPr>
              <a:t>structures the OS by removing all unnecessary parts of the kernel and implement them as system and user level programs.</a:t>
            </a:r>
            <a:endParaRPr/>
          </a:p>
          <a:p>
            <a:pPr indent="0" lvl="0" marL="0" rtl="0" algn="just">
              <a:lnSpc>
                <a:spcPct val="100000"/>
              </a:lnSpc>
              <a:spcBef>
                <a:spcPts val="0"/>
              </a:spcBef>
              <a:spcAft>
                <a:spcPts val="0"/>
              </a:spcAft>
              <a:buClr>
                <a:schemeClr val="dk1"/>
              </a:buClr>
              <a:buSzPts val="2800"/>
              <a:buNone/>
            </a:pPr>
            <a:r>
              <a:t/>
            </a:r>
            <a:endParaRPr b="0" i="0" u="none" cap="none" strike="noStrike">
              <a:solidFill>
                <a:srgbClr val="000000"/>
              </a:solidFill>
              <a:latin typeface="Twentieth Century"/>
              <a:ea typeface="Twentieth Century"/>
              <a:cs typeface="Twentieth Century"/>
              <a:sym typeface="Twentieth Century"/>
            </a:endParaRPr>
          </a:p>
          <a:p>
            <a:pPr indent="-228600" lvl="0" marL="228600" rtl="0" algn="just">
              <a:lnSpc>
                <a:spcPct val="100000"/>
              </a:lnSpc>
              <a:spcBef>
                <a:spcPts val="0"/>
              </a:spcBef>
              <a:spcAft>
                <a:spcPts val="0"/>
              </a:spcAft>
              <a:buClr>
                <a:schemeClr val="dk1"/>
              </a:buClr>
              <a:buSzPts val="2800"/>
              <a:buChar char="•"/>
            </a:pPr>
            <a:r>
              <a:rPr lang="en-US">
                <a:latin typeface="Twentieth Century"/>
                <a:ea typeface="Twentieth Century"/>
                <a:cs typeface="Twentieth Century"/>
                <a:sym typeface="Twentieth Century"/>
              </a:rPr>
              <a:t>They offers minimal process and memory management, and a communications facility.</a:t>
            </a:r>
            <a:endParaRPr/>
          </a:p>
          <a:p>
            <a:pPr indent="-50800" lvl="0" marL="228600" rtl="0" algn="just">
              <a:lnSpc>
                <a:spcPct val="100000"/>
              </a:lnSpc>
              <a:spcBef>
                <a:spcPts val="0"/>
              </a:spcBef>
              <a:spcAft>
                <a:spcPts val="0"/>
              </a:spcAft>
              <a:buClr>
                <a:schemeClr val="dk1"/>
              </a:buClr>
              <a:buSzPts val="2800"/>
              <a:buNone/>
            </a:pPr>
            <a:r>
              <a:t/>
            </a:r>
            <a:endParaRPr>
              <a:latin typeface="Twentieth Century"/>
              <a:ea typeface="Twentieth Century"/>
              <a:cs typeface="Twentieth Century"/>
              <a:sym typeface="Twentieth Century"/>
            </a:endParaRPr>
          </a:p>
          <a:p>
            <a:pPr indent="-228600" lvl="0" marL="228600" rtl="0" algn="just">
              <a:lnSpc>
                <a:spcPct val="100000"/>
              </a:lnSpc>
              <a:spcBef>
                <a:spcPts val="0"/>
              </a:spcBef>
              <a:spcAft>
                <a:spcPts val="0"/>
              </a:spcAft>
              <a:buClr>
                <a:schemeClr val="dk1"/>
              </a:buClr>
              <a:buSzPts val="2800"/>
              <a:buChar char="•"/>
            </a:pPr>
            <a:r>
              <a:rPr lang="en-US">
                <a:latin typeface="Twentieth Century"/>
                <a:ea typeface="Twentieth Century"/>
                <a:cs typeface="Twentieth Century"/>
                <a:sym typeface="Twentieth Century"/>
              </a:rPr>
              <a:t>Communication between components is done by message passing.</a:t>
            </a:r>
            <a:endParaRPr/>
          </a:p>
          <a:p>
            <a:pPr indent="0" lvl="0" marL="0" marR="0" rtl="0" algn="just">
              <a:lnSpc>
                <a:spcPct val="100000"/>
              </a:lnSpc>
              <a:spcBef>
                <a:spcPts val="0"/>
              </a:spcBef>
              <a:spcAft>
                <a:spcPts val="0"/>
              </a:spcAft>
              <a:buClr>
                <a:schemeClr val="dk1"/>
              </a:buClr>
              <a:buSzPts val="2800"/>
              <a:buFont typeface="Twentieth Century"/>
              <a:buNone/>
            </a:pPr>
            <a:r>
              <a:t/>
            </a:r>
            <a:endParaRPr b="0" i="0" u="none" cap="none" strike="noStrike">
              <a:solidFill>
                <a:schemeClr val="dk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Clr>
                <a:schemeClr val="dk1"/>
              </a:buClr>
              <a:buSzPts val="2800"/>
              <a:buFont typeface="Twentieth Century"/>
              <a:buNone/>
            </a:pPr>
            <a:r>
              <a:t/>
            </a:r>
            <a:endParaRPr b="0" i="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620" name="Google Shape;620;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_images/microkernel.jpg" id="621" name="Google Shape;621;p73"/>
          <p:cNvPicPr preferRelativeResize="0"/>
          <p:nvPr/>
        </p:nvPicPr>
        <p:blipFill rotWithShape="1">
          <a:blip r:embed="rId3">
            <a:alphaModFix/>
          </a:blip>
          <a:srcRect b="0" l="0" r="0" t="0"/>
          <a:stretch/>
        </p:blipFill>
        <p:spPr>
          <a:xfrm>
            <a:off x="2226252" y="1533265"/>
            <a:ext cx="7739495" cy="4643698"/>
          </a:xfrm>
          <a:prstGeom prst="rect">
            <a:avLst/>
          </a:prstGeom>
          <a:noFill/>
          <a:ln>
            <a:noFill/>
          </a:ln>
        </p:spPr>
      </p:pic>
      <p:sp>
        <p:nvSpPr>
          <p:cNvPr id="622" name="Google Shape;622;p73"/>
          <p:cNvSpPr txBox="1"/>
          <p:nvPr/>
        </p:nvSpPr>
        <p:spPr>
          <a:xfrm>
            <a:off x="4925039" y="6192324"/>
            <a:ext cx="256025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Figure – 24 Microkernel Approach [5]</a:t>
            </a:r>
            <a:endParaRPr b="1" sz="12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628" name="Google Shape;628;p74"/>
          <p:cNvSpPr txBox="1"/>
          <p:nvPr>
            <p:ph idx="1" type="body"/>
          </p:nvPr>
        </p:nvSpPr>
        <p:spPr>
          <a:xfrm>
            <a:off x="838200" y="1655919"/>
            <a:ext cx="10515600" cy="3970318"/>
          </a:xfrm>
          <a:prstGeom prst="rect">
            <a:avLst/>
          </a:prstGeom>
          <a:noFill/>
          <a:ln>
            <a:noFill/>
          </a:ln>
        </p:spPr>
        <p:txBody>
          <a:bodyPr anchorCtr="0" anchor="ctr" bIns="45700" lIns="91425" spcFirstLastPara="1" rIns="91425" wrap="square" tIns="45700">
            <a:spAutoFit/>
          </a:bodyPr>
          <a:lstStyle/>
          <a:p>
            <a:pPr indent="-228600" lvl="0" marL="228600" marR="0" rtl="0" algn="just">
              <a:lnSpc>
                <a:spcPct val="100000"/>
              </a:lnSpc>
              <a:spcBef>
                <a:spcPts val="0"/>
              </a:spcBef>
              <a:spcAft>
                <a:spcPts val="0"/>
              </a:spcAft>
              <a:buClr>
                <a:srgbClr val="000000"/>
              </a:buClr>
              <a:buSzPts val="2800"/>
              <a:buFont typeface="Noto Sans Symbols"/>
              <a:buChar char="⮚"/>
            </a:pPr>
            <a:r>
              <a:rPr b="1" i="1" lang="en-US" sz="2800" u="none" cap="none" strike="noStrike">
                <a:solidFill>
                  <a:srgbClr val="000000"/>
                </a:solidFill>
                <a:latin typeface="Twentieth Century"/>
                <a:ea typeface="Twentieth Century"/>
                <a:cs typeface="Twentieth Century"/>
                <a:sym typeface="Twentieth Century"/>
              </a:rPr>
              <a:t>Advantage</a:t>
            </a:r>
            <a:endParaRPr b="1" i="1" sz="2800" u="none" cap="none" strike="noStrike">
              <a:solidFill>
                <a:schemeClr val="dk1"/>
              </a:solidFill>
              <a:latin typeface="Twentieth Century"/>
              <a:ea typeface="Twentieth Century"/>
              <a:cs typeface="Twentieth Century"/>
              <a:sym typeface="Twentieth Century"/>
            </a:endParaRPr>
          </a:p>
          <a:p>
            <a:pPr indent="-228600" lvl="0" marL="2286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Operating system can be easily extended</a:t>
            </a:r>
            <a:endParaRPr/>
          </a:p>
          <a:p>
            <a:pPr indent="-228600" lvl="0" marL="2286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Kernel is smaller, so very few changes are required in it.</a:t>
            </a:r>
            <a:endParaRPr b="0" i="0" sz="2800" u="none" cap="none" strike="noStrike">
              <a:solidFill>
                <a:schemeClr val="dk1"/>
              </a:solidFill>
              <a:latin typeface="Twentieth Century"/>
              <a:ea typeface="Twentieth Century"/>
              <a:cs typeface="Twentieth Century"/>
              <a:sym typeface="Twentieth Century"/>
            </a:endParaRPr>
          </a:p>
          <a:p>
            <a:pPr indent="-228600" lvl="0" marL="2286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It offers more security and reliability.</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wentieth Century"/>
              <a:ea typeface="Twentieth Century"/>
              <a:cs typeface="Twentieth Century"/>
              <a:sym typeface="Twentieth Century"/>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wentieth Century"/>
              <a:ea typeface="Twentieth Century"/>
              <a:cs typeface="Twentieth Century"/>
              <a:sym typeface="Twentieth Century"/>
            </a:endParaRPr>
          </a:p>
          <a:p>
            <a:pPr indent="-228600" lvl="0" marL="228600" marR="0" rtl="0" algn="just">
              <a:lnSpc>
                <a:spcPct val="100000"/>
              </a:lnSpc>
              <a:spcBef>
                <a:spcPts val="0"/>
              </a:spcBef>
              <a:spcAft>
                <a:spcPts val="0"/>
              </a:spcAft>
              <a:buClr>
                <a:srgbClr val="000000"/>
              </a:buClr>
              <a:buSzPts val="2800"/>
              <a:buFont typeface="Noto Sans Symbols"/>
              <a:buChar char="⮚"/>
            </a:pPr>
            <a:r>
              <a:rPr b="1" i="1" lang="en-US" sz="2800" u="none" cap="none" strike="noStrike">
                <a:solidFill>
                  <a:srgbClr val="000000"/>
                </a:solidFill>
                <a:latin typeface="Twentieth Century"/>
                <a:ea typeface="Twentieth Century"/>
                <a:cs typeface="Twentieth Century"/>
                <a:sym typeface="Twentieth Century"/>
              </a:rPr>
              <a:t>Disadvantage</a:t>
            </a:r>
            <a:endParaRPr/>
          </a:p>
          <a:p>
            <a:pPr indent="-228600" lvl="0" marL="2286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Twentieth Century"/>
                <a:ea typeface="Twentieth Century"/>
                <a:cs typeface="Twentieth Century"/>
                <a:sym typeface="Twentieth Century"/>
              </a:rPr>
              <a:t>It has poor performance due to increased system overhead of message passing.</a:t>
            </a:r>
            <a:endParaRPr b="0" i="0" sz="2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Virtual Machine</a:t>
            </a:r>
            <a:endParaRPr b="1" u="sng"/>
          </a:p>
        </p:txBody>
      </p:sp>
      <p:sp>
        <p:nvSpPr>
          <p:cNvPr id="634" name="Google Shape;634;p75"/>
          <p:cNvSpPr txBox="1"/>
          <p:nvPr>
            <p:ph idx="1" type="body"/>
          </p:nvPr>
        </p:nvSpPr>
        <p:spPr>
          <a:xfrm>
            <a:off x="463138" y="1635194"/>
            <a:ext cx="482138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Virtual machine does abstract the hardware of a single computer (the CPU, Memory, Disk drives, Network Interface Cards, and so forth) </a:t>
            </a:r>
            <a:r>
              <a:rPr lang="en-US">
                <a:solidFill>
                  <a:srgbClr val="FF0000"/>
                </a:solidFill>
              </a:rPr>
              <a:t>into several different execution </a:t>
            </a:r>
            <a:r>
              <a:rPr lang="en-US"/>
              <a:t>environments and thereby </a:t>
            </a:r>
            <a:r>
              <a:rPr lang="en-US">
                <a:solidFill>
                  <a:srgbClr val="FF0000"/>
                </a:solidFill>
              </a:rPr>
              <a:t>creating the illusion</a:t>
            </a:r>
            <a:r>
              <a:rPr lang="en-US"/>
              <a:t> that each separate execution environment is running its own private computer/environment.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35" name="Google Shape;635;p75"/>
          <p:cNvSpPr txBox="1"/>
          <p:nvPr/>
        </p:nvSpPr>
        <p:spPr>
          <a:xfrm>
            <a:off x="6961500" y="5899963"/>
            <a:ext cx="36438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Figure – 25 Non-Virtual Machine &amp; Virtual Machine [1]</a:t>
            </a:r>
            <a:endParaRPr b="1" sz="1200">
              <a:solidFill>
                <a:schemeClr val="dk1"/>
              </a:solidFill>
              <a:latin typeface="Calibri"/>
              <a:ea typeface="Calibri"/>
              <a:cs typeface="Calibri"/>
              <a:sym typeface="Calibri"/>
            </a:endParaRPr>
          </a:p>
        </p:txBody>
      </p:sp>
      <p:pic>
        <p:nvPicPr>
          <p:cNvPr id="636" name="Google Shape;636;p75"/>
          <p:cNvPicPr preferRelativeResize="0"/>
          <p:nvPr/>
        </p:nvPicPr>
        <p:blipFill rotWithShape="1">
          <a:blip r:embed="rId3">
            <a:alphaModFix/>
          </a:blip>
          <a:srcRect b="0" l="0" r="0" t="0"/>
          <a:stretch/>
        </p:blipFill>
        <p:spPr>
          <a:xfrm>
            <a:off x="5284519" y="1635194"/>
            <a:ext cx="6792273" cy="416300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642" name="Google Shape;642;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800"/>
              <a:buChar char="•"/>
            </a:pPr>
            <a:r>
              <a:rPr lang="en-US">
                <a:solidFill>
                  <a:srgbClr val="000000"/>
                </a:solidFill>
              </a:rPr>
              <a:t>Virtual Machine is also known as a guest machine, which is created within another computing environment known as a “host”.</a:t>
            </a:r>
            <a:endParaRPr/>
          </a:p>
          <a:p>
            <a:pPr indent="0" lvl="0" marL="0" rtl="0" algn="l">
              <a:lnSpc>
                <a:spcPct val="90000"/>
              </a:lnSpc>
              <a:spcBef>
                <a:spcPts val="1000"/>
              </a:spcBef>
              <a:spcAft>
                <a:spcPts val="0"/>
              </a:spcAft>
              <a:buClr>
                <a:schemeClr val="dk1"/>
              </a:buClr>
              <a:buSzPts val="2800"/>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Multiple virtual machines can be present within a single host at one time.</a:t>
            </a:r>
            <a:br>
              <a:rPr lang="en-US">
                <a:solidFill>
                  <a:srgbClr val="000000"/>
                </a:solidFill>
              </a:rPr>
            </a:br>
            <a:endParaRPr>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648" name="Google Shape;648;p77"/>
          <p:cNvSpPr txBox="1"/>
          <p:nvPr>
            <p:ph idx="1" type="body"/>
          </p:nvPr>
        </p:nvSpPr>
        <p:spPr>
          <a:xfrm>
            <a:off x="838200" y="1603952"/>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i="1" lang="en-US"/>
              <a:t>Advantages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It allows multiple OS on a single physical computer without any interference.</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US" sz="2400"/>
              <a:t>Virtual machines are widely available and easy to handle and maintain.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It offers multiple application provisioning and support for critical solutions.</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800"/>
              <a:buFont typeface="Noto Sans Symbols"/>
              <a:buChar char="⮚"/>
            </a:pPr>
            <a:r>
              <a:rPr b="1" i="1" lang="en-US"/>
              <a:t>Disadvantages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Little bit inefficient, unlike physical computers. As hardware resources are distributed in an indirect way.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Multiple VMs running on a single incapable host may result in performance downgrade.</a:t>
            </a:r>
            <a:endParaRPr sz="2400"/>
          </a:p>
          <a:p>
            <a:pPr indent="-50800" lvl="0" marL="228600" rtl="0" algn="just">
              <a:lnSpc>
                <a:spcPct val="90000"/>
              </a:lnSpc>
              <a:spcBef>
                <a:spcPts val="1000"/>
              </a:spcBef>
              <a:spcAft>
                <a:spcPts val="0"/>
              </a:spcAft>
              <a:buClr>
                <a:schemeClr val="dk1"/>
              </a:buClr>
              <a:buSzPts val="2800"/>
              <a:buFont typeface="Noto Sans Symbols"/>
              <a:buNone/>
            </a:pPr>
            <a:r>
              <a:t/>
            </a:r>
            <a:endParaRPr b="1"/>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a:t>References</a:t>
            </a:r>
            <a:endParaRPr/>
          </a:p>
        </p:txBody>
      </p:sp>
      <p:sp>
        <p:nvSpPr>
          <p:cNvPr id="654" name="Google Shape;654;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[1]. Operating System Concepts </a:t>
            </a:r>
            <a:r>
              <a:rPr lang="en-US"/>
              <a:t>- </a:t>
            </a:r>
            <a:r>
              <a:rPr lang="en-US" sz="1800"/>
              <a:t>9th Edition by Abraham Silberschatz, Peter Galvin, Greg Gagne, Wiley Asia Student Edition. </a:t>
            </a:r>
            <a:endParaRPr/>
          </a:p>
          <a:p>
            <a:pPr indent="0" lvl="0" marL="0" rtl="0" algn="l">
              <a:lnSpc>
                <a:spcPct val="90000"/>
              </a:lnSpc>
              <a:spcBef>
                <a:spcPts val="1000"/>
              </a:spcBef>
              <a:spcAft>
                <a:spcPts val="0"/>
              </a:spcAft>
              <a:buClr>
                <a:schemeClr val="dk1"/>
              </a:buClr>
              <a:buSzPts val="1800"/>
              <a:buNone/>
            </a:pPr>
            <a:r>
              <a:rPr lang="en-US" sz="1800"/>
              <a:t>[2]. </a:t>
            </a:r>
            <a:r>
              <a:rPr lang="en-US" sz="2000"/>
              <a:t>Operating Systems: Internals and Design Principles </a:t>
            </a:r>
            <a:r>
              <a:rPr lang="en-US"/>
              <a:t>- </a:t>
            </a:r>
            <a:r>
              <a:rPr lang="en-US" sz="1800"/>
              <a:t>5th Edition, William Stallings, Prentice Hall of India</a:t>
            </a:r>
            <a:r>
              <a:rPr lang="en-US"/>
              <a:t> </a:t>
            </a:r>
            <a:endParaRPr u="sng"/>
          </a:p>
          <a:p>
            <a:pPr indent="0" lvl="0" marL="0" rtl="0" algn="l">
              <a:lnSpc>
                <a:spcPct val="90000"/>
              </a:lnSpc>
              <a:spcBef>
                <a:spcPts val="1000"/>
              </a:spcBef>
              <a:spcAft>
                <a:spcPts val="0"/>
              </a:spcAft>
              <a:buClr>
                <a:schemeClr val="dk1"/>
              </a:buClr>
              <a:buSzPts val="2000"/>
              <a:buNone/>
            </a:pPr>
            <a:r>
              <a:rPr lang="en-US" sz="2000"/>
              <a:t>[3]. Modern Operating Systems</a:t>
            </a:r>
            <a:r>
              <a:rPr lang="en-US"/>
              <a:t>- </a:t>
            </a:r>
            <a:r>
              <a:rPr lang="en-US" sz="1800"/>
              <a:t>4th Edition Andrew S. Tanenbaum, Pearson Education India</a:t>
            </a:r>
            <a:endParaRPr sz="1800"/>
          </a:p>
          <a:p>
            <a:pPr indent="0" lvl="0" marL="0" rtl="0" algn="l">
              <a:lnSpc>
                <a:spcPct val="90000"/>
              </a:lnSpc>
              <a:spcBef>
                <a:spcPts val="1000"/>
              </a:spcBef>
              <a:spcAft>
                <a:spcPts val="0"/>
              </a:spcAft>
              <a:buClr>
                <a:schemeClr val="dk1"/>
              </a:buClr>
              <a:buSzPts val="1800"/>
              <a:buNone/>
            </a:pPr>
            <a:r>
              <a:rPr lang="en-US" sz="1800"/>
              <a:t>[4]. </a:t>
            </a:r>
            <a:r>
              <a:rPr lang="en-US" sz="2000"/>
              <a:t>Operating Systems: A Modern Perspective </a:t>
            </a:r>
            <a:r>
              <a:rPr lang="en-US"/>
              <a:t>- </a:t>
            </a:r>
            <a:r>
              <a:rPr lang="en-US" sz="1800"/>
              <a:t>2nd Edition by Gary J. Nutt, Addison-Wesley </a:t>
            </a:r>
            <a:endParaRPr/>
          </a:p>
          <a:p>
            <a:pPr indent="0" lvl="0" marL="0" rtl="0" algn="l">
              <a:lnSpc>
                <a:spcPct val="90000"/>
              </a:lnSpc>
              <a:spcBef>
                <a:spcPts val="1000"/>
              </a:spcBef>
              <a:spcAft>
                <a:spcPts val="0"/>
              </a:spcAft>
              <a:buClr>
                <a:schemeClr val="dk1"/>
              </a:buClr>
              <a:buSzPts val="1800"/>
              <a:buNone/>
            </a:pPr>
            <a:r>
              <a:rPr lang="en-US" sz="1800"/>
              <a:t>[5]. </a:t>
            </a:r>
            <a:r>
              <a:rPr lang="en-US" sz="2000" u="sng">
                <a:solidFill>
                  <a:schemeClr val="hlink"/>
                </a:solidFill>
                <a:hlinkClick r:id="rId3"/>
              </a:rPr>
              <a:t>Monolithic Approach</a:t>
            </a:r>
            <a:endParaRPr sz="2000"/>
          </a:p>
          <a:p>
            <a:pPr indent="0" lvl="0" marL="0" rtl="0" algn="l">
              <a:lnSpc>
                <a:spcPct val="90000"/>
              </a:lnSpc>
              <a:spcBef>
                <a:spcPts val="1000"/>
              </a:spcBef>
              <a:spcAft>
                <a:spcPts val="0"/>
              </a:spcAft>
              <a:buClr>
                <a:schemeClr val="dk1"/>
              </a:buClr>
              <a:buSzPts val="1800"/>
              <a:buNone/>
            </a:pPr>
            <a:r>
              <a:rPr lang="en-US" sz="1800"/>
              <a:t>[6].</a:t>
            </a:r>
            <a:r>
              <a:rPr lang="en-US" sz="2000"/>
              <a:t> </a:t>
            </a:r>
            <a:r>
              <a:rPr lang="en-US" sz="2000" u="sng">
                <a:solidFill>
                  <a:schemeClr val="hlink"/>
                </a:solidFill>
                <a:hlinkClick r:id="rId4"/>
              </a:rPr>
              <a:t>Basic Operating system concepts</a:t>
            </a:r>
            <a:endParaRPr sz="2000"/>
          </a:p>
          <a:p>
            <a:pPr indent="0" lvl="0" marL="0" rtl="0" algn="l">
              <a:lnSpc>
                <a:spcPct val="90000"/>
              </a:lnSpc>
              <a:spcBef>
                <a:spcPts val="1000"/>
              </a:spcBef>
              <a:spcAft>
                <a:spcPts val="0"/>
              </a:spcAft>
              <a:buClr>
                <a:schemeClr val="dk1"/>
              </a:buClr>
              <a:buSzPts val="1800"/>
              <a:buNone/>
            </a:pPr>
            <a:r>
              <a:rPr lang="en-US" sz="1800"/>
              <a:t>[7]. </a:t>
            </a:r>
            <a:r>
              <a:rPr lang="en-US" sz="1800" u="sng">
                <a:solidFill>
                  <a:schemeClr val="hlink"/>
                </a:solidFill>
                <a:hlinkClick r:id="rId5"/>
              </a:rPr>
              <a:t>Operating system Generations</a:t>
            </a:r>
            <a:endParaRPr sz="1600"/>
          </a:p>
          <a:p>
            <a:pPr indent="-387350" lvl="0" marL="514350" rtl="0" algn="l">
              <a:lnSpc>
                <a:spcPct val="90000"/>
              </a:lnSpc>
              <a:spcBef>
                <a:spcPts val="1000"/>
              </a:spcBef>
              <a:spcAft>
                <a:spcPts val="0"/>
              </a:spcAft>
              <a:buClr>
                <a:schemeClr val="dk1"/>
              </a:buClr>
              <a:buSzPts val="2000"/>
              <a:buFont typeface="Calibri"/>
              <a:buNone/>
            </a:pPr>
            <a:r>
              <a:t/>
            </a:r>
            <a:endParaRPr sz="2000"/>
          </a:p>
          <a:p>
            <a:pPr indent="-336550" lvl="0" marL="514350" rtl="0" algn="l">
              <a:lnSpc>
                <a:spcPct val="90000"/>
              </a:lnSpc>
              <a:spcBef>
                <a:spcPts val="1000"/>
              </a:spcBef>
              <a:spcAft>
                <a:spcPts val="0"/>
              </a:spcAft>
              <a:buClr>
                <a:schemeClr val="dk1"/>
              </a:buClr>
              <a:buSzPts val="2800"/>
              <a:buFont typeface="Calibri"/>
              <a:buNone/>
            </a:pPr>
            <a:r>
              <a:t/>
            </a:r>
            <a:endParaRPr/>
          </a:p>
          <a:p>
            <a:pPr indent="-400050" lvl="0" marL="514350" rtl="0" algn="l">
              <a:lnSpc>
                <a:spcPct val="90000"/>
              </a:lnSpc>
              <a:spcBef>
                <a:spcPts val="1000"/>
              </a:spcBef>
              <a:spcAft>
                <a:spcPts val="0"/>
              </a:spcAft>
              <a:buClr>
                <a:schemeClr val="dk1"/>
              </a:buClr>
              <a:buSzPts val="1800"/>
              <a:buFont typeface="Calibri"/>
              <a:buNone/>
            </a:pPr>
            <a:r>
              <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79"/>
          <p:cNvPicPr preferRelativeResize="0"/>
          <p:nvPr/>
        </p:nvPicPr>
        <p:blipFill rotWithShape="1">
          <a:blip r:embed="rId3">
            <a:alphaModFix/>
          </a:blip>
          <a:srcRect b="0" l="0" r="0" t="0"/>
          <a:stretch/>
        </p:blipFill>
        <p:spPr>
          <a:xfrm>
            <a:off x="1" y="0"/>
            <a:ext cx="12191999"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151" name="Google Shape;151;p8"/>
          <p:cNvSpPr txBox="1"/>
          <p:nvPr>
            <p:ph idx="1" type="body"/>
          </p:nvPr>
        </p:nvSpPr>
        <p:spPr>
          <a:xfrm>
            <a:off x="838200" y="2244437"/>
            <a:ext cx="10515600" cy="206804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8000"/>
              <a:buNone/>
            </a:pPr>
            <a:r>
              <a:rPr b="1" lang="en-US" sz="8000">
                <a:latin typeface="Quicksand"/>
                <a:ea typeface="Quicksand"/>
                <a:cs typeface="Quicksand"/>
                <a:sym typeface="Quicksand"/>
              </a:rPr>
              <a:t>What</a:t>
            </a:r>
            <a:endParaRPr/>
          </a:p>
          <a:p>
            <a:pPr indent="0" lvl="0" marL="0" rtl="0" algn="ctr">
              <a:lnSpc>
                <a:spcPct val="90000"/>
              </a:lnSpc>
              <a:spcBef>
                <a:spcPts val="1000"/>
              </a:spcBef>
              <a:spcAft>
                <a:spcPts val="0"/>
              </a:spcAft>
              <a:buClr>
                <a:schemeClr val="dk1"/>
              </a:buClr>
              <a:buSzPts val="8000"/>
              <a:buNone/>
            </a:pPr>
            <a:r>
              <a:rPr b="1" lang="en-US" sz="8000">
                <a:latin typeface="Quicksand"/>
                <a:ea typeface="Quicksand"/>
                <a:cs typeface="Quicksand"/>
                <a:sym typeface="Quicksand"/>
              </a:rPr>
              <a:t>is an</a:t>
            </a:r>
            <a:endParaRPr/>
          </a:p>
          <a:p>
            <a:pPr indent="0" lvl="0" marL="0" rtl="0" algn="ctr">
              <a:lnSpc>
                <a:spcPct val="90000"/>
              </a:lnSpc>
              <a:spcBef>
                <a:spcPts val="1000"/>
              </a:spcBef>
              <a:spcAft>
                <a:spcPts val="0"/>
              </a:spcAft>
              <a:buClr>
                <a:schemeClr val="dk1"/>
              </a:buClr>
              <a:buSzPts val="8000"/>
              <a:buNone/>
            </a:pPr>
            <a:r>
              <a:rPr b="1" lang="en-US" sz="8000">
                <a:latin typeface="Quicksand"/>
                <a:ea typeface="Quicksand"/>
                <a:cs typeface="Quicksand"/>
                <a:sym typeface="Quicksand"/>
              </a:rPr>
              <a:t>Operating System?</a:t>
            </a:r>
            <a:endParaRPr b="1" sz="8000">
              <a:latin typeface="Quicksand"/>
              <a:ea typeface="Quicksand"/>
              <a:cs typeface="Quicksand"/>
              <a:sym typeface="Quicksan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0"/>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i="1" lang="en-US" u="sng"/>
              <a:t>Recommended Extra Reading for Reference</a:t>
            </a:r>
            <a:endParaRPr b="1" i="1" u="sng"/>
          </a:p>
        </p:txBody>
      </p:sp>
      <p:sp>
        <p:nvSpPr>
          <p:cNvPr id="665" name="Google Shape;665;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Spooling</a:t>
            </a:r>
            <a:endParaRPr/>
          </a:p>
          <a:p>
            <a:pPr indent="-228600" lvl="0" marL="228600" rtl="0" algn="l">
              <a:lnSpc>
                <a:spcPct val="90000"/>
              </a:lnSpc>
              <a:spcBef>
                <a:spcPts val="1000"/>
              </a:spcBef>
              <a:spcAft>
                <a:spcPts val="0"/>
              </a:spcAft>
              <a:buClr>
                <a:schemeClr val="dk1"/>
              </a:buClr>
              <a:buSzPts val="2800"/>
              <a:buChar char="•"/>
            </a:pPr>
            <a:r>
              <a:rPr lang="en-US"/>
              <a:t>Buffering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1"/>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Spooling</a:t>
            </a:r>
            <a:endParaRPr b="1"/>
          </a:p>
        </p:txBody>
      </p:sp>
      <p:sp>
        <p:nvSpPr>
          <p:cNvPr id="671" name="Google Shape;671;p81"/>
          <p:cNvSpPr txBox="1"/>
          <p:nvPr>
            <p:ph idx="1" type="body"/>
          </p:nvPr>
        </p:nvSpPr>
        <p:spPr>
          <a:xfrm>
            <a:off x="838200" y="1635620"/>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SPOOL is an acronym for </a:t>
            </a:r>
            <a:r>
              <a:rPr b="1" lang="en-US"/>
              <a:t>simultaneous peripheral operations on-line.</a:t>
            </a:r>
            <a:endParaRPr/>
          </a:p>
          <a:p>
            <a:pPr indent="-50800" lvl="0" marL="228600" rtl="0" algn="just">
              <a:lnSpc>
                <a:spcPct val="90000"/>
              </a:lnSpc>
              <a:spcBef>
                <a:spcPts val="1000"/>
              </a:spcBef>
              <a:spcAft>
                <a:spcPts val="0"/>
              </a:spcAft>
              <a:buClr>
                <a:schemeClr val="dk1"/>
              </a:buClr>
              <a:buSzPts val="2800"/>
              <a:buNone/>
            </a:pPr>
            <a:r>
              <a:t/>
            </a:r>
            <a:endParaRPr b="1"/>
          </a:p>
          <a:p>
            <a:pPr indent="-228600" lvl="0" marL="228600" rtl="0" algn="just">
              <a:lnSpc>
                <a:spcPct val="90000"/>
              </a:lnSpc>
              <a:spcBef>
                <a:spcPts val="1000"/>
              </a:spcBef>
              <a:spcAft>
                <a:spcPts val="0"/>
              </a:spcAft>
              <a:buClr>
                <a:schemeClr val="dk1"/>
              </a:buClr>
              <a:buSzPts val="2800"/>
              <a:buChar char="•"/>
            </a:pPr>
            <a:r>
              <a:rPr lang="en-US"/>
              <a:t>A spool is a buffer that holds output for a device, such as a printer, that cannot accept interleaved data streams.</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Spooling overlaps input of one job with the computation of other jobs.</a:t>
            </a:r>
            <a:endParaRPr/>
          </a:p>
          <a:p>
            <a:pPr indent="-228600" lvl="0" marL="228600" rtl="0" algn="just">
              <a:lnSpc>
                <a:spcPct val="90000"/>
              </a:lnSpc>
              <a:spcBef>
                <a:spcPts val="1000"/>
              </a:spcBef>
              <a:spcAft>
                <a:spcPts val="0"/>
              </a:spcAft>
              <a:buClr>
                <a:schemeClr val="dk1"/>
              </a:buClr>
              <a:buSzPts val="2800"/>
              <a:buChar char="•"/>
            </a:pPr>
            <a:r>
              <a:rPr lang="en-US"/>
              <a:t>The spooler may be reading the input of one job while printing the output of a different job.</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Spooling is useful because device access data with different rates.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2"/>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Spooling</a:t>
            </a:r>
            <a:endParaRPr b="1"/>
          </a:p>
        </p:txBody>
      </p:sp>
      <p:sp>
        <p:nvSpPr>
          <p:cNvPr id="677" name="Google Shape;677;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Char char="•"/>
            </a:pPr>
            <a:r>
              <a:rPr lang="en-US"/>
              <a:t>The buffer provides a waiting station where data can rest while the slower device catches up.</a:t>
            </a:r>
            <a:endParaRPr/>
          </a:p>
          <a:p>
            <a:pPr indent="-228600" lvl="0" marL="228600" rtl="0" algn="just">
              <a:lnSpc>
                <a:spcPct val="100000"/>
              </a:lnSpc>
              <a:spcBef>
                <a:spcPts val="1000"/>
              </a:spcBef>
              <a:spcAft>
                <a:spcPts val="0"/>
              </a:spcAft>
              <a:buClr>
                <a:schemeClr val="dk1"/>
              </a:buClr>
              <a:buSzPts val="2800"/>
              <a:buChar char="•"/>
            </a:pPr>
            <a:r>
              <a:rPr lang="en-US"/>
              <a:t>Buffer will store the job incoming from the Card reader and also it will contain the job after its completion of job, until the printer is not ready.</a:t>
            </a:r>
            <a:endParaRPr/>
          </a:p>
          <a:p>
            <a:pPr indent="-228600" lvl="0" marL="228600" rtl="0" algn="just">
              <a:lnSpc>
                <a:spcPct val="100000"/>
              </a:lnSpc>
              <a:spcBef>
                <a:spcPts val="1000"/>
              </a:spcBef>
              <a:spcAft>
                <a:spcPts val="0"/>
              </a:spcAft>
              <a:buClr>
                <a:schemeClr val="dk1"/>
              </a:buClr>
              <a:buSzPts val="2800"/>
              <a:buChar char="•"/>
            </a:pPr>
            <a:r>
              <a:rPr lang="en-US"/>
              <a:t>Computer can perform I/O in parallel with the computation</a:t>
            </a:r>
            <a:endParaRPr/>
          </a:p>
          <a:p>
            <a:pPr indent="-228600" lvl="0" marL="228600" rtl="0" algn="just">
              <a:lnSpc>
                <a:spcPct val="100000"/>
              </a:lnSpc>
              <a:spcBef>
                <a:spcPts val="1000"/>
              </a:spcBef>
              <a:spcAft>
                <a:spcPts val="0"/>
              </a:spcAft>
              <a:buClr>
                <a:schemeClr val="dk1"/>
              </a:buClr>
              <a:buSzPts val="2800"/>
              <a:buChar char="•"/>
            </a:pPr>
            <a:r>
              <a:rPr lang="en-US"/>
              <a:t>It becomes possible to have the computer read data from card reader to disk and to write out to printer  while it was computing. This process is called spooling.</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678" name="Google Shape;678;p82"/>
          <p:cNvPicPr preferRelativeResize="0"/>
          <p:nvPr/>
        </p:nvPicPr>
        <p:blipFill rotWithShape="1">
          <a:blip r:embed="rId3">
            <a:alphaModFix/>
          </a:blip>
          <a:srcRect b="0" l="0" r="0" t="0"/>
          <a:stretch/>
        </p:blipFill>
        <p:spPr>
          <a:xfrm>
            <a:off x="8469443" y="0"/>
            <a:ext cx="3722557" cy="188598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3"/>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Spooling</a:t>
            </a:r>
            <a:endParaRPr b="1"/>
          </a:p>
        </p:txBody>
      </p:sp>
      <p:sp>
        <p:nvSpPr>
          <p:cNvPr id="684" name="Google Shape;684;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US"/>
              <a:t>Advantages:</a:t>
            </a:r>
            <a:endParaRPr/>
          </a:p>
          <a:p>
            <a:pPr indent="-228600" lvl="0" marL="228600" rtl="0" algn="l">
              <a:lnSpc>
                <a:spcPct val="90000"/>
              </a:lnSpc>
              <a:spcBef>
                <a:spcPts val="1000"/>
              </a:spcBef>
              <a:spcAft>
                <a:spcPts val="0"/>
              </a:spcAft>
              <a:buClr>
                <a:schemeClr val="dk1"/>
              </a:buClr>
              <a:buSzPts val="2800"/>
              <a:buFont typeface="Arial"/>
              <a:buChar char="•"/>
            </a:pPr>
            <a:r>
              <a:rPr lang="en-US"/>
              <a:t>Performance of the system is increased</a:t>
            </a:r>
            <a:endParaRPr/>
          </a:p>
          <a:p>
            <a:pPr indent="-228600" lvl="0" marL="228600" rtl="0" algn="l">
              <a:lnSpc>
                <a:spcPct val="90000"/>
              </a:lnSpc>
              <a:spcBef>
                <a:spcPts val="1000"/>
              </a:spcBef>
              <a:spcAft>
                <a:spcPts val="0"/>
              </a:spcAft>
              <a:buClr>
                <a:schemeClr val="dk1"/>
              </a:buClr>
              <a:buSzPts val="2800"/>
              <a:buFont typeface="Arial"/>
              <a:buChar char="•"/>
            </a:pPr>
            <a:r>
              <a:rPr lang="en-US"/>
              <a:t>CPU and I/O devices work more efficiently</a:t>
            </a:r>
            <a:endParaRPr/>
          </a:p>
          <a:p>
            <a:pPr indent="-228600" lvl="0" marL="228600" rtl="0" algn="l">
              <a:lnSpc>
                <a:spcPct val="90000"/>
              </a:lnSpc>
              <a:spcBef>
                <a:spcPts val="1000"/>
              </a:spcBef>
              <a:spcAft>
                <a:spcPts val="0"/>
              </a:spcAft>
              <a:buClr>
                <a:schemeClr val="dk1"/>
              </a:buClr>
              <a:buSzPts val="2800"/>
              <a:buFont typeface="Arial"/>
              <a:buChar char="•"/>
            </a:pPr>
            <a:r>
              <a:rPr lang="en-US"/>
              <a:t>Leads naturally to multiprogramming</a:t>
            </a:r>
            <a:endParaRPr/>
          </a:p>
          <a:p>
            <a:pPr indent="-228600" lvl="0" marL="228600" rtl="0" algn="l">
              <a:lnSpc>
                <a:spcPct val="90000"/>
              </a:lnSpc>
              <a:spcBef>
                <a:spcPts val="1000"/>
              </a:spcBef>
              <a:spcAft>
                <a:spcPts val="0"/>
              </a:spcAft>
              <a:buClr>
                <a:schemeClr val="dk1"/>
              </a:buClr>
              <a:buSzPts val="2800"/>
              <a:buFont typeface="Arial"/>
              <a:buChar char="•"/>
            </a:pPr>
            <a:r>
              <a:rPr lang="en-US"/>
              <a:t>Also used for processing data at remote sites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Example:</a:t>
            </a:r>
            <a:endParaRPr/>
          </a:p>
          <a:p>
            <a:pPr indent="-228600" lvl="0" marL="228600" rtl="0" algn="just">
              <a:lnSpc>
                <a:spcPct val="90000"/>
              </a:lnSpc>
              <a:spcBef>
                <a:spcPts val="1000"/>
              </a:spcBef>
              <a:spcAft>
                <a:spcPts val="0"/>
              </a:spcAft>
              <a:buClr>
                <a:schemeClr val="dk1"/>
              </a:buClr>
              <a:buSzPts val="2400"/>
              <a:buFont typeface="Arial"/>
              <a:buChar char="•"/>
            </a:pPr>
            <a:r>
              <a:rPr lang="en-US" sz="2400"/>
              <a:t>Even experienced a situation when suddenly for some seconds your mouse or keyboard stops working? Meanwhile, we usually click again and again here and there on the screen to check if its working or not. When it actually starts working, what and wherever we pressed during its hang state gets executed very fast because all the instructions got stored in the respective device’s spool.</a:t>
            </a:r>
            <a:endParaRPr/>
          </a:p>
          <a:p>
            <a:pPr indent="-50800" lvl="0" marL="22860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84"/>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Buffering</a:t>
            </a:r>
            <a:endParaRPr b="1"/>
          </a:p>
        </p:txBody>
      </p:sp>
      <p:sp>
        <p:nvSpPr>
          <p:cNvPr id="691" name="Google Shape;691;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 buffer is an area of main memory for holding data during input and output data transfers.</a:t>
            </a:r>
            <a:endParaRPr/>
          </a:p>
          <a:p>
            <a:pPr indent="-228600" lvl="0" marL="228600" rtl="0" algn="just">
              <a:lnSpc>
                <a:spcPct val="90000"/>
              </a:lnSpc>
              <a:spcBef>
                <a:spcPts val="1000"/>
              </a:spcBef>
              <a:spcAft>
                <a:spcPts val="0"/>
              </a:spcAft>
              <a:buClr>
                <a:schemeClr val="dk1"/>
              </a:buClr>
              <a:buSzPts val="2800"/>
              <a:buChar char="•"/>
            </a:pPr>
            <a:r>
              <a:rPr lang="en-US"/>
              <a:t>Overlaps the I/O of job with that of its own computation.</a:t>
            </a:r>
            <a:endParaRPr/>
          </a:p>
          <a:p>
            <a:pPr indent="-228600" lvl="0" marL="228600" rtl="0" algn="just">
              <a:lnSpc>
                <a:spcPct val="90000"/>
              </a:lnSpc>
              <a:spcBef>
                <a:spcPts val="1000"/>
              </a:spcBef>
              <a:spcAft>
                <a:spcPts val="0"/>
              </a:spcAft>
              <a:buClr>
                <a:schemeClr val="dk1"/>
              </a:buClr>
              <a:buSzPts val="2800"/>
              <a:buChar char="•"/>
            </a:pPr>
            <a:r>
              <a:rPr lang="en-US"/>
              <a:t>After the data have been read and the CPU is about to start the operation, the input device is instructed to begin the next input operation.</a:t>
            </a:r>
            <a:endParaRPr/>
          </a:p>
          <a:p>
            <a:pPr indent="-228600" lvl="0" marL="228600" rtl="0" algn="just">
              <a:lnSpc>
                <a:spcPct val="90000"/>
              </a:lnSpc>
              <a:spcBef>
                <a:spcPts val="1000"/>
              </a:spcBef>
              <a:spcAft>
                <a:spcPts val="0"/>
              </a:spcAft>
              <a:buClr>
                <a:schemeClr val="dk1"/>
              </a:buClr>
              <a:buSzPts val="2800"/>
              <a:buChar char="•"/>
            </a:pPr>
            <a:r>
              <a:rPr lang="en-US"/>
              <a:t>Both the CPU and I/O device are busy.</a:t>
            </a:r>
            <a:endParaRPr/>
          </a:p>
          <a:p>
            <a:pPr indent="-228600" lvl="0" marL="228600" rtl="0" algn="just">
              <a:lnSpc>
                <a:spcPct val="90000"/>
              </a:lnSpc>
              <a:spcBef>
                <a:spcPts val="1000"/>
              </a:spcBef>
              <a:spcAft>
                <a:spcPts val="0"/>
              </a:spcAft>
              <a:buClr>
                <a:schemeClr val="dk1"/>
              </a:buClr>
              <a:buSzPts val="2800"/>
              <a:buChar char="•"/>
            </a:pPr>
            <a:r>
              <a:rPr lang="en-US"/>
              <a:t>By the time CPU is ready for next operation, the input device would have finished reading it.</a:t>
            </a:r>
            <a:endParaRPr/>
          </a:p>
          <a:p>
            <a:pPr indent="-228600" lvl="0" marL="228600" rtl="0" algn="just">
              <a:lnSpc>
                <a:spcPct val="90000"/>
              </a:lnSpc>
              <a:spcBef>
                <a:spcPts val="1000"/>
              </a:spcBef>
              <a:spcAft>
                <a:spcPts val="0"/>
              </a:spcAft>
              <a:buClr>
                <a:schemeClr val="dk1"/>
              </a:buClr>
              <a:buSzPts val="2800"/>
              <a:buChar char="•"/>
            </a:pPr>
            <a:r>
              <a:rPr lang="en-US"/>
              <a:t>CPU creates data and puts into a buffer until an output device can accept  it.</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5"/>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a:t>Buffering</a:t>
            </a:r>
            <a:endParaRPr b="1"/>
          </a:p>
        </p:txBody>
      </p:sp>
      <p:sp>
        <p:nvSpPr>
          <p:cNvPr id="697" name="Google Shape;697;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buffer" id="698" name="Google Shape;698;p85"/>
          <p:cNvPicPr preferRelativeResize="0"/>
          <p:nvPr>
            <p:ph idx="1" type="body"/>
          </p:nvPr>
        </p:nvPicPr>
        <p:blipFill rotWithShape="1">
          <a:blip r:embed="rId3">
            <a:alphaModFix/>
          </a:blip>
          <a:srcRect b="0" l="0" r="0" t="0"/>
          <a:stretch/>
        </p:blipFill>
        <p:spPr>
          <a:xfrm>
            <a:off x="2126998" y="2386806"/>
            <a:ext cx="7200800" cy="32289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6"/>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t/>
            </a:r>
            <a:endParaRPr/>
          </a:p>
        </p:txBody>
      </p:sp>
      <p:sp>
        <p:nvSpPr>
          <p:cNvPr id="704" name="Google Shape;704;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t>Output Buffering: </a:t>
            </a:r>
            <a:r>
              <a:rPr lang="en-US"/>
              <a:t>Processor stores the data in a buffer• Output device takes the data from the buffer.</a:t>
            </a:r>
            <a:endParaRPr/>
          </a:p>
          <a:p>
            <a:pPr indent="-228600" lvl="0" marL="228600" rtl="0" algn="just">
              <a:lnSpc>
                <a:spcPct val="90000"/>
              </a:lnSpc>
              <a:spcBef>
                <a:spcPts val="1000"/>
              </a:spcBef>
              <a:spcAft>
                <a:spcPts val="0"/>
              </a:spcAft>
              <a:buClr>
                <a:schemeClr val="dk1"/>
              </a:buClr>
              <a:buSzPts val="2800"/>
              <a:buChar char="•"/>
            </a:pPr>
            <a:r>
              <a:rPr b="1" lang="en-US"/>
              <a:t>Input Buffering: </a:t>
            </a:r>
            <a:r>
              <a:rPr lang="en-US"/>
              <a:t>Data transferred by an input channel is stored in the buffer.</a:t>
            </a:r>
            <a:endParaRPr/>
          </a:p>
          <a:p>
            <a:pPr indent="-228600" lvl="0" marL="228600" rtl="0" algn="just">
              <a:lnSpc>
                <a:spcPct val="90000"/>
              </a:lnSpc>
              <a:spcBef>
                <a:spcPts val="1000"/>
              </a:spcBef>
              <a:spcAft>
                <a:spcPts val="0"/>
              </a:spcAft>
              <a:buClr>
                <a:schemeClr val="dk1"/>
              </a:buClr>
              <a:buSzPts val="2800"/>
              <a:buChar char="•"/>
            </a:pPr>
            <a:r>
              <a:rPr lang="en-US"/>
              <a:t>After the data transfer, the processor access the data from the buffer.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7"/>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lang="en-US"/>
              <a:t>Why Buffering?</a:t>
            </a:r>
            <a:endParaRPr/>
          </a:p>
        </p:txBody>
      </p:sp>
      <p:sp>
        <p:nvSpPr>
          <p:cNvPr id="710" name="Google Shape;710;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cope with a speed mismatch between the producer and consumers of a data streams</a:t>
            </a:r>
            <a:endParaRPr/>
          </a:p>
          <a:p>
            <a:pPr indent="-228600" lvl="0" marL="228600" rtl="0" algn="l">
              <a:lnSpc>
                <a:spcPct val="90000"/>
              </a:lnSpc>
              <a:spcBef>
                <a:spcPts val="1000"/>
              </a:spcBef>
              <a:spcAft>
                <a:spcPts val="0"/>
              </a:spcAft>
              <a:buClr>
                <a:schemeClr val="dk1"/>
              </a:buClr>
              <a:buSzPts val="2800"/>
              <a:buChar char="•"/>
            </a:pPr>
            <a:r>
              <a:rPr lang="en-US"/>
              <a:t>To adopt between devices that have different data- transfer sizes</a:t>
            </a:r>
            <a:endParaRPr/>
          </a:p>
          <a:p>
            <a:pPr indent="-228600" lvl="0" marL="228600" rtl="0" algn="l">
              <a:lnSpc>
                <a:spcPct val="90000"/>
              </a:lnSpc>
              <a:spcBef>
                <a:spcPts val="1000"/>
              </a:spcBef>
              <a:spcAft>
                <a:spcPts val="0"/>
              </a:spcAft>
              <a:buClr>
                <a:schemeClr val="dk1"/>
              </a:buClr>
              <a:buSzPts val="2800"/>
              <a:buChar char="•"/>
            </a:pPr>
            <a:r>
              <a:rPr lang="en-US"/>
              <a:t>To support copy semantics for application 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838200" y="365126"/>
            <a:ext cx="10515600" cy="8913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wentieth Century"/>
              <a:buNone/>
            </a:pPr>
            <a:r>
              <a:rPr b="1" lang="en-US" u="sng"/>
              <a:t>Definition</a:t>
            </a:r>
            <a:endParaRPr b="1" u="sng"/>
          </a:p>
        </p:txBody>
      </p:sp>
      <p:sp>
        <p:nvSpPr>
          <p:cNvPr id="157" name="Google Shape;15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chemeClr val="dk1"/>
              </a:buClr>
              <a:buSzPts val="2800"/>
              <a:buFont typeface="Calibri"/>
              <a:buAutoNum type="arabicPeriod"/>
            </a:pPr>
            <a:r>
              <a:rPr lang="en-US"/>
              <a:t>An operating system (OS) is a collection of system software that manages computer hardware resources and provides common services for computer programs. </a:t>
            </a:r>
            <a:endParaRPr/>
          </a:p>
          <a:p>
            <a:pPr indent="-336550" lvl="0" marL="514350" rtl="0" algn="just">
              <a:lnSpc>
                <a:spcPct val="90000"/>
              </a:lnSpc>
              <a:spcBef>
                <a:spcPts val="1000"/>
              </a:spcBef>
              <a:spcAft>
                <a:spcPts val="0"/>
              </a:spcAft>
              <a:buClr>
                <a:schemeClr val="dk1"/>
              </a:buClr>
              <a:buSzPts val="2800"/>
              <a:buFont typeface="Calibri"/>
              <a:buNone/>
            </a:pPr>
            <a:r>
              <a:t/>
            </a:r>
            <a:endParaRPr/>
          </a:p>
          <a:p>
            <a:pPr indent="-514350" lvl="0" marL="514350" rtl="0" algn="just">
              <a:lnSpc>
                <a:spcPct val="90000"/>
              </a:lnSpc>
              <a:spcBef>
                <a:spcPts val="1000"/>
              </a:spcBef>
              <a:spcAft>
                <a:spcPts val="0"/>
              </a:spcAft>
              <a:buClr>
                <a:schemeClr val="dk1"/>
              </a:buClr>
              <a:buSzPts val="2800"/>
              <a:buFont typeface="Calibri"/>
              <a:buAutoNum type="arabicPeriod"/>
            </a:pPr>
            <a:r>
              <a:rPr lang="en-US"/>
              <a:t>A program that acts as an </a:t>
            </a:r>
            <a:r>
              <a:rPr b="1" lang="en-US"/>
              <a:t>intermediary/interface</a:t>
            </a:r>
            <a:r>
              <a:rPr lang="en-US"/>
              <a:t> between a user of a computer and the computer hardware.</a:t>
            </a:r>
            <a:endParaRPr/>
          </a:p>
          <a:p>
            <a:pPr indent="-336550" lvl="0" marL="514350" rtl="0" algn="just">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