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59" r:id="rId1"/>
  </p:sldMasterIdLst>
  <p:notesMasterIdLst>
    <p:notesMasterId r:id="rId90"/>
  </p:notesMasterIdLst>
  <p:sldIdLst>
    <p:sldId id="269" r:id="rId2"/>
    <p:sldId id="270" r:id="rId3"/>
    <p:sldId id="488" r:id="rId4"/>
    <p:sldId id="414" r:id="rId5"/>
    <p:sldId id="470" r:id="rId6"/>
    <p:sldId id="471" r:id="rId7"/>
    <p:sldId id="473" r:id="rId8"/>
    <p:sldId id="474" r:id="rId9"/>
    <p:sldId id="415" r:id="rId10"/>
    <p:sldId id="475" r:id="rId11"/>
    <p:sldId id="476" r:id="rId12"/>
    <p:sldId id="416" r:id="rId13"/>
    <p:sldId id="478" r:id="rId14"/>
    <p:sldId id="479" r:id="rId15"/>
    <p:sldId id="480" r:id="rId16"/>
    <p:sldId id="417" r:id="rId17"/>
    <p:sldId id="482" r:id="rId18"/>
    <p:sldId id="483" r:id="rId19"/>
    <p:sldId id="484" r:id="rId20"/>
    <p:sldId id="485" r:id="rId21"/>
    <p:sldId id="493" r:id="rId22"/>
    <p:sldId id="494" r:id="rId23"/>
    <p:sldId id="495" r:id="rId24"/>
    <p:sldId id="496" r:id="rId25"/>
    <p:sldId id="497" r:id="rId26"/>
    <p:sldId id="498" r:id="rId27"/>
    <p:sldId id="499" r:id="rId28"/>
    <p:sldId id="500" r:id="rId29"/>
    <p:sldId id="491" r:id="rId30"/>
    <p:sldId id="420" r:id="rId31"/>
    <p:sldId id="421" r:id="rId32"/>
    <p:sldId id="508" r:id="rId33"/>
    <p:sldId id="518" r:id="rId34"/>
    <p:sldId id="509" r:id="rId35"/>
    <p:sldId id="510" r:id="rId36"/>
    <p:sldId id="511" r:id="rId37"/>
    <p:sldId id="512" r:id="rId38"/>
    <p:sldId id="514" r:id="rId39"/>
    <p:sldId id="515" r:id="rId40"/>
    <p:sldId id="516" r:id="rId41"/>
    <p:sldId id="502" r:id="rId42"/>
    <p:sldId id="503" r:id="rId43"/>
    <p:sldId id="504" r:id="rId44"/>
    <p:sldId id="505" r:id="rId45"/>
    <p:sldId id="506" r:id="rId46"/>
    <p:sldId id="520" r:id="rId47"/>
    <p:sldId id="521" r:id="rId48"/>
    <p:sldId id="425" r:id="rId49"/>
    <p:sldId id="522" r:id="rId50"/>
    <p:sldId id="426" r:id="rId51"/>
    <p:sldId id="427" r:id="rId52"/>
    <p:sldId id="429" r:id="rId53"/>
    <p:sldId id="428" r:id="rId54"/>
    <p:sldId id="523" r:id="rId55"/>
    <p:sldId id="430" r:id="rId56"/>
    <p:sldId id="431" r:id="rId57"/>
    <p:sldId id="432" r:id="rId58"/>
    <p:sldId id="434" r:id="rId59"/>
    <p:sldId id="435" r:id="rId60"/>
    <p:sldId id="436" r:id="rId61"/>
    <p:sldId id="433" r:id="rId62"/>
    <p:sldId id="437" r:id="rId63"/>
    <p:sldId id="438" r:id="rId64"/>
    <p:sldId id="439" r:id="rId65"/>
    <p:sldId id="440" r:id="rId66"/>
    <p:sldId id="441" r:id="rId67"/>
    <p:sldId id="525" r:id="rId68"/>
    <p:sldId id="442" r:id="rId69"/>
    <p:sldId id="443" r:id="rId70"/>
    <p:sldId id="444" r:id="rId71"/>
    <p:sldId id="445" r:id="rId72"/>
    <p:sldId id="446" r:id="rId73"/>
    <p:sldId id="447" r:id="rId74"/>
    <p:sldId id="448" r:id="rId75"/>
    <p:sldId id="449" r:id="rId76"/>
    <p:sldId id="450" r:id="rId77"/>
    <p:sldId id="451" r:id="rId78"/>
    <p:sldId id="452" r:id="rId79"/>
    <p:sldId id="454" r:id="rId80"/>
    <p:sldId id="455" r:id="rId81"/>
    <p:sldId id="458" r:id="rId82"/>
    <p:sldId id="459" r:id="rId83"/>
    <p:sldId id="456" r:id="rId84"/>
    <p:sldId id="460" r:id="rId85"/>
    <p:sldId id="461" r:id="rId86"/>
    <p:sldId id="462" r:id="rId87"/>
    <p:sldId id="463" r:id="rId88"/>
    <p:sldId id="41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88"/>
          </a:xfrm>
          <a:prstGeom prst="rect">
            <a:avLst/>
          </a:prstGeom>
        </p:spPr>
        <p:txBody>
          <a:bodyPr lIns="91440" tIns="45720" rIns="91440" bIns="45720"/>
          <a:lstStyle>
            <a:lvl1pPr lvl="0" algn="l">
              <a:defRPr sz="1200"/>
            </a:lvl1pPr>
          </a:lstStyle>
          <a:p>
            <a:endParaRPr/>
          </a:p>
        </p:txBody>
      </p:sp>
      <p:sp>
        <p:nvSpPr>
          <p:cNvPr id="3" name="Date Placeholder 2"/>
          <p:cNvSpPr txBox="1">
            <a:spLocks noGrp="1"/>
          </p:cNvSpPr>
          <p:nvPr>
            <p:ph type="dt" idx="1"/>
          </p:nvPr>
        </p:nvSpPr>
        <p:spPr>
          <a:xfrm>
            <a:off x="3884613" y="0"/>
            <a:ext cx="2971800" cy="458788"/>
          </a:xfrm>
          <a:prstGeom prst="rect">
            <a:avLst/>
          </a:prstGeom>
        </p:spPr>
        <p:txBody>
          <a:bodyPr lIns="91440" tIns="45720" rIns="91440" bIns="45720"/>
          <a:lstStyle>
            <a:lvl1pPr lvl="0" algn="r">
              <a:defRPr sz="1200"/>
            </a:lvl1pPr>
          </a:lstStyle>
          <a:p>
            <a:endParaRPr/>
          </a:p>
        </p:txBody>
      </p:sp>
      <p:sp>
        <p:nvSpPr>
          <p:cNvPr id="4" name="Slide Image Placeholder 3"/>
          <p:cNvSpPr txBox="1">
            <a:spLocks noGrp="1" noRot="1" noChangeAspect="1"/>
          </p:cNvSpPr>
          <p:nvPr>
            <p:ph type="sldImg" idx="2"/>
          </p:nvPr>
        </p:nvSpPr>
        <p:spPr>
          <a:xfrm>
            <a:off x="685800" y="1143000"/>
            <a:ext cx="5486400" cy="3086100"/>
          </a:xfrm>
          <a:prstGeom prst="rect">
            <a:avLst/>
          </a:prstGeom>
          <a:noFill/>
          <a:ln w="12700">
            <a:solidFill>
              <a:srgbClr val="000000"/>
            </a:solidFill>
          </a:ln>
        </p:spPr>
        <p:txBody>
          <a:bodyPr lIns="91440" tIns="45720" rIns="91440" bIns="45720" anchor="ctr"/>
          <a:lstStyle>
            <a:lvl1pPr lvl="0">
              <a:defRPr/>
            </a:lvl1pPr>
          </a:lstStyle>
          <a:p>
            <a:endParaRPr/>
          </a:p>
        </p:txBody>
      </p:sp>
      <p:sp>
        <p:nvSpPr>
          <p:cNvPr id="5" name="Notes Placeholder 4"/>
          <p:cNvSpPr txBox="1">
            <a:spLocks noGrp="1"/>
          </p:cNvSpPr>
          <p:nvPr>
            <p:ph type="body" sz="quarter" idx="3"/>
          </p:nvPr>
        </p:nvSpPr>
        <p:spPr>
          <a:xfrm>
            <a:off x="685800" y="4400550"/>
            <a:ext cx="5486400" cy="3600450"/>
          </a:xfrm>
          <a:prstGeom prst="rect">
            <a:avLst/>
          </a:prstGeom>
        </p:spPr>
        <p:txBody>
          <a:bodyPr lIns="91440" tIns="45720" rIns="91440" bIns="45720"/>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txBox="1">
            <a:spLocks noGrp="1"/>
          </p:cNvSpPr>
          <p:nvPr>
            <p:ph type="ftr" sz="quarter" idx="4"/>
          </p:nvPr>
        </p:nvSpPr>
        <p:spPr>
          <a:xfrm>
            <a:off x="0" y="8685214"/>
            <a:ext cx="2971800" cy="458786"/>
          </a:xfrm>
          <a:prstGeom prst="rect">
            <a:avLst/>
          </a:prstGeom>
        </p:spPr>
        <p:txBody>
          <a:bodyPr lIns="91440" tIns="45720" rIns="91440" bIns="45720" anchor="b"/>
          <a:lstStyle>
            <a:lvl1pPr lvl="0" algn="l">
              <a:defRPr sz="1200"/>
            </a:lvl1pPr>
          </a:lstStyle>
          <a:p>
            <a:endParaRPr/>
          </a:p>
        </p:txBody>
      </p:sp>
      <p:sp>
        <p:nvSpPr>
          <p:cNvPr id="7" name="Slide Number Placeholder 6"/>
          <p:cNvSpPr txBox="1">
            <a:spLocks noGrp="1"/>
          </p:cNvSpPr>
          <p:nvPr>
            <p:ph type="sldNum" sz="quarter" idx="5"/>
          </p:nvPr>
        </p:nvSpPr>
        <p:spPr>
          <a:xfrm>
            <a:off x="3884613" y="8685214"/>
            <a:ext cx="2971800" cy="458786"/>
          </a:xfrm>
          <a:prstGeom prst="rect">
            <a:avLst/>
          </a:prstGeom>
        </p:spPr>
        <p:txBody>
          <a:bodyPr lIns="91440" tIns="45720" rIns="91440" bIns="45720" anchor="b"/>
          <a:lstStyle>
            <a:lvl1pPr lvl="0" algn="r">
              <a:defRPr sz="1200"/>
            </a:lvl1pPr>
          </a:lstStyle>
          <a:p>
            <a:fld id="{8B38DBA3-52F9-4AF4-A6A4-FA4D7DB2F99C}" type="slidenum">
              <a:t>‹#›</a:t>
            </a:fld>
            <a:endParaRPr/>
          </a:p>
        </p:txBody>
      </p:sp>
    </p:spTree>
  </p:cSld>
  <p:clrMap bg1="lt1" tx1="dk1" bg2="lt2" tx2="dk2" accent1="accent1" accent2="accent2" accent3="accent3" accent4="accent4" accent5="accent5" accent6="accent6" hlink="hlink" folHlink="folHlink"/>
  <p:notesStyle>
    <a:lvl1pPr marL="0" lvl="0" algn="l">
      <a:defRPr sz="1200">
        <a:solidFill>
          <a:schemeClr val="tx1"/>
        </a:solidFill>
        <a:latin typeface="Calibri"/>
      </a:defRPr>
    </a:lvl1pPr>
    <a:lvl2pPr marL="457200" lvl="0" algn="l">
      <a:defRPr sz="1200">
        <a:solidFill>
          <a:schemeClr val="tx1"/>
        </a:solidFill>
        <a:latin typeface="Calibri"/>
      </a:defRPr>
    </a:lvl2pPr>
    <a:lvl3pPr marL="914400" lvl="0" algn="l">
      <a:defRPr sz="1200">
        <a:solidFill>
          <a:schemeClr val="tx1"/>
        </a:solidFill>
        <a:latin typeface="Calibri"/>
      </a:defRPr>
    </a:lvl3pPr>
    <a:lvl4pPr marL="1371600" lvl="0" algn="l">
      <a:defRPr sz="1200">
        <a:solidFill>
          <a:schemeClr val="tx1"/>
        </a:solidFill>
        <a:latin typeface="Calibri"/>
      </a:defRPr>
    </a:lvl4pPr>
    <a:lvl5pPr marL="1828800" lvl="0" algn="l">
      <a:defRPr sz="1200">
        <a:solidFill>
          <a:schemeClr val="tx1"/>
        </a:solidFill>
        <a:latin typeface="Calibri"/>
      </a:defRPr>
    </a:lvl5pPr>
    <a:lvl6pPr marL="2286000" lvl="0" algn="l">
      <a:defRPr sz="1200">
        <a:solidFill>
          <a:schemeClr val="tx1"/>
        </a:solidFill>
        <a:latin typeface="Calibri"/>
      </a:defRPr>
    </a:lvl6pPr>
    <a:lvl7pPr marL="2743200" lvl="0" algn="l">
      <a:defRPr sz="1200">
        <a:solidFill>
          <a:schemeClr val="tx1"/>
        </a:solidFill>
        <a:latin typeface="Calibri"/>
      </a:defRPr>
    </a:lvl7pPr>
    <a:lvl8pPr marL="3200400" lvl="0" algn="l">
      <a:defRPr sz="1200">
        <a:solidFill>
          <a:schemeClr val="tx1"/>
        </a:solidFill>
        <a:latin typeface="Calibri"/>
      </a:defRPr>
    </a:lvl8pPr>
    <a:lvl9pPr marL="3657600" lvl="0" algn="l">
      <a:defRPr sz="1200">
        <a:solidFill>
          <a:schemeClr val="tx1"/>
        </a:solidFill>
        <a:latin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7425"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87425"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87425"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87425"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87425"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87425"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87425"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87425"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87425"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227197A-200F-4DF9-80FC-6E3DB74D8169}" type="slidenum">
              <a:rPr lang="he-IL" sz="1100">
                <a:cs typeface="Times New Roman" panose="02020603050405020304" pitchFamily="18" charset="0"/>
              </a:rPr>
              <a:pPr/>
              <a:t>6</a:t>
            </a:fld>
            <a:endParaRPr lang="en-US" sz="1100">
              <a:cs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142875" y="768350"/>
            <a:ext cx="6807200" cy="3829050"/>
          </a:xfrm>
          <a:ln cap="flat"/>
        </p:spPr>
      </p:sp>
      <p:sp>
        <p:nvSpPr>
          <p:cNvPr id="86020" name="Rectangle 3"/>
          <p:cNvSpPr>
            <a:spLocks noGrp="1" noChangeArrowheads="1"/>
          </p:cNvSpPr>
          <p:nvPr>
            <p:ph type="body" idx="1"/>
          </p:nvPr>
        </p:nvSpPr>
        <p:spPr>
          <a:xfrm>
            <a:off x="944563" y="4854575"/>
            <a:ext cx="5199062" cy="4598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82" tIns="46019" rIns="93682" bIns="46019"/>
          <a:lstStyle/>
          <a:p>
            <a:endParaRPr lang="en-US">
              <a:cs typeface="Arial" panose="020B0604020202020204" pitchFamily="34" charset="0"/>
            </a:endParaRPr>
          </a:p>
        </p:txBody>
      </p:sp>
    </p:spTree>
    <p:extLst>
      <p:ext uri="{BB962C8B-B14F-4D97-AF65-F5344CB8AC3E}">
        <p14:creationId xmlns:p14="http://schemas.microsoft.com/office/powerpoint/2010/main" val="167087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45D746-B5D6-4F5C-BB22-2068A28F8612}" type="slidenum">
              <a:rPr lang="en-US"/>
              <a:pPr/>
              <a:t>17</a:t>
            </a:fld>
            <a:endParaRPr lang="en-US"/>
          </a:p>
        </p:txBody>
      </p:sp>
      <p:sp>
        <p:nvSpPr>
          <p:cNvPr id="55298" name="Rectangle 2"/>
          <p:cNvSpPr>
            <a:spLocks noGrp="1" noRot="1" noChangeAspect="1" noChangeArrowheads="1" noTextEdit="1"/>
          </p:cNvSpPr>
          <p:nvPr>
            <p:ph type="sldImg"/>
          </p:nvPr>
        </p:nvSpPr>
        <p:spPr bwMode="auto">
          <a:xfrm>
            <a:off x="384175" y="687388"/>
            <a:ext cx="6091238" cy="3427412"/>
          </a:xfrm>
          <a:prstGeom prst="rect">
            <a:avLst/>
          </a:prstGeom>
          <a:solidFill>
            <a:srgbClr val="FFFFFF"/>
          </a:solidFill>
          <a:ln>
            <a:solidFill>
              <a:srgbClr val="000000"/>
            </a:solidFill>
            <a:miter lim="800000"/>
            <a:headEnd/>
            <a:tailEnd/>
          </a:ln>
        </p:spPr>
      </p:sp>
      <p:sp>
        <p:nvSpPr>
          <p:cNvPr id="55299" name="Rectangle 3"/>
          <p:cNvSpPr>
            <a:spLocks noGrp="1" noChangeArrowheads="1"/>
          </p:cNvSpPr>
          <p:nvPr>
            <p:ph type="body" idx="1"/>
          </p:nvPr>
        </p:nvSpPr>
        <p:spPr bwMode="auto">
          <a:xfrm>
            <a:off x="912813" y="4344988"/>
            <a:ext cx="5030787" cy="4114800"/>
          </a:xfrm>
          <a:prstGeom prst="rect">
            <a:avLst/>
          </a:prstGeom>
          <a:solidFill>
            <a:srgbClr val="FFFFFF"/>
          </a:solidFill>
          <a:ln>
            <a:solidFill>
              <a:srgbClr val="000000"/>
            </a:solidFill>
            <a:miter lim="800000"/>
            <a:headEnd/>
            <a:tailEnd/>
          </a:ln>
        </p:spPr>
        <p:txBody>
          <a:bodyPr lIns="91451" tIns="45725" rIns="91451" bIns="45725"/>
          <a:lstStyle/>
          <a:p>
            <a:endParaRPr lang="en-US"/>
          </a:p>
        </p:txBody>
      </p:sp>
    </p:spTree>
    <p:extLst>
      <p:ext uri="{BB962C8B-B14F-4D97-AF65-F5344CB8AC3E}">
        <p14:creationId xmlns:p14="http://schemas.microsoft.com/office/powerpoint/2010/main" val="2850305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7DDE0-D8F8-4E49-82B5-B2AB141C06AF}" type="slidenum">
              <a:rPr lang="en-US"/>
              <a:pPr/>
              <a:t>18</a:t>
            </a:fld>
            <a:endParaRPr lang="en-US"/>
          </a:p>
        </p:txBody>
      </p:sp>
      <p:sp>
        <p:nvSpPr>
          <p:cNvPr id="57346" name="Rectangle 2"/>
          <p:cNvSpPr>
            <a:spLocks noGrp="1" noRot="1" noChangeAspect="1" noChangeArrowheads="1" noTextEdit="1"/>
          </p:cNvSpPr>
          <p:nvPr>
            <p:ph type="sldImg"/>
          </p:nvPr>
        </p:nvSpPr>
        <p:spPr bwMode="auto">
          <a:xfrm>
            <a:off x="384175" y="687388"/>
            <a:ext cx="6091238" cy="3427412"/>
          </a:xfrm>
          <a:prstGeom prst="rect">
            <a:avLst/>
          </a:prstGeom>
          <a:solidFill>
            <a:srgbClr val="FFFFFF"/>
          </a:solidFill>
          <a:ln>
            <a:solidFill>
              <a:srgbClr val="000000"/>
            </a:solidFill>
            <a:miter lim="800000"/>
            <a:headEnd/>
            <a:tailEnd/>
          </a:ln>
        </p:spPr>
      </p:sp>
      <p:sp>
        <p:nvSpPr>
          <p:cNvPr id="57347" name="Rectangle 3"/>
          <p:cNvSpPr>
            <a:spLocks noGrp="1" noChangeArrowheads="1"/>
          </p:cNvSpPr>
          <p:nvPr>
            <p:ph type="body" idx="1"/>
          </p:nvPr>
        </p:nvSpPr>
        <p:spPr bwMode="auto">
          <a:xfrm>
            <a:off x="912813" y="4344988"/>
            <a:ext cx="5030787" cy="4114800"/>
          </a:xfrm>
          <a:prstGeom prst="rect">
            <a:avLst/>
          </a:prstGeom>
          <a:solidFill>
            <a:srgbClr val="FFFFFF"/>
          </a:solidFill>
          <a:ln>
            <a:solidFill>
              <a:srgbClr val="000000"/>
            </a:solidFill>
            <a:miter lim="800000"/>
            <a:headEnd/>
            <a:tailEnd/>
          </a:ln>
        </p:spPr>
        <p:txBody>
          <a:bodyPr lIns="91451" tIns="45725" rIns="91451" bIns="45725"/>
          <a:lstStyle/>
          <a:p>
            <a:endParaRPr lang="en-US"/>
          </a:p>
        </p:txBody>
      </p:sp>
    </p:spTree>
    <p:extLst>
      <p:ext uri="{BB962C8B-B14F-4D97-AF65-F5344CB8AC3E}">
        <p14:creationId xmlns:p14="http://schemas.microsoft.com/office/powerpoint/2010/main" val="2788358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793071-3EBF-4A52-BCC5-919CFD9BAFA8}" type="slidenum">
              <a:rPr lang="en-US"/>
              <a:pPr/>
              <a:t>19</a:t>
            </a:fld>
            <a:endParaRPr lang="en-US"/>
          </a:p>
        </p:txBody>
      </p:sp>
      <p:sp>
        <p:nvSpPr>
          <p:cNvPr id="59394" name="Rectangle 2"/>
          <p:cNvSpPr>
            <a:spLocks noGrp="1" noRot="1" noChangeAspect="1" noChangeArrowheads="1"/>
          </p:cNvSpPr>
          <p:nvPr>
            <p:ph type="sldImg"/>
          </p:nvPr>
        </p:nvSpPr>
        <p:spPr bwMode="auto">
          <a:xfrm>
            <a:off x="392113" y="690563"/>
            <a:ext cx="6073775" cy="3417887"/>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737" tIns="46369" rIns="92737" bIns="46369"/>
          <a:lstStyle/>
          <a:p>
            <a:endParaRPr lang="en-US"/>
          </a:p>
        </p:txBody>
      </p:sp>
    </p:spTree>
    <p:extLst>
      <p:ext uri="{BB962C8B-B14F-4D97-AF65-F5344CB8AC3E}">
        <p14:creationId xmlns:p14="http://schemas.microsoft.com/office/powerpoint/2010/main" val="260841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CB4B1E-44A4-4004-9A4A-D25BAEE8135D}" type="slidenum">
              <a:rPr lang="en-US"/>
              <a:pPr/>
              <a:t>20</a:t>
            </a:fld>
            <a:endParaRPr lang="en-US"/>
          </a:p>
        </p:txBody>
      </p:sp>
      <p:sp>
        <p:nvSpPr>
          <p:cNvPr id="61442" name="Rectangle 2"/>
          <p:cNvSpPr>
            <a:spLocks noGrp="1" noRot="1" noChangeAspect="1" noChangeArrowheads="1"/>
          </p:cNvSpPr>
          <p:nvPr>
            <p:ph type="sldImg"/>
          </p:nvPr>
        </p:nvSpPr>
        <p:spPr bwMode="auto">
          <a:xfrm>
            <a:off x="392113" y="690563"/>
            <a:ext cx="6073775" cy="3417887"/>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737" tIns="46369" rIns="92737" bIns="46369"/>
          <a:lstStyle/>
          <a:p>
            <a:endParaRPr lang="en-US"/>
          </a:p>
        </p:txBody>
      </p:sp>
    </p:spTree>
    <p:extLst>
      <p:ext uri="{BB962C8B-B14F-4D97-AF65-F5344CB8AC3E}">
        <p14:creationId xmlns:p14="http://schemas.microsoft.com/office/powerpoint/2010/main" val="9016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457200"/>
            <a:ext cx="3932237" cy="1600200"/>
          </a:xfrm>
          <a:prstGeom prst="rect">
            <a:avLst/>
          </a:prstGeom>
        </p:spPr>
        <p:txBody>
          <a:bodyPr anchor="b"/>
          <a:lstStyle>
            <a:lvl1pPr lvl="0">
              <a:defRPr sz="3200"/>
            </a:lvl1pPr>
          </a:lstStyle>
          <a:p>
            <a:pPr lvl="0"/>
            <a:r>
              <a:rPr/>
              <a:t>Click to edit Master title style</a:t>
            </a:r>
          </a:p>
        </p:txBody>
      </p:sp>
      <p:sp>
        <p:nvSpPr>
          <p:cNvPr id="3" name="Text Placeholder 2"/>
          <p:cNvSpPr txBox="1">
            <a:spLocks noGrp="1"/>
          </p:cNvSpPr>
          <p:nvPr>
            <p:ph type="body" idx="1"/>
          </p:nvPr>
        </p:nvSpPr>
        <p:spPr>
          <a:xfrm>
            <a:off x="5183188" y="2388476"/>
            <a:ext cx="6172200" cy="3472574"/>
          </a:xfrm>
          <a:prstGeom prst="rect">
            <a:avLst/>
          </a:prstGeom>
        </p:spPr>
        <p:txBody>
          <a:bodyPr/>
          <a:lstStyle>
            <a:lvl1pPr lvl="0">
              <a:defRPr sz="3200"/>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txBox="1">
            <a:spLocks noGrp="1"/>
          </p:cNvSpPr>
          <p:nvPr>
            <p:ph type="body" sz="half" idx="2"/>
          </p:nvPr>
        </p:nvSpPr>
        <p:spPr>
          <a:xfrm>
            <a:off x="839788" y="2356944"/>
            <a:ext cx="3932237" cy="3512043"/>
          </a:xfrm>
          <a:prstGeom prst="rect">
            <a:avLst/>
          </a:prstGeom>
        </p:spPr>
        <p:txBody>
          <a:bodyPr/>
          <a:lstStyle>
            <a:lvl1pPr marL="0" lvl="0" indent="0">
              <a:buNone/>
              <a:defRPr sz="1600"/>
            </a:lvl1pPr>
          </a:lstStyle>
          <a:p>
            <a:pPr lvl="0"/>
            <a:r>
              <a:rPr/>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0" y="2054469"/>
            <a:ext cx="12192000"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457200"/>
            <a:ext cx="3932237" cy="1600200"/>
          </a:xfrm>
          <a:prstGeom prst="rect">
            <a:avLst/>
          </a:prstGeom>
        </p:spPr>
        <p:txBody>
          <a:bodyPr anchor="b"/>
          <a:lstStyle>
            <a:lvl1pPr lvl="0">
              <a:defRPr sz="3200"/>
            </a:lvl1pPr>
          </a:lstStyle>
          <a:p>
            <a:pPr lvl="0"/>
            <a:r>
              <a:rPr/>
              <a:t>Click to edit Master title style</a:t>
            </a:r>
          </a:p>
        </p:txBody>
      </p:sp>
      <p:sp>
        <p:nvSpPr>
          <p:cNvPr id="3" name="Content Placeholder 2"/>
          <p:cNvSpPr txBox="1">
            <a:spLocks noGrp="1"/>
          </p:cNvSpPr>
          <p:nvPr>
            <p:ph idx="1"/>
          </p:nvPr>
        </p:nvSpPr>
        <p:spPr>
          <a:xfrm>
            <a:off x="5183188" y="465083"/>
            <a:ext cx="6172200" cy="5395967"/>
          </a:xfrm>
          <a:prstGeom prst="rect">
            <a:avLst/>
          </a:prstGeom>
        </p:spPr>
        <p:txBody>
          <a:bodyPr/>
          <a:lstStyle>
            <a:lvl1pPr marL="0" lvl="0" indent="0">
              <a:buNone/>
              <a:defRPr sz="3200"/>
            </a:lvl1pPr>
          </a:lstStyle>
          <a:p>
            <a:endParaRPr/>
          </a:p>
        </p:txBody>
      </p:sp>
      <p:sp>
        <p:nvSpPr>
          <p:cNvPr id="4" name="Text Placeholder 3"/>
          <p:cNvSpPr txBox="1">
            <a:spLocks noGrp="1"/>
          </p:cNvSpPr>
          <p:nvPr>
            <p:ph type="body" sz="half" idx="2"/>
          </p:nvPr>
        </p:nvSpPr>
        <p:spPr>
          <a:xfrm>
            <a:off x="839788" y="2404240"/>
            <a:ext cx="3932237" cy="3464747"/>
          </a:xfrm>
          <a:prstGeom prst="rect">
            <a:avLst/>
          </a:prstGeom>
        </p:spPr>
        <p:txBody>
          <a:bodyPr/>
          <a:lstStyle>
            <a:lvl1pPr marL="0" lvl="0" indent="0">
              <a:buNone/>
              <a:defRPr sz="1600"/>
            </a:lvl1pPr>
          </a:lstStyle>
          <a:p>
            <a:pPr lvl="0"/>
            <a:r>
              <a:rPr/>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4379" y="2052590"/>
            <a:ext cx="12192001"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1256431"/>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prstGeom prst="rect">
            <a:avLst/>
          </a:prstGeom>
        </p:spPr>
        <p:txBody>
          <a:bodyPr/>
          <a:lstStyle>
            <a:lvl1pPr lvl="0">
              <a:defRPr/>
            </a:lvl1pPr>
          </a:lstStyle>
          <a:p>
            <a:endParaRPr/>
          </a:p>
        </p:txBody>
      </p:sp>
      <p:sp>
        <p:nvSpPr>
          <p:cNvPr id="3" name="Footer Placeholder 2"/>
          <p:cNvSpPr txBox="1">
            <a:spLocks noGrp="1"/>
          </p:cNvSpPr>
          <p:nvPr>
            <p:ph type="ftr" sz="quarter" idx="11"/>
          </p:nvPr>
        </p:nvSpPr>
        <p:spPr>
          <a:prstGeom prst="rect">
            <a:avLst/>
          </a:prstGeom>
        </p:spPr>
        <p:txBody>
          <a:bodyPr/>
          <a:lstStyle>
            <a:lvl1pPr lvl="0">
              <a:defRPr/>
            </a:lvl1pPr>
          </a:lstStyle>
          <a:p>
            <a:endParaRPr/>
          </a:p>
        </p:txBody>
      </p:sp>
      <p:sp>
        <p:nvSpPr>
          <p:cNvPr id="4" name="Slide Number Placeholder 3"/>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31850" y="1709738"/>
            <a:ext cx="10515600" cy="2852737"/>
          </a:xfrm>
          <a:prstGeom prst="rect">
            <a:avLst/>
          </a:prstGeom>
        </p:spPr>
        <p:txBody>
          <a:bodyPr anchor="b"/>
          <a:lstStyle>
            <a:lvl1pPr lvl="0">
              <a:defRPr sz="6000"/>
            </a:lvl1pPr>
          </a:lstStyle>
          <a:p>
            <a:pPr lvl="0"/>
            <a:r>
              <a:rPr/>
              <a:t>Click to edit Master title style</a:t>
            </a:r>
          </a:p>
        </p:txBody>
      </p:sp>
      <p:sp>
        <p:nvSpPr>
          <p:cNvPr id="3" name="Text Placeholder 2"/>
          <p:cNvSpPr txBox="1">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stStyle>
          <a:p>
            <a:pPr lvl="0"/>
            <a:r>
              <a:rPr/>
              <a:t>Click to edit Master text styles</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4433183"/>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grpSp>
        <p:nvGrpSpPr>
          <p:cNvPr id="2" name="Group 1"/>
          <p:cNvGrpSpPr/>
          <p:nvPr/>
        </p:nvGrpSpPr>
        <p:grpSpPr>
          <a:xfrm>
            <a:off x="0" y="5448300"/>
            <a:ext cx="12192000" cy="771525"/>
            <a:chOff x="0" y="6072827"/>
            <a:chExt cx="12192000" cy="687016"/>
          </a:xfrm>
        </p:grpSpPr>
        <p:sp>
          <p:nvSpPr>
            <p:cNvPr id="3" name="Rectangle 2"/>
            <p:cNvSpPr/>
            <p:nvPr/>
          </p:nvSpPr>
          <p:spPr>
            <a:xfrm>
              <a:off x="3055172" y="6074043"/>
              <a:ext cx="9136828" cy="685800"/>
            </a:xfrm>
            <a:prstGeom prst="rect">
              <a:avLst/>
            </a:prstGeom>
            <a:solidFill>
              <a:schemeClr val="accent6">
                <a:lumMod val="75000"/>
              </a:schemeClr>
            </a:solidFill>
            <a:ln>
              <a:noFill/>
            </a:ln>
          </p:spPr>
          <p:txBody>
            <a:bodyPr anchor="ctr"/>
            <a:lstStyle>
              <a:lvl1pPr lvl="0">
                <a:defRPr/>
              </a:lvl1pPr>
            </a:lstStyle>
            <a:p>
              <a:endParaRPr/>
            </a:p>
          </p:txBody>
        </p:sp>
        <p:sp>
          <p:nvSpPr>
            <p:cNvPr id="4" name="Rectangle 3"/>
            <p:cNvSpPr/>
            <p:nvPr/>
          </p:nvSpPr>
          <p:spPr>
            <a:xfrm>
              <a:off x="0" y="6072827"/>
              <a:ext cx="3055172" cy="685800"/>
            </a:xfrm>
            <a:prstGeom prst="rect">
              <a:avLst/>
            </a:prstGeom>
            <a:solidFill>
              <a:srgbClr val="FFC000"/>
            </a:solidFill>
            <a:ln>
              <a:noFill/>
            </a:ln>
          </p:spPr>
          <p:txBody>
            <a:bodyPr anchor="ctr"/>
            <a:lstStyle>
              <a:lvl1pPr lvl="0">
                <a:defRPr/>
              </a:lvl1pPr>
            </a:lstStyle>
            <a:p>
              <a:endParaRPr/>
            </a:p>
          </p:txBody>
        </p:sp>
      </p:grpSp>
      <p:sp>
        <p:nvSpPr>
          <p:cNvPr id="5" name="Title 4"/>
          <p:cNvSpPr txBox="1">
            <a:spLocks noGrp="1"/>
          </p:cNvSpPr>
          <p:nvPr>
            <p:ph type="ctrTitle"/>
          </p:nvPr>
        </p:nvSpPr>
        <p:spPr>
          <a:xfrm>
            <a:off x="3055172" y="1476375"/>
            <a:ext cx="7515226" cy="3452813"/>
          </a:xfrm>
          <a:prstGeom prst="rect">
            <a:avLst/>
          </a:prstGeom>
        </p:spPr>
        <p:txBody>
          <a:bodyPr anchor="b"/>
          <a:lstStyle>
            <a:lvl1pPr lvl="0" algn="ctr">
              <a:defRPr sz="6000"/>
            </a:lvl1pPr>
          </a:lstStyle>
          <a:p>
            <a:pPr lvl="0"/>
            <a:r>
              <a:rPr/>
              <a:t>Click to edit Master title style</a:t>
            </a:r>
          </a:p>
        </p:txBody>
      </p:sp>
      <p:sp>
        <p:nvSpPr>
          <p:cNvPr id="6" name="Subtitle 5"/>
          <p:cNvSpPr txBox="1">
            <a:spLocks noGrp="1"/>
          </p:cNvSpPr>
          <p:nvPr>
            <p:ph type="subTitle" idx="1"/>
          </p:nvPr>
        </p:nvSpPr>
        <p:spPr>
          <a:xfrm>
            <a:off x="3055172" y="5521593"/>
            <a:ext cx="9144000" cy="555357"/>
          </a:xfrm>
          <a:prstGeom prst="rect">
            <a:avLst/>
          </a:prstGeom>
        </p:spPr>
        <p:txBody>
          <a:bodyPr/>
          <a:lstStyle>
            <a:lvl1pPr marL="0" lvl="0" indent="0" algn="l">
              <a:buNone/>
              <a:defRPr sz="2400">
                <a:solidFill>
                  <a:schemeClr val="bg1">
                    <a:lumMod val="95000"/>
                  </a:schemeClr>
                </a:solidFill>
              </a:defRPr>
            </a:lvl1pPr>
          </a:lstStyle>
          <a:p>
            <a:pPr lvl="0"/>
            <a:r>
              <a:rPr/>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8724900" y="365125"/>
            <a:ext cx="2628900" cy="5811839"/>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xfrm>
            <a:off x="838200" y="365125"/>
            <a:ext cx="7649826" cy="5811839"/>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rot="5400000">
            <a:off x="5172931" y="3315094"/>
            <a:ext cx="6858001"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xfrm>
            <a:off x="839788" y="1681163"/>
            <a:ext cx="5157787" cy="823912"/>
          </a:xfrm>
          <a:prstGeom prst="rect">
            <a:avLst/>
          </a:prstGeom>
        </p:spPr>
        <p:txBody>
          <a:bodyPr anchor="b"/>
          <a:lstStyle>
            <a:lvl1pPr marL="0" lvl="0" indent="0">
              <a:buNone/>
              <a:defRPr sz="2400" b="1"/>
            </a:lvl1pPr>
          </a:lstStyle>
          <a:p>
            <a:pPr lvl="0"/>
            <a:r>
              <a:rPr/>
              <a:t>Click to edit Master text styles</a:t>
            </a:r>
          </a:p>
        </p:txBody>
      </p:sp>
      <p:sp>
        <p:nvSpPr>
          <p:cNvPr id="4" name="Text Placeholder 3"/>
          <p:cNvSpPr txBox="1">
            <a:spLocks noGrp="1"/>
          </p:cNvSpPr>
          <p:nvPr>
            <p:ph type="body" sz="half" idx="2"/>
          </p:nvPr>
        </p:nvSpPr>
        <p:spPr>
          <a:xfrm>
            <a:off x="839788" y="2505075"/>
            <a:ext cx="5157787" cy="368458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txBox="1">
            <a:spLocks noGrp="1"/>
          </p:cNvSpPr>
          <p:nvPr>
            <p:ph type="body" sz="quarter" idx="3"/>
          </p:nvPr>
        </p:nvSpPr>
        <p:spPr>
          <a:xfrm>
            <a:off x="6172200" y="1681163"/>
            <a:ext cx="5183188" cy="823912"/>
          </a:xfrm>
          <a:prstGeom prst="rect">
            <a:avLst/>
          </a:prstGeom>
        </p:spPr>
        <p:txBody>
          <a:bodyPr anchor="b"/>
          <a:lstStyle>
            <a:lvl1pPr marL="0" lvl="0" indent="0">
              <a:buNone/>
              <a:defRPr sz="2400" b="1"/>
            </a:lvl1pPr>
          </a:lstStyle>
          <a:p>
            <a:pPr lvl="0"/>
            <a:r>
              <a:rPr/>
              <a:t>Click to edit Master text styles</a:t>
            </a:r>
          </a:p>
        </p:txBody>
      </p:sp>
      <p:sp>
        <p:nvSpPr>
          <p:cNvPr id="6" name="Text Placeholder 5"/>
          <p:cNvSpPr txBox="1">
            <a:spLocks noGrp="1"/>
          </p:cNvSpPr>
          <p:nvPr>
            <p:ph type="body" sz="quarter" idx="4"/>
          </p:nvPr>
        </p:nvSpPr>
        <p:spPr>
          <a:xfrm>
            <a:off x="6172200" y="2505075"/>
            <a:ext cx="5183188" cy="368458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txBox="1">
            <a:spLocks noGrp="1"/>
          </p:cNvSpPr>
          <p:nvPr>
            <p:ph type="dt" sz="half" idx="10"/>
          </p:nvPr>
        </p:nvSpPr>
        <p:spPr>
          <a:prstGeom prst="rect">
            <a:avLst/>
          </a:prstGeom>
        </p:spPr>
        <p:txBody>
          <a:bodyPr/>
          <a:lstStyle>
            <a:lvl1pPr lvl="0">
              <a:defRPr/>
            </a:lvl1pPr>
          </a:lstStyle>
          <a:p>
            <a:endParaRPr/>
          </a:p>
        </p:txBody>
      </p:sp>
      <p:sp>
        <p:nvSpPr>
          <p:cNvPr id="8" name="Footer Placeholder 7"/>
          <p:cNvSpPr txBox="1">
            <a:spLocks noGrp="1"/>
          </p:cNvSpPr>
          <p:nvPr>
            <p:ph type="ftr" sz="quarter" idx="11"/>
          </p:nvPr>
        </p:nvSpPr>
        <p:spPr>
          <a:prstGeom prst="rect">
            <a:avLst/>
          </a:prstGeom>
        </p:spPr>
        <p:txBody>
          <a:bodyPr/>
          <a:lstStyle>
            <a:lvl1pPr lvl="0">
              <a:defRPr/>
            </a:lvl1pPr>
          </a:lstStyle>
          <a:p>
            <a:endParaRPr/>
          </a:p>
        </p:txBody>
      </p:sp>
      <p:sp>
        <p:nvSpPr>
          <p:cNvPr id="9" name="Slide Number Placeholder 8"/>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10" name="Group 9"/>
          <p:cNvGrpSpPr/>
          <p:nvPr/>
        </p:nvGrpSpPr>
        <p:grpSpPr>
          <a:xfrm>
            <a:off x="0" y="1256431"/>
            <a:ext cx="12192000" cy="227812"/>
            <a:chOff x="0" y="1256431"/>
            <a:chExt cx="12192000" cy="227812"/>
          </a:xfrm>
        </p:grpSpPr>
        <p:sp>
          <p:nvSpPr>
            <p:cNvPr id="11" name="Rectangle 10"/>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2" name="Rectangle 11"/>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1256431"/>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sz="half" idx="1"/>
          </p:nvPr>
        </p:nvSpPr>
        <p:spPr>
          <a:xfrm>
            <a:off x="838200" y="1825625"/>
            <a:ext cx="5181600" cy="435133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txBox="1">
            <a:spLocks noGrp="1"/>
          </p:cNvSpPr>
          <p:nvPr>
            <p:ph type="body" sz="half" idx="2"/>
          </p:nvPr>
        </p:nvSpPr>
        <p:spPr>
          <a:xfrm>
            <a:off x="6172200" y="1825625"/>
            <a:ext cx="5181600" cy="435133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0" y="1256431"/>
            <a:ext cx="12192000"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p:nvPr/>
        </p:nvPicPr>
        <p:blipFill>
          <a:blip r:embed="rId12"/>
          <a:srcRect/>
          <a:stretch>
            <a:fillRect/>
          </a:stretch>
        </p:blipFill>
        <p:spPr>
          <a:xfrm>
            <a:off x="0" y="0"/>
            <a:ext cx="12192000" cy="6858000"/>
          </a:xfrm>
          <a:prstGeom prst="rect">
            <a:avLst/>
          </a:prstGeom>
        </p:spPr>
      </p:pic>
      <p:sp>
        <p:nvSpPr>
          <p:cNvPr id="3" name="Title Placeholder 2"/>
          <p:cNvSpPr txBox="1">
            <a:spLocks noGrp="1"/>
          </p:cNvSpPr>
          <p:nvPr>
            <p:ph type="title"/>
          </p:nvPr>
        </p:nvSpPr>
        <p:spPr>
          <a:xfrm>
            <a:off x="838200" y="365125"/>
            <a:ext cx="10515600" cy="1325563"/>
          </a:xfrm>
          <a:prstGeom prst="rect">
            <a:avLst/>
          </a:prstGeom>
        </p:spPr>
        <p:txBody>
          <a:bodyPr lIns="91440" tIns="45720" rIns="91440" bIns="45720" anchor="ctr"/>
          <a:lstStyle>
            <a:lvl1pPr lvl="0">
              <a:defRPr/>
            </a:lvl1pPr>
          </a:lstStyle>
          <a:p>
            <a:pPr lvl="0"/>
            <a:r>
              <a:rPr/>
              <a:t>Click to edit Master title style</a:t>
            </a:r>
          </a:p>
        </p:txBody>
      </p:sp>
      <p:sp>
        <p:nvSpPr>
          <p:cNvPr id="4" name="Text Placeholder 3"/>
          <p:cNvSpPr txBox="1">
            <a:spLocks noGrp="1"/>
          </p:cNvSpPr>
          <p:nvPr>
            <p:ph type="body" idx="1"/>
          </p:nvPr>
        </p:nvSpPr>
        <p:spPr>
          <a:xfrm>
            <a:off x="838200" y="1825625"/>
            <a:ext cx="10515600" cy="4351338"/>
          </a:xfrm>
          <a:prstGeom prst="rect">
            <a:avLst/>
          </a:prstGeom>
        </p:spPr>
        <p:txBody>
          <a:bodyPr lIns="91440" tIns="45720" rIns="91440" bIns="45720"/>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txBox="1">
            <a:spLocks noGrp="1"/>
          </p:cNvSpPr>
          <p:nvPr>
            <p:ph type="dt" sz="half" idx="2"/>
          </p:nvPr>
        </p:nvSpPr>
        <p:spPr>
          <a:xfrm>
            <a:off x="838200" y="6356350"/>
            <a:ext cx="2743200" cy="365125"/>
          </a:xfrm>
          <a:prstGeom prst="rect">
            <a:avLst/>
          </a:prstGeom>
        </p:spPr>
        <p:txBody>
          <a:bodyPr lIns="91440" tIns="45720" rIns="91440" bIns="45720" anchor="ctr"/>
          <a:lstStyle>
            <a:lvl1pPr lvl="0" algn="l">
              <a:defRPr sz="1200">
                <a:solidFill>
                  <a:schemeClr val="tx1">
                    <a:tint val="75000"/>
                  </a:schemeClr>
                </a:solidFill>
                <a:latin typeface="Tw Cen MT"/>
              </a:defRPr>
            </a:lvl1pPr>
          </a:lstStyle>
          <a:p>
            <a:endParaRPr/>
          </a:p>
        </p:txBody>
      </p:sp>
      <p:sp>
        <p:nvSpPr>
          <p:cNvPr id="6" name="Footer Placeholder 5"/>
          <p:cNvSpPr txBox="1">
            <a:spLocks noGrp="1"/>
          </p:cNvSpPr>
          <p:nvPr>
            <p:ph type="ftr" sz="quarter" idx="3"/>
          </p:nvPr>
        </p:nvSpPr>
        <p:spPr>
          <a:xfrm>
            <a:off x="4038600" y="6356350"/>
            <a:ext cx="4114800" cy="365125"/>
          </a:xfrm>
          <a:prstGeom prst="rect">
            <a:avLst/>
          </a:prstGeom>
        </p:spPr>
        <p:txBody>
          <a:bodyPr lIns="91440" tIns="45720" rIns="91440" bIns="45720" anchor="ctr"/>
          <a:lstStyle>
            <a:lvl1pPr lvl="0" algn="ctr">
              <a:defRPr sz="1200">
                <a:solidFill>
                  <a:schemeClr val="tx1">
                    <a:tint val="75000"/>
                  </a:schemeClr>
                </a:solidFill>
                <a:latin typeface="Tw Cen MT"/>
              </a:defRPr>
            </a:lvl1pPr>
          </a:lstStyle>
          <a:p>
            <a:endParaRPr/>
          </a:p>
        </p:txBody>
      </p:sp>
      <p:sp>
        <p:nvSpPr>
          <p:cNvPr id="7" name="Slide Number Placeholder 6"/>
          <p:cNvSpPr txBox="1">
            <a:spLocks noGrp="1"/>
          </p:cNvSpPr>
          <p:nvPr>
            <p:ph type="sldNum" sz="quarter" idx="4"/>
          </p:nvPr>
        </p:nvSpPr>
        <p:spPr>
          <a:xfrm>
            <a:off x="8610600" y="6356350"/>
            <a:ext cx="2743200" cy="365125"/>
          </a:xfrm>
          <a:prstGeom prst="rect">
            <a:avLst/>
          </a:prstGeom>
        </p:spPr>
        <p:txBody>
          <a:bodyPr lIns="91440" tIns="45720" rIns="91440" bIns="45720" anchor="ctr"/>
          <a:lstStyle>
            <a:lvl1pPr lvl="0" algn="r">
              <a:defRPr sz="1200">
                <a:solidFill>
                  <a:schemeClr val="tx1">
                    <a:tint val="75000"/>
                  </a:schemeClr>
                </a:solidFill>
                <a:latin typeface="Tw Cen MT"/>
              </a:defRPr>
            </a:lvl1pPr>
          </a:lstStyle>
          <a:p>
            <a:fld id="{8B38DBA3-52F9-4AF4-A6A4-FA4D7DB2F99C}" type="slidenum">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txStyles>
    <p:titleStyle>
      <a:lvl1pPr lvl="0" algn="l">
        <a:lnSpc>
          <a:spcPct val="90000"/>
        </a:lnSpc>
        <a:buNone/>
        <a:defRPr sz="4400">
          <a:solidFill>
            <a:schemeClr val="tx1"/>
          </a:solidFill>
          <a:latin typeface="Tw Cen MT"/>
        </a:defRPr>
      </a:lvl1pPr>
    </p:titleStyle>
    <p:bodyStyle>
      <a:lvl1pPr marL="228600" lvl="0" indent="-228600" algn="l">
        <a:lnSpc>
          <a:spcPct val="90000"/>
        </a:lnSpc>
        <a:spcBef>
          <a:spcPts val="1000"/>
        </a:spcBef>
        <a:buFont typeface="Arial"/>
        <a:buChar char="•"/>
        <a:defRPr sz="2800">
          <a:solidFill>
            <a:schemeClr val="tx1"/>
          </a:solidFill>
          <a:latin typeface="Tw Cen MT"/>
        </a:defRPr>
      </a:lvl1pPr>
      <a:lvl2pPr marL="914400" lvl="0" indent="-457200" algn="l">
        <a:lnSpc>
          <a:spcPct val="90000"/>
        </a:lnSpc>
        <a:spcBef>
          <a:spcPts val="500"/>
        </a:spcBef>
        <a:buFont typeface="Wingdings"/>
        <a:buChar char="Ø"/>
        <a:defRPr sz="2400">
          <a:solidFill>
            <a:schemeClr val="tx1"/>
          </a:solidFill>
          <a:latin typeface="Tw Cen MT"/>
        </a:defRPr>
      </a:lvl2pPr>
      <a:lvl3pPr marL="1257300" lvl="0" indent="-342900" algn="l">
        <a:lnSpc>
          <a:spcPct val="90000"/>
        </a:lnSpc>
        <a:spcBef>
          <a:spcPts val="500"/>
        </a:spcBef>
        <a:buFont typeface="Wingdings"/>
        <a:buChar char="q"/>
        <a:defRPr sz="2000">
          <a:solidFill>
            <a:schemeClr val="tx1"/>
          </a:solidFill>
          <a:latin typeface="Tw Cen MT"/>
        </a:defRPr>
      </a:lvl3pPr>
      <a:lvl4pPr marL="1657350" lvl="0" indent="-285750" algn="l">
        <a:lnSpc>
          <a:spcPct val="90000"/>
        </a:lnSpc>
        <a:spcBef>
          <a:spcPts val="500"/>
        </a:spcBef>
        <a:buFont typeface="Courier New"/>
        <a:buChar char="o"/>
        <a:defRPr sz="1800">
          <a:solidFill>
            <a:schemeClr val="tx1"/>
          </a:solidFill>
          <a:latin typeface="Tw Cen MT"/>
        </a:defRPr>
      </a:lvl4pPr>
      <a:lvl5pPr marL="2057400" lvl="0" indent="-228600" algn="l">
        <a:lnSpc>
          <a:spcPct val="90000"/>
        </a:lnSpc>
        <a:spcBef>
          <a:spcPts val="500"/>
        </a:spcBef>
        <a:buFont typeface="Arial"/>
        <a:buChar char="•"/>
        <a:defRPr sz="1800">
          <a:solidFill>
            <a:schemeClr val="tx1"/>
          </a:solidFill>
          <a:latin typeface="Tw Cen MT"/>
        </a:defRPr>
      </a:lvl5pPr>
      <a:lvl6pPr marL="2514600" lvl="0" indent="-228600" algn="l">
        <a:lnSpc>
          <a:spcPct val="90000"/>
        </a:lnSpc>
        <a:spcBef>
          <a:spcPts val="500"/>
        </a:spcBef>
        <a:buFont typeface="Arial"/>
        <a:buChar char="•"/>
        <a:defRPr sz="1800">
          <a:solidFill>
            <a:schemeClr val="tx1"/>
          </a:solidFill>
          <a:latin typeface="Calibri"/>
        </a:defRPr>
      </a:lvl6pPr>
      <a:lvl7pPr marL="2971800" lvl="0" indent="-228600" algn="l">
        <a:lnSpc>
          <a:spcPct val="90000"/>
        </a:lnSpc>
        <a:spcBef>
          <a:spcPts val="500"/>
        </a:spcBef>
        <a:buFont typeface="Arial"/>
        <a:buChar char="•"/>
        <a:defRPr sz="1800">
          <a:solidFill>
            <a:schemeClr val="tx1"/>
          </a:solidFill>
          <a:latin typeface="Calibri"/>
        </a:defRPr>
      </a:lvl7pPr>
      <a:lvl8pPr marL="3429000" lvl="0" indent="-228600" algn="l">
        <a:lnSpc>
          <a:spcPct val="90000"/>
        </a:lnSpc>
        <a:spcBef>
          <a:spcPts val="500"/>
        </a:spcBef>
        <a:buFont typeface="Arial"/>
        <a:buChar char="•"/>
        <a:defRPr sz="1800">
          <a:solidFill>
            <a:schemeClr val="tx1"/>
          </a:solidFill>
          <a:latin typeface="Calibri"/>
        </a:defRPr>
      </a:lvl8pPr>
      <a:lvl9pPr marL="3886200" lvl="0" indent="-228600" algn="l">
        <a:lnSpc>
          <a:spcPct val="90000"/>
        </a:lnSpc>
        <a:spcBef>
          <a:spcPts val="500"/>
        </a:spcBef>
        <a:buFont typeface="Arial"/>
        <a:buChar char="•"/>
        <a:defRPr sz="1800">
          <a:solidFill>
            <a:schemeClr val="tx1"/>
          </a:solidFill>
          <a:latin typeface="Calibri"/>
        </a:defRPr>
      </a:lvl9pPr>
    </p:bodyStyle>
    <p:otherStyle>
      <a:lvl1pPr marL="0" lvl="0" algn="l">
        <a:defRPr sz="1800">
          <a:solidFill>
            <a:schemeClr val="tx1"/>
          </a:solidFill>
          <a:latin typeface="Calibri"/>
        </a:defRPr>
      </a:lvl1pPr>
      <a:lvl2pPr marL="457200" lvl="0" algn="l">
        <a:defRPr sz="1800">
          <a:solidFill>
            <a:schemeClr val="tx1"/>
          </a:solidFill>
          <a:latin typeface="Calibri"/>
        </a:defRPr>
      </a:lvl2pPr>
      <a:lvl3pPr marL="914400" lvl="0" algn="l">
        <a:defRPr sz="1800">
          <a:solidFill>
            <a:schemeClr val="tx1"/>
          </a:solidFill>
          <a:latin typeface="Calibri"/>
        </a:defRPr>
      </a:lvl3pPr>
      <a:lvl4pPr marL="1371600" lvl="0" algn="l">
        <a:defRPr sz="1800">
          <a:solidFill>
            <a:schemeClr val="tx1"/>
          </a:solidFill>
          <a:latin typeface="Calibri"/>
        </a:defRPr>
      </a:lvl4pPr>
      <a:lvl5pPr marL="1828800" lvl="0" algn="l">
        <a:defRPr sz="1800">
          <a:solidFill>
            <a:schemeClr val="tx1"/>
          </a:solidFill>
          <a:latin typeface="Calibri"/>
        </a:defRPr>
      </a:lvl5pPr>
      <a:lvl6pPr marL="2286000" lvl="0" algn="l">
        <a:defRPr sz="1800">
          <a:solidFill>
            <a:schemeClr val="tx1"/>
          </a:solidFill>
          <a:latin typeface="Calibri"/>
        </a:defRPr>
      </a:lvl6pPr>
      <a:lvl7pPr marL="2743200" lvl="0" algn="l">
        <a:defRPr sz="1800">
          <a:solidFill>
            <a:schemeClr val="tx1"/>
          </a:solidFill>
          <a:latin typeface="Calibri"/>
        </a:defRPr>
      </a:lvl7pPr>
      <a:lvl8pPr marL="3200400" lvl="0" algn="l">
        <a:defRPr sz="1800">
          <a:solidFill>
            <a:schemeClr val="tx1"/>
          </a:solidFill>
          <a:latin typeface="Calibri"/>
        </a:defRPr>
      </a:lvl8pPr>
      <a:lvl9pPr marL="3657600" lvl="0" algn="l">
        <a:defRPr sz="1800">
          <a:solidFill>
            <a:schemeClr val="tx1"/>
          </a:solidFill>
          <a:latin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841941" y="1702594"/>
            <a:ext cx="10508118" cy="3452813"/>
          </a:xfrm>
          <a:prstGeom prst="rect">
            <a:avLst/>
          </a:prstGeom>
        </p:spPr>
        <p:txBody>
          <a:bodyPr/>
          <a:lstStyle>
            <a:lvl1pPr lvl="0">
              <a:defRPr/>
            </a:lvl1pPr>
          </a:lstStyle>
          <a:p>
            <a:pPr lvl="0"/>
            <a:r>
              <a:rPr sz="4400" cap="all" dirty="0">
                <a:solidFill>
                  <a:srgbClr val="000000"/>
                </a:solidFill>
              </a:rPr>
              <a:t>Chapter </a:t>
            </a:r>
            <a:r>
              <a:rPr lang="en-IN" sz="4400" cap="all" dirty="0">
                <a:solidFill>
                  <a:srgbClr val="000000"/>
                </a:solidFill>
              </a:rPr>
              <a:t>2</a:t>
            </a:r>
            <a:r>
              <a:rPr lang="en-IN" sz="4400" cap="all" dirty="0" smtClean="0">
                <a:solidFill>
                  <a:srgbClr val="000000"/>
                </a:solidFill>
              </a:rPr>
              <a:t/>
            </a:r>
            <a:br>
              <a:rPr lang="en-IN" sz="4400" cap="all" dirty="0" smtClean="0">
                <a:solidFill>
                  <a:srgbClr val="000000"/>
                </a:solidFill>
              </a:rPr>
            </a:br>
            <a:r>
              <a:rPr lang="en-IN" sz="4400" cap="all" dirty="0" smtClean="0">
                <a:solidFill>
                  <a:srgbClr val="000000"/>
                </a:solidFill>
              </a:rPr>
              <a:t>Process, THREAD &amp; PROCESS Scheduling</a:t>
            </a:r>
            <a:br>
              <a:rPr lang="en-IN" sz="4400" cap="all" dirty="0" smtClean="0">
                <a:solidFill>
                  <a:srgbClr val="000000"/>
                </a:solidFill>
              </a:rPr>
            </a:br>
            <a:r>
              <a:rPr lang="en-IN" sz="4400" cap="all" dirty="0" smtClean="0">
                <a:solidFill>
                  <a:srgbClr val="000000"/>
                </a:solidFill>
              </a:rPr>
              <a:t>   </a:t>
            </a:r>
            <a:endParaRPr sz="4400" cap="all" dirty="0">
              <a:solidFill>
                <a:srgbClr val="000000"/>
              </a:solidFill>
            </a:endParaRPr>
          </a:p>
        </p:txBody>
      </p:sp>
      <p:sp>
        <p:nvSpPr>
          <p:cNvPr id="4" name="Subtitle 3"/>
          <p:cNvSpPr>
            <a:spLocks noGrp="1"/>
          </p:cNvSpPr>
          <p:nvPr>
            <p:ph type="subTitle" idx="1"/>
          </p:nvPr>
        </p:nvSpPr>
        <p:spPr/>
        <p:txBody>
          <a:bodyPr/>
          <a:lstStyle/>
          <a:p>
            <a:endParaRPr lang="en-IN"/>
          </a:p>
        </p:txBody>
      </p:sp>
      <p:pic>
        <p:nvPicPr>
          <p:cNvPr id="5" name="Picture 4" descr="C:\Users\chandan\Desktop\alumni-meet-parul-university.jpg"/>
          <p:cNvPicPr>
            <a:picLocks noChangeAspect="1" noChangeArrowheads="1"/>
          </p:cNvPicPr>
          <p:nvPr/>
        </p:nvPicPr>
        <p:blipFill rotWithShape="1">
          <a:blip r:embed="rId3"/>
          <a:srcRect t="9713"/>
          <a:stretch/>
        </p:blipFill>
        <p:spPr bwMode="auto">
          <a:xfrm>
            <a:off x="0" y="0"/>
            <a:ext cx="2695575" cy="81698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lgn="just"/>
            <a:r>
              <a:rPr lang="en-IN" dirty="0"/>
              <a:t>The </a:t>
            </a:r>
            <a:r>
              <a:rPr lang="en-IN" b="1" dirty="0"/>
              <a:t>Text section</a:t>
            </a:r>
            <a:r>
              <a:rPr lang="en-IN" dirty="0"/>
              <a:t> is made up of the compiled program code, read in from non-volatile storage when the program is launched</a:t>
            </a:r>
            <a:r>
              <a:rPr lang="en-IN" dirty="0" smtClean="0"/>
              <a:t>.</a:t>
            </a:r>
          </a:p>
          <a:p>
            <a:pPr algn="just"/>
            <a:endParaRPr lang="en-IN" dirty="0"/>
          </a:p>
          <a:p>
            <a:pPr algn="just"/>
            <a:r>
              <a:rPr lang="en-IN" dirty="0"/>
              <a:t>The </a:t>
            </a:r>
            <a:r>
              <a:rPr lang="en-IN" b="1" dirty="0"/>
              <a:t>Data section</a:t>
            </a:r>
            <a:r>
              <a:rPr lang="en-IN" dirty="0"/>
              <a:t> is made up the global and static variables, allocated and initialized prior to executing the main</a:t>
            </a:r>
            <a:r>
              <a:rPr lang="en-IN" dirty="0" smtClean="0"/>
              <a:t>.</a:t>
            </a:r>
          </a:p>
          <a:p>
            <a:pPr algn="just"/>
            <a:endParaRPr lang="en-IN" dirty="0"/>
          </a:p>
          <a:p>
            <a:pPr algn="just"/>
            <a:r>
              <a:rPr lang="en-IN" dirty="0"/>
              <a:t>The </a:t>
            </a:r>
            <a:r>
              <a:rPr lang="en-IN" b="1" dirty="0"/>
              <a:t>Heap</a:t>
            </a:r>
            <a:r>
              <a:rPr lang="en-IN" dirty="0"/>
              <a:t> is used for the dynamic memory allocation, and is managed via calls to new, delete, </a:t>
            </a:r>
            <a:r>
              <a:rPr lang="en-IN" dirty="0" err="1"/>
              <a:t>malloc</a:t>
            </a:r>
            <a:r>
              <a:rPr lang="en-IN" dirty="0"/>
              <a:t>, free, etc</a:t>
            </a:r>
            <a:r>
              <a:rPr lang="en-IN" dirty="0" smtClean="0"/>
              <a:t>.</a:t>
            </a:r>
          </a:p>
          <a:p>
            <a:pPr algn="just"/>
            <a:endParaRPr lang="en-IN" dirty="0"/>
          </a:p>
          <a:p>
            <a:pPr algn="just"/>
            <a:r>
              <a:rPr lang="en-IN" dirty="0"/>
              <a:t>The </a:t>
            </a:r>
            <a:r>
              <a:rPr lang="en-IN" b="1" dirty="0"/>
              <a:t>Stack</a:t>
            </a:r>
            <a:r>
              <a:rPr lang="en-IN" dirty="0"/>
              <a:t> is used for local variables. Space on the stack is reserved for local variables when they are declared.</a:t>
            </a:r>
          </a:p>
          <a:p>
            <a:endParaRPr lang="en-IN" dirty="0"/>
          </a:p>
        </p:txBody>
      </p:sp>
    </p:spTree>
    <p:extLst>
      <p:ext uri="{BB962C8B-B14F-4D97-AF65-F5344CB8AC3E}">
        <p14:creationId xmlns:p14="http://schemas.microsoft.com/office/powerpoint/2010/main" val="2557174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529412" y="1816937"/>
            <a:ext cx="9133176" cy="4664981"/>
          </a:xfrm>
          <a:prstGeom prst="rect">
            <a:avLst/>
          </a:prstGeom>
        </p:spPr>
      </p:pic>
    </p:spTree>
    <p:extLst>
      <p:ext uri="{BB962C8B-B14F-4D97-AF65-F5344CB8AC3E}">
        <p14:creationId xmlns:p14="http://schemas.microsoft.com/office/powerpoint/2010/main" val="312158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State</a:t>
            </a:r>
            <a:endParaRPr lang="en-IN" dirty="0"/>
          </a:p>
        </p:txBody>
      </p:sp>
      <p:sp>
        <p:nvSpPr>
          <p:cNvPr id="3" name="Text Placeholder 2"/>
          <p:cNvSpPr>
            <a:spLocks noGrp="1"/>
          </p:cNvSpPr>
          <p:nvPr>
            <p:ph type="body" idx="1"/>
          </p:nvPr>
        </p:nvSpPr>
        <p:spPr>
          <a:xfrm>
            <a:off x="838200" y="1579418"/>
            <a:ext cx="10515600" cy="4597545"/>
          </a:xfrm>
        </p:spPr>
        <p:txBody>
          <a:bodyPr/>
          <a:lstStyle/>
          <a:p>
            <a:pPr algn="just"/>
            <a:r>
              <a:rPr lang="en-US" dirty="0"/>
              <a:t>As a process executes, it changes </a:t>
            </a:r>
            <a:r>
              <a:rPr lang="en-US" i="1" dirty="0" smtClean="0"/>
              <a:t>stat</a:t>
            </a:r>
            <a:r>
              <a:rPr lang="en-IN" dirty="0" smtClean="0"/>
              <a:t>e.</a:t>
            </a:r>
          </a:p>
          <a:p>
            <a:pPr algn="just"/>
            <a:r>
              <a:rPr lang="en-IN" dirty="0" smtClean="0"/>
              <a:t>The state of a process is defined in part by the current activity of that process.</a:t>
            </a:r>
          </a:p>
          <a:p>
            <a:pPr algn="just"/>
            <a:endParaRPr lang="en-IN" dirty="0" smtClean="0"/>
          </a:p>
          <a:p>
            <a:pPr algn="just">
              <a:buFont typeface="Wingdings" panose="05000000000000000000" pitchFamily="2" charset="2"/>
              <a:buChar char="Ø"/>
            </a:pPr>
            <a:r>
              <a:rPr lang="en-IN" dirty="0" smtClean="0"/>
              <a:t>Processes </a:t>
            </a:r>
            <a:r>
              <a:rPr lang="en-IN" dirty="0"/>
              <a:t>in the operating system can be in any of the following states</a:t>
            </a:r>
            <a:r>
              <a:rPr lang="en-IN" dirty="0" smtClean="0"/>
              <a:t>:</a:t>
            </a:r>
            <a:endParaRPr lang="en-IN" dirty="0"/>
          </a:p>
          <a:p>
            <a:pPr lvl="1" algn="just">
              <a:buFont typeface="Wingdings" panose="05000000000000000000" pitchFamily="2" charset="2"/>
              <a:buChar char="§"/>
            </a:pPr>
            <a:r>
              <a:rPr lang="en-IN" dirty="0"/>
              <a:t>NEW- The process is being created.</a:t>
            </a:r>
          </a:p>
          <a:p>
            <a:pPr lvl="1" algn="just">
              <a:buFont typeface="Wingdings" panose="05000000000000000000" pitchFamily="2" charset="2"/>
              <a:buChar char="§"/>
            </a:pPr>
            <a:r>
              <a:rPr lang="en-IN" dirty="0"/>
              <a:t>READY- The process is waiting to be assigned to a processor.</a:t>
            </a:r>
          </a:p>
          <a:p>
            <a:pPr lvl="1" algn="just">
              <a:buFont typeface="Wingdings" panose="05000000000000000000" pitchFamily="2" charset="2"/>
              <a:buChar char="§"/>
            </a:pPr>
            <a:r>
              <a:rPr lang="en-IN" dirty="0"/>
              <a:t>RUNNING- Instructions are being executed.</a:t>
            </a:r>
          </a:p>
          <a:p>
            <a:pPr lvl="1" algn="just">
              <a:buFont typeface="Wingdings" panose="05000000000000000000" pitchFamily="2" charset="2"/>
              <a:buChar char="§"/>
            </a:pPr>
            <a:r>
              <a:rPr lang="en-IN" dirty="0"/>
              <a:t>WAITING- The process is waiting for some event to occur(such as an I/O completion or reception of a signal).</a:t>
            </a:r>
          </a:p>
          <a:p>
            <a:pPr lvl="1" algn="just">
              <a:buFont typeface="Wingdings" panose="05000000000000000000" pitchFamily="2" charset="2"/>
              <a:buChar char="§"/>
            </a:pPr>
            <a:r>
              <a:rPr lang="en-IN" dirty="0"/>
              <a:t>TERMINATED- The process has finished execution</a:t>
            </a:r>
            <a:r>
              <a:rPr lang="en-IN" dirty="0" smtClean="0"/>
              <a:t>.</a:t>
            </a:r>
            <a:endParaRPr lang="en-IN" dirty="0"/>
          </a:p>
        </p:txBody>
      </p:sp>
    </p:spTree>
    <p:extLst>
      <p:ext uri="{BB962C8B-B14F-4D97-AF65-F5344CB8AC3E}">
        <p14:creationId xmlns:p14="http://schemas.microsoft.com/office/powerpoint/2010/main" val="1074846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a:t>
            </a:r>
            <a:r>
              <a:rPr lang="en-US" dirty="0"/>
              <a:t>State &amp; Description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948571"/>
              </p:ext>
            </p:extLst>
          </p:nvPr>
        </p:nvGraphicFramePr>
        <p:xfrm>
          <a:off x="838200" y="1607127"/>
          <a:ext cx="10515600" cy="5043055"/>
        </p:xfrm>
        <a:graphic>
          <a:graphicData uri="http://schemas.openxmlformats.org/drawingml/2006/table">
            <a:tbl>
              <a:tblPr/>
              <a:tblGrid>
                <a:gridCol w="10515600">
                  <a:extLst>
                    <a:ext uri="{9D8B030D-6E8A-4147-A177-3AD203B41FA5}">
                      <a16:colId xmlns:a16="http://schemas.microsoft.com/office/drawing/2014/main" val="20000"/>
                    </a:ext>
                  </a:extLst>
                </a:gridCol>
              </a:tblGrid>
              <a:tr h="1590197">
                <a:tc>
                  <a:txBody>
                    <a:bodyPr/>
                    <a:lstStyle/>
                    <a:p>
                      <a:pPr marL="0" indent="0" algn="just">
                        <a:buFont typeface="Arial" panose="020B0604020202020204" pitchFamily="34" charset="0"/>
                        <a:buNone/>
                      </a:pPr>
                      <a:r>
                        <a:rPr lang="en-US" sz="2800" b="1" dirty="0">
                          <a:latin typeface="Tw Cen MT" panose="020B0602020104020603" pitchFamily="34" charset="0"/>
                        </a:rPr>
                        <a:t>Start</a:t>
                      </a:r>
                      <a:endParaRPr lang="en-US" sz="2800" dirty="0">
                        <a:latin typeface="Tw Cen MT" panose="020B0602020104020603" pitchFamily="34" charset="0"/>
                      </a:endParaRPr>
                    </a:p>
                    <a:p>
                      <a:pPr marL="342900" indent="-342900" algn="just">
                        <a:buFont typeface="Arial" panose="020B0604020202020204" pitchFamily="34" charset="0"/>
                        <a:buChar char="•"/>
                      </a:pPr>
                      <a:r>
                        <a:rPr lang="en-US" sz="2800" dirty="0">
                          <a:latin typeface="Tw Cen MT" panose="020B0602020104020603" pitchFamily="34" charset="0"/>
                        </a:rPr>
                        <a:t>This is the initial state when a process is first started/created.</a:t>
                      </a:r>
                    </a:p>
                  </a:txBody>
                  <a:tcPr marL="41653" marR="41653" marT="20826" marB="20826" anchor="ctr">
                    <a:lnL>
                      <a:noFill/>
                    </a:lnL>
                    <a:lnR>
                      <a:noFill/>
                    </a:lnR>
                    <a:lnT>
                      <a:noFill/>
                    </a:lnT>
                    <a:lnB>
                      <a:noFill/>
                    </a:lnB>
                  </a:tcPr>
                </a:tc>
                <a:extLst>
                  <a:ext uri="{0D108BD9-81ED-4DB2-BD59-A6C34878D82A}">
                    <a16:rowId xmlns:a16="http://schemas.microsoft.com/office/drawing/2014/main" val="10001"/>
                  </a:ext>
                </a:extLst>
              </a:tr>
              <a:tr h="3452858">
                <a:tc>
                  <a:txBody>
                    <a:bodyPr/>
                    <a:lstStyle/>
                    <a:p>
                      <a:pPr marL="0" indent="0" algn="just">
                        <a:buFont typeface="Arial" panose="020B0604020202020204" pitchFamily="34" charset="0"/>
                        <a:buNone/>
                      </a:pPr>
                      <a:r>
                        <a:rPr lang="en-US" sz="2800" b="1" dirty="0">
                          <a:latin typeface="Tw Cen MT" panose="020B0602020104020603" pitchFamily="34" charset="0"/>
                        </a:rPr>
                        <a:t>Ready</a:t>
                      </a:r>
                      <a:endParaRPr lang="en-US" sz="2800" dirty="0">
                        <a:latin typeface="Tw Cen MT" panose="020B0602020104020603" pitchFamily="34" charset="0"/>
                      </a:endParaRPr>
                    </a:p>
                    <a:p>
                      <a:pPr marL="342900" indent="-342900" algn="just">
                        <a:buFont typeface="Arial" panose="020B0604020202020204" pitchFamily="34" charset="0"/>
                        <a:buChar char="•"/>
                      </a:pPr>
                      <a:r>
                        <a:rPr lang="en-US" sz="2800" dirty="0">
                          <a:latin typeface="Tw Cen MT" panose="020B0602020104020603" pitchFamily="34" charset="0"/>
                        </a:rPr>
                        <a:t>The process is waiting to be assigned to a processor. Ready processes are waiting to have the processor allocated to them by the operating system so that they can run. </a:t>
                      </a:r>
                      <a:endParaRPr lang="en-US" sz="2800" dirty="0" smtClean="0">
                        <a:latin typeface="Tw Cen MT" panose="020B0602020104020603" pitchFamily="34" charset="0"/>
                      </a:endParaRPr>
                    </a:p>
                    <a:p>
                      <a:pPr marL="342900" indent="-342900" algn="just">
                        <a:buFont typeface="Arial" panose="020B0604020202020204" pitchFamily="34" charset="0"/>
                        <a:buChar char="•"/>
                      </a:pPr>
                      <a:r>
                        <a:rPr lang="en-US" sz="2800" dirty="0" smtClean="0">
                          <a:latin typeface="Tw Cen MT" panose="020B0602020104020603" pitchFamily="34" charset="0"/>
                        </a:rPr>
                        <a:t>Process </a:t>
                      </a:r>
                      <a:r>
                        <a:rPr lang="en-US" sz="2800" dirty="0">
                          <a:latin typeface="Tw Cen MT" panose="020B0602020104020603" pitchFamily="34" charset="0"/>
                        </a:rPr>
                        <a:t>may come into this state after </a:t>
                      </a:r>
                      <a:r>
                        <a:rPr lang="en-US" sz="2800" b="1" dirty="0">
                          <a:latin typeface="Tw Cen MT" panose="020B0602020104020603" pitchFamily="34" charset="0"/>
                        </a:rPr>
                        <a:t>Start</a:t>
                      </a:r>
                      <a:r>
                        <a:rPr lang="en-US" sz="2800" dirty="0">
                          <a:latin typeface="Tw Cen MT" panose="020B0602020104020603" pitchFamily="34" charset="0"/>
                        </a:rPr>
                        <a:t> state or while running it by but interrupted by the scheduler to assign CPU to some other process.</a:t>
                      </a:r>
                    </a:p>
                  </a:txBody>
                  <a:tcPr marL="41653" marR="41653" marT="20826" marB="20826"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04180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a:bodyPr>
          <a:lstStyle/>
          <a:p>
            <a:pPr marL="0" indent="0" algn="just" fontAlgn="ctr">
              <a:buNone/>
            </a:pPr>
            <a:r>
              <a:rPr lang="en-US" b="1" dirty="0"/>
              <a:t>Running</a:t>
            </a:r>
          </a:p>
          <a:p>
            <a:pPr marL="342900" indent="-342900" algn="just" fontAlgn="ctr">
              <a:buFont typeface="Arial" panose="020B0604020202020204" pitchFamily="34" charset="0"/>
              <a:buChar char="•"/>
            </a:pPr>
            <a:r>
              <a:rPr lang="en-US" b="0" dirty="0"/>
              <a:t>Once the process has been assigned to a processor by the OS scheduler, the process state is set to running and the processor executes its instructions.</a:t>
            </a:r>
          </a:p>
          <a:p>
            <a:pPr marL="0" indent="0" algn="just" fontAlgn="ctr">
              <a:buNone/>
            </a:pPr>
            <a:r>
              <a:rPr lang="en-US" b="1" dirty="0"/>
              <a:t>Waiting</a:t>
            </a:r>
          </a:p>
          <a:p>
            <a:pPr marL="342900" indent="-342900" algn="just" fontAlgn="ctr">
              <a:buFont typeface="Arial" panose="020B0604020202020204" pitchFamily="34" charset="0"/>
              <a:buChar char="•"/>
            </a:pPr>
            <a:r>
              <a:rPr lang="en-US" b="0" dirty="0"/>
              <a:t>Process moves into the waiting state if it needs to wait for a resource, such as waiting for user input, or waiting for a file to become available.</a:t>
            </a:r>
          </a:p>
          <a:p>
            <a:pPr marL="342900" indent="-342900" algn="just" fontAlgn="ctr">
              <a:buFont typeface="Arial" panose="020B0604020202020204" pitchFamily="34" charset="0"/>
              <a:buChar char="•"/>
            </a:pPr>
            <a:r>
              <a:rPr lang="en-US" dirty="0"/>
              <a:t>For example the process may be waiting for keyboard input, disk access request, inter-process messages, a timer to go off, or a child process to finish. </a:t>
            </a:r>
          </a:p>
          <a:p>
            <a:pPr marL="342900" indent="-342900" algn="just" fontAlgn="ctr">
              <a:buFont typeface="Arial" panose="020B0604020202020204" pitchFamily="34" charset="0"/>
              <a:buChar char="•"/>
            </a:pPr>
            <a:endParaRPr lang="en-US" b="0"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4103632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0" indent="0" algn="just" fontAlgn="ctr">
              <a:buNone/>
            </a:pPr>
            <a:r>
              <a:rPr lang="en-US" b="1" dirty="0"/>
              <a:t>Terminated or Exit</a:t>
            </a:r>
          </a:p>
          <a:p>
            <a:pPr marL="342900" indent="-342900" algn="just" fontAlgn="ctr">
              <a:buFont typeface="Arial" panose="020B0604020202020204" pitchFamily="34" charset="0"/>
              <a:buChar char="•"/>
            </a:pPr>
            <a:r>
              <a:rPr lang="en-US" sz="2400" dirty="0"/>
              <a:t>Once the process finishes its execution, or it is terminated by the operating system, it is moved to the terminated state where it waits to be removed from main memory.</a:t>
            </a:r>
          </a:p>
          <a:p>
            <a:pPr algn="just"/>
            <a:endParaRPr lang="en-US" sz="2400" dirty="0"/>
          </a:p>
        </p:txBody>
      </p:sp>
    </p:spTree>
    <p:extLst>
      <p:ext uri="{BB962C8B-B14F-4D97-AF65-F5344CB8AC3E}">
        <p14:creationId xmlns:p14="http://schemas.microsoft.com/office/powerpoint/2010/main" val="396994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State Transitions</a:t>
            </a:r>
            <a:endParaRPr lang="en-IN" dirty="0"/>
          </a:p>
        </p:txBody>
      </p:sp>
      <p:sp>
        <p:nvSpPr>
          <p:cNvPr id="3" name="Text Placeholder 2"/>
          <p:cNvSpPr>
            <a:spLocks noGrp="1"/>
          </p:cNvSpPr>
          <p:nvPr>
            <p:ph type="body" idx="1"/>
          </p:nvPr>
        </p:nvSpPr>
        <p:spPr/>
        <p:txBody>
          <a:bodyPr/>
          <a:lstStyle/>
          <a:p>
            <a:endParaRPr lang="en-IN" dirty="0"/>
          </a:p>
        </p:txBody>
      </p:sp>
      <p:pic>
        <p:nvPicPr>
          <p:cNvPr id="307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4941"/>
            <a:ext cx="10515600" cy="419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812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Process Transitions</a:t>
            </a:r>
          </a:p>
        </p:txBody>
      </p:sp>
      <p:sp>
        <p:nvSpPr>
          <p:cNvPr id="54275" name="Rectangle 3" descr="Rectangle: Click to edit Master text styles&#10;Second level&#10;Third level&#10;Fourth level&#10;Fifth level"/>
          <p:cNvSpPr>
            <a:spLocks noGrp="1" noChangeArrowheads="1"/>
          </p:cNvSpPr>
          <p:nvPr>
            <p:ph type="body" idx="1"/>
          </p:nvPr>
        </p:nvSpPr>
        <p:spPr/>
        <p:txBody>
          <a:bodyPr>
            <a:normAutofit/>
          </a:bodyPr>
          <a:lstStyle/>
          <a:p>
            <a:pPr algn="just">
              <a:lnSpc>
                <a:spcPct val="90000"/>
              </a:lnSpc>
              <a:buFont typeface="Wingdings" panose="05000000000000000000" pitchFamily="2" charset="2"/>
              <a:buChar char="Ø"/>
            </a:pPr>
            <a:r>
              <a:rPr lang="en-US" dirty="0"/>
              <a:t>Ready --&gt; Running</a:t>
            </a:r>
          </a:p>
          <a:p>
            <a:pPr lvl="1" algn="just">
              <a:lnSpc>
                <a:spcPct val="90000"/>
              </a:lnSpc>
              <a:buFont typeface="Wingdings" panose="05000000000000000000" pitchFamily="2" charset="2"/>
              <a:buChar char="§"/>
            </a:pPr>
            <a:r>
              <a:rPr lang="en-US" sz="2800" dirty="0"/>
              <a:t>When it is time, the dispatcher selects a new process to run</a:t>
            </a:r>
          </a:p>
          <a:p>
            <a:pPr lvl="1" algn="just">
              <a:lnSpc>
                <a:spcPct val="90000"/>
              </a:lnSpc>
            </a:pPr>
            <a:endParaRPr lang="en-US" sz="2800" dirty="0"/>
          </a:p>
          <a:p>
            <a:pPr algn="just">
              <a:lnSpc>
                <a:spcPct val="90000"/>
              </a:lnSpc>
              <a:buFont typeface="Wingdings" panose="05000000000000000000" pitchFamily="2" charset="2"/>
              <a:buChar char="Ø"/>
            </a:pPr>
            <a:r>
              <a:rPr lang="en-US" dirty="0"/>
              <a:t>Running --&gt; Ready</a:t>
            </a:r>
          </a:p>
          <a:p>
            <a:pPr lvl="1" algn="just">
              <a:lnSpc>
                <a:spcPct val="90000"/>
              </a:lnSpc>
              <a:buFont typeface="Wingdings" panose="05000000000000000000" pitchFamily="2" charset="2"/>
              <a:buChar char="§"/>
            </a:pPr>
            <a:r>
              <a:rPr lang="en-US" sz="2800" dirty="0"/>
              <a:t>the running process has expired his time slot</a:t>
            </a:r>
          </a:p>
          <a:p>
            <a:pPr lvl="1" algn="just">
              <a:lnSpc>
                <a:spcPct val="90000"/>
              </a:lnSpc>
              <a:buFont typeface="Wingdings" panose="05000000000000000000" pitchFamily="2" charset="2"/>
              <a:buChar char="§"/>
            </a:pPr>
            <a:r>
              <a:rPr lang="en-US" sz="2800" dirty="0"/>
              <a:t>the running process gets interrupted because a higher priority process is in the ready state</a:t>
            </a:r>
          </a:p>
          <a:p>
            <a:pPr lvl="1">
              <a:lnSpc>
                <a:spcPct val="90000"/>
              </a:lnSpc>
            </a:pPr>
            <a:endParaRPr lang="en-US" dirty="0"/>
          </a:p>
        </p:txBody>
      </p:sp>
    </p:spTree>
    <p:extLst>
      <p:ext uri="{BB962C8B-B14F-4D97-AF65-F5344CB8AC3E}">
        <p14:creationId xmlns:p14="http://schemas.microsoft.com/office/powerpoint/2010/main" val="4254787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Process Transitions</a:t>
            </a:r>
          </a:p>
        </p:txBody>
      </p:sp>
      <p:sp>
        <p:nvSpPr>
          <p:cNvPr id="56323" name="Rectangle 3" descr="Rectangle: Click to edit Master text styles&#10;Second level&#10;Third level&#10;Fourth level&#10;Fifth level"/>
          <p:cNvSpPr>
            <a:spLocks noGrp="1" noChangeArrowheads="1"/>
          </p:cNvSpPr>
          <p:nvPr>
            <p:ph type="body" idx="1"/>
          </p:nvPr>
        </p:nvSpPr>
        <p:spPr/>
        <p:txBody>
          <a:bodyPr/>
          <a:lstStyle/>
          <a:p>
            <a:r>
              <a:rPr lang="en-US" dirty="0"/>
              <a:t>Running --&gt; Blocked</a:t>
            </a:r>
          </a:p>
          <a:p>
            <a:pPr lvl="1"/>
            <a:r>
              <a:rPr lang="en-US" dirty="0"/>
              <a:t>When a process requests something for which it must wait</a:t>
            </a:r>
          </a:p>
          <a:p>
            <a:pPr lvl="2">
              <a:buFont typeface="Arial" panose="020B0604020202020204" pitchFamily="34" charset="0"/>
              <a:buChar char="•"/>
            </a:pPr>
            <a:r>
              <a:rPr lang="en-US" sz="2800" dirty="0"/>
              <a:t>a service that the OS is not ready to perform</a:t>
            </a:r>
          </a:p>
          <a:p>
            <a:pPr lvl="2">
              <a:buFont typeface="Arial" panose="020B0604020202020204" pitchFamily="34" charset="0"/>
              <a:buChar char="•"/>
            </a:pPr>
            <a:r>
              <a:rPr lang="en-US" sz="2800" dirty="0"/>
              <a:t>an access to a resource not yet available</a:t>
            </a:r>
          </a:p>
          <a:p>
            <a:pPr lvl="2">
              <a:buFont typeface="Arial" panose="020B0604020202020204" pitchFamily="34" charset="0"/>
              <a:buChar char="•"/>
            </a:pPr>
            <a:r>
              <a:rPr lang="en-US" sz="2800" dirty="0"/>
              <a:t>initiates I/O and must wait for the result </a:t>
            </a:r>
          </a:p>
          <a:p>
            <a:pPr lvl="2">
              <a:buFont typeface="Arial" panose="020B0604020202020204" pitchFamily="34" charset="0"/>
              <a:buChar char="•"/>
            </a:pPr>
            <a:r>
              <a:rPr lang="en-US" sz="2800" dirty="0"/>
              <a:t>waiting for a process to provide input (IPC)</a:t>
            </a:r>
          </a:p>
          <a:p>
            <a:r>
              <a:rPr lang="en-US" dirty="0"/>
              <a:t>Blocked --&gt; Ready</a:t>
            </a:r>
          </a:p>
          <a:p>
            <a:pPr lvl="1"/>
            <a:r>
              <a:rPr lang="en-US" dirty="0"/>
              <a:t>When the event for which it was waiting occurs</a:t>
            </a:r>
          </a:p>
        </p:txBody>
      </p:sp>
    </p:spTree>
    <p:extLst>
      <p:ext uri="{BB962C8B-B14F-4D97-AF65-F5344CB8AC3E}">
        <p14:creationId xmlns:p14="http://schemas.microsoft.com/office/powerpoint/2010/main" val="171448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2075" tIns="46038" rIns="92075" bIns="46038" anchor="ctr"/>
          <a:lstStyle/>
          <a:p>
            <a:r>
              <a:rPr lang="en-US"/>
              <a:t>Process suspension</a:t>
            </a:r>
          </a:p>
        </p:txBody>
      </p:sp>
      <p:sp>
        <p:nvSpPr>
          <p:cNvPr id="58371" name="Rectangle 3" descr="Rectangle: Click to edit Master text styles&#10;Second level&#10;Third level&#10;Fourth level&#10;Fifth level"/>
          <p:cNvSpPr>
            <a:spLocks noGrp="1" noChangeArrowheads="1"/>
          </p:cNvSpPr>
          <p:nvPr>
            <p:ph type="body" idx="1"/>
          </p:nvPr>
        </p:nvSpPr>
        <p:spPr>
          <a:xfrm>
            <a:off x="838200" y="1676400"/>
            <a:ext cx="10515600" cy="4114800"/>
          </a:xfrm>
          <a:noFill/>
          <a:ln/>
        </p:spPr>
        <p:txBody>
          <a:bodyPr lIns="92075" tIns="46038" rIns="92075" bIns="46038">
            <a:noAutofit/>
          </a:bodyPr>
          <a:lstStyle/>
          <a:p>
            <a:pPr marL="342900" indent="-342900" algn="just">
              <a:buFont typeface="Arial" panose="020B0604020202020204" pitchFamily="34" charset="0"/>
              <a:buChar char="•"/>
            </a:pPr>
            <a:r>
              <a:rPr lang="en-US" dirty="0"/>
              <a:t>Many OS are built around (Ready, Running, Blocked) states. But there is one more state that may aid in the operation of an OS - suspended state.</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When none of the processes occupying the main memory is in a Ready state, OS swaps one of the blocked processes out onto to the Suspend queue.</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When a Suspended process is ready to run it moves into “Ready, Suspend” queue. Thus we have two more state: </a:t>
            </a:r>
            <a:r>
              <a:rPr lang="en-US" dirty="0" err="1"/>
              <a:t>Blocked_Suspend</a:t>
            </a:r>
            <a:r>
              <a:rPr lang="en-US" dirty="0"/>
              <a:t>, </a:t>
            </a:r>
            <a:r>
              <a:rPr lang="en-US" dirty="0" err="1"/>
              <a:t>Ready_Suspend</a:t>
            </a:r>
            <a:r>
              <a:rPr lang="en-US" dirty="0"/>
              <a:t>.</a:t>
            </a:r>
          </a:p>
        </p:txBody>
      </p:sp>
    </p:spTree>
    <p:extLst>
      <p:ext uri="{BB962C8B-B14F-4D97-AF65-F5344CB8AC3E}">
        <p14:creationId xmlns:p14="http://schemas.microsoft.com/office/powerpoint/2010/main" val="16237199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lang="en-IN" dirty="0" smtClean="0"/>
              <a:t>Syllabus</a:t>
            </a:r>
            <a:endParaRP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79" y="1930494"/>
            <a:ext cx="10294016" cy="585737"/>
          </a:xfrm>
          <a:prstGeom prst="rect">
            <a:avLst/>
          </a:prstGeom>
        </p:spPr>
      </p:pic>
      <p:pic>
        <p:nvPicPr>
          <p:cNvPr id="5" name="Picture 4"/>
          <p:cNvPicPr>
            <a:picLocks noChangeAspect="1"/>
          </p:cNvPicPr>
          <p:nvPr/>
        </p:nvPicPr>
        <p:blipFill>
          <a:blip r:embed="rId3"/>
          <a:stretch>
            <a:fillRect/>
          </a:stretch>
        </p:blipFill>
        <p:spPr>
          <a:xfrm>
            <a:off x="1022479" y="2516231"/>
            <a:ext cx="10320545" cy="291475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2075" tIns="46038" rIns="92075" bIns="46038" anchor="ctr">
            <a:normAutofit/>
          </a:bodyPr>
          <a:lstStyle/>
          <a:p>
            <a:r>
              <a:rPr lang="en-US" dirty="0"/>
              <a:t>Process suspension (contd.)</a:t>
            </a:r>
          </a:p>
        </p:txBody>
      </p:sp>
      <p:sp>
        <p:nvSpPr>
          <p:cNvPr id="60419" name="Rectangle 3" descr="Rectangle: Click to edit Master text styles&#10;Second level&#10;Third level&#10;Fourth level&#10;Fifth level"/>
          <p:cNvSpPr>
            <a:spLocks noGrp="1" noChangeArrowheads="1"/>
          </p:cNvSpPr>
          <p:nvPr>
            <p:ph type="body" idx="1"/>
          </p:nvPr>
        </p:nvSpPr>
        <p:spPr>
          <a:xfrm>
            <a:off x="838200" y="1676400"/>
            <a:ext cx="10515600" cy="4114800"/>
          </a:xfrm>
          <a:noFill/>
          <a:ln/>
        </p:spPr>
        <p:txBody>
          <a:bodyPr lIns="92075" tIns="46038" rIns="92075" bIns="46038">
            <a:normAutofit/>
          </a:bodyPr>
          <a:lstStyle/>
          <a:p>
            <a:pPr marL="342900" indent="-342900" algn="just">
              <a:buFont typeface="Arial" panose="020B0604020202020204" pitchFamily="34" charset="0"/>
              <a:buChar char="•"/>
            </a:pPr>
            <a:r>
              <a:rPr lang="en-US" b="1" dirty="0" err="1" smtClean="0"/>
              <a:t>Blocked_suspend</a:t>
            </a:r>
            <a:r>
              <a:rPr lang="en-US" b="1" dirty="0" smtClean="0"/>
              <a:t>:</a:t>
            </a:r>
            <a:r>
              <a:rPr lang="en-US" dirty="0" smtClean="0"/>
              <a:t> </a:t>
            </a:r>
            <a:r>
              <a:rPr lang="en-US" dirty="0"/>
              <a:t>The process is in the secondary memory and awaiting an event.</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b="1" dirty="0" err="1" smtClean="0"/>
              <a:t>Ready_suspend</a:t>
            </a:r>
            <a:r>
              <a:rPr lang="en-US" b="1" dirty="0" smtClean="0"/>
              <a:t>:</a:t>
            </a:r>
            <a:r>
              <a:rPr lang="en-US" dirty="0" smtClean="0"/>
              <a:t> </a:t>
            </a:r>
            <a:r>
              <a:rPr lang="en-US" dirty="0"/>
              <a:t>The process is in the secondary memory but is available for execution as soon as it is loaded into the main memory.</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Observe on what condition does a state transition take place? What are the possible state transitions?</a:t>
            </a:r>
          </a:p>
        </p:txBody>
      </p:sp>
    </p:spTree>
    <p:extLst>
      <p:ext uri="{BB962C8B-B14F-4D97-AF65-F5344CB8AC3E}">
        <p14:creationId xmlns:p14="http://schemas.microsoft.com/office/powerpoint/2010/main" val="375729566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Control Block (PCB)</a:t>
            </a:r>
          </a:p>
        </p:txBody>
      </p:sp>
      <p:sp>
        <p:nvSpPr>
          <p:cNvPr id="3" name="Content Placeholder 2"/>
          <p:cNvSpPr>
            <a:spLocks noGrp="1"/>
          </p:cNvSpPr>
          <p:nvPr>
            <p:ph idx="1"/>
          </p:nvPr>
        </p:nvSpPr>
        <p:spPr>
          <a:xfrm>
            <a:off x="838200" y="1676401"/>
            <a:ext cx="6366164" cy="4373563"/>
          </a:xfrm>
        </p:spPr>
        <p:txBody>
          <a:bodyPr>
            <a:normAutofit/>
          </a:bodyPr>
          <a:lstStyle/>
          <a:p>
            <a:pPr marL="342900" indent="-342900" algn="just">
              <a:buFont typeface="Arial" panose="020B0604020202020204" pitchFamily="34" charset="0"/>
              <a:buChar char="•"/>
            </a:pPr>
            <a:r>
              <a:rPr lang="en-US" dirty="0"/>
              <a:t>A Process Control Block is a data structure maintained by the Operating System for every process.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PCB is identified by an integer process ID (PID).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A PCB keeps all the information needed to keep track of a process</a:t>
            </a:r>
          </a:p>
          <a:p>
            <a:pPr marL="342900" indent="-342900" algn="just">
              <a:buFont typeface="Arial" panose="020B0604020202020204" pitchFamily="34" charset="0"/>
              <a:buChar char="•"/>
            </a:pPr>
            <a:endParaRPr lang="en-US" sz="2400" dirty="0"/>
          </a:p>
        </p:txBody>
      </p:sp>
      <p:pic>
        <p:nvPicPr>
          <p:cNvPr id="4" name="Picture 3"/>
          <p:cNvPicPr>
            <a:picLocks noChangeAspect="1"/>
          </p:cNvPicPr>
          <p:nvPr/>
        </p:nvPicPr>
        <p:blipFill>
          <a:blip r:embed="rId2"/>
          <a:stretch>
            <a:fillRect/>
          </a:stretch>
        </p:blipFill>
        <p:spPr>
          <a:xfrm>
            <a:off x="7682345" y="608470"/>
            <a:ext cx="4038600" cy="6000148"/>
          </a:xfrm>
          <a:prstGeom prst="rect">
            <a:avLst/>
          </a:prstGeom>
        </p:spPr>
      </p:pic>
    </p:spTree>
    <p:extLst>
      <p:ext uri="{BB962C8B-B14F-4D97-AF65-F5344CB8AC3E}">
        <p14:creationId xmlns:p14="http://schemas.microsoft.com/office/powerpoint/2010/main" val="4180878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8091002"/>
              </p:ext>
            </p:extLst>
          </p:nvPr>
        </p:nvGraphicFramePr>
        <p:xfrm>
          <a:off x="838200" y="1752600"/>
          <a:ext cx="10515600" cy="4468090"/>
        </p:xfrm>
        <a:graphic>
          <a:graphicData uri="http://schemas.openxmlformats.org/drawingml/2006/table">
            <a:tbl>
              <a:tblPr>
                <a:tableStyleId>{775DCB02-9BB8-47FD-8907-85C794F793BA}</a:tableStyleId>
              </a:tblPr>
              <a:tblGrid>
                <a:gridCol w="957045">
                  <a:extLst>
                    <a:ext uri="{9D8B030D-6E8A-4147-A177-3AD203B41FA5}">
                      <a16:colId xmlns:a16="http://schemas.microsoft.com/office/drawing/2014/main" val="20000"/>
                    </a:ext>
                  </a:extLst>
                </a:gridCol>
                <a:gridCol w="9558555">
                  <a:extLst>
                    <a:ext uri="{9D8B030D-6E8A-4147-A177-3AD203B41FA5}">
                      <a16:colId xmlns:a16="http://schemas.microsoft.com/office/drawing/2014/main" val="20001"/>
                    </a:ext>
                  </a:extLst>
                </a:gridCol>
              </a:tblGrid>
              <a:tr h="466747">
                <a:tc>
                  <a:txBody>
                    <a:bodyPr/>
                    <a:lstStyle/>
                    <a:p>
                      <a:pPr algn="ctr"/>
                      <a:r>
                        <a:rPr lang="en-US" sz="2400" b="1" dirty="0">
                          <a:effectLst/>
                        </a:rPr>
                        <a:t>S.N.</a:t>
                      </a:r>
                    </a:p>
                  </a:txBody>
                  <a:tcPr marL="34168" marR="34168" marT="17084" marB="17084" anchor="ctr"/>
                </a:tc>
                <a:tc>
                  <a:txBody>
                    <a:bodyPr/>
                    <a:lstStyle/>
                    <a:p>
                      <a:pPr algn="ctr"/>
                      <a:r>
                        <a:rPr lang="en-US" sz="2400" b="1" dirty="0">
                          <a:effectLst/>
                        </a:rPr>
                        <a:t>Information &amp; Description</a:t>
                      </a:r>
                    </a:p>
                  </a:txBody>
                  <a:tcPr marL="34168" marR="34168" marT="17084" marB="17084" anchor="ctr"/>
                </a:tc>
                <a:extLst>
                  <a:ext uri="{0D108BD9-81ED-4DB2-BD59-A6C34878D82A}">
                    <a16:rowId xmlns:a16="http://schemas.microsoft.com/office/drawing/2014/main" val="10000"/>
                  </a:ext>
                </a:extLst>
              </a:tr>
              <a:tr h="1320489">
                <a:tc>
                  <a:txBody>
                    <a:bodyPr/>
                    <a:lstStyle/>
                    <a:p>
                      <a:pPr algn="ctr"/>
                      <a:r>
                        <a:rPr lang="en-US" sz="2400" b="1" dirty="0"/>
                        <a:t>1</a:t>
                      </a:r>
                    </a:p>
                  </a:txBody>
                  <a:tcPr marL="34168" marR="34168" marT="17084" marB="17084" anchor="ctr"/>
                </a:tc>
                <a:tc>
                  <a:txBody>
                    <a:bodyPr/>
                    <a:lstStyle/>
                    <a:p>
                      <a:r>
                        <a:rPr lang="en-US" sz="2400" b="1" dirty="0"/>
                        <a:t>Process State</a:t>
                      </a:r>
                    </a:p>
                    <a:p>
                      <a:r>
                        <a:rPr lang="en-US" sz="2400" dirty="0"/>
                        <a:t>The current state of the process i.e., whether it is ready, running, waiting, or whatever.</a:t>
                      </a:r>
                    </a:p>
                  </a:txBody>
                  <a:tcPr marL="34168" marR="34168" marT="17084" marB="17084" anchor="ctr"/>
                </a:tc>
                <a:extLst>
                  <a:ext uri="{0D108BD9-81ED-4DB2-BD59-A6C34878D82A}">
                    <a16:rowId xmlns:a16="http://schemas.microsoft.com/office/drawing/2014/main" val="10001"/>
                  </a:ext>
                </a:extLst>
              </a:tr>
              <a:tr h="893618">
                <a:tc>
                  <a:txBody>
                    <a:bodyPr/>
                    <a:lstStyle/>
                    <a:p>
                      <a:pPr algn="ctr"/>
                      <a:r>
                        <a:rPr lang="en-US" sz="2400" b="1"/>
                        <a:t>2</a:t>
                      </a:r>
                    </a:p>
                  </a:txBody>
                  <a:tcPr marL="34168" marR="34168" marT="17084" marB="17084" anchor="ctr"/>
                </a:tc>
                <a:tc>
                  <a:txBody>
                    <a:bodyPr/>
                    <a:lstStyle/>
                    <a:p>
                      <a:r>
                        <a:rPr lang="en-US" sz="2400" b="1" dirty="0"/>
                        <a:t>Process privileges</a:t>
                      </a:r>
                    </a:p>
                    <a:p>
                      <a:r>
                        <a:rPr lang="en-US" sz="2400" dirty="0"/>
                        <a:t>This is required to allow/disallow access to system resources.</a:t>
                      </a:r>
                    </a:p>
                  </a:txBody>
                  <a:tcPr marL="34168" marR="34168" marT="17084" marB="17084" anchor="ctr"/>
                </a:tc>
                <a:extLst>
                  <a:ext uri="{0D108BD9-81ED-4DB2-BD59-A6C34878D82A}">
                    <a16:rowId xmlns:a16="http://schemas.microsoft.com/office/drawing/2014/main" val="10002"/>
                  </a:ext>
                </a:extLst>
              </a:tr>
              <a:tr h="893618">
                <a:tc>
                  <a:txBody>
                    <a:bodyPr/>
                    <a:lstStyle/>
                    <a:p>
                      <a:pPr algn="ctr"/>
                      <a:r>
                        <a:rPr lang="en-US" sz="2400" b="1" dirty="0"/>
                        <a:t>3</a:t>
                      </a:r>
                    </a:p>
                  </a:txBody>
                  <a:tcPr marL="34168" marR="34168" marT="17084" marB="17084" anchor="ctr"/>
                </a:tc>
                <a:tc>
                  <a:txBody>
                    <a:bodyPr/>
                    <a:lstStyle/>
                    <a:p>
                      <a:r>
                        <a:rPr lang="en-US" sz="2400" b="1" dirty="0"/>
                        <a:t>Process ID</a:t>
                      </a:r>
                    </a:p>
                    <a:p>
                      <a:r>
                        <a:rPr lang="en-US" sz="2400" dirty="0"/>
                        <a:t>Unique identification for each of the process in the operating system.</a:t>
                      </a:r>
                    </a:p>
                  </a:txBody>
                  <a:tcPr marL="34168" marR="34168" marT="17084" marB="17084" anchor="ctr"/>
                </a:tc>
                <a:extLst>
                  <a:ext uri="{0D108BD9-81ED-4DB2-BD59-A6C34878D82A}">
                    <a16:rowId xmlns:a16="http://schemas.microsoft.com/office/drawing/2014/main" val="10003"/>
                  </a:ext>
                </a:extLst>
              </a:tr>
              <a:tr h="893618">
                <a:tc>
                  <a:txBody>
                    <a:bodyPr/>
                    <a:lstStyle/>
                    <a:p>
                      <a:pPr algn="ctr"/>
                      <a:r>
                        <a:rPr lang="en-US" sz="2400" b="1" dirty="0"/>
                        <a:t>4</a:t>
                      </a:r>
                    </a:p>
                  </a:txBody>
                  <a:tcPr marL="34168" marR="34168" marT="17084" marB="17084" anchor="ctr"/>
                </a:tc>
                <a:tc>
                  <a:txBody>
                    <a:bodyPr/>
                    <a:lstStyle/>
                    <a:p>
                      <a:r>
                        <a:rPr lang="en-US" sz="2400" b="1" dirty="0"/>
                        <a:t>Pointer</a:t>
                      </a:r>
                    </a:p>
                    <a:p>
                      <a:r>
                        <a:rPr lang="en-US" sz="2400" dirty="0"/>
                        <a:t>A pointer to parent process.</a:t>
                      </a:r>
                    </a:p>
                  </a:txBody>
                  <a:tcPr marL="34168" marR="34168" marT="17084" marB="17084"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93512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00602825"/>
              </p:ext>
            </p:extLst>
          </p:nvPr>
        </p:nvGraphicFramePr>
        <p:xfrm>
          <a:off x="803563" y="152400"/>
          <a:ext cx="10709563" cy="6594763"/>
        </p:xfrm>
        <a:graphic>
          <a:graphicData uri="http://schemas.openxmlformats.org/drawingml/2006/table">
            <a:tbl>
              <a:tblPr>
                <a:tableStyleId>{775DCB02-9BB8-47FD-8907-85C794F793BA}</a:tableStyleId>
              </a:tblPr>
              <a:tblGrid>
                <a:gridCol w="974698">
                  <a:extLst>
                    <a:ext uri="{9D8B030D-6E8A-4147-A177-3AD203B41FA5}">
                      <a16:colId xmlns:a16="http://schemas.microsoft.com/office/drawing/2014/main" val="20000"/>
                    </a:ext>
                  </a:extLst>
                </a:gridCol>
                <a:gridCol w="9734865">
                  <a:extLst>
                    <a:ext uri="{9D8B030D-6E8A-4147-A177-3AD203B41FA5}">
                      <a16:colId xmlns:a16="http://schemas.microsoft.com/office/drawing/2014/main" val="20001"/>
                    </a:ext>
                  </a:extLst>
                </a:gridCol>
              </a:tblGrid>
              <a:tr h="1161718">
                <a:tc>
                  <a:txBody>
                    <a:bodyPr/>
                    <a:lstStyle/>
                    <a:p>
                      <a:pPr algn="ctr"/>
                      <a:r>
                        <a:rPr lang="en-US" sz="2400" b="1" dirty="0"/>
                        <a:t>5</a:t>
                      </a:r>
                    </a:p>
                  </a:txBody>
                  <a:tcPr marL="34168" marR="34168" marT="17084" marB="17084" anchor="ctr"/>
                </a:tc>
                <a:tc>
                  <a:txBody>
                    <a:bodyPr/>
                    <a:lstStyle/>
                    <a:p>
                      <a:r>
                        <a:rPr lang="en-US" sz="2400" b="1" dirty="0"/>
                        <a:t>Program Counter</a:t>
                      </a:r>
                    </a:p>
                    <a:p>
                      <a:r>
                        <a:rPr lang="en-US" sz="2400" dirty="0"/>
                        <a:t>Program Counter is a pointer to the address of the next instruction to be executed for this process.</a:t>
                      </a:r>
                    </a:p>
                  </a:txBody>
                  <a:tcPr marL="34168" marR="34168" marT="17084" marB="17084" anchor="ctr"/>
                </a:tc>
                <a:extLst>
                  <a:ext uri="{0D108BD9-81ED-4DB2-BD59-A6C34878D82A}">
                    <a16:rowId xmlns:a16="http://schemas.microsoft.com/office/drawing/2014/main" val="10000"/>
                  </a:ext>
                </a:extLst>
              </a:tr>
              <a:tr h="1161718">
                <a:tc>
                  <a:txBody>
                    <a:bodyPr/>
                    <a:lstStyle/>
                    <a:p>
                      <a:pPr algn="ctr"/>
                      <a:r>
                        <a:rPr lang="en-US" sz="2400" b="1" dirty="0"/>
                        <a:t>6</a:t>
                      </a:r>
                    </a:p>
                  </a:txBody>
                  <a:tcPr marL="34168" marR="34168" marT="17084" marB="17084" anchor="ctr"/>
                </a:tc>
                <a:tc>
                  <a:txBody>
                    <a:bodyPr/>
                    <a:lstStyle/>
                    <a:p>
                      <a:r>
                        <a:rPr lang="en-US" sz="2400" b="1" dirty="0"/>
                        <a:t>CPU registers</a:t>
                      </a:r>
                    </a:p>
                    <a:p>
                      <a:r>
                        <a:rPr lang="en-US" sz="2400" dirty="0"/>
                        <a:t>Various CPU registers where process need to be stored for execution for running state.</a:t>
                      </a:r>
                    </a:p>
                  </a:txBody>
                  <a:tcPr marL="34168" marR="34168" marT="17084" marB="17084" anchor="ctr"/>
                </a:tc>
                <a:extLst>
                  <a:ext uri="{0D108BD9-81ED-4DB2-BD59-A6C34878D82A}">
                    <a16:rowId xmlns:a16="http://schemas.microsoft.com/office/drawing/2014/main" val="10001"/>
                  </a:ext>
                </a:extLst>
              </a:tr>
              <a:tr h="1161718">
                <a:tc>
                  <a:txBody>
                    <a:bodyPr/>
                    <a:lstStyle/>
                    <a:p>
                      <a:pPr algn="ctr"/>
                      <a:r>
                        <a:rPr lang="en-US" sz="2400" b="1" dirty="0"/>
                        <a:t>7</a:t>
                      </a:r>
                    </a:p>
                  </a:txBody>
                  <a:tcPr marL="34168" marR="34168" marT="17084" marB="17084" anchor="ctr"/>
                </a:tc>
                <a:tc>
                  <a:txBody>
                    <a:bodyPr/>
                    <a:lstStyle/>
                    <a:p>
                      <a:r>
                        <a:rPr lang="en-US" sz="2400" b="1" dirty="0"/>
                        <a:t>CPU Scheduling Information</a:t>
                      </a:r>
                    </a:p>
                    <a:p>
                      <a:r>
                        <a:rPr lang="en-US" sz="2400" dirty="0"/>
                        <a:t>Process priority and other scheduling information which is required to schedule the process.</a:t>
                      </a:r>
                    </a:p>
                  </a:txBody>
                  <a:tcPr marL="34168" marR="34168" marT="17084" marB="17084" anchor="ctr"/>
                </a:tc>
                <a:extLst>
                  <a:ext uri="{0D108BD9-81ED-4DB2-BD59-A6C34878D82A}">
                    <a16:rowId xmlns:a16="http://schemas.microsoft.com/office/drawing/2014/main" val="10002"/>
                  </a:ext>
                </a:extLst>
              </a:tr>
              <a:tr h="1161718">
                <a:tc>
                  <a:txBody>
                    <a:bodyPr/>
                    <a:lstStyle/>
                    <a:p>
                      <a:pPr algn="ctr"/>
                      <a:r>
                        <a:rPr lang="en-US" sz="2400" b="1" dirty="0"/>
                        <a:t>8</a:t>
                      </a:r>
                    </a:p>
                  </a:txBody>
                  <a:tcPr marL="34168" marR="34168" marT="17084" marB="17084" anchor="ctr"/>
                </a:tc>
                <a:tc>
                  <a:txBody>
                    <a:bodyPr/>
                    <a:lstStyle/>
                    <a:p>
                      <a:r>
                        <a:rPr lang="en-US" sz="2400" b="1" dirty="0"/>
                        <a:t>Memory management information</a:t>
                      </a:r>
                    </a:p>
                    <a:p>
                      <a:r>
                        <a:rPr lang="en-US" sz="2400" dirty="0"/>
                        <a:t>information of page table, memory limits, Segment table depending on memory used by the OS</a:t>
                      </a:r>
                    </a:p>
                  </a:txBody>
                  <a:tcPr marL="34168" marR="34168" marT="17084" marB="17084" anchor="ctr"/>
                </a:tc>
                <a:extLst>
                  <a:ext uri="{0D108BD9-81ED-4DB2-BD59-A6C34878D82A}">
                    <a16:rowId xmlns:a16="http://schemas.microsoft.com/office/drawing/2014/main" val="10003"/>
                  </a:ext>
                </a:extLst>
              </a:tr>
              <a:tr h="1161718">
                <a:tc>
                  <a:txBody>
                    <a:bodyPr/>
                    <a:lstStyle/>
                    <a:p>
                      <a:pPr algn="ctr"/>
                      <a:r>
                        <a:rPr lang="en-US" sz="2400" b="1" dirty="0"/>
                        <a:t>9</a:t>
                      </a:r>
                    </a:p>
                  </a:txBody>
                  <a:tcPr marL="34168" marR="34168" marT="17084" marB="17084" anchor="ctr"/>
                </a:tc>
                <a:tc>
                  <a:txBody>
                    <a:bodyPr/>
                    <a:lstStyle/>
                    <a:p>
                      <a:r>
                        <a:rPr lang="en-US" sz="2400" b="1" dirty="0"/>
                        <a:t>Accounting information</a:t>
                      </a:r>
                    </a:p>
                    <a:p>
                      <a:r>
                        <a:rPr lang="en-US" sz="2400" dirty="0"/>
                        <a:t>This includes the amount of CPU used for process execution, time limits, execution ID etc.</a:t>
                      </a:r>
                    </a:p>
                  </a:txBody>
                  <a:tcPr marL="34168" marR="34168" marT="17084" marB="17084" anchor="ctr"/>
                </a:tc>
                <a:extLst>
                  <a:ext uri="{0D108BD9-81ED-4DB2-BD59-A6C34878D82A}">
                    <a16:rowId xmlns:a16="http://schemas.microsoft.com/office/drawing/2014/main" val="10004"/>
                  </a:ext>
                </a:extLst>
              </a:tr>
              <a:tr h="786173">
                <a:tc>
                  <a:txBody>
                    <a:bodyPr/>
                    <a:lstStyle/>
                    <a:p>
                      <a:pPr algn="ctr"/>
                      <a:r>
                        <a:rPr lang="en-US" sz="2400" b="1" dirty="0"/>
                        <a:t>10</a:t>
                      </a:r>
                    </a:p>
                  </a:txBody>
                  <a:tcPr marL="34168" marR="34168" marT="17084" marB="17084" anchor="ctr"/>
                </a:tc>
                <a:tc>
                  <a:txBody>
                    <a:bodyPr/>
                    <a:lstStyle/>
                    <a:p>
                      <a:r>
                        <a:rPr lang="en-US" sz="2400" b="1" dirty="0"/>
                        <a:t>IO status information</a:t>
                      </a:r>
                    </a:p>
                    <a:p>
                      <a:r>
                        <a:rPr lang="en-US" sz="2400" dirty="0"/>
                        <a:t>list of I/O devices allocated to the process.</a:t>
                      </a:r>
                    </a:p>
                  </a:txBody>
                  <a:tcPr marL="34168" marR="34168" marT="17084" marB="17084"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94212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The PCB is maintained for a process throughout its lifetime, and is deleted once the process terminates.</a:t>
            </a:r>
          </a:p>
        </p:txBody>
      </p:sp>
    </p:spTree>
    <p:extLst>
      <p:ext uri="{BB962C8B-B14F-4D97-AF65-F5344CB8AC3E}">
        <p14:creationId xmlns:p14="http://schemas.microsoft.com/office/powerpoint/2010/main" val="681500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
            </a:r>
            <a:r>
              <a:rPr lang="en-US" b="1" dirty="0" smtClean="0"/>
              <a:t>ontext Switching</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IN" dirty="0"/>
              <a:t>Switching the CPU to another process requires </a:t>
            </a:r>
            <a:r>
              <a:rPr lang="en-IN" b="1" dirty="0"/>
              <a:t>saving</a:t>
            </a:r>
            <a:r>
              <a:rPr lang="en-IN" dirty="0"/>
              <a:t> the state of the old process and </a:t>
            </a:r>
            <a:r>
              <a:rPr lang="en-IN" b="1" dirty="0"/>
              <a:t>loading </a:t>
            </a:r>
            <a:r>
              <a:rPr lang="en-IN" dirty="0"/>
              <a:t>the saved state for the new process. This task is known as a </a:t>
            </a:r>
            <a:r>
              <a:rPr lang="en-IN" b="1" dirty="0"/>
              <a:t>Context Switch</a:t>
            </a:r>
            <a:r>
              <a:rPr lang="en-IN" dirty="0" smtClean="0"/>
              <a:t>.</a:t>
            </a:r>
            <a:endParaRPr lang="en-US" dirty="0" smtClean="0"/>
          </a:p>
          <a:p>
            <a:pPr marL="342900" indent="-342900" algn="just">
              <a:buFont typeface="Arial" panose="020B0604020202020204" pitchFamily="34" charset="0"/>
              <a:buChar char="•"/>
            </a:pPr>
            <a:r>
              <a:rPr lang="en-US" dirty="0" smtClean="0"/>
              <a:t>A </a:t>
            </a:r>
            <a:r>
              <a:rPr lang="en-US" dirty="0"/>
              <a:t>context switch is a procedure that a computer's CPU (central processing unit) follows to </a:t>
            </a:r>
            <a:r>
              <a:rPr lang="en-US" dirty="0">
                <a:solidFill>
                  <a:srgbClr val="FF0000"/>
                </a:solidFill>
              </a:rPr>
              <a:t>change from one task (or process) to another</a:t>
            </a:r>
            <a:r>
              <a:rPr lang="en-US" dirty="0"/>
              <a:t> while ensuring that the tasks do not conflict. </a:t>
            </a:r>
          </a:p>
          <a:p>
            <a:pPr marL="342900" indent="-342900" algn="just">
              <a:buFont typeface="Arial" panose="020B0604020202020204" pitchFamily="34" charset="0"/>
              <a:buChar char="•"/>
            </a:pPr>
            <a:r>
              <a:rPr lang="en-US" dirty="0"/>
              <a:t>Effective context switching is critical if a computer is to provide user-friendly </a:t>
            </a:r>
            <a:r>
              <a:rPr lang="en-US" dirty="0">
                <a:solidFill>
                  <a:srgbClr val="FF0000"/>
                </a:solidFill>
              </a:rPr>
              <a:t>multitasking</a:t>
            </a:r>
            <a:r>
              <a:rPr lang="en-US" dirty="0"/>
              <a:t>.</a:t>
            </a:r>
          </a:p>
        </p:txBody>
      </p:sp>
    </p:spTree>
    <p:extLst>
      <p:ext uri="{BB962C8B-B14F-4D97-AF65-F5344CB8AC3E}">
        <p14:creationId xmlns:p14="http://schemas.microsoft.com/office/powerpoint/2010/main" val="1956302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24200" y="304800"/>
            <a:ext cx="5334000" cy="6336240"/>
          </a:xfrm>
          <a:prstGeom prst="rect">
            <a:avLst/>
          </a:prstGeom>
        </p:spPr>
      </p:pic>
    </p:spTree>
    <p:extLst>
      <p:ext uri="{BB962C8B-B14F-4D97-AF65-F5344CB8AC3E}">
        <p14:creationId xmlns:p14="http://schemas.microsoft.com/office/powerpoint/2010/main" val="4024478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A context switch is the mechanism to </a:t>
            </a:r>
            <a:r>
              <a:rPr lang="en-US" dirty="0">
                <a:solidFill>
                  <a:srgbClr val="FF0000"/>
                </a:solidFill>
              </a:rPr>
              <a:t>store and restore the state</a:t>
            </a:r>
            <a:r>
              <a:rPr lang="en-US" dirty="0"/>
              <a:t> or context of a CPU in Process Control block so that a </a:t>
            </a:r>
            <a:r>
              <a:rPr lang="en-US" dirty="0">
                <a:solidFill>
                  <a:srgbClr val="FF0000"/>
                </a:solidFill>
              </a:rPr>
              <a:t>process execution can be resumed </a:t>
            </a:r>
            <a:r>
              <a:rPr lang="en-US" dirty="0"/>
              <a:t>from the same point at a later time.</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Using this technique, a context switcher enables multiple </a:t>
            </a:r>
            <a:r>
              <a:rPr lang="en-US" dirty="0">
                <a:solidFill>
                  <a:srgbClr val="FF0000"/>
                </a:solidFill>
              </a:rPr>
              <a:t>processes to share a single </a:t>
            </a:r>
            <a:r>
              <a:rPr lang="en-US" dirty="0"/>
              <a:t>CPU. Context switching is an essential part of a multitasking operating system features</a:t>
            </a:r>
            <a:r>
              <a:rPr lang="en-US" dirty="0" smtClean="0"/>
              <a:t>.</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231605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lgn="just"/>
            <a:r>
              <a:rPr lang="en-IN" dirty="0"/>
              <a:t>Context switch time is </a:t>
            </a:r>
            <a:r>
              <a:rPr lang="en-IN" b="1" dirty="0"/>
              <a:t>pure overhead</a:t>
            </a:r>
            <a:r>
              <a:rPr lang="en-IN" dirty="0"/>
              <a:t>, because the </a:t>
            </a:r>
            <a:r>
              <a:rPr lang="en-IN" b="1" dirty="0"/>
              <a:t>system does no useful work while switching</a:t>
            </a:r>
            <a:r>
              <a:rPr lang="en-IN" dirty="0"/>
              <a:t>. </a:t>
            </a:r>
            <a:endParaRPr lang="en-IN" dirty="0" smtClean="0"/>
          </a:p>
          <a:p>
            <a:pPr algn="just"/>
            <a:endParaRPr lang="en-IN" dirty="0"/>
          </a:p>
          <a:p>
            <a:pPr algn="just"/>
            <a:r>
              <a:rPr lang="en-IN" dirty="0"/>
              <a:t>Context Switching has become such a performance </a:t>
            </a:r>
            <a:r>
              <a:rPr lang="en-IN" b="1" dirty="0"/>
              <a:t>bottleneck</a:t>
            </a:r>
            <a:r>
              <a:rPr lang="en-IN" dirty="0"/>
              <a:t> that programmers are using new structures(threads) to avoid it whenever and wherever possible.</a:t>
            </a:r>
          </a:p>
          <a:p>
            <a:endParaRPr lang="en-IN" dirty="0"/>
          </a:p>
          <a:p>
            <a:endParaRPr lang="en-IN" dirty="0"/>
          </a:p>
        </p:txBody>
      </p:sp>
    </p:spTree>
    <p:extLst>
      <p:ext uri="{BB962C8B-B14F-4D97-AF65-F5344CB8AC3E}">
        <p14:creationId xmlns:p14="http://schemas.microsoft.com/office/powerpoint/2010/main" val="1400346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6604" y="2892570"/>
            <a:ext cx="4758792" cy="1072861"/>
          </a:xfrm>
        </p:spPr>
        <p:txBody>
          <a:bodyPr/>
          <a:lstStyle/>
          <a:p>
            <a:r>
              <a:rPr lang="en-IN" dirty="0" smtClean="0"/>
              <a:t>THREAD</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85195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6604" y="2892570"/>
            <a:ext cx="4758792" cy="1072861"/>
          </a:xfrm>
        </p:spPr>
        <p:txBody>
          <a:bodyPr/>
          <a:lstStyle/>
          <a:p>
            <a:r>
              <a:rPr lang="en-IN" dirty="0" smtClean="0"/>
              <a:t>PROCESS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37621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a:t>
            </a:r>
            <a:endParaRPr lang="en-IN" dirty="0"/>
          </a:p>
        </p:txBody>
      </p:sp>
      <p:sp>
        <p:nvSpPr>
          <p:cNvPr id="3" name="Text Placeholder 2"/>
          <p:cNvSpPr>
            <a:spLocks noGrp="1"/>
          </p:cNvSpPr>
          <p:nvPr>
            <p:ph type="body" idx="1"/>
          </p:nvPr>
        </p:nvSpPr>
        <p:spPr>
          <a:xfrm>
            <a:off x="838200" y="1825625"/>
            <a:ext cx="10515600" cy="4741430"/>
          </a:xfrm>
        </p:spPr>
        <p:txBody>
          <a:bodyPr/>
          <a:lstStyle/>
          <a:p>
            <a:pPr algn="just"/>
            <a:r>
              <a:rPr lang="en-IN" i="1" dirty="0"/>
              <a:t>A thread is a single sequence stream </a:t>
            </a:r>
            <a:r>
              <a:rPr lang="en-IN" i="1" dirty="0" smtClean="0"/>
              <a:t>within </a:t>
            </a:r>
            <a:r>
              <a:rPr lang="en-IN" i="1" dirty="0"/>
              <a:t>a process</a:t>
            </a:r>
            <a:r>
              <a:rPr lang="en-IN" dirty="0" smtClean="0"/>
              <a:t>.</a:t>
            </a:r>
          </a:p>
          <a:p>
            <a:pPr algn="just"/>
            <a:r>
              <a:rPr lang="en-IN" dirty="0"/>
              <a:t>T</a:t>
            </a:r>
            <a:r>
              <a:rPr lang="en-IN" dirty="0" smtClean="0"/>
              <a:t>hey </a:t>
            </a:r>
            <a:r>
              <a:rPr lang="en-IN" dirty="0"/>
              <a:t>are sometimes called </a:t>
            </a:r>
            <a:r>
              <a:rPr lang="en-IN" i="1" dirty="0"/>
              <a:t>lightweight </a:t>
            </a:r>
            <a:r>
              <a:rPr lang="en-IN" i="1" dirty="0" smtClean="0"/>
              <a:t>processes.</a:t>
            </a:r>
          </a:p>
          <a:p>
            <a:pPr algn="just"/>
            <a:r>
              <a:rPr lang="en-IN" dirty="0"/>
              <a:t>In a process, threads allow multiple executions of streams</a:t>
            </a:r>
            <a:r>
              <a:rPr lang="en-IN" dirty="0" smtClean="0"/>
              <a:t>.</a:t>
            </a:r>
          </a:p>
          <a:p>
            <a:pPr algn="just"/>
            <a:r>
              <a:rPr lang="en-IN" b="1" dirty="0"/>
              <a:t>Thread</a:t>
            </a:r>
            <a:r>
              <a:rPr lang="en-IN" dirty="0"/>
              <a:t> is an execution unit which consists of its own program counter, a stack, and a set of registers. </a:t>
            </a:r>
            <a:endParaRPr lang="en-IN" dirty="0" smtClean="0"/>
          </a:p>
          <a:p>
            <a:pPr algn="just"/>
            <a:r>
              <a:rPr lang="en-IN" dirty="0"/>
              <a:t>As each thread has its own independent resource for process execution, </a:t>
            </a:r>
            <a:r>
              <a:rPr lang="en-IN" dirty="0" smtClean="0"/>
              <a:t>multiple </a:t>
            </a:r>
            <a:r>
              <a:rPr lang="en-IN" dirty="0"/>
              <a:t>processes can be executed </a:t>
            </a:r>
            <a:r>
              <a:rPr lang="en-IN" dirty="0" smtClean="0"/>
              <a:t>parallel </a:t>
            </a:r>
            <a:r>
              <a:rPr lang="en-IN" dirty="0"/>
              <a:t>by increasing number of threads</a:t>
            </a:r>
            <a:r>
              <a:rPr lang="en-IN" dirty="0" smtClean="0"/>
              <a:t>.</a:t>
            </a:r>
          </a:p>
          <a:p>
            <a:pPr algn="just"/>
            <a:r>
              <a:rPr lang="en-US" dirty="0"/>
              <a:t>Each thread belongs to exactly one process and </a:t>
            </a:r>
            <a:r>
              <a:rPr lang="en-US" dirty="0">
                <a:solidFill>
                  <a:srgbClr val="FF0000"/>
                </a:solidFill>
              </a:rPr>
              <a:t>no thread can exist outside a process</a:t>
            </a:r>
            <a:r>
              <a:rPr lang="en-US" dirty="0"/>
              <a:t>. </a:t>
            </a:r>
          </a:p>
        </p:txBody>
      </p:sp>
    </p:spTree>
    <p:extLst>
      <p:ext uri="{BB962C8B-B14F-4D97-AF65-F5344CB8AC3E}">
        <p14:creationId xmlns:p14="http://schemas.microsoft.com/office/powerpoint/2010/main" val="3606630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Threads</a:t>
            </a:r>
            <a:endParaRPr lang="en-IN" dirty="0"/>
          </a:p>
        </p:txBody>
      </p:sp>
      <p:pic>
        <p:nvPicPr>
          <p:cNvPr id="5" name="Picture 4"/>
          <p:cNvPicPr>
            <a:picLocks noChangeAspect="1"/>
          </p:cNvPicPr>
          <p:nvPr/>
        </p:nvPicPr>
        <p:blipFill>
          <a:blip r:embed="rId2"/>
          <a:stretch>
            <a:fillRect/>
          </a:stretch>
        </p:blipFill>
        <p:spPr>
          <a:xfrm>
            <a:off x="1167246" y="1510144"/>
            <a:ext cx="9857509" cy="4928755"/>
          </a:xfrm>
          <a:prstGeom prst="rect">
            <a:avLst/>
          </a:prstGeom>
        </p:spPr>
      </p:pic>
    </p:spTree>
    <p:extLst>
      <p:ext uri="{BB962C8B-B14F-4D97-AF65-F5344CB8AC3E}">
        <p14:creationId xmlns:p14="http://schemas.microsoft.com/office/powerpoint/2010/main" val="31076901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Thread</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Threads </a:t>
            </a:r>
            <a:r>
              <a:rPr lang="en-US" dirty="0">
                <a:solidFill>
                  <a:srgbClr val="FF0000"/>
                </a:solidFill>
              </a:rPr>
              <a:t>minimize</a:t>
            </a:r>
            <a:r>
              <a:rPr lang="en-US" dirty="0"/>
              <a:t> the </a:t>
            </a:r>
            <a:r>
              <a:rPr lang="en-US" dirty="0">
                <a:solidFill>
                  <a:srgbClr val="FF0000"/>
                </a:solidFill>
              </a:rPr>
              <a:t>context switching </a:t>
            </a:r>
            <a:r>
              <a:rPr lang="en-US" dirty="0"/>
              <a:t>time.</a:t>
            </a:r>
          </a:p>
          <a:p>
            <a:pPr marL="342900" indent="-342900" algn="just">
              <a:buFont typeface="Arial" panose="020B0604020202020204" pitchFamily="34" charset="0"/>
              <a:buChar char="•"/>
            </a:pPr>
            <a:r>
              <a:rPr lang="en-US" dirty="0"/>
              <a:t>Use of threads provides </a:t>
            </a:r>
            <a:r>
              <a:rPr lang="en-US" dirty="0">
                <a:solidFill>
                  <a:srgbClr val="FF0000"/>
                </a:solidFill>
              </a:rPr>
              <a:t>concurrency</a:t>
            </a:r>
            <a:r>
              <a:rPr lang="en-US" dirty="0"/>
              <a:t> within a process.</a:t>
            </a:r>
          </a:p>
          <a:p>
            <a:pPr marL="342900" indent="-342900" algn="just">
              <a:buFont typeface="Arial" panose="020B0604020202020204" pitchFamily="34" charset="0"/>
              <a:buChar char="•"/>
            </a:pPr>
            <a:r>
              <a:rPr lang="en-US" dirty="0"/>
              <a:t>Efficient communication.</a:t>
            </a:r>
          </a:p>
          <a:p>
            <a:pPr marL="342900" indent="-342900" algn="just">
              <a:buFont typeface="Arial" panose="020B0604020202020204" pitchFamily="34" charset="0"/>
              <a:buChar char="•"/>
            </a:pPr>
            <a:r>
              <a:rPr lang="en-US" dirty="0"/>
              <a:t>It is </a:t>
            </a:r>
            <a:r>
              <a:rPr lang="en-US" dirty="0">
                <a:solidFill>
                  <a:srgbClr val="FF0000"/>
                </a:solidFill>
              </a:rPr>
              <a:t>more economical</a:t>
            </a:r>
            <a:r>
              <a:rPr lang="en-US" dirty="0"/>
              <a:t> to create and context switch threads.</a:t>
            </a:r>
          </a:p>
          <a:p>
            <a:pPr marL="342900" indent="-342900" algn="just">
              <a:buFont typeface="Arial" panose="020B0604020202020204" pitchFamily="34" charset="0"/>
              <a:buChar char="•"/>
            </a:pPr>
            <a:r>
              <a:rPr lang="en-US" dirty="0"/>
              <a:t>Threads allow utilization of multiprocessor architectures to a greater scale and efficiency.</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678926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23604" y="0"/>
            <a:ext cx="9144793" cy="6876884"/>
          </a:xfrm>
          <a:prstGeom prst="rect">
            <a:avLst/>
          </a:prstGeom>
        </p:spPr>
      </p:pic>
    </p:spTree>
    <p:extLst>
      <p:ext uri="{BB962C8B-B14F-4D97-AF65-F5344CB8AC3E}">
        <p14:creationId xmlns:p14="http://schemas.microsoft.com/office/powerpoint/2010/main" val="8899641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Thread</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b="1" dirty="0"/>
              <a:t>User Level Threads</a:t>
            </a:r>
            <a:r>
              <a:rPr lang="en-US" dirty="0"/>
              <a:t> − User managed threads.</a:t>
            </a:r>
          </a:p>
          <a:p>
            <a:pPr marL="514350" indent="-514350" algn="just">
              <a:buFont typeface="+mj-lt"/>
              <a:buAutoNum type="arabicPeriod"/>
            </a:pPr>
            <a:endParaRPr lang="en-US" dirty="0"/>
          </a:p>
          <a:p>
            <a:pPr marL="514350" indent="-514350" algn="just">
              <a:buFont typeface="+mj-lt"/>
              <a:buAutoNum type="arabicPeriod"/>
            </a:pPr>
            <a:r>
              <a:rPr lang="en-US" b="1" dirty="0"/>
              <a:t>Kernel Level Threads</a:t>
            </a:r>
            <a:r>
              <a:rPr lang="en-US" dirty="0"/>
              <a:t> − Operating System managed threads acting on kernel, an operating system core.</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9350067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User Level Threads</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In this case, the thread management </a:t>
            </a:r>
            <a:r>
              <a:rPr lang="en-US" dirty="0">
                <a:solidFill>
                  <a:srgbClr val="FF0000"/>
                </a:solidFill>
              </a:rPr>
              <a:t>kernel is not aware</a:t>
            </a:r>
            <a:r>
              <a:rPr lang="en-US" dirty="0"/>
              <a:t> of the existence of threads.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a:t>
            </a:r>
            <a:r>
              <a:rPr lang="en-US" dirty="0">
                <a:solidFill>
                  <a:srgbClr val="FF0000"/>
                </a:solidFill>
              </a:rPr>
              <a:t>thread library contains code </a:t>
            </a:r>
            <a:r>
              <a:rPr lang="en-US" dirty="0"/>
              <a:t>for creating and destroying threads, for passing message and data between threads, for scheduling thread execution and for saving and restoring thread contexts.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application starts with a single thread.</a:t>
            </a:r>
          </a:p>
        </p:txBody>
      </p:sp>
    </p:spTree>
    <p:extLst>
      <p:ext uri="{BB962C8B-B14F-4D97-AF65-F5344CB8AC3E}">
        <p14:creationId xmlns:p14="http://schemas.microsoft.com/office/powerpoint/2010/main" val="627737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4" name="Content Placeholder 3"/>
          <p:cNvPicPr>
            <a:picLocks noGrp="1" noChangeAspect="1"/>
          </p:cNvPicPr>
          <p:nvPr>
            <p:ph idx="1"/>
          </p:nvPr>
        </p:nvPicPr>
        <p:blipFill>
          <a:blip r:embed="rId2"/>
          <a:stretch>
            <a:fillRect/>
          </a:stretch>
        </p:blipFill>
        <p:spPr>
          <a:xfrm>
            <a:off x="1981200" y="1447800"/>
            <a:ext cx="8001000" cy="5181282"/>
          </a:xfrm>
          <a:prstGeom prst="rect">
            <a:avLst/>
          </a:prstGeom>
        </p:spPr>
      </p:pic>
    </p:spTree>
    <p:extLst>
      <p:ext uri="{BB962C8B-B14F-4D97-AF65-F5344CB8AC3E}">
        <p14:creationId xmlns:p14="http://schemas.microsoft.com/office/powerpoint/2010/main" val="619139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1516209"/>
            <a:ext cx="10515600" cy="891306"/>
          </a:xfrm>
        </p:spPr>
        <p:txBody>
          <a:bodyPr/>
          <a:lstStyle/>
          <a:p>
            <a:r>
              <a:rPr lang="en-US" dirty="0"/>
              <a:t>A</a:t>
            </a:r>
            <a:r>
              <a:rPr lang="en-US" dirty="0" smtClean="0"/>
              <a:t>dvantages</a:t>
            </a:r>
            <a:endParaRPr lang="en-US" dirty="0"/>
          </a:p>
        </p:txBody>
      </p:sp>
      <p:sp>
        <p:nvSpPr>
          <p:cNvPr id="3" name="Content Placeholder 2"/>
          <p:cNvSpPr>
            <a:spLocks noGrp="1"/>
          </p:cNvSpPr>
          <p:nvPr>
            <p:ph idx="1"/>
          </p:nvPr>
        </p:nvSpPr>
        <p:spPr>
          <a:xfrm>
            <a:off x="838200" y="2407515"/>
            <a:ext cx="10515600" cy="4351338"/>
          </a:xfrm>
        </p:spPr>
        <p:txBody>
          <a:bodyPr>
            <a:normAutofit/>
          </a:bodyPr>
          <a:lstStyle/>
          <a:p>
            <a:pPr marL="342900" indent="-342900" algn="just">
              <a:buFont typeface="Arial" panose="020B0604020202020204" pitchFamily="34" charset="0"/>
              <a:buChar char="•"/>
            </a:pPr>
            <a:r>
              <a:rPr lang="en-US" dirty="0"/>
              <a:t>Thread switching does </a:t>
            </a:r>
            <a:r>
              <a:rPr lang="en-US" dirty="0">
                <a:solidFill>
                  <a:srgbClr val="FF0000"/>
                </a:solidFill>
              </a:rPr>
              <a:t>not require Kernel</a:t>
            </a:r>
            <a:r>
              <a:rPr lang="en-US" dirty="0"/>
              <a:t> mode </a:t>
            </a:r>
            <a:r>
              <a:rPr lang="en-US" dirty="0">
                <a:solidFill>
                  <a:srgbClr val="FF0000"/>
                </a:solidFill>
              </a:rPr>
              <a:t>privileges</a:t>
            </a:r>
            <a:r>
              <a:rPr lang="en-US" dirty="0"/>
              <a:t>.</a:t>
            </a:r>
          </a:p>
          <a:p>
            <a:pPr marL="342900" indent="-342900" algn="just">
              <a:buFont typeface="Arial" panose="020B0604020202020204" pitchFamily="34" charset="0"/>
              <a:buChar char="•"/>
            </a:pPr>
            <a:r>
              <a:rPr lang="en-US" dirty="0"/>
              <a:t>User level thread can </a:t>
            </a:r>
            <a:r>
              <a:rPr lang="en-US" dirty="0">
                <a:solidFill>
                  <a:srgbClr val="FF0000"/>
                </a:solidFill>
              </a:rPr>
              <a:t>run on any operating system.</a:t>
            </a:r>
          </a:p>
          <a:p>
            <a:pPr marL="342900" indent="-342900" algn="just">
              <a:buFont typeface="Arial" panose="020B0604020202020204" pitchFamily="34" charset="0"/>
              <a:buChar char="•"/>
            </a:pPr>
            <a:r>
              <a:rPr lang="en-US" dirty="0">
                <a:solidFill>
                  <a:srgbClr val="FF0000"/>
                </a:solidFill>
              </a:rPr>
              <a:t>Scheduling can be application specific</a:t>
            </a:r>
            <a:r>
              <a:rPr lang="en-US" dirty="0"/>
              <a:t> in the user level thread.</a:t>
            </a:r>
          </a:p>
          <a:p>
            <a:pPr marL="342900" indent="-342900" algn="just">
              <a:buFont typeface="Arial" panose="020B0604020202020204" pitchFamily="34" charset="0"/>
              <a:buChar char="•"/>
            </a:pPr>
            <a:r>
              <a:rPr lang="en-US" dirty="0"/>
              <a:t>User level threads are </a:t>
            </a:r>
            <a:r>
              <a:rPr lang="en-US" dirty="0">
                <a:solidFill>
                  <a:srgbClr val="FF0000"/>
                </a:solidFill>
              </a:rPr>
              <a:t>fast</a:t>
            </a:r>
            <a:r>
              <a:rPr lang="en-US" dirty="0"/>
              <a:t> to create and manage</a:t>
            </a:r>
            <a:r>
              <a:rPr lang="en-US" dirty="0" smtClean="0"/>
              <a:t>.</a:t>
            </a:r>
          </a:p>
          <a:p>
            <a:pPr marL="342900" indent="-342900" algn="just">
              <a:buFont typeface="Arial" panose="020B0604020202020204" pitchFamily="34" charset="0"/>
              <a:buChar char="•"/>
            </a:pPr>
            <a:endParaRPr lang="en-US" dirty="0"/>
          </a:p>
          <a:p>
            <a:pPr marL="0" indent="0" algn="just">
              <a:buNone/>
            </a:pPr>
            <a:r>
              <a:rPr lang="en-US" sz="4400" dirty="0" smtClean="0"/>
              <a:t>Disadvantages</a:t>
            </a:r>
          </a:p>
          <a:p>
            <a:pPr marL="342900" indent="-342900" algn="just">
              <a:buFont typeface="Arial" panose="020B0604020202020204" pitchFamily="34" charset="0"/>
              <a:buChar char="•"/>
            </a:pPr>
            <a:r>
              <a:rPr lang="en-US" dirty="0"/>
              <a:t>Multithreaded application cannot take advantage of multiprocessing.</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77991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Kernel Level Threads</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In this case, thread </a:t>
            </a:r>
            <a:r>
              <a:rPr lang="en-US" dirty="0">
                <a:solidFill>
                  <a:srgbClr val="FF0000"/>
                </a:solidFill>
              </a:rPr>
              <a:t>management</a:t>
            </a:r>
            <a:r>
              <a:rPr lang="en-US" dirty="0"/>
              <a:t> is done by the </a:t>
            </a:r>
            <a:r>
              <a:rPr lang="en-US" dirty="0">
                <a:solidFill>
                  <a:srgbClr val="FF0000"/>
                </a:solidFill>
              </a:rPr>
              <a:t>Kernel</a:t>
            </a:r>
            <a:r>
              <a:rPr lang="en-US" dirty="0"/>
              <a:t>. </a:t>
            </a:r>
          </a:p>
          <a:p>
            <a:pPr marL="342900" indent="-342900" algn="just">
              <a:buFont typeface="Arial" panose="020B0604020202020204" pitchFamily="34" charset="0"/>
              <a:buChar char="•"/>
            </a:pPr>
            <a:r>
              <a:rPr lang="en-US" dirty="0"/>
              <a:t>There is no thread management code in the application area. </a:t>
            </a:r>
          </a:p>
          <a:p>
            <a:pPr marL="342900" indent="-342900" algn="just">
              <a:buFont typeface="Arial" panose="020B0604020202020204" pitchFamily="34" charset="0"/>
              <a:buChar char="•"/>
            </a:pPr>
            <a:r>
              <a:rPr lang="en-US" dirty="0"/>
              <a:t>Kernel threads are </a:t>
            </a:r>
            <a:r>
              <a:rPr lang="en-US" dirty="0">
                <a:solidFill>
                  <a:srgbClr val="FF0000"/>
                </a:solidFill>
              </a:rPr>
              <a:t>supported directly by the operating system.</a:t>
            </a:r>
          </a:p>
          <a:p>
            <a:pPr marL="342900" indent="-342900" algn="just">
              <a:buFont typeface="Arial" panose="020B0604020202020204" pitchFamily="34" charset="0"/>
              <a:buChar char="•"/>
            </a:pPr>
            <a:r>
              <a:rPr lang="en-US" dirty="0"/>
              <a:t>The Kernel performs thread creation, scheduling and management in Kernel space. </a:t>
            </a:r>
          </a:p>
        </p:txBody>
      </p:sp>
    </p:spTree>
    <p:extLst>
      <p:ext uri="{BB962C8B-B14F-4D97-AF65-F5344CB8AC3E}">
        <p14:creationId xmlns:p14="http://schemas.microsoft.com/office/powerpoint/2010/main" val="3614172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dvantages</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Kernel can </a:t>
            </a:r>
            <a:r>
              <a:rPr lang="en-US" dirty="0">
                <a:solidFill>
                  <a:srgbClr val="FF0000"/>
                </a:solidFill>
              </a:rPr>
              <a:t>simultaneously schedule multiple threads</a:t>
            </a:r>
            <a:r>
              <a:rPr lang="en-US" dirty="0"/>
              <a:t> from the same process on multiple processes.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If one thread in a process is blocked, the Kernel can schedule another thread of the same process.</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77487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a:t>
            </a:r>
            <a:endParaRPr lang="en-IN" dirty="0"/>
          </a:p>
        </p:txBody>
      </p:sp>
      <p:sp>
        <p:nvSpPr>
          <p:cNvPr id="3" name="Text Placeholder 2"/>
          <p:cNvSpPr>
            <a:spLocks noGrp="1"/>
          </p:cNvSpPr>
          <p:nvPr>
            <p:ph type="body" idx="1"/>
          </p:nvPr>
        </p:nvSpPr>
        <p:spPr/>
        <p:txBody>
          <a:bodyPr/>
          <a:lstStyle/>
          <a:p>
            <a:pPr algn="just">
              <a:lnSpc>
                <a:spcPct val="100000"/>
              </a:lnSpc>
            </a:pPr>
            <a:r>
              <a:rPr lang="en-IN" dirty="0"/>
              <a:t>A process is a program in execution</a:t>
            </a:r>
            <a:r>
              <a:rPr lang="en-IN" dirty="0" smtClean="0"/>
              <a:t>.</a:t>
            </a:r>
          </a:p>
          <a:p>
            <a:pPr algn="just">
              <a:lnSpc>
                <a:spcPct val="100000"/>
              </a:lnSpc>
            </a:pPr>
            <a:r>
              <a:rPr lang="en-IN" dirty="0"/>
              <a:t>Process is not as same as program code but a lot more than it</a:t>
            </a:r>
            <a:r>
              <a:rPr lang="en-IN" dirty="0" smtClean="0"/>
              <a:t>.</a:t>
            </a:r>
          </a:p>
          <a:p>
            <a:pPr algn="just">
              <a:lnSpc>
                <a:spcPct val="100000"/>
              </a:lnSpc>
            </a:pPr>
            <a:r>
              <a:rPr lang="en-IN" dirty="0" smtClean="0"/>
              <a:t>A </a:t>
            </a:r>
            <a:r>
              <a:rPr lang="en-IN" dirty="0"/>
              <a:t>process is an 'active' entity as opposed to program which is considered to be a 'passive' entity. Attributes held by process include hardware state, memory, CPU etc</a:t>
            </a:r>
            <a:r>
              <a:rPr lang="en-IN" dirty="0" smtClean="0"/>
              <a:t>.</a:t>
            </a:r>
          </a:p>
          <a:p>
            <a:pPr algn="just">
              <a:lnSpc>
                <a:spcPct val="100000"/>
              </a:lnSpc>
            </a:pPr>
            <a:endParaRPr lang="en-IN" dirty="0"/>
          </a:p>
        </p:txBody>
      </p:sp>
    </p:spTree>
    <p:extLst>
      <p:ext uri="{BB962C8B-B14F-4D97-AF65-F5344CB8AC3E}">
        <p14:creationId xmlns:p14="http://schemas.microsoft.com/office/powerpoint/2010/main" val="2604255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Kernel threads are generally </a:t>
            </a:r>
            <a:r>
              <a:rPr lang="en-US" dirty="0">
                <a:solidFill>
                  <a:srgbClr val="FF0000"/>
                </a:solidFill>
              </a:rPr>
              <a:t>slower</a:t>
            </a:r>
            <a:r>
              <a:rPr lang="en-US" dirty="0"/>
              <a:t> to create and manage than the user threads.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Transfer of control from one thread to another within the same process </a:t>
            </a:r>
            <a:r>
              <a:rPr lang="en-US" dirty="0">
                <a:solidFill>
                  <a:srgbClr val="FF0000"/>
                </a:solidFill>
              </a:rPr>
              <a:t>requires a mode switch to the Kernel.</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890538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Multithreading</a:t>
            </a:r>
            <a:endParaRPr lang="en-IN" dirty="0"/>
          </a:p>
        </p:txBody>
      </p:sp>
      <p:sp>
        <p:nvSpPr>
          <p:cNvPr id="3" name="Text Placeholder 2"/>
          <p:cNvSpPr>
            <a:spLocks noGrp="1"/>
          </p:cNvSpPr>
          <p:nvPr>
            <p:ph type="body" idx="1"/>
          </p:nvPr>
        </p:nvSpPr>
        <p:spPr/>
        <p:txBody>
          <a:bodyPr/>
          <a:lstStyle/>
          <a:p>
            <a:r>
              <a:rPr lang="en-IN" dirty="0" smtClean="0"/>
              <a:t>Ability of operating system to execute multiple threads.</a:t>
            </a:r>
          </a:p>
          <a:p>
            <a:r>
              <a:rPr lang="en-US" dirty="0"/>
              <a:t>Some operating system provide a </a:t>
            </a:r>
            <a:r>
              <a:rPr lang="en-US" dirty="0">
                <a:solidFill>
                  <a:srgbClr val="FF0000"/>
                </a:solidFill>
              </a:rPr>
              <a:t>combined</a:t>
            </a:r>
            <a:r>
              <a:rPr lang="en-US" dirty="0"/>
              <a:t> user level thread and Kernel level thread facility.</a:t>
            </a:r>
          </a:p>
          <a:p>
            <a:pPr marL="0" indent="0">
              <a:buNone/>
            </a:pPr>
            <a:endParaRPr lang="en-IN" dirty="0" smtClean="0"/>
          </a:p>
          <a:p>
            <a:r>
              <a:rPr lang="en-IN" dirty="0" smtClean="0"/>
              <a:t>Multithreading Models</a:t>
            </a:r>
          </a:p>
          <a:p>
            <a:pPr lvl="1">
              <a:buFont typeface="+mj-lt"/>
              <a:buAutoNum type="arabicPeriod"/>
            </a:pPr>
            <a:r>
              <a:rPr lang="en-IN" dirty="0"/>
              <a:t>Many to One Model</a:t>
            </a:r>
          </a:p>
          <a:p>
            <a:pPr lvl="1">
              <a:buFont typeface="+mj-lt"/>
              <a:buAutoNum type="arabicPeriod"/>
            </a:pPr>
            <a:r>
              <a:rPr lang="en-IN" dirty="0"/>
              <a:t>One to One Model</a:t>
            </a:r>
          </a:p>
          <a:p>
            <a:pPr lvl="1">
              <a:buFont typeface="+mj-lt"/>
              <a:buAutoNum type="arabicPeriod"/>
            </a:pPr>
            <a:r>
              <a:rPr lang="en-IN" dirty="0"/>
              <a:t>Many to Many Model</a:t>
            </a:r>
          </a:p>
          <a:p>
            <a:endParaRPr lang="en-IN" dirty="0"/>
          </a:p>
        </p:txBody>
      </p:sp>
    </p:spTree>
    <p:extLst>
      <p:ext uri="{BB962C8B-B14F-4D97-AF65-F5344CB8AC3E}">
        <p14:creationId xmlns:p14="http://schemas.microsoft.com/office/powerpoint/2010/main" val="1360500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Many to One Model</a:t>
            </a:r>
            <a:endParaRPr lang="en-IN" dirty="0"/>
          </a:p>
        </p:txBody>
      </p:sp>
      <p:sp>
        <p:nvSpPr>
          <p:cNvPr id="3" name="Text Placeholder 2"/>
          <p:cNvSpPr>
            <a:spLocks noGrp="1"/>
          </p:cNvSpPr>
          <p:nvPr>
            <p:ph type="body" idx="1"/>
          </p:nvPr>
        </p:nvSpPr>
        <p:spPr/>
        <p:txBody>
          <a:bodyPr/>
          <a:lstStyle/>
          <a:p>
            <a:r>
              <a:rPr lang="en-IN" dirty="0"/>
              <a:t>In the </a:t>
            </a:r>
            <a:r>
              <a:rPr lang="en-IN" b="1" dirty="0"/>
              <a:t>many to one</a:t>
            </a:r>
            <a:r>
              <a:rPr lang="en-IN" dirty="0"/>
              <a:t> model, many user-level threads are all mapped onto a single kernel thread.</a:t>
            </a:r>
          </a:p>
          <a:p>
            <a:r>
              <a:rPr lang="en-IN" dirty="0"/>
              <a:t>Thread management is handled by the thread library in user space, which is efficient in nature.</a:t>
            </a:r>
          </a:p>
          <a:p>
            <a:endParaRPr lang="en-IN" dirty="0"/>
          </a:p>
        </p:txBody>
      </p:sp>
      <p:pic>
        <p:nvPicPr>
          <p:cNvPr id="1026" name="Picture 2" descr="Many to One thread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0218" y="3247903"/>
            <a:ext cx="4211782" cy="361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552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One to One </a:t>
            </a:r>
            <a:r>
              <a:rPr lang="en-IN" b="1" dirty="0" smtClean="0"/>
              <a:t>Model</a:t>
            </a:r>
            <a:endParaRPr lang="en-IN" dirty="0"/>
          </a:p>
        </p:txBody>
      </p:sp>
      <p:sp>
        <p:nvSpPr>
          <p:cNvPr id="3" name="Text Placeholder 2"/>
          <p:cNvSpPr>
            <a:spLocks noGrp="1"/>
          </p:cNvSpPr>
          <p:nvPr>
            <p:ph type="body" idx="1"/>
          </p:nvPr>
        </p:nvSpPr>
        <p:spPr>
          <a:xfrm>
            <a:off x="838200" y="1603953"/>
            <a:ext cx="10515600" cy="4351338"/>
          </a:xfrm>
        </p:spPr>
        <p:txBody>
          <a:bodyPr/>
          <a:lstStyle/>
          <a:p>
            <a:pPr algn="just"/>
            <a:r>
              <a:rPr lang="en-IN" dirty="0"/>
              <a:t>The </a:t>
            </a:r>
            <a:r>
              <a:rPr lang="en-IN" b="1" dirty="0"/>
              <a:t>one to one</a:t>
            </a:r>
            <a:r>
              <a:rPr lang="en-IN" dirty="0"/>
              <a:t> model creates a separate kernel thread to handle each and every user thread.</a:t>
            </a:r>
          </a:p>
          <a:p>
            <a:pPr algn="just"/>
            <a:r>
              <a:rPr lang="en-IN" dirty="0"/>
              <a:t>Most implementations of this model place a limit on how many threads can be created.</a:t>
            </a:r>
          </a:p>
          <a:p>
            <a:pPr algn="just"/>
            <a:r>
              <a:rPr lang="en-IN" dirty="0"/>
              <a:t>Linux and Windows from 95 to XP implement the one-to-one model for threads.</a:t>
            </a:r>
          </a:p>
          <a:p>
            <a:endParaRPr lang="en-IN" dirty="0"/>
          </a:p>
        </p:txBody>
      </p:sp>
      <p:pic>
        <p:nvPicPr>
          <p:cNvPr id="2050" name="Picture 2" descr="One to One thread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3823855"/>
            <a:ext cx="3539836" cy="303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996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Many to Many </a:t>
            </a:r>
            <a:r>
              <a:rPr lang="en-IN" b="1" dirty="0" smtClean="0"/>
              <a:t>Model</a:t>
            </a:r>
            <a:endParaRPr lang="en-IN" dirty="0"/>
          </a:p>
        </p:txBody>
      </p:sp>
      <p:sp>
        <p:nvSpPr>
          <p:cNvPr id="3" name="Text Placeholder 2"/>
          <p:cNvSpPr>
            <a:spLocks noGrp="1"/>
          </p:cNvSpPr>
          <p:nvPr>
            <p:ph type="body" idx="1"/>
          </p:nvPr>
        </p:nvSpPr>
        <p:spPr>
          <a:xfrm>
            <a:off x="838200" y="1590098"/>
            <a:ext cx="10515600" cy="4351338"/>
          </a:xfrm>
        </p:spPr>
        <p:txBody>
          <a:bodyPr/>
          <a:lstStyle/>
          <a:p>
            <a:r>
              <a:rPr lang="en-IN" dirty="0"/>
              <a:t>The </a:t>
            </a:r>
            <a:r>
              <a:rPr lang="en-IN" b="1" dirty="0"/>
              <a:t>many to many</a:t>
            </a:r>
            <a:r>
              <a:rPr lang="en-IN" dirty="0"/>
              <a:t> model multiplexes any number of user threads onto an equal or smaller number of kernel threads, combining the best features of the one-to-one and many-to-one models.</a:t>
            </a:r>
          </a:p>
          <a:p>
            <a:r>
              <a:rPr lang="en-IN" dirty="0"/>
              <a:t>Users can create any number of the threads.</a:t>
            </a:r>
          </a:p>
          <a:p>
            <a:r>
              <a:rPr lang="en-IN" dirty="0"/>
              <a:t>Blocking the kernel system calls does not block the entire process.</a:t>
            </a:r>
          </a:p>
          <a:p>
            <a:r>
              <a:rPr lang="en-IN" dirty="0"/>
              <a:t>Processes can be split across multiple processors</a:t>
            </a:r>
            <a:r>
              <a:rPr lang="en-IN" dirty="0" smtClean="0"/>
              <a:t>.</a:t>
            </a:r>
          </a:p>
          <a:p>
            <a:endParaRPr lang="en-IN" dirty="0"/>
          </a:p>
          <a:p>
            <a:endParaRPr lang="en-IN" dirty="0"/>
          </a:p>
        </p:txBody>
      </p:sp>
      <p:pic>
        <p:nvPicPr>
          <p:cNvPr id="3074" name="Picture 2" descr="Many to Many thread model"/>
          <p:cNvPicPr>
            <a:picLocks noChangeAspect="1" noChangeArrowheads="1"/>
          </p:cNvPicPr>
          <p:nvPr/>
        </p:nvPicPr>
        <p:blipFill rotWithShape="1">
          <a:blip r:embed="rId2">
            <a:extLst>
              <a:ext uri="{28A0092B-C50C-407E-A947-70E740481C1C}">
                <a14:useLocalDpi xmlns:a14="http://schemas.microsoft.com/office/drawing/2010/main" val="0"/>
              </a:ext>
            </a:extLst>
          </a:blip>
          <a:srcRect t="8462"/>
          <a:stretch/>
        </p:blipFill>
        <p:spPr bwMode="auto">
          <a:xfrm>
            <a:off x="8312727" y="3814263"/>
            <a:ext cx="3879273" cy="304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677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IN" b="1" dirty="0"/>
              <a:t>Benefits of Multithreading</a:t>
            </a:r>
          </a:p>
          <a:p>
            <a:pPr algn="just">
              <a:buFont typeface="Wingdings" panose="05000000000000000000" pitchFamily="2" charset="2"/>
              <a:buChar char="§"/>
            </a:pPr>
            <a:r>
              <a:rPr lang="en-IN" dirty="0"/>
              <a:t>Responsiveness</a:t>
            </a:r>
          </a:p>
          <a:p>
            <a:pPr algn="just">
              <a:buFont typeface="Wingdings" panose="05000000000000000000" pitchFamily="2" charset="2"/>
              <a:buChar char="§"/>
            </a:pPr>
            <a:r>
              <a:rPr lang="en-IN" dirty="0"/>
              <a:t>Resource sharing, hence allowing better utilization of resources.</a:t>
            </a:r>
          </a:p>
          <a:p>
            <a:pPr algn="just">
              <a:buFont typeface="Wingdings" panose="05000000000000000000" pitchFamily="2" charset="2"/>
              <a:buChar char="§"/>
            </a:pPr>
            <a:r>
              <a:rPr lang="en-IN" dirty="0" smtClean="0"/>
              <a:t>Economy: </a:t>
            </a:r>
            <a:r>
              <a:rPr lang="en-IN" dirty="0"/>
              <a:t>Creating and managing threads becomes easier.</a:t>
            </a:r>
          </a:p>
          <a:p>
            <a:pPr algn="just">
              <a:buFont typeface="Wingdings" panose="05000000000000000000" pitchFamily="2" charset="2"/>
              <a:buChar char="§"/>
            </a:pPr>
            <a:r>
              <a:rPr lang="en-IN" smtClean="0"/>
              <a:t>Scalability: </a:t>
            </a:r>
            <a:r>
              <a:rPr lang="en-IN" dirty="0"/>
              <a:t>One thread runs on one CPU. In Multithreaded processes, threads can be distributed over a series of processors to scale.</a:t>
            </a:r>
          </a:p>
          <a:p>
            <a:pPr algn="just">
              <a:buFont typeface="Wingdings" panose="05000000000000000000" pitchFamily="2" charset="2"/>
              <a:buChar char="§"/>
            </a:pPr>
            <a:r>
              <a:rPr lang="en-IN" dirty="0"/>
              <a:t>Context Switching is smooth. Context switching refers to the procedure followed by CPU to change from one task to another.</a:t>
            </a:r>
          </a:p>
          <a:p>
            <a:endParaRPr lang="en-IN" dirty="0"/>
          </a:p>
        </p:txBody>
      </p:sp>
    </p:spTree>
    <p:extLst>
      <p:ext uri="{BB962C8B-B14F-4D97-AF65-F5344CB8AC3E}">
        <p14:creationId xmlns:p14="http://schemas.microsoft.com/office/powerpoint/2010/main" val="2301097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16414"/>
            <a:ext cx="8839200" cy="1371600"/>
          </a:xfrm>
        </p:spPr>
        <p:txBody>
          <a:bodyPr>
            <a:normAutofit/>
          </a:bodyPr>
          <a:lstStyle/>
          <a:p>
            <a:r>
              <a:rPr lang="en-US" b="1" dirty="0"/>
              <a:t>User-Level &amp; Kernel-Level Thread</a:t>
            </a: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65564" y="1612709"/>
            <a:ext cx="8733147" cy="4095363"/>
          </a:xfrm>
          <a:prstGeom prst="rect">
            <a:avLst/>
          </a:prstGeom>
        </p:spPr>
      </p:pic>
    </p:spTree>
    <p:extLst>
      <p:ext uri="{BB962C8B-B14F-4D97-AF65-F5344CB8AC3E}">
        <p14:creationId xmlns:p14="http://schemas.microsoft.com/office/powerpoint/2010/main" val="2063365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6604" y="2892570"/>
            <a:ext cx="4758792" cy="1072861"/>
          </a:xfrm>
        </p:spPr>
        <p:txBody>
          <a:bodyPr/>
          <a:lstStyle/>
          <a:p>
            <a:r>
              <a:rPr lang="en-IN" b="1" dirty="0" smtClean="0"/>
              <a:t>PROCESS SCHEDULING</a:t>
            </a:r>
            <a:endParaRPr lang="en-IN"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796035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Scheduling</a:t>
            </a:r>
            <a:endParaRPr lang="en-IN" dirty="0"/>
          </a:p>
        </p:txBody>
      </p:sp>
      <p:sp>
        <p:nvSpPr>
          <p:cNvPr id="3" name="Text Placeholder 2"/>
          <p:cNvSpPr>
            <a:spLocks noGrp="1"/>
          </p:cNvSpPr>
          <p:nvPr>
            <p:ph type="body" idx="1"/>
          </p:nvPr>
        </p:nvSpPr>
        <p:spPr/>
        <p:txBody>
          <a:bodyPr/>
          <a:lstStyle/>
          <a:p>
            <a:pPr algn="just"/>
            <a:r>
              <a:rPr lang="en-IN" dirty="0"/>
              <a:t>The act of determining which process is in the </a:t>
            </a:r>
            <a:r>
              <a:rPr lang="en-IN" b="1" dirty="0"/>
              <a:t>ready</a:t>
            </a:r>
            <a:r>
              <a:rPr lang="en-IN" dirty="0"/>
              <a:t> state, and should be moved to the </a:t>
            </a:r>
            <a:r>
              <a:rPr lang="en-IN" b="1" dirty="0"/>
              <a:t>running</a:t>
            </a:r>
            <a:r>
              <a:rPr lang="en-IN" dirty="0"/>
              <a:t> state is known as </a:t>
            </a:r>
            <a:r>
              <a:rPr lang="en-IN" b="1" dirty="0"/>
              <a:t>Process Scheduling</a:t>
            </a:r>
            <a:r>
              <a:rPr lang="en-IN" dirty="0" smtClean="0"/>
              <a:t>.</a:t>
            </a:r>
          </a:p>
          <a:p>
            <a:pPr algn="just"/>
            <a:endParaRPr lang="en-IN" dirty="0" smtClean="0"/>
          </a:p>
          <a:p>
            <a:pPr algn="just"/>
            <a:r>
              <a:rPr lang="en-IN" dirty="0"/>
              <a:t>The prime aim of the process scheduling system is to </a:t>
            </a:r>
            <a:r>
              <a:rPr lang="en-IN" u="sng" dirty="0"/>
              <a:t>keep the CPU busy </a:t>
            </a:r>
            <a:r>
              <a:rPr lang="en-IN" dirty="0"/>
              <a:t>all the time and to deliver minimum response time for all programs. For achieving this, the scheduler must apply appropriate rules for swapping processes IN and OUT of </a:t>
            </a:r>
            <a:r>
              <a:rPr lang="en-IN" dirty="0" smtClean="0"/>
              <a:t>CPU.</a:t>
            </a:r>
          </a:p>
        </p:txBody>
      </p:sp>
    </p:spTree>
    <p:extLst>
      <p:ext uri="{BB962C8B-B14F-4D97-AF65-F5344CB8AC3E}">
        <p14:creationId xmlns:p14="http://schemas.microsoft.com/office/powerpoint/2010/main" val="2363741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342900" indent="-342900" algn="just">
              <a:buFont typeface="Arial" panose="020B0604020202020204" pitchFamily="34" charset="0"/>
              <a:buChar char="•"/>
            </a:pPr>
            <a:r>
              <a:rPr lang="en-US" dirty="0"/>
              <a:t>Process scheduling is a process which </a:t>
            </a:r>
            <a:r>
              <a:rPr lang="en-US" dirty="0">
                <a:solidFill>
                  <a:srgbClr val="FF0000"/>
                </a:solidFill>
              </a:rPr>
              <a:t>allows one process to use the CPU while the execution of another process is on hold</a:t>
            </a:r>
            <a:r>
              <a:rPr lang="en-US" dirty="0"/>
              <a:t>(in waiting state) due to unavailability of any resource like I/O </a:t>
            </a:r>
            <a:r>
              <a:rPr lang="en-US" dirty="0" err="1"/>
              <a:t>etc</a:t>
            </a:r>
            <a:r>
              <a:rPr lang="en-US" dirty="0"/>
              <a:t>, thereby making full use of CPU.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aim of CPU scheduling is to make the system </a:t>
            </a:r>
            <a:r>
              <a:rPr lang="en-US" dirty="0">
                <a:solidFill>
                  <a:srgbClr val="FF0000"/>
                </a:solidFill>
              </a:rPr>
              <a:t>efficient, fast and fair</a:t>
            </a:r>
            <a:r>
              <a:rPr lang="en-US" dirty="0"/>
              <a:t>. </a:t>
            </a:r>
          </a:p>
          <a:p>
            <a:endParaRPr lang="en-IN" dirty="0"/>
          </a:p>
        </p:txBody>
      </p:sp>
    </p:spTree>
    <p:extLst>
      <p:ext uri="{BB962C8B-B14F-4D97-AF65-F5344CB8AC3E}">
        <p14:creationId xmlns:p14="http://schemas.microsoft.com/office/powerpoint/2010/main" val="205091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OS Process-related Goals </a:t>
            </a:r>
          </a:p>
        </p:txBody>
      </p:sp>
      <p:sp>
        <p:nvSpPr>
          <p:cNvPr id="4" name="Rectangle 3"/>
          <p:cNvSpPr>
            <a:spLocks noGrp="1" noChangeArrowheads="1"/>
          </p:cNvSpPr>
          <p:nvPr>
            <p:ph idx="1"/>
          </p:nvPr>
        </p:nvSpPr>
        <p:spPr/>
        <p:txBody>
          <a:bodyPr lIns="90488" tIns="44450" rIns="90488" bIns="44450"/>
          <a:lstStyle/>
          <a:p>
            <a:pPr>
              <a:buClr>
                <a:schemeClr val="tx1"/>
              </a:buClr>
              <a:buSzPct val="80000"/>
              <a:buFont typeface="Wingdings" panose="05000000000000000000" pitchFamily="2" charset="2"/>
              <a:buChar char="§"/>
            </a:pPr>
            <a:r>
              <a:rPr lang="en-US" dirty="0" smtClean="0">
                <a:latin typeface="Calibri" panose="020F0502020204030204" pitchFamily="34" charset="0"/>
              </a:rPr>
              <a:t>Interleave </a:t>
            </a:r>
            <a:r>
              <a:rPr lang="en-US" dirty="0">
                <a:latin typeface="Calibri" panose="020F0502020204030204" pitchFamily="34" charset="0"/>
              </a:rPr>
              <a:t>the execution of existing processes to maximize </a:t>
            </a:r>
            <a:r>
              <a:rPr lang="en-US" u="sng" dirty="0">
                <a:latin typeface="Calibri" panose="020F0502020204030204" pitchFamily="34" charset="0"/>
              </a:rPr>
              <a:t>processor utilization</a:t>
            </a:r>
          </a:p>
          <a:p>
            <a:pPr>
              <a:buClr>
                <a:schemeClr val="tx1"/>
              </a:buClr>
              <a:buSzPct val="80000"/>
              <a:buFont typeface="Wingdings" panose="05000000000000000000" pitchFamily="2" charset="2"/>
              <a:buChar char="§"/>
            </a:pPr>
            <a:r>
              <a:rPr lang="en-US" dirty="0">
                <a:latin typeface="Calibri" panose="020F0502020204030204" pitchFamily="34" charset="0"/>
              </a:rPr>
              <a:t> Provide reasonable </a:t>
            </a:r>
            <a:r>
              <a:rPr lang="en-US" u="sng" dirty="0">
                <a:latin typeface="Calibri" panose="020F0502020204030204" pitchFamily="34" charset="0"/>
              </a:rPr>
              <a:t>response </a:t>
            </a:r>
            <a:r>
              <a:rPr lang="en-US" u="sng" dirty="0" smtClean="0">
                <a:latin typeface="Calibri" panose="020F0502020204030204" pitchFamily="34" charset="0"/>
              </a:rPr>
              <a:t>time</a:t>
            </a:r>
            <a:endParaRPr lang="en-US" u="sng" dirty="0">
              <a:latin typeface="Calibri" panose="020F0502020204030204" pitchFamily="34" charset="0"/>
            </a:endParaRPr>
          </a:p>
          <a:p>
            <a:pPr>
              <a:buClr>
                <a:schemeClr val="tx1"/>
              </a:buClr>
              <a:buSzPct val="80000"/>
              <a:buFont typeface="Wingdings" panose="05000000000000000000" pitchFamily="2" charset="2"/>
              <a:buChar char="§"/>
            </a:pPr>
            <a:r>
              <a:rPr lang="en-US" dirty="0">
                <a:latin typeface="Calibri" panose="020F0502020204030204" pitchFamily="34" charset="0"/>
              </a:rPr>
              <a:t> Allocate resources to processes</a:t>
            </a:r>
          </a:p>
          <a:p>
            <a:pPr>
              <a:buClr>
                <a:schemeClr val="tx1"/>
              </a:buClr>
              <a:buSzPct val="80000"/>
              <a:buFont typeface="Wingdings" panose="05000000000000000000" pitchFamily="2" charset="2"/>
              <a:buChar char="§"/>
            </a:pPr>
            <a:r>
              <a:rPr lang="en-US" dirty="0">
                <a:latin typeface="Calibri" panose="020F0502020204030204" pitchFamily="34" charset="0"/>
              </a:rPr>
              <a:t> Support inter-process communication (and synchronization) and user creation of processes</a:t>
            </a:r>
          </a:p>
        </p:txBody>
      </p:sp>
    </p:spTree>
    <p:extLst>
      <p:ext uri="{BB962C8B-B14F-4D97-AF65-F5344CB8AC3E}">
        <p14:creationId xmlns:p14="http://schemas.microsoft.com/office/powerpoint/2010/main" val="2052358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lgn="just">
              <a:buFont typeface="Wingdings" panose="05000000000000000000" pitchFamily="2" charset="2"/>
              <a:buChar char="Ø"/>
            </a:pPr>
            <a:r>
              <a:rPr lang="en-IN" dirty="0"/>
              <a:t>Scheduling can be of two types</a:t>
            </a:r>
            <a:r>
              <a:rPr lang="en-IN" dirty="0" smtClean="0"/>
              <a:t>:</a:t>
            </a:r>
          </a:p>
          <a:p>
            <a:pPr algn="just"/>
            <a:r>
              <a:rPr lang="en-IN" b="1" dirty="0"/>
              <a:t>Non Pre-emptive Scheduling:</a:t>
            </a:r>
            <a:r>
              <a:rPr lang="en-IN" dirty="0"/>
              <a:t> When the currently executing process gives up the CPU voluntarily.</a:t>
            </a:r>
          </a:p>
          <a:p>
            <a:pPr algn="just"/>
            <a:r>
              <a:rPr lang="en-IN" b="1" dirty="0"/>
              <a:t>Pre-emptive Scheduling:</a:t>
            </a:r>
            <a:r>
              <a:rPr lang="en-IN" dirty="0"/>
              <a:t> When the operating system decides to favour another process, pre-empting the currently executing process.</a:t>
            </a:r>
          </a:p>
          <a:p>
            <a:pPr algn="just">
              <a:buFont typeface="Arial" panose="020B0604020202020204" pitchFamily="34" charset="0"/>
              <a:buChar char="•"/>
            </a:pPr>
            <a:endParaRPr lang="en-IN" dirty="0"/>
          </a:p>
          <a:p>
            <a:pPr algn="just"/>
            <a:endParaRPr lang="en-IN" dirty="0"/>
          </a:p>
        </p:txBody>
      </p:sp>
    </p:spTree>
    <p:extLst>
      <p:ext uri="{BB962C8B-B14F-4D97-AF65-F5344CB8AC3E}">
        <p14:creationId xmlns:p14="http://schemas.microsoft.com/office/powerpoint/2010/main" val="2511148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Scheduling </a:t>
            </a:r>
            <a:r>
              <a:rPr lang="en-IN" dirty="0" smtClean="0"/>
              <a:t>Queues</a:t>
            </a:r>
            <a:endParaRPr lang="en-IN" dirty="0"/>
          </a:p>
        </p:txBody>
      </p:sp>
      <p:sp>
        <p:nvSpPr>
          <p:cNvPr id="3" name="Text Placeholder 2"/>
          <p:cNvSpPr>
            <a:spLocks noGrp="1"/>
          </p:cNvSpPr>
          <p:nvPr>
            <p:ph type="body" idx="1"/>
          </p:nvPr>
        </p:nvSpPr>
        <p:spPr/>
        <p:txBody>
          <a:bodyPr/>
          <a:lstStyle/>
          <a:p>
            <a:pPr algn="just"/>
            <a:r>
              <a:rPr lang="en-IN" dirty="0"/>
              <a:t>All processes, upon entering into the system, are stored in the </a:t>
            </a:r>
            <a:r>
              <a:rPr lang="en-IN" b="1" dirty="0"/>
              <a:t>Job Queue</a:t>
            </a:r>
            <a:r>
              <a:rPr lang="en-IN" dirty="0"/>
              <a:t>.</a:t>
            </a:r>
          </a:p>
          <a:p>
            <a:pPr algn="just"/>
            <a:r>
              <a:rPr lang="en-IN" dirty="0"/>
              <a:t>Processes in the Ready state are placed in the </a:t>
            </a:r>
            <a:r>
              <a:rPr lang="en-IN" b="1" dirty="0"/>
              <a:t>Ready Queue</a:t>
            </a:r>
            <a:r>
              <a:rPr lang="en-IN" dirty="0"/>
              <a:t>.</a:t>
            </a:r>
          </a:p>
          <a:p>
            <a:pPr algn="just"/>
            <a:r>
              <a:rPr lang="en-IN" dirty="0"/>
              <a:t>Processes waiting for a device to become available are placed in </a:t>
            </a:r>
            <a:r>
              <a:rPr lang="en-IN" b="1" dirty="0"/>
              <a:t>Device Queues</a:t>
            </a:r>
            <a:r>
              <a:rPr lang="en-IN" dirty="0"/>
              <a:t>. There are unique device queues available for each I/O device</a:t>
            </a:r>
            <a:r>
              <a:rPr lang="en-IN" dirty="0" smtClean="0"/>
              <a:t>.</a:t>
            </a:r>
          </a:p>
          <a:p>
            <a:pPr algn="just"/>
            <a:r>
              <a:rPr lang="en-IN" dirty="0"/>
              <a:t>A new process is initially put in the </a:t>
            </a:r>
            <a:r>
              <a:rPr lang="en-IN" b="1" dirty="0"/>
              <a:t>Ready queue</a:t>
            </a:r>
            <a:r>
              <a:rPr lang="en-IN" dirty="0"/>
              <a:t>. It waits in the ready queue until it is selected for execution(or dispatched</a:t>
            </a:r>
            <a:r>
              <a:rPr lang="en-IN" dirty="0" smtClean="0"/>
              <a:t>).</a:t>
            </a:r>
          </a:p>
          <a:p>
            <a:pPr algn="just"/>
            <a:endParaRPr lang="en-IN" dirty="0"/>
          </a:p>
        </p:txBody>
      </p:sp>
    </p:spTree>
    <p:extLst>
      <p:ext uri="{BB962C8B-B14F-4D97-AF65-F5344CB8AC3E}">
        <p14:creationId xmlns:p14="http://schemas.microsoft.com/office/powerpoint/2010/main" val="1335352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307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6"/>
            <a:ext cx="10515600" cy="617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988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825625"/>
            <a:ext cx="10515600" cy="4810702"/>
          </a:xfrm>
        </p:spPr>
        <p:txBody>
          <a:bodyPr/>
          <a:lstStyle/>
          <a:p>
            <a:pPr algn="just"/>
            <a:r>
              <a:rPr lang="en-IN" dirty="0"/>
              <a:t>Once the process is assigned to the CPU and is executing, one of the following several events can occur:</a:t>
            </a:r>
          </a:p>
          <a:p>
            <a:pPr algn="just"/>
            <a:endParaRPr lang="en-IN" dirty="0" smtClean="0"/>
          </a:p>
          <a:p>
            <a:pPr marL="514350" indent="-514350" algn="just">
              <a:buFont typeface="+mj-lt"/>
              <a:buAutoNum type="arabicPeriod"/>
            </a:pPr>
            <a:r>
              <a:rPr lang="en-IN" dirty="0" smtClean="0"/>
              <a:t>The </a:t>
            </a:r>
            <a:r>
              <a:rPr lang="en-IN" dirty="0"/>
              <a:t>process could issue an I/O request, and then be placed in the </a:t>
            </a:r>
            <a:r>
              <a:rPr lang="en-IN" b="1" dirty="0"/>
              <a:t>I/O queue</a:t>
            </a:r>
            <a:r>
              <a:rPr lang="en-IN" dirty="0"/>
              <a:t>.</a:t>
            </a:r>
          </a:p>
          <a:p>
            <a:pPr marL="514350" indent="-514350" algn="just">
              <a:buFont typeface="+mj-lt"/>
              <a:buAutoNum type="arabicPeriod"/>
            </a:pPr>
            <a:r>
              <a:rPr lang="en-IN" dirty="0"/>
              <a:t>The process could create a new </a:t>
            </a:r>
            <a:r>
              <a:rPr lang="en-IN" dirty="0" err="1"/>
              <a:t>subprocess</a:t>
            </a:r>
            <a:r>
              <a:rPr lang="en-IN" dirty="0"/>
              <a:t> and wait for its termination.</a:t>
            </a:r>
          </a:p>
          <a:p>
            <a:pPr marL="514350" indent="-514350" algn="just">
              <a:buFont typeface="+mj-lt"/>
              <a:buAutoNum type="arabicPeriod"/>
            </a:pPr>
            <a:r>
              <a:rPr lang="en-IN" dirty="0"/>
              <a:t>The process could be removed forcibly from the CPU, as a result of an interrupt, and be put back in the ready queue</a:t>
            </a:r>
            <a:r>
              <a:rPr lang="en-IN" dirty="0" smtClean="0"/>
              <a:t>.</a:t>
            </a:r>
          </a:p>
        </p:txBody>
      </p:sp>
    </p:spTree>
    <p:extLst>
      <p:ext uri="{BB962C8B-B14F-4D97-AF65-F5344CB8AC3E}">
        <p14:creationId xmlns:p14="http://schemas.microsoft.com/office/powerpoint/2010/main" val="35520179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lgn="just"/>
            <a:r>
              <a:rPr lang="en-IN" dirty="0"/>
              <a:t>In the first two cases, the process eventually switches from the waiting state to the ready state, and is then put back in the ready queue</a:t>
            </a:r>
            <a:r>
              <a:rPr lang="en-IN" dirty="0" smtClean="0"/>
              <a:t>.</a:t>
            </a:r>
          </a:p>
          <a:p>
            <a:pPr algn="just"/>
            <a:r>
              <a:rPr lang="en-IN" dirty="0" smtClean="0"/>
              <a:t> </a:t>
            </a:r>
            <a:r>
              <a:rPr lang="en-IN" dirty="0"/>
              <a:t>A process continues this cycle until it terminates, at which time it is removed from all queues and has its PCB and resources deallocated.</a:t>
            </a:r>
          </a:p>
          <a:p>
            <a:pPr algn="just"/>
            <a:endParaRPr lang="en-IN" dirty="0"/>
          </a:p>
        </p:txBody>
      </p:sp>
    </p:spTree>
    <p:extLst>
      <p:ext uri="{BB962C8B-B14F-4D97-AF65-F5344CB8AC3E}">
        <p14:creationId xmlns:p14="http://schemas.microsoft.com/office/powerpoint/2010/main" val="3873995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Schedulers</a:t>
            </a:r>
            <a:endParaRPr lang="en-IN" dirty="0"/>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IN" dirty="0"/>
              <a:t>There are three types of schedulers available:</a:t>
            </a:r>
          </a:p>
          <a:p>
            <a:pPr marL="514350" indent="-514350" algn="just">
              <a:buFont typeface="+mj-lt"/>
              <a:buAutoNum type="arabicPeriod"/>
            </a:pPr>
            <a:r>
              <a:rPr lang="en-IN" b="1" dirty="0"/>
              <a:t>Long Term </a:t>
            </a:r>
            <a:r>
              <a:rPr lang="en-IN" b="1" dirty="0" smtClean="0"/>
              <a:t>Scheduler: </a:t>
            </a:r>
          </a:p>
          <a:p>
            <a:pPr marL="342900" indent="-342900" algn="just">
              <a:buFont typeface="Arial" panose="020B0604020202020204" pitchFamily="34" charset="0"/>
              <a:buChar char="•"/>
            </a:pPr>
            <a:r>
              <a:rPr lang="en-US" sz="2400" dirty="0"/>
              <a:t>Long term scheduler </a:t>
            </a:r>
            <a:r>
              <a:rPr lang="en-US" sz="2400" dirty="0">
                <a:solidFill>
                  <a:srgbClr val="FF0000"/>
                </a:solidFill>
              </a:rPr>
              <a:t>runs less frequently</a:t>
            </a:r>
            <a:r>
              <a:rPr lang="en-US" sz="2400" dirty="0"/>
              <a:t>. </a:t>
            </a:r>
          </a:p>
          <a:p>
            <a:pPr marL="342900" indent="-342900" algn="just">
              <a:buFont typeface="Arial" panose="020B0604020202020204" pitchFamily="34" charset="0"/>
              <a:buChar char="•"/>
            </a:pPr>
            <a:r>
              <a:rPr lang="en-US" sz="2400" dirty="0"/>
              <a:t>Long Term Schedulers decide which program must get </a:t>
            </a:r>
            <a:r>
              <a:rPr lang="en-US" sz="2400" dirty="0">
                <a:solidFill>
                  <a:srgbClr val="FF0000"/>
                </a:solidFill>
              </a:rPr>
              <a:t>into the job queue</a:t>
            </a:r>
            <a:r>
              <a:rPr lang="en-US" sz="2400" dirty="0"/>
              <a:t>. </a:t>
            </a:r>
          </a:p>
          <a:p>
            <a:pPr marL="342900" indent="-342900" algn="just">
              <a:buFont typeface="Arial" panose="020B0604020202020204" pitchFamily="34" charset="0"/>
              <a:buChar char="•"/>
            </a:pPr>
            <a:r>
              <a:rPr lang="en-US" sz="2400" dirty="0"/>
              <a:t>From the job queue, the Job Processor, selects processes and loads them into the memory for execution. </a:t>
            </a:r>
          </a:p>
          <a:p>
            <a:pPr marL="342900" indent="-342900" algn="just">
              <a:buFont typeface="Arial" panose="020B0604020202020204" pitchFamily="34" charset="0"/>
              <a:buChar char="•"/>
            </a:pPr>
            <a:r>
              <a:rPr lang="en-US" sz="2400" dirty="0"/>
              <a:t>Primary aim of the Job Scheduler is to maintain a </a:t>
            </a:r>
            <a:r>
              <a:rPr lang="en-US" sz="2400" dirty="0">
                <a:solidFill>
                  <a:srgbClr val="FF0000"/>
                </a:solidFill>
              </a:rPr>
              <a:t>good degree of Multiprogramming</a:t>
            </a:r>
            <a:r>
              <a:rPr lang="en-US" sz="2400" dirty="0"/>
              <a:t>. </a:t>
            </a:r>
          </a:p>
        </p:txBody>
      </p:sp>
    </p:spTree>
    <p:extLst>
      <p:ext uri="{BB962C8B-B14F-4D97-AF65-F5344CB8AC3E}">
        <p14:creationId xmlns:p14="http://schemas.microsoft.com/office/powerpoint/2010/main" val="3999542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579418"/>
            <a:ext cx="11353800" cy="4597545"/>
          </a:xfrm>
        </p:spPr>
        <p:txBody>
          <a:bodyPr/>
          <a:lstStyle/>
          <a:p>
            <a:pPr marL="514350" indent="-514350">
              <a:buFont typeface="+mj-lt"/>
              <a:buAutoNum type="arabicPeriod" startAt="2"/>
            </a:pPr>
            <a:r>
              <a:rPr lang="en-IN" b="1" dirty="0"/>
              <a:t>Short Term </a:t>
            </a:r>
            <a:r>
              <a:rPr lang="en-IN" b="1" dirty="0" smtClean="0"/>
              <a:t>Scheduler:</a:t>
            </a:r>
            <a:endParaRPr lang="en-IN" b="1" dirty="0"/>
          </a:p>
          <a:p>
            <a:pPr marL="342900" indent="-342900" algn="just">
              <a:buFont typeface="Arial" panose="020B0604020202020204" pitchFamily="34" charset="0"/>
              <a:buChar char="•"/>
            </a:pPr>
            <a:r>
              <a:rPr lang="en-US" dirty="0"/>
              <a:t>This is also known as CPU Scheduler and </a:t>
            </a:r>
            <a:r>
              <a:rPr lang="en-US" dirty="0">
                <a:solidFill>
                  <a:srgbClr val="FF0000"/>
                </a:solidFill>
              </a:rPr>
              <a:t>runs very frequently</a:t>
            </a:r>
            <a:r>
              <a:rPr lang="en-US" dirty="0"/>
              <a:t>. </a:t>
            </a:r>
          </a:p>
          <a:p>
            <a:pPr marL="342900" indent="-342900" algn="just">
              <a:buFont typeface="Arial" panose="020B0604020202020204" pitchFamily="34" charset="0"/>
              <a:buChar char="•"/>
            </a:pPr>
            <a:r>
              <a:rPr lang="en-US" dirty="0"/>
              <a:t>The primary aim of this scheduler is to enhance CPU </a:t>
            </a:r>
            <a:r>
              <a:rPr lang="en-US" dirty="0">
                <a:solidFill>
                  <a:srgbClr val="FF0000"/>
                </a:solidFill>
              </a:rPr>
              <a:t>performance</a:t>
            </a:r>
            <a:r>
              <a:rPr lang="en-US" dirty="0"/>
              <a:t> and increase process </a:t>
            </a:r>
            <a:r>
              <a:rPr lang="en-US" dirty="0">
                <a:solidFill>
                  <a:srgbClr val="FF0000"/>
                </a:solidFill>
              </a:rPr>
              <a:t>execution rate</a:t>
            </a:r>
            <a:r>
              <a:rPr lang="en-US" dirty="0" smtClean="0"/>
              <a:t>.</a:t>
            </a:r>
          </a:p>
          <a:p>
            <a:pPr marL="342900" indent="-342900" algn="just">
              <a:buFont typeface="Arial" panose="020B0604020202020204" pitchFamily="34" charset="0"/>
              <a:buChar char="•"/>
            </a:pPr>
            <a:endParaRPr lang="en-US" dirty="0"/>
          </a:p>
          <a:p>
            <a:pPr marL="514350" indent="-514350" algn="just">
              <a:buFont typeface="+mj-lt"/>
              <a:buAutoNum type="arabicPeriod" startAt="3"/>
            </a:pPr>
            <a:r>
              <a:rPr lang="en-IN" b="1" dirty="0" smtClean="0"/>
              <a:t>Medium Term Scheduler:</a:t>
            </a:r>
          </a:p>
          <a:p>
            <a:pPr marL="342900" indent="-342900" algn="just">
              <a:buFont typeface="Arial" panose="020B0604020202020204" pitchFamily="34" charset="0"/>
              <a:buChar char="•"/>
            </a:pPr>
            <a:r>
              <a:rPr lang="en-US" dirty="0"/>
              <a:t>During extra load, this scheduler </a:t>
            </a:r>
            <a:r>
              <a:rPr lang="en-US" dirty="0">
                <a:solidFill>
                  <a:srgbClr val="FF0000"/>
                </a:solidFill>
              </a:rPr>
              <a:t>picks out big processes </a:t>
            </a:r>
            <a:r>
              <a:rPr lang="en-US" dirty="0"/>
              <a:t>from the ready queue for some time, to </a:t>
            </a:r>
            <a:r>
              <a:rPr lang="en-US" dirty="0">
                <a:solidFill>
                  <a:srgbClr val="FF0000"/>
                </a:solidFill>
              </a:rPr>
              <a:t>allow smaller processes to execute</a:t>
            </a:r>
            <a:r>
              <a:rPr lang="en-US" dirty="0"/>
              <a:t>, thereby reducing the number of processes in the ready queue.</a:t>
            </a:r>
          </a:p>
          <a:p>
            <a:pPr algn="just"/>
            <a:r>
              <a:rPr lang="en-IN" dirty="0" smtClean="0"/>
              <a:t>At some later time, the process can be reintroduced into memory and its execution can be continued where it left off. This scheme is called </a:t>
            </a:r>
            <a:r>
              <a:rPr lang="en-IN" b="1" dirty="0" smtClean="0"/>
              <a:t>swapping</a:t>
            </a:r>
            <a:r>
              <a:rPr lang="en-IN" dirty="0" smtClean="0"/>
              <a:t>. </a:t>
            </a:r>
            <a:endParaRPr lang="en-IN" dirty="0"/>
          </a:p>
        </p:txBody>
      </p:sp>
    </p:spTree>
    <p:extLst>
      <p:ext uri="{BB962C8B-B14F-4D97-AF65-F5344CB8AC3E}">
        <p14:creationId xmlns:p14="http://schemas.microsoft.com/office/powerpoint/2010/main" val="556815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lgn="ctr">
              <a:buNone/>
            </a:pPr>
            <a:r>
              <a:rPr lang="en-IN" sz="2000" b="1" dirty="0" smtClean="0"/>
              <a:t>Medium Term Scheduler</a:t>
            </a:r>
            <a:endParaRPr lang="en-IN" sz="2000" b="1" dirty="0"/>
          </a:p>
        </p:txBody>
      </p:sp>
      <p:pic>
        <p:nvPicPr>
          <p:cNvPr id="409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106" y="2274815"/>
            <a:ext cx="9505788" cy="345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3236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Scheduling Criteria</a:t>
            </a:r>
            <a:endParaRPr lang="en-IN" dirty="0"/>
          </a:p>
        </p:txBody>
      </p:sp>
      <p:sp>
        <p:nvSpPr>
          <p:cNvPr id="3" name="Text Placeholder 2"/>
          <p:cNvSpPr>
            <a:spLocks noGrp="1"/>
          </p:cNvSpPr>
          <p:nvPr>
            <p:ph type="body" idx="1"/>
          </p:nvPr>
        </p:nvSpPr>
        <p:spPr/>
        <p:txBody>
          <a:bodyPr/>
          <a:lstStyle/>
          <a:p>
            <a:pPr marL="514350" indent="-514350" algn="just">
              <a:buFont typeface="+mj-lt"/>
              <a:buAutoNum type="arabicPeriod"/>
            </a:pPr>
            <a:r>
              <a:rPr lang="en-US" b="1" dirty="0"/>
              <a:t>CPU utilization</a:t>
            </a:r>
          </a:p>
          <a:p>
            <a:pPr marL="342900" indent="-342900" algn="just">
              <a:buFont typeface="Arial" panose="020B0604020202020204" pitchFamily="34" charset="0"/>
              <a:buChar char="•"/>
            </a:pPr>
            <a:r>
              <a:rPr lang="en-US" dirty="0"/>
              <a:t>To make out the </a:t>
            </a:r>
            <a:r>
              <a:rPr lang="en-US" dirty="0">
                <a:solidFill>
                  <a:srgbClr val="FF0000"/>
                </a:solidFill>
              </a:rPr>
              <a:t>best use of CPU </a:t>
            </a:r>
            <a:r>
              <a:rPr lang="en-US" dirty="0"/>
              <a:t>and not to waste any CPU cycle, CPU would be working most of the </a:t>
            </a:r>
            <a:r>
              <a:rPr lang="en-US" dirty="0">
                <a:solidFill>
                  <a:srgbClr val="FF0000"/>
                </a:solidFill>
              </a:rPr>
              <a:t>time(Ideally 100%</a:t>
            </a:r>
            <a:r>
              <a:rPr lang="en-US" dirty="0"/>
              <a:t> of the time</a:t>
            </a:r>
            <a:r>
              <a:rPr lang="en-US" dirty="0" smtClean="0"/>
              <a:t>).</a:t>
            </a:r>
            <a:endParaRPr lang="en-US" dirty="0"/>
          </a:p>
          <a:p>
            <a:pPr marL="342900" indent="-342900" algn="just">
              <a:buFont typeface="Arial" panose="020B0604020202020204" pitchFamily="34" charset="0"/>
              <a:buChar char="•"/>
            </a:pPr>
            <a:r>
              <a:rPr lang="en-US" dirty="0"/>
              <a:t>Considering a real system, CPU usage should range from </a:t>
            </a:r>
            <a:r>
              <a:rPr lang="en-US" dirty="0">
                <a:solidFill>
                  <a:srgbClr val="FF0000"/>
                </a:solidFill>
              </a:rPr>
              <a:t>40% (lightly loaded) to 90% (heavily loaded</a:t>
            </a:r>
            <a:r>
              <a:rPr lang="en-US" dirty="0" smtClean="0">
                <a:solidFill>
                  <a:srgbClr val="FF0000"/>
                </a:solidFill>
              </a:rPr>
              <a:t>.)</a:t>
            </a:r>
          </a:p>
          <a:p>
            <a:pPr marL="514350" indent="-514350" algn="just">
              <a:buFont typeface="+mj-lt"/>
              <a:buAutoNum type="arabicPeriod" startAt="2"/>
            </a:pPr>
            <a:r>
              <a:rPr lang="en-US" b="1" dirty="0" smtClean="0"/>
              <a:t>Throughput</a:t>
            </a:r>
          </a:p>
          <a:p>
            <a:pPr marL="342900" indent="-342900" algn="just">
              <a:buFont typeface="Arial" panose="020B0604020202020204" pitchFamily="34" charset="0"/>
              <a:buChar char="•"/>
            </a:pPr>
            <a:r>
              <a:rPr lang="en-US" dirty="0"/>
              <a:t>It is the </a:t>
            </a:r>
            <a:r>
              <a:rPr lang="en-US" dirty="0">
                <a:solidFill>
                  <a:srgbClr val="FF0000"/>
                </a:solidFill>
              </a:rPr>
              <a:t>total number of processes completed per unit time</a:t>
            </a:r>
            <a:r>
              <a:rPr lang="en-US" dirty="0"/>
              <a:t> or rather say total </a:t>
            </a:r>
            <a:r>
              <a:rPr lang="en-US" dirty="0">
                <a:solidFill>
                  <a:srgbClr val="FF0000"/>
                </a:solidFill>
              </a:rPr>
              <a:t>amount of work </a:t>
            </a:r>
            <a:r>
              <a:rPr lang="en-US" dirty="0"/>
              <a:t>done in a unit of time. </a:t>
            </a:r>
          </a:p>
          <a:p>
            <a:pPr marL="342900" indent="-342900" algn="just">
              <a:buFont typeface="Arial" panose="020B0604020202020204" pitchFamily="34" charset="0"/>
              <a:buChar char="•"/>
            </a:pPr>
            <a:r>
              <a:rPr lang="en-US" dirty="0"/>
              <a:t>This may range from 10/second to 1/hour depending on the specific processes</a:t>
            </a:r>
            <a:r>
              <a:rPr lang="en-US" dirty="0" smtClean="0"/>
              <a:t>.</a:t>
            </a:r>
            <a:endParaRPr lang="en-US" b="1" dirty="0" smtClean="0"/>
          </a:p>
          <a:p>
            <a:endParaRPr lang="en-IN" dirty="0"/>
          </a:p>
        </p:txBody>
      </p:sp>
    </p:spTree>
    <p:extLst>
      <p:ext uri="{BB962C8B-B14F-4D97-AF65-F5344CB8AC3E}">
        <p14:creationId xmlns:p14="http://schemas.microsoft.com/office/powerpoint/2010/main" val="2640534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514350" indent="-514350" algn="just">
              <a:buFont typeface="+mj-lt"/>
              <a:buAutoNum type="arabicPeriod" startAt="3"/>
            </a:pPr>
            <a:r>
              <a:rPr lang="en-US" b="1" dirty="0"/>
              <a:t>Turnaround time</a:t>
            </a:r>
          </a:p>
          <a:p>
            <a:pPr marL="342900" indent="-342900" algn="just">
              <a:buFont typeface="Arial" panose="020B0604020202020204" pitchFamily="34" charset="0"/>
              <a:buChar char="•"/>
            </a:pPr>
            <a:r>
              <a:rPr lang="en-US" dirty="0"/>
              <a:t>It is the amount of time taken to </a:t>
            </a:r>
            <a:r>
              <a:rPr lang="en-US" dirty="0">
                <a:solidFill>
                  <a:srgbClr val="FF0000"/>
                </a:solidFill>
              </a:rPr>
              <a:t>execute a particular process</a:t>
            </a:r>
            <a:r>
              <a:rPr lang="en-US" dirty="0"/>
              <a:t>, i.e. The interval from time of </a:t>
            </a:r>
            <a:r>
              <a:rPr lang="en-US" dirty="0">
                <a:solidFill>
                  <a:srgbClr val="FF0000"/>
                </a:solidFill>
              </a:rPr>
              <a:t>submission</a:t>
            </a:r>
            <a:r>
              <a:rPr lang="en-US" dirty="0"/>
              <a:t> of the process to the time of </a:t>
            </a:r>
            <a:r>
              <a:rPr lang="en-US" dirty="0">
                <a:solidFill>
                  <a:srgbClr val="FF0000"/>
                </a:solidFill>
              </a:rPr>
              <a:t>completion</a:t>
            </a:r>
            <a:r>
              <a:rPr lang="en-US" dirty="0"/>
              <a:t> of the process(Wall clock time).</a:t>
            </a:r>
          </a:p>
          <a:p>
            <a:pPr marL="514350" indent="-514350" algn="just">
              <a:buFont typeface="+mj-lt"/>
              <a:buAutoNum type="arabicPeriod" startAt="4"/>
            </a:pPr>
            <a:r>
              <a:rPr lang="en-US" b="1" dirty="0"/>
              <a:t>Waiting time</a:t>
            </a:r>
          </a:p>
          <a:p>
            <a:pPr marL="342900" indent="-342900" algn="just">
              <a:buFont typeface="Arial" panose="020B0604020202020204" pitchFamily="34" charset="0"/>
              <a:buChar char="•"/>
            </a:pPr>
            <a:r>
              <a:rPr lang="en-US" dirty="0"/>
              <a:t>The sum of the periods </a:t>
            </a:r>
            <a:r>
              <a:rPr lang="en-US" dirty="0">
                <a:solidFill>
                  <a:srgbClr val="FF0000"/>
                </a:solidFill>
              </a:rPr>
              <a:t>spent waiting in the ready queue </a:t>
            </a:r>
            <a:r>
              <a:rPr lang="en-US" dirty="0"/>
              <a:t>amount of time a process has been waiting in the ready queue to acquire get control on the CPU.</a:t>
            </a:r>
          </a:p>
          <a:p>
            <a:pPr marL="514350" indent="-514350">
              <a:buFont typeface="+mj-lt"/>
              <a:buAutoNum type="arabicPeriod" startAt="3"/>
            </a:pPr>
            <a:endParaRPr lang="en-IN" dirty="0"/>
          </a:p>
        </p:txBody>
      </p:sp>
    </p:spTree>
    <p:extLst>
      <p:ext uri="{BB962C8B-B14F-4D97-AF65-F5344CB8AC3E}">
        <p14:creationId xmlns:p14="http://schemas.microsoft.com/office/powerpoint/2010/main" val="270312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808182" y="297873"/>
            <a:ext cx="8128000" cy="762000"/>
          </a:xfrm>
        </p:spPr>
        <p:txBody>
          <a:bodyPr lIns="90488" tIns="44450" rIns="90488" bIns="44450" anchor="ctr">
            <a:normAutofit/>
          </a:bodyPr>
          <a:lstStyle/>
          <a:p>
            <a:pPr>
              <a:defRPr/>
            </a:pPr>
            <a:r>
              <a:rPr lang="en-US" b="1" dirty="0">
                <a:effectLst>
                  <a:outerShdw blurRad="38100" dist="38100" dir="2700000" algn="tl">
                    <a:srgbClr val="000000">
                      <a:alpha val="43137"/>
                    </a:srgbClr>
                  </a:outerShdw>
                </a:effectLst>
                <a:latin typeface="Tw Cen MT" panose="020B0602020104020603" pitchFamily="34" charset="0"/>
              </a:rPr>
              <a:t>How are these goals achieved?</a:t>
            </a:r>
          </a:p>
        </p:txBody>
      </p:sp>
      <p:sp>
        <p:nvSpPr>
          <p:cNvPr id="482307" name="Rectangle 3"/>
          <p:cNvSpPr>
            <a:spLocks noGrp="1" noChangeArrowheads="1"/>
          </p:cNvSpPr>
          <p:nvPr>
            <p:ph type="body" idx="1"/>
          </p:nvPr>
        </p:nvSpPr>
        <p:spPr>
          <a:xfrm>
            <a:off x="808182" y="1877291"/>
            <a:ext cx="10414000" cy="4610100"/>
          </a:xfrm>
        </p:spPr>
        <p:txBody>
          <a:bodyPr lIns="90488" tIns="44450" rIns="90488" bIns="44450"/>
          <a:lstStyle/>
          <a:p>
            <a:pPr>
              <a:buClrTx/>
              <a:buSzPct val="80000"/>
              <a:buFont typeface="Wingdings" panose="05000000000000000000" pitchFamily="2" charset="2"/>
              <a:buChar char="§"/>
              <a:defRPr/>
            </a:pPr>
            <a:r>
              <a:rPr lang="en-US" i="1" dirty="0">
                <a:latin typeface="Tw Cen MT" panose="020B0602020104020603" pitchFamily="34" charset="0"/>
              </a:rPr>
              <a:t>Schedule</a:t>
            </a:r>
            <a:r>
              <a:rPr lang="en-US" dirty="0">
                <a:latin typeface="Tw Cen MT" panose="020B0602020104020603" pitchFamily="34" charset="0"/>
              </a:rPr>
              <a:t> and </a:t>
            </a:r>
            <a:r>
              <a:rPr lang="en-US" i="1" dirty="0">
                <a:latin typeface="Tw Cen MT" panose="020B0602020104020603" pitchFamily="34" charset="0"/>
              </a:rPr>
              <a:t>dispatch</a:t>
            </a:r>
            <a:r>
              <a:rPr lang="en-US" dirty="0">
                <a:latin typeface="Tw Cen MT" panose="020B0602020104020603" pitchFamily="34" charset="0"/>
              </a:rPr>
              <a:t> processes for execution by the processor</a:t>
            </a:r>
          </a:p>
          <a:p>
            <a:pPr>
              <a:buClrTx/>
              <a:buSzPct val="80000"/>
              <a:buFont typeface="Wingdings" panose="05000000000000000000" pitchFamily="2" charset="2"/>
              <a:buChar char="§"/>
              <a:defRPr/>
            </a:pPr>
            <a:r>
              <a:rPr lang="en-US" dirty="0" smtClean="0">
                <a:latin typeface="Tw Cen MT" panose="020B0602020104020603" pitchFamily="34" charset="0"/>
              </a:rPr>
              <a:t>Implement </a:t>
            </a:r>
            <a:r>
              <a:rPr lang="en-US" dirty="0">
                <a:latin typeface="Tw Cen MT" panose="020B0602020104020603" pitchFamily="34" charset="0"/>
              </a:rPr>
              <a:t>a safe and fair policy for </a:t>
            </a:r>
            <a:r>
              <a:rPr lang="en-US" i="1" dirty="0">
                <a:latin typeface="Tw Cen MT" panose="020B0602020104020603" pitchFamily="34" charset="0"/>
              </a:rPr>
              <a:t>resource</a:t>
            </a:r>
            <a:r>
              <a:rPr lang="en-US" i="1" dirty="0">
                <a:effectLst>
                  <a:outerShdw blurRad="38100" dist="38100" dir="2700000" algn="tl">
                    <a:srgbClr val="C0C0C0"/>
                  </a:outerShdw>
                </a:effectLst>
                <a:latin typeface="Tw Cen MT" panose="020B0602020104020603" pitchFamily="34" charset="0"/>
              </a:rPr>
              <a:t> </a:t>
            </a:r>
            <a:r>
              <a:rPr lang="en-US" i="1" dirty="0">
                <a:latin typeface="Tw Cen MT" panose="020B0602020104020603" pitchFamily="34" charset="0"/>
              </a:rPr>
              <a:t> </a:t>
            </a:r>
            <a:r>
              <a:rPr lang="en-US" i="1" dirty="0">
                <a:effectLst>
                  <a:outerShdw blurRad="38100" dist="38100" dir="2700000" algn="tl">
                    <a:srgbClr val="C0C0C0"/>
                  </a:outerShdw>
                </a:effectLst>
                <a:latin typeface="Tw Cen MT" panose="020B0602020104020603" pitchFamily="34" charset="0"/>
              </a:rPr>
              <a:t/>
            </a:r>
            <a:br>
              <a:rPr lang="en-US" i="1" dirty="0">
                <a:effectLst>
                  <a:outerShdw blurRad="38100" dist="38100" dir="2700000" algn="tl">
                    <a:srgbClr val="C0C0C0"/>
                  </a:outerShdw>
                </a:effectLst>
                <a:latin typeface="Tw Cen MT" panose="020B0602020104020603" pitchFamily="34" charset="0"/>
              </a:rPr>
            </a:br>
            <a:r>
              <a:rPr lang="en-US" i="1" dirty="0">
                <a:effectLst>
                  <a:outerShdw blurRad="38100" dist="38100" dir="2700000" algn="tl">
                    <a:srgbClr val="C0C0C0"/>
                  </a:outerShdw>
                </a:effectLst>
                <a:latin typeface="Tw Cen MT" panose="020B0602020104020603" pitchFamily="34" charset="0"/>
              </a:rPr>
              <a:t>  </a:t>
            </a:r>
            <a:r>
              <a:rPr lang="en-US" i="1" dirty="0">
                <a:latin typeface="Tw Cen MT" panose="020B0602020104020603" pitchFamily="34" charset="0"/>
              </a:rPr>
              <a:t>allocation</a:t>
            </a:r>
            <a:r>
              <a:rPr lang="en-US" dirty="0">
                <a:latin typeface="Tw Cen MT" panose="020B0602020104020603" pitchFamily="34" charset="0"/>
              </a:rPr>
              <a:t> to processes  </a:t>
            </a:r>
          </a:p>
          <a:p>
            <a:pPr>
              <a:buClrTx/>
              <a:buSzPct val="80000"/>
              <a:buFont typeface="Wingdings" panose="05000000000000000000" pitchFamily="2" charset="2"/>
              <a:buChar char="§"/>
              <a:defRPr/>
            </a:pPr>
            <a:r>
              <a:rPr lang="en-US" dirty="0" smtClean="0">
                <a:effectLst>
                  <a:outerShdw blurRad="38100" dist="38100" dir="2700000" algn="tl">
                    <a:srgbClr val="C0C0C0"/>
                  </a:outerShdw>
                </a:effectLst>
                <a:latin typeface="Tw Cen MT" panose="020B0602020104020603" pitchFamily="34" charset="0"/>
              </a:rPr>
              <a:t>Respond</a:t>
            </a:r>
            <a:r>
              <a:rPr lang="en-US" dirty="0" smtClean="0">
                <a:latin typeface="Tw Cen MT" panose="020B0602020104020603" pitchFamily="34" charset="0"/>
              </a:rPr>
              <a:t> </a:t>
            </a:r>
            <a:r>
              <a:rPr lang="en-US" dirty="0">
                <a:latin typeface="Tw Cen MT" panose="020B0602020104020603" pitchFamily="34" charset="0"/>
              </a:rPr>
              <a:t>to requests by user programs</a:t>
            </a:r>
          </a:p>
          <a:p>
            <a:pPr>
              <a:buClrTx/>
              <a:buSzPct val="80000"/>
              <a:buFont typeface="Wingdings" panose="05000000000000000000" pitchFamily="2" charset="2"/>
              <a:buChar char="§"/>
              <a:defRPr/>
            </a:pPr>
            <a:r>
              <a:rPr lang="en-US" i="1" dirty="0" smtClean="0">
                <a:latin typeface="Tw Cen MT" panose="020B0602020104020603" pitchFamily="34" charset="0"/>
              </a:rPr>
              <a:t>Construct</a:t>
            </a:r>
            <a:r>
              <a:rPr lang="en-US" i="1" dirty="0" smtClean="0">
                <a:effectLst>
                  <a:outerShdw blurRad="38100" dist="38100" dir="2700000" algn="tl">
                    <a:srgbClr val="C0C0C0"/>
                  </a:outerShdw>
                </a:effectLst>
                <a:latin typeface="Tw Cen MT" panose="020B0602020104020603" pitchFamily="34" charset="0"/>
              </a:rPr>
              <a:t> </a:t>
            </a:r>
            <a:r>
              <a:rPr lang="en-US" dirty="0" smtClean="0">
                <a:latin typeface="Tw Cen MT" panose="020B0602020104020603" pitchFamily="34" charset="0"/>
              </a:rPr>
              <a:t> </a:t>
            </a:r>
            <a:r>
              <a:rPr lang="en-US" dirty="0">
                <a:latin typeface="Tw Cen MT" panose="020B0602020104020603" pitchFamily="34" charset="0"/>
              </a:rPr>
              <a:t>and </a:t>
            </a:r>
            <a:r>
              <a:rPr lang="en-US" i="1" dirty="0">
                <a:latin typeface="Tw Cen MT" panose="020B0602020104020603" pitchFamily="34" charset="0"/>
              </a:rPr>
              <a:t>maintain</a:t>
            </a:r>
            <a:r>
              <a:rPr lang="en-US" dirty="0">
                <a:latin typeface="Tw Cen MT" panose="020B0602020104020603" pitchFamily="34" charset="0"/>
              </a:rPr>
              <a:t> </a:t>
            </a:r>
            <a:r>
              <a:rPr lang="en-US" i="1" dirty="0">
                <a:latin typeface="Tw Cen MT" panose="020B0602020104020603" pitchFamily="34" charset="0"/>
              </a:rPr>
              <a:t>tables</a:t>
            </a:r>
            <a:r>
              <a:rPr lang="en-US" dirty="0">
                <a:latin typeface="Tw Cen MT" panose="020B0602020104020603" pitchFamily="34" charset="0"/>
              </a:rPr>
              <a:t> for each process managed by the operating system</a:t>
            </a:r>
          </a:p>
        </p:txBody>
      </p:sp>
    </p:spTree>
    <p:extLst>
      <p:ext uri="{BB962C8B-B14F-4D97-AF65-F5344CB8AC3E}">
        <p14:creationId xmlns:p14="http://schemas.microsoft.com/office/powerpoint/2010/main" val="265948216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0" indent="0" algn="just">
              <a:buNone/>
            </a:pPr>
            <a:r>
              <a:rPr lang="en-US" b="1" dirty="0" smtClean="0"/>
              <a:t>5. Load </a:t>
            </a:r>
            <a:r>
              <a:rPr lang="en-US" b="1" dirty="0"/>
              <a:t>average</a:t>
            </a:r>
          </a:p>
          <a:p>
            <a:pPr marL="342900" indent="-342900" algn="just">
              <a:buFont typeface="Arial" panose="020B0604020202020204" pitchFamily="34" charset="0"/>
              <a:buChar char="•"/>
            </a:pPr>
            <a:r>
              <a:rPr lang="en-US" dirty="0"/>
              <a:t>It is the </a:t>
            </a:r>
            <a:r>
              <a:rPr lang="en-US" dirty="0">
                <a:solidFill>
                  <a:srgbClr val="FF0000"/>
                </a:solidFill>
              </a:rPr>
              <a:t>average number of processes </a:t>
            </a:r>
            <a:r>
              <a:rPr lang="en-US" dirty="0"/>
              <a:t>residing in the </a:t>
            </a:r>
            <a:r>
              <a:rPr lang="en-US" dirty="0">
                <a:solidFill>
                  <a:srgbClr val="FF0000"/>
                </a:solidFill>
              </a:rPr>
              <a:t>ready queue </a:t>
            </a:r>
            <a:r>
              <a:rPr lang="en-US" dirty="0"/>
              <a:t>waiting for their turn to get into the </a:t>
            </a:r>
            <a:r>
              <a:rPr lang="en-US"/>
              <a:t>CPU</a:t>
            </a:r>
            <a:r>
              <a:rPr lang="en-US" smtClean="0"/>
              <a:t>.</a:t>
            </a:r>
          </a:p>
          <a:p>
            <a:pPr marL="342900" indent="-342900" algn="just">
              <a:buFont typeface="Arial" panose="020B0604020202020204" pitchFamily="34" charset="0"/>
              <a:buChar char="•"/>
            </a:pPr>
            <a:endParaRPr lang="en-US" dirty="0"/>
          </a:p>
          <a:p>
            <a:pPr marL="0" indent="0" algn="just">
              <a:buNone/>
            </a:pPr>
            <a:r>
              <a:rPr lang="en-US" b="1" dirty="0" smtClean="0"/>
              <a:t>6. Response </a:t>
            </a:r>
            <a:r>
              <a:rPr lang="en-US" b="1" dirty="0"/>
              <a:t>time</a:t>
            </a:r>
          </a:p>
          <a:p>
            <a:pPr marL="342900" indent="-342900" algn="just">
              <a:buFont typeface="Arial" panose="020B0604020202020204" pitchFamily="34" charset="0"/>
              <a:buChar char="•"/>
            </a:pPr>
            <a:r>
              <a:rPr lang="en-US" dirty="0"/>
              <a:t>Amount of time it takes from when a </a:t>
            </a:r>
            <a:r>
              <a:rPr lang="en-US" dirty="0">
                <a:solidFill>
                  <a:srgbClr val="FF0000"/>
                </a:solidFill>
              </a:rPr>
              <a:t>request was submitted until the first response</a:t>
            </a:r>
            <a:r>
              <a:rPr lang="en-US" dirty="0"/>
              <a:t> is produced. </a:t>
            </a:r>
          </a:p>
          <a:p>
            <a:pPr marL="514350" indent="-514350">
              <a:buFont typeface="+mj-lt"/>
              <a:buAutoNum type="arabicPeriod" startAt="5"/>
            </a:pPr>
            <a:endParaRPr lang="en-IN" dirty="0"/>
          </a:p>
        </p:txBody>
      </p:sp>
    </p:spTree>
    <p:extLst>
      <p:ext uri="{BB962C8B-B14F-4D97-AF65-F5344CB8AC3E}">
        <p14:creationId xmlns:p14="http://schemas.microsoft.com/office/powerpoint/2010/main" val="12963353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 on Process</a:t>
            </a:r>
            <a:endParaRPr lang="en-IN" dirty="0"/>
          </a:p>
        </p:txBody>
      </p:sp>
      <p:sp>
        <p:nvSpPr>
          <p:cNvPr id="3" name="Text Placeholder 2"/>
          <p:cNvSpPr>
            <a:spLocks noGrp="1"/>
          </p:cNvSpPr>
          <p:nvPr>
            <p:ph type="body" idx="1"/>
          </p:nvPr>
        </p:nvSpPr>
        <p:spPr/>
        <p:txBody>
          <a:bodyPr/>
          <a:lstStyle/>
          <a:p>
            <a:pPr marL="514350" indent="-514350" algn="just">
              <a:buFont typeface="+mj-lt"/>
              <a:buAutoNum type="arabicPeriod"/>
            </a:pPr>
            <a:r>
              <a:rPr lang="en-IN" b="1" dirty="0" smtClean="0"/>
              <a:t>Process Creation: </a:t>
            </a:r>
            <a:r>
              <a:rPr lang="en-IN" dirty="0"/>
              <a:t>The process which creates other process, is termed the </a:t>
            </a:r>
            <a:r>
              <a:rPr lang="en-IN" b="1" dirty="0"/>
              <a:t>parent</a:t>
            </a:r>
            <a:r>
              <a:rPr lang="en-IN" dirty="0"/>
              <a:t> of the other process, while the created sub-process is termed its </a:t>
            </a:r>
            <a:r>
              <a:rPr lang="en-IN" b="1" dirty="0"/>
              <a:t>child</a:t>
            </a:r>
            <a:r>
              <a:rPr lang="en-IN" dirty="0" smtClean="0"/>
              <a:t>.</a:t>
            </a:r>
          </a:p>
          <a:p>
            <a:pPr algn="just"/>
            <a:r>
              <a:rPr lang="en-IN" dirty="0"/>
              <a:t>Each process is given an integer identifier, termed as process identifier, or PID. The parent PID (PPID) is also stored for each process</a:t>
            </a:r>
            <a:r>
              <a:rPr lang="en-IN" dirty="0" smtClean="0"/>
              <a:t>.</a:t>
            </a:r>
          </a:p>
          <a:p>
            <a:pPr marL="0" indent="0" algn="just">
              <a:buNone/>
            </a:pPr>
            <a:r>
              <a:rPr lang="en-IN" b="1" dirty="0" smtClean="0"/>
              <a:t>2. Process Termination</a:t>
            </a:r>
            <a:r>
              <a:rPr lang="en-IN" b="1" dirty="0"/>
              <a:t>: </a:t>
            </a:r>
            <a:r>
              <a:rPr lang="en-IN" dirty="0"/>
              <a:t>By making the exit(system call), </a:t>
            </a:r>
            <a:r>
              <a:rPr lang="en-IN" dirty="0" smtClean="0"/>
              <a:t>processes </a:t>
            </a:r>
            <a:r>
              <a:rPr lang="en-IN" dirty="0"/>
              <a:t>may request their own termination.</a:t>
            </a:r>
          </a:p>
        </p:txBody>
      </p:sp>
    </p:spTree>
    <p:extLst>
      <p:ext uri="{BB962C8B-B14F-4D97-AF65-F5344CB8AC3E}">
        <p14:creationId xmlns:p14="http://schemas.microsoft.com/office/powerpoint/2010/main" val="463046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CPU Scheduling	</a:t>
            </a:r>
            <a:endParaRPr lang="en-IN" dirty="0"/>
          </a:p>
        </p:txBody>
      </p:sp>
      <p:sp>
        <p:nvSpPr>
          <p:cNvPr id="3" name="Text Placeholder 2"/>
          <p:cNvSpPr>
            <a:spLocks noGrp="1"/>
          </p:cNvSpPr>
          <p:nvPr>
            <p:ph type="body" idx="1"/>
          </p:nvPr>
        </p:nvSpPr>
        <p:spPr>
          <a:xfrm>
            <a:off x="838200" y="1607127"/>
            <a:ext cx="10515600" cy="4569836"/>
          </a:xfrm>
        </p:spPr>
        <p:txBody>
          <a:bodyPr/>
          <a:lstStyle/>
          <a:p>
            <a:pPr algn="just"/>
            <a:r>
              <a:rPr lang="en-IN" dirty="0"/>
              <a:t>CPU scheduling is a process which allows one process to use the CPU while the execution of another process is on hold(in waiting state) due to unavailability of any resource like I/O </a:t>
            </a:r>
            <a:r>
              <a:rPr lang="en-IN" dirty="0" err="1"/>
              <a:t>etc</a:t>
            </a:r>
            <a:r>
              <a:rPr lang="en-IN" dirty="0"/>
              <a:t>, thereby making full use of CPU. </a:t>
            </a:r>
            <a:endParaRPr lang="en-IN" dirty="0" smtClean="0"/>
          </a:p>
          <a:p>
            <a:pPr algn="just"/>
            <a:r>
              <a:rPr lang="en-IN" dirty="0" smtClean="0"/>
              <a:t>The </a:t>
            </a:r>
            <a:r>
              <a:rPr lang="en-IN" dirty="0"/>
              <a:t>aim of CPU scheduling is to make the system efficient, fast and fair</a:t>
            </a:r>
            <a:r>
              <a:rPr lang="en-IN" dirty="0" smtClean="0"/>
              <a:t>.</a:t>
            </a:r>
          </a:p>
          <a:p>
            <a:pPr algn="just"/>
            <a:r>
              <a:rPr lang="en-IN" dirty="0"/>
              <a:t>Whenever the CPU becomes idle, the operating system must select one of the processes in the </a:t>
            </a:r>
            <a:r>
              <a:rPr lang="en-IN" b="1" dirty="0"/>
              <a:t>ready queue</a:t>
            </a:r>
            <a:r>
              <a:rPr lang="en-IN" dirty="0"/>
              <a:t> to be executed. </a:t>
            </a:r>
            <a:endParaRPr lang="en-IN" dirty="0" smtClean="0"/>
          </a:p>
          <a:p>
            <a:pPr algn="just"/>
            <a:r>
              <a:rPr lang="en-IN" dirty="0"/>
              <a:t>The selection process is carried out by the short-term scheduler (or CPU scheduler). The scheduler selects from among the processes in memory that are ready to execute, and allocates the CPU to one of them.</a:t>
            </a:r>
          </a:p>
          <a:p>
            <a:pPr algn="just"/>
            <a:endParaRPr lang="en-IN" dirty="0" smtClean="0"/>
          </a:p>
        </p:txBody>
      </p:sp>
    </p:spTree>
    <p:extLst>
      <p:ext uri="{BB962C8B-B14F-4D97-AF65-F5344CB8AC3E}">
        <p14:creationId xmlns:p14="http://schemas.microsoft.com/office/powerpoint/2010/main" val="30378186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Scheduling </a:t>
            </a:r>
            <a:r>
              <a:rPr lang="en-IN" b="1" dirty="0" smtClean="0"/>
              <a:t>Algorithms</a:t>
            </a:r>
            <a:endParaRPr lang="en-IN" dirty="0"/>
          </a:p>
        </p:txBody>
      </p:sp>
      <p:sp>
        <p:nvSpPr>
          <p:cNvPr id="3" name="Text Placeholder 2"/>
          <p:cNvSpPr>
            <a:spLocks noGrp="1"/>
          </p:cNvSpPr>
          <p:nvPr>
            <p:ph type="body" idx="1"/>
          </p:nvPr>
        </p:nvSpPr>
        <p:spPr/>
        <p:txBody>
          <a:bodyPr/>
          <a:lstStyle/>
          <a:p>
            <a:r>
              <a:rPr lang="en-IN" dirty="0" smtClean="0"/>
              <a:t>To </a:t>
            </a:r>
            <a:r>
              <a:rPr lang="en-IN" dirty="0"/>
              <a:t>decide which process to execute first and which process to execute last to achieve maximum CPU utilisation, computer scientists have defined some algorithms, they are:</a:t>
            </a:r>
          </a:p>
          <a:p>
            <a:pPr lvl="1">
              <a:buFont typeface="+mj-lt"/>
              <a:buAutoNum type="arabicPeriod"/>
            </a:pPr>
            <a:r>
              <a:rPr lang="en-IN" dirty="0"/>
              <a:t>First Come First Serve(FCFS) Scheduling</a:t>
            </a:r>
          </a:p>
          <a:p>
            <a:pPr lvl="1">
              <a:buFont typeface="+mj-lt"/>
              <a:buAutoNum type="arabicPeriod"/>
            </a:pPr>
            <a:r>
              <a:rPr lang="en-IN" dirty="0"/>
              <a:t>Shortest-Job-First(SJF) Scheduling</a:t>
            </a:r>
          </a:p>
          <a:p>
            <a:pPr lvl="1">
              <a:buFont typeface="+mj-lt"/>
              <a:buAutoNum type="arabicPeriod"/>
            </a:pPr>
            <a:r>
              <a:rPr lang="en-IN" dirty="0"/>
              <a:t>Priority Scheduling</a:t>
            </a:r>
          </a:p>
          <a:p>
            <a:pPr lvl="1">
              <a:buFont typeface="+mj-lt"/>
              <a:buAutoNum type="arabicPeriod"/>
            </a:pPr>
            <a:r>
              <a:rPr lang="en-IN" dirty="0"/>
              <a:t>Round Robin(RR) Scheduling</a:t>
            </a:r>
          </a:p>
          <a:p>
            <a:pPr lvl="1">
              <a:buFont typeface="+mj-lt"/>
              <a:buAutoNum type="arabicPeriod"/>
            </a:pPr>
            <a:r>
              <a:rPr lang="en-IN" dirty="0"/>
              <a:t>Multilevel Queue Scheduling</a:t>
            </a:r>
          </a:p>
          <a:p>
            <a:pPr lvl="1">
              <a:buFont typeface="+mj-lt"/>
              <a:buAutoNum type="arabicPeriod"/>
            </a:pPr>
            <a:r>
              <a:rPr lang="en-IN" dirty="0"/>
              <a:t>Multilevel Feedback Queue Scheduling</a:t>
            </a:r>
          </a:p>
          <a:p>
            <a:endParaRPr lang="en-IN" dirty="0"/>
          </a:p>
        </p:txBody>
      </p:sp>
    </p:spTree>
    <p:extLst>
      <p:ext uri="{BB962C8B-B14F-4D97-AF65-F5344CB8AC3E}">
        <p14:creationId xmlns:p14="http://schemas.microsoft.com/office/powerpoint/2010/main" val="22349619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Come First Serve(FCFS) </a:t>
            </a:r>
            <a:r>
              <a:rPr lang="en-IN" dirty="0" smtClean="0"/>
              <a:t>Scheduling</a:t>
            </a:r>
            <a:endParaRPr lang="en-IN" dirty="0"/>
          </a:p>
        </p:txBody>
      </p:sp>
      <p:sp>
        <p:nvSpPr>
          <p:cNvPr id="3" name="Text Placeholder 2"/>
          <p:cNvSpPr>
            <a:spLocks noGrp="1"/>
          </p:cNvSpPr>
          <p:nvPr>
            <p:ph type="body" idx="1"/>
          </p:nvPr>
        </p:nvSpPr>
        <p:spPr/>
        <p:txBody>
          <a:bodyPr/>
          <a:lstStyle/>
          <a:p>
            <a:pPr algn="just"/>
            <a:r>
              <a:rPr lang="en-IN" dirty="0"/>
              <a:t>In the "First come first serve" scheduling algorithm, as the name suggests, the process which arrives first, gets executed first, or we can say that the process which requests the CPU first, gets the CPU allocated first</a:t>
            </a:r>
            <a:r>
              <a:rPr lang="en-IN" dirty="0" smtClean="0"/>
              <a:t>.</a:t>
            </a:r>
          </a:p>
          <a:p>
            <a:pPr algn="just"/>
            <a:r>
              <a:rPr lang="en-IN" dirty="0"/>
              <a:t>First Come First Serve, is just like </a:t>
            </a:r>
            <a:r>
              <a:rPr lang="en-IN" b="1" dirty="0"/>
              <a:t>FIFO</a:t>
            </a:r>
            <a:r>
              <a:rPr lang="en-IN" dirty="0"/>
              <a:t>(First in First out) Queue data structure, where the data element which is added to the queue first, is the one who leaves the queue first.</a:t>
            </a:r>
          </a:p>
          <a:p>
            <a:pPr algn="just"/>
            <a:r>
              <a:rPr lang="en-IN" dirty="0"/>
              <a:t>This is used in Batch Systems.</a:t>
            </a:r>
          </a:p>
          <a:p>
            <a:pPr marL="0" indent="0" algn="just">
              <a:buNone/>
            </a:pPr>
            <a:endParaRPr lang="en-IN" dirty="0"/>
          </a:p>
        </p:txBody>
      </p:sp>
    </p:spTree>
    <p:extLst>
      <p:ext uri="{BB962C8B-B14F-4D97-AF65-F5344CB8AC3E}">
        <p14:creationId xmlns:p14="http://schemas.microsoft.com/office/powerpoint/2010/main" val="31187564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FCFS</a:t>
            </a:r>
            <a:endParaRPr lang="en-IN" dirty="0"/>
          </a:p>
        </p:txBody>
      </p:sp>
      <p:sp>
        <p:nvSpPr>
          <p:cNvPr id="3" name="Text Placeholder 2"/>
          <p:cNvSpPr>
            <a:spLocks noGrp="1"/>
          </p:cNvSpPr>
          <p:nvPr>
            <p:ph type="body" idx="1"/>
          </p:nvPr>
        </p:nvSpPr>
        <p:spPr/>
        <p:txBody>
          <a:bodyPr/>
          <a:lstStyle/>
          <a:p>
            <a:pPr algn="just"/>
            <a:r>
              <a:rPr lang="en-IN" dirty="0"/>
              <a:t>It's </a:t>
            </a:r>
            <a:r>
              <a:rPr lang="en-IN" b="1" dirty="0"/>
              <a:t>easy to understand and implement</a:t>
            </a:r>
            <a:r>
              <a:rPr lang="en-IN" dirty="0"/>
              <a:t> programmatically, using a Queue data structure, where a new process enters through the </a:t>
            </a:r>
            <a:r>
              <a:rPr lang="en-IN" b="1" dirty="0"/>
              <a:t>tail</a:t>
            </a:r>
            <a:r>
              <a:rPr lang="en-IN" dirty="0"/>
              <a:t> of the queue, and the scheduler selects process from the </a:t>
            </a:r>
            <a:r>
              <a:rPr lang="en-IN" b="1" dirty="0"/>
              <a:t>head</a:t>
            </a:r>
            <a:r>
              <a:rPr lang="en-IN" dirty="0"/>
              <a:t> of the queue.</a:t>
            </a:r>
          </a:p>
          <a:p>
            <a:pPr algn="just"/>
            <a:r>
              <a:rPr lang="en-IN" dirty="0"/>
              <a:t>A perfect real life example of FCFS scheduling is </a:t>
            </a:r>
            <a:r>
              <a:rPr lang="en-IN" b="1" dirty="0"/>
              <a:t>buying tickets at ticket counter</a:t>
            </a:r>
            <a:r>
              <a:rPr lang="en-IN" dirty="0"/>
              <a:t>.</a:t>
            </a:r>
          </a:p>
          <a:p>
            <a:endParaRPr lang="en-IN" dirty="0"/>
          </a:p>
        </p:txBody>
      </p:sp>
    </p:spTree>
    <p:extLst>
      <p:ext uri="{BB962C8B-B14F-4D97-AF65-F5344CB8AC3E}">
        <p14:creationId xmlns:p14="http://schemas.microsoft.com/office/powerpoint/2010/main" val="22917675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FCFS</a:t>
            </a:r>
            <a:endParaRPr lang="en-IN" dirty="0"/>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IN" b="1" dirty="0"/>
              <a:t>Calculating Average Waiting Time</a:t>
            </a:r>
          </a:p>
          <a:p>
            <a:pPr>
              <a:buFont typeface="Arial" panose="020B0604020202020204" pitchFamily="34" charset="0"/>
              <a:buChar char="•"/>
            </a:pPr>
            <a:r>
              <a:rPr lang="en-IN" dirty="0"/>
              <a:t>For every scheduling algorithm, Average waiting time is a crucial parameter to judge it's performance.</a:t>
            </a:r>
          </a:p>
          <a:p>
            <a:pPr>
              <a:buFont typeface="Arial" panose="020B0604020202020204" pitchFamily="34" charset="0"/>
              <a:buChar char="•"/>
            </a:pPr>
            <a:endParaRPr lang="en-IN" dirty="0"/>
          </a:p>
          <a:p>
            <a:pPr>
              <a:buFont typeface="Arial" panose="020B0604020202020204" pitchFamily="34" charset="0"/>
              <a:buChar char="•"/>
            </a:pPr>
            <a:r>
              <a:rPr lang="en-IN" dirty="0"/>
              <a:t>AWT or Average waiting time is the average of the waiting times of the processes in the queue, waiting for the scheduler to pick them for execution.</a:t>
            </a:r>
          </a:p>
          <a:p>
            <a:pPr>
              <a:buFont typeface="Arial" panose="020B0604020202020204" pitchFamily="34" charset="0"/>
              <a:buChar char="•"/>
            </a:pPr>
            <a:endParaRPr lang="en-IN" dirty="0"/>
          </a:p>
          <a:p>
            <a:pPr marL="0" indent="0" algn="ctr">
              <a:buNone/>
            </a:pPr>
            <a:r>
              <a:rPr lang="en-IN" i="1" dirty="0">
                <a:solidFill>
                  <a:srgbClr val="FF0000"/>
                </a:solidFill>
              </a:rPr>
              <a:t>Lower the Average Waiting Time, better the scheduling algorithm.</a:t>
            </a:r>
          </a:p>
        </p:txBody>
      </p:sp>
    </p:spTree>
    <p:extLst>
      <p:ext uri="{BB962C8B-B14F-4D97-AF65-F5344CB8AC3E}">
        <p14:creationId xmlns:p14="http://schemas.microsoft.com/office/powerpoint/2010/main" val="24826600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r>
              <a:rPr lang="en-IN" dirty="0" smtClean="0"/>
              <a:t>Response Time = Start Time of Process – </a:t>
            </a:r>
            <a:r>
              <a:rPr lang="en-IN" smtClean="0"/>
              <a:t>Arrival Time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98" y="1825625"/>
            <a:ext cx="10966203" cy="2793732"/>
          </a:xfrm>
          <a:prstGeom prst="rect">
            <a:avLst/>
          </a:prstGeom>
        </p:spPr>
      </p:pic>
    </p:spTree>
    <p:extLst>
      <p:ext uri="{BB962C8B-B14F-4D97-AF65-F5344CB8AC3E}">
        <p14:creationId xmlns:p14="http://schemas.microsoft.com/office/powerpoint/2010/main" val="14153644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FCFS: Example</a:t>
            </a:r>
            <a:endParaRPr lang="en-IN" dirty="0"/>
          </a:p>
        </p:txBody>
      </p:sp>
      <p:sp>
        <p:nvSpPr>
          <p:cNvPr id="3" name="Text Placeholder 2"/>
          <p:cNvSpPr>
            <a:spLocks noGrp="1"/>
          </p:cNvSpPr>
          <p:nvPr>
            <p:ph type="body" idx="1"/>
          </p:nvPr>
        </p:nvSpPr>
        <p:spPr/>
        <p:txBody>
          <a:bodyPr/>
          <a:lstStyle/>
          <a:p>
            <a:r>
              <a:rPr lang="en-IN" dirty="0"/>
              <a:t>Consider the processes P1, P2, P3, P4 given in the below table, arrives for execution in the same order, with Arrival Time 0, and given Burst </a:t>
            </a:r>
            <a:r>
              <a:rPr lang="en-IN" dirty="0" smtClean="0"/>
              <a:t>Time.</a:t>
            </a:r>
          </a:p>
          <a:p>
            <a:endParaRPr lang="en-IN" dirty="0"/>
          </a:p>
        </p:txBody>
      </p:sp>
      <p:pic>
        <p:nvPicPr>
          <p:cNvPr id="3075" name="Picture 3" descr="https://www.studytonight.com/operating-system/images/fcf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011" y="2886075"/>
            <a:ext cx="52387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3685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FCFS: Example</a:t>
            </a:r>
            <a:endParaRPr lang="en-IN" dirty="0"/>
          </a:p>
        </p:txBody>
      </p:sp>
      <p:sp>
        <p:nvSpPr>
          <p:cNvPr id="3" name="Text Placeholder 2"/>
          <p:cNvSpPr>
            <a:spLocks noGrp="1"/>
          </p:cNvSpPr>
          <p:nvPr>
            <p:ph type="body" idx="1"/>
          </p:nvPr>
        </p:nvSpPr>
        <p:spPr/>
        <p:txBody>
          <a:bodyPr/>
          <a:lstStyle/>
          <a:p>
            <a:r>
              <a:rPr lang="en-IN" i="1" dirty="0"/>
              <a:t>The average waiting time will be </a:t>
            </a:r>
            <a:r>
              <a:rPr lang="en-IN" i="1" dirty="0">
                <a:solidFill>
                  <a:srgbClr val="FF0000"/>
                </a:solidFill>
              </a:rPr>
              <a:t>18.75 </a:t>
            </a:r>
            <a:r>
              <a:rPr lang="en-IN" i="1" dirty="0" err="1" smtClean="0">
                <a:solidFill>
                  <a:srgbClr val="FF0000"/>
                </a:solidFill>
              </a:rPr>
              <a:t>ms</a:t>
            </a:r>
            <a:endParaRPr lang="en-IN" i="1" dirty="0" smtClean="0">
              <a:solidFill>
                <a:srgbClr val="FF0000"/>
              </a:solidFill>
            </a:endParaRPr>
          </a:p>
          <a:p>
            <a:pPr marL="0" indent="0">
              <a:buNone/>
            </a:pPr>
            <a:endParaRPr lang="en-IN" dirty="0"/>
          </a:p>
          <a:p>
            <a:pPr lvl="1" algn="just">
              <a:lnSpc>
                <a:spcPct val="100000"/>
              </a:lnSpc>
              <a:buFont typeface="Wingdings" panose="05000000000000000000" pitchFamily="2" charset="2"/>
              <a:buChar char="§"/>
            </a:pPr>
            <a:r>
              <a:rPr lang="en-IN" dirty="0"/>
              <a:t>For the above given </a:t>
            </a:r>
            <a:r>
              <a:rPr lang="en-IN" dirty="0" smtClean="0"/>
              <a:t>processes, </a:t>
            </a:r>
            <a:r>
              <a:rPr lang="en-IN" dirty="0"/>
              <a:t>first P1 will be provided with the CPU resources</a:t>
            </a:r>
            <a:r>
              <a:rPr lang="en-IN" dirty="0" smtClean="0"/>
              <a:t>,</a:t>
            </a:r>
            <a:endParaRPr lang="en-IN" dirty="0"/>
          </a:p>
          <a:p>
            <a:pPr lvl="1" algn="just">
              <a:lnSpc>
                <a:spcPct val="100000"/>
              </a:lnSpc>
              <a:buFont typeface="Wingdings" panose="05000000000000000000" pitchFamily="2" charset="2"/>
              <a:buChar char="§"/>
            </a:pPr>
            <a:r>
              <a:rPr lang="en-IN" dirty="0"/>
              <a:t>Hence, waiting time for P1 will be 0</a:t>
            </a:r>
          </a:p>
          <a:p>
            <a:pPr lvl="1" algn="just">
              <a:lnSpc>
                <a:spcPct val="100000"/>
              </a:lnSpc>
              <a:buFont typeface="Wingdings" panose="05000000000000000000" pitchFamily="2" charset="2"/>
              <a:buChar char="§"/>
            </a:pPr>
            <a:r>
              <a:rPr lang="en-IN" dirty="0"/>
              <a:t>P1 requires 21 </a:t>
            </a:r>
            <a:r>
              <a:rPr lang="en-IN" dirty="0" err="1"/>
              <a:t>ms</a:t>
            </a:r>
            <a:r>
              <a:rPr lang="en-IN" dirty="0"/>
              <a:t> for completion, hence waiting time for P2 will be 21 </a:t>
            </a:r>
            <a:r>
              <a:rPr lang="en-IN" dirty="0" err="1"/>
              <a:t>ms</a:t>
            </a:r>
            <a:endParaRPr lang="en-IN" dirty="0"/>
          </a:p>
          <a:p>
            <a:pPr lvl="1" algn="just">
              <a:lnSpc>
                <a:spcPct val="100000"/>
              </a:lnSpc>
              <a:buFont typeface="Wingdings" panose="05000000000000000000" pitchFamily="2" charset="2"/>
              <a:buChar char="§"/>
            </a:pPr>
            <a:r>
              <a:rPr lang="en-IN" dirty="0"/>
              <a:t>Similarly, waiting time for process P3 will be execution time of P1 + execution time for P2, which will be (21 + 3) </a:t>
            </a:r>
            <a:r>
              <a:rPr lang="en-IN" dirty="0" err="1"/>
              <a:t>ms</a:t>
            </a:r>
            <a:r>
              <a:rPr lang="en-IN" dirty="0"/>
              <a:t> = 24 </a:t>
            </a:r>
            <a:r>
              <a:rPr lang="en-IN" dirty="0" err="1"/>
              <a:t>ms</a:t>
            </a:r>
            <a:r>
              <a:rPr lang="en-IN" dirty="0"/>
              <a:t>.</a:t>
            </a:r>
          </a:p>
          <a:p>
            <a:pPr lvl="1" algn="just">
              <a:lnSpc>
                <a:spcPct val="100000"/>
              </a:lnSpc>
              <a:buFont typeface="Wingdings" panose="05000000000000000000" pitchFamily="2" charset="2"/>
              <a:buChar char="§"/>
            </a:pPr>
            <a:r>
              <a:rPr lang="en-IN" dirty="0"/>
              <a:t>For process P4 it will be the sum of execution times of P1, P2 and P3</a:t>
            </a:r>
            <a:r>
              <a:rPr lang="en-IN" dirty="0" smtClean="0"/>
              <a:t>.</a:t>
            </a:r>
          </a:p>
          <a:p>
            <a:pPr lvl="1" algn="just">
              <a:lnSpc>
                <a:spcPct val="100000"/>
              </a:lnSpc>
              <a:buFont typeface="Wingdings" panose="05000000000000000000" pitchFamily="2" charset="2"/>
              <a:buChar char="§"/>
            </a:pPr>
            <a:endParaRPr lang="en-IN" dirty="0"/>
          </a:p>
          <a:p>
            <a:pPr lvl="1" algn="just">
              <a:lnSpc>
                <a:spcPct val="100000"/>
              </a:lnSpc>
              <a:buFont typeface="Wingdings" panose="05000000000000000000" pitchFamily="2" charset="2"/>
              <a:buChar char="§"/>
            </a:pPr>
            <a:r>
              <a:rPr lang="en-IN" dirty="0" smtClean="0"/>
              <a:t>In which order if processes comes then average waiting time will be lesser?</a:t>
            </a:r>
            <a:endParaRPr lang="en-IN" dirty="0"/>
          </a:p>
        </p:txBody>
      </p:sp>
    </p:spTree>
    <p:extLst>
      <p:ext uri="{BB962C8B-B14F-4D97-AF65-F5344CB8AC3E}">
        <p14:creationId xmlns:p14="http://schemas.microsoft.com/office/powerpoint/2010/main" val="1536056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22037" y="287337"/>
            <a:ext cx="7772400" cy="762000"/>
          </a:xfrm>
        </p:spPr>
        <p:txBody>
          <a:bodyPr/>
          <a:lstStyle/>
          <a:p>
            <a:pPr>
              <a:defRPr/>
            </a:pPr>
            <a:r>
              <a:rPr lang="en-US" b="1" dirty="0">
                <a:effectLst>
                  <a:outerShdw blurRad="38100" dist="38100" dir="2700000" algn="tl">
                    <a:srgbClr val="000000">
                      <a:alpha val="43137"/>
                    </a:srgbClr>
                  </a:outerShdw>
                </a:effectLst>
                <a:latin typeface="Tw Cen MT" panose="020B0602020104020603" pitchFamily="34" charset="0"/>
              </a:rPr>
              <a:t>Process Creation</a:t>
            </a:r>
          </a:p>
        </p:txBody>
      </p:sp>
      <p:sp>
        <p:nvSpPr>
          <p:cNvPr id="20484" name="Rectangle 3"/>
          <p:cNvSpPr>
            <a:spLocks noGrp="1" noChangeArrowheads="1"/>
          </p:cNvSpPr>
          <p:nvPr>
            <p:ph type="body" idx="1"/>
          </p:nvPr>
        </p:nvSpPr>
        <p:spPr>
          <a:xfrm>
            <a:off x="822036" y="2767447"/>
            <a:ext cx="10413999" cy="2982190"/>
          </a:xfrm>
        </p:spPr>
        <p:txBody>
          <a:bodyPr/>
          <a:lstStyle/>
          <a:p>
            <a:pPr marL="609600" indent="-609600">
              <a:buSzPct val="100000"/>
              <a:buFont typeface="Symbol" panose="05050102010706020507" pitchFamily="18" charset="2"/>
              <a:buAutoNum type="arabicPeriod"/>
            </a:pPr>
            <a:r>
              <a:rPr lang="en-US" dirty="0">
                <a:latin typeface="Tw Cen MT" panose="020B0602020104020603" pitchFamily="34" charset="0"/>
              </a:rPr>
              <a:t>System initialization (Daemons)</a:t>
            </a:r>
          </a:p>
          <a:p>
            <a:pPr marL="609600" indent="-609600">
              <a:buSzPct val="100000"/>
              <a:buFont typeface="Symbol" panose="05050102010706020507" pitchFamily="18" charset="2"/>
              <a:buAutoNum type="arabicPeriod"/>
            </a:pPr>
            <a:r>
              <a:rPr lang="en-US" dirty="0">
                <a:latin typeface="Tw Cen MT" panose="020B0602020104020603" pitchFamily="34" charset="0"/>
              </a:rPr>
              <a:t>Execution of a process creation system call by a running process</a:t>
            </a:r>
          </a:p>
          <a:p>
            <a:pPr marL="609600" indent="-609600">
              <a:buSzPct val="100000"/>
              <a:buFontTx/>
              <a:buAutoNum type="arabicPeriod"/>
            </a:pPr>
            <a:r>
              <a:rPr lang="en-US" dirty="0">
                <a:latin typeface="Tw Cen MT" panose="020B0602020104020603" pitchFamily="34" charset="0"/>
              </a:rPr>
              <a:t>A user request to create a process</a:t>
            </a:r>
          </a:p>
          <a:p>
            <a:pPr marL="609600" indent="-609600">
              <a:buSzPct val="100000"/>
              <a:buFontTx/>
              <a:buAutoNum type="arabicPeriod"/>
            </a:pPr>
            <a:r>
              <a:rPr lang="en-US" dirty="0">
                <a:latin typeface="Tw Cen MT" panose="020B0602020104020603" pitchFamily="34" charset="0"/>
              </a:rPr>
              <a:t>Initiation of a batch job</a:t>
            </a:r>
          </a:p>
        </p:txBody>
      </p:sp>
      <p:sp>
        <p:nvSpPr>
          <p:cNvPr id="20485" name="Text Box 4"/>
          <p:cNvSpPr txBox="1">
            <a:spLocks noChangeArrowheads="1"/>
          </p:cNvSpPr>
          <p:nvPr/>
        </p:nvSpPr>
        <p:spPr bwMode="auto">
          <a:xfrm>
            <a:off x="234373" y="1796184"/>
            <a:ext cx="817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rtl="1">
              <a:spcBef>
                <a:spcPct val="50000"/>
              </a:spcBef>
            </a:pPr>
            <a:r>
              <a:rPr lang="en-US" sz="3600" dirty="0">
                <a:solidFill>
                  <a:srgbClr val="0066CC"/>
                </a:solidFill>
                <a:latin typeface="Comic Sans MS" panose="030F0702030302020204" pitchFamily="66" charset="0"/>
              </a:rPr>
              <a:t>When is a new process created?</a:t>
            </a:r>
          </a:p>
        </p:txBody>
      </p:sp>
    </p:spTree>
    <p:extLst>
      <p:ext uri="{BB962C8B-B14F-4D97-AF65-F5344CB8AC3E}">
        <p14:creationId xmlns:p14="http://schemas.microsoft.com/office/powerpoint/2010/main" val="33234667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in FCFS</a:t>
            </a:r>
            <a:endParaRPr lang="en-IN" dirty="0"/>
          </a:p>
        </p:txBody>
      </p:sp>
      <p:sp>
        <p:nvSpPr>
          <p:cNvPr id="3" name="Text Placeholder 2"/>
          <p:cNvSpPr>
            <a:spLocks noGrp="1"/>
          </p:cNvSpPr>
          <p:nvPr>
            <p:ph type="body" idx="1"/>
          </p:nvPr>
        </p:nvSpPr>
        <p:spPr>
          <a:xfrm>
            <a:off x="838200" y="1825624"/>
            <a:ext cx="10896600" cy="5032375"/>
          </a:xfrm>
        </p:spPr>
        <p:txBody>
          <a:bodyPr/>
          <a:lstStyle/>
          <a:p>
            <a:pPr algn="just"/>
            <a:r>
              <a:rPr lang="en-IN" dirty="0"/>
              <a:t>It is </a:t>
            </a:r>
            <a:r>
              <a:rPr lang="en-IN" b="1" dirty="0"/>
              <a:t>Non Pre-emptive</a:t>
            </a:r>
            <a:r>
              <a:rPr lang="en-IN" dirty="0"/>
              <a:t> algorithm, which means the </a:t>
            </a:r>
            <a:r>
              <a:rPr lang="en-IN" b="1" dirty="0" smtClean="0"/>
              <a:t>process priority</a:t>
            </a:r>
            <a:r>
              <a:rPr lang="en-IN" dirty="0"/>
              <a:t> doesn't matter</a:t>
            </a:r>
            <a:r>
              <a:rPr lang="en-IN" dirty="0" smtClean="0"/>
              <a:t>.</a:t>
            </a:r>
          </a:p>
          <a:p>
            <a:pPr algn="just"/>
            <a:r>
              <a:rPr lang="en-IN" dirty="0"/>
              <a:t>Not optimal Average Waiting Time.</a:t>
            </a:r>
          </a:p>
          <a:p>
            <a:pPr algn="just"/>
            <a:r>
              <a:rPr lang="en-IN" dirty="0"/>
              <a:t>Resources utilization in parallel is not possible, which leads to </a:t>
            </a:r>
            <a:r>
              <a:rPr lang="en-IN" b="1" dirty="0"/>
              <a:t>Convoy Effect</a:t>
            </a:r>
            <a:r>
              <a:rPr lang="en-IN" dirty="0"/>
              <a:t>, and hence poor resource(CPU, I/O </a:t>
            </a:r>
            <a:r>
              <a:rPr lang="en-IN" dirty="0" err="1"/>
              <a:t>etc</a:t>
            </a:r>
            <a:r>
              <a:rPr lang="en-IN" dirty="0"/>
              <a:t>) utilization</a:t>
            </a:r>
            <a:r>
              <a:rPr lang="en-IN" dirty="0" smtClean="0"/>
              <a:t>.</a:t>
            </a:r>
          </a:p>
          <a:p>
            <a:pPr marL="0" indent="0" algn="just">
              <a:buNone/>
            </a:pPr>
            <a:endParaRPr lang="en-IN" dirty="0"/>
          </a:p>
          <a:p>
            <a:pPr algn="just">
              <a:buFont typeface="Wingdings" panose="05000000000000000000" pitchFamily="2" charset="2"/>
              <a:buChar char="Ø"/>
            </a:pPr>
            <a:r>
              <a:rPr lang="en-IN" b="1" dirty="0" smtClean="0"/>
              <a:t>Convoy Effect: </a:t>
            </a:r>
            <a:r>
              <a:rPr lang="en-IN" dirty="0"/>
              <a:t>Convoy Effect is a situation where many processes, who need to use a resource for short time are blocked by one process holding that resource for a long time</a:t>
            </a:r>
            <a:r>
              <a:rPr lang="en-IN" dirty="0" smtClean="0"/>
              <a:t>.</a:t>
            </a:r>
          </a:p>
          <a:p>
            <a:pPr algn="just">
              <a:buFont typeface="Arial" panose="020B0604020202020204" pitchFamily="34" charset="0"/>
              <a:buChar char="•"/>
            </a:pPr>
            <a:r>
              <a:rPr lang="en-IN" dirty="0"/>
              <a:t>This essentially leads to </a:t>
            </a:r>
            <a:r>
              <a:rPr lang="en-IN" dirty="0" err="1"/>
              <a:t>poort</a:t>
            </a:r>
            <a:r>
              <a:rPr lang="en-IN" dirty="0"/>
              <a:t> utilization of resources and hence poor performance.</a:t>
            </a:r>
            <a:endParaRPr lang="en-IN" b="1" dirty="0"/>
          </a:p>
        </p:txBody>
      </p:sp>
    </p:spTree>
    <p:extLst>
      <p:ext uri="{BB962C8B-B14F-4D97-AF65-F5344CB8AC3E}">
        <p14:creationId xmlns:p14="http://schemas.microsoft.com/office/powerpoint/2010/main" val="34447439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Shortest Job First(SJF) Scheduling</a:t>
            </a:r>
            <a:endParaRPr lang="en-IN" dirty="0"/>
          </a:p>
        </p:txBody>
      </p:sp>
      <p:sp>
        <p:nvSpPr>
          <p:cNvPr id="3" name="Text Placeholder 2"/>
          <p:cNvSpPr>
            <a:spLocks noGrp="1"/>
          </p:cNvSpPr>
          <p:nvPr>
            <p:ph type="body" idx="1"/>
          </p:nvPr>
        </p:nvSpPr>
        <p:spPr>
          <a:xfrm>
            <a:off x="838200" y="1825625"/>
            <a:ext cx="10515600" cy="4866120"/>
          </a:xfrm>
        </p:spPr>
        <p:txBody>
          <a:bodyPr/>
          <a:lstStyle/>
          <a:p>
            <a:pPr algn="just"/>
            <a:r>
              <a:rPr lang="en-IN" dirty="0"/>
              <a:t>Shortest Job First scheduling works on the process with the shortest </a:t>
            </a:r>
            <a:r>
              <a:rPr lang="en-IN" b="1" dirty="0"/>
              <a:t>burst time</a:t>
            </a:r>
            <a:r>
              <a:rPr lang="en-IN" dirty="0"/>
              <a:t> or </a:t>
            </a:r>
            <a:r>
              <a:rPr lang="en-IN" b="1" dirty="0"/>
              <a:t>duration</a:t>
            </a:r>
            <a:r>
              <a:rPr lang="en-IN" dirty="0"/>
              <a:t> first</a:t>
            </a:r>
            <a:r>
              <a:rPr lang="en-IN" dirty="0" smtClean="0"/>
              <a:t>.</a:t>
            </a:r>
          </a:p>
          <a:p>
            <a:r>
              <a:rPr lang="en-IN" dirty="0"/>
              <a:t>It is of two types</a:t>
            </a:r>
            <a:r>
              <a:rPr lang="en-IN" dirty="0" smtClean="0"/>
              <a:t>:</a:t>
            </a:r>
          </a:p>
          <a:p>
            <a:pPr lvl="1">
              <a:buFont typeface="Wingdings" panose="05000000000000000000" pitchFamily="2" charset="2"/>
              <a:buChar char="§"/>
            </a:pPr>
            <a:r>
              <a:rPr lang="en-IN" dirty="0" smtClean="0"/>
              <a:t>Non </a:t>
            </a:r>
            <a:r>
              <a:rPr lang="en-IN" dirty="0"/>
              <a:t>Pre-emptive</a:t>
            </a:r>
          </a:p>
          <a:p>
            <a:pPr lvl="1">
              <a:buFont typeface="Wingdings" panose="05000000000000000000" pitchFamily="2" charset="2"/>
              <a:buChar char="§"/>
            </a:pPr>
            <a:r>
              <a:rPr lang="en-IN" dirty="0" smtClean="0"/>
              <a:t>Pre-emptive</a:t>
            </a:r>
          </a:p>
          <a:p>
            <a:pPr algn="just">
              <a:buFont typeface="Arial" panose="020B0604020202020204" pitchFamily="34" charset="0"/>
              <a:buChar char="•"/>
            </a:pPr>
            <a:r>
              <a:rPr lang="en-IN" dirty="0"/>
              <a:t>To successfully implement it, the burst time/duration time of the processes should be known to the processor in advance, which is practically not feasible all the time</a:t>
            </a:r>
            <a:r>
              <a:rPr lang="en-IN" dirty="0" smtClean="0"/>
              <a:t>.</a:t>
            </a:r>
          </a:p>
          <a:p>
            <a:pPr algn="just">
              <a:buFont typeface="Arial" panose="020B0604020202020204" pitchFamily="34" charset="0"/>
              <a:buChar char="•"/>
            </a:pPr>
            <a:r>
              <a:rPr lang="en-IN" dirty="0"/>
              <a:t>This scheduling algorithm is optimal if all the jobs/processes are available at the same time. (either Arrival time is 0 for all, or Arrival time is same for all)</a:t>
            </a:r>
          </a:p>
          <a:p>
            <a:pPr>
              <a:buFont typeface="Arial" panose="020B0604020202020204" pitchFamily="34" charset="0"/>
              <a:buChar char="•"/>
            </a:pPr>
            <a:endParaRPr lang="en-IN" dirty="0"/>
          </a:p>
          <a:p>
            <a:pPr algn="just"/>
            <a:endParaRPr lang="en-IN" dirty="0"/>
          </a:p>
        </p:txBody>
      </p:sp>
    </p:spTree>
    <p:extLst>
      <p:ext uri="{BB962C8B-B14F-4D97-AF65-F5344CB8AC3E}">
        <p14:creationId xmlns:p14="http://schemas.microsoft.com/office/powerpoint/2010/main" val="2733326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Pre-emptive SJF</a:t>
            </a:r>
            <a:endParaRPr lang="en-IN" dirty="0"/>
          </a:p>
        </p:txBody>
      </p:sp>
      <p:sp>
        <p:nvSpPr>
          <p:cNvPr id="3" name="Text Placeholder 2"/>
          <p:cNvSpPr>
            <a:spLocks noGrp="1"/>
          </p:cNvSpPr>
          <p:nvPr>
            <p:ph type="body" idx="1"/>
          </p:nvPr>
        </p:nvSpPr>
        <p:spPr/>
        <p:txBody>
          <a:bodyPr/>
          <a:lstStyle/>
          <a:p>
            <a:pPr algn="just"/>
            <a:r>
              <a:rPr lang="en-IN" dirty="0"/>
              <a:t>Consider the below processes available in the ready queue for execution, with arrival time as 0 for all and given burst times</a:t>
            </a:r>
            <a:r>
              <a:rPr lang="en-IN" dirty="0" smtClean="0"/>
              <a:t>.</a:t>
            </a:r>
          </a:p>
          <a:p>
            <a:pPr algn="just"/>
            <a:endParaRPr lang="en-IN" dirty="0"/>
          </a:p>
          <a:p>
            <a:pPr algn="just"/>
            <a:r>
              <a:rPr lang="en-IN" dirty="0" smtClean="0"/>
              <a:t>Based on FCFS what’s </a:t>
            </a:r>
          </a:p>
          <a:p>
            <a:pPr marL="0" indent="0" algn="just">
              <a:buNone/>
            </a:pPr>
            <a:r>
              <a:rPr lang="en-IN" dirty="0" smtClean="0"/>
              <a:t>Avg. waiting time = 18.75ms</a:t>
            </a:r>
            <a:endParaRPr lang="en-IN" dirty="0"/>
          </a:p>
        </p:txBody>
      </p:sp>
      <p:pic>
        <p:nvPicPr>
          <p:cNvPr id="5" name="Picture 4"/>
          <p:cNvPicPr>
            <a:picLocks noChangeAspect="1"/>
          </p:cNvPicPr>
          <p:nvPr/>
        </p:nvPicPr>
        <p:blipFill>
          <a:blip r:embed="rId2"/>
          <a:stretch>
            <a:fillRect/>
          </a:stretch>
        </p:blipFill>
        <p:spPr>
          <a:xfrm>
            <a:off x="6096000" y="2677249"/>
            <a:ext cx="5238750" cy="3971925"/>
          </a:xfrm>
          <a:prstGeom prst="rect">
            <a:avLst/>
          </a:prstGeom>
        </p:spPr>
      </p:pic>
    </p:spTree>
    <p:extLst>
      <p:ext uri="{BB962C8B-B14F-4D97-AF65-F5344CB8AC3E}">
        <p14:creationId xmlns:p14="http://schemas.microsoft.com/office/powerpoint/2010/main" val="175493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IN" b="1" dirty="0" smtClean="0"/>
              <a:t>Problems with Non pre-emptive SJF:</a:t>
            </a:r>
          </a:p>
          <a:p>
            <a:pPr algn="just">
              <a:buFont typeface="Wingdings" panose="05000000000000000000" pitchFamily="2" charset="2"/>
              <a:buChar char="§"/>
            </a:pPr>
            <a:r>
              <a:rPr lang="en-IN" dirty="0"/>
              <a:t>If the arrival time for processes are different, which means all the processes are not available in the ready queue at time 0, and some jobs arrive after some </a:t>
            </a:r>
            <a:r>
              <a:rPr lang="en-IN" dirty="0" smtClean="0"/>
              <a:t>time, in </a:t>
            </a:r>
            <a:r>
              <a:rPr lang="en-IN" dirty="0"/>
              <a:t>such situation, sometimes process with short burst time have to wait for the current process's execution to finish, because in Non Pre-emptive SJF, on arrival of a process with short duration, the existing job/process's execution is not halted/stopped to execute the short job first</a:t>
            </a:r>
            <a:r>
              <a:rPr lang="en-IN" dirty="0" smtClean="0"/>
              <a:t>.</a:t>
            </a:r>
          </a:p>
          <a:p>
            <a:pPr algn="just">
              <a:buFont typeface="Wingdings" panose="05000000000000000000" pitchFamily="2" charset="2"/>
              <a:buChar char="§"/>
            </a:pPr>
            <a:r>
              <a:rPr lang="en-IN" dirty="0"/>
              <a:t>This leads to the problem of Starvation, where a shorter process has to wait for a long time until the current longer process gets executed.</a:t>
            </a:r>
          </a:p>
        </p:txBody>
      </p:sp>
    </p:spTree>
    <p:extLst>
      <p:ext uri="{BB962C8B-B14F-4D97-AF65-F5344CB8AC3E}">
        <p14:creationId xmlns:p14="http://schemas.microsoft.com/office/powerpoint/2010/main" val="30455312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91024" y="4729507"/>
            <a:ext cx="7743071" cy="19276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1024" y="4655644"/>
            <a:ext cx="7800976" cy="2202356"/>
          </a:xfrm>
          <a:prstGeom prst="rect">
            <a:avLst/>
          </a:prstGeom>
        </p:spPr>
      </p:pic>
      <p:sp>
        <p:nvSpPr>
          <p:cNvPr id="2" name="Title 1"/>
          <p:cNvSpPr>
            <a:spLocks noGrp="1"/>
          </p:cNvSpPr>
          <p:nvPr>
            <p:ph type="title"/>
          </p:nvPr>
        </p:nvSpPr>
        <p:spPr/>
        <p:txBody>
          <a:bodyPr/>
          <a:lstStyle/>
          <a:p>
            <a:r>
              <a:rPr lang="en-IN" dirty="0" smtClean="0"/>
              <a:t>Pre-emptive SJF</a:t>
            </a:r>
            <a:endParaRPr lang="en-IN" dirty="0"/>
          </a:p>
        </p:txBody>
      </p:sp>
      <p:sp>
        <p:nvSpPr>
          <p:cNvPr id="3" name="Text Placeholder 2"/>
          <p:cNvSpPr>
            <a:spLocks noGrp="1"/>
          </p:cNvSpPr>
          <p:nvPr>
            <p:ph type="body" idx="1"/>
          </p:nvPr>
        </p:nvSpPr>
        <p:spPr>
          <a:xfrm>
            <a:off x="838200" y="1579966"/>
            <a:ext cx="10515600" cy="4351338"/>
          </a:xfrm>
        </p:spPr>
        <p:txBody>
          <a:bodyPr/>
          <a:lstStyle/>
          <a:p>
            <a:pPr algn="just"/>
            <a:r>
              <a:rPr lang="en-IN" dirty="0"/>
              <a:t>In </a:t>
            </a:r>
            <a:r>
              <a:rPr lang="en-IN" dirty="0" err="1"/>
              <a:t>Preemptive</a:t>
            </a:r>
            <a:r>
              <a:rPr lang="en-IN" dirty="0"/>
              <a:t> Shortest Job First Scheduling, jobs are put into ready queue as they arrive, but as a process with </a:t>
            </a:r>
            <a:r>
              <a:rPr lang="en-IN" b="1" dirty="0"/>
              <a:t>short burst time</a:t>
            </a:r>
            <a:r>
              <a:rPr lang="en-IN" dirty="0"/>
              <a:t> arrives, the existing process is </a:t>
            </a:r>
            <a:r>
              <a:rPr lang="en-IN" dirty="0" err="1"/>
              <a:t>preempted</a:t>
            </a:r>
            <a:r>
              <a:rPr lang="en-IN" dirty="0"/>
              <a:t> or removed from execution, and the shorter job is executed first.</a:t>
            </a:r>
          </a:p>
          <a:p>
            <a:r>
              <a:rPr lang="en-IN" dirty="0"/>
              <a:t/>
            </a:r>
            <a:br>
              <a:rPr lang="en-IN" dirty="0"/>
            </a:br>
            <a:endParaRPr lang="en-IN" dirty="0"/>
          </a:p>
        </p:txBody>
      </p:sp>
      <p:pic>
        <p:nvPicPr>
          <p:cNvPr id="8" name="Picture 8" descr="Pre-emptive Shortest Job First Schedul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763" y="3144130"/>
            <a:ext cx="5238750" cy="208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7543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Priority Scheduling</a:t>
            </a:r>
            <a:endParaRPr lang="en-IN" dirty="0"/>
          </a:p>
        </p:txBody>
      </p:sp>
      <p:sp>
        <p:nvSpPr>
          <p:cNvPr id="3" name="Text Placeholder 2"/>
          <p:cNvSpPr>
            <a:spLocks noGrp="1"/>
          </p:cNvSpPr>
          <p:nvPr>
            <p:ph type="body" idx="1"/>
          </p:nvPr>
        </p:nvSpPr>
        <p:spPr/>
        <p:txBody>
          <a:bodyPr/>
          <a:lstStyle/>
          <a:p>
            <a:pPr algn="just"/>
            <a:r>
              <a:rPr lang="en-IN" dirty="0"/>
              <a:t>Priority is assigned for each process.</a:t>
            </a:r>
          </a:p>
          <a:p>
            <a:pPr algn="just"/>
            <a:r>
              <a:rPr lang="en-IN" dirty="0"/>
              <a:t>Process with highest priority is executed first and so on.</a:t>
            </a:r>
          </a:p>
          <a:p>
            <a:pPr algn="just"/>
            <a:r>
              <a:rPr lang="en-IN" dirty="0"/>
              <a:t>Processes with same priority are executed in FCFS manner.</a:t>
            </a:r>
          </a:p>
          <a:p>
            <a:pPr algn="just"/>
            <a:r>
              <a:rPr lang="en-IN" dirty="0"/>
              <a:t>Priority can be decided based on memory requirements, time requirements or any other resource requirement</a:t>
            </a:r>
            <a:r>
              <a:rPr lang="en-IN" dirty="0" smtClean="0"/>
              <a:t>.</a:t>
            </a:r>
          </a:p>
          <a:p>
            <a:pPr algn="just"/>
            <a:r>
              <a:rPr lang="en-IN" b="1" dirty="0" smtClean="0"/>
              <a:t>Pre-emptive: </a:t>
            </a:r>
            <a:r>
              <a:rPr lang="en-IN" dirty="0" err="1" smtClean="0"/>
              <a:t>Preempt</a:t>
            </a:r>
            <a:r>
              <a:rPr lang="en-IN" dirty="0" smtClean="0"/>
              <a:t> the CPU if the priority of newly arrived process is higher than the priority of the currently running process.</a:t>
            </a:r>
          </a:p>
          <a:p>
            <a:pPr algn="just"/>
            <a:r>
              <a:rPr lang="en-IN" b="1" dirty="0" err="1" smtClean="0"/>
              <a:t>Nonpreemptive</a:t>
            </a:r>
            <a:r>
              <a:rPr lang="en-IN" b="1" dirty="0" smtClean="0"/>
              <a:t>: </a:t>
            </a:r>
            <a:r>
              <a:rPr lang="en-IN" dirty="0" smtClean="0"/>
              <a:t>It will simply put the new process at the head of the ready queue.</a:t>
            </a:r>
            <a:endParaRPr lang="en-IN" b="1" dirty="0" smtClean="0"/>
          </a:p>
          <a:p>
            <a:pPr algn="just"/>
            <a:endParaRPr lang="en-IN" dirty="0" smtClean="0"/>
          </a:p>
          <a:p>
            <a:endParaRPr lang="en-IN" dirty="0"/>
          </a:p>
        </p:txBody>
      </p:sp>
    </p:spTree>
    <p:extLst>
      <p:ext uri="{BB962C8B-B14F-4D97-AF65-F5344CB8AC3E}">
        <p14:creationId xmlns:p14="http://schemas.microsoft.com/office/powerpoint/2010/main" val="27286768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Priority Scheduling</a:t>
            </a:r>
          </a:p>
        </p:txBody>
      </p:sp>
      <p:sp>
        <p:nvSpPr>
          <p:cNvPr id="3" name="Text Placeholder 2"/>
          <p:cNvSpPr>
            <a:spLocks noGrp="1"/>
          </p:cNvSpPr>
          <p:nvPr>
            <p:ph type="body" idx="1"/>
          </p:nvPr>
        </p:nvSpPr>
        <p:spPr/>
        <p:txBody>
          <a:bodyPr/>
          <a:lstStyle/>
          <a:p>
            <a:endParaRPr lang="en-IN" dirty="0"/>
          </a:p>
        </p:txBody>
      </p:sp>
      <p:pic>
        <p:nvPicPr>
          <p:cNvPr id="1026" name="Picture 2" descr="Priority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094" y="1180368"/>
            <a:ext cx="7149811" cy="564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18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lgn="just"/>
            <a:r>
              <a:rPr lang="en-IN" b="1" dirty="0" smtClean="0"/>
              <a:t>Problem: Indefinite Blocking/Starvation </a:t>
            </a:r>
            <a:r>
              <a:rPr lang="en-IN" b="1" dirty="0" smtClean="0">
                <a:sym typeface="Wingdings" panose="05000000000000000000" pitchFamily="2" charset="2"/>
              </a:rPr>
              <a:t> </a:t>
            </a:r>
            <a:r>
              <a:rPr lang="en-IN" dirty="0" smtClean="0">
                <a:sym typeface="Wingdings" panose="05000000000000000000" pitchFamily="2" charset="2"/>
              </a:rPr>
              <a:t>In heavily loaded systems with High-priority processes some low priority processes are blocked because of high number of high-priority processes, so low priority process will be waiting indefinitely.</a:t>
            </a:r>
          </a:p>
          <a:p>
            <a:pPr algn="just"/>
            <a:endParaRPr lang="en-IN" b="1" dirty="0">
              <a:sym typeface="Wingdings" panose="05000000000000000000" pitchFamily="2" charset="2"/>
            </a:endParaRPr>
          </a:p>
          <a:p>
            <a:pPr algn="just"/>
            <a:r>
              <a:rPr lang="en-IN" b="1" dirty="0" smtClean="0">
                <a:sym typeface="Wingdings" panose="05000000000000000000" pitchFamily="2" charset="2"/>
              </a:rPr>
              <a:t>Solution: Aging </a:t>
            </a:r>
            <a:r>
              <a:rPr lang="en-IN" dirty="0" smtClean="0">
                <a:sym typeface="Wingdings" panose="05000000000000000000" pitchFamily="2" charset="2"/>
              </a:rPr>
              <a:t>Gradually increase the priority of processes that wait in the system for a long time.</a:t>
            </a:r>
            <a:endParaRPr lang="en-IN" b="1" dirty="0"/>
          </a:p>
        </p:txBody>
      </p:sp>
    </p:spTree>
    <p:extLst>
      <p:ext uri="{BB962C8B-B14F-4D97-AF65-F5344CB8AC3E}">
        <p14:creationId xmlns:p14="http://schemas.microsoft.com/office/powerpoint/2010/main" val="13200628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Round Robin Scheduling </a:t>
            </a:r>
            <a:endParaRPr lang="en-IN" dirty="0"/>
          </a:p>
        </p:txBody>
      </p:sp>
      <p:sp>
        <p:nvSpPr>
          <p:cNvPr id="3" name="Text Placeholder 2"/>
          <p:cNvSpPr>
            <a:spLocks noGrp="1"/>
          </p:cNvSpPr>
          <p:nvPr>
            <p:ph type="body" idx="1"/>
          </p:nvPr>
        </p:nvSpPr>
        <p:spPr/>
        <p:txBody>
          <a:bodyPr/>
          <a:lstStyle/>
          <a:p>
            <a:pPr algn="just"/>
            <a:r>
              <a:rPr lang="en-US" dirty="0"/>
              <a:t>Each process gets a small unit of CPU time (</a:t>
            </a:r>
            <a:r>
              <a:rPr lang="en-US" b="1" dirty="0"/>
              <a:t>time quantum </a:t>
            </a:r>
            <a:r>
              <a:rPr lang="en-US" dirty="0"/>
              <a:t>q), usually 10-100 milliseconds.  After this time has elapsed, the process is preempted and added to the end of the ready queue</a:t>
            </a:r>
            <a:r>
              <a:rPr lang="en-US" dirty="0" smtClean="0"/>
              <a:t>.</a:t>
            </a:r>
          </a:p>
          <a:p>
            <a:pPr algn="just"/>
            <a:r>
              <a:rPr lang="en-IN" dirty="0"/>
              <a:t>Context switching is used to save states of </a:t>
            </a:r>
            <a:r>
              <a:rPr lang="en-IN" dirty="0" err="1"/>
              <a:t>preemptied</a:t>
            </a:r>
            <a:r>
              <a:rPr lang="en-IN" dirty="0"/>
              <a:t> processes.</a:t>
            </a:r>
          </a:p>
          <a:p>
            <a:pPr algn="just"/>
            <a:r>
              <a:rPr lang="en-US" dirty="0"/>
              <a:t>If there are </a:t>
            </a:r>
            <a:r>
              <a:rPr lang="en-US" i="1" dirty="0"/>
              <a:t>n</a:t>
            </a:r>
            <a:r>
              <a:rPr lang="en-US" dirty="0"/>
              <a:t> processes in the ready queue and the time quantum is </a:t>
            </a:r>
            <a:r>
              <a:rPr lang="en-US" i="1" dirty="0"/>
              <a:t>q</a:t>
            </a:r>
            <a:r>
              <a:rPr lang="en-US" dirty="0"/>
              <a:t>, then each process gets 1/</a:t>
            </a:r>
            <a:r>
              <a:rPr lang="en-US" i="1" dirty="0"/>
              <a:t>n</a:t>
            </a:r>
            <a:r>
              <a:rPr lang="en-US" dirty="0"/>
              <a:t> of the CPU time in chunks of at most </a:t>
            </a:r>
            <a:r>
              <a:rPr lang="en-US" i="1" dirty="0"/>
              <a:t>q</a:t>
            </a:r>
            <a:r>
              <a:rPr lang="en-US" dirty="0"/>
              <a:t> time units at once.  No process waits more than (</a:t>
            </a:r>
            <a:r>
              <a:rPr lang="en-US" i="1" dirty="0"/>
              <a:t>n</a:t>
            </a:r>
            <a:r>
              <a:rPr lang="en-US" dirty="0"/>
              <a:t>-1)</a:t>
            </a:r>
            <a:r>
              <a:rPr lang="en-US" i="1" dirty="0"/>
              <a:t>q </a:t>
            </a:r>
            <a:r>
              <a:rPr lang="en-US" dirty="0"/>
              <a:t>time units.</a:t>
            </a:r>
          </a:p>
          <a:p>
            <a:pPr algn="just"/>
            <a:r>
              <a:rPr lang="en-US" dirty="0"/>
              <a:t>Timer interrupts every quantum to schedule next process</a:t>
            </a:r>
          </a:p>
          <a:p>
            <a:pPr algn="just"/>
            <a:endParaRPr lang="en-US" dirty="0"/>
          </a:p>
          <a:p>
            <a:endParaRPr lang="en-IN" dirty="0"/>
          </a:p>
        </p:txBody>
      </p:sp>
    </p:spTree>
    <p:extLst>
      <p:ext uri="{BB962C8B-B14F-4D97-AF65-F5344CB8AC3E}">
        <p14:creationId xmlns:p14="http://schemas.microsoft.com/office/powerpoint/2010/main" val="8973669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Quantum (q) = 5</a:t>
            </a:r>
            <a:endParaRPr lang="en-IN" dirty="0"/>
          </a:p>
        </p:txBody>
      </p:sp>
      <p:sp>
        <p:nvSpPr>
          <p:cNvPr id="4" name="AutoShape 2" descr="Round Robin(RR) Scheduling"/>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52" name="Picture 4" descr="Round Robin(RR)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047" y="1224120"/>
            <a:ext cx="7325879" cy="555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a:defRPr/>
            </a:pPr>
            <a:r>
              <a:rPr lang="en-US" b="1" dirty="0">
                <a:effectLst>
                  <a:outerShdw blurRad="38100" dist="38100" dir="2700000" algn="tl">
                    <a:srgbClr val="000000">
                      <a:alpha val="43137"/>
                    </a:srgbClr>
                  </a:outerShdw>
                </a:effectLst>
                <a:latin typeface="Tw Cen MT" panose="020B0602020104020603" pitchFamily="34" charset="0"/>
              </a:rPr>
              <a:t>Process Termination</a:t>
            </a:r>
          </a:p>
        </p:txBody>
      </p:sp>
      <p:sp>
        <p:nvSpPr>
          <p:cNvPr id="21508" name="Rectangle 3"/>
          <p:cNvSpPr>
            <a:spLocks noGrp="1" noChangeArrowheads="1"/>
          </p:cNvSpPr>
          <p:nvPr>
            <p:ph type="body" idx="1"/>
          </p:nvPr>
        </p:nvSpPr>
        <p:spPr>
          <a:xfrm>
            <a:off x="838200" y="2443018"/>
            <a:ext cx="10515600" cy="3200400"/>
          </a:xfrm>
        </p:spPr>
        <p:txBody>
          <a:bodyPr/>
          <a:lstStyle/>
          <a:p>
            <a:pPr marL="609600" indent="-609600">
              <a:buNone/>
            </a:pPr>
            <a:endParaRPr lang="en-US" dirty="0">
              <a:latin typeface="Tw Cen MT" panose="020B0602020104020603" pitchFamily="34" charset="0"/>
            </a:endParaRPr>
          </a:p>
          <a:p>
            <a:pPr marL="609600" indent="-609600">
              <a:buClr>
                <a:schemeClr val="tx1"/>
              </a:buClr>
              <a:buSzPct val="100000"/>
              <a:buFontTx/>
              <a:buAutoNum type="arabicPeriod"/>
            </a:pPr>
            <a:r>
              <a:rPr lang="en-US" dirty="0">
                <a:latin typeface="Tw Cen MT" panose="020B0602020104020603" pitchFamily="34" charset="0"/>
              </a:rPr>
              <a:t>Normal exit (voluntary)</a:t>
            </a:r>
          </a:p>
          <a:p>
            <a:pPr marL="609600" indent="-609600">
              <a:buClr>
                <a:schemeClr val="tx1"/>
              </a:buClr>
              <a:buSzPct val="100000"/>
              <a:buFontTx/>
              <a:buAutoNum type="arabicPeriod"/>
            </a:pPr>
            <a:r>
              <a:rPr lang="en-US" dirty="0">
                <a:latin typeface="Tw Cen MT" panose="020B0602020104020603" pitchFamily="34" charset="0"/>
              </a:rPr>
              <a:t>Error exit (voluntary)</a:t>
            </a:r>
          </a:p>
          <a:p>
            <a:pPr marL="609600" indent="-609600">
              <a:buClr>
                <a:schemeClr val="tx1"/>
              </a:buClr>
              <a:buSzPct val="100000"/>
              <a:buFontTx/>
              <a:buAutoNum type="arabicPeriod"/>
            </a:pPr>
            <a:r>
              <a:rPr lang="en-US" dirty="0">
                <a:latin typeface="Tw Cen MT" panose="020B0602020104020603" pitchFamily="34" charset="0"/>
              </a:rPr>
              <a:t>Fatal error (involuntary)</a:t>
            </a:r>
          </a:p>
          <a:p>
            <a:pPr marL="609600" indent="-609600">
              <a:buClr>
                <a:schemeClr val="tx1"/>
              </a:buClr>
              <a:buSzPct val="100000"/>
              <a:buFontTx/>
              <a:buAutoNum type="arabicPeriod"/>
            </a:pPr>
            <a:r>
              <a:rPr lang="en-US" dirty="0">
                <a:latin typeface="Tw Cen MT" panose="020B0602020104020603" pitchFamily="34" charset="0"/>
              </a:rPr>
              <a:t>Killed by another process (involuntary)</a:t>
            </a:r>
          </a:p>
        </p:txBody>
      </p:sp>
      <p:sp>
        <p:nvSpPr>
          <p:cNvPr id="21509" name="Text Box 4"/>
          <p:cNvSpPr txBox="1">
            <a:spLocks noChangeArrowheads="1"/>
          </p:cNvSpPr>
          <p:nvPr/>
        </p:nvSpPr>
        <p:spPr bwMode="auto">
          <a:xfrm>
            <a:off x="303645" y="1934729"/>
            <a:ext cx="817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rtl="1">
              <a:spcBef>
                <a:spcPct val="50000"/>
              </a:spcBef>
            </a:pPr>
            <a:r>
              <a:rPr lang="en-US" sz="3600" dirty="0">
                <a:solidFill>
                  <a:srgbClr val="0066CC"/>
                </a:solidFill>
                <a:latin typeface="Comic Sans MS" panose="030F0702030302020204" pitchFamily="66" charset="0"/>
              </a:rPr>
              <a:t>When does a process terminate?</a:t>
            </a:r>
          </a:p>
        </p:txBody>
      </p:sp>
    </p:spTree>
    <p:extLst>
      <p:ext uri="{BB962C8B-B14F-4D97-AF65-F5344CB8AC3E}">
        <p14:creationId xmlns:p14="http://schemas.microsoft.com/office/powerpoint/2010/main" val="323956033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534680"/>
            <a:ext cx="10515600" cy="4351338"/>
          </a:xfrm>
        </p:spPr>
        <p:txBody>
          <a:bodyPr/>
          <a:lstStyle/>
          <a:p>
            <a:pPr algn="just"/>
            <a:r>
              <a:rPr lang="en-US" dirty="0"/>
              <a:t>Performance</a:t>
            </a:r>
          </a:p>
          <a:p>
            <a:pPr lvl="1" algn="just"/>
            <a:r>
              <a:rPr lang="en-US" i="1" dirty="0"/>
              <a:t>q</a:t>
            </a:r>
            <a:r>
              <a:rPr lang="en-US" dirty="0"/>
              <a:t> large </a:t>
            </a:r>
            <a:r>
              <a:rPr lang="en-US" dirty="0">
                <a:sym typeface="Symbol" charset="2"/>
              </a:rPr>
              <a:t> FIFO</a:t>
            </a:r>
          </a:p>
          <a:p>
            <a:pPr lvl="1" algn="just"/>
            <a:r>
              <a:rPr lang="en-US" i="1" dirty="0">
                <a:sym typeface="Symbol" charset="2"/>
              </a:rPr>
              <a:t>q </a:t>
            </a:r>
            <a:r>
              <a:rPr lang="en-US" dirty="0">
                <a:sym typeface="Symbol" charset="2"/>
              </a:rPr>
              <a:t>small  </a:t>
            </a:r>
            <a:r>
              <a:rPr lang="en-US" i="1" dirty="0">
                <a:sym typeface="Symbol" charset="2"/>
              </a:rPr>
              <a:t>q </a:t>
            </a:r>
            <a:r>
              <a:rPr lang="en-US" dirty="0">
                <a:sym typeface="Symbol" charset="2"/>
              </a:rPr>
              <a:t>must be large with respect to context switch, otherwise overhead is too high</a:t>
            </a:r>
          </a:p>
          <a:p>
            <a:pPr algn="just">
              <a:tabLst>
                <a:tab pos="2221389" algn="ctr"/>
                <a:tab pos="3996055" algn="ctr"/>
              </a:tabLst>
            </a:pPr>
            <a:r>
              <a:rPr lang="en-US" dirty="0"/>
              <a:t>q should be large compared to context switch time</a:t>
            </a:r>
          </a:p>
          <a:p>
            <a:pPr algn="just">
              <a:tabLst>
                <a:tab pos="2221389" algn="ctr"/>
                <a:tab pos="3996055" algn="ctr"/>
              </a:tabLst>
            </a:pPr>
            <a:r>
              <a:rPr lang="en-US" dirty="0"/>
              <a:t>q usually 10ms to 100ms, context switch &lt; 10 </a:t>
            </a:r>
            <a:r>
              <a:rPr lang="en-US" dirty="0" err="1"/>
              <a:t>usec</a:t>
            </a:r>
            <a:endParaRPr lang="en-US" dirty="0"/>
          </a:p>
          <a:p>
            <a:endParaRPr lang="en-IN" dirty="0"/>
          </a:p>
        </p:txBody>
      </p:sp>
      <p:pic>
        <p:nvPicPr>
          <p:cNvPr id="4" name="Picture 7"/>
          <p:cNvPicPr>
            <a:picLocks noChangeAspect="1" noChangeArrowheads="1"/>
          </p:cNvPicPr>
          <p:nvPr/>
        </p:nvPicPr>
        <p:blipFill>
          <a:blip r:embed="rId2"/>
          <a:srcRect/>
          <a:stretch>
            <a:fillRect/>
          </a:stretch>
        </p:blipFill>
        <p:spPr bwMode="auto">
          <a:xfrm>
            <a:off x="5963519" y="4087091"/>
            <a:ext cx="6228481" cy="2770909"/>
          </a:xfrm>
          <a:prstGeom prst="rect">
            <a:avLst/>
          </a:prstGeom>
          <a:noFill/>
          <a:ln w="9525">
            <a:noFill/>
            <a:miter lim="800000"/>
            <a:headEnd/>
            <a:tailEnd/>
          </a:ln>
        </p:spPr>
      </p:pic>
    </p:spTree>
    <p:extLst>
      <p:ext uri="{BB962C8B-B14F-4D97-AF65-F5344CB8AC3E}">
        <p14:creationId xmlns:p14="http://schemas.microsoft.com/office/powerpoint/2010/main" val="6362115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a:t>
            </a:r>
            <a:endParaRPr lang="en-IN" dirty="0"/>
          </a:p>
        </p:txBody>
      </p:sp>
      <p:pic>
        <p:nvPicPr>
          <p:cNvPr id="4" name="Picture 3"/>
          <p:cNvPicPr>
            <a:picLocks noChangeAspect="1"/>
          </p:cNvPicPr>
          <p:nvPr/>
        </p:nvPicPr>
        <p:blipFill>
          <a:blip r:embed="rId2"/>
          <a:stretch>
            <a:fillRect/>
          </a:stretch>
        </p:blipFill>
        <p:spPr>
          <a:xfrm>
            <a:off x="547573" y="2033949"/>
            <a:ext cx="11096854" cy="3934690"/>
          </a:xfrm>
          <a:prstGeom prst="rect">
            <a:avLst/>
          </a:prstGeom>
        </p:spPr>
      </p:pic>
    </p:spTree>
    <p:extLst>
      <p:ext uri="{BB962C8B-B14F-4D97-AF65-F5344CB8AC3E}">
        <p14:creationId xmlns:p14="http://schemas.microsoft.com/office/powerpoint/2010/main" val="31296442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stretch>
            <a:fillRect/>
          </a:stretch>
        </p:blipFill>
        <p:spPr>
          <a:xfrm>
            <a:off x="1046018" y="-588"/>
            <a:ext cx="10307782" cy="6858588"/>
          </a:xfrm>
          <a:prstGeom prst="rect">
            <a:avLst/>
          </a:prstGeom>
        </p:spPr>
      </p:pic>
    </p:spTree>
    <p:extLst>
      <p:ext uri="{BB962C8B-B14F-4D97-AF65-F5344CB8AC3E}">
        <p14:creationId xmlns:p14="http://schemas.microsoft.com/office/powerpoint/2010/main" val="22065542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Multilevel Queue Scheduling</a:t>
            </a:r>
            <a:endParaRPr lang="en-IN" dirty="0"/>
          </a:p>
        </p:txBody>
      </p:sp>
      <p:sp>
        <p:nvSpPr>
          <p:cNvPr id="3" name="Text Placeholder 2"/>
          <p:cNvSpPr>
            <a:spLocks noGrp="1"/>
          </p:cNvSpPr>
          <p:nvPr>
            <p:ph type="body" idx="1"/>
          </p:nvPr>
        </p:nvSpPr>
        <p:spPr>
          <a:xfrm>
            <a:off x="838200" y="1537855"/>
            <a:ext cx="10515600" cy="4639108"/>
          </a:xfrm>
        </p:spPr>
        <p:txBody>
          <a:bodyPr/>
          <a:lstStyle/>
          <a:p>
            <a:pPr algn="just"/>
            <a:r>
              <a:rPr lang="en-IN" dirty="0" smtClean="0"/>
              <a:t>A multi-level queue scheduling algorithm partitions the ready queue into several separate queues. </a:t>
            </a:r>
          </a:p>
          <a:p>
            <a:pPr lvl="1" algn="just"/>
            <a:r>
              <a:rPr lang="en-US" dirty="0"/>
              <a:t>foreground (interactive)</a:t>
            </a:r>
          </a:p>
          <a:p>
            <a:pPr lvl="1" algn="just"/>
            <a:r>
              <a:rPr lang="en-US" dirty="0"/>
              <a:t>background (batch</a:t>
            </a:r>
            <a:r>
              <a:rPr lang="en-US" dirty="0" smtClean="0"/>
              <a:t>)</a:t>
            </a:r>
            <a:endParaRPr lang="en-IN" dirty="0" smtClean="0"/>
          </a:p>
          <a:p>
            <a:pPr algn="just"/>
            <a:r>
              <a:rPr lang="en-IN" dirty="0" smtClean="0"/>
              <a:t>The </a:t>
            </a:r>
            <a:r>
              <a:rPr lang="en-IN" dirty="0"/>
              <a:t>processes are permanently assigned to one queue, generally based on some property of the process, such as memory size, process priority, or process type. </a:t>
            </a:r>
            <a:endParaRPr lang="en-IN" dirty="0" smtClean="0"/>
          </a:p>
          <a:p>
            <a:pPr algn="just"/>
            <a:r>
              <a:rPr lang="en-IN" dirty="0" smtClean="0"/>
              <a:t>Each </a:t>
            </a:r>
            <a:r>
              <a:rPr lang="en-IN" dirty="0"/>
              <a:t>queue has </a:t>
            </a:r>
            <a:r>
              <a:rPr lang="en-IN" dirty="0" smtClean="0"/>
              <a:t>its </a:t>
            </a:r>
            <a:r>
              <a:rPr lang="en-IN" dirty="0"/>
              <a:t>own scheduling algorithm</a:t>
            </a:r>
            <a:r>
              <a:rPr lang="en-IN" dirty="0" smtClean="0"/>
              <a:t>.</a:t>
            </a:r>
          </a:p>
          <a:p>
            <a:pPr lvl="1" algn="just"/>
            <a:r>
              <a:rPr lang="en-US" dirty="0"/>
              <a:t>foreground – RR</a:t>
            </a:r>
          </a:p>
          <a:p>
            <a:pPr lvl="1" algn="just"/>
            <a:r>
              <a:rPr lang="en-US" dirty="0"/>
              <a:t>background – FCFS</a:t>
            </a:r>
          </a:p>
          <a:p>
            <a:pPr algn="just"/>
            <a:r>
              <a:rPr lang="en-IN" dirty="0"/>
              <a:t>In addition, there must be scheduling among the queues, which is commonly implemented as fixed-priority </a:t>
            </a:r>
            <a:r>
              <a:rPr lang="en-IN" dirty="0" err="1"/>
              <a:t>preemptive</a:t>
            </a:r>
            <a:r>
              <a:rPr lang="en-IN" dirty="0"/>
              <a:t> scheduling.</a:t>
            </a:r>
          </a:p>
        </p:txBody>
      </p:sp>
    </p:spTree>
    <p:extLst>
      <p:ext uri="{BB962C8B-B14F-4D97-AF65-F5344CB8AC3E}">
        <p14:creationId xmlns:p14="http://schemas.microsoft.com/office/powerpoint/2010/main" val="34502545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524000"/>
            <a:ext cx="10515600" cy="4652963"/>
          </a:xfrm>
        </p:spPr>
        <p:txBody>
          <a:bodyPr/>
          <a:lstStyle/>
          <a:p>
            <a:pPr algn="just"/>
            <a:r>
              <a:rPr lang="en-IN" dirty="0"/>
              <a:t>Each queue has absolute priority over lower-priority queues. No process in the batch queue, for example, could run unless the queues for system processes, interactive processes, and interactive editing processes were all empty. </a:t>
            </a:r>
            <a:endParaRPr lang="en-IN" dirty="0" smtClean="0"/>
          </a:p>
          <a:p>
            <a:pPr algn="just"/>
            <a:r>
              <a:rPr lang="en-IN" dirty="0" smtClean="0"/>
              <a:t>If </a:t>
            </a:r>
            <a:r>
              <a:rPr lang="en-IN" dirty="0"/>
              <a:t>an interactive editing process </a:t>
            </a:r>
          </a:p>
          <a:p>
            <a:pPr marL="0" indent="0" algn="just">
              <a:buNone/>
            </a:pPr>
            <a:r>
              <a:rPr lang="en-IN" dirty="0" smtClean="0"/>
              <a:t>entered </a:t>
            </a:r>
            <a:r>
              <a:rPr lang="en-IN" dirty="0"/>
              <a:t>the ready queue </a:t>
            </a:r>
            <a:r>
              <a:rPr lang="en-IN" dirty="0" smtClean="0"/>
              <a:t>while</a:t>
            </a:r>
          </a:p>
          <a:p>
            <a:pPr marL="0" indent="0" algn="just">
              <a:buNone/>
            </a:pPr>
            <a:r>
              <a:rPr lang="en-IN" dirty="0" smtClean="0"/>
              <a:t>a </a:t>
            </a:r>
            <a:r>
              <a:rPr lang="en-IN" dirty="0"/>
              <a:t>batch process was running, </a:t>
            </a:r>
            <a:endParaRPr lang="en-IN" dirty="0" smtClean="0"/>
          </a:p>
          <a:p>
            <a:pPr marL="0" indent="0" algn="just">
              <a:buNone/>
            </a:pPr>
            <a:r>
              <a:rPr lang="en-IN" dirty="0" smtClean="0"/>
              <a:t>the </a:t>
            </a:r>
            <a:r>
              <a:rPr lang="en-IN" dirty="0"/>
              <a:t>batch process will be </a:t>
            </a:r>
            <a:r>
              <a:rPr lang="en-IN" dirty="0" err="1"/>
              <a:t>preempted</a:t>
            </a:r>
            <a:r>
              <a:rPr lang="en-IN" dirty="0"/>
              <a:t>.</a:t>
            </a:r>
          </a:p>
        </p:txBody>
      </p:sp>
      <p:pic>
        <p:nvPicPr>
          <p:cNvPr id="5" name="Picture 4" descr="5"/>
          <p:cNvPicPr>
            <a:picLocks noChangeAspect="1" noChangeArrowheads="1"/>
          </p:cNvPicPr>
          <p:nvPr/>
        </p:nvPicPr>
        <p:blipFill>
          <a:blip r:embed="rId2"/>
          <a:srcRect/>
          <a:stretch>
            <a:fillRect/>
          </a:stretch>
        </p:blipFill>
        <p:spPr bwMode="auto">
          <a:xfrm>
            <a:off x="6225664" y="2909455"/>
            <a:ext cx="5966336" cy="3948545"/>
          </a:xfrm>
          <a:prstGeom prst="rect">
            <a:avLst/>
          </a:prstGeom>
          <a:noFill/>
          <a:ln w="9525">
            <a:noFill/>
            <a:miter lim="800000"/>
            <a:headEnd/>
            <a:tailEnd/>
          </a:ln>
        </p:spPr>
      </p:pic>
    </p:spTree>
    <p:extLst>
      <p:ext uri="{BB962C8B-B14F-4D97-AF65-F5344CB8AC3E}">
        <p14:creationId xmlns:p14="http://schemas.microsoft.com/office/powerpoint/2010/main" val="35434583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Multilevel Feedback Queue Scheduling</a:t>
            </a:r>
            <a:endParaRPr lang="en-IN" dirty="0"/>
          </a:p>
        </p:txBody>
      </p:sp>
      <p:sp>
        <p:nvSpPr>
          <p:cNvPr id="3" name="Text Placeholder 2"/>
          <p:cNvSpPr>
            <a:spLocks noGrp="1"/>
          </p:cNvSpPr>
          <p:nvPr>
            <p:ph type="body" idx="1"/>
          </p:nvPr>
        </p:nvSpPr>
        <p:spPr/>
        <p:txBody>
          <a:bodyPr/>
          <a:lstStyle/>
          <a:p>
            <a:pPr algn="just"/>
            <a:r>
              <a:rPr lang="en-IN" dirty="0"/>
              <a:t>This Scheduling is like Multilevel Queue(MLQ) Scheduling but in this process can move between the queues. </a:t>
            </a:r>
            <a:r>
              <a:rPr lang="en-IN" b="1" dirty="0"/>
              <a:t>Multilevel Feedback Queue Scheduling (MLFQ)</a:t>
            </a:r>
            <a:r>
              <a:rPr lang="en-IN" dirty="0"/>
              <a:t> keep </a:t>
            </a:r>
            <a:r>
              <a:rPr lang="en-IN" dirty="0" smtClean="0"/>
              <a:t>analysing </a:t>
            </a:r>
            <a:r>
              <a:rPr lang="en-IN" dirty="0"/>
              <a:t>the </a:t>
            </a:r>
            <a:r>
              <a:rPr lang="en-IN" dirty="0" smtClean="0"/>
              <a:t>behaviour </a:t>
            </a:r>
            <a:r>
              <a:rPr lang="en-IN" dirty="0"/>
              <a:t>(time of execution) of processes and according to which it changes its priority</a:t>
            </a:r>
            <a:r>
              <a:rPr lang="en-IN" dirty="0" smtClean="0"/>
              <a:t>.</a:t>
            </a:r>
          </a:p>
          <a:p>
            <a:pPr algn="just"/>
            <a:r>
              <a:rPr lang="en-US" dirty="0"/>
              <a:t>Multilevel-feedback-queue scheduler defined by the following parameters:</a:t>
            </a:r>
          </a:p>
          <a:p>
            <a:pPr lvl="1" algn="just"/>
            <a:r>
              <a:rPr lang="en-US" dirty="0"/>
              <a:t>number of queues</a:t>
            </a:r>
          </a:p>
          <a:p>
            <a:pPr lvl="1" algn="just"/>
            <a:r>
              <a:rPr lang="en-US" dirty="0"/>
              <a:t>scheduling algorithms for each queue</a:t>
            </a:r>
          </a:p>
          <a:p>
            <a:pPr lvl="1" algn="just"/>
            <a:r>
              <a:rPr lang="en-US" dirty="0"/>
              <a:t>method used to determine when to upgrade a process</a:t>
            </a:r>
          </a:p>
          <a:p>
            <a:pPr lvl="1" algn="just"/>
            <a:r>
              <a:rPr lang="en-US" dirty="0"/>
              <a:t>method used to determine when to demote a process</a:t>
            </a:r>
          </a:p>
          <a:p>
            <a:pPr lvl="1" algn="just"/>
            <a:r>
              <a:rPr lang="en-US" dirty="0"/>
              <a:t>method used to determine which queue a process will enter when that process needs </a:t>
            </a:r>
            <a:r>
              <a:rPr lang="en-US" dirty="0" smtClean="0"/>
              <a:t>service</a:t>
            </a:r>
            <a:endParaRPr lang="en-US" dirty="0"/>
          </a:p>
        </p:txBody>
      </p:sp>
    </p:spTree>
    <p:extLst>
      <p:ext uri="{BB962C8B-B14F-4D97-AF65-F5344CB8AC3E}">
        <p14:creationId xmlns:p14="http://schemas.microsoft.com/office/powerpoint/2010/main" val="9150427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Multilevel Feedback Queues</a:t>
            </a:r>
            <a:endParaRPr lang="en-IN" dirty="0"/>
          </a:p>
        </p:txBody>
      </p:sp>
      <p:sp>
        <p:nvSpPr>
          <p:cNvPr id="3" name="Text Placeholder 2"/>
          <p:cNvSpPr>
            <a:spLocks noGrp="1"/>
          </p:cNvSpPr>
          <p:nvPr>
            <p:ph type="body" idx="1"/>
          </p:nvPr>
        </p:nvSpPr>
        <p:spPr/>
        <p:txBody>
          <a:bodyPr/>
          <a:lstStyle/>
          <a:p>
            <a:endParaRPr lang="en-IN"/>
          </a:p>
        </p:txBody>
      </p:sp>
      <p:pic>
        <p:nvPicPr>
          <p:cNvPr id="4" name="Picture 4" descr="5"/>
          <p:cNvPicPr>
            <a:picLocks noChangeAspect="1" noChangeArrowheads="1"/>
          </p:cNvPicPr>
          <p:nvPr/>
        </p:nvPicPr>
        <p:blipFill>
          <a:blip r:embed="rId2"/>
          <a:srcRect/>
          <a:stretch>
            <a:fillRect/>
          </a:stretch>
        </p:blipFill>
        <p:spPr bwMode="auto">
          <a:xfrm>
            <a:off x="2670704" y="1825625"/>
            <a:ext cx="6850592" cy="4168378"/>
          </a:xfrm>
          <a:prstGeom prst="rect">
            <a:avLst/>
          </a:prstGeom>
          <a:noFill/>
          <a:ln w="9525">
            <a:noFill/>
            <a:miter lim="800000"/>
            <a:headEnd/>
            <a:tailEnd/>
          </a:ln>
        </p:spPr>
      </p:pic>
    </p:spTree>
    <p:extLst>
      <p:ext uri="{BB962C8B-B14F-4D97-AF65-F5344CB8AC3E}">
        <p14:creationId xmlns:p14="http://schemas.microsoft.com/office/powerpoint/2010/main" val="18522080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Three queues: </a:t>
            </a:r>
          </a:p>
          <a:p>
            <a:pPr lvl="1"/>
            <a:r>
              <a:rPr lang="en-US" i="1" dirty="0"/>
              <a:t>Q</a:t>
            </a:r>
            <a:r>
              <a:rPr lang="en-US" baseline="-25000" dirty="0"/>
              <a:t>0</a:t>
            </a:r>
            <a:r>
              <a:rPr lang="en-US" dirty="0"/>
              <a:t> – RR with time quantum 8 milliseconds</a:t>
            </a:r>
          </a:p>
          <a:p>
            <a:pPr lvl="1"/>
            <a:r>
              <a:rPr lang="en-US" i="1" dirty="0"/>
              <a:t>Q</a:t>
            </a:r>
            <a:r>
              <a:rPr lang="en-US" baseline="-25000" dirty="0"/>
              <a:t>1</a:t>
            </a:r>
            <a:r>
              <a:rPr lang="en-US" dirty="0"/>
              <a:t> – RR time quantum 16 milliseconds</a:t>
            </a:r>
          </a:p>
          <a:p>
            <a:pPr lvl="1"/>
            <a:r>
              <a:rPr lang="en-US" i="1" dirty="0"/>
              <a:t>Q</a:t>
            </a:r>
            <a:r>
              <a:rPr lang="en-US" baseline="-25000" dirty="0"/>
              <a:t>2</a:t>
            </a:r>
            <a:r>
              <a:rPr lang="en-US" dirty="0"/>
              <a:t> – FCFS</a:t>
            </a:r>
          </a:p>
          <a:p>
            <a:pPr lvl="1"/>
            <a:endParaRPr lang="en-US" dirty="0"/>
          </a:p>
          <a:p>
            <a:r>
              <a:rPr lang="en-US" dirty="0"/>
              <a:t>Scheduling</a:t>
            </a:r>
          </a:p>
          <a:p>
            <a:pPr lvl="1"/>
            <a:r>
              <a:rPr lang="en-US" dirty="0"/>
              <a:t>A new job enters queue </a:t>
            </a:r>
            <a:r>
              <a:rPr lang="en-US" i="1" dirty="0"/>
              <a:t>Q</a:t>
            </a:r>
            <a:r>
              <a:rPr lang="en-US" i="1" baseline="-25000" dirty="0"/>
              <a:t>0</a:t>
            </a:r>
            <a:r>
              <a:rPr lang="en-US" i="1" dirty="0"/>
              <a:t> </a:t>
            </a:r>
            <a:r>
              <a:rPr lang="en-US" dirty="0"/>
              <a:t>which is served</a:t>
            </a:r>
            <a:r>
              <a:rPr lang="en-US" i="1" dirty="0"/>
              <a:t> </a:t>
            </a:r>
            <a:r>
              <a:rPr lang="en-US" dirty="0"/>
              <a:t>FCFS</a:t>
            </a:r>
          </a:p>
          <a:p>
            <a:pPr lvl="2">
              <a:buFont typeface="Wingdings" panose="05000000000000000000" pitchFamily="2" charset="2"/>
              <a:buChar char="§"/>
            </a:pPr>
            <a:r>
              <a:rPr lang="en-US" dirty="0"/>
              <a:t>When it gains CPU, job receives 8 milliseconds</a:t>
            </a:r>
          </a:p>
          <a:p>
            <a:pPr lvl="2">
              <a:buFont typeface="Wingdings" panose="05000000000000000000" pitchFamily="2" charset="2"/>
              <a:buChar char="§"/>
            </a:pPr>
            <a:r>
              <a:rPr lang="en-US" dirty="0"/>
              <a:t>If it does not finish in 8 milliseconds, job is moved to queue </a:t>
            </a:r>
            <a:r>
              <a:rPr lang="en-US" i="1" dirty="0"/>
              <a:t>Q</a:t>
            </a:r>
            <a:r>
              <a:rPr lang="en-US" baseline="-25000" dirty="0"/>
              <a:t>1</a:t>
            </a:r>
            <a:endParaRPr lang="en-US" dirty="0"/>
          </a:p>
          <a:p>
            <a:pPr lvl="1"/>
            <a:r>
              <a:rPr lang="en-US" dirty="0"/>
              <a:t>At </a:t>
            </a:r>
            <a:r>
              <a:rPr lang="en-US" i="1" dirty="0"/>
              <a:t>Q</a:t>
            </a:r>
            <a:r>
              <a:rPr lang="en-US" baseline="-25000" dirty="0"/>
              <a:t>1</a:t>
            </a:r>
            <a:r>
              <a:rPr lang="en-US" dirty="0"/>
              <a:t> job is again served FCFS and receives 16 additional milliseconds</a:t>
            </a:r>
          </a:p>
          <a:p>
            <a:pPr lvl="2">
              <a:buFont typeface="Wingdings" panose="05000000000000000000" pitchFamily="2" charset="2"/>
              <a:buChar char="§"/>
            </a:pPr>
            <a:r>
              <a:rPr lang="en-US" dirty="0"/>
              <a:t>If it still does not complete, it is preempted and moved to queue </a:t>
            </a:r>
            <a:r>
              <a:rPr lang="en-US" i="1" dirty="0" smtClean="0"/>
              <a:t>Q</a:t>
            </a:r>
            <a:r>
              <a:rPr lang="en-US" baseline="-25000" dirty="0" smtClean="0"/>
              <a:t>2</a:t>
            </a:r>
            <a:endParaRPr lang="en-US" dirty="0"/>
          </a:p>
        </p:txBody>
      </p:sp>
    </p:spTree>
    <p:extLst>
      <p:ext uri="{BB962C8B-B14F-4D97-AF65-F5344CB8AC3E}">
        <p14:creationId xmlns:p14="http://schemas.microsoft.com/office/powerpoint/2010/main" val="20346305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extBox 3"/>
          <p:cNvSpPr txBox="1"/>
          <p:nvPr/>
        </p:nvSpPr>
        <p:spPr>
          <a:xfrm>
            <a:off x="-10808" y="6509187"/>
            <a:ext cx="2235200" cy="318100"/>
          </a:xfrm>
          <a:prstGeom prst="rect">
            <a:avLst/>
          </a:prstGeom>
          <a:noFill/>
        </p:spPr>
        <p:txBody>
          <a:bodyPr wrap="square" rtlCol="0">
            <a:spAutoFit/>
          </a:bodyPr>
          <a:lstStyle/>
          <a:p>
            <a:r>
              <a:rPr lang="en-US" sz="1467" b="1" dirty="0">
                <a:solidFill>
                  <a:schemeClr val="bg1"/>
                </a:solidFill>
              </a:rPr>
              <a:t>ABHIJITSINH PARMAR</a:t>
            </a:r>
          </a:p>
        </p:txBody>
      </p:sp>
    </p:spTree>
    <p:extLst>
      <p:ext uri="{BB962C8B-B14F-4D97-AF65-F5344CB8AC3E}">
        <p14:creationId xmlns:p14="http://schemas.microsoft.com/office/powerpoint/2010/main" val="9618771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617807"/>
            <a:ext cx="8693727" cy="4351338"/>
          </a:xfrm>
        </p:spPr>
        <p:txBody>
          <a:bodyPr/>
          <a:lstStyle/>
          <a:p>
            <a:pPr marL="342900" indent="-342900" algn="just">
              <a:buFont typeface="Arial" panose="020B0604020202020204" pitchFamily="34" charset="0"/>
              <a:buChar char="•"/>
            </a:pPr>
            <a:r>
              <a:rPr lang="en-US" dirty="0"/>
              <a:t>When a program is loaded into the memory and it becomes a process</a:t>
            </a:r>
            <a:r>
              <a:rPr lang="en-US" dirty="0" smtClean="0"/>
              <a:t>.</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Then process memory can be divided into four sections ─ stack, heap, text and data. </a:t>
            </a:r>
          </a:p>
        </p:txBody>
      </p:sp>
      <p:pic>
        <p:nvPicPr>
          <p:cNvPr id="10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1927" y="1780021"/>
            <a:ext cx="2548531" cy="402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770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3392</Words>
  <Application>Microsoft Office PowerPoint</Application>
  <PresentationFormat>Widescreen</PresentationFormat>
  <Paragraphs>420</Paragraphs>
  <Slides>88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vt:i4>
      </vt:variant>
    </vt:vector>
  </HeadingPairs>
  <TitlesOfParts>
    <vt:vector size="97" baseType="lpstr">
      <vt:lpstr>Arial</vt:lpstr>
      <vt:lpstr>Calibri</vt:lpstr>
      <vt:lpstr>Comic Sans MS</vt:lpstr>
      <vt:lpstr>Courier New</vt:lpstr>
      <vt:lpstr>Symbol</vt:lpstr>
      <vt:lpstr>Times New Roman</vt:lpstr>
      <vt:lpstr>Tw Cen MT</vt:lpstr>
      <vt:lpstr>Wingdings</vt:lpstr>
      <vt:lpstr>Office Theme</vt:lpstr>
      <vt:lpstr>Chapter 2 Process, THREAD &amp; PROCESS Scheduling    </vt:lpstr>
      <vt:lpstr>Syllabus</vt:lpstr>
      <vt:lpstr>PROCESS</vt:lpstr>
      <vt:lpstr>Process</vt:lpstr>
      <vt:lpstr>Main OS Process-related Goals </vt:lpstr>
      <vt:lpstr>How are these goals achieved?</vt:lpstr>
      <vt:lpstr>Process Creation</vt:lpstr>
      <vt:lpstr>Process Termination</vt:lpstr>
      <vt:lpstr>PowerPoint Presentation</vt:lpstr>
      <vt:lpstr>PowerPoint Presentation</vt:lpstr>
      <vt:lpstr>PowerPoint Presentation</vt:lpstr>
      <vt:lpstr>Process State</vt:lpstr>
      <vt:lpstr>Process State &amp; Description</vt:lpstr>
      <vt:lpstr>Cont.</vt:lpstr>
      <vt:lpstr>Cont.</vt:lpstr>
      <vt:lpstr>Process State Transitions</vt:lpstr>
      <vt:lpstr>Process Transitions</vt:lpstr>
      <vt:lpstr>Process Transitions</vt:lpstr>
      <vt:lpstr>Process suspension</vt:lpstr>
      <vt:lpstr>Process suspension (contd.)</vt:lpstr>
      <vt:lpstr>Process Control Block (PCB)</vt:lpstr>
      <vt:lpstr>Cont.</vt:lpstr>
      <vt:lpstr>PowerPoint Presentation</vt:lpstr>
      <vt:lpstr>Cont.</vt:lpstr>
      <vt:lpstr>Context Switching</vt:lpstr>
      <vt:lpstr>PowerPoint Presentation</vt:lpstr>
      <vt:lpstr>Cont.</vt:lpstr>
      <vt:lpstr>PowerPoint Presentation</vt:lpstr>
      <vt:lpstr>THREAD</vt:lpstr>
      <vt:lpstr>Thread</vt:lpstr>
      <vt:lpstr>Threads</vt:lpstr>
      <vt:lpstr>Advantages of Thread</vt:lpstr>
      <vt:lpstr>PowerPoint Presentation</vt:lpstr>
      <vt:lpstr>Types of Thread</vt:lpstr>
      <vt:lpstr>User Level Threads</vt:lpstr>
      <vt:lpstr>Cont.</vt:lpstr>
      <vt:lpstr>Advantages</vt:lpstr>
      <vt:lpstr>Kernel Level Threads</vt:lpstr>
      <vt:lpstr>Advantages</vt:lpstr>
      <vt:lpstr>Disadvantages</vt:lpstr>
      <vt:lpstr>Multithreading</vt:lpstr>
      <vt:lpstr>Many to One Model</vt:lpstr>
      <vt:lpstr>One to One Model</vt:lpstr>
      <vt:lpstr>Many to Many Model</vt:lpstr>
      <vt:lpstr>PowerPoint Presentation</vt:lpstr>
      <vt:lpstr>User-Level &amp; Kernel-Level Thread</vt:lpstr>
      <vt:lpstr>PROCESS SCHEDULING</vt:lpstr>
      <vt:lpstr>Process Scheduling</vt:lpstr>
      <vt:lpstr>PowerPoint Presentation</vt:lpstr>
      <vt:lpstr>PowerPoint Presentation</vt:lpstr>
      <vt:lpstr>Scheduling Queues</vt:lpstr>
      <vt:lpstr>PowerPoint Presentation</vt:lpstr>
      <vt:lpstr>PowerPoint Presentation</vt:lpstr>
      <vt:lpstr>PowerPoint Presentation</vt:lpstr>
      <vt:lpstr>Types of Schedulers</vt:lpstr>
      <vt:lpstr>PowerPoint Presentation</vt:lpstr>
      <vt:lpstr>PowerPoint Presentation</vt:lpstr>
      <vt:lpstr>Scheduling Criteria</vt:lpstr>
      <vt:lpstr>PowerPoint Presentation</vt:lpstr>
      <vt:lpstr>PowerPoint Presentation</vt:lpstr>
      <vt:lpstr>Operation on Process</vt:lpstr>
      <vt:lpstr>CPU Scheduling </vt:lpstr>
      <vt:lpstr>Scheduling Algorithms</vt:lpstr>
      <vt:lpstr>First Come First Serve(FCFS) Scheduling</vt:lpstr>
      <vt:lpstr>FCFS</vt:lpstr>
      <vt:lpstr>FCFS</vt:lpstr>
      <vt:lpstr>PowerPoint Presentation</vt:lpstr>
      <vt:lpstr>FCFS: Example</vt:lpstr>
      <vt:lpstr>FCFS: Example</vt:lpstr>
      <vt:lpstr>Problems in FCFS</vt:lpstr>
      <vt:lpstr>Shortest Job First(SJF) Scheduling</vt:lpstr>
      <vt:lpstr>Non Pre-emptive SJF</vt:lpstr>
      <vt:lpstr>PowerPoint Presentation</vt:lpstr>
      <vt:lpstr>Pre-emptive SJF</vt:lpstr>
      <vt:lpstr>Priority Scheduling</vt:lpstr>
      <vt:lpstr>Priority Scheduling</vt:lpstr>
      <vt:lpstr>PowerPoint Presentation</vt:lpstr>
      <vt:lpstr>Round Robin Scheduling </vt:lpstr>
      <vt:lpstr>Time Quantum (q) = 5</vt:lpstr>
      <vt:lpstr>PowerPoint Presentation</vt:lpstr>
      <vt:lpstr>Exercise </vt:lpstr>
      <vt:lpstr>PowerPoint Presentation</vt:lpstr>
      <vt:lpstr>Multilevel Queue Scheduling</vt:lpstr>
      <vt:lpstr>PowerPoint Presentation</vt:lpstr>
      <vt:lpstr>Multilevel Feedback Queue Scheduling</vt:lpstr>
      <vt:lpstr>Multilevel Feedback Queues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2019-08-26T10:20:03Z</dcterms:modified>
</cp:coreProperties>
</file>