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91"/>
  </p:notesMasterIdLst>
  <p:sldIdLst>
    <p:sldId id="269" r:id="rId2"/>
    <p:sldId id="270" r:id="rId3"/>
    <p:sldId id="415" r:id="rId4"/>
    <p:sldId id="416" r:id="rId5"/>
    <p:sldId id="418" r:id="rId6"/>
    <p:sldId id="419" r:id="rId7"/>
    <p:sldId id="420" r:id="rId8"/>
    <p:sldId id="421" r:id="rId9"/>
    <p:sldId id="425" r:id="rId10"/>
    <p:sldId id="424" r:id="rId11"/>
    <p:sldId id="426" r:id="rId12"/>
    <p:sldId id="427" r:id="rId13"/>
    <p:sldId id="428" r:id="rId14"/>
    <p:sldId id="429" r:id="rId15"/>
    <p:sldId id="430" r:id="rId16"/>
    <p:sldId id="451" r:id="rId17"/>
    <p:sldId id="432" r:id="rId18"/>
    <p:sldId id="433" r:id="rId19"/>
    <p:sldId id="434" r:id="rId20"/>
    <p:sldId id="436" r:id="rId21"/>
    <p:sldId id="437" r:id="rId22"/>
    <p:sldId id="438" r:id="rId23"/>
    <p:sldId id="440" r:id="rId24"/>
    <p:sldId id="439" r:id="rId25"/>
    <p:sldId id="441" r:id="rId26"/>
    <p:sldId id="443" r:id="rId27"/>
    <p:sldId id="444" r:id="rId28"/>
    <p:sldId id="445" r:id="rId29"/>
    <p:sldId id="447" r:id="rId30"/>
    <p:sldId id="449" r:id="rId31"/>
    <p:sldId id="450" r:id="rId32"/>
    <p:sldId id="453" r:id="rId33"/>
    <p:sldId id="454" r:id="rId34"/>
    <p:sldId id="455" r:id="rId35"/>
    <p:sldId id="458" r:id="rId36"/>
    <p:sldId id="459" r:id="rId37"/>
    <p:sldId id="461" r:id="rId38"/>
    <p:sldId id="462" r:id="rId39"/>
    <p:sldId id="463" r:id="rId40"/>
    <p:sldId id="465" r:id="rId41"/>
    <p:sldId id="466" r:id="rId42"/>
    <p:sldId id="467" r:id="rId43"/>
    <p:sldId id="468" r:id="rId44"/>
    <p:sldId id="469" r:id="rId45"/>
    <p:sldId id="471" r:id="rId46"/>
    <p:sldId id="472" r:id="rId47"/>
    <p:sldId id="475" r:id="rId48"/>
    <p:sldId id="476" r:id="rId49"/>
    <p:sldId id="526" r:id="rId50"/>
    <p:sldId id="473" r:id="rId51"/>
    <p:sldId id="478" r:id="rId52"/>
    <p:sldId id="480" r:id="rId53"/>
    <p:sldId id="483" r:id="rId54"/>
    <p:sldId id="484" r:id="rId55"/>
    <p:sldId id="485" r:id="rId56"/>
    <p:sldId id="486" r:id="rId57"/>
    <p:sldId id="501" r:id="rId58"/>
    <p:sldId id="502" r:id="rId59"/>
    <p:sldId id="503" r:id="rId60"/>
    <p:sldId id="504" r:id="rId61"/>
    <p:sldId id="506" r:id="rId62"/>
    <p:sldId id="507" r:id="rId63"/>
    <p:sldId id="488" r:id="rId64"/>
    <p:sldId id="489" r:id="rId65"/>
    <p:sldId id="491" r:id="rId66"/>
    <p:sldId id="492" r:id="rId67"/>
    <p:sldId id="493" r:id="rId68"/>
    <p:sldId id="494" r:id="rId69"/>
    <p:sldId id="496" r:id="rId70"/>
    <p:sldId id="497" r:id="rId71"/>
    <p:sldId id="514" r:id="rId72"/>
    <p:sldId id="515" r:id="rId73"/>
    <p:sldId id="517" r:id="rId74"/>
    <p:sldId id="508" r:id="rId75"/>
    <p:sldId id="509" r:id="rId76"/>
    <p:sldId id="510" r:id="rId77"/>
    <p:sldId id="511" r:id="rId78"/>
    <p:sldId id="512" r:id="rId79"/>
    <p:sldId id="518" r:id="rId80"/>
    <p:sldId id="519" r:id="rId81"/>
    <p:sldId id="520" r:id="rId82"/>
    <p:sldId id="521" r:id="rId83"/>
    <p:sldId id="522" r:id="rId84"/>
    <p:sldId id="523" r:id="rId85"/>
    <p:sldId id="527" r:id="rId86"/>
    <p:sldId id="528" r:id="rId87"/>
    <p:sldId id="529" r:id="rId88"/>
    <p:sldId id="531" r:id="rId89"/>
    <p:sldId id="41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88"/>
          </a:xfrm>
          <a:prstGeom prst="rect">
            <a:avLst/>
          </a:prstGeom>
        </p:spPr>
        <p:txBody>
          <a:bodyPr lIns="91440" tIns="45720" rIns="91440" bIns="45720"/>
          <a:lstStyle>
            <a:lvl1pPr lvl="0" algn="l">
              <a:defRPr sz="1200"/>
            </a:lvl1pPr>
          </a:lstStyle>
          <a:p>
            <a:endParaRPr/>
          </a:p>
        </p:txBody>
      </p:sp>
      <p:sp>
        <p:nvSpPr>
          <p:cNvPr id="3" name="Date Placeholder 2"/>
          <p:cNvSpPr txBox="1">
            <a:spLocks noGrp="1"/>
          </p:cNvSpPr>
          <p:nvPr>
            <p:ph type="dt" idx="1"/>
          </p:nvPr>
        </p:nvSpPr>
        <p:spPr>
          <a:xfrm>
            <a:off x="3884613" y="0"/>
            <a:ext cx="2971800" cy="458788"/>
          </a:xfrm>
          <a:prstGeom prst="rect">
            <a:avLst/>
          </a:prstGeom>
        </p:spPr>
        <p:txBody>
          <a:bodyPr lIns="91440" tIns="45720" rIns="91440" bIns="45720"/>
          <a:lstStyle>
            <a:lvl1pPr lvl="0" algn="r">
              <a:defRPr sz="1200"/>
            </a:lvl1pPr>
          </a:lstStyle>
          <a:p>
            <a:endParaRPr/>
          </a:p>
        </p:txBody>
      </p:sp>
      <p:sp>
        <p:nvSpPr>
          <p:cNvPr id="4" name="Slide Image Placeholder 3"/>
          <p:cNvSpPr txBox="1">
            <a:spLocks noGrp="1" noRot="1" noChangeAspect="1"/>
          </p:cNvSpPr>
          <p:nvPr>
            <p:ph type="sldImg" idx="2"/>
          </p:nvPr>
        </p:nvSpPr>
        <p:spPr>
          <a:xfrm>
            <a:off x="685800" y="1143000"/>
            <a:ext cx="5486400" cy="3086100"/>
          </a:xfrm>
          <a:prstGeom prst="rect">
            <a:avLst/>
          </a:prstGeom>
          <a:noFill/>
          <a:ln w="12700">
            <a:solidFill>
              <a:srgbClr val="000000"/>
            </a:solidFill>
          </a:ln>
        </p:spPr>
        <p:txBody>
          <a:bodyPr lIns="91440" tIns="45720" rIns="91440" bIns="45720" anchor="ctr"/>
          <a:lstStyle>
            <a:lvl1pPr lvl="0">
              <a:defRPr/>
            </a:lvl1pPr>
          </a:lstStyle>
          <a:p>
            <a:endParaRPr/>
          </a:p>
        </p:txBody>
      </p:sp>
      <p:sp>
        <p:nvSpPr>
          <p:cNvPr id="5" name="Notes Placeholder 4"/>
          <p:cNvSpPr txBox="1">
            <a:spLocks noGrp="1"/>
          </p:cNvSpPr>
          <p:nvPr>
            <p:ph type="body" sz="quarter" idx="3"/>
          </p:nvPr>
        </p:nvSpPr>
        <p:spPr>
          <a:xfrm>
            <a:off x="685800" y="4400550"/>
            <a:ext cx="5486400" cy="3600450"/>
          </a:xfrm>
          <a:prstGeom prst="rect">
            <a:avLst/>
          </a:prstGeom>
        </p:spPr>
        <p:txBody>
          <a:bodyPr lIns="91440" tIns="45720" rIns="91440" bIns="45720"/>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txBox="1">
            <a:spLocks noGrp="1"/>
          </p:cNvSpPr>
          <p:nvPr>
            <p:ph type="ftr" sz="quarter" idx="4"/>
          </p:nvPr>
        </p:nvSpPr>
        <p:spPr>
          <a:xfrm>
            <a:off x="0" y="8685214"/>
            <a:ext cx="2971800" cy="458786"/>
          </a:xfrm>
          <a:prstGeom prst="rect">
            <a:avLst/>
          </a:prstGeom>
        </p:spPr>
        <p:txBody>
          <a:bodyPr lIns="91440" tIns="45720" rIns="91440" bIns="45720" anchor="b"/>
          <a:lstStyle>
            <a:lvl1pPr lvl="0" algn="l">
              <a:defRPr sz="1200"/>
            </a:lvl1pPr>
          </a:lstStyle>
          <a:p>
            <a:endParaRPr/>
          </a:p>
        </p:txBody>
      </p:sp>
      <p:sp>
        <p:nvSpPr>
          <p:cNvPr id="7" name="Slide Number Placeholder 6"/>
          <p:cNvSpPr txBox="1">
            <a:spLocks noGrp="1"/>
          </p:cNvSpPr>
          <p:nvPr>
            <p:ph type="sldNum" sz="quarter" idx="5"/>
          </p:nvPr>
        </p:nvSpPr>
        <p:spPr>
          <a:xfrm>
            <a:off x="3884613" y="8685214"/>
            <a:ext cx="2971800" cy="458786"/>
          </a:xfrm>
          <a:prstGeom prst="rect">
            <a:avLst/>
          </a:prstGeom>
        </p:spPr>
        <p:txBody>
          <a:bodyPr lIns="91440" tIns="45720" rIns="91440" bIns="45720" anchor="b"/>
          <a:lstStyle>
            <a:lvl1pPr lvl="0" algn="r">
              <a:defRPr sz="1200"/>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notesStyle>
    <a:lvl1pPr marL="0" lvl="0" algn="l">
      <a:defRPr sz="1200">
        <a:solidFill>
          <a:schemeClr val="tx1"/>
        </a:solidFill>
        <a:latin typeface="Calibri"/>
      </a:defRPr>
    </a:lvl1pPr>
    <a:lvl2pPr marL="457200" lvl="0" algn="l">
      <a:defRPr sz="1200">
        <a:solidFill>
          <a:schemeClr val="tx1"/>
        </a:solidFill>
        <a:latin typeface="Calibri"/>
      </a:defRPr>
    </a:lvl2pPr>
    <a:lvl3pPr marL="914400" lvl="0" algn="l">
      <a:defRPr sz="1200">
        <a:solidFill>
          <a:schemeClr val="tx1"/>
        </a:solidFill>
        <a:latin typeface="Calibri"/>
      </a:defRPr>
    </a:lvl3pPr>
    <a:lvl4pPr marL="1371600" lvl="0" algn="l">
      <a:defRPr sz="1200">
        <a:solidFill>
          <a:schemeClr val="tx1"/>
        </a:solidFill>
        <a:latin typeface="Calibri"/>
      </a:defRPr>
    </a:lvl4pPr>
    <a:lvl5pPr marL="1828800" lvl="0" algn="l">
      <a:defRPr sz="1200">
        <a:solidFill>
          <a:schemeClr val="tx1"/>
        </a:solidFill>
        <a:latin typeface="Calibri"/>
      </a:defRPr>
    </a:lvl5pPr>
    <a:lvl6pPr marL="2286000" lvl="0" algn="l">
      <a:defRPr sz="1200">
        <a:solidFill>
          <a:schemeClr val="tx1"/>
        </a:solidFill>
        <a:latin typeface="Calibri"/>
      </a:defRPr>
    </a:lvl6pPr>
    <a:lvl7pPr marL="2743200" lvl="0" algn="l">
      <a:defRPr sz="1200">
        <a:solidFill>
          <a:schemeClr val="tx1"/>
        </a:solidFill>
        <a:latin typeface="Calibri"/>
      </a:defRPr>
    </a:lvl7pPr>
    <a:lvl8pPr marL="3200400" lvl="0" algn="l">
      <a:defRPr sz="1200">
        <a:solidFill>
          <a:schemeClr val="tx1"/>
        </a:solidFill>
        <a:latin typeface="Calibri"/>
      </a:defRPr>
    </a:lvl8pPr>
    <a:lvl9pPr marL="3657600" lvl="0" algn="l">
      <a:defRPr sz="1200">
        <a:solidFill>
          <a:schemeClr val="tx1"/>
        </a:solidFill>
        <a:latin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41</a:t>
            </a:fld>
            <a:endParaRPr lang="en-US"/>
          </a:p>
        </p:txBody>
      </p:sp>
    </p:spTree>
    <p:extLst>
      <p:ext uri="{BB962C8B-B14F-4D97-AF65-F5344CB8AC3E}">
        <p14:creationId xmlns:p14="http://schemas.microsoft.com/office/powerpoint/2010/main" val="315449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853FB19-C673-448B-BEE1-9C5F101DFB61}" type="slidenum">
              <a:rPr lang="en-US">
                <a:latin typeface="Times New Roman" panose="02020603050405020304" pitchFamily="18" charset="0"/>
              </a:rPr>
              <a:pPr/>
              <a:t>47</a:t>
            </a:fld>
            <a:endParaRPr lang="en-US">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71110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457200"/>
            <a:ext cx="3932237" cy="1600200"/>
          </a:xfrm>
          <a:prstGeom prst="rect">
            <a:avLst/>
          </a:prstGeom>
        </p:spPr>
        <p:txBody>
          <a:bodyPr anchor="b"/>
          <a:lstStyle>
            <a:lvl1pPr lvl="0">
              <a:defRPr sz="3200"/>
            </a:lvl1pPr>
          </a:lstStyle>
          <a:p>
            <a:pPr lvl="0"/>
            <a:r>
              <a:rPr/>
              <a:t>Click to edit Master title style</a:t>
            </a:r>
          </a:p>
        </p:txBody>
      </p:sp>
      <p:sp>
        <p:nvSpPr>
          <p:cNvPr id="3" name="Text Placeholder 2"/>
          <p:cNvSpPr txBox="1">
            <a:spLocks noGrp="1"/>
          </p:cNvSpPr>
          <p:nvPr>
            <p:ph type="body" idx="1"/>
          </p:nvPr>
        </p:nvSpPr>
        <p:spPr>
          <a:xfrm>
            <a:off x="5183188" y="2388476"/>
            <a:ext cx="6172200" cy="3472574"/>
          </a:xfrm>
          <a:prstGeom prst="rect">
            <a:avLst/>
          </a:prstGeom>
        </p:spPr>
        <p:txBody>
          <a:bodyPr/>
          <a:lstStyle>
            <a:lvl1pPr lvl="0">
              <a:defRPr sz="3200"/>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839788" y="2356944"/>
            <a:ext cx="3932237" cy="3512043"/>
          </a:xfrm>
          <a:prstGeom prst="rect">
            <a:avLst/>
          </a:prstGeom>
        </p:spPr>
        <p:txBody>
          <a:bodyPr/>
          <a:lstStyle>
            <a:lvl1pPr marL="0" lvl="0" indent="0">
              <a:buNone/>
              <a:defRPr sz="16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0" y="2054469"/>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457200"/>
            <a:ext cx="3932237" cy="1600200"/>
          </a:xfrm>
          <a:prstGeom prst="rect">
            <a:avLst/>
          </a:prstGeom>
        </p:spPr>
        <p:txBody>
          <a:bodyPr anchor="b"/>
          <a:lstStyle>
            <a:lvl1pPr lvl="0">
              <a:defRPr sz="3200"/>
            </a:lvl1pPr>
          </a:lstStyle>
          <a:p>
            <a:pPr lvl="0"/>
            <a:r>
              <a:rPr/>
              <a:t>Click to edit Master title style</a:t>
            </a:r>
          </a:p>
        </p:txBody>
      </p:sp>
      <p:sp>
        <p:nvSpPr>
          <p:cNvPr id="3" name="Content Placeholder 2"/>
          <p:cNvSpPr txBox="1">
            <a:spLocks noGrp="1"/>
          </p:cNvSpPr>
          <p:nvPr>
            <p:ph idx="1"/>
          </p:nvPr>
        </p:nvSpPr>
        <p:spPr>
          <a:xfrm>
            <a:off x="5183188" y="465083"/>
            <a:ext cx="6172200" cy="5395967"/>
          </a:xfrm>
          <a:prstGeom prst="rect">
            <a:avLst/>
          </a:prstGeom>
        </p:spPr>
        <p:txBody>
          <a:bodyPr/>
          <a:lstStyle>
            <a:lvl1pPr marL="0" lvl="0" indent="0">
              <a:buNone/>
              <a:defRPr sz="3200"/>
            </a:lvl1pPr>
          </a:lstStyle>
          <a:p>
            <a:endParaRPr/>
          </a:p>
        </p:txBody>
      </p:sp>
      <p:sp>
        <p:nvSpPr>
          <p:cNvPr id="4" name="Text Placeholder 3"/>
          <p:cNvSpPr txBox="1">
            <a:spLocks noGrp="1"/>
          </p:cNvSpPr>
          <p:nvPr>
            <p:ph type="body" sz="half" idx="2"/>
          </p:nvPr>
        </p:nvSpPr>
        <p:spPr>
          <a:xfrm>
            <a:off x="839788" y="2404240"/>
            <a:ext cx="3932237" cy="3464747"/>
          </a:xfrm>
          <a:prstGeom prst="rect">
            <a:avLst/>
          </a:prstGeom>
        </p:spPr>
        <p:txBody>
          <a:bodyPr/>
          <a:lstStyle>
            <a:lvl1pPr marL="0" lvl="0" indent="0">
              <a:buNone/>
              <a:defRPr sz="1600"/>
            </a:lvl1pPr>
          </a:lstStyle>
          <a:p>
            <a:pPr lvl="0"/>
            <a:r>
              <a:rPr/>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4379" y="2052590"/>
            <a:ext cx="12192001"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prstGeom prst="rect">
            <a:avLst/>
          </a:prstGeom>
        </p:spPr>
        <p:txBody>
          <a:bodyPr/>
          <a:lstStyle>
            <a:lvl1pPr lvl="0">
              <a:defRPr/>
            </a:lvl1pPr>
          </a:lstStyle>
          <a:p>
            <a:endParaRPr/>
          </a:p>
        </p:txBody>
      </p:sp>
      <p:sp>
        <p:nvSpPr>
          <p:cNvPr id="3" name="Footer Placeholder 2"/>
          <p:cNvSpPr txBox="1">
            <a:spLocks noGrp="1"/>
          </p:cNvSpPr>
          <p:nvPr>
            <p:ph type="ftr" sz="quarter" idx="11"/>
          </p:nvPr>
        </p:nvSpPr>
        <p:spPr>
          <a:prstGeom prst="rect">
            <a:avLst/>
          </a:prstGeom>
        </p:spPr>
        <p:txBody>
          <a:bodyPr/>
          <a:lstStyle>
            <a:lvl1pPr lvl="0">
              <a:defRPr/>
            </a:lvl1pPr>
          </a:lstStyle>
          <a:p>
            <a:endParaRPr/>
          </a:p>
        </p:txBody>
      </p:sp>
      <p:sp>
        <p:nvSpPr>
          <p:cNvPr id="4" name="Slide Number Placeholder 3"/>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50" y="1709738"/>
            <a:ext cx="10515600" cy="2852737"/>
          </a:xfrm>
          <a:prstGeom prst="rect">
            <a:avLst/>
          </a:prstGeom>
        </p:spPr>
        <p:txBody>
          <a:bodyPr anchor="b"/>
          <a:lstStyle>
            <a:lvl1pPr lvl="0">
              <a:defRPr sz="6000"/>
            </a:lvl1pPr>
          </a:lstStyle>
          <a:p>
            <a:pPr lvl="0"/>
            <a:r>
              <a:rPr/>
              <a:t>Click to edit Master title style</a:t>
            </a:r>
          </a:p>
        </p:txBody>
      </p:sp>
      <p:sp>
        <p:nvSpPr>
          <p:cNvPr id="3" name="Text Placeholder 2"/>
          <p:cNvSpPr txBox="1">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stStyle>
          <a:p>
            <a:pPr lvl="0"/>
            <a:r>
              <a:rPr/>
              <a:t>Click to edit Master text styles</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4433183"/>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grpSp>
        <p:nvGrpSpPr>
          <p:cNvPr id="2" name="Group 1"/>
          <p:cNvGrpSpPr/>
          <p:nvPr/>
        </p:nvGrpSpPr>
        <p:grpSpPr>
          <a:xfrm>
            <a:off x="0" y="5448300"/>
            <a:ext cx="12192000" cy="771525"/>
            <a:chOff x="0" y="6072827"/>
            <a:chExt cx="12192000" cy="687016"/>
          </a:xfrm>
        </p:grpSpPr>
        <p:sp>
          <p:nvSpPr>
            <p:cNvPr id="3" name="Rectangle 2"/>
            <p:cNvSpPr/>
            <p:nvPr/>
          </p:nvSpPr>
          <p:spPr>
            <a:xfrm>
              <a:off x="3055172" y="6074043"/>
              <a:ext cx="9136828" cy="685800"/>
            </a:xfrm>
            <a:prstGeom prst="rect">
              <a:avLst/>
            </a:prstGeom>
            <a:solidFill>
              <a:schemeClr val="accent6">
                <a:lumMod val="75000"/>
              </a:schemeClr>
            </a:solidFill>
            <a:ln>
              <a:noFill/>
            </a:ln>
          </p:spPr>
          <p:txBody>
            <a:bodyPr anchor="ctr"/>
            <a:lstStyle>
              <a:lvl1pPr lvl="0">
                <a:defRPr/>
              </a:lvl1pPr>
            </a:lstStyle>
            <a:p>
              <a:endParaRPr/>
            </a:p>
          </p:txBody>
        </p:sp>
        <p:sp>
          <p:nvSpPr>
            <p:cNvPr id="4" name="Rectangle 3"/>
            <p:cNvSpPr/>
            <p:nvPr/>
          </p:nvSpPr>
          <p:spPr>
            <a:xfrm>
              <a:off x="0" y="6072827"/>
              <a:ext cx="3055172" cy="685800"/>
            </a:xfrm>
            <a:prstGeom prst="rect">
              <a:avLst/>
            </a:prstGeom>
            <a:solidFill>
              <a:srgbClr val="FFC000"/>
            </a:solidFill>
            <a:ln>
              <a:noFill/>
            </a:ln>
          </p:spPr>
          <p:txBody>
            <a:bodyPr anchor="ctr"/>
            <a:lstStyle>
              <a:lvl1pPr lvl="0">
                <a:defRPr/>
              </a:lvl1pPr>
            </a:lstStyle>
            <a:p>
              <a:endParaRPr/>
            </a:p>
          </p:txBody>
        </p:sp>
      </p:grpSp>
      <p:sp>
        <p:nvSpPr>
          <p:cNvPr id="5" name="Title 4"/>
          <p:cNvSpPr txBox="1">
            <a:spLocks noGrp="1"/>
          </p:cNvSpPr>
          <p:nvPr>
            <p:ph type="ctrTitle"/>
          </p:nvPr>
        </p:nvSpPr>
        <p:spPr>
          <a:xfrm>
            <a:off x="3055172" y="1476375"/>
            <a:ext cx="7515226" cy="3452813"/>
          </a:xfrm>
          <a:prstGeom prst="rect">
            <a:avLst/>
          </a:prstGeom>
        </p:spPr>
        <p:txBody>
          <a:bodyPr anchor="b"/>
          <a:lstStyle>
            <a:lvl1pPr lvl="0" algn="ctr">
              <a:defRPr sz="6000"/>
            </a:lvl1pPr>
          </a:lstStyle>
          <a:p>
            <a:pPr lvl="0"/>
            <a:r>
              <a:rPr/>
              <a:t>Click to edit Master title style</a:t>
            </a:r>
          </a:p>
        </p:txBody>
      </p:sp>
      <p:sp>
        <p:nvSpPr>
          <p:cNvPr id="6" name="Subtitle 5"/>
          <p:cNvSpPr txBox="1">
            <a:spLocks noGrp="1"/>
          </p:cNvSpPr>
          <p:nvPr>
            <p:ph type="subTitle" idx="1"/>
          </p:nvPr>
        </p:nvSpPr>
        <p:spPr>
          <a:xfrm>
            <a:off x="3055172" y="5521593"/>
            <a:ext cx="9144000" cy="555357"/>
          </a:xfrm>
          <a:prstGeom prst="rect">
            <a:avLst/>
          </a:prstGeom>
        </p:spPr>
        <p:txBody>
          <a:bodyPr/>
          <a:lstStyle>
            <a:lvl1pPr marL="0" lvl="0" indent="0" algn="l">
              <a:buNone/>
              <a:defRPr sz="2400">
                <a:solidFill>
                  <a:schemeClr val="bg1">
                    <a:lumMod val="95000"/>
                  </a:schemeClr>
                </a:solidFill>
              </a:defRPr>
            </a:lvl1pPr>
          </a:lstStyle>
          <a:p>
            <a:pPr lvl="0"/>
            <a:r>
              <a:rPr/>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8724900" y="365125"/>
            <a:ext cx="2628900" cy="5811839"/>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838200" y="365125"/>
            <a:ext cx="7649826" cy="5811839"/>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rot="5400000">
            <a:off x="5172931" y="3315094"/>
            <a:ext cx="6858001"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39788"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xfrm>
            <a:off x="839788" y="1681163"/>
            <a:ext cx="5157787" cy="823912"/>
          </a:xfrm>
          <a:prstGeom prst="rect">
            <a:avLst/>
          </a:prstGeom>
        </p:spPr>
        <p:txBody>
          <a:bodyPr anchor="b"/>
          <a:lstStyle>
            <a:lvl1pPr marL="0" lvl="0" indent="0">
              <a:buNone/>
              <a:defRPr sz="2400" b="1"/>
            </a:lvl1pPr>
          </a:lstStyle>
          <a:p>
            <a:pPr lvl="0"/>
            <a:r>
              <a:rPr/>
              <a:t>Click to edit Master text styles</a:t>
            </a:r>
          </a:p>
        </p:txBody>
      </p:sp>
      <p:sp>
        <p:nvSpPr>
          <p:cNvPr id="4" name="Text Placeholder 3"/>
          <p:cNvSpPr txBox="1">
            <a:spLocks noGrp="1"/>
          </p:cNvSpPr>
          <p:nvPr>
            <p:ph type="body" sz="half" idx="2"/>
          </p:nvPr>
        </p:nvSpPr>
        <p:spPr>
          <a:xfrm>
            <a:off x="839788" y="2505075"/>
            <a:ext cx="5157787" cy="368458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txBox="1">
            <a:spLocks noGrp="1"/>
          </p:cNvSpPr>
          <p:nvPr>
            <p:ph type="body" sz="quarter" idx="3"/>
          </p:nvPr>
        </p:nvSpPr>
        <p:spPr>
          <a:xfrm>
            <a:off x="6172200" y="1681163"/>
            <a:ext cx="5183188" cy="823912"/>
          </a:xfrm>
          <a:prstGeom prst="rect">
            <a:avLst/>
          </a:prstGeom>
        </p:spPr>
        <p:txBody>
          <a:bodyPr anchor="b"/>
          <a:lstStyle>
            <a:lvl1pPr marL="0" lvl="0" indent="0">
              <a:buNone/>
              <a:defRPr sz="2400" b="1"/>
            </a:lvl1pPr>
          </a:lstStyle>
          <a:p>
            <a:pPr lvl="0"/>
            <a:r>
              <a:rPr/>
              <a:t>Click to edit Master text styles</a:t>
            </a:r>
          </a:p>
        </p:txBody>
      </p:sp>
      <p:sp>
        <p:nvSpPr>
          <p:cNvPr id="6" name="Text Placeholder 5"/>
          <p:cNvSpPr txBox="1">
            <a:spLocks noGrp="1"/>
          </p:cNvSpPr>
          <p:nvPr>
            <p:ph type="body" sz="quarter" idx="4"/>
          </p:nvPr>
        </p:nvSpPr>
        <p:spPr>
          <a:xfrm>
            <a:off x="6172200" y="2505075"/>
            <a:ext cx="5183188" cy="368458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txBox="1">
            <a:spLocks noGrp="1"/>
          </p:cNvSpPr>
          <p:nvPr>
            <p:ph type="dt" sz="half" idx="10"/>
          </p:nvPr>
        </p:nvSpPr>
        <p:spPr>
          <a:prstGeom prst="rect">
            <a:avLst/>
          </a:prstGeom>
        </p:spPr>
        <p:txBody>
          <a:bodyPr/>
          <a:lstStyle>
            <a:lvl1pPr lvl="0">
              <a:defRPr/>
            </a:lvl1pPr>
          </a:lstStyle>
          <a:p>
            <a:endParaRPr/>
          </a:p>
        </p:txBody>
      </p:sp>
      <p:sp>
        <p:nvSpPr>
          <p:cNvPr id="8" name="Footer Placeholder 7"/>
          <p:cNvSpPr txBox="1">
            <a:spLocks noGrp="1"/>
          </p:cNvSpPr>
          <p:nvPr>
            <p:ph type="ftr" sz="quarter" idx="11"/>
          </p:nvPr>
        </p:nvSpPr>
        <p:spPr>
          <a:prstGeom prst="rect">
            <a:avLst/>
          </a:prstGeom>
        </p:spPr>
        <p:txBody>
          <a:bodyPr/>
          <a:lstStyle>
            <a:lvl1pPr lvl="0">
              <a:defRPr/>
            </a:lvl1pPr>
          </a:lstStyle>
          <a:p>
            <a:endParaRPr/>
          </a:p>
        </p:txBody>
      </p:sp>
      <p:sp>
        <p:nvSpPr>
          <p:cNvPr id="9" name="Slide Number Placeholder 8"/>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10" name="Group 9"/>
          <p:cNvGrpSpPr/>
          <p:nvPr/>
        </p:nvGrpSpPr>
        <p:grpSpPr>
          <a:xfrm>
            <a:off x="0" y="1256431"/>
            <a:ext cx="12192000" cy="227812"/>
            <a:chOff x="0" y="1256431"/>
            <a:chExt cx="12192000" cy="227812"/>
          </a:xfrm>
        </p:grpSpPr>
        <p:sp>
          <p:nvSpPr>
            <p:cNvPr id="11" name="Rectangle 10"/>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2" name="Rectangle 11"/>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9" name="Rectangle 8"/>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6"/>
            <a:ext cx="10515600" cy="891306"/>
          </a:xfrm>
          <a:prstGeom prst="rect">
            <a:avLst/>
          </a:prstGeom>
        </p:spPr>
        <p:txBody>
          <a:bodyPr/>
          <a:lstStyle>
            <a:lvl1pPr lvl="0">
              <a:defRPr/>
            </a:lvl1pPr>
          </a:lstStyle>
          <a:p>
            <a:pPr lvl="0"/>
            <a:r>
              <a:rPr/>
              <a:t>Click to edit Master title style</a:t>
            </a:r>
          </a:p>
        </p:txBody>
      </p:sp>
      <p:sp>
        <p:nvSpPr>
          <p:cNvPr id="3" name="Text Placeholder 2"/>
          <p:cNvSpPr txBox="1">
            <a:spLocks noGrp="1"/>
          </p:cNvSpPr>
          <p:nvPr>
            <p:ph type="body" sz="half" idx="1"/>
          </p:nvPr>
        </p:nvSpPr>
        <p:spPr>
          <a:xfrm>
            <a:off x="838200" y="1825625"/>
            <a:ext cx="5181600" cy="435133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txBox="1">
            <a:spLocks noGrp="1"/>
          </p:cNvSpPr>
          <p:nvPr>
            <p:ph type="body" sz="half" idx="2"/>
          </p:nvPr>
        </p:nvSpPr>
        <p:spPr>
          <a:xfrm>
            <a:off x="6172200" y="1825625"/>
            <a:ext cx="5181600" cy="4351338"/>
          </a:xfrm>
          <a:prstGeom prst="rect">
            <a:avLst/>
          </a:prstGeom>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grpSp>
        <p:nvGrpSpPr>
          <p:cNvPr id="8" name="Group 7"/>
          <p:cNvGrpSpPr/>
          <p:nvPr/>
        </p:nvGrpSpPr>
        <p:grpSpPr>
          <a:xfrm>
            <a:off x="0" y="1256431"/>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txBody>
            <a:bodyPr anchor="ctr"/>
            <a:lstStyle>
              <a:lvl1pPr lvl="0">
                <a:defRPr/>
              </a:lvl1pPr>
            </a:lstStyle>
            <a:p>
              <a:endParaRPr/>
            </a:p>
          </p:txBody>
        </p:sp>
        <p:sp>
          <p:nvSpPr>
            <p:cNvPr id="10" name="Rectangle 9"/>
            <p:cNvSpPr/>
            <p:nvPr/>
          </p:nvSpPr>
          <p:spPr>
            <a:xfrm>
              <a:off x="0" y="1256431"/>
              <a:ext cx="812800" cy="227408"/>
            </a:xfrm>
            <a:prstGeom prst="rect">
              <a:avLst/>
            </a:prstGeom>
            <a:solidFill>
              <a:srgbClr val="FFC000"/>
            </a:solidFill>
            <a:ln>
              <a:noFill/>
            </a:ln>
          </p:spPr>
          <p:txBody>
            <a:bodyPr anchor="ctr"/>
            <a:lstStyle>
              <a:lvl1pPr lvl="0">
                <a:defRPr/>
              </a:lvl1pPr>
            </a:lstStyle>
            <a:p>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p:nvPr/>
        </p:nvPicPr>
        <p:blipFill>
          <a:blip r:embed="rId12"/>
          <a:srcRect/>
          <a:stretch>
            <a:fillRect/>
          </a:stretch>
        </p:blipFill>
        <p:spPr>
          <a:xfrm>
            <a:off x="0" y="0"/>
            <a:ext cx="12192000" cy="6858000"/>
          </a:xfrm>
          <a:prstGeom prst="rect">
            <a:avLst/>
          </a:prstGeom>
        </p:spPr>
      </p:pic>
      <p:sp>
        <p:nvSpPr>
          <p:cNvPr id="3" name="Title Placeholder 2"/>
          <p:cNvSpPr txBox="1">
            <a:spLocks noGrp="1"/>
          </p:cNvSpPr>
          <p:nvPr>
            <p:ph type="title"/>
          </p:nvPr>
        </p:nvSpPr>
        <p:spPr>
          <a:xfrm>
            <a:off x="838200" y="365125"/>
            <a:ext cx="10515600" cy="1325563"/>
          </a:xfrm>
          <a:prstGeom prst="rect">
            <a:avLst/>
          </a:prstGeom>
        </p:spPr>
        <p:txBody>
          <a:bodyPr lIns="91440" tIns="45720" rIns="91440" bIns="45720" anchor="ctr"/>
          <a:lstStyle>
            <a:lvl1pPr lvl="0">
              <a:defRPr/>
            </a:lvl1pPr>
          </a:lstStyle>
          <a:p>
            <a:pPr lvl="0"/>
            <a:r>
              <a:rPr/>
              <a:t>Click to edit Master title style</a:t>
            </a:r>
          </a:p>
        </p:txBody>
      </p:sp>
      <p:sp>
        <p:nvSpPr>
          <p:cNvPr id="4" name="Text Placeholder 3"/>
          <p:cNvSpPr txBox="1">
            <a:spLocks noGrp="1"/>
          </p:cNvSpPr>
          <p:nvPr>
            <p:ph type="body" idx="1"/>
          </p:nvPr>
        </p:nvSpPr>
        <p:spPr>
          <a:xfrm>
            <a:off x="838200" y="1825625"/>
            <a:ext cx="10515600" cy="4351338"/>
          </a:xfrm>
          <a:prstGeom prst="rect">
            <a:avLst/>
          </a:prstGeom>
        </p:spPr>
        <p:txBody>
          <a:bodyPr lIns="91440" tIns="45720" rIns="91440" bIns="45720"/>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txBox="1">
            <a:spLocks noGrp="1"/>
          </p:cNvSpPr>
          <p:nvPr>
            <p:ph type="dt" sz="half" idx="2"/>
          </p:nvPr>
        </p:nvSpPr>
        <p:spPr>
          <a:xfrm>
            <a:off x="838200" y="6356350"/>
            <a:ext cx="2743200" cy="365125"/>
          </a:xfrm>
          <a:prstGeom prst="rect">
            <a:avLst/>
          </a:prstGeom>
        </p:spPr>
        <p:txBody>
          <a:bodyPr lIns="91440" tIns="45720" rIns="91440" bIns="45720" anchor="ctr"/>
          <a:lstStyle>
            <a:lvl1pPr lvl="0" algn="l">
              <a:defRPr sz="1200">
                <a:solidFill>
                  <a:schemeClr val="tx1">
                    <a:tint val="75000"/>
                  </a:schemeClr>
                </a:solidFill>
                <a:latin typeface="Tw Cen MT"/>
              </a:defRPr>
            </a:lvl1pPr>
          </a:lstStyle>
          <a:p>
            <a:endParaRPr/>
          </a:p>
        </p:txBody>
      </p:sp>
      <p:sp>
        <p:nvSpPr>
          <p:cNvPr id="6" name="Footer Placeholder 5"/>
          <p:cNvSpPr txBox="1">
            <a:spLocks noGrp="1"/>
          </p:cNvSpPr>
          <p:nvPr>
            <p:ph type="ftr" sz="quarter" idx="3"/>
          </p:nvPr>
        </p:nvSpPr>
        <p:spPr>
          <a:xfrm>
            <a:off x="4038600" y="6356350"/>
            <a:ext cx="4114800" cy="365125"/>
          </a:xfrm>
          <a:prstGeom prst="rect">
            <a:avLst/>
          </a:prstGeom>
        </p:spPr>
        <p:txBody>
          <a:bodyPr lIns="91440" tIns="45720" rIns="91440" bIns="45720" anchor="ctr"/>
          <a:lstStyle>
            <a:lvl1pPr lvl="0" algn="ctr">
              <a:defRPr sz="1200">
                <a:solidFill>
                  <a:schemeClr val="tx1">
                    <a:tint val="75000"/>
                  </a:schemeClr>
                </a:solidFill>
                <a:latin typeface="Tw Cen MT"/>
              </a:defRPr>
            </a:lvl1pPr>
          </a:lstStyle>
          <a:p>
            <a:endParaRPr/>
          </a:p>
        </p:txBody>
      </p:sp>
      <p:sp>
        <p:nvSpPr>
          <p:cNvPr id="7" name="Slide Number Placeholder 6"/>
          <p:cNvSpPr txBox="1">
            <a:spLocks noGrp="1"/>
          </p:cNvSpPr>
          <p:nvPr>
            <p:ph type="sldNum" sz="quarter" idx="4"/>
          </p:nvPr>
        </p:nvSpPr>
        <p:spPr>
          <a:xfrm>
            <a:off x="8610600" y="6356350"/>
            <a:ext cx="2743200" cy="365125"/>
          </a:xfrm>
          <a:prstGeom prst="rect">
            <a:avLst/>
          </a:prstGeom>
        </p:spPr>
        <p:txBody>
          <a:bodyPr lIns="91440" tIns="45720" rIns="91440" bIns="45720" anchor="ctr"/>
          <a:lstStyle>
            <a:lvl1pPr lvl="0" algn="r">
              <a:defRPr sz="1200">
                <a:solidFill>
                  <a:schemeClr val="tx1">
                    <a:tint val="75000"/>
                  </a:schemeClr>
                </a:solidFill>
                <a:latin typeface="Tw Cen MT"/>
              </a:defRPr>
            </a:lvl1pPr>
          </a:lstStyle>
          <a:p>
            <a:fld id="{8B38DBA3-52F9-4AF4-A6A4-FA4D7DB2F99C}" type="slidenum">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txStyles>
    <p:titleStyle>
      <a:lvl1pPr lvl="0" algn="l">
        <a:lnSpc>
          <a:spcPct val="90000"/>
        </a:lnSpc>
        <a:buNone/>
        <a:defRPr sz="4400">
          <a:solidFill>
            <a:schemeClr val="tx1"/>
          </a:solidFill>
          <a:latin typeface="Tw Cen MT"/>
        </a:defRPr>
      </a:lvl1pPr>
    </p:titleStyle>
    <p:bodyStyle>
      <a:lvl1pPr marL="228600" lvl="0" indent="-228600" algn="l">
        <a:lnSpc>
          <a:spcPct val="90000"/>
        </a:lnSpc>
        <a:spcBef>
          <a:spcPts val="1000"/>
        </a:spcBef>
        <a:buFont typeface="Arial"/>
        <a:buChar char="•"/>
        <a:defRPr sz="2800">
          <a:solidFill>
            <a:schemeClr val="tx1"/>
          </a:solidFill>
          <a:latin typeface="Tw Cen MT"/>
        </a:defRPr>
      </a:lvl1pPr>
      <a:lvl2pPr marL="914400" lvl="0" indent="-457200" algn="l">
        <a:lnSpc>
          <a:spcPct val="90000"/>
        </a:lnSpc>
        <a:spcBef>
          <a:spcPts val="500"/>
        </a:spcBef>
        <a:buFont typeface="Wingdings"/>
        <a:buChar char="Ø"/>
        <a:defRPr sz="2400">
          <a:solidFill>
            <a:schemeClr val="tx1"/>
          </a:solidFill>
          <a:latin typeface="Tw Cen MT"/>
        </a:defRPr>
      </a:lvl2pPr>
      <a:lvl3pPr marL="1257300" lvl="0" indent="-342900" algn="l">
        <a:lnSpc>
          <a:spcPct val="90000"/>
        </a:lnSpc>
        <a:spcBef>
          <a:spcPts val="500"/>
        </a:spcBef>
        <a:buFont typeface="Wingdings"/>
        <a:buChar char="q"/>
        <a:defRPr sz="2000">
          <a:solidFill>
            <a:schemeClr val="tx1"/>
          </a:solidFill>
          <a:latin typeface="Tw Cen MT"/>
        </a:defRPr>
      </a:lvl3pPr>
      <a:lvl4pPr marL="1657350" lvl="0" indent="-285750" algn="l">
        <a:lnSpc>
          <a:spcPct val="90000"/>
        </a:lnSpc>
        <a:spcBef>
          <a:spcPts val="500"/>
        </a:spcBef>
        <a:buFont typeface="Courier New"/>
        <a:buChar char="o"/>
        <a:defRPr sz="1800">
          <a:solidFill>
            <a:schemeClr val="tx1"/>
          </a:solidFill>
          <a:latin typeface="Tw Cen MT"/>
        </a:defRPr>
      </a:lvl4pPr>
      <a:lvl5pPr marL="2057400" lvl="0" indent="-228600" algn="l">
        <a:lnSpc>
          <a:spcPct val="90000"/>
        </a:lnSpc>
        <a:spcBef>
          <a:spcPts val="500"/>
        </a:spcBef>
        <a:buFont typeface="Arial"/>
        <a:buChar char="•"/>
        <a:defRPr sz="1800">
          <a:solidFill>
            <a:schemeClr val="tx1"/>
          </a:solidFill>
          <a:latin typeface="Tw Cen MT"/>
        </a:defRPr>
      </a:lvl5pPr>
      <a:lvl6pPr marL="2514600" lvl="0" indent="-228600" algn="l">
        <a:lnSpc>
          <a:spcPct val="90000"/>
        </a:lnSpc>
        <a:spcBef>
          <a:spcPts val="500"/>
        </a:spcBef>
        <a:buFont typeface="Arial"/>
        <a:buChar char="•"/>
        <a:defRPr sz="1800">
          <a:solidFill>
            <a:schemeClr val="tx1"/>
          </a:solidFill>
          <a:latin typeface="Calibri"/>
        </a:defRPr>
      </a:lvl6pPr>
      <a:lvl7pPr marL="2971800" lvl="0" indent="-228600" algn="l">
        <a:lnSpc>
          <a:spcPct val="90000"/>
        </a:lnSpc>
        <a:spcBef>
          <a:spcPts val="500"/>
        </a:spcBef>
        <a:buFont typeface="Arial"/>
        <a:buChar char="•"/>
        <a:defRPr sz="1800">
          <a:solidFill>
            <a:schemeClr val="tx1"/>
          </a:solidFill>
          <a:latin typeface="Calibri"/>
        </a:defRPr>
      </a:lvl7pPr>
      <a:lvl8pPr marL="3429000" lvl="0" indent="-228600" algn="l">
        <a:lnSpc>
          <a:spcPct val="90000"/>
        </a:lnSpc>
        <a:spcBef>
          <a:spcPts val="500"/>
        </a:spcBef>
        <a:buFont typeface="Arial"/>
        <a:buChar char="•"/>
        <a:defRPr sz="1800">
          <a:solidFill>
            <a:schemeClr val="tx1"/>
          </a:solidFill>
          <a:latin typeface="Calibri"/>
        </a:defRPr>
      </a:lvl8pPr>
      <a:lvl9pPr marL="3886200" lvl="0" indent="-228600" algn="l">
        <a:lnSpc>
          <a:spcPct val="90000"/>
        </a:lnSpc>
        <a:spcBef>
          <a:spcPts val="500"/>
        </a:spcBef>
        <a:buFont typeface="Arial"/>
        <a:buChar char="•"/>
        <a:defRPr sz="1800">
          <a:solidFill>
            <a:schemeClr val="tx1"/>
          </a:solidFill>
          <a:latin typeface="Calibri"/>
        </a:defRPr>
      </a:lvl9pPr>
    </p:bodyStyle>
    <p:otherStyle>
      <a:lvl1pPr marL="0" lvl="0" algn="l">
        <a:defRPr sz="1800">
          <a:solidFill>
            <a:schemeClr val="tx1"/>
          </a:solidFill>
          <a:latin typeface="Calibri"/>
        </a:defRPr>
      </a:lvl1pPr>
      <a:lvl2pPr marL="457200" lvl="0" algn="l">
        <a:defRPr sz="1800">
          <a:solidFill>
            <a:schemeClr val="tx1"/>
          </a:solidFill>
          <a:latin typeface="Calibri"/>
        </a:defRPr>
      </a:lvl2pPr>
      <a:lvl3pPr marL="914400" lvl="0" algn="l">
        <a:defRPr sz="1800">
          <a:solidFill>
            <a:schemeClr val="tx1"/>
          </a:solidFill>
          <a:latin typeface="Calibri"/>
        </a:defRPr>
      </a:lvl3pPr>
      <a:lvl4pPr marL="1371600" lvl="0" algn="l">
        <a:defRPr sz="1800">
          <a:solidFill>
            <a:schemeClr val="tx1"/>
          </a:solidFill>
          <a:latin typeface="Calibri"/>
        </a:defRPr>
      </a:lvl4pPr>
      <a:lvl5pPr marL="1828800" lvl="0" algn="l">
        <a:defRPr sz="1800">
          <a:solidFill>
            <a:schemeClr val="tx1"/>
          </a:solidFill>
          <a:latin typeface="Calibri"/>
        </a:defRPr>
      </a:lvl5pPr>
      <a:lvl6pPr marL="2286000" lvl="0" algn="l">
        <a:defRPr sz="1800">
          <a:solidFill>
            <a:schemeClr val="tx1"/>
          </a:solidFill>
          <a:latin typeface="Calibri"/>
        </a:defRPr>
      </a:lvl6pPr>
      <a:lvl7pPr marL="2743200" lvl="0" algn="l">
        <a:defRPr sz="1800">
          <a:solidFill>
            <a:schemeClr val="tx1"/>
          </a:solidFill>
          <a:latin typeface="Calibri"/>
        </a:defRPr>
      </a:lvl7pPr>
      <a:lvl8pPr marL="3200400" lvl="0" algn="l">
        <a:defRPr sz="1800">
          <a:solidFill>
            <a:schemeClr val="tx1"/>
          </a:solidFill>
          <a:latin typeface="Calibri"/>
        </a:defRPr>
      </a:lvl8pPr>
      <a:lvl9pPr marL="3657600" lvl="0" algn="l">
        <a:defRPr sz="1800">
          <a:solidFill>
            <a:schemeClr val="tx1"/>
          </a:solidFill>
          <a:latin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841941" y="1702594"/>
            <a:ext cx="10508118" cy="3452813"/>
          </a:xfrm>
          <a:prstGeom prst="rect">
            <a:avLst/>
          </a:prstGeom>
        </p:spPr>
        <p:txBody>
          <a:bodyPr/>
          <a:lstStyle>
            <a:lvl1pPr lvl="0">
              <a:defRPr/>
            </a:lvl1pPr>
          </a:lstStyle>
          <a:p>
            <a:pPr lvl="0"/>
            <a:r>
              <a:rPr lang="en-IN" sz="4400" cap="all" dirty="0" smtClean="0">
                <a:solidFill>
                  <a:srgbClr val="000000"/>
                </a:solidFill>
              </a:rPr>
              <a:t>Unit 3</a:t>
            </a:r>
            <a:br>
              <a:rPr lang="en-IN" sz="4400" cap="all" dirty="0" smtClean="0">
                <a:solidFill>
                  <a:srgbClr val="000000"/>
                </a:solidFill>
              </a:rPr>
            </a:br>
            <a:r>
              <a:rPr lang="en-IN" sz="4400" cap="all" dirty="0" smtClean="0">
                <a:solidFill>
                  <a:srgbClr val="000000"/>
                </a:solidFill>
              </a:rPr>
              <a:t>inter-process communication</a:t>
            </a:r>
            <a:br>
              <a:rPr lang="en-IN" sz="4400" cap="all" dirty="0" smtClean="0">
                <a:solidFill>
                  <a:srgbClr val="000000"/>
                </a:solidFill>
              </a:rPr>
            </a:br>
            <a:r>
              <a:rPr lang="en-IN" sz="4400" cap="all" dirty="0" smtClean="0">
                <a:solidFill>
                  <a:srgbClr val="000000"/>
                </a:solidFill>
              </a:rPr>
              <a:t>   </a:t>
            </a:r>
            <a:endParaRPr sz="4400" cap="all" dirty="0">
              <a:solidFill>
                <a:srgbClr val="000000"/>
              </a:solidFill>
            </a:endParaRPr>
          </a:p>
        </p:txBody>
      </p:sp>
      <p:sp>
        <p:nvSpPr>
          <p:cNvPr id="4" name="Subtitle 3"/>
          <p:cNvSpPr>
            <a:spLocks noGrp="1"/>
          </p:cNvSpPr>
          <p:nvPr>
            <p:ph type="subTitle" idx="1"/>
          </p:nvPr>
        </p:nvSpPr>
        <p:spPr/>
        <p:txBody>
          <a:bodyPr/>
          <a:lstStyle/>
          <a:p>
            <a:endParaRPr lang="en-IN"/>
          </a:p>
        </p:txBody>
      </p:sp>
      <p:pic>
        <p:nvPicPr>
          <p:cNvPr id="5" name="Picture 4" descr="C:\Users\chandan\Desktop\alumni-meet-parul-university.jpg"/>
          <p:cNvPicPr>
            <a:picLocks noChangeAspect="1" noChangeArrowheads="1"/>
          </p:cNvPicPr>
          <p:nvPr/>
        </p:nvPicPr>
        <p:blipFill rotWithShape="1">
          <a:blip r:embed="rId3"/>
          <a:srcRect t="7100"/>
          <a:stretch/>
        </p:blipFill>
        <p:spPr bwMode="auto">
          <a:xfrm>
            <a:off x="0" y="0"/>
            <a:ext cx="2695575" cy="84062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Critical Section	</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320" y="1715294"/>
            <a:ext cx="724725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29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617807"/>
            <a:ext cx="10515600" cy="3106593"/>
          </a:xfrm>
        </p:spPr>
        <p:txBody>
          <a:bodyPr/>
          <a:lstStyle/>
          <a:p>
            <a:pPr marL="342900" indent="-342900" algn="just">
              <a:buFont typeface="Arial" panose="020B0604020202020204" pitchFamily="34" charset="0"/>
              <a:buChar char="•"/>
            </a:pPr>
            <a:r>
              <a:rPr lang="en-US" b="1" i="1" dirty="0" smtClean="0"/>
              <a:t>Critical </a:t>
            </a:r>
            <a:r>
              <a:rPr lang="en-US" b="1" i="1" dirty="0"/>
              <a:t>section </a:t>
            </a:r>
            <a:r>
              <a:rPr lang="en-US" dirty="0"/>
              <a:t>is a </a:t>
            </a:r>
            <a:r>
              <a:rPr lang="en-US" dirty="0">
                <a:solidFill>
                  <a:srgbClr val="FF0000"/>
                </a:solidFill>
              </a:rPr>
              <a:t>piece of code </a:t>
            </a:r>
            <a:r>
              <a:rPr lang="en-US" dirty="0"/>
              <a:t>that accesses a shared resource (data structure or device) that must </a:t>
            </a:r>
            <a:r>
              <a:rPr lang="en-US" dirty="0">
                <a:solidFill>
                  <a:srgbClr val="FF0000"/>
                </a:solidFill>
              </a:rPr>
              <a:t>not be concurrently accessed</a:t>
            </a:r>
            <a:r>
              <a:rPr lang="en-US" dirty="0"/>
              <a:t> by more than one thread of execution.</a:t>
            </a:r>
          </a:p>
          <a:p>
            <a:pPr marL="342900" indent="-342900" algn="just">
              <a:buFont typeface="Arial" panose="020B0604020202020204" pitchFamily="34" charset="0"/>
              <a:buChar char="•"/>
            </a:pPr>
            <a:r>
              <a:rPr lang="en-US" dirty="0"/>
              <a:t>In concurrent programming, concurrent accesses to shared resources can lead to </a:t>
            </a:r>
            <a:r>
              <a:rPr lang="en-US" dirty="0">
                <a:solidFill>
                  <a:srgbClr val="FF0000"/>
                </a:solidFill>
              </a:rPr>
              <a:t>unexpected or erroneous behavior</a:t>
            </a:r>
            <a:r>
              <a:rPr lang="en-US" dirty="0"/>
              <a:t>, so parts of the program where the shared resource is </a:t>
            </a:r>
            <a:r>
              <a:rPr lang="en-US" dirty="0">
                <a:solidFill>
                  <a:srgbClr val="FF0000"/>
                </a:solidFill>
              </a:rPr>
              <a:t>accessed is protected</a:t>
            </a:r>
            <a:r>
              <a:rPr lang="en-US" dirty="0"/>
              <a:t>. This protected section is the critical section or critical region. </a:t>
            </a:r>
          </a:p>
          <a:p>
            <a:endParaRPr lang="en-IN" dirty="0"/>
          </a:p>
        </p:txBody>
      </p:sp>
      <p:cxnSp>
        <p:nvCxnSpPr>
          <p:cNvPr id="4" name="Straight Connector 3"/>
          <p:cNvCxnSpPr/>
          <p:nvPr/>
        </p:nvCxnSpPr>
        <p:spPr>
          <a:xfrm>
            <a:off x="3438371" y="5207920"/>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3438371" y="6046120"/>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4281333" y="497932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4286806" y="5146117"/>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176654" y="4967597"/>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8929254" y="494030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5571971" y="497932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4053832" y="6262997"/>
            <a:ext cx="457200" cy="369332"/>
          </a:xfrm>
          <a:prstGeom prst="rect">
            <a:avLst/>
          </a:prstGeom>
          <a:noFill/>
        </p:spPr>
        <p:txBody>
          <a:bodyPr wrap="square" rtlCol="0">
            <a:spAutoFit/>
          </a:bodyPr>
          <a:lstStyle/>
          <a:p>
            <a:r>
              <a:rPr lang="en-US" dirty="0" smtClean="0"/>
              <a:t>T1</a:t>
            </a:r>
            <a:endParaRPr lang="en-US" dirty="0"/>
          </a:p>
        </p:txBody>
      </p:sp>
      <p:sp>
        <p:nvSpPr>
          <p:cNvPr id="12" name="TextBox 11"/>
          <p:cNvSpPr txBox="1"/>
          <p:nvPr/>
        </p:nvSpPr>
        <p:spPr>
          <a:xfrm>
            <a:off x="5356538" y="6262997"/>
            <a:ext cx="457200" cy="369332"/>
          </a:xfrm>
          <a:prstGeom prst="rect">
            <a:avLst/>
          </a:prstGeom>
          <a:noFill/>
        </p:spPr>
        <p:txBody>
          <a:bodyPr wrap="square" rtlCol="0">
            <a:spAutoFit/>
          </a:bodyPr>
          <a:lstStyle/>
          <a:p>
            <a:r>
              <a:rPr lang="en-US" dirty="0" smtClean="0"/>
              <a:t>T2</a:t>
            </a:r>
            <a:endParaRPr lang="en-US" dirty="0"/>
          </a:p>
        </p:txBody>
      </p:sp>
      <p:sp>
        <p:nvSpPr>
          <p:cNvPr id="13" name="TextBox 12"/>
          <p:cNvSpPr txBox="1"/>
          <p:nvPr/>
        </p:nvSpPr>
        <p:spPr>
          <a:xfrm>
            <a:off x="6948053" y="6270733"/>
            <a:ext cx="457200" cy="369332"/>
          </a:xfrm>
          <a:prstGeom prst="rect">
            <a:avLst/>
          </a:prstGeom>
          <a:noFill/>
        </p:spPr>
        <p:txBody>
          <a:bodyPr wrap="square" rtlCol="0">
            <a:spAutoFit/>
          </a:bodyPr>
          <a:lstStyle/>
          <a:p>
            <a:r>
              <a:rPr lang="en-US" dirty="0" smtClean="0"/>
              <a:t>T3</a:t>
            </a:r>
            <a:endParaRPr lang="en-US" dirty="0"/>
          </a:p>
        </p:txBody>
      </p:sp>
      <p:sp>
        <p:nvSpPr>
          <p:cNvPr id="14" name="TextBox 13"/>
          <p:cNvSpPr txBox="1"/>
          <p:nvPr/>
        </p:nvSpPr>
        <p:spPr>
          <a:xfrm>
            <a:off x="8700654" y="6260355"/>
            <a:ext cx="457200" cy="369332"/>
          </a:xfrm>
          <a:prstGeom prst="rect">
            <a:avLst/>
          </a:prstGeom>
          <a:noFill/>
        </p:spPr>
        <p:txBody>
          <a:bodyPr wrap="square" rtlCol="0">
            <a:spAutoFit/>
          </a:bodyPr>
          <a:lstStyle/>
          <a:p>
            <a:r>
              <a:rPr lang="en-US" dirty="0" smtClean="0"/>
              <a:t>T4</a:t>
            </a:r>
            <a:endParaRPr lang="en-US" dirty="0"/>
          </a:p>
        </p:txBody>
      </p:sp>
      <p:sp>
        <p:nvSpPr>
          <p:cNvPr id="15" name="TextBox 14"/>
          <p:cNvSpPr txBox="1"/>
          <p:nvPr/>
        </p:nvSpPr>
        <p:spPr>
          <a:xfrm>
            <a:off x="2333471" y="5032305"/>
            <a:ext cx="1104900" cy="377321"/>
          </a:xfrm>
          <a:prstGeom prst="rect">
            <a:avLst/>
          </a:prstGeom>
          <a:noFill/>
        </p:spPr>
        <p:txBody>
          <a:bodyPr wrap="square" rtlCol="0">
            <a:spAutoFit/>
          </a:bodyPr>
          <a:lstStyle/>
          <a:p>
            <a:r>
              <a:rPr lang="en-US" dirty="0" smtClean="0"/>
              <a:t>Process A</a:t>
            </a:r>
            <a:endParaRPr lang="en-US" dirty="0"/>
          </a:p>
        </p:txBody>
      </p:sp>
      <p:sp>
        <p:nvSpPr>
          <p:cNvPr id="16" name="TextBox 15"/>
          <p:cNvSpPr txBox="1"/>
          <p:nvPr/>
        </p:nvSpPr>
        <p:spPr>
          <a:xfrm>
            <a:off x="2327998" y="5858380"/>
            <a:ext cx="1104900" cy="377321"/>
          </a:xfrm>
          <a:prstGeom prst="rect">
            <a:avLst/>
          </a:prstGeom>
          <a:noFill/>
        </p:spPr>
        <p:txBody>
          <a:bodyPr wrap="square" rtlCol="0">
            <a:spAutoFit/>
          </a:bodyPr>
          <a:lstStyle/>
          <a:p>
            <a:r>
              <a:rPr lang="en-US" dirty="0" smtClean="0"/>
              <a:t>Process B</a:t>
            </a:r>
            <a:endParaRPr lang="en-US" dirty="0"/>
          </a:p>
        </p:txBody>
      </p:sp>
      <p:sp>
        <p:nvSpPr>
          <p:cNvPr id="17" name="TextBox 16"/>
          <p:cNvSpPr txBox="1"/>
          <p:nvPr/>
        </p:nvSpPr>
        <p:spPr>
          <a:xfrm>
            <a:off x="4386840" y="4724400"/>
            <a:ext cx="2531731" cy="369332"/>
          </a:xfrm>
          <a:prstGeom prst="rect">
            <a:avLst/>
          </a:prstGeom>
          <a:noFill/>
        </p:spPr>
        <p:txBody>
          <a:bodyPr wrap="square" rtlCol="0">
            <a:spAutoFit/>
          </a:bodyPr>
          <a:lstStyle/>
          <a:p>
            <a:r>
              <a:rPr lang="en-US" dirty="0" smtClean="0"/>
              <a:t>A enters in critical region</a:t>
            </a:r>
            <a:endParaRPr lang="en-US" dirty="0"/>
          </a:p>
        </p:txBody>
      </p:sp>
      <p:cxnSp>
        <p:nvCxnSpPr>
          <p:cNvPr id="18" name="Straight Arrow Connector 17"/>
          <p:cNvCxnSpPr/>
          <p:nvPr/>
        </p:nvCxnSpPr>
        <p:spPr>
          <a:xfrm flipH="1">
            <a:off x="4276468" y="4928508"/>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TextBox 18"/>
          <p:cNvSpPr txBox="1"/>
          <p:nvPr/>
        </p:nvSpPr>
        <p:spPr>
          <a:xfrm>
            <a:off x="5605589" y="5314189"/>
            <a:ext cx="1452283" cy="646331"/>
          </a:xfrm>
          <a:prstGeom prst="rect">
            <a:avLst/>
          </a:prstGeom>
          <a:noFill/>
        </p:spPr>
        <p:txBody>
          <a:bodyPr wrap="square" rtlCol="0">
            <a:spAutoFit/>
          </a:bodyPr>
          <a:lstStyle/>
          <a:p>
            <a:r>
              <a:rPr lang="en-US" dirty="0" smtClean="0"/>
              <a:t>B attempt to enter</a:t>
            </a:r>
            <a:endParaRPr lang="en-US" dirty="0"/>
          </a:p>
        </p:txBody>
      </p:sp>
      <p:cxnSp>
        <p:nvCxnSpPr>
          <p:cNvPr id="20" name="Straight Arrow Connector 19"/>
          <p:cNvCxnSpPr/>
          <p:nvPr/>
        </p:nvCxnSpPr>
        <p:spPr>
          <a:xfrm flipH="1">
            <a:off x="5576670" y="5856540"/>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7383987" y="4724400"/>
            <a:ext cx="2307268" cy="369332"/>
          </a:xfrm>
          <a:prstGeom prst="rect">
            <a:avLst/>
          </a:prstGeom>
          <a:noFill/>
        </p:spPr>
        <p:txBody>
          <a:bodyPr wrap="square" rtlCol="0">
            <a:spAutoFit/>
          </a:bodyPr>
          <a:lstStyle/>
          <a:p>
            <a:r>
              <a:rPr lang="en-US" dirty="0" smtClean="0"/>
              <a:t>A leaves critical region</a:t>
            </a:r>
            <a:endParaRPr lang="en-US" dirty="0"/>
          </a:p>
        </p:txBody>
      </p:sp>
      <p:cxnSp>
        <p:nvCxnSpPr>
          <p:cNvPr id="22" name="Straight Arrow Connector 21"/>
          <p:cNvCxnSpPr/>
          <p:nvPr/>
        </p:nvCxnSpPr>
        <p:spPr>
          <a:xfrm flipH="1">
            <a:off x="7185622" y="4988457"/>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3" name="Rectangle 22"/>
          <p:cNvSpPr/>
          <p:nvPr/>
        </p:nvSpPr>
        <p:spPr>
          <a:xfrm>
            <a:off x="7181417" y="5963932"/>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376686" y="5258900"/>
            <a:ext cx="1443317" cy="646331"/>
          </a:xfrm>
          <a:prstGeom prst="rect">
            <a:avLst/>
          </a:prstGeom>
          <a:noFill/>
        </p:spPr>
        <p:txBody>
          <a:bodyPr wrap="square" rtlCol="0">
            <a:spAutoFit/>
          </a:bodyPr>
          <a:lstStyle/>
          <a:p>
            <a:r>
              <a:rPr lang="en-US" dirty="0" smtClean="0"/>
              <a:t>B enters in critical region</a:t>
            </a:r>
            <a:endParaRPr lang="en-US" dirty="0"/>
          </a:p>
        </p:txBody>
      </p:sp>
      <p:cxnSp>
        <p:nvCxnSpPr>
          <p:cNvPr id="25" name="Straight Arrow Connector 24"/>
          <p:cNvCxnSpPr/>
          <p:nvPr/>
        </p:nvCxnSpPr>
        <p:spPr>
          <a:xfrm flipH="1">
            <a:off x="7176653" y="5753253"/>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6" name="TextBox 25"/>
          <p:cNvSpPr txBox="1"/>
          <p:nvPr/>
        </p:nvSpPr>
        <p:spPr>
          <a:xfrm>
            <a:off x="9020034" y="5275743"/>
            <a:ext cx="1452236" cy="646331"/>
          </a:xfrm>
          <a:prstGeom prst="rect">
            <a:avLst/>
          </a:prstGeom>
          <a:noFill/>
        </p:spPr>
        <p:txBody>
          <a:bodyPr wrap="square" rtlCol="0">
            <a:spAutoFit/>
          </a:bodyPr>
          <a:lstStyle/>
          <a:p>
            <a:r>
              <a:rPr lang="en-US" dirty="0" smtClean="0"/>
              <a:t>B leaves critical region</a:t>
            </a:r>
            <a:endParaRPr lang="en-US" dirty="0"/>
          </a:p>
        </p:txBody>
      </p:sp>
      <p:cxnSp>
        <p:nvCxnSpPr>
          <p:cNvPr id="27" name="Straight Arrow Connector 26"/>
          <p:cNvCxnSpPr/>
          <p:nvPr/>
        </p:nvCxnSpPr>
        <p:spPr>
          <a:xfrm flipH="1">
            <a:off x="8932210" y="5828350"/>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8" name="Right Brace 27"/>
          <p:cNvSpPr/>
          <p:nvPr/>
        </p:nvSpPr>
        <p:spPr>
          <a:xfrm rot="5400000">
            <a:off x="6268366" y="5377295"/>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TextBox 28"/>
          <p:cNvSpPr txBox="1"/>
          <p:nvPr/>
        </p:nvSpPr>
        <p:spPr>
          <a:xfrm>
            <a:off x="5802019" y="6270733"/>
            <a:ext cx="1131738" cy="369332"/>
          </a:xfrm>
          <a:prstGeom prst="rect">
            <a:avLst/>
          </a:prstGeom>
          <a:noFill/>
        </p:spPr>
        <p:txBody>
          <a:bodyPr wrap="square" rtlCol="0">
            <a:spAutoFit/>
          </a:bodyPr>
          <a:lstStyle/>
          <a:p>
            <a:r>
              <a:rPr lang="en-US" dirty="0" smtClean="0"/>
              <a:t>B Blocked</a:t>
            </a:r>
            <a:endParaRPr lang="en-US" dirty="0"/>
          </a:p>
        </p:txBody>
      </p:sp>
      <p:pic>
        <p:nvPicPr>
          <p:cNvPr id="30" name="Picture 2" descr="Image result for prin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9812" y="5373384"/>
            <a:ext cx="540000"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4" grpId="0"/>
      <p:bldP spid="15" grpId="0"/>
      <p:bldP spid="16" grpId="0"/>
      <p:bldP spid="17" grpId="0"/>
      <p:bldP spid="19" grpId="0"/>
      <p:bldP spid="21" grpId="0"/>
      <p:bldP spid="23" grpId="0" animBg="1"/>
      <p:bldP spid="24" grpId="0"/>
      <p:bldP spid="26" grpId="0"/>
      <p:bldP spid="28"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for Critical Sections</a:t>
            </a:r>
            <a:endParaRPr lang="en-IN" dirty="0"/>
          </a:p>
        </p:txBody>
      </p:sp>
      <p:sp>
        <p:nvSpPr>
          <p:cNvPr id="3" name="Text Placeholder 2"/>
          <p:cNvSpPr>
            <a:spLocks noGrp="1"/>
          </p:cNvSpPr>
          <p:nvPr>
            <p:ph type="body" idx="1"/>
          </p:nvPr>
        </p:nvSpPr>
        <p:spPr/>
        <p:txBody>
          <a:bodyPr/>
          <a:lstStyle/>
          <a:p>
            <a:r>
              <a:rPr lang="en-US" dirty="0"/>
              <a:t>For e.g., a variable ‘x’ is to be read by process A and process B has to write to the same variable ‘x’ at the same time.</a:t>
            </a:r>
          </a:p>
          <a:p>
            <a:endParaRPr lang="en-IN" dirty="0"/>
          </a:p>
        </p:txBody>
      </p:sp>
      <p:pic>
        <p:nvPicPr>
          <p:cNvPr id="4" name="Picture 3"/>
          <p:cNvPicPr>
            <a:picLocks noChangeAspect="1"/>
          </p:cNvPicPr>
          <p:nvPr/>
        </p:nvPicPr>
        <p:blipFill>
          <a:blip r:embed="rId2"/>
          <a:stretch>
            <a:fillRect/>
          </a:stretch>
        </p:blipFill>
        <p:spPr>
          <a:xfrm>
            <a:off x="1943100" y="2971800"/>
            <a:ext cx="8305800" cy="2514600"/>
          </a:xfrm>
          <a:prstGeom prst="rect">
            <a:avLst/>
          </a:prstGeom>
        </p:spPr>
      </p:pic>
    </p:spTree>
    <p:extLst>
      <p:ext uri="{BB962C8B-B14F-4D97-AF65-F5344CB8AC3E}">
        <p14:creationId xmlns:p14="http://schemas.microsoft.com/office/powerpoint/2010/main" val="3342841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smtClean="0"/>
          </a:p>
          <a:p>
            <a:endParaRPr lang="en-IN" dirty="0"/>
          </a:p>
          <a:p>
            <a:pPr marL="0" indent="0" algn="just">
              <a:buNone/>
            </a:pPr>
            <a:endParaRPr lang="en-US" dirty="0"/>
          </a:p>
          <a:p>
            <a:pPr marL="342900" indent="-342900" algn="just">
              <a:buFont typeface="Arial" panose="020B0604020202020204" pitchFamily="34" charset="0"/>
              <a:buChar char="•"/>
            </a:pPr>
            <a:r>
              <a:rPr lang="en-US" dirty="0" smtClean="0"/>
              <a:t>if </a:t>
            </a:r>
            <a:r>
              <a:rPr lang="en-US" dirty="0"/>
              <a:t>A needs to read the updated value of ‘x’, executing Process A and Process B at the same time may not give required results. </a:t>
            </a:r>
          </a:p>
          <a:p>
            <a:pPr marL="342900" indent="-342900" algn="just">
              <a:buFont typeface="Arial" panose="020B0604020202020204" pitchFamily="34" charset="0"/>
              <a:buChar char="•"/>
            </a:pPr>
            <a:r>
              <a:rPr lang="en-US" dirty="0"/>
              <a:t>To prevent this, variable ‘x’ is protected by a critical section. </a:t>
            </a:r>
          </a:p>
          <a:p>
            <a:pPr marL="342900" indent="-342900" algn="just">
              <a:buFont typeface="Arial" panose="020B0604020202020204" pitchFamily="34" charset="0"/>
              <a:buChar char="•"/>
            </a:pPr>
            <a:r>
              <a:rPr lang="en-US" dirty="0"/>
              <a:t>First, B gets the access to the section. Once B finishes writing the value, A gets the access to the critical section and variable ‘x’ can be read.</a:t>
            </a:r>
          </a:p>
          <a:p>
            <a:endParaRPr lang="en-IN" dirty="0"/>
          </a:p>
        </p:txBody>
      </p:sp>
      <p:pic>
        <p:nvPicPr>
          <p:cNvPr id="4" name="Picture 3"/>
          <p:cNvPicPr>
            <a:picLocks noChangeAspect="1"/>
          </p:cNvPicPr>
          <p:nvPr/>
        </p:nvPicPr>
        <p:blipFill>
          <a:blip r:embed="rId2"/>
          <a:stretch>
            <a:fillRect/>
          </a:stretch>
        </p:blipFill>
        <p:spPr>
          <a:xfrm>
            <a:off x="1866900" y="282734"/>
            <a:ext cx="8458200" cy="2474321"/>
          </a:xfrm>
          <a:prstGeom prst="rect">
            <a:avLst/>
          </a:prstGeom>
        </p:spPr>
      </p:pic>
    </p:spTree>
    <p:extLst>
      <p:ext uri="{BB962C8B-B14F-4D97-AF65-F5344CB8AC3E}">
        <p14:creationId xmlns:p14="http://schemas.microsoft.com/office/powerpoint/2010/main" val="59884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Mutual Exclusion</a:t>
            </a:r>
            <a:endParaRPr lang="en-IN" dirty="0"/>
          </a:p>
        </p:txBody>
      </p:sp>
      <p:sp>
        <p:nvSpPr>
          <p:cNvPr id="3" name="Text Placeholder 2"/>
          <p:cNvSpPr>
            <a:spLocks noGrp="1"/>
          </p:cNvSpPr>
          <p:nvPr>
            <p:ph type="body" idx="1"/>
          </p:nvPr>
        </p:nvSpPr>
        <p:spPr/>
        <p:txBody>
          <a:bodyPr/>
          <a:lstStyle/>
          <a:p>
            <a:r>
              <a:rPr lang="en-IN" dirty="0" smtClean="0"/>
              <a:t>A way </a:t>
            </a:r>
            <a:r>
              <a:rPr lang="en-IN" dirty="0"/>
              <a:t>of making sure that if one process is using a shared variable or file; the other process will be excluded (stopped) from doing the same thing.</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922" y="3034145"/>
            <a:ext cx="5533442" cy="3458779"/>
          </a:xfrm>
          <a:prstGeom prst="rect">
            <a:avLst/>
          </a:prstGeom>
        </p:spPr>
      </p:pic>
      <p:pic>
        <p:nvPicPr>
          <p:cNvPr id="5"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0545" y="3512921"/>
            <a:ext cx="976745" cy="97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83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342900" indent="-342900" algn="just">
              <a:buFont typeface="Arial" panose="020B0604020202020204" pitchFamily="34" charset="0"/>
              <a:buChar char="•"/>
            </a:pPr>
            <a:r>
              <a:rPr lang="en-US" dirty="0"/>
              <a:t>A mutual exclusion (</a:t>
            </a:r>
            <a:r>
              <a:rPr lang="en-US" dirty="0" err="1"/>
              <a:t>mutex</a:t>
            </a:r>
            <a:r>
              <a:rPr lang="en-US" dirty="0"/>
              <a:t>) is a program object that </a:t>
            </a:r>
            <a:r>
              <a:rPr lang="en-US" dirty="0">
                <a:solidFill>
                  <a:srgbClr val="FF0000"/>
                </a:solidFill>
              </a:rPr>
              <a:t>prevents simultaneous access </a:t>
            </a:r>
            <a:r>
              <a:rPr lang="en-US" dirty="0"/>
              <a:t>to a shared resource. </a:t>
            </a:r>
          </a:p>
          <a:p>
            <a:pPr marL="342900" indent="-342900" algn="just">
              <a:buFont typeface="Arial" panose="020B0604020202020204" pitchFamily="34" charset="0"/>
              <a:buChar char="•"/>
            </a:pPr>
            <a:r>
              <a:rPr lang="en-US" dirty="0"/>
              <a:t>This concept is used in concurrent programming with a critical section, a piece of code in which </a:t>
            </a:r>
            <a:r>
              <a:rPr lang="en-US" dirty="0">
                <a:solidFill>
                  <a:srgbClr val="FF0000"/>
                </a:solidFill>
              </a:rPr>
              <a:t>processes or threads access a shared resource</a:t>
            </a:r>
            <a:r>
              <a:rPr lang="en-US" dirty="0"/>
              <a:t>.</a:t>
            </a:r>
          </a:p>
          <a:p>
            <a:endParaRPr lang="en-IN" dirty="0"/>
          </a:p>
        </p:txBody>
      </p:sp>
    </p:spTree>
    <p:extLst>
      <p:ext uri="{BB962C8B-B14F-4D97-AF65-F5344CB8AC3E}">
        <p14:creationId xmlns:p14="http://schemas.microsoft.com/office/powerpoint/2010/main" val="855690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Critical-Section Problem </a:t>
            </a:r>
            <a:endParaRPr lang="en-IN" dirty="0"/>
          </a:p>
        </p:txBody>
      </p:sp>
      <p:sp>
        <p:nvSpPr>
          <p:cNvPr id="3" name="Text Placeholder 2"/>
          <p:cNvSpPr>
            <a:spLocks noGrp="1"/>
          </p:cNvSpPr>
          <p:nvPr>
            <p:ph type="body" idx="1"/>
          </p:nvPr>
        </p:nvSpPr>
        <p:spPr>
          <a:xfrm>
            <a:off x="838200" y="1520825"/>
            <a:ext cx="10515600" cy="4351338"/>
          </a:xfrm>
        </p:spPr>
        <p:txBody>
          <a:bodyPr/>
          <a:lstStyle/>
          <a:p>
            <a:r>
              <a:rPr lang="en-US" dirty="0"/>
              <a:t>Consider system of </a:t>
            </a:r>
            <a:r>
              <a:rPr lang="en-US" b="1" i="1" dirty="0"/>
              <a:t>n</a:t>
            </a:r>
            <a:r>
              <a:rPr lang="en-US" b="1" dirty="0"/>
              <a:t> </a:t>
            </a:r>
            <a:r>
              <a:rPr lang="en-US" dirty="0"/>
              <a:t>processes {</a:t>
            </a:r>
            <a:r>
              <a:rPr lang="en-US" b="1" i="1" dirty="0"/>
              <a:t>P</a:t>
            </a:r>
            <a:r>
              <a:rPr lang="en-US" b="1" baseline="-25000" dirty="0"/>
              <a:t>0</a:t>
            </a:r>
            <a:r>
              <a:rPr lang="en-US" b="1" i="1" dirty="0"/>
              <a:t>, P</a:t>
            </a:r>
            <a:r>
              <a:rPr lang="en-US" b="1" baseline="-25000" dirty="0"/>
              <a:t>1</a:t>
            </a:r>
            <a:r>
              <a:rPr lang="en-US" b="1" i="1" dirty="0"/>
              <a:t>, … ,P</a:t>
            </a:r>
            <a:r>
              <a:rPr lang="en-US" b="1" i="1" baseline="-25000" dirty="0"/>
              <a:t>n</a:t>
            </a:r>
            <a:r>
              <a:rPr lang="en-US" b="1" baseline="-25000" dirty="0"/>
              <a:t>-1</a:t>
            </a:r>
            <a:r>
              <a:rPr lang="en-US" dirty="0"/>
              <a:t>}</a:t>
            </a:r>
          </a:p>
          <a:p>
            <a:r>
              <a:rPr lang="en-US" dirty="0"/>
              <a:t>Each process has </a:t>
            </a:r>
            <a:r>
              <a:rPr lang="en-US" b="1" dirty="0">
                <a:solidFill>
                  <a:srgbClr val="3366FF"/>
                </a:solidFill>
              </a:rPr>
              <a:t>critical section </a:t>
            </a:r>
            <a:r>
              <a:rPr lang="en-US" dirty="0"/>
              <a:t>segment of code</a:t>
            </a:r>
          </a:p>
          <a:p>
            <a:pPr lvl="1"/>
            <a:r>
              <a:rPr lang="en-US" dirty="0"/>
              <a:t>Process may be changing common variables, updating table, writing file, </a:t>
            </a:r>
            <a:r>
              <a:rPr lang="en-US" dirty="0" err="1"/>
              <a:t>etc</a:t>
            </a:r>
            <a:endParaRPr lang="en-US" dirty="0"/>
          </a:p>
          <a:p>
            <a:pPr lvl="1"/>
            <a:r>
              <a:rPr lang="en-US" dirty="0"/>
              <a:t>When one process in critical section, no other is allowed to be in its critical section</a:t>
            </a:r>
          </a:p>
          <a:p>
            <a:r>
              <a:rPr lang="en-US" b="1" i="1" dirty="0"/>
              <a:t>Critical section problem </a:t>
            </a:r>
            <a:r>
              <a:rPr lang="en-US" dirty="0"/>
              <a:t>is to design protocol to solve this</a:t>
            </a:r>
          </a:p>
          <a:p>
            <a:endParaRPr lang="en-US" b="1" dirty="0">
              <a:solidFill>
                <a:srgbClr val="3366FF"/>
              </a:solidFill>
            </a:endParaRPr>
          </a:p>
          <a:p>
            <a:pPr>
              <a:buFont typeface="Monotype Sorts" pitchFamily="2" charset="2"/>
              <a:buNone/>
            </a:pPr>
            <a:endParaRPr lang="en-US" dirty="0"/>
          </a:p>
          <a:p>
            <a:endParaRPr lang="en-IN"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76385" y="4255293"/>
            <a:ext cx="3724124"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1420091" y="4227512"/>
            <a:ext cx="4840288"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341313" indent="-341313">
              <a:spcBef>
                <a:spcPct val="35000"/>
              </a:spcBef>
              <a:buClr>
                <a:srgbClr val="993300"/>
              </a:buClr>
              <a:buSzPct val="90000"/>
              <a:buFont typeface="Monotype Sorts" pitchFamily="2" charset="2"/>
              <a:buChar char="n"/>
              <a:defRPr kumimoji="1">
                <a:solidFill>
                  <a:schemeClr val="tx1"/>
                </a:solidFill>
                <a:latin typeface="Helvetica" panose="020B0604020202020204" pitchFamily="34" charset="0"/>
                <a:ea typeface="MS PGothic" panose="020B0600070205080204" pitchFamily="34" charset="-128"/>
              </a:defRPr>
            </a:lvl1pPr>
            <a:lvl2pPr marL="741363" indent="-284163">
              <a:spcBef>
                <a:spcPct val="35000"/>
              </a:spcBef>
              <a:buClr>
                <a:srgbClr val="CC6600"/>
              </a:buClr>
              <a:buSzPct val="80000"/>
              <a:buFont typeface="Monotype Sorts" pitchFamily="2"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r>
              <a:rPr lang="en-US" dirty="0">
                <a:latin typeface="Tw Cen MT" panose="020B0602020104020603" pitchFamily="34" charset="0"/>
              </a:rPr>
              <a:t>Each process </a:t>
            </a:r>
          </a:p>
          <a:p>
            <a:pPr lvl="1">
              <a:buFont typeface="Arial" panose="020B0604020202020204" pitchFamily="34" charset="0"/>
              <a:buChar char="•"/>
            </a:pPr>
            <a:r>
              <a:rPr lang="en-US" dirty="0" smtClean="0">
                <a:latin typeface="Tw Cen MT" panose="020B0602020104020603" pitchFamily="34" charset="0"/>
              </a:rPr>
              <a:t>Each process must request permission </a:t>
            </a:r>
            <a:r>
              <a:rPr lang="en-US" dirty="0">
                <a:latin typeface="Tw Cen MT" panose="020B0602020104020603" pitchFamily="34" charset="0"/>
              </a:rPr>
              <a:t>to </a:t>
            </a:r>
            <a:r>
              <a:rPr lang="en-US" dirty="0" smtClean="0">
                <a:latin typeface="Tw Cen MT" panose="020B0602020104020603" pitchFamily="34" charset="0"/>
              </a:rPr>
              <a:t>enter its  </a:t>
            </a:r>
            <a:r>
              <a:rPr lang="en-US" dirty="0">
                <a:latin typeface="Tw Cen MT" panose="020B0602020104020603" pitchFamily="34" charset="0"/>
              </a:rPr>
              <a:t>critical </a:t>
            </a:r>
            <a:r>
              <a:rPr lang="en-US" dirty="0" smtClean="0">
                <a:latin typeface="Tw Cen MT" panose="020B0602020104020603" pitchFamily="34" charset="0"/>
              </a:rPr>
              <a:t>section. The section of code implementing this request is the </a:t>
            </a:r>
            <a:r>
              <a:rPr lang="en-US" b="1" dirty="0" smtClean="0">
                <a:solidFill>
                  <a:srgbClr val="3366FF"/>
                </a:solidFill>
                <a:latin typeface="Tw Cen MT" panose="020B0602020104020603" pitchFamily="34" charset="0"/>
              </a:rPr>
              <a:t>entry </a:t>
            </a:r>
            <a:r>
              <a:rPr lang="en-US" b="1" dirty="0">
                <a:solidFill>
                  <a:srgbClr val="3366FF"/>
                </a:solidFill>
                <a:latin typeface="Tw Cen MT" panose="020B0602020104020603" pitchFamily="34" charset="0"/>
              </a:rPr>
              <a:t>section</a:t>
            </a:r>
            <a:r>
              <a:rPr lang="en-US" dirty="0">
                <a:latin typeface="Tw Cen MT" panose="020B0602020104020603" pitchFamily="34" charset="0"/>
              </a:rPr>
              <a:t>, </a:t>
            </a:r>
          </a:p>
          <a:p>
            <a:pPr lvl="1">
              <a:buFont typeface="Arial" panose="020B0604020202020204" pitchFamily="34" charset="0"/>
              <a:buChar char="•"/>
            </a:pPr>
            <a:r>
              <a:rPr lang="en-US" dirty="0">
                <a:latin typeface="Tw Cen MT" panose="020B0602020104020603" pitchFamily="34" charset="0"/>
              </a:rPr>
              <a:t>may follow critical section with </a:t>
            </a:r>
            <a:r>
              <a:rPr lang="en-US" b="1" dirty="0">
                <a:solidFill>
                  <a:srgbClr val="3366FF"/>
                </a:solidFill>
                <a:latin typeface="Tw Cen MT" panose="020B0602020104020603" pitchFamily="34" charset="0"/>
              </a:rPr>
              <a:t>exit section</a:t>
            </a:r>
            <a:r>
              <a:rPr lang="en-US" dirty="0">
                <a:latin typeface="Tw Cen MT" panose="020B0602020104020603" pitchFamily="34" charset="0"/>
              </a:rPr>
              <a:t>, </a:t>
            </a:r>
          </a:p>
          <a:p>
            <a:pPr lvl="1">
              <a:buFont typeface="Arial" panose="020B0604020202020204" pitchFamily="34" charset="0"/>
              <a:buChar char="•"/>
            </a:pPr>
            <a:r>
              <a:rPr lang="en-US" dirty="0">
                <a:latin typeface="Tw Cen MT" panose="020B0602020104020603" pitchFamily="34" charset="0"/>
              </a:rPr>
              <a:t>then </a:t>
            </a:r>
            <a:r>
              <a:rPr lang="en-US" b="1" dirty="0">
                <a:solidFill>
                  <a:srgbClr val="3366FF"/>
                </a:solidFill>
                <a:latin typeface="Tw Cen MT" panose="020B0602020104020603" pitchFamily="34" charset="0"/>
              </a:rPr>
              <a:t>remainder </a:t>
            </a:r>
            <a:r>
              <a:rPr lang="en-US" b="1" dirty="0" smtClean="0">
                <a:solidFill>
                  <a:srgbClr val="3366FF"/>
                </a:solidFill>
                <a:latin typeface="Tw Cen MT" panose="020B0602020104020603" pitchFamily="34" charset="0"/>
              </a:rPr>
              <a:t>section</a:t>
            </a:r>
            <a:endParaRPr lang="en-US" dirty="0">
              <a:latin typeface="Tw Cen MT" panose="020B0602020104020603" pitchFamily="34" charset="0"/>
            </a:endParaRPr>
          </a:p>
        </p:txBody>
      </p:sp>
    </p:spTree>
    <p:extLst>
      <p:ext uri="{BB962C8B-B14F-4D97-AF65-F5344CB8AC3E}">
        <p14:creationId xmlns:p14="http://schemas.microsoft.com/office/powerpoint/2010/main" val="260679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Critical-Section </a:t>
            </a:r>
            <a:r>
              <a:rPr lang="en-US" dirty="0" smtClean="0"/>
              <a:t>Problem</a:t>
            </a:r>
            <a:endParaRPr lang="en-IN" dirty="0"/>
          </a:p>
        </p:txBody>
      </p:sp>
      <p:sp>
        <p:nvSpPr>
          <p:cNvPr id="3" name="Text Placeholder 2"/>
          <p:cNvSpPr>
            <a:spLocks noGrp="1"/>
          </p:cNvSpPr>
          <p:nvPr>
            <p:ph type="body" idx="1"/>
          </p:nvPr>
        </p:nvSpPr>
        <p:spPr/>
        <p:txBody>
          <a:bodyPr/>
          <a:lstStyle/>
          <a:p>
            <a:pPr marL="0" indent="0">
              <a:buNone/>
            </a:pPr>
            <a:r>
              <a:rPr lang="en-US" dirty="0"/>
              <a:t>Any good solution to the problem must satisfy following four conditions:</a:t>
            </a:r>
          </a:p>
          <a:p>
            <a:pPr marL="457200" indent="-457200">
              <a:buFont typeface="+mj-lt"/>
              <a:buAutoNum type="arabicPeriod"/>
            </a:pPr>
            <a:r>
              <a:rPr lang="en-US" dirty="0"/>
              <a:t>Mutual Exclusion:</a:t>
            </a:r>
          </a:p>
          <a:p>
            <a:pPr lvl="1"/>
            <a:r>
              <a:rPr lang="en-US" dirty="0"/>
              <a:t>No two processes may be simultaneously inside the same critical section.</a:t>
            </a:r>
          </a:p>
          <a:p>
            <a:pPr marL="457200" indent="-457200">
              <a:buFont typeface="+mj-lt"/>
              <a:buAutoNum type="arabicPeriod"/>
            </a:pPr>
            <a:r>
              <a:rPr lang="en-US" dirty="0"/>
              <a:t>Bounded Waiting:</a:t>
            </a:r>
          </a:p>
          <a:p>
            <a:pPr lvl="1"/>
            <a:r>
              <a:rPr lang="en-US" dirty="0"/>
              <a:t>No process should have to wait forever to enter a critical section.</a:t>
            </a:r>
          </a:p>
          <a:p>
            <a:pPr marL="457200" indent="-457200">
              <a:buFont typeface="+mj-lt"/>
              <a:buAutoNum type="arabicPeriod"/>
            </a:pPr>
            <a:r>
              <a:rPr lang="en-US" dirty="0"/>
              <a:t>Progress:</a:t>
            </a:r>
          </a:p>
          <a:p>
            <a:pPr lvl="1"/>
            <a:r>
              <a:rPr lang="en-US" dirty="0"/>
              <a:t>No process running outside its critical region may block other processes.</a:t>
            </a:r>
          </a:p>
          <a:p>
            <a:pPr marL="457200" indent="-457200">
              <a:buFont typeface="+mj-lt"/>
              <a:buAutoNum type="arabicPeriod"/>
            </a:pPr>
            <a:r>
              <a:rPr lang="en-US" dirty="0"/>
              <a:t>Arbitrary Speed:</a:t>
            </a:r>
          </a:p>
          <a:p>
            <a:pPr lvl="1"/>
            <a:r>
              <a:rPr lang="en-US" dirty="0"/>
              <a:t>No assumption can be made about the relative speed of different processes (though all processes have a non-zero speed</a:t>
            </a:r>
            <a:r>
              <a:rPr lang="en-US" dirty="0" smtClean="0"/>
              <a:t>).</a:t>
            </a:r>
            <a:endParaRPr lang="en-US" dirty="0"/>
          </a:p>
        </p:txBody>
      </p:sp>
    </p:spTree>
    <p:extLst>
      <p:ext uri="{BB962C8B-B14F-4D97-AF65-F5344CB8AC3E}">
        <p14:creationId xmlns:p14="http://schemas.microsoft.com/office/powerpoint/2010/main" val="2322022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Mutual Exclusion with busy waiting</a:t>
            </a:r>
            <a:endParaRPr lang="en-IN" dirty="0"/>
          </a:p>
        </p:txBody>
      </p:sp>
      <p:sp>
        <p:nvSpPr>
          <p:cNvPr id="3" name="Text Placeholder 2"/>
          <p:cNvSpPr>
            <a:spLocks noGrp="1"/>
          </p:cNvSpPr>
          <p:nvPr>
            <p:ph type="body" idx="1"/>
          </p:nvPr>
        </p:nvSpPr>
        <p:spPr/>
        <p:txBody>
          <a:bodyPr/>
          <a:lstStyle/>
          <a:p>
            <a:r>
              <a:rPr lang="en-US" dirty="0"/>
              <a:t>Mechanisms for achieving mutual exclusion with busy waiting</a:t>
            </a:r>
          </a:p>
          <a:p>
            <a:pPr lvl="1"/>
            <a:r>
              <a:rPr lang="en-US" dirty="0"/>
              <a:t>Disabling interrupts</a:t>
            </a:r>
          </a:p>
          <a:p>
            <a:pPr lvl="1"/>
            <a:r>
              <a:rPr lang="en-US" dirty="0"/>
              <a:t>Shared lock variable</a:t>
            </a:r>
          </a:p>
          <a:p>
            <a:pPr lvl="1"/>
            <a:r>
              <a:rPr lang="en-US" dirty="0"/>
              <a:t>Strict alteration</a:t>
            </a:r>
          </a:p>
          <a:p>
            <a:pPr lvl="1"/>
            <a:r>
              <a:rPr lang="en-US" dirty="0"/>
              <a:t>TSL (test and set lock) instruction</a:t>
            </a:r>
          </a:p>
          <a:p>
            <a:pPr lvl="1"/>
            <a:r>
              <a:rPr lang="en-US" dirty="0"/>
              <a:t>Exchange instruction</a:t>
            </a:r>
          </a:p>
          <a:p>
            <a:pPr lvl="1"/>
            <a:r>
              <a:rPr lang="en-US" dirty="0"/>
              <a:t>Peterson’s solution</a:t>
            </a:r>
          </a:p>
          <a:p>
            <a:endParaRPr lang="en-IN" dirty="0"/>
          </a:p>
        </p:txBody>
      </p:sp>
    </p:spTree>
    <p:extLst>
      <p:ext uri="{BB962C8B-B14F-4D97-AF65-F5344CB8AC3E}">
        <p14:creationId xmlns:p14="http://schemas.microsoft.com/office/powerpoint/2010/main" val="10171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56432"/>
          </a:xfrm>
        </p:spPr>
        <p:txBody>
          <a:bodyPr/>
          <a:lstStyle/>
          <a:p>
            <a:r>
              <a:rPr lang="en-IN" dirty="0" smtClean="0"/>
              <a:t>Disabling Interrupts</a:t>
            </a:r>
            <a:endParaRPr lang="en-IN" dirty="0"/>
          </a:p>
        </p:txBody>
      </p:sp>
      <p:sp>
        <p:nvSpPr>
          <p:cNvPr id="3" name="Text Placeholder 2"/>
          <p:cNvSpPr>
            <a:spLocks noGrp="1"/>
          </p:cNvSpPr>
          <p:nvPr>
            <p:ph type="body" idx="1"/>
          </p:nvPr>
        </p:nvSpPr>
        <p:spPr/>
        <p:txBody>
          <a:bodyPr/>
          <a:lstStyle/>
          <a:p>
            <a:pPr marL="342900" indent="-342900" algn="just">
              <a:buFont typeface="Arial" panose="020B0604020202020204" pitchFamily="34" charset="0"/>
              <a:buChar char="•"/>
            </a:pPr>
            <a:r>
              <a:rPr lang="en-US" dirty="0"/>
              <a:t>Each process </a:t>
            </a:r>
            <a:r>
              <a:rPr lang="en-US" dirty="0">
                <a:solidFill>
                  <a:srgbClr val="FF0000"/>
                </a:solidFill>
              </a:rPr>
              <a:t>disables all interrupts </a:t>
            </a:r>
            <a:r>
              <a:rPr lang="en-US" dirty="0"/>
              <a:t>just after entering in its critical section and </a:t>
            </a:r>
            <a:r>
              <a:rPr lang="en-US" dirty="0">
                <a:solidFill>
                  <a:srgbClr val="FF0000"/>
                </a:solidFill>
              </a:rPr>
              <a:t>re-enable all interrupts </a:t>
            </a:r>
            <a:r>
              <a:rPr lang="en-US" dirty="0"/>
              <a:t>just before leaving critical section.</a:t>
            </a:r>
          </a:p>
          <a:p>
            <a:pPr marL="342900" indent="-342900" algn="just">
              <a:buFont typeface="Arial" panose="020B0604020202020204" pitchFamily="34" charset="0"/>
              <a:buChar char="•"/>
            </a:pPr>
            <a:r>
              <a:rPr lang="en-US" dirty="0"/>
              <a:t>With interrupts turned off the </a:t>
            </a:r>
            <a:r>
              <a:rPr lang="en-US" dirty="0">
                <a:solidFill>
                  <a:srgbClr val="FF0000"/>
                </a:solidFill>
              </a:rPr>
              <a:t>CPU could not be switched</a:t>
            </a:r>
            <a:r>
              <a:rPr lang="en-US" dirty="0"/>
              <a:t> to other process. </a:t>
            </a:r>
          </a:p>
          <a:p>
            <a:pPr marL="342900" indent="-342900" algn="just">
              <a:buFont typeface="Arial" panose="020B0604020202020204" pitchFamily="34" charset="0"/>
              <a:buChar char="•"/>
            </a:pPr>
            <a:r>
              <a:rPr lang="en-US" dirty="0"/>
              <a:t>Hence, no other process will enter its critical and mutual exclusion achieved</a:t>
            </a:r>
            <a:endParaRPr lang="en-IN" dirty="0"/>
          </a:p>
        </p:txBody>
      </p:sp>
    </p:spTree>
    <p:extLst>
      <p:ext uri="{BB962C8B-B14F-4D97-AF65-F5344CB8AC3E}">
        <p14:creationId xmlns:p14="http://schemas.microsoft.com/office/powerpoint/2010/main" val="2225964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r>
              <a:rPr lang="en-IN" dirty="0" smtClean="0"/>
              <a:t>Syllabus</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1605094"/>
            <a:ext cx="10515600" cy="23520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86" y="4133367"/>
            <a:ext cx="10294016" cy="585737"/>
          </a:xfrm>
          <a:prstGeom prst="rect">
            <a:avLst/>
          </a:prstGeom>
        </p:spPr>
      </p:pic>
      <p:pic>
        <p:nvPicPr>
          <p:cNvPr id="4" name="Picture 3"/>
          <p:cNvPicPr>
            <a:picLocks noChangeAspect="1"/>
          </p:cNvPicPr>
          <p:nvPr/>
        </p:nvPicPr>
        <p:blipFill>
          <a:blip r:embed="rId4"/>
          <a:stretch>
            <a:fillRect/>
          </a:stretch>
        </p:blipFill>
        <p:spPr>
          <a:xfrm>
            <a:off x="983586" y="4719104"/>
            <a:ext cx="10321726" cy="18954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Disabling interrupts</a:t>
            </a:r>
          </a:p>
        </p:txBody>
      </p:sp>
      <p:sp>
        <p:nvSpPr>
          <p:cNvPr id="3" name="Content Placeholder 2"/>
          <p:cNvSpPr>
            <a:spLocks noGrp="1"/>
          </p:cNvSpPr>
          <p:nvPr>
            <p:ph idx="1"/>
          </p:nvPr>
        </p:nvSpPr>
        <p:spPr>
          <a:xfrm>
            <a:off x="713509" y="1504999"/>
            <a:ext cx="10515600" cy="4351338"/>
          </a:xfrm>
        </p:spPr>
        <p:txBody>
          <a:bodyPr>
            <a:normAutofit/>
          </a:bodyPr>
          <a:lstStyle/>
          <a:p>
            <a:r>
              <a:rPr lang="en-IN" dirty="0" smtClean="0"/>
              <a:t>while (true)</a:t>
            </a:r>
          </a:p>
          <a:p>
            <a:pPr marL="0" indent="0">
              <a:buNone/>
            </a:pPr>
            <a:r>
              <a:rPr lang="en-IN" dirty="0"/>
              <a:t>	</a:t>
            </a:r>
            <a:r>
              <a:rPr lang="en-IN" dirty="0" smtClean="0"/>
              <a:t>{</a:t>
            </a:r>
          </a:p>
          <a:p>
            <a:pPr marL="361950" lvl="1" indent="0">
              <a:buNone/>
            </a:pPr>
            <a:r>
              <a:rPr lang="en-IN" dirty="0"/>
              <a:t>	</a:t>
            </a:r>
            <a:r>
              <a:rPr lang="en-IN" dirty="0" smtClean="0"/>
              <a:t>	&lt; </a:t>
            </a:r>
            <a:r>
              <a:rPr lang="en-IN" dirty="0"/>
              <a:t>disable interrupts &gt;;</a:t>
            </a:r>
          </a:p>
          <a:p>
            <a:pPr marL="361950" lvl="1" indent="0">
              <a:buNone/>
            </a:pPr>
            <a:r>
              <a:rPr lang="en-IN" dirty="0" smtClean="0"/>
              <a:t>		&lt; </a:t>
            </a:r>
            <a:r>
              <a:rPr lang="en-IN" dirty="0"/>
              <a:t>critical section &gt;;</a:t>
            </a:r>
          </a:p>
          <a:p>
            <a:pPr marL="361950" lvl="1" indent="0">
              <a:buNone/>
            </a:pPr>
            <a:r>
              <a:rPr lang="en-IN" dirty="0" smtClean="0"/>
              <a:t>		&lt; </a:t>
            </a:r>
            <a:r>
              <a:rPr lang="en-IN" dirty="0"/>
              <a:t>enable interrupts &gt;;</a:t>
            </a:r>
          </a:p>
          <a:p>
            <a:pPr marL="361950" lvl="1" indent="0">
              <a:buNone/>
            </a:pPr>
            <a:r>
              <a:rPr lang="en-IN" dirty="0" smtClean="0"/>
              <a:t>		&lt; </a:t>
            </a:r>
            <a:r>
              <a:rPr lang="en-IN" dirty="0"/>
              <a:t>remainder section&gt;;     </a:t>
            </a:r>
            <a:endParaRPr lang="en-IN" dirty="0" smtClean="0"/>
          </a:p>
          <a:p>
            <a:pPr marL="0" indent="0">
              <a:buNone/>
            </a:pPr>
            <a:r>
              <a:rPr lang="en-IN" dirty="0" smtClean="0"/>
              <a:t>	}</a:t>
            </a:r>
          </a:p>
          <a:p>
            <a:endParaRPr lang="en-IN" dirty="0" smtClean="0"/>
          </a:p>
          <a:p>
            <a:pPr marL="0" indent="0">
              <a:buNone/>
            </a:pPr>
            <a:endParaRPr lang="en-IN" dirty="0"/>
          </a:p>
          <a:p>
            <a:endParaRPr lang="en-IN" dirty="0"/>
          </a:p>
        </p:txBody>
      </p:sp>
      <p:cxnSp>
        <p:nvCxnSpPr>
          <p:cNvPr id="4" name="Straight Connector 3"/>
          <p:cNvCxnSpPr/>
          <p:nvPr/>
        </p:nvCxnSpPr>
        <p:spPr>
          <a:xfrm>
            <a:off x="5100918" y="5425856"/>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5100918" y="6264056"/>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5943880" y="5197256"/>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5949354" y="5364053"/>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839201" y="5185533"/>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10591801" y="5158237"/>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5716379" y="6480933"/>
            <a:ext cx="457200" cy="369332"/>
          </a:xfrm>
          <a:prstGeom prst="rect">
            <a:avLst/>
          </a:prstGeom>
          <a:noFill/>
        </p:spPr>
        <p:txBody>
          <a:bodyPr wrap="square" rtlCol="0">
            <a:spAutoFit/>
          </a:bodyPr>
          <a:lstStyle/>
          <a:p>
            <a:r>
              <a:rPr lang="en-US" dirty="0"/>
              <a:t>T1</a:t>
            </a:r>
          </a:p>
        </p:txBody>
      </p:sp>
      <p:sp>
        <p:nvSpPr>
          <p:cNvPr id="13" name="TextBox 12"/>
          <p:cNvSpPr txBox="1"/>
          <p:nvPr/>
        </p:nvSpPr>
        <p:spPr>
          <a:xfrm>
            <a:off x="8610600" y="6488669"/>
            <a:ext cx="457200" cy="369332"/>
          </a:xfrm>
          <a:prstGeom prst="rect">
            <a:avLst/>
          </a:prstGeom>
          <a:noFill/>
        </p:spPr>
        <p:txBody>
          <a:bodyPr wrap="square" rtlCol="0">
            <a:spAutoFit/>
          </a:bodyPr>
          <a:lstStyle/>
          <a:p>
            <a:r>
              <a:rPr lang="en-US" dirty="0"/>
              <a:t>T3</a:t>
            </a:r>
          </a:p>
        </p:txBody>
      </p:sp>
      <p:sp>
        <p:nvSpPr>
          <p:cNvPr id="14" name="TextBox 13"/>
          <p:cNvSpPr txBox="1"/>
          <p:nvPr/>
        </p:nvSpPr>
        <p:spPr>
          <a:xfrm>
            <a:off x="10363201" y="6478291"/>
            <a:ext cx="457200" cy="369332"/>
          </a:xfrm>
          <a:prstGeom prst="rect">
            <a:avLst/>
          </a:prstGeom>
          <a:noFill/>
        </p:spPr>
        <p:txBody>
          <a:bodyPr wrap="square" rtlCol="0">
            <a:spAutoFit/>
          </a:bodyPr>
          <a:lstStyle/>
          <a:p>
            <a:r>
              <a:rPr lang="en-US" dirty="0"/>
              <a:t>T4</a:t>
            </a:r>
          </a:p>
        </p:txBody>
      </p:sp>
      <p:sp>
        <p:nvSpPr>
          <p:cNvPr id="15" name="TextBox 14"/>
          <p:cNvSpPr txBox="1"/>
          <p:nvPr/>
        </p:nvSpPr>
        <p:spPr>
          <a:xfrm>
            <a:off x="3996018" y="5250242"/>
            <a:ext cx="1104900" cy="377321"/>
          </a:xfrm>
          <a:prstGeom prst="rect">
            <a:avLst/>
          </a:prstGeom>
          <a:noFill/>
        </p:spPr>
        <p:txBody>
          <a:bodyPr wrap="square" rtlCol="0">
            <a:spAutoFit/>
          </a:bodyPr>
          <a:lstStyle/>
          <a:p>
            <a:r>
              <a:rPr lang="en-US" dirty="0"/>
              <a:t>Process A</a:t>
            </a:r>
          </a:p>
        </p:txBody>
      </p:sp>
      <p:sp>
        <p:nvSpPr>
          <p:cNvPr id="16" name="TextBox 15"/>
          <p:cNvSpPr txBox="1"/>
          <p:nvPr/>
        </p:nvSpPr>
        <p:spPr>
          <a:xfrm>
            <a:off x="3990545" y="6076317"/>
            <a:ext cx="1104900" cy="377321"/>
          </a:xfrm>
          <a:prstGeom prst="rect">
            <a:avLst/>
          </a:prstGeom>
          <a:noFill/>
        </p:spPr>
        <p:txBody>
          <a:bodyPr wrap="square" rtlCol="0">
            <a:spAutoFit/>
          </a:bodyPr>
          <a:lstStyle/>
          <a:p>
            <a:r>
              <a:rPr lang="en-US" dirty="0"/>
              <a:t>Process B</a:t>
            </a:r>
          </a:p>
        </p:txBody>
      </p:sp>
      <p:sp>
        <p:nvSpPr>
          <p:cNvPr id="23" name="Rectangle 22"/>
          <p:cNvSpPr/>
          <p:nvPr/>
        </p:nvSpPr>
        <p:spPr>
          <a:xfrm>
            <a:off x="8843964" y="6181869"/>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ular Callout 29"/>
          <p:cNvSpPr/>
          <p:nvPr/>
        </p:nvSpPr>
        <p:spPr>
          <a:xfrm>
            <a:off x="5362577" y="4450569"/>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disable interrupts &gt;</a:t>
            </a:r>
          </a:p>
        </p:txBody>
      </p:sp>
      <p:sp>
        <p:nvSpPr>
          <p:cNvPr id="31" name="Rounded Rectangular Callout 30"/>
          <p:cNvSpPr/>
          <p:nvPr/>
        </p:nvSpPr>
        <p:spPr>
          <a:xfrm>
            <a:off x="8258177" y="4448573"/>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enable interrupts &gt;</a:t>
            </a:r>
          </a:p>
        </p:txBody>
      </p:sp>
      <p:sp>
        <p:nvSpPr>
          <p:cNvPr id="32" name="Rounded Rectangular Callout 31"/>
          <p:cNvSpPr/>
          <p:nvPr/>
        </p:nvSpPr>
        <p:spPr>
          <a:xfrm>
            <a:off x="6691315" y="4244044"/>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critical section &gt;</a:t>
            </a:r>
          </a:p>
        </p:txBody>
      </p:sp>
      <p:sp>
        <p:nvSpPr>
          <p:cNvPr id="33" name="Right Brace 32"/>
          <p:cNvSpPr/>
          <p:nvPr/>
        </p:nvSpPr>
        <p:spPr>
          <a:xfrm rot="16200000">
            <a:off x="7242458" y="3764647"/>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34" name="Rounded Rectangular Callout 33"/>
          <p:cNvSpPr/>
          <p:nvPr/>
        </p:nvSpPr>
        <p:spPr>
          <a:xfrm>
            <a:off x="9602602" y="4241373"/>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remainder section&gt;</a:t>
            </a:r>
          </a:p>
        </p:txBody>
      </p:sp>
      <p:sp>
        <p:nvSpPr>
          <p:cNvPr id="35" name="Right Brace 34"/>
          <p:cNvSpPr/>
          <p:nvPr/>
        </p:nvSpPr>
        <p:spPr>
          <a:xfrm rot="16200000">
            <a:off x="10152189" y="3788454"/>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832" r="64167" b="61899"/>
          <a:stretch/>
        </p:blipFill>
        <p:spPr>
          <a:xfrm>
            <a:off x="5606592" y="3979488"/>
            <a:ext cx="674576" cy="360000"/>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834" r="64167" b="61899"/>
          <a:stretch/>
        </p:blipFill>
        <p:spPr>
          <a:xfrm>
            <a:off x="8545625" y="3954765"/>
            <a:ext cx="674576" cy="360000"/>
          </a:xfrm>
          <a:prstGeom prst="rect">
            <a:avLst/>
          </a:prstGeom>
        </p:spPr>
      </p:pic>
    </p:spTree>
    <p:extLst>
      <p:ext uri="{BB962C8B-B14F-4D97-AF65-F5344CB8AC3E}">
        <p14:creationId xmlns:p14="http://schemas.microsoft.com/office/powerpoint/2010/main" val="221229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32"/>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3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4"/>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Disabling Interrupts</a:t>
            </a:r>
            <a:endParaRPr lang="en-IN" dirty="0"/>
          </a:p>
        </p:txBody>
      </p:sp>
      <p:sp>
        <p:nvSpPr>
          <p:cNvPr id="3" name="Text Placeholder 2"/>
          <p:cNvSpPr>
            <a:spLocks noGrp="1"/>
          </p:cNvSpPr>
          <p:nvPr>
            <p:ph type="body" idx="1"/>
          </p:nvPr>
        </p:nvSpPr>
        <p:spPr/>
        <p:txBody>
          <a:bodyPr/>
          <a:lstStyle/>
          <a:p>
            <a:r>
              <a:rPr lang="en-IN" b="1" dirty="0"/>
              <a:t>Problems:</a:t>
            </a:r>
          </a:p>
          <a:p>
            <a:pPr lvl="1" algn="just">
              <a:buFont typeface="Wingdings" panose="05000000000000000000" pitchFamily="2" charset="2"/>
              <a:buChar char="§"/>
            </a:pPr>
            <a:r>
              <a:rPr lang="en-IN" sz="2800" dirty="0"/>
              <a:t>Unattractive or unwise to give user processes the power to turn off interrupts. </a:t>
            </a:r>
            <a:endParaRPr lang="en-IN" sz="2800" dirty="0" smtClean="0"/>
          </a:p>
          <a:p>
            <a:pPr lvl="1" algn="just">
              <a:buFont typeface="Wingdings" panose="05000000000000000000" pitchFamily="2" charset="2"/>
              <a:buChar char="§"/>
            </a:pPr>
            <a:r>
              <a:rPr lang="en-IN" sz="2800" dirty="0" smtClean="0"/>
              <a:t>What </a:t>
            </a:r>
            <a:r>
              <a:rPr lang="en-IN" sz="2800" dirty="0"/>
              <a:t>if one of them did it (disable interrupt) and never turned them on (enable interrupt) again? That could be the </a:t>
            </a:r>
            <a:r>
              <a:rPr lang="en-IN" sz="2800" dirty="0">
                <a:solidFill>
                  <a:srgbClr val="C00000"/>
                </a:solidFill>
              </a:rPr>
              <a:t>end of the system</a:t>
            </a:r>
            <a:r>
              <a:rPr lang="en-IN" sz="2800" dirty="0"/>
              <a:t>. </a:t>
            </a:r>
          </a:p>
          <a:p>
            <a:pPr lvl="1" algn="just">
              <a:buFont typeface="Wingdings" panose="05000000000000000000" pitchFamily="2" charset="2"/>
              <a:buChar char="§"/>
            </a:pPr>
            <a:r>
              <a:rPr lang="en-IN" sz="2800" dirty="0"/>
              <a:t>If the system is a multiprocessor, with two or more CPUs, disabling interrupts affects only the CPU that executed the disable instruction. The other ones will continue running and can access the shared memory.</a:t>
            </a:r>
          </a:p>
          <a:p>
            <a:endParaRPr lang="en-IN" dirty="0"/>
          </a:p>
        </p:txBody>
      </p:sp>
    </p:spTree>
    <p:extLst>
      <p:ext uri="{BB962C8B-B14F-4D97-AF65-F5344CB8AC3E}">
        <p14:creationId xmlns:p14="http://schemas.microsoft.com/office/powerpoint/2010/main" val="666859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Shared lock variable	</a:t>
            </a:r>
            <a:endParaRPr lang="en-IN" dirty="0"/>
          </a:p>
        </p:txBody>
      </p:sp>
      <p:sp>
        <p:nvSpPr>
          <p:cNvPr id="3" name="Text Placeholder 2"/>
          <p:cNvSpPr>
            <a:spLocks noGrp="1"/>
          </p:cNvSpPr>
          <p:nvPr>
            <p:ph type="body" idx="1"/>
          </p:nvPr>
        </p:nvSpPr>
        <p:spPr/>
        <p:txBody>
          <a:bodyPr/>
          <a:lstStyle/>
          <a:p>
            <a:r>
              <a:rPr lang="en-IN" dirty="0"/>
              <a:t>A shared variable lock having value 0 or 1.</a:t>
            </a:r>
          </a:p>
          <a:p>
            <a:r>
              <a:rPr lang="en-IN" dirty="0"/>
              <a:t>Before entering into critical region a process checks a shared variable lock’s value.</a:t>
            </a:r>
          </a:p>
          <a:p>
            <a:pPr lvl="1"/>
            <a:r>
              <a:rPr lang="en-IN" dirty="0"/>
              <a:t>If the value of lock is 0 then set it to 1 before entering the critical section and enters into critical section and set it to 0 immediately after leaving the critical section. </a:t>
            </a:r>
          </a:p>
          <a:p>
            <a:pPr lvl="1"/>
            <a:r>
              <a:rPr lang="en-IN" dirty="0"/>
              <a:t>If the value of lock is 1 then wait until it becomes 0 by some other process which is in critical section.</a:t>
            </a:r>
          </a:p>
          <a:p>
            <a:pPr marL="0" indent="0">
              <a:buNone/>
            </a:pPr>
            <a:endParaRPr lang="en-IN" dirty="0"/>
          </a:p>
        </p:txBody>
      </p:sp>
    </p:spTree>
    <p:extLst>
      <p:ext uri="{BB962C8B-B14F-4D97-AF65-F5344CB8AC3E}">
        <p14:creationId xmlns:p14="http://schemas.microsoft.com/office/powerpoint/2010/main" val="3084296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lock variable</a:t>
            </a:r>
          </a:p>
        </p:txBody>
      </p:sp>
      <p:sp>
        <p:nvSpPr>
          <p:cNvPr id="3" name="Content Placeholder 2"/>
          <p:cNvSpPr>
            <a:spLocks noGrp="1"/>
          </p:cNvSpPr>
          <p:nvPr>
            <p:ph idx="1"/>
          </p:nvPr>
        </p:nvSpPr>
        <p:spPr>
          <a:xfrm>
            <a:off x="838200" y="1494265"/>
            <a:ext cx="10515600" cy="4351338"/>
          </a:xfrm>
        </p:spPr>
        <p:txBody>
          <a:bodyPr>
            <a:normAutofit/>
          </a:bodyPr>
          <a:lstStyle/>
          <a:p>
            <a:pPr>
              <a:buFont typeface="Wingdings" panose="05000000000000000000" pitchFamily="2" charset="2"/>
              <a:buChar char="Ø"/>
            </a:pPr>
            <a:r>
              <a:rPr lang="en-IN" dirty="0" smtClean="0"/>
              <a:t>Algorithm:</a:t>
            </a:r>
          </a:p>
          <a:p>
            <a:r>
              <a:rPr lang="en-IN" sz="2400" dirty="0" smtClean="0"/>
              <a:t>while </a:t>
            </a:r>
            <a:r>
              <a:rPr lang="en-IN" sz="2400" dirty="0"/>
              <a:t>(true)</a:t>
            </a:r>
          </a:p>
          <a:p>
            <a:pPr marL="0" indent="0">
              <a:buNone/>
            </a:pPr>
            <a:r>
              <a:rPr lang="en-IN" sz="2400" dirty="0" smtClean="0"/>
              <a:t>	{	&lt; </a:t>
            </a:r>
            <a:r>
              <a:rPr lang="en-IN" sz="2400" dirty="0"/>
              <a:t>set shared variable to 1&gt;;</a:t>
            </a:r>
          </a:p>
          <a:p>
            <a:pPr marL="0" indent="0">
              <a:buNone/>
            </a:pPr>
            <a:r>
              <a:rPr lang="en-IN" sz="2400" dirty="0" smtClean="0"/>
              <a:t>		&lt; </a:t>
            </a:r>
            <a:r>
              <a:rPr lang="en-IN" sz="2400" dirty="0"/>
              <a:t>critical section &gt;;</a:t>
            </a:r>
          </a:p>
          <a:p>
            <a:pPr marL="0" indent="0">
              <a:buNone/>
            </a:pPr>
            <a:r>
              <a:rPr lang="en-IN" sz="2400" dirty="0" smtClean="0"/>
              <a:t>		&lt; </a:t>
            </a:r>
            <a:r>
              <a:rPr lang="en-IN" sz="2400" dirty="0"/>
              <a:t>set shared variable to 0&gt;;</a:t>
            </a:r>
          </a:p>
          <a:p>
            <a:pPr marL="0" indent="0">
              <a:buNone/>
            </a:pPr>
            <a:r>
              <a:rPr lang="en-IN" sz="2400" dirty="0" smtClean="0"/>
              <a:t>		&lt; </a:t>
            </a:r>
            <a:r>
              <a:rPr lang="en-IN" sz="2400" dirty="0"/>
              <a:t>remainder section&gt;;</a:t>
            </a:r>
          </a:p>
          <a:p>
            <a:pPr marL="0" indent="0">
              <a:buNone/>
            </a:pPr>
            <a:r>
              <a:rPr lang="en-IN" sz="2400" dirty="0" smtClean="0"/>
              <a:t>	}</a:t>
            </a:r>
            <a:endParaRPr lang="en-IN" sz="2400" dirty="0"/>
          </a:p>
        </p:txBody>
      </p:sp>
      <p:cxnSp>
        <p:nvCxnSpPr>
          <p:cNvPr id="4" name="Straight Connector 3"/>
          <p:cNvCxnSpPr/>
          <p:nvPr/>
        </p:nvCxnSpPr>
        <p:spPr>
          <a:xfrm>
            <a:off x="5472112" y="5410985"/>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5472112" y="6249185"/>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6315074" y="5182385"/>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6320548" y="5349182"/>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9210395" y="517066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10962995" y="5143366"/>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6087573" y="6466062"/>
            <a:ext cx="457200" cy="369332"/>
          </a:xfrm>
          <a:prstGeom prst="rect">
            <a:avLst/>
          </a:prstGeom>
          <a:noFill/>
        </p:spPr>
        <p:txBody>
          <a:bodyPr wrap="square" rtlCol="0">
            <a:spAutoFit/>
          </a:bodyPr>
          <a:lstStyle/>
          <a:p>
            <a:r>
              <a:rPr lang="en-US" dirty="0"/>
              <a:t>T1</a:t>
            </a:r>
          </a:p>
        </p:txBody>
      </p:sp>
      <p:sp>
        <p:nvSpPr>
          <p:cNvPr id="11" name="TextBox 10"/>
          <p:cNvSpPr txBox="1"/>
          <p:nvPr/>
        </p:nvSpPr>
        <p:spPr>
          <a:xfrm>
            <a:off x="8981794" y="6473798"/>
            <a:ext cx="457200" cy="369332"/>
          </a:xfrm>
          <a:prstGeom prst="rect">
            <a:avLst/>
          </a:prstGeom>
          <a:noFill/>
        </p:spPr>
        <p:txBody>
          <a:bodyPr wrap="square" rtlCol="0">
            <a:spAutoFit/>
          </a:bodyPr>
          <a:lstStyle/>
          <a:p>
            <a:r>
              <a:rPr lang="en-US" dirty="0"/>
              <a:t>T3</a:t>
            </a:r>
          </a:p>
        </p:txBody>
      </p:sp>
      <p:sp>
        <p:nvSpPr>
          <p:cNvPr id="12" name="TextBox 11"/>
          <p:cNvSpPr txBox="1"/>
          <p:nvPr/>
        </p:nvSpPr>
        <p:spPr>
          <a:xfrm>
            <a:off x="10734395" y="6463420"/>
            <a:ext cx="457200" cy="369332"/>
          </a:xfrm>
          <a:prstGeom prst="rect">
            <a:avLst/>
          </a:prstGeom>
          <a:noFill/>
        </p:spPr>
        <p:txBody>
          <a:bodyPr wrap="square" rtlCol="0">
            <a:spAutoFit/>
          </a:bodyPr>
          <a:lstStyle/>
          <a:p>
            <a:r>
              <a:rPr lang="en-US" dirty="0"/>
              <a:t>T4</a:t>
            </a:r>
          </a:p>
        </p:txBody>
      </p:sp>
      <p:sp>
        <p:nvSpPr>
          <p:cNvPr id="13" name="TextBox 12"/>
          <p:cNvSpPr txBox="1"/>
          <p:nvPr/>
        </p:nvSpPr>
        <p:spPr>
          <a:xfrm>
            <a:off x="4367212" y="5235371"/>
            <a:ext cx="1104900" cy="377321"/>
          </a:xfrm>
          <a:prstGeom prst="rect">
            <a:avLst/>
          </a:prstGeom>
          <a:noFill/>
        </p:spPr>
        <p:txBody>
          <a:bodyPr wrap="square" rtlCol="0">
            <a:spAutoFit/>
          </a:bodyPr>
          <a:lstStyle/>
          <a:p>
            <a:r>
              <a:rPr lang="en-US" dirty="0"/>
              <a:t>Process A</a:t>
            </a:r>
          </a:p>
        </p:txBody>
      </p:sp>
      <p:sp>
        <p:nvSpPr>
          <p:cNvPr id="14" name="TextBox 13"/>
          <p:cNvSpPr txBox="1"/>
          <p:nvPr/>
        </p:nvSpPr>
        <p:spPr>
          <a:xfrm>
            <a:off x="4361739" y="6061446"/>
            <a:ext cx="1104900" cy="377321"/>
          </a:xfrm>
          <a:prstGeom prst="rect">
            <a:avLst/>
          </a:prstGeom>
          <a:noFill/>
        </p:spPr>
        <p:txBody>
          <a:bodyPr wrap="square" rtlCol="0">
            <a:spAutoFit/>
          </a:bodyPr>
          <a:lstStyle/>
          <a:p>
            <a:r>
              <a:rPr lang="en-US" dirty="0"/>
              <a:t>Process B</a:t>
            </a:r>
          </a:p>
        </p:txBody>
      </p:sp>
      <p:sp>
        <p:nvSpPr>
          <p:cNvPr id="15" name="Rectangle 14"/>
          <p:cNvSpPr/>
          <p:nvPr/>
        </p:nvSpPr>
        <p:spPr>
          <a:xfrm>
            <a:off x="9215158" y="6166998"/>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5733771" y="4435698"/>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&lt;set lock to 1&gt;</a:t>
            </a:r>
          </a:p>
        </p:txBody>
      </p:sp>
      <p:sp>
        <p:nvSpPr>
          <p:cNvPr id="17" name="Rounded Rectangular Callout 16"/>
          <p:cNvSpPr/>
          <p:nvPr/>
        </p:nvSpPr>
        <p:spPr>
          <a:xfrm>
            <a:off x="8629371" y="4433702"/>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&lt;set lock to 0&gt;</a:t>
            </a:r>
          </a:p>
        </p:txBody>
      </p:sp>
      <p:sp>
        <p:nvSpPr>
          <p:cNvPr id="18" name="Rounded Rectangular Callout 17"/>
          <p:cNvSpPr/>
          <p:nvPr/>
        </p:nvSpPr>
        <p:spPr>
          <a:xfrm>
            <a:off x="7062509" y="4229173"/>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critical section &gt;</a:t>
            </a:r>
          </a:p>
        </p:txBody>
      </p:sp>
      <p:sp>
        <p:nvSpPr>
          <p:cNvPr id="19" name="Right Brace 18"/>
          <p:cNvSpPr/>
          <p:nvPr/>
        </p:nvSpPr>
        <p:spPr>
          <a:xfrm rot="16200000">
            <a:off x="7613652" y="3749776"/>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20" name="Rounded Rectangular Callout 19"/>
          <p:cNvSpPr/>
          <p:nvPr/>
        </p:nvSpPr>
        <p:spPr>
          <a:xfrm>
            <a:off x="9973796" y="4226502"/>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remainder section&gt;</a:t>
            </a:r>
          </a:p>
        </p:txBody>
      </p:sp>
      <p:sp>
        <p:nvSpPr>
          <p:cNvPr id="21" name="Right Brace 20"/>
          <p:cNvSpPr/>
          <p:nvPr/>
        </p:nvSpPr>
        <p:spPr>
          <a:xfrm rot="16200000">
            <a:off x="10523383" y="3773583"/>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l="17369" r="17369"/>
          <a:stretch/>
        </p:blipFill>
        <p:spPr>
          <a:xfrm>
            <a:off x="6044138" y="3748356"/>
            <a:ext cx="469883" cy="720000"/>
          </a:xfrm>
          <a:prstGeom prst="rect">
            <a:avLst/>
          </a:prstGeom>
        </p:spPr>
      </p:pic>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20336" t="5503" r="20336"/>
          <a:stretch/>
        </p:blipFill>
        <p:spPr>
          <a:xfrm>
            <a:off x="9054691" y="3745146"/>
            <a:ext cx="452045" cy="720000"/>
          </a:xfrm>
          <a:prstGeom prst="rect">
            <a:avLst/>
          </a:prstGeom>
        </p:spPr>
      </p:pic>
    </p:spTree>
    <p:extLst>
      <p:ext uri="{BB962C8B-B14F-4D97-AF65-F5344CB8AC3E}">
        <p14:creationId xmlns:p14="http://schemas.microsoft.com/office/powerpoint/2010/main" val="236334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8"/>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5"/>
                                        </p:tgtEl>
                                      </p:cBhvr>
                                    </p:animEffect>
                                    <p:set>
                                      <p:cBhvr>
                                        <p:cTn id="58" dur="1" fill="hold">
                                          <p:stCondLst>
                                            <p:cond delay="499"/>
                                          </p:stCondLst>
                                        </p:cTn>
                                        <p:tgtEl>
                                          <p:spTgt spid="2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US" dirty="0"/>
              <a:t>Problem:</a:t>
            </a:r>
          </a:p>
          <a:p>
            <a:pPr lvl="1" algn="just">
              <a:buFont typeface="Wingdings" panose="05000000000000000000" pitchFamily="2" charset="2"/>
              <a:buChar char="§"/>
            </a:pPr>
            <a:r>
              <a:rPr lang="en-IN" sz="2800" dirty="0"/>
              <a:t>If process P0 sees the value of lock variable 0 and before it can set it to 1 context switch occurs. </a:t>
            </a:r>
          </a:p>
          <a:p>
            <a:pPr lvl="1" algn="just">
              <a:buFont typeface="Wingdings" panose="05000000000000000000" pitchFamily="2" charset="2"/>
              <a:buChar char="§"/>
            </a:pPr>
            <a:r>
              <a:rPr lang="en-IN" sz="2800" dirty="0"/>
              <a:t>Now process P1 runs and finds value of lock variable 0, so it sets value to 1, enters critical region.</a:t>
            </a:r>
          </a:p>
          <a:p>
            <a:pPr lvl="1" algn="just">
              <a:buFont typeface="Wingdings" panose="05000000000000000000" pitchFamily="2" charset="2"/>
              <a:buChar char="§"/>
            </a:pPr>
            <a:r>
              <a:rPr lang="en-IN" sz="2800" dirty="0"/>
              <a:t>At some point of time P0 resumes, sets the value of lock variable to 1, enters critical region. </a:t>
            </a:r>
          </a:p>
          <a:p>
            <a:pPr lvl="1" algn="just">
              <a:buFont typeface="Wingdings" panose="05000000000000000000" pitchFamily="2" charset="2"/>
              <a:buChar char="§"/>
            </a:pPr>
            <a:r>
              <a:rPr lang="en-IN" sz="2800" dirty="0"/>
              <a:t>Now two processes are in their critical regions accessing the same shared memory, which violates the mutual exclusion condition.</a:t>
            </a:r>
          </a:p>
          <a:p>
            <a:endParaRPr lang="en-IN" dirty="0"/>
          </a:p>
        </p:txBody>
      </p:sp>
    </p:spTree>
    <p:extLst>
      <p:ext uri="{BB962C8B-B14F-4D97-AF65-F5344CB8AC3E}">
        <p14:creationId xmlns:p14="http://schemas.microsoft.com/office/powerpoint/2010/main" val="11705756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Strict Alteration	</a:t>
            </a:r>
            <a:endParaRPr lang="en-IN" dirty="0"/>
          </a:p>
        </p:txBody>
      </p:sp>
      <p:sp>
        <p:nvSpPr>
          <p:cNvPr id="3" name="Text Placeholder 2"/>
          <p:cNvSpPr>
            <a:spLocks noGrp="1"/>
          </p:cNvSpPr>
          <p:nvPr>
            <p:ph type="body" idx="1"/>
          </p:nvPr>
        </p:nvSpPr>
        <p:spPr>
          <a:xfrm>
            <a:off x="838200" y="1548534"/>
            <a:ext cx="10515600" cy="4351338"/>
          </a:xfrm>
        </p:spPr>
        <p:txBody>
          <a:bodyPr/>
          <a:lstStyle/>
          <a:p>
            <a:pPr algn="just"/>
            <a:r>
              <a:rPr lang="en-US" dirty="0"/>
              <a:t>Integer variable '</a:t>
            </a:r>
            <a:r>
              <a:rPr lang="en-US" dirty="0">
                <a:solidFill>
                  <a:srgbClr val="FF0000"/>
                </a:solidFill>
              </a:rPr>
              <a:t>turn</a:t>
            </a:r>
            <a:r>
              <a:rPr lang="en-US" dirty="0"/>
              <a:t>' keeps track of whose turn is to enter the critical section.</a:t>
            </a:r>
          </a:p>
          <a:p>
            <a:pPr algn="just"/>
            <a:r>
              <a:rPr lang="en-US" dirty="0"/>
              <a:t>Initially turn=0. Process 0 inspects turn, finds it to be 0, and enters in its critical section. </a:t>
            </a:r>
          </a:p>
          <a:p>
            <a:pPr algn="just"/>
            <a:r>
              <a:rPr lang="en-US" dirty="0"/>
              <a:t>Process 1 also finds it to be 0 and therefore sits in a loop continually testing 'turn' to see when it becomes 1. </a:t>
            </a:r>
          </a:p>
          <a:p>
            <a:pPr algn="just"/>
            <a:r>
              <a:rPr lang="en-US" i="1" dirty="0"/>
              <a:t>Continuously testing a variable waiting for some event to appear is called the </a:t>
            </a:r>
            <a:r>
              <a:rPr lang="en-US" i="1" dirty="0">
                <a:solidFill>
                  <a:srgbClr val="FF0000"/>
                </a:solidFill>
              </a:rPr>
              <a:t>busy waiting</a:t>
            </a:r>
            <a:r>
              <a:rPr lang="en-US" i="1" dirty="0"/>
              <a:t>.</a:t>
            </a:r>
          </a:p>
          <a:p>
            <a:pPr algn="just"/>
            <a:r>
              <a:rPr lang="en-US" dirty="0"/>
              <a:t>When process 0 exits from critical region it sets turn to 1 and now process 1 can find it to be 1 and enters in to critical region.</a:t>
            </a:r>
          </a:p>
          <a:p>
            <a:pPr algn="just"/>
            <a:r>
              <a:rPr lang="en-US" dirty="0"/>
              <a:t>In this way, both the processes get </a:t>
            </a:r>
            <a:r>
              <a:rPr lang="en-US" dirty="0">
                <a:solidFill>
                  <a:srgbClr val="FF0000"/>
                </a:solidFill>
              </a:rPr>
              <a:t>alternate turn </a:t>
            </a:r>
            <a:r>
              <a:rPr lang="en-US" dirty="0"/>
              <a:t>to enter in critical region</a:t>
            </a:r>
            <a:r>
              <a:rPr lang="en-US" dirty="0" smtClean="0"/>
              <a:t>.</a:t>
            </a:r>
            <a:endParaRPr lang="en-US" dirty="0"/>
          </a:p>
        </p:txBody>
      </p:sp>
    </p:spTree>
    <p:extLst>
      <p:ext uri="{BB962C8B-B14F-4D97-AF65-F5344CB8AC3E}">
        <p14:creationId xmlns:p14="http://schemas.microsoft.com/office/powerpoint/2010/main" val="2339518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 (Algorithm)</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cxnSp>
        <p:nvCxnSpPr>
          <p:cNvPr id="33" name="Straight Connector 32"/>
          <p:cNvCxnSpPr/>
          <p:nvPr/>
        </p:nvCxnSpPr>
        <p:spPr>
          <a:xfrm flipV="1">
            <a:off x="2828764" y="3471316"/>
            <a:ext cx="7238824" cy="53567"/>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a:off x="2828764" y="4339672"/>
            <a:ext cx="723882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3174167" y="324530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36" name="Rectangle 35"/>
          <p:cNvSpPr/>
          <p:nvPr/>
        </p:nvSpPr>
        <p:spPr>
          <a:xfrm>
            <a:off x="3179641" y="3412099"/>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6069488" y="3233579"/>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7822088" y="3206283"/>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39" name="Straight Connector 38"/>
          <p:cNvCxnSpPr/>
          <p:nvPr/>
        </p:nvCxnSpPr>
        <p:spPr>
          <a:xfrm>
            <a:off x="4464805" y="324530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2946666" y="4528979"/>
            <a:ext cx="457200" cy="369332"/>
          </a:xfrm>
          <a:prstGeom prst="rect">
            <a:avLst/>
          </a:prstGeom>
          <a:noFill/>
        </p:spPr>
        <p:txBody>
          <a:bodyPr wrap="square" rtlCol="0">
            <a:spAutoFit/>
          </a:bodyPr>
          <a:lstStyle/>
          <a:p>
            <a:r>
              <a:rPr lang="en-US" dirty="0"/>
              <a:t>T1</a:t>
            </a:r>
          </a:p>
        </p:txBody>
      </p:sp>
      <p:sp>
        <p:nvSpPr>
          <p:cNvPr id="41" name="TextBox 40"/>
          <p:cNvSpPr txBox="1"/>
          <p:nvPr/>
        </p:nvSpPr>
        <p:spPr>
          <a:xfrm>
            <a:off x="4249372" y="4528979"/>
            <a:ext cx="457200" cy="369332"/>
          </a:xfrm>
          <a:prstGeom prst="rect">
            <a:avLst/>
          </a:prstGeom>
          <a:noFill/>
        </p:spPr>
        <p:txBody>
          <a:bodyPr wrap="square" rtlCol="0">
            <a:spAutoFit/>
          </a:bodyPr>
          <a:lstStyle/>
          <a:p>
            <a:r>
              <a:rPr lang="en-US" dirty="0"/>
              <a:t>T2</a:t>
            </a:r>
          </a:p>
        </p:txBody>
      </p:sp>
      <p:sp>
        <p:nvSpPr>
          <p:cNvPr id="42" name="TextBox 41"/>
          <p:cNvSpPr txBox="1"/>
          <p:nvPr/>
        </p:nvSpPr>
        <p:spPr>
          <a:xfrm>
            <a:off x="5840887" y="4536715"/>
            <a:ext cx="457200" cy="369332"/>
          </a:xfrm>
          <a:prstGeom prst="rect">
            <a:avLst/>
          </a:prstGeom>
          <a:noFill/>
        </p:spPr>
        <p:txBody>
          <a:bodyPr wrap="square" rtlCol="0">
            <a:spAutoFit/>
          </a:bodyPr>
          <a:lstStyle/>
          <a:p>
            <a:r>
              <a:rPr lang="en-US" dirty="0"/>
              <a:t>T3</a:t>
            </a:r>
          </a:p>
        </p:txBody>
      </p:sp>
      <p:sp>
        <p:nvSpPr>
          <p:cNvPr id="43" name="TextBox 42"/>
          <p:cNvSpPr txBox="1"/>
          <p:nvPr/>
        </p:nvSpPr>
        <p:spPr>
          <a:xfrm>
            <a:off x="7593488" y="4526337"/>
            <a:ext cx="457200" cy="369332"/>
          </a:xfrm>
          <a:prstGeom prst="rect">
            <a:avLst/>
          </a:prstGeom>
          <a:noFill/>
        </p:spPr>
        <p:txBody>
          <a:bodyPr wrap="square" rtlCol="0">
            <a:spAutoFit/>
          </a:bodyPr>
          <a:lstStyle/>
          <a:p>
            <a:r>
              <a:rPr lang="en-US" dirty="0"/>
              <a:t>T4</a:t>
            </a:r>
          </a:p>
        </p:txBody>
      </p:sp>
      <p:sp>
        <p:nvSpPr>
          <p:cNvPr id="44" name="TextBox 43"/>
          <p:cNvSpPr txBox="1"/>
          <p:nvPr/>
        </p:nvSpPr>
        <p:spPr>
          <a:xfrm>
            <a:off x="1759705" y="3298288"/>
            <a:ext cx="1104900" cy="377321"/>
          </a:xfrm>
          <a:prstGeom prst="rect">
            <a:avLst/>
          </a:prstGeom>
          <a:noFill/>
        </p:spPr>
        <p:txBody>
          <a:bodyPr wrap="square" rtlCol="0">
            <a:spAutoFit/>
          </a:bodyPr>
          <a:lstStyle/>
          <a:p>
            <a:r>
              <a:rPr lang="en-US" dirty="0"/>
              <a:t>Process 0</a:t>
            </a:r>
          </a:p>
        </p:txBody>
      </p:sp>
      <p:sp>
        <p:nvSpPr>
          <p:cNvPr id="45" name="TextBox 44"/>
          <p:cNvSpPr txBox="1"/>
          <p:nvPr/>
        </p:nvSpPr>
        <p:spPr>
          <a:xfrm>
            <a:off x="1754232" y="4124363"/>
            <a:ext cx="1104900" cy="377321"/>
          </a:xfrm>
          <a:prstGeom prst="rect">
            <a:avLst/>
          </a:prstGeom>
          <a:noFill/>
        </p:spPr>
        <p:txBody>
          <a:bodyPr wrap="square" rtlCol="0">
            <a:spAutoFit/>
          </a:bodyPr>
          <a:lstStyle/>
          <a:p>
            <a:r>
              <a:rPr lang="en-US" dirty="0"/>
              <a:t>Process 1</a:t>
            </a:r>
          </a:p>
        </p:txBody>
      </p:sp>
      <p:sp>
        <p:nvSpPr>
          <p:cNvPr id="46" name="TextBox 45"/>
          <p:cNvSpPr txBox="1"/>
          <p:nvPr/>
        </p:nvSpPr>
        <p:spPr>
          <a:xfrm>
            <a:off x="3279675" y="2990382"/>
            <a:ext cx="2531731" cy="369332"/>
          </a:xfrm>
          <a:prstGeom prst="rect">
            <a:avLst/>
          </a:prstGeom>
          <a:noFill/>
        </p:spPr>
        <p:txBody>
          <a:bodyPr wrap="square" rtlCol="0">
            <a:spAutoFit/>
          </a:bodyPr>
          <a:lstStyle/>
          <a:p>
            <a:r>
              <a:rPr lang="en-US" dirty="0"/>
              <a:t>0 enters in critical region</a:t>
            </a:r>
          </a:p>
        </p:txBody>
      </p:sp>
      <p:cxnSp>
        <p:nvCxnSpPr>
          <p:cNvPr id="47" name="Straight Arrow Connector 46"/>
          <p:cNvCxnSpPr/>
          <p:nvPr/>
        </p:nvCxnSpPr>
        <p:spPr>
          <a:xfrm flipH="1">
            <a:off x="3169303" y="3194490"/>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8" name="TextBox 47"/>
          <p:cNvSpPr txBox="1"/>
          <p:nvPr/>
        </p:nvSpPr>
        <p:spPr>
          <a:xfrm>
            <a:off x="4498424" y="3580172"/>
            <a:ext cx="1452283" cy="646331"/>
          </a:xfrm>
          <a:prstGeom prst="rect">
            <a:avLst/>
          </a:prstGeom>
          <a:noFill/>
        </p:spPr>
        <p:txBody>
          <a:bodyPr wrap="square" rtlCol="0">
            <a:spAutoFit/>
          </a:bodyPr>
          <a:lstStyle/>
          <a:p>
            <a:r>
              <a:rPr lang="en-US" dirty="0"/>
              <a:t>1 attempt to enter</a:t>
            </a:r>
          </a:p>
        </p:txBody>
      </p:sp>
      <p:cxnSp>
        <p:nvCxnSpPr>
          <p:cNvPr id="49" name="Straight Arrow Connector 48"/>
          <p:cNvCxnSpPr/>
          <p:nvPr/>
        </p:nvCxnSpPr>
        <p:spPr>
          <a:xfrm flipH="1">
            <a:off x="4469505" y="4122523"/>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TextBox 49"/>
          <p:cNvSpPr txBox="1"/>
          <p:nvPr/>
        </p:nvSpPr>
        <p:spPr>
          <a:xfrm>
            <a:off x="6276821" y="2990382"/>
            <a:ext cx="2307268" cy="369332"/>
          </a:xfrm>
          <a:prstGeom prst="rect">
            <a:avLst/>
          </a:prstGeom>
          <a:noFill/>
        </p:spPr>
        <p:txBody>
          <a:bodyPr wrap="square" rtlCol="0">
            <a:spAutoFit/>
          </a:bodyPr>
          <a:lstStyle/>
          <a:p>
            <a:r>
              <a:rPr lang="en-US" dirty="0"/>
              <a:t>0 leaves critical region</a:t>
            </a:r>
          </a:p>
        </p:txBody>
      </p:sp>
      <p:cxnSp>
        <p:nvCxnSpPr>
          <p:cNvPr id="51" name="Straight Arrow Connector 50"/>
          <p:cNvCxnSpPr/>
          <p:nvPr/>
        </p:nvCxnSpPr>
        <p:spPr>
          <a:xfrm flipH="1">
            <a:off x="6078457" y="3254439"/>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2" name="Rectangle 51"/>
          <p:cNvSpPr/>
          <p:nvPr/>
        </p:nvSpPr>
        <p:spPr>
          <a:xfrm>
            <a:off x="6074251" y="4229915"/>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269521" y="3524883"/>
            <a:ext cx="1443317" cy="646331"/>
          </a:xfrm>
          <a:prstGeom prst="rect">
            <a:avLst/>
          </a:prstGeom>
          <a:noFill/>
        </p:spPr>
        <p:txBody>
          <a:bodyPr wrap="square" rtlCol="0">
            <a:spAutoFit/>
          </a:bodyPr>
          <a:lstStyle/>
          <a:p>
            <a:r>
              <a:rPr lang="en-US" dirty="0"/>
              <a:t>1 enters in critical region</a:t>
            </a:r>
          </a:p>
        </p:txBody>
      </p:sp>
      <p:cxnSp>
        <p:nvCxnSpPr>
          <p:cNvPr id="54" name="Straight Arrow Connector 53"/>
          <p:cNvCxnSpPr/>
          <p:nvPr/>
        </p:nvCxnSpPr>
        <p:spPr>
          <a:xfrm flipH="1">
            <a:off x="6069488" y="4019235"/>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5" name="TextBox 54"/>
          <p:cNvSpPr txBox="1"/>
          <p:nvPr/>
        </p:nvSpPr>
        <p:spPr>
          <a:xfrm>
            <a:off x="7894082" y="3541726"/>
            <a:ext cx="1469068" cy="646331"/>
          </a:xfrm>
          <a:prstGeom prst="rect">
            <a:avLst/>
          </a:prstGeom>
          <a:noFill/>
        </p:spPr>
        <p:txBody>
          <a:bodyPr wrap="square" rtlCol="0">
            <a:spAutoFit/>
          </a:bodyPr>
          <a:lstStyle/>
          <a:p>
            <a:r>
              <a:rPr lang="en-US" dirty="0"/>
              <a:t>1 leaves critical region</a:t>
            </a:r>
          </a:p>
        </p:txBody>
      </p:sp>
      <p:cxnSp>
        <p:nvCxnSpPr>
          <p:cNvPr id="56" name="Straight Arrow Connector 55"/>
          <p:cNvCxnSpPr/>
          <p:nvPr/>
        </p:nvCxnSpPr>
        <p:spPr>
          <a:xfrm flipH="1">
            <a:off x="7825045" y="4094332"/>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7" name="Right Brace 56"/>
          <p:cNvSpPr/>
          <p:nvPr/>
        </p:nvSpPr>
        <p:spPr>
          <a:xfrm rot="5400000">
            <a:off x="5161201" y="3643277"/>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TextBox 57"/>
          <p:cNvSpPr txBox="1"/>
          <p:nvPr/>
        </p:nvSpPr>
        <p:spPr>
          <a:xfrm>
            <a:off x="4624563" y="4536715"/>
            <a:ext cx="1292525" cy="369332"/>
          </a:xfrm>
          <a:prstGeom prst="rect">
            <a:avLst/>
          </a:prstGeom>
          <a:noFill/>
        </p:spPr>
        <p:txBody>
          <a:bodyPr wrap="square" rtlCol="0">
            <a:spAutoFit/>
          </a:bodyPr>
          <a:lstStyle/>
          <a:p>
            <a:r>
              <a:rPr lang="en-US" dirty="0"/>
              <a:t>1 Busy Wait</a:t>
            </a:r>
          </a:p>
        </p:txBody>
      </p:sp>
      <p:sp>
        <p:nvSpPr>
          <p:cNvPr id="59" name="TextBox 58"/>
          <p:cNvSpPr txBox="1"/>
          <p:nvPr/>
        </p:nvSpPr>
        <p:spPr>
          <a:xfrm>
            <a:off x="3061019" y="2647892"/>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0" name="TextBox 59"/>
          <p:cNvSpPr txBox="1"/>
          <p:nvPr/>
        </p:nvSpPr>
        <p:spPr>
          <a:xfrm>
            <a:off x="5917089" y="2665299"/>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p>
        </p:txBody>
      </p:sp>
      <p:sp>
        <p:nvSpPr>
          <p:cNvPr id="61" name="TextBox 60"/>
          <p:cNvSpPr txBox="1"/>
          <p:nvPr/>
        </p:nvSpPr>
        <p:spPr>
          <a:xfrm>
            <a:off x="7669689" y="2665299"/>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2" name="TextBox 61"/>
          <p:cNvSpPr txBox="1"/>
          <p:nvPr/>
        </p:nvSpPr>
        <p:spPr>
          <a:xfrm>
            <a:off x="2483883" y="2653631"/>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3" name="TextBox 62"/>
          <p:cNvSpPr txBox="1"/>
          <p:nvPr/>
        </p:nvSpPr>
        <p:spPr>
          <a:xfrm>
            <a:off x="4316889" y="2653631"/>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cxnSp>
        <p:nvCxnSpPr>
          <p:cNvPr id="64" name="Straight Connector 63"/>
          <p:cNvCxnSpPr/>
          <p:nvPr/>
        </p:nvCxnSpPr>
        <p:spPr>
          <a:xfrm>
            <a:off x="9037082" y="326323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9265683" y="3584644"/>
            <a:ext cx="1183601" cy="646331"/>
          </a:xfrm>
          <a:prstGeom prst="rect">
            <a:avLst/>
          </a:prstGeom>
          <a:noFill/>
        </p:spPr>
        <p:txBody>
          <a:bodyPr wrap="square" rtlCol="0">
            <a:spAutoFit/>
          </a:bodyPr>
          <a:lstStyle/>
          <a:p>
            <a:r>
              <a:rPr lang="en-US" dirty="0"/>
              <a:t>1 attempt to enter</a:t>
            </a:r>
          </a:p>
        </p:txBody>
      </p:sp>
      <p:cxnSp>
        <p:nvCxnSpPr>
          <p:cNvPr id="74" name="Straight Arrow Connector 73"/>
          <p:cNvCxnSpPr/>
          <p:nvPr/>
        </p:nvCxnSpPr>
        <p:spPr>
          <a:xfrm flipH="1">
            <a:off x="9057677" y="4130164"/>
            <a:ext cx="226229" cy="20950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7" name="TextBox 76"/>
          <p:cNvSpPr txBox="1"/>
          <p:nvPr/>
        </p:nvSpPr>
        <p:spPr>
          <a:xfrm>
            <a:off x="8808482" y="4535043"/>
            <a:ext cx="457200" cy="369332"/>
          </a:xfrm>
          <a:prstGeom prst="rect">
            <a:avLst/>
          </a:prstGeom>
          <a:noFill/>
        </p:spPr>
        <p:txBody>
          <a:bodyPr wrap="square" rtlCol="0">
            <a:spAutoFit/>
          </a:bodyPr>
          <a:lstStyle/>
          <a:p>
            <a:r>
              <a:rPr lang="en-US" dirty="0"/>
              <a:t>T5</a:t>
            </a:r>
          </a:p>
        </p:txBody>
      </p:sp>
      <p:sp>
        <p:nvSpPr>
          <p:cNvPr id="78" name="TextBox 77"/>
          <p:cNvSpPr txBox="1"/>
          <p:nvPr/>
        </p:nvSpPr>
        <p:spPr>
          <a:xfrm>
            <a:off x="8884683" y="2653631"/>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6" name="Right Brace 65"/>
          <p:cNvSpPr/>
          <p:nvPr/>
        </p:nvSpPr>
        <p:spPr>
          <a:xfrm rot="5400000">
            <a:off x="9764168" y="3697157"/>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TextBox 66"/>
          <p:cNvSpPr txBox="1"/>
          <p:nvPr/>
        </p:nvSpPr>
        <p:spPr>
          <a:xfrm>
            <a:off x="9227530" y="4590595"/>
            <a:ext cx="1292525" cy="369332"/>
          </a:xfrm>
          <a:prstGeom prst="rect">
            <a:avLst/>
          </a:prstGeom>
          <a:noFill/>
        </p:spPr>
        <p:txBody>
          <a:bodyPr wrap="square" rtlCol="0">
            <a:spAutoFit/>
          </a:bodyPr>
          <a:lstStyle/>
          <a:p>
            <a:r>
              <a:rPr lang="en-US" dirty="0"/>
              <a:t>1 Busy Wait</a:t>
            </a:r>
          </a:p>
        </p:txBody>
      </p:sp>
    </p:spTree>
    <p:extLst>
      <p:ext uri="{BB962C8B-B14F-4D97-AF65-F5344CB8AC3E}">
        <p14:creationId xmlns:p14="http://schemas.microsoft.com/office/powerpoint/2010/main" val="307565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p:bldP spid="41" grpId="0"/>
      <p:bldP spid="42" grpId="0"/>
      <p:bldP spid="43" grpId="0"/>
      <p:bldP spid="44" grpId="0"/>
      <p:bldP spid="45" grpId="0"/>
      <p:bldP spid="46" grpId="0"/>
      <p:bldP spid="48" grpId="0"/>
      <p:bldP spid="50" grpId="0"/>
      <p:bldP spid="52" grpId="0" animBg="1"/>
      <p:bldP spid="53" grpId="0"/>
      <p:bldP spid="55" grpId="0"/>
      <p:bldP spid="57" grpId="0" animBg="1"/>
      <p:bldP spid="58" grpId="0"/>
      <p:bldP spid="59" grpId="0" animBg="1"/>
      <p:bldP spid="60" grpId="0" animBg="1"/>
      <p:bldP spid="61" grpId="0" animBg="1"/>
      <p:bldP spid="62" grpId="0" animBg="1"/>
      <p:bldP spid="63" grpId="0" animBg="1"/>
      <p:bldP spid="65" grpId="0"/>
      <p:bldP spid="77" grpId="0"/>
      <p:bldP spid="78" grpId="0" animBg="1"/>
      <p:bldP spid="66" grpId="0" animBg="1"/>
      <p:bldP spid="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 (Disadvantages)</a:t>
            </a:r>
            <a:endParaRPr lang="en-US" dirty="0"/>
          </a:p>
        </p:txBody>
      </p:sp>
      <p:sp>
        <p:nvSpPr>
          <p:cNvPr id="3" name="Content Placeholder 2"/>
          <p:cNvSpPr>
            <a:spLocks noGrp="1"/>
          </p:cNvSpPr>
          <p:nvPr>
            <p:ph idx="1"/>
          </p:nvPr>
        </p:nvSpPr>
        <p:spPr>
          <a:xfrm>
            <a:off x="838200" y="1496353"/>
            <a:ext cx="10515600" cy="4351338"/>
          </a:xfrm>
        </p:spPr>
        <p:txBody>
          <a:bodyPr>
            <a:normAutofit/>
          </a:bodyPr>
          <a:lstStyle/>
          <a:p>
            <a:pPr marL="342900" lvl="1">
              <a:buFont typeface="Wingdings" panose="05000000000000000000" pitchFamily="2" charset="2"/>
              <a:buChar char="§"/>
            </a:pPr>
            <a:r>
              <a:rPr lang="en-US" dirty="0"/>
              <a:t>Consider the following situation for two processes P0 and P1.</a:t>
            </a:r>
          </a:p>
          <a:p>
            <a:pPr marL="342900" lvl="1">
              <a:buFont typeface="Wingdings" panose="05000000000000000000" pitchFamily="2" charset="2"/>
              <a:buChar char="§"/>
            </a:pPr>
            <a:r>
              <a:rPr lang="en-US" dirty="0"/>
              <a:t>P0 leaves its critical region, set turn to 1, enters non critical region.</a:t>
            </a:r>
          </a:p>
          <a:p>
            <a:pPr marL="342900" lvl="1">
              <a:buFont typeface="Wingdings" panose="05000000000000000000" pitchFamily="2" charset="2"/>
              <a:buChar char="§"/>
            </a:pPr>
            <a:r>
              <a:rPr lang="en-US" dirty="0"/>
              <a:t>P1 enters and finishes its critical region, set turn to 0.</a:t>
            </a:r>
          </a:p>
          <a:p>
            <a:pPr marL="342900" lvl="1">
              <a:buFont typeface="Wingdings" panose="05000000000000000000" pitchFamily="2" charset="2"/>
              <a:buChar char="§"/>
            </a:pPr>
            <a:r>
              <a:rPr lang="en-US" dirty="0"/>
              <a:t>Now both P0 and P1 in non-critical region.</a:t>
            </a:r>
          </a:p>
          <a:p>
            <a:pPr marL="342900" lvl="1">
              <a:buFont typeface="Wingdings" panose="05000000000000000000" pitchFamily="2" charset="2"/>
              <a:buChar char="§"/>
            </a:pPr>
            <a:r>
              <a:rPr lang="en-US" dirty="0"/>
              <a:t>P0 finishes non critical region, enters critical region again, and leaves this region, set turn to 1.</a:t>
            </a:r>
          </a:p>
          <a:p>
            <a:pPr marL="342900" lvl="1">
              <a:buFont typeface="Wingdings" panose="05000000000000000000" pitchFamily="2" charset="2"/>
              <a:buChar char="§"/>
            </a:pPr>
            <a:r>
              <a:rPr lang="en-US" dirty="0"/>
              <a:t>P0 and P1 are now in non-critical region.</a:t>
            </a:r>
          </a:p>
        </p:txBody>
      </p:sp>
      <p:cxnSp>
        <p:nvCxnSpPr>
          <p:cNvPr id="35" name="Straight Connector 34"/>
          <p:cNvCxnSpPr/>
          <p:nvPr/>
        </p:nvCxnSpPr>
        <p:spPr>
          <a:xfrm flipV="1">
            <a:off x="2658591" y="5470935"/>
            <a:ext cx="7704000" cy="53567"/>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2658591" y="6339291"/>
            <a:ext cx="770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3003994" y="524492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38" name="Rectangle 37"/>
          <p:cNvSpPr/>
          <p:nvPr/>
        </p:nvSpPr>
        <p:spPr>
          <a:xfrm>
            <a:off x="3009468" y="5411718"/>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5899315" y="523319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a:off x="7651915" y="520590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41" name="Straight Connector 40"/>
          <p:cNvCxnSpPr/>
          <p:nvPr/>
        </p:nvCxnSpPr>
        <p:spPr>
          <a:xfrm>
            <a:off x="4294632" y="524492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1589532" y="5297907"/>
            <a:ext cx="1104900" cy="377321"/>
          </a:xfrm>
          <a:prstGeom prst="rect">
            <a:avLst/>
          </a:prstGeom>
          <a:noFill/>
        </p:spPr>
        <p:txBody>
          <a:bodyPr wrap="square" rtlCol="0">
            <a:spAutoFit/>
          </a:bodyPr>
          <a:lstStyle/>
          <a:p>
            <a:r>
              <a:rPr lang="en-US" dirty="0"/>
              <a:t>Process 0</a:t>
            </a:r>
          </a:p>
        </p:txBody>
      </p:sp>
      <p:sp>
        <p:nvSpPr>
          <p:cNvPr id="43" name="TextBox 42"/>
          <p:cNvSpPr txBox="1"/>
          <p:nvPr/>
        </p:nvSpPr>
        <p:spPr>
          <a:xfrm>
            <a:off x="1584059" y="6123982"/>
            <a:ext cx="1104900" cy="377321"/>
          </a:xfrm>
          <a:prstGeom prst="rect">
            <a:avLst/>
          </a:prstGeom>
          <a:noFill/>
        </p:spPr>
        <p:txBody>
          <a:bodyPr wrap="square" rtlCol="0">
            <a:spAutoFit/>
          </a:bodyPr>
          <a:lstStyle/>
          <a:p>
            <a:r>
              <a:rPr lang="en-US" dirty="0"/>
              <a:t>Process 1</a:t>
            </a:r>
          </a:p>
        </p:txBody>
      </p:sp>
      <p:sp>
        <p:nvSpPr>
          <p:cNvPr id="44" name="TextBox 43"/>
          <p:cNvSpPr txBox="1"/>
          <p:nvPr/>
        </p:nvSpPr>
        <p:spPr>
          <a:xfrm>
            <a:off x="3109502" y="4990001"/>
            <a:ext cx="2531731" cy="369332"/>
          </a:xfrm>
          <a:prstGeom prst="rect">
            <a:avLst/>
          </a:prstGeom>
          <a:noFill/>
        </p:spPr>
        <p:txBody>
          <a:bodyPr wrap="square" rtlCol="0">
            <a:spAutoFit/>
          </a:bodyPr>
          <a:lstStyle/>
          <a:p>
            <a:r>
              <a:rPr lang="en-US" dirty="0"/>
              <a:t>0 enters in critical region</a:t>
            </a:r>
          </a:p>
        </p:txBody>
      </p:sp>
      <p:cxnSp>
        <p:nvCxnSpPr>
          <p:cNvPr id="45" name="Straight Arrow Connector 44"/>
          <p:cNvCxnSpPr/>
          <p:nvPr/>
        </p:nvCxnSpPr>
        <p:spPr>
          <a:xfrm flipH="1">
            <a:off x="2999130" y="5194109"/>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6" name="TextBox 45"/>
          <p:cNvSpPr txBox="1"/>
          <p:nvPr/>
        </p:nvSpPr>
        <p:spPr>
          <a:xfrm>
            <a:off x="4328251" y="5579791"/>
            <a:ext cx="1452283" cy="646331"/>
          </a:xfrm>
          <a:prstGeom prst="rect">
            <a:avLst/>
          </a:prstGeom>
          <a:noFill/>
        </p:spPr>
        <p:txBody>
          <a:bodyPr wrap="square" rtlCol="0">
            <a:spAutoFit/>
          </a:bodyPr>
          <a:lstStyle/>
          <a:p>
            <a:r>
              <a:rPr lang="en-US" dirty="0"/>
              <a:t>1 attempt to enter</a:t>
            </a:r>
          </a:p>
        </p:txBody>
      </p:sp>
      <p:cxnSp>
        <p:nvCxnSpPr>
          <p:cNvPr id="47" name="Straight Arrow Connector 46"/>
          <p:cNvCxnSpPr/>
          <p:nvPr/>
        </p:nvCxnSpPr>
        <p:spPr>
          <a:xfrm flipH="1">
            <a:off x="4299332" y="6122142"/>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8" name="TextBox 47"/>
          <p:cNvSpPr txBox="1"/>
          <p:nvPr/>
        </p:nvSpPr>
        <p:spPr>
          <a:xfrm>
            <a:off x="6106648" y="4990001"/>
            <a:ext cx="2307268" cy="369332"/>
          </a:xfrm>
          <a:prstGeom prst="rect">
            <a:avLst/>
          </a:prstGeom>
          <a:noFill/>
        </p:spPr>
        <p:txBody>
          <a:bodyPr wrap="square" rtlCol="0">
            <a:spAutoFit/>
          </a:bodyPr>
          <a:lstStyle/>
          <a:p>
            <a:r>
              <a:rPr lang="en-US" dirty="0"/>
              <a:t>0 leaves critical region</a:t>
            </a:r>
          </a:p>
        </p:txBody>
      </p:sp>
      <p:cxnSp>
        <p:nvCxnSpPr>
          <p:cNvPr id="49" name="Straight Arrow Connector 48"/>
          <p:cNvCxnSpPr/>
          <p:nvPr/>
        </p:nvCxnSpPr>
        <p:spPr>
          <a:xfrm flipH="1">
            <a:off x="5908284" y="5254058"/>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Rectangle 49"/>
          <p:cNvSpPr/>
          <p:nvPr/>
        </p:nvSpPr>
        <p:spPr>
          <a:xfrm>
            <a:off x="5904078" y="6229534"/>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099348" y="5524502"/>
            <a:ext cx="1443317" cy="646331"/>
          </a:xfrm>
          <a:prstGeom prst="rect">
            <a:avLst/>
          </a:prstGeom>
          <a:noFill/>
        </p:spPr>
        <p:txBody>
          <a:bodyPr wrap="square" rtlCol="0">
            <a:spAutoFit/>
          </a:bodyPr>
          <a:lstStyle/>
          <a:p>
            <a:r>
              <a:rPr lang="en-US" dirty="0"/>
              <a:t>1 enters in critical region</a:t>
            </a:r>
          </a:p>
        </p:txBody>
      </p:sp>
      <p:cxnSp>
        <p:nvCxnSpPr>
          <p:cNvPr id="52" name="Straight Arrow Connector 51"/>
          <p:cNvCxnSpPr/>
          <p:nvPr/>
        </p:nvCxnSpPr>
        <p:spPr>
          <a:xfrm flipH="1">
            <a:off x="5899315" y="6018854"/>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3" name="TextBox 52"/>
          <p:cNvSpPr txBox="1"/>
          <p:nvPr/>
        </p:nvSpPr>
        <p:spPr>
          <a:xfrm>
            <a:off x="7723909" y="5541345"/>
            <a:ext cx="1469068" cy="646331"/>
          </a:xfrm>
          <a:prstGeom prst="rect">
            <a:avLst/>
          </a:prstGeom>
          <a:noFill/>
        </p:spPr>
        <p:txBody>
          <a:bodyPr wrap="square" rtlCol="0">
            <a:spAutoFit/>
          </a:bodyPr>
          <a:lstStyle/>
          <a:p>
            <a:r>
              <a:rPr lang="en-US" dirty="0"/>
              <a:t>1 leaves critical region</a:t>
            </a:r>
          </a:p>
        </p:txBody>
      </p:sp>
      <p:cxnSp>
        <p:nvCxnSpPr>
          <p:cNvPr id="54" name="Straight Arrow Connector 53"/>
          <p:cNvCxnSpPr/>
          <p:nvPr/>
        </p:nvCxnSpPr>
        <p:spPr>
          <a:xfrm flipH="1">
            <a:off x="7654872" y="6093951"/>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5" name="Right Brace 54"/>
          <p:cNvSpPr/>
          <p:nvPr/>
        </p:nvSpPr>
        <p:spPr>
          <a:xfrm rot="5400000">
            <a:off x="4991028" y="5642896"/>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TextBox 55"/>
          <p:cNvSpPr txBox="1"/>
          <p:nvPr/>
        </p:nvSpPr>
        <p:spPr>
          <a:xfrm>
            <a:off x="2890846" y="4647511"/>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57" name="TextBox 56"/>
          <p:cNvSpPr txBox="1"/>
          <p:nvPr/>
        </p:nvSpPr>
        <p:spPr>
          <a:xfrm>
            <a:off x="5746916" y="466491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p>
        </p:txBody>
      </p:sp>
      <p:sp>
        <p:nvSpPr>
          <p:cNvPr id="58" name="TextBox 57"/>
          <p:cNvSpPr txBox="1"/>
          <p:nvPr/>
        </p:nvSpPr>
        <p:spPr>
          <a:xfrm>
            <a:off x="7499516" y="466491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59" name="TextBox 58"/>
          <p:cNvSpPr txBox="1"/>
          <p:nvPr/>
        </p:nvSpPr>
        <p:spPr>
          <a:xfrm>
            <a:off x="2313710" y="465325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0" name="TextBox 59"/>
          <p:cNvSpPr txBox="1"/>
          <p:nvPr/>
        </p:nvSpPr>
        <p:spPr>
          <a:xfrm>
            <a:off x="4146716" y="465325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cxnSp>
        <p:nvCxnSpPr>
          <p:cNvPr id="61" name="Straight Connector 60"/>
          <p:cNvCxnSpPr/>
          <p:nvPr/>
        </p:nvCxnSpPr>
        <p:spPr>
          <a:xfrm>
            <a:off x="8866909" y="526285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62" name="TextBox 61"/>
          <p:cNvSpPr txBox="1"/>
          <p:nvPr/>
        </p:nvSpPr>
        <p:spPr>
          <a:xfrm>
            <a:off x="8714510" y="465325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3" name="Rectangle 62"/>
          <p:cNvSpPr/>
          <p:nvPr/>
        </p:nvSpPr>
        <p:spPr>
          <a:xfrm>
            <a:off x="8873914" y="5418192"/>
            <a:ext cx="756015" cy="13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9438463" y="466491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p>
        </p:txBody>
      </p:sp>
      <p:cxnSp>
        <p:nvCxnSpPr>
          <p:cNvPr id="65" name="Straight Connector 64"/>
          <p:cNvCxnSpPr/>
          <p:nvPr/>
        </p:nvCxnSpPr>
        <p:spPr>
          <a:xfrm>
            <a:off x="9629928" y="526285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66" name="Straight Connector 65"/>
          <p:cNvCxnSpPr/>
          <p:nvPr/>
        </p:nvCxnSpPr>
        <p:spPr>
          <a:xfrm>
            <a:off x="9933709" y="5276166"/>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0" name="Oval 69"/>
          <p:cNvSpPr/>
          <p:nvPr/>
        </p:nvSpPr>
        <p:spPr>
          <a:xfrm>
            <a:off x="5606848" y="4191001"/>
            <a:ext cx="605394" cy="2667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71" name="Oval 70"/>
          <p:cNvSpPr/>
          <p:nvPr/>
        </p:nvSpPr>
        <p:spPr>
          <a:xfrm>
            <a:off x="7342137" y="4191001"/>
            <a:ext cx="605394" cy="2667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72" name="Oval 71"/>
          <p:cNvSpPr/>
          <p:nvPr/>
        </p:nvSpPr>
        <p:spPr>
          <a:xfrm>
            <a:off x="8585066" y="4191001"/>
            <a:ext cx="605394" cy="2667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73" name="Oval 72"/>
          <p:cNvSpPr/>
          <p:nvPr/>
        </p:nvSpPr>
        <p:spPr>
          <a:xfrm>
            <a:off x="9300750" y="4119850"/>
            <a:ext cx="605394" cy="2667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4058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 (Disadvantages)</a:t>
            </a:r>
            <a:endParaRPr lang="en-US" dirty="0"/>
          </a:p>
        </p:txBody>
      </p:sp>
      <p:sp>
        <p:nvSpPr>
          <p:cNvPr id="3" name="Content Placeholder 2"/>
          <p:cNvSpPr>
            <a:spLocks noGrp="1"/>
          </p:cNvSpPr>
          <p:nvPr>
            <p:ph idx="1"/>
          </p:nvPr>
        </p:nvSpPr>
        <p:spPr>
          <a:xfrm>
            <a:off x="838200" y="1624226"/>
            <a:ext cx="10515600" cy="4351338"/>
          </a:xfrm>
        </p:spPr>
        <p:txBody>
          <a:bodyPr>
            <a:normAutofit/>
          </a:bodyPr>
          <a:lstStyle/>
          <a:p>
            <a:pPr marL="342900" lvl="1">
              <a:buFont typeface="Wingdings" panose="05000000000000000000" pitchFamily="2" charset="2"/>
              <a:buChar char="§"/>
            </a:pPr>
            <a:r>
              <a:rPr lang="en-US" dirty="0"/>
              <a:t>P0 finishes non critical region but cannot enter its critical region because turn = 1 and it is turn of P1 to enter the critical section.</a:t>
            </a:r>
          </a:p>
          <a:p>
            <a:pPr marL="342900" lvl="1">
              <a:buFont typeface="Wingdings" panose="05000000000000000000" pitchFamily="2" charset="2"/>
              <a:buChar char="§"/>
            </a:pPr>
            <a:r>
              <a:rPr lang="en-US" dirty="0"/>
              <a:t>Hence, P0 will be blocked by a process P1 which is not in critical region. This violates one of the conditions of mutual exclusion. </a:t>
            </a:r>
          </a:p>
          <a:p>
            <a:pPr marL="342900" lvl="1">
              <a:buFont typeface="Wingdings" panose="05000000000000000000" pitchFamily="2" charset="2"/>
              <a:buChar char="§"/>
            </a:pPr>
            <a:r>
              <a:rPr lang="en-US" dirty="0"/>
              <a:t>It wastes CPU time, so we should avoid busy waiting as much as we can</a:t>
            </a:r>
            <a:r>
              <a:rPr lang="en-US" dirty="0" smtClean="0"/>
              <a:t>.</a:t>
            </a:r>
          </a:p>
          <a:p>
            <a:pPr marL="342900" lvl="1">
              <a:buFont typeface="Wingdings" panose="05000000000000000000" pitchFamily="2" charset="2"/>
              <a:buChar char="§"/>
            </a:pPr>
            <a:r>
              <a:rPr lang="en-US" b="1" dirty="0" smtClean="0">
                <a:solidFill>
                  <a:srgbClr val="FF0000"/>
                </a:solidFill>
              </a:rPr>
              <a:t>Another Disadvantage:</a:t>
            </a:r>
            <a:r>
              <a:rPr lang="en-US" dirty="0" smtClean="0"/>
              <a:t> Taking </a:t>
            </a:r>
            <a:r>
              <a:rPr lang="en-US" dirty="0"/>
              <a:t>turns is not a good idea when one of the processes is much slower than the other. </a:t>
            </a:r>
          </a:p>
          <a:p>
            <a:pPr marL="342900" lvl="1">
              <a:buFont typeface="Wingdings" panose="05000000000000000000" pitchFamily="2" charset="2"/>
              <a:buChar char="§"/>
            </a:pPr>
            <a:endParaRPr lang="en-US" dirty="0"/>
          </a:p>
        </p:txBody>
      </p:sp>
      <p:cxnSp>
        <p:nvCxnSpPr>
          <p:cNvPr id="4" name="Straight Connector 3"/>
          <p:cNvCxnSpPr/>
          <p:nvPr/>
        </p:nvCxnSpPr>
        <p:spPr>
          <a:xfrm flipV="1">
            <a:off x="2686300" y="5543542"/>
            <a:ext cx="7704000" cy="53567"/>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2686300" y="6411898"/>
            <a:ext cx="770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3031703" y="531752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3037177" y="5484325"/>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5927024" y="5305805"/>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7679624" y="5278509"/>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322341" y="531752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1617241" y="5370514"/>
            <a:ext cx="1104900" cy="377321"/>
          </a:xfrm>
          <a:prstGeom prst="rect">
            <a:avLst/>
          </a:prstGeom>
          <a:noFill/>
        </p:spPr>
        <p:txBody>
          <a:bodyPr wrap="square" rtlCol="0">
            <a:spAutoFit/>
          </a:bodyPr>
          <a:lstStyle/>
          <a:p>
            <a:r>
              <a:rPr lang="en-US" dirty="0"/>
              <a:t>Process 0</a:t>
            </a:r>
          </a:p>
        </p:txBody>
      </p:sp>
      <p:sp>
        <p:nvSpPr>
          <p:cNvPr id="12" name="TextBox 11"/>
          <p:cNvSpPr txBox="1"/>
          <p:nvPr/>
        </p:nvSpPr>
        <p:spPr>
          <a:xfrm>
            <a:off x="1611768" y="6196589"/>
            <a:ext cx="1104900" cy="377321"/>
          </a:xfrm>
          <a:prstGeom prst="rect">
            <a:avLst/>
          </a:prstGeom>
          <a:noFill/>
        </p:spPr>
        <p:txBody>
          <a:bodyPr wrap="square" rtlCol="0">
            <a:spAutoFit/>
          </a:bodyPr>
          <a:lstStyle/>
          <a:p>
            <a:r>
              <a:rPr lang="en-US" dirty="0"/>
              <a:t>Process 1</a:t>
            </a:r>
          </a:p>
        </p:txBody>
      </p:sp>
      <p:sp>
        <p:nvSpPr>
          <p:cNvPr id="13" name="TextBox 12"/>
          <p:cNvSpPr txBox="1"/>
          <p:nvPr/>
        </p:nvSpPr>
        <p:spPr>
          <a:xfrm>
            <a:off x="3137211" y="5062608"/>
            <a:ext cx="2531731" cy="369332"/>
          </a:xfrm>
          <a:prstGeom prst="rect">
            <a:avLst/>
          </a:prstGeom>
          <a:noFill/>
        </p:spPr>
        <p:txBody>
          <a:bodyPr wrap="square" rtlCol="0">
            <a:spAutoFit/>
          </a:bodyPr>
          <a:lstStyle/>
          <a:p>
            <a:r>
              <a:rPr lang="en-US" dirty="0"/>
              <a:t>0 enters in critical region</a:t>
            </a:r>
          </a:p>
        </p:txBody>
      </p:sp>
      <p:cxnSp>
        <p:nvCxnSpPr>
          <p:cNvPr id="14" name="Straight Arrow Connector 13"/>
          <p:cNvCxnSpPr/>
          <p:nvPr/>
        </p:nvCxnSpPr>
        <p:spPr>
          <a:xfrm flipH="1">
            <a:off x="3026839" y="5266716"/>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TextBox 14"/>
          <p:cNvSpPr txBox="1"/>
          <p:nvPr/>
        </p:nvSpPr>
        <p:spPr>
          <a:xfrm>
            <a:off x="4355960" y="5652398"/>
            <a:ext cx="1452283" cy="646331"/>
          </a:xfrm>
          <a:prstGeom prst="rect">
            <a:avLst/>
          </a:prstGeom>
          <a:noFill/>
        </p:spPr>
        <p:txBody>
          <a:bodyPr wrap="square" rtlCol="0">
            <a:spAutoFit/>
          </a:bodyPr>
          <a:lstStyle/>
          <a:p>
            <a:r>
              <a:rPr lang="en-US" dirty="0"/>
              <a:t>1 attempt to enter</a:t>
            </a:r>
          </a:p>
        </p:txBody>
      </p:sp>
      <p:cxnSp>
        <p:nvCxnSpPr>
          <p:cNvPr id="16" name="Straight Arrow Connector 15"/>
          <p:cNvCxnSpPr/>
          <p:nvPr/>
        </p:nvCxnSpPr>
        <p:spPr>
          <a:xfrm flipH="1">
            <a:off x="4327041" y="6194749"/>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7" name="TextBox 16"/>
          <p:cNvSpPr txBox="1"/>
          <p:nvPr/>
        </p:nvSpPr>
        <p:spPr>
          <a:xfrm>
            <a:off x="6134357" y="5062608"/>
            <a:ext cx="2307268" cy="369332"/>
          </a:xfrm>
          <a:prstGeom prst="rect">
            <a:avLst/>
          </a:prstGeom>
          <a:noFill/>
        </p:spPr>
        <p:txBody>
          <a:bodyPr wrap="square" rtlCol="0">
            <a:spAutoFit/>
          </a:bodyPr>
          <a:lstStyle/>
          <a:p>
            <a:r>
              <a:rPr lang="en-US" dirty="0"/>
              <a:t>0 leaves critical region</a:t>
            </a:r>
          </a:p>
        </p:txBody>
      </p:sp>
      <p:cxnSp>
        <p:nvCxnSpPr>
          <p:cNvPr id="18" name="Straight Arrow Connector 17"/>
          <p:cNvCxnSpPr/>
          <p:nvPr/>
        </p:nvCxnSpPr>
        <p:spPr>
          <a:xfrm flipH="1">
            <a:off x="5935993" y="5326665"/>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Rectangle 18"/>
          <p:cNvSpPr/>
          <p:nvPr/>
        </p:nvSpPr>
        <p:spPr>
          <a:xfrm>
            <a:off x="5931787" y="6302141"/>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27057" y="5597109"/>
            <a:ext cx="1443317" cy="646331"/>
          </a:xfrm>
          <a:prstGeom prst="rect">
            <a:avLst/>
          </a:prstGeom>
          <a:noFill/>
        </p:spPr>
        <p:txBody>
          <a:bodyPr wrap="square" rtlCol="0">
            <a:spAutoFit/>
          </a:bodyPr>
          <a:lstStyle/>
          <a:p>
            <a:r>
              <a:rPr lang="en-US" dirty="0"/>
              <a:t>1 enters in critical region</a:t>
            </a:r>
          </a:p>
        </p:txBody>
      </p:sp>
      <p:cxnSp>
        <p:nvCxnSpPr>
          <p:cNvPr id="21" name="Straight Arrow Connector 20"/>
          <p:cNvCxnSpPr/>
          <p:nvPr/>
        </p:nvCxnSpPr>
        <p:spPr>
          <a:xfrm flipH="1">
            <a:off x="5927024" y="6091461"/>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TextBox 21"/>
          <p:cNvSpPr txBox="1"/>
          <p:nvPr/>
        </p:nvSpPr>
        <p:spPr>
          <a:xfrm>
            <a:off x="7751618" y="5613952"/>
            <a:ext cx="1469068" cy="646331"/>
          </a:xfrm>
          <a:prstGeom prst="rect">
            <a:avLst/>
          </a:prstGeom>
          <a:noFill/>
        </p:spPr>
        <p:txBody>
          <a:bodyPr wrap="square" rtlCol="0">
            <a:spAutoFit/>
          </a:bodyPr>
          <a:lstStyle/>
          <a:p>
            <a:r>
              <a:rPr lang="en-US" dirty="0"/>
              <a:t>1 leaves critical region</a:t>
            </a:r>
          </a:p>
        </p:txBody>
      </p:sp>
      <p:cxnSp>
        <p:nvCxnSpPr>
          <p:cNvPr id="23" name="Straight Arrow Connector 22"/>
          <p:cNvCxnSpPr/>
          <p:nvPr/>
        </p:nvCxnSpPr>
        <p:spPr>
          <a:xfrm flipH="1">
            <a:off x="7682581" y="6166558"/>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4" name="Right Brace 23"/>
          <p:cNvSpPr/>
          <p:nvPr/>
        </p:nvSpPr>
        <p:spPr>
          <a:xfrm rot="5400000">
            <a:off x="5018737" y="5715503"/>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2918555" y="472011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26" name="TextBox 25"/>
          <p:cNvSpPr txBox="1"/>
          <p:nvPr/>
        </p:nvSpPr>
        <p:spPr>
          <a:xfrm>
            <a:off x="5774625" y="4737525"/>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p>
        </p:txBody>
      </p:sp>
      <p:sp>
        <p:nvSpPr>
          <p:cNvPr id="27" name="TextBox 26"/>
          <p:cNvSpPr txBox="1"/>
          <p:nvPr/>
        </p:nvSpPr>
        <p:spPr>
          <a:xfrm>
            <a:off x="7527225" y="4737525"/>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28" name="TextBox 27"/>
          <p:cNvSpPr txBox="1"/>
          <p:nvPr/>
        </p:nvSpPr>
        <p:spPr>
          <a:xfrm>
            <a:off x="2341419" y="4725857"/>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29" name="TextBox 28"/>
          <p:cNvSpPr txBox="1"/>
          <p:nvPr/>
        </p:nvSpPr>
        <p:spPr>
          <a:xfrm>
            <a:off x="4174425" y="4725857"/>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cxnSp>
        <p:nvCxnSpPr>
          <p:cNvPr id="30" name="Straight Connector 29"/>
          <p:cNvCxnSpPr/>
          <p:nvPr/>
        </p:nvCxnSpPr>
        <p:spPr>
          <a:xfrm>
            <a:off x="8894618" y="5335457"/>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8742219" y="4725857"/>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35" name="Rectangle 34"/>
          <p:cNvSpPr/>
          <p:nvPr/>
        </p:nvSpPr>
        <p:spPr>
          <a:xfrm>
            <a:off x="8901623" y="5490799"/>
            <a:ext cx="756015" cy="13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466172" y="4737525"/>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p>
        </p:txBody>
      </p:sp>
      <p:cxnSp>
        <p:nvCxnSpPr>
          <p:cNvPr id="37" name="Straight Connector 36"/>
          <p:cNvCxnSpPr/>
          <p:nvPr/>
        </p:nvCxnSpPr>
        <p:spPr>
          <a:xfrm>
            <a:off x="9657637" y="5335457"/>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9961418" y="5348773"/>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9517991" y="3962808"/>
            <a:ext cx="1186811" cy="646331"/>
          </a:xfrm>
          <a:prstGeom prst="rect">
            <a:avLst/>
          </a:prstGeom>
          <a:noFill/>
        </p:spPr>
        <p:txBody>
          <a:bodyPr wrap="square" rtlCol="0">
            <a:spAutoFit/>
          </a:bodyPr>
          <a:lstStyle/>
          <a:p>
            <a:r>
              <a:rPr lang="en-US" dirty="0"/>
              <a:t>0 attempt to enter</a:t>
            </a:r>
          </a:p>
        </p:txBody>
      </p:sp>
      <p:cxnSp>
        <p:nvCxnSpPr>
          <p:cNvPr id="40" name="Straight Arrow Connector 39"/>
          <p:cNvCxnSpPr/>
          <p:nvPr/>
        </p:nvCxnSpPr>
        <p:spPr>
          <a:xfrm flipH="1">
            <a:off x="9954706" y="4640594"/>
            <a:ext cx="139882" cy="9055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2" name="Multiply 41"/>
          <p:cNvSpPr/>
          <p:nvPr/>
        </p:nvSpPr>
        <p:spPr>
          <a:xfrm>
            <a:off x="9668674" y="5155237"/>
            <a:ext cx="581282" cy="6598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863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TSL (Test and Set Lock) Instruction</a:t>
            </a:r>
          </a:p>
        </p:txBody>
      </p:sp>
      <p:sp>
        <p:nvSpPr>
          <p:cNvPr id="3" name="Content Placeholder 2"/>
          <p:cNvSpPr>
            <a:spLocks noGrp="1"/>
          </p:cNvSpPr>
          <p:nvPr>
            <p:ph idx="1"/>
          </p:nvPr>
        </p:nvSpPr>
        <p:spPr>
          <a:xfrm>
            <a:off x="838200" y="1438084"/>
            <a:ext cx="10515600" cy="4351338"/>
          </a:xfrm>
        </p:spPr>
        <p:txBody>
          <a:bodyPr/>
          <a:lstStyle/>
          <a:p>
            <a:pPr marL="0" indent="0">
              <a:buNone/>
            </a:pPr>
            <a:r>
              <a:rPr lang="en-US" sz="2400" dirty="0"/>
              <a:t> </a:t>
            </a:r>
            <a:r>
              <a:rPr lang="en-US" sz="2400" dirty="0" smtClean="0"/>
              <a:t>    </a:t>
            </a:r>
            <a:r>
              <a:rPr lang="en-US" sz="2400" dirty="0" err="1" smtClean="0"/>
              <a:t>enter_region</a:t>
            </a:r>
            <a:r>
              <a:rPr lang="en-US" sz="2400" dirty="0" smtClean="0"/>
              <a:t>:      </a:t>
            </a:r>
            <a:r>
              <a:rPr lang="en-US" sz="1600" dirty="0">
                <a:solidFill>
                  <a:srgbClr val="FF0000"/>
                </a:solidFill>
              </a:rPr>
              <a:t>(Before entering its critical region, process calls </a:t>
            </a:r>
            <a:r>
              <a:rPr lang="en-US" sz="1600" dirty="0" err="1">
                <a:solidFill>
                  <a:srgbClr val="FF0000"/>
                </a:solidFill>
              </a:rPr>
              <a:t>enter_region</a:t>
            </a:r>
            <a:r>
              <a:rPr lang="en-US" sz="1600" dirty="0">
                <a:solidFill>
                  <a:srgbClr val="FF0000"/>
                </a:solidFill>
              </a:rPr>
              <a:t>)</a:t>
            </a:r>
          </a:p>
          <a:p>
            <a:pPr marL="0" indent="0">
              <a:buNone/>
            </a:pPr>
            <a:r>
              <a:rPr lang="en-US" sz="2400" dirty="0" smtClean="0"/>
              <a:t>	TSL REGISTER,LOCK	</a:t>
            </a:r>
            <a:r>
              <a:rPr lang="en-US" sz="2000" dirty="0"/>
              <a:t>|copy lock variable to register set lock to 1</a:t>
            </a:r>
          </a:p>
          <a:p>
            <a:pPr marL="0" indent="0">
              <a:buNone/>
            </a:pPr>
            <a:r>
              <a:rPr lang="en-US" sz="2400" dirty="0" smtClean="0"/>
              <a:t>	CMP </a:t>
            </a:r>
            <a:r>
              <a:rPr lang="en-US" sz="2400" dirty="0"/>
              <a:t>REGISTER,#</a:t>
            </a:r>
            <a:r>
              <a:rPr lang="en-US" sz="2400" dirty="0" smtClean="0"/>
              <a:t>0	|</a:t>
            </a:r>
            <a:r>
              <a:rPr lang="en-US" sz="2000" dirty="0"/>
              <a:t>was lock variable 0?</a:t>
            </a:r>
          </a:p>
          <a:p>
            <a:pPr marL="0" indent="0">
              <a:buNone/>
            </a:pPr>
            <a:r>
              <a:rPr lang="en-US" sz="2400" dirty="0" smtClean="0"/>
              <a:t>	JNE </a:t>
            </a:r>
            <a:r>
              <a:rPr lang="en-US" sz="2400" dirty="0" err="1" smtClean="0"/>
              <a:t>enter_region</a:t>
            </a:r>
            <a:r>
              <a:rPr lang="en-US" sz="2400" dirty="0" smtClean="0"/>
              <a:t>	</a:t>
            </a:r>
            <a:r>
              <a:rPr lang="en-US" sz="2000" dirty="0"/>
              <a:t>|if it was nonzero, lock was set, so loop</a:t>
            </a:r>
          </a:p>
          <a:p>
            <a:pPr marL="0" indent="0">
              <a:buNone/>
            </a:pPr>
            <a:r>
              <a:rPr lang="en-US" sz="2400" dirty="0" smtClean="0"/>
              <a:t>	RET			</a:t>
            </a:r>
            <a:r>
              <a:rPr lang="en-US" sz="2000" dirty="0"/>
              <a:t>|return to caller: critical region entered</a:t>
            </a:r>
          </a:p>
          <a:p>
            <a:pPr marL="0" indent="0">
              <a:buNone/>
            </a:pPr>
            <a:r>
              <a:rPr lang="en-US" sz="2400" dirty="0" smtClean="0"/>
              <a:t>     </a:t>
            </a:r>
            <a:r>
              <a:rPr lang="en-US" sz="2400" dirty="0" err="1" smtClean="0"/>
              <a:t>leave_region</a:t>
            </a:r>
            <a:r>
              <a:rPr lang="en-US" sz="2400" dirty="0" smtClean="0"/>
              <a:t>:      </a:t>
            </a:r>
            <a:r>
              <a:rPr lang="en-US" sz="1600" dirty="0">
                <a:solidFill>
                  <a:srgbClr val="FF0000"/>
                </a:solidFill>
              </a:rPr>
              <a:t>(When process wants to leave critical region, it calls </a:t>
            </a:r>
            <a:r>
              <a:rPr lang="en-US" sz="1600" dirty="0" err="1">
                <a:solidFill>
                  <a:srgbClr val="FF0000"/>
                </a:solidFill>
              </a:rPr>
              <a:t>leave_region</a:t>
            </a:r>
            <a:r>
              <a:rPr lang="en-US" sz="1600" dirty="0">
                <a:solidFill>
                  <a:srgbClr val="FF0000"/>
                </a:solidFill>
              </a:rPr>
              <a:t>)</a:t>
            </a:r>
          </a:p>
          <a:p>
            <a:pPr marL="0" indent="0">
              <a:buNone/>
            </a:pPr>
            <a:r>
              <a:rPr lang="en-US" sz="2400" dirty="0" smtClean="0"/>
              <a:t>	MOVE </a:t>
            </a:r>
            <a:r>
              <a:rPr lang="en-US" sz="2400" dirty="0"/>
              <a:t>LOCK,#</a:t>
            </a:r>
            <a:r>
              <a:rPr lang="en-US" sz="2400" dirty="0" smtClean="0"/>
              <a:t>0	</a:t>
            </a:r>
            <a:r>
              <a:rPr lang="en-US" sz="2000" dirty="0"/>
              <a:t>|store 0 in lock variable</a:t>
            </a:r>
          </a:p>
          <a:p>
            <a:pPr marL="0" indent="0">
              <a:buNone/>
            </a:pPr>
            <a:r>
              <a:rPr lang="en-US" sz="2400" dirty="0" smtClean="0"/>
              <a:t>	RET			</a:t>
            </a:r>
            <a:r>
              <a:rPr lang="en-US" sz="2000" dirty="0"/>
              <a:t>|return to caller</a:t>
            </a:r>
          </a:p>
        </p:txBody>
      </p:sp>
      <p:cxnSp>
        <p:nvCxnSpPr>
          <p:cNvPr id="4" name="Straight Connector 3"/>
          <p:cNvCxnSpPr/>
          <p:nvPr/>
        </p:nvCxnSpPr>
        <p:spPr>
          <a:xfrm>
            <a:off x="5225608" y="5673569"/>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5225608" y="6511769"/>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6068570" y="5444969"/>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6074044" y="5611766"/>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963891" y="5433246"/>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10716491" y="540595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5706341" y="6472548"/>
            <a:ext cx="457200" cy="369332"/>
          </a:xfrm>
          <a:prstGeom prst="rect">
            <a:avLst/>
          </a:prstGeom>
          <a:noFill/>
        </p:spPr>
        <p:txBody>
          <a:bodyPr wrap="square" rtlCol="0">
            <a:spAutoFit/>
          </a:bodyPr>
          <a:lstStyle/>
          <a:p>
            <a:r>
              <a:rPr lang="en-US" dirty="0"/>
              <a:t>T1</a:t>
            </a:r>
          </a:p>
        </p:txBody>
      </p:sp>
      <p:sp>
        <p:nvSpPr>
          <p:cNvPr id="11" name="TextBox 10"/>
          <p:cNvSpPr txBox="1"/>
          <p:nvPr/>
        </p:nvSpPr>
        <p:spPr>
          <a:xfrm>
            <a:off x="8582891" y="6464488"/>
            <a:ext cx="457200" cy="369332"/>
          </a:xfrm>
          <a:prstGeom prst="rect">
            <a:avLst/>
          </a:prstGeom>
          <a:noFill/>
        </p:spPr>
        <p:txBody>
          <a:bodyPr wrap="square" rtlCol="0">
            <a:spAutoFit/>
          </a:bodyPr>
          <a:lstStyle/>
          <a:p>
            <a:r>
              <a:rPr lang="en-US" dirty="0"/>
              <a:t>T3</a:t>
            </a:r>
          </a:p>
        </p:txBody>
      </p:sp>
      <p:sp>
        <p:nvSpPr>
          <p:cNvPr id="12" name="TextBox 11"/>
          <p:cNvSpPr txBox="1"/>
          <p:nvPr/>
        </p:nvSpPr>
        <p:spPr>
          <a:xfrm>
            <a:off x="10697441" y="6488668"/>
            <a:ext cx="457200" cy="369332"/>
          </a:xfrm>
          <a:prstGeom prst="rect">
            <a:avLst/>
          </a:prstGeom>
          <a:noFill/>
        </p:spPr>
        <p:txBody>
          <a:bodyPr wrap="square" rtlCol="0">
            <a:spAutoFit/>
          </a:bodyPr>
          <a:lstStyle/>
          <a:p>
            <a:r>
              <a:rPr lang="en-US" dirty="0"/>
              <a:t>T4</a:t>
            </a:r>
          </a:p>
        </p:txBody>
      </p:sp>
      <p:sp>
        <p:nvSpPr>
          <p:cNvPr id="13" name="TextBox 12"/>
          <p:cNvSpPr txBox="1"/>
          <p:nvPr/>
        </p:nvSpPr>
        <p:spPr>
          <a:xfrm>
            <a:off x="4120708" y="5497955"/>
            <a:ext cx="1104900" cy="377321"/>
          </a:xfrm>
          <a:prstGeom prst="rect">
            <a:avLst/>
          </a:prstGeom>
          <a:noFill/>
        </p:spPr>
        <p:txBody>
          <a:bodyPr wrap="square" rtlCol="0">
            <a:spAutoFit/>
          </a:bodyPr>
          <a:lstStyle/>
          <a:p>
            <a:r>
              <a:rPr lang="en-US" dirty="0"/>
              <a:t>Process A</a:t>
            </a:r>
          </a:p>
        </p:txBody>
      </p:sp>
      <p:sp>
        <p:nvSpPr>
          <p:cNvPr id="14" name="TextBox 13"/>
          <p:cNvSpPr txBox="1"/>
          <p:nvPr/>
        </p:nvSpPr>
        <p:spPr>
          <a:xfrm>
            <a:off x="4115235" y="6324030"/>
            <a:ext cx="1104900" cy="377321"/>
          </a:xfrm>
          <a:prstGeom prst="rect">
            <a:avLst/>
          </a:prstGeom>
          <a:noFill/>
        </p:spPr>
        <p:txBody>
          <a:bodyPr wrap="square" rtlCol="0">
            <a:spAutoFit/>
          </a:bodyPr>
          <a:lstStyle/>
          <a:p>
            <a:r>
              <a:rPr lang="en-US" dirty="0"/>
              <a:t>Process B</a:t>
            </a:r>
          </a:p>
        </p:txBody>
      </p:sp>
      <p:sp>
        <p:nvSpPr>
          <p:cNvPr id="15" name="Rectangle 14"/>
          <p:cNvSpPr/>
          <p:nvPr/>
        </p:nvSpPr>
        <p:spPr>
          <a:xfrm>
            <a:off x="8968654" y="6429582"/>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rotWithShape="1">
          <a:blip r:embed="rId2" cstate="print">
            <a:extLst>
              <a:ext uri="{28A0092B-C50C-407E-A947-70E740481C1C}">
                <a14:useLocalDpi xmlns:a14="http://schemas.microsoft.com/office/drawing/2010/main" val="0"/>
              </a:ext>
            </a:extLst>
          </a:blip>
          <a:srcRect l="17369" r="17369"/>
          <a:stretch/>
        </p:blipFill>
        <p:spPr>
          <a:xfrm>
            <a:off x="7198609" y="4767669"/>
            <a:ext cx="469883" cy="720000"/>
          </a:xfrm>
          <a:prstGeom prst="rect">
            <a:avLst/>
          </a:prstGeom>
        </p:spPr>
      </p:pic>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20336" t="5503" r="20336"/>
          <a:stretch/>
        </p:blipFill>
        <p:spPr>
          <a:xfrm>
            <a:off x="7211293" y="4778476"/>
            <a:ext cx="452045" cy="720000"/>
          </a:xfrm>
          <a:prstGeom prst="rect">
            <a:avLst/>
          </a:prstGeom>
        </p:spPr>
      </p:pic>
      <p:grpSp>
        <p:nvGrpSpPr>
          <p:cNvPr id="27" name="Group 26"/>
          <p:cNvGrpSpPr/>
          <p:nvPr/>
        </p:nvGrpSpPr>
        <p:grpSpPr>
          <a:xfrm>
            <a:off x="5085648" y="5123514"/>
            <a:ext cx="1594759" cy="376762"/>
            <a:chOff x="3048000" y="4728638"/>
            <a:chExt cx="1594759" cy="376762"/>
          </a:xfrm>
        </p:grpSpPr>
        <p:sp>
          <p:nvSpPr>
            <p:cNvPr id="25" name="Rectangle 24"/>
            <p:cNvSpPr/>
            <p:nvPr/>
          </p:nvSpPr>
          <p:spPr>
            <a:xfrm>
              <a:off x="3048000" y="4728650"/>
              <a:ext cx="990600" cy="3767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Register</a:t>
              </a:r>
              <a:endParaRPr lang="en-IN" dirty="0"/>
            </a:p>
          </p:txBody>
        </p:sp>
        <p:sp>
          <p:nvSpPr>
            <p:cNvPr id="26" name="Rectangle 25"/>
            <p:cNvSpPr/>
            <p:nvPr/>
          </p:nvSpPr>
          <p:spPr>
            <a:xfrm>
              <a:off x="4033159" y="4728638"/>
              <a:ext cx="609600" cy="3767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
        <p:nvSpPr>
          <p:cNvPr id="28" name="Rectangle 27"/>
          <p:cNvSpPr/>
          <p:nvPr/>
        </p:nvSpPr>
        <p:spPr>
          <a:xfrm>
            <a:off x="6066221" y="5120993"/>
            <a:ext cx="609600" cy="3767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a:t>
            </a:r>
            <a:endParaRPr lang="en-IN" dirty="0"/>
          </a:p>
        </p:txBody>
      </p:sp>
      <p:sp>
        <p:nvSpPr>
          <p:cNvPr id="16" name="Oval 15"/>
          <p:cNvSpPr/>
          <p:nvPr/>
        </p:nvSpPr>
        <p:spPr>
          <a:xfrm>
            <a:off x="5987607" y="5450315"/>
            <a:ext cx="150330" cy="46932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8888725" y="5429581"/>
            <a:ext cx="150330" cy="46932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Arrow Connector 17"/>
          <p:cNvCxnSpPr>
            <a:stCxn id="22" idx="1"/>
            <a:endCxn id="26" idx="3"/>
          </p:cNvCxnSpPr>
          <p:nvPr/>
        </p:nvCxnSpPr>
        <p:spPr>
          <a:xfrm flipH="1">
            <a:off x="6680406" y="5127669"/>
            <a:ext cx="518202" cy="18422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631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6"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 Process Communications(IPC)</a:t>
            </a:r>
            <a:endParaRPr lang="en-IN" dirty="0"/>
          </a:p>
        </p:txBody>
      </p:sp>
      <p:sp>
        <p:nvSpPr>
          <p:cNvPr id="3" name="Text Placeholder 2"/>
          <p:cNvSpPr>
            <a:spLocks noGrp="1"/>
          </p:cNvSpPr>
          <p:nvPr>
            <p:ph type="body" idx="1"/>
          </p:nvPr>
        </p:nvSpPr>
        <p:spPr/>
        <p:txBody>
          <a:bodyPr/>
          <a:lstStyle/>
          <a:p>
            <a:r>
              <a:rPr lang="en-US" dirty="0"/>
              <a:t>Processes in a system can be independent or cooperating.</a:t>
            </a:r>
          </a:p>
          <a:p>
            <a:pPr marL="819150" lvl="1">
              <a:buFont typeface="+mj-lt"/>
              <a:buAutoNum type="arabicPeriod"/>
            </a:pPr>
            <a:r>
              <a:rPr lang="en-US" i="1" dirty="0">
                <a:solidFill>
                  <a:srgbClr val="FF0000"/>
                </a:solidFill>
              </a:rPr>
              <a:t>Independent process </a:t>
            </a:r>
            <a:r>
              <a:rPr lang="en-US" dirty="0"/>
              <a:t>cannot affect or be affected by the execution of another process.</a:t>
            </a:r>
          </a:p>
          <a:p>
            <a:pPr marL="819150" lvl="1">
              <a:buFont typeface="+mj-lt"/>
              <a:buAutoNum type="arabicPeriod"/>
            </a:pPr>
            <a:r>
              <a:rPr lang="en-US" i="1" dirty="0">
                <a:solidFill>
                  <a:srgbClr val="FF0000"/>
                </a:solidFill>
              </a:rPr>
              <a:t>Cooperating process </a:t>
            </a:r>
            <a:r>
              <a:rPr lang="en-US" dirty="0"/>
              <a:t>can affect or be affected by the execution of another process</a:t>
            </a:r>
            <a:r>
              <a:rPr lang="en-US" dirty="0" smtClean="0"/>
              <a:t>.</a:t>
            </a:r>
            <a:endParaRPr lang="en-US" dirty="0"/>
          </a:p>
          <a:p>
            <a:r>
              <a:rPr lang="en-US" dirty="0"/>
              <a:t>Cooperating processes need inter process communication mechanisms</a:t>
            </a:r>
            <a:r>
              <a:rPr lang="en-US" dirty="0" smtClean="0"/>
              <a:t>.</a:t>
            </a:r>
            <a:endParaRPr lang="en-US" dirty="0"/>
          </a:p>
        </p:txBody>
      </p:sp>
    </p:spTree>
    <p:extLst>
      <p:ext uri="{BB962C8B-B14F-4D97-AF65-F5344CB8AC3E}">
        <p14:creationId xmlns:p14="http://schemas.microsoft.com/office/powerpoint/2010/main" val="10053493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Instruction</a:t>
            </a:r>
          </a:p>
        </p:txBody>
      </p:sp>
      <p:sp>
        <p:nvSpPr>
          <p:cNvPr id="3" name="Content Placeholder 2"/>
          <p:cNvSpPr>
            <a:spLocks noGrp="1"/>
          </p:cNvSpPr>
          <p:nvPr>
            <p:ph idx="1"/>
          </p:nvPr>
        </p:nvSpPr>
        <p:spPr>
          <a:xfrm>
            <a:off x="838200" y="1534679"/>
            <a:ext cx="10515600" cy="4351338"/>
          </a:xfrm>
        </p:spPr>
        <p:txBody>
          <a:bodyPr/>
          <a:lstStyle/>
          <a:p>
            <a:r>
              <a:rPr lang="en-US" dirty="0" smtClean="0"/>
              <a:t>Algorithm</a:t>
            </a:r>
          </a:p>
          <a:p>
            <a:pPr marL="0" indent="0">
              <a:buNone/>
            </a:pPr>
            <a:r>
              <a:rPr lang="en-US" dirty="0" smtClean="0"/>
              <a:t>     </a:t>
            </a:r>
            <a:r>
              <a:rPr lang="en-US" dirty="0" err="1" smtClean="0"/>
              <a:t>enter_region</a:t>
            </a:r>
            <a:r>
              <a:rPr lang="en-US" dirty="0" smtClean="0"/>
              <a:t>:</a:t>
            </a:r>
            <a:r>
              <a:rPr lang="en-US" dirty="0">
                <a:solidFill>
                  <a:srgbClr val="FF0000"/>
                </a:solidFill>
              </a:rPr>
              <a:t> </a:t>
            </a:r>
            <a:r>
              <a:rPr lang="en-US" dirty="0" smtClean="0">
                <a:solidFill>
                  <a:srgbClr val="FF0000"/>
                </a:solidFill>
              </a:rPr>
              <a:t>     </a:t>
            </a:r>
            <a:r>
              <a:rPr lang="en-US" sz="1800" dirty="0">
                <a:solidFill>
                  <a:srgbClr val="FF0000"/>
                </a:solidFill>
              </a:rPr>
              <a:t>(Before entering its critical region, process calls </a:t>
            </a:r>
            <a:r>
              <a:rPr lang="en-US" sz="1800" dirty="0" err="1">
                <a:solidFill>
                  <a:srgbClr val="FF0000"/>
                </a:solidFill>
              </a:rPr>
              <a:t>enter_region</a:t>
            </a:r>
            <a:r>
              <a:rPr lang="en-US" sz="1800" dirty="0">
                <a:solidFill>
                  <a:srgbClr val="FF0000"/>
                </a:solidFill>
              </a:rPr>
              <a:t>)</a:t>
            </a:r>
            <a:endParaRPr lang="en-US" sz="1800" dirty="0"/>
          </a:p>
          <a:p>
            <a:pPr marL="0" indent="0">
              <a:buNone/>
            </a:pPr>
            <a:r>
              <a:rPr lang="en-US" dirty="0" smtClean="0"/>
              <a:t>	MOVE </a:t>
            </a:r>
            <a:r>
              <a:rPr lang="en-US" dirty="0"/>
              <a:t>REGISTER,#1	</a:t>
            </a:r>
            <a:r>
              <a:rPr lang="en-US" sz="2200" dirty="0"/>
              <a:t>|put 1 in the register</a:t>
            </a:r>
          </a:p>
          <a:p>
            <a:pPr marL="0" indent="0">
              <a:buNone/>
            </a:pPr>
            <a:r>
              <a:rPr lang="en-US" dirty="0" smtClean="0"/>
              <a:t>	XCHG </a:t>
            </a:r>
            <a:r>
              <a:rPr lang="en-US" dirty="0"/>
              <a:t>REGISTER,LOCK	</a:t>
            </a:r>
            <a:r>
              <a:rPr lang="en-US" sz="2200" dirty="0"/>
              <a:t>|swap content of register &amp; lock variable</a:t>
            </a:r>
          </a:p>
          <a:p>
            <a:pPr marL="0" indent="0">
              <a:buNone/>
            </a:pPr>
            <a:r>
              <a:rPr lang="en-US" dirty="0" smtClean="0"/>
              <a:t>	CMP </a:t>
            </a:r>
            <a:r>
              <a:rPr lang="en-US" dirty="0"/>
              <a:t>REGISTER,#</a:t>
            </a:r>
            <a:r>
              <a:rPr lang="en-US" dirty="0" smtClean="0"/>
              <a:t>0</a:t>
            </a:r>
            <a:r>
              <a:rPr lang="en-US" dirty="0"/>
              <a:t>	</a:t>
            </a:r>
            <a:r>
              <a:rPr lang="en-US" sz="2200" dirty="0"/>
              <a:t>|was lock variable 0?</a:t>
            </a:r>
          </a:p>
          <a:p>
            <a:pPr marL="0" indent="0">
              <a:buNone/>
            </a:pPr>
            <a:r>
              <a:rPr lang="en-US" dirty="0" smtClean="0"/>
              <a:t>	JNE </a:t>
            </a:r>
            <a:r>
              <a:rPr lang="en-US" dirty="0" err="1" smtClean="0"/>
              <a:t>enter_region</a:t>
            </a:r>
            <a:r>
              <a:rPr lang="en-US" dirty="0"/>
              <a:t>	</a:t>
            </a:r>
            <a:r>
              <a:rPr lang="en-US" sz="2200" dirty="0"/>
              <a:t>|if it was nonzero, lock was set, so loop</a:t>
            </a:r>
          </a:p>
          <a:p>
            <a:pPr marL="0" indent="0">
              <a:buNone/>
            </a:pPr>
            <a:r>
              <a:rPr lang="en-US" dirty="0" smtClean="0"/>
              <a:t>	RET		</a:t>
            </a:r>
            <a:r>
              <a:rPr lang="en-US" dirty="0"/>
              <a:t>	</a:t>
            </a:r>
            <a:r>
              <a:rPr lang="en-US" sz="2200" dirty="0"/>
              <a:t>|return to caller: critical region entered</a:t>
            </a:r>
          </a:p>
          <a:p>
            <a:pPr marL="0" indent="0">
              <a:buNone/>
            </a:pPr>
            <a:r>
              <a:rPr lang="en-US" dirty="0" smtClean="0"/>
              <a:t>     </a:t>
            </a:r>
            <a:r>
              <a:rPr lang="en-US" dirty="0" err="1" smtClean="0"/>
              <a:t>leave_region</a:t>
            </a:r>
            <a:r>
              <a:rPr lang="en-US" dirty="0" smtClean="0"/>
              <a:t>:</a:t>
            </a:r>
            <a:r>
              <a:rPr lang="en-US" dirty="0">
                <a:solidFill>
                  <a:srgbClr val="FF0000"/>
                </a:solidFill>
              </a:rPr>
              <a:t> </a:t>
            </a:r>
            <a:r>
              <a:rPr lang="en-US" dirty="0" smtClean="0">
                <a:solidFill>
                  <a:srgbClr val="FF0000"/>
                </a:solidFill>
              </a:rPr>
              <a:t>     </a:t>
            </a:r>
            <a:r>
              <a:rPr lang="en-US" sz="1800" dirty="0">
                <a:solidFill>
                  <a:srgbClr val="FF0000"/>
                </a:solidFill>
              </a:rPr>
              <a:t>(When process wants to leave critical region, it calls </a:t>
            </a:r>
            <a:r>
              <a:rPr lang="en-US" sz="1800" dirty="0" err="1">
                <a:solidFill>
                  <a:srgbClr val="FF0000"/>
                </a:solidFill>
              </a:rPr>
              <a:t>leave_region</a:t>
            </a:r>
            <a:r>
              <a:rPr lang="en-US" sz="1800" dirty="0">
                <a:solidFill>
                  <a:srgbClr val="FF0000"/>
                </a:solidFill>
              </a:rPr>
              <a:t>)</a:t>
            </a:r>
            <a:endParaRPr lang="en-US" sz="1800" dirty="0"/>
          </a:p>
          <a:p>
            <a:pPr marL="0" indent="0">
              <a:buNone/>
            </a:pPr>
            <a:r>
              <a:rPr lang="en-US" dirty="0" smtClean="0"/>
              <a:t>	MOVE </a:t>
            </a:r>
            <a:r>
              <a:rPr lang="en-US" dirty="0"/>
              <a:t>LOCK,#0	 </a:t>
            </a:r>
            <a:r>
              <a:rPr lang="en-US" sz="2200" dirty="0"/>
              <a:t>|store 0 in lock variable 	</a:t>
            </a:r>
          </a:p>
          <a:p>
            <a:pPr marL="0" indent="0">
              <a:buNone/>
            </a:pPr>
            <a:r>
              <a:rPr lang="en-US" dirty="0" smtClean="0"/>
              <a:t>	RET		</a:t>
            </a:r>
            <a:r>
              <a:rPr lang="en-US" dirty="0"/>
              <a:t>	 </a:t>
            </a:r>
            <a:r>
              <a:rPr lang="en-US" sz="2200" dirty="0"/>
              <a:t>|return to caller</a:t>
            </a:r>
          </a:p>
        </p:txBody>
      </p:sp>
    </p:spTree>
    <p:extLst>
      <p:ext uri="{BB962C8B-B14F-4D97-AF65-F5344CB8AC3E}">
        <p14:creationId xmlns:p14="http://schemas.microsoft.com/office/powerpoint/2010/main" val="392929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a:t>
            </a:r>
            <a:r>
              <a:rPr lang="ja-JP" altLang="en-US" dirty="0"/>
              <a:t>’</a:t>
            </a:r>
            <a:r>
              <a:rPr lang="en-US" altLang="ja-JP" dirty="0"/>
              <a:t>s Solution</a:t>
            </a:r>
            <a:endParaRPr lang="en-IN" dirty="0"/>
          </a:p>
        </p:txBody>
      </p:sp>
      <p:sp>
        <p:nvSpPr>
          <p:cNvPr id="3" name="Text Placeholder 2"/>
          <p:cNvSpPr>
            <a:spLocks noGrp="1"/>
          </p:cNvSpPr>
          <p:nvPr>
            <p:ph type="body" idx="1"/>
          </p:nvPr>
        </p:nvSpPr>
        <p:spPr>
          <a:xfrm>
            <a:off x="838200" y="1534679"/>
            <a:ext cx="10515600" cy="4893830"/>
          </a:xfrm>
        </p:spPr>
        <p:txBody>
          <a:bodyPr/>
          <a:lstStyle/>
          <a:p>
            <a:pPr algn="just"/>
            <a:r>
              <a:rPr lang="en-US" dirty="0"/>
              <a:t>Peterson's algorithm (or Peterson's solution) is a concurrent programming </a:t>
            </a:r>
            <a:r>
              <a:rPr lang="en-US" dirty="0">
                <a:solidFill>
                  <a:srgbClr val="FF0000"/>
                </a:solidFill>
              </a:rPr>
              <a:t>algorithm for mutual exclusion </a:t>
            </a:r>
            <a:r>
              <a:rPr lang="en-US" dirty="0"/>
              <a:t>that allows two or more processes to share a single-use resource </a:t>
            </a:r>
            <a:r>
              <a:rPr lang="en-US" dirty="0">
                <a:solidFill>
                  <a:srgbClr val="FF0000"/>
                </a:solidFill>
              </a:rPr>
              <a:t>without conflict, </a:t>
            </a:r>
            <a:r>
              <a:rPr lang="en-US" dirty="0"/>
              <a:t>using only shared memory for communication</a:t>
            </a:r>
            <a:r>
              <a:rPr lang="en-US" dirty="0" smtClean="0"/>
              <a:t>.</a:t>
            </a:r>
          </a:p>
          <a:p>
            <a:pPr>
              <a:tabLst>
                <a:tab pos="739775" algn="l"/>
                <a:tab pos="1020763" algn="l"/>
                <a:tab pos="1257300" algn="l"/>
              </a:tabLst>
            </a:pPr>
            <a:r>
              <a:rPr lang="en-US" dirty="0" smtClean="0">
                <a:solidFill>
                  <a:srgbClr val="000000"/>
                </a:solidFill>
              </a:rPr>
              <a:t>In the algorithm </a:t>
            </a:r>
            <a:r>
              <a:rPr lang="en-US" dirty="0">
                <a:solidFill>
                  <a:srgbClr val="000000"/>
                </a:solidFill>
              </a:rPr>
              <a:t>two processes share two variables:</a:t>
            </a:r>
          </a:p>
          <a:p>
            <a:pPr lvl="1">
              <a:tabLst>
                <a:tab pos="739775" algn="l"/>
                <a:tab pos="1020763" algn="l"/>
                <a:tab pos="1257300" algn="l"/>
              </a:tabLst>
            </a:pPr>
            <a:r>
              <a:rPr lang="en-US" b="1" dirty="0" err="1">
                <a:latin typeface="Courier New" panose="02070309020205020404" pitchFamily="49" charset="0"/>
              </a:rPr>
              <a:t>int</a:t>
            </a:r>
            <a:r>
              <a:rPr lang="en-US" b="1" dirty="0">
                <a:latin typeface="Courier New" panose="02070309020205020404" pitchFamily="49" charset="0"/>
              </a:rPr>
              <a:t> turn; </a:t>
            </a:r>
          </a:p>
          <a:p>
            <a:pPr lvl="1">
              <a:tabLst>
                <a:tab pos="739775" algn="l"/>
                <a:tab pos="1020763" algn="l"/>
                <a:tab pos="1257300" algn="l"/>
              </a:tabLst>
            </a:pPr>
            <a:r>
              <a:rPr lang="en-US" b="1" dirty="0">
                <a:latin typeface="Courier New" panose="02070309020205020404" pitchFamily="49" charset="0"/>
              </a:rPr>
              <a:t>Boolean flag[2]</a:t>
            </a:r>
          </a:p>
          <a:p>
            <a:pPr algn="just"/>
            <a:r>
              <a:rPr lang="en-US" dirty="0">
                <a:solidFill>
                  <a:srgbClr val="000000"/>
                </a:solidFill>
              </a:rPr>
              <a:t>The variable </a:t>
            </a:r>
            <a:r>
              <a:rPr lang="en-US" sz="2400" b="1" dirty="0">
                <a:latin typeface="Courier New" panose="02070309020205020404" pitchFamily="49" charset="0"/>
                <a:cs typeface="Courier New" panose="02070309020205020404" pitchFamily="49" charset="0"/>
              </a:rPr>
              <a:t>turn</a:t>
            </a:r>
            <a:r>
              <a:rPr lang="en-US" dirty="0">
                <a:solidFill>
                  <a:srgbClr val="000000"/>
                </a:solidFill>
              </a:rPr>
              <a:t> indicates </a:t>
            </a:r>
            <a:r>
              <a:rPr lang="en-US" b="1" dirty="0">
                <a:solidFill>
                  <a:srgbClr val="000000"/>
                </a:solidFill>
              </a:rPr>
              <a:t>whose turn it is </a:t>
            </a:r>
            <a:r>
              <a:rPr lang="en-US" dirty="0">
                <a:solidFill>
                  <a:srgbClr val="000000"/>
                </a:solidFill>
              </a:rPr>
              <a:t>to enter the critical </a:t>
            </a:r>
            <a:r>
              <a:rPr lang="en-US" dirty="0" smtClean="0">
                <a:solidFill>
                  <a:srgbClr val="000000"/>
                </a:solidFill>
              </a:rPr>
              <a:t>section.</a:t>
            </a:r>
            <a:endParaRPr lang="en-US" sz="1050" dirty="0">
              <a:solidFill>
                <a:srgbClr val="000000"/>
              </a:solidFill>
            </a:endParaRPr>
          </a:p>
          <a:p>
            <a:pPr algn="just"/>
            <a:r>
              <a:rPr lang="en-US" dirty="0">
                <a:solidFill>
                  <a:srgbClr val="000000"/>
                </a:solidFill>
              </a:rPr>
              <a:t>The </a:t>
            </a:r>
            <a:r>
              <a:rPr lang="en-US" sz="2400" b="1" dirty="0">
                <a:latin typeface="Courier New" panose="02070309020205020404" pitchFamily="49" charset="0"/>
                <a:cs typeface="Courier New" panose="02070309020205020404" pitchFamily="49" charset="0"/>
              </a:rPr>
              <a:t>flag</a:t>
            </a:r>
            <a:r>
              <a:rPr lang="en-US" b="1" dirty="0">
                <a:latin typeface="Courier New" panose="02070309020205020404" pitchFamily="49" charset="0"/>
                <a:cs typeface="Courier New" panose="02070309020205020404" pitchFamily="49" charset="0"/>
              </a:rPr>
              <a:t> </a:t>
            </a:r>
            <a:r>
              <a:rPr lang="en-US" dirty="0">
                <a:solidFill>
                  <a:srgbClr val="000000"/>
                </a:solidFill>
              </a:rPr>
              <a:t>array is used to indicate if a process is </a:t>
            </a:r>
            <a:r>
              <a:rPr lang="en-US" b="1" dirty="0">
                <a:solidFill>
                  <a:srgbClr val="000000"/>
                </a:solidFill>
              </a:rPr>
              <a:t>ready</a:t>
            </a:r>
            <a:r>
              <a:rPr lang="en-US" dirty="0">
                <a:solidFill>
                  <a:srgbClr val="000000"/>
                </a:solidFill>
              </a:rPr>
              <a:t> to enter the critical section. </a:t>
            </a:r>
            <a:r>
              <a:rPr lang="en-US" sz="2400" b="1" dirty="0">
                <a:latin typeface="Courier New" panose="02070309020205020404" pitchFamily="49" charset="0"/>
                <a:cs typeface="Courier New" panose="02070309020205020404" pitchFamily="49" charset="0"/>
              </a:rPr>
              <a:t>flag[</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 </a:t>
            </a:r>
            <a:r>
              <a:rPr lang="en-US" sz="2400" b="1" i="1" dirty="0">
                <a:latin typeface="Courier New" panose="02070309020205020404" pitchFamily="49" charset="0"/>
                <a:cs typeface="Courier New" panose="02070309020205020404" pitchFamily="49" charset="0"/>
              </a:rPr>
              <a:t>true</a:t>
            </a:r>
            <a:r>
              <a:rPr lang="en-US" sz="2400" dirty="0">
                <a:solidFill>
                  <a:srgbClr val="000000"/>
                </a:solidFill>
              </a:rPr>
              <a:t>  </a:t>
            </a:r>
            <a:r>
              <a:rPr lang="en-US" dirty="0">
                <a:solidFill>
                  <a:srgbClr val="000000"/>
                </a:solidFill>
              </a:rPr>
              <a:t>implies that process </a:t>
            </a:r>
            <a:r>
              <a:rPr lang="en-US" sz="3200" b="1" dirty="0">
                <a:solidFill>
                  <a:srgbClr val="000000"/>
                </a:solidFill>
                <a:latin typeface="Courier New" panose="02070309020205020404" pitchFamily="49" charset="0"/>
                <a:cs typeface="Courier New" panose="02070309020205020404" pitchFamily="49" charset="0"/>
              </a:rPr>
              <a:t>P</a:t>
            </a:r>
            <a:r>
              <a:rPr lang="en-US" sz="3200" b="1" baseline="-25000" dirty="0">
                <a:solidFill>
                  <a:srgbClr val="000000"/>
                </a:solidFill>
                <a:latin typeface="Courier New" panose="02070309020205020404" pitchFamily="49" charset="0"/>
                <a:cs typeface="Courier New" panose="02070309020205020404" pitchFamily="49" charset="0"/>
              </a:rPr>
              <a:t>i</a:t>
            </a:r>
            <a:r>
              <a:rPr lang="en-US" dirty="0">
                <a:solidFill>
                  <a:srgbClr val="000000"/>
                </a:solidFill>
              </a:rPr>
              <a:t> is ready!</a:t>
            </a:r>
          </a:p>
          <a:p>
            <a:pPr algn="just"/>
            <a:endParaRPr lang="en-US" dirty="0"/>
          </a:p>
          <a:p>
            <a:endParaRPr lang="en-IN" dirty="0"/>
          </a:p>
        </p:txBody>
      </p:sp>
    </p:spTree>
    <p:extLst>
      <p:ext uri="{BB962C8B-B14F-4D97-AF65-F5344CB8AC3E}">
        <p14:creationId xmlns:p14="http://schemas.microsoft.com/office/powerpoint/2010/main" val="25719736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8996" y="1150246"/>
            <a:ext cx="8918658" cy="1371600"/>
          </a:xfrm>
        </p:spPr>
        <p:txBody>
          <a:bodyPr/>
          <a:lstStyle/>
          <a:p>
            <a:r>
              <a:rPr lang="en-US" dirty="0" smtClean="0"/>
              <a:t>Process-0               Process-1</a:t>
            </a:r>
            <a:endParaRPr lang="en-US" dirty="0"/>
          </a:p>
        </p:txBody>
      </p:sp>
      <p:pic>
        <p:nvPicPr>
          <p:cNvPr id="5" name="Content Placeholder 4"/>
          <p:cNvPicPr>
            <a:picLocks noGrp="1" noChangeAspect="1"/>
          </p:cNvPicPr>
          <p:nvPr>
            <p:ph idx="1"/>
          </p:nvPr>
        </p:nvPicPr>
        <p:blipFill>
          <a:blip r:embed="rId2"/>
          <a:stretch>
            <a:fillRect/>
          </a:stretch>
        </p:blipFill>
        <p:spPr>
          <a:xfrm>
            <a:off x="1409906" y="2231403"/>
            <a:ext cx="4191001" cy="4626597"/>
          </a:xfrm>
          <a:prstGeom prst="rect">
            <a:avLst/>
          </a:prstGeom>
          <a:ln w="3175">
            <a:solidFill>
              <a:schemeClr val="tx1"/>
            </a:solidFill>
          </a:ln>
        </p:spPr>
      </p:pic>
      <p:pic>
        <p:nvPicPr>
          <p:cNvPr id="6" name="Picture 5"/>
          <p:cNvPicPr>
            <a:picLocks noChangeAspect="1"/>
          </p:cNvPicPr>
          <p:nvPr/>
        </p:nvPicPr>
        <p:blipFill>
          <a:blip r:embed="rId3"/>
          <a:stretch>
            <a:fillRect/>
          </a:stretch>
        </p:blipFill>
        <p:spPr>
          <a:xfrm>
            <a:off x="6075218" y="2206382"/>
            <a:ext cx="4419600" cy="4651618"/>
          </a:xfrm>
          <a:prstGeom prst="rect">
            <a:avLst/>
          </a:prstGeom>
          <a:ln w="3175">
            <a:solidFill>
              <a:schemeClr val="tx1"/>
            </a:solidFill>
          </a:ln>
        </p:spPr>
      </p:pic>
      <p:sp>
        <p:nvSpPr>
          <p:cNvPr id="7" name="Title 1"/>
          <p:cNvSpPr txBox="1">
            <a:spLocks/>
          </p:cNvSpPr>
          <p:nvPr/>
        </p:nvSpPr>
        <p:spPr>
          <a:xfrm>
            <a:off x="838200" y="365126"/>
            <a:ext cx="10515600" cy="891306"/>
          </a:xfrm>
          <a:prstGeom prst="rect">
            <a:avLst/>
          </a:prstGeom>
        </p:spPr>
        <p:txBody>
          <a:bodyPr lIns="91440" tIns="45720" rIns="91440" bIns="45720" anchor="ctr"/>
          <a:lstStyle>
            <a:lvl1pPr lvl="0" algn="l">
              <a:lnSpc>
                <a:spcPct val="90000"/>
              </a:lnSpc>
              <a:buNone/>
              <a:defRPr sz="4400">
                <a:solidFill>
                  <a:schemeClr val="tx1"/>
                </a:solidFill>
                <a:latin typeface="Tw Cen MT"/>
              </a:defRPr>
            </a:lvl1pPr>
          </a:lstStyle>
          <a:p>
            <a:r>
              <a:rPr lang="en-US" kern="0" dirty="0" smtClean="0"/>
              <a:t>Peterson</a:t>
            </a:r>
            <a:r>
              <a:rPr lang="ja-JP" altLang="en-US" kern="0" dirty="0" smtClean="0"/>
              <a:t>’</a:t>
            </a:r>
            <a:r>
              <a:rPr lang="en-US" altLang="ja-JP" kern="0" dirty="0" smtClean="0"/>
              <a:t>s Solution</a:t>
            </a:r>
            <a:r>
              <a:rPr lang="en-US" altLang="ja-JP" sz="2800" kern="0" dirty="0" smtClean="0"/>
              <a:t>(cont.)</a:t>
            </a:r>
            <a:endParaRPr lang="en-IN" kern="0" dirty="0"/>
          </a:p>
        </p:txBody>
      </p:sp>
    </p:spTree>
    <p:extLst>
      <p:ext uri="{BB962C8B-B14F-4D97-AF65-F5344CB8AC3E}">
        <p14:creationId xmlns:p14="http://schemas.microsoft.com/office/powerpoint/2010/main" val="157557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Font typeface="Wingdings" panose="05000000000000000000" pitchFamily="2" charset="2"/>
              <a:buChar char="Ø"/>
            </a:pPr>
            <a:r>
              <a:rPr lang="en-IN" sz="3200" b="1" dirty="0" smtClean="0"/>
              <a:t>Three Essential Criteria</a:t>
            </a:r>
          </a:p>
          <a:p>
            <a:pPr marL="0" indent="0" algn="just">
              <a:buNone/>
            </a:pPr>
            <a:r>
              <a:rPr lang="en-US" b="1" dirty="0" smtClean="0"/>
              <a:t>[1] Mutual </a:t>
            </a:r>
            <a:r>
              <a:rPr lang="en-US" b="1" dirty="0"/>
              <a:t>exclusion</a:t>
            </a:r>
          </a:p>
          <a:p>
            <a:pPr marL="342900" indent="-342900" algn="just">
              <a:buFont typeface="Arial" panose="020B0604020202020204" pitchFamily="34" charset="0"/>
              <a:buChar char="•"/>
            </a:pPr>
            <a:r>
              <a:rPr lang="en-US" dirty="0"/>
              <a:t>P0 and P1 can </a:t>
            </a:r>
            <a:r>
              <a:rPr lang="en-US" dirty="0">
                <a:solidFill>
                  <a:srgbClr val="FF0000"/>
                </a:solidFill>
              </a:rPr>
              <a:t>never</a:t>
            </a:r>
            <a:r>
              <a:rPr lang="en-US" dirty="0"/>
              <a:t> be in the critical section at the </a:t>
            </a:r>
            <a:r>
              <a:rPr lang="en-US" dirty="0">
                <a:solidFill>
                  <a:srgbClr val="FF0000"/>
                </a:solidFill>
              </a:rPr>
              <a:t>same time</a:t>
            </a:r>
            <a:r>
              <a:rPr lang="en-US" dirty="0"/>
              <a:t>: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If P0 is in its critical section, then flag[0] is true. In addition, either flag[1] is false (meaning P1 has left its critical section), or turn is 0.</a:t>
            </a:r>
          </a:p>
          <a:p>
            <a:pPr>
              <a:buFont typeface="Arial" panose="020B0604020202020204" pitchFamily="34" charset="0"/>
              <a:buChar char="•"/>
            </a:pPr>
            <a:endParaRPr lang="en-IN" dirty="0"/>
          </a:p>
        </p:txBody>
      </p:sp>
      <p:sp>
        <p:nvSpPr>
          <p:cNvPr id="4" name="Title 1"/>
          <p:cNvSpPr txBox="1">
            <a:spLocks noGrp="1"/>
          </p:cNvSpPr>
          <p:nvPr>
            <p:ph type="title"/>
          </p:nvPr>
        </p:nvSpPr>
        <p:spPr>
          <a:prstGeom prst="rect">
            <a:avLst/>
          </a:prstGeom>
        </p:spPr>
        <p:txBody>
          <a:bodyPr lIns="91440" tIns="45720" rIns="91440" bIns="45720" anchor="ctr"/>
          <a:lstStyle>
            <a:lvl1pPr lvl="0" algn="l">
              <a:lnSpc>
                <a:spcPct val="90000"/>
              </a:lnSpc>
              <a:buNone/>
              <a:defRPr sz="4400">
                <a:solidFill>
                  <a:schemeClr val="tx1"/>
                </a:solidFill>
                <a:latin typeface="Tw Cen MT"/>
              </a:defRPr>
            </a:lvl1pPr>
          </a:lstStyle>
          <a:p>
            <a:r>
              <a:rPr lang="en-US" kern="0" dirty="0" smtClean="0"/>
              <a:t>Peterson</a:t>
            </a:r>
            <a:r>
              <a:rPr lang="ja-JP" altLang="en-US" kern="0" dirty="0" smtClean="0"/>
              <a:t>’</a:t>
            </a:r>
            <a:r>
              <a:rPr lang="en-US" altLang="ja-JP" kern="0" dirty="0" smtClean="0"/>
              <a:t>s Solution</a:t>
            </a:r>
            <a:r>
              <a:rPr lang="en-US" altLang="ja-JP" sz="2800" kern="0" dirty="0" smtClean="0"/>
              <a:t>(cont.)</a:t>
            </a:r>
            <a:endParaRPr lang="en-IN" kern="0" dirty="0"/>
          </a:p>
        </p:txBody>
      </p:sp>
    </p:spTree>
    <p:extLst>
      <p:ext uri="{BB962C8B-B14F-4D97-AF65-F5344CB8AC3E}">
        <p14:creationId xmlns:p14="http://schemas.microsoft.com/office/powerpoint/2010/main" val="3372159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482436"/>
            <a:ext cx="10515600" cy="4694527"/>
          </a:xfrm>
        </p:spPr>
        <p:txBody>
          <a:bodyPr/>
          <a:lstStyle/>
          <a:p>
            <a:pPr marL="0" indent="0" algn="just">
              <a:buNone/>
            </a:pPr>
            <a:r>
              <a:rPr lang="en-US" b="1" dirty="0" smtClean="0"/>
              <a:t>[2] Progress</a:t>
            </a:r>
            <a:endParaRPr lang="en-US" dirty="0"/>
          </a:p>
          <a:p>
            <a:pPr marL="342900" indent="-342900" algn="just">
              <a:buFont typeface="Arial" panose="020B0604020202020204" pitchFamily="34" charset="0"/>
              <a:buChar char="•"/>
            </a:pPr>
            <a:r>
              <a:rPr lang="en-US" dirty="0"/>
              <a:t>if </a:t>
            </a:r>
            <a:r>
              <a:rPr lang="en-US" dirty="0">
                <a:solidFill>
                  <a:srgbClr val="FF0000"/>
                </a:solidFill>
              </a:rPr>
              <a:t>no process is executing</a:t>
            </a:r>
            <a:r>
              <a:rPr lang="en-US" dirty="0"/>
              <a:t> in its critical section and some processes wish to enter their critical sections, </a:t>
            </a:r>
          </a:p>
          <a:p>
            <a:pPr marL="342900" indent="-342900" algn="just">
              <a:buFont typeface="Arial" panose="020B0604020202020204" pitchFamily="34" charset="0"/>
              <a:buChar char="•"/>
            </a:pPr>
            <a:r>
              <a:rPr lang="en-US" dirty="0"/>
              <a:t>then only those processes that are not executing in their remainder sections </a:t>
            </a:r>
            <a:r>
              <a:rPr lang="en-US" dirty="0">
                <a:solidFill>
                  <a:srgbClr val="FF0000"/>
                </a:solidFill>
              </a:rPr>
              <a:t>can participate in making the decision</a:t>
            </a:r>
            <a:r>
              <a:rPr lang="en-US" dirty="0"/>
              <a:t> as to which process will enter its critical section next</a:t>
            </a:r>
            <a:r>
              <a:rPr lang="en-US" dirty="0" smtClean="0"/>
              <a:t>.</a:t>
            </a:r>
          </a:p>
          <a:p>
            <a:pPr marL="342900" indent="-342900" algn="just">
              <a:buFont typeface="Arial" panose="020B0604020202020204" pitchFamily="34" charset="0"/>
              <a:buChar char="•"/>
            </a:pPr>
            <a:endParaRPr lang="en-US" dirty="0" smtClean="0"/>
          </a:p>
          <a:p>
            <a:pPr marL="0" indent="0" algn="just">
              <a:buNone/>
            </a:pPr>
            <a:r>
              <a:rPr lang="en-US" b="1" dirty="0"/>
              <a:t>[3] Bounded waiting</a:t>
            </a:r>
          </a:p>
          <a:p>
            <a:pPr marL="342900" indent="-342900" algn="just">
              <a:buFont typeface="Arial" panose="020B0604020202020204" pitchFamily="34" charset="0"/>
              <a:buChar char="•"/>
            </a:pPr>
            <a:r>
              <a:rPr lang="en-US" dirty="0"/>
              <a:t>Bounded waiting means that the number of times a </a:t>
            </a:r>
            <a:r>
              <a:rPr lang="en-US" dirty="0">
                <a:solidFill>
                  <a:srgbClr val="FF0000"/>
                </a:solidFill>
              </a:rPr>
              <a:t>process is bypassed by another process </a:t>
            </a:r>
            <a:r>
              <a:rPr lang="en-US" dirty="0"/>
              <a:t>after it has indicated its desire to enter the critical section is bounded by a function of the number of processes in the system.</a:t>
            </a:r>
          </a:p>
          <a:p>
            <a:pPr marL="0" indent="0" algn="just">
              <a:buNone/>
            </a:pPr>
            <a:endParaRPr lang="en-US" dirty="0"/>
          </a:p>
          <a:p>
            <a:endParaRPr lang="en-IN" dirty="0"/>
          </a:p>
        </p:txBody>
      </p:sp>
    </p:spTree>
    <p:extLst>
      <p:ext uri="{BB962C8B-B14F-4D97-AF65-F5344CB8AC3E}">
        <p14:creationId xmlns:p14="http://schemas.microsoft.com/office/powerpoint/2010/main" val="13656253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inversion problem</a:t>
            </a:r>
          </a:p>
        </p:txBody>
      </p:sp>
      <p:sp>
        <p:nvSpPr>
          <p:cNvPr id="3" name="Content Placeholder 2"/>
          <p:cNvSpPr>
            <a:spLocks noGrp="1"/>
          </p:cNvSpPr>
          <p:nvPr>
            <p:ph idx="1"/>
          </p:nvPr>
        </p:nvSpPr>
        <p:spPr/>
        <p:txBody>
          <a:bodyPr/>
          <a:lstStyle/>
          <a:p>
            <a:pPr algn="just"/>
            <a:r>
              <a:rPr lang="en-US" dirty="0"/>
              <a:t>Priority inversion means the execution of a high priority process/thread is blocked by a lower priority process/thread.</a:t>
            </a:r>
          </a:p>
          <a:p>
            <a:pPr algn="just"/>
            <a:r>
              <a:rPr lang="en-US" dirty="0"/>
              <a:t>Consider a computer with two processes, H having high priority and L having low priority.</a:t>
            </a:r>
          </a:p>
          <a:p>
            <a:pPr algn="just"/>
            <a:r>
              <a:rPr lang="en-US" dirty="0"/>
              <a:t>The scheduling rules are such that H runs first then L will run</a:t>
            </a:r>
            <a:r>
              <a:rPr lang="en-US" dirty="0" smtClean="0"/>
              <a:t>.</a:t>
            </a:r>
            <a:endParaRPr lang="en-US" dirty="0"/>
          </a:p>
        </p:txBody>
      </p:sp>
    </p:spTree>
    <p:extLst>
      <p:ext uri="{BB962C8B-B14F-4D97-AF65-F5344CB8AC3E}">
        <p14:creationId xmlns:p14="http://schemas.microsoft.com/office/powerpoint/2010/main" val="35899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inversion problem</a:t>
            </a:r>
          </a:p>
        </p:txBody>
      </p:sp>
      <p:sp>
        <p:nvSpPr>
          <p:cNvPr id="3" name="Content Placeholder 2"/>
          <p:cNvSpPr>
            <a:spLocks noGrp="1"/>
          </p:cNvSpPr>
          <p:nvPr>
            <p:ph idx="1"/>
          </p:nvPr>
        </p:nvSpPr>
        <p:spPr>
          <a:xfrm>
            <a:off x="838200" y="1516841"/>
            <a:ext cx="10515600" cy="4351338"/>
          </a:xfrm>
        </p:spPr>
        <p:txBody>
          <a:bodyPr/>
          <a:lstStyle/>
          <a:p>
            <a:pPr algn="just"/>
            <a:r>
              <a:rPr lang="en-US" dirty="0" smtClean="0"/>
              <a:t>At </a:t>
            </a:r>
            <a:r>
              <a:rPr lang="en-US" dirty="0"/>
              <a:t>a certain moment, L is in critical region and H becomes ready to run (e.g. I/O operation complete). </a:t>
            </a:r>
          </a:p>
          <a:p>
            <a:pPr algn="just"/>
            <a:r>
              <a:rPr lang="en-US" dirty="0"/>
              <a:t>H now begins busy waiting and waits until L will exit from critical </a:t>
            </a:r>
            <a:r>
              <a:rPr lang="en-US" dirty="0" smtClean="0"/>
              <a:t>region. But </a:t>
            </a:r>
            <a:r>
              <a:rPr lang="en-US" dirty="0"/>
              <a:t>H has highest priority than L so CPU is switched from L to H.</a:t>
            </a:r>
          </a:p>
          <a:p>
            <a:pPr algn="just"/>
            <a:r>
              <a:rPr lang="en-US" dirty="0"/>
              <a:t>Now L will never be scheduled (get CPU) until H is running so L will never get chance to leave the critical region so H loops forever. This situation is called priority inversion problem</a:t>
            </a:r>
            <a:r>
              <a:rPr lang="en-US" dirty="0" smtClean="0"/>
              <a:t>.</a:t>
            </a:r>
            <a:endParaRPr lang="en-US" dirty="0"/>
          </a:p>
        </p:txBody>
      </p:sp>
      <p:cxnSp>
        <p:nvCxnSpPr>
          <p:cNvPr id="4" name="Straight Connector 3"/>
          <p:cNvCxnSpPr/>
          <p:nvPr/>
        </p:nvCxnSpPr>
        <p:spPr>
          <a:xfrm>
            <a:off x="3470564" y="5391148"/>
            <a:ext cx="64008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470564" y="5848348"/>
            <a:ext cx="64008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994564" y="5391148"/>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for prin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2038" y="5427994"/>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process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6648" y="5432757"/>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3200522" y="4391023"/>
            <a:ext cx="540084" cy="914400"/>
          </a:xfrm>
          <a:prstGeom prst="rect">
            <a:avLst/>
          </a:prstGeom>
        </p:spPr>
      </p:pic>
      <p:pic>
        <p:nvPicPr>
          <p:cNvPr id="10" name="Picture 9"/>
          <p:cNvPicPr>
            <a:picLocks noChangeAspect="1"/>
          </p:cNvPicPr>
          <p:nvPr/>
        </p:nvPicPr>
        <p:blipFill>
          <a:blip r:embed="rId5"/>
          <a:stretch>
            <a:fillRect/>
          </a:stretch>
        </p:blipFill>
        <p:spPr>
          <a:xfrm>
            <a:off x="5441996" y="5943600"/>
            <a:ext cx="556708" cy="914400"/>
          </a:xfrm>
          <a:prstGeom prst="rect">
            <a:avLst/>
          </a:prstGeom>
        </p:spPr>
      </p:pic>
      <p:pic>
        <p:nvPicPr>
          <p:cNvPr id="11" name="Picture 10"/>
          <p:cNvPicPr>
            <a:picLocks noChangeAspect="1"/>
          </p:cNvPicPr>
          <p:nvPr/>
        </p:nvPicPr>
        <p:blipFill>
          <a:blip r:embed="rId4"/>
          <a:stretch>
            <a:fillRect/>
          </a:stretch>
        </p:blipFill>
        <p:spPr>
          <a:xfrm>
            <a:off x="4549128" y="4391023"/>
            <a:ext cx="540084" cy="914400"/>
          </a:xfrm>
          <a:prstGeom prst="rect">
            <a:avLst/>
          </a:prstGeom>
        </p:spPr>
      </p:pic>
      <p:cxnSp>
        <p:nvCxnSpPr>
          <p:cNvPr id="13" name="Straight Arrow Connector 12"/>
          <p:cNvCxnSpPr>
            <a:stCxn id="8" idx="0"/>
            <a:endCxn id="9" idx="3"/>
          </p:cNvCxnSpPr>
          <p:nvPr/>
        </p:nvCxnSpPr>
        <p:spPr>
          <a:xfrm flipH="1" flipV="1">
            <a:off x="3740606" y="4848223"/>
            <a:ext cx="666042" cy="5845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endCxn id="11" idx="1"/>
          </p:cNvCxnSpPr>
          <p:nvPr/>
        </p:nvCxnSpPr>
        <p:spPr>
          <a:xfrm flipV="1">
            <a:off x="4392878" y="4848223"/>
            <a:ext cx="156250" cy="5797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21" name="Picture 20"/>
          <p:cNvPicPr>
            <a:picLocks noChangeAspect="1"/>
          </p:cNvPicPr>
          <p:nvPr/>
        </p:nvPicPr>
        <p:blipFill>
          <a:blip r:embed="rId4"/>
          <a:stretch>
            <a:fillRect/>
          </a:stretch>
        </p:blipFill>
        <p:spPr>
          <a:xfrm>
            <a:off x="5441996" y="4400548"/>
            <a:ext cx="540084" cy="914400"/>
          </a:xfrm>
          <a:prstGeom prst="rect">
            <a:avLst/>
          </a:prstGeom>
        </p:spPr>
      </p:pic>
      <p:cxnSp>
        <p:nvCxnSpPr>
          <p:cNvPr id="22" name="Straight Arrow Connector 21"/>
          <p:cNvCxnSpPr>
            <a:stCxn id="8" idx="2"/>
            <a:endCxn id="10" idx="0"/>
          </p:cNvCxnSpPr>
          <p:nvPr/>
        </p:nvCxnSpPr>
        <p:spPr>
          <a:xfrm>
            <a:off x="4406648" y="5792758"/>
            <a:ext cx="1313702" cy="15084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0"/>
          </p:cNvCxnSpPr>
          <p:nvPr/>
        </p:nvCxnSpPr>
        <p:spPr>
          <a:xfrm flipV="1">
            <a:off x="5622038" y="4924422"/>
            <a:ext cx="275696" cy="5035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endCxn id="11" idx="3"/>
          </p:cNvCxnSpPr>
          <p:nvPr/>
        </p:nvCxnSpPr>
        <p:spPr>
          <a:xfrm flipH="1" flipV="1">
            <a:off x="5089212" y="4848224"/>
            <a:ext cx="390304" cy="5751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0658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7"/>
                                        </p:tgtEl>
                                      </p:cBhvr>
                                    </p:animEffect>
                                    <p:set>
                                      <p:cBhvr>
                                        <p:cTn id="55" dur="1" fill="hold">
                                          <p:stCondLst>
                                            <p:cond delay="499"/>
                                          </p:stCondLst>
                                        </p:cTn>
                                        <p:tgtEl>
                                          <p:spTgt spid="2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with Busy Waiting</a:t>
            </a:r>
          </a:p>
        </p:txBody>
      </p:sp>
      <p:sp>
        <p:nvSpPr>
          <p:cNvPr id="3" name="Content Placeholder 2"/>
          <p:cNvSpPr>
            <a:spLocks noGrp="1"/>
          </p:cNvSpPr>
          <p:nvPr>
            <p:ph idx="1"/>
          </p:nvPr>
        </p:nvSpPr>
        <p:spPr/>
        <p:txBody>
          <a:bodyPr>
            <a:normAutofit fontScale="92500" lnSpcReduction="20000"/>
          </a:bodyPr>
          <a:lstStyle/>
          <a:p>
            <a:pPr marL="502920" indent="-457200">
              <a:buFont typeface="+mj-lt"/>
              <a:buAutoNum type="arabicPeriod"/>
            </a:pPr>
            <a:r>
              <a:rPr lang="en-US" dirty="0"/>
              <a:t>Disabling Interrupts</a:t>
            </a:r>
          </a:p>
          <a:p>
            <a:pPr marL="777240" lvl="1"/>
            <a:r>
              <a:rPr lang="en-US" dirty="0">
                <a:solidFill>
                  <a:srgbClr val="0070C0"/>
                </a:solidFill>
              </a:rPr>
              <a:t>is not appropriate as a general mutual exclusion mechanism for user processes</a:t>
            </a:r>
          </a:p>
          <a:p>
            <a:pPr marL="502920" indent="-457200">
              <a:buFont typeface="+mj-lt"/>
              <a:buAutoNum type="arabicPeriod"/>
            </a:pPr>
            <a:r>
              <a:rPr lang="en-US" dirty="0"/>
              <a:t>Lock Variables</a:t>
            </a:r>
          </a:p>
          <a:p>
            <a:pPr marL="777240" lvl="1"/>
            <a:r>
              <a:rPr lang="en-US" dirty="0">
                <a:solidFill>
                  <a:srgbClr val="0070C0"/>
                </a:solidFill>
              </a:rPr>
              <a:t>contains exactly the same fatal flaw that we saw in the spooler directory</a:t>
            </a:r>
          </a:p>
          <a:p>
            <a:pPr marL="502920" indent="-457200">
              <a:buFont typeface="+mj-lt"/>
              <a:buAutoNum type="arabicPeriod"/>
            </a:pPr>
            <a:r>
              <a:rPr lang="en-US" dirty="0"/>
              <a:t>Strict Alternation</a:t>
            </a:r>
          </a:p>
          <a:p>
            <a:pPr marL="777240" lvl="1"/>
            <a:r>
              <a:rPr lang="en-US" dirty="0">
                <a:solidFill>
                  <a:srgbClr val="0070C0"/>
                </a:solidFill>
              </a:rPr>
              <a:t>solution violates condition 3  </a:t>
            </a:r>
            <a:r>
              <a:rPr lang="en-US" dirty="0">
                <a:solidFill>
                  <a:srgbClr val="0070C0"/>
                </a:solidFill>
                <a:sym typeface="Wingdings" panose="05000000000000000000" pitchFamily="2" charset="2"/>
              </a:rPr>
              <a:t> </a:t>
            </a:r>
            <a:r>
              <a:rPr lang="en-US" dirty="0">
                <a:solidFill>
                  <a:srgbClr val="0070C0"/>
                </a:solidFill>
              </a:rPr>
              <a:t>process running outside its critical region blocks other processes.</a:t>
            </a:r>
            <a:endParaRPr lang="en-US" dirty="0"/>
          </a:p>
          <a:p>
            <a:pPr marL="502920" indent="-457200">
              <a:buFont typeface="+mj-lt"/>
              <a:buAutoNum type="arabicPeriod" startAt="4"/>
            </a:pPr>
            <a:r>
              <a:rPr lang="en-US" dirty="0"/>
              <a:t>Peterson's Solution</a:t>
            </a:r>
          </a:p>
          <a:p>
            <a:pPr marL="502920" indent="-457200">
              <a:buFont typeface="+mj-lt"/>
              <a:buAutoNum type="arabicPeriod" startAt="4"/>
            </a:pPr>
            <a:r>
              <a:rPr lang="en-US" dirty="0"/>
              <a:t>The TSL/XCHG instruction</a:t>
            </a:r>
          </a:p>
          <a:p>
            <a:pPr marL="777240" lvl="1"/>
            <a:r>
              <a:rPr lang="en-US" dirty="0">
                <a:solidFill>
                  <a:srgbClr val="0070C0"/>
                </a:solidFill>
              </a:rPr>
              <a:t>Both Peterson’s solution and the solutions using TSL or XCHG are correct.</a:t>
            </a:r>
          </a:p>
          <a:p>
            <a:pPr marL="415290" indent="-457200"/>
            <a:r>
              <a:rPr lang="en-US" u="sng" dirty="0">
                <a:solidFill>
                  <a:srgbClr val="0070C0"/>
                </a:solidFill>
              </a:rPr>
              <a:t>Limitations </a:t>
            </a:r>
          </a:p>
          <a:p>
            <a:pPr marL="1051560" lvl="2" indent="-457200">
              <a:buFont typeface="+mj-lt"/>
              <a:buAutoNum type="romanLcPeriod"/>
            </a:pPr>
            <a:r>
              <a:rPr lang="en-US" dirty="0">
                <a:solidFill>
                  <a:srgbClr val="FF0000"/>
                </a:solidFill>
              </a:rPr>
              <a:t>Busy Waiting : this approach waste CPU time</a:t>
            </a:r>
          </a:p>
          <a:p>
            <a:pPr marL="1051560" lvl="2" indent="-457200">
              <a:buFont typeface="+mj-lt"/>
              <a:buAutoNum type="romanLcPeriod"/>
            </a:pPr>
            <a:r>
              <a:rPr lang="en-US" dirty="0">
                <a:solidFill>
                  <a:srgbClr val="FF0000"/>
                </a:solidFill>
              </a:rPr>
              <a:t>Priority Inversion Problem : a low-priority process blocks a higher-priority </a:t>
            </a:r>
            <a:r>
              <a:rPr lang="en-US" dirty="0" smtClean="0">
                <a:solidFill>
                  <a:srgbClr val="FF0000"/>
                </a:solidFill>
              </a:rPr>
              <a:t>one</a:t>
            </a:r>
            <a:endParaRPr lang="en-US" dirty="0">
              <a:solidFill>
                <a:srgbClr val="FF0000"/>
              </a:solidFill>
            </a:endParaRPr>
          </a:p>
        </p:txBody>
      </p:sp>
    </p:spTree>
    <p:extLst>
      <p:ext uri="{BB962C8B-B14F-4D97-AF65-F5344CB8AC3E}">
        <p14:creationId xmlns:p14="http://schemas.microsoft.com/office/powerpoint/2010/main" val="302559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and Wakeup</a:t>
            </a:r>
            <a:endParaRPr lang="en-US" dirty="0"/>
          </a:p>
        </p:txBody>
      </p:sp>
      <p:sp>
        <p:nvSpPr>
          <p:cNvPr id="3" name="Content Placeholder 2"/>
          <p:cNvSpPr>
            <a:spLocks noGrp="1"/>
          </p:cNvSpPr>
          <p:nvPr>
            <p:ph idx="1"/>
          </p:nvPr>
        </p:nvSpPr>
        <p:spPr>
          <a:xfrm>
            <a:off x="838200" y="1519598"/>
            <a:ext cx="10515600" cy="4351338"/>
          </a:xfrm>
        </p:spPr>
        <p:txBody>
          <a:bodyPr>
            <a:normAutofit/>
          </a:bodyPr>
          <a:lstStyle/>
          <a:p>
            <a:r>
              <a:rPr lang="en-US" dirty="0" smtClean="0"/>
              <a:t>Peterson’s solution and solution using TSL and XCHG have the limitation of requiring </a:t>
            </a:r>
            <a:r>
              <a:rPr lang="en-US" dirty="0" smtClean="0">
                <a:solidFill>
                  <a:srgbClr val="FF0000"/>
                </a:solidFill>
              </a:rPr>
              <a:t>busy waiting</a:t>
            </a:r>
            <a:r>
              <a:rPr lang="en-US" dirty="0" smtClean="0"/>
              <a:t>.</a:t>
            </a:r>
          </a:p>
          <a:p>
            <a:pPr lvl="1"/>
            <a:r>
              <a:rPr lang="en-US" dirty="0" smtClean="0"/>
              <a:t>when </a:t>
            </a:r>
            <a:r>
              <a:rPr lang="en-US" dirty="0"/>
              <a:t>a processes wants to enter in its critical </a:t>
            </a:r>
            <a:r>
              <a:rPr lang="en-US" dirty="0" smtClean="0"/>
              <a:t>section, </a:t>
            </a:r>
            <a:r>
              <a:rPr lang="en-US" dirty="0"/>
              <a:t>it checks to see if </a:t>
            </a:r>
            <a:r>
              <a:rPr lang="en-US" dirty="0" smtClean="0"/>
              <a:t>the entry </a:t>
            </a:r>
            <a:r>
              <a:rPr lang="en-US" dirty="0"/>
              <a:t>is allowed. </a:t>
            </a:r>
            <a:endParaRPr lang="en-US" dirty="0" smtClean="0"/>
          </a:p>
          <a:p>
            <a:pPr lvl="1"/>
            <a:r>
              <a:rPr lang="en-US" dirty="0" smtClean="0"/>
              <a:t>If </a:t>
            </a:r>
            <a:r>
              <a:rPr lang="en-US" dirty="0"/>
              <a:t>it is </a:t>
            </a:r>
            <a:r>
              <a:rPr lang="en-US" dirty="0" smtClean="0"/>
              <a:t>not allowed, </a:t>
            </a:r>
            <a:r>
              <a:rPr lang="en-US" dirty="0"/>
              <a:t>the process goes into </a:t>
            </a:r>
            <a:r>
              <a:rPr lang="en-US" dirty="0" smtClean="0"/>
              <a:t>a loop </a:t>
            </a:r>
            <a:r>
              <a:rPr lang="en-US" dirty="0"/>
              <a:t>and waits (i.e., start busy waiting) until it is allowed to enter. </a:t>
            </a:r>
            <a:endParaRPr lang="en-US" dirty="0" smtClean="0"/>
          </a:p>
          <a:p>
            <a:pPr lvl="1"/>
            <a:r>
              <a:rPr lang="en-US" dirty="0" smtClean="0"/>
              <a:t>This </a:t>
            </a:r>
            <a:r>
              <a:rPr lang="en-US" dirty="0"/>
              <a:t>approach </a:t>
            </a:r>
            <a:r>
              <a:rPr lang="en-US" dirty="0">
                <a:solidFill>
                  <a:srgbClr val="FF0000"/>
                </a:solidFill>
              </a:rPr>
              <a:t>waste CPU-time</a:t>
            </a:r>
            <a:r>
              <a:rPr lang="en-US" dirty="0" smtClean="0"/>
              <a:t>.</a:t>
            </a:r>
          </a:p>
        </p:txBody>
      </p:sp>
      <p:cxnSp>
        <p:nvCxnSpPr>
          <p:cNvPr id="20" name="Straight Connector 19"/>
          <p:cNvCxnSpPr/>
          <p:nvPr/>
        </p:nvCxnSpPr>
        <p:spPr>
          <a:xfrm>
            <a:off x="2971800" y="5234419"/>
            <a:ext cx="64008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71800" y="5691619"/>
            <a:ext cx="64008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95800" y="5234419"/>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Image result for prin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3274" y="5271265"/>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3"/>
          <a:stretch>
            <a:fillRect/>
          </a:stretch>
        </p:blipFill>
        <p:spPr>
          <a:xfrm>
            <a:off x="4844920" y="5786871"/>
            <a:ext cx="556708" cy="914400"/>
          </a:xfrm>
          <a:prstGeom prst="rect">
            <a:avLst/>
          </a:prstGeom>
        </p:spPr>
      </p:pic>
      <p:pic>
        <p:nvPicPr>
          <p:cNvPr id="27" name="Picture 26"/>
          <p:cNvPicPr>
            <a:picLocks noChangeAspect="1"/>
          </p:cNvPicPr>
          <p:nvPr/>
        </p:nvPicPr>
        <p:blipFill>
          <a:blip r:embed="rId4"/>
          <a:stretch>
            <a:fillRect/>
          </a:stretch>
        </p:blipFill>
        <p:spPr>
          <a:xfrm>
            <a:off x="4225758" y="4234294"/>
            <a:ext cx="540084" cy="914400"/>
          </a:xfrm>
          <a:prstGeom prst="rect">
            <a:avLst/>
          </a:prstGeom>
        </p:spPr>
      </p:pic>
      <p:sp>
        <p:nvSpPr>
          <p:cNvPr id="34" name="Rounded Rectangle 33"/>
          <p:cNvSpPr/>
          <p:nvPr/>
        </p:nvSpPr>
        <p:spPr>
          <a:xfrm>
            <a:off x="4778384" y="5148695"/>
            <a:ext cx="695526" cy="15825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464" t="9399" r="17869" b="10098"/>
          <a:stretch/>
        </p:blipFill>
        <p:spPr bwMode="auto">
          <a:xfrm>
            <a:off x="4227511" y="4249284"/>
            <a:ext cx="5715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1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7"/>
                                        </p:tgtEl>
                                      </p:cBhvr>
                                    </p:animEffect>
                                    <p:set>
                                      <p:cBhvr>
                                        <p:cTn id="39" dur="1" fill="hold">
                                          <p:stCondLst>
                                            <p:cond delay="499"/>
                                          </p:stCondLst>
                                        </p:cTn>
                                        <p:tgtEl>
                                          <p:spTgt spid="27"/>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63" presetClass="path" presetSubtype="0" accel="50000" decel="50000" fill="hold" nodeType="clickEffect">
                                  <p:stCondLst>
                                    <p:cond delay="0"/>
                                  </p:stCondLst>
                                  <p:childTnLst>
                                    <p:animMotion origin="layout" path="M 2.77778E-7 0.00069 L 0.49809 -0.00139 " pathEditMode="relative" rAng="0" ptsTypes="AA">
                                      <p:cBhvr>
                                        <p:cTn id="45" dur="2000" fill="hold"/>
                                        <p:tgtEl>
                                          <p:spTgt spid="1026"/>
                                        </p:tgtEl>
                                        <p:attrNameLst>
                                          <p:attrName>ppt_x</p:attrName>
                                          <p:attrName>ppt_y</p:attrName>
                                        </p:attrNameLst>
                                      </p:cBhvr>
                                      <p:rCtr x="24896" y="-116"/>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and Wakeup</a:t>
            </a:r>
            <a:endParaRPr lang="en-US" dirty="0"/>
          </a:p>
        </p:txBody>
      </p:sp>
      <p:sp>
        <p:nvSpPr>
          <p:cNvPr id="3" name="Content Placeholder 2"/>
          <p:cNvSpPr>
            <a:spLocks noGrp="1"/>
          </p:cNvSpPr>
          <p:nvPr>
            <p:ph idx="1"/>
          </p:nvPr>
        </p:nvSpPr>
        <p:spPr>
          <a:xfrm>
            <a:off x="838200" y="1825625"/>
            <a:ext cx="10744200" cy="4351338"/>
          </a:xfrm>
        </p:spPr>
        <p:txBody>
          <a:bodyPr>
            <a:normAutofit/>
          </a:bodyPr>
          <a:lstStyle/>
          <a:p>
            <a:pPr marL="342900" lvl="1" algn="just">
              <a:buFont typeface="Wingdings" panose="05000000000000000000" pitchFamily="2" charset="2"/>
              <a:buChar char="§"/>
            </a:pPr>
            <a:r>
              <a:rPr lang="en-US" sz="2800" dirty="0"/>
              <a:t>But we have </a:t>
            </a:r>
            <a:r>
              <a:rPr lang="en-US" sz="2800" dirty="0" err="1"/>
              <a:t>interprocess</a:t>
            </a:r>
            <a:r>
              <a:rPr lang="en-US" sz="2800" dirty="0"/>
              <a:t> communication primitives (the pair of </a:t>
            </a:r>
            <a:r>
              <a:rPr lang="en-US" sz="2800" dirty="0">
                <a:solidFill>
                  <a:srgbClr val="FF0000"/>
                </a:solidFill>
              </a:rPr>
              <a:t>sleep &amp; wakeup</a:t>
            </a:r>
            <a:r>
              <a:rPr lang="en-US" sz="2800" dirty="0"/>
              <a:t>).</a:t>
            </a:r>
          </a:p>
          <a:p>
            <a:pPr marL="606425" lvl="2" algn="just">
              <a:buFont typeface="Wingdings" panose="05000000000000000000" pitchFamily="2" charset="2"/>
              <a:buChar char="§"/>
            </a:pPr>
            <a:r>
              <a:rPr lang="en-US" sz="2400" b="1" dirty="0" smtClean="0"/>
              <a:t>Sleep</a:t>
            </a:r>
            <a:r>
              <a:rPr lang="en-US" sz="2400" dirty="0" smtClean="0"/>
              <a:t>: It </a:t>
            </a:r>
            <a:r>
              <a:rPr lang="en-US" sz="2400" dirty="0"/>
              <a:t>is a system call that causes the caller </a:t>
            </a:r>
            <a:r>
              <a:rPr lang="en-US" sz="2400" dirty="0" smtClean="0"/>
              <a:t>to be blocked (suspended) </a:t>
            </a:r>
            <a:r>
              <a:rPr lang="en-US" sz="2400" dirty="0"/>
              <a:t>until some other process wakes it up</a:t>
            </a:r>
            <a:r>
              <a:rPr lang="en-US" sz="2400" dirty="0" smtClean="0"/>
              <a:t>.</a:t>
            </a:r>
          </a:p>
          <a:p>
            <a:pPr marL="606425" lvl="2" algn="just">
              <a:buFont typeface="Wingdings" panose="05000000000000000000" pitchFamily="2" charset="2"/>
              <a:buChar char="§"/>
            </a:pPr>
            <a:r>
              <a:rPr lang="en-US" sz="2400" b="1" dirty="0" smtClean="0"/>
              <a:t>Wakeup</a:t>
            </a:r>
            <a:r>
              <a:rPr lang="en-US" sz="2400" dirty="0" smtClean="0"/>
              <a:t>: It </a:t>
            </a:r>
            <a:r>
              <a:rPr lang="en-US" sz="2400" dirty="0"/>
              <a:t>is a system call that wakes up the process.</a:t>
            </a:r>
          </a:p>
          <a:p>
            <a:pPr marL="342900" lvl="1" algn="just">
              <a:buFont typeface="Wingdings" panose="05000000000000000000" pitchFamily="2" charset="2"/>
              <a:buChar char="§"/>
            </a:pPr>
            <a:r>
              <a:rPr lang="en-US" sz="2800" dirty="0"/>
              <a:t>Both 'sleep' and 'wakeup' system calls have one parameter that represents a memory address used to match up 'sleeps' and 'wakeups' .</a:t>
            </a:r>
          </a:p>
        </p:txBody>
      </p:sp>
    </p:spTree>
    <p:extLst>
      <p:ext uri="{BB962C8B-B14F-4D97-AF65-F5344CB8AC3E}">
        <p14:creationId xmlns:p14="http://schemas.microsoft.com/office/powerpoint/2010/main" val="2705738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IPC</a:t>
            </a:r>
            <a:endParaRPr lang="en-IN" dirty="0"/>
          </a:p>
        </p:txBody>
      </p:sp>
      <p:sp>
        <p:nvSpPr>
          <p:cNvPr id="3" name="Text Placeholder 2"/>
          <p:cNvSpPr>
            <a:spLocks noGrp="1"/>
          </p:cNvSpPr>
          <p:nvPr>
            <p:ph type="body" idx="1"/>
          </p:nvPr>
        </p:nvSpPr>
        <p:spPr>
          <a:xfrm>
            <a:off x="838200" y="1613692"/>
            <a:ext cx="10515600" cy="4351338"/>
          </a:xfrm>
        </p:spPr>
        <p:txBody>
          <a:bodyPr/>
          <a:lstStyle/>
          <a:p>
            <a:r>
              <a:rPr lang="en-IN" dirty="0"/>
              <a:t>It is a communication between two or more processes.</a:t>
            </a:r>
          </a:p>
          <a:p>
            <a:endParaRPr lang="en-IN" dirty="0"/>
          </a:p>
        </p:txBody>
      </p:sp>
      <p:pic>
        <p:nvPicPr>
          <p:cNvPr id="4" name="Picture 3"/>
          <p:cNvPicPr>
            <a:picLocks noChangeAspect="1"/>
          </p:cNvPicPr>
          <p:nvPr/>
        </p:nvPicPr>
        <p:blipFill rotWithShape="1">
          <a:blip r:embed="rId2"/>
          <a:srcRect t="31809"/>
          <a:stretch/>
        </p:blipFill>
        <p:spPr>
          <a:xfrm>
            <a:off x="4373909" y="2078830"/>
            <a:ext cx="3689437" cy="1038705"/>
          </a:xfrm>
          <a:prstGeom prst="rect">
            <a:avLst/>
          </a:prstGeom>
        </p:spPr>
      </p:pic>
      <p:pic>
        <p:nvPicPr>
          <p:cNvPr id="5" name="Picture 2" descr="Image result for client server architecture"/>
          <p:cNvPicPr>
            <a:picLocks noChangeAspect="1" noChangeArrowheads="1"/>
          </p:cNvPicPr>
          <p:nvPr/>
        </p:nvPicPr>
        <p:blipFill rotWithShape="1">
          <a:blip r:embed="rId3">
            <a:extLst>
              <a:ext uri="{28A0092B-C50C-407E-A947-70E740481C1C}">
                <a14:useLocalDpi xmlns:a14="http://schemas.microsoft.com/office/drawing/2010/main" val="0"/>
              </a:ext>
            </a:extLst>
          </a:blip>
          <a:srcRect l="1943" t="9120" r="2988" b="4713"/>
          <a:stretch/>
        </p:blipFill>
        <p:spPr bwMode="auto">
          <a:xfrm>
            <a:off x="3267609" y="3374881"/>
            <a:ext cx="5902036" cy="330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551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838200" y="1662546"/>
            <a:ext cx="4610100" cy="5334000"/>
          </a:xfrm>
        </p:spPr>
        <p:txBody>
          <a:bodyPr>
            <a:normAutofit lnSpcReduction="10000"/>
          </a:bodyPr>
          <a:lstStyle/>
          <a:p>
            <a:r>
              <a:rPr lang="en-US" dirty="0"/>
              <a:t>It is multi-process synchronization problem</a:t>
            </a:r>
            <a:r>
              <a:rPr lang="en-US" dirty="0" smtClean="0"/>
              <a:t>.</a:t>
            </a:r>
          </a:p>
          <a:p>
            <a:r>
              <a:rPr lang="en-US" dirty="0"/>
              <a:t>It is also known as bounded </a:t>
            </a:r>
            <a:r>
              <a:rPr lang="en-US" dirty="0" smtClean="0"/>
              <a:t>buffer </a:t>
            </a:r>
            <a:r>
              <a:rPr lang="en-US" dirty="0"/>
              <a:t>problem</a:t>
            </a:r>
            <a:r>
              <a:rPr lang="en-US" dirty="0" smtClean="0"/>
              <a:t>.</a:t>
            </a:r>
          </a:p>
          <a:p>
            <a:r>
              <a:rPr lang="en-US" dirty="0" smtClean="0"/>
              <a:t>This problem describes two processes </a:t>
            </a:r>
            <a:r>
              <a:rPr lang="en-US" dirty="0" smtClean="0">
                <a:solidFill>
                  <a:srgbClr val="E40524"/>
                </a:solidFill>
              </a:rPr>
              <a:t>producer</a:t>
            </a:r>
            <a:r>
              <a:rPr lang="en-US" dirty="0" smtClean="0"/>
              <a:t> and </a:t>
            </a:r>
            <a:r>
              <a:rPr lang="en-US" dirty="0" smtClean="0">
                <a:solidFill>
                  <a:srgbClr val="E40524"/>
                </a:solidFill>
              </a:rPr>
              <a:t>consumer</a:t>
            </a:r>
            <a:r>
              <a:rPr lang="en-US" dirty="0" smtClean="0"/>
              <a:t>, who share common, fixed size buffer.</a:t>
            </a:r>
          </a:p>
          <a:p>
            <a:r>
              <a:rPr lang="en-US" dirty="0"/>
              <a:t>Producer process</a:t>
            </a:r>
          </a:p>
          <a:p>
            <a:pPr lvl="1"/>
            <a:r>
              <a:rPr lang="en-US" dirty="0"/>
              <a:t>Produce some </a:t>
            </a:r>
            <a:r>
              <a:rPr lang="en-US" dirty="0" smtClean="0"/>
              <a:t>information and put it into buffer</a:t>
            </a:r>
            <a:endParaRPr lang="en-US" dirty="0"/>
          </a:p>
          <a:p>
            <a:r>
              <a:rPr lang="en-US" dirty="0" smtClean="0"/>
              <a:t>Consumer </a:t>
            </a:r>
            <a:r>
              <a:rPr lang="en-US" dirty="0"/>
              <a:t>process</a:t>
            </a:r>
          </a:p>
          <a:p>
            <a:pPr lvl="1"/>
            <a:r>
              <a:rPr lang="en-US" dirty="0"/>
              <a:t>Consume this </a:t>
            </a:r>
            <a:r>
              <a:rPr lang="en-US" dirty="0" smtClean="0"/>
              <a:t>information (remove it from the buffer)</a:t>
            </a:r>
            <a:endParaRPr lang="en-US" dirty="0"/>
          </a:p>
          <a:p>
            <a:endParaRPr lang="en-US" dirty="0" smtClean="0"/>
          </a:p>
          <a:p>
            <a:endParaRPr lang="en-US" dirty="0" smtClean="0"/>
          </a:p>
          <a:p>
            <a:pPr lvl="1"/>
            <a:endParaRPr lang="en-US" dirty="0"/>
          </a:p>
          <a:p>
            <a:pPr lvl="1"/>
            <a:endParaRPr lang="en-US" dirty="0" smtClean="0"/>
          </a:p>
        </p:txBody>
      </p:sp>
      <p:sp>
        <p:nvSpPr>
          <p:cNvPr id="9" name="Content Placeholder 8"/>
          <p:cNvSpPr>
            <a:spLocks noGrp="1"/>
          </p:cNvSpPr>
          <p:nvPr>
            <p:ph sz="half" idx="2"/>
          </p:nvPr>
        </p:nvSpPr>
        <p:spPr>
          <a:xfrm>
            <a:off x="5448300" y="1662546"/>
            <a:ext cx="4152900" cy="5334000"/>
          </a:xfrm>
        </p:spPr>
        <p:txBody>
          <a:bodyPr/>
          <a:lstStyle/>
          <a:p>
            <a:endParaRPr lang="en-US" dirty="0"/>
          </a:p>
        </p:txBody>
      </p:sp>
      <p:sp>
        <p:nvSpPr>
          <p:cNvPr id="2" name="Title 1"/>
          <p:cNvSpPr>
            <a:spLocks noGrp="1"/>
          </p:cNvSpPr>
          <p:nvPr>
            <p:ph type="title"/>
          </p:nvPr>
        </p:nvSpPr>
        <p:spPr/>
        <p:txBody>
          <a:bodyPr/>
          <a:lstStyle/>
          <a:p>
            <a:r>
              <a:rPr lang="en-IN" dirty="0" smtClean="0"/>
              <a:t>Producer Consumer problem</a:t>
            </a:r>
            <a:endParaRPr lang="en-IN" dirty="0"/>
          </a:p>
        </p:txBody>
      </p:sp>
      <p:graphicFrame>
        <p:nvGraphicFramePr>
          <p:cNvPr id="10" name="Content Placeholder 3"/>
          <p:cNvGraphicFramePr>
            <a:graphicFrameLocks/>
          </p:cNvGraphicFramePr>
          <p:nvPr>
            <p:extLst>
              <p:ext uri="{D42A27DB-BD31-4B8C-83A1-F6EECF244321}">
                <p14:modId xmlns:p14="http://schemas.microsoft.com/office/powerpoint/2010/main" val="5340676"/>
              </p:ext>
            </p:extLst>
          </p:nvPr>
        </p:nvGraphicFramePr>
        <p:xfrm>
          <a:off x="6743700" y="2856346"/>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5448300" y="2856346"/>
            <a:ext cx="1066800" cy="369332"/>
          </a:xfrm>
          <a:prstGeom prst="rect">
            <a:avLst/>
          </a:prstGeom>
          <a:noFill/>
        </p:spPr>
        <p:txBody>
          <a:bodyPr wrap="square" rtlCol="0">
            <a:spAutoFit/>
          </a:bodyPr>
          <a:lstStyle/>
          <a:p>
            <a:r>
              <a:rPr lang="en-US" dirty="0"/>
              <a:t>Producer</a:t>
            </a:r>
          </a:p>
        </p:txBody>
      </p:sp>
      <p:sp>
        <p:nvSpPr>
          <p:cNvPr id="12" name="TextBox 11"/>
          <p:cNvSpPr txBox="1"/>
          <p:nvPr/>
        </p:nvSpPr>
        <p:spPr>
          <a:xfrm>
            <a:off x="8343900" y="2856346"/>
            <a:ext cx="1143000" cy="369332"/>
          </a:xfrm>
          <a:prstGeom prst="rect">
            <a:avLst/>
          </a:prstGeom>
          <a:noFill/>
        </p:spPr>
        <p:txBody>
          <a:bodyPr wrap="square" rtlCol="0">
            <a:spAutoFit/>
          </a:bodyPr>
          <a:lstStyle/>
          <a:p>
            <a:r>
              <a:rPr lang="en-US" dirty="0"/>
              <a:t>Consumer</a:t>
            </a:r>
          </a:p>
        </p:txBody>
      </p:sp>
      <p:sp>
        <p:nvSpPr>
          <p:cNvPr id="13" name="Rectangle 12"/>
          <p:cNvSpPr/>
          <p:nvPr/>
        </p:nvSpPr>
        <p:spPr>
          <a:xfrm>
            <a:off x="5343525" y="2832533"/>
            <a:ext cx="13716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Rectangle 13"/>
          <p:cNvSpPr/>
          <p:nvPr/>
        </p:nvSpPr>
        <p:spPr>
          <a:xfrm>
            <a:off x="6743703" y="4340047"/>
            <a:ext cx="13716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77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49" presetClass="path" presetSubtype="0" accel="50000" decel="50000" fill="hold" grpId="0" nodeType="withEffect">
                                  <p:stCondLst>
                                    <p:cond delay="0"/>
                                  </p:stCondLst>
                                  <p:childTnLst>
                                    <p:animMotion origin="layout" path="M -1.25E-6 0.00625 L 0.15313 0.21898 " pathEditMode="relative" rAng="0" ptsTypes="AA">
                                      <p:cBhvr>
                                        <p:cTn id="40" dur="2000" fill="hold"/>
                                        <p:tgtEl>
                                          <p:spTgt spid="13"/>
                                        </p:tgtEl>
                                        <p:attrNameLst>
                                          <p:attrName>ppt_x</p:attrName>
                                          <p:attrName>ppt_y</p:attrName>
                                        </p:attrNameLst>
                                      </p:cBhvr>
                                      <p:rCtr x="7656" y="10625"/>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xit" presetSubtype="10" fill="hold" grpId="2" nodeType="clickEffect">
                                  <p:stCondLst>
                                    <p:cond delay="0"/>
                                  </p:stCondLst>
                                  <p:childTnLst>
                                    <p:animEffect transition="out" filter="blinds(horizontal)">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8">
                                            <p:txEl>
                                              <p:pRg st="6" end="6"/>
                                            </p:txEl>
                                          </p:spTgt>
                                        </p:tgtEl>
                                        <p:attrNameLst>
                                          <p:attrName>style.visibility</p:attrName>
                                        </p:attrNameLst>
                                      </p:cBhvr>
                                      <p:to>
                                        <p:strVal val="visible"/>
                                      </p:to>
                                    </p:set>
                                  </p:childTnLst>
                                </p:cTn>
                              </p:par>
                              <p:par>
                                <p:cTn id="58" presetID="56" presetClass="path" presetSubtype="0" accel="50000" decel="50000" fill="hold" grpId="1" nodeType="withEffect">
                                  <p:stCondLst>
                                    <p:cond delay="0"/>
                                  </p:stCondLst>
                                  <p:childTnLst>
                                    <p:animMotion origin="layout" path="M 5E-6 1.85185E-6 L 0.15834 -0.21667 " pathEditMode="relative" rAng="0" ptsTypes="AA">
                                      <p:cBhvr>
                                        <p:cTn id="59" dur="2000" fill="hold"/>
                                        <p:tgtEl>
                                          <p:spTgt spid="14"/>
                                        </p:tgtEl>
                                        <p:attrNameLst>
                                          <p:attrName>ppt_x</p:attrName>
                                          <p:attrName>ppt_y</p:attrName>
                                        </p:attrNameLst>
                                      </p:cBhvr>
                                      <p:rCtr x="7917" y="-10833"/>
                                    </p:animMotion>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grpId="2" nodeType="clickEffect">
                                  <p:stCondLst>
                                    <p:cond delay="0"/>
                                  </p:stCondLst>
                                  <p:childTnLst>
                                    <p:animEffect transition="out" filter="blinds(horizontal)">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3" grpId="1" animBg="1"/>
      <p:bldP spid="13" grpId="2" animBg="1"/>
      <p:bldP spid="14" grpId="0" animBg="1"/>
      <p:bldP spid="14" grpId="1" animBg="1"/>
      <p:bldP spid="14"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What Producer Consumer problem is?</a:t>
            </a:r>
            <a:endParaRPr lang="en-US" dirty="0"/>
          </a:p>
        </p:txBody>
      </p:sp>
      <p:sp>
        <p:nvSpPr>
          <p:cNvPr id="5" name="Content Placeholder 4"/>
          <p:cNvSpPr>
            <a:spLocks noGrp="1"/>
          </p:cNvSpPr>
          <p:nvPr>
            <p:ph idx="1"/>
          </p:nvPr>
        </p:nvSpPr>
        <p:spPr/>
        <p:txBody>
          <a:bodyPr/>
          <a:lstStyle/>
          <a:p>
            <a:r>
              <a:rPr lang="en-US" dirty="0" smtClean="0"/>
              <a:t>The problem is to make sure that the producer won’t try to add data (information) into the buffer if it is full and consumer won’t try to remove data (information) from the an empty buffer.</a:t>
            </a:r>
          </a:p>
          <a:p>
            <a:r>
              <a:rPr lang="en-US" dirty="0" smtClean="0"/>
              <a:t>Solution for producer:</a:t>
            </a:r>
          </a:p>
          <a:p>
            <a:pPr lvl="1"/>
            <a:r>
              <a:rPr lang="en-US" dirty="0" smtClean="0"/>
              <a:t>Producer either go to sleep or discard data if the buffer is full.</a:t>
            </a:r>
          </a:p>
          <a:p>
            <a:pPr lvl="1"/>
            <a:r>
              <a:rPr lang="en-US" dirty="0" smtClean="0"/>
              <a:t>Once the consumer removes an item from the buffer, it notifies (wakeups) the producer to put the data into buffer. </a:t>
            </a:r>
          </a:p>
          <a:p>
            <a:r>
              <a:rPr lang="en-US" dirty="0"/>
              <a:t>Solution for </a:t>
            </a:r>
            <a:r>
              <a:rPr lang="en-US" dirty="0" smtClean="0"/>
              <a:t>consumer:	</a:t>
            </a:r>
          </a:p>
          <a:p>
            <a:pPr lvl="1"/>
            <a:r>
              <a:rPr lang="en-US" dirty="0" smtClean="0"/>
              <a:t>Consumer can </a:t>
            </a:r>
            <a:r>
              <a:rPr lang="en-US" dirty="0"/>
              <a:t>go to sleep </a:t>
            </a:r>
            <a:r>
              <a:rPr lang="en-US" dirty="0" smtClean="0"/>
              <a:t>if </a:t>
            </a:r>
            <a:r>
              <a:rPr lang="en-US" dirty="0"/>
              <a:t>the buffer is </a:t>
            </a:r>
            <a:r>
              <a:rPr lang="en-US" dirty="0" smtClean="0"/>
              <a:t>empty.</a:t>
            </a:r>
          </a:p>
          <a:p>
            <a:pPr lvl="1"/>
            <a:r>
              <a:rPr lang="en-US" dirty="0"/>
              <a:t>Once the </a:t>
            </a:r>
            <a:r>
              <a:rPr lang="en-US" dirty="0" smtClean="0"/>
              <a:t>producer puts data into buffer, </a:t>
            </a:r>
            <a:r>
              <a:rPr lang="en-US" dirty="0"/>
              <a:t>it notifies (wakeups</a:t>
            </a:r>
            <a:r>
              <a:rPr lang="en-US" dirty="0" smtClean="0"/>
              <a:t>) the consumer </a:t>
            </a:r>
            <a:r>
              <a:rPr lang="en-US" dirty="0"/>
              <a:t>to </a:t>
            </a:r>
            <a:r>
              <a:rPr lang="en-US" dirty="0" smtClean="0"/>
              <a:t>remove (use) </a:t>
            </a:r>
            <a:r>
              <a:rPr lang="en-US" dirty="0"/>
              <a:t>data </a:t>
            </a:r>
            <a:r>
              <a:rPr lang="en-US" dirty="0" smtClean="0"/>
              <a:t>from </a:t>
            </a:r>
            <a:r>
              <a:rPr lang="en-US" dirty="0"/>
              <a:t>buffer.</a:t>
            </a:r>
            <a:endParaRPr lang="en-US" dirty="0" smtClean="0"/>
          </a:p>
          <a:p>
            <a:pPr lvl="1"/>
            <a:endParaRPr lang="en-US" dirty="0"/>
          </a:p>
        </p:txBody>
      </p:sp>
    </p:spTree>
    <p:extLst>
      <p:ext uri="{BB962C8B-B14F-4D97-AF65-F5344CB8AC3E}">
        <p14:creationId xmlns:p14="http://schemas.microsoft.com/office/powerpoint/2010/main" val="3496799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714500" y="1662546"/>
            <a:ext cx="4591050" cy="5334000"/>
          </a:xfrm>
        </p:spPr>
        <p:txBody>
          <a:bodyPr/>
          <a:lstStyle/>
          <a:p>
            <a:r>
              <a:rPr lang="en-US" dirty="0" smtClean="0"/>
              <a:t>Buffer is empty</a:t>
            </a:r>
          </a:p>
          <a:p>
            <a:pPr lvl="1"/>
            <a:r>
              <a:rPr lang="en-US" dirty="0" smtClean="0"/>
              <a:t>Producer want to produce</a:t>
            </a:r>
          </a:p>
          <a:p>
            <a:pPr lvl="1"/>
            <a:r>
              <a:rPr lang="en-US" dirty="0" smtClean="0"/>
              <a:t>Consumer want to consume</a:t>
            </a:r>
          </a:p>
          <a:p>
            <a:r>
              <a:rPr lang="en-US" dirty="0"/>
              <a:t>Buffer is </a:t>
            </a:r>
            <a:r>
              <a:rPr lang="en-US" dirty="0" smtClean="0"/>
              <a:t>full</a:t>
            </a:r>
            <a:endParaRPr lang="en-US" dirty="0"/>
          </a:p>
          <a:p>
            <a:pPr lvl="1"/>
            <a:r>
              <a:rPr lang="en-US" dirty="0" smtClean="0"/>
              <a:t>Producer </a:t>
            </a:r>
            <a:r>
              <a:rPr lang="en-US" dirty="0"/>
              <a:t>want to produce</a:t>
            </a:r>
          </a:p>
          <a:p>
            <a:pPr lvl="1"/>
            <a:r>
              <a:rPr lang="en-US" dirty="0"/>
              <a:t>Consumer want to consume</a:t>
            </a:r>
          </a:p>
          <a:p>
            <a:r>
              <a:rPr lang="en-US" dirty="0" smtClean="0"/>
              <a:t>Buffer </a:t>
            </a:r>
            <a:r>
              <a:rPr lang="en-US" dirty="0"/>
              <a:t>is </a:t>
            </a:r>
            <a:r>
              <a:rPr lang="en-US" dirty="0" smtClean="0"/>
              <a:t>partial filled</a:t>
            </a:r>
            <a:endParaRPr lang="en-US" dirty="0"/>
          </a:p>
          <a:p>
            <a:pPr lvl="1"/>
            <a:r>
              <a:rPr lang="en-US" dirty="0" smtClean="0"/>
              <a:t>Producer </a:t>
            </a:r>
            <a:r>
              <a:rPr lang="en-US" dirty="0"/>
              <a:t>want to produce</a:t>
            </a:r>
          </a:p>
          <a:p>
            <a:pPr lvl="1"/>
            <a:r>
              <a:rPr lang="en-US" dirty="0"/>
              <a:t>Consumer want to consume</a:t>
            </a:r>
          </a:p>
          <a:p>
            <a:pPr lvl="1"/>
            <a:endParaRPr lang="en-US" dirty="0"/>
          </a:p>
        </p:txBody>
      </p:sp>
      <p:sp>
        <p:nvSpPr>
          <p:cNvPr id="8" name="Content Placeholder 7"/>
          <p:cNvSpPr>
            <a:spLocks noGrp="1"/>
          </p:cNvSpPr>
          <p:nvPr>
            <p:ph sz="half" idx="2"/>
          </p:nvPr>
        </p:nvSpPr>
        <p:spPr>
          <a:xfrm>
            <a:off x="6324600" y="1662546"/>
            <a:ext cx="4152900" cy="5334000"/>
          </a:xfrm>
        </p:spPr>
        <p:txBody>
          <a:bodyPr/>
          <a:lstStyle/>
          <a:p>
            <a:endParaRPr lang="en-US" dirty="0"/>
          </a:p>
        </p:txBody>
      </p:sp>
      <p:sp>
        <p:nvSpPr>
          <p:cNvPr id="2" name="Title 1"/>
          <p:cNvSpPr>
            <a:spLocks noGrp="1"/>
          </p:cNvSpPr>
          <p:nvPr>
            <p:ph type="title"/>
          </p:nvPr>
        </p:nvSpPr>
        <p:spPr/>
        <p:txBody>
          <a:bodyPr>
            <a:normAutofit/>
          </a:bodyPr>
          <a:lstStyle/>
          <a:p>
            <a:r>
              <a:rPr lang="en-US" dirty="0"/>
              <a:t>What Producer Consumer problem is?</a:t>
            </a:r>
          </a:p>
        </p:txBody>
      </p:sp>
      <p:graphicFrame>
        <p:nvGraphicFramePr>
          <p:cNvPr id="9" name="Content Placeholder 3"/>
          <p:cNvGraphicFramePr>
            <a:graphicFrameLocks/>
          </p:cNvGraphicFramePr>
          <p:nvPr>
            <p:extLst>
              <p:ext uri="{D42A27DB-BD31-4B8C-83A1-F6EECF244321}">
                <p14:modId xmlns:p14="http://schemas.microsoft.com/office/powerpoint/2010/main" val="434184537"/>
              </p:ext>
            </p:extLst>
          </p:nvPr>
        </p:nvGraphicFramePr>
        <p:xfrm>
          <a:off x="7620000" y="2856346"/>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6324600" y="2856346"/>
            <a:ext cx="1066800" cy="369332"/>
          </a:xfrm>
          <a:prstGeom prst="rect">
            <a:avLst/>
          </a:prstGeom>
          <a:noFill/>
        </p:spPr>
        <p:txBody>
          <a:bodyPr wrap="square" rtlCol="0">
            <a:spAutoFit/>
          </a:bodyPr>
          <a:lstStyle/>
          <a:p>
            <a:r>
              <a:rPr lang="en-US" dirty="0"/>
              <a:t>Producer</a:t>
            </a:r>
          </a:p>
        </p:txBody>
      </p:sp>
      <p:sp>
        <p:nvSpPr>
          <p:cNvPr id="11" name="TextBox 10"/>
          <p:cNvSpPr txBox="1"/>
          <p:nvPr/>
        </p:nvSpPr>
        <p:spPr>
          <a:xfrm>
            <a:off x="9220200" y="2856346"/>
            <a:ext cx="1143000" cy="369332"/>
          </a:xfrm>
          <a:prstGeom prst="rect">
            <a:avLst/>
          </a:prstGeom>
          <a:noFill/>
        </p:spPr>
        <p:txBody>
          <a:bodyPr wrap="square" rtlCol="0">
            <a:spAutoFit/>
          </a:bodyPr>
          <a:lstStyle/>
          <a:p>
            <a:r>
              <a:rPr lang="en-US" dirty="0"/>
              <a:t>Consumer</a:t>
            </a:r>
          </a:p>
        </p:txBody>
      </p:sp>
      <p:sp>
        <p:nvSpPr>
          <p:cNvPr id="15" name="TextBox 14"/>
          <p:cNvSpPr txBox="1"/>
          <p:nvPr/>
        </p:nvSpPr>
        <p:spPr>
          <a:xfrm>
            <a:off x="5887089" y="2106097"/>
            <a:ext cx="417821" cy="446276"/>
          </a:xfrm>
          <a:prstGeom prst="rect">
            <a:avLst/>
          </a:prstGeom>
          <a:noFill/>
        </p:spPr>
        <p:txBody>
          <a:bodyPr wrap="square" rtlCol="0">
            <a:spAutoFit/>
          </a:bodyPr>
          <a:lstStyle/>
          <a:p>
            <a:r>
              <a:rPr lang="en-US" sz="2300" dirty="0">
                <a:solidFill>
                  <a:srgbClr val="00B050"/>
                </a:solidFill>
              </a:rPr>
              <a:t>√</a:t>
            </a:r>
          </a:p>
        </p:txBody>
      </p:sp>
      <p:sp>
        <p:nvSpPr>
          <p:cNvPr id="16" name="TextBox 15"/>
          <p:cNvSpPr txBox="1"/>
          <p:nvPr/>
        </p:nvSpPr>
        <p:spPr>
          <a:xfrm>
            <a:off x="5886449" y="2500083"/>
            <a:ext cx="361951" cy="446276"/>
          </a:xfrm>
          <a:prstGeom prst="rect">
            <a:avLst/>
          </a:prstGeom>
          <a:noFill/>
        </p:spPr>
        <p:txBody>
          <a:bodyPr wrap="square" rtlCol="0">
            <a:spAutoFit/>
          </a:bodyPr>
          <a:lstStyle/>
          <a:p>
            <a:r>
              <a:rPr lang="en-US" sz="2300" dirty="0">
                <a:solidFill>
                  <a:srgbClr val="E40524"/>
                </a:solidFill>
              </a:rPr>
              <a:t>X</a:t>
            </a:r>
          </a:p>
        </p:txBody>
      </p:sp>
      <p:sp>
        <p:nvSpPr>
          <p:cNvPr id="17" name="TextBox 16"/>
          <p:cNvSpPr txBox="1"/>
          <p:nvPr/>
        </p:nvSpPr>
        <p:spPr>
          <a:xfrm>
            <a:off x="5906779" y="3786920"/>
            <a:ext cx="417821" cy="446276"/>
          </a:xfrm>
          <a:prstGeom prst="rect">
            <a:avLst/>
          </a:prstGeom>
          <a:noFill/>
        </p:spPr>
        <p:txBody>
          <a:bodyPr wrap="square" rtlCol="0">
            <a:spAutoFit/>
          </a:bodyPr>
          <a:lstStyle/>
          <a:p>
            <a:r>
              <a:rPr lang="en-US" sz="2300" dirty="0">
                <a:solidFill>
                  <a:srgbClr val="00B050"/>
                </a:solidFill>
              </a:rPr>
              <a:t>√</a:t>
            </a:r>
          </a:p>
        </p:txBody>
      </p:sp>
      <p:sp>
        <p:nvSpPr>
          <p:cNvPr id="18" name="TextBox 17"/>
          <p:cNvSpPr txBox="1"/>
          <p:nvPr/>
        </p:nvSpPr>
        <p:spPr>
          <a:xfrm>
            <a:off x="5848349" y="3422353"/>
            <a:ext cx="361951" cy="446276"/>
          </a:xfrm>
          <a:prstGeom prst="rect">
            <a:avLst/>
          </a:prstGeom>
          <a:noFill/>
        </p:spPr>
        <p:txBody>
          <a:bodyPr wrap="square" rtlCol="0">
            <a:spAutoFit/>
          </a:bodyPr>
          <a:lstStyle/>
          <a:p>
            <a:r>
              <a:rPr lang="en-US" sz="2300" dirty="0">
                <a:solidFill>
                  <a:srgbClr val="E40524"/>
                </a:solidFill>
              </a:rPr>
              <a:t>X</a:t>
            </a:r>
          </a:p>
        </p:txBody>
      </p:sp>
      <p:sp>
        <p:nvSpPr>
          <p:cNvPr id="19" name="TextBox 18"/>
          <p:cNvSpPr txBox="1"/>
          <p:nvPr/>
        </p:nvSpPr>
        <p:spPr>
          <a:xfrm>
            <a:off x="5834190" y="4670587"/>
            <a:ext cx="417821" cy="446276"/>
          </a:xfrm>
          <a:prstGeom prst="rect">
            <a:avLst/>
          </a:prstGeom>
          <a:noFill/>
        </p:spPr>
        <p:txBody>
          <a:bodyPr wrap="square" rtlCol="0">
            <a:spAutoFit/>
          </a:bodyPr>
          <a:lstStyle/>
          <a:p>
            <a:r>
              <a:rPr lang="en-US" sz="2300" dirty="0">
                <a:solidFill>
                  <a:srgbClr val="00B050"/>
                </a:solidFill>
              </a:rPr>
              <a:t>√</a:t>
            </a:r>
          </a:p>
        </p:txBody>
      </p:sp>
      <p:sp>
        <p:nvSpPr>
          <p:cNvPr id="21" name="Rectangle 20"/>
          <p:cNvSpPr/>
          <p:nvPr/>
        </p:nvSpPr>
        <p:spPr>
          <a:xfrm>
            <a:off x="7620000" y="3598027"/>
            <a:ext cx="1371600" cy="369567"/>
          </a:xfrm>
          <a:prstGeom prst="rect">
            <a:avLst/>
          </a:prstGeom>
          <a:ln>
            <a:solidFill>
              <a:schemeClr val="accent2">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Rectangle 21"/>
          <p:cNvSpPr/>
          <p:nvPr/>
        </p:nvSpPr>
        <p:spPr>
          <a:xfrm>
            <a:off x="7620000" y="3239064"/>
            <a:ext cx="1371600" cy="366579"/>
          </a:xfrm>
          <a:prstGeom prst="rect">
            <a:avLst/>
          </a:prstGeom>
          <a:ln>
            <a:solidFill>
              <a:schemeClr val="accent2">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ectangle 22"/>
          <p:cNvSpPr/>
          <p:nvPr/>
        </p:nvSpPr>
        <p:spPr>
          <a:xfrm>
            <a:off x="7620000" y="3967594"/>
            <a:ext cx="1371600" cy="381000"/>
          </a:xfrm>
          <a:prstGeom prst="rect">
            <a:avLst/>
          </a:prstGeom>
          <a:ln>
            <a:solidFill>
              <a:schemeClr val="accent2">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Rectangle 23"/>
          <p:cNvSpPr/>
          <p:nvPr/>
        </p:nvSpPr>
        <p:spPr>
          <a:xfrm>
            <a:off x="7616825" y="4337506"/>
            <a:ext cx="1371600" cy="381000"/>
          </a:xfrm>
          <a:prstGeom prst="rect">
            <a:avLst/>
          </a:prstGeom>
          <a:ln>
            <a:solidFill>
              <a:schemeClr val="accent2">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TextBox 24"/>
          <p:cNvSpPr txBox="1"/>
          <p:nvPr/>
        </p:nvSpPr>
        <p:spPr>
          <a:xfrm>
            <a:off x="5897254" y="5103176"/>
            <a:ext cx="417821" cy="446276"/>
          </a:xfrm>
          <a:prstGeom prst="rect">
            <a:avLst/>
          </a:prstGeom>
          <a:noFill/>
        </p:spPr>
        <p:txBody>
          <a:bodyPr wrap="square" rtlCol="0">
            <a:spAutoFit/>
          </a:bodyPr>
          <a:lstStyle/>
          <a:p>
            <a:r>
              <a:rPr lang="en-US" sz="2300" dirty="0">
                <a:solidFill>
                  <a:srgbClr val="00B050"/>
                </a:solidFill>
              </a:rPr>
              <a:t>√</a:t>
            </a:r>
          </a:p>
        </p:txBody>
      </p:sp>
    </p:spTree>
    <p:extLst>
      <p:ext uri="{BB962C8B-B14F-4D97-AF65-F5344CB8AC3E}">
        <p14:creationId xmlns:p14="http://schemas.microsoft.com/office/powerpoint/2010/main" val="408708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7" grpId="0"/>
      <p:bldP spid="18" grpId="0"/>
      <p:bldP spid="19" grpId="0"/>
      <p:bldP spid="21" grpId="0" animBg="1"/>
      <p:bldP spid="21" grpId="1" animBg="1"/>
      <p:bldP spid="22" grpId="0" animBg="1"/>
      <p:bldP spid="22" grpId="1" animBg="1"/>
      <p:bldP spid="23" grpId="0" animBg="1"/>
      <p:bldP spid="24" grpId="0" animBg="1"/>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714500" y="1524000"/>
            <a:ext cx="4876800" cy="5334000"/>
          </a:xfrm>
        </p:spPr>
        <p:txBody>
          <a:bodyPr>
            <a:normAutofit fontScale="92500" lnSpcReduction="20000"/>
          </a:bodyPr>
          <a:lstStyle/>
          <a:p>
            <a:pPr marL="0" indent="0">
              <a:buNone/>
            </a:pPr>
            <a:r>
              <a:rPr lang="en-US" dirty="0" smtClean="0"/>
              <a:t>#define N 4</a:t>
            </a:r>
          </a:p>
          <a:p>
            <a:pPr marL="0" indent="0">
              <a:buNone/>
            </a:pPr>
            <a:r>
              <a:rPr lang="en-US" dirty="0" err="1" smtClean="0"/>
              <a:t>int</a:t>
            </a:r>
            <a:r>
              <a:rPr lang="en-US" dirty="0" smtClean="0"/>
              <a:t> count=0;</a:t>
            </a:r>
            <a:endParaRPr lang="en-US" dirty="0"/>
          </a:p>
          <a:p>
            <a:pPr marL="0" indent="0">
              <a:buNone/>
            </a:pPr>
            <a:r>
              <a:rPr lang="en-US" dirty="0"/>
              <a:t>v</a:t>
            </a:r>
            <a:r>
              <a:rPr lang="en-US" dirty="0" smtClean="0"/>
              <a:t>oid producer (void)</a:t>
            </a:r>
          </a:p>
          <a:p>
            <a:pPr marL="0" indent="0" defTabSz="542925">
              <a:buNone/>
            </a:pPr>
            <a:r>
              <a:rPr lang="en-US" dirty="0" smtClean="0"/>
              <a:t>{	</a:t>
            </a:r>
            <a:r>
              <a:rPr lang="en-US" dirty="0" err="1" smtClean="0"/>
              <a:t>int</a:t>
            </a:r>
            <a:r>
              <a:rPr lang="en-US" dirty="0" smtClean="0"/>
              <a:t> item;</a:t>
            </a:r>
          </a:p>
          <a:p>
            <a:pPr marL="0" indent="0" defTabSz="542925">
              <a:buNone/>
            </a:pPr>
            <a:r>
              <a:rPr lang="en-US" dirty="0" smtClean="0"/>
              <a:t>	while (true) {</a:t>
            </a:r>
          </a:p>
          <a:p>
            <a:pPr marL="0" indent="0" defTabSz="542925">
              <a:buNone/>
            </a:pPr>
            <a:r>
              <a:rPr lang="en-US" dirty="0" smtClean="0"/>
              <a:t>	item=</a:t>
            </a:r>
            <a:r>
              <a:rPr lang="en-US" dirty="0" err="1" smtClean="0"/>
              <a:t>produce_item</a:t>
            </a:r>
            <a:r>
              <a:rPr lang="en-US" dirty="0" smtClean="0"/>
              <a:t>();</a:t>
            </a:r>
          </a:p>
          <a:p>
            <a:pPr marL="0" indent="0" defTabSz="542925">
              <a:buNone/>
            </a:pPr>
            <a:r>
              <a:rPr lang="en-US" dirty="0" smtClean="0"/>
              <a:t>	if (count==N) sleep();</a:t>
            </a:r>
          </a:p>
          <a:p>
            <a:pPr marL="0" indent="0" defTabSz="542925">
              <a:buNone/>
            </a:pPr>
            <a:r>
              <a:rPr lang="en-US" dirty="0" smtClean="0"/>
              <a:t>	</a:t>
            </a:r>
            <a:r>
              <a:rPr lang="en-US" dirty="0" err="1"/>
              <a:t>i</a:t>
            </a:r>
            <a:r>
              <a:rPr lang="en-US" dirty="0" err="1" smtClean="0"/>
              <a:t>nsert_item</a:t>
            </a:r>
            <a:r>
              <a:rPr lang="en-US" dirty="0" smtClean="0"/>
              <a:t>(item);</a:t>
            </a:r>
          </a:p>
          <a:p>
            <a:pPr marL="0" indent="0" defTabSz="542925">
              <a:buNone/>
            </a:pPr>
            <a:r>
              <a:rPr lang="en-US" dirty="0" smtClean="0"/>
              <a:t>	count=count+1;</a:t>
            </a:r>
          </a:p>
          <a:p>
            <a:pPr marL="0" indent="0" defTabSz="542925">
              <a:buNone/>
            </a:pPr>
            <a:r>
              <a:rPr lang="en-US" dirty="0" smtClean="0"/>
              <a:t>	if(count==1) wakeup(consumer);</a:t>
            </a:r>
          </a:p>
          <a:p>
            <a:pPr marL="0" indent="0" defTabSz="542925">
              <a:buNone/>
            </a:pPr>
            <a:r>
              <a:rPr lang="en-US" dirty="0"/>
              <a:t>	</a:t>
            </a:r>
            <a:r>
              <a:rPr lang="en-US" dirty="0" smtClean="0"/>
              <a:t>}</a:t>
            </a:r>
          </a:p>
          <a:p>
            <a:pPr marL="0" indent="0">
              <a:buNone/>
            </a:pPr>
            <a:r>
              <a:rPr lang="en-US" dirty="0" smtClean="0"/>
              <a:t>}</a:t>
            </a:r>
          </a:p>
          <a:p>
            <a:pPr marL="0" indent="0">
              <a:buNone/>
            </a:pPr>
            <a:endParaRPr lang="en-US" dirty="0" smtClean="0"/>
          </a:p>
          <a:p>
            <a:pPr marL="0" indent="0">
              <a:buNone/>
            </a:pPr>
            <a:endParaRPr lang="en-IN" dirty="0" smtClean="0"/>
          </a:p>
        </p:txBody>
      </p:sp>
      <p:sp>
        <p:nvSpPr>
          <p:cNvPr id="3" name="Content Placeholder 2"/>
          <p:cNvSpPr>
            <a:spLocks noGrp="1"/>
          </p:cNvSpPr>
          <p:nvPr>
            <p:ph sz="half" idx="2"/>
          </p:nvPr>
        </p:nvSpPr>
        <p:spPr>
          <a:xfrm>
            <a:off x="6705600" y="1524000"/>
            <a:ext cx="3771900" cy="5334000"/>
          </a:xfrm>
        </p:spPr>
        <p:txBody>
          <a:bodyPr/>
          <a:lstStyle/>
          <a:p>
            <a:endParaRPr lang="en-IN" dirty="0"/>
          </a:p>
        </p:txBody>
      </p:sp>
      <p:sp>
        <p:nvSpPr>
          <p:cNvPr id="4" name="Title 3"/>
          <p:cNvSpPr>
            <a:spLocks noGrp="1"/>
          </p:cNvSpPr>
          <p:nvPr>
            <p:ph type="title"/>
          </p:nvPr>
        </p:nvSpPr>
        <p:spPr/>
        <p:txBody>
          <a:bodyPr>
            <a:noAutofit/>
          </a:bodyPr>
          <a:lstStyle/>
          <a:p>
            <a:r>
              <a:rPr lang="en-US" sz="3200" dirty="0"/>
              <a:t>Producer Consumer problem using Sleep &amp; Wakeup</a:t>
            </a:r>
            <a:endParaRPr lang="en-IN" sz="3200" dirty="0"/>
          </a:p>
        </p:txBody>
      </p:sp>
      <p:graphicFrame>
        <p:nvGraphicFramePr>
          <p:cNvPr id="7" name="Content Placeholder 3"/>
          <p:cNvGraphicFramePr>
            <a:graphicFrameLocks/>
          </p:cNvGraphicFramePr>
          <p:nvPr>
            <p:extLst>
              <p:ext uri="{D42A27DB-BD31-4B8C-83A1-F6EECF244321}">
                <p14:modId xmlns:p14="http://schemas.microsoft.com/office/powerpoint/2010/main" val="885880980"/>
              </p:ext>
            </p:extLst>
          </p:nvPr>
        </p:nvGraphicFramePr>
        <p:xfrm>
          <a:off x="7924800" y="37084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6781800" y="3708400"/>
            <a:ext cx="1066800" cy="369332"/>
          </a:xfrm>
          <a:prstGeom prst="rect">
            <a:avLst/>
          </a:prstGeom>
          <a:noFill/>
        </p:spPr>
        <p:txBody>
          <a:bodyPr wrap="square" rtlCol="0">
            <a:spAutoFit/>
          </a:bodyPr>
          <a:lstStyle/>
          <a:p>
            <a:r>
              <a:rPr lang="en-US" dirty="0"/>
              <a:t>Producer</a:t>
            </a:r>
          </a:p>
        </p:txBody>
      </p:sp>
      <p:sp>
        <p:nvSpPr>
          <p:cNvPr id="9" name="TextBox 8"/>
          <p:cNvSpPr txBox="1"/>
          <p:nvPr/>
        </p:nvSpPr>
        <p:spPr>
          <a:xfrm>
            <a:off x="9296400" y="3708400"/>
            <a:ext cx="1143000" cy="369332"/>
          </a:xfrm>
          <a:prstGeom prst="rect">
            <a:avLst/>
          </a:prstGeom>
          <a:noFill/>
        </p:spPr>
        <p:txBody>
          <a:bodyPr wrap="square" rtlCol="0">
            <a:spAutoFit/>
          </a:bodyPr>
          <a:lstStyle/>
          <a:p>
            <a:r>
              <a:rPr lang="en-US" dirty="0"/>
              <a:t>Consumer</a:t>
            </a:r>
          </a:p>
        </p:txBody>
      </p:sp>
      <p:sp>
        <p:nvSpPr>
          <p:cNvPr id="10" name="TextBox 9"/>
          <p:cNvSpPr txBox="1"/>
          <p:nvPr/>
        </p:nvSpPr>
        <p:spPr>
          <a:xfrm>
            <a:off x="7620000" y="4077732"/>
            <a:ext cx="304800" cy="338554"/>
          </a:xfrm>
          <a:prstGeom prst="rect">
            <a:avLst/>
          </a:prstGeom>
          <a:noFill/>
        </p:spPr>
        <p:txBody>
          <a:bodyPr wrap="square" rtlCol="0">
            <a:spAutoFit/>
          </a:bodyPr>
          <a:lstStyle/>
          <a:p>
            <a:r>
              <a:rPr lang="en-US" sz="1600" dirty="0"/>
              <a:t>1</a:t>
            </a:r>
            <a:endParaRPr lang="en-IN" sz="1600" dirty="0"/>
          </a:p>
        </p:txBody>
      </p:sp>
      <p:sp>
        <p:nvSpPr>
          <p:cNvPr id="12" name="TextBox 11"/>
          <p:cNvSpPr txBox="1"/>
          <p:nvPr/>
        </p:nvSpPr>
        <p:spPr>
          <a:xfrm>
            <a:off x="7620000" y="4466223"/>
            <a:ext cx="304800" cy="338554"/>
          </a:xfrm>
          <a:prstGeom prst="rect">
            <a:avLst/>
          </a:prstGeom>
          <a:noFill/>
        </p:spPr>
        <p:txBody>
          <a:bodyPr wrap="square" rtlCol="0">
            <a:spAutoFit/>
          </a:bodyPr>
          <a:lstStyle/>
          <a:p>
            <a:r>
              <a:rPr lang="en-US" sz="1600" dirty="0"/>
              <a:t>2</a:t>
            </a:r>
            <a:endParaRPr lang="en-IN" sz="1600" dirty="0"/>
          </a:p>
        </p:txBody>
      </p:sp>
      <p:sp>
        <p:nvSpPr>
          <p:cNvPr id="13" name="TextBox 12"/>
          <p:cNvSpPr txBox="1"/>
          <p:nvPr/>
        </p:nvSpPr>
        <p:spPr>
          <a:xfrm>
            <a:off x="7620000" y="4854714"/>
            <a:ext cx="304800" cy="338554"/>
          </a:xfrm>
          <a:prstGeom prst="rect">
            <a:avLst/>
          </a:prstGeom>
          <a:noFill/>
        </p:spPr>
        <p:txBody>
          <a:bodyPr wrap="square" rtlCol="0">
            <a:spAutoFit/>
          </a:bodyPr>
          <a:lstStyle/>
          <a:p>
            <a:r>
              <a:rPr lang="en-US" sz="1600" dirty="0"/>
              <a:t>3</a:t>
            </a:r>
            <a:endParaRPr lang="en-IN" sz="1600" dirty="0"/>
          </a:p>
        </p:txBody>
      </p:sp>
      <p:sp>
        <p:nvSpPr>
          <p:cNvPr id="14" name="TextBox 13"/>
          <p:cNvSpPr txBox="1"/>
          <p:nvPr/>
        </p:nvSpPr>
        <p:spPr>
          <a:xfrm>
            <a:off x="7620000" y="5208657"/>
            <a:ext cx="304800" cy="338554"/>
          </a:xfrm>
          <a:prstGeom prst="rect">
            <a:avLst/>
          </a:prstGeom>
          <a:noFill/>
        </p:spPr>
        <p:txBody>
          <a:bodyPr wrap="square" rtlCol="0">
            <a:spAutoFit/>
          </a:bodyPr>
          <a:lstStyle/>
          <a:p>
            <a:r>
              <a:rPr lang="en-US" sz="1600" dirty="0"/>
              <a:t>4</a:t>
            </a:r>
            <a:endParaRPr lang="en-IN" sz="1600" dirty="0"/>
          </a:p>
        </p:txBody>
      </p:sp>
      <p:sp>
        <p:nvSpPr>
          <p:cNvPr id="5" name="Rectangle 4"/>
          <p:cNvSpPr/>
          <p:nvPr/>
        </p:nvSpPr>
        <p:spPr>
          <a:xfrm>
            <a:off x="8134350" y="21336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7315200" y="2161844"/>
            <a:ext cx="762000" cy="369332"/>
          </a:xfrm>
          <a:prstGeom prst="rect">
            <a:avLst/>
          </a:prstGeom>
          <a:noFill/>
        </p:spPr>
        <p:txBody>
          <a:bodyPr wrap="square" rtlCol="0">
            <a:spAutoFit/>
          </a:bodyPr>
          <a:lstStyle/>
          <a:p>
            <a:r>
              <a:rPr lang="en-US" dirty="0"/>
              <a:t>count</a:t>
            </a:r>
          </a:p>
        </p:txBody>
      </p:sp>
      <p:sp>
        <p:nvSpPr>
          <p:cNvPr id="16" name="Rectangle 15"/>
          <p:cNvSpPr/>
          <p:nvPr/>
        </p:nvSpPr>
        <p:spPr>
          <a:xfrm>
            <a:off x="8134350" y="2743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7315200" y="2771444"/>
            <a:ext cx="762000" cy="369332"/>
          </a:xfrm>
          <a:prstGeom prst="rect">
            <a:avLst/>
          </a:prstGeom>
          <a:noFill/>
        </p:spPr>
        <p:txBody>
          <a:bodyPr wrap="square" rtlCol="0">
            <a:spAutoFit/>
          </a:bodyPr>
          <a:lstStyle/>
          <a:p>
            <a:r>
              <a:rPr lang="en-US" dirty="0"/>
              <a:t>item</a:t>
            </a:r>
          </a:p>
        </p:txBody>
      </p:sp>
      <p:sp>
        <p:nvSpPr>
          <p:cNvPr id="6" name="TextBox 5"/>
          <p:cNvSpPr txBox="1"/>
          <p:nvPr/>
        </p:nvSpPr>
        <p:spPr>
          <a:xfrm>
            <a:off x="8153400" y="2787134"/>
            <a:ext cx="914400" cy="369332"/>
          </a:xfrm>
          <a:prstGeom prst="rect">
            <a:avLst/>
          </a:prstGeom>
          <a:noFill/>
        </p:spPr>
        <p:txBody>
          <a:bodyPr wrap="square" rtlCol="0">
            <a:spAutoFit/>
          </a:bodyPr>
          <a:lstStyle/>
          <a:p>
            <a:pPr algn="ctr"/>
            <a:r>
              <a:rPr lang="en-US" dirty="0"/>
              <a:t>Item 1</a:t>
            </a:r>
          </a:p>
        </p:txBody>
      </p:sp>
      <p:sp>
        <p:nvSpPr>
          <p:cNvPr id="11" name="TextBox 10"/>
          <p:cNvSpPr txBox="1"/>
          <p:nvPr/>
        </p:nvSpPr>
        <p:spPr>
          <a:xfrm>
            <a:off x="8429767" y="218052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0" name="TextBox 19"/>
          <p:cNvSpPr txBox="1"/>
          <p:nvPr/>
        </p:nvSpPr>
        <p:spPr>
          <a:xfrm>
            <a:off x="8427777" y="2191266"/>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Tree>
    <p:extLst>
      <p:ext uri="{BB962C8B-B14F-4D97-AF65-F5344CB8AC3E}">
        <p14:creationId xmlns:p14="http://schemas.microsoft.com/office/powerpoint/2010/main" val="134635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0 -3.33333E-6 L 0.00208 0.19121 " pathEditMode="relative" rAng="0" ptsTypes="AA">
                                      <p:cBhvr>
                                        <p:cTn id="74" dur="2000" fill="hold"/>
                                        <p:tgtEl>
                                          <p:spTgt spid="6"/>
                                        </p:tgtEl>
                                        <p:attrNameLst>
                                          <p:attrName>ppt_x</p:attrName>
                                          <p:attrName>ppt_y</p:attrName>
                                        </p:attrNameLst>
                                      </p:cBhvr>
                                      <p:rCtr x="104" y="9560"/>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11"/>
                                        </p:tgtEl>
                                      </p:cBhvr>
                                    </p:animEffect>
                                    <p:set>
                                      <p:cBhvr>
                                        <p:cTn id="83" dur="1" fill="hold">
                                          <p:stCondLst>
                                            <p:cond delay="499"/>
                                          </p:stCondLst>
                                        </p:cTn>
                                        <p:tgtEl>
                                          <p:spTgt spid="11"/>
                                        </p:tgtEl>
                                        <p:attrNameLst>
                                          <p:attrName>style.visibility</p:attrName>
                                        </p:attrNameLst>
                                      </p:cBhvr>
                                      <p:to>
                                        <p:strVal val="hidden"/>
                                      </p:to>
                                    </p:set>
                                  </p:childTnLst>
                                </p:cTn>
                              </p:par>
                              <p:par>
                                <p:cTn id="84" presetID="22" presetClass="entr" presetSubtype="4"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wipe(down)">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P spid="5" grpId="0" animBg="1"/>
      <p:bldP spid="15" grpId="0"/>
      <p:bldP spid="16" grpId="0" animBg="1"/>
      <p:bldP spid="17" grpId="0"/>
      <p:bldP spid="6" grpId="0"/>
      <p:bldP spid="6" grpId="1"/>
      <p:bldP spid="11" grpId="0" animBg="1"/>
      <p:bldP spid="11" grpId="1" animBg="1"/>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700646" y="1524000"/>
            <a:ext cx="4876800" cy="5334000"/>
          </a:xfrm>
        </p:spPr>
        <p:txBody>
          <a:bodyPr>
            <a:normAutofit fontScale="92500" lnSpcReduction="10000"/>
          </a:bodyPr>
          <a:lstStyle/>
          <a:p>
            <a:pPr marL="0" indent="0">
              <a:buNone/>
            </a:pPr>
            <a:r>
              <a:rPr lang="en-US" dirty="0"/>
              <a:t>void consumer (void)</a:t>
            </a:r>
          </a:p>
          <a:p>
            <a:pPr marL="0" indent="0" defTabSz="542925">
              <a:buNone/>
            </a:pPr>
            <a:r>
              <a:rPr lang="en-US" dirty="0"/>
              <a:t>{	</a:t>
            </a:r>
            <a:r>
              <a:rPr lang="en-US" dirty="0" err="1"/>
              <a:t>int</a:t>
            </a:r>
            <a:r>
              <a:rPr lang="en-US" dirty="0"/>
              <a:t> item;</a:t>
            </a:r>
          </a:p>
          <a:p>
            <a:pPr marL="0" indent="0" defTabSz="542925">
              <a:buNone/>
            </a:pPr>
            <a:r>
              <a:rPr lang="en-US" dirty="0"/>
              <a:t>	while (true) </a:t>
            </a:r>
          </a:p>
          <a:p>
            <a:pPr marL="0" indent="0" defTabSz="542925">
              <a:buNone/>
            </a:pPr>
            <a:r>
              <a:rPr lang="en-US" dirty="0"/>
              <a:t>	{</a:t>
            </a:r>
          </a:p>
          <a:p>
            <a:pPr marL="0" indent="0" defTabSz="542925">
              <a:buNone/>
            </a:pPr>
            <a:r>
              <a:rPr lang="en-US" dirty="0"/>
              <a:t>	if (count==0) sleep();</a:t>
            </a:r>
          </a:p>
          <a:p>
            <a:pPr marL="0" indent="0" defTabSz="542925">
              <a:buNone/>
            </a:pPr>
            <a:r>
              <a:rPr lang="en-US" dirty="0"/>
              <a:t>	item=</a:t>
            </a:r>
            <a:r>
              <a:rPr lang="en-US" dirty="0" err="1"/>
              <a:t>remove_item</a:t>
            </a:r>
            <a:r>
              <a:rPr lang="en-US" dirty="0"/>
              <a:t>();</a:t>
            </a:r>
          </a:p>
          <a:p>
            <a:pPr marL="0" indent="0" defTabSz="542925">
              <a:buNone/>
            </a:pPr>
            <a:r>
              <a:rPr lang="en-US" dirty="0"/>
              <a:t>	count=count-1;</a:t>
            </a:r>
          </a:p>
          <a:p>
            <a:pPr marL="0" indent="0" defTabSz="542925">
              <a:buNone/>
            </a:pPr>
            <a:r>
              <a:rPr lang="en-US" dirty="0"/>
              <a:t>	if(count==N-1) 	</a:t>
            </a:r>
            <a:endParaRPr lang="en-US" dirty="0" smtClean="0"/>
          </a:p>
          <a:p>
            <a:pPr marL="0" indent="0" defTabSz="542925">
              <a:buNone/>
            </a:pPr>
            <a:r>
              <a:rPr lang="en-US" dirty="0"/>
              <a:t>	</a:t>
            </a:r>
            <a:r>
              <a:rPr lang="en-US" dirty="0" smtClean="0"/>
              <a:t>	wakeup(producer</a:t>
            </a:r>
            <a:r>
              <a:rPr lang="en-US" dirty="0"/>
              <a:t>);</a:t>
            </a:r>
          </a:p>
          <a:p>
            <a:pPr marL="0" indent="0" defTabSz="542925">
              <a:buNone/>
            </a:pPr>
            <a:r>
              <a:rPr lang="en-US" dirty="0"/>
              <a:t>	</a:t>
            </a:r>
            <a:r>
              <a:rPr lang="en-US" dirty="0" err="1"/>
              <a:t>consume_item</a:t>
            </a:r>
            <a:r>
              <a:rPr lang="en-US" dirty="0"/>
              <a:t>(item);</a:t>
            </a:r>
          </a:p>
          <a:p>
            <a:pPr marL="0" indent="0" defTabSz="542925">
              <a:buNone/>
            </a:pPr>
            <a:r>
              <a:rPr lang="en-US" dirty="0"/>
              <a:t>	}</a:t>
            </a:r>
          </a:p>
          <a:p>
            <a:pPr marL="0" indent="0">
              <a:buNone/>
            </a:pPr>
            <a:r>
              <a:rPr lang="en-US" dirty="0"/>
              <a:t>}</a:t>
            </a:r>
          </a:p>
        </p:txBody>
      </p:sp>
      <p:sp>
        <p:nvSpPr>
          <p:cNvPr id="3" name="Content Placeholder 2"/>
          <p:cNvSpPr>
            <a:spLocks noGrp="1"/>
          </p:cNvSpPr>
          <p:nvPr>
            <p:ph sz="half" idx="2"/>
          </p:nvPr>
        </p:nvSpPr>
        <p:spPr>
          <a:xfrm>
            <a:off x="6691746" y="1524000"/>
            <a:ext cx="3771900" cy="5334000"/>
          </a:xfrm>
        </p:spPr>
        <p:txBody>
          <a:bodyPr/>
          <a:lstStyle/>
          <a:p>
            <a:endParaRPr lang="en-IN" dirty="0"/>
          </a:p>
        </p:txBody>
      </p:sp>
      <p:sp>
        <p:nvSpPr>
          <p:cNvPr id="4" name="Title 3"/>
          <p:cNvSpPr>
            <a:spLocks noGrp="1"/>
          </p:cNvSpPr>
          <p:nvPr>
            <p:ph type="title"/>
          </p:nvPr>
        </p:nvSpPr>
        <p:spPr/>
        <p:txBody>
          <a:bodyPr>
            <a:normAutofit/>
          </a:bodyPr>
          <a:lstStyle/>
          <a:p>
            <a:r>
              <a:rPr lang="en-US" sz="3500" dirty="0"/>
              <a:t>Producer Consumer problem using Sleep &amp; Wakeup</a:t>
            </a:r>
            <a:endParaRPr lang="en-IN" sz="3500" dirty="0"/>
          </a:p>
        </p:txBody>
      </p:sp>
      <p:graphicFrame>
        <p:nvGraphicFramePr>
          <p:cNvPr id="7" name="Content Placeholder 3"/>
          <p:cNvGraphicFramePr>
            <a:graphicFrameLocks/>
          </p:cNvGraphicFramePr>
          <p:nvPr>
            <p:extLst>
              <p:ext uri="{D42A27DB-BD31-4B8C-83A1-F6EECF244321}">
                <p14:modId xmlns:p14="http://schemas.microsoft.com/office/powerpoint/2010/main" val="92072598"/>
              </p:ext>
            </p:extLst>
          </p:nvPr>
        </p:nvGraphicFramePr>
        <p:xfrm>
          <a:off x="7910946" y="37084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6767946" y="3708400"/>
            <a:ext cx="1066800" cy="369332"/>
          </a:xfrm>
          <a:prstGeom prst="rect">
            <a:avLst/>
          </a:prstGeom>
          <a:noFill/>
        </p:spPr>
        <p:txBody>
          <a:bodyPr wrap="square" rtlCol="0">
            <a:spAutoFit/>
          </a:bodyPr>
          <a:lstStyle/>
          <a:p>
            <a:r>
              <a:rPr lang="en-US" dirty="0"/>
              <a:t>Producer</a:t>
            </a:r>
          </a:p>
        </p:txBody>
      </p:sp>
      <p:sp>
        <p:nvSpPr>
          <p:cNvPr id="9" name="TextBox 8"/>
          <p:cNvSpPr txBox="1"/>
          <p:nvPr/>
        </p:nvSpPr>
        <p:spPr>
          <a:xfrm>
            <a:off x="9282546" y="3708400"/>
            <a:ext cx="1143000" cy="369332"/>
          </a:xfrm>
          <a:prstGeom prst="rect">
            <a:avLst/>
          </a:prstGeom>
          <a:noFill/>
        </p:spPr>
        <p:txBody>
          <a:bodyPr wrap="square" rtlCol="0">
            <a:spAutoFit/>
          </a:bodyPr>
          <a:lstStyle/>
          <a:p>
            <a:r>
              <a:rPr lang="en-US" dirty="0"/>
              <a:t>Consumer</a:t>
            </a:r>
          </a:p>
        </p:txBody>
      </p:sp>
      <p:sp>
        <p:nvSpPr>
          <p:cNvPr id="10" name="TextBox 9"/>
          <p:cNvSpPr txBox="1"/>
          <p:nvPr/>
        </p:nvSpPr>
        <p:spPr>
          <a:xfrm>
            <a:off x="7606146" y="4077732"/>
            <a:ext cx="304800" cy="338554"/>
          </a:xfrm>
          <a:prstGeom prst="rect">
            <a:avLst/>
          </a:prstGeom>
          <a:noFill/>
        </p:spPr>
        <p:txBody>
          <a:bodyPr wrap="square" rtlCol="0">
            <a:spAutoFit/>
          </a:bodyPr>
          <a:lstStyle/>
          <a:p>
            <a:r>
              <a:rPr lang="en-US" sz="1600" dirty="0"/>
              <a:t>1</a:t>
            </a:r>
            <a:endParaRPr lang="en-IN" sz="1600" dirty="0"/>
          </a:p>
        </p:txBody>
      </p:sp>
      <p:sp>
        <p:nvSpPr>
          <p:cNvPr id="12" name="TextBox 11"/>
          <p:cNvSpPr txBox="1"/>
          <p:nvPr/>
        </p:nvSpPr>
        <p:spPr>
          <a:xfrm>
            <a:off x="7606146" y="4466223"/>
            <a:ext cx="304800" cy="338554"/>
          </a:xfrm>
          <a:prstGeom prst="rect">
            <a:avLst/>
          </a:prstGeom>
          <a:noFill/>
        </p:spPr>
        <p:txBody>
          <a:bodyPr wrap="square" rtlCol="0">
            <a:spAutoFit/>
          </a:bodyPr>
          <a:lstStyle/>
          <a:p>
            <a:r>
              <a:rPr lang="en-US" sz="1600" dirty="0"/>
              <a:t>2</a:t>
            </a:r>
            <a:endParaRPr lang="en-IN" sz="1600" dirty="0"/>
          </a:p>
        </p:txBody>
      </p:sp>
      <p:sp>
        <p:nvSpPr>
          <p:cNvPr id="13" name="TextBox 12"/>
          <p:cNvSpPr txBox="1"/>
          <p:nvPr/>
        </p:nvSpPr>
        <p:spPr>
          <a:xfrm>
            <a:off x="7606146" y="4854714"/>
            <a:ext cx="304800" cy="338554"/>
          </a:xfrm>
          <a:prstGeom prst="rect">
            <a:avLst/>
          </a:prstGeom>
          <a:noFill/>
        </p:spPr>
        <p:txBody>
          <a:bodyPr wrap="square" rtlCol="0">
            <a:spAutoFit/>
          </a:bodyPr>
          <a:lstStyle/>
          <a:p>
            <a:r>
              <a:rPr lang="en-US" sz="1600" dirty="0"/>
              <a:t>3</a:t>
            </a:r>
            <a:endParaRPr lang="en-IN" sz="1600" dirty="0"/>
          </a:p>
        </p:txBody>
      </p:sp>
      <p:sp>
        <p:nvSpPr>
          <p:cNvPr id="14" name="TextBox 13"/>
          <p:cNvSpPr txBox="1"/>
          <p:nvPr/>
        </p:nvSpPr>
        <p:spPr>
          <a:xfrm>
            <a:off x="7606146" y="5208657"/>
            <a:ext cx="304800" cy="338554"/>
          </a:xfrm>
          <a:prstGeom prst="rect">
            <a:avLst/>
          </a:prstGeom>
          <a:noFill/>
        </p:spPr>
        <p:txBody>
          <a:bodyPr wrap="square" rtlCol="0">
            <a:spAutoFit/>
          </a:bodyPr>
          <a:lstStyle/>
          <a:p>
            <a:r>
              <a:rPr lang="en-US" sz="1600" dirty="0"/>
              <a:t>4</a:t>
            </a:r>
            <a:endParaRPr lang="en-IN" sz="1600" dirty="0"/>
          </a:p>
        </p:txBody>
      </p:sp>
      <p:sp>
        <p:nvSpPr>
          <p:cNvPr id="5" name="Rectangle 4"/>
          <p:cNvSpPr/>
          <p:nvPr/>
        </p:nvSpPr>
        <p:spPr>
          <a:xfrm>
            <a:off x="8120496" y="21336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7301346" y="2161844"/>
            <a:ext cx="762000" cy="369332"/>
          </a:xfrm>
          <a:prstGeom prst="rect">
            <a:avLst/>
          </a:prstGeom>
          <a:noFill/>
        </p:spPr>
        <p:txBody>
          <a:bodyPr wrap="square" rtlCol="0">
            <a:spAutoFit/>
          </a:bodyPr>
          <a:lstStyle/>
          <a:p>
            <a:r>
              <a:rPr lang="en-US" dirty="0"/>
              <a:t>count</a:t>
            </a:r>
          </a:p>
        </p:txBody>
      </p:sp>
      <p:sp>
        <p:nvSpPr>
          <p:cNvPr id="16" name="Rectangle 15"/>
          <p:cNvSpPr/>
          <p:nvPr/>
        </p:nvSpPr>
        <p:spPr>
          <a:xfrm>
            <a:off x="8106848" y="2743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7301346" y="2771444"/>
            <a:ext cx="762000" cy="369332"/>
          </a:xfrm>
          <a:prstGeom prst="rect">
            <a:avLst/>
          </a:prstGeom>
          <a:noFill/>
        </p:spPr>
        <p:txBody>
          <a:bodyPr wrap="square" rtlCol="0">
            <a:spAutoFit/>
          </a:bodyPr>
          <a:lstStyle/>
          <a:p>
            <a:r>
              <a:rPr lang="en-US" dirty="0"/>
              <a:t>item</a:t>
            </a:r>
          </a:p>
        </p:txBody>
      </p:sp>
      <p:sp>
        <p:nvSpPr>
          <p:cNvPr id="11" name="TextBox 10"/>
          <p:cNvSpPr txBox="1"/>
          <p:nvPr/>
        </p:nvSpPr>
        <p:spPr>
          <a:xfrm>
            <a:off x="8427572" y="218337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20" name="TextBox 19"/>
          <p:cNvSpPr txBox="1"/>
          <p:nvPr/>
        </p:nvSpPr>
        <p:spPr>
          <a:xfrm>
            <a:off x="8432974" y="2175492"/>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2" name="TextBox 21"/>
          <p:cNvSpPr txBox="1"/>
          <p:nvPr/>
        </p:nvSpPr>
        <p:spPr>
          <a:xfrm>
            <a:off x="8139546" y="4071857"/>
            <a:ext cx="914400" cy="369332"/>
          </a:xfrm>
          <a:prstGeom prst="rect">
            <a:avLst/>
          </a:prstGeom>
          <a:noFill/>
        </p:spPr>
        <p:txBody>
          <a:bodyPr wrap="square" rtlCol="0">
            <a:spAutoFit/>
          </a:bodyPr>
          <a:lstStyle/>
          <a:p>
            <a:pPr algn="ctr"/>
            <a:r>
              <a:rPr lang="en-US" dirty="0"/>
              <a:t>Item 1</a:t>
            </a:r>
          </a:p>
        </p:txBody>
      </p:sp>
    </p:spTree>
    <p:extLst>
      <p:ext uri="{BB962C8B-B14F-4D97-AF65-F5344CB8AC3E}">
        <p14:creationId xmlns:p14="http://schemas.microsoft.com/office/powerpoint/2010/main" val="218044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299 -0.00023 L 0.00299 0.00023 C 0.00729 -0.03426 0.0056 -0.00949 0.00299 -0.0544 C 0.00208 -0.07338 0.00169 -0.0919 0.00052 -0.11088 C 0.00039 -0.11481 -0.00326 -0.12685 -0.0043 -0.13102 C -0.00169 -0.18171 -0.00209 -0.16273 -0.00209 -0.18727 L 0.00833 -0.18727 L 0.00052 -0.18727 L 0.00052 -0.18704 " pathEditMode="relative" rAng="0" ptsTypes="AAAAAAAAA">
                                      <p:cBhvr>
                                        <p:cTn id="34" dur="2000" fill="hold"/>
                                        <p:tgtEl>
                                          <p:spTgt spid="22"/>
                                        </p:tgtEl>
                                        <p:attrNameLst>
                                          <p:attrName>ppt_x</p:attrName>
                                          <p:attrName>ppt_y</p:attrName>
                                        </p:attrNameLst>
                                      </p:cBhvr>
                                      <p:rCtr x="-104" y="-9329"/>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animBg="1"/>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Problem</a:t>
            </a:r>
            <a:endParaRPr lang="en-IN" dirty="0"/>
          </a:p>
        </p:txBody>
      </p:sp>
      <p:sp>
        <p:nvSpPr>
          <p:cNvPr id="6" name="Content Placeholder 5"/>
          <p:cNvSpPr>
            <a:spLocks noGrp="1"/>
          </p:cNvSpPr>
          <p:nvPr>
            <p:ph idx="1"/>
          </p:nvPr>
        </p:nvSpPr>
        <p:spPr>
          <a:xfrm>
            <a:off x="838200" y="1974273"/>
            <a:ext cx="4229100" cy="5334000"/>
          </a:xfrm>
        </p:spPr>
        <p:txBody>
          <a:bodyPr>
            <a:normAutofit/>
          </a:bodyPr>
          <a:lstStyle/>
          <a:p>
            <a:pPr marL="342900" lvl="1" algn="just">
              <a:buFont typeface="Wingdings" panose="05000000000000000000" pitchFamily="2" charset="2"/>
              <a:buChar char="§"/>
            </a:pPr>
            <a:r>
              <a:rPr lang="en-IN" sz="2200" dirty="0"/>
              <a:t>The consumer has just read the variable </a:t>
            </a:r>
            <a:r>
              <a:rPr lang="en-IN" sz="2200" b="1" i="1" dirty="0"/>
              <a:t>count</a:t>
            </a:r>
            <a:r>
              <a:rPr lang="en-IN" sz="2200" dirty="0"/>
              <a:t>, noticed it's zero and is just about to move inside the if block.</a:t>
            </a:r>
          </a:p>
          <a:p>
            <a:pPr marL="342900" lvl="1" algn="just">
              <a:buFont typeface="Wingdings" panose="05000000000000000000" pitchFamily="2" charset="2"/>
              <a:buChar char="§"/>
            </a:pPr>
            <a:r>
              <a:rPr lang="en-IN" sz="2200" dirty="0"/>
              <a:t>Just before calling sleep, the consumer is suspended and the producer is resumed.</a:t>
            </a:r>
          </a:p>
          <a:p>
            <a:pPr marL="342900" lvl="1" algn="just">
              <a:buFont typeface="Wingdings" panose="05000000000000000000" pitchFamily="2" charset="2"/>
              <a:buChar char="§"/>
            </a:pPr>
            <a:r>
              <a:rPr lang="en-IN" sz="2200" dirty="0"/>
              <a:t>The producer creates an item, puts it into the buffer, and increases </a:t>
            </a:r>
            <a:r>
              <a:rPr lang="en-IN" sz="2200" b="1" i="1" dirty="0"/>
              <a:t>count</a:t>
            </a:r>
            <a:r>
              <a:rPr lang="en-IN" sz="2200" dirty="0"/>
              <a:t>.</a:t>
            </a:r>
          </a:p>
          <a:p>
            <a:pPr marL="342900" lvl="1" algn="just">
              <a:buFont typeface="Wingdings" panose="05000000000000000000" pitchFamily="2" charset="2"/>
              <a:buChar char="§"/>
            </a:pPr>
            <a:r>
              <a:rPr lang="en-IN" sz="2200" dirty="0"/>
              <a:t>Because the buffer was empty prior to the last addition, the producer tries to wake up the consumer.</a:t>
            </a:r>
          </a:p>
        </p:txBody>
      </p:sp>
      <p:sp>
        <p:nvSpPr>
          <p:cNvPr id="4" name="Content Placeholder 1"/>
          <p:cNvSpPr txBox="1">
            <a:spLocks/>
          </p:cNvSpPr>
          <p:nvPr/>
        </p:nvSpPr>
        <p:spPr>
          <a:xfrm>
            <a:off x="5600700" y="2050473"/>
            <a:ext cx="3810000" cy="53340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1">
                    <a:lumMod val="75000"/>
                  </a:schemeClr>
                </a:solidFill>
              </a:rPr>
              <a:t>void consumer (void)</a:t>
            </a:r>
          </a:p>
          <a:p>
            <a:pPr marL="0" indent="0" defTabSz="542925">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item;</a:t>
            </a:r>
          </a:p>
          <a:p>
            <a:pPr marL="0" indent="0" defTabSz="542925">
              <a:buNone/>
            </a:pPr>
            <a:r>
              <a:rPr lang="en-US" dirty="0">
                <a:solidFill>
                  <a:schemeClr val="accent1">
                    <a:lumMod val="75000"/>
                  </a:schemeClr>
                </a:solidFill>
              </a:rPr>
              <a:t>	while (true) </a:t>
            </a:r>
          </a:p>
          <a:p>
            <a:pPr marL="0" indent="0" defTabSz="542925">
              <a:buNone/>
            </a:pPr>
            <a:r>
              <a:rPr lang="en-US" dirty="0">
                <a:solidFill>
                  <a:schemeClr val="accent1">
                    <a:lumMod val="75000"/>
                  </a:schemeClr>
                </a:solidFill>
              </a:rPr>
              <a:t>	{</a:t>
            </a:r>
          </a:p>
          <a:p>
            <a:pPr marL="0" indent="0" defTabSz="542925">
              <a:buNone/>
            </a:pPr>
            <a:r>
              <a:rPr lang="en-US" dirty="0">
                <a:solidFill>
                  <a:schemeClr val="accent1">
                    <a:lumMod val="75000"/>
                  </a:schemeClr>
                </a:solidFill>
              </a:rPr>
              <a:t>	if (count==0)   sleep();</a:t>
            </a:r>
          </a:p>
          <a:p>
            <a:pPr marL="0" indent="0" defTabSz="542925">
              <a:buNone/>
            </a:pPr>
            <a:r>
              <a:rPr lang="en-US" dirty="0">
                <a:solidFill>
                  <a:schemeClr val="accent1">
                    <a:lumMod val="75000"/>
                  </a:schemeClr>
                </a:solidFill>
              </a:rPr>
              <a:t>	item=</a:t>
            </a:r>
            <a:r>
              <a:rPr lang="en-US" dirty="0" err="1">
                <a:solidFill>
                  <a:schemeClr val="accent1">
                    <a:lumMod val="75000"/>
                  </a:schemeClr>
                </a:solidFill>
              </a:rPr>
              <a:t>remove_item</a:t>
            </a:r>
            <a:r>
              <a:rPr lang="en-US" dirty="0">
                <a:solidFill>
                  <a:schemeClr val="accent1">
                    <a:lumMod val="75000"/>
                  </a:schemeClr>
                </a:solidFill>
              </a:rPr>
              <a:t>();</a:t>
            </a:r>
          </a:p>
          <a:p>
            <a:pPr marL="0" indent="0" defTabSz="542925">
              <a:buNone/>
            </a:pPr>
            <a:r>
              <a:rPr lang="en-US" dirty="0">
                <a:solidFill>
                  <a:schemeClr val="accent1">
                    <a:lumMod val="75000"/>
                  </a:schemeClr>
                </a:solidFill>
              </a:rPr>
              <a:t>	count=count-1;</a:t>
            </a:r>
          </a:p>
          <a:p>
            <a:pPr marL="0" indent="0" defTabSz="542925">
              <a:buNone/>
            </a:pPr>
            <a:r>
              <a:rPr lang="en-US" dirty="0">
                <a:solidFill>
                  <a:schemeClr val="accent1">
                    <a:lumMod val="75000"/>
                  </a:schemeClr>
                </a:solidFill>
              </a:rPr>
              <a:t>	if(count==N-1) 	</a:t>
            </a:r>
          </a:p>
          <a:p>
            <a:pPr marL="0" indent="0" defTabSz="542925">
              <a:buNone/>
            </a:pPr>
            <a:r>
              <a:rPr lang="en-US" dirty="0">
                <a:solidFill>
                  <a:schemeClr val="accent1">
                    <a:lumMod val="75000"/>
                  </a:schemeClr>
                </a:solidFill>
              </a:rPr>
              <a:t>		wakeup(producer);</a:t>
            </a:r>
          </a:p>
          <a:p>
            <a:pPr marL="0" indent="0" defTabSz="542925">
              <a:buNone/>
            </a:pPr>
            <a:r>
              <a:rPr lang="en-US" dirty="0">
                <a:solidFill>
                  <a:schemeClr val="accent1">
                    <a:lumMod val="75000"/>
                  </a:schemeClr>
                </a:solidFill>
              </a:rPr>
              <a:t>	</a:t>
            </a:r>
            <a:r>
              <a:rPr lang="en-US" dirty="0" err="1">
                <a:solidFill>
                  <a:schemeClr val="accent1">
                    <a:lumMod val="75000"/>
                  </a:schemeClr>
                </a:solidFill>
              </a:rPr>
              <a:t>consume_item</a:t>
            </a:r>
            <a:r>
              <a:rPr lang="en-US" dirty="0">
                <a:solidFill>
                  <a:schemeClr val="accent1">
                    <a:lumMod val="75000"/>
                  </a:schemeClr>
                </a:solidFill>
              </a:rPr>
              <a:t>(item);</a:t>
            </a:r>
          </a:p>
          <a:p>
            <a:pPr marL="0" indent="0" defTabSz="542925">
              <a:buNone/>
            </a:pPr>
            <a:r>
              <a:rPr lang="en-US" dirty="0">
                <a:solidFill>
                  <a:schemeClr val="accent1">
                    <a:lumMod val="75000"/>
                  </a:schemeClr>
                </a:solidFill>
              </a:rPr>
              <a:t>	}</a:t>
            </a:r>
          </a:p>
          <a:p>
            <a:pPr marL="0" indent="0">
              <a:buNone/>
            </a:pPr>
            <a:r>
              <a:rPr lang="en-US" dirty="0">
                <a:solidFill>
                  <a:schemeClr val="accent1">
                    <a:lumMod val="75000"/>
                  </a:schemeClr>
                </a:solidFill>
              </a:rPr>
              <a:t>}</a:t>
            </a:r>
          </a:p>
        </p:txBody>
      </p:sp>
      <p:sp>
        <p:nvSpPr>
          <p:cNvPr id="2" name="Down Arrow 1"/>
          <p:cNvSpPr/>
          <p:nvPr/>
        </p:nvSpPr>
        <p:spPr>
          <a:xfrm>
            <a:off x="7810500" y="3422073"/>
            <a:ext cx="152400" cy="358902"/>
          </a:xfrm>
          <a:prstGeom prst="down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72301" y="3128941"/>
            <a:ext cx="1924565" cy="369332"/>
          </a:xfrm>
          <a:prstGeom prst="rect">
            <a:avLst/>
          </a:prstGeom>
          <a:noFill/>
        </p:spPr>
        <p:txBody>
          <a:bodyPr wrap="square" rtlCol="0">
            <a:spAutoFit/>
          </a:bodyPr>
          <a:lstStyle/>
          <a:p>
            <a:pPr algn="ctr"/>
            <a:r>
              <a:rPr lang="en-US" dirty="0">
                <a:solidFill>
                  <a:srgbClr val="FF0000"/>
                </a:solidFill>
              </a:rPr>
              <a:t>Context Switching</a:t>
            </a:r>
          </a:p>
        </p:txBody>
      </p:sp>
      <p:sp>
        <p:nvSpPr>
          <p:cNvPr id="7" name="Rectangle 6"/>
          <p:cNvSpPr/>
          <p:nvPr/>
        </p:nvSpPr>
        <p:spPr>
          <a:xfrm>
            <a:off x="838200" y="1506905"/>
            <a:ext cx="11024754" cy="400110"/>
          </a:xfrm>
          <a:prstGeom prst="rect">
            <a:avLst/>
          </a:prstGeom>
        </p:spPr>
        <p:txBody>
          <a:bodyPr wrap="square">
            <a:spAutoFit/>
          </a:bodyPr>
          <a:lstStyle/>
          <a:p>
            <a:r>
              <a:rPr lang="en-IN" sz="2000" dirty="0">
                <a:latin typeface="Tw Cen MT" panose="020B0602020104020603" pitchFamily="34" charset="0"/>
              </a:rPr>
              <a:t>Problem with this solution is that it contains a race condition that can </a:t>
            </a:r>
            <a:r>
              <a:rPr lang="en-IN" sz="2000" dirty="0">
                <a:solidFill>
                  <a:srgbClr val="FF0000"/>
                </a:solidFill>
                <a:latin typeface="Tw Cen MT" panose="020B0602020104020603" pitchFamily="34" charset="0"/>
              </a:rPr>
              <a:t>lead to a deadlock</a:t>
            </a:r>
            <a:r>
              <a:rPr lang="en-IN" sz="2000" dirty="0">
                <a:latin typeface="Tw Cen MT" panose="020B0602020104020603" pitchFamily="34" charset="0"/>
              </a:rPr>
              <a:t>. </a:t>
            </a:r>
            <a:r>
              <a:rPr lang="en-IN" sz="2000" b="1" dirty="0">
                <a:latin typeface="Tw Cen MT" panose="020B0602020104020603" pitchFamily="34" charset="0"/>
              </a:rPr>
              <a:t>(How???)</a:t>
            </a:r>
          </a:p>
        </p:txBody>
      </p:sp>
    </p:spTree>
    <p:extLst>
      <p:ext uri="{BB962C8B-B14F-4D97-AF65-F5344CB8AC3E}">
        <p14:creationId xmlns:p14="http://schemas.microsoft.com/office/powerpoint/2010/main" val="164556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Problem in </a:t>
            </a:r>
            <a:r>
              <a:rPr lang="en-US" dirty="0"/>
              <a:t>Sleep &amp; Wakeup</a:t>
            </a:r>
            <a:endParaRPr lang="en-IN" dirty="0"/>
          </a:p>
        </p:txBody>
      </p:sp>
      <p:sp>
        <p:nvSpPr>
          <p:cNvPr id="6" name="Content Placeholder 5"/>
          <p:cNvSpPr>
            <a:spLocks noGrp="1"/>
          </p:cNvSpPr>
          <p:nvPr>
            <p:ph idx="1"/>
          </p:nvPr>
        </p:nvSpPr>
        <p:spPr>
          <a:xfrm>
            <a:off x="838200" y="1524000"/>
            <a:ext cx="4457700" cy="5334000"/>
          </a:xfrm>
        </p:spPr>
        <p:txBody>
          <a:bodyPr>
            <a:normAutofit/>
          </a:bodyPr>
          <a:lstStyle/>
          <a:p>
            <a:pPr marL="342900" lvl="1" algn="just">
              <a:buFont typeface="Wingdings" panose="05000000000000000000" pitchFamily="2" charset="2"/>
              <a:buChar char="§"/>
            </a:pPr>
            <a:r>
              <a:rPr lang="en-IN" sz="2200" dirty="0"/>
              <a:t>Unfortunately the consumer wasn't yet sleeping, and the wakeup call is lost. </a:t>
            </a:r>
          </a:p>
          <a:p>
            <a:pPr marL="342900" lvl="1" algn="just">
              <a:buFont typeface="Wingdings" panose="05000000000000000000" pitchFamily="2" charset="2"/>
              <a:buChar char="§"/>
            </a:pPr>
            <a:r>
              <a:rPr lang="en-IN" sz="2200" dirty="0"/>
              <a:t>When the consumer resumes, it goes to sleep and will never be awakened again. This is because the consumer is only awakened by the producer when </a:t>
            </a:r>
            <a:r>
              <a:rPr lang="en-IN" sz="2200" b="1" i="1" dirty="0"/>
              <a:t>count</a:t>
            </a:r>
            <a:r>
              <a:rPr lang="en-IN" sz="2200" dirty="0"/>
              <a:t> is equal to 1.</a:t>
            </a:r>
          </a:p>
          <a:p>
            <a:pPr marL="342900" lvl="1" algn="just">
              <a:buFont typeface="Wingdings" panose="05000000000000000000" pitchFamily="2" charset="2"/>
              <a:buChar char="§"/>
            </a:pPr>
            <a:r>
              <a:rPr lang="en-IN" sz="2200" dirty="0"/>
              <a:t>The producer will loop until the buffer is full, after which it will also go to sleep.</a:t>
            </a:r>
          </a:p>
          <a:p>
            <a:pPr algn="just"/>
            <a:r>
              <a:rPr lang="en-IN" sz="2200" b="1" i="1" dirty="0"/>
              <a:t>Finally, both the processes will sleep forever. </a:t>
            </a:r>
            <a:r>
              <a:rPr lang="en-IN" sz="2200" dirty="0"/>
              <a:t>This solution therefore is unsatisfactory.</a:t>
            </a:r>
          </a:p>
        </p:txBody>
      </p:sp>
      <p:sp>
        <p:nvSpPr>
          <p:cNvPr id="4" name="Content Placeholder 1"/>
          <p:cNvSpPr txBox="1">
            <a:spLocks/>
          </p:cNvSpPr>
          <p:nvPr/>
        </p:nvSpPr>
        <p:spPr>
          <a:xfrm>
            <a:off x="6449291" y="1600200"/>
            <a:ext cx="3810000" cy="53340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1">
                    <a:lumMod val="75000"/>
                  </a:schemeClr>
                </a:solidFill>
              </a:rPr>
              <a:t>void consumer (void)</a:t>
            </a:r>
          </a:p>
          <a:p>
            <a:pPr marL="0" indent="0" defTabSz="542925">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item;</a:t>
            </a:r>
          </a:p>
          <a:p>
            <a:pPr marL="0" indent="0" defTabSz="542925">
              <a:buNone/>
            </a:pPr>
            <a:r>
              <a:rPr lang="en-US" dirty="0">
                <a:solidFill>
                  <a:schemeClr val="accent1">
                    <a:lumMod val="75000"/>
                  </a:schemeClr>
                </a:solidFill>
              </a:rPr>
              <a:t>	while (true) </a:t>
            </a:r>
          </a:p>
          <a:p>
            <a:pPr marL="0" indent="0" defTabSz="542925">
              <a:buNone/>
            </a:pPr>
            <a:r>
              <a:rPr lang="en-US" dirty="0">
                <a:solidFill>
                  <a:schemeClr val="accent1">
                    <a:lumMod val="75000"/>
                  </a:schemeClr>
                </a:solidFill>
              </a:rPr>
              <a:t>	{</a:t>
            </a:r>
          </a:p>
          <a:p>
            <a:pPr marL="0" indent="0" defTabSz="542925">
              <a:buNone/>
            </a:pPr>
            <a:r>
              <a:rPr lang="en-US" dirty="0">
                <a:solidFill>
                  <a:schemeClr val="accent1">
                    <a:lumMod val="75000"/>
                  </a:schemeClr>
                </a:solidFill>
              </a:rPr>
              <a:t>	if (count==0) sleep();</a:t>
            </a:r>
          </a:p>
          <a:p>
            <a:pPr marL="0" indent="0" defTabSz="542925">
              <a:buNone/>
            </a:pPr>
            <a:r>
              <a:rPr lang="en-US" dirty="0">
                <a:solidFill>
                  <a:schemeClr val="accent1">
                    <a:lumMod val="75000"/>
                  </a:schemeClr>
                </a:solidFill>
              </a:rPr>
              <a:t>	item=</a:t>
            </a:r>
            <a:r>
              <a:rPr lang="en-US" dirty="0" err="1">
                <a:solidFill>
                  <a:schemeClr val="accent1">
                    <a:lumMod val="75000"/>
                  </a:schemeClr>
                </a:solidFill>
              </a:rPr>
              <a:t>remove_item</a:t>
            </a:r>
            <a:r>
              <a:rPr lang="en-US" dirty="0">
                <a:solidFill>
                  <a:schemeClr val="accent1">
                    <a:lumMod val="75000"/>
                  </a:schemeClr>
                </a:solidFill>
              </a:rPr>
              <a:t>();</a:t>
            </a:r>
          </a:p>
          <a:p>
            <a:pPr marL="0" indent="0" defTabSz="542925">
              <a:buNone/>
            </a:pPr>
            <a:r>
              <a:rPr lang="en-US" dirty="0">
                <a:solidFill>
                  <a:schemeClr val="accent1">
                    <a:lumMod val="75000"/>
                  </a:schemeClr>
                </a:solidFill>
              </a:rPr>
              <a:t>	count=count-1;</a:t>
            </a:r>
          </a:p>
          <a:p>
            <a:pPr marL="0" indent="0" defTabSz="542925">
              <a:buNone/>
            </a:pPr>
            <a:r>
              <a:rPr lang="en-US" dirty="0">
                <a:solidFill>
                  <a:schemeClr val="accent1">
                    <a:lumMod val="75000"/>
                  </a:schemeClr>
                </a:solidFill>
              </a:rPr>
              <a:t>	if(count==N-1) 	</a:t>
            </a:r>
          </a:p>
          <a:p>
            <a:pPr marL="0" indent="0" defTabSz="542925">
              <a:buNone/>
            </a:pPr>
            <a:r>
              <a:rPr lang="en-US" dirty="0">
                <a:solidFill>
                  <a:schemeClr val="accent1">
                    <a:lumMod val="75000"/>
                  </a:schemeClr>
                </a:solidFill>
              </a:rPr>
              <a:t>		wakeup(producer);</a:t>
            </a:r>
          </a:p>
          <a:p>
            <a:pPr marL="0" indent="0" defTabSz="542925">
              <a:buNone/>
            </a:pPr>
            <a:r>
              <a:rPr lang="en-US" dirty="0">
                <a:solidFill>
                  <a:schemeClr val="accent1">
                    <a:lumMod val="75000"/>
                  </a:schemeClr>
                </a:solidFill>
              </a:rPr>
              <a:t>	</a:t>
            </a:r>
            <a:r>
              <a:rPr lang="en-US" dirty="0" err="1">
                <a:solidFill>
                  <a:schemeClr val="accent1">
                    <a:lumMod val="75000"/>
                  </a:schemeClr>
                </a:solidFill>
              </a:rPr>
              <a:t>consume_item</a:t>
            </a:r>
            <a:r>
              <a:rPr lang="en-US" dirty="0">
                <a:solidFill>
                  <a:schemeClr val="accent1">
                    <a:lumMod val="75000"/>
                  </a:schemeClr>
                </a:solidFill>
              </a:rPr>
              <a:t>(item);</a:t>
            </a:r>
          </a:p>
          <a:p>
            <a:pPr marL="0" indent="0" defTabSz="542925">
              <a:buNone/>
            </a:pPr>
            <a:r>
              <a:rPr lang="en-US" dirty="0">
                <a:solidFill>
                  <a:schemeClr val="accent1">
                    <a:lumMod val="75000"/>
                  </a:schemeClr>
                </a:solidFill>
              </a:rPr>
              <a:t>	}</a:t>
            </a:r>
          </a:p>
          <a:p>
            <a:pPr marL="0" indent="0">
              <a:buNone/>
            </a:pPr>
            <a:r>
              <a:rPr lang="en-US" dirty="0">
                <a:solidFill>
                  <a:schemeClr val="accent1">
                    <a:lumMod val="75000"/>
                  </a:schemeClr>
                </a:solidFill>
              </a:rPr>
              <a:t>}</a:t>
            </a:r>
          </a:p>
        </p:txBody>
      </p:sp>
    </p:spTree>
    <p:extLst>
      <p:ext uri="{BB962C8B-B14F-4D97-AF65-F5344CB8AC3E}">
        <p14:creationId xmlns:p14="http://schemas.microsoft.com/office/powerpoint/2010/main" val="415296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24345" y="439882"/>
            <a:ext cx="8229600" cy="576263"/>
          </a:xfrm>
        </p:spPr>
        <p:txBody>
          <a:bodyPr/>
          <a:lstStyle/>
          <a:p>
            <a:pPr eaLnBrk="1" hangingPunct="1"/>
            <a:r>
              <a:rPr lang="en-US" dirty="0" smtClean="0"/>
              <a:t>Mutex Locks</a:t>
            </a:r>
          </a:p>
        </p:txBody>
      </p:sp>
      <p:sp>
        <p:nvSpPr>
          <p:cNvPr id="22531" name="Rectangle 3"/>
          <p:cNvSpPr>
            <a:spLocks noGrp="1" noChangeArrowheads="1"/>
          </p:cNvSpPr>
          <p:nvPr>
            <p:ph idx="1"/>
          </p:nvPr>
        </p:nvSpPr>
        <p:spPr>
          <a:xfrm>
            <a:off x="824345" y="1492539"/>
            <a:ext cx="10543309" cy="5254625"/>
          </a:xfrm>
        </p:spPr>
        <p:txBody>
          <a:bodyPr/>
          <a:lstStyle/>
          <a:p>
            <a:pPr algn="just">
              <a:buFont typeface="Arial" panose="020B0604020202020204" pitchFamily="34" charset="0"/>
              <a:buChar char="•"/>
              <a:defRPr/>
            </a:pPr>
            <a:r>
              <a:rPr lang="en-US" dirty="0">
                <a:latin typeface="Tw Cen MT" panose="020B0602020104020603" pitchFamily="34" charset="0"/>
                <a:ea typeface="ＭＳ Ｐゴシック" charset="0"/>
                <a:cs typeface="ＭＳ Ｐゴシック" charset="0"/>
              </a:rPr>
              <a:t>Previous solutions are complicated and generally inaccessible to application programmers</a:t>
            </a:r>
          </a:p>
          <a:p>
            <a:pPr algn="just">
              <a:buFont typeface="Arial" panose="020B0604020202020204" pitchFamily="34" charset="0"/>
              <a:buChar char="•"/>
              <a:defRPr/>
            </a:pPr>
            <a:r>
              <a:rPr lang="en-US" dirty="0">
                <a:latin typeface="Tw Cen MT" panose="020B0602020104020603" pitchFamily="34" charset="0"/>
                <a:ea typeface="ＭＳ Ｐゴシック" charset="0"/>
                <a:cs typeface="ＭＳ Ｐゴシック" charset="0"/>
              </a:rPr>
              <a:t>OS designers build software tools to solve critical section problem</a:t>
            </a:r>
          </a:p>
          <a:p>
            <a:pPr algn="just">
              <a:buFont typeface="Arial" panose="020B0604020202020204" pitchFamily="34" charset="0"/>
              <a:buChar char="•"/>
              <a:defRPr/>
            </a:pPr>
            <a:r>
              <a:rPr lang="en-US" dirty="0">
                <a:latin typeface="Tw Cen MT" panose="020B0602020104020603" pitchFamily="34" charset="0"/>
                <a:ea typeface="ＭＳ Ｐゴシック" charset="0"/>
                <a:cs typeface="ＭＳ Ｐゴシック" charset="0"/>
              </a:rPr>
              <a:t>Simplest is </a:t>
            </a:r>
            <a:r>
              <a:rPr lang="en-US" sz="2000" dirty="0" err="1">
                <a:solidFill>
                  <a:srgbClr val="3366FF"/>
                </a:solidFill>
                <a:latin typeface="Lucida Console" panose="020B0609040504020204" pitchFamily="49" charset="0"/>
                <a:ea typeface="ＭＳ Ｐゴシック" charset="0"/>
                <a:cs typeface="ＭＳ Ｐゴシック" charset="0"/>
              </a:rPr>
              <a:t>mutex</a:t>
            </a:r>
            <a:r>
              <a:rPr lang="en-US" dirty="0">
                <a:solidFill>
                  <a:srgbClr val="3366FF"/>
                </a:solidFill>
                <a:latin typeface="Tw Cen MT" panose="020B0602020104020603" pitchFamily="34" charset="0"/>
                <a:ea typeface="ＭＳ Ｐゴシック" charset="0"/>
                <a:cs typeface="ＭＳ Ｐゴシック" charset="0"/>
              </a:rPr>
              <a:t> </a:t>
            </a:r>
            <a:r>
              <a:rPr lang="en-US" dirty="0">
                <a:latin typeface="Tw Cen MT" panose="020B0602020104020603" pitchFamily="34" charset="0"/>
                <a:ea typeface="ＭＳ Ｐゴシック" charset="0"/>
                <a:cs typeface="ＭＳ Ｐゴシック" charset="0"/>
              </a:rPr>
              <a:t>lock</a:t>
            </a:r>
          </a:p>
          <a:p>
            <a:pPr algn="just">
              <a:buFont typeface="Arial" panose="020B0604020202020204" pitchFamily="34" charset="0"/>
              <a:buChar char="•"/>
              <a:defRPr/>
            </a:pPr>
            <a:r>
              <a:rPr lang="en-US" dirty="0" smtClean="0">
                <a:latin typeface="Tw Cen MT" panose="020B0602020104020603" pitchFamily="34" charset="0"/>
                <a:ea typeface="ＭＳ Ｐゴシック" charset="0"/>
                <a:cs typeface="ＭＳ Ｐゴシック" charset="0"/>
              </a:rPr>
              <a:t>Protect a critical section  by: </a:t>
            </a:r>
          </a:p>
          <a:p>
            <a:pPr marL="742950" lvl="1" indent="-342900" algn="just">
              <a:buFont typeface="Arial" panose="020B0604020202020204" pitchFamily="34" charset="0"/>
              <a:buChar char="•"/>
              <a:defRPr/>
            </a:pPr>
            <a:r>
              <a:rPr lang="en-US" dirty="0" smtClean="0">
                <a:latin typeface="Tw Cen MT" panose="020B0602020104020603" pitchFamily="34" charset="0"/>
                <a:ea typeface="ＭＳ Ｐゴシック" charset="0"/>
                <a:cs typeface="ＭＳ Ｐゴシック" charset="0"/>
              </a:rPr>
              <a:t>first </a:t>
            </a:r>
            <a:r>
              <a:rPr lang="en-US" sz="2000" b="1" dirty="0">
                <a:latin typeface="Lucida Console" panose="020B0609040504020204" pitchFamily="49" charset="0"/>
                <a:ea typeface="ＭＳ Ｐゴシック" charset="0"/>
                <a:cs typeface="Courier New"/>
              </a:rPr>
              <a:t>acquire()</a:t>
            </a:r>
            <a:r>
              <a:rPr lang="en-US" sz="2000" dirty="0">
                <a:latin typeface="Lucida Console" panose="020B0609040504020204" pitchFamily="49" charset="0"/>
                <a:ea typeface="ＭＳ Ｐゴシック" charset="0"/>
                <a:cs typeface="ＭＳ Ｐゴシック" charset="0"/>
              </a:rPr>
              <a:t> </a:t>
            </a:r>
            <a:r>
              <a:rPr lang="en-US" dirty="0">
                <a:latin typeface="Tw Cen MT" panose="020B0602020104020603" pitchFamily="34" charset="0"/>
                <a:ea typeface="ＭＳ Ｐゴシック" charset="0"/>
                <a:cs typeface="ＭＳ Ｐゴシック" charset="0"/>
              </a:rPr>
              <a:t>a lock </a:t>
            </a:r>
            <a:endParaRPr lang="en-US" dirty="0" smtClean="0">
              <a:latin typeface="Tw Cen MT" panose="020B0602020104020603" pitchFamily="34" charset="0"/>
              <a:ea typeface="ＭＳ Ｐゴシック" charset="0"/>
              <a:cs typeface="ＭＳ Ｐゴシック" charset="0"/>
            </a:endParaRPr>
          </a:p>
          <a:p>
            <a:pPr marL="742950" lvl="1" indent="-342900" algn="just">
              <a:buFont typeface="Arial" panose="020B0604020202020204" pitchFamily="34" charset="0"/>
              <a:buChar char="•"/>
              <a:defRPr/>
            </a:pPr>
            <a:r>
              <a:rPr lang="en-US" dirty="0" smtClean="0">
                <a:latin typeface="Tw Cen MT" panose="020B0602020104020603" pitchFamily="34" charset="0"/>
                <a:ea typeface="ＭＳ Ｐゴシック" charset="0"/>
                <a:cs typeface="ＭＳ Ｐゴシック" charset="0"/>
              </a:rPr>
              <a:t>then </a:t>
            </a:r>
            <a:r>
              <a:rPr lang="en-US" sz="2000" b="1" dirty="0">
                <a:latin typeface="Lucida Console" panose="020B0609040504020204" pitchFamily="49" charset="0"/>
                <a:ea typeface="ＭＳ Ｐゴシック" charset="0"/>
                <a:cs typeface="Courier New"/>
              </a:rPr>
              <a:t>release()</a:t>
            </a:r>
            <a:r>
              <a:rPr lang="en-US" sz="2000" dirty="0">
                <a:latin typeface="Lucida Console" panose="020B0609040504020204" pitchFamily="49" charset="0"/>
                <a:ea typeface="ＭＳ Ｐゴシック" charset="0"/>
                <a:cs typeface="ＭＳ Ｐゴシック" charset="0"/>
              </a:rPr>
              <a:t> </a:t>
            </a:r>
            <a:r>
              <a:rPr lang="en-US" dirty="0" smtClean="0">
                <a:latin typeface="Tw Cen MT" panose="020B0602020104020603" pitchFamily="34" charset="0"/>
                <a:ea typeface="ＭＳ Ｐゴシック" charset="0"/>
                <a:cs typeface="ＭＳ Ｐゴシック" charset="0"/>
              </a:rPr>
              <a:t>the lock</a:t>
            </a:r>
            <a:endParaRPr lang="en-US" dirty="0">
              <a:latin typeface="Tw Cen MT" panose="020B0602020104020603" pitchFamily="34" charset="0"/>
              <a:ea typeface="ＭＳ Ｐゴシック" charset="0"/>
              <a:cs typeface="ＭＳ Ｐゴシック" charset="0"/>
            </a:endParaRPr>
          </a:p>
          <a:p>
            <a:pPr marL="800054" lvl="1" indent="-342900" algn="just">
              <a:buFont typeface="Arial" panose="020B0604020202020204" pitchFamily="34" charset="0"/>
              <a:buChar char="•"/>
              <a:defRPr/>
            </a:pPr>
            <a:r>
              <a:rPr lang="en-US" dirty="0">
                <a:latin typeface="Tw Cen MT" panose="020B0602020104020603" pitchFamily="34" charset="0"/>
                <a:ea typeface="ＭＳ Ｐゴシック" charset="0"/>
                <a:cs typeface="ＭＳ Ｐゴシック" charset="0"/>
              </a:rPr>
              <a:t>Boolean variable indicating if lock is available or </a:t>
            </a:r>
            <a:r>
              <a:rPr lang="en-US" dirty="0" smtClean="0">
                <a:latin typeface="Tw Cen MT" panose="020B0602020104020603" pitchFamily="34" charset="0"/>
                <a:ea typeface="ＭＳ Ｐゴシック" charset="0"/>
                <a:cs typeface="ＭＳ Ｐゴシック" charset="0"/>
              </a:rPr>
              <a:t>not</a:t>
            </a:r>
            <a:endParaRPr lang="en-US" dirty="0">
              <a:latin typeface="Tw Cen MT" panose="020B0602020104020603" pitchFamily="34" charset="0"/>
              <a:ea typeface="ＭＳ Ｐゴシック" charset="0"/>
              <a:cs typeface="ＭＳ Ｐゴシック" charset="0"/>
            </a:endParaRPr>
          </a:p>
          <a:p>
            <a:pPr algn="just">
              <a:buFont typeface="Arial" panose="020B0604020202020204" pitchFamily="34" charset="0"/>
              <a:buChar char="•"/>
              <a:defRPr/>
            </a:pPr>
            <a:r>
              <a:rPr lang="en-US" dirty="0">
                <a:latin typeface="Tw Cen MT" panose="020B0602020104020603" pitchFamily="34" charset="0"/>
                <a:ea typeface="ＭＳ Ｐゴシック" charset="0"/>
                <a:cs typeface="ＭＳ Ｐゴシック" charset="0"/>
              </a:rPr>
              <a:t>Calls to </a:t>
            </a:r>
            <a:r>
              <a:rPr lang="en-US" sz="2000" b="1" dirty="0">
                <a:latin typeface="Lucida Console" panose="020B0609040504020204" pitchFamily="49" charset="0"/>
                <a:ea typeface="ＭＳ Ｐゴシック" charset="0"/>
                <a:cs typeface="Courier New"/>
              </a:rPr>
              <a:t>acquire()</a:t>
            </a:r>
            <a:r>
              <a:rPr lang="en-US" sz="2000" dirty="0">
                <a:latin typeface="Lucida Console" panose="020B0609040504020204" pitchFamily="49" charset="0"/>
                <a:ea typeface="ＭＳ Ｐゴシック" charset="0"/>
                <a:cs typeface="ＭＳ Ｐゴシック" charset="0"/>
              </a:rPr>
              <a:t> </a:t>
            </a:r>
            <a:r>
              <a:rPr lang="en-US" dirty="0" smtClean="0">
                <a:latin typeface="Tw Cen MT" panose="020B0602020104020603" pitchFamily="34" charset="0"/>
                <a:ea typeface="ＭＳ Ｐゴシック" charset="0"/>
                <a:cs typeface="ＭＳ Ｐゴシック" charset="0"/>
              </a:rPr>
              <a:t>and </a:t>
            </a:r>
            <a:r>
              <a:rPr lang="en-US" sz="2000" b="1" dirty="0">
                <a:latin typeface="Lucida Console" panose="020B0609040504020204" pitchFamily="49" charset="0"/>
                <a:ea typeface="ＭＳ Ｐゴシック" charset="0"/>
                <a:cs typeface="Courier New"/>
              </a:rPr>
              <a:t>release()</a:t>
            </a:r>
            <a:r>
              <a:rPr lang="en-US" sz="2000" dirty="0">
                <a:latin typeface="Lucida Console" panose="020B0609040504020204" pitchFamily="49" charset="0"/>
                <a:ea typeface="ＭＳ Ｐゴシック" charset="0"/>
                <a:cs typeface="ＭＳ Ｐゴシック" charset="0"/>
              </a:rPr>
              <a:t> </a:t>
            </a:r>
            <a:r>
              <a:rPr lang="en-US" dirty="0" smtClean="0">
                <a:latin typeface="Tw Cen MT" panose="020B0602020104020603" pitchFamily="34" charset="0"/>
                <a:ea typeface="ＭＳ Ｐゴシック" charset="0"/>
                <a:cs typeface="ＭＳ Ｐゴシック" charset="0"/>
              </a:rPr>
              <a:t>must </a:t>
            </a:r>
            <a:r>
              <a:rPr lang="en-US" dirty="0">
                <a:latin typeface="Tw Cen MT" panose="020B0602020104020603" pitchFamily="34" charset="0"/>
                <a:ea typeface="ＭＳ Ｐゴシック" charset="0"/>
                <a:cs typeface="ＭＳ Ｐゴシック" charset="0"/>
              </a:rPr>
              <a:t>be </a:t>
            </a:r>
            <a:r>
              <a:rPr lang="en-US" dirty="0">
                <a:solidFill>
                  <a:srgbClr val="3366FF"/>
                </a:solidFill>
                <a:latin typeface="Tw Cen MT" panose="020B0602020104020603" pitchFamily="34" charset="0"/>
                <a:ea typeface="ＭＳ Ｐゴシック" charset="0"/>
                <a:cs typeface="ＭＳ Ｐゴシック" charset="0"/>
              </a:rPr>
              <a:t>atomic</a:t>
            </a:r>
          </a:p>
          <a:p>
            <a:pPr marL="800054" lvl="1" indent="-342900" algn="just">
              <a:buFont typeface="Arial" panose="020B0604020202020204" pitchFamily="34" charset="0"/>
              <a:buChar char="•"/>
              <a:defRPr/>
            </a:pPr>
            <a:r>
              <a:rPr lang="en-US" dirty="0">
                <a:latin typeface="Tw Cen MT" panose="020B0602020104020603" pitchFamily="34" charset="0"/>
                <a:ea typeface="ＭＳ Ｐゴシック" charset="0"/>
                <a:cs typeface="ＭＳ Ｐゴシック" charset="0"/>
              </a:rPr>
              <a:t>Usually implemented via hardware atomic </a:t>
            </a:r>
            <a:r>
              <a:rPr lang="en-US" dirty="0" smtClean="0">
                <a:latin typeface="Tw Cen MT" panose="020B0602020104020603" pitchFamily="34" charset="0"/>
                <a:ea typeface="ＭＳ Ｐゴシック" charset="0"/>
                <a:cs typeface="ＭＳ Ｐゴシック" charset="0"/>
              </a:rPr>
              <a:t>instructions</a:t>
            </a:r>
            <a:endParaRPr lang="en-US" dirty="0">
              <a:latin typeface="Tw Cen MT" panose="020B0602020104020603" pitchFamily="34" charset="0"/>
              <a:ea typeface="ＭＳ Ｐゴシック" charset="0"/>
              <a:cs typeface="ＭＳ Ｐゴシック" charset="0"/>
            </a:endParaRPr>
          </a:p>
          <a:p>
            <a:pPr algn="just">
              <a:buFont typeface="Arial" panose="020B0604020202020204" pitchFamily="34" charset="0"/>
              <a:buChar char="•"/>
              <a:defRPr/>
            </a:pPr>
            <a:r>
              <a:rPr lang="en-US" dirty="0">
                <a:latin typeface="Tw Cen MT" panose="020B0602020104020603" pitchFamily="34" charset="0"/>
                <a:ea typeface="ＭＳ Ｐゴシック" charset="0"/>
                <a:cs typeface="ＭＳ Ｐゴシック" charset="0"/>
              </a:rPr>
              <a:t>But this solution requires </a:t>
            </a:r>
            <a:r>
              <a:rPr lang="en-US" b="1" dirty="0">
                <a:solidFill>
                  <a:srgbClr val="3366FF"/>
                </a:solidFill>
                <a:latin typeface="Tw Cen MT" panose="020B0602020104020603" pitchFamily="34" charset="0"/>
                <a:ea typeface="ＭＳ Ｐゴシック" charset="0"/>
                <a:cs typeface="ＭＳ Ｐゴシック" charset="-128"/>
              </a:rPr>
              <a:t>busy </a:t>
            </a:r>
            <a:r>
              <a:rPr lang="en-US" b="1" dirty="0" smtClean="0">
                <a:solidFill>
                  <a:srgbClr val="3366FF"/>
                </a:solidFill>
                <a:latin typeface="Tw Cen MT" panose="020B0602020104020603" pitchFamily="34" charset="0"/>
                <a:ea typeface="ＭＳ Ｐゴシック" charset="0"/>
                <a:cs typeface="ＭＳ Ｐゴシック" charset="-128"/>
              </a:rPr>
              <a:t>waiting</a:t>
            </a:r>
          </a:p>
          <a:p>
            <a:pPr marL="742930" lvl="1" indent="-342900" algn="just">
              <a:buFont typeface="Arial" panose="020B0604020202020204" pitchFamily="34" charset="0"/>
              <a:buChar char="•"/>
              <a:defRPr/>
            </a:pPr>
            <a:r>
              <a:rPr lang="en-US" dirty="0" smtClean="0">
                <a:latin typeface="Tw Cen MT" panose="020B0602020104020603" pitchFamily="34" charset="0"/>
                <a:ea typeface="ＭＳ Ｐゴシック" charset="0"/>
                <a:cs typeface="ＭＳ Ｐゴシック" charset="0"/>
              </a:rPr>
              <a:t>This </a:t>
            </a:r>
            <a:r>
              <a:rPr lang="en-US" dirty="0">
                <a:latin typeface="Tw Cen MT" panose="020B0602020104020603" pitchFamily="34" charset="0"/>
                <a:ea typeface="ＭＳ Ｐゴシック" charset="0"/>
                <a:cs typeface="ＭＳ Ｐゴシック" charset="0"/>
              </a:rPr>
              <a:t>lock therefore called a </a:t>
            </a:r>
            <a:r>
              <a:rPr lang="en-US" b="1" dirty="0">
                <a:solidFill>
                  <a:srgbClr val="3366FF"/>
                </a:solidFill>
                <a:latin typeface="Tw Cen MT" panose="020B0602020104020603" pitchFamily="34" charset="0"/>
                <a:ea typeface="ＭＳ Ｐゴシック" charset="0"/>
                <a:cs typeface="ＭＳ Ｐゴシック" charset="-128"/>
              </a:rPr>
              <a:t>spinlock</a:t>
            </a:r>
          </a:p>
          <a:p>
            <a:pPr marL="0" indent="0">
              <a:buNone/>
              <a:defRPr/>
            </a:pPr>
            <a:endParaRPr lang="en-US" sz="1600" dirty="0">
              <a:ea typeface="ＭＳ Ｐゴシック" charset="0"/>
              <a:cs typeface="ＭＳ Ｐゴシック" charset="0"/>
            </a:endParaRPr>
          </a:p>
        </p:txBody>
      </p:sp>
    </p:spTree>
    <p:extLst>
      <p:ext uri="{BB962C8B-B14F-4D97-AF65-F5344CB8AC3E}">
        <p14:creationId xmlns:p14="http://schemas.microsoft.com/office/powerpoint/2010/main" val="1652813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575089" y="5750358"/>
            <a:ext cx="1916256"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p:cNvSpPr/>
          <p:nvPr/>
        </p:nvSpPr>
        <p:spPr bwMode="auto">
          <a:xfrm>
            <a:off x="1575089" y="4960072"/>
            <a:ext cx="1916256" cy="37941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64516" name="Title 1"/>
          <p:cNvSpPr>
            <a:spLocks noGrp="1"/>
          </p:cNvSpPr>
          <p:nvPr>
            <p:ph type="title"/>
          </p:nvPr>
        </p:nvSpPr>
        <p:spPr>
          <a:xfrm>
            <a:off x="897732" y="297800"/>
            <a:ext cx="8229600" cy="576263"/>
          </a:xfrm>
        </p:spPr>
        <p:txBody>
          <a:bodyPr/>
          <a:lstStyle/>
          <a:p>
            <a:r>
              <a:rPr lang="en-US" smtClean="0"/>
              <a:t>acquire() and release()</a:t>
            </a:r>
          </a:p>
        </p:txBody>
      </p:sp>
      <p:sp>
        <p:nvSpPr>
          <p:cNvPr id="8" name="Content Placeholder 2"/>
          <p:cNvSpPr txBox="1">
            <a:spLocks/>
          </p:cNvSpPr>
          <p:nvPr/>
        </p:nvSpPr>
        <p:spPr>
          <a:xfrm>
            <a:off x="897732" y="1460500"/>
            <a:ext cx="7234238" cy="4530725"/>
          </a:xfrm>
          <a:prstGeom prst="rect">
            <a:avLst/>
          </a:prstGeom>
        </p:spPr>
        <p:txBody>
          <a:bodyPr lIns="91440" tIns="45720" rIns="91440" bIns="45720"/>
          <a:lstStyle>
            <a:lvl1pPr marL="228600" lvl="0" indent="-228600" algn="l">
              <a:lnSpc>
                <a:spcPct val="90000"/>
              </a:lnSpc>
              <a:spcBef>
                <a:spcPts val="1000"/>
              </a:spcBef>
              <a:buFont typeface="Arial"/>
              <a:buChar char="•"/>
              <a:defRPr sz="2800">
                <a:solidFill>
                  <a:schemeClr val="tx1"/>
                </a:solidFill>
                <a:latin typeface="Tw Cen MT"/>
              </a:defRPr>
            </a:lvl1pPr>
            <a:lvl2pPr marL="914400" lvl="0" indent="-457200" algn="l">
              <a:lnSpc>
                <a:spcPct val="90000"/>
              </a:lnSpc>
              <a:spcBef>
                <a:spcPts val="500"/>
              </a:spcBef>
              <a:buFont typeface="Wingdings"/>
              <a:buChar char="Ø"/>
              <a:defRPr sz="2400">
                <a:solidFill>
                  <a:schemeClr val="tx1"/>
                </a:solidFill>
                <a:latin typeface="Tw Cen MT"/>
              </a:defRPr>
            </a:lvl2pPr>
            <a:lvl3pPr marL="1257300" lvl="0" indent="-342900" algn="l">
              <a:lnSpc>
                <a:spcPct val="90000"/>
              </a:lnSpc>
              <a:spcBef>
                <a:spcPts val="500"/>
              </a:spcBef>
              <a:buFont typeface="Wingdings"/>
              <a:buChar char="q"/>
              <a:defRPr sz="2000">
                <a:solidFill>
                  <a:schemeClr val="tx1"/>
                </a:solidFill>
                <a:latin typeface="Tw Cen MT"/>
              </a:defRPr>
            </a:lvl3pPr>
            <a:lvl4pPr marL="1657350" lvl="0" indent="-285750" algn="l">
              <a:lnSpc>
                <a:spcPct val="90000"/>
              </a:lnSpc>
              <a:spcBef>
                <a:spcPts val="500"/>
              </a:spcBef>
              <a:buFont typeface="Courier New"/>
              <a:buChar char="o"/>
              <a:defRPr sz="1800">
                <a:solidFill>
                  <a:schemeClr val="tx1"/>
                </a:solidFill>
                <a:latin typeface="Tw Cen MT"/>
              </a:defRPr>
            </a:lvl4pPr>
            <a:lvl5pPr marL="2057400" lvl="0" indent="-228600" algn="l">
              <a:lnSpc>
                <a:spcPct val="90000"/>
              </a:lnSpc>
              <a:spcBef>
                <a:spcPts val="500"/>
              </a:spcBef>
              <a:buFont typeface="Arial"/>
              <a:buChar char="•"/>
              <a:defRPr sz="1800">
                <a:solidFill>
                  <a:schemeClr val="tx1"/>
                </a:solidFill>
                <a:latin typeface="Tw Cen MT"/>
              </a:defRPr>
            </a:lvl5pPr>
            <a:lvl6pPr marL="2514600" lvl="0" indent="-228600" algn="l">
              <a:lnSpc>
                <a:spcPct val="90000"/>
              </a:lnSpc>
              <a:spcBef>
                <a:spcPts val="500"/>
              </a:spcBef>
              <a:buFont typeface="Arial"/>
              <a:buChar char="•"/>
              <a:defRPr sz="1800">
                <a:solidFill>
                  <a:schemeClr val="tx1"/>
                </a:solidFill>
                <a:latin typeface="Calibri"/>
              </a:defRPr>
            </a:lvl6pPr>
            <a:lvl7pPr marL="2971800" lvl="0" indent="-228600" algn="l">
              <a:lnSpc>
                <a:spcPct val="90000"/>
              </a:lnSpc>
              <a:spcBef>
                <a:spcPts val="500"/>
              </a:spcBef>
              <a:buFont typeface="Arial"/>
              <a:buChar char="•"/>
              <a:defRPr sz="1800">
                <a:solidFill>
                  <a:schemeClr val="tx1"/>
                </a:solidFill>
                <a:latin typeface="Calibri"/>
              </a:defRPr>
            </a:lvl7pPr>
            <a:lvl8pPr marL="3429000" lvl="0" indent="-228600" algn="l">
              <a:lnSpc>
                <a:spcPct val="90000"/>
              </a:lnSpc>
              <a:spcBef>
                <a:spcPts val="500"/>
              </a:spcBef>
              <a:buFont typeface="Arial"/>
              <a:buChar char="•"/>
              <a:defRPr sz="1800">
                <a:solidFill>
                  <a:schemeClr val="tx1"/>
                </a:solidFill>
                <a:latin typeface="Calibri"/>
              </a:defRPr>
            </a:lvl8pPr>
            <a:lvl9pPr marL="3886200" lvl="0" indent="-228600" algn="l">
              <a:lnSpc>
                <a:spcPct val="90000"/>
              </a:lnSpc>
              <a:spcBef>
                <a:spcPts val="500"/>
              </a:spcBef>
              <a:buFont typeface="Arial"/>
              <a:buChar char="•"/>
              <a:defRPr sz="1800">
                <a:solidFill>
                  <a:schemeClr val="tx1"/>
                </a:solidFill>
                <a:latin typeface="Calibri"/>
              </a:defRPr>
            </a:lvl9pPr>
          </a:lstStyle>
          <a:p>
            <a:pPr marL="0" indent="0">
              <a:buNone/>
            </a:pPr>
            <a:r>
              <a:rPr lang="en-US" sz="1400" kern="0" dirty="0" smtClean="0">
                <a:latin typeface="Courier New" panose="02070309020205020404" pitchFamily="49" charset="0"/>
                <a:cs typeface="Courier New" panose="02070309020205020404" pitchFamily="49" charset="0"/>
              </a:rPr>
              <a:t>   </a:t>
            </a:r>
            <a:r>
              <a:rPr lang="en-US" sz="2000" kern="0" dirty="0" smtClean="0">
                <a:latin typeface="Courier New" panose="02070309020205020404" pitchFamily="49" charset="0"/>
                <a:cs typeface="Courier New" panose="02070309020205020404" pitchFamily="49" charset="0"/>
              </a:rPr>
              <a:t>acquire() {</a:t>
            </a:r>
            <a:br>
              <a:rPr lang="en-US" sz="2000" kern="0" dirty="0" smtClean="0">
                <a:latin typeface="Courier New" panose="02070309020205020404" pitchFamily="49" charset="0"/>
                <a:cs typeface="Courier New" panose="02070309020205020404" pitchFamily="49" charset="0"/>
              </a:rPr>
            </a:br>
            <a:r>
              <a:rPr lang="en-US" sz="2000" kern="0" dirty="0" smtClean="0">
                <a:latin typeface="Courier New" panose="02070309020205020404" pitchFamily="49" charset="0"/>
                <a:cs typeface="Courier New" panose="02070309020205020404" pitchFamily="49" charset="0"/>
              </a:rPr>
              <a:t>       </a:t>
            </a:r>
            <a:r>
              <a:rPr lang="en-US" sz="2000" kern="0" dirty="0" smtClean="0">
                <a:solidFill>
                  <a:srgbClr val="3366FF"/>
                </a:solidFill>
                <a:latin typeface="Courier New" panose="02070309020205020404" pitchFamily="49" charset="0"/>
                <a:cs typeface="Courier New" panose="02070309020205020404" pitchFamily="49" charset="0"/>
              </a:rPr>
              <a:t>while</a:t>
            </a:r>
            <a:r>
              <a:rPr lang="en-US" sz="2000" kern="0" dirty="0" smtClean="0">
                <a:latin typeface="Courier New" panose="02070309020205020404" pitchFamily="49" charset="0"/>
                <a:cs typeface="Courier New" panose="02070309020205020404" pitchFamily="49" charset="0"/>
              </a:rPr>
              <a:t> (!available) </a:t>
            </a:r>
          </a:p>
          <a:p>
            <a:pPr marL="0" indent="0">
              <a:buNone/>
            </a:pPr>
            <a:r>
              <a:rPr lang="en-US" sz="2000" kern="0" dirty="0" smtClean="0">
                <a:latin typeface="Courier New" panose="02070309020205020404" pitchFamily="49" charset="0"/>
                <a:cs typeface="Courier New" panose="02070309020205020404" pitchFamily="49" charset="0"/>
              </a:rPr>
              <a:t>          ; /* busy wait */ </a:t>
            </a:r>
          </a:p>
          <a:p>
            <a:pPr marL="0" indent="0">
              <a:buNone/>
            </a:pPr>
            <a:r>
              <a:rPr lang="en-US" sz="2000" kern="0" dirty="0" smtClean="0">
                <a:latin typeface="Courier New" panose="02070309020205020404" pitchFamily="49" charset="0"/>
                <a:cs typeface="Courier New" panose="02070309020205020404" pitchFamily="49" charset="0"/>
              </a:rPr>
              <a:t>       available = </a:t>
            </a:r>
            <a:r>
              <a:rPr lang="en-US" sz="2000" kern="0" dirty="0" smtClean="0">
                <a:solidFill>
                  <a:srgbClr val="3366FF"/>
                </a:solidFill>
                <a:latin typeface="Courier New" panose="02070309020205020404" pitchFamily="49" charset="0"/>
                <a:cs typeface="Courier New" panose="02070309020205020404" pitchFamily="49" charset="0"/>
              </a:rPr>
              <a:t>false</a:t>
            </a:r>
            <a:r>
              <a:rPr lang="en-US" sz="2000" kern="0" dirty="0" smtClean="0">
                <a:latin typeface="Courier New" panose="02070309020205020404" pitchFamily="49" charset="0"/>
                <a:cs typeface="Courier New" panose="02070309020205020404" pitchFamily="49" charset="0"/>
              </a:rPr>
              <a:t>; </a:t>
            </a:r>
          </a:p>
          <a:p>
            <a:pPr marL="0" indent="0">
              <a:buNone/>
            </a:pPr>
            <a:r>
              <a:rPr lang="en-US" sz="2000" kern="0" dirty="0" smtClean="0">
                <a:latin typeface="Courier New" panose="02070309020205020404" pitchFamily="49" charset="0"/>
                <a:cs typeface="Courier New" panose="02070309020205020404" pitchFamily="49" charset="0"/>
              </a:rPr>
              <a:t>    } </a:t>
            </a:r>
          </a:p>
          <a:p>
            <a:pPr marL="0" indent="0">
              <a:buNone/>
            </a:pPr>
            <a:r>
              <a:rPr lang="en-US" sz="2000" kern="0" dirty="0" smtClean="0">
                <a:latin typeface="Courier New" panose="02070309020205020404" pitchFamily="49" charset="0"/>
                <a:cs typeface="Courier New" panose="02070309020205020404" pitchFamily="49" charset="0"/>
              </a:rPr>
              <a:t>   release() { </a:t>
            </a:r>
          </a:p>
          <a:p>
            <a:pPr marL="0" indent="0">
              <a:buNone/>
            </a:pPr>
            <a:r>
              <a:rPr lang="en-US" sz="2000" kern="0" dirty="0" smtClean="0">
                <a:latin typeface="Courier New" panose="02070309020205020404" pitchFamily="49" charset="0"/>
                <a:cs typeface="Courier New" panose="02070309020205020404" pitchFamily="49" charset="0"/>
              </a:rPr>
              <a:t>       available = </a:t>
            </a:r>
            <a:r>
              <a:rPr lang="en-US" sz="2000" kern="0" dirty="0" smtClean="0">
                <a:solidFill>
                  <a:srgbClr val="3366FF"/>
                </a:solidFill>
                <a:latin typeface="Courier New" panose="02070309020205020404" pitchFamily="49" charset="0"/>
                <a:cs typeface="Courier New" panose="02070309020205020404" pitchFamily="49" charset="0"/>
              </a:rPr>
              <a:t>true</a:t>
            </a:r>
            <a:r>
              <a:rPr lang="en-US" sz="2000" kern="0" dirty="0" smtClean="0">
                <a:latin typeface="Courier New" panose="02070309020205020404" pitchFamily="49" charset="0"/>
                <a:cs typeface="Courier New" panose="02070309020205020404" pitchFamily="49" charset="0"/>
              </a:rPr>
              <a:t>; </a:t>
            </a:r>
          </a:p>
          <a:p>
            <a:pPr marL="0" indent="0">
              <a:buNone/>
            </a:pPr>
            <a:r>
              <a:rPr lang="en-US" sz="2000" kern="0" dirty="0" smtClean="0">
                <a:latin typeface="Courier New" panose="02070309020205020404" pitchFamily="49" charset="0"/>
                <a:cs typeface="Courier New" panose="02070309020205020404" pitchFamily="49" charset="0"/>
              </a:rPr>
              <a:t>    } </a:t>
            </a:r>
          </a:p>
          <a:p>
            <a:pPr marL="0" indent="0">
              <a:buNone/>
            </a:pPr>
            <a:r>
              <a:rPr lang="en-US" sz="2000" kern="0" dirty="0" smtClean="0">
                <a:latin typeface="Courier New" panose="02070309020205020404" pitchFamily="49" charset="0"/>
                <a:cs typeface="Courier New" panose="02070309020205020404" pitchFamily="49" charset="0"/>
              </a:rPr>
              <a:t>   </a:t>
            </a:r>
            <a:r>
              <a:rPr lang="en-US" sz="2000" kern="0" dirty="0" smtClean="0">
                <a:solidFill>
                  <a:srgbClr val="3366FF"/>
                </a:solidFill>
                <a:latin typeface="Courier New" panose="02070309020205020404" pitchFamily="49" charset="0"/>
                <a:cs typeface="Courier New" panose="02070309020205020404" pitchFamily="49" charset="0"/>
              </a:rPr>
              <a:t>while</a:t>
            </a:r>
            <a:r>
              <a:rPr lang="en-US" sz="2000" kern="0" dirty="0" smtClean="0">
                <a:latin typeface="Courier New" panose="02070309020205020404" pitchFamily="49" charset="0"/>
                <a:cs typeface="Courier New" panose="02070309020205020404" pitchFamily="49" charset="0"/>
              </a:rPr>
              <a:t> (</a:t>
            </a:r>
            <a:r>
              <a:rPr lang="en-US" sz="2000" kern="0" dirty="0" smtClean="0">
                <a:solidFill>
                  <a:srgbClr val="3366FF"/>
                </a:solidFill>
                <a:latin typeface="Courier New" panose="02070309020205020404" pitchFamily="49" charset="0"/>
                <a:cs typeface="Courier New" panose="02070309020205020404" pitchFamily="49" charset="0"/>
              </a:rPr>
              <a:t>true</a:t>
            </a:r>
            <a:r>
              <a:rPr lang="en-US" sz="2000" kern="0" dirty="0" smtClean="0">
                <a:latin typeface="Courier New" panose="02070309020205020404" pitchFamily="49" charset="0"/>
                <a:cs typeface="Courier New" panose="02070309020205020404" pitchFamily="49" charset="0"/>
              </a:rPr>
              <a:t>) { </a:t>
            </a:r>
          </a:p>
          <a:p>
            <a:pPr marL="0" indent="0">
              <a:buNone/>
            </a:pPr>
            <a:r>
              <a:rPr lang="en-US" sz="2000" i="1" kern="0" dirty="0" smtClean="0">
                <a:latin typeface="Courier New" panose="02070309020205020404" pitchFamily="49" charset="0"/>
                <a:cs typeface="Courier New" panose="02070309020205020404" pitchFamily="49" charset="0"/>
              </a:rPr>
              <a:t>    acquire lock</a:t>
            </a:r>
          </a:p>
          <a:p>
            <a:pPr marL="0" indent="0">
              <a:buNone/>
            </a:pPr>
            <a:r>
              <a:rPr lang="en-US" sz="2000" kern="0" dirty="0" smtClean="0">
                <a:latin typeface="Courier New" panose="02070309020205020404" pitchFamily="49" charset="0"/>
                <a:cs typeface="Courier New" panose="02070309020205020404" pitchFamily="49" charset="0"/>
              </a:rPr>
              <a:t>       critical section</a:t>
            </a:r>
          </a:p>
          <a:p>
            <a:pPr marL="0" indent="0">
              <a:buNone/>
            </a:pPr>
            <a:r>
              <a:rPr lang="en-US" sz="2000" i="1" kern="0" dirty="0" smtClean="0">
                <a:latin typeface="Courier New" panose="02070309020205020404" pitchFamily="49" charset="0"/>
                <a:cs typeface="Courier New" panose="02070309020205020404" pitchFamily="49" charset="0"/>
              </a:rPr>
              <a:t>    release lock </a:t>
            </a:r>
          </a:p>
          <a:p>
            <a:pPr marL="0" indent="0">
              <a:buNone/>
            </a:pPr>
            <a:r>
              <a:rPr lang="en-US" sz="2000" kern="0" dirty="0" smtClean="0">
                <a:latin typeface="Courier New" panose="02070309020205020404" pitchFamily="49" charset="0"/>
                <a:cs typeface="Courier New" panose="02070309020205020404" pitchFamily="49" charset="0"/>
              </a:rPr>
              <a:t>      remainder section </a:t>
            </a:r>
          </a:p>
          <a:p>
            <a:pPr marL="0" indent="0">
              <a:buNone/>
            </a:pPr>
            <a:r>
              <a:rPr lang="en-US" sz="2000" kern="0" dirty="0" smtClean="0">
                <a:latin typeface="Courier New" panose="02070309020205020404" pitchFamily="49" charset="0"/>
                <a:cs typeface="Courier New" panose="02070309020205020404" pitchFamily="49" charset="0"/>
              </a:rPr>
              <a:t>    } </a:t>
            </a:r>
          </a:p>
          <a:p>
            <a:pPr marL="0" indent="0">
              <a:buFont typeface="Arial"/>
              <a:buNone/>
            </a:pPr>
            <a:endParaRPr lang="en-US" sz="1400" kern="0" dirty="0" smtClean="0">
              <a:latin typeface="Courier New" panose="02070309020205020404" pitchFamily="49" charset="0"/>
              <a:cs typeface="Courier New" panose="02070309020205020404" pitchFamily="49" charset="0"/>
            </a:endParaRPr>
          </a:p>
          <a:p>
            <a:pPr marL="0" indent="0">
              <a:buFont typeface="Arial"/>
              <a:buNone/>
            </a:pPr>
            <a:endParaRPr lang="en-US" kern="0" dirty="0" smtClean="0"/>
          </a:p>
        </p:txBody>
      </p:sp>
    </p:spTree>
    <p:extLst>
      <p:ext uri="{BB962C8B-B14F-4D97-AF65-F5344CB8AC3E}">
        <p14:creationId xmlns:p14="http://schemas.microsoft.com/office/powerpoint/2010/main" val="30455184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90800" y="27296"/>
            <a:ext cx="6934200" cy="6705600"/>
          </a:xfrm>
          <a:prstGeom prst="rect">
            <a:avLst/>
          </a:prstGeom>
          <a:ln w="3175">
            <a:solidFill>
              <a:schemeClr val="tx1"/>
            </a:solidFill>
          </a:ln>
        </p:spPr>
      </p:pic>
    </p:spTree>
    <p:extLst>
      <p:ext uri="{BB962C8B-B14F-4D97-AF65-F5344CB8AC3E}">
        <p14:creationId xmlns:p14="http://schemas.microsoft.com/office/powerpoint/2010/main" val="4238728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IPC</a:t>
            </a:r>
            <a:endParaRPr lang="en-IN" dirty="0"/>
          </a:p>
        </p:txBody>
      </p:sp>
      <p:sp>
        <p:nvSpPr>
          <p:cNvPr id="3" name="Text Placeholder 2"/>
          <p:cNvSpPr>
            <a:spLocks noGrp="1"/>
          </p:cNvSpPr>
          <p:nvPr>
            <p:ph type="body" idx="1"/>
          </p:nvPr>
        </p:nvSpPr>
        <p:spPr/>
        <p:txBody>
          <a:bodyPr/>
          <a:lstStyle/>
          <a:p>
            <a:r>
              <a:rPr lang="en-US" dirty="0"/>
              <a:t>Reasons of process cooperation</a:t>
            </a:r>
          </a:p>
          <a:p>
            <a:pPr marL="708660" lvl="1">
              <a:buFont typeface="+mj-lt"/>
              <a:buAutoNum type="arabicPeriod"/>
            </a:pPr>
            <a:r>
              <a:rPr lang="en-US" dirty="0"/>
              <a:t>Information sharing </a:t>
            </a:r>
          </a:p>
          <a:p>
            <a:pPr marL="708660" lvl="1">
              <a:buFont typeface="+mj-lt"/>
              <a:buAutoNum type="arabicPeriod"/>
            </a:pPr>
            <a:r>
              <a:rPr lang="en-US" dirty="0"/>
              <a:t>Computation speed-up</a:t>
            </a:r>
          </a:p>
          <a:p>
            <a:pPr marL="708660" lvl="1">
              <a:buFont typeface="+mj-lt"/>
              <a:buAutoNum type="arabicPeriod"/>
            </a:pPr>
            <a:r>
              <a:rPr lang="en-US" dirty="0"/>
              <a:t>Modularity</a:t>
            </a:r>
          </a:p>
          <a:p>
            <a:pPr marL="708660" lvl="1">
              <a:buFont typeface="+mj-lt"/>
              <a:buAutoNum type="arabicPeriod"/>
            </a:pPr>
            <a:r>
              <a:rPr lang="en-US" dirty="0"/>
              <a:t>Convenience</a:t>
            </a:r>
          </a:p>
          <a:p>
            <a:endParaRPr lang="en-US" dirty="0"/>
          </a:p>
          <a:p>
            <a:r>
              <a:rPr lang="en-US" dirty="0"/>
              <a:t>Issues of process cooperation</a:t>
            </a:r>
          </a:p>
          <a:p>
            <a:pPr lvl="1"/>
            <a:r>
              <a:rPr lang="en-US" dirty="0"/>
              <a:t>Data corruption, deadlocks, increased complexity</a:t>
            </a:r>
          </a:p>
          <a:p>
            <a:pPr lvl="1"/>
            <a:r>
              <a:rPr lang="en-US" dirty="0"/>
              <a:t>Requires processes to synchronize their processing</a:t>
            </a:r>
          </a:p>
          <a:p>
            <a:endParaRPr lang="en-IN" dirty="0"/>
          </a:p>
        </p:txBody>
      </p:sp>
    </p:spTree>
    <p:extLst>
      <p:ext uri="{BB962C8B-B14F-4D97-AF65-F5344CB8AC3E}">
        <p14:creationId xmlns:p14="http://schemas.microsoft.com/office/powerpoint/2010/main" val="16078280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Semaphores</a:t>
            </a:r>
            <a:endParaRPr lang="en-IN" dirty="0"/>
          </a:p>
        </p:txBody>
      </p:sp>
      <p:sp>
        <p:nvSpPr>
          <p:cNvPr id="3" name="Text Placeholder 2"/>
          <p:cNvSpPr>
            <a:spLocks noGrp="1"/>
          </p:cNvSpPr>
          <p:nvPr>
            <p:ph type="body" idx="1"/>
          </p:nvPr>
        </p:nvSpPr>
        <p:spPr>
          <a:xfrm>
            <a:off x="838200" y="1496291"/>
            <a:ext cx="10515600" cy="4680672"/>
          </a:xfrm>
        </p:spPr>
        <p:txBody>
          <a:bodyPr/>
          <a:lstStyle/>
          <a:p>
            <a:r>
              <a:rPr lang="en-US" dirty="0"/>
              <a:t>A semaphore is a variable that provides an abstraction for controlling the access of a shared resource by multiple processes in a parallel programming environment.</a:t>
            </a:r>
          </a:p>
          <a:p>
            <a:r>
              <a:rPr lang="en-US" dirty="0"/>
              <a:t>Semaphores solve the problem of </a:t>
            </a:r>
            <a:r>
              <a:rPr lang="en-US" dirty="0">
                <a:solidFill>
                  <a:srgbClr val="FF0000"/>
                </a:solidFill>
              </a:rPr>
              <a:t>lost wakeup calls. </a:t>
            </a:r>
            <a:endParaRPr lang="en-US" dirty="0" smtClean="0">
              <a:solidFill>
                <a:srgbClr val="FF0000"/>
              </a:solidFill>
            </a:endParaRPr>
          </a:p>
          <a:p>
            <a:pPr>
              <a:lnSpc>
                <a:spcPct val="114000"/>
              </a:lnSpc>
            </a:pPr>
            <a:r>
              <a:rPr lang="en-US" dirty="0"/>
              <a:t>There are 2 types of semaphores:</a:t>
            </a:r>
          </a:p>
          <a:p>
            <a:pPr marL="819150" lvl="1">
              <a:lnSpc>
                <a:spcPct val="114000"/>
              </a:lnSpc>
              <a:buFont typeface="+mj-lt"/>
              <a:buAutoNum type="arabicPeriod"/>
            </a:pPr>
            <a:r>
              <a:rPr lang="en-US" b="1" dirty="0"/>
              <a:t>Binary semaphores </a:t>
            </a:r>
            <a:r>
              <a:rPr lang="en-US" dirty="0"/>
              <a:t>:- </a:t>
            </a:r>
          </a:p>
          <a:p>
            <a:pPr lvl="2">
              <a:lnSpc>
                <a:spcPct val="114000"/>
              </a:lnSpc>
              <a:buFont typeface="Wingdings" panose="05000000000000000000" pitchFamily="2" charset="2"/>
              <a:buChar char="§"/>
            </a:pPr>
            <a:r>
              <a:rPr lang="en-US" dirty="0"/>
              <a:t>Binary semaphores can take only 2 values (0/1). </a:t>
            </a:r>
          </a:p>
          <a:p>
            <a:pPr lvl="2">
              <a:lnSpc>
                <a:spcPct val="114000"/>
              </a:lnSpc>
              <a:buFont typeface="Wingdings" panose="05000000000000000000" pitchFamily="2" charset="2"/>
              <a:buChar char="§"/>
            </a:pPr>
            <a:r>
              <a:rPr lang="en-US" dirty="0"/>
              <a:t>Binary semaphores have 2 methods associated with it (up, down / lock, </a:t>
            </a:r>
            <a:r>
              <a:rPr lang="en-US" dirty="0" smtClean="0"/>
              <a:t>unlock/signal, wait). </a:t>
            </a:r>
            <a:endParaRPr lang="en-US" dirty="0"/>
          </a:p>
          <a:p>
            <a:pPr lvl="2">
              <a:lnSpc>
                <a:spcPct val="114000"/>
              </a:lnSpc>
              <a:buFont typeface="Wingdings" panose="05000000000000000000" pitchFamily="2" charset="2"/>
              <a:buChar char="§"/>
            </a:pPr>
            <a:r>
              <a:rPr lang="en-US" dirty="0"/>
              <a:t>They are used to acquire locks. </a:t>
            </a:r>
          </a:p>
          <a:p>
            <a:pPr marL="819150" lvl="1">
              <a:lnSpc>
                <a:spcPct val="114000"/>
              </a:lnSpc>
              <a:buFont typeface="+mj-lt"/>
              <a:buAutoNum type="arabicPeriod"/>
            </a:pPr>
            <a:r>
              <a:rPr lang="en-US" b="1" dirty="0"/>
              <a:t>Counting semaphores </a:t>
            </a:r>
            <a:r>
              <a:rPr lang="en-US" dirty="0"/>
              <a:t>:- </a:t>
            </a:r>
          </a:p>
          <a:p>
            <a:pPr lvl="2">
              <a:lnSpc>
                <a:spcPct val="114000"/>
              </a:lnSpc>
              <a:buFont typeface="Wingdings" panose="05000000000000000000" pitchFamily="2" charset="2"/>
              <a:buChar char="§"/>
            </a:pPr>
            <a:r>
              <a:rPr lang="en-US" dirty="0"/>
              <a:t>Counting semaphore can have possible values more than two</a:t>
            </a:r>
            <a:r>
              <a:rPr lang="en-US" dirty="0" smtClean="0"/>
              <a:t>.</a:t>
            </a:r>
            <a:endParaRPr lang="en-US" dirty="0">
              <a:solidFill>
                <a:srgbClr val="FF0000"/>
              </a:solidFill>
            </a:endParaRPr>
          </a:p>
          <a:p>
            <a:endParaRPr lang="en-IN" dirty="0"/>
          </a:p>
        </p:txBody>
      </p:sp>
    </p:spTree>
    <p:extLst>
      <p:ext uri="{BB962C8B-B14F-4D97-AF65-F5344CB8AC3E}">
        <p14:creationId xmlns:p14="http://schemas.microsoft.com/office/powerpoint/2010/main" val="17825958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a:t>
            </a:r>
            <a:r>
              <a:rPr lang="en-US" dirty="0" err="1" smtClean="0"/>
              <a:t>cont</a:t>
            </a:r>
            <a:r>
              <a:rPr lang="en-US" dirty="0" smtClean="0"/>
              <a:t>…)</a:t>
            </a:r>
            <a:endParaRPr lang="en-US" dirty="0"/>
          </a:p>
        </p:txBody>
      </p:sp>
      <p:sp>
        <p:nvSpPr>
          <p:cNvPr id="3" name="Content Placeholder 2"/>
          <p:cNvSpPr>
            <a:spLocks noGrp="1"/>
          </p:cNvSpPr>
          <p:nvPr>
            <p:ph idx="1"/>
          </p:nvPr>
        </p:nvSpPr>
        <p:spPr>
          <a:xfrm>
            <a:off x="838200" y="1659371"/>
            <a:ext cx="10515600" cy="4351338"/>
          </a:xfrm>
        </p:spPr>
        <p:txBody>
          <a:bodyPr/>
          <a:lstStyle/>
          <a:p>
            <a:pPr algn="just">
              <a:lnSpc>
                <a:spcPct val="114000"/>
              </a:lnSpc>
            </a:pPr>
            <a:r>
              <a:rPr lang="en-US" dirty="0"/>
              <a:t>We want functions </a:t>
            </a:r>
            <a:r>
              <a:rPr lang="en-US" dirty="0" err="1" smtClean="0"/>
              <a:t>insert_item</a:t>
            </a:r>
            <a:r>
              <a:rPr lang="en-US" dirty="0" smtClean="0"/>
              <a:t> </a:t>
            </a:r>
            <a:r>
              <a:rPr lang="en-US" dirty="0"/>
              <a:t>and </a:t>
            </a:r>
            <a:r>
              <a:rPr lang="en-US" dirty="0" err="1"/>
              <a:t>remove_item</a:t>
            </a:r>
            <a:r>
              <a:rPr lang="en-US" dirty="0"/>
              <a:t> such that the following hold</a:t>
            </a:r>
            <a:r>
              <a:rPr lang="en-US" dirty="0" smtClean="0"/>
              <a:t>:</a:t>
            </a:r>
            <a:endParaRPr lang="en-IN" dirty="0" smtClean="0"/>
          </a:p>
          <a:p>
            <a:pPr lvl="1" algn="just">
              <a:lnSpc>
                <a:spcPct val="114000"/>
              </a:lnSpc>
            </a:pPr>
            <a:r>
              <a:rPr lang="en-US" dirty="0" smtClean="0">
                <a:solidFill>
                  <a:schemeClr val="accent1">
                    <a:lumMod val="75000"/>
                  </a:schemeClr>
                </a:solidFill>
              </a:rPr>
              <a:t>Mutually exclusive access to buffer:</a:t>
            </a:r>
            <a:r>
              <a:rPr lang="en-US" dirty="0" smtClean="0"/>
              <a:t> At any time only one process should be executing (either </a:t>
            </a:r>
            <a:r>
              <a:rPr lang="en-US" dirty="0" err="1" smtClean="0"/>
              <a:t>insert_item</a:t>
            </a:r>
            <a:r>
              <a:rPr lang="en-US" dirty="0" smtClean="0"/>
              <a:t> or </a:t>
            </a:r>
            <a:r>
              <a:rPr lang="en-US" dirty="0" err="1" smtClean="0"/>
              <a:t>remove_item</a:t>
            </a:r>
            <a:r>
              <a:rPr lang="en-US" dirty="0" smtClean="0"/>
              <a:t>). </a:t>
            </a:r>
          </a:p>
          <a:p>
            <a:pPr lvl="1" algn="just">
              <a:lnSpc>
                <a:spcPct val="114000"/>
              </a:lnSpc>
            </a:pPr>
            <a:endParaRPr lang="en-US" dirty="0" smtClean="0"/>
          </a:p>
          <a:p>
            <a:pPr lvl="1" algn="just">
              <a:lnSpc>
                <a:spcPct val="114000"/>
              </a:lnSpc>
            </a:pPr>
            <a:r>
              <a:rPr lang="en-US" dirty="0" smtClean="0">
                <a:solidFill>
                  <a:schemeClr val="accent1">
                    <a:lumMod val="75000"/>
                  </a:schemeClr>
                </a:solidFill>
              </a:rPr>
              <a:t>No buffer overflow:</a:t>
            </a:r>
            <a:r>
              <a:rPr lang="en-US" dirty="0" smtClean="0"/>
              <a:t> A process executes </a:t>
            </a:r>
            <a:r>
              <a:rPr lang="en-US" dirty="0" err="1" smtClean="0"/>
              <a:t>insert_item</a:t>
            </a:r>
            <a:r>
              <a:rPr lang="en-US" dirty="0" smtClean="0"/>
              <a:t> only when the buffer is not full (i.e., the process is blocked if the buffer is full). </a:t>
            </a:r>
          </a:p>
          <a:p>
            <a:pPr lvl="1" algn="just">
              <a:lnSpc>
                <a:spcPct val="114000"/>
              </a:lnSpc>
            </a:pPr>
            <a:endParaRPr lang="en-US" dirty="0" smtClean="0"/>
          </a:p>
          <a:p>
            <a:pPr lvl="1" algn="just">
              <a:lnSpc>
                <a:spcPct val="114000"/>
              </a:lnSpc>
            </a:pPr>
            <a:r>
              <a:rPr lang="en-US" dirty="0" smtClean="0">
                <a:solidFill>
                  <a:schemeClr val="accent1">
                    <a:lumMod val="75000"/>
                  </a:schemeClr>
                </a:solidFill>
              </a:rPr>
              <a:t>No buffer underflow:</a:t>
            </a:r>
            <a:r>
              <a:rPr lang="en-US" dirty="0" smtClean="0"/>
              <a:t> A process executes </a:t>
            </a:r>
            <a:r>
              <a:rPr lang="en-US" dirty="0" err="1" smtClean="0"/>
              <a:t>remove_item</a:t>
            </a:r>
            <a:r>
              <a:rPr lang="en-US" dirty="0" smtClean="0"/>
              <a:t> only when the buffer is not empty (i.e., the process is blocked if the buffer is empty).</a:t>
            </a:r>
          </a:p>
        </p:txBody>
      </p:sp>
    </p:spTree>
    <p:extLst>
      <p:ext uri="{BB962C8B-B14F-4D97-AF65-F5344CB8AC3E}">
        <p14:creationId xmlns:p14="http://schemas.microsoft.com/office/powerpoint/2010/main" val="25490154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algn="just">
              <a:lnSpc>
                <a:spcPct val="114000"/>
              </a:lnSpc>
            </a:pPr>
            <a:r>
              <a:rPr lang="en-US" dirty="0"/>
              <a:t>We want functions insert _item and </a:t>
            </a:r>
            <a:r>
              <a:rPr lang="en-US" dirty="0" err="1"/>
              <a:t>remove_item</a:t>
            </a:r>
            <a:r>
              <a:rPr lang="en-US" dirty="0"/>
              <a:t> such that the following hold</a:t>
            </a:r>
            <a:r>
              <a:rPr lang="en-US" dirty="0" smtClean="0"/>
              <a:t>:</a:t>
            </a:r>
            <a:endParaRPr lang="en-IN" dirty="0" smtClean="0"/>
          </a:p>
          <a:p>
            <a:pPr lvl="1" algn="just">
              <a:lnSpc>
                <a:spcPct val="114000"/>
              </a:lnSpc>
            </a:pPr>
            <a:r>
              <a:rPr lang="en-US" dirty="0" smtClean="0">
                <a:solidFill>
                  <a:schemeClr val="accent1">
                    <a:lumMod val="75000"/>
                  </a:schemeClr>
                </a:solidFill>
              </a:rPr>
              <a:t>No busy waiting.</a:t>
            </a:r>
            <a:r>
              <a:rPr lang="en-US" dirty="0" smtClean="0"/>
              <a:t> </a:t>
            </a:r>
          </a:p>
          <a:p>
            <a:pPr lvl="1" algn="just">
              <a:lnSpc>
                <a:spcPct val="114000"/>
              </a:lnSpc>
            </a:pPr>
            <a:endParaRPr lang="en-US" dirty="0" smtClean="0"/>
          </a:p>
          <a:p>
            <a:pPr lvl="1" algn="just">
              <a:lnSpc>
                <a:spcPct val="114000"/>
              </a:lnSpc>
            </a:pPr>
            <a:r>
              <a:rPr lang="en-US" dirty="0" smtClean="0">
                <a:solidFill>
                  <a:schemeClr val="accent1">
                    <a:lumMod val="75000"/>
                  </a:schemeClr>
                </a:solidFill>
              </a:rPr>
              <a:t>No producer starvation:</a:t>
            </a:r>
            <a:r>
              <a:rPr lang="en-US" dirty="0" smtClean="0"/>
              <a:t> A process does not wait forever at </a:t>
            </a:r>
            <a:r>
              <a:rPr lang="en-US" dirty="0" err="1" smtClean="0"/>
              <a:t>insert_item</a:t>
            </a:r>
            <a:r>
              <a:rPr lang="en-US" dirty="0" smtClean="0"/>
              <a:t>() provided the buffer repeatedly becomes full. </a:t>
            </a:r>
          </a:p>
          <a:p>
            <a:pPr lvl="1" algn="just">
              <a:lnSpc>
                <a:spcPct val="114000"/>
              </a:lnSpc>
            </a:pPr>
            <a:endParaRPr lang="en-US" dirty="0" smtClean="0"/>
          </a:p>
          <a:p>
            <a:pPr lvl="1" algn="just">
              <a:lnSpc>
                <a:spcPct val="114000"/>
              </a:lnSpc>
            </a:pPr>
            <a:r>
              <a:rPr lang="en-US" dirty="0" smtClean="0">
                <a:solidFill>
                  <a:schemeClr val="accent1">
                    <a:lumMod val="75000"/>
                  </a:schemeClr>
                </a:solidFill>
              </a:rPr>
              <a:t>No consumer starvation:</a:t>
            </a:r>
            <a:r>
              <a:rPr lang="en-US" dirty="0" smtClean="0"/>
              <a:t> A process does not wait forever at </a:t>
            </a:r>
            <a:r>
              <a:rPr lang="en-US" dirty="0" err="1" smtClean="0"/>
              <a:t>remove_item</a:t>
            </a:r>
            <a:r>
              <a:rPr lang="en-US" dirty="0" smtClean="0"/>
              <a:t>() provided the buffer repeatedly becomes empty</a:t>
            </a:r>
            <a:r>
              <a:rPr lang="en-US" dirty="0"/>
              <a:t>.</a:t>
            </a:r>
            <a:endParaRPr lang="en-US" dirty="0" smtClean="0"/>
          </a:p>
        </p:txBody>
      </p:sp>
    </p:spTree>
    <p:extLst>
      <p:ext uri="{BB962C8B-B14F-4D97-AF65-F5344CB8AC3E}">
        <p14:creationId xmlns:p14="http://schemas.microsoft.com/office/powerpoint/2010/main" val="2403773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lnSpc>
                <a:spcPct val="114000"/>
              </a:lnSpc>
              <a:buNone/>
            </a:pPr>
            <a:r>
              <a:rPr lang="en-US" dirty="0"/>
              <a:t>Two operations on semaphores are defined.</a:t>
            </a:r>
          </a:p>
          <a:p>
            <a:pPr marL="457200" indent="-457200" algn="just">
              <a:lnSpc>
                <a:spcPct val="114000"/>
              </a:lnSpc>
              <a:buFont typeface="+mj-lt"/>
              <a:buAutoNum type="arabicPeriod"/>
            </a:pPr>
            <a:r>
              <a:rPr lang="en-US" dirty="0"/>
              <a:t> </a:t>
            </a:r>
            <a:r>
              <a:rPr lang="en-US" dirty="0">
                <a:solidFill>
                  <a:schemeClr val="tx2"/>
                </a:solidFill>
              </a:rPr>
              <a:t>Down Operation</a:t>
            </a:r>
          </a:p>
          <a:p>
            <a:pPr lvl="1" algn="just">
              <a:lnSpc>
                <a:spcPct val="114000"/>
              </a:lnSpc>
            </a:pPr>
            <a:r>
              <a:rPr lang="en-US" dirty="0"/>
              <a:t>The down operation on a semaphore checks to see if the value is greater than 0. </a:t>
            </a:r>
          </a:p>
          <a:p>
            <a:pPr lvl="1" algn="just">
              <a:lnSpc>
                <a:spcPct val="114000"/>
              </a:lnSpc>
            </a:pPr>
            <a:r>
              <a:rPr lang="en-US" dirty="0"/>
              <a:t>If so, it decrements the value and just continues. </a:t>
            </a:r>
          </a:p>
          <a:p>
            <a:pPr lvl="1" algn="just">
              <a:lnSpc>
                <a:spcPct val="114000"/>
              </a:lnSpc>
            </a:pPr>
            <a:r>
              <a:rPr lang="en-US" dirty="0"/>
              <a:t>If the value is 0, the process is put to sleep without completing the down for the moment. </a:t>
            </a:r>
          </a:p>
          <a:p>
            <a:pPr lvl="1" algn="just">
              <a:lnSpc>
                <a:spcPct val="114000"/>
              </a:lnSpc>
            </a:pPr>
            <a:r>
              <a:rPr lang="en-US" i="1" dirty="0"/>
              <a:t>Checking the value, changing it, and possibly going to sleep, are all done as a single, indivisible atomic action. </a:t>
            </a:r>
          </a:p>
          <a:p>
            <a:pPr lvl="1" algn="just">
              <a:lnSpc>
                <a:spcPct val="114000"/>
              </a:lnSpc>
            </a:pPr>
            <a:r>
              <a:rPr lang="en-US" dirty="0"/>
              <a:t>It is guaranteed that once a semaphore operation has started, no other process can access the semaphore until the operation has completed or blocked. </a:t>
            </a:r>
          </a:p>
          <a:p>
            <a:pPr algn="just">
              <a:lnSpc>
                <a:spcPct val="114000"/>
              </a:lnSpc>
            </a:pPr>
            <a:endParaRPr lang="en-US" dirty="0"/>
          </a:p>
        </p:txBody>
      </p:sp>
    </p:spTree>
    <p:extLst>
      <p:ext uri="{BB962C8B-B14F-4D97-AF65-F5344CB8AC3E}">
        <p14:creationId xmlns:p14="http://schemas.microsoft.com/office/powerpoint/2010/main" val="19187969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a:t>
            </a:r>
            <a:endParaRPr lang="en-US" dirty="0"/>
          </a:p>
        </p:txBody>
      </p:sp>
      <p:sp>
        <p:nvSpPr>
          <p:cNvPr id="3" name="Content Placeholder 2"/>
          <p:cNvSpPr>
            <a:spLocks noGrp="1"/>
          </p:cNvSpPr>
          <p:nvPr>
            <p:ph idx="1"/>
          </p:nvPr>
        </p:nvSpPr>
        <p:spPr/>
        <p:txBody>
          <a:bodyPr/>
          <a:lstStyle/>
          <a:p>
            <a:pPr marL="0" indent="0" algn="just">
              <a:lnSpc>
                <a:spcPct val="114000"/>
              </a:lnSpc>
              <a:buNone/>
            </a:pPr>
            <a:r>
              <a:rPr lang="en-US" dirty="0"/>
              <a:t>Two operations on semaphores are defined.</a:t>
            </a:r>
            <a:endParaRPr lang="en-US" dirty="0" smtClean="0"/>
          </a:p>
          <a:p>
            <a:pPr marL="457200" indent="-457200" algn="just">
              <a:lnSpc>
                <a:spcPct val="114000"/>
              </a:lnSpc>
              <a:buFont typeface="+mj-lt"/>
              <a:buAutoNum type="arabicPeriod" startAt="2"/>
            </a:pPr>
            <a:r>
              <a:rPr lang="en-US" dirty="0" smtClean="0">
                <a:solidFill>
                  <a:schemeClr val="tx2"/>
                </a:solidFill>
              </a:rPr>
              <a:t>Up </a:t>
            </a:r>
            <a:r>
              <a:rPr lang="en-US" dirty="0">
                <a:solidFill>
                  <a:schemeClr val="tx2"/>
                </a:solidFill>
              </a:rPr>
              <a:t>Operation</a:t>
            </a:r>
          </a:p>
          <a:p>
            <a:pPr lvl="1" algn="just">
              <a:lnSpc>
                <a:spcPct val="114000"/>
              </a:lnSpc>
            </a:pPr>
            <a:r>
              <a:rPr lang="en-US" dirty="0"/>
              <a:t>The up operation increments the value of the semaphore addressed. </a:t>
            </a:r>
          </a:p>
          <a:p>
            <a:pPr lvl="1" algn="just">
              <a:lnSpc>
                <a:spcPct val="114000"/>
              </a:lnSpc>
            </a:pPr>
            <a:r>
              <a:rPr lang="en-US" dirty="0"/>
              <a:t>If one or more processes were sleeping on that semaphore, unable to complete an earlier down operation, one of them is chosen by the system (e.g., at random) and is allowed to complete its down. </a:t>
            </a:r>
          </a:p>
          <a:p>
            <a:pPr lvl="1" algn="just">
              <a:lnSpc>
                <a:spcPct val="114000"/>
              </a:lnSpc>
            </a:pPr>
            <a:r>
              <a:rPr lang="en-US" dirty="0"/>
              <a:t>The operation of incrementing the semaphore and waking up one process is also indivisible. </a:t>
            </a:r>
          </a:p>
          <a:p>
            <a:pPr lvl="1" algn="just">
              <a:lnSpc>
                <a:spcPct val="114000"/>
              </a:lnSpc>
            </a:pPr>
            <a:r>
              <a:rPr lang="en-US" i="1" dirty="0">
                <a:solidFill>
                  <a:srgbClr val="FF0000"/>
                </a:solidFill>
              </a:rPr>
              <a:t>No process ever blocks doing an up, just as no process ever blocks doing a wakeup in the earlier model.</a:t>
            </a:r>
          </a:p>
          <a:p>
            <a:pPr lvl="1" algn="just">
              <a:lnSpc>
                <a:spcPct val="114000"/>
              </a:lnSpc>
            </a:pPr>
            <a:endParaRPr lang="en-US" dirty="0"/>
          </a:p>
        </p:txBody>
      </p:sp>
    </p:spTree>
    <p:extLst>
      <p:ext uri="{BB962C8B-B14F-4D97-AF65-F5344CB8AC3E}">
        <p14:creationId xmlns:p14="http://schemas.microsoft.com/office/powerpoint/2010/main" val="12002315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71771" y="1496291"/>
            <a:ext cx="4876800" cy="5472545"/>
          </a:xfrm>
        </p:spPr>
        <p:txBody>
          <a:bodyPr>
            <a:normAutofit fontScale="40000" lnSpcReduction="20000"/>
          </a:bodyPr>
          <a:lstStyle/>
          <a:p>
            <a:pPr marL="0" indent="0">
              <a:buNone/>
            </a:pPr>
            <a:r>
              <a:rPr lang="en-US" sz="4500" dirty="0"/>
              <a:t>#define N 4</a:t>
            </a:r>
          </a:p>
          <a:p>
            <a:pPr marL="0" indent="0">
              <a:buNone/>
            </a:pPr>
            <a:r>
              <a:rPr lang="en-US" sz="4500" dirty="0" err="1"/>
              <a:t>typedef</a:t>
            </a:r>
            <a:r>
              <a:rPr lang="en-US" sz="4500" dirty="0"/>
              <a:t> </a:t>
            </a:r>
            <a:r>
              <a:rPr lang="en-US" sz="4500" dirty="0" err="1"/>
              <a:t>int</a:t>
            </a:r>
            <a:r>
              <a:rPr lang="en-US" sz="4500" dirty="0"/>
              <a:t> semaphore;</a:t>
            </a:r>
          </a:p>
          <a:p>
            <a:pPr marL="0" indent="0">
              <a:buNone/>
            </a:pPr>
            <a:r>
              <a:rPr lang="en-US" sz="4500" dirty="0"/>
              <a:t>semaphore </a:t>
            </a:r>
            <a:r>
              <a:rPr lang="en-US" sz="4500" dirty="0" err="1"/>
              <a:t>mutex</a:t>
            </a:r>
            <a:r>
              <a:rPr lang="en-US" sz="4500" dirty="0"/>
              <a:t>=1; </a:t>
            </a:r>
          </a:p>
          <a:p>
            <a:pPr marL="0" indent="0">
              <a:buNone/>
            </a:pPr>
            <a:r>
              <a:rPr lang="en-US" sz="4500" dirty="0"/>
              <a:t>semaphore empty=N;</a:t>
            </a:r>
          </a:p>
          <a:p>
            <a:pPr marL="0" indent="0">
              <a:buNone/>
            </a:pPr>
            <a:r>
              <a:rPr lang="en-US" sz="4500" dirty="0"/>
              <a:t>semaphore full=0;</a:t>
            </a:r>
          </a:p>
          <a:p>
            <a:pPr marL="0" indent="0">
              <a:buNone/>
            </a:pPr>
            <a:r>
              <a:rPr lang="en-US" sz="4500" dirty="0"/>
              <a:t>void producer (void)</a:t>
            </a:r>
          </a:p>
          <a:p>
            <a:pPr marL="0" indent="0" defTabSz="542925">
              <a:buNone/>
            </a:pPr>
            <a:r>
              <a:rPr lang="en-US" sz="4500" dirty="0"/>
              <a:t>{	</a:t>
            </a:r>
            <a:r>
              <a:rPr lang="en-US" sz="4500" dirty="0" err="1"/>
              <a:t>int</a:t>
            </a:r>
            <a:r>
              <a:rPr lang="en-US" sz="4500" dirty="0"/>
              <a:t> item;</a:t>
            </a:r>
          </a:p>
          <a:p>
            <a:pPr marL="0" indent="0" defTabSz="542925">
              <a:buNone/>
            </a:pPr>
            <a:r>
              <a:rPr lang="en-US" sz="4500" dirty="0"/>
              <a:t>	while (true) </a:t>
            </a:r>
          </a:p>
          <a:p>
            <a:pPr marL="0" indent="0" defTabSz="542925">
              <a:buNone/>
            </a:pPr>
            <a:r>
              <a:rPr lang="en-US" sz="4500" dirty="0"/>
              <a:t>	{</a:t>
            </a:r>
          </a:p>
          <a:p>
            <a:pPr marL="0" indent="0" defTabSz="542925">
              <a:buNone/>
            </a:pPr>
            <a:r>
              <a:rPr lang="en-US" sz="4500" dirty="0"/>
              <a:t>	 item=</a:t>
            </a:r>
            <a:r>
              <a:rPr lang="en-US" sz="4500" dirty="0" err="1"/>
              <a:t>produce_item</a:t>
            </a:r>
            <a:r>
              <a:rPr lang="en-US" sz="4500" dirty="0"/>
              <a:t>();</a:t>
            </a:r>
          </a:p>
          <a:p>
            <a:pPr marL="0" indent="0" defTabSz="542925">
              <a:buNone/>
            </a:pPr>
            <a:r>
              <a:rPr lang="en-US" sz="4500" dirty="0"/>
              <a:t>	 down(&amp;empty);</a:t>
            </a:r>
          </a:p>
          <a:p>
            <a:pPr marL="0" indent="0" defTabSz="542925">
              <a:buNone/>
            </a:pPr>
            <a:r>
              <a:rPr lang="en-US" sz="4500" dirty="0"/>
              <a:t>	 down(&amp;</a:t>
            </a:r>
            <a:r>
              <a:rPr lang="en-US" sz="4500" dirty="0" err="1"/>
              <a:t>mutex</a:t>
            </a:r>
            <a:r>
              <a:rPr lang="en-US" sz="4500" dirty="0"/>
              <a:t>);</a:t>
            </a:r>
          </a:p>
          <a:p>
            <a:pPr marL="0" indent="0" defTabSz="542925">
              <a:buNone/>
            </a:pPr>
            <a:r>
              <a:rPr lang="en-US" sz="4500" dirty="0"/>
              <a:t>	 </a:t>
            </a:r>
            <a:r>
              <a:rPr lang="en-US" sz="4500" dirty="0" err="1"/>
              <a:t>insert_item</a:t>
            </a:r>
            <a:r>
              <a:rPr lang="en-US" sz="4500" dirty="0"/>
              <a:t>(item);</a:t>
            </a:r>
          </a:p>
          <a:p>
            <a:pPr marL="0" indent="0" defTabSz="542925">
              <a:buNone/>
            </a:pPr>
            <a:r>
              <a:rPr lang="en-US" sz="4500" dirty="0"/>
              <a:t>	 up</a:t>
            </a:r>
            <a:r>
              <a:rPr lang="en-US" sz="4500" dirty="0" smtClean="0"/>
              <a:t>(&amp;</a:t>
            </a:r>
            <a:r>
              <a:rPr lang="en-US" sz="4500" dirty="0" err="1" smtClean="0"/>
              <a:t>mutex</a:t>
            </a:r>
            <a:r>
              <a:rPr lang="en-US" sz="4500" dirty="0" smtClean="0"/>
              <a:t>);</a:t>
            </a:r>
            <a:endParaRPr lang="en-US" sz="4500" dirty="0"/>
          </a:p>
          <a:p>
            <a:pPr marL="0" indent="0" defTabSz="542925">
              <a:buNone/>
            </a:pPr>
            <a:r>
              <a:rPr lang="en-US" sz="4500" dirty="0"/>
              <a:t>	 up(&amp;full);</a:t>
            </a:r>
          </a:p>
          <a:p>
            <a:pPr marL="0" indent="0" defTabSz="542925">
              <a:buNone/>
            </a:pPr>
            <a:r>
              <a:rPr lang="en-US" sz="4500" dirty="0"/>
              <a:t>	}</a:t>
            </a:r>
          </a:p>
          <a:p>
            <a:pPr marL="0" indent="0">
              <a:buNone/>
            </a:pPr>
            <a:r>
              <a:rPr lang="en-US" sz="4500" dirty="0"/>
              <a:t>}</a:t>
            </a:r>
            <a:endParaRPr lang="en-US" sz="4500" dirty="0" smtClean="0"/>
          </a:p>
          <a:p>
            <a:pPr marL="0" indent="0">
              <a:buNone/>
            </a:pPr>
            <a:endParaRPr lang="en-US" dirty="0" smtClean="0"/>
          </a:p>
          <a:p>
            <a:pPr marL="0" indent="0">
              <a:buNone/>
            </a:pPr>
            <a:endParaRPr lang="en-IN" dirty="0" smtClean="0"/>
          </a:p>
        </p:txBody>
      </p:sp>
      <p:sp>
        <p:nvSpPr>
          <p:cNvPr id="3" name="Content Placeholder 2"/>
          <p:cNvSpPr>
            <a:spLocks noGrp="1"/>
          </p:cNvSpPr>
          <p:nvPr>
            <p:ph sz="half" idx="2"/>
          </p:nvPr>
        </p:nvSpPr>
        <p:spPr>
          <a:xfrm>
            <a:off x="7581900" y="1634836"/>
            <a:ext cx="3771900" cy="5334000"/>
          </a:xfrm>
        </p:spPr>
        <p:txBody>
          <a:bodyPr/>
          <a:lstStyle/>
          <a:p>
            <a:endParaRPr lang="en-IN" dirty="0"/>
          </a:p>
        </p:txBody>
      </p:sp>
      <p:sp>
        <p:nvSpPr>
          <p:cNvPr id="4" name="Title 3"/>
          <p:cNvSpPr>
            <a:spLocks noGrp="1"/>
          </p:cNvSpPr>
          <p:nvPr>
            <p:ph type="title"/>
          </p:nvPr>
        </p:nvSpPr>
        <p:spPr/>
        <p:txBody>
          <a:bodyPr>
            <a:noAutofit/>
          </a:bodyPr>
          <a:lstStyle/>
          <a:p>
            <a:r>
              <a:rPr lang="en-US" sz="3500" dirty="0"/>
              <a:t>Producer Consumer problem using Semaphore</a:t>
            </a:r>
            <a:endParaRPr lang="en-IN" sz="3500" dirty="0"/>
          </a:p>
        </p:txBody>
      </p:sp>
      <p:graphicFrame>
        <p:nvGraphicFramePr>
          <p:cNvPr id="7" name="Content Placeholder 3"/>
          <p:cNvGraphicFramePr>
            <a:graphicFrameLocks/>
          </p:cNvGraphicFramePr>
          <p:nvPr>
            <p:extLst>
              <p:ext uri="{D42A27DB-BD31-4B8C-83A1-F6EECF244321}">
                <p14:modId xmlns:p14="http://schemas.microsoft.com/office/powerpoint/2010/main" val="691730400"/>
              </p:ext>
            </p:extLst>
          </p:nvPr>
        </p:nvGraphicFramePr>
        <p:xfrm>
          <a:off x="8801100" y="4657436"/>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7658100" y="4657436"/>
            <a:ext cx="1066800" cy="369332"/>
          </a:xfrm>
          <a:prstGeom prst="rect">
            <a:avLst/>
          </a:prstGeom>
          <a:noFill/>
        </p:spPr>
        <p:txBody>
          <a:bodyPr wrap="square" rtlCol="0">
            <a:spAutoFit/>
          </a:bodyPr>
          <a:lstStyle/>
          <a:p>
            <a:r>
              <a:rPr lang="en-US" dirty="0"/>
              <a:t>Producer</a:t>
            </a:r>
          </a:p>
        </p:txBody>
      </p:sp>
      <p:sp>
        <p:nvSpPr>
          <p:cNvPr id="9" name="TextBox 8"/>
          <p:cNvSpPr txBox="1"/>
          <p:nvPr/>
        </p:nvSpPr>
        <p:spPr>
          <a:xfrm>
            <a:off x="10172700" y="4657436"/>
            <a:ext cx="1143000" cy="369332"/>
          </a:xfrm>
          <a:prstGeom prst="rect">
            <a:avLst/>
          </a:prstGeom>
          <a:noFill/>
        </p:spPr>
        <p:txBody>
          <a:bodyPr wrap="square" rtlCol="0">
            <a:spAutoFit/>
          </a:bodyPr>
          <a:lstStyle/>
          <a:p>
            <a:r>
              <a:rPr lang="en-US" dirty="0"/>
              <a:t>Consumer</a:t>
            </a:r>
          </a:p>
        </p:txBody>
      </p:sp>
      <p:sp>
        <p:nvSpPr>
          <p:cNvPr id="10" name="TextBox 9"/>
          <p:cNvSpPr txBox="1"/>
          <p:nvPr/>
        </p:nvSpPr>
        <p:spPr>
          <a:xfrm>
            <a:off x="8496300" y="5026768"/>
            <a:ext cx="304800" cy="338554"/>
          </a:xfrm>
          <a:prstGeom prst="rect">
            <a:avLst/>
          </a:prstGeom>
          <a:noFill/>
        </p:spPr>
        <p:txBody>
          <a:bodyPr wrap="square" rtlCol="0">
            <a:spAutoFit/>
          </a:bodyPr>
          <a:lstStyle/>
          <a:p>
            <a:r>
              <a:rPr lang="en-US" sz="1600" dirty="0"/>
              <a:t>1</a:t>
            </a:r>
            <a:endParaRPr lang="en-IN" sz="1600" dirty="0"/>
          </a:p>
        </p:txBody>
      </p:sp>
      <p:sp>
        <p:nvSpPr>
          <p:cNvPr id="12" name="TextBox 11"/>
          <p:cNvSpPr txBox="1"/>
          <p:nvPr/>
        </p:nvSpPr>
        <p:spPr>
          <a:xfrm>
            <a:off x="8496300" y="5415259"/>
            <a:ext cx="304800" cy="338554"/>
          </a:xfrm>
          <a:prstGeom prst="rect">
            <a:avLst/>
          </a:prstGeom>
          <a:noFill/>
        </p:spPr>
        <p:txBody>
          <a:bodyPr wrap="square" rtlCol="0">
            <a:spAutoFit/>
          </a:bodyPr>
          <a:lstStyle/>
          <a:p>
            <a:r>
              <a:rPr lang="en-US" sz="1600" dirty="0"/>
              <a:t>2</a:t>
            </a:r>
            <a:endParaRPr lang="en-IN" sz="1600" dirty="0"/>
          </a:p>
        </p:txBody>
      </p:sp>
      <p:sp>
        <p:nvSpPr>
          <p:cNvPr id="13" name="TextBox 12"/>
          <p:cNvSpPr txBox="1"/>
          <p:nvPr/>
        </p:nvSpPr>
        <p:spPr>
          <a:xfrm>
            <a:off x="8496300" y="5803750"/>
            <a:ext cx="304800" cy="338554"/>
          </a:xfrm>
          <a:prstGeom prst="rect">
            <a:avLst/>
          </a:prstGeom>
          <a:noFill/>
        </p:spPr>
        <p:txBody>
          <a:bodyPr wrap="square" rtlCol="0">
            <a:spAutoFit/>
          </a:bodyPr>
          <a:lstStyle/>
          <a:p>
            <a:r>
              <a:rPr lang="en-US" sz="1600" dirty="0"/>
              <a:t>3</a:t>
            </a:r>
            <a:endParaRPr lang="en-IN" sz="1600" dirty="0"/>
          </a:p>
        </p:txBody>
      </p:sp>
      <p:sp>
        <p:nvSpPr>
          <p:cNvPr id="14" name="TextBox 13"/>
          <p:cNvSpPr txBox="1"/>
          <p:nvPr/>
        </p:nvSpPr>
        <p:spPr>
          <a:xfrm>
            <a:off x="8496300" y="6157693"/>
            <a:ext cx="304800" cy="338554"/>
          </a:xfrm>
          <a:prstGeom prst="rect">
            <a:avLst/>
          </a:prstGeom>
          <a:noFill/>
        </p:spPr>
        <p:txBody>
          <a:bodyPr wrap="square" rtlCol="0">
            <a:spAutoFit/>
          </a:bodyPr>
          <a:lstStyle/>
          <a:p>
            <a:r>
              <a:rPr lang="en-US" sz="1600" dirty="0"/>
              <a:t>4</a:t>
            </a:r>
            <a:endParaRPr lang="en-IN" sz="1600" dirty="0"/>
          </a:p>
        </p:txBody>
      </p:sp>
      <p:sp>
        <p:nvSpPr>
          <p:cNvPr id="5" name="Rectangle 4"/>
          <p:cNvSpPr/>
          <p:nvPr/>
        </p:nvSpPr>
        <p:spPr>
          <a:xfrm>
            <a:off x="9010650" y="308263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191500" y="3110880"/>
            <a:ext cx="762000" cy="369332"/>
          </a:xfrm>
          <a:prstGeom prst="rect">
            <a:avLst/>
          </a:prstGeom>
          <a:noFill/>
        </p:spPr>
        <p:txBody>
          <a:bodyPr wrap="square" rtlCol="0">
            <a:spAutoFit/>
          </a:bodyPr>
          <a:lstStyle/>
          <a:p>
            <a:r>
              <a:rPr lang="en-US" dirty="0"/>
              <a:t>full</a:t>
            </a:r>
          </a:p>
        </p:txBody>
      </p:sp>
      <p:sp>
        <p:nvSpPr>
          <p:cNvPr id="16" name="Rectangle 15"/>
          <p:cNvSpPr/>
          <p:nvPr/>
        </p:nvSpPr>
        <p:spPr>
          <a:xfrm>
            <a:off x="9010650" y="369223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191500" y="3720480"/>
            <a:ext cx="762000" cy="369332"/>
          </a:xfrm>
          <a:prstGeom prst="rect">
            <a:avLst/>
          </a:prstGeom>
          <a:noFill/>
        </p:spPr>
        <p:txBody>
          <a:bodyPr wrap="square" rtlCol="0">
            <a:spAutoFit/>
          </a:bodyPr>
          <a:lstStyle/>
          <a:p>
            <a:r>
              <a:rPr lang="en-US" dirty="0"/>
              <a:t>item</a:t>
            </a:r>
          </a:p>
        </p:txBody>
      </p:sp>
      <p:sp>
        <p:nvSpPr>
          <p:cNvPr id="6" name="TextBox 5"/>
          <p:cNvSpPr txBox="1"/>
          <p:nvPr/>
        </p:nvSpPr>
        <p:spPr>
          <a:xfrm>
            <a:off x="9029700" y="3736170"/>
            <a:ext cx="914400" cy="369332"/>
          </a:xfrm>
          <a:prstGeom prst="rect">
            <a:avLst/>
          </a:prstGeom>
          <a:noFill/>
        </p:spPr>
        <p:txBody>
          <a:bodyPr wrap="square" rtlCol="0">
            <a:spAutoFit/>
          </a:bodyPr>
          <a:lstStyle/>
          <a:p>
            <a:pPr algn="ctr"/>
            <a:r>
              <a:rPr lang="en-US" dirty="0"/>
              <a:t>Item 1</a:t>
            </a:r>
          </a:p>
        </p:txBody>
      </p:sp>
      <p:sp>
        <p:nvSpPr>
          <p:cNvPr id="11" name="TextBox 10"/>
          <p:cNvSpPr txBox="1"/>
          <p:nvPr/>
        </p:nvSpPr>
        <p:spPr>
          <a:xfrm>
            <a:off x="9306067" y="3129560"/>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0" name="TextBox 19"/>
          <p:cNvSpPr txBox="1"/>
          <p:nvPr/>
        </p:nvSpPr>
        <p:spPr>
          <a:xfrm>
            <a:off x="9304077" y="3127602"/>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19" name="Rectangle 18"/>
          <p:cNvSpPr/>
          <p:nvPr/>
        </p:nvSpPr>
        <p:spPr>
          <a:xfrm>
            <a:off x="9020174" y="254923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8115300" y="2577480"/>
            <a:ext cx="847724" cy="369332"/>
          </a:xfrm>
          <a:prstGeom prst="rect">
            <a:avLst/>
          </a:prstGeom>
          <a:noFill/>
        </p:spPr>
        <p:txBody>
          <a:bodyPr wrap="square" rtlCol="0">
            <a:spAutoFit/>
          </a:bodyPr>
          <a:lstStyle/>
          <a:p>
            <a:r>
              <a:rPr lang="en-US" dirty="0"/>
              <a:t>empty</a:t>
            </a:r>
          </a:p>
        </p:txBody>
      </p:sp>
      <p:sp>
        <p:nvSpPr>
          <p:cNvPr id="22" name="TextBox 21"/>
          <p:cNvSpPr txBox="1"/>
          <p:nvPr/>
        </p:nvSpPr>
        <p:spPr>
          <a:xfrm>
            <a:off x="9313601" y="259102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23" name="Rectangle 22"/>
          <p:cNvSpPr/>
          <p:nvPr/>
        </p:nvSpPr>
        <p:spPr>
          <a:xfrm>
            <a:off x="9020174" y="1787236"/>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115300" y="1815480"/>
            <a:ext cx="847724" cy="369332"/>
          </a:xfrm>
          <a:prstGeom prst="rect">
            <a:avLst/>
          </a:prstGeom>
          <a:noFill/>
        </p:spPr>
        <p:txBody>
          <a:bodyPr wrap="square" rtlCol="0">
            <a:spAutoFit/>
          </a:bodyPr>
          <a:lstStyle/>
          <a:p>
            <a:r>
              <a:rPr lang="en-US" dirty="0" err="1"/>
              <a:t>mutex</a:t>
            </a:r>
            <a:endParaRPr lang="en-US" dirty="0"/>
          </a:p>
        </p:txBody>
      </p:sp>
      <p:sp>
        <p:nvSpPr>
          <p:cNvPr id="25" name="TextBox 24"/>
          <p:cNvSpPr txBox="1"/>
          <p:nvPr/>
        </p:nvSpPr>
        <p:spPr>
          <a:xfrm>
            <a:off x="9313601" y="182902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26" name="TextBox 25"/>
          <p:cNvSpPr txBox="1"/>
          <p:nvPr/>
        </p:nvSpPr>
        <p:spPr>
          <a:xfrm>
            <a:off x="9313601" y="1843913"/>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9" name="TextBox 28"/>
          <p:cNvSpPr txBox="1"/>
          <p:nvPr/>
        </p:nvSpPr>
        <p:spPr>
          <a:xfrm>
            <a:off x="9315732" y="2595790"/>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3</a:t>
            </a:r>
          </a:p>
        </p:txBody>
      </p:sp>
      <p:sp>
        <p:nvSpPr>
          <p:cNvPr id="30" name="TextBox 29"/>
          <p:cNvSpPr txBox="1"/>
          <p:nvPr/>
        </p:nvSpPr>
        <p:spPr>
          <a:xfrm>
            <a:off x="9313602" y="18332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31" name="TextBox 30"/>
          <p:cNvSpPr txBox="1"/>
          <p:nvPr/>
        </p:nvSpPr>
        <p:spPr>
          <a:xfrm>
            <a:off x="9304077" y="3138496"/>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Tree>
    <p:extLst>
      <p:ext uri="{BB962C8B-B14F-4D97-AF65-F5344CB8AC3E}">
        <p14:creationId xmlns:p14="http://schemas.microsoft.com/office/powerpoint/2010/main" val="176613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1" nodeType="click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additive="base">
                                        <p:cTn id="93" dur="500" fill="hold"/>
                                        <p:tgtEl>
                                          <p:spTgt spid="6"/>
                                        </p:tgtEl>
                                        <p:attrNameLst>
                                          <p:attrName>ppt_x</p:attrName>
                                        </p:attrNameLst>
                                      </p:cBhvr>
                                      <p:tavLst>
                                        <p:tav tm="0">
                                          <p:val>
                                            <p:strVal val="#ppt_x"/>
                                          </p:val>
                                        </p:tav>
                                        <p:tav tm="100000">
                                          <p:val>
                                            <p:strVal val="#ppt_x"/>
                                          </p:val>
                                        </p:tav>
                                      </p:tavLst>
                                    </p:anim>
                                    <p:anim calcmode="lin" valueType="num">
                                      <p:cBhvr additive="base">
                                        <p:cTn id="9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0" nodeType="clickEffect">
                                  <p:stCondLst>
                                    <p:cond delay="0"/>
                                  </p:stCondLst>
                                  <p:childTnLst>
                                    <p:animMotion origin="layout" path="M 5E-6 2.22222E-6 L 0.00209 0.1912 " pathEditMode="relative" rAng="0" ptsTypes="AA">
                                      <p:cBhvr>
                                        <p:cTn id="118" dur="2000" fill="hold"/>
                                        <p:tgtEl>
                                          <p:spTgt spid="6"/>
                                        </p:tgtEl>
                                        <p:attrNameLst>
                                          <p:attrName>ppt_x</p:attrName>
                                          <p:attrName>ppt_y</p:attrName>
                                        </p:attrNameLst>
                                      </p:cBhvr>
                                      <p:rCtr x="104" y="956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P spid="5" grpId="0" animBg="1"/>
      <p:bldP spid="15" grpId="0"/>
      <p:bldP spid="16" grpId="0" animBg="1"/>
      <p:bldP spid="17" grpId="0"/>
      <p:bldP spid="6" grpId="0"/>
      <p:bldP spid="6" grpId="1"/>
      <p:bldP spid="11" grpId="0" animBg="1"/>
      <p:bldP spid="20" grpId="0" animBg="1"/>
      <p:bldP spid="19" grpId="0" animBg="1"/>
      <p:bldP spid="21" grpId="0"/>
      <p:bldP spid="22" grpId="0" animBg="1"/>
      <p:bldP spid="23" grpId="0" animBg="1"/>
      <p:bldP spid="24" grpId="0"/>
      <p:bldP spid="25" grpId="0" animBg="1"/>
      <p:bldP spid="26" grpId="0" animBg="1"/>
      <p:bldP spid="29" grpId="0" animBg="1"/>
      <p:bldP spid="30" grpId="0" animBg="1"/>
      <p:bldP spid="3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79475" y="1524000"/>
            <a:ext cx="4876800" cy="5334000"/>
          </a:xfrm>
        </p:spPr>
        <p:txBody>
          <a:bodyPr>
            <a:normAutofit fontScale="92500" lnSpcReduction="10000"/>
          </a:bodyPr>
          <a:lstStyle/>
          <a:p>
            <a:pPr marL="0" indent="0">
              <a:buNone/>
            </a:pPr>
            <a:r>
              <a:rPr lang="en-US" dirty="0"/>
              <a:t>void consumer (void)</a:t>
            </a:r>
          </a:p>
          <a:p>
            <a:pPr marL="0" indent="0" defTabSz="542925">
              <a:buNone/>
            </a:pPr>
            <a:r>
              <a:rPr lang="en-US" dirty="0"/>
              <a:t>{	</a:t>
            </a:r>
            <a:r>
              <a:rPr lang="en-US" dirty="0" err="1"/>
              <a:t>int</a:t>
            </a:r>
            <a:r>
              <a:rPr lang="en-US" dirty="0"/>
              <a:t> item;</a:t>
            </a:r>
          </a:p>
          <a:p>
            <a:pPr marL="0" indent="0" defTabSz="542925">
              <a:buNone/>
            </a:pPr>
            <a:r>
              <a:rPr lang="en-US" dirty="0"/>
              <a:t>	while (true) </a:t>
            </a:r>
          </a:p>
          <a:p>
            <a:pPr marL="0" indent="0" defTabSz="542925">
              <a:buNone/>
            </a:pPr>
            <a:r>
              <a:rPr lang="en-US" dirty="0"/>
              <a:t>	{</a:t>
            </a:r>
          </a:p>
          <a:p>
            <a:pPr marL="0" indent="0" defTabSz="542925">
              <a:buNone/>
            </a:pPr>
            <a:r>
              <a:rPr lang="en-US" dirty="0"/>
              <a:t>	 down(&amp;full);</a:t>
            </a:r>
          </a:p>
          <a:p>
            <a:pPr marL="0" indent="0" defTabSz="542925">
              <a:buNone/>
            </a:pPr>
            <a:r>
              <a:rPr lang="en-US" dirty="0"/>
              <a:t>	 down(&amp;</a:t>
            </a:r>
            <a:r>
              <a:rPr lang="en-US" dirty="0" err="1"/>
              <a:t>mutex</a:t>
            </a:r>
            <a:r>
              <a:rPr lang="en-US" dirty="0"/>
              <a:t>);</a:t>
            </a:r>
          </a:p>
          <a:p>
            <a:pPr marL="0" indent="0" defTabSz="542925">
              <a:buNone/>
            </a:pPr>
            <a:r>
              <a:rPr lang="en-US" dirty="0"/>
              <a:t>	 item=</a:t>
            </a:r>
            <a:r>
              <a:rPr lang="en-US" dirty="0" err="1"/>
              <a:t>remove_item</a:t>
            </a:r>
            <a:r>
              <a:rPr lang="en-US" dirty="0"/>
              <a:t>(item);</a:t>
            </a:r>
          </a:p>
          <a:p>
            <a:pPr marL="0" indent="0" defTabSz="542925">
              <a:buNone/>
            </a:pPr>
            <a:r>
              <a:rPr lang="en-US" dirty="0"/>
              <a:t>	 up(&amp;</a:t>
            </a:r>
            <a:r>
              <a:rPr lang="en-US" dirty="0" err="1"/>
              <a:t>mutex</a:t>
            </a:r>
            <a:r>
              <a:rPr lang="en-US" dirty="0"/>
              <a:t>);</a:t>
            </a:r>
          </a:p>
          <a:p>
            <a:pPr marL="0" indent="0" defTabSz="542925">
              <a:buNone/>
            </a:pPr>
            <a:r>
              <a:rPr lang="en-US" dirty="0"/>
              <a:t>	 up(&amp;empty);</a:t>
            </a:r>
          </a:p>
          <a:p>
            <a:pPr marL="0" indent="0" defTabSz="542925">
              <a:buNone/>
            </a:pPr>
            <a:r>
              <a:rPr lang="en-US" dirty="0"/>
              <a:t>	 </a:t>
            </a:r>
            <a:r>
              <a:rPr lang="en-US" dirty="0" err="1"/>
              <a:t>consume_item</a:t>
            </a:r>
            <a:r>
              <a:rPr lang="en-US" dirty="0"/>
              <a:t>(item);</a:t>
            </a:r>
          </a:p>
          <a:p>
            <a:pPr marL="0" indent="0" defTabSz="542925">
              <a:buNone/>
            </a:pPr>
            <a:r>
              <a:rPr lang="en-US" dirty="0"/>
              <a:t>	}</a:t>
            </a:r>
          </a:p>
          <a:p>
            <a:pPr marL="0" indent="0">
              <a:buNone/>
            </a:pPr>
            <a:r>
              <a:rPr lang="en-US" dirty="0"/>
              <a:t>}</a:t>
            </a:r>
            <a:endParaRPr lang="en-US" dirty="0" smtClean="0"/>
          </a:p>
          <a:p>
            <a:pPr marL="0" indent="0">
              <a:buNone/>
            </a:pPr>
            <a:endParaRPr lang="en-US" dirty="0" smtClean="0"/>
          </a:p>
          <a:p>
            <a:pPr marL="0" indent="0">
              <a:buNone/>
            </a:pPr>
            <a:endParaRPr lang="en-IN" dirty="0" smtClean="0"/>
          </a:p>
        </p:txBody>
      </p:sp>
      <p:sp>
        <p:nvSpPr>
          <p:cNvPr id="3" name="Content Placeholder 2"/>
          <p:cNvSpPr>
            <a:spLocks noGrp="1"/>
          </p:cNvSpPr>
          <p:nvPr>
            <p:ph sz="half" idx="2"/>
          </p:nvPr>
        </p:nvSpPr>
        <p:spPr>
          <a:xfrm>
            <a:off x="7581900" y="1524000"/>
            <a:ext cx="3771900" cy="5334000"/>
          </a:xfrm>
        </p:spPr>
        <p:txBody>
          <a:bodyPr/>
          <a:lstStyle/>
          <a:p>
            <a:endParaRPr lang="en-IN" dirty="0"/>
          </a:p>
        </p:txBody>
      </p:sp>
      <p:sp>
        <p:nvSpPr>
          <p:cNvPr id="4" name="Title 3"/>
          <p:cNvSpPr>
            <a:spLocks noGrp="1"/>
          </p:cNvSpPr>
          <p:nvPr>
            <p:ph type="title"/>
          </p:nvPr>
        </p:nvSpPr>
        <p:spPr/>
        <p:txBody>
          <a:bodyPr>
            <a:noAutofit/>
          </a:bodyPr>
          <a:lstStyle/>
          <a:p>
            <a:r>
              <a:rPr lang="en-US" sz="3500" dirty="0"/>
              <a:t>Producer Consumer problem using Semaphore</a:t>
            </a:r>
            <a:endParaRPr lang="en-IN" sz="3500" dirty="0"/>
          </a:p>
        </p:txBody>
      </p:sp>
      <p:graphicFrame>
        <p:nvGraphicFramePr>
          <p:cNvPr id="7" name="Content Placeholder 3"/>
          <p:cNvGraphicFramePr>
            <a:graphicFrameLocks/>
          </p:cNvGraphicFramePr>
          <p:nvPr>
            <p:extLst>
              <p:ext uri="{D42A27DB-BD31-4B8C-83A1-F6EECF244321}">
                <p14:modId xmlns:p14="http://schemas.microsoft.com/office/powerpoint/2010/main" val="3323975221"/>
              </p:ext>
            </p:extLst>
          </p:nvPr>
        </p:nvGraphicFramePr>
        <p:xfrm>
          <a:off x="8801100" y="45466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val="10000"/>
                  </a:ext>
                </a:extLst>
              </a:tr>
              <a:tr h="370840">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7658100" y="4546600"/>
            <a:ext cx="1066800" cy="369332"/>
          </a:xfrm>
          <a:prstGeom prst="rect">
            <a:avLst/>
          </a:prstGeom>
          <a:noFill/>
        </p:spPr>
        <p:txBody>
          <a:bodyPr wrap="square" rtlCol="0">
            <a:spAutoFit/>
          </a:bodyPr>
          <a:lstStyle/>
          <a:p>
            <a:r>
              <a:rPr lang="en-US" dirty="0"/>
              <a:t>Producer</a:t>
            </a:r>
          </a:p>
        </p:txBody>
      </p:sp>
      <p:sp>
        <p:nvSpPr>
          <p:cNvPr id="9" name="TextBox 8"/>
          <p:cNvSpPr txBox="1"/>
          <p:nvPr/>
        </p:nvSpPr>
        <p:spPr>
          <a:xfrm>
            <a:off x="10172700" y="4546600"/>
            <a:ext cx="1143000" cy="369332"/>
          </a:xfrm>
          <a:prstGeom prst="rect">
            <a:avLst/>
          </a:prstGeom>
          <a:noFill/>
        </p:spPr>
        <p:txBody>
          <a:bodyPr wrap="square" rtlCol="0">
            <a:spAutoFit/>
          </a:bodyPr>
          <a:lstStyle/>
          <a:p>
            <a:r>
              <a:rPr lang="en-US" dirty="0"/>
              <a:t>Consumer</a:t>
            </a:r>
          </a:p>
        </p:txBody>
      </p:sp>
      <p:sp>
        <p:nvSpPr>
          <p:cNvPr id="10" name="TextBox 9"/>
          <p:cNvSpPr txBox="1"/>
          <p:nvPr/>
        </p:nvSpPr>
        <p:spPr>
          <a:xfrm>
            <a:off x="8496300" y="4915932"/>
            <a:ext cx="304800" cy="338554"/>
          </a:xfrm>
          <a:prstGeom prst="rect">
            <a:avLst/>
          </a:prstGeom>
          <a:noFill/>
        </p:spPr>
        <p:txBody>
          <a:bodyPr wrap="square" rtlCol="0">
            <a:spAutoFit/>
          </a:bodyPr>
          <a:lstStyle/>
          <a:p>
            <a:r>
              <a:rPr lang="en-US" sz="1600" dirty="0"/>
              <a:t>1</a:t>
            </a:r>
            <a:endParaRPr lang="en-IN" sz="1600" dirty="0"/>
          </a:p>
        </p:txBody>
      </p:sp>
      <p:sp>
        <p:nvSpPr>
          <p:cNvPr id="12" name="TextBox 11"/>
          <p:cNvSpPr txBox="1"/>
          <p:nvPr/>
        </p:nvSpPr>
        <p:spPr>
          <a:xfrm>
            <a:off x="8496300" y="5304423"/>
            <a:ext cx="304800" cy="338554"/>
          </a:xfrm>
          <a:prstGeom prst="rect">
            <a:avLst/>
          </a:prstGeom>
          <a:noFill/>
        </p:spPr>
        <p:txBody>
          <a:bodyPr wrap="square" rtlCol="0">
            <a:spAutoFit/>
          </a:bodyPr>
          <a:lstStyle/>
          <a:p>
            <a:r>
              <a:rPr lang="en-US" sz="1600" dirty="0"/>
              <a:t>2</a:t>
            </a:r>
            <a:endParaRPr lang="en-IN" sz="1600" dirty="0"/>
          </a:p>
        </p:txBody>
      </p:sp>
      <p:sp>
        <p:nvSpPr>
          <p:cNvPr id="13" name="TextBox 12"/>
          <p:cNvSpPr txBox="1"/>
          <p:nvPr/>
        </p:nvSpPr>
        <p:spPr>
          <a:xfrm>
            <a:off x="8496300" y="5692914"/>
            <a:ext cx="304800" cy="338554"/>
          </a:xfrm>
          <a:prstGeom prst="rect">
            <a:avLst/>
          </a:prstGeom>
          <a:noFill/>
        </p:spPr>
        <p:txBody>
          <a:bodyPr wrap="square" rtlCol="0">
            <a:spAutoFit/>
          </a:bodyPr>
          <a:lstStyle/>
          <a:p>
            <a:r>
              <a:rPr lang="en-US" sz="1600" dirty="0"/>
              <a:t>3</a:t>
            </a:r>
            <a:endParaRPr lang="en-IN" sz="1600" dirty="0"/>
          </a:p>
        </p:txBody>
      </p:sp>
      <p:sp>
        <p:nvSpPr>
          <p:cNvPr id="14" name="TextBox 13"/>
          <p:cNvSpPr txBox="1"/>
          <p:nvPr/>
        </p:nvSpPr>
        <p:spPr>
          <a:xfrm>
            <a:off x="8496300" y="6046857"/>
            <a:ext cx="304800" cy="338554"/>
          </a:xfrm>
          <a:prstGeom prst="rect">
            <a:avLst/>
          </a:prstGeom>
          <a:noFill/>
        </p:spPr>
        <p:txBody>
          <a:bodyPr wrap="square" rtlCol="0">
            <a:spAutoFit/>
          </a:bodyPr>
          <a:lstStyle/>
          <a:p>
            <a:r>
              <a:rPr lang="en-US" sz="1600" dirty="0"/>
              <a:t>4</a:t>
            </a:r>
            <a:endParaRPr lang="en-IN" sz="1600" dirty="0"/>
          </a:p>
        </p:txBody>
      </p:sp>
      <p:sp>
        <p:nvSpPr>
          <p:cNvPr id="5" name="Rectangle 4"/>
          <p:cNvSpPr/>
          <p:nvPr/>
        </p:nvSpPr>
        <p:spPr>
          <a:xfrm>
            <a:off x="9010650" y="2971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191500" y="3000044"/>
            <a:ext cx="762000" cy="369332"/>
          </a:xfrm>
          <a:prstGeom prst="rect">
            <a:avLst/>
          </a:prstGeom>
          <a:noFill/>
        </p:spPr>
        <p:txBody>
          <a:bodyPr wrap="square" rtlCol="0">
            <a:spAutoFit/>
          </a:bodyPr>
          <a:lstStyle/>
          <a:p>
            <a:r>
              <a:rPr lang="en-US" dirty="0"/>
              <a:t>full</a:t>
            </a:r>
          </a:p>
        </p:txBody>
      </p:sp>
      <p:sp>
        <p:nvSpPr>
          <p:cNvPr id="16" name="Rectangle 15"/>
          <p:cNvSpPr/>
          <p:nvPr/>
        </p:nvSpPr>
        <p:spPr>
          <a:xfrm>
            <a:off x="9010650" y="3581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191500" y="3609644"/>
            <a:ext cx="762000" cy="369332"/>
          </a:xfrm>
          <a:prstGeom prst="rect">
            <a:avLst/>
          </a:prstGeom>
          <a:noFill/>
        </p:spPr>
        <p:txBody>
          <a:bodyPr wrap="square" rtlCol="0">
            <a:spAutoFit/>
          </a:bodyPr>
          <a:lstStyle/>
          <a:p>
            <a:r>
              <a:rPr lang="en-US" dirty="0"/>
              <a:t>item</a:t>
            </a:r>
          </a:p>
        </p:txBody>
      </p:sp>
      <p:sp>
        <p:nvSpPr>
          <p:cNvPr id="6" name="TextBox 5"/>
          <p:cNvSpPr txBox="1"/>
          <p:nvPr/>
        </p:nvSpPr>
        <p:spPr>
          <a:xfrm>
            <a:off x="9023350" y="4915240"/>
            <a:ext cx="914400" cy="369332"/>
          </a:xfrm>
          <a:prstGeom prst="rect">
            <a:avLst/>
          </a:prstGeom>
          <a:noFill/>
        </p:spPr>
        <p:txBody>
          <a:bodyPr wrap="square" rtlCol="0">
            <a:spAutoFit/>
          </a:bodyPr>
          <a:lstStyle/>
          <a:p>
            <a:pPr algn="ctr"/>
            <a:r>
              <a:rPr lang="en-US" dirty="0"/>
              <a:t>Item 1</a:t>
            </a:r>
          </a:p>
        </p:txBody>
      </p:sp>
      <p:sp>
        <p:nvSpPr>
          <p:cNvPr id="19" name="Rectangle 18"/>
          <p:cNvSpPr/>
          <p:nvPr/>
        </p:nvSpPr>
        <p:spPr>
          <a:xfrm>
            <a:off x="9020174" y="2438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8115300" y="2466644"/>
            <a:ext cx="847724" cy="369332"/>
          </a:xfrm>
          <a:prstGeom prst="rect">
            <a:avLst/>
          </a:prstGeom>
          <a:noFill/>
        </p:spPr>
        <p:txBody>
          <a:bodyPr wrap="square" rtlCol="0">
            <a:spAutoFit/>
          </a:bodyPr>
          <a:lstStyle/>
          <a:p>
            <a:r>
              <a:rPr lang="en-US" dirty="0"/>
              <a:t>empty</a:t>
            </a:r>
          </a:p>
        </p:txBody>
      </p:sp>
      <p:sp>
        <p:nvSpPr>
          <p:cNvPr id="22" name="TextBox 21"/>
          <p:cNvSpPr txBox="1"/>
          <p:nvPr/>
        </p:nvSpPr>
        <p:spPr>
          <a:xfrm>
            <a:off x="9313601" y="24801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23" name="Rectangle 22"/>
          <p:cNvSpPr/>
          <p:nvPr/>
        </p:nvSpPr>
        <p:spPr>
          <a:xfrm>
            <a:off x="9020174" y="1676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115300" y="1704644"/>
            <a:ext cx="847724" cy="369332"/>
          </a:xfrm>
          <a:prstGeom prst="rect">
            <a:avLst/>
          </a:prstGeom>
          <a:noFill/>
        </p:spPr>
        <p:txBody>
          <a:bodyPr wrap="square" rtlCol="0">
            <a:spAutoFit/>
          </a:bodyPr>
          <a:lstStyle/>
          <a:p>
            <a:r>
              <a:rPr lang="en-US" dirty="0" err="1"/>
              <a:t>mutex</a:t>
            </a:r>
            <a:endParaRPr lang="en-US" dirty="0"/>
          </a:p>
        </p:txBody>
      </p:sp>
      <p:sp>
        <p:nvSpPr>
          <p:cNvPr id="25" name="TextBox 24"/>
          <p:cNvSpPr txBox="1"/>
          <p:nvPr/>
        </p:nvSpPr>
        <p:spPr>
          <a:xfrm>
            <a:off x="9313601" y="17181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26" name="TextBox 25"/>
          <p:cNvSpPr txBox="1"/>
          <p:nvPr/>
        </p:nvSpPr>
        <p:spPr>
          <a:xfrm>
            <a:off x="9313601" y="173307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9" name="TextBox 28"/>
          <p:cNvSpPr txBox="1"/>
          <p:nvPr/>
        </p:nvSpPr>
        <p:spPr>
          <a:xfrm>
            <a:off x="9315732" y="248495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3</a:t>
            </a:r>
          </a:p>
        </p:txBody>
      </p:sp>
      <p:sp>
        <p:nvSpPr>
          <p:cNvPr id="30" name="TextBox 29"/>
          <p:cNvSpPr txBox="1"/>
          <p:nvPr/>
        </p:nvSpPr>
        <p:spPr>
          <a:xfrm>
            <a:off x="9313602" y="1722455"/>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31" name="TextBox 30"/>
          <p:cNvSpPr txBox="1"/>
          <p:nvPr/>
        </p:nvSpPr>
        <p:spPr>
          <a:xfrm>
            <a:off x="9318069" y="301240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32" name="TextBox 31"/>
          <p:cNvSpPr txBox="1"/>
          <p:nvPr/>
        </p:nvSpPr>
        <p:spPr>
          <a:xfrm>
            <a:off x="9323636" y="172483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36" name="TextBox 35"/>
          <p:cNvSpPr txBox="1"/>
          <p:nvPr/>
        </p:nvSpPr>
        <p:spPr>
          <a:xfrm>
            <a:off x="9313399" y="1722455"/>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37" name="TextBox 36"/>
          <p:cNvSpPr txBox="1"/>
          <p:nvPr/>
        </p:nvSpPr>
        <p:spPr>
          <a:xfrm>
            <a:off x="9313601" y="3005788"/>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38" name="TextBox 37"/>
          <p:cNvSpPr txBox="1"/>
          <p:nvPr/>
        </p:nvSpPr>
        <p:spPr>
          <a:xfrm>
            <a:off x="9318069" y="2475428"/>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39" name="TextBox 38"/>
          <p:cNvSpPr txBox="1"/>
          <p:nvPr/>
        </p:nvSpPr>
        <p:spPr>
          <a:xfrm>
            <a:off x="9313399" y="172880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Tree>
    <p:extLst>
      <p:ext uri="{BB962C8B-B14F-4D97-AF65-F5344CB8AC3E}">
        <p14:creationId xmlns:p14="http://schemas.microsoft.com/office/powerpoint/2010/main" val="423909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4.16667E-6 1.48148E-6 L 0.00066 -0.18773 " pathEditMode="relative" rAng="0" ptsTypes="AA">
                                      <p:cBhvr>
                                        <p:cTn id="46" dur="2000" fill="hold"/>
                                        <p:tgtEl>
                                          <p:spTgt spid="6"/>
                                        </p:tgtEl>
                                        <p:attrNameLst>
                                          <p:attrName>ppt_x</p:attrName>
                                          <p:attrName>ppt_y</p:attrName>
                                        </p:attrNameLst>
                                      </p:cBhvr>
                                      <p:rCtr x="26" y="-9398"/>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6" grpId="0"/>
      <p:bldP spid="32" grpId="0" animBg="1"/>
      <p:bldP spid="36" grpId="0" animBg="1"/>
      <p:bldP spid="37" grpId="0" animBg="1"/>
      <p:bldP spid="38" grpId="0" animBg="1"/>
      <p:bldP spid="3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a:t>
            </a:r>
          </a:p>
        </p:txBody>
      </p:sp>
      <p:sp>
        <p:nvSpPr>
          <p:cNvPr id="3" name="Content Placeholder 2"/>
          <p:cNvSpPr>
            <a:spLocks noGrp="1"/>
          </p:cNvSpPr>
          <p:nvPr>
            <p:ph idx="1"/>
          </p:nvPr>
        </p:nvSpPr>
        <p:spPr/>
        <p:txBody>
          <a:bodyPr/>
          <a:lstStyle/>
          <a:p>
            <a:pPr algn="just"/>
            <a:r>
              <a:rPr lang="en-US" dirty="0"/>
              <a:t>A higher-level synchronization primitive.</a:t>
            </a:r>
          </a:p>
          <a:p>
            <a:pPr algn="just"/>
            <a:endParaRPr lang="en-US" dirty="0"/>
          </a:p>
          <a:p>
            <a:pPr algn="just"/>
            <a:r>
              <a:rPr lang="en-US" dirty="0"/>
              <a:t>A monitor is a collection of procedures, variables, and data structures that are all grouped together in a special kind of module or package. </a:t>
            </a:r>
          </a:p>
          <a:p>
            <a:pPr algn="just"/>
            <a:endParaRPr lang="en-US" dirty="0"/>
          </a:p>
          <a:p>
            <a:pPr algn="just"/>
            <a:r>
              <a:rPr lang="en-US" dirty="0"/>
              <a:t>Processes may call the procedures in a monitor whenever they want to, </a:t>
            </a:r>
            <a:r>
              <a:rPr lang="en-US" b="1" i="1" dirty="0"/>
              <a:t>but they cannot directly access the monitor’s internal data structures from procedures declared outside the monitor. </a:t>
            </a:r>
          </a:p>
        </p:txBody>
      </p:sp>
    </p:spTree>
    <p:extLst>
      <p:ext uri="{BB962C8B-B14F-4D97-AF65-F5344CB8AC3E}">
        <p14:creationId xmlns:p14="http://schemas.microsoft.com/office/powerpoint/2010/main" val="415727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a:t>
            </a:r>
            <a:endParaRPr lang="en-US" dirty="0"/>
          </a:p>
        </p:txBody>
      </p:sp>
      <p:sp>
        <p:nvSpPr>
          <p:cNvPr id="3" name="Content Placeholder 2"/>
          <p:cNvSpPr>
            <a:spLocks noGrp="1"/>
          </p:cNvSpPr>
          <p:nvPr>
            <p:ph idx="1"/>
          </p:nvPr>
        </p:nvSpPr>
        <p:spPr/>
        <p:txBody>
          <a:bodyPr/>
          <a:lstStyle/>
          <a:p>
            <a:pPr algn="just"/>
            <a:r>
              <a:rPr lang="en-US" dirty="0"/>
              <a:t>Monitors have an important property for achieving mutual exclusion: only one process can be active in a monitor at any instant.</a:t>
            </a:r>
          </a:p>
          <a:p>
            <a:pPr algn="just"/>
            <a:endParaRPr lang="en-US" dirty="0"/>
          </a:p>
          <a:p>
            <a:pPr algn="just"/>
            <a:r>
              <a:rPr lang="en-US" dirty="0"/>
              <a:t>When a process calls a monitor procedure, the first few instructions of the procedure will check to see if any other process is currently active within the monitor. </a:t>
            </a:r>
          </a:p>
          <a:p>
            <a:pPr algn="just"/>
            <a:endParaRPr lang="en-US" dirty="0"/>
          </a:p>
          <a:p>
            <a:pPr algn="just"/>
            <a:r>
              <a:rPr lang="en-US" dirty="0"/>
              <a:t>If so, the calling process will be suspended until the other process has left the monitor. If no other process is using the monitor, the calling process may enter.</a:t>
            </a:r>
          </a:p>
          <a:p>
            <a:endParaRPr lang="en-US" dirty="0"/>
          </a:p>
        </p:txBody>
      </p:sp>
    </p:spTree>
    <p:extLst>
      <p:ext uri="{BB962C8B-B14F-4D97-AF65-F5344CB8AC3E}">
        <p14:creationId xmlns:p14="http://schemas.microsoft.com/office/powerpoint/2010/main" val="18877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Producer consumer problem using monitor</a:t>
            </a:r>
          </a:p>
        </p:txBody>
      </p:sp>
      <p:sp>
        <p:nvSpPr>
          <p:cNvPr id="3" name="Content Placeholder 2"/>
          <p:cNvSpPr>
            <a:spLocks noGrp="1"/>
          </p:cNvSpPr>
          <p:nvPr>
            <p:ph idx="1"/>
          </p:nvPr>
        </p:nvSpPr>
        <p:spPr/>
        <p:txBody>
          <a:bodyPr/>
          <a:lstStyle/>
          <a:p>
            <a:pPr algn="just"/>
            <a:r>
              <a:rPr lang="en-US" dirty="0"/>
              <a:t>The solution proposes </a:t>
            </a:r>
            <a:r>
              <a:rPr lang="en-US" i="1" dirty="0">
                <a:solidFill>
                  <a:srgbClr val="FF0000"/>
                </a:solidFill>
              </a:rPr>
              <a:t>condition variables</a:t>
            </a:r>
            <a:r>
              <a:rPr lang="en-US" dirty="0"/>
              <a:t>, along with two operations on them, </a:t>
            </a:r>
            <a:r>
              <a:rPr lang="en-US" b="1" i="1" dirty="0">
                <a:solidFill>
                  <a:srgbClr val="FF0000"/>
                </a:solidFill>
              </a:rPr>
              <a:t>wait and signal</a:t>
            </a:r>
            <a:r>
              <a:rPr lang="en-US" dirty="0"/>
              <a:t>. </a:t>
            </a:r>
          </a:p>
          <a:p>
            <a:pPr algn="just"/>
            <a:endParaRPr lang="en-US" dirty="0"/>
          </a:p>
          <a:p>
            <a:pPr algn="just"/>
            <a:r>
              <a:rPr lang="en-US" dirty="0"/>
              <a:t>When a monitor procedure discovers that it cannot continue (e.g., the producer finds the buffer full), it does a wait on some condition variable, </a:t>
            </a:r>
            <a:r>
              <a:rPr lang="en-US" b="1" i="1" dirty="0"/>
              <a:t>full</a:t>
            </a:r>
            <a:r>
              <a:rPr lang="en-US" dirty="0"/>
              <a:t>. </a:t>
            </a:r>
          </a:p>
          <a:p>
            <a:pPr algn="just"/>
            <a:endParaRPr lang="en-US" dirty="0"/>
          </a:p>
          <a:p>
            <a:pPr algn="just"/>
            <a:r>
              <a:rPr lang="en-US" dirty="0"/>
              <a:t>This action causes the calling process to block. It also allows another process that had been previously prohibited from entering the monitor to enter now. </a:t>
            </a:r>
          </a:p>
          <a:p>
            <a:endParaRPr lang="en-US" dirty="0"/>
          </a:p>
        </p:txBody>
      </p:sp>
    </p:spTree>
    <p:extLst>
      <p:ext uri="{BB962C8B-B14F-4D97-AF65-F5344CB8AC3E}">
        <p14:creationId xmlns:p14="http://schemas.microsoft.com/office/powerpoint/2010/main" val="215901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IPC</a:t>
            </a:r>
            <a:endParaRPr lang="en-IN" dirty="0"/>
          </a:p>
        </p:txBody>
      </p:sp>
      <p:sp>
        <p:nvSpPr>
          <p:cNvPr id="3" name="Text Placeholder 2"/>
          <p:cNvSpPr>
            <a:spLocks noGrp="1"/>
          </p:cNvSpPr>
          <p:nvPr>
            <p:ph type="body" idx="1"/>
          </p:nvPr>
        </p:nvSpPr>
        <p:spPr/>
        <p:txBody>
          <a:bodyPr/>
          <a:lstStyle/>
          <a:p>
            <a:r>
              <a:rPr lang="en-US" dirty="0"/>
              <a:t>There are two models for IPC</a:t>
            </a:r>
          </a:p>
          <a:p>
            <a:pPr marL="708660" lvl="1">
              <a:buFont typeface="+mj-lt"/>
              <a:buAutoNum type="alphaLcPeriod"/>
            </a:pPr>
            <a:r>
              <a:rPr lang="en-US" dirty="0"/>
              <a:t>Message Passing</a:t>
            </a:r>
          </a:p>
          <a:p>
            <a:pPr marL="708660" lvl="1">
              <a:buFont typeface="+mj-lt"/>
              <a:buAutoNum type="alphaLcPeriod"/>
            </a:pPr>
            <a:r>
              <a:rPr lang="en-US" dirty="0"/>
              <a:t>Shared Memory</a:t>
            </a:r>
          </a:p>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462" y="3061855"/>
            <a:ext cx="5711077" cy="379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68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Producer consumer problem using monitor</a:t>
            </a:r>
          </a:p>
        </p:txBody>
      </p:sp>
      <p:sp>
        <p:nvSpPr>
          <p:cNvPr id="3" name="Content Placeholder 2"/>
          <p:cNvSpPr>
            <a:spLocks noGrp="1"/>
          </p:cNvSpPr>
          <p:nvPr>
            <p:ph idx="1"/>
          </p:nvPr>
        </p:nvSpPr>
        <p:spPr/>
        <p:txBody>
          <a:bodyPr/>
          <a:lstStyle/>
          <a:p>
            <a:pPr algn="just"/>
            <a:r>
              <a:rPr lang="en-US" dirty="0"/>
              <a:t>This other process the consumer, can wake up its sleeping partner by doing a signal on the condition variable that its partner is waiting on. </a:t>
            </a:r>
          </a:p>
          <a:p>
            <a:pPr algn="just"/>
            <a:endParaRPr lang="en-US" dirty="0"/>
          </a:p>
          <a:p>
            <a:pPr algn="just"/>
            <a:r>
              <a:rPr lang="en-US" dirty="0"/>
              <a:t>To avoid having two active processes in the monitor at the same time a signal statement may appear only as the final statement in a monitor procedure. </a:t>
            </a:r>
          </a:p>
          <a:p>
            <a:pPr algn="just"/>
            <a:endParaRPr lang="en-US" dirty="0"/>
          </a:p>
          <a:p>
            <a:pPr algn="just"/>
            <a:r>
              <a:rPr lang="en-US" dirty="0"/>
              <a:t>If a signal is done on a condition variable on which several processes are waiting, only one of them, determined by the system scheduler, is revived.</a:t>
            </a:r>
          </a:p>
          <a:p>
            <a:endParaRPr lang="en-US" dirty="0"/>
          </a:p>
        </p:txBody>
      </p:sp>
    </p:spTree>
    <p:extLst>
      <p:ext uri="{BB962C8B-B14F-4D97-AF65-F5344CB8AC3E}">
        <p14:creationId xmlns:p14="http://schemas.microsoft.com/office/powerpoint/2010/main" val="380632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152401"/>
            <a:ext cx="4724400" cy="6163101"/>
          </a:xfrm>
          <a:prstGeom prst="rect">
            <a:avLst/>
          </a:prstGeom>
          <a:ln w="3175">
            <a:solidFill>
              <a:schemeClr val="tx1"/>
            </a:solidFill>
          </a:ln>
        </p:spPr>
      </p:pic>
      <p:pic>
        <p:nvPicPr>
          <p:cNvPr id="5" name="Picture 4"/>
          <p:cNvPicPr>
            <a:picLocks noChangeAspect="1"/>
          </p:cNvPicPr>
          <p:nvPr/>
        </p:nvPicPr>
        <p:blipFill>
          <a:blip r:embed="rId3"/>
          <a:stretch>
            <a:fillRect/>
          </a:stretch>
        </p:blipFill>
        <p:spPr>
          <a:xfrm>
            <a:off x="6400801" y="1895901"/>
            <a:ext cx="4146645" cy="4419600"/>
          </a:xfrm>
          <a:prstGeom prst="rect">
            <a:avLst/>
          </a:prstGeom>
          <a:ln w="3175">
            <a:solidFill>
              <a:schemeClr val="tx1"/>
            </a:solidFill>
          </a:ln>
        </p:spPr>
      </p:pic>
    </p:spTree>
    <p:extLst>
      <p:ext uri="{BB962C8B-B14F-4D97-AF65-F5344CB8AC3E}">
        <p14:creationId xmlns:p14="http://schemas.microsoft.com/office/powerpoint/2010/main" val="37507668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4600" y="533400"/>
            <a:ext cx="6324600" cy="5257800"/>
          </a:xfrm>
          <a:prstGeom prst="rect">
            <a:avLst/>
          </a:prstGeom>
          <a:ln w="3175">
            <a:solidFill>
              <a:schemeClr val="tx1"/>
            </a:solidFill>
          </a:ln>
        </p:spPr>
      </p:pic>
    </p:spTree>
    <p:extLst>
      <p:ext uri="{BB962C8B-B14F-4D97-AF65-F5344CB8AC3E}">
        <p14:creationId xmlns:p14="http://schemas.microsoft.com/office/powerpoint/2010/main" val="11719662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Readers Writer Problem</a:t>
            </a:r>
            <a:endParaRPr lang="en-IN" dirty="0"/>
          </a:p>
        </p:txBody>
      </p:sp>
      <p:sp>
        <p:nvSpPr>
          <p:cNvPr id="3" name="Text Placeholder 2"/>
          <p:cNvSpPr>
            <a:spLocks noGrp="1"/>
          </p:cNvSpPr>
          <p:nvPr>
            <p:ph type="body" idx="1"/>
          </p:nvPr>
        </p:nvSpPr>
        <p:spPr>
          <a:xfrm>
            <a:off x="838200" y="1825624"/>
            <a:ext cx="10515600" cy="5032375"/>
          </a:xfrm>
        </p:spPr>
        <p:txBody>
          <a:bodyPr/>
          <a:lstStyle/>
          <a:p>
            <a:pPr marL="342900" indent="-342900" algn="just">
              <a:buFont typeface="Arial" panose="020B0604020202020204" pitchFamily="34" charset="0"/>
              <a:buChar char="•"/>
            </a:pPr>
            <a:r>
              <a:rPr lang="en-US" dirty="0"/>
              <a:t>Readers writer problem is another example of a classic </a:t>
            </a:r>
            <a:r>
              <a:rPr lang="en-US" dirty="0">
                <a:solidFill>
                  <a:srgbClr val="FF0000"/>
                </a:solidFill>
              </a:rPr>
              <a:t>synchronization</a:t>
            </a:r>
            <a:r>
              <a:rPr lang="en-US" dirty="0"/>
              <a:t> problem. </a:t>
            </a:r>
            <a:endParaRPr lang="en-US" dirty="0" smtClean="0"/>
          </a:p>
          <a:p>
            <a:pPr marL="342900" indent="-342900" algn="just">
              <a:buFont typeface="Arial" panose="020B0604020202020204" pitchFamily="34" charset="0"/>
              <a:buChar char="•"/>
            </a:pPr>
            <a:endParaRPr lang="en-US" dirty="0"/>
          </a:p>
          <a:p>
            <a:pPr algn="just">
              <a:buFont typeface="Wingdings" panose="05000000000000000000" pitchFamily="2" charset="2"/>
              <a:buChar char="Ø"/>
            </a:pPr>
            <a:r>
              <a:rPr lang="en-US" sz="3200" b="1" dirty="0" smtClean="0"/>
              <a:t>Problem Statement</a:t>
            </a:r>
          </a:p>
          <a:p>
            <a:pPr algn="just"/>
            <a:r>
              <a:rPr lang="en-IN" dirty="0"/>
              <a:t>There is a </a:t>
            </a:r>
            <a:r>
              <a:rPr lang="en-IN" dirty="0">
                <a:solidFill>
                  <a:srgbClr val="FF0000"/>
                </a:solidFill>
              </a:rPr>
              <a:t>shared resource </a:t>
            </a:r>
            <a:r>
              <a:rPr lang="en-IN" dirty="0"/>
              <a:t>which should be accessed by </a:t>
            </a:r>
            <a:r>
              <a:rPr lang="en-IN" dirty="0">
                <a:solidFill>
                  <a:srgbClr val="FF0000"/>
                </a:solidFill>
              </a:rPr>
              <a:t>multiple processes</a:t>
            </a:r>
            <a:r>
              <a:rPr lang="en-IN" dirty="0"/>
              <a:t>. </a:t>
            </a:r>
          </a:p>
          <a:p>
            <a:pPr algn="just"/>
            <a:r>
              <a:rPr lang="en-IN" dirty="0"/>
              <a:t>There are two types of processes in this context. </a:t>
            </a:r>
            <a:r>
              <a:rPr lang="en-IN" dirty="0" smtClean="0"/>
              <a:t>They are</a:t>
            </a:r>
            <a:r>
              <a:rPr lang="en-IN" dirty="0"/>
              <a:t> </a:t>
            </a:r>
            <a:r>
              <a:rPr lang="en-IN" b="1" dirty="0">
                <a:solidFill>
                  <a:srgbClr val="FF0000"/>
                </a:solidFill>
              </a:rPr>
              <a:t>reader</a:t>
            </a:r>
            <a:r>
              <a:rPr lang="en-IN" dirty="0"/>
              <a:t> and </a:t>
            </a:r>
            <a:r>
              <a:rPr lang="en-IN" b="1" dirty="0">
                <a:solidFill>
                  <a:srgbClr val="FF0000"/>
                </a:solidFill>
              </a:rPr>
              <a:t>writer</a:t>
            </a:r>
            <a:r>
              <a:rPr lang="en-IN" dirty="0"/>
              <a:t>. </a:t>
            </a:r>
            <a:endParaRPr lang="en-IN" dirty="0" smtClean="0"/>
          </a:p>
          <a:p>
            <a:pPr marL="0" indent="0" algn="just">
              <a:buNone/>
            </a:pPr>
            <a:endParaRPr lang="en-US" b="1" dirty="0"/>
          </a:p>
        </p:txBody>
      </p:sp>
    </p:spTree>
    <p:extLst>
      <p:ext uri="{BB962C8B-B14F-4D97-AF65-F5344CB8AC3E}">
        <p14:creationId xmlns:p14="http://schemas.microsoft.com/office/powerpoint/2010/main" val="41897729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Text Placeholder 2"/>
          <p:cNvSpPr>
            <a:spLocks noGrp="1"/>
          </p:cNvSpPr>
          <p:nvPr>
            <p:ph type="body" idx="1"/>
          </p:nvPr>
        </p:nvSpPr>
        <p:spPr/>
        <p:txBody>
          <a:bodyPr/>
          <a:lstStyle/>
          <a:p>
            <a:pPr algn="just"/>
            <a:r>
              <a:rPr lang="en-IN" dirty="0">
                <a:solidFill>
                  <a:srgbClr val="FF0000"/>
                </a:solidFill>
              </a:rPr>
              <a:t>Any number of </a:t>
            </a:r>
            <a:r>
              <a:rPr lang="en-IN" b="1" dirty="0">
                <a:solidFill>
                  <a:srgbClr val="FF0000"/>
                </a:solidFill>
              </a:rPr>
              <a:t>readers</a:t>
            </a:r>
            <a:r>
              <a:rPr lang="en-IN" dirty="0"/>
              <a:t> can read from the shared resource simultaneously, but </a:t>
            </a:r>
            <a:r>
              <a:rPr lang="en-IN" dirty="0">
                <a:solidFill>
                  <a:srgbClr val="FF0000"/>
                </a:solidFill>
              </a:rPr>
              <a:t>only one </a:t>
            </a:r>
            <a:r>
              <a:rPr lang="en-IN" b="1" dirty="0">
                <a:solidFill>
                  <a:srgbClr val="FF0000"/>
                </a:solidFill>
              </a:rPr>
              <a:t>writer</a:t>
            </a:r>
            <a:r>
              <a:rPr lang="en-IN" dirty="0">
                <a:solidFill>
                  <a:srgbClr val="FF0000"/>
                </a:solidFill>
              </a:rPr>
              <a:t> can write </a:t>
            </a:r>
            <a:r>
              <a:rPr lang="en-IN" dirty="0"/>
              <a:t>to the shared </a:t>
            </a:r>
            <a:r>
              <a:rPr lang="en-IN" dirty="0" smtClean="0"/>
              <a:t>resource.</a:t>
            </a:r>
          </a:p>
          <a:p>
            <a:pPr algn="just"/>
            <a:endParaRPr lang="en-IN" dirty="0" smtClean="0"/>
          </a:p>
          <a:p>
            <a:pPr algn="just"/>
            <a:r>
              <a:rPr lang="en-IN" dirty="0" smtClean="0"/>
              <a:t>When </a:t>
            </a:r>
            <a:r>
              <a:rPr lang="en-IN" dirty="0"/>
              <a:t>a </a:t>
            </a:r>
            <a:r>
              <a:rPr lang="en-IN" b="1" dirty="0" smtClean="0">
                <a:solidFill>
                  <a:srgbClr val="FF0000"/>
                </a:solidFill>
              </a:rPr>
              <a:t>writer </a:t>
            </a:r>
            <a:r>
              <a:rPr lang="en-IN" dirty="0" smtClean="0">
                <a:solidFill>
                  <a:srgbClr val="FF0000"/>
                </a:solidFill>
              </a:rPr>
              <a:t>is </a:t>
            </a:r>
            <a:r>
              <a:rPr lang="en-IN" dirty="0">
                <a:solidFill>
                  <a:srgbClr val="FF0000"/>
                </a:solidFill>
              </a:rPr>
              <a:t>writing data </a:t>
            </a:r>
            <a:r>
              <a:rPr lang="en-IN" dirty="0"/>
              <a:t>to the resource, </a:t>
            </a:r>
            <a:r>
              <a:rPr lang="en-IN" dirty="0">
                <a:solidFill>
                  <a:srgbClr val="FF0000"/>
                </a:solidFill>
              </a:rPr>
              <a:t>no other process can access</a:t>
            </a:r>
            <a:r>
              <a:rPr lang="en-IN" dirty="0"/>
              <a:t> the resource. </a:t>
            </a:r>
            <a:endParaRPr lang="en-IN" dirty="0" smtClean="0"/>
          </a:p>
          <a:p>
            <a:pPr algn="just"/>
            <a:endParaRPr lang="en-IN" dirty="0" smtClean="0"/>
          </a:p>
          <a:p>
            <a:pPr algn="just"/>
            <a:r>
              <a:rPr lang="en-IN" dirty="0" smtClean="0"/>
              <a:t>A</a:t>
            </a:r>
            <a:r>
              <a:rPr lang="en-IN" dirty="0"/>
              <a:t> </a:t>
            </a:r>
            <a:r>
              <a:rPr lang="en-IN" b="1" dirty="0">
                <a:solidFill>
                  <a:srgbClr val="FF0000"/>
                </a:solidFill>
              </a:rPr>
              <a:t>writer</a:t>
            </a:r>
            <a:r>
              <a:rPr lang="en-IN" dirty="0">
                <a:solidFill>
                  <a:srgbClr val="FF0000"/>
                </a:solidFill>
              </a:rPr>
              <a:t> cannot write </a:t>
            </a:r>
            <a:r>
              <a:rPr lang="en-IN" dirty="0"/>
              <a:t>to the resource </a:t>
            </a:r>
            <a:r>
              <a:rPr lang="en-IN" dirty="0">
                <a:solidFill>
                  <a:srgbClr val="FF0000"/>
                </a:solidFill>
              </a:rPr>
              <a:t>if there are non zero number of readers</a:t>
            </a:r>
            <a:r>
              <a:rPr lang="en-IN" dirty="0"/>
              <a:t> accessing the resource at that time.</a:t>
            </a:r>
            <a:br>
              <a:rPr lang="en-IN" dirty="0"/>
            </a:br>
            <a:endParaRPr lang="en-US" b="1" dirty="0"/>
          </a:p>
          <a:p>
            <a:endParaRPr lang="en-IN" dirty="0"/>
          </a:p>
        </p:txBody>
      </p:sp>
    </p:spTree>
    <p:extLst>
      <p:ext uri="{BB962C8B-B14F-4D97-AF65-F5344CB8AC3E}">
        <p14:creationId xmlns:p14="http://schemas.microsoft.com/office/powerpoint/2010/main" val="35558096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US" dirty="0"/>
          </a:p>
        </p:txBody>
      </p:sp>
      <p:sp>
        <p:nvSpPr>
          <p:cNvPr id="3" name="Content Placeholder 2"/>
          <p:cNvSpPr>
            <a:spLocks noGrp="1"/>
          </p:cNvSpPr>
          <p:nvPr>
            <p:ph idx="1"/>
          </p:nvPr>
        </p:nvSpPr>
        <p:spPr/>
        <p:txBody>
          <a:bodyPr>
            <a:noAutofit/>
          </a:bodyPr>
          <a:lstStyle/>
          <a:p>
            <a:pPr marL="342900" indent="-342900" algn="just">
              <a:buFont typeface="Arial" panose="020B0604020202020204" pitchFamily="34" charset="0"/>
              <a:buChar char="•"/>
            </a:pPr>
            <a:r>
              <a:rPr lang="en-US" dirty="0"/>
              <a:t>From the above problem statement, it is evident that readers have higher priority than writer.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Here, we use one </a:t>
            </a:r>
            <a:r>
              <a:rPr lang="en-US" dirty="0" err="1">
                <a:solidFill>
                  <a:srgbClr val="FF0000"/>
                </a:solidFill>
              </a:rPr>
              <a:t>mutex</a:t>
            </a:r>
            <a:r>
              <a:rPr lang="en-US" dirty="0">
                <a:solidFill>
                  <a:srgbClr val="FF0000"/>
                </a:solidFill>
              </a:rPr>
              <a:t> </a:t>
            </a:r>
            <a:r>
              <a:rPr lang="en-US" dirty="0" smtClean="0">
                <a:solidFill>
                  <a:srgbClr val="FF0000"/>
                </a:solidFill>
              </a:rPr>
              <a:t>(m)</a:t>
            </a:r>
            <a:r>
              <a:rPr lang="en-US" dirty="0" smtClean="0"/>
              <a:t> </a:t>
            </a:r>
            <a:r>
              <a:rPr lang="en-US" dirty="0"/>
              <a:t>and a </a:t>
            </a:r>
            <a:r>
              <a:rPr lang="en-US" dirty="0">
                <a:solidFill>
                  <a:srgbClr val="FF0000"/>
                </a:solidFill>
              </a:rPr>
              <a:t>semaphore </a:t>
            </a:r>
            <a:r>
              <a:rPr lang="en-US" dirty="0" smtClean="0">
                <a:solidFill>
                  <a:srgbClr val="FF0000"/>
                </a:solidFill>
              </a:rPr>
              <a:t>(w)</a:t>
            </a:r>
            <a:r>
              <a:rPr lang="en-US" dirty="0" smtClean="0"/>
              <a:t>. </a:t>
            </a:r>
            <a:r>
              <a:rPr lang="en-US" dirty="0"/>
              <a:t>An integer variable </a:t>
            </a:r>
            <a:r>
              <a:rPr lang="en-US" dirty="0" err="1">
                <a:solidFill>
                  <a:srgbClr val="FF0000"/>
                </a:solidFill>
              </a:rPr>
              <a:t>read_count</a:t>
            </a:r>
            <a:r>
              <a:rPr lang="en-US" dirty="0">
                <a:solidFill>
                  <a:srgbClr val="FF0000"/>
                </a:solidFill>
              </a:rPr>
              <a:t> is used to maintain the number of readers</a:t>
            </a:r>
            <a:r>
              <a:rPr lang="en-US" dirty="0"/>
              <a:t> currently accessing the resource. </a:t>
            </a:r>
            <a:endParaRPr lang="en-US" dirty="0" smtClean="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The variable </a:t>
            </a:r>
            <a:r>
              <a:rPr lang="en-US" dirty="0" err="1"/>
              <a:t>read_count</a:t>
            </a:r>
            <a:r>
              <a:rPr lang="en-US" dirty="0"/>
              <a:t> is initialized to 0. A value of </a:t>
            </a:r>
            <a:r>
              <a:rPr lang="en-US" dirty="0">
                <a:solidFill>
                  <a:srgbClr val="FF0000"/>
                </a:solidFill>
              </a:rPr>
              <a:t>1 is given initially to m and w</a:t>
            </a:r>
            <a:r>
              <a:rPr lang="en-US" dirty="0"/>
              <a:t>. </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5888200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dirty="0"/>
              <a:t>Instead of having the process to acquire lock on the shared resource, we use the </a:t>
            </a:r>
            <a:r>
              <a:rPr lang="en-US" dirty="0" err="1">
                <a:solidFill>
                  <a:srgbClr val="FF0000"/>
                </a:solidFill>
              </a:rPr>
              <a:t>mutex</a:t>
            </a:r>
            <a:r>
              <a:rPr lang="en-US" dirty="0">
                <a:solidFill>
                  <a:srgbClr val="FF0000"/>
                </a:solidFill>
              </a:rPr>
              <a:t> m to make the process to acquire and release lock </a:t>
            </a:r>
            <a:r>
              <a:rPr lang="en-US" dirty="0"/>
              <a:t>whenever it is updating the </a:t>
            </a:r>
            <a:r>
              <a:rPr lang="en-US" dirty="0" err="1"/>
              <a:t>read_count</a:t>
            </a:r>
            <a:r>
              <a:rPr lang="en-US" dirty="0"/>
              <a:t> variable.</a:t>
            </a:r>
          </a:p>
        </p:txBody>
      </p:sp>
    </p:spTree>
    <p:extLst>
      <p:ext uri="{BB962C8B-B14F-4D97-AF65-F5344CB8AC3E}">
        <p14:creationId xmlns:p14="http://schemas.microsoft.com/office/powerpoint/2010/main" val="19376400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 process</a:t>
            </a:r>
          </a:p>
        </p:txBody>
      </p:sp>
      <p:sp>
        <p:nvSpPr>
          <p:cNvPr id="3" name="Content Placeholder 2"/>
          <p:cNvSpPr>
            <a:spLocks noGrp="1"/>
          </p:cNvSpPr>
          <p:nvPr>
            <p:ph idx="1"/>
          </p:nvPr>
        </p:nvSpPr>
        <p:spPr/>
        <p:txBody>
          <a:bodyPr>
            <a:normAutofit/>
          </a:bodyPr>
          <a:lstStyle/>
          <a:p>
            <a:pPr marL="0" indent="0">
              <a:buNone/>
            </a:pPr>
            <a:r>
              <a:rPr lang="en-US" sz="2400" dirty="0">
                <a:latin typeface="Consolas" panose="020B0609020204030204" pitchFamily="49" charset="0"/>
              </a:rPr>
              <a:t>while(TRUE) {</a:t>
            </a:r>
          </a:p>
          <a:p>
            <a:pPr marL="0" indent="0">
              <a:buNone/>
            </a:pPr>
            <a:r>
              <a:rPr lang="en-US" sz="2400" dirty="0"/>
              <a:t>   </a:t>
            </a:r>
            <a:r>
              <a:rPr lang="en-US" sz="2400" dirty="0">
                <a:latin typeface="Consolas" panose="020B0609020204030204" pitchFamily="49" charset="0"/>
              </a:rPr>
              <a:t>wait(w</a:t>
            </a:r>
            <a:r>
              <a:rPr lang="en-US" sz="2400" dirty="0" smtClean="0">
                <a:latin typeface="Consolas" panose="020B0609020204030204" pitchFamily="49" charset="0"/>
              </a:rPr>
              <a:t>);</a:t>
            </a:r>
            <a:r>
              <a:rPr lang="en-US" sz="2400" dirty="0" smtClean="0"/>
              <a:t>	</a:t>
            </a:r>
            <a:r>
              <a:rPr lang="en-US" sz="2000" dirty="0" smtClean="0"/>
              <a:t>//</a:t>
            </a:r>
            <a:r>
              <a:rPr lang="en-US" sz="2000" dirty="0">
                <a:solidFill>
                  <a:srgbClr val="FF0000"/>
                </a:solidFill>
              </a:rPr>
              <a:t> waits on the w semaphore </a:t>
            </a:r>
            <a:r>
              <a:rPr lang="en-US" sz="2000" dirty="0"/>
              <a:t>until it gets a chance to write to the resource</a:t>
            </a:r>
            <a:endParaRPr lang="en-US" sz="2400" dirty="0"/>
          </a:p>
          <a:p>
            <a:pPr marL="0" indent="0">
              <a:buNone/>
            </a:pPr>
            <a:r>
              <a:rPr lang="en-US" sz="2400" dirty="0"/>
              <a:t>   </a:t>
            </a:r>
            <a:r>
              <a:rPr lang="en-US" sz="2400" dirty="0">
                <a:latin typeface="Consolas" panose="020B0609020204030204" pitchFamily="49" charset="0"/>
              </a:rPr>
              <a:t>/*perform the </a:t>
            </a:r>
          </a:p>
          <a:p>
            <a:pPr marL="0" indent="0">
              <a:buNone/>
            </a:pPr>
            <a:r>
              <a:rPr lang="en-US" sz="2400" dirty="0">
                <a:latin typeface="Consolas" panose="020B0609020204030204" pitchFamily="49" charset="0"/>
              </a:rPr>
              <a:t>write operation */</a:t>
            </a:r>
          </a:p>
          <a:p>
            <a:pPr marL="0" indent="0">
              <a:buNone/>
            </a:pPr>
            <a:r>
              <a:rPr lang="en-US" sz="2400" dirty="0">
                <a:latin typeface="Consolas" panose="020B0609020204030204" pitchFamily="49" charset="0"/>
              </a:rPr>
              <a:t>   signal(w</a:t>
            </a:r>
            <a:r>
              <a:rPr lang="en-US" sz="2400" dirty="0" smtClean="0">
                <a:latin typeface="Consolas" panose="020B0609020204030204" pitchFamily="49" charset="0"/>
              </a:rPr>
              <a:t>);</a:t>
            </a:r>
            <a:r>
              <a:rPr lang="en-US" sz="2400" dirty="0" smtClean="0"/>
              <a:t>	</a:t>
            </a:r>
            <a:r>
              <a:rPr lang="en-US" sz="2000" dirty="0" smtClean="0"/>
              <a:t>//</a:t>
            </a:r>
            <a:r>
              <a:rPr lang="en-US" sz="2000" dirty="0"/>
              <a:t>it </a:t>
            </a:r>
            <a:r>
              <a:rPr lang="en-US" sz="2000" dirty="0">
                <a:solidFill>
                  <a:srgbClr val="FF0000"/>
                </a:solidFill>
              </a:rPr>
              <a:t>increments w</a:t>
            </a:r>
            <a:r>
              <a:rPr lang="en-US" sz="2000" dirty="0"/>
              <a:t> so that the </a:t>
            </a:r>
            <a:r>
              <a:rPr lang="en-US" sz="2000" dirty="0">
                <a:solidFill>
                  <a:srgbClr val="FF0000"/>
                </a:solidFill>
              </a:rPr>
              <a:t>next writer </a:t>
            </a:r>
            <a:r>
              <a:rPr lang="en-US" sz="2000" dirty="0"/>
              <a:t>can access the resource. </a:t>
            </a:r>
            <a:endParaRPr lang="en-US" sz="2400" dirty="0"/>
          </a:p>
          <a:p>
            <a:pPr marL="0" indent="0">
              <a:buNone/>
            </a:pPr>
            <a:r>
              <a:rPr lang="en-US" sz="2400" dirty="0"/>
              <a:t>}</a:t>
            </a:r>
            <a:endParaRPr lang="en-US" sz="2400" dirty="0">
              <a:latin typeface="Consolas" panose="020B0609020204030204" pitchFamily="49" charset="0"/>
            </a:endParaRPr>
          </a:p>
        </p:txBody>
      </p:sp>
    </p:spTree>
    <p:extLst>
      <p:ext uri="{BB962C8B-B14F-4D97-AF65-F5344CB8AC3E}">
        <p14:creationId xmlns:p14="http://schemas.microsoft.com/office/powerpoint/2010/main" val="18190289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81" y="291263"/>
            <a:ext cx="10557163" cy="685482"/>
          </a:xfrm>
        </p:spPr>
        <p:txBody>
          <a:bodyPr>
            <a:normAutofit fontScale="90000"/>
          </a:bodyPr>
          <a:lstStyle/>
          <a:p>
            <a:r>
              <a:rPr lang="en-US" dirty="0"/>
              <a:t>R</a:t>
            </a:r>
            <a:r>
              <a:rPr lang="en-US" dirty="0" smtClean="0"/>
              <a:t>eader </a:t>
            </a:r>
            <a:r>
              <a:rPr lang="en-US" dirty="0"/>
              <a:t>process</a:t>
            </a:r>
          </a:p>
        </p:txBody>
      </p:sp>
      <p:sp>
        <p:nvSpPr>
          <p:cNvPr id="3" name="Content Placeholder 2"/>
          <p:cNvSpPr>
            <a:spLocks noGrp="1"/>
          </p:cNvSpPr>
          <p:nvPr>
            <p:ph idx="1"/>
          </p:nvPr>
        </p:nvSpPr>
        <p:spPr>
          <a:xfrm>
            <a:off x="858982" y="1572491"/>
            <a:ext cx="11333018" cy="5285509"/>
          </a:xfrm>
        </p:spPr>
        <p:txBody>
          <a:bodyPr>
            <a:normAutofit fontScale="85000" lnSpcReduction="20000"/>
          </a:bodyPr>
          <a:lstStyle/>
          <a:p>
            <a:pPr marL="0" indent="0">
              <a:buNone/>
            </a:pPr>
            <a:r>
              <a:rPr lang="en-US" dirty="0">
                <a:latin typeface="Consolas" panose="020B0609020204030204" pitchFamily="49" charset="0"/>
              </a:rPr>
              <a:t>while(TRUE) {</a:t>
            </a:r>
          </a:p>
          <a:p>
            <a:pPr marL="0" indent="0">
              <a:buNone/>
            </a:pPr>
            <a:r>
              <a:rPr lang="en-US" dirty="0">
                <a:latin typeface="Consolas" panose="020B0609020204030204" pitchFamily="49" charset="0"/>
              </a:rPr>
              <a:t>   wait(m);   </a:t>
            </a:r>
            <a:r>
              <a:rPr lang="en-US" dirty="0"/>
              <a:t>//acquire </a:t>
            </a:r>
            <a:r>
              <a:rPr lang="en-US" dirty="0" smtClean="0"/>
              <a:t>lock</a:t>
            </a:r>
            <a:endParaRPr lang="en-US" dirty="0"/>
          </a:p>
          <a:p>
            <a:pPr marL="0" indent="0">
              <a:buNone/>
            </a:pPr>
            <a:r>
              <a:rPr lang="en-US" dirty="0"/>
              <a:t>   </a:t>
            </a:r>
            <a:r>
              <a:rPr lang="en-US" dirty="0" smtClean="0"/>
              <a:t>   </a:t>
            </a:r>
            <a:r>
              <a:rPr lang="en-US" dirty="0" err="1" smtClean="0">
                <a:latin typeface="Consolas" panose="020B0609020204030204" pitchFamily="49" charset="0"/>
              </a:rPr>
              <a:t>read_count</a:t>
            </a:r>
            <a:r>
              <a:rPr lang="en-US" dirty="0">
                <a:latin typeface="Consolas" panose="020B0609020204030204" pitchFamily="49" charset="0"/>
              </a:rPr>
              <a:t>++;</a:t>
            </a:r>
          </a:p>
          <a:p>
            <a:pPr marL="0" indent="0">
              <a:buNone/>
            </a:pPr>
            <a:r>
              <a:rPr lang="en-US" dirty="0">
                <a:latin typeface="Consolas" panose="020B0609020204030204" pitchFamily="49" charset="0"/>
              </a:rPr>
              <a:t>   if(</a:t>
            </a:r>
            <a:r>
              <a:rPr lang="en-US" dirty="0" err="1">
                <a:latin typeface="Consolas" panose="020B0609020204030204" pitchFamily="49" charset="0"/>
              </a:rPr>
              <a:t>read_count</a:t>
            </a:r>
            <a:r>
              <a:rPr lang="en-US" dirty="0">
                <a:latin typeface="Consolas" panose="020B0609020204030204" pitchFamily="49" charset="0"/>
              </a:rPr>
              <a:t> == 1)</a:t>
            </a:r>
          </a:p>
          <a:p>
            <a:pPr marL="0" indent="0">
              <a:buNone/>
            </a:pPr>
            <a:r>
              <a:rPr lang="en-US" dirty="0">
                <a:latin typeface="Consolas" panose="020B0609020204030204" pitchFamily="49" charset="0"/>
              </a:rPr>
              <a:t>   </a:t>
            </a:r>
            <a:r>
              <a:rPr lang="en-US" dirty="0" smtClean="0">
                <a:latin typeface="Consolas" panose="020B0609020204030204" pitchFamily="49" charset="0"/>
              </a:rPr>
              <a:t>		wait(w</a:t>
            </a:r>
            <a:r>
              <a:rPr lang="en-US" dirty="0">
                <a:latin typeface="Consolas" panose="020B0609020204030204" pitchFamily="49" charset="0"/>
              </a:rPr>
              <a:t>);</a:t>
            </a:r>
          </a:p>
          <a:p>
            <a:pPr marL="0" indent="0">
              <a:buNone/>
            </a:pPr>
            <a:r>
              <a:rPr lang="en-US" dirty="0">
                <a:latin typeface="Consolas" panose="020B0609020204030204" pitchFamily="49" charset="0"/>
              </a:rPr>
              <a:t>   signal(m);  </a:t>
            </a:r>
            <a:r>
              <a:rPr lang="en-US" dirty="0"/>
              <a:t>//release lock</a:t>
            </a:r>
          </a:p>
          <a:p>
            <a:pPr marL="685800" lvl="1" indent="0">
              <a:buNone/>
            </a:pPr>
            <a:r>
              <a:rPr lang="en-US" dirty="0"/>
              <a:t>   </a:t>
            </a:r>
            <a:r>
              <a:rPr lang="en-US" sz="2800" dirty="0"/>
              <a:t>/* perform the </a:t>
            </a:r>
          </a:p>
          <a:p>
            <a:pPr marL="685800" lvl="1" indent="0">
              <a:buNone/>
            </a:pPr>
            <a:r>
              <a:rPr lang="en-US" sz="2800" dirty="0"/>
              <a:t>     reading operation */</a:t>
            </a:r>
          </a:p>
          <a:p>
            <a:pPr marL="0" indent="0">
              <a:buNone/>
            </a:pPr>
            <a:r>
              <a:rPr lang="en-US" dirty="0">
                <a:latin typeface="Consolas" panose="020B0609020204030204" pitchFamily="49" charset="0"/>
              </a:rPr>
              <a:t>   wait(m);   </a:t>
            </a:r>
            <a:r>
              <a:rPr lang="en-US" dirty="0"/>
              <a:t>// acquire lock</a:t>
            </a:r>
          </a:p>
          <a:p>
            <a:pPr marL="0" indent="0">
              <a:buNone/>
            </a:pPr>
            <a:r>
              <a:rPr lang="en-US" dirty="0"/>
              <a:t>   </a:t>
            </a:r>
            <a:r>
              <a:rPr lang="en-US" dirty="0" smtClean="0"/>
              <a:t>   </a:t>
            </a:r>
            <a:r>
              <a:rPr lang="en-US" dirty="0" err="1" smtClean="0">
                <a:latin typeface="Consolas" panose="020B0609020204030204" pitchFamily="49" charset="0"/>
              </a:rPr>
              <a:t>read_count</a:t>
            </a:r>
            <a:r>
              <a:rPr lang="en-US" dirty="0" smtClean="0">
                <a:latin typeface="Consolas" panose="020B0609020204030204" pitchFamily="49" charset="0"/>
              </a:rPr>
              <a:t>-</a:t>
            </a:r>
            <a:r>
              <a:rPr lang="en-US" dirty="0">
                <a:latin typeface="Consolas" panose="020B0609020204030204" pitchFamily="49" charset="0"/>
              </a:rPr>
              <a:t>-;</a:t>
            </a:r>
          </a:p>
          <a:p>
            <a:pPr marL="0" indent="0">
              <a:buNone/>
            </a:pPr>
            <a:r>
              <a:rPr lang="en-US" dirty="0">
                <a:latin typeface="Consolas" panose="020B0609020204030204" pitchFamily="49" charset="0"/>
              </a:rPr>
              <a:t>   if(</a:t>
            </a:r>
            <a:r>
              <a:rPr lang="en-US" dirty="0" err="1">
                <a:latin typeface="Consolas" panose="020B0609020204030204" pitchFamily="49" charset="0"/>
              </a:rPr>
              <a:t>read_count</a:t>
            </a:r>
            <a:r>
              <a:rPr lang="en-US" dirty="0">
                <a:latin typeface="Consolas" panose="020B0609020204030204" pitchFamily="49" charset="0"/>
              </a:rPr>
              <a:t> == 0)</a:t>
            </a:r>
          </a:p>
          <a:p>
            <a:pPr marL="0" indent="0">
              <a:buNone/>
            </a:pPr>
            <a:r>
              <a:rPr lang="en-US" dirty="0">
                <a:latin typeface="Consolas" panose="020B0609020204030204" pitchFamily="49" charset="0"/>
              </a:rPr>
              <a:t>          signal(w);</a:t>
            </a:r>
          </a:p>
          <a:p>
            <a:pPr marL="0" indent="0">
              <a:buNone/>
            </a:pPr>
            <a:r>
              <a:rPr lang="en-US" dirty="0">
                <a:latin typeface="Consolas" panose="020B0609020204030204" pitchFamily="49" charset="0"/>
              </a:rPr>
              <a:t>   signal(m);  </a:t>
            </a:r>
            <a:r>
              <a:rPr lang="en-US" dirty="0"/>
              <a:t>// release lock</a:t>
            </a:r>
          </a:p>
          <a:p>
            <a:pPr marL="0" indent="0">
              <a:buNone/>
            </a:pPr>
            <a:r>
              <a:rPr lang="en-US" dirty="0">
                <a:latin typeface="Consolas" panose="020B0609020204030204" pitchFamily="49" charset="0"/>
              </a:rPr>
              <a:t>} </a:t>
            </a:r>
          </a:p>
        </p:txBody>
      </p:sp>
      <p:sp>
        <p:nvSpPr>
          <p:cNvPr id="4" name="Content Placeholder 2"/>
          <p:cNvSpPr txBox="1">
            <a:spLocks/>
          </p:cNvSpPr>
          <p:nvPr/>
        </p:nvSpPr>
        <p:spPr>
          <a:xfrm>
            <a:off x="6808581" y="1520354"/>
            <a:ext cx="5383417" cy="5334000"/>
          </a:xfrm>
          <a:prstGeom prst="rect">
            <a:avLst/>
          </a:prstGeom>
        </p:spPr>
        <p:txBody>
          <a:bodyPr lIns="91440" tIns="45720" rIns="91440" bIns="45720">
            <a:noAutofit/>
          </a:bodyPr>
          <a:lstStyle>
            <a:lvl1pPr marL="228600" lvl="0" indent="-228600" algn="l">
              <a:lnSpc>
                <a:spcPct val="90000"/>
              </a:lnSpc>
              <a:spcBef>
                <a:spcPts val="1000"/>
              </a:spcBef>
              <a:buFont typeface="Arial"/>
              <a:buChar char="•"/>
              <a:defRPr sz="2800">
                <a:solidFill>
                  <a:schemeClr val="tx1"/>
                </a:solidFill>
                <a:latin typeface="Tw Cen MT"/>
              </a:defRPr>
            </a:lvl1pPr>
            <a:lvl2pPr marL="914400" lvl="0" indent="-457200" algn="l">
              <a:lnSpc>
                <a:spcPct val="90000"/>
              </a:lnSpc>
              <a:spcBef>
                <a:spcPts val="500"/>
              </a:spcBef>
              <a:buFont typeface="Wingdings"/>
              <a:buChar char="Ø"/>
              <a:defRPr sz="2400">
                <a:solidFill>
                  <a:schemeClr val="tx1"/>
                </a:solidFill>
                <a:latin typeface="Tw Cen MT"/>
              </a:defRPr>
            </a:lvl2pPr>
            <a:lvl3pPr marL="1257300" lvl="0" indent="-342900" algn="l">
              <a:lnSpc>
                <a:spcPct val="90000"/>
              </a:lnSpc>
              <a:spcBef>
                <a:spcPts val="500"/>
              </a:spcBef>
              <a:buFont typeface="Wingdings"/>
              <a:buChar char="q"/>
              <a:defRPr sz="2000">
                <a:solidFill>
                  <a:schemeClr val="tx1"/>
                </a:solidFill>
                <a:latin typeface="Tw Cen MT"/>
              </a:defRPr>
            </a:lvl3pPr>
            <a:lvl4pPr marL="1657350" lvl="0" indent="-285750" algn="l">
              <a:lnSpc>
                <a:spcPct val="90000"/>
              </a:lnSpc>
              <a:spcBef>
                <a:spcPts val="500"/>
              </a:spcBef>
              <a:buFont typeface="Courier New"/>
              <a:buChar char="o"/>
              <a:defRPr sz="1800">
                <a:solidFill>
                  <a:schemeClr val="tx1"/>
                </a:solidFill>
                <a:latin typeface="Tw Cen MT"/>
              </a:defRPr>
            </a:lvl4pPr>
            <a:lvl5pPr marL="2057400" lvl="0" indent="-228600" algn="l">
              <a:lnSpc>
                <a:spcPct val="90000"/>
              </a:lnSpc>
              <a:spcBef>
                <a:spcPts val="500"/>
              </a:spcBef>
              <a:buFont typeface="Arial"/>
              <a:buChar char="•"/>
              <a:defRPr sz="1800">
                <a:solidFill>
                  <a:schemeClr val="tx1"/>
                </a:solidFill>
                <a:latin typeface="Tw Cen MT"/>
              </a:defRPr>
            </a:lvl5pPr>
            <a:lvl6pPr marL="2514600" lvl="0" indent="-228600" algn="l">
              <a:lnSpc>
                <a:spcPct val="90000"/>
              </a:lnSpc>
              <a:spcBef>
                <a:spcPts val="500"/>
              </a:spcBef>
              <a:buFont typeface="Arial"/>
              <a:buChar char="•"/>
              <a:defRPr sz="1800">
                <a:solidFill>
                  <a:schemeClr val="tx1"/>
                </a:solidFill>
                <a:latin typeface="Calibri"/>
              </a:defRPr>
            </a:lvl6pPr>
            <a:lvl7pPr marL="2971800" lvl="0" indent="-228600" algn="l">
              <a:lnSpc>
                <a:spcPct val="90000"/>
              </a:lnSpc>
              <a:spcBef>
                <a:spcPts val="500"/>
              </a:spcBef>
              <a:buFont typeface="Arial"/>
              <a:buChar char="•"/>
              <a:defRPr sz="1800">
                <a:solidFill>
                  <a:schemeClr val="tx1"/>
                </a:solidFill>
                <a:latin typeface="Calibri"/>
              </a:defRPr>
            </a:lvl7pPr>
            <a:lvl8pPr marL="3429000" lvl="0" indent="-228600" algn="l">
              <a:lnSpc>
                <a:spcPct val="90000"/>
              </a:lnSpc>
              <a:spcBef>
                <a:spcPts val="500"/>
              </a:spcBef>
              <a:buFont typeface="Arial"/>
              <a:buChar char="•"/>
              <a:defRPr sz="1800">
                <a:solidFill>
                  <a:schemeClr val="tx1"/>
                </a:solidFill>
                <a:latin typeface="Calibri"/>
              </a:defRPr>
            </a:lvl8pPr>
            <a:lvl9pPr marL="3886200" lvl="0" indent="-228600" algn="l">
              <a:lnSpc>
                <a:spcPct val="90000"/>
              </a:lnSpc>
              <a:spcBef>
                <a:spcPts val="500"/>
              </a:spcBef>
              <a:buFont typeface="Arial"/>
              <a:buChar char="•"/>
              <a:defRPr sz="1800">
                <a:solidFill>
                  <a:schemeClr val="tx1"/>
                </a:solidFill>
                <a:latin typeface="Calibri"/>
              </a:defRPr>
            </a:lvl9pPr>
          </a:lstStyle>
          <a:p>
            <a:pPr marL="0" indent="0">
              <a:buFont typeface="Arial"/>
              <a:buNone/>
            </a:pPr>
            <a:r>
              <a:rPr lang="en-US" sz="1600" kern="0" dirty="0" smtClean="0"/>
              <a:t>void Reader (void)</a:t>
            </a:r>
          </a:p>
          <a:p>
            <a:pPr marL="0" indent="0" defTabSz="465138">
              <a:buFont typeface="Arial"/>
              <a:buNone/>
            </a:pPr>
            <a:r>
              <a:rPr lang="en-US" sz="1600" kern="0" dirty="0" smtClean="0"/>
              <a:t>{	while (true){</a:t>
            </a:r>
          </a:p>
          <a:p>
            <a:pPr marL="0" indent="0" defTabSz="465138">
              <a:buFont typeface="Arial"/>
              <a:buNone/>
            </a:pPr>
            <a:r>
              <a:rPr lang="en-US" sz="1600" kern="0" dirty="0" smtClean="0"/>
              <a:t>	down(&amp;</a:t>
            </a:r>
            <a:r>
              <a:rPr lang="en-US" sz="1600" kern="0" dirty="0" err="1" smtClean="0"/>
              <a:t>mutex</a:t>
            </a:r>
            <a:r>
              <a:rPr lang="en-US" sz="1600" kern="0" dirty="0" smtClean="0"/>
              <a:t>);</a:t>
            </a:r>
            <a:r>
              <a:rPr lang="en-US" sz="1400" kern="0" dirty="0" smtClean="0"/>
              <a:t>	      </a:t>
            </a:r>
            <a:r>
              <a:rPr lang="en-US" sz="1100" kern="0" dirty="0" smtClean="0">
                <a:solidFill>
                  <a:srgbClr val="FF0000"/>
                </a:solidFill>
              </a:rPr>
              <a:t>//gain access to reader count</a:t>
            </a:r>
            <a:endParaRPr lang="en-US" sz="1400" kern="0" dirty="0" smtClean="0">
              <a:solidFill>
                <a:srgbClr val="FF0000"/>
              </a:solidFill>
            </a:endParaRPr>
          </a:p>
          <a:p>
            <a:pPr marL="0" indent="0" defTabSz="465138">
              <a:buFont typeface="Arial"/>
              <a:buNone/>
            </a:pPr>
            <a:r>
              <a:rPr lang="en-US" sz="1400" kern="0" dirty="0" smtClean="0"/>
              <a:t>	</a:t>
            </a:r>
            <a:r>
              <a:rPr lang="en-US" sz="1600" kern="0" dirty="0" err="1" smtClean="0"/>
              <a:t>reader_count</a:t>
            </a:r>
            <a:r>
              <a:rPr lang="en-US" sz="1600" kern="0" dirty="0" smtClean="0"/>
              <a:t>++;</a:t>
            </a:r>
            <a:r>
              <a:rPr lang="en-US" sz="1400" kern="0" dirty="0" smtClean="0"/>
              <a:t>	      </a:t>
            </a:r>
            <a:r>
              <a:rPr lang="en-US" sz="1100" kern="0" dirty="0" smtClean="0">
                <a:solidFill>
                  <a:srgbClr val="FF0000"/>
                </a:solidFill>
              </a:rPr>
              <a:t>//increment reader counter</a:t>
            </a:r>
            <a:r>
              <a:rPr lang="en-US" sz="1400" kern="0" dirty="0" smtClean="0"/>
              <a:t>	</a:t>
            </a:r>
          </a:p>
          <a:p>
            <a:pPr marL="0" indent="0" defTabSz="465138">
              <a:buFont typeface="Arial"/>
              <a:buNone/>
            </a:pPr>
            <a:r>
              <a:rPr lang="en-US" sz="1400" kern="0" dirty="0" smtClean="0"/>
              <a:t>	</a:t>
            </a:r>
            <a:r>
              <a:rPr lang="en-US" sz="1600" kern="0" dirty="0" smtClean="0"/>
              <a:t>if(</a:t>
            </a:r>
            <a:r>
              <a:rPr lang="en-US" sz="1600" kern="0" dirty="0" err="1" smtClean="0"/>
              <a:t>reader_count</a:t>
            </a:r>
            <a:r>
              <a:rPr lang="en-US" sz="1600" kern="0" dirty="0" smtClean="0"/>
              <a:t>==1)</a:t>
            </a:r>
            <a:r>
              <a:rPr lang="en-US" sz="1400" kern="0" dirty="0" smtClean="0"/>
              <a:t>	</a:t>
            </a:r>
            <a:r>
              <a:rPr lang="en-US" sz="1100" kern="0" dirty="0" smtClean="0">
                <a:solidFill>
                  <a:srgbClr val="FF0000"/>
                </a:solidFill>
              </a:rPr>
              <a:t>//if this is first process to read DB</a:t>
            </a:r>
            <a:endParaRPr lang="en-US" sz="1400" kern="0" dirty="0" smtClean="0">
              <a:solidFill>
                <a:srgbClr val="FF0000"/>
              </a:solidFill>
            </a:endParaRPr>
          </a:p>
          <a:p>
            <a:pPr marL="0" indent="0" defTabSz="465138">
              <a:buFont typeface="Arial"/>
              <a:buNone/>
            </a:pPr>
            <a:r>
              <a:rPr lang="en-US" sz="1400" kern="0" dirty="0" smtClean="0"/>
              <a:t>		</a:t>
            </a:r>
            <a:r>
              <a:rPr lang="en-US" sz="1600" kern="0" dirty="0" smtClean="0"/>
              <a:t>down(&amp;</a:t>
            </a:r>
            <a:r>
              <a:rPr lang="en-US" sz="1600" kern="0" dirty="0" err="1" smtClean="0"/>
              <a:t>db</a:t>
            </a:r>
            <a:r>
              <a:rPr lang="en-US" sz="1600" kern="0" dirty="0" smtClean="0"/>
              <a:t>)	</a:t>
            </a:r>
            <a:r>
              <a:rPr lang="en-US" sz="1400" kern="0" dirty="0" smtClean="0"/>
              <a:t>	</a:t>
            </a:r>
            <a:r>
              <a:rPr lang="en-US" sz="1100" kern="0" dirty="0" smtClean="0">
                <a:solidFill>
                  <a:srgbClr val="FF0000"/>
                </a:solidFill>
              </a:rPr>
              <a:t>//prevent writer process to access DB</a:t>
            </a:r>
            <a:r>
              <a:rPr lang="en-US" sz="1400" kern="0" dirty="0" smtClean="0">
                <a:solidFill>
                  <a:srgbClr val="FF0000"/>
                </a:solidFill>
              </a:rPr>
              <a:t>  </a:t>
            </a:r>
          </a:p>
          <a:p>
            <a:pPr marL="0" indent="0" defTabSz="465138">
              <a:buFont typeface="Arial"/>
              <a:buNone/>
            </a:pPr>
            <a:r>
              <a:rPr lang="en-US" sz="1400" kern="0" dirty="0" smtClean="0"/>
              <a:t>	</a:t>
            </a:r>
            <a:r>
              <a:rPr lang="en-US" sz="1600" kern="0" dirty="0" smtClean="0"/>
              <a:t>up(&amp;</a:t>
            </a:r>
            <a:r>
              <a:rPr lang="en-US" sz="1600" kern="0" dirty="0" err="1" smtClean="0"/>
              <a:t>mutex</a:t>
            </a:r>
            <a:r>
              <a:rPr lang="en-US" sz="1600" kern="0" dirty="0" smtClean="0"/>
              <a:t>)	</a:t>
            </a:r>
            <a:r>
              <a:rPr lang="en-US" sz="1400" kern="0" dirty="0" smtClean="0"/>
              <a:t>		</a:t>
            </a:r>
            <a:r>
              <a:rPr lang="en-US" sz="1100" kern="0" dirty="0" smtClean="0">
                <a:solidFill>
                  <a:srgbClr val="FF0000"/>
                </a:solidFill>
              </a:rPr>
              <a:t>//allow other process to access </a:t>
            </a:r>
            <a:r>
              <a:rPr lang="en-US" sz="1100" kern="0" dirty="0" err="1" smtClean="0">
                <a:solidFill>
                  <a:srgbClr val="FF0000"/>
                </a:solidFill>
              </a:rPr>
              <a:t>reader_count</a:t>
            </a:r>
            <a:endParaRPr lang="en-US" sz="1400" kern="0" dirty="0" smtClean="0">
              <a:solidFill>
                <a:srgbClr val="FF0000"/>
              </a:solidFill>
            </a:endParaRPr>
          </a:p>
          <a:p>
            <a:pPr marL="0" indent="0" defTabSz="465138">
              <a:buFont typeface="Arial"/>
              <a:buNone/>
            </a:pPr>
            <a:r>
              <a:rPr lang="en-US" sz="1400" kern="0" dirty="0" smtClean="0"/>
              <a:t>	</a:t>
            </a:r>
            <a:r>
              <a:rPr lang="en-US" sz="1600" kern="0" dirty="0" err="1" smtClean="0"/>
              <a:t>read_database</a:t>
            </a:r>
            <a:r>
              <a:rPr lang="en-US" sz="1600" kern="0" dirty="0" smtClean="0"/>
              <a:t>();				</a:t>
            </a:r>
          </a:p>
          <a:p>
            <a:pPr marL="0" indent="0" defTabSz="465138">
              <a:buFont typeface="Arial"/>
              <a:buNone/>
            </a:pPr>
            <a:r>
              <a:rPr lang="en-US" sz="1600" kern="0" dirty="0" smtClean="0"/>
              <a:t>	down(&amp;</a:t>
            </a:r>
            <a:r>
              <a:rPr lang="en-US" sz="1600" kern="0" dirty="0" err="1" smtClean="0"/>
              <a:t>mutex</a:t>
            </a:r>
            <a:r>
              <a:rPr lang="en-US" sz="1600" kern="0" dirty="0" smtClean="0"/>
              <a:t>);</a:t>
            </a:r>
            <a:r>
              <a:rPr lang="en-US" sz="1400" kern="0" dirty="0" smtClean="0"/>
              <a:t>				</a:t>
            </a:r>
            <a:r>
              <a:rPr lang="en-US" sz="1400" kern="0" dirty="0" smtClean="0">
                <a:solidFill>
                  <a:srgbClr val="FF0000"/>
                </a:solidFill>
              </a:rPr>
              <a:t> </a:t>
            </a:r>
            <a:r>
              <a:rPr lang="en-US" sz="1100" kern="0" dirty="0" smtClean="0">
                <a:solidFill>
                  <a:srgbClr val="FF0000"/>
                </a:solidFill>
              </a:rPr>
              <a:t>//gain access to reader count</a:t>
            </a:r>
          </a:p>
          <a:p>
            <a:pPr marL="0" indent="0" defTabSz="465138">
              <a:buFont typeface="Arial"/>
              <a:buNone/>
            </a:pPr>
            <a:r>
              <a:rPr lang="en-US" sz="1400" kern="0" dirty="0" smtClean="0"/>
              <a:t>	 </a:t>
            </a:r>
            <a:r>
              <a:rPr lang="en-US" sz="1600" kern="0" dirty="0" err="1" smtClean="0"/>
              <a:t>reader_count</a:t>
            </a:r>
            <a:r>
              <a:rPr lang="en-US" sz="1600" kern="0" dirty="0" smtClean="0"/>
              <a:t>--</a:t>
            </a:r>
            <a:r>
              <a:rPr lang="en-US" sz="1400" kern="0" dirty="0" smtClean="0"/>
              <a:t>;	</a:t>
            </a:r>
            <a:r>
              <a:rPr lang="en-US" sz="1400" kern="0" dirty="0" smtClean="0">
                <a:solidFill>
                  <a:srgbClr val="FF0000"/>
                </a:solidFill>
              </a:rPr>
              <a:t> </a:t>
            </a:r>
            <a:r>
              <a:rPr lang="en-US" sz="1100" kern="0" dirty="0" smtClean="0">
                <a:solidFill>
                  <a:srgbClr val="FF0000"/>
                </a:solidFill>
              </a:rPr>
              <a:t>//decrement reader counter</a:t>
            </a:r>
          </a:p>
          <a:p>
            <a:pPr marL="0" indent="0" defTabSz="465138">
              <a:buFont typeface="Arial"/>
              <a:buNone/>
            </a:pPr>
            <a:r>
              <a:rPr lang="en-US" sz="1400" kern="0" dirty="0" smtClean="0"/>
              <a:t>	</a:t>
            </a:r>
            <a:r>
              <a:rPr lang="en-US" sz="1600" kern="0" dirty="0" smtClean="0"/>
              <a:t>if(</a:t>
            </a:r>
            <a:r>
              <a:rPr lang="en-US" sz="1600" kern="0" dirty="0" err="1" smtClean="0"/>
              <a:t>reader_count</a:t>
            </a:r>
            <a:r>
              <a:rPr lang="en-US" sz="1600" kern="0" dirty="0" smtClean="0"/>
              <a:t>==0)</a:t>
            </a:r>
            <a:r>
              <a:rPr lang="en-US" sz="1400" kern="0" dirty="0" smtClean="0"/>
              <a:t>			</a:t>
            </a:r>
            <a:r>
              <a:rPr lang="en-US" sz="1400" kern="0" dirty="0" smtClean="0">
                <a:solidFill>
                  <a:srgbClr val="FF0000"/>
                </a:solidFill>
              </a:rPr>
              <a:t> </a:t>
            </a:r>
            <a:r>
              <a:rPr lang="en-US" sz="1100" kern="0" dirty="0" smtClean="0">
                <a:solidFill>
                  <a:srgbClr val="FF0000"/>
                </a:solidFill>
              </a:rPr>
              <a:t>//if this is last process to read DB</a:t>
            </a:r>
          </a:p>
          <a:p>
            <a:pPr marL="0" indent="0" defTabSz="465138">
              <a:buFont typeface="Arial"/>
              <a:buNone/>
            </a:pPr>
            <a:r>
              <a:rPr lang="en-US" sz="1400" kern="0" dirty="0" smtClean="0"/>
              <a:t>	</a:t>
            </a:r>
            <a:r>
              <a:rPr lang="en-US" sz="1600" kern="0" dirty="0" smtClean="0"/>
              <a:t>	up(&amp;</a:t>
            </a:r>
            <a:r>
              <a:rPr lang="en-US" sz="1600" kern="0" dirty="0" err="1" smtClean="0"/>
              <a:t>db</a:t>
            </a:r>
            <a:r>
              <a:rPr lang="en-US" sz="1600" kern="0" dirty="0" smtClean="0"/>
              <a:t>)</a:t>
            </a:r>
            <a:r>
              <a:rPr lang="en-US" sz="1400" kern="0" dirty="0" smtClean="0"/>
              <a:t>		</a:t>
            </a:r>
            <a:r>
              <a:rPr lang="en-US" sz="1100" kern="0" dirty="0" smtClean="0">
                <a:solidFill>
                  <a:srgbClr val="FF0000"/>
                </a:solidFill>
              </a:rPr>
              <a:t>//leave the control of DB, allow writer process</a:t>
            </a:r>
          </a:p>
          <a:p>
            <a:pPr marL="0" indent="0" defTabSz="465138">
              <a:buFont typeface="Arial"/>
              <a:buNone/>
            </a:pPr>
            <a:r>
              <a:rPr lang="en-US" sz="1400" kern="0" dirty="0" smtClean="0"/>
              <a:t>	</a:t>
            </a:r>
            <a:r>
              <a:rPr lang="en-US" sz="1600" kern="0" dirty="0" smtClean="0"/>
              <a:t>up(&amp;</a:t>
            </a:r>
            <a:r>
              <a:rPr lang="en-US" sz="1600" kern="0" dirty="0" err="1" smtClean="0"/>
              <a:t>mutex</a:t>
            </a:r>
            <a:r>
              <a:rPr lang="en-US" sz="1600" kern="0" dirty="0" smtClean="0"/>
              <a:t>)	</a:t>
            </a:r>
            <a:r>
              <a:rPr lang="en-US" sz="1400" kern="0" dirty="0" smtClean="0"/>
              <a:t>		</a:t>
            </a:r>
            <a:r>
              <a:rPr lang="en-US" sz="1100" kern="0" dirty="0" smtClean="0">
                <a:solidFill>
                  <a:srgbClr val="FF0000"/>
                </a:solidFill>
              </a:rPr>
              <a:t>//allow other process to access </a:t>
            </a:r>
            <a:r>
              <a:rPr lang="en-US" sz="1100" kern="0" dirty="0" err="1" smtClean="0">
                <a:solidFill>
                  <a:srgbClr val="FF0000"/>
                </a:solidFill>
              </a:rPr>
              <a:t>reader_count</a:t>
            </a:r>
            <a:endParaRPr lang="en-US" sz="1400" kern="0" dirty="0" smtClean="0">
              <a:solidFill>
                <a:srgbClr val="FF0000"/>
              </a:solidFill>
            </a:endParaRPr>
          </a:p>
          <a:p>
            <a:pPr marL="0" indent="0" defTabSz="465138">
              <a:buFont typeface="Arial"/>
              <a:buNone/>
            </a:pPr>
            <a:r>
              <a:rPr lang="en-US" sz="1400" kern="0" dirty="0" smtClean="0"/>
              <a:t>	</a:t>
            </a:r>
            <a:r>
              <a:rPr lang="en-US" sz="1600" kern="0" dirty="0" err="1" smtClean="0"/>
              <a:t>use_read_data</a:t>
            </a:r>
            <a:r>
              <a:rPr lang="en-US" sz="1600" kern="0" dirty="0" smtClean="0"/>
              <a:t>();}</a:t>
            </a:r>
            <a:r>
              <a:rPr lang="en-US" sz="1400" kern="0" dirty="0" smtClean="0"/>
              <a:t>		</a:t>
            </a:r>
            <a:r>
              <a:rPr lang="en-US" sz="1100" kern="0" dirty="0" smtClean="0">
                <a:solidFill>
                  <a:srgbClr val="FF0000"/>
                </a:solidFill>
              </a:rPr>
              <a:t>//use data read from DB (non-critical)</a:t>
            </a:r>
          </a:p>
          <a:p>
            <a:pPr marL="0" indent="0">
              <a:buFont typeface="Arial"/>
              <a:buNone/>
            </a:pPr>
            <a:r>
              <a:rPr lang="en-US" sz="1400" kern="0" dirty="0" smtClean="0"/>
              <a:t>}</a:t>
            </a:r>
          </a:p>
        </p:txBody>
      </p:sp>
      <p:sp>
        <p:nvSpPr>
          <p:cNvPr id="5" name="TextBox 4"/>
          <p:cNvSpPr txBox="1"/>
          <p:nvPr/>
        </p:nvSpPr>
        <p:spPr>
          <a:xfrm>
            <a:off x="6242400" y="3725871"/>
            <a:ext cx="566181" cy="461665"/>
          </a:xfrm>
          <a:prstGeom prst="rect">
            <a:avLst/>
          </a:prstGeom>
          <a:noFill/>
        </p:spPr>
        <p:txBody>
          <a:bodyPr wrap="none" rtlCol="0">
            <a:spAutoFit/>
          </a:bodyPr>
          <a:lstStyle/>
          <a:p>
            <a:r>
              <a:rPr lang="en-IN" sz="2400" b="1" u="sng" dirty="0" smtClean="0"/>
              <a:t>OR</a:t>
            </a:r>
            <a:endParaRPr lang="en-IN" b="1" u="sng" dirty="0"/>
          </a:p>
        </p:txBody>
      </p:sp>
    </p:spTree>
    <p:extLst>
      <p:ext uri="{BB962C8B-B14F-4D97-AF65-F5344CB8AC3E}">
        <p14:creationId xmlns:p14="http://schemas.microsoft.com/office/powerpoint/2010/main" val="38959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sz="2400" smtClean="0"/>
              <a:t>On the other hand, in the code for the </a:t>
            </a:r>
            <a:r>
              <a:rPr lang="en-US" sz="2400" smtClean="0">
                <a:solidFill>
                  <a:srgbClr val="FF0000"/>
                </a:solidFill>
              </a:rPr>
              <a:t>reader</a:t>
            </a:r>
            <a:r>
              <a:rPr lang="en-US" sz="2400" smtClean="0"/>
              <a:t>, the lock is acquired whenever the </a:t>
            </a:r>
            <a:r>
              <a:rPr lang="en-US" sz="2400" smtClean="0">
                <a:solidFill>
                  <a:srgbClr val="FF0000"/>
                </a:solidFill>
              </a:rPr>
              <a:t>read_count is updated</a:t>
            </a:r>
            <a:r>
              <a:rPr lang="en-US" sz="2400" smtClean="0"/>
              <a:t> by a process.</a:t>
            </a:r>
          </a:p>
          <a:p>
            <a:pPr marL="342900" indent="-342900" algn="just">
              <a:buFont typeface="Arial" panose="020B0604020202020204" pitchFamily="34" charset="0"/>
              <a:buChar char="•"/>
            </a:pPr>
            <a:r>
              <a:rPr lang="en-US" sz="2400" smtClean="0"/>
              <a:t>When </a:t>
            </a:r>
            <a:r>
              <a:rPr lang="en-US" sz="2400" dirty="0"/>
              <a:t>a </a:t>
            </a:r>
            <a:r>
              <a:rPr lang="en-US" sz="2400" dirty="0">
                <a:solidFill>
                  <a:srgbClr val="FF0000"/>
                </a:solidFill>
              </a:rPr>
              <a:t>reader wants to access</a:t>
            </a:r>
            <a:r>
              <a:rPr lang="en-US" sz="2400" dirty="0"/>
              <a:t> the resource, first it </a:t>
            </a:r>
            <a:r>
              <a:rPr lang="en-US" sz="2400" dirty="0">
                <a:solidFill>
                  <a:srgbClr val="FF0000"/>
                </a:solidFill>
              </a:rPr>
              <a:t>increments the </a:t>
            </a:r>
            <a:r>
              <a:rPr lang="en-US" sz="2400" dirty="0" err="1">
                <a:solidFill>
                  <a:srgbClr val="FF0000"/>
                </a:solidFill>
              </a:rPr>
              <a:t>read_count</a:t>
            </a:r>
            <a:r>
              <a:rPr lang="en-US" sz="2400" dirty="0"/>
              <a:t> value, then accesses the resource and then decrements the </a:t>
            </a:r>
            <a:r>
              <a:rPr lang="en-US" sz="2400" dirty="0" err="1"/>
              <a:t>read_count</a:t>
            </a:r>
            <a:r>
              <a:rPr lang="en-US" sz="2400" dirty="0"/>
              <a:t> value.</a:t>
            </a:r>
          </a:p>
          <a:p>
            <a:pPr marL="342900" indent="-342900" algn="just">
              <a:buFont typeface="Arial" panose="020B0604020202020204" pitchFamily="34" charset="0"/>
              <a:buChar char="•"/>
            </a:pPr>
            <a:r>
              <a:rPr lang="en-US" sz="2400" dirty="0"/>
              <a:t>The </a:t>
            </a:r>
            <a:r>
              <a:rPr lang="en-US" sz="2400" dirty="0">
                <a:solidFill>
                  <a:srgbClr val="FF0000"/>
                </a:solidFill>
              </a:rPr>
              <a:t>semaphore w</a:t>
            </a:r>
            <a:r>
              <a:rPr lang="en-US" sz="2400" dirty="0"/>
              <a:t> is used by the </a:t>
            </a:r>
            <a:r>
              <a:rPr lang="en-US" sz="2400" dirty="0">
                <a:solidFill>
                  <a:srgbClr val="FF0000"/>
                </a:solidFill>
              </a:rPr>
              <a:t>first reader </a:t>
            </a:r>
            <a:r>
              <a:rPr lang="en-US" sz="2400" dirty="0"/>
              <a:t>which enters the critical section and the </a:t>
            </a:r>
            <a:r>
              <a:rPr lang="en-US" sz="2400" dirty="0">
                <a:solidFill>
                  <a:srgbClr val="FF0000"/>
                </a:solidFill>
              </a:rPr>
              <a:t>last reader which exits </a:t>
            </a:r>
            <a:r>
              <a:rPr lang="en-US" sz="2400" dirty="0"/>
              <a:t>the critical section.</a:t>
            </a:r>
          </a:p>
        </p:txBody>
      </p:sp>
    </p:spTree>
    <p:extLst>
      <p:ext uri="{BB962C8B-B14F-4D97-AF65-F5344CB8AC3E}">
        <p14:creationId xmlns:p14="http://schemas.microsoft.com/office/powerpoint/2010/main" val="2616549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Race Condition</a:t>
            </a:r>
            <a:endParaRPr lang="en-IN" dirty="0"/>
          </a:p>
        </p:txBody>
      </p:sp>
      <p:sp>
        <p:nvSpPr>
          <p:cNvPr id="3" name="Text Placeholder 2"/>
          <p:cNvSpPr>
            <a:spLocks noGrp="1"/>
          </p:cNvSpPr>
          <p:nvPr>
            <p:ph type="body" idx="1"/>
          </p:nvPr>
        </p:nvSpPr>
        <p:spPr/>
        <p:txBody>
          <a:bodyPr/>
          <a:lstStyle/>
          <a:p>
            <a:r>
              <a:rPr lang="en-IN" b="1" dirty="0"/>
              <a:t>Race Condition</a:t>
            </a:r>
            <a:r>
              <a:rPr lang="en-IN" dirty="0"/>
              <a:t>: </a:t>
            </a:r>
          </a:p>
          <a:p>
            <a:pPr lvl="1" algn="just"/>
            <a:r>
              <a:rPr lang="en-IN" sz="2800" dirty="0"/>
              <a:t>A </a:t>
            </a:r>
            <a:r>
              <a:rPr lang="en-IN" sz="2800" b="1" dirty="0"/>
              <a:t>race condition</a:t>
            </a:r>
            <a:r>
              <a:rPr lang="en-IN" sz="2800" dirty="0"/>
              <a:t> is an undesirable situation that occurs when a device or system attempts to perform two or more operations at the same time.</a:t>
            </a:r>
          </a:p>
          <a:p>
            <a:pPr lvl="1" algn="just"/>
            <a:r>
              <a:rPr lang="en-IN" sz="2800" dirty="0"/>
              <a:t>But, because of the nature of the device or system, the operations must be done in the proper sequence to be done correctly</a:t>
            </a:r>
            <a:r>
              <a:rPr lang="en-IN" sz="2800" dirty="0" smtClean="0"/>
              <a:t>.</a:t>
            </a:r>
          </a:p>
          <a:p>
            <a:r>
              <a:rPr lang="en-US" dirty="0"/>
              <a:t>Reasons for Race Condition</a:t>
            </a:r>
          </a:p>
          <a:p>
            <a:pPr marL="819150" lvl="1">
              <a:buFont typeface="+mj-lt"/>
              <a:buAutoNum type="arabicPeriod"/>
            </a:pPr>
            <a:r>
              <a:rPr lang="en-US" dirty="0"/>
              <a:t>Exact instruction execution order cannot be predicted </a:t>
            </a:r>
          </a:p>
          <a:p>
            <a:pPr marL="819150" lvl="1">
              <a:buFont typeface="+mj-lt"/>
              <a:buAutoNum type="arabicPeriod"/>
            </a:pPr>
            <a:r>
              <a:rPr lang="en-US" dirty="0"/>
              <a:t>Resource (file, memory, data etc…) sharing</a:t>
            </a:r>
          </a:p>
          <a:p>
            <a:pPr marL="0" indent="0" algn="just">
              <a:buNone/>
            </a:pPr>
            <a:endParaRPr lang="en-US" sz="3200" dirty="0"/>
          </a:p>
          <a:p>
            <a:endParaRPr lang="en-IN" dirty="0"/>
          </a:p>
        </p:txBody>
      </p:sp>
    </p:spTree>
    <p:extLst>
      <p:ext uri="{BB962C8B-B14F-4D97-AF65-F5344CB8AC3E}">
        <p14:creationId xmlns:p14="http://schemas.microsoft.com/office/powerpoint/2010/main" val="39116392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sz="2400" dirty="0"/>
              <a:t>The reason for this is, when the </a:t>
            </a:r>
            <a:r>
              <a:rPr lang="en-US" sz="2400" dirty="0">
                <a:solidFill>
                  <a:srgbClr val="FF0000"/>
                </a:solidFill>
              </a:rPr>
              <a:t>first readers enters</a:t>
            </a:r>
            <a:r>
              <a:rPr lang="en-US" sz="2400" dirty="0"/>
              <a:t> the critical section, the </a:t>
            </a:r>
            <a:r>
              <a:rPr lang="en-US" sz="2400" dirty="0">
                <a:solidFill>
                  <a:srgbClr val="FF0000"/>
                </a:solidFill>
              </a:rPr>
              <a:t>writer is blocked </a:t>
            </a:r>
            <a:r>
              <a:rPr lang="en-US" sz="2400" dirty="0"/>
              <a:t>from the resource. Only new readers can access the resource now.</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Similarly, when the </a:t>
            </a:r>
            <a:r>
              <a:rPr lang="en-US" sz="2400" dirty="0">
                <a:solidFill>
                  <a:srgbClr val="FF0000"/>
                </a:solidFill>
              </a:rPr>
              <a:t>last reader exits</a:t>
            </a:r>
            <a:r>
              <a:rPr lang="en-US" sz="2400" dirty="0"/>
              <a:t> the critical section, it </a:t>
            </a:r>
            <a:r>
              <a:rPr lang="en-US" sz="2400" dirty="0">
                <a:solidFill>
                  <a:srgbClr val="FF0000"/>
                </a:solidFill>
              </a:rPr>
              <a:t>signals the writer using the w </a:t>
            </a:r>
            <a:r>
              <a:rPr lang="en-US" sz="2400" dirty="0"/>
              <a:t>semaphore because there are zero readers now and a </a:t>
            </a:r>
            <a:r>
              <a:rPr lang="en-US" sz="2400" dirty="0">
                <a:solidFill>
                  <a:srgbClr val="FF0000"/>
                </a:solidFill>
              </a:rPr>
              <a:t>writer can have the chance </a:t>
            </a:r>
            <a:r>
              <a:rPr lang="en-US" sz="2400" dirty="0"/>
              <a:t>to access the resource.</a:t>
            </a:r>
          </a:p>
        </p:txBody>
      </p:sp>
    </p:spTree>
    <p:extLst>
      <p:ext uri="{BB962C8B-B14F-4D97-AF65-F5344CB8AC3E}">
        <p14:creationId xmlns:p14="http://schemas.microsoft.com/office/powerpoint/2010/main" val="3169699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sz="2400" dirty="0"/>
              <a:t>One of the two techniques for communicating between parallel processes (the other being shared memory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 common use of message passing is for </a:t>
            </a:r>
            <a:r>
              <a:rPr lang="en-US" sz="2400" dirty="0">
                <a:solidFill>
                  <a:srgbClr val="FF0000"/>
                </a:solidFill>
              </a:rPr>
              <a:t>communication in a parallel computer</a:t>
            </a:r>
            <a:r>
              <a:rPr lang="en-US" sz="2400" dirty="0"/>
              <a:t>.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 process running on </a:t>
            </a:r>
            <a:r>
              <a:rPr lang="en-US" sz="2400" dirty="0">
                <a:solidFill>
                  <a:srgbClr val="FF0000"/>
                </a:solidFill>
              </a:rPr>
              <a:t>one processor may send a message</a:t>
            </a:r>
            <a:r>
              <a:rPr lang="en-US" sz="2400" dirty="0"/>
              <a:t> to a process running on the </a:t>
            </a:r>
            <a:r>
              <a:rPr lang="en-US" sz="2400" dirty="0">
                <a:solidFill>
                  <a:srgbClr val="FF0000"/>
                </a:solidFill>
              </a:rPr>
              <a:t>same processor or another.</a:t>
            </a:r>
          </a:p>
        </p:txBody>
      </p:sp>
    </p:spTree>
    <p:extLst>
      <p:ext uri="{BB962C8B-B14F-4D97-AF65-F5344CB8AC3E}">
        <p14:creationId xmlns:p14="http://schemas.microsoft.com/office/powerpoint/2010/main" val="375771435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b="1" dirty="0"/>
              <a:t>Message passing definition</a:t>
            </a:r>
          </a:p>
          <a:p>
            <a:pPr marL="342900" indent="-342900" algn="just">
              <a:buFont typeface="Arial" panose="020B0604020202020204" pitchFamily="34" charset="0"/>
              <a:buChar char="•"/>
            </a:pPr>
            <a:r>
              <a:rPr lang="en-US" sz="2400" dirty="0"/>
              <a:t>Message passing is a form of </a:t>
            </a:r>
            <a:r>
              <a:rPr lang="en-US" sz="2400" dirty="0">
                <a:solidFill>
                  <a:srgbClr val="FF0000"/>
                </a:solidFill>
              </a:rPr>
              <a:t>communication between objects, processes or other resources</a:t>
            </a:r>
            <a:r>
              <a:rPr lang="en-US" sz="2400" dirty="0"/>
              <a:t> used in object-oriented programming, inter-process communication and parallel computing. </a:t>
            </a:r>
          </a:p>
        </p:txBody>
      </p:sp>
      <p:pic>
        <p:nvPicPr>
          <p:cNvPr id="4" name="Content Placeholder 3"/>
          <p:cNvPicPr>
            <a:picLocks noChangeAspect="1"/>
          </p:cNvPicPr>
          <p:nvPr/>
        </p:nvPicPr>
        <p:blipFill>
          <a:blip r:embed="rId2"/>
          <a:stretch>
            <a:fillRect/>
          </a:stretch>
        </p:blipFill>
        <p:spPr>
          <a:xfrm>
            <a:off x="3713018" y="3442854"/>
            <a:ext cx="4776354" cy="3058377"/>
          </a:xfrm>
          <a:prstGeom prst="rect">
            <a:avLst/>
          </a:prstGeom>
        </p:spPr>
      </p:pic>
    </p:spTree>
    <p:extLst>
      <p:ext uri="{BB962C8B-B14F-4D97-AF65-F5344CB8AC3E}">
        <p14:creationId xmlns:p14="http://schemas.microsoft.com/office/powerpoint/2010/main" val="36051848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sz="2400" dirty="0"/>
              <a:t>Message passing can be </a:t>
            </a:r>
            <a:r>
              <a:rPr lang="en-US" sz="2400" dirty="0">
                <a:solidFill>
                  <a:srgbClr val="FF0000"/>
                </a:solidFill>
              </a:rPr>
              <a:t>synchronous</a:t>
            </a:r>
            <a:r>
              <a:rPr lang="en-US" sz="2400" dirty="0"/>
              <a:t> or </a:t>
            </a:r>
            <a:r>
              <a:rPr lang="en-US" sz="2400" dirty="0">
                <a:solidFill>
                  <a:srgbClr val="FF0000"/>
                </a:solidFill>
              </a:rPr>
              <a:t>asynchronous</a:t>
            </a:r>
            <a:r>
              <a:rPr lang="en-US" sz="2400" dirty="0"/>
              <a:t>.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Synchronous message passing systems require the </a:t>
            </a:r>
            <a:r>
              <a:rPr lang="en-US" sz="2400" dirty="0">
                <a:solidFill>
                  <a:srgbClr val="FF0000"/>
                </a:solidFill>
              </a:rPr>
              <a:t>sender and receiver to wait</a:t>
            </a:r>
            <a:r>
              <a:rPr lang="en-US" sz="2400" dirty="0"/>
              <a:t> for each other while transferring the message.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asynchronous communication the sender and receiver </a:t>
            </a:r>
            <a:r>
              <a:rPr lang="en-US" sz="2400" dirty="0">
                <a:solidFill>
                  <a:srgbClr val="FF0000"/>
                </a:solidFill>
              </a:rPr>
              <a:t>do not wait </a:t>
            </a:r>
            <a:r>
              <a:rPr lang="en-US" sz="2400" dirty="0"/>
              <a:t>for each other while transfer of messages is being done.</a:t>
            </a:r>
          </a:p>
        </p:txBody>
      </p:sp>
    </p:spTree>
    <p:extLst>
      <p:ext uri="{BB962C8B-B14F-4D97-AF65-F5344CB8AC3E}">
        <p14:creationId xmlns:p14="http://schemas.microsoft.com/office/powerpoint/2010/main" val="15797423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Passing</a:t>
            </a:r>
          </a:p>
        </p:txBody>
      </p:sp>
      <p:sp>
        <p:nvSpPr>
          <p:cNvPr id="3" name="Content Placeholder 2"/>
          <p:cNvSpPr>
            <a:spLocks noGrp="1"/>
          </p:cNvSpPr>
          <p:nvPr>
            <p:ph idx="1"/>
          </p:nvPr>
        </p:nvSpPr>
        <p:spPr/>
        <p:txBody>
          <a:bodyPr/>
          <a:lstStyle/>
          <a:p>
            <a:r>
              <a:rPr lang="en-IN" dirty="0"/>
              <a:t>This method will use two primitives</a:t>
            </a:r>
          </a:p>
          <a:p>
            <a:pPr marL="819150" lvl="1">
              <a:buFont typeface="+mj-lt"/>
              <a:buAutoNum type="arabicPeriod"/>
            </a:pPr>
            <a:r>
              <a:rPr lang="en-IN" dirty="0"/>
              <a:t>Send:  It is used to send message.</a:t>
            </a:r>
          </a:p>
          <a:p>
            <a:pPr lvl="2">
              <a:buFont typeface="Wingdings" panose="05000000000000000000" pitchFamily="2" charset="2"/>
              <a:buChar char="§"/>
            </a:pPr>
            <a:r>
              <a:rPr lang="en-IN" dirty="0"/>
              <a:t>Send (destination, &amp;message)</a:t>
            </a:r>
          </a:p>
          <a:p>
            <a:pPr lvl="2">
              <a:buFont typeface="Wingdings" panose="05000000000000000000" pitchFamily="2" charset="2"/>
              <a:buChar char="§"/>
            </a:pPr>
            <a:r>
              <a:rPr lang="en-IN" dirty="0"/>
              <a:t>In above syntax destination is the process to which sender want to send message and message is what the sender wants to send.</a:t>
            </a:r>
          </a:p>
          <a:p>
            <a:pPr marL="819150" lvl="1">
              <a:buFont typeface="+mj-lt"/>
              <a:buAutoNum type="arabicPeriod"/>
            </a:pPr>
            <a:r>
              <a:rPr lang="en-IN" dirty="0"/>
              <a:t>Receive: It is used to receive message.</a:t>
            </a:r>
          </a:p>
          <a:p>
            <a:pPr lvl="2">
              <a:buFont typeface="Wingdings" panose="05000000000000000000" pitchFamily="2" charset="2"/>
              <a:buChar char="§"/>
            </a:pPr>
            <a:r>
              <a:rPr lang="en-IN" dirty="0"/>
              <a:t>Receive (source, &amp;message)</a:t>
            </a:r>
          </a:p>
          <a:p>
            <a:pPr lvl="2">
              <a:buFont typeface="Wingdings" panose="05000000000000000000" pitchFamily="2" charset="2"/>
              <a:buChar char="§"/>
            </a:pPr>
            <a:r>
              <a:rPr lang="en-IN" dirty="0"/>
              <a:t>In above syntax source is the process that has send message and message is what the sender has sent</a:t>
            </a:r>
            <a:r>
              <a:rPr lang="en-IN" dirty="0" smtClean="0"/>
              <a:t>.</a:t>
            </a:r>
            <a:endParaRPr lang="en-IN" dirty="0"/>
          </a:p>
        </p:txBody>
      </p:sp>
    </p:spTree>
    <p:extLst>
      <p:ext uri="{BB962C8B-B14F-4D97-AF65-F5344CB8AC3E}">
        <p14:creationId xmlns:p14="http://schemas.microsoft.com/office/powerpoint/2010/main" val="380883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Producer Consumer problem using message passing</a:t>
            </a:r>
          </a:p>
        </p:txBody>
      </p:sp>
      <p:sp>
        <p:nvSpPr>
          <p:cNvPr id="3" name="Content Placeholder 2"/>
          <p:cNvSpPr>
            <a:spLocks noGrp="1"/>
          </p:cNvSpPr>
          <p:nvPr>
            <p:ph idx="1"/>
          </p:nvPr>
        </p:nvSpPr>
        <p:spPr>
          <a:xfrm>
            <a:off x="838200" y="1493116"/>
            <a:ext cx="10515600" cy="4351338"/>
          </a:xfrm>
        </p:spPr>
        <p:txBody>
          <a:bodyPr/>
          <a:lstStyle/>
          <a:p>
            <a:pPr marL="0" indent="0">
              <a:buNone/>
            </a:pPr>
            <a:r>
              <a:rPr lang="en-US" sz="2400" dirty="0" smtClean="0"/>
              <a:t>#define N 100				</a:t>
            </a:r>
            <a:r>
              <a:rPr lang="en-US" sz="1800" dirty="0">
                <a:solidFill>
                  <a:srgbClr val="FF0000"/>
                </a:solidFill>
              </a:rPr>
              <a:t>//number of slots in buffer</a:t>
            </a:r>
          </a:p>
          <a:p>
            <a:pPr marL="0" indent="0">
              <a:buNone/>
            </a:pPr>
            <a:r>
              <a:rPr lang="en-US" sz="2400" dirty="0" smtClean="0"/>
              <a:t>void producer (void)</a:t>
            </a:r>
          </a:p>
          <a:p>
            <a:pPr marL="0" indent="0">
              <a:buNone/>
            </a:pPr>
            <a:r>
              <a:rPr lang="en-US" sz="2400" dirty="0" smtClean="0"/>
              <a:t>{</a:t>
            </a:r>
          </a:p>
          <a:p>
            <a:pPr marL="0" indent="0">
              <a:buNone/>
            </a:pPr>
            <a:r>
              <a:rPr lang="en-US" sz="2400" dirty="0"/>
              <a:t>	</a:t>
            </a:r>
            <a:r>
              <a:rPr lang="en-US" sz="2400" dirty="0" err="1" smtClean="0"/>
              <a:t>int</a:t>
            </a:r>
            <a:r>
              <a:rPr lang="en-US" sz="2400" dirty="0" smtClean="0"/>
              <a:t> item;		</a:t>
            </a:r>
          </a:p>
          <a:p>
            <a:pPr marL="0" indent="0">
              <a:buNone/>
            </a:pPr>
            <a:r>
              <a:rPr lang="en-US" sz="2400" dirty="0"/>
              <a:t>	</a:t>
            </a:r>
            <a:r>
              <a:rPr lang="en-US" sz="2400" dirty="0" smtClean="0"/>
              <a:t>message m;			</a:t>
            </a:r>
            <a:r>
              <a:rPr lang="en-US" sz="1800" dirty="0">
                <a:solidFill>
                  <a:srgbClr val="FF0000"/>
                </a:solidFill>
              </a:rPr>
              <a:t>//message buffer</a:t>
            </a:r>
          </a:p>
          <a:p>
            <a:pPr marL="0" indent="0">
              <a:buNone/>
            </a:pPr>
            <a:r>
              <a:rPr lang="en-US" sz="2400" dirty="0"/>
              <a:t>	</a:t>
            </a:r>
            <a:r>
              <a:rPr lang="en-US" sz="2400" dirty="0" smtClean="0"/>
              <a:t>while (true)</a:t>
            </a:r>
          </a:p>
          <a:p>
            <a:pPr marL="0" indent="0">
              <a:buNone/>
            </a:pPr>
            <a:r>
              <a:rPr lang="en-US" sz="2400" dirty="0"/>
              <a:t>	</a:t>
            </a:r>
            <a:r>
              <a:rPr lang="en-US" sz="2400" dirty="0" smtClean="0"/>
              <a:t>{</a:t>
            </a:r>
          </a:p>
          <a:p>
            <a:pPr marL="0" indent="0">
              <a:buNone/>
            </a:pPr>
            <a:r>
              <a:rPr lang="en-US" sz="2400" dirty="0"/>
              <a:t>	</a:t>
            </a:r>
            <a:r>
              <a:rPr lang="en-US" sz="2400" dirty="0" smtClean="0"/>
              <a:t>item=</a:t>
            </a:r>
            <a:r>
              <a:rPr lang="en-US" sz="2400" dirty="0" err="1" smtClean="0"/>
              <a:t>produce_item</a:t>
            </a:r>
            <a:r>
              <a:rPr lang="en-US" sz="2400" dirty="0" smtClean="0"/>
              <a:t>();		</a:t>
            </a:r>
            <a:r>
              <a:rPr lang="en-US" sz="1800" dirty="0">
                <a:solidFill>
                  <a:srgbClr val="FF0000"/>
                </a:solidFill>
              </a:rPr>
              <a:t>//generate something to put in buffer</a:t>
            </a:r>
          </a:p>
          <a:p>
            <a:pPr marL="0" indent="0">
              <a:buNone/>
            </a:pPr>
            <a:r>
              <a:rPr lang="en-US" sz="2400" dirty="0"/>
              <a:t>	</a:t>
            </a:r>
            <a:r>
              <a:rPr lang="en-US" sz="2400" dirty="0" smtClean="0"/>
              <a:t>receive(consumer, &amp;m);	</a:t>
            </a:r>
            <a:r>
              <a:rPr lang="en-US" sz="1800" dirty="0">
                <a:solidFill>
                  <a:srgbClr val="FF0000"/>
                </a:solidFill>
              </a:rPr>
              <a:t>//wait for an empty to arrive</a:t>
            </a:r>
          </a:p>
          <a:p>
            <a:pPr marL="0" indent="0">
              <a:buNone/>
            </a:pPr>
            <a:r>
              <a:rPr lang="en-US" sz="2400" dirty="0"/>
              <a:t>	</a:t>
            </a:r>
            <a:r>
              <a:rPr lang="en-US" sz="2400" dirty="0" err="1" smtClean="0"/>
              <a:t>build_message</a:t>
            </a:r>
            <a:r>
              <a:rPr lang="en-US" sz="2400" dirty="0" smtClean="0"/>
              <a:t>(&amp;m, item);	</a:t>
            </a:r>
            <a:r>
              <a:rPr lang="en-US" sz="1800" dirty="0">
                <a:solidFill>
                  <a:srgbClr val="FF0000"/>
                </a:solidFill>
              </a:rPr>
              <a:t>//construct a message to send</a:t>
            </a:r>
          </a:p>
          <a:p>
            <a:pPr marL="0" indent="0">
              <a:buNone/>
            </a:pPr>
            <a:r>
              <a:rPr lang="en-US" sz="2400" dirty="0"/>
              <a:t>	</a:t>
            </a:r>
            <a:r>
              <a:rPr lang="en-US" sz="2400" dirty="0" smtClean="0"/>
              <a:t>send(consumer, &amp;m);		</a:t>
            </a:r>
            <a:r>
              <a:rPr lang="en-US" sz="1800" dirty="0">
                <a:solidFill>
                  <a:srgbClr val="FF0000"/>
                </a:solidFill>
              </a:rPr>
              <a:t>//send item to consumer</a:t>
            </a:r>
          </a:p>
          <a:p>
            <a:pPr marL="0" indent="0">
              <a:buNone/>
            </a:pPr>
            <a:r>
              <a:rPr lang="en-US" sz="2400" dirty="0"/>
              <a:t>	</a:t>
            </a:r>
            <a:r>
              <a:rPr lang="en-US" sz="2400" dirty="0" smtClean="0"/>
              <a:t>}}</a:t>
            </a:r>
            <a:endParaRPr lang="en-IN" sz="2400" dirty="0"/>
          </a:p>
        </p:txBody>
      </p:sp>
    </p:spTree>
    <p:extLst>
      <p:ext uri="{BB962C8B-B14F-4D97-AF65-F5344CB8AC3E}">
        <p14:creationId xmlns:p14="http://schemas.microsoft.com/office/powerpoint/2010/main" val="415044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Producer Consumer problem using message passing</a:t>
            </a:r>
          </a:p>
        </p:txBody>
      </p:sp>
      <p:sp>
        <p:nvSpPr>
          <p:cNvPr id="3" name="Content Placeholder 2"/>
          <p:cNvSpPr>
            <a:spLocks noGrp="1"/>
          </p:cNvSpPr>
          <p:nvPr>
            <p:ph idx="1"/>
          </p:nvPr>
        </p:nvSpPr>
        <p:spPr>
          <a:xfrm>
            <a:off x="838200" y="1479262"/>
            <a:ext cx="10515600" cy="4351338"/>
          </a:xfrm>
        </p:spPr>
        <p:txBody>
          <a:bodyPr/>
          <a:lstStyle/>
          <a:p>
            <a:pPr marL="0" indent="0">
              <a:buNone/>
            </a:pPr>
            <a:r>
              <a:rPr lang="en-US" sz="2400" dirty="0" smtClean="0"/>
              <a:t>void consumer (void)</a:t>
            </a:r>
          </a:p>
          <a:p>
            <a:pPr marL="0" indent="0">
              <a:buNone/>
            </a:pPr>
            <a:r>
              <a:rPr lang="en-US" sz="2400" dirty="0" smtClean="0"/>
              <a:t>{</a:t>
            </a:r>
          </a:p>
          <a:p>
            <a:pPr marL="0" indent="0">
              <a:buNone/>
            </a:pPr>
            <a:r>
              <a:rPr lang="en-US" sz="2400" dirty="0"/>
              <a:t>	</a:t>
            </a:r>
            <a:r>
              <a:rPr lang="en-US" sz="2400" dirty="0" err="1" smtClean="0"/>
              <a:t>int</a:t>
            </a:r>
            <a:r>
              <a:rPr lang="en-US" sz="2400" dirty="0" smtClean="0"/>
              <a:t> item, </a:t>
            </a:r>
            <a:r>
              <a:rPr lang="en-US" sz="2400" dirty="0" err="1" smtClean="0"/>
              <a:t>i</a:t>
            </a:r>
            <a:r>
              <a:rPr lang="en-US" sz="2400" dirty="0" smtClean="0"/>
              <a:t>;		</a:t>
            </a:r>
          </a:p>
          <a:p>
            <a:pPr marL="0" indent="0">
              <a:buNone/>
            </a:pPr>
            <a:r>
              <a:rPr lang="en-US" sz="2400" dirty="0"/>
              <a:t>	</a:t>
            </a:r>
            <a:r>
              <a:rPr lang="en-US" sz="2400" dirty="0" smtClean="0"/>
              <a:t>message m;</a:t>
            </a:r>
          </a:p>
          <a:p>
            <a:pPr marL="0" indent="0">
              <a:buNone/>
            </a:pPr>
            <a:r>
              <a:rPr lang="en-US" sz="2400" dirty="0"/>
              <a:t>	</a:t>
            </a:r>
            <a:r>
              <a:rPr lang="en-US" sz="2400" dirty="0" smtClean="0"/>
              <a:t>for (</a:t>
            </a:r>
            <a:r>
              <a:rPr lang="en-US" sz="2400" dirty="0" err="1" smtClean="0"/>
              <a:t>i</a:t>
            </a:r>
            <a:r>
              <a:rPr lang="en-US" sz="2400" dirty="0" smtClean="0"/>
              <a:t>=0; </a:t>
            </a:r>
            <a:r>
              <a:rPr lang="en-US" sz="2400" dirty="0" err="1" smtClean="0"/>
              <a:t>i</a:t>
            </a:r>
            <a:r>
              <a:rPr lang="en-US" sz="2400" dirty="0" smtClean="0"/>
              <a:t>&lt;N; </a:t>
            </a:r>
            <a:r>
              <a:rPr lang="en-US" sz="2400" dirty="0" err="1" smtClean="0"/>
              <a:t>i</a:t>
            </a:r>
            <a:r>
              <a:rPr lang="en-US" sz="2400" dirty="0" smtClean="0"/>
              <a:t>++) send (producer, &amp;m);</a:t>
            </a:r>
            <a:r>
              <a:rPr lang="en-US" sz="1800" dirty="0">
                <a:solidFill>
                  <a:srgbClr val="FF0000"/>
                </a:solidFill>
              </a:rPr>
              <a:t>//send N empties</a:t>
            </a:r>
          </a:p>
          <a:p>
            <a:pPr marL="0" indent="0">
              <a:buNone/>
            </a:pPr>
            <a:r>
              <a:rPr lang="en-US" sz="2400" dirty="0"/>
              <a:t>	</a:t>
            </a:r>
            <a:r>
              <a:rPr lang="en-US" sz="2400" dirty="0" smtClean="0"/>
              <a:t>while (true)			</a:t>
            </a:r>
          </a:p>
          <a:p>
            <a:pPr marL="0" indent="0">
              <a:buNone/>
            </a:pPr>
            <a:r>
              <a:rPr lang="en-US" sz="2400" dirty="0"/>
              <a:t>	</a:t>
            </a:r>
            <a:r>
              <a:rPr lang="en-US" sz="2400" dirty="0" smtClean="0"/>
              <a:t>{</a:t>
            </a:r>
          </a:p>
          <a:p>
            <a:pPr marL="0" indent="0">
              <a:buNone/>
            </a:pPr>
            <a:r>
              <a:rPr lang="en-US" sz="2400" dirty="0"/>
              <a:t>	</a:t>
            </a:r>
            <a:r>
              <a:rPr lang="en-US" sz="2400" dirty="0" smtClean="0"/>
              <a:t>receive (producer, &amp;m);	</a:t>
            </a:r>
            <a:r>
              <a:rPr lang="en-US" sz="1800" dirty="0">
                <a:solidFill>
                  <a:srgbClr val="FF0000"/>
                </a:solidFill>
              </a:rPr>
              <a:t>//get message containing item</a:t>
            </a:r>
          </a:p>
          <a:p>
            <a:pPr marL="0" indent="0">
              <a:buNone/>
            </a:pPr>
            <a:r>
              <a:rPr lang="en-US" sz="2400" dirty="0"/>
              <a:t>	</a:t>
            </a:r>
            <a:r>
              <a:rPr lang="en-US" sz="2400" dirty="0" smtClean="0"/>
              <a:t>item=</a:t>
            </a:r>
            <a:r>
              <a:rPr lang="en-US" sz="2400" dirty="0" err="1" smtClean="0"/>
              <a:t>extract_item</a:t>
            </a:r>
            <a:r>
              <a:rPr lang="en-US" sz="2400" dirty="0" smtClean="0"/>
              <a:t>(&amp;m);	</a:t>
            </a:r>
            <a:r>
              <a:rPr lang="en-US" sz="1800" dirty="0">
                <a:solidFill>
                  <a:srgbClr val="FF0000"/>
                </a:solidFill>
              </a:rPr>
              <a:t>//extract item from message</a:t>
            </a:r>
          </a:p>
          <a:p>
            <a:pPr marL="0" indent="0">
              <a:buNone/>
            </a:pPr>
            <a:r>
              <a:rPr lang="en-US" sz="2400" dirty="0"/>
              <a:t>	</a:t>
            </a:r>
            <a:r>
              <a:rPr lang="en-US" sz="2400" dirty="0" smtClean="0"/>
              <a:t>send (producer, &amp;m);		</a:t>
            </a:r>
            <a:r>
              <a:rPr lang="en-US" sz="1800" dirty="0">
                <a:solidFill>
                  <a:srgbClr val="FF0000"/>
                </a:solidFill>
              </a:rPr>
              <a:t>//send back empty reply</a:t>
            </a:r>
          </a:p>
          <a:p>
            <a:pPr marL="0" indent="0">
              <a:buNone/>
            </a:pPr>
            <a:r>
              <a:rPr lang="en-US" sz="2400" dirty="0"/>
              <a:t>	</a:t>
            </a:r>
            <a:r>
              <a:rPr lang="en-US" sz="2400" dirty="0" err="1" smtClean="0"/>
              <a:t>consume_item</a:t>
            </a:r>
            <a:r>
              <a:rPr lang="en-US" sz="2400" dirty="0" smtClean="0"/>
              <a:t> (item);		</a:t>
            </a:r>
            <a:r>
              <a:rPr lang="en-US" sz="1800" dirty="0">
                <a:solidFill>
                  <a:srgbClr val="FF0000"/>
                </a:solidFill>
              </a:rPr>
              <a:t>//do something with the item</a:t>
            </a:r>
          </a:p>
          <a:p>
            <a:pPr marL="0" indent="0">
              <a:buNone/>
            </a:pPr>
            <a:r>
              <a:rPr lang="en-US" sz="2400" dirty="0"/>
              <a:t>	</a:t>
            </a:r>
            <a:r>
              <a:rPr lang="en-US" sz="2400" dirty="0" smtClean="0"/>
              <a:t>}}</a:t>
            </a:r>
            <a:r>
              <a:rPr lang="en-US" sz="2400" dirty="0"/>
              <a:t>	</a:t>
            </a:r>
            <a:endParaRPr lang="en-US" sz="2400" dirty="0" smtClean="0"/>
          </a:p>
          <a:p>
            <a:pPr marL="0" indent="0">
              <a:buNone/>
            </a:pPr>
            <a:endParaRPr lang="en-IN" sz="2400" dirty="0"/>
          </a:p>
        </p:txBody>
      </p:sp>
    </p:spTree>
    <p:extLst>
      <p:ext uri="{BB962C8B-B14F-4D97-AF65-F5344CB8AC3E}">
        <p14:creationId xmlns:p14="http://schemas.microsoft.com/office/powerpoint/2010/main" val="47284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Dining Philosopher’s Problem</a:t>
            </a:r>
            <a:endParaRPr lang="en-IN" dirty="0"/>
          </a:p>
        </p:txBody>
      </p:sp>
      <p:sp>
        <p:nvSpPr>
          <p:cNvPr id="3" name="Text Placeholder 2"/>
          <p:cNvSpPr>
            <a:spLocks noGrp="1"/>
          </p:cNvSpPr>
          <p:nvPr>
            <p:ph type="body" idx="1"/>
          </p:nvPr>
        </p:nvSpPr>
        <p:spPr/>
        <p:txBody>
          <a:bodyPr/>
          <a:lstStyle/>
          <a:p>
            <a:pPr algn="just">
              <a:buFont typeface="Wingdings" panose="05000000000000000000" pitchFamily="2" charset="2"/>
              <a:buChar char="Ø"/>
            </a:pPr>
            <a:r>
              <a:rPr lang="en-IN" b="1" dirty="0" smtClean="0"/>
              <a:t>PROBLEM STATEMENT</a:t>
            </a:r>
          </a:p>
          <a:p>
            <a:pPr marL="342900" indent="-342900" algn="just">
              <a:buFont typeface="Arial" panose="020B0604020202020204" pitchFamily="34" charset="0"/>
              <a:buChar char="•"/>
            </a:pPr>
            <a:r>
              <a:rPr lang="en-US" dirty="0"/>
              <a:t>Consider there are </a:t>
            </a:r>
            <a:r>
              <a:rPr lang="en-US" dirty="0">
                <a:solidFill>
                  <a:srgbClr val="FF0000"/>
                </a:solidFill>
              </a:rPr>
              <a:t>five philosophers </a:t>
            </a:r>
            <a:r>
              <a:rPr lang="en-US" dirty="0"/>
              <a:t>sitting </a:t>
            </a:r>
          </a:p>
          <a:p>
            <a:pPr marL="0" indent="0" algn="just">
              <a:buNone/>
            </a:pPr>
            <a:r>
              <a:rPr lang="en-US" dirty="0" smtClean="0"/>
              <a:t>around </a:t>
            </a:r>
            <a:r>
              <a:rPr lang="en-US" dirty="0"/>
              <a:t>a circular dining table. </a:t>
            </a:r>
            <a:endParaRPr lang="en-US" dirty="0" smtClean="0"/>
          </a:p>
          <a:p>
            <a:pPr algn="just"/>
            <a:r>
              <a:rPr lang="en-US" dirty="0" smtClean="0"/>
              <a:t>The </a:t>
            </a:r>
            <a:r>
              <a:rPr lang="en-US" dirty="0"/>
              <a:t>dining table has </a:t>
            </a:r>
            <a:r>
              <a:rPr lang="en-US" dirty="0">
                <a:solidFill>
                  <a:srgbClr val="FF0000"/>
                </a:solidFill>
              </a:rPr>
              <a:t>five chopsticks </a:t>
            </a:r>
            <a:r>
              <a:rPr lang="en-US" dirty="0"/>
              <a:t>and a bowl of rice in the middle as shown in </a:t>
            </a:r>
            <a:r>
              <a:rPr lang="en-US" dirty="0" smtClean="0"/>
              <a:t>the figure</a:t>
            </a:r>
            <a:r>
              <a:rPr lang="en-US" dirty="0"/>
              <a:t>. </a:t>
            </a:r>
            <a:endParaRPr lang="en-US" dirty="0" smtClean="0"/>
          </a:p>
          <a:p>
            <a:pPr marL="342900" indent="-342900" algn="just">
              <a:buFont typeface="Arial" panose="020B0604020202020204" pitchFamily="34" charset="0"/>
              <a:buChar char="•"/>
            </a:pPr>
            <a:r>
              <a:rPr lang="en-US" dirty="0"/>
              <a:t>At any instant, a philosopher </a:t>
            </a:r>
            <a:r>
              <a:rPr lang="en-US" dirty="0">
                <a:solidFill>
                  <a:srgbClr val="FF0000"/>
                </a:solidFill>
              </a:rPr>
              <a:t>is either eating or thinking</a:t>
            </a:r>
            <a:r>
              <a:rPr lang="en-US" dirty="0"/>
              <a:t>. </a:t>
            </a:r>
          </a:p>
          <a:p>
            <a:pPr marL="342900" indent="-342900" algn="just">
              <a:buFont typeface="Arial" panose="020B0604020202020204" pitchFamily="34" charset="0"/>
              <a:buChar char="•"/>
            </a:pPr>
            <a:r>
              <a:rPr lang="en-US" dirty="0"/>
              <a:t>When a philosopher wants to eat, he uses </a:t>
            </a:r>
            <a:r>
              <a:rPr lang="en-US" dirty="0">
                <a:solidFill>
                  <a:srgbClr val="FF0000"/>
                </a:solidFill>
              </a:rPr>
              <a:t>two chopsticks</a:t>
            </a:r>
            <a:r>
              <a:rPr lang="en-US" dirty="0"/>
              <a:t> - one from their </a:t>
            </a:r>
            <a:r>
              <a:rPr lang="en-US" dirty="0">
                <a:solidFill>
                  <a:srgbClr val="FF0000"/>
                </a:solidFill>
              </a:rPr>
              <a:t>left</a:t>
            </a:r>
            <a:r>
              <a:rPr lang="en-US" dirty="0"/>
              <a:t> and one from their </a:t>
            </a:r>
            <a:r>
              <a:rPr lang="en-US" dirty="0">
                <a:solidFill>
                  <a:srgbClr val="FF0000"/>
                </a:solidFill>
              </a:rPr>
              <a:t>right</a:t>
            </a:r>
            <a:r>
              <a:rPr lang="en-US" dirty="0"/>
              <a:t>. </a:t>
            </a:r>
          </a:p>
          <a:p>
            <a:pPr marL="342900" indent="-342900" algn="just">
              <a:buFont typeface="Arial" panose="020B0604020202020204" pitchFamily="34" charset="0"/>
              <a:buChar char="•"/>
            </a:pPr>
            <a:r>
              <a:rPr lang="en-US" dirty="0"/>
              <a:t>When a philosopher wants to </a:t>
            </a:r>
            <a:r>
              <a:rPr lang="en-US" dirty="0">
                <a:solidFill>
                  <a:srgbClr val="FF0000"/>
                </a:solidFill>
              </a:rPr>
              <a:t>think</a:t>
            </a:r>
            <a:r>
              <a:rPr lang="en-US" dirty="0"/>
              <a:t>, he keeps </a:t>
            </a:r>
            <a:r>
              <a:rPr lang="en-US" dirty="0">
                <a:solidFill>
                  <a:srgbClr val="FF0000"/>
                </a:solidFill>
              </a:rPr>
              <a:t>down both chopsticks</a:t>
            </a:r>
            <a:r>
              <a:rPr lang="en-US" dirty="0"/>
              <a:t> at their original place</a:t>
            </a:r>
            <a:r>
              <a:rPr lang="en-US" dirty="0" smtClean="0"/>
              <a:t>.</a:t>
            </a:r>
            <a:endParaRPr lang="en-IN" b="1" dirty="0"/>
          </a:p>
        </p:txBody>
      </p:sp>
      <p:pic>
        <p:nvPicPr>
          <p:cNvPr id="4" name="Picture 5"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3672" y="0"/>
            <a:ext cx="3588327" cy="344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0229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482436"/>
            <a:ext cx="4177145" cy="5043796"/>
          </a:xfrm>
        </p:spPr>
        <p:txBody>
          <a:bodyPr/>
          <a:lstStyle/>
          <a:p>
            <a:pPr>
              <a:buFont typeface="Wingdings" panose="05000000000000000000" pitchFamily="2" charset="2"/>
              <a:buChar char="Ø"/>
              <a:tabLst>
                <a:tab pos="1365250" algn="l"/>
                <a:tab pos="1538288" algn="l"/>
              </a:tabLst>
            </a:pPr>
            <a:r>
              <a:rPr lang="en-US" sz="2000" dirty="0"/>
              <a:t>The case of 5 philosophers (and </a:t>
            </a:r>
            <a:r>
              <a:rPr lang="en-US" sz="2000" dirty="0">
                <a:solidFill>
                  <a:srgbClr val="3366FF"/>
                </a:solidFill>
              </a:rPr>
              <a:t>5 chopsticks only</a:t>
            </a:r>
            <a:r>
              <a:rPr lang="en-US" sz="2000" dirty="0"/>
              <a:t>)</a:t>
            </a:r>
          </a:p>
          <a:p>
            <a:pPr lvl="1">
              <a:tabLst>
                <a:tab pos="1365250" algn="l"/>
                <a:tab pos="1538288" algn="l"/>
              </a:tabLst>
            </a:pPr>
            <a:r>
              <a:rPr lang="en-US" sz="2000" dirty="0"/>
              <a:t>Shared data </a:t>
            </a:r>
          </a:p>
          <a:p>
            <a:pPr lvl="2">
              <a:buFont typeface="Arial" panose="020B0604020202020204" pitchFamily="34" charset="0"/>
              <a:buChar char="•"/>
              <a:tabLst>
                <a:tab pos="1365250" algn="l"/>
                <a:tab pos="1538288" algn="l"/>
              </a:tabLst>
            </a:pPr>
            <a:r>
              <a:rPr lang="en-US" dirty="0"/>
              <a:t>Bowl of rice (data set)</a:t>
            </a:r>
          </a:p>
          <a:p>
            <a:pPr lvl="2">
              <a:buFont typeface="Arial" panose="020B0604020202020204" pitchFamily="34" charset="0"/>
              <a:buChar char="•"/>
              <a:tabLst>
                <a:tab pos="1365250" algn="l"/>
                <a:tab pos="1538288" algn="l"/>
              </a:tabLst>
            </a:pPr>
            <a:r>
              <a:rPr lang="en-US" dirty="0"/>
              <a:t>Semaphore </a:t>
            </a:r>
            <a:r>
              <a:rPr lang="en-US" dirty="0">
                <a:solidFill>
                  <a:srgbClr val="FF0000"/>
                </a:solidFill>
              </a:rPr>
              <a:t>chopstick [5]</a:t>
            </a:r>
            <a:r>
              <a:rPr lang="en-US" dirty="0"/>
              <a:t> initialized to 1 (free</a:t>
            </a:r>
            <a:r>
              <a:rPr lang="en-US" dirty="0" smtClean="0"/>
              <a:t>)</a:t>
            </a:r>
          </a:p>
          <a:p>
            <a:pPr marL="914400" lvl="2" indent="0">
              <a:buNone/>
              <a:tabLst>
                <a:tab pos="1365250" algn="l"/>
                <a:tab pos="1538288" algn="l"/>
              </a:tabLst>
            </a:pPr>
            <a:endParaRPr lang="en-US" dirty="0" smtClean="0"/>
          </a:p>
          <a:p>
            <a:pPr>
              <a:buFont typeface="Wingdings" panose="05000000000000000000" pitchFamily="2" charset="2"/>
              <a:buChar char="Ø"/>
              <a:tabLst>
                <a:tab pos="1365250" algn="l"/>
                <a:tab pos="1538288" algn="l"/>
              </a:tabLst>
            </a:pPr>
            <a:r>
              <a:rPr lang="en-US" sz="2000" b="1" dirty="0" smtClean="0"/>
              <a:t>Observation: </a:t>
            </a:r>
            <a:r>
              <a:rPr lang="en-US" sz="2000" dirty="0" smtClean="0"/>
              <a:t>O</a:t>
            </a:r>
            <a:r>
              <a:rPr lang="en-US" altLang="ja-JP" sz="2000" dirty="0" smtClean="0"/>
              <a:t>ccasionally </a:t>
            </a:r>
            <a:r>
              <a:rPr lang="en-US" altLang="ja-JP" sz="2000" dirty="0"/>
              <a:t>try to pick up 2 chopsticks (left and right) to eat from bowl </a:t>
            </a:r>
          </a:p>
          <a:p>
            <a:pPr lvl="1">
              <a:buFont typeface="Arial" panose="020B0604020202020204" pitchFamily="34" charset="0"/>
              <a:buChar char="•"/>
              <a:tabLst>
                <a:tab pos="1365250" algn="l"/>
                <a:tab pos="1538288" algn="l"/>
              </a:tabLst>
            </a:pPr>
            <a:r>
              <a:rPr lang="en-US" altLang="ja-JP" sz="2000" dirty="0"/>
              <a:t>One chopstick at a time</a:t>
            </a:r>
          </a:p>
          <a:p>
            <a:pPr lvl="1">
              <a:buFont typeface="Arial" panose="020B0604020202020204" pitchFamily="34" charset="0"/>
              <a:buChar char="•"/>
              <a:tabLst>
                <a:tab pos="1365250" algn="l"/>
                <a:tab pos="1538288" algn="l"/>
              </a:tabLst>
            </a:pPr>
            <a:r>
              <a:rPr lang="en-US" sz="2000" dirty="0"/>
              <a:t>Need </a:t>
            </a:r>
            <a:r>
              <a:rPr lang="en-US" sz="2000" dirty="0">
                <a:solidFill>
                  <a:srgbClr val="3366FF"/>
                </a:solidFill>
              </a:rPr>
              <a:t>both</a:t>
            </a:r>
            <a:r>
              <a:rPr lang="en-US" sz="2000" dirty="0"/>
              <a:t> chopsticks to eat, then release </a:t>
            </a:r>
            <a:r>
              <a:rPr lang="en-US" sz="2000" dirty="0">
                <a:solidFill>
                  <a:srgbClr val="3366FF"/>
                </a:solidFill>
              </a:rPr>
              <a:t>both</a:t>
            </a:r>
            <a:r>
              <a:rPr lang="en-US" sz="2000" dirty="0"/>
              <a:t> when done</a:t>
            </a:r>
          </a:p>
          <a:p>
            <a:pPr lvl="1">
              <a:buFont typeface="Arial" panose="020B0604020202020204" pitchFamily="34" charset="0"/>
              <a:buChar char="•"/>
              <a:tabLst>
                <a:tab pos="1365250" algn="l"/>
                <a:tab pos="1538288" algn="l"/>
              </a:tabLst>
            </a:pPr>
            <a:r>
              <a:rPr lang="en-US" sz="2000" b="1" dirty="0"/>
              <a:t>Problem: </a:t>
            </a:r>
            <a:r>
              <a:rPr lang="en-US" sz="2000" dirty="0"/>
              <a:t>not enough chopsticks for all</a:t>
            </a:r>
          </a:p>
          <a:p>
            <a:pPr lvl="2">
              <a:buFont typeface="Wingdings" panose="05000000000000000000" pitchFamily="2" charset="2"/>
              <a:buChar char="§"/>
              <a:tabLst>
                <a:tab pos="1365250" algn="l"/>
                <a:tab pos="1538288" algn="l"/>
              </a:tabLst>
            </a:pPr>
            <a:r>
              <a:rPr lang="en-US" dirty="0"/>
              <a:t>N philosophes and N chopsticks (</a:t>
            </a:r>
            <a:r>
              <a:rPr lang="en-US" dirty="0">
                <a:solidFill>
                  <a:srgbClr val="3366FF"/>
                </a:solidFill>
              </a:rPr>
              <a:t>not 2N</a:t>
            </a:r>
            <a:r>
              <a:rPr lang="en-US" dirty="0"/>
              <a:t>)</a:t>
            </a:r>
          </a:p>
          <a:p>
            <a:pPr>
              <a:buFont typeface="Arial" panose="020B0604020202020204" pitchFamily="34" charset="0"/>
              <a:buChar char="•"/>
              <a:tabLst>
                <a:tab pos="1365250" algn="l"/>
                <a:tab pos="1538288" algn="l"/>
              </a:tabLst>
            </a:pPr>
            <a:endParaRPr lang="en-US" sz="2400" dirty="0"/>
          </a:p>
          <a:p>
            <a:endParaRPr lang="en-IN" sz="2400" dirty="0"/>
          </a:p>
        </p:txBody>
      </p:sp>
      <p:sp>
        <p:nvSpPr>
          <p:cNvPr id="4" name="Rectangle 3"/>
          <p:cNvSpPr/>
          <p:nvPr/>
        </p:nvSpPr>
        <p:spPr>
          <a:xfrm>
            <a:off x="5015344" y="1859414"/>
            <a:ext cx="7176656" cy="3083921"/>
          </a:xfrm>
          <a:prstGeom prst="rect">
            <a:avLst/>
          </a:prstGeom>
        </p:spPr>
        <p:txBody>
          <a:bodyPr wrap="square">
            <a:spAutoFit/>
          </a:bodyPr>
          <a:lstStyle/>
          <a:p>
            <a:pPr marL="285750" indent="-285750">
              <a:lnSpc>
                <a:spcPct val="90000"/>
              </a:lnSpc>
              <a:buFont typeface="Wingdings" panose="05000000000000000000" pitchFamily="2" charset="2"/>
              <a:buChar char="Ø"/>
              <a:tabLst>
                <a:tab pos="1709738" algn="l"/>
                <a:tab pos="2001838" algn="l"/>
                <a:tab pos="2227263" algn="l"/>
                <a:tab pos="2454275" algn="l"/>
              </a:tabLst>
              <a:defRPr/>
            </a:pPr>
            <a:r>
              <a:rPr lang="en-US" b="1" dirty="0">
                <a:ea typeface="MS PGothic" charset="0"/>
              </a:rPr>
              <a:t>The structure of Philosopher</a:t>
            </a:r>
            <a:r>
              <a:rPr lang="en-US" b="1" i="1" dirty="0">
                <a:solidFill>
                  <a:srgbClr val="0000FF"/>
                </a:solidFill>
                <a:ea typeface="MS PGothic" charset="0"/>
              </a:rPr>
              <a:t> i</a:t>
            </a:r>
            <a:r>
              <a:rPr lang="en-US" b="1" dirty="0">
                <a:ea typeface="MS PGothic" charset="0"/>
              </a:rPr>
              <a:t>:</a:t>
            </a: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3366FF"/>
                </a:solidFill>
                <a:latin typeface="Courier New" charset="0"/>
                <a:ea typeface="ＭＳ Ｐゴシック" charset="0"/>
                <a:cs typeface="ＭＳ Ｐゴシック" charset="0"/>
              </a:rPr>
              <a:t>while</a:t>
            </a:r>
            <a:r>
              <a:rPr lang="en-US" b="1" dirty="0">
                <a:solidFill>
                  <a:srgbClr val="000000"/>
                </a:solidFill>
                <a:latin typeface="Courier New" charset="0"/>
                <a:ea typeface="ＭＳ Ｐゴシック" charset="0"/>
                <a:cs typeface="ＭＳ Ｐゴシック" charset="0"/>
              </a:rPr>
              <a:t> (</a:t>
            </a:r>
            <a:r>
              <a:rPr lang="en-US" b="1" dirty="0">
                <a:solidFill>
                  <a:srgbClr val="3366FF"/>
                </a:solidFill>
                <a:latin typeface="Courier New" charset="0"/>
                <a:ea typeface="ＭＳ Ｐゴシック" charset="0"/>
                <a:cs typeface="ＭＳ Ｐゴシック" charset="0"/>
              </a:rPr>
              <a:t>true</a:t>
            </a:r>
            <a:r>
              <a:rPr lang="en-US" b="1" dirty="0">
                <a:solidFill>
                  <a:srgbClr val="000000"/>
                </a:solidFill>
                <a:latin typeface="Courier New" charset="0"/>
                <a:ea typeface="ＭＳ Ｐゴシック" charset="0"/>
                <a:cs typeface="ＭＳ Ｐゴシック" charset="0"/>
              </a:rPr>
              <a:t>) { </a:t>
            </a: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000000"/>
                </a:solidFill>
                <a:latin typeface="Courier New" charset="0"/>
                <a:ea typeface="ＭＳ Ｐゴシック" charset="0"/>
                <a:cs typeface="ＭＳ Ｐゴシック" charset="0"/>
              </a:rPr>
              <a:t>	wait (chopstick[</a:t>
            </a:r>
            <a:r>
              <a:rPr lang="en-US" b="1" dirty="0" err="1">
                <a:solidFill>
                  <a:srgbClr val="000000"/>
                </a:solidFill>
                <a:latin typeface="Courier New" charset="0"/>
                <a:ea typeface="ＭＳ Ｐゴシック" charset="0"/>
                <a:cs typeface="ＭＳ Ｐゴシック" charset="0"/>
              </a:rPr>
              <a:t>i</a:t>
            </a:r>
            <a:r>
              <a:rPr lang="en-US" b="1" dirty="0">
                <a:solidFill>
                  <a:srgbClr val="000000"/>
                </a:solidFill>
                <a:latin typeface="Courier New" charset="0"/>
                <a:ea typeface="ＭＳ Ｐゴシック" charset="0"/>
                <a:cs typeface="ＭＳ Ｐゴシック" charset="0"/>
              </a:rPr>
              <a:t>]);  </a:t>
            </a:r>
            <a:r>
              <a:rPr lang="en-US" b="1" dirty="0">
                <a:solidFill>
                  <a:srgbClr val="7F7F7F"/>
                </a:solidFill>
                <a:ea typeface="ＭＳ Ｐゴシック" charset="0"/>
                <a:cs typeface="Helvetica"/>
              </a:rPr>
              <a:t>// wait to get the left stick</a:t>
            </a: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000000"/>
                </a:solidFill>
                <a:latin typeface="Courier New" charset="0"/>
                <a:ea typeface="ＭＳ Ｐゴシック" charset="0"/>
                <a:cs typeface="ＭＳ Ｐゴシック" charset="0"/>
              </a:rPr>
              <a:t>	wait (chopstick[(</a:t>
            </a:r>
            <a:r>
              <a:rPr lang="en-US" b="1" dirty="0" err="1">
                <a:solidFill>
                  <a:srgbClr val="000000"/>
                </a:solidFill>
                <a:latin typeface="Courier New" charset="0"/>
                <a:ea typeface="ＭＳ Ｐゴシック" charset="0"/>
                <a:cs typeface="ＭＳ Ｐゴシック" charset="0"/>
              </a:rPr>
              <a:t>i</a:t>
            </a:r>
            <a:r>
              <a:rPr lang="en-US" b="1" dirty="0">
                <a:solidFill>
                  <a:srgbClr val="000000"/>
                </a:solidFill>
                <a:latin typeface="Courier New" charset="0"/>
                <a:ea typeface="ＭＳ Ｐゴシック" charset="0"/>
                <a:cs typeface="ＭＳ Ｐゴシック" charset="0"/>
              </a:rPr>
              <a:t> + 1) % 5]); </a:t>
            </a:r>
            <a:r>
              <a:rPr lang="en-US" b="1" dirty="0">
                <a:solidFill>
                  <a:schemeClr val="bg1">
                    <a:lumMod val="50000"/>
                  </a:schemeClr>
                </a:solidFill>
                <a:ea typeface="ＭＳ Ｐゴシック" charset="0"/>
                <a:cs typeface="Helvetica"/>
              </a:rPr>
              <a:t>// get the right</a:t>
            </a: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000000"/>
                </a:solidFill>
                <a:latin typeface="Courier New" charset="0"/>
                <a:ea typeface="ＭＳ Ｐゴシック" charset="0"/>
                <a:cs typeface="ＭＳ Ｐゴシック" charset="0"/>
              </a:rPr>
              <a:t>	</a:t>
            </a: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000000"/>
                </a:solidFill>
                <a:latin typeface="Courier New" charset="0"/>
                <a:ea typeface="ＭＳ Ｐゴシック" charset="0"/>
                <a:cs typeface="ＭＳ Ｐゴシック" charset="0"/>
              </a:rPr>
              <a:t>	//  eat</a:t>
            </a:r>
          </a:p>
          <a:p>
            <a:pPr marL="1195388" lvl="2" indent="-338138">
              <a:lnSpc>
                <a:spcPct val="90000"/>
              </a:lnSpc>
              <a:buFont typeface="Webdings" charset="0"/>
              <a:buNone/>
              <a:tabLst>
                <a:tab pos="1709738" algn="l"/>
                <a:tab pos="2001838" algn="l"/>
                <a:tab pos="2227263" algn="l"/>
                <a:tab pos="2454275" algn="l"/>
              </a:tabLst>
              <a:defRPr/>
            </a:pPr>
            <a:endParaRPr lang="en-US" b="1" dirty="0">
              <a:solidFill>
                <a:srgbClr val="000000"/>
              </a:solidFill>
              <a:latin typeface="Courier New" charset="0"/>
              <a:ea typeface="ＭＳ Ｐゴシック" charset="0"/>
              <a:cs typeface="ＭＳ Ｐゴシック" charset="0"/>
            </a:endParaRP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000000"/>
                </a:solidFill>
                <a:latin typeface="Courier New" charset="0"/>
                <a:ea typeface="ＭＳ Ｐゴシック" charset="0"/>
                <a:cs typeface="ＭＳ Ｐゴシック" charset="0"/>
              </a:rPr>
              <a:t>	signal (chopstick[</a:t>
            </a:r>
            <a:r>
              <a:rPr lang="en-US" b="1" dirty="0" err="1">
                <a:solidFill>
                  <a:srgbClr val="000000"/>
                </a:solidFill>
                <a:latin typeface="Courier New" charset="0"/>
                <a:ea typeface="ＭＳ Ｐゴシック" charset="0"/>
                <a:cs typeface="ＭＳ Ｐゴシック" charset="0"/>
              </a:rPr>
              <a:t>i</a:t>
            </a:r>
            <a:r>
              <a:rPr lang="en-US" b="1" dirty="0">
                <a:solidFill>
                  <a:srgbClr val="000000"/>
                </a:solidFill>
                <a:latin typeface="Courier New" charset="0"/>
                <a:ea typeface="ＭＳ Ｐゴシック" charset="0"/>
                <a:cs typeface="ＭＳ Ｐゴシック" charset="0"/>
              </a:rPr>
              <a:t>]);</a:t>
            </a: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000000"/>
                </a:solidFill>
                <a:latin typeface="Courier New" charset="0"/>
                <a:ea typeface="ＭＳ Ｐゴシック" charset="0"/>
                <a:cs typeface="ＭＳ Ｐゴシック" charset="0"/>
              </a:rPr>
              <a:t>	signal (chopstick[(</a:t>
            </a:r>
            <a:r>
              <a:rPr lang="en-US" b="1" dirty="0" err="1">
                <a:solidFill>
                  <a:srgbClr val="000000"/>
                </a:solidFill>
                <a:latin typeface="Courier New" charset="0"/>
                <a:ea typeface="ＭＳ Ｐゴシック" charset="0"/>
                <a:cs typeface="ＭＳ Ｐゴシック" charset="0"/>
              </a:rPr>
              <a:t>i</a:t>
            </a:r>
            <a:r>
              <a:rPr lang="en-US" b="1" dirty="0">
                <a:solidFill>
                  <a:srgbClr val="000000"/>
                </a:solidFill>
                <a:latin typeface="Courier New" charset="0"/>
                <a:ea typeface="ＭＳ Ｐゴシック" charset="0"/>
                <a:cs typeface="ＭＳ Ｐゴシック" charset="0"/>
              </a:rPr>
              <a:t> + 1) % 5]);</a:t>
            </a: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000000"/>
                </a:solidFill>
                <a:latin typeface="Courier New" charset="0"/>
                <a:ea typeface="ＭＳ Ｐゴシック" charset="0"/>
                <a:cs typeface="ＭＳ Ｐゴシック" charset="0"/>
              </a:rPr>
              <a:t>	</a:t>
            </a: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000000"/>
                </a:solidFill>
                <a:latin typeface="Courier New" charset="0"/>
                <a:ea typeface="ＭＳ Ｐゴシック" charset="0"/>
                <a:cs typeface="ＭＳ Ｐゴシック" charset="0"/>
              </a:rPr>
              <a:t>  //  think  ////////////////////</a:t>
            </a:r>
          </a:p>
          <a:p>
            <a:pPr marL="1195388" lvl="2" indent="-338138">
              <a:lnSpc>
                <a:spcPct val="90000"/>
              </a:lnSpc>
              <a:buFont typeface="Webdings" charset="0"/>
              <a:buNone/>
              <a:tabLst>
                <a:tab pos="1709738" algn="l"/>
                <a:tab pos="2001838" algn="l"/>
                <a:tab pos="2227263" algn="l"/>
                <a:tab pos="2454275" algn="l"/>
              </a:tabLst>
              <a:defRPr/>
            </a:pPr>
            <a:r>
              <a:rPr lang="en-US" b="1" dirty="0">
                <a:solidFill>
                  <a:srgbClr val="000000"/>
                </a:solidFill>
                <a:latin typeface="Courier New" charset="0"/>
                <a:ea typeface="ＭＳ Ｐゴシック" charset="0"/>
                <a:cs typeface="ＭＳ Ｐゴシック" charset="0"/>
              </a:rPr>
              <a:t>};</a:t>
            </a:r>
            <a:endParaRPr lang="en-US" b="1" dirty="0">
              <a:solidFill>
                <a:srgbClr val="0000FF"/>
              </a:solidFill>
              <a:latin typeface="Courier New" charset="0"/>
              <a:ea typeface="ＭＳ Ｐゴシック" charset="0"/>
              <a:cs typeface="ＭＳ Ｐゴシック" charset="0"/>
            </a:endParaRPr>
          </a:p>
        </p:txBody>
      </p:sp>
    </p:spTree>
    <p:extLst>
      <p:ext uri="{BB962C8B-B14F-4D97-AF65-F5344CB8AC3E}">
        <p14:creationId xmlns:p14="http://schemas.microsoft.com/office/powerpoint/2010/main" val="21428516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342900" indent="-342900" algn="just">
              <a:buFont typeface="Arial" panose="020B0604020202020204" pitchFamily="34" charset="0"/>
              <a:buChar char="•"/>
            </a:pPr>
            <a:r>
              <a:rPr lang="en-US" sz="2400" dirty="0"/>
              <a:t>When a philosopher wants to eat the rice, he </a:t>
            </a:r>
            <a:r>
              <a:rPr lang="en-US" sz="2400" dirty="0">
                <a:solidFill>
                  <a:srgbClr val="FF0000"/>
                </a:solidFill>
              </a:rPr>
              <a:t>will wait for the chopstick </a:t>
            </a:r>
            <a:r>
              <a:rPr lang="en-US" sz="2400" dirty="0"/>
              <a:t>at his </a:t>
            </a:r>
            <a:r>
              <a:rPr lang="en-US" sz="2400" dirty="0">
                <a:solidFill>
                  <a:srgbClr val="FF0000"/>
                </a:solidFill>
              </a:rPr>
              <a:t>left</a:t>
            </a:r>
            <a:r>
              <a:rPr lang="en-US" sz="2400" dirty="0"/>
              <a:t> and picks up that chopstick. </a:t>
            </a:r>
          </a:p>
          <a:p>
            <a:pPr marL="342900" indent="-342900" algn="just">
              <a:buFont typeface="Arial" panose="020B0604020202020204" pitchFamily="34" charset="0"/>
              <a:buChar char="•"/>
            </a:pPr>
            <a:r>
              <a:rPr lang="en-US" sz="2400" dirty="0"/>
              <a:t>Then he waits for the </a:t>
            </a:r>
            <a:r>
              <a:rPr lang="en-US" sz="2400" dirty="0">
                <a:solidFill>
                  <a:srgbClr val="FF0000"/>
                </a:solidFill>
              </a:rPr>
              <a:t>right</a:t>
            </a:r>
            <a:r>
              <a:rPr lang="en-US" sz="2400" dirty="0"/>
              <a:t> chopstick to be </a:t>
            </a:r>
            <a:r>
              <a:rPr lang="en-US" sz="2400" dirty="0">
                <a:solidFill>
                  <a:srgbClr val="FF0000"/>
                </a:solidFill>
              </a:rPr>
              <a:t>available</a:t>
            </a:r>
            <a:r>
              <a:rPr lang="en-US" sz="2400" dirty="0"/>
              <a:t>, and then </a:t>
            </a:r>
            <a:r>
              <a:rPr lang="en-US" sz="2400" dirty="0">
                <a:solidFill>
                  <a:srgbClr val="FF0000"/>
                </a:solidFill>
              </a:rPr>
              <a:t>picks it</a:t>
            </a:r>
            <a:r>
              <a:rPr lang="en-US" sz="2400" dirty="0"/>
              <a:t> too</a:t>
            </a:r>
            <a:r>
              <a:rPr lang="en-US" sz="2400" dirty="0" smtClean="0"/>
              <a:t>.</a:t>
            </a:r>
            <a:endParaRPr lang="en-US" sz="2400" dirty="0"/>
          </a:p>
          <a:p>
            <a:pPr marL="342900" indent="-342900" algn="just">
              <a:buFont typeface="Arial" panose="020B0604020202020204" pitchFamily="34" charset="0"/>
              <a:buChar char="•"/>
            </a:pPr>
            <a:r>
              <a:rPr lang="en-US" sz="2400" dirty="0">
                <a:solidFill>
                  <a:srgbClr val="FF0000"/>
                </a:solidFill>
              </a:rPr>
              <a:t>After eating</a:t>
            </a:r>
            <a:r>
              <a:rPr lang="en-US" sz="2400" dirty="0"/>
              <a:t>, he puts both the chopsticks down</a:t>
            </a:r>
            <a:r>
              <a:rPr lang="en-US" sz="2400" dirty="0" smtClean="0"/>
              <a:t>.</a:t>
            </a:r>
          </a:p>
          <a:p>
            <a:pPr marL="342900" indent="-342900" algn="just">
              <a:buFont typeface="Arial" panose="020B0604020202020204" pitchFamily="34" charset="0"/>
              <a:buChar char="•"/>
            </a:pPr>
            <a:endParaRPr lang="en-US" sz="2400" dirty="0"/>
          </a:p>
          <a:p>
            <a:pPr marL="0" indent="0" algn="just">
              <a:buNone/>
            </a:pPr>
            <a:r>
              <a:rPr lang="en-IN" b="1" dirty="0" smtClean="0"/>
              <a:t>Problem: </a:t>
            </a:r>
            <a:r>
              <a:rPr lang="en-US" dirty="0" smtClean="0">
                <a:solidFill>
                  <a:srgbClr val="FF0000"/>
                </a:solidFill>
              </a:rPr>
              <a:t>If all </a:t>
            </a:r>
            <a:r>
              <a:rPr lang="en-US" dirty="0">
                <a:solidFill>
                  <a:srgbClr val="FF0000"/>
                </a:solidFill>
              </a:rPr>
              <a:t>five philosophers are hungry simultaneously</a:t>
            </a:r>
            <a:r>
              <a:rPr lang="en-US" dirty="0"/>
              <a:t>, and each of them </a:t>
            </a:r>
            <a:r>
              <a:rPr lang="en-US" dirty="0">
                <a:solidFill>
                  <a:srgbClr val="FF0000"/>
                </a:solidFill>
              </a:rPr>
              <a:t>pickup one chopstick</a:t>
            </a:r>
            <a:r>
              <a:rPr lang="en-US" dirty="0"/>
              <a:t>, then a </a:t>
            </a:r>
            <a:r>
              <a:rPr lang="en-US" dirty="0">
                <a:solidFill>
                  <a:srgbClr val="FF0000"/>
                </a:solidFill>
              </a:rPr>
              <a:t>deadlock</a:t>
            </a:r>
            <a:r>
              <a:rPr lang="en-US" dirty="0"/>
              <a:t> situation occurs because they will be waiting for another chopstick forever. </a:t>
            </a:r>
          </a:p>
          <a:p>
            <a:pPr marL="0" indent="0">
              <a:buNone/>
            </a:pPr>
            <a:endParaRPr lang="en-IN" b="1" dirty="0"/>
          </a:p>
        </p:txBody>
      </p:sp>
    </p:spTree>
    <p:extLst>
      <p:ext uri="{BB962C8B-B14F-4D97-AF65-F5344CB8AC3E}">
        <p14:creationId xmlns:p14="http://schemas.microsoft.com/office/powerpoint/2010/main" val="397569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Race Condition</a:t>
            </a:r>
            <a:endParaRPr lang="en-US" dirty="0"/>
          </a:p>
        </p:txBody>
      </p:sp>
      <p:sp>
        <p:nvSpPr>
          <p:cNvPr id="14" name="Content Placeholder 13"/>
          <p:cNvSpPr>
            <a:spLocks noGrp="1"/>
          </p:cNvSpPr>
          <p:nvPr>
            <p:ph idx="1"/>
          </p:nvPr>
        </p:nvSpPr>
        <p:spPr/>
        <p:txBody>
          <a:bodyPr/>
          <a:lstStyle/>
          <a:p>
            <a:r>
              <a:rPr lang="en-US" dirty="0"/>
              <a:t>Print spooler directory example : Two processes want to access </a:t>
            </a:r>
            <a:br>
              <a:rPr lang="en-US" dirty="0"/>
            </a:br>
            <a:r>
              <a:rPr lang="en-US" dirty="0"/>
              <a:t>shared memory at the same time.</a:t>
            </a:r>
          </a:p>
          <a:p>
            <a:endParaRPr lang="en-US" dirty="0"/>
          </a:p>
        </p:txBody>
      </p:sp>
      <p:pic>
        <p:nvPicPr>
          <p:cNvPr id="25" name="Picture 6" descr="D:\b\b4\IBM\02-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465" y="2708564"/>
            <a:ext cx="529107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572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a:buFont typeface="Wingdings" panose="05000000000000000000" pitchFamily="2" charset="2"/>
              <a:buChar char="Ø"/>
            </a:pPr>
            <a:r>
              <a:rPr lang="en-US" b="1" i="1" dirty="0"/>
              <a:t>The possible solutions for this are:</a:t>
            </a:r>
          </a:p>
          <a:p>
            <a:pPr marL="342900" indent="-342900" algn="just">
              <a:buFont typeface="Arial" panose="020B0604020202020204" pitchFamily="34" charset="0"/>
              <a:buChar char="•"/>
            </a:pPr>
            <a:r>
              <a:rPr lang="en-US" dirty="0"/>
              <a:t>A philosopher </a:t>
            </a:r>
            <a:r>
              <a:rPr lang="en-US" dirty="0">
                <a:solidFill>
                  <a:srgbClr val="FF0000"/>
                </a:solidFill>
              </a:rPr>
              <a:t>must be allowed</a:t>
            </a:r>
            <a:r>
              <a:rPr lang="en-US" dirty="0"/>
              <a:t> to pick up the chopsticks only if </a:t>
            </a:r>
            <a:r>
              <a:rPr lang="en-US" dirty="0">
                <a:solidFill>
                  <a:srgbClr val="FF0000"/>
                </a:solidFill>
              </a:rPr>
              <a:t>both the left and right chopsticks are available.</a:t>
            </a:r>
            <a:r>
              <a:rPr lang="en-US" dirty="0"/>
              <a:t> </a:t>
            </a:r>
          </a:p>
          <a:p>
            <a:pPr marL="342900" indent="-342900" algn="just">
              <a:buFont typeface="Arial" panose="020B0604020202020204" pitchFamily="34" charset="0"/>
              <a:buChar char="•"/>
            </a:pPr>
            <a:r>
              <a:rPr lang="en-US" dirty="0"/>
              <a:t>Allow </a:t>
            </a:r>
            <a:r>
              <a:rPr lang="en-US" dirty="0">
                <a:solidFill>
                  <a:srgbClr val="FF0000"/>
                </a:solidFill>
              </a:rPr>
              <a:t>only four philosophers </a:t>
            </a:r>
            <a:r>
              <a:rPr lang="en-US" dirty="0"/>
              <a:t>starts eating. That way, if all the four philosophers pick up four chopsticks, there will be one chopstick left on the table. So, one philosopher can start eating and eventually, two chopsticks will be available. In this way, deadlocks can be avoided.</a:t>
            </a:r>
          </a:p>
          <a:p>
            <a:endParaRPr lang="en-IN" dirty="0"/>
          </a:p>
        </p:txBody>
      </p:sp>
    </p:spTree>
    <p:extLst>
      <p:ext uri="{BB962C8B-B14F-4D97-AF65-F5344CB8AC3E}">
        <p14:creationId xmlns:p14="http://schemas.microsoft.com/office/powerpoint/2010/main" val="26302841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Text Placeholder 2"/>
          <p:cNvSpPr>
            <a:spLocks noGrp="1"/>
          </p:cNvSpPr>
          <p:nvPr>
            <p:ph type="body" idx="1"/>
          </p:nvPr>
        </p:nvSpPr>
        <p:spPr>
          <a:xfrm>
            <a:off x="838200" y="1562389"/>
            <a:ext cx="10515600" cy="4351338"/>
          </a:xfrm>
        </p:spPr>
        <p:txBody>
          <a:bodyPr/>
          <a:lstStyle/>
          <a:p>
            <a:pPr algn="just"/>
            <a:r>
              <a:rPr lang="en-IN" dirty="0"/>
              <a:t>This solution uses only </a:t>
            </a:r>
            <a:r>
              <a:rPr lang="en-IN" dirty="0" smtClean="0"/>
              <a:t>Boolean </a:t>
            </a:r>
            <a:r>
              <a:rPr lang="en-IN" dirty="0" err="1"/>
              <a:t>semaphors</a:t>
            </a:r>
            <a:r>
              <a:rPr lang="en-IN" dirty="0"/>
              <a:t>. </a:t>
            </a:r>
            <a:endParaRPr lang="en-IN" dirty="0" smtClean="0"/>
          </a:p>
          <a:p>
            <a:pPr algn="just"/>
            <a:r>
              <a:rPr lang="en-IN" dirty="0" smtClean="0"/>
              <a:t>There </a:t>
            </a:r>
            <a:r>
              <a:rPr lang="en-IN" dirty="0"/>
              <a:t>is one global semaphore to provide mutual exclusion for </a:t>
            </a:r>
            <a:r>
              <a:rPr lang="en-IN" dirty="0" err="1"/>
              <a:t>exectution</a:t>
            </a:r>
            <a:r>
              <a:rPr lang="en-IN" dirty="0"/>
              <a:t> of critical protocols. </a:t>
            </a:r>
            <a:endParaRPr lang="en-IN" dirty="0" smtClean="0"/>
          </a:p>
          <a:p>
            <a:pPr algn="just"/>
            <a:r>
              <a:rPr lang="en-IN" dirty="0" smtClean="0"/>
              <a:t>There </a:t>
            </a:r>
            <a:r>
              <a:rPr lang="en-IN" dirty="0"/>
              <a:t>is one semaphore for each chopstick. </a:t>
            </a:r>
            <a:endParaRPr lang="en-IN" dirty="0" smtClean="0"/>
          </a:p>
          <a:p>
            <a:pPr algn="just"/>
            <a:r>
              <a:rPr lang="en-IN" dirty="0" smtClean="0"/>
              <a:t>In </a:t>
            </a:r>
            <a:r>
              <a:rPr lang="en-IN" dirty="0"/>
              <a:t>addition, a local two-phase prioritization scheme is used, under which philosophers defer to their </a:t>
            </a:r>
            <a:r>
              <a:rPr lang="en-IN" dirty="0" err="1"/>
              <a:t>neighbors</a:t>
            </a:r>
            <a:r>
              <a:rPr lang="en-IN" dirty="0"/>
              <a:t> who have declared themselves "hungry</a:t>
            </a:r>
            <a:r>
              <a:rPr lang="en-IN" dirty="0" smtClean="0"/>
              <a:t>."</a:t>
            </a:r>
            <a:endParaRPr lang="en-IN" dirty="0"/>
          </a:p>
        </p:txBody>
      </p:sp>
      <p:pic>
        <p:nvPicPr>
          <p:cNvPr id="5" name="Picture 4"/>
          <p:cNvPicPr>
            <a:picLocks noChangeAspect="1"/>
          </p:cNvPicPr>
          <p:nvPr/>
        </p:nvPicPr>
        <p:blipFill>
          <a:blip r:embed="rId2"/>
          <a:stretch>
            <a:fillRect/>
          </a:stretch>
        </p:blipFill>
        <p:spPr>
          <a:xfrm>
            <a:off x="1428097" y="4752109"/>
            <a:ext cx="9925703" cy="1898073"/>
          </a:xfrm>
          <a:prstGeom prst="rect">
            <a:avLst/>
          </a:prstGeom>
        </p:spPr>
      </p:pic>
    </p:spTree>
    <p:extLst>
      <p:ext uri="{BB962C8B-B14F-4D97-AF65-F5344CB8AC3E}">
        <p14:creationId xmlns:p14="http://schemas.microsoft.com/office/powerpoint/2010/main" val="12484978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stretch>
            <a:fillRect/>
          </a:stretch>
        </p:blipFill>
        <p:spPr>
          <a:xfrm>
            <a:off x="1123950" y="2012474"/>
            <a:ext cx="9944099" cy="3977639"/>
          </a:xfrm>
          <a:prstGeom prst="rect">
            <a:avLst/>
          </a:prstGeom>
        </p:spPr>
      </p:pic>
    </p:spTree>
    <p:extLst>
      <p:ext uri="{BB962C8B-B14F-4D97-AF65-F5344CB8AC3E}">
        <p14:creationId xmlns:p14="http://schemas.microsoft.com/office/powerpoint/2010/main" val="41126460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838200" y="1836809"/>
            <a:ext cx="2833255" cy="4680672"/>
          </a:xfrm>
        </p:spPr>
        <p:txBody>
          <a:bodyPr/>
          <a:lstStyle/>
          <a:p>
            <a:pPr algn="just"/>
            <a:r>
              <a:rPr lang="en-IN" sz="2400" dirty="0"/>
              <a:t>The </a:t>
            </a:r>
            <a:r>
              <a:rPr lang="en-IN" sz="2400" dirty="0" err="1"/>
              <a:t>take_chopsticks</a:t>
            </a:r>
            <a:r>
              <a:rPr lang="en-IN" sz="2400" dirty="0"/>
              <a:t> procedure involves checking the status of </a:t>
            </a:r>
            <a:r>
              <a:rPr lang="en-IN" sz="2400" dirty="0" err="1"/>
              <a:t>neighboring</a:t>
            </a:r>
            <a:r>
              <a:rPr lang="en-IN" sz="2400" dirty="0"/>
              <a:t> philosophers and then declaring one's own intention to eat. This is a two-phase protocol; first declaring the status HUNGRY, then going on to EAT</a:t>
            </a:r>
            <a:r>
              <a:rPr lang="en-IN" sz="2400" dirty="0" smtClean="0"/>
              <a:t>.</a:t>
            </a:r>
          </a:p>
          <a:p>
            <a:pPr algn="just"/>
            <a:endParaRPr lang="en-IN" sz="2400" dirty="0"/>
          </a:p>
        </p:txBody>
      </p:sp>
      <p:pic>
        <p:nvPicPr>
          <p:cNvPr id="5" name="Picture 4"/>
          <p:cNvPicPr>
            <a:picLocks noChangeAspect="1"/>
          </p:cNvPicPr>
          <p:nvPr/>
        </p:nvPicPr>
        <p:blipFill>
          <a:blip r:embed="rId2"/>
          <a:stretch>
            <a:fillRect/>
          </a:stretch>
        </p:blipFill>
        <p:spPr>
          <a:xfrm>
            <a:off x="4766795" y="1496291"/>
            <a:ext cx="7425205" cy="5361709"/>
          </a:xfrm>
          <a:prstGeom prst="rect">
            <a:avLst/>
          </a:prstGeom>
        </p:spPr>
      </p:pic>
    </p:spTree>
    <p:extLst>
      <p:ext uri="{BB962C8B-B14F-4D97-AF65-F5344CB8AC3E}">
        <p14:creationId xmlns:p14="http://schemas.microsoft.com/office/powerpoint/2010/main" val="22455283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825625"/>
            <a:ext cx="10510878" cy="2358448"/>
          </a:xfrm>
          <a:prstGeom prst="rect">
            <a:avLst/>
          </a:prstGeom>
        </p:spPr>
      </p:pic>
    </p:spTree>
    <p:extLst>
      <p:ext uri="{BB962C8B-B14F-4D97-AF65-F5344CB8AC3E}">
        <p14:creationId xmlns:p14="http://schemas.microsoft.com/office/powerpoint/2010/main" val="5456176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 </a:t>
            </a:r>
            <a:r>
              <a:rPr lang="en-US" b="1" dirty="0" smtClean="0"/>
              <a:t>counters</a:t>
            </a:r>
            <a:endParaRPr lang="en-US" dirty="0"/>
          </a:p>
        </p:txBody>
      </p:sp>
      <p:sp>
        <p:nvSpPr>
          <p:cNvPr id="3" name="Content Placeholder 2"/>
          <p:cNvSpPr>
            <a:spLocks noGrp="1"/>
          </p:cNvSpPr>
          <p:nvPr>
            <p:ph idx="1"/>
          </p:nvPr>
        </p:nvSpPr>
        <p:spPr/>
        <p:txBody>
          <a:bodyPr>
            <a:noAutofit/>
          </a:bodyPr>
          <a:lstStyle/>
          <a:p>
            <a:pPr marL="342900" indent="-342900" algn="just">
              <a:buFont typeface="Arial" panose="020B0604020202020204" pitchFamily="34" charset="0"/>
              <a:buChar char="•"/>
            </a:pPr>
            <a:r>
              <a:rPr lang="en-US" sz="2400" dirty="0"/>
              <a:t>An event counter is a special data type that </a:t>
            </a:r>
            <a:r>
              <a:rPr lang="en-US" sz="2400" dirty="0">
                <a:solidFill>
                  <a:srgbClr val="FF0000"/>
                </a:solidFill>
              </a:rPr>
              <a:t>contains an integer value</a:t>
            </a:r>
            <a:r>
              <a:rPr lang="en-US" sz="2400" dirty="0"/>
              <a:t> that can only be incremented. Three operations are defined for event counters:</a:t>
            </a:r>
          </a:p>
          <a:p>
            <a:pPr algn="just"/>
            <a:r>
              <a:rPr lang="en-US" sz="2400" dirty="0">
                <a:solidFill>
                  <a:srgbClr val="FF0000"/>
                </a:solidFill>
              </a:rPr>
              <a:t>read(E)</a:t>
            </a:r>
            <a:r>
              <a:rPr lang="en-US" sz="2400" dirty="0"/>
              <a:t>: return the current value of event counter E</a:t>
            </a:r>
          </a:p>
          <a:p>
            <a:pPr algn="just"/>
            <a:r>
              <a:rPr lang="en-US" sz="2400" dirty="0">
                <a:solidFill>
                  <a:srgbClr val="FF0000"/>
                </a:solidFill>
              </a:rPr>
              <a:t>advance(E)</a:t>
            </a:r>
            <a:r>
              <a:rPr lang="en-US" sz="2400" dirty="0"/>
              <a:t>: increment E</a:t>
            </a:r>
          </a:p>
          <a:p>
            <a:pPr algn="just"/>
            <a:r>
              <a:rPr lang="en-US" sz="2400" dirty="0">
                <a:solidFill>
                  <a:srgbClr val="FF0000"/>
                </a:solidFill>
              </a:rPr>
              <a:t>await(</a:t>
            </a:r>
            <a:r>
              <a:rPr lang="en-US" sz="2400" dirty="0" err="1">
                <a:solidFill>
                  <a:srgbClr val="FF0000"/>
                </a:solidFill>
              </a:rPr>
              <a:t>E,v</a:t>
            </a:r>
            <a:r>
              <a:rPr lang="en-US" sz="2400" dirty="0">
                <a:solidFill>
                  <a:srgbClr val="FF0000"/>
                </a:solidFill>
              </a:rPr>
              <a:t>)</a:t>
            </a:r>
            <a:r>
              <a:rPr lang="en-US" sz="2400" dirty="0"/>
              <a:t>: wait until E has a value greater than or equal to v</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542495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342900" indent="-342900" algn="just">
              <a:buFont typeface="Arial" panose="020B0604020202020204" pitchFamily="34" charset="0"/>
              <a:buChar char="•"/>
            </a:pPr>
            <a:r>
              <a:rPr lang="en-US" sz="2400" dirty="0"/>
              <a:t>Here is an example of the producer-consumer problem implemented with event counters. </a:t>
            </a:r>
          </a:p>
          <a:p>
            <a:pPr marL="342900" indent="-342900" algn="just">
              <a:buFont typeface="Arial" panose="020B0604020202020204" pitchFamily="34" charset="0"/>
              <a:buChar char="•"/>
            </a:pPr>
            <a:r>
              <a:rPr lang="en-US" sz="2400" dirty="0"/>
              <a:t>Both the consumer and producer </a:t>
            </a:r>
            <a:r>
              <a:rPr lang="en-US" sz="2400" dirty="0">
                <a:solidFill>
                  <a:srgbClr val="FF0000"/>
                </a:solidFill>
              </a:rPr>
              <a:t>maintain a sequence number </a:t>
            </a:r>
            <a:r>
              <a:rPr lang="en-US" sz="2400" dirty="0"/>
              <a:t>locally. </a:t>
            </a:r>
          </a:p>
          <a:p>
            <a:pPr marL="342900" indent="-342900" algn="just">
              <a:buFont typeface="Arial" panose="020B0604020202020204" pitchFamily="34" charset="0"/>
              <a:buChar char="•"/>
            </a:pPr>
            <a:r>
              <a:rPr lang="en-US" sz="2400" dirty="0"/>
              <a:t>Think of the sequence number as the </a:t>
            </a:r>
            <a:r>
              <a:rPr lang="en-US" sz="2400" dirty="0">
                <a:solidFill>
                  <a:srgbClr val="FF0000"/>
                </a:solidFill>
              </a:rPr>
              <a:t>serial number</a:t>
            </a:r>
            <a:r>
              <a:rPr lang="en-US" sz="2400" dirty="0"/>
              <a:t> of each item that the producer produces. </a:t>
            </a:r>
          </a:p>
          <a:p>
            <a:pPr marL="342900" indent="-342900" algn="just">
              <a:buFont typeface="Arial" panose="020B0604020202020204" pitchFamily="34" charset="0"/>
              <a:buChar char="•"/>
            </a:pPr>
            <a:r>
              <a:rPr lang="en-US" sz="2400" dirty="0"/>
              <a:t>From the </a:t>
            </a:r>
            <a:r>
              <a:rPr lang="en-US" sz="2400" dirty="0">
                <a:solidFill>
                  <a:srgbClr val="FF0000"/>
                </a:solidFill>
              </a:rPr>
              <a:t>consumer’s point</a:t>
            </a:r>
            <a:r>
              <a:rPr lang="en-US" sz="2400" dirty="0"/>
              <a:t>, think of the sequence number as the </a:t>
            </a:r>
            <a:r>
              <a:rPr lang="en-US" sz="2400" dirty="0">
                <a:solidFill>
                  <a:srgbClr val="FF0000"/>
                </a:solidFill>
              </a:rPr>
              <a:t>serial number of the next item that the consumer will consume</a:t>
            </a:r>
            <a:r>
              <a:rPr lang="en-US" sz="2400" dirty="0"/>
              <a:t>.</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7256274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Autofit/>
          </a:bodyPr>
          <a:lstStyle/>
          <a:p>
            <a:pPr marL="342900" indent="-342900" algn="just">
              <a:buFont typeface="Arial" panose="020B0604020202020204" pitchFamily="34" charset="0"/>
              <a:buChar char="•"/>
            </a:pPr>
            <a:r>
              <a:rPr lang="en-US" sz="2400" i="1" dirty="0">
                <a:solidFill>
                  <a:srgbClr val="FF0000"/>
                </a:solidFill>
              </a:rPr>
              <a:t>in</a:t>
            </a:r>
            <a:r>
              <a:rPr lang="en-US" sz="2400" dirty="0"/>
              <a:t> is the number of the </a:t>
            </a:r>
            <a:r>
              <a:rPr lang="en-US" sz="2400" dirty="0">
                <a:solidFill>
                  <a:srgbClr val="FF0000"/>
                </a:solidFill>
              </a:rPr>
              <a:t>latest item that was added</a:t>
            </a:r>
            <a:r>
              <a:rPr lang="en-US" sz="2400" dirty="0"/>
              <a:t> to the buffer. The event counter </a:t>
            </a:r>
            <a:r>
              <a:rPr lang="en-US" sz="2400" i="1" dirty="0">
                <a:solidFill>
                  <a:srgbClr val="FF0000"/>
                </a:solidFill>
              </a:rPr>
              <a:t>out</a:t>
            </a:r>
            <a:r>
              <a:rPr lang="en-US" sz="2400" dirty="0"/>
              <a:t> is the serial number of the </a:t>
            </a:r>
            <a:r>
              <a:rPr lang="en-US" sz="2400" dirty="0">
                <a:solidFill>
                  <a:srgbClr val="FF0000"/>
                </a:solidFill>
              </a:rPr>
              <a:t>latest item that has been removed</a:t>
            </a:r>
            <a:r>
              <a:rPr lang="en-US" sz="2400" dirty="0"/>
              <a:t> from the buffer</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a:t>
            </a:r>
            <a:r>
              <a:rPr lang="en-US" sz="2400" dirty="0">
                <a:solidFill>
                  <a:srgbClr val="FF0000"/>
                </a:solidFill>
              </a:rPr>
              <a:t>producer</a:t>
            </a:r>
            <a:r>
              <a:rPr lang="en-US" sz="2400" dirty="0"/>
              <a:t> needs to ensure that there’s a </a:t>
            </a:r>
            <a:r>
              <a:rPr lang="en-US" sz="2400" dirty="0">
                <a:solidFill>
                  <a:srgbClr val="FF0000"/>
                </a:solidFill>
              </a:rPr>
              <a:t>free slot </a:t>
            </a:r>
            <a:r>
              <a:rPr lang="en-US" sz="2400" dirty="0"/>
              <a:t>in the buffer and will wait (sleep) until the </a:t>
            </a:r>
            <a:r>
              <a:rPr lang="en-US" sz="2400" dirty="0">
                <a:solidFill>
                  <a:srgbClr val="FF0000"/>
                </a:solidFill>
              </a:rPr>
              <a:t>difference between the sequence number and </a:t>
            </a:r>
            <a:r>
              <a:rPr lang="en-US" sz="2400" i="1" dirty="0">
                <a:solidFill>
                  <a:srgbClr val="FF0000"/>
                </a:solidFill>
              </a:rPr>
              <a:t>out</a:t>
            </a:r>
            <a:r>
              <a:rPr lang="en-US" sz="2400" dirty="0">
                <a:solidFill>
                  <a:srgbClr val="FF0000"/>
                </a:solidFill>
              </a:rPr>
              <a:t> (the last item consumed) is less </a:t>
            </a:r>
            <a:r>
              <a:rPr lang="en-US" sz="2400" dirty="0"/>
              <a:t>than the buffer size. </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The </a:t>
            </a:r>
            <a:r>
              <a:rPr lang="en-US" sz="2400" dirty="0">
                <a:solidFill>
                  <a:srgbClr val="FF0000"/>
                </a:solidFill>
              </a:rPr>
              <a:t>consumer</a:t>
            </a:r>
            <a:r>
              <a:rPr lang="en-US" sz="2400" dirty="0"/>
              <a:t> needs to wait (sleep) until there is at least one item in the buffer; that is, </a:t>
            </a:r>
            <a:r>
              <a:rPr lang="en-US" sz="2400" i="1" dirty="0">
                <a:solidFill>
                  <a:srgbClr val="FF0000"/>
                </a:solidFill>
              </a:rPr>
              <a:t>in</a:t>
            </a:r>
            <a:r>
              <a:rPr lang="en-US" sz="2400" dirty="0">
                <a:solidFill>
                  <a:srgbClr val="FF0000"/>
                </a:solidFill>
              </a:rPr>
              <a:t> is greater than or equal to the next sequence number</a:t>
            </a:r>
            <a:r>
              <a:rPr lang="en-US" sz="2400" dirty="0"/>
              <a:t> that it needs to consume.</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1718582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27296"/>
            <a:ext cx="8915400" cy="6830704"/>
          </a:xfrm>
          <a:prstGeom prst="rect">
            <a:avLst/>
          </a:prstGeom>
        </p:spPr>
      </p:pic>
    </p:spTree>
    <p:extLst>
      <p:ext uri="{BB962C8B-B14F-4D97-AF65-F5344CB8AC3E}">
        <p14:creationId xmlns:p14="http://schemas.microsoft.com/office/powerpoint/2010/main" val="19770273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extBox 3"/>
          <p:cNvSpPr txBox="1"/>
          <p:nvPr/>
        </p:nvSpPr>
        <p:spPr>
          <a:xfrm>
            <a:off x="-10808" y="6509187"/>
            <a:ext cx="2235200" cy="318100"/>
          </a:xfrm>
          <a:prstGeom prst="rect">
            <a:avLst/>
          </a:prstGeom>
          <a:noFill/>
        </p:spPr>
        <p:txBody>
          <a:bodyPr wrap="square" rtlCol="0">
            <a:spAutoFit/>
          </a:bodyPr>
          <a:lstStyle/>
          <a:p>
            <a:r>
              <a:rPr lang="en-US" sz="1467" b="1" dirty="0">
                <a:solidFill>
                  <a:schemeClr val="bg1"/>
                </a:solidFill>
              </a:rPr>
              <a:t>ABHIJITSINH PARMAR</a:t>
            </a:r>
          </a:p>
        </p:txBody>
      </p:sp>
    </p:spTree>
    <p:extLst>
      <p:ext uri="{BB962C8B-B14F-4D97-AF65-F5344CB8AC3E}">
        <p14:creationId xmlns:p14="http://schemas.microsoft.com/office/powerpoint/2010/main" val="9618771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Race Condition</a:t>
            </a:r>
            <a:endParaRPr lang="en-IN" dirty="0"/>
          </a:p>
        </p:txBody>
      </p:sp>
      <p:sp>
        <p:nvSpPr>
          <p:cNvPr id="3" name="Text Placeholder 2"/>
          <p:cNvSpPr>
            <a:spLocks noGrp="1"/>
          </p:cNvSpPr>
          <p:nvPr>
            <p:ph type="body" idx="1"/>
          </p:nvPr>
        </p:nvSpPr>
        <p:spPr/>
        <p:txBody>
          <a:bodyPr/>
          <a:lstStyle/>
          <a:p>
            <a:endParaRPr lang="en-IN" dirty="0"/>
          </a:p>
        </p:txBody>
      </p:sp>
      <p:pic>
        <p:nvPicPr>
          <p:cNvPr id="4" name="Content Placeholder 3"/>
          <p:cNvPicPr>
            <a:picLocks noChangeAspect="1"/>
          </p:cNvPicPr>
          <p:nvPr/>
        </p:nvPicPr>
        <p:blipFill>
          <a:blip r:embed="rId2"/>
          <a:stretch>
            <a:fillRect/>
          </a:stretch>
        </p:blipFill>
        <p:spPr>
          <a:xfrm>
            <a:off x="181719" y="1983214"/>
            <a:ext cx="5846618" cy="4036160"/>
          </a:xfrm>
          <a:prstGeom prst="rect">
            <a:avLst/>
          </a:prstGeom>
        </p:spPr>
      </p:pic>
      <p:pic>
        <p:nvPicPr>
          <p:cNvPr id="5" name="Content Placeholder 3"/>
          <p:cNvPicPr>
            <a:picLocks noGrp="1" noChangeAspect="1"/>
          </p:cNvPicPr>
          <p:nvPr>
            <p:ph idx="1"/>
          </p:nvPr>
        </p:nvPicPr>
        <p:blipFill>
          <a:blip r:embed="rId3"/>
          <a:stretch>
            <a:fillRect/>
          </a:stretch>
        </p:blipFill>
        <p:spPr>
          <a:xfrm>
            <a:off x="6192982" y="1983214"/>
            <a:ext cx="5817299" cy="4036160"/>
          </a:xfrm>
          <a:prstGeom prst="rect">
            <a:avLst/>
          </a:prstGeom>
        </p:spPr>
      </p:pic>
    </p:spTree>
    <p:extLst>
      <p:ext uri="{BB962C8B-B14F-4D97-AF65-F5344CB8AC3E}">
        <p14:creationId xmlns:p14="http://schemas.microsoft.com/office/powerpoint/2010/main" val="1112866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4823</Words>
  <Application>Microsoft Office PowerPoint</Application>
  <PresentationFormat>Widescreen</PresentationFormat>
  <Paragraphs>766</Paragraphs>
  <Slides>89</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89</vt:i4>
      </vt:variant>
    </vt:vector>
  </HeadingPairs>
  <TitlesOfParts>
    <vt:vector size="105" baseType="lpstr">
      <vt:lpstr>ＭＳ Ｐゴシック</vt:lpstr>
      <vt:lpstr>ＭＳ Ｐゴシック</vt:lpstr>
      <vt:lpstr>Arial</vt:lpstr>
      <vt:lpstr>Calibri</vt:lpstr>
      <vt:lpstr>Calibri Light</vt:lpstr>
      <vt:lpstr>Consolas</vt:lpstr>
      <vt:lpstr>Courier New</vt:lpstr>
      <vt:lpstr>Helvetica</vt:lpstr>
      <vt:lpstr>Lucida Console</vt:lpstr>
      <vt:lpstr>Monotype Sorts</vt:lpstr>
      <vt:lpstr>Times New Roman</vt:lpstr>
      <vt:lpstr>Tw Cen MT</vt:lpstr>
      <vt:lpstr>Verdana</vt:lpstr>
      <vt:lpstr>Webdings</vt:lpstr>
      <vt:lpstr>Wingdings</vt:lpstr>
      <vt:lpstr>Office Theme</vt:lpstr>
      <vt:lpstr>Unit 3 inter-process communication    </vt:lpstr>
      <vt:lpstr>Syllabus</vt:lpstr>
      <vt:lpstr>Inter Process Communications(IPC)</vt:lpstr>
      <vt:lpstr>IPC</vt:lpstr>
      <vt:lpstr>IPC</vt:lpstr>
      <vt:lpstr>IPC</vt:lpstr>
      <vt:lpstr>Race Condition</vt:lpstr>
      <vt:lpstr>Example of Race Condition</vt:lpstr>
      <vt:lpstr>Example of Race Condition</vt:lpstr>
      <vt:lpstr>Critical Section </vt:lpstr>
      <vt:lpstr>PowerPoint Presentation</vt:lpstr>
      <vt:lpstr>Need for Critical Sections</vt:lpstr>
      <vt:lpstr>PowerPoint Presentation</vt:lpstr>
      <vt:lpstr>Mutual Exclusion</vt:lpstr>
      <vt:lpstr>PowerPoint Presentation</vt:lpstr>
      <vt:lpstr>Critical-Section Problem </vt:lpstr>
      <vt:lpstr>Solving Critical-Section Problem</vt:lpstr>
      <vt:lpstr>Mutual Exclusion with busy waiting</vt:lpstr>
      <vt:lpstr>Disabling Interrupts</vt:lpstr>
      <vt:lpstr>Disabling interrupts</vt:lpstr>
      <vt:lpstr>Disabling Interrupts</vt:lpstr>
      <vt:lpstr>Shared lock variable </vt:lpstr>
      <vt:lpstr>Shared lock variable</vt:lpstr>
      <vt:lpstr>PowerPoint Presentation</vt:lpstr>
      <vt:lpstr>Strict Alteration </vt:lpstr>
      <vt:lpstr>Strict Alteration (Algorithm)</vt:lpstr>
      <vt:lpstr>Strict Alteration (Disadvantages)</vt:lpstr>
      <vt:lpstr>Strict Alteration (Disadvantages)</vt:lpstr>
      <vt:lpstr>TSL (Test and Set Lock) Instruction</vt:lpstr>
      <vt:lpstr>Exchange Instruction</vt:lpstr>
      <vt:lpstr>Peterson’s Solution</vt:lpstr>
      <vt:lpstr>Process-0               Process-1</vt:lpstr>
      <vt:lpstr>Peterson’s Solution(cont.)</vt:lpstr>
      <vt:lpstr>PowerPoint Presentation</vt:lpstr>
      <vt:lpstr>Priority inversion problem</vt:lpstr>
      <vt:lpstr>Priority inversion problem</vt:lpstr>
      <vt:lpstr>Mutual Exclusion with Busy Waiting</vt:lpstr>
      <vt:lpstr>Sleep and Wakeup</vt:lpstr>
      <vt:lpstr>Sleep and Wakeup</vt:lpstr>
      <vt:lpstr>Producer Consumer problem</vt:lpstr>
      <vt:lpstr>What Producer Consumer problem is?</vt:lpstr>
      <vt:lpstr>What Producer Consumer problem is?</vt:lpstr>
      <vt:lpstr>Producer Consumer problem using Sleep &amp; Wakeup</vt:lpstr>
      <vt:lpstr>Producer Consumer problem using Sleep &amp; Wakeup</vt:lpstr>
      <vt:lpstr>Problem</vt:lpstr>
      <vt:lpstr>Problem in Sleep &amp; Wakeup</vt:lpstr>
      <vt:lpstr>Mutex Locks</vt:lpstr>
      <vt:lpstr>acquire() and release()</vt:lpstr>
      <vt:lpstr>PowerPoint Presentation</vt:lpstr>
      <vt:lpstr>Semaphores</vt:lpstr>
      <vt:lpstr>Semaphore (cont…)</vt:lpstr>
      <vt:lpstr>Semaphore (cont…)</vt:lpstr>
      <vt:lpstr>Semaphores</vt:lpstr>
      <vt:lpstr>Semaphores </vt:lpstr>
      <vt:lpstr>Producer Consumer problem using Semaphore</vt:lpstr>
      <vt:lpstr>Producer Consumer problem using Semaphore</vt:lpstr>
      <vt:lpstr>Monitor</vt:lpstr>
      <vt:lpstr>Monitor </vt:lpstr>
      <vt:lpstr>Producer consumer problem using monitor</vt:lpstr>
      <vt:lpstr>Producer consumer problem using monitor</vt:lpstr>
      <vt:lpstr>PowerPoint Presentation</vt:lpstr>
      <vt:lpstr>PowerPoint Presentation</vt:lpstr>
      <vt:lpstr>Readers Writer Problem</vt:lpstr>
      <vt:lpstr>Problem Statement</vt:lpstr>
      <vt:lpstr>Solution</vt:lpstr>
      <vt:lpstr>Cont.</vt:lpstr>
      <vt:lpstr>writer process</vt:lpstr>
      <vt:lpstr>Reader process</vt:lpstr>
      <vt:lpstr>Cont.</vt:lpstr>
      <vt:lpstr>Cont.</vt:lpstr>
      <vt:lpstr>Message Passing</vt:lpstr>
      <vt:lpstr>Cont.</vt:lpstr>
      <vt:lpstr>Cont.</vt:lpstr>
      <vt:lpstr>Message Passing</vt:lpstr>
      <vt:lpstr>Producer Consumer problem using message passing</vt:lpstr>
      <vt:lpstr>Producer Consumer problem using message passing</vt:lpstr>
      <vt:lpstr>Dining Philosopher’s Problem</vt:lpstr>
      <vt:lpstr>PowerPoint Presentation</vt:lpstr>
      <vt:lpstr>PowerPoint Presentation</vt:lpstr>
      <vt:lpstr>PowerPoint Presentation</vt:lpstr>
      <vt:lpstr>Solution</vt:lpstr>
      <vt:lpstr>PowerPoint Presentation</vt:lpstr>
      <vt:lpstr>PowerPoint Presentation</vt:lpstr>
      <vt:lpstr>PowerPoint Presentation</vt:lpstr>
      <vt:lpstr>Event counters</vt:lpstr>
      <vt:lpstr>Cont.</vt:lpstr>
      <vt:lpstr>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Concurrency control</dc:title>
  <dc:creator>TechGujju</dc:creator>
  <cp:lastModifiedBy>TechGujju</cp:lastModifiedBy>
  <cp:revision>17</cp:revision>
  <dcterms:modified xsi:type="dcterms:W3CDTF">2019-08-08T05:13:50Z</dcterms:modified>
</cp:coreProperties>
</file>