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61"/>
  </p:notesMasterIdLst>
  <p:sldIdLst>
    <p:sldId id="269" r:id="rId2"/>
    <p:sldId id="270" r:id="rId3"/>
    <p:sldId id="532" r:id="rId4"/>
    <p:sldId id="533" r:id="rId5"/>
    <p:sldId id="534" r:id="rId6"/>
    <p:sldId id="535" r:id="rId7"/>
    <p:sldId id="536" r:id="rId8"/>
    <p:sldId id="538" r:id="rId9"/>
    <p:sldId id="540" r:id="rId10"/>
    <p:sldId id="541" r:id="rId11"/>
    <p:sldId id="543" r:id="rId12"/>
    <p:sldId id="544" r:id="rId13"/>
    <p:sldId id="547" r:id="rId14"/>
    <p:sldId id="545" r:id="rId15"/>
    <p:sldId id="546" r:id="rId16"/>
    <p:sldId id="548" r:id="rId17"/>
    <p:sldId id="549" r:id="rId18"/>
    <p:sldId id="550" r:id="rId19"/>
    <p:sldId id="551" r:id="rId20"/>
    <p:sldId id="552" r:id="rId21"/>
    <p:sldId id="553" r:id="rId22"/>
    <p:sldId id="554" r:id="rId23"/>
    <p:sldId id="556" r:id="rId24"/>
    <p:sldId id="557" r:id="rId25"/>
    <p:sldId id="558" r:id="rId26"/>
    <p:sldId id="559" r:id="rId27"/>
    <p:sldId id="561" r:id="rId28"/>
    <p:sldId id="563" r:id="rId29"/>
    <p:sldId id="564" r:id="rId30"/>
    <p:sldId id="565" r:id="rId31"/>
    <p:sldId id="566" r:id="rId32"/>
    <p:sldId id="567" r:id="rId33"/>
    <p:sldId id="568" r:id="rId34"/>
    <p:sldId id="569" r:id="rId35"/>
    <p:sldId id="570" r:id="rId36"/>
    <p:sldId id="571" r:id="rId37"/>
    <p:sldId id="572" r:id="rId38"/>
    <p:sldId id="573" r:id="rId39"/>
    <p:sldId id="574" r:id="rId40"/>
    <p:sldId id="575" r:id="rId41"/>
    <p:sldId id="576" r:id="rId42"/>
    <p:sldId id="577" r:id="rId43"/>
    <p:sldId id="578" r:id="rId44"/>
    <p:sldId id="579" r:id="rId45"/>
    <p:sldId id="580" r:id="rId46"/>
    <p:sldId id="581" r:id="rId47"/>
    <p:sldId id="582" r:id="rId48"/>
    <p:sldId id="583" r:id="rId49"/>
    <p:sldId id="587" r:id="rId50"/>
    <p:sldId id="588" r:id="rId51"/>
    <p:sldId id="589" r:id="rId52"/>
    <p:sldId id="584" r:id="rId53"/>
    <p:sldId id="585" r:id="rId54"/>
    <p:sldId id="586" r:id="rId55"/>
    <p:sldId id="591" r:id="rId56"/>
    <p:sldId id="593" r:id="rId57"/>
    <p:sldId id="594" r:id="rId58"/>
    <p:sldId id="595" r:id="rId59"/>
    <p:sldId id="4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88"/>
          </a:xfrm>
          <a:prstGeom prst="rect">
            <a:avLst/>
          </a:prstGeom>
        </p:spPr>
        <p:txBody>
          <a:bodyPr lIns="91440" tIns="45720" rIns="91440" bIns="45720"/>
          <a:lstStyle>
            <a:lvl1pPr lvl="0" algn="l">
              <a:defRPr sz="1200"/>
            </a:lvl1pPr>
          </a:lstStyle>
          <a:p>
            <a:endParaRPr/>
          </a:p>
        </p:txBody>
      </p:sp>
      <p:sp>
        <p:nvSpPr>
          <p:cNvPr id="3" name="Date Placeholder 2"/>
          <p:cNvSpPr txBox="1">
            <a:spLocks noGrp="1"/>
          </p:cNvSpPr>
          <p:nvPr>
            <p:ph type="dt" idx="1"/>
          </p:nvPr>
        </p:nvSpPr>
        <p:spPr>
          <a:xfrm>
            <a:off x="3884613" y="0"/>
            <a:ext cx="2971800" cy="458788"/>
          </a:xfrm>
          <a:prstGeom prst="rect">
            <a:avLst/>
          </a:prstGeom>
        </p:spPr>
        <p:txBody>
          <a:bodyPr lIns="91440" tIns="45720" rIns="91440" bIns="45720"/>
          <a:lstStyle>
            <a:lvl1pPr lvl="0" algn="r">
              <a:defRPr sz="1200"/>
            </a:lvl1pPr>
          </a:lstStyle>
          <a:p>
            <a:endParaRPr/>
          </a:p>
        </p:txBody>
      </p:sp>
      <p:sp>
        <p:nvSpPr>
          <p:cNvPr id="4" name="Slide Image Placeholder 3"/>
          <p:cNvSpPr txBox="1">
            <a:spLocks noGrp="1" noRot="1" noChangeAspect="1"/>
          </p:cNvSpPr>
          <p:nvPr>
            <p:ph type="sldImg" idx="2"/>
          </p:nvPr>
        </p:nvSpPr>
        <p:spPr>
          <a:xfrm>
            <a:off x="685800" y="1143000"/>
            <a:ext cx="5486400" cy="3086100"/>
          </a:xfrm>
          <a:prstGeom prst="rect">
            <a:avLst/>
          </a:prstGeom>
          <a:noFill/>
          <a:ln w="12700">
            <a:solidFill>
              <a:srgbClr val="000000"/>
            </a:solidFill>
          </a:ln>
        </p:spPr>
        <p:txBody>
          <a:bodyPr lIns="91440" tIns="45720" rIns="91440" bIns="45720" anchor="ctr"/>
          <a:lstStyle>
            <a:lvl1pPr lvl="0">
              <a:defRPr/>
            </a:lvl1pPr>
          </a:lstStyle>
          <a:p>
            <a:endParaRPr/>
          </a:p>
        </p:txBody>
      </p:sp>
      <p:sp>
        <p:nvSpPr>
          <p:cNvPr id="5" name="Notes Placeholder 4"/>
          <p:cNvSpPr txBox="1">
            <a:spLocks noGrp="1"/>
          </p:cNvSpPr>
          <p:nvPr>
            <p:ph type="body" sz="quarter" idx="3"/>
          </p:nvPr>
        </p:nvSpPr>
        <p:spPr>
          <a:xfrm>
            <a:off x="685800" y="4400550"/>
            <a:ext cx="5486400" cy="3600450"/>
          </a:xfrm>
          <a:prstGeom prst="rect">
            <a:avLst/>
          </a:prstGeom>
        </p:spPr>
        <p:txBody>
          <a:bodyPr lIns="91440" tIns="45720" rIns="91440" bIns="45720"/>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txBox="1">
            <a:spLocks noGrp="1"/>
          </p:cNvSpPr>
          <p:nvPr>
            <p:ph type="ftr" sz="quarter" idx="4"/>
          </p:nvPr>
        </p:nvSpPr>
        <p:spPr>
          <a:xfrm>
            <a:off x="0" y="8685214"/>
            <a:ext cx="2971800" cy="458786"/>
          </a:xfrm>
          <a:prstGeom prst="rect">
            <a:avLst/>
          </a:prstGeom>
        </p:spPr>
        <p:txBody>
          <a:bodyPr lIns="91440" tIns="45720" rIns="91440" bIns="45720" anchor="b"/>
          <a:lstStyle>
            <a:lvl1pPr lvl="0" algn="l">
              <a:defRPr sz="1200"/>
            </a:lvl1pPr>
          </a:lstStyle>
          <a:p>
            <a:endParaRPr/>
          </a:p>
        </p:txBody>
      </p:sp>
      <p:sp>
        <p:nvSpPr>
          <p:cNvPr id="7" name="Slide Number Placeholder 6"/>
          <p:cNvSpPr txBox="1">
            <a:spLocks noGrp="1"/>
          </p:cNvSpPr>
          <p:nvPr>
            <p:ph type="sldNum" sz="quarter" idx="5"/>
          </p:nvPr>
        </p:nvSpPr>
        <p:spPr>
          <a:xfrm>
            <a:off x="3884613" y="8685214"/>
            <a:ext cx="2971800" cy="458786"/>
          </a:xfrm>
          <a:prstGeom prst="rect">
            <a:avLst/>
          </a:prstGeom>
        </p:spPr>
        <p:txBody>
          <a:bodyPr lIns="91440" tIns="45720" rIns="91440" bIns="45720" anchor="b"/>
          <a:lstStyle>
            <a:lvl1pPr lvl="0" algn="r">
              <a:defRPr sz="1200"/>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notesStyle>
    <a:lvl1pPr marL="0" lvl="0" algn="l">
      <a:defRPr sz="1200">
        <a:solidFill>
          <a:schemeClr val="tx1"/>
        </a:solidFill>
        <a:latin typeface="Calibri"/>
      </a:defRPr>
    </a:lvl1pPr>
    <a:lvl2pPr marL="457200" lvl="0" algn="l">
      <a:defRPr sz="1200">
        <a:solidFill>
          <a:schemeClr val="tx1"/>
        </a:solidFill>
        <a:latin typeface="Calibri"/>
      </a:defRPr>
    </a:lvl2pPr>
    <a:lvl3pPr marL="914400" lvl="0" algn="l">
      <a:defRPr sz="1200">
        <a:solidFill>
          <a:schemeClr val="tx1"/>
        </a:solidFill>
        <a:latin typeface="Calibri"/>
      </a:defRPr>
    </a:lvl3pPr>
    <a:lvl4pPr marL="1371600" lvl="0" algn="l">
      <a:defRPr sz="1200">
        <a:solidFill>
          <a:schemeClr val="tx1"/>
        </a:solidFill>
        <a:latin typeface="Calibri"/>
      </a:defRPr>
    </a:lvl4pPr>
    <a:lvl5pPr marL="1828800" lvl="0" algn="l">
      <a:defRPr sz="1200">
        <a:solidFill>
          <a:schemeClr val="tx1"/>
        </a:solidFill>
        <a:latin typeface="Calibri"/>
      </a:defRPr>
    </a:lvl5pPr>
    <a:lvl6pPr marL="2286000" lvl="0" algn="l">
      <a:defRPr sz="1200">
        <a:solidFill>
          <a:schemeClr val="tx1"/>
        </a:solidFill>
        <a:latin typeface="Calibri"/>
      </a:defRPr>
    </a:lvl6pPr>
    <a:lvl7pPr marL="2743200" lvl="0" algn="l">
      <a:defRPr sz="1200">
        <a:solidFill>
          <a:schemeClr val="tx1"/>
        </a:solidFill>
        <a:latin typeface="Calibri"/>
      </a:defRPr>
    </a:lvl7pPr>
    <a:lvl8pPr marL="3200400" lvl="0" algn="l">
      <a:defRPr sz="1200">
        <a:solidFill>
          <a:schemeClr val="tx1"/>
        </a:solidFill>
        <a:latin typeface="Calibri"/>
      </a:defRPr>
    </a:lvl8pPr>
    <a:lvl9pPr marL="3657600" lvl="0" algn="l">
      <a:defRPr sz="1200">
        <a:solidFill>
          <a:schemeClr val="tx1"/>
        </a:solidFill>
        <a:latin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91E6142-CBDF-4142-88D7-76134C1A8303}" type="slidenum">
              <a:rPr lang="en-US" altLang="en-US">
                <a:latin typeface="Arial" panose="020B0604020202020204" pitchFamily="34" charset="0"/>
              </a:rPr>
              <a:pPr eaLnBrk="1" hangingPunct="1">
                <a:spcBef>
                  <a:spcPct val="0"/>
                </a:spcBef>
              </a:pPr>
              <a:t>21</a:t>
            </a:fld>
            <a:endParaRPr lang="en-US" altLang="en-US">
              <a:latin typeface="Arial" panose="020B060402020202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6917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457200"/>
            <a:ext cx="3932237" cy="1600200"/>
          </a:xfrm>
          <a:prstGeom prst="rect">
            <a:avLst/>
          </a:prstGeom>
        </p:spPr>
        <p:txBody>
          <a:bodyPr anchor="b"/>
          <a:lstStyle>
            <a:lvl1pPr lvl="0">
              <a:defRPr sz="3200"/>
            </a:lvl1pPr>
          </a:lstStyle>
          <a:p>
            <a:pPr lvl="0"/>
            <a:r>
              <a:rPr/>
              <a:t>Click to edit Master title style</a:t>
            </a:r>
          </a:p>
        </p:txBody>
      </p:sp>
      <p:sp>
        <p:nvSpPr>
          <p:cNvPr id="3" name="Text Placeholder 2"/>
          <p:cNvSpPr txBox="1">
            <a:spLocks noGrp="1"/>
          </p:cNvSpPr>
          <p:nvPr>
            <p:ph type="body" idx="1"/>
          </p:nvPr>
        </p:nvSpPr>
        <p:spPr>
          <a:xfrm>
            <a:off x="5183188" y="2388476"/>
            <a:ext cx="6172200" cy="3472574"/>
          </a:xfrm>
          <a:prstGeom prst="rect">
            <a:avLst/>
          </a:prstGeom>
        </p:spPr>
        <p:txBody>
          <a:bodyPr/>
          <a:lstStyle>
            <a:lvl1pPr lvl="0">
              <a:defRPr sz="32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839788" y="2356944"/>
            <a:ext cx="3932237" cy="3512043"/>
          </a:xfrm>
          <a:prstGeom prst="rect">
            <a:avLst/>
          </a:prstGeom>
        </p:spPr>
        <p:txBody>
          <a:bodyPr/>
          <a:lstStyle>
            <a:lvl1pPr marL="0" lvl="0" indent="0">
              <a:buNone/>
              <a:defRPr sz="16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0" y="2054469"/>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457200"/>
            <a:ext cx="3932237" cy="1600200"/>
          </a:xfrm>
          <a:prstGeom prst="rect">
            <a:avLst/>
          </a:prstGeom>
        </p:spPr>
        <p:txBody>
          <a:bodyPr anchor="b"/>
          <a:lstStyle>
            <a:lvl1pPr lvl="0">
              <a:defRPr sz="3200"/>
            </a:lvl1pPr>
          </a:lstStyle>
          <a:p>
            <a:pPr lvl="0"/>
            <a:r>
              <a:rPr/>
              <a:t>Click to edit Master title style</a:t>
            </a:r>
          </a:p>
        </p:txBody>
      </p:sp>
      <p:sp>
        <p:nvSpPr>
          <p:cNvPr id="3" name="Content Placeholder 2"/>
          <p:cNvSpPr txBox="1">
            <a:spLocks noGrp="1"/>
          </p:cNvSpPr>
          <p:nvPr>
            <p:ph idx="1"/>
          </p:nvPr>
        </p:nvSpPr>
        <p:spPr>
          <a:xfrm>
            <a:off x="5183188" y="465083"/>
            <a:ext cx="6172200" cy="5395967"/>
          </a:xfrm>
          <a:prstGeom prst="rect">
            <a:avLst/>
          </a:prstGeom>
        </p:spPr>
        <p:txBody>
          <a:bodyPr/>
          <a:lstStyle>
            <a:lvl1pPr marL="0" lvl="0" indent="0">
              <a:buNone/>
              <a:defRPr sz="3200"/>
            </a:lvl1pPr>
          </a:lstStyle>
          <a:p>
            <a:endParaRPr/>
          </a:p>
        </p:txBody>
      </p:sp>
      <p:sp>
        <p:nvSpPr>
          <p:cNvPr id="4" name="Text Placeholder 3"/>
          <p:cNvSpPr txBox="1">
            <a:spLocks noGrp="1"/>
          </p:cNvSpPr>
          <p:nvPr>
            <p:ph type="body" sz="half" idx="2"/>
          </p:nvPr>
        </p:nvSpPr>
        <p:spPr>
          <a:xfrm>
            <a:off x="839788" y="2404240"/>
            <a:ext cx="3932237" cy="3464747"/>
          </a:xfrm>
          <a:prstGeom prst="rect">
            <a:avLst/>
          </a:prstGeom>
        </p:spPr>
        <p:txBody>
          <a:bodyPr/>
          <a:lstStyle>
            <a:lvl1pPr marL="0" lvl="0" indent="0">
              <a:buNone/>
              <a:defRPr sz="16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4379" y="2052590"/>
            <a:ext cx="12192001"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prstGeom prst="rect">
            <a:avLst/>
          </a:prstGeom>
        </p:spPr>
        <p:txBody>
          <a:bodyPr/>
          <a:lstStyle>
            <a:lvl1pPr lvl="0">
              <a:defRPr/>
            </a:lvl1pPr>
          </a:lstStyle>
          <a:p>
            <a:endParaRPr/>
          </a:p>
        </p:txBody>
      </p:sp>
      <p:sp>
        <p:nvSpPr>
          <p:cNvPr id="3" name="Footer Placeholder 2"/>
          <p:cNvSpPr txBox="1">
            <a:spLocks noGrp="1"/>
          </p:cNvSpPr>
          <p:nvPr>
            <p:ph type="ftr" sz="quarter" idx="11"/>
          </p:nvPr>
        </p:nvSpPr>
        <p:spPr>
          <a:prstGeom prst="rect">
            <a:avLst/>
          </a:prstGeom>
        </p:spPr>
        <p:txBody>
          <a:bodyPr/>
          <a:lstStyle>
            <a:lvl1pPr lvl="0">
              <a:defRPr/>
            </a:lvl1pPr>
          </a:lstStyle>
          <a:p>
            <a:endParaRPr/>
          </a:p>
        </p:txBody>
      </p:sp>
      <p:sp>
        <p:nvSpPr>
          <p:cNvPr id="4" name="Slide Number Placeholder 3"/>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50" y="1709738"/>
            <a:ext cx="10515600" cy="2852737"/>
          </a:xfrm>
          <a:prstGeom prst="rect">
            <a:avLst/>
          </a:prstGeom>
        </p:spPr>
        <p:txBody>
          <a:bodyPr anchor="b"/>
          <a:lstStyle>
            <a:lvl1pPr lvl="0">
              <a:defRPr sz="6000"/>
            </a:lvl1pPr>
          </a:lstStyle>
          <a:p>
            <a:pPr lvl="0"/>
            <a:r>
              <a:rPr/>
              <a:t>Click to edit Master title style</a:t>
            </a:r>
          </a:p>
        </p:txBody>
      </p:sp>
      <p:sp>
        <p:nvSpPr>
          <p:cNvPr id="3" name="Text Placeholder 2"/>
          <p:cNvSpPr txBox="1">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stStyle>
          <a:p>
            <a:pPr lvl="0"/>
            <a:r>
              <a:rPr/>
              <a:t>Click to edit Master text styles</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4433183"/>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grpSp>
        <p:nvGrpSpPr>
          <p:cNvPr id="2" name="Group 1"/>
          <p:cNvGrpSpPr/>
          <p:nvPr/>
        </p:nvGrpSpPr>
        <p:grpSpPr>
          <a:xfrm>
            <a:off x="0" y="5448300"/>
            <a:ext cx="12192000" cy="771525"/>
            <a:chOff x="0" y="6072827"/>
            <a:chExt cx="12192000" cy="687016"/>
          </a:xfrm>
        </p:grpSpPr>
        <p:sp>
          <p:nvSpPr>
            <p:cNvPr id="3" name="Rectangle 2"/>
            <p:cNvSpPr/>
            <p:nvPr/>
          </p:nvSpPr>
          <p:spPr>
            <a:xfrm>
              <a:off x="3055172" y="6074043"/>
              <a:ext cx="9136828" cy="685800"/>
            </a:xfrm>
            <a:prstGeom prst="rect">
              <a:avLst/>
            </a:prstGeom>
            <a:solidFill>
              <a:schemeClr val="accent6">
                <a:lumMod val="75000"/>
              </a:schemeClr>
            </a:solidFill>
            <a:ln>
              <a:noFill/>
            </a:ln>
          </p:spPr>
          <p:txBody>
            <a:bodyPr anchor="ctr"/>
            <a:lstStyle>
              <a:lvl1pPr lvl="0">
                <a:defRPr/>
              </a:lvl1pPr>
            </a:lstStyle>
            <a:p>
              <a:endParaRPr/>
            </a:p>
          </p:txBody>
        </p:sp>
        <p:sp>
          <p:nvSpPr>
            <p:cNvPr id="4" name="Rectangle 3"/>
            <p:cNvSpPr/>
            <p:nvPr/>
          </p:nvSpPr>
          <p:spPr>
            <a:xfrm>
              <a:off x="0" y="6072827"/>
              <a:ext cx="3055172" cy="685800"/>
            </a:xfrm>
            <a:prstGeom prst="rect">
              <a:avLst/>
            </a:prstGeom>
            <a:solidFill>
              <a:srgbClr val="FFC000"/>
            </a:solidFill>
            <a:ln>
              <a:noFill/>
            </a:ln>
          </p:spPr>
          <p:txBody>
            <a:bodyPr anchor="ctr"/>
            <a:lstStyle>
              <a:lvl1pPr lvl="0">
                <a:defRPr/>
              </a:lvl1pPr>
            </a:lstStyle>
            <a:p>
              <a:endParaRPr/>
            </a:p>
          </p:txBody>
        </p:sp>
      </p:grpSp>
      <p:sp>
        <p:nvSpPr>
          <p:cNvPr id="5" name="Title 4"/>
          <p:cNvSpPr txBox="1">
            <a:spLocks noGrp="1"/>
          </p:cNvSpPr>
          <p:nvPr>
            <p:ph type="ctrTitle"/>
          </p:nvPr>
        </p:nvSpPr>
        <p:spPr>
          <a:xfrm>
            <a:off x="3055172" y="1476375"/>
            <a:ext cx="7515226" cy="3452813"/>
          </a:xfrm>
          <a:prstGeom prst="rect">
            <a:avLst/>
          </a:prstGeom>
        </p:spPr>
        <p:txBody>
          <a:bodyPr anchor="b"/>
          <a:lstStyle>
            <a:lvl1pPr lvl="0" algn="ctr">
              <a:defRPr sz="6000"/>
            </a:lvl1pPr>
          </a:lstStyle>
          <a:p>
            <a:pPr lvl="0"/>
            <a:r>
              <a:rPr/>
              <a:t>Click to edit Master title style</a:t>
            </a:r>
          </a:p>
        </p:txBody>
      </p:sp>
      <p:sp>
        <p:nvSpPr>
          <p:cNvPr id="6" name="Subtitle 5"/>
          <p:cNvSpPr txBox="1">
            <a:spLocks noGrp="1"/>
          </p:cNvSpPr>
          <p:nvPr>
            <p:ph type="subTitle" idx="1"/>
          </p:nvPr>
        </p:nvSpPr>
        <p:spPr>
          <a:xfrm>
            <a:off x="3055172" y="5521593"/>
            <a:ext cx="9144000" cy="555357"/>
          </a:xfrm>
          <a:prstGeom prst="rect">
            <a:avLst/>
          </a:prstGeom>
        </p:spPr>
        <p:txBody>
          <a:bodyPr/>
          <a:lstStyle>
            <a:lvl1pPr marL="0" lvl="0" indent="0" algn="l">
              <a:buNone/>
              <a:defRPr sz="2400">
                <a:solidFill>
                  <a:schemeClr val="bg1">
                    <a:lumMod val="95000"/>
                  </a:schemeClr>
                </a:solidFill>
              </a:defRPr>
            </a:lvl1pPr>
          </a:lstStyle>
          <a:p>
            <a:pPr lvl="0"/>
            <a:r>
              <a:rPr/>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8724900" y="365125"/>
            <a:ext cx="2628900" cy="5811839"/>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838200" y="365125"/>
            <a:ext cx="7649826" cy="5811839"/>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rot="5400000">
            <a:off x="5172931" y="3315094"/>
            <a:ext cx="6858001"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839788" y="1681163"/>
            <a:ext cx="5157787" cy="823912"/>
          </a:xfrm>
          <a:prstGeom prst="rect">
            <a:avLst/>
          </a:prstGeom>
        </p:spPr>
        <p:txBody>
          <a:bodyPr anchor="b"/>
          <a:lstStyle>
            <a:lvl1pPr marL="0" lvl="0" indent="0">
              <a:buNone/>
              <a:defRPr sz="2400" b="1"/>
            </a:lvl1pPr>
          </a:lstStyle>
          <a:p>
            <a:pPr lvl="0"/>
            <a:r>
              <a:rPr/>
              <a:t>Click to edit Master text styles</a:t>
            </a:r>
          </a:p>
        </p:txBody>
      </p:sp>
      <p:sp>
        <p:nvSpPr>
          <p:cNvPr id="4" name="Text Placeholder 3"/>
          <p:cNvSpPr txBox="1">
            <a:spLocks noGrp="1"/>
          </p:cNvSpPr>
          <p:nvPr>
            <p:ph type="body" sz="half" idx="2"/>
          </p:nvPr>
        </p:nvSpPr>
        <p:spPr>
          <a:xfrm>
            <a:off x="839788" y="2505075"/>
            <a:ext cx="5157787" cy="368458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txBox="1">
            <a:spLocks noGrp="1"/>
          </p:cNvSpPr>
          <p:nvPr>
            <p:ph type="body" sz="quarter" idx="3"/>
          </p:nvPr>
        </p:nvSpPr>
        <p:spPr>
          <a:xfrm>
            <a:off x="6172200" y="1681163"/>
            <a:ext cx="5183188" cy="823912"/>
          </a:xfrm>
          <a:prstGeom prst="rect">
            <a:avLst/>
          </a:prstGeom>
        </p:spPr>
        <p:txBody>
          <a:bodyPr anchor="b"/>
          <a:lstStyle>
            <a:lvl1pPr marL="0" lvl="0" indent="0">
              <a:buNone/>
              <a:defRPr sz="2400" b="1"/>
            </a:lvl1pPr>
          </a:lstStyle>
          <a:p>
            <a:pPr lvl="0"/>
            <a:r>
              <a:rPr/>
              <a:t>Click to edit Master text styles</a:t>
            </a:r>
          </a:p>
        </p:txBody>
      </p:sp>
      <p:sp>
        <p:nvSpPr>
          <p:cNvPr id="6" name="Text Placeholder 5"/>
          <p:cNvSpPr txBox="1">
            <a:spLocks noGrp="1"/>
          </p:cNvSpPr>
          <p:nvPr>
            <p:ph type="body" sz="quarter" idx="4"/>
          </p:nvPr>
        </p:nvSpPr>
        <p:spPr>
          <a:xfrm>
            <a:off x="6172200" y="2505075"/>
            <a:ext cx="5183188" cy="368458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txBox="1">
            <a:spLocks noGrp="1"/>
          </p:cNvSpPr>
          <p:nvPr>
            <p:ph type="dt" sz="half" idx="10"/>
          </p:nvPr>
        </p:nvSpPr>
        <p:spPr>
          <a:prstGeom prst="rect">
            <a:avLst/>
          </a:prstGeom>
        </p:spPr>
        <p:txBody>
          <a:bodyPr/>
          <a:lstStyle>
            <a:lvl1pPr lvl="0">
              <a:defRPr/>
            </a:lvl1pPr>
          </a:lstStyle>
          <a:p>
            <a:endParaRPr/>
          </a:p>
        </p:txBody>
      </p:sp>
      <p:sp>
        <p:nvSpPr>
          <p:cNvPr id="8" name="Footer Placeholder 7"/>
          <p:cNvSpPr txBox="1">
            <a:spLocks noGrp="1"/>
          </p:cNvSpPr>
          <p:nvPr>
            <p:ph type="ftr" sz="quarter" idx="11"/>
          </p:nvPr>
        </p:nvSpPr>
        <p:spPr>
          <a:prstGeom prst="rect">
            <a:avLst/>
          </a:prstGeom>
        </p:spPr>
        <p:txBody>
          <a:bodyPr/>
          <a:lstStyle>
            <a:lvl1pPr lvl="0">
              <a:defRPr/>
            </a:lvl1pPr>
          </a:lstStyle>
          <a:p>
            <a:endParaRPr/>
          </a:p>
        </p:txBody>
      </p:sp>
      <p:sp>
        <p:nvSpPr>
          <p:cNvPr id="9" name="Slide Number Placeholder 8"/>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10" name="Group 9"/>
          <p:cNvGrpSpPr/>
          <p:nvPr/>
        </p:nvGrpSpPr>
        <p:grpSpPr>
          <a:xfrm>
            <a:off x="0" y="1256431"/>
            <a:ext cx="12192000" cy="227812"/>
            <a:chOff x="0" y="1256431"/>
            <a:chExt cx="12192000" cy="227812"/>
          </a:xfrm>
        </p:grpSpPr>
        <p:sp>
          <p:nvSpPr>
            <p:cNvPr id="11" name="Rectangle 10"/>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2" name="Rectangle 11"/>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sz="half" idx="1"/>
          </p:nvPr>
        </p:nvSpPr>
        <p:spPr>
          <a:xfrm>
            <a:off x="838200" y="1825625"/>
            <a:ext cx="5181600" cy="435133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6172200" y="1825625"/>
            <a:ext cx="5181600" cy="435133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0" y="1256431"/>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p:nvPr/>
        </p:nvPicPr>
        <p:blipFill>
          <a:blip r:embed="rId12"/>
          <a:srcRect/>
          <a:stretch>
            <a:fillRect/>
          </a:stretch>
        </p:blipFill>
        <p:spPr>
          <a:xfrm>
            <a:off x="0" y="0"/>
            <a:ext cx="12192000" cy="6858000"/>
          </a:xfrm>
          <a:prstGeom prst="rect">
            <a:avLst/>
          </a:prstGeom>
        </p:spPr>
      </p:pic>
      <p:sp>
        <p:nvSpPr>
          <p:cNvPr id="3" name="Title Placeholder 2"/>
          <p:cNvSpPr txBox="1">
            <a:spLocks noGrp="1"/>
          </p:cNvSpPr>
          <p:nvPr>
            <p:ph type="title"/>
          </p:nvPr>
        </p:nvSpPr>
        <p:spPr>
          <a:xfrm>
            <a:off x="838200" y="365125"/>
            <a:ext cx="10515600" cy="1325563"/>
          </a:xfrm>
          <a:prstGeom prst="rect">
            <a:avLst/>
          </a:prstGeom>
        </p:spPr>
        <p:txBody>
          <a:bodyPr lIns="91440" tIns="45720" rIns="91440" bIns="45720" anchor="ctr"/>
          <a:lstStyle>
            <a:lvl1pPr lvl="0">
              <a:defRPr/>
            </a:lvl1pPr>
          </a:lstStyle>
          <a:p>
            <a:pPr lvl="0"/>
            <a:r>
              <a:rPr/>
              <a:t>Click to edit Master title style</a:t>
            </a:r>
          </a:p>
        </p:txBody>
      </p:sp>
      <p:sp>
        <p:nvSpPr>
          <p:cNvPr id="4" name="Text Placeholder 3"/>
          <p:cNvSpPr txBox="1">
            <a:spLocks noGrp="1"/>
          </p:cNvSpPr>
          <p:nvPr>
            <p:ph type="body" idx="1"/>
          </p:nvPr>
        </p:nvSpPr>
        <p:spPr>
          <a:xfrm>
            <a:off x="838200" y="1825625"/>
            <a:ext cx="10515600" cy="4351338"/>
          </a:xfrm>
          <a:prstGeom prst="rect">
            <a:avLst/>
          </a:prstGeom>
        </p:spPr>
        <p:txBody>
          <a:bodyPr lIns="91440" tIns="45720" rIns="91440" bIns="45720"/>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2"/>
          </p:nvPr>
        </p:nvSpPr>
        <p:spPr>
          <a:xfrm>
            <a:off x="838200" y="6356350"/>
            <a:ext cx="2743200" cy="365125"/>
          </a:xfrm>
          <a:prstGeom prst="rect">
            <a:avLst/>
          </a:prstGeom>
        </p:spPr>
        <p:txBody>
          <a:bodyPr lIns="91440" tIns="45720" rIns="91440" bIns="45720" anchor="ctr"/>
          <a:lstStyle>
            <a:lvl1pPr lvl="0" algn="l">
              <a:defRPr sz="1200">
                <a:solidFill>
                  <a:schemeClr val="tx1">
                    <a:tint val="75000"/>
                  </a:schemeClr>
                </a:solidFill>
                <a:latin typeface="Tw Cen MT"/>
              </a:defRPr>
            </a:lvl1pPr>
          </a:lstStyle>
          <a:p>
            <a:endParaRPr/>
          </a:p>
        </p:txBody>
      </p:sp>
      <p:sp>
        <p:nvSpPr>
          <p:cNvPr id="6" name="Footer Placeholder 5"/>
          <p:cNvSpPr txBox="1">
            <a:spLocks noGrp="1"/>
          </p:cNvSpPr>
          <p:nvPr>
            <p:ph type="ftr" sz="quarter" idx="3"/>
          </p:nvPr>
        </p:nvSpPr>
        <p:spPr>
          <a:xfrm>
            <a:off x="4038600" y="6356350"/>
            <a:ext cx="4114800" cy="365125"/>
          </a:xfrm>
          <a:prstGeom prst="rect">
            <a:avLst/>
          </a:prstGeom>
        </p:spPr>
        <p:txBody>
          <a:bodyPr lIns="91440" tIns="45720" rIns="91440" bIns="45720" anchor="ctr"/>
          <a:lstStyle>
            <a:lvl1pPr lvl="0" algn="ctr">
              <a:defRPr sz="1200">
                <a:solidFill>
                  <a:schemeClr val="tx1">
                    <a:tint val="75000"/>
                  </a:schemeClr>
                </a:solidFill>
                <a:latin typeface="Tw Cen MT"/>
              </a:defRPr>
            </a:lvl1pPr>
          </a:lstStyle>
          <a:p>
            <a:endParaRPr/>
          </a:p>
        </p:txBody>
      </p:sp>
      <p:sp>
        <p:nvSpPr>
          <p:cNvPr id="7" name="Slide Number Placeholder 6"/>
          <p:cNvSpPr txBox="1">
            <a:spLocks noGrp="1"/>
          </p:cNvSpPr>
          <p:nvPr>
            <p:ph type="sldNum" sz="quarter" idx="4"/>
          </p:nvPr>
        </p:nvSpPr>
        <p:spPr>
          <a:xfrm>
            <a:off x="8610600" y="6356350"/>
            <a:ext cx="2743200" cy="365125"/>
          </a:xfrm>
          <a:prstGeom prst="rect">
            <a:avLst/>
          </a:prstGeom>
        </p:spPr>
        <p:txBody>
          <a:bodyPr lIns="91440" tIns="45720" rIns="91440" bIns="45720" anchor="ctr"/>
          <a:lstStyle>
            <a:lvl1pPr lvl="0" algn="r">
              <a:defRPr sz="1200">
                <a:solidFill>
                  <a:schemeClr val="tx1">
                    <a:tint val="75000"/>
                  </a:schemeClr>
                </a:solidFill>
                <a:latin typeface="Tw Cen MT"/>
              </a:defRPr>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txStyles>
    <p:titleStyle>
      <a:lvl1pPr lvl="0" algn="l">
        <a:lnSpc>
          <a:spcPct val="90000"/>
        </a:lnSpc>
        <a:buNone/>
        <a:defRPr sz="4400">
          <a:solidFill>
            <a:schemeClr val="tx1"/>
          </a:solidFill>
          <a:latin typeface="Tw Cen MT"/>
        </a:defRPr>
      </a:lvl1pPr>
    </p:titleStyle>
    <p:bodyStyle>
      <a:lvl1pPr marL="228600" lvl="0" indent="-228600" algn="l">
        <a:lnSpc>
          <a:spcPct val="90000"/>
        </a:lnSpc>
        <a:spcBef>
          <a:spcPts val="1000"/>
        </a:spcBef>
        <a:buFont typeface="Arial"/>
        <a:buChar char="•"/>
        <a:defRPr sz="2800">
          <a:solidFill>
            <a:schemeClr val="tx1"/>
          </a:solidFill>
          <a:latin typeface="Tw Cen MT"/>
        </a:defRPr>
      </a:lvl1pPr>
      <a:lvl2pPr marL="914400" lvl="0" indent="-457200" algn="l">
        <a:lnSpc>
          <a:spcPct val="90000"/>
        </a:lnSpc>
        <a:spcBef>
          <a:spcPts val="500"/>
        </a:spcBef>
        <a:buFont typeface="Wingdings"/>
        <a:buChar char="Ø"/>
        <a:defRPr sz="2400">
          <a:solidFill>
            <a:schemeClr val="tx1"/>
          </a:solidFill>
          <a:latin typeface="Tw Cen MT"/>
        </a:defRPr>
      </a:lvl2pPr>
      <a:lvl3pPr marL="1257300" lvl="0" indent="-342900" algn="l">
        <a:lnSpc>
          <a:spcPct val="90000"/>
        </a:lnSpc>
        <a:spcBef>
          <a:spcPts val="500"/>
        </a:spcBef>
        <a:buFont typeface="Wingdings"/>
        <a:buChar char="q"/>
        <a:defRPr sz="2000">
          <a:solidFill>
            <a:schemeClr val="tx1"/>
          </a:solidFill>
          <a:latin typeface="Tw Cen MT"/>
        </a:defRPr>
      </a:lvl3pPr>
      <a:lvl4pPr marL="1657350" lvl="0" indent="-285750" algn="l">
        <a:lnSpc>
          <a:spcPct val="90000"/>
        </a:lnSpc>
        <a:spcBef>
          <a:spcPts val="500"/>
        </a:spcBef>
        <a:buFont typeface="Courier New"/>
        <a:buChar char="o"/>
        <a:defRPr sz="1800">
          <a:solidFill>
            <a:schemeClr val="tx1"/>
          </a:solidFill>
          <a:latin typeface="Tw Cen MT"/>
        </a:defRPr>
      </a:lvl4pPr>
      <a:lvl5pPr marL="2057400" lvl="0" indent="-228600" algn="l">
        <a:lnSpc>
          <a:spcPct val="90000"/>
        </a:lnSpc>
        <a:spcBef>
          <a:spcPts val="500"/>
        </a:spcBef>
        <a:buFont typeface="Arial"/>
        <a:buChar char="•"/>
        <a:defRPr sz="1800">
          <a:solidFill>
            <a:schemeClr val="tx1"/>
          </a:solidFill>
          <a:latin typeface="Tw Cen MT"/>
        </a:defRPr>
      </a:lvl5pPr>
      <a:lvl6pPr marL="2514600" lvl="0" indent="-228600" algn="l">
        <a:lnSpc>
          <a:spcPct val="90000"/>
        </a:lnSpc>
        <a:spcBef>
          <a:spcPts val="500"/>
        </a:spcBef>
        <a:buFont typeface="Arial"/>
        <a:buChar char="•"/>
        <a:defRPr sz="1800">
          <a:solidFill>
            <a:schemeClr val="tx1"/>
          </a:solidFill>
          <a:latin typeface="Calibri"/>
        </a:defRPr>
      </a:lvl6pPr>
      <a:lvl7pPr marL="2971800" lvl="0" indent="-228600" algn="l">
        <a:lnSpc>
          <a:spcPct val="90000"/>
        </a:lnSpc>
        <a:spcBef>
          <a:spcPts val="500"/>
        </a:spcBef>
        <a:buFont typeface="Arial"/>
        <a:buChar char="•"/>
        <a:defRPr sz="1800">
          <a:solidFill>
            <a:schemeClr val="tx1"/>
          </a:solidFill>
          <a:latin typeface="Calibri"/>
        </a:defRPr>
      </a:lvl7pPr>
      <a:lvl8pPr marL="3429000" lvl="0" indent="-228600" algn="l">
        <a:lnSpc>
          <a:spcPct val="90000"/>
        </a:lnSpc>
        <a:spcBef>
          <a:spcPts val="500"/>
        </a:spcBef>
        <a:buFont typeface="Arial"/>
        <a:buChar char="•"/>
        <a:defRPr sz="1800">
          <a:solidFill>
            <a:schemeClr val="tx1"/>
          </a:solidFill>
          <a:latin typeface="Calibri"/>
        </a:defRPr>
      </a:lvl8pPr>
      <a:lvl9pPr marL="3886200" lvl="0" indent="-228600" algn="l">
        <a:lnSpc>
          <a:spcPct val="90000"/>
        </a:lnSpc>
        <a:spcBef>
          <a:spcPts val="500"/>
        </a:spcBef>
        <a:buFont typeface="Arial"/>
        <a:buChar char="•"/>
        <a:defRPr sz="1800">
          <a:solidFill>
            <a:schemeClr val="tx1"/>
          </a:solidFill>
          <a:latin typeface="Calibri"/>
        </a:defRPr>
      </a:lvl9pPr>
    </p:bodyStyle>
    <p:otherStyle>
      <a:lvl1pPr marL="0" lvl="0" algn="l">
        <a:defRPr sz="1800">
          <a:solidFill>
            <a:schemeClr val="tx1"/>
          </a:solidFill>
          <a:latin typeface="Calibri"/>
        </a:defRPr>
      </a:lvl1pPr>
      <a:lvl2pPr marL="457200" lvl="0" algn="l">
        <a:defRPr sz="1800">
          <a:solidFill>
            <a:schemeClr val="tx1"/>
          </a:solidFill>
          <a:latin typeface="Calibri"/>
        </a:defRPr>
      </a:lvl2pPr>
      <a:lvl3pPr marL="914400" lvl="0" algn="l">
        <a:defRPr sz="1800">
          <a:solidFill>
            <a:schemeClr val="tx1"/>
          </a:solidFill>
          <a:latin typeface="Calibri"/>
        </a:defRPr>
      </a:lvl3pPr>
      <a:lvl4pPr marL="1371600" lvl="0" algn="l">
        <a:defRPr sz="1800">
          <a:solidFill>
            <a:schemeClr val="tx1"/>
          </a:solidFill>
          <a:latin typeface="Calibri"/>
        </a:defRPr>
      </a:lvl4pPr>
      <a:lvl5pPr marL="1828800" lvl="0" algn="l">
        <a:defRPr sz="1800">
          <a:solidFill>
            <a:schemeClr val="tx1"/>
          </a:solidFill>
          <a:latin typeface="Calibri"/>
        </a:defRPr>
      </a:lvl5pPr>
      <a:lvl6pPr marL="2286000" lvl="0" algn="l">
        <a:defRPr sz="1800">
          <a:solidFill>
            <a:schemeClr val="tx1"/>
          </a:solidFill>
          <a:latin typeface="Calibri"/>
        </a:defRPr>
      </a:lvl6pPr>
      <a:lvl7pPr marL="2743200" lvl="0" algn="l">
        <a:defRPr sz="1800">
          <a:solidFill>
            <a:schemeClr val="tx1"/>
          </a:solidFill>
          <a:latin typeface="Calibri"/>
        </a:defRPr>
      </a:lvl7pPr>
      <a:lvl8pPr marL="3200400" lvl="0" algn="l">
        <a:defRPr sz="1800">
          <a:solidFill>
            <a:schemeClr val="tx1"/>
          </a:solidFill>
          <a:latin typeface="Calibri"/>
        </a:defRPr>
      </a:lvl8pPr>
      <a:lvl9pPr marL="3657600" lvl="0" algn="l">
        <a:defRPr sz="1800">
          <a:solidFill>
            <a:schemeClr val="tx1"/>
          </a:solidFill>
          <a:latin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841941" y="1702594"/>
            <a:ext cx="10508118" cy="3452813"/>
          </a:xfrm>
          <a:prstGeom prst="rect">
            <a:avLst/>
          </a:prstGeom>
        </p:spPr>
        <p:txBody>
          <a:bodyPr/>
          <a:lstStyle>
            <a:lvl1pPr lvl="0">
              <a:defRPr/>
            </a:lvl1pPr>
          </a:lstStyle>
          <a:p>
            <a:pPr lvl="0"/>
            <a:r>
              <a:rPr lang="en-IN" sz="4400" cap="all" dirty="0" smtClean="0">
                <a:solidFill>
                  <a:srgbClr val="000000"/>
                </a:solidFill>
              </a:rPr>
              <a:t>UNIT 4</a:t>
            </a:r>
            <a:br>
              <a:rPr lang="en-IN" sz="4400" cap="all" dirty="0" smtClean="0">
                <a:solidFill>
                  <a:srgbClr val="000000"/>
                </a:solidFill>
              </a:rPr>
            </a:br>
            <a:r>
              <a:rPr lang="en-IN" sz="4400" cap="all" dirty="0" smtClean="0">
                <a:solidFill>
                  <a:srgbClr val="000000"/>
                </a:solidFill>
              </a:rPr>
              <a:t>DEADLOCKS</a:t>
            </a:r>
            <a:br>
              <a:rPr lang="en-IN" sz="4400" cap="all" dirty="0" smtClean="0">
                <a:solidFill>
                  <a:srgbClr val="000000"/>
                </a:solidFill>
              </a:rPr>
            </a:br>
            <a:r>
              <a:rPr lang="en-IN" sz="4400" cap="all" dirty="0" smtClean="0">
                <a:solidFill>
                  <a:srgbClr val="000000"/>
                </a:solidFill>
              </a:rPr>
              <a:t>   </a:t>
            </a:r>
            <a:endParaRPr sz="4400" cap="all" dirty="0">
              <a:solidFill>
                <a:srgbClr val="000000"/>
              </a:solidFill>
            </a:endParaRPr>
          </a:p>
        </p:txBody>
      </p:sp>
      <p:sp>
        <p:nvSpPr>
          <p:cNvPr id="4" name="Subtitle 3"/>
          <p:cNvSpPr>
            <a:spLocks noGrp="1"/>
          </p:cNvSpPr>
          <p:nvPr>
            <p:ph type="subTitle" idx="1"/>
          </p:nvPr>
        </p:nvSpPr>
        <p:spPr/>
        <p:txBody>
          <a:bodyPr/>
          <a:lstStyle/>
          <a:p>
            <a:endParaRPr lang="en-IN"/>
          </a:p>
        </p:txBody>
      </p:sp>
      <p:pic>
        <p:nvPicPr>
          <p:cNvPr id="5" name="Picture 4" descr="C:\Users\chandan\Desktop\alumni-meet-parul-university.jpg"/>
          <p:cNvPicPr>
            <a:picLocks noChangeAspect="1" noChangeArrowheads="1"/>
          </p:cNvPicPr>
          <p:nvPr/>
        </p:nvPicPr>
        <p:blipFill rotWithShape="1">
          <a:blip r:embed="rId3"/>
          <a:srcRect t="7100"/>
          <a:stretch/>
        </p:blipFill>
        <p:spPr bwMode="auto">
          <a:xfrm>
            <a:off x="0" y="0"/>
            <a:ext cx="2695575" cy="84062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cs typeface="Times New Roman" panose="02020603050405020304" pitchFamily="18" charset="0"/>
              </a:rPr>
              <a:t>Resource Allocation Graph</a:t>
            </a:r>
            <a:endParaRPr lang="en-US" dirty="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981200" y="1553888"/>
            <a:ext cx="7924800" cy="4465912"/>
          </a:xfrm>
          <a:prstGeom prst="rect">
            <a:avLst/>
          </a:prstGeom>
        </p:spPr>
      </p:pic>
    </p:spTree>
    <p:extLst>
      <p:ext uri="{BB962C8B-B14F-4D97-AF65-F5344CB8AC3E}">
        <p14:creationId xmlns:p14="http://schemas.microsoft.com/office/powerpoint/2010/main" val="3304489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Methods for handling deadlocks</a:t>
            </a:r>
          </a:p>
        </p:txBody>
      </p:sp>
      <p:sp>
        <p:nvSpPr>
          <p:cNvPr id="20483" name="Rectangle 3"/>
          <p:cNvSpPr>
            <a:spLocks noGrp="1" noChangeArrowheads="1"/>
          </p:cNvSpPr>
          <p:nvPr>
            <p:ph type="body" idx="1"/>
          </p:nvPr>
        </p:nvSpPr>
        <p:spPr/>
        <p:txBody>
          <a:bodyPr/>
          <a:lstStyle/>
          <a:p>
            <a:pPr marL="457200" indent="-457200">
              <a:buFont typeface="+mj-lt"/>
              <a:buAutoNum type="arabicPeriod"/>
            </a:pPr>
            <a:r>
              <a:rPr lang="en-US" dirty="0"/>
              <a:t>Just </a:t>
            </a:r>
            <a:r>
              <a:rPr lang="en-US" dirty="0">
                <a:solidFill>
                  <a:srgbClr val="FF0000"/>
                </a:solidFill>
              </a:rPr>
              <a:t>ignore</a:t>
            </a:r>
            <a:r>
              <a:rPr lang="en-US" dirty="0"/>
              <a:t> the problem.</a:t>
            </a:r>
          </a:p>
          <a:p>
            <a:pPr marL="457200" indent="-457200">
              <a:buFont typeface="+mj-lt"/>
              <a:buAutoNum type="arabicPeriod"/>
            </a:pPr>
            <a:r>
              <a:rPr lang="en-US" dirty="0">
                <a:solidFill>
                  <a:srgbClr val="FF0000"/>
                </a:solidFill>
              </a:rPr>
              <a:t>Detection</a:t>
            </a:r>
            <a:r>
              <a:rPr lang="en-US" dirty="0"/>
              <a:t> and </a:t>
            </a:r>
            <a:r>
              <a:rPr lang="en-US" dirty="0">
                <a:solidFill>
                  <a:srgbClr val="FF0000"/>
                </a:solidFill>
              </a:rPr>
              <a:t>recovery</a:t>
            </a:r>
            <a:r>
              <a:rPr lang="en-US" dirty="0"/>
              <a:t>. </a:t>
            </a:r>
          </a:p>
          <a:p>
            <a:pPr lvl="1"/>
            <a:r>
              <a:rPr lang="en-US" dirty="0"/>
              <a:t>Let deadlocks occur, detect them and take action.</a:t>
            </a:r>
          </a:p>
          <a:p>
            <a:pPr marL="457200" indent="-457200">
              <a:buFont typeface="+mj-lt"/>
              <a:buAutoNum type="arabicPeriod"/>
            </a:pPr>
            <a:r>
              <a:rPr lang="en-US" dirty="0"/>
              <a:t>Dynamic </a:t>
            </a:r>
            <a:r>
              <a:rPr lang="en-US" dirty="0">
                <a:solidFill>
                  <a:srgbClr val="FF0000"/>
                </a:solidFill>
              </a:rPr>
              <a:t>avoidance</a:t>
            </a:r>
            <a:r>
              <a:rPr lang="en-US" dirty="0"/>
              <a:t> by careful resource allocation.</a:t>
            </a:r>
          </a:p>
          <a:p>
            <a:pPr marL="457200" indent="-457200">
              <a:buFont typeface="+mj-lt"/>
              <a:buAutoNum type="arabicPeriod"/>
            </a:pPr>
            <a:r>
              <a:rPr lang="en-US" dirty="0">
                <a:solidFill>
                  <a:srgbClr val="FF0000"/>
                </a:solidFill>
              </a:rPr>
              <a:t>Prevention</a:t>
            </a:r>
            <a:r>
              <a:rPr lang="en-US" dirty="0"/>
              <a:t>, by structurally negating (killing) one of the four required conditions.</a:t>
            </a:r>
          </a:p>
        </p:txBody>
      </p:sp>
    </p:spTree>
    <p:extLst>
      <p:ext uri="{BB962C8B-B14F-4D97-AF65-F5344CB8AC3E}">
        <p14:creationId xmlns:p14="http://schemas.microsoft.com/office/powerpoint/2010/main" val="1956898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Deadlock Management</a:t>
            </a:r>
          </a:p>
        </p:txBody>
      </p:sp>
      <p:sp>
        <p:nvSpPr>
          <p:cNvPr id="21507" name="Rectangle 3"/>
          <p:cNvSpPr>
            <a:spLocks noGrp="1" noChangeArrowheads="1"/>
          </p:cNvSpPr>
          <p:nvPr>
            <p:ph type="body" idx="1"/>
          </p:nvPr>
        </p:nvSpPr>
        <p:spPr>
          <a:xfrm>
            <a:off x="838200" y="1849582"/>
            <a:ext cx="10515600" cy="4530725"/>
          </a:xfrm>
        </p:spPr>
        <p:txBody>
          <a:bodyPr/>
          <a:lstStyle/>
          <a:p>
            <a:pPr marL="742950" lvl="1" indent="-285750" algn="just"/>
            <a:r>
              <a:rPr lang="en-US" sz="2800" b="1" dirty="0">
                <a:latin typeface="Tw Cen MT" panose="020B0602020104020603" pitchFamily="34" charset="0"/>
              </a:rPr>
              <a:t>Prevention</a:t>
            </a:r>
          </a:p>
          <a:p>
            <a:pPr lvl="2" algn="just">
              <a:buFont typeface="Wingdings" panose="05000000000000000000" pitchFamily="2" charset="2"/>
              <a:buChar char="§"/>
            </a:pPr>
            <a:r>
              <a:rPr lang="en-US" sz="2600" dirty="0">
                <a:latin typeface="Tw Cen MT" panose="020B0602020104020603" pitchFamily="34" charset="0"/>
              </a:rPr>
              <a:t>Design the system in such a way that deadlocks can never occur</a:t>
            </a:r>
          </a:p>
          <a:p>
            <a:pPr marL="742950" lvl="1" indent="-285750" algn="just"/>
            <a:r>
              <a:rPr lang="en-US" sz="2800" b="1" dirty="0">
                <a:latin typeface="Tw Cen MT" panose="020B0602020104020603" pitchFamily="34" charset="0"/>
              </a:rPr>
              <a:t>Avoidance</a:t>
            </a:r>
          </a:p>
          <a:p>
            <a:pPr lvl="2" algn="just">
              <a:buFont typeface="Wingdings" panose="05000000000000000000" pitchFamily="2" charset="2"/>
              <a:buChar char="§"/>
            </a:pPr>
            <a:r>
              <a:rPr lang="en-US" sz="2600" dirty="0">
                <a:latin typeface="Tw Cen MT" panose="020B0602020104020603" pitchFamily="34" charset="0"/>
              </a:rPr>
              <a:t>Impose less stringent (tight) conditions than for prevention, allowing the possibility of deadlock but sidestepping it as it occurs.</a:t>
            </a:r>
          </a:p>
          <a:p>
            <a:pPr marL="742950" lvl="1" indent="-285750" algn="just"/>
            <a:r>
              <a:rPr lang="en-US" sz="2800" b="1" dirty="0">
                <a:latin typeface="Tw Cen MT" panose="020B0602020104020603" pitchFamily="34" charset="0"/>
              </a:rPr>
              <a:t>Detection</a:t>
            </a:r>
          </a:p>
          <a:p>
            <a:pPr lvl="2" algn="just">
              <a:buFont typeface="Wingdings" panose="05000000000000000000" pitchFamily="2" charset="2"/>
              <a:buChar char="§"/>
            </a:pPr>
            <a:r>
              <a:rPr lang="en-US" sz="2600" dirty="0">
                <a:latin typeface="Tw Cen MT" panose="020B0602020104020603" pitchFamily="34" charset="0"/>
              </a:rPr>
              <a:t>Allow possibility of deadlock, determine if deadlock has occurred and which processes and resources are involved.</a:t>
            </a:r>
          </a:p>
          <a:p>
            <a:pPr marL="742950" lvl="1" indent="-285750" algn="just"/>
            <a:r>
              <a:rPr lang="en-US" sz="2800" b="1" dirty="0">
                <a:latin typeface="Tw Cen MT" panose="020B0602020104020603" pitchFamily="34" charset="0"/>
              </a:rPr>
              <a:t>Recovery</a:t>
            </a:r>
          </a:p>
          <a:p>
            <a:pPr lvl="2" algn="just">
              <a:buFont typeface="Wingdings" panose="05000000000000000000" pitchFamily="2" charset="2"/>
              <a:buChar char="§"/>
            </a:pPr>
            <a:r>
              <a:rPr lang="en-US" sz="2600" dirty="0">
                <a:latin typeface="Tw Cen MT" panose="020B0602020104020603" pitchFamily="34" charset="0"/>
              </a:rPr>
              <a:t>After detection, clear the problem, allow processes to complete and resources to be reused. May involve destroying and restarting processes.</a:t>
            </a:r>
          </a:p>
        </p:txBody>
      </p:sp>
    </p:spTree>
    <p:extLst>
      <p:ext uri="{BB962C8B-B14F-4D97-AF65-F5344CB8AC3E}">
        <p14:creationId xmlns:p14="http://schemas.microsoft.com/office/powerpoint/2010/main" val="3233213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ignorance (Ostrich Algorithm)</a:t>
            </a:r>
          </a:p>
        </p:txBody>
      </p:sp>
      <p:sp>
        <p:nvSpPr>
          <p:cNvPr id="3" name="Content Placeholder 2"/>
          <p:cNvSpPr>
            <a:spLocks noGrp="1"/>
          </p:cNvSpPr>
          <p:nvPr>
            <p:ph idx="1"/>
          </p:nvPr>
        </p:nvSpPr>
        <p:spPr/>
        <p:txBody>
          <a:bodyPr/>
          <a:lstStyle/>
          <a:p>
            <a:r>
              <a:rPr lang="en-US" dirty="0" smtClean="0"/>
              <a:t>When storm approaches, an ostrich puts his head in </a:t>
            </a:r>
            <a:r>
              <a:rPr lang="en-US" dirty="0"/>
              <a:t>the sand </a:t>
            </a:r>
            <a:r>
              <a:rPr lang="en-US" dirty="0" smtClean="0"/>
              <a:t>(ground) and </a:t>
            </a:r>
            <a:r>
              <a:rPr lang="en-US" dirty="0"/>
              <a:t>pretend (imagine) that there is no problem at all</a:t>
            </a:r>
            <a:r>
              <a:rPr lang="en-US" dirty="0" smtClean="0"/>
              <a:t>.</a:t>
            </a:r>
          </a:p>
          <a:p>
            <a:r>
              <a:rPr lang="en-US" dirty="0" smtClean="0"/>
              <a:t>Ignore the deadlock and pretend that deadlock never occur.</a:t>
            </a:r>
            <a:endParaRPr lang="en-US" dirty="0"/>
          </a:p>
          <a:p>
            <a:r>
              <a:rPr lang="en-US" dirty="0"/>
              <a:t>Reasonable if </a:t>
            </a:r>
          </a:p>
          <a:p>
            <a:pPr lvl="1"/>
            <a:r>
              <a:rPr lang="en-US" dirty="0"/>
              <a:t>deadlocks occur very rarely </a:t>
            </a:r>
            <a:endParaRPr lang="en-US" dirty="0" smtClean="0"/>
          </a:p>
          <a:p>
            <a:pPr lvl="1"/>
            <a:r>
              <a:rPr lang="en-US" dirty="0" smtClean="0"/>
              <a:t>difficult to detect</a:t>
            </a:r>
            <a:endParaRPr lang="en-US" dirty="0"/>
          </a:p>
          <a:p>
            <a:pPr lvl="1"/>
            <a:r>
              <a:rPr lang="en-US" dirty="0"/>
              <a:t>cost of prevention is high</a:t>
            </a:r>
          </a:p>
          <a:p>
            <a:r>
              <a:rPr lang="en-US" dirty="0"/>
              <a:t>UNIX and Windows takes this approach</a:t>
            </a:r>
          </a:p>
          <a:p>
            <a:endParaRPr lang="en-US" dirty="0"/>
          </a:p>
        </p:txBody>
      </p:sp>
      <p:pic>
        <p:nvPicPr>
          <p:cNvPr id="5" name="Picture 2" descr="Image result for ostrich head in sand"/>
          <p:cNvPicPr>
            <a:picLocks noChangeAspect="1" noChangeArrowheads="1"/>
          </p:cNvPicPr>
          <p:nvPr/>
        </p:nvPicPr>
        <p:blipFill rotWithShape="1">
          <a:blip r:embed="rId2">
            <a:extLst>
              <a:ext uri="{28A0092B-C50C-407E-A947-70E740481C1C}">
                <a14:useLocalDpi xmlns:a14="http://schemas.microsoft.com/office/drawing/2010/main" val="0"/>
              </a:ext>
            </a:extLst>
          </a:blip>
          <a:srcRect l="23437" t="8333" r="29688" b="12500"/>
          <a:stretch/>
        </p:blipFill>
        <p:spPr bwMode="auto">
          <a:xfrm>
            <a:off x="8754979" y="3307911"/>
            <a:ext cx="259882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22902" t="25173" r="21313" b="11493"/>
          <a:stretch/>
        </p:blipFill>
        <p:spPr bwMode="auto">
          <a:xfrm>
            <a:off x="8754979" y="3227229"/>
            <a:ext cx="2598821" cy="290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63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Deadlock Prevention</a:t>
            </a:r>
            <a:endParaRPr lang="en-IN" b="1" dirty="0"/>
          </a:p>
        </p:txBody>
      </p:sp>
      <p:sp>
        <p:nvSpPr>
          <p:cNvPr id="3" name="Text Placeholder 2"/>
          <p:cNvSpPr>
            <a:spLocks noGrp="1"/>
          </p:cNvSpPr>
          <p:nvPr>
            <p:ph type="body" idx="1"/>
          </p:nvPr>
        </p:nvSpPr>
        <p:spPr/>
        <p:txBody>
          <a:bodyPr/>
          <a:lstStyle/>
          <a:p>
            <a:pPr marL="342900" indent="-342900" algn="just">
              <a:buFont typeface="Arial" panose="020B0604020202020204" pitchFamily="34" charset="0"/>
              <a:buChar char="•"/>
            </a:pPr>
            <a:r>
              <a:rPr lang="en-US" dirty="0"/>
              <a:t>Deadlock prevention algorithms ensure that </a:t>
            </a:r>
            <a:r>
              <a:rPr lang="en-US" dirty="0">
                <a:solidFill>
                  <a:srgbClr val="FF0000"/>
                </a:solidFill>
              </a:rPr>
              <a:t>at least one</a:t>
            </a:r>
            <a:r>
              <a:rPr lang="en-US" dirty="0"/>
              <a:t> of the necessary conditions (Mutual exclusion, hold and wait, no preemption and circular wait) does not hold true.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However most prevention algorithms have </a:t>
            </a:r>
            <a:r>
              <a:rPr lang="en-US" dirty="0">
                <a:solidFill>
                  <a:srgbClr val="FF0000"/>
                </a:solidFill>
              </a:rPr>
              <a:t>poor resource utilization</a:t>
            </a:r>
            <a:r>
              <a:rPr lang="en-US" dirty="0"/>
              <a:t>, and hence result in </a:t>
            </a:r>
            <a:r>
              <a:rPr lang="en-US" dirty="0">
                <a:solidFill>
                  <a:srgbClr val="FF0000"/>
                </a:solidFill>
              </a:rPr>
              <a:t>reduced</a:t>
            </a:r>
            <a:r>
              <a:rPr lang="en-US" dirty="0"/>
              <a:t> </a:t>
            </a:r>
            <a:r>
              <a:rPr lang="en-US" dirty="0">
                <a:solidFill>
                  <a:srgbClr val="FF0000"/>
                </a:solidFill>
              </a:rPr>
              <a:t>throughputs.</a:t>
            </a:r>
          </a:p>
          <a:p>
            <a:endParaRPr lang="en-IN" dirty="0"/>
          </a:p>
        </p:txBody>
      </p:sp>
    </p:spTree>
    <p:extLst>
      <p:ext uri="{BB962C8B-B14F-4D97-AF65-F5344CB8AC3E}">
        <p14:creationId xmlns:p14="http://schemas.microsoft.com/office/powerpoint/2010/main" val="1498334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buFont typeface="Wingdings" panose="05000000000000000000" pitchFamily="2" charset="2"/>
              <a:buChar char="v"/>
            </a:pPr>
            <a:r>
              <a:rPr lang="en-IN" b="1" dirty="0" smtClean="0"/>
              <a:t>Mutual Exclusion:</a:t>
            </a:r>
          </a:p>
          <a:p>
            <a:r>
              <a:rPr lang="en-US" dirty="0"/>
              <a:t>No deadlock if each resource can be assigned to more than one process.</a:t>
            </a:r>
          </a:p>
          <a:p>
            <a:r>
              <a:rPr lang="en-US" dirty="0"/>
              <a:t>We can not assign some resources to more than one process at a time such as CD-Recorder, Printer etc…</a:t>
            </a:r>
          </a:p>
          <a:p>
            <a:r>
              <a:rPr lang="en-US" dirty="0"/>
              <a:t>So this solution is not feasible.</a:t>
            </a:r>
          </a:p>
          <a:p>
            <a:pPr>
              <a:buFont typeface="Wingdings" panose="05000000000000000000" pitchFamily="2" charset="2"/>
              <a:buChar char="§"/>
            </a:pPr>
            <a:endParaRPr lang="en-IN" b="1" dirty="0"/>
          </a:p>
        </p:txBody>
      </p:sp>
    </p:spTree>
    <p:extLst>
      <p:ext uri="{BB962C8B-B14F-4D97-AF65-F5344CB8AC3E}">
        <p14:creationId xmlns:p14="http://schemas.microsoft.com/office/powerpoint/2010/main" val="157097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buFont typeface="Wingdings" panose="05000000000000000000" pitchFamily="2" charset="2"/>
              <a:buChar char="v"/>
            </a:pPr>
            <a:r>
              <a:rPr lang="en-US" b="1" dirty="0"/>
              <a:t>Hold and Wait</a:t>
            </a:r>
          </a:p>
          <a:p>
            <a:pPr marL="457200" indent="-457200" algn="just">
              <a:buFont typeface="+mj-lt"/>
              <a:buAutoNum type="arabicPeriod"/>
            </a:pPr>
            <a:r>
              <a:rPr lang="en-US"/>
              <a:t>A </a:t>
            </a:r>
            <a:r>
              <a:rPr lang="en-US" smtClean="0"/>
              <a:t>process </a:t>
            </a:r>
            <a:r>
              <a:rPr lang="en-US" dirty="0"/>
              <a:t>can </a:t>
            </a:r>
            <a:r>
              <a:rPr lang="en-US" dirty="0">
                <a:solidFill>
                  <a:srgbClr val="FF0000"/>
                </a:solidFill>
              </a:rPr>
              <a:t>get all required resources </a:t>
            </a:r>
            <a:r>
              <a:rPr lang="en-US" dirty="0"/>
              <a:t>before it start execution. This will avoid deadlock, but will result in reduced throughputs as resources are held by processes even when they are not needed. They could have been used by other processes during this time.</a:t>
            </a:r>
          </a:p>
          <a:p>
            <a:pPr marL="457200" indent="-457200" algn="just">
              <a:buFont typeface="+mj-lt"/>
              <a:buAutoNum type="arabicPeriod"/>
            </a:pPr>
            <a:endParaRPr lang="en-US" dirty="0"/>
          </a:p>
          <a:p>
            <a:pPr marL="457200" indent="-457200" algn="just">
              <a:buFont typeface="+mj-lt"/>
              <a:buAutoNum type="arabicPeriod"/>
            </a:pPr>
            <a:r>
              <a:rPr lang="en-US" dirty="0"/>
              <a:t>Second approach is to </a:t>
            </a:r>
            <a:r>
              <a:rPr lang="en-US" dirty="0">
                <a:solidFill>
                  <a:srgbClr val="FF0000"/>
                </a:solidFill>
              </a:rPr>
              <a:t>request for a resource only when it is not </a:t>
            </a:r>
            <a:r>
              <a:rPr lang="en-US" dirty="0" smtClean="0">
                <a:solidFill>
                  <a:srgbClr val="FF0000"/>
                </a:solidFill>
              </a:rPr>
              <a:t>holding </a:t>
            </a:r>
            <a:r>
              <a:rPr lang="en-US" dirty="0">
                <a:solidFill>
                  <a:srgbClr val="FF0000"/>
                </a:solidFill>
              </a:rPr>
              <a:t>any other resource</a:t>
            </a:r>
            <a:r>
              <a:rPr lang="en-US" dirty="0"/>
              <a:t>. This may result in a starvation as all required resources might not be available freely always.</a:t>
            </a:r>
          </a:p>
          <a:p>
            <a:pPr marL="457200" indent="-457200" algn="just">
              <a:buFont typeface="+mj-lt"/>
              <a:buAutoNum type="arabicPeriod"/>
            </a:pPr>
            <a:endParaRPr lang="en-US" dirty="0"/>
          </a:p>
          <a:p>
            <a:endParaRPr lang="en-IN" dirty="0"/>
          </a:p>
        </p:txBody>
      </p:sp>
    </p:spTree>
    <p:extLst>
      <p:ext uri="{BB962C8B-B14F-4D97-AF65-F5344CB8AC3E}">
        <p14:creationId xmlns:p14="http://schemas.microsoft.com/office/powerpoint/2010/main" val="1665193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buFont typeface="Wingdings" panose="05000000000000000000" pitchFamily="2" charset="2"/>
              <a:buChar char="v"/>
            </a:pPr>
            <a:r>
              <a:rPr lang="en-IN" b="1" dirty="0" smtClean="0"/>
              <a:t>No </a:t>
            </a:r>
            <a:r>
              <a:rPr lang="en-IN" b="1" dirty="0" err="1" smtClean="0"/>
              <a:t>preemption</a:t>
            </a:r>
            <a:endParaRPr lang="en-IN" b="1" dirty="0" smtClean="0"/>
          </a:p>
          <a:p>
            <a:r>
              <a:rPr lang="en-IN" dirty="0" smtClean="0"/>
              <a:t>If </a:t>
            </a:r>
            <a:r>
              <a:rPr lang="en-IN" dirty="0"/>
              <a:t>a process that is holding some resources requests another resource that cannot be immediately allocated to it, the process releases the resources currently being held.</a:t>
            </a:r>
          </a:p>
          <a:p>
            <a:r>
              <a:rPr lang="en-IN" dirty="0" smtClean="0"/>
              <a:t>Pre-empted </a:t>
            </a:r>
            <a:r>
              <a:rPr lang="en-IN" dirty="0"/>
              <a:t>resources are added to the list of resources for which the process is waiting.</a:t>
            </a:r>
          </a:p>
          <a:p>
            <a:r>
              <a:rPr lang="en-IN" dirty="0"/>
              <a:t>Process will be restarted only when it can regain its old resources as well as the new ones that it is requesting.</a:t>
            </a:r>
          </a:p>
          <a:p>
            <a:endParaRPr lang="en-IN" dirty="0"/>
          </a:p>
        </p:txBody>
      </p:sp>
    </p:spTree>
    <p:extLst>
      <p:ext uri="{BB962C8B-B14F-4D97-AF65-F5344CB8AC3E}">
        <p14:creationId xmlns:p14="http://schemas.microsoft.com/office/powerpoint/2010/main" val="1869308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buFont typeface="Wingdings" panose="05000000000000000000" pitchFamily="2" charset="2"/>
              <a:buChar char="v"/>
            </a:pPr>
            <a:r>
              <a:rPr lang="en-IN" b="1" dirty="0" smtClean="0"/>
              <a:t>Circular Wait</a:t>
            </a:r>
          </a:p>
          <a:p>
            <a:pPr algn="just">
              <a:buFont typeface="Wingdings" panose="05000000000000000000" pitchFamily="2" charset="2"/>
              <a:buChar char="§"/>
            </a:pPr>
            <a:r>
              <a:rPr lang="en-US" dirty="0"/>
              <a:t>To avoid circular wait, resources may be ordered and we can ensure that each process can request resources only in an </a:t>
            </a:r>
            <a:r>
              <a:rPr lang="en-US" dirty="0">
                <a:solidFill>
                  <a:srgbClr val="FF0000"/>
                </a:solidFill>
              </a:rPr>
              <a:t>increasing order </a:t>
            </a:r>
            <a:r>
              <a:rPr lang="en-US" dirty="0"/>
              <a:t>of these numbers. The algorithm may itself increase complexity and may also lead to poor resource utilization.</a:t>
            </a:r>
          </a:p>
          <a:p>
            <a:pPr>
              <a:buFont typeface="Wingdings" panose="05000000000000000000" pitchFamily="2" charset="2"/>
              <a:buChar char="§"/>
            </a:pPr>
            <a:endParaRPr lang="en-IN" b="1" dirty="0"/>
          </a:p>
        </p:txBody>
      </p:sp>
    </p:spTree>
    <p:extLst>
      <p:ext uri="{BB962C8B-B14F-4D97-AF65-F5344CB8AC3E}">
        <p14:creationId xmlns:p14="http://schemas.microsoft.com/office/powerpoint/2010/main" val="698895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Avoidance</a:t>
            </a:r>
            <a:endParaRPr lang="en-IN" dirty="0"/>
          </a:p>
        </p:txBody>
      </p:sp>
      <p:sp>
        <p:nvSpPr>
          <p:cNvPr id="3" name="Text Placeholder 2"/>
          <p:cNvSpPr>
            <a:spLocks noGrp="1"/>
          </p:cNvSpPr>
          <p:nvPr>
            <p:ph type="body" idx="1"/>
          </p:nvPr>
        </p:nvSpPr>
        <p:spPr/>
        <p:txBody>
          <a:bodyPr/>
          <a:lstStyle/>
          <a:p>
            <a:r>
              <a:rPr lang="en-US" altLang="en-US" dirty="0" smtClean="0">
                <a:cs typeface="Times New Roman" panose="02020603050405020304" pitchFamily="18" charset="0"/>
              </a:rPr>
              <a:t>If </a:t>
            </a:r>
            <a:r>
              <a:rPr lang="en-US" altLang="en-US" dirty="0">
                <a:cs typeface="Times New Roman" panose="02020603050405020304" pitchFamily="18" charset="0"/>
              </a:rPr>
              <a:t>we have </a:t>
            </a:r>
            <a:r>
              <a:rPr lang="en-US" altLang="en-US" dirty="0">
                <a:solidFill>
                  <a:srgbClr val="FF0000"/>
                </a:solidFill>
                <a:cs typeface="Times New Roman" panose="02020603050405020304" pitchFamily="18" charset="0"/>
              </a:rPr>
              <a:t>prior knowledge </a:t>
            </a:r>
            <a:r>
              <a:rPr lang="en-US" altLang="en-US" dirty="0">
                <a:cs typeface="Times New Roman" panose="02020603050405020304" pitchFamily="18" charset="0"/>
              </a:rPr>
              <a:t>of how resources will be requested, it's possible to determine if we are entering an "unsafe" state.</a:t>
            </a:r>
          </a:p>
          <a:p>
            <a:pPr lvl="1" algn="just">
              <a:buFont typeface="Wingdings" panose="05000000000000000000" pitchFamily="2" charset="2"/>
              <a:buChar char="§"/>
            </a:pPr>
            <a:r>
              <a:rPr lang="en-IN" dirty="0" smtClean="0"/>
              <a:t>Simplest </a:t>
            </a:r>
            <a:r>
              <a:rPr lang="en-IN" dirty="0"/>
              <a:t>and most useful model requires that each process declare the maximum number of resources of each type that it may need.</a:t>
            </a:r>
          </a:p>
          <a:p>
            <a:pPr lvl="1" algn="just">
              <a:buFont typeface="Wingdings" panose="05000000000000000000" pitchFamily="2" charset="2"/>
              <a:buChar char="§"/>
            </a:pPr>
            <a:r>
              <a:rPr lang="en-IN" dirty="0"/>
              <a:t>The deadlock-avoidance algorithm dynamically examines the resource-allocation state to ensure that there can never be a circular-wait condition.</a:t>
            </a:r>
          </a:p>
          <a:p>
            <a:pPr lvl="1" algn="just">
              <a:buFont typeface="Wingdings" panose="05000000000000000000" pitchFamily="2" charset="2"/>
              <a:buChar char="§"/>
            </a:pPr>
            <a:r>
              <a:rPr lang="en-IN" dirty="0"/>
              <a:t>Resource allocation state is defined by the number of available and allocated resources, and the maximum demands of the processes.</a:t>
            </a:r>
          </a:p>
          <a:p>
            <a:endParaRPr lang="en-IN" dirty="0"/>
          </a:p>
        </p:txBody>
      </p:sp>
    </p:spTree>
    <p:extLst>
      <p:ext uri="{BB962C8B-B14F-4D97-AF65-F5344CB8AC3E}">
        <p14:creationId xmlns:p14="http://schemas.microsoft.com/office/powerpoint/2010/main" val="1612897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IN" dirty="0" smtClean="0"/>
              <a:t>Syllabus</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1605094"/>
            <a:ext cx="10515600" cy="23520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6" y="4133367"/>
            <a:ext cx="10294016" cy="585737"/>
          </a:xfrm>
          <a:prstGeom prst="rect">
            <a:avLst/>
          </a:prstGeom>
        </p:spPr>
      </p:pic>
      <p:pic>
        <p:nvPicPr>
          <p:cNvPr id="4" name="Picture 3"/>
          <p:cNvPicPr>
            <a:picLocks noChangeAspect="1"/>
          </p:cNvPicPr>
          <p:nvPr/>
        </p:nvPicPr>
        <p:blipFill>
          <a:blip r:embed="rId4"/>
          <a:stretch>
            <a:fillRect/>
          </a:stretch>
        </p:blipFill>
        <p:spPr>
          <a:xfrm>
            <a:off x="983586" y="4719103"/>
            <a:ext cx="10294016" cy="144096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buFont typeface="Wingdings" panose="05000000000000000000" pitchFamily="2" charset="2"/>
              <a:buChar char="v"/>
            </a:pPr>
            <a:r>
              <a:rPr lang="en-IN" b="1" dirty="0" smtClean="0"/>
              <a:t>Safe State:</a:t>
            </a:r>
          </a:p>
          <a:p>
            <a:pPr algn="just">
              <a:buFont typeface="Wingdings" panose="05000000000000000000" pitchFamily="2" charset="2"/>
              <a:buChar char="§"/>
            </a:pPr>
            <a:r>
              <a:rPr lang="en-IN" dirty="0"/>
              <a:t>When a process requests an available resource, system must decide if immediate allocation leaves the system in a safe state.</a:t>
            </a:r>
          </a:p>
          <a:p>
            <a:pPr algn="just">
              <a:buFont typeface="Wingdings" panose="05000000000000000000" pitchFamily="2" charset="2"/>
              <a:buChar char="§"/>
            </a:pPr>
            <a:r>
              <a:rPr lang="en-IN" dirty="0"/>
              <a:t>System is in safe state if there exists a safe sequence of all processes.</a:t>
            </a:r>
          </a:p>
          <a:p>
            <a:pPr algn="just">
              <a:buFont typeface="Wingdings" panose="05000000000000000000" pitchFamily="2" charset="2"/>
              <a:buChar char="§"/>
            </a:pPr>
            <a:r>
              <a:rPr lang="en-IN" dirty="0"/>
              <a:t>Sequence &lt;P1, P2, …</a:t>
            </a:r>
            <a:r>
              <a:rPr lang="en-IN" dirty="0" err="1"/>
              <a:t>Pn</a:t>
            </a:r>
            <a:r>
              <a:rPr lang="en-IN" dirty="0"/>
              <a:t>&gt; is safe, if for each Pi, the resources that Pi can still request can be satisfied by currently available resources + resources held by </a:t>
            </a:r>
            <a:r>
              <a:rPr lang="en-IN" dirty="0" err="1"/>
              <a:t>Pj</a:t>
            </a:r>
            <a:r>
              <a:rPr lang="en-IN" dirty="0"/>
              <a:t> with j&lt;</a:t>
            </a:r>
            <a:r>
              <a:rPr lang="en-IN" dirty="0" err="1"/>
              <a:t>i</a:t>
            </a:r>
            <a:r>
              <a:rPr lang="en-IN" dirty="0"/>
              <a:t>.</a:t>
            </a:r>
          </a:p>
          <a:p>
            <a:pPr>
              <a:buFont typeface="Wingdings" panose="05000000000000000000" pitchFamily="2" charset="2"/>
              <a:buChar char="§"/>
            </a:pPr>
            <a:endParaRPr lang="en-IN" b="1" dirty="0" smtClean="0"/>
          </a:p>
          <a:p>
            <a:pPr>
              <a:buFont typeface="Wingdings" panose="05000000000000000000" pitchFamily="2" charset="2"/>
              <a:buChar char="§"/>
            </a:pPr>
            <a:endParaRPr lang="en-IN" b="1" dirty="0"/>
          </a:p>
        </p:txBody>
      </p:sp>
    </p:spTree>
    <p:extLst>
      <p:ext uri="{BB962C8B-B14F-4D97-AF65-F5344CB8AC3E}">
        <p14:creationId xmlns:p14="http://schemas.microsoft.com/office/powerpoint/2010/main" val="2161258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body" idx="1"/>
          </p:nvPr>
        </p:nvSpPr>
        <p:spPr>
          <a:xfrm>
            <a:off x="831272" y="1676400"/>
            <a:ext cx="10446327" cy="5181600"/>
          </a:xfrm>
        </p:spPr>
        <p:txBody>
          <a:bodyPr>
            <a:normAutofit fontScale="92500" lnSpcReduction="20000"/>
          </a:bodyPr>
          <a:lstStyle/>
          <a:p>
            <a:pPr marL="0" indent="0" algn="just">
              <a:buNone/>
            </a:pPr>
            <a:r>
              <a:rPr lang="en-US" altLang="en-US" sz="1800" dirty="0">
                <a:cs typeface="Times New Roman" panose="02020603050405020304" pitchFamily="18" charset="0"/>
              </a:rPr>
              <a:t> </a:t>
            </a:r>
          </a:p>
          <a:p>
            <a:pPr marL="0" indent="0" algn="just">
              <a:buNone/>
            </a:pPr>
            <a:r>
              <a:rPr lang="en-US" altLang="en-US" sz="2600" dirty="0">
                <a:cs typeface="Times New Roman" panose="02020603050405020304" pitchFamily="18" charset="0"/>
              </a:rPr>
              <a:t>Possible states are:</a:t>
            </a:r>
          </a:p>
          <a:p>
            <a:pPr marL="0" indent="0" algn="just">
              <a:buNone/>
            </a:pPr>
            <a:r>
              <a:rPr lang="en-US" altLang="en-US" sz="2600" dirty="0">
                <a:cs typeface="Times New Roman" panose="02020603050405020304" pitchFamily="18" charset="0"/>
              </a:rPr>
              <a:t> </a:t>
            </a:r>
          </a:p>
          <a:p>
            <a:pPr marL="2057400" lvl="1" indent="-1600200" algn="just">
              <a:buNone/>
            </a:pPr>
            <a:r>
              <a:rPr lang="en-US" altLang="en-US" sz="2600" b="1" dirty="0">
                <a:cs typeface="Times New Roman" panose="02020603050405020304" pitchFamily="18" charset="0"/>
              </a:rPr>
              <a:t>Deadlock</a:t>
            </a:r>
            <a:r>
              <a:rPr lang="en-US" altLang="en-US" sz="2600" dirty="0">
                <a:cs typeface="Times New Roman" panose="02020603050405020304" pitchFamily="18" charset="0"/>
              </a:rPr>
              <a:t> 	No forward progress can be made.</a:t>
            </a:r>
          </a:p>
          <a:p>
            <a:pPr marL="2057400" lvl="1" indent="-1600200" algn="just">
              <a:buNone/>
            </a:pPr>
            <a:r>
              <a:rPr lang="en-US" altLang="en-US" sz="2600" dirty="0">
                <a:cs typeface="Times New Roman" panose="02020603050405020304" pitchFamily="18" charset="0"/>
              </a:rPr>
              <a:t> </a:t>
            </a:r>
          </a:p>
          <a:p>
            <a:pPr marL="2057400" lvl="1" indent="-1600200" algn="just">
              <a:buNone/>
            </a:pPr>
            <a:r>
              <a:rPr lang="en-US" altLang="en-US" sz="2600" b="1" dirty="0">
                <a:cs typeface="Times New Roman" panose="02020603050405020304" pitchFamily="18" charset="0"/>
              </a:rPr>
              <a:t>Unsafe state </a:t>
            </a:r>
            <a:r>
              <a:rPr lang="en-US" altLang="en-US" sz="2600" dirty="0">
                <a:cs typeface="Times New Roman" panose="02020603050405020304" pitchFamily="18" charset="0"/>
              </a:rPr>
              <a:t>	</a:t>
            </a:r>
            <a:r>
              <a:rPr lang="en-US" altLang="en-US" sz="2600" b="1" i="1" dirty="0" smtClean="0">
                <a:cs typeface="Times New Roman" panose="02020603050405020304" pitchFamily="18" charset="0"/>
              </a:rPr>
              <a:t>Possibility </a:t>
            </a:r>
            <a:r>
              <a:rPr lang="en-US" altLang="en-US" sz="2600" dirty="0" smtClean="0">
                <a:cs typeface="Times New Roman" panose="02020603050405020304" pitchFamily="18" charset="0"/>
              </a:rPr>
              <a:t>of deadlock</a:t>
            </a:r>
            <a:r>
              <a:rPr lang="en-US" altLang="en-US" sz="2600" dirty="0">
                <a:cs typeface="Times New Roman" panose="02020603050405020304" pitchFamily="18" charset="0"/>
              </a:rPr>
              <a:t>.</a:t>
            </a:r>
          </a:p>
          <a:p>
            <a:pPr marL="2057400" lvl="1" indent="-1600200" algn="just">
              <a:buNone/>
            </a:pPr>
            <a:r>
              <a:rPr lang="en-US" altLang="en-US" sz="2600" dirty="0">
                <a:cs typeface="Times New Roman" panose="02020603050405020304" pitchFamily="18" charset="0"/>
              </a:rPr>
              <a:t> </a:t>
            </a:r>
          </a:p>
          <a:p>
            <a:pPr marL="2057400" lvl="1" indent="-1600200" algn="just">
              <a:buNone/>
            </a:pPr>
            <a:r>
              <a:rPr lang="en-US" altLang="en-US" sz="2600" b="1" dirty="0">
                <a:cs typeface="Times New Roman" panose="02020603050405020304" pitchFamily="18" charset="0"/>
              </a:rPr>
              <a:t>Safe  state 	</a:t>
            </a:r>
            <a:r>
              <a:rPr lang="en-US" altLang="en-US" sz="2600" dirty="0">
                <a:cs typeface="Times New Roman" panose="02020603050405020304" pitchFamily="18" charset="0"/>
              </a:rPr>
              <a:t>A state is safe if a sequence of processes exist such that there are enough resources for the first to finish, and as each finishes and releases its resources there are enough for the next to finish.</a:t>
            </a:r>
          </a:p>
          <a:p>
            <a:pPr marL="0" indent="0" algn="just">
              <a:buNone/>
            </a:pPr>
            <a:r>
              <a:rPr lang="en-US" altLang="en-US" sz="2600" dirty="0">
                <a:cs typeface="Times New Roman" panose="02020603050405020304" pitchFamily="18" charset="0"/>
              </a:rPr>
              <a:t> </a:t>
            </a:r>
          </a:p>
          <a:p>
            <a:pPr marL="0" indent="0" algn="just">
              <a:buNone/>
            </a:pPr>
            <a:r>
              <a:rPr lang="en-US" altLang="en-US" sz="2600" dirty="0">
                <a:cs typeface="Times New Roman" panose="02020603050405020304" pitchFamily="18" charset="0"/>
              </a:rPr>
              <a:t>The rule is simple: </a:t>
            </a:r>
            <a:r>
              <a:rPr lang="en-US" altLang="en-US" sz="2600" b="1" dirty="0">
                <a:cs typeface="Times New Roman" panose="02020603050405020304" pitchFamily="18" charset="0"/>
              </a:rPr>
              <a:t>If a request allocation would cause an unsafe state, do not honor that request.</a:t>
            </a:r>
          </a:p>
          <a:p>
            <a:pPr marL="0" indent="0" algn="just">
              <a:buNone/>
            </a:pPr>
            <a:r>
              <a:rPr lang="en-US" altLang="en-US" sz="2600" dirty="0">
                <a:cs typeface="Times New Roman" panose="02020603050405020304" pitchFamily="18" charset="0"/>
              </a:rPr>
              <a:t> </a:t>
            </a:r>
          </a:p>
          <a:p>
            <a:pPr marL="0" indent="0" algn="just">
              <a:buNone/>
            </a:pPr>
            <a:r>
              <a:rPr lang="en-US" altLang="en-US" sz="2600" b="1" dirty="0">
                <a:solidFill>
                  <a:schemeClr val="accent2"/>
                </a:solidFill>
                <a:cs typeface="Times New Roman" panose="02020603050405020304" pitchFamily="18" charset="0"/>
              </a:rPr>
              <a:t>NOTE: All deadlocks are unsafe, but all </a:t>
            </a:r>
            <a:r>
              <a:rPr lang="en-US" altLang="en-US" sz="2600" b="1" dirty="0" smtClean="0">
                <a:solidFill>
                  <a:schemeClr val="accent2"/>
                </a:solidFill>
                <a:cs typeface="Times New Roman" panose="02020603050405020304" pitchFamily="18" charset="0"/>
              </a:rPr>
              <a:t>unsafe </a:t>
            </a:r>
            <a:r>
              <a:rPr lang="en-US" altLang="en-US" sz="2600" b="1" dirty="0">
                <a:solidFill>
                  <a:schemeClr val="accent2"/>
                </a:solidFill>
                <a:cs typeface="Times New Roman" panose="02020603050405020304" pitchFamily="18" charset="0"/>
              </a:rPr>
              <a:t>are NOT deadlocks</a:t>
            </a:r>
            <a:r>
              <a:rPr lang="en-US" altLang="en-US" sz="1800" b="1" dirty="0">
                <a:solidFill>
                  <a:schemeClr val="accent2"/>
                </a:solidFill>
                <a:cs typeface="Times New Roman" panose="02020603050405020304" pitchFamily="18" charset="0"/>
              </a:rPr>
              <a:t>.</a:t>
            </a:r>
            <a:endParaRPr lang="en-US" altLang="en-US" sz="1800" dirty="0">
              <a:solidFill>
                <a:schemeClr val="accent2"/>
              </a:solidFill>
            </a:endParaRPr>
          </a:p>
        </p:txBody>
      </p:sp>
      <p:sp>
        <p:nvSpPr>
          <p:cNvPr id="7" name="Title 1"/>
          <p:cNvSpPr>
            <a:spLocks noGrp="1"/>
          </p:cNvSpPr>
          <p:nvPr>
            <p:ph type="title"/>
          </p:nvPr>
        </p:nvSpPr>
        <p:spPr>
          <a:xfrm>
            <a:off x="831272" y="235846"/>
            <a:ext cx="5791200" cy="761682"/>
          </a:xfrm>
        </p:spPr>
        <p:txBody>
          <a:bodyPr/>
          <a:lstStyle/>
          <a:p>
            <a:r>
              <a:rPr lang="en-US" b="1" dirty="0" smtClean="0"/>
              <a:t>Cont.</a:t>
            </a:r>
            <a:endParaRPr lang="en-US" dirty="0"/>
          </a:p>
        </p:txBody>
      </p:sp>
    </p:spTree>
    <p:extLst>
      <p:ext uri="{BB962C8B-B14F-4D97-AF65-F5344CB8AC3E}">
        <p14:creationId xmlns:p14="http://schemas.microsoft.com/office/powerpoint/2010/main" val="1765939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10608" t="1381" r="10387" b="829"/>
          <a:stretch>
            <a:fillRect/>
          </a:stretch>
        </p:blipFill>
        <p:spPr bwMode="auto">
          <a:xfrm>
            <a:off x="3825875" y="1753394"/>
            <a:ext cx="4540250" cy="449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403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Safe </a:t>
            </a:r>
            <a:r>
              <a:rPr lang="en-IN" dirty="0"/>
              <a:t>and unsafe states</a:t>
            </a:r>
          </a:p>
        </p:txBody>
      </p:sp>
      <p:sp>
        <p:nvSpPr>
          <p:cNvPr id="3" name="Content Placeholder 2"/>
          <p:cNvSpPr>
            <a:spLocks noGrp="1"/>
          </p:cNvSpPr>
          <p:nvPr>
            <p:ph idx="1"/>
          </p:nvPr>
        </p:nvSpPr>
        <p:spPr/>
        <p:txBody>
          <a:bodyPr/>
          <a:lstStyle/>
          <a:p>
            <a:r>
              <a:rPr lang="en-IN" dirty="0" smtClean="0"/>
              <a:t>Total resources are 10 </a:t>
            </a:r>
          </a:p>
          <a:p>
            <a:r>
              <a:rPr lang="en-IN" dirty="0" smtClean="0"/>
              <a:t>7 </a:t>
            </a:r>
            <a:r>
              <a:rPr lang="en-IN" dirty="0"/>
              <a:t>resources already </a:t>
            </a:r>
            <a:r>
              <a:rPr lang="en-IN" dirty="0" smtClean="0"/>
              <a:t>allocated</a:t>
            </a:r>
          </a:p>
          <a:p>
            <a:r>
              <a:rPr lang="en-IN" dirty="0" smtClean="0"/>
              <a:t>So there </a:t>
            </a:r>
            <a:r>
              <a:rPr lang="en-IN" dirty="0"/>
              <a:t>are 3 still </a:t>
            </a:r>
            <a:r>
              <a:rPr lang="en-IN" dirty="0" smtClean="0"/>
              <a:t>free</a:t>
            </a:r>
          </a:p>
          <a:p>
            <a:r>
              <a:rPr lang="en-IN" dirty="0" smtClean="0"/>
              <a:t>A need 6 resources more to complete it. </a:t>
            </a:r>
          </a:p>
          <a:p>
            <a:r>
              <a:rPr lang="en-IN" dirty="0" smtClean="0"/>
              <a:t>B </a:t>
            </a:r>
            <a:r>
              <a:rPr lang="en-IN" dirty="0"/>
              <a:t>need </a:t>
            </a:r>
            <a:r>
              <a:rPr lang="en-IN" dirty="0" smtClean="0"/>
              <a:t>2 </a:t>
            </a:r>
            <a:r>
              <a:rPr lang="en-IN" dirty="0"/>
              <a:t>resources more to complete it.</a:t>
            </a:r>
          </a:p>
          <a:p>
            <a:r>
              <a:rPr lang="en-IN" dirty="0"/>
              <a:t>C</a:t>
            </a:r>
            <a:r>
              <a:rPr lang="en-IN" dirty="0" smtClean="0"/>
              <a:t> </a:t>
            </a:r>
            <a:r>
              <a:rPr lang="en-IN" dirty="0"/>
              <a:t>need 5</a:t>
            </a:r>
            <a:r>
              <a:rPr lang="en-IN" dirty="0" smtClean="0"/>
              <a:t> </a:t>
            </a:r>
            <a:r>
              <a:rPr lang="en-IN" dirty="0"/>
              <a:t>resources more to complete it.</a:t>
            </a:r>
          </a:p>
          <a:p>
            <a:endParaRPr lang="en-US" dirty="0" smtClean="0"/>
          </a:p>
          <a:p>
            <a:endParaRPr lang="en-US" dirty="0"/>
          </a:p>
          <a:p>
            <a:endParaRPr lang="en-IN" dirty="0"/>
          </a:p>
        </p:txBody>
      </p:sp>
      <p:graphicFrame>
        <p:nvGraphicFramePr>
          <p:cNvPr id="4" name="Table 3"/>
          <p:cNvGraphicFramePr>
            <a:graphicFrameLocks noGrp="1"/>
          </p:cNvGraphicFramePr>
          <p:nvPr>
            <p:extLst/>
          </p:nvPr>
        </p:nvGraphicFramePr>
        <p:xfrm>
          <a:off x="8001001" y="2438400"/>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0463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Safe states</a:t>
            </a:r>
            <a:endParaRPr lang="en-IN" dirty="0"/>
          </a:p>
        </p:txBody>
      </p:sp>
      <p:sp>
        <p:nvSpPr>
          <p:cNvPr id="3" name="Content Placeholder 2"/>
          <p:cNvSpPr>
            <a:spLocks noGrp="1"/>
          </p:cNvSpPr>
          <p:nvPr>
            <p:ph idx="1"/>
          </p:nvPr>
        </p:nvSpPr>
        <p:spPr>
          <a:xfrm>
            <a:off x="838200" y="2506662"/>
            <a:ext cx="10515600" cy="4351338"/>
          </a:xfrm>
        </p:spPr>
        <p:txBody>
          <a:bodyPr/>
          <a:lstStyle/>
          <a:p>
            <a:endParaRPr lang="en-IN" dirty="0"/>
          </a:p>
          <a:p>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98878245"/>
              </p:ext>
            </p:extLst>
          </p:nvPr>
        </p:nvGraphicFramePr>
        <p:xfrm>
          <a:off x="1890586" y="1722437"/>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60492280"/>
              </p:ext>
            </p:extLst>
          </p:nvPr>
        </p:nvGraphicFramePr>
        <p:xfrm>
          <a:off x="5105401" y="1698625"/>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4</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65495069"/>
              </p:ext>
            </p:extLst>
          </p:nvPr>
        </p:nvGraphicFramePr>
        <p:xfrm>
          <a:off x="8215186" y="1698625"/>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5</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15191407"/>
              </p:ext>
            </p:extLst>
          </p:nvPr>
        </p:nvGraphicFramePr>
        <p:xfrm>
          <a:off x="1905001" y="4389437"/>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7</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47211302"/>
              </p:ext>
            </p:extLst>
          </p:nvPr>
        </p:nvGraphicFramePr>
        <p:xfrm>
          <a:off x="5119816" y="4365625"/>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IN" dirty="0" smtClean="0"/>
                        <a:t>0</a:t>
                      </a:r>
                      <a:endParaRPr lang="en-IN" dirty="0"/>
                    </a:p>
                  </a:txBody>
                  <a:tcPr/>
                </a:tc>
                <a:tc>
                  <a:txBody>
                    <a:bodyPr/>
                    <a:lstStyle/>
                    <a:p>
                      <a:pPr algn="ctr"/>
                      <a:r>
                        <a:rPr lang="en-US" dirty="0" smtClean="0"/>
                        <a:t>-</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7</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49151411"/>
              </p:ext>
            </p:extLst>
          </p:nvPr>
        </p:nvGraphicFramePr>
        <p:xfrm>
          <a:off x="8229601" y="4365625"/>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9</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cxnSp>
        <p:nvCxnSpPr>
          <p:cNvPr id="11" name="Straight Arrow Connector 10"/>
          <p:cNvCxnSpPr/>
          <p:nvPr/>
        </p:nvCxnSpPr>
        <p:spPr>
          <a:xfrm flipV="1">
            <a:off x="3429001" y="2649537"/>
            <a:ext cx="2750407" cy="774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4386906" y="2662237"/>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a:t>
            </a:r>
            <a:endParaRPr lang="en-IN" dirty="0"/>
          </a:p>
        </p:txBody>
      </p:sp>
      <p:cxnSp>
        <p:nvCxnSpPr>
          <p:cNvPr id="13" name="Straight Arrow Connector 12"/>
          <p:cNvCxnSpPr/>
          <p:nvPr/>
        </p:nvCxnSpPr>
        <p:spPr>
          <a:xfrm>
            <a:off x="6471980" y="2662237"/>
            <a:ext cx="2979330" cy="609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601721" y="2531545"/>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a:t>
            </a:r>
            <a:endParaRPr lang="en-IN" dirty="0"/>
          </a:p>
        </p:txBody>
      </p:sp>
      <p:cxnSp>
        <p:nvCxnSpPr>
          <p:cNvPr id="20" name="Straight Arrow Connector 19"/>
          <p:cNvCxnSpPr/>
          <p:nvPr/>
        </p:nvCxnSpPr>
        <p:spPr>
          <a:xfrm flipH="1">
            <a:off x="3134852" y="3524787"/>
            <a:ext cx="6316459" cy="21759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4381016" y="4763033"/>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5</a:t>
            </a:r>
            <a:endParaRPr lang="en-IN" dirty="0"/>
          </a:p>
        </p:txBody>
      </p:sp>
      <p:cxnSp>
        <p:nvCxnSpPr>
          <p:cNvPr id="24" name="Straight Arrow Connector 23"/>
          <p:cNvCxnSpPr/>
          <p:nvPr/>
        </p:nvCxnSpPr>
        <p:spPr>
          <a:xfrm>
            <a:off x="3161978" y="5674241"/>
            <a:ext cx="3129283" cy="2741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4354212" y="5391149"/>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7</a:t>
            </a:r>
            <a:endParaRPr lang="en-IN" dirty="0"/>
          </a:p>
        </p:txBody>
      </p:sp>
      <p:cxnSp>
        <p:nvCxnSpPr>
          <p:cNvPr id="27" name="Straight Arrow Connector 26"/>
          <p:cNvCxnSpPr/>
          <p:nvPr/>
        </p:nvCxnSpPr>
        <p:spPr>
          <a:xfrm flipV="1">
            <a:off x="6596706" y="4948237"/>
            <a:ext cx="2703299" cy="10482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7554611" y="5100637"/>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6</a:t>
            </a:r>
            <a:endParaRPr lang="en-IN" dirty="0"/>
          </a:p>
        </p:txBody>
      </p:sp>
    </p:spTree>
    <p:extLst>
      <p:ext uri="{BB962C8B-B14F-4D97-AF65-F5344CB8AC3E}">
        <p14:creationId xmlns:p14="http://schemas.microsoft.com/office/powerpoint/2010/main" val="235188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1" grpId="0" animBg="1"/>
      <p:bldP spid="25"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a:t>
            </a:r>
            <a:r>
              <a:rPr lang="en-IN" dirty="0" smtClean="0"/>
              <a:t>nsafe states</a:t>
            </a:r>
            <a:endParaRPr lang="en-IN" dirty="0"/>
          </a:p>
        </p:txBody>
      </p:sp>
      <p:sp>
        <p:nvSpPr>
          <p:cNvPr id="3" name="Content Placeholder 2"/>
          <p:cNvSpPr>
            <a:spLocks noGrp="1"/>
          </p:cNvSpPr>
          <p:nvPr>
            <p:ph idx="1"/>
          </p:nvPr>
        </p:nvSpPr>
        <p:spPr>
          <a:xfrm>
            <a:off x="838200" y="2393661"/>
            <a:ext cx="10515600" cy="4351338"/>
          </a:xfrm>
        </p:spPr>
        <p:txBody>
          <a:bodyPr/>
          <a:lstStyle/>
          <a:p>
            <a:endParaRPr lang="en-IN" dirty="0"/>
          </a:p>
          <a:p>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75655116"/>
              </p:ext>
            </p:extLst>
          </p:nvPr>
        </p:nvGraphicFramePr>
        <p:xfrm>
          <a:off x="1890586" y="1609436"/>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29597923"/>
              </p:ext>
            </p:extLst>
          </p:nvPr>
        </p:nvGraphicFramePr>
        <p:xfrm>
          <a:off x="5105401" y="1585624"/>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2</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43241731"/>
              </p:ext>
            </p:extLst>
          </p:nvPr>
        </p:nvGraphicFramePr>
        <p:xfrm>
          <a:off x="8215186" y="1585624"/>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4</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cxnSp>
        <p:nvCxnSpPr>
          <p:cNvPr id="11" name="Straight Arrow Connector 10"/>
          <p:cNvCxnSpPr/>
          <p:nvPr/>
        </p:nvCxnSpPr>
        <p:spPr>
          <a:xfrm flipV="1">
            <a:off x="3429000" y="2168236"/>
            <a:ext cx="2743200" cy="1143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4386906" y="2334924"/>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endParaRPr lang="en-IN" dirty="0"/>
          </a:p>
        </p:txBody>
      </p:sp>
      <p:cxnSp>
        <p:nvCxnSpPr>
          <p:cNvPr id="26" name="Straight Arrow Connector 25"/>
          <p:cNvCxnSpPr/>
          <p:nvPr/>
        </p:nvCxnSpPr>
        <p:spPr>
          <a:xfrm flipV="1">
            <a:off x="6536854" y="2549236"/>
            <a:ext cx="2835747" cy="7119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7494759" y="2484704"/>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a:t>
            </a:r>
            <a:endParaRPr lang="en-IN" dirty="0"/>
          </a:p>
        </p:txBody>
      </p:sp>
      <p:graphicFrame>
        <p:nvGraphicFramePr>
          <p:cNvPr id="30" name="Table 29"/>
          <p:cNvGraphicFramePr>
            <a:graphicFrameLocks noGrp="1"/>
          </p:cNvGraphicFramePr>
          <p:nvPr>
            <p:extLst>
              <p:ext uri="{D42A27DB-BD31-4B8C-83A1-F6EECF244321}">
                <p14:modId xmlns:p14="http://schemas.microsoft.com/office/powerpoint/2010/main" val="3269729095"/>
              </p:ext>
            </p:extLst>
          </p:nvPr>
        </p:nvGraphicFramePr>
        <p:xfrm>
          <a:off x="1890586" y="4505036"/>
          <a:ext cx="2148015" cy="18542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extLst>
                  <a:ext uri="{0D108BD9-81ED-4DB2-BD59-A6C34878D82A}">
                    <a16:rowId xmlns:a16="http://schemas.microsoft.com/office/drawing/2014/main" val="10003"/>
                  </a:ext>
                </a:extLst>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cxnSp>
        <p:nvCxnSpPr>
          <p:cNvPr id="31" name="Straight Arrow Connector 30"/>
          <p:cNvCxnSpPr/>
          <p:nvPr/>
        </p:nvCxnSpPr>
        <p:spPr>
          <a:xfrm flipH="1">
            <a:off x="3352800" y="2549236"/>
            <a:ext cx="6019800" cy="3657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4381016" y="4923104"/>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a:t>
            </a:r>
            <a:endParaRPr lang="en-IN" dirty="0"/>
          </a:p>
        </p:txBody>
      </p:sp>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10714" t="8656" r="10714" b="9201"/>
          <a:stretch/>
        </p:blipFill>
        <p:spPr>
          <a:xfrm>
            <a:off x="6003454" y="4668548"/>
            <a:ext cx="1749287" cy="1828800"/>
          </a:xfrm>
          <a:prstGeom prst="rect">
            <a:avLst/>
          </a:prstGeom>
        </p:spPr>
      </p:pic>
    </p:spTree>
    <p:extLst>
      <p:ext uri="{BB962C8B-B14F-4D97-AF65-F5344CB8AC3E}">
        <p14:creationId xmlns:p14="http://schemas.microsoft.com/office/powerpoint/2010/main" val="185428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9"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Banker’s Algorithm</a:t>
            </a:r>
            <a:endParaRPr lang="en-IN" dirty="0"/>
          </a:p>
        </p:txBody>
      </p:sp>
      <p:sp>
        <p:nvSpPr>
          <p:cNvPr id="3" name="Text Placeholder 2"/>
          <p:cNvSpPr>
            <a:spLocks noGrp="1"/>
          </p:cNvSpPr>
          <p:nvPr>
            <p:ph type="body" idx="1"/>
          </p:nvPr>
        </p:nvSpPr>
        <p:spPr/>
        <p:txBody>
          <a:bodyPr/>
          <a:lstStyle/>
          <a:p>
            <a:pPr algn="just" eaLnBrk="1" hangingPunct="1"/>
            <a:r>
              <a:rPr lang="en-US" dirty="0"/>
              <a:t>Used for multiple instances of each resource type.</a:t>
            </a:r>
          </a:p>
          <a:p>
            <a:pPr algn="just" eaLnBrk="1" hangingPunct="1"/>
            <a:r>
              <a:rPr lang="en-US" dirty="0"/>
              <a:t>Each process must a priori claim maximum use of each resource type.</a:t>
            </a:r>
          </a:p>
          <a:p>
            <a:pPr algn="just" eaLnBrk="1" hangingPunct="1"/>
            <a:r>
              <a:rPr lang="en-US" dirty="0"/>
              <a:t>When a process requests a resource it may have to wait.</a:t>
            </a:r>
          </a:p>
          <a:p>
            <a:pPr algn="just" eaLnBrk="1" hangingPunct="1"/>
            <a:r>
              <a:rPr lang="en-US" dirty="0"/>
              <a:t>When a process gets all its resources it must return them in a finite amount of time.</a:t>
            </a:r>
          </a:p>
          <a:p>
            <a:endParaRPr lang="en-IN" dirty="0"/>
          </a:p>
        </p:txBody>
      </p:sp>
    </p:spTree>
    <p:extLst>
      <p:ext uri="{BB962C8B-B14F-4D97-AF65-F5344CB8AC3E}">
        <p14:creationId xmlns:p14="http://schemas.microsoft.com/office/powerpoint/2010/main" val="3824963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Data Structures for the Banker</a:t>
            </a:r>
            <a:r>
              <a:rPr lang="ja-JP" altLang="en-US" dirty="0" smtClean="0"/>
              <a:t>’</a:t>
            </a:r>
            <a:r>
              <a:rPr lang="en-US" altLang="ja-JP" dirty="0" smtClean="0"/>
              <a:t>s Algorithm</a:t>
            </a:r>
            <a:endParaRPr lang="en-US" dirty="0" smtClean="0"/>
          </a:p>
        </p:txBody>
      </p:sp>
      <p:sp>
        <p:nvSpPr>
          <p:cNvPr id="32771" name="Rectangle 3"/>
          <p:cNvSpPr>
            <a:spLocks noGrp="1" noChangeArrowheads="1"/>
          </p:cNvSpPr>
          <p:nvPr>
            <p:ph type="body" idx="1"/>
          </p:nvPr>
        </p:nvSpPr>
        <p:spPr/>
        <p:txBody>
          <a:bodyPr/>
          <a:lstStyle/>
          <a:p>
            <a:pPr algn="just" eaLnBrk="1" hangingPunct="1">
              <a:lnSpc>
                <a:spcPct val="90000"/>
              </a:lnSpc>
            </a:pPr>
            <a:r>
              <a:rPr lang="en-US" dirty="0" smtClean="0"/>
              <a:t>Let </a:t>
            </a:r>
            <a:r>
              <a:rPr lang="en-US" i="1" dirty="0" smtClean="0"/>
              <a:t>n</a:t>
            </a:r>
            <a:r>
              <a:rPr lang="en-US" dirty="0" smtClean="0"/>
              <a:t> = number of processes and  </a:t>
            </a:r>
            <a:r>
              <a:rPr lang="en-US" i="1" dirty="0" smtClean="0"/>
              <a:t>m</a:t>
            </a:r>
            <a:r>
              <a:rPr lang="en-US" dirty="0" smtClean="0"/>
              <a:t> = number of resource types.</a:t>
            </a:r>
          </a:p>
          <a:p>
            <a:pPr lvl="1" algn="just">
              <a:buFont typeface="Wingdings" panose="05000000000000000000" pitchFamily="2" charset="2"/>
              <a:buChar char="§"/>
            </a:pPr>
            <a:r>
              <a:rPr lang="en-US" i="1" dirty="0" smtClean="0"/>
              <a:t>Available</a:t>
            </a:r>
            <a:r>
              <a:rPr lang="en-US" dirty="0" smtClean="0"/>
              <a:t>: Vector of length </a:t>
            </a:r>
            <a:r>
              <a:rPr lang="en-US" i="1" dirty="0" smtClean="0"/>
              <a:t>m</a:t>
            </a:r>
            <a:r>
              <a:rPr lang="en-US" dirty="0" smtClean="0"/>
              <a:t>. </a:t>
            </a:r>
            <a:r>
              <a:rPr lang="en-US" smtClean="0"/>
              <a:t>If </a:t>
            </a:r>
            <a:r>
              <a:rPr lang="en-US" i="1" smtClean="0"/>
              <a:t>Available</a:t>
            </a:r>
            <a:r>
              <a:rPr lang="en-US" smtClean="0"/>
              <a:t>[</a:t>
            </a:r>
            <a:r>
              <a:rPr lang="en-US" i="1" smtClean="0"/>
              <a:t>j</a:t>
            </a:r>
            <a:r>
              <a:rPr lang="en-US" smtClean="0"/>
              <a:t>] </a:t>
            </a:r>
            <a:r>
              <a:rPr lang="en-US" dirty="0" smtClean="0"/>
              <a:t>=</a:t>
            </a:r>
            <a:r>
              <a:rPr lang="en-US" i="1" dirty="0" smtClean="0"/>
              <a:t> k</a:t>
            </a:r>
            <a:r>
              <a:rPr lang="en-US" dirty="0" smtClean="0"/>
              <a:t>, there are </a:t>
            </a:r>
            <a:r>
              <a:rPr lang="en-US" i="1" dirty="0" smtClean="0"/>
              <a:t>k</a:t>
            </a:r>
            <a:r>
              <a:rPr lang="en-US" dirty="0" smtClean="0"/>
              <a:t> instances of resource type </a:t>
            </a:r>
            <a:r>
              <a:rPr lang="en-US" i="1" dirty="0" err="1" smtClean="0"/>
              <a:t>Rj</a:t>
            </a:r>
            <a:r>
              <a:rPr lang="en-US" dirty="0" smtClean="0"/>
              <a:t> available.</a:t>
            </a:r>
          </a:p>
          <a:p>
            <a:pPr lvl="1" algn="just">
              <a:buFont typeface="Wingdings" panose="05000000000000000000" pitchFamily="2" charset="2"/>
              <a:buChar char="§"/>
            </a:pPr>
            <a:r>
              <a:rPr lang="en-US" i="1" dirty="0" smtClean="0"/>
              <a:t>Max</a:t>
            </a:r>
            <a:r>
              <a:rPr lang="en-US" dirty="0" smtClean="0"/>
              <a:t>: </a:t>
            </a:r>
            <a:r>
              <a:rPr lang="en-US" i="1" dirty="0" smtClean="0"/>
              <a:t>n</a:t>
            </a:r>
            <a:r>
              <a:rPr lang="en-US" dirty="0" smtClean="0"/>
              <a:t> </a:t>
            </a:r>
            <a:r>
              <a:rPr lang="en-US" dirty="0" smtClean="0">
                <a:sym typeface="Symbol" panose="05050102010706020507" pitchFamily="18" charset="2"/>
              </a:rPr>
              <a:t> </a:t>
            </a:r>
            <a:r>
              <a:rPr lang="en-US" i="1" dirty="0" smtClean="0">
                <a:sym typeface="Symbol" panose="05050102010706020507" pitchFamily="18" charset="2"/>
              </a:rPr>
              <a:t>m</a:t>
            </a:r>
            <a:r>
              <a:rPr lang="en-US" dirty="0" smtClean="0">
                <a:sym typeface="Symbol" panose="05050102010706020507" pitchFamily="18" charset="2"/>
              </a:rPr>
              <a:t> matrix. If </a:t>
            </a:r>
            <a:r>
              <a:rPr lang="en-US" i="1" dirty="0" smtClean="0">
                <a:sym typeface="Symbol" panose="05050102010706020507" pitchFamily="18" charset="2"/>
              </a:rPr>
              <a:t>Max</a:t>
            </a:r>
            <a:r>
              <a:rPr lang="en-US" dirty="0" smtClean="0">
                <a:sym typeface="Symbol" panose="05050102010706020507" pitchFamily="18" charset="2"/>
              </a:rPr>
              <a:t>[</a:t>
            </a:r>
            <a:r>
              <a:rPr lang="en-US" i="1" dirty="0" err="1" smtClean="0">
                <a:sym typeface="Symbol" panose="05050102010706020507" pitchFamily="18" charset="2"/>
              </a:rPr>
              <a:t>i</a:t>
            </a:r>
            <a:r>
              <a:rPr lang="en-US" dirty="0" err="1" smtClean="0">
                <a:sym typeface="Symbol" panose="05050102010706020507" pitchFamily="18" charset="2"/>
              </a:rPr>
              <a:t>,</a:t>
            </a:r>
            <a:r>
              <a:rPr lang="en-US" i="1" dirty="0" err="1" smtClean="0">
                <a:sym typeface="Symbol" panose="05050102010706020507" pitchFamily="18" charset="2"/>
              </a:rPr>
              <a:t>j</a:t>
            </a:r>
            <a:r>
              <a:rPr lang="en-US" dirty="0" smtClean="0">
                <a:sym typeface="Symbol" panose="05050102010706020507" pitchFamily="18" charset="2"/>
              </a:rPr>
              <a:t>] = </a:t>
            </a:r>
            <a:r>
              <a:rPr lang="en-US" i="1" dirty="0" smtClean="0">
                <a:sym typeface="Symbol" panose="05050102010706020507" pitchFamily="18" charset="2"/>
              </a:rPr>
              <a:t>k</a:t>
            </a:r>
            <a:r>
              <a:rPr lang="en-US" dirty="0" smtClean="0">
                <a:sym typeface="Symbol" panose="05050102010706020507" pitchFamily="18" charset="2"/>
              </a:rPr>
              <a:t>, then process </a:t>
            </a:r>
            <a:r>
              <a:rPr lang="en-US" i="1" dirty="0" smtClean="0">
                <a:sym typeface="Symbol" panose="05050102010706020507" pitchFamily="18" charset="2"/>
              </a:rPr>
              <a:t>Pi</a:t>
            </a:r>
            <a:r>
              <a:rPr lang="en-US" dirty="0" smtClean="0">
                <a:sym typeface="Symbol" panose="05050102010706020507" pitchFamily="18" charset="2"/>
              </a:rPr>
              <a:t> may request at most </a:t>
            </a:r>
            <a:r>
              <a:rPr lang="en-US" i="1" dirty="0" smtClean="0">
                <a:sym typeface="Symbol" panose="05050102010706020507" pitchFamily="18" charset="2"/>
              </a:rPr>
              <a:t>k</a:t>
            </a:r>
            <a:r>
              <a:rPr lang="en-US" dirty="0" smtClean="0">
                <a:sym typeface="Symbol" panose="05050102010706020507" pitchFamily="18" charset="2"/>
              </a:rPr>
              <a:t> instances of resource type </a:t>
            </a:r>
            <a:r>
              <a:rPr lang="en-US" i="1" dirty="0" err="1" smtClean="0">
                <a:sym typeface="Symbol" panose="05050102010706020507" pitchFamily="18" charset="2"/>
              </a:rPr>
              <a:t>Rj</a:t>
            </a:r>
            <a:r>
              <a:rPr lang="en-US" dirty="0" smtClean="0">
                <a:sym typeface="Symbol" panose="05050102010706020507" pitchFamily="18" charset="2"/>
              </a:rPr>
              <a:t>. </a:t>
            </a:r>
          </a:p>
          <a:p>
            <a:pPr lvl="1" algn="just">
              <a:buFont typeface="Wingdings" panose="05000000000000000000" pitchFamily="2" charset="2"/>
              <a:buChar char="§"/>
            </a:pPr>
            <a:r>
              <a:rPr lang="en-US" i="1" dirty="0" smtClean="0"/>
              <a:t>Allocation</a:t>
            </a:r>
            <a:r>
              <a:rPr lang="en-US" dirty="0" smtClean="0"/>
              <a:t>: </a:t>
            </a:r>
            <a:r>
              <a:rPr lang="en-US" i="1" dirty="0" smtClean="0"/>
              <a:t>n</a:t>
            </a:r>
            <a:r>
              <a:rPr lang="en-US" dirty="0" smtClean="0"/>
              <a:t> </a:t>
            </a:r>
            <a:r>
              <a:rPr lang="en-US" dirty="0" smtClean="0">
                <a:sym typeface="Symbol" panose="05050102010706020507" pitchFamily="18" charset="2"/>
              </a:rPr>
              <a:t> </a:t>
            </a:r>
            <a:r>
              <a:rPr lang="en-US" i="1" dirty="0" smtClean="0">
                <a:sym typeface="Symbol" panose="05050102010706020507" pitchFamily="18" charset="2"/>
              </a:rPr>
              <a:t>m</a:t>
            </a:r>
            <a:r>
              <a:rPr lang="en-US" dirty="0" smtClean="0">
                <a:sym typeface="Symbol" panose="05050102010706020507" pitchFamily="18" charset="2"/>
              </a:rPr>
              <a:t> matrix. If </a:t>
            </a:r>
            <a:r>
              <a:rPr lang="en-US" i="1" dirty="0" smtClean="0">
                <a:sym typeface="Symbol" panose="05050102010706020507" pitchFamily="18" charset="2"/>
              </a:rPr>
              <a:t>Allocation</a:t>
            </a:r>
            <a:r>
              <a:rPr lang="en-US" dirty="0" smtClean="0">
                <a:sym typeface="Symbol" panose="05050102010706020507" pitchFamily="18" charset="2"/>
              </a:rPr>
              <a:t>[</a:t>
            </a:r>
            <a:r>
              <a:rPr lang="en-US" i="1" dirty="0" err="1" smtClean="0">
                <a:sym typeface="Symbol" panose="05050102010706020507" pitchFamily="18" charset="2"/>
              </a:rPr>
              <a:t>i</a:t>
            </a:r>
            <a:r>
              <a:rPr lang="en-US" dirty="0" err="1" smtClean="0">
                <a:sym typeface="Symbol" panose="05050102010706020507" pitchFamily="18" charset="2"/>
              </a:rPr>
              <a:t>,</a:t>
            </a:r>
            <a:r>
              <a:rPr lang="en-US" i="1" dirty="0" err="1" smtClean="0">
                <a:sym typeface="Symbol" panose="05050102010706020507" pitchFamily="18" charset="2"/>
              </a:rPr>
              <a:t>j</a:t>
            </a:r>
            <a:r>
              <a:rPr lang="en-US" dirty="0" smtClean="0">
                <a:sym typeface="Symbol" panose="05050102010706020507" pitchFamily="18" charset="2"/>
              </a:rPr>
              <a:t>] = </a:t>
            </a:r>
            <a:r>
              <a:rPr lang="en-US" i="1" dirty="0" smtClean="0">
                <a:sym typeface="Symbol" panose="05050102010706020507" pitchFamily="18" charset="2"/>
              </a:rPr>
              <a:t>k</a:t>
            </a:r>
            <a:r>
              <a:rPr lang="en-US" dirty="0" smtClean="0">
                <a:sym typeface="Symbol" panose="05050102010706020507" pitchFamily="18" charset="2"/>
              </a:rPr>
              <a:t>, then process </a:t>
            </a:r>
            <a:r>
              <a:rPr lang="en-US" i="1" dirty="0" smtClean="0">
                <a:sym typeface="Symbol" panose="05050102010706020507" pitchFamily="18" charset="2"/>
              </a:rPr>
              <a:t>Pi</a:t>
            </a:r>
            <a:r>
              <a:rPr lang="en-US" dirty="0" smtClean="0">
                <a:sym typeface="Symbol" panose="05050102010706020507" pitchFamily="18" charset="2"/>
              </a:rPr>
              <a:t> is currently allocated </a:t>
            </a:r>
            <a:r>
              <a:rPr lang="en-US" i="1" dirty="0" smtClean="0">
                <a:sym typeface="Symbol" panose="05050102010706020507" pitchFamily="18" charset="2"/>
              </a:rPr>
              <a:t>k</a:t>
            </a:r>
            <a:r>
              <a:rPr lang="en-US" dirty="0" smtClean="0">
                <a:sym typeface="Symbol" panose="05050102010706020507" pitchFamily="18" charset="2"/>
              </a:rPr>
              <a:t> instances of resource type </a:t>
            </a:r>
            <a:r>
              <a:rPr lang="en-US" i="1" dirty="0" err="1" smtClean="0">
                <a:sym typeface="Symbol" panose="05050102010706020507" pitchFamily="18" charset="2"/>
              </a:rPr>
              <a:t>Rj</a:t>
            </a:r>
            <a:r>
              <a:rPr lang="en-US" dirty="0" smtClean="0">
                <a:sym typeface="Symbol" panose="05050102010706020507" pitchFamily="18" charset="2"/>
              </a:rPr>
              <a:t>.</a:t>
            </a:r>
          </a:p>
          <a:p>
            <a:pPr lvl="1" algn="just">
              <a:buFont typeface="Wingdings" panose="05000000000000000000" pitchFamily="2" charset="2"/>
              <a:buChar char="§"/>
            </a:pPr>
            <a:r>
              <a:rPr lang="en-US" i="1" dirty="0" smtClean="0"/>
              <a:t>Need</a:t>
            </a:r>
            <a:r>
              <a:rPr lang="en-US" dirty="0" smtClean="0"/>
              <a:t>: </a:t>
            </a:r>
            <a:r>
              <a:rPr lang="en-US" i="1" dirty="0" smtClean="0"/>
              <a:t>n</a:t>
            </a:r>
            <a:r>
              <a:rPr lang="en-US" dirty="0" smtClean="0"/>
              <a:t> </a:t>
            </a:r>
            <a:r>
              <a:rPr lang="en-US" dirty="0" smtClean="0">
                <a:sym typeface="Symbol" panose="05050102010706020507" pitchFamily="18" charset="2"/>
              </a:rPr>
              <a:t> </a:t>
            </a:r>
            <a:r>
              <a:rPr lang="en-US" i="1" dirty="0" smtClean="0">
                <a:sym typeface="Symbol" panose="05050102010706020507" pitchFamily="18" charset="2"/>
              </a:rPr>
              <a:t>m</a:t>
            </a:r>
            <a:r>
              <a:rPr lang="en-US" dirty="0" smtClean="0">
                <a:sym typeface="Symbol" panose="05050102010706020507" pitchFamily="18" charset="2"/>
              </a:rPr>
              <a:t> matrix. If </a:t>
            </a:r>
            <a:r>
              <a:rPr lang="en-US" i="1" dirty="0" smtClean="0">
                <a:sym typeface="Symbol" panose="05050102010706020507" pitchFamily="18" charset="2"/>
              </a:rPr>
              <a:t>Need</a:t>
            </a:r>
            <a:r>
              <a:rPr lang="en-US" dirty="0" smtClean="0">
                <a:sym typeface="Symbol" panose="05050102010706020507" pitchFamily="18" charset="2"/>
              </a:rPr>
              <a:t>[</a:t>
            </a:r>
            <a:r>
              <a:rPr lang="en-US" i="1" dirty="0" err="1" smtClean="0">
                <a:sym typeface="Symbol" panose="05050102010706020507" pitchFamily="18" charset="2"/>
              </a:rPr>
              <a:t>i</a:t>
            </a:r>
            <a:r>
              <a:rPr lang="en-US" dirty="0" err="1" smtClean="0">
                <a:sym typeface="Symbol" panose="05050102010706020507" pitchFamily="18" charset="2"/>
              </a:rPr>
              <a:t>,</a:t>
            </a:r>
            <a:r>
              <a:rPr lang="en-US" i="1" dirty="0" err="1" smtClean="0">
                <a:sym typeface="Symbol" panose="05050102010706020507" pitchFamily="18" charset="2"/>
              </a:rPr>
              <a:t>j</a:t>
            </a:r>
            <a:r>
              <a:rPr lang="en-US" dirty="0" smtClean="0">
                <a:sym typeface="Symbol" panose="05050102010706020507" pitchFamily="18" charset="2"/>
              </a:rPr>
              <a:t>] = </a:t>
            </a:r>
            <a:r>
              <a:rPr lang="en-US" i="1" dirty="0" smtClean="0">
                <a:sym typeface="Symbol" panose="05050102010706020507" pitchFamily="18" charset="2"/>
              </a:rPr>
              <a:t>k</a:t>
            </a:r>
            <a:r>
              <a:rPr lang="en-US" dirty="0" smtClean="0">
                <a:sym typeface="Symbol" panose="05050102010706020507" pitchFamily="18" charset="2"/>
              </a:rPr>
              <a:t>, then process </a:t>
            </a:r>
            <a:r>
              <a:rPr lang="en-US" i="1" dirty="0" smtClean="0">
                <a:sym typeface="Symbol" panose="05050102010706020507" pitchFamily="18" charset="2"/>
              </a:rPr>
              <a:t>Pi</a:t>
            </a:r>
            <a:r>
              <a:rPr lang="en-US" dirty="0" smtClean="0">
                <a:sym typeface="Symbol" panose="05050102010706020507" pitchFamily="18" charset="2"/>
              </a:rPr>
              <a:t> may need </a:t>
            </a:r>
            <a:r>
              <a:rPr lang="en-US" i="1" dirty="0" smtClean="0">
                <a:sym typeface="Symbol" panose="05050102010706020507" pitchFamily="18" charset="2"/>
              </a:rPr>
              <a:t>k</a:t>
            </a:r>
            <a:r>
              <a:rPr lang="en-US" dirty="0" smtClean="0">
                <a:sym typeface="Symbol" panose="05050102010706020507" pitchFamily="18" charset="2"/>
              </a:rPr>
              <a:t> more instances of resource type </a:t>
            </a:r>
            <a:r>
              <a:rPr lang="en-US" i="1" dirty="0" err="1" smtClean="0">
                <a:sym typeface="Symbol" panose="05050102010706020507" pitchFamily="18" charset="2"/>
              </a:rPr>
              <a:t>Rj</a:t>
            </a:r>
            <a:r>
              <a:rPr lang="en-US" dirty="0" smtClean="0">
                <a:sym typeface="Symbol" panose="05050102010706020507" pitchFamily="18" charset="2"/>
              </a:rPr>
              <a:t> to complete its task.</a:t>
            </a:r>
          </a:p>
          <a:p>
            <a:pPr marL="457200" lvl="1" indent="0" algn="just">
              <a:lnSpc>
                <a:spcPct val="70000"/>
              </a:lnSpc>
              <a:buNone/>
            </a:pPr>
            <a:r>
              <a:rPr lang="en-US" dirty="0" smtClean="0"/>
              <a:t> </a:t>
            </a:r>
          </a:p>
          <a:p>
            <a:pPr marL="457200" lvl="1" indent="0" algn="just">
              <a:buNone/>
            </a:pPr>
            <a:r>
              <a:rPr lang="en-US" sz="3000" i="1" dirty="0" smtClean="0">
                <a:solidFill>
                  <a:srgbClr val="CC3300"/>
                </a:solidFill>
              </a:rPr>
              <a:t>	Need</a:t>
            </a:r>
            <a:r>
              <a:rPr lang="en-US" sz="3000" dirty="0" smtClean="0">
                <a:solidFill>
                  <a:srgbClr val="CC3300"/>
                </a:solidFill>
              </a:rPr>
              <a:t>[</a:t>
            </a:r>
            <a:r>
              <a:rPr lang="en-US" sz="3000" i="1" dirty="0" err="1" smtClean="0">
                <a:solidFill>
                  <a:srgbClr val="CC3300"/>
                </a:solidFill>
              </a:rPr>
              <a:t>i</a:t>
            </a:r>
            <a:r>
              <a:rPr lang="en-US" sz="3000" dirty="0" err="1" smtClean="0">
                <a:solidFill>
                  <a:srgbClr val="CC3300"/>
                </a:solidFill>
              </a:rPr>
              <a:t>,</a:t>
            </a:r>
            <a:r>
              <a:rPr lang="en-US" sz="3000" i="1" dirty="0" err="1" smtClean="0">
                <a:solidFill>
                  <a:srgbClr val="CC3300"/>
                </a:solidFill>
              </a:rPr>
              <a:t>j</a:t>
            </a:r>
            <a:r>
              <a:rPr lang="en-US" sz="3000" dirty="0">
                <a:solidFill>
                  <a:srgbClr val="CC3300"/>
                </a:solidFill>
              </a:rPr>
              <a:t>]  = </a:t>
            </a:r>
            <a:r>
              <a:rPr lang="en-US" sz="3000" i="1" dirty="0">
                <a:solidFill>
                  <a:srgbClr val="CC3300"/>
                </a:solidFill>
              </a:rPr>
              <a:t>Max</a:t>
            </a:r>
            <a:r>
              <a:rPr lang="en-US" sz="3000" dirty="0">
                <a:solidFill>
                  <a:srgbClr val="CC3300"/>
                </a:solidFill>
              </a:rPr>
              <a:t>[</a:t>
            </a:r>
            <a:r>
              <a:rPr lang="en-US" sz="3000" i="1" dirty="0" err="1">
                <a:solidFill>
                  <a:srgbClr val="CC3300"/>
                </a:solidFill>
              </a:rPr>
              <a:t>i</a:t>
            </a:r>
            <a:r>
              <a:rPr lang="en-US" sz="3000" dirty="0" err="1">
                <a:solidFill>
                  <a:srgbClr val="CC3300"/>
                </a:solidFill>
              </a:rPr>
              <a:t>,</a:t>
            </a:r>
            <a:r>
              <a:rPr lang="en-US" sz="3000" i="1" dirty="0" err="1">
                <a:solidFill>
                  <a:srgbClr val="CC3300"/>
                </a:solidFill>
              </a:rPr>
              <a:t>j</a:t>
            </a:r>
            <a:r>
              <a:rPr lang="en-US" sz="3000" dirty="0">
                <a:solidFill>
                  <a:srgbClr val="CC3300"/>
                </a:solidFill>
              </a:rPr>
              <a:t>] - </a:t>
            </a:r>
            <a:r>
              <a:rPr lang="en-US" sz="3000" i="1" dirty="0">
                <a:solidFill>
                  <a:srgbClr val="CC3300"/>
                </a:solidFill>
              </a:rPr>
              <a:t>Allocation</a:t>
            </a:r>
            <a:r>
              <a:rPr lang="en-US" sz="3000" dirty="0">
                <a:solidFill>
                  <a:srgbClr val="CC3300"/>
                </a:solidFill>
              </a:rPr>
              <a:t>[</a:t>
            </a:r>
            <a:r>
              <a:rPr lang="en-US" sz="3000" i="1" dirty="0" err="1">
                <a:solidFill>
                  <a:srgbClr val="CC3300"/>
                </a:solidFill>
              </a:rPr>
              <a:t>i</a:t>
            </a:r>
            <a:r>
              <a:rPr lang="en-US" sz="3000" dirty="0" err="1">
                <a:solidFill>
                  <a:srgbClr val="CC3300"/>
                </a:solidFill>
              </a:rPr>
              <a:t>,</a:t>
            </a:r>
            <a:r>
              <a:rPr lang="en-US" sz="3000" i="1" dirty="0" err="1">
                <a:solidFill>
                  <a:srgbClr val="CC3300"/>
                </a:solidFill>
              </a:rPr>
              <a:t>j</a:t>
            </a:r>
            <a:r>
              <a:rPr lang="en-US" sz="3000" dirty="0">
                <a:solidFill>
                  <a:srgbClr val="CC3300"/>
                </a:solidFill>
              </a:rPr>
              <a:t>]</a:t>
            </a:r>
            <a:endParaRPr lang="en-US" dirty="0" smtClean="0">
              <a:solidFill>
                <a:srgbClr val="CC3300"/>
              </a:solidFill>
            </a:endParaRPr>
          </a:p>
        </p:txBody>
      </p:sp>
    </p:spTree>
    <p:extLst>
      <p:ext uri="{BB962C8B-B14F-4D97-AF65-F5344CB8AC3E}">
        <p14:creationId xmlns:p14="http://schemas.microsoft.com/office/powerpoint/2010/main" val="662775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Safety Algorithm</a:t>
            </a:r>
          </a:p>
        </p:txBody>
      </p:sp>
      <p:sp>
        <p:nvSpPr>
          <p:cNvPr id="33795" name="Rectangle 3"/>
          <p:cNvSpPr>
            <a:spLocks noGrp="1" noChangeArrowheads="1"/>
          </p:cNvSpPr>
          <p:nvPr>
            <p:ph type="body" idx="1"/>
          </p:nvPr>
        </p:nvSpPr>
        <p:spPr>
          <a:xfrm>
            <a:off x="838200" y="1620982"/>
            <a:ext cx="10515600" cy="4555981"/>
          </a:xfrm>
        </p:spPr>
        <p:txBody>
          <a:bodyPr/>
          <a:lstStyle/>
          <a:p>
            <a:pPr marL="0" indent="-357188">
              <a:buNone/>
            </a:pPr>
            <a:r>
              <a:rPr lang="en-US" dirty="0" smtClean="0">
                <a:solidFill>
                  <a:schemeClr val="accent6">
                    <a:lumMod val="75000"/>
                  </a:schemeClr>
                </a:solidFill>
              </a:rPr>
              <a:t>Step 1:Let </a:t>
            </a:r>
            <a:r>
              <a:rPr lang="en-US" i="1" dirty="0" smtClean="0">
                <a:solidFill>
                  <a:schemeClr val="accent6">
                    <a:lumMod val="75000"/>
                  </a:schemeClr>
                </a:solidFill>
              </a:rPr>
              <a:t>Work </a:t>
            </a:r>
            <a:r>
              <a:rPr lang="en-US" dirty="0" smtClean="0">
                <a:solidFill>
                  <a:schemeClr val="accent6">
                    <a:lumMod val="75000"/>
                  </a:schemeClr>
                </a:solidFill>
              </a:rPr>
              <a:t>and </a:t>
            </a:r>
            <a:r>
              <a:rPr lang="en-US" i="1" dirty="0" smtClean="0">
                <a:solidFill>
                  <a:schemeClr val="accent6">
                    <a:lumMod val="75000"/>
                  </a:schemeClr>
                </a:solidFill>
              </a:rPr>
              <a:t>Finish</a:t>
            </a:r>
            <a:r>
              <a:rPr lang="en-US" dirty="0" smtClean="0">
                <a:solidFill>
                  <a:schemeClr val="accent6">
                    <a:lumMod val="75000"/>
                  </a:schemeClr>
                </a:solidFill>
              </a:rPr>
              <a:t> be vectors of length </a:t>
            </a:r>
            <a:r>
              <a:rPr lang="en-US" i="1" dirty="0" smtClean="0">
                <a:solidFill>
                  <a:schemeClr val="accent6">
                    <a:lumMod val="75000"/>
                  </a:schemeClr>
                </a:solidFill>
              </a:rPr>
              <a:t>m</a:t>
            </a:r>
            <a:r>
              <a:rPr lang="en-US" dirty="0" smtClean="0">
                <a:solidFill>
                  <a:schemeClr val="accent6">
                    <a:lumMod val="75000"/>
                  </a:schemeClr>
                </a:solidFill>
              </a:rPr>
              <a:t> and </a:t>
            </a:r>
            <a:r>
              <a:rPr lang="en-US" i="1" dirty="0" smtClean="0">
                <a:solidFill>
                  <a:schemeClr val="accent6">
                    <a:lumMod val="75000"/>
                  </a:schemeClr>
                </a:solidFill>
              </a:rPr>
              <a:t>n</a:t>
            </a:r>
            <a:r>
              <a:rPr lang="en-US" dirty="0" smtClean="0">
                <a:solidFill>
                  <a:schemeClr val="accent6">
                    <a:lumMod val="75000"/>
                  </a:schemeClr>
                </a:solidFill>
              </a:rPr>
              <a:t>, respectively.  Initialize</a:t>
            </a:r>
          </a:p>
          <a:p>
            <a:pPr lvl="1"/>
            <a:r>
              <a:rPr lang="en-US" i="1" dirty="0" smtClean="0"/>
              <a:t>Work </a:t>
            </a:r>
            <a:r>
              <a:rPr lang="en-US" dirty="0" smtClean="0"/>
              <a:t>:= </a:t>
            </a:r>
            <a:r>
              <a:rPr lang="en-US" i="1" dirty="0" smtClean="0"/>
              <a:t>Available</a:t>
            </a:r>
            <a:endParaRPr lang="en-US" dirty="0" smtClean="0"/>
          </a:p>
          <a:p>
            <a:pPr lvl="1"/>
            <a:r>
              <a:rPr lang="en-US" i="1" dirty="0" smtClean="0"/>
              <a:t>Finish</a:t>
            </a:r>
            <a:r>
              <a:rPr lang="en-US" dirty="0" smtClean="0"/>
              <a:t>[</a:t>
            </a:r>
            <a:r>
              <a:rPr lang="en-US" i="1" dirty="0" smtClean="0"/>
              <a:t>i</a:t>
            </a:r>
            <a:r>
              <a:rPr lang="en-US" dirty="0" smtClean="0"/>
              <a:t>] := </a:t>
            </a:r>
            <a:r>
              <a:rPr lang="en-US" i="1" dirty="0" smtClean="0"/>
              <a:t>false</a:t>
            </a:r>
            <a:r>
              <a:rPr lang="en-US" dirty="0" smtClean="0"/>
              <a:t> for </a:t>
            </a:r>
            <a:r>
              <a:rPr lang="en-US" i="1" dirty="0" smtClean="0"/>
              <a:t>i</a:t>
            </a:r>
            <a:r>
              <a:rPr lang="en-US" dirty="0" smtClean="0"/>
              <a:t> = 1,2,…,n.</a:t>
            </a:r>
          </a:p>
          <a:p>
            <a:pPr marL="0" indent="-357188">
              <a:buNone/>
            </a:pPr>
            <a:r>
              <a:rPr lang="en-US" dirty="0" smtClean="0">
                <a:solidFill>
                  <a:schemeClr val="accent6">
                    <a:lumMod val="75000"/>
                  </a:schemeClr>
                </a:solidFill>
              </a:rPr>
              <a:t>Step 2:Find an </a:t>
            </a:r>
            <a:r>
              <a:rPr lang="en-US" i="1" dirty="0" smtClean="0">
                <a:solidFill>
                  <a:schemeClr val="accent6">
                    <a:lumMod val="75000"/>
                  </a:schemeClr>
                </a:solidFill>
              </a:rPr>
              <a:t>i  </a:t>
            </a:r>
            <a:r>
              <a:rPr lang="en-US" dirty="0" smtClean="0">
                <a:solidFill>
                  <a:schemeClr val="accent6">
                    <a:lumMod val="75000"/>
                  </a:schemeClr>
                </a:solidFill>
              </a:rPr>
              <a:t>(i.e. process</a:t>
            </a:r>
            <a:r>
              <a:rPr lang="en-US" i="1" dirty="0" smtClean="0">
                <a:solidFill>
                  <a:schemeClr val="accent6">
                    <a:lumMod val="75000"/>
                  </a:schemeClr>
                </a:solidFill>
              </a:rPr>
              <a:t> Pi</a:t>
            </a:r>
            <a:r>
              <a:rPr lang="en-US" dirty="0" smtClean="0">
                <a:solidFill>
                  <a:schemeClr val="accent6">
                    <a:lumMod val="75000"/>
                  </a:schemeClr>
                </a:solidFill>
              </a:rPr>
              <a:t>) such that both:</a:t>
            </a:r>
          </a:p>
          <a:p>
            <a:pPr lvl="1"/>
            <a:r>
              <a:rPr lang="en-US" i="1" dirty="0" smtClean="0"/>
              <a:t>Finish</a:t>
            </a:r>
            <a:r>
              <a:rPr lang="en-US" dirty="0" smtClean="0"/>
              <a:t>[</a:t>
            </a:r>
            <a:r>
              <a:rPr lang="en-US" i="1" dirty="0" smtClean="0"/>
              <a:t>i</a:t>
            </a:r>
            <a:r>
              <a:rPr lang="en-US" dirty="0" smtClean="0"/>
              <a:t>] = </a:t>
            </a:r>
            <a:r>
              <a:rPr lang="en-US" i="1" dirty="0" smtClean="0"/>
              <a:t>false</a:t>
            </a:r>
            <a:endParaRPr lang="en-US" dirty="0" smtClean="0"/>
          </a:p>
          <a:p>
            <a:pPr lvl="1"/>
            <a:r>
              <a:rPr lang="en-US" i="1" dirty="0" err="1" smtClean="0"/>
              <a:t>Need</a:t>
            </a:r>
            <a:r>
              <a:rPr lang="en-US" dirty="0" err="1" smtClean="0"/>
              <a:t>_</a:t>
            </a:r>
            <a:r>
              <a:rPr lang="en-US" i="1" dirty="0" err="1" smtClean="0"/>
              <a:t>i</a:t>
            </a:r>
            <a:r>
              <a:rPr lang="en-US" dirty="0" smtClean="0"/>
              <a:t> &lt;= </a:t>
            </a:r>
            <a:r>
              <a:rPr lang="en-US" i="1" dirty="0" smtClean="0"/>
              <a:t>Work</a:t>
            </a:r>
          </a:p>
          <a:p>
            <a:pPr lvl="1"/>
            <a:r>
              <a:rPr lang="en-US" dirty="0" smtClean="0"/>
              <a:t>If no such </a:t>
            </a:r>
            <a:r>
              <a:rPr lang="en-US" i="1" dirty="0" smtClean="0"/>
              <a:t>i</a:t>
            </a:r>
            <a:r>
              <a:rPr lang="en-US" dirty="0" smtClean="0"/>
              <a:t> exists, go to step 4.</a:t>
            </a:r>
          </a:p>
          <a:p>
            <a:pPr marL="0" indent="-357188">
              <a:buNone/>
            </a:pPr>
            <a:r>
              <a:rPr lang="en-US" i="1" dirty="0" smtClean="0">
                <a:solidFill>
                  <a:schemeClr val="accent6">
                    <a:lumMod val="75000"/>
                  </a:schemeClr>
                </a:solidFill>
              </a:rPr>
              <a:t>Step 3: Work</a:t>
            </a:r>
            <a:r>
              <a:rPr lang="en-US" dirty="0" smtClean="0">
                <a:solidFill>
                  <a:schemeClr val="accent6">
                    <a:lumMod val="75000"/>
                  </a:schemeClr>
                </a:solidFill>
              </a:rPr>
              <a:t> := </a:t>
            </a:r>
            <a:r>
              <a:rPr lang="en-US" i="1" dirty="0" smtClean="0">
                <a:solidFill>
                  <a:schemeClr val="accent6">
                    <a:lumMod val="75000"/>
                  </a:schemeClr>
                </a:solidFill>
              </a:rPr>
              <a:t>Work</a:t>
            </a:r>
            <a:r>
              <a:rPr lang="en-US" dirty="0" smtClean="0">
                <a:solidFill>
                  <a:schemeClr val="accent6">
                    <a:lumMod val="75000"/>
                  </a:schemeClr>
                </a:solidFill>
              </a:rPr>
              <a:t> + </a:t>
            </a:r>
            <a:r>
              <a:rPr lang="en-US" dirty="0" err="1" smtClean="0">
                <a:solidFill>
                  <a:schemeClr val="accent6">
                    <a:lumMod val="75000"/>
                  </a:schemeClr>
                </a:solidFill>
              </a:rPr>
              <a:t>Allocation_</a:t>
            </a:r>
            <a:r>
              <a:rPr lang="en-US" i="1" dirty="0" err="1" smtClean="0">
                <a:solidFill>
                  <a:schemeClr val="accent6">
                    <a:lumMod val="75000"/>
                  </a:schemeClr>
                </a:solidFill>
              </a:rPr>
              <a:t>i</a:t>
            </a:r>
            <a:endParaRPr lang="en-US" dirty="0" smtClean="0">
              <a:solidFill>
                <a:schemeClr val="accent6">
                  <a:lumMod val="75000"/>
                </a:schemeClr>
              </a:solidFill>
            </a:endParaRPr>
          </a:p>
          <a:p>
            <a:pPr lvl="1"/>
            <a:r>
              <a:rPr lang="en-US" i="1" dirty="0" smtClean="0"/>
              <a:t>Finish</a:t>
            </a:r>
            <a:r>
              <a:rPr lang="en-US" dirty="0" smtClean="0"/>
              <a:t>[</a:t>
            </a:r>
            <a:r>
              <a:rPr lang="en-US" i="1" dirty="0" smtClean="0"/>
              <a:t>i</a:t>
            </a:r>
            <a:r>
              <a:rPr lang="en-US" dirty="0" smtClean="0"/>
              <a:t>] := </a:t>
            </a:r>
            <a:r>
              <a:rPr lang="en-US" i="1" dirty="0" smtClean="0"/>
              <a:t>true</a:t>
            </a:r>
            <a:endParaRPr lang="en-US" dirty="0" smtClean="0"/>
          </a:p>
          <a:p>
            <a:pPr lvl="1"/>
            <a:r>
              <a:rPr lang="en-US" dirty="0" smtClean="0"/>
              <a:t>go to step 2</a:t>
            </a:r>
          </a:p>
          <a:p>
            <a:pPr marL="0" indent="-357188">
              <a:buNone/>
            </a:pPr>
            <a:r>
              <a:rPr lang="en-US" dirty="0" smtClean="0">
                <a:solidFill>
                  <a:schemeClr val="accent6">
                    <a:lumMod val="75000"/>
                  </a:schemeClr>
                </a:solidFill>
              </a:rPr>
              <a:t>Step 4: If </a:t>
            </a:r>
            <a:r>
              <a:rPr lang="en-US" i="1" dirty="0" smtClean="0">
                <a:solidFill>
                  <a:schemeClr val="accent6">
                    <a:lumMod val="75000"/>
                  </a:schemeClr>
                </a:solidFill>
              </a:rPr>
              <a:t>Finish</a:t>
            </a:r>
            <a:r>
              <a:rPr lang="en-US" dirty="0" smtClean="0">
                <a:solidFill>
                  <a:schemeClr val="accent6">
                    <a:lumMod val="75000"/>
                  </a:schemeClr>
                </a:solidFill>
              </a:rPr>
              <a:t>[</a:t>
            </a:r>
            <a:r>
              <a:rPr lang="en-US" i="1" dirty="0" smtClean="0">
                <a:solidFill>
                  <a:schemeClr val="accent6">
                    <a:lumMod val="75000"/>
                  </a:schemeClr>
                </a:solidFill>
              </a:rPr>
              <a:t>i</a:t>
            </a:r>
            <a:r>
              <a:rPr lang="en-US" dirty="0" smtClean="0">
                <a:solidFill>
                  <a:schemeClr val="accent6">
                    <a:lumMod val="75000"/>
                  </a:schemeClr>
                </a:solidFill>
              </a:rPr>
              <a:t>] = </a:t>
            </a:r>
            <a:r>
              <a:rPr lang="en-US" i="1" dirty="0" smtClean="0">
                <a:solidFill>
                  <a:schemeClr val="accent6">
                    <a:lumMod val="75000"/>
                  </a:schemeClr>
                </a:solidFill>
              </a:rPr>
              <a:t>true</a:t>
            </a:r>
            <a:r>
              <a:rPr lang="en-US" dirty="0" smtClean="0">
                <a:solidFill>
                  <a:schemeClr val="accent6">
                    <a:lumMod val="75000"/>
                  </a:schemeClr>
                </a:solidFill>
              </a:rPr>
              <a:t> for all </a:t>
            </a:r>
            <a:r>
              <a:rPr lang="en-US" i="1" dirty="0" smtClean="0">
                <a:solidFill>
                  <a:schemeClr val="accent6">
                    <a:lumMod val="75000"/>
                  </a:schemeClr>
                </a:solidFill>
              </a:rPr>
              <a:t>i</a:t>
            </a:r>
            <a:r>
              <a:rPr lang="en-US" dirty="0" smtClean="0">
                <a:solidFill>
                  <a:schemeClr val="accent6">
                    <a:lumMod val="75000"/>
                  </a:schemeClr>
                </a:solidFill>
              </a:rPr>
              <a:t>, then the system is in a safe state.</a:t>
            </a:r>
          </a:p>
        </p:txBody>
      </p:sp>
    </p:spTree>
    <p:extLst>
      <p:ext uri="{BB962C8B-B14F-4D97-AF65-F5344CB8AC3E}">
        <p14:creationId xmlns:p14="http://schemas.microsoft.com/office/powerpoint/2010/main" val="3154293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Resource-Request Algorithm</a:t>
            </a:r>
            <a:endParaRPr lang="en-US" dirty="0"/>
          </a:p>
        </p:txBody>
      </p:sp>
      <p:pic>
        <p:nvPicPr>
          <p:cNvPr id="4" name="Content Placeholder 3"/>
          <p:cNvPicPr>
            <a:picLocks noGrp="1" noChangeAspect="1"/>
          </p:cNvPicPr>
          <p:nvPr>
            <p:ph idx="1"/>
          </p:nvPr>
        </p:nvPicPr>
        <p:blipFill>
          <a:blip r:embed="rId2"/>
          <a:stretch>
            <a:fillRect/>
          </a:stretch>
        </p:blipFill>
        <p:spPr>
          <a:xfrm>
            <a:off x="838200" y="1528492"/>
            <a:ext cx="10515600" cy="5329508"/>
          </a:xfrm>
          <a:prstGeom prst="rect">
            <a:avLst/>
          </a:prstGeom>
        </p:spPr>
      </p:pic>
    </p:spTree>
    <p:extLst>
      <p:ext uri="{BB962C8B-B14F-4D97-AF65-F5344CB8AC3E}">
        <p14:creationId xmlns:p14="http://schemas.microsoft.com/office/powerpoint/2010/main" val="128310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Deadlock?</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2" descr="http://a3ab771892fd198a96736e50.javacodegeeks.netdna-cdn.com/wp-content/uploads/2014/07/deadlock-in-Jav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302" y="2058548"/>
            <a:ext cx="6771395" cy="388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465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sp>
        <p:nvSpPr>
          <p:cNvPr id="3" name="Content Placeholder 2"/>
          <p:cNvSpPr>
            <a:spLocks noGrp="1"/>
          </p:cNvSpPr>
          <p:nvPr>
            <p:ph idx="1"/>
          </p:nvPr>
        </p:nvSpPr>
        <p:spPr/>
        <p:txBody>
          <a:bodyPr/>
          <a:lstStyle/>
          <a:p>
            <a:pPr algn="just"/>
            <a:r>
              <a:rPr lang="en-US" dirty="0"/>
              <a:t>What the algorithm does is check to see if granting the request leads to an unsafe state. If it does, the request is denied. </a:t>
            </a:r>
          </a:p>
          <a:p>
            <a:pPr algn="just"/>
            <a:r>
              <a:rPr lang="en-US" dirty="0"/>
              <a:t>If granting the request leads to a safe state, it is carried out</a:t>
            </a:r>
            <a:r>
              <a:rPr lang="en-US" dirty="0" smtClean="0"/>
              <a:t>.</a:t>
            </a:r>
          </a:p>
          <a:p>
            <a:pPr algn="just"/>
            <a:r>
              <a:rPr lang="en-US" dirty="0" smtClean="0"/>
              <a:t>If </a:t>
            </a:r>
            <a:r>
              <a:rPr lang="en-US" dirty="0"/>
              <a:t>we have situation as per </a:t>
            </a:r>
            <a:r>
              <a:rPr lang="en-US" dirty="0" smtClean="0"/>
              <a:t>figure </a:t>
            </a:r>
          </a:p>
          <a:p>
            <a:pPr lvl="1" algn="just"/>
            <a:r>
              <a:rPr lang="en-US" dirty="0" smtClean="0"/>
              <a:t>then </a:t>
            </a:r>
            <a:r>
              <a:rPr lang="en-US" dirty="0"/>
              <a:t>it is safe state </a:t>
            </a:r>
            <a:endParaRPr lang="en-US" dirty="0" smtClean="0"/>
          </a:p>
          <a:p>
            <a:pPr lvl="1" algn="just"/>
            <a:r>
              <a:rPr lang="en-US" dirty="0" smtClean="0"/>
              <a:t>because </a:t>
            </a:r>
            <a:r>
              <a:rPr lang="en-US" dirty="0"/>
              <a:t>with 10 free units </a:t>
            </a:r>
            <a:endParaRPr lang="en-US" dirty="0" smtClean="0"/>
          </a:p>
          <a:p>
            <a:pPr lvl="1" algn="just"/>
            <a:r>
              <a:rPr lang="en-US" dirty="0" smtClean="0"/>
              <a:t>one </a:t>
            </a:r>
            <a:r>
              <a:rPr lang="en-US" dirty="0"/>
              <a:t>by one all customers can be </a:t>
            </a:r>
            <a:r>
              <a:rPr lang="en-US" dirty="0" smtClean="0"/>
              <a:t>served</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1773316069"/>
              </p:ext>
            </p:extLst>
          </p:nvPr>
        </p:nvGraphicFramePr>
        <p:xfrm>
          <a:off x="9205785" y="3304309"/>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0</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5</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IN" dirty="0" smtClean="0"/>
                        <a:t>0</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3"/>
                  </a:ext>
                </a:extLst>
              </a:tr>
              <a:tr h="370840">
                <a:tc>
                  <a:txBody>
                    <a:bodyPr/>
                    <a:lstStyle/>
                    <a:p>
                      <a:pPr algn="ctr"/>
                      <a:r>
                        <a:rPr lang="en-IN" dirty="0" smtClean="0"/>
                        <a:t>D</a:t>
                      </a:r>
                      <a:endParaRPr lang="en-IN" dirty="0"/>
                    </a:p>
                  </a:txBody>
                  <a:tcPr/>
                </a:tc>
                <a:tc>
                  <a:txBody>
                    <a:bodyPr/>
                    <a:lstStyle/>
                    <a:p>
                      <a:pPr algn="ctr"/>
                      <a:r>
                        <a:rPr lang="en-IN" dirty="0" smtClean="0"/>
                        <a:t>0</a:t>
                      </a:r>
                      <a:endParaRPr lang="en-IN" dirty="0"/>
                    </a:p>
                  </a:txBody>
                  <a:tcPr/>
                </a:tc>
                <a:tc>
                  <a:txBody>
                    <a:bodyPr/>
                    <a:lstStyle/>
                    <a:p>
                      <a:pPr algn="ctr"/>
                      <a:r>
                        <a:rPr lang="en-IN" dirty="0" smtClean="0"/>
                        <a:t>7</a:t>
                      </a:r>
                      <a:endParaRPr lang="en-IN" dirty="0"/>
                    </a:p>
                  </a:txBody>
                  <a:tcPr/>
                </a:tc>
                <a:extLst>
                  <a:ext uri="{0D108BD9-81ED-4DB2-BD59-A6C34878D82A}">
                    <a16:rowId xmlns:a16="http://schemas.microsoft.com/office/drawing/2014/main" val="10004"/>
                  </a:ext>
                </a:extLst>
              </a:tr>
              <a:tr h="370840">
                <a:tc gridSpan="3">
                  <a:txBody>
                    <a:bodyPr/>
                    <a:lstStyle/>
                    <a:p>
                      <a:pPr algn="ctr"/>
                      <a:r>
                        <a:rPr lang="en-US" dirty="0" smtClean="0"/>
                        <a:t>Free : 10</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6062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sp>
        <p:nvSpPr>
          <p:cNvPr id="3" name="Content Placeholder 2"/>
          <p:cNvSpPr>
            <a:spLocks noGrp="1"/>
          </p:cNvSpPr>
          <p:nvPr>
            <p:ph idx="1"/>
          </p:nvPr>
        </p:nvSpPr>
        <p:spPr>
          <a:xfrm>
            <a:off x="838200" y="2282825"/>
            <a:ext cx="10515600" cy="4351338"/>
          </a:xfrm>
        </p:spPr>
        <p:txBody>
          <a:bodyPr/>
          <a:lstStyle/>
          <a:p>
            <a:pPr marL="0" indent="0">
              <a:buNone/>
            </a:pPr>
            <a:endParaRPr lang="en-US" dirty="0">
              <a:ln w="38100">
                <a:solidFill>
                  <a:schemeClr val="tx1"/>
                </a:solidFill>
              </a:ln>
            </a:endParaRPr>
          </a:p>
        </p:txBody>
      </p:sp>
      <p:graphicFrame>
        <p:nvGraphicFramePr>
          <p:cNvPr id="4" name="Table 3"/>
          <p:cNvGraphicFramePr>
            <a:graphicFrameLocks noGrp="1"/>
          </p:cNvGraphicFramePr>
          <p:nvPr>
            <p:extLst>
              <p:ext uri="{D42A27DB-BD31-4B8C-83A1-F6EECF244321}">
                <p14:modId xmlns:p14="http://schemas.microsoft.com/office/powerpoint/2010/main" val="949505369"/>
              </p:ext>
            </p:extLst>
          </p:nvPr>
        </p:nvGraphicFramePr>
        <p:xfrm>
          <a:off x="1905001" y="1600200"/>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t>C</a:t>
                      </a:r>
                      <a:endParaRPr lang="en-IN" dirty="0"/>
                    </a:p>
                  </a:txBody>
                  <a:tcPr/>
                </a:tc>
                <a:tc>
                  <a:txBody>
                    <a:bodyPr/>
                    <a:lstStyle/>
                    <a:p>
                      <a:pPr algn="ctr"/>
                      <a:r>
                        <a:rPr lang="en-IN" dirty="0" smtClean="0"/>
                        <a:t>2</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3"/>
                  </a:ext>
                </a:extLst>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extLst>
                  <a:ext uri="{0D108BD9-81ED-4DB2-BD59-A6C34878D82A}">
                    <a16:rowId xmlns:a16="http://schemas.microsoft.com/office/drawing/2014/main" val="10004"/>
                  </a:ext>
                </a:extLst>
              </a:tr>
              <a:tr h="370840">
                <a:tc gridSpan="3">
                  <a:txBody>
                    <a:bodyPr/>
                    <a:lstStyle/>
                    <a:p>
                      <a:pPr algn="ctr"/>
                      <a:r>
                        <a:rPr lang="en-US" dirty="0" smtClean="0"/>
                        <a:t>Free : 2</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4350979"/>
              </p:ext>
            </p:extLst>
          </p:nvPr>
        </p:nvGraphicFramePr>
        <p:xfrm>
          <a:off x="5105401" y="1600200"/>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extLst>
                  <a:ext uri="{0D108BD9-81ED-4DB2-BD59-A6C34878D82A}">
                    <a16:rowId xmlns:a16="http://schemas.microsoft.com/office/drawing/2014/main" val="10002"/>
                  </a:ext>
                </a:extLst>
              </a:tr>
              <a:tr h="370840">
                <a:tc>
                  <a:txBody>
                    <a:bodyPr/>
                    <a:lstStyle/>
                    <a:p>
                      <a:pPr algn="ctr"/>
                      <a:r>
                        <a:rPr lang="en-US" dirty="0" smtClean="0">
                          <a:solidFill>
                            <a:srgbClr val="C00000"/>
                          </a:solidFill>
                        </a:rPr>
                        <a:t>C</a:t>
                      </a:r>
                      <a:endParaRPr lang="en-IN" dirty="0">
                        <a:solidFill>
                          <a:srgbClr val="C00000"/>
                        </a:solidFill>
                      </a:endParaRPr>
                    </a:p>
                  </a:txBody>
                  <a:tcPr/>
                </a:tc>
                <a:tc>
                  <a:txBody>
                    <a:bodyPr/>
                    <a:lstStyle/>
                    <a:p>
                      <a:pPr algn="ctr"/>
                      <a:r>
                        <a:rPr lang="en-IN" dirty="0" smtClean="0">
                          <a:solidFill>
                            <a:srgbClr val="C00000"/>
                          </a:solidFill>
                        </a:rPr>
                        <a:t>4</a:t>
                      </a:r>
                      <a:endParaRPr lang="en-IN" dirty="0">
                        <a:solidFill>
                          <a:srgbClr val="C00000"/>
                        </a:solidFill>
                      </a:endParaRPr>
                    </a:p>
                  </a:txBody>
                  <a:tcPr/>
                </a:tc>
                <a:tc>
                  <a:txBody>
                    <a:bodyPr/>
                    <a:lstStyle/>
                    <a:p>
                      <a:pPr algn="ctr"/>
                      <a:r>
                        <a:rPr lang="en-US" dirty="0" smtClean="0">
                          <a:solidFill>
                            <a:srgbClr val="C00000"/>
                          </a:solidFill>
                        </a:rPr>
                        <a:t>4</a:t>
                      </a:r>
                      <a:endParaRPr lang="en-IN" dirty="0">
                        <a:solidFill>
                          <a:srgbClr val="C00000"/>
                        </a:solidFill>
                      </a:endParaRPr>
                    </a:p>
                  </a:txBody>
                  <a:tcPr/>
                </a:tc>
                <a:extLst>
                  <a:ext uri="{0D108BD9-81ED-4DB2-BD59-A6C34878D82A}">
                    <a16:rowId xmlns:a16="http://schemas.microsoft.com/office/drawing/2014/main" val="10003"/>
                  </a:ext>
                </a:extLst>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extLst>
                  <a:ext uri="{0D108BD9-81ED-4DB2-BD59-A6C34878D82A}">
                    <a16:rowId xmlns:a16="http://schemas.microsoft.com/office/drawing/2014/main" val="10004"/>
                  </a:ext>
                </a:extLst>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62438913"/>
              </p:ext>
            </p:extLst>
          </p:nvPr>
        </p:nvGraphicFramePr>
        <p:xfrm>
          <a:off x="8215186" y="1600200"/>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extLst>
                  <a:ext uri="{0D108BD9-81ED-4DB2-BD59-A6C34878D82A}">
                    <a16:rowId xmlns:a16="http://schemas.microsoft.com/office/drawing/2014/main" val="10002"/>
                  </a:ext>
                </a:extLst>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0</a:t>
                      </a:r>
                      <a:endParaRPr lang="en-IN" strike="sngStrike" dirty="0"/>
                    </a:p>
                  </a:txBody>
                  <a:tcPr/>
                </a:tc>
                <a:extLst>
                  <a:ext uri="{0D108BD9-81ED-4DB2-BD59-A6C34878D82A}">
                    <a16:rowId xmlns:a16="http://schemas.microsoft.com/office/drawing/2014/main" val="10003"/>
                  </a:ext>
                </a:extLst>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extLst>
                  <a:ext uri="{0D108BD9-81ED-4DB2-BD59-A6C34878D82A}">
                    <a16:rowId xmlns:a16="http://schemas.microsoft.com/office/drawing/2014/main" val="10004"/>
                  </a:ext>
                </a:extLst>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2426567"/>
              </p:ext>
            </p:extLst>
          </p:nvPr>
        </p:nvGraphicFramePr>
        <p:xfrm>
          <a:off x="1905001" y="4251960"/>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extLst>
                  <a:ext uri="{0D108BD9-81ED-4DB2-BD59-A6C34878D82A}">
                    <a16:rowId xmlns:a16="http://schemas.microsoft.com/office/drawing/2014/main" val="10002"/>
                  </a:ext>
                </a:extLst>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extLst>
                  <a:ext uri="{0D108BD9-81ED-4DB2-BD59-A6C34878D82A}">
                    <a16:rowId xmlns:a16="http://schemas.microsoft.com/office/drawing/2014/main" val="10003"/>
                  </a:ext>
                </a:extLst>
              </a:tr>
              <a:tr h="370840">
                <a:tc>
                  <a:txBody>
                    <a:bodyPr/>
                    <a:lstStyle/>
                    <a:p>
                      <a:pPr algn="ctr"/>
                      <a:r>
                        <a:rPr lang="en-IN" dirty="0" smtClean="0">
                          <a:solidFill>
                            <a:srgbClr val="C00000"/>
                          </a:solidFill>
                        </a:rPr>
                        <a:t>D</a:t>
                      </a:r>
                      <a:endParaRPr lang="en-IN" dirty="0">
                        <a:solidFill>
                          <a:srgbClr val="C00000"/>
                        </a:solidFill>
                      </a:endParaRPr>
                    </a:p>
                  </a:txBody>
                  <a:tcPr/>
                </a:tc>
                <a:tc>
                  <a:txBody>
                    <a:bodyPr/>
                    <a:lstStyle/>
                    <a:p>
                      <a:pPr algn="ctr"/>
                      <a:r>
                        <a:rPr lang="en-IN" dirty="0" smtClean="0">
                          <a:solidFill>
                            <a:srgbClr val="C00000"/>
                          </a:solidFill>
                        </a:rPr>
                        <a:t>7</a:t>
                      </a:r>
                      <a:endParaRPr lang="en-IN" dirty="0">
                        <a:solidFill>
                          <a:srgbClr val="C00000"/>
                        </a:solidFill>
                      </a:endParaRPr>
                    </a:p>
                  </a:txBody>
                  <a:tcPr/>
                </a:tc>
                <a:tc>
                  <a:txBody>
                    <a:bodyPr/>
                    <a:lstStyle/>
                    <a:p>
                      <a:pPr algn="ctr"/>
                      <a:r>
                        <a:rPr lang="en-IN" dirty="0" smtClean="0">
                          <a:solidFill>
                            <a:srgbClr val="C00000"/>
                          </a:solidFill>
                        </a:rPr>
                        <a:t>7</a:t>
                      </a:r>
                      <a:endParaRPr lang="en-IN" dirty="0">
                        <a:solidFill>
                          <a:srgbClr val="C00000"/>
                        </a:solidFill>
                      </a:endParaRPr>
                    </a:p>
                  </a:txBody>
                  <a:tcPr/>
                </a:tc>
                <a:extLst>
                  <a:ext uri="{0D108BD9-81ED-4DB2-BD59-A6C34878D82A}">
                    <a16:rowId xmlns:a16="http://schemas.microsoft.com/office/drawing/2014/main" val="10004"/>
                  </a:ext>
                </a:extLst>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52926506"/>
              </p:ext>
            </p:extLst>
          </p:nvPr>
        </p:nvGraphicFramePr>
        <p:xfrm>
          <a:off x="5105401" y="4251960"/>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extLst>
                  <a:ext uri="{0D108BD9-81ED-4DB2-BD59-A6C34878D82A}">
                    <a16:rowId xmlns:a16="http://schemas.microsoft.com/office/drawing/2014/main" val="10002"/>
                  </a:ext>
                </a:extLst>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extLst>
                  <a:ext uri="{0D108BD9-81ED-4DB2-BD59-A6C34878D82A}">
                    <a16:rowId xmlns:a16="http://schemas.microsoft.com/office/drawing/2014/main" val="10003"/>
                  </a:ext>
                </a:extLst>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extLst>
                  <a:ext uri="{0D108BD9-81ED-4DB2-BD59-A6C34878D82A}">
                    <a16:rowId xmlns:a16="http://schemas.microsoft.com/office/drawing/2014/main" val="10004"/>
                  </a:ext>
                </a:extLst>
              </a:tr>
              <a:tr h="370840">
                <a:tc gridSpan="3">
                  <a:txBody>
                    <a:bodyPr/>
                    <a:lstStyle/>
                    <a:p>
                      <a:pPr algn="ctr"/>
                      <a:r>
                        <a:rPr lang="en-US" dirty="0" smtClean="0"/>
                        <a:t>Free : 8</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0810221"/>
              </p:ext>
            </p:extLst>
          </p:nvPr>
        </p:nvGraphicFramePr>
        <p:xfrm>
          <a:off x="8215186" y="4251960"/>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dirty="0" smtClean="0">
                          <a:solidFill>
                            <a:srgbClr val="C00000"/>
                          </a:solidFill>
                        </a:rPr>
                        <a:t>B</a:t>
                      </a:r>
                      <a:endParaRPr lang="en-IN" dirty="0">
                        <a:solidFill>
                          <a:srgbClr val="C00000"/>
                        </a:solidFill>
                      </a:endParaRPr>
                    </a:p>
                  </a:txBody>
                  <a:tcPr/>
                </a:tc>
                <a:tc>
                  <a:txBody>
                    <a:bodyPr/>
                    <a:lstStyle/>
                    <a:p>
                      <a:pPr algn="ctr"/>
                      <a:r>
                        <a:rPr lang="en-US" dirty="0" smtClean="0">
                          <a:solidFill>
                            <a:srgbClr val="C00000"/>
                          </a:solidFill>
                        </a:rPr>
                        <a:t>5</a:t>
                      </a:r>
                      <a:endParaRPr lang="en-IN" dirty="0">
                        <a:solidFill>
                          <a:srgbClr val="C00000"/>
                        </a:solidFill>
                      </a:endParaRPr>
                    </a:p>
                  </a:txBody>
                  <a:tcPr/>
                </a:tc>
                <a:tc>
                  <a:txBody>
                    <a:bodyPr/>
                    <a:lstStyle/>
                    <a:p>
                      <a:pPr algn="ctr"/>
                      <a:r>
                        <a:rPr lang="en-US" dirty="0" smtClean="0">
                          <a:solidFill>
                            <a:srgbClr val="C00000"/>
                          </a:solidFill>
                        </a:rPr>
                        <a:t>5</a:t>
                      </a:r>
                      <a:endParaRPr lang="en-IN" dirty="0">
                        <a:solidFill>
                          <a:srgbClr val="C00000"/>
                        </a:solidFill>
                      </a:endParaRPr>
                    </a:p>
                  </a:txBody>
                  <a:tcPr/>
                </a:tc>
                <a:extLst>
                  <a:ext uri="{0D108BD9-81ED-4DB2-BD59-A6C34878D82A}">
                    <a16:rowId xmlns:a16="http://schemas.microsoft.com/office/drawing/2014/main" val="10002"/>
                  </a:ext>
                </a:extLst>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extLst>
                  <a:ext uri="{0D108BD9-81ED-4DB2-BD59-A6C34878D82A}">
                    <a16:rowId xmlns:a16="http://schemas.microsoft.com/office/drawing/2014/main" val="10003"/>
                  </a:ext>
                </a:extLst>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extLst>
                  <a:ext uri="{0D108BD9-81ED-4DB2-BD59-A6C34878D82A}">
                    <a16:rowId xmlns:a16="http://schemas.microsoft.com/office/drawing/2014/main" val="10004"/>
                  </a:ext>
                </a:extLst>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sp>
        <p:nvSpPr>
          <p:cNvPr id="10" name="Rounded Rectangle 9"/>
          <p:cNvSpPr/>
          <p:nvPr/>
        </p:nvSpPr>
        <p:spPr>
          <a:xfrm>
            <a:off x="1905000" y="2711450"/>
            <a:ext cx="2133600" cy="38100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38100">
                <a:solidFill>
                  <a:schemeClr val="tx1"/>
                </a:solidFill>
              </a:ln>
            </a:endParaRPr>
          </a:p>
        </p:txBody>
      </p:sp>
      <p:sp>
        <p:nvSpPr>
          <p:cNvPr id="11" name="Rounded Rectangle 10"/>
          <p:cNvSpPr/>
          <p:nvPr/>
        </p:nvSpPr>
        <p:spPr>
          <a:xfrm>
            <a:off x="8218842" y="3075978"/>
            <a:ext cx="2133600" cy="3810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38100">
                <a:solidFill>
                  <a:schemeClr val="tx1"/>
                </a:solidFill>
              </a:ln>
            </a:endParaRPr>
          </a:p>
        </p:txBody>
      </p:sp>
      <p:sp>
        <p:nvSpPr>
          <p:cNvPr id="12" name="Rounded Rectangle 11"/>
          <p:cNvSpPr/>
          <p:nvPr/>
        </p:nvSpPr>
        <p:spPr>
          <a:xfrm>
            <a:off x="5105400" y="4981578"/>
            <a:ext cx="2133600" cy="38100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38100">
                <a:solidFill>
                  <a:schemeClr val="tx1"/>
                </a:solidFill>
              </a:ln>
            </a:endParaRPr>
          </a:p>
        </p:txBody>
      </p:sp>
    </p:spTree>
    <p:extLst>
      <p:ext uri="{BB962C8B-B14F-4D97-AF65-F5344CB8AC3E}">
        <p14:creationId xmlns:p14="http://schemas.microsoft.com/office/powerpoint/2010/main" val="419270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98754" y="4091384"/>
            <a:ext cx="1828800" cy="1828800"/>
          </a:xfrm>
        </p:spPr>
      </p:pic>
      <p:graphicFrame>
        <p:nvGraphicFramePr>
          <p:cNvPr id="4" name="Table 3"/>
          <p:cNvGraphicFramePr>
            <a:graphicFrameLocks noGrp="1"/>
          </p:cNvGraphicFramePr>
          <p:nvPr>
            <p:extLst>
              <p:ext uri="{D42A27DB-BD31-4B8C-83A1-F6EECF244321}">
                <p14:modId xmlns:p14="http://schemas.microsoft.com/office/powerpoint/2010/main" val="37459352"/>
              </p:ext>
            </p:extLst>
          </p:nvPr>
        </p:nvGraphicFramePr>
        <p:xfrm>
          <a:off x="1738747" y="1738745"/>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strike="sngStrike" dirty="0" smtClean="0"/>
                        <a:t>B</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extLst>
                  <a:ext uri="{0D108BD9-81ED-4DB2-BD59-A6C34878D82A}">
                    <a16:rowId xmlns:a16="http://schemas.microsoft.com/office/drawing/2014/main" val="10002"/>
                  </a:ext>
                </a:extLst>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extLst>
                  <a:ext uri="{0D108BD9-81ED-4DB2-BD59-A6C34878D82A}">
                    <a16:rowId xmlns:a16="http://schemas.microsoft.com/office/drawing/2014/main" val="10003"/>
                  </a:ext>
                </a:extLst>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extLst>
                  <a:ext uri="{0D108BD9-81ED-4DB2-BD59-A6C34878D82A}">
                    <a16:rowId xmlns:a16="http://schemas.microsoft.com/office/drawing/2014/main" val="10004"/>
                  </a:ext>
                </a:extLst>
              </a:tr>
              <a:tr h="370840">
                <a:tc gridSpan="3">
                  <a:txBody>
                    <a:bodyPr/>
                    <a:lstStyle/>
                    <a:p>
                      <a:pPr algn="ctr"/>
                      <a:r>
                        <a:rPr lang="en-US" dirty="0" smtClean="0"/>
                        <a:t>Free : 9</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14106748"/>
              </p:ext>
            </p:extLst>
          </p:nvPr>
        </p:nvGraphicFramePr>
        <p:xfrm>
          <a:off x="4939147" y="1738745"/>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solidFill>
                            <a:srgbClr val="C00000"/>
                          </a:solidFill>
                        </a:rPr>
                        <a:t>A</a:t>
                      </a:r>
                      <a:endParaRPr lang="en-IN" dirty="0">
                        <a:solidFill>
                          <a:srgbClr val="C00000"/>
                        </a:solidFill>
                      </a:endParaRPr>
                    </a:p>
                  </a:txBody>
                  <a:tcPr/>
                </a:tc>
                <a:tc>
                  <a:txBody>
                    <a:bodyPr/>
                    <a:lstStyle/>
                    <a:p>
                      <a:pPr algn="ctr"/>
                      <a:r>
                        <a:rPr lang="en-US" dirty="0" smtClean="0">
                          <a:solidFill>
                            <a:srgbClr val="C00000"/>
                          </a:solidFill>
                        </a:rPr>
                        <a:t>6</a:t>
                      </a:r>
                      <a:endParaRPr lang="en-IN" dirty="0">
                        <a:solidFill>
                          <a:srgbClr val="C00000"/>
                        </a:solidFill>
                      </a:endParaRPr>
                    </a:p>
                  </a:txBody>
                  <a:tcPr/>
                </a:tc>
                <a:tc>
                  <a:txBody>
                    <a:bodyPr/>
                    <a:lstStyle/>
                    <a:p>
                      <a:pPr algn="ctr"/>
                      <a:r>
                        <a:rPr lang="en-US" dirty="0" smtClean="0">
                          <a:solidFill>
                            <a:srgbClr val="C00000"/>
                          </a:solidFill>
                        </a:rPr>
                        <a:t>6</a:t>
                      </a:r>
                      <a:endParaRPr lang="en-IN" dirty="0">
                        <a:solidFill>
                          <a:srgbClr val="C00000"/>
                        </a:solidFill>
                      </a:endParaRPr>
                    </a:p>
                  </a:txBody>
                  <a:tcPr/>
                </a:tc>
                <a:extLst>
                  <a:ext uri="{0D108BD9-81ED-4DB2-BD59-A6C34878D82A}">
                    <a16:rowId xmlns:a16="http://schemas.microsoft.com/office/drawing/2014/main" val="10001"/>
                  </a:ext>
                </a:extLst>
              </a:tr>
              <a:tr h="370840">
                <a:tc>
                  <a:txBody>
                    <a:bodyPr/>
                    <a:lstStyle/>
                    <a:p>
                      <a:pPr algn="ctr"/>
                      <a:r>
                        <a:rPr lang="en-US" strike="sngStrike" dirty="0" smtClean="0"/>
                        <a:t>B</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extLst>
                  <a:ext uri="{0D108BD9-81ED-4DB2-BD59-A6C34878D82A}">
                    <a16:rowId xmlns:a16="http://schemas.microsoft.com/office/drawing/2014/main" val="10002"/>
                  </a:ext>
                </a:extLst>
              </a:tr>
              <a:tr h="370840">
                <a:tc>
                  <a:txBody>
                    <a:bodyPr/>
                    <a:lstStyle/>
                    <a:p>
                      <a:pPr algn="ctr"/>
                      <a:r>
                        <a:rPr lang="en-US" sz="1800" strike="sngStrike" kern="1200" dirty="0" smtClean="0">
                          <a:solidFill>
                            <a:schemeClr val="tx1"/>
                          </a:solidFill>
                          <a:latin typeface="+mn-lt"/>
                          <a:ea typeface="+mn-ea"/>
                          <a:cs typeface="+mn-cs"/>
                        </a:rPr>
                        <a:t>C</a:t>
                      </a:r>
                      <a:endParaRPr lang="en-IN" sz="1800" strike="sngStrike" kern="1200" dirty="0">
                        <a:solidFill>
                          <a:schemeClr val="tx1"/>
                        </a:solidFill>
                        <a:latin typeface="+mn-lt"/>
                        <a:ea typeface="+mn-ea"/>
                        <a:cs typeface="+mn-cs"/>
                      </a:endParaRPr>
                    </a:p>
                  </a:txBody>
                  <a:tcPr/>
                </a:tc>
                <a:tc>
                  <a:txBody>
                    <a:bodyPr/>
                    <a:lstStyle/>
                    <a:p>
                      <a:pPr algn="ctr"/>
                      <a:r>
                        <a:rPr lang="en-IN" sz="1800" strike="sngStrike" kern="1200" dirty="0" smtClean="0">
                          <a:solidFill>
                            <a:schemeClr val="tx1"/>
                          </a:solidFill>
                          <a:latin typeface="+mn-lt"/>
                          <a:ea typeface="+mn-ea"/>
                          <a:cs typeface="+mn-cs"/>
                        </a:rPr>
                        <a:t>0</a:t>
                      </a:r>
                      <a:endParaRPr lang="en-IN" sz="1800" strike="sngStrike" kern="1200" dirty="0">
                        <a:solidFill>
                          <a:schemeClr val="tx1"/>
                        </a:solidFill>
                        <a:latin typeface="+mn-lt"/>
                        <a:ea typeface="+mn-ea"/>
                        <a:cs typeface="+mn-cs"/>
                      </a:endParaRPr>
                    </a:p>
                  </a:txBody>
                  <a:tcPr/>
                </a:tc>
                <a:tc>
                  <a:txBody>
                    <a:bodyPr/>
                    <a:lstStyle/>
                    <a:p>
                      <a:pPr algn="ctr"/>
                      <a:r>
                        <a:rPr lang="en-US" strike="sngStrike" dirty="0" smtClean="0">
                          <a:solidFill>
                            <a:schemeClr val="tx1"/>
                          </a:solidFill>
                        </a:rPr>
                        <a:t>-</a:t>
                      </a:r>
                      <a:endParaRPr lang="en-IN" strike="sng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extLst>
                  <a:ext uri="{0D108BD9-81ED-4DB2-BD59-A6C34878D82A}">
                    <a16:rowId xmlns:a16="http://schemas.microsoft.com/office/drawing/2014/main" val="10004"/>
                  </a:ext>
                </a:extLst>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1043081"/>
              </p:ext>
            </p:extLst>
          </p:nvPr>
        </p:nvGraphicFramePr>
        <p:xfrm>
          <a:off x="8048932" y="1738745"/>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strike="sngStrike" dirty="0" smtClean="0"/>
                        <a:t>A</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extLst>
                  <a:ext uri="{0D108BD9-81ED-4DB2-BD59-A6C34878D82A}">
                    <a16:rowId xmlns:a16="http://schemas.microsoft.com/office/drawing/2014/main" val="10001"/>
                  </a:ext>
                </a:extLst>
              </a:tr>
              <a:tr h="370840">
                <a:tc>
                  <a:txBody>
                    <a:bodyPr/>
                    <a:lstStyle/>
                    <a:p>
                      <a:pPr algn="ctr"/>
                      <a:r>
                        <a:rPr lang="en-US" strike="sngStrike" dirty="0" smtClean="0"/>
                        <a:t>B</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extLst>
                  <a:ext uri="{0D108BD9-81ED-4DB2-BD59-A6C34878D82A}">
                    <a16:rowId xmlns:a16="http://schemas.microsoft.com/office/drawing/2014/main" val="10002"/>
                  </a:ext>
                </a:extLst>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extLst>
                  <a:ext uri="{0D108BD9-81ED-4DB2-BD59-A6C34878D82A}">
                    <a16:rowId xmlns:a16="http://schemas.microsoft.com/office/drawing/2014/main" val="10003"/>
                  </a:ext>
                </a:extLst>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extLst>
                  <a:ext uri="{0D108BD9-81ED-4DB2-BD59-A6C34878D82A}">
                    <a16:rowId xmlns:a16="http://schemas.microsoft.com/office/drawing/2014/main" val="10004"/>
                  </a:ext>
                </a:extLst>
              </a:tr>
              <a:tr h="370840">
                <a:tc gridSpan="3">
                  <a:txBody>
                    <a:bodyPr/>
                    <a:lstStyle/>
                    <a:p>
                      <a:pPr algn="ctr"/>
                      <a:r>
                        <a:rPr lang="en-US" dirty="0" smtClean="0"/>
                        <a:t>Free : 10</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sp>
        <p:nvSpPr>
          <p:cNvPr id="7" name="Rounded Rectangle 6"/>
          <p:cNvSpPr/>
          <p:nvPr/>
        </p:nvSpPr>
        <p:spPr>
          <a:xfrm>
            <a:off x="1745096" y="2110220"/>
            <a:ext cx="2133600" cy="38100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838200" y="6047784"/>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w Cen MT" panose="020B0602020104020603" pitchFamily="34" charset="0"/>
              </a:rPr>
              <a:t>The order of execution is C, D, B, A. So if we can find proper order of execution then there is no deadlock.</a:t>
            </a:r>
          </a:p>
        </p:txBody>
      </p:sp>
    </p:spTree>
    <p:extLst>
      <p:ext uri="{BB962C8B-B14F-4D97-AF65-F5344CB8AC3E}">
        <p14:creationId xmlns:p14="http://schemas.microsoft.com/office/powerpoint/2010/main" val="11363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5484958"/>
              </p:ext>
            </p:extLst>
          </p:nvPr>
        </p:nvGraphicFramePr>
        <p:xfrm>
          <a:off x="838200" y="2819400"/>
          <a:ext cx="2148015" cy="222504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0000"/>
                    </a:ext>
                  </a:extLst>
                </a:gridCol>
                <a:gridCol w="582930">
                  <a:extLst>
                    <a:ext uri="{9D8B030D-6E8A-4147-A177-3AD203B41FA5}">
                      <a16:colId xmlns:a16="http://schemas.microsoft.com/office/drawing/2014/main" val="20001"/>
                    </a:ext>
                  </a:extLst>
                </a:gridCol>
                <a:gridCol w="650685">
                  <a:extLst>
                    <a:ext uri="{9D8B030D-6E8A-4147-A177-3AD203B41FA5}">
                      <a16:colId xmlns:a16="http://schemas.microsoft.com/office/drawing/2014/main" val="20002"/>
                    </a:ext>
                  </a:extLst>
                </a:gridCol>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extLst>
                  <a:ext uri="{0D108BD9-81ED-4DB2-BD59-A6C34878D82A}">
                    <a16:rowId xmlns:a16="http://schemas.microsoft.com/office/drawing/2014/main" val="10000"/>
                  </a:ext>
                </a:extLst>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10001"/>
                  </a:ext>
                </a:extLst>
              </a:tr>
              <a:tr h="370840">
                <a:tc>
                  <a:txBody>
                    <a:bodyPr/>
                    <a:lstStyle/>
                    <a:p>
                      <a:pPr algn="ctr"/>
                      <a:r>
                        <a:rPr lang="en-US" strike="noStrike" dirty="0" smtClean="0"/>
                        <a:t>B</a:t>
                      </a:r>
                      <a:endParaRPr lang="en-IN" strike="noStrike" dirty="0"/>
                    </a:p>
                  </a:txBody>
                  <a:tcPr/>
                </a:tc>
                <a:tc>
                  <a:txBody>
                    <a:bodyPr/>
                    <a:lstStyle/>
                    <a:p>
                      <a:pPr algn="ctr"/>
                      <a:r>
                        <a:rPr lang="en-IN" strike="noStrike" dirty="0" smtClean="0"/>
                        <a:t>2</a:t>
                      </a:r>
                      <a:endParaRPr lang="en-IN" strike="noStrike" dirty="0"/>
                    </a:p>
                  </a:txBody>
                  <a:tcPr/>
                </a:tc>
                <a:tc>
                  <a:txBody>
                    <a:bodyPr/>
                    <a:lstStyle/>
                    <a:p>
                      <a:pPr algn="ctr"/>
                      <a:r>
                        <a:rPr lang="en-US" strike="noStrike" dirty="0" smtClean="0"/>
                        <a:t>5</a:t>
                      </a:r>
                      <a:endParaRPr lang="en-IN" strike="noStrike" dirty="0"/>
                    </a:p>
                  </a:txBody>
                  <a:tcPr/>
                </a:tc>
                <a:extLst>
                  <a:ext uri="{0D108BD9-81ED-4DB2-BD59-A6C34878D82A}">
                    <a16:rowId xmlns:a16="http://schemas.microsoft.com/office/drawing/2014/main" val="10002"/>
                  </a:ext>
                </a:extLst>
              </a:tr>
              <a:tr h="370840">
                <a:tc>
                  <a:txBody>
                    <a:bodyPr/>
                    <a:lstStyle/>
                    <a:p>
                      <a:pPr algn="ctr"/>
                      <a:r>
                        <a:rPr lang="en-US" strike="noStrike" dirty="0" smtClean="0"/>
                        <a:t>C</a:t>
                      </a:r>
                      <a:endParaRPr lang="en-IN" strike="noStrike" dirty="0"/>
                    </a:p>
                  </a:txBody>
                  <a:tcPr/>
                </a:tc>
                <a:tc>
                  <a:txBody>
                    <a:bodyPr/>
                    <a:lstStyle/>
                    <a:p>
                      <a:pPr algn="ctr"/>
                      <a:r>
                        <a:rPr lang="en-IN" strike="noStrike" dirty="0" smtClean="0"/>
                        <a:t>2</a:t>
                      </a:r>
                      <a:endParaRPr lang="en-IN" strike="noStrike" dirty="0"/>
                    </a:p>
                  </a:txBody>
                  <a:tcPr/>
                </a:tc>
                <a:tc>
                  <a:txBody>
                    <a:bodyPr/>
                    <a:lstStyle/>
                    <a:p>
                      <a:pPr algn="ctr"/>
                      <a:r>
                        <a:rPr lang="en-IN" strike="noStrike" dirty="0" smtClean="0"/>
                        <a:t>4</a:t>
                      </a:r>
                      <a:endParaRPr lang="en-IN" strike="noStrike" dirty="0"/>
                    </a:p>
                  </a:txBody>
                  <a:tcPr/>
                </a:tc>
                <a:extLst>
                  <a:ext uri="{0D108BD9-81ED-4DB2-BD59-A6C34878D82A}">
                    <a16:rowId xmlns:a16="http://schemas.microsoft.com/office/drawing/2014/main" val="10003"/>
                  </a:ext>
                </a:extLst>
              </a:tr>
              <a:tr h="370840">
                <a:tc>
                  <a:txBody>
                    <a:bodyPr/>
                    <a:lstStyle/>
                    <a:p>
                      <a:pPr algn="ctr"/>
                      <a:r>
                        <a:rPr lang="en-IN" strike="noStrike" dirty="0" smtClean="0"/>
                        <a:t>D</a:t>
                      </a:r>
                      <a:endParaRPr lang="en-IN" strike="noStrike" dirty="0"/>
                    </a:p>
                  </a:txBody>
                  <a:tcPr/>
                </a:tc>
                <a:tc>
                  <a:txBody>
                    <a:bodyPr/>
                    <a:lstStyle/>
                    <a:p>
                      <a:pPr algn="ctr"/>
                      <a:r>
                        <a:rPr lang="en-IN" strike="noStrike" dirty="0" smtClean="0"/>
                        <a:t>4</a:t>
                      </a:r>
                      <a:endParaRPr lang="en-IN" strike="noStrike" dirty="0"/>
                    </a:p>
                  </a:txBody>
                  <a:tcPr/>
                </a:tc>
                <a:tc>
                  <a:txBody>
                    <a:bodyPr/>
                    <a:lstStyle/>
                    <a:p>
                      <a:pPr algn="ctr"/>
                      <a:r>
                        <a:rPr lang="en-IN" strike="noStrike" dirty="0" smtClean="0"/>
                        <a:t>7</a:t>
                      </a:r>
                      <a:endParaRPr lang="en-IN" strike="noStrike" dirty="0"/>
                    </a:p>
                  </a:txBody>
                  <a:tcPr/>
                </a:tc>
                <a:extLst>
                  <a:ext uri="{0D108BD9-81ED-4DB2-BD59-A6C34878D82A}">
                    <a16:rowId xmlns:a16="http://schemas.microsoft.com/office/drawing/2014/main" val="10004"/>
                  </a:ext>
                </a:extLst>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bl>
          </a:graphicData>
        </a:graphic>
      </p:graphicFrame>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10714" t="8656" r="10714" b="9201"/>
          <a:stretch/>
        </p:blipFill>
        <p:spPr>
          <a:xfrm>
            <a:off x="3581400" y="2971800"/>
            <a:ext cx="1749297" cy="1828800"/>
          </a:xfrm>
          <a:prstGeom prst="rect">
            <a:avLst/>
          </a:prstGeom>
        </p:spPr>
      </p:pic>
    </p:spTree>
    <p:extLst>
      <p:ext uri="{BB962C8B-B14F-4D97-AF65-F5344CB8AC3E}">
        <p14:creationId xmlns:p14="http://schemas.microsoft.com/office/powerpoint/2010/main" val="36236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00646"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39265924"/>
              </p:ext>
            </p:extLst>
          </p:nvPr>
        </p:nvGraphicFramePr>
        <p:xfrm>
          <a:off x="181494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05094762"/>
              </p:ext>
            </p:extLst>
          </p:nvPr>
        </p:nvGraphicFramePr>
        <p:xfrm>
          <a:off x="481722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15183108"/>
              </p:ext>
            </p:extLst>
          </p:nvPr>
        </p:nvGraphicFramePr>
        <p:xfrm>
          <a:off x="1967346"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14946"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24846"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32877"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57243"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549684737"/>
              </p:ext>
            </p:extLst>
          </p:nvPr>
        </p:nvGraphicFramePr>
        <p:xfrm>
          <a:off x="6385578"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891585472"/>
              </p:ext>
            </p:extLst>
          </p:nvPr>
        </p:nvGraphicFramePr>
        <p:xfrm>
          <a:off x="783474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34746" y="2971800"/>
            <a:ext cx="2628900" cy="369332"/>
          </a:xfrm>
          <a:prstGeom prst="rect">
            <a:avLst/>
          </a:prstGeom>
          <a:noFill/>
        </p:spPr>
        <p:txBody>
          <a:bodyPr wrap="square" rtlCol="0">
            <a:spAutoFit/>
          </a:bodyPr>
          <a:lstStyle/>
          <a:p>
            <a:r>
              <a:rPr lang="en-US" dirty="0"/>
              <a:t>Available (free) resources</a:t>
            </a:r>
          </a:p>
        </p:txBody>
      </p:sp>
      <p:sp>
        <p:nvSpPr>
          <p:cNvPr id="2" name="Rounded Rectangle 1"/>
          <p:cNvSpPr/>
          <p:nvPr/>
        </p:nvSpPr>
        <p:spPr>
          <a:xfrm>
            <a:off x="6386946" y="58420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277786" y="2598673"/>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4053322" y="5903912"/>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8631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animBg="1"/>
      <p:bldP spid="20" grpId="0" animBg="1"/>
      <p:bldP spid="26" grpId="0"/>
      <p:bldP spid="2" grpId="0" animBg="1"/>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83772"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84131587"/>
              </p:ext>
            </p:extLst>
          </p:nvPr>
        </p:nvGraphicFramePr>
        <p:xfrm>
          <a:off x="1898072"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3283736"/>
              </p:ext>
            </p:extLst>
          </p:nvPr>
        </p:nvGraphicFramePr>
        <p:xfrm>
          <a:off x="4900352"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420063081"/>
              </p:ext>
            </p:extLst>
          </p:nvPr>
        </p:nvGraphicFramePr>
        <p:xfrm>
          <a:off x="2050472"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98072"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907972"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916003"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340369"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781863836"/>
              </p:ext>
            </p:extLst>
          </p:nvPr>
        </p:nvGraphicFramePr>
        <p:xfrm>
          <a:off x="6468704"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633070252"/>
              </p:ext>
            </p:extLst>
          </p:nvPr>
        </p:nvGraphicFramePr>
        <p:xfrm>
          <a:off x="7917872"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917872" y="2971800"/>
            <a:ext cx="2628900" cy="369332"/>
          </a:xfrm>
          <a:prstGeom prst="rect">
            <a:avLst/>
          </a:prstGeom>
          <a:noFill/>
        </p:spPr>
        <p:txBody>
          <a:bodyPr wrap="square" rtlCol="0">
            <a:spAutoFit/>
          </a:bodyPr>
          <a:lstStyle/>
          <a:p>
            <a:r>
              <a:rPr lang="en-US" dirty="0"/>
              <a:t>Available (free) resources</a:t>
            </a:r>
          </a:p>
        </p:txBody>
      </p:sp>
    </p:spTree>
    <p:extLst>
      <p:ext uri="{BB962C8B-B14F-4D97-AF65-F5344CB8AC3E}">
        <p14:creationId xmlns:p14="http://schemas.microsoft.com/office/powerpoint/2010/main" val="12287344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83772"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60557270"/>
              </p:ext>
            </p:extLst>
          </p:nvPr>
        </p:nvGraphicFramePr>
        <p:xfrm>
          <a:off x="1898072"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39105450"/>
              </p:ext>
            </p:extLst>
          </p:nvPr>
        </p:nvGraphicFramePr>
        <p:xfrm>
          <a:off x="4900352"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05222092"/>
              </p:ext>
            </p:extLst>
          </p:nvPr>
        </p:nvGraphicFramePr>
        <p:xfrm>
          <a:off x="2050472"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98072"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907972"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916003"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340369"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516917717"/>
              </p:ext>
            </p:extLst>
          </p:nvPr>
        </p:nvGraphicFramePr>
        <p:xfrm>
          <a:off x="6468704"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967147592"/>
              </p:ext>
            </p:extLst>
          </p:nvPr>
        </p:nvGraphicFramePr>
        <p:xfrm>
          <a:off x="7917872"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917872" y="2971800"/>
            <a:ext cx="2628900" cy="369332"/>
          </a:xfrm>
          <a:prstGeom prst="rect">
            <a:avLst/>
          </a:prstGeom>
          <a:noFill/>
        </p:spPr>
        <p:txBody>
          <a:bodyPr wrap="square" rtlCol="0">
            <a:spAutoFit/>
          </a:bodyPr>
          <a:lstStyle/>
          <a:p>
            <a:r>
              <a:rPr lang="en-US" dirty="0"/>
              <a:t>Available (free) resources</a:t>
            </a:r>
          </a:p>
        </p:txBody>
      </p:sp>
      <p:sp>
        <p:nvSpPr>
          <p:cNvPr id="16" name="Rounded Rectangle 15"/>
          <p:cNvSpPr/>
          <p:nvPr/>
        </p:nvSpPr>
        <p:spPr>
          <a:xfrm>
            <a:off x="6470072" y="4387773"/>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418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672936"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06070148"/>
              </p:ext>
            </p:extLst>
          </p:nvPr>
        </p:nvGraphicFramePr>
        <p:xfrm>
          <a:off x="178723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89099020"/>
              </p:ext>
            </p:extLst>
          </p:nvPr>
        </p:nvGraphicFramePr>
        <p:xfrm>
          <a:off x="478951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44483796"/>
              </p:ext>
            </p:extLst>
          </p:nvPr>
        </p:nvGraphicFramePr>
        <p:xfrm>
          <a:off x="1939636"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787236"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797136"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05167"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29533"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814461786"/>
              </p:ext>
            </p:extLst>
          </p:nvPr>
        </p:nvGraphicFramePr>
        <p:xfrm>
          <a:off x="6357868"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461577862"/>
              </p:ext>
            </p:extLst>
          </p:nvPr>
        </p:nvGraphicFramePr>
        <p:xfrm>
          <a:off x="780703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07036" y="2971800"/>
            <a:ext cx="2628900" cy="369332"/>
          </a:xfrm>
          <a:prstGeom prst="rect">
            <a:avLst/>
          </a:prstGeom>
          <a:noFill/>
        </p:spPr>
        <p:txBody>
          <a:bodyPr wrap="square" rtlCol="0">
            <a:spAutoFit/>
          </a:bodyPr>
          <a:lstStyle/>
          <a:p>
            <a:r>
              <a:rPr lang="en-US" dirty="0"/>
              <a:t>Available (free) resources</a:t>
            </a:r>
          </a:p>
        </p:txBody>
      </p:sp>
    </p:spTree>
    <p:extLst>
      <p:ext uri="{BB962C8B-B14F-4D97-AF65-F5344CB8AC3E}">
        <p14:creationId xmlns:p14="http://schemas.microsoft.com/office/powerpoint/2010/main" val="2590679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56063"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3228805"/>
              </p:ext>
            </p:extLst>
          </p:nvPr>
        </p:nvGraphicFramePr>
        <p:xfrm>
          <a:off x="1870363"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90413656"/>
              </p:ext>
            </p:extLst>
          </p:nvPr>
        </p:nvGraphicFramePr>
        <p:xfrm>
          <a:off x="4872643"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58962124"/>
              </p:ext>
            </p:extLst>
          </p:nvPr>
        </p:nvGraphicFramePr>
        <p:xfrm>
          <a:off x="2022763"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70363"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80263"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88294"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312660"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565981845"/>
              </p:ext>
            </p:extLst>
          </p:nvPr>
        </p:nvGraphicFramePr>
        <p:xfrm>
          <a:off x="6440995"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594296846"/>
              </p:ext>
            </p:extLst>
          </p:nvPr>
        </p:nvGraphicFramePr>
        <p:xfrm>
          <a:off x="7890163"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90163" y="2971800"/>
            <a:ext cx="2628900" cy="369332"/>
          </a:xfrm>
          <a:prstGeom prst="rect">
            <a:avLst/>
          </a:prstGeom>
          <a:noFill/>
        </p:spPr>
        <p:txBody>
          <a:bodyPr wrap="square" rtlCol="0">
            <a:spAutoFit/>
          </a:bodyPr>
          <a:lstStyle/>
          <a:p>
            <a:r>
              <a:rPr lang="en-US" dirty="0"/>
              <a:t>Available (free) resources</a:t>
            </a:r>
          </a:p>
        </p:txBody>
      </p:sp>
      <p:sp>
        <p:nvSpPr>
          <p:cNvPr id="14" name="Rounded Rectangle 13"/>
          <p:cNvSpPr/>
          <p:nvPr/>
        </p:nvSpPr>
        <p:spPr>
          <a:xfrm>
            <a:off x="6442363" y="48768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1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14500"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91025101"/>
              </p:ext>
            </p:extLst>
          </p:nvPr>
        </p:nvGraphicFramePr>
        <p:xfrm>
          <a:off x="1828800"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15211098"/>
              </p:ext>
            </p:extLst>
          </p:nvPr>
        </p:nvGraphicFramePr>
        <p:xfrm>
          <a:off x="4831080"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39445045"/>
              </p:ext>
            </p:extLst>
          </p:nvPr>
        </p:nvGraphicFramePr>
        <p:xfrm>
          <a:off x="1981200"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28800"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38700"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46731"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71097"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865798691"/>
              </p:ext>
            </p:extLst>
          </p:nvPr>
        </p:nvGraphicFramePr>
        <p:xfrm>
          <a:off x="6399432"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19949207"/>
              </p:ext>
            </p:extLst>
          </p:nvPr>
        </p:nvGraphicFramePr>
        <p:xfrm>
          <a:off x="7848600"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48600" y="2971800"/>
            <a:ext cx="2628900" cy="369332"/>
          </a:xfrm>
          <a:prstGeom prst="rect">
            <a:avLst/>
          </a:prstGeom>
          <a:noFill/>
        </p:spPr>
        <p:txBody>
          <a:bodyPr wrap="square" rtlCol="0">
            <a:spAutoFit/>
          </a:bodyPr>
          <a:lstStyle/>
          <a:p>
            <a:r>
              <a:rPr lang="en-US" dirty="0"/>
              <a:t>Available (free) resources</a:t>
            </a:r>
          </a:p>
        </p:txBody>
      </p:sp>
    </p:spTree>
    <p:extLst>
      <p:ext uri="{BB962C8B-B14F-4D97-AF65-F5344CB8AC3E}">
        <p14:creationId xmlns:p14="http://schemas.microsoft.com/office/powerpoint/2010/main" val="3811365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a:t>
            </a:r>
            <a:endParaRPr lang="en-IN" dirty="0"/>
          </a:p>
        </p:txBody>
      </p:sp>
      <p:sp>
        <p:nvSpPr>
          <p:cNvPr id="3" name="Text Placeholder 2"/>
          <p:cNvSpPr>
            <a:spLocks noGrp="1"/>
          </p:cNvSpPr>
          <p:nvPr>
            <p:ph type="body" idx="1"/>
          </p:nvPr>
        </p:nvSpPr>
        <p:spPr/>
        <p:txBody>
          <a:bodyPr/>
          <a:lstStyle/>
          <a:p>
            <a:r>
              <a:rPr lang="en-US" dirty="0"/>
              <a:t>A set of blocked processes each holding a resource and waiting to acquire a resource held by another process in the </a:t>
            </a:r>
            <a:r>
              <a:rPr lang="en-US" dirty="0" smtClean="0"/>
              <a:t>set is known as a </a:t>
            </a:r>
            <a:r>
              <a:rPr lang="en-US" b="1" dirty="0" smtClean="0"/>
              <a:t>Deadlock.</a:t>
            </a:r>
            <a:endParaRPr lang="en-US" b="1" dirty="0"/>
          </a:p>
          <a:p>
            <a:r>
              <a:rPr lang="en-US" dirty="0"/>
              <a:t>A process is </a:t>
            </a:r>
            <a:r>
              <a:rPr lang="en-US" i="1" dirty="0">
                <a:solidFill>
                  <a:schemeClr val="accent1"/>
                </a:solidFill>
              </a:rPr>
              <a:t>deadlocked</a:t>
            </a:r>
            <a:r>
              <a:rPr lang="en-US" dirty="0">
                <a:solidFill>
                  <a:schemeClr val="accent1"/>
                </a:solidFill>
              </a:rPr>
              <a:t> </a:t>
            </a:r>
            <a:r>
              <a:rPr lang="en-US" dirty="0"/>
              <a:t>if it is waiting for an event that will never occur</a:t>
            </a:r>
            <a:r>
              <a:rPr lang="en-US" dirty="0" smtClean="0"/>
              <a:t>.</a:t>
            </a:r>
          </a:p>
          <a:p>
            <a:endParaRPr lang="en-US" dirty="0"/>
          </a:p>
          <a:p>
            <a:endParaRPr lang="en-IN" dirty="0"/>
          </a:p>
        </p:txBody>
      </p:sp>
      <p:sp>
        <p:nvSpPr>
          <p:cNvPr id="6" name="Rectangle 5"/>
          <p:cNvSpPr/>
          <p:nvPr/>
        </p:nvSpPr>
        <p:spPr>
          <a:xfrm>
            <a:off x="2930236" y="615330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7" name="Oval 6"/>
          <p:cNvSpPr/>
          <p:nvPr/>
        </p:nvSpPr>
        <p:spPr>
          <a:xfrm>
            <a:off x="2854036" y="3934691"/>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dirty="0"/>
          </a:p>
        </p:txBody>
      </p:sp>
      <p:cxnSp>
        <p:nvCxnSpPr>
          <p:cNvPr id="8" name="Straight Arrow Connector 7"/>
          <p:cNvCxnSpPr>
            <a:stCxn id="7" idx="4"/>
            <a:endCxn id="6" idx="0"/>
          </p:cNvCxnSpPr>
          <p:nvPr/>
        </p:nvCxnSpPr>
        <p:spPr>
          <a:xfrm>
            <a:off x="3387436" y="4925291"/>
            <a:ext cx="0" cy="12280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06636" y="5306291"/>
            <a:ext cx="566244" cy="307777"/>
          </a:xfrm>
          <a:prstGeom prst="rect">
            <a:avLst/>
          </a:prstGeom>
          <a:noFill/>
        </p:spPr>
        <p:txBody>
          <a:bodyPr wrap="square" rtlCol="0">
            <a:spAutoFit/>
          </a:bodyPr>
          <a:lstStyle/>
          <a:p>
            <a:r>
              <a:rPr lang="en-US" sz="1400" dirty="0" smtClean="0"/>
              <a:t>Hold</a:t>
            </a:r>
            <a:endParaRPr lang="en-US" sz="1400" dirty="0"/>
          </a:p>
        </p:txBody>
      </p:sp>
      <p:sp>
        <p:nvSpPr>
          <p:cNvPr id="10" name="Rectangle 9"/>
          <p:cNvSpPr/>
          <p:nvPr/>
        </p:nvSpPr>
        <p:spPr>
          <a:xfrm>
            <a:off x="4682836" y="615330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11" name="Oval 10"/>
          <p:cNvSpPr/>
          <p:nvPr/>
        </p:nvSpPr>
        <p:spPr>
          <a:xfrm>
            <a:off x="4606636" y="3934691"/>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sz="1400" dirty="0"/>
          </a:p>
        </p:txBody>
      </p:sp>
      <p:cxnSp>
        <p:nvCxnSpPr>
          <p:cNvPr id="12" name="Straight Arrow Connector 11"/>
          <p:cNvCxnSpPr>
            <a:stCxn id="10" idx="0"/>
            <a:endCxn id="11" idx="4"/>
          </p:cNvCxnSpPr>
          <p:nvPr/>
        </p:nvCxnSpPr>
        <p:spPr>
          <a:xfrm flipV="1">
            <a:off x="5140036" y="4925291"/>
            <a:ext cx="0" cy="12280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505881" y="5306291"/>
            <a:ext cx="838199" cy="307777"/>
          </a:xfrm>
          <a:prstGeom prst="rect">
            <a:avLst/>
          </a:prstGeom>
          <a:noFill/>
        </p:spPr>
        <p:txBody>
          <a:bodyPr wrap="square" rtlCol="0">
            <a:spAutoFit/>
          </a:bodyPr>
          <a:lstStyle/>
          <a:p>
            <a:r>
              <a:rPr lang="en-US" sz="1400" dirty="0" smtClean="0"/>
              <a:t>Request</a:t>
            </a:r>
            <a:endParaRPr lang="en-US" sz="1400" dirty="0"/>
          </a:p>
        </p:txBody>
      </p:sp>
      <p:sp>
        <p:nvSpPr>
          <p:cNvPr id="14" name="Oval 13"/>
          <p:cNvSpPr/>
          <p:nvPr/>
        </p:nvSpPr>
        <p:spPr>
          <a:xfrm>
            <a:off x="8421890" y="4239491"/>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15" name="Oval 14"/>
          <p:cNvSpPr/>
          <p:nvPr/>
        </p:nvSpPr>
        <p:spPr>
          <a:xfrm>
            <a:off x="8421889" y="5801591"/>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a:t>
            </a:r>
            <a:endParaRPr lang="en-US" sz="1400" dirty="0"/>
          </a:p>
        </p:txBody>
      </p:sp>
      <p:sp>
        <p:nvSpPr>
          <p:cNvPr id="16" name="Rectangle 15"/>
          <p:cNvSpPr/>
          <p:nvPr/>
        </p:nvSpPr>
        <p:spPr>
          <a:xfrm>
            <a:off x="7273636" y="5077691"/>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17" name="Rectangle 16"/>
          <p:cNvSpPr/>
          <p:nvPr/>
        </p:nvSpPr>
        <p:spPr>
          <a:xfrm>
            <a:off x="9331036" y="5077691"/>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18" name="Curved Connector 17"/>
          <p:cNvCxnSpPr>
            <a:stCxn id="17" idx="2"/>
            <a:endCxn id="15" idx="6"/>
          </p:cNvCxnSpPr>
          <p:nvPr/>
        </p:nvCxnSpPr>
        <p:spPr>
          <a:xfrm rot="5400000">
            <a:off x="9111960" y="5563465"/>
            <a:ext cx="438150" cy="60960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5" idx="2"/>
            <a:endCxn id="16" idx="2"/>
          </p:cNvCxnSpPr>
          <p:nvPr/>
        </p:nvCxnSpPr>
        <p:spPr>
          <a:xfrm rot="10800000">
            <a:off x="7578437" y="5649191"/>
            <a:ext cx="843453" cy="4381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6" idx="0"/>
            <a:endCxn id="14" idx="2"/>
          </p:cNvCxnSpPr>
          <p:nvPr/>
        </p:nvCxnSpPr>
        <p:spPr>
          <a:xfrm rot="5400000" flipH="1" flipV="1">
            <a:off x="7723938" y="4379739"/>
            <a:ext cx="552450" cy="84345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6"/>
            <a:endCxn id="17" idx="0"/>
          </p:cNvCxnSpPr>
          <p:nvPr/>
        </p:nvCxnSpPr>
        <p:spPr>
          <a:xfrm>
            <a:off x="9026235" y="4525241"/>
            <a:ext cx="609601" cy="5524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33919" y="4372842"/>
            <a:ext cx="566244" cy="307777"/>
          </a:xfrm>
          <a:prstGeom prst="rect">
            <a:avLst/>
          </a:prstGeom>
          <a:noFill/>
        </p:spPr>
        <p:txBody>
          <a:bodyPr wrap="square" rtlCol="0">
            <a:spAutoFit/>
          </a:bodyPr>
          <a:lstStyle/>
          <a:p>
            <a:r>
              <a:rPr lang="en-US" sz="1400" dirty="0" smtClean="0"/>
              <a:t>Hold</a:t>
            </a:r>
            <a:endParaRPr lang="en-US" sz="1400" dirty="0"/>
          </a:p>
        </p:txBody>
      </p:sp>
      <p:sp>
        <p:nvSpPr>
          <p:cNvPr id="23" name="TextBox 22"/>
          <p:cNvSpPr txBox="1"/>
          <p:nvPr/>
        </p:nvSpPr>
        <p:spPr>
          <a:xfrm>
            <a:off x="9374392" y="5893864"/>
            <a:ext cx="566244" cy="307777"/>
          </a:xfrm>
          <a:prstGeom prst="rect">
            <a:avLst/>
          </a:prstGeom>
          <a:noFill/>
        </p:spPr>
        <p:txBody>
          <a:bodyPr wrap="square" rtlCol="0">
            <a:spAutoFit/>
          </a:bodyPr>
          <a:lstStyle/>
          <a:p>
            <a:r>
              <a:rPr lang="en-US" sz="1400" dirty="0" smtClean="0"/>
              <a:t>Hold</a:t>
            </a:r>
            <a:endParaRPr lang="en-US" sz="1400" dirty="0"/>
          </a:p>
        </p:txBody>
      </p:sp>
      <p:sp>
        <p:nvSpPr>
          <p:cNvPr id="24" name="TextBox 23"/>
          <p:cNvSpPr txBox="1"/>
          <p:nvPr/>
        </p:nvSpPr>
        <p:spPr>
          <a:xfrm>
            <a:off x="7288416" y="6044775"/>
            <a:ext cx="838199" cy="307777"/>
          </a:xfrm>
          <a:prstGeom prst="rect">
            <a:avLst/>
          </a:prstGeom>
          <a:noFill/>
        </p:spPr>
        <p:txBody>
          <a:bodyPr wrap="square" rtlCol="0">
            <a:spAutoFit/>
          </a:bodyPr>
          <a:lstStyle/>
          <a:p>
            <a:r>
              <a:rPr lang="en-US" sz="1400" dirty="0" smtClean="0"/>
              <a:t>Request</a:t>
            </a:r>
            <a:endParaRPr lang="en-US" sz="1400" dirty="0"/>
          </a:p>
        </p:txBody>
      </p:sp>
      <p:sp>
        <p:nvSpPr>
          <p:cNvPr id="25" name="TextBox 24"/>
          <p:cNvSpPr txBox="1"/>
          <p:nvPr/>
        </p:nvSpPr>
        <p:spPr>
          <a:xfrm>
            <a:off x="9331033" y="4388616"/>
            <a:ext cx="838199" cy="307777"/>
          </a:xfrm>
          <a:prstGeom prst="rect">
            <a:avLst/>
          </a:prstGeom>
          <a:noFill/>
        </p:spPr>
        <p:txBody>
          <a:bodyPr wrap="square" rtlCol="0">
            <a:spAutoFit/>
          </a:bodyPr>
          <a:lstStyle/>
          <a:p>
            <a:r>
              <a:rPr lang="en-US" sz="1400" dirty="0" smtClean="0"/>
              <a:t>Request</a:t>
            </a:r>
            <a:endParaRPr lang="en-US" sz="1400" dirty="0"/>
          </a:p>
        </p:txBody>
      </p:sp>
      <p:sp>
        <p:nvSpPr>
          <p:cNvPr id="26" name="TextBox 25"/>
          <p:cNvSpPr txBox="1"/>
          <p:nvPr/>
        </p:nvSpPr>
        <p:spPr>
          <a:xfrm>
            <a:off x="7979798" y="5182466"/>
            <a:ext cx="1254673" cy="369332"/>
          </a:xfrm>
          <a:prstGeom prst="rect">
            <a:avLst/>
          </a:prstGeom>
          <a:noFill/>
        </p:spPr>
        <p:txBody>
          <a:bodyPr wrap="square" rtlCol="0">
            <a:spAutoFit/>
          </a:bodyPr>
          <a:lstStyle/>
          <a:p>
            <a:pPr algn="ctr"/>
            <a:r>
              <a:rPr lang="en-US" b="1" dirty="0" smtClean="0">
                <a:solidFill>
                  <a:srgbClr val="FF0000"/>
                </a:solidFill>
              </a:rPr>
              <a:t>DEADLOCK</a:t>
            </a:r>
            <a:endParaRPr lang="en-US" b="1" dirty="0">
              <a:solidFill>
                <a:srgbClr val="FF0000"/>
              </a:solidFill>
            </a:endParaRPr>
          </a:p>
        </p:txBody>
      </p:sp>
    </p:spTree>
    <p:extLst>
      <p:ext uri="{BB962C8B-B14F-4D97-AF65-F5344CB8AC3E}">
        <p14:creationId xmlns:p14="http://schemas.microsoft.com/office/powerpoint/2010/main" val="143203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animBg="1"/>
      <p:bldP spid="11" grpId="0" animBg="1"/>
      <p:bldP spid="13" grpId="0"/>
      <p:bldP spid="14" grpId="0" animBg="1"/>
      <p:bldP spid="15" grpId="0" animBg="1"/>
      <p:bldP spid="16" grpId="0" animBg="1"/>
      <p:bldP spid="17" grpId="0" animBg="1"/>
      <p:bldP spid="22" grpId="0"/>
      <p:bldP spid="23" grpId="0"/>
      <p:bldP spid="24" grpId="0"/>
      <p:bldP spid="25" grpId="0"/>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28355"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26434994"/>
              </p:ext>
            </p:extLst>
          </p:nvPr>
        </p:nvGraphicFramePr>
        <p:xfrm>
          <a:off x="1842655"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66283929"/>
              </p:ext>
            </p:extLst>
          </p:nvPr>
        </p:nvGraphicFramePr>
        <p:xfrm>
          <a:off x="4844935"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46948337"/>
              </p:ext>
            </p:extLst>
          </p:nvPr>
        </p:nvGraphicFramePr>
        <p:xfrm>
          <a:off x="1995055"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42655"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52555"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60586"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84952"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4168375140"/>
              </p:ext>
            </p:extLst>
          </p:nvPr>
        </p:nvGraphicFramePr>
        <p:xfrm>
          <a:off x="6413287"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48449971"/>
              </p:ext>
            </p:extLst>
          </p:nvPr>
        </p:nvGraphicFramePr>
        <p:xfrm>
          <a:off x="7862455"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62455" y="2971800"/>
            <a:ext cx="2628900" cy="369332"/>
          </a:xfrm>
          <a:prstGeom prst="rect">
            <a:avLst/>
          </a:prstGeom>
          <a:noFill/>
        </p:spPr>
        <p:txBody>
          <a:bodyPr wrap="square" rtlCol="0">
            <a:spAutoFit/>
          </a:bodyPr>
          <a:lstStyle/>
          <a:p>
            <a:r>
              <a:rPr lang="en-US" dirty="0"/>
              <a:t>Available (free) resources</a:t>
            </a:r>
          </a:p>
        </p:txBody>
      </p:sp>
      <p:sp>
        <p:nvSpPr>
          <p:cNvPr id="14" name="Rounded Rectangle 13"/>
          <p:cNvSpPr/>
          <p:nvPr/>
        </p:nvSpPr>
        <p:spPr>
          <a:xfrm>
            <a:off x="6414655" y="53340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01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00646"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40320714"/>
              </p:ext>
            </p:extLst>
          </p:nvPr>
        </p:nvGraphicFramePr>
        <p:xfrm>
          <a:off x="181494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295792815"/>
              </p:ext>
            </p:extLst>
          </p:nvPr>
        </p:nvGraphicFramePr>
        <p:xfrm>
          <a:off x="481722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2953550"/>
              </p:ext>
            </p:extLst>
          </p:nvPr>
        </p:nvGraphicFramePr>
        <p:xfrm>
          <a:off x="1967346"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14946"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24846"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32877"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57243"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642800092"/>
              </p:ext>
            </p:extLst>
          </p:nvPr>
        </p:nvGraphicFramePr>
        <p:xfrm>
          <a:off x="6385578"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08592835"/>
              </p:ext>
            </p:extLst>
          </p:nvPr>
        </p:nvGraphicFramePr>
        <p:xfrm>
          <a:off x="7834746"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34746" y="2971800"/>
            <a:ext cx="2628900" cy="369332"/>
          </a:xfrm>
          <a:prstGeom prst="rect">
            <a:avLst/>
          </a:prstGeom>
          <a:noFill/>
        </p:spPr>
        <p:txBody>
          <a:bodyPr wrap="square" rtlCol="0">
            <a:spAutoFit/>
          </a:bodyPr>
          <a:lstStyle/>
          <a:p>
            <a:r>
              <a:rPr lang="en-US" dirty="0"/>
              <a:t>Available (free) resources</a:t>
            </a:r>
          </a:p>
        </p:txBody>
      </p:sp>
    </p:spTree>
    <p:extLst>
      <p:ext uri="{BB962C8B-B14F-4D97-AF65-F5344CB8AC3E}">
        <p14:creationId xmlns:p14="http://schemas.microsoft.com/office/powerpoint/2010/main" val="31329330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686791"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41825670"/>
              </p:ext>
            </p:extLst>
          </p:nvPr>
        </p:nvGraphicFramePr>
        <p:xfrm>
          <a:off x="1801091"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22636471"/>
              </p:ext>
            </p:extLst>
          </p:nvPr>
        </p:nvGraphicFramePr>
        <p:xfrm>
          <a:off x="4803371"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489777609"/>
              </p:ext>
            </p:extLst>
          </p:nvPr>
        </p:nvGraphicFramePr>
        <p:xfrm>
          <a:off x="1953491"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01091"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10991"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19022"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43388"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204876805"/>
              </p:ext>
            </p:extLst>
          </p:nvPr>
        </p:nvGraphicFramePr>
        <p:xfrm>
          <a:off x="6371723"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28975513"/>
              </p:ext>
            </p:extLst>
          </p:nvPr>
        </p:nvGraphicFramePr>
        <p:xfrm>
          <a:off x="7820891"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20891" y="2971800"/>
            <a:ext cx="2628900" cy="369332"/>
          </a:xfrm>
          <a:prstGeom prst="rect">
            <a:avLst/>
          </a:prstGeom>
          <a:noFill/>
        </p:spPr>
        <p:txBody>
          <a:bodyPr wrap="square" rtlCol="0">
            <a:spAutoFit/>
          </a:bodyPr>
          <a:lstStyle/>
          <a:p>
            <a:r>
              <a:rPr lang="en-US" dirty="0"/>
              <a:t>Available (free) resources</a:t>
            </a:r>
          </a:p>
        </p:txBody>
      </p:sp>
      <p:sp>
        <p:nvSpPr>
          <p:cNvPr id="14" name="Rounded Rectangle 13"/>
          <p:cNvSpPr/>
          <p:nvPr/>
        </p:nvSpPr>
        <p:spPr>
          <a:xfrm>
            <a:off x="6373091" y="63246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44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14500"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36541262"/>
              </p:ext>
            </p:extLst>
          </p:nvPr>
        </p:nvGraphicFramePr>
        <p:xfrm>
          <a:off x="1828800"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86675660"/>
              </p:ext>
            </p:extLst>
          </p:nvPr>
        </p:nvGraphicFramePr>
        <p:xfrm>
          <a:off x="4831080"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85286191"/>
              </p:ext>
            </p:extLst>
          </p:nvPr>
        </p:nvGraphicFramePr>
        <p:xfrm>
          <a:off x="1981200"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28800"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38700"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46731"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71097"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191740524"/>
              </p:ext>
            </p:extLst>
          </p:nvPr>
        </p:nvGraphicFramePr>
        <p:xfrm>
          <a:off x="6399432"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745882490"/>
              </p:ext>
            </p:extLst>
          </p:nvPr>
        </p:nvGraphicFramePr>
        <p:xfrm>
          <a:off x="7848600"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48600" y="2971800"/>
            <a:ext cx="2628900" cy="369332"/>
          </a:xfrm>
          <a:prstGeom prst="rect">
            <a:avLst/>
          </a:prstGeom>
          <a:noFill/>
        </p:spPr>
        <p:txBody>
          <a:bodyPr wrap="square" rtlCol="0">
            <a:spAutoFit/>
          </a:bodyPr>
          <a:lstStyle/>
          <a:p>
            <a:r>
              <a:rPr lang="en-US" dirty="0"/>
              <a:t>Available (free) resources</a:t>
            </a:r>
          </a:p>
        </p:txBody>
      </p:sp>
    </p:spTree>
    <p:extLst>
      <p:ext uri="{BB962C8B-B14F-4D97-AF65-F5344CB8AC3E}">
        <p14:creationId xmlns:p14="http://schemas.microsoft.com/office/powerpoint/2010/main" val="41106086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728354"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24468803"/>
              </p:ext>
            </p:extLst>
          </p:nvPr>
        </p:nvGraphicFramePr>
        <p:xfrm>
          <a:off x="1842654"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24935679"/>
              </p:ext>
            </p:extLst>
          </p:nvPr>
        </p:nvGraphicFramePr>
        <p:xfrm>
          <a:off x="4844934"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72375147"/>
              </p:ext>
            </p:extLst>
          </p:nvPr>
        </p:nvGraphicFramePr>
        <p:xfrm>
          <a:off x="1995054"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42654"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52554"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60585"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84951"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662063386"/>
              </p:ext>
            </p:extLst>
          </p:nvPr>
        </p:nvGraphicFramePr>
        <p:xfrm>
          <a:off x="6413286"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84734896"/>
              </p:ext>
            </p:extLst>
          </p:nvPr>
        </p:nvGraphicFramePr>
        <p:xfrm>
          <a:off x="7862454"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62454" y="2971800"/>
            <a:ext cx="2628900" cy="369332"/>
          </a:xfrm>
          <a:prstGeom prst="rect">
            <a:avLst/>
          </a:prstGeom>
          <a:noFill/>
        </p:spPr>
        <p:txBody>
          <a:bodyPr wrap="square" rtlCol="0">
            <a:spAutoFit/>
          </a:bodyPr>
          <a:lstStyle/>
          <a:p>
            <a:r>
              <a:rPr lang="en-US" dirty="0"/>
              <a:t>Available (free) resources</a:t>
            </a:r>
          </a:p>
        </p:txBody>
      </p:sp>
      <p:pic>
        <p:nvPicPr>
          <p:cNvPr id="1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5454" y="4946006"/>
            <a:ext cx="1828800" cy="1828800"/>
          </a:xfrm>
          <a:prstGeom prst="rect">
            <a:avLst/>
          </a:prstGeom>
        </p:spPr>
      </p:pic>
    </p:spTree>
    <p:extLst>
      <p:ext uri="{BB962C8B-B14F-4D97-AF65-F5344CB8AC3E}">
        <p14:creationId xmlns:p14="http://schemas.microsoft.com/office/powerpoint/2010/main" val="54325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686791" y="15240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38889809"/>
              </p:ext>
            </p:extLst>
          </p:nvPr>
        </p:nvGraphicFramePr>
        <p:xfrm>
          <a:off x="1801091"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62765655"/>
              </p:ext>
            </p:extLst>
          </p:nvPr>
        </p:nvGraphicFramePr>
        <p:xfrm>
          <a:off x="4803371"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54073225"/>
              </p:ext>
            </p:extLst>
          </p:nvPr>
        </p:nvGraphicFramePr>
        <p:xfrm>
          <a:off x="1953491" y="3432168"/>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sp>
        <p:nvSpPr>
          <p:cNvPr id="5" name="TextBox 4"/>
          <p:cNvSpPr txBox="1"/>
          <p:nvPr/>
        </p:nvSpPr>
        <p:spPr>
          <a:xfrm>
            <a:off x="1801091" y="29718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4810991" y="2971800"/>
            <a:ext cx="2514600" cy="369332"/>
          </a:xfrm>
          <a:prstGeom prst="rect">
            <a:avLst/>
          </a:prstGeom>
          <a:noFill/>
        </p:spPr>
        <p:txBody>
          <a:bodyPr wrap="square" rtlCol="0">
            <a:spAutoFit/>
          </a:bodyPr>
          <a:lstStyle/>
          <a:p>
            <a:r>
              <a:rPr lang="en-US" dirty="0"/>
              <a:t>resources hold</a:t>
            </a:r>
          </a:p>
        </p:txBody>
      </p:sp>
      <p:sp>
        <p:nvSpPr>
          <p:cNvPr id="19" name="TextBox 18"/>
          <p:cNvSpPr txBox="1"/>
          <p:nvPr/>
        </p:nvSpPr>
        <p:spPr>
          <a:xfrm rot="16200000">
            <a:off x="3819022" y="4793607"/>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8243388" y="4788844"/>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292522952"/>
              </p:ext>
            </p:extLst>
          </p:nvPr>
        </p:nvGraphicFramePr>
        <p:xfrm>
          <a:off x="6371723" y="3450772"/>
          <a:ext cx="3200400" cy="333102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extLst>
                  <a:ext uri="{0D108BD9-81ED-4DB2-BD59-A6C34878D82A}">
                    <a16:rowId xmlns:a16="http://schemas.microsoft.com/office/drawing/2014/main" val="10002"/>
                  </a:ext>
                </a:extLst>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3"/>
                  </a:ext>
                </a:extLst>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solidFill>
                            <a:srgbClr val="C00000"/>
                          </a:solidFill>
                        </a:rPr>
                        <a:t>1</a:t>
                      </a:r>
                      <a:endParaRPr lang="en-US" dirty="0">
                        <a:solidFill>
                          <a:srgbClr val="C00000"/>
                        </a:solidFill>
                      </a:endParaRPr>
                    </a:p>
                  </a:txBody>
                  <a:tcPr marT="0" marB="0" anchor="ctr"/>
                </a:tc>
                <a:extLst>
                  <a:ext uri="{0D108BD9-81ED-4DB2-BD59-A6C34878D82A}">
                    <a16:rowId xmlns:a16="http://schemas.microsoft.com/office/drawing/2014/main" val="10004"/>
                  </a:ext>
                </a:extLst>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708403399"/>
              </p:ext>
            </p:extLst>
          </p:nvPr>
        </p:nvGraphicFramePr>
        <p:xfrm>
          <a:off x="7820891" y="1524000"/>
          <a:ext cx="2560320" cy="14630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extLst>
                  <a:ext uri="{0D108BD9-81ED-4DB2-BD59-A6C34878D82A}">
                    <a16:rowId xmlns:a16="http://schemas.microsoft.com/office/drawing/2014/main" val="10001"/>
                  </a:ext>
                </a:extLst>
              </a:tr>
            </a:tbl>
          </a:graphicData>
        </a:graphic>
      </p:graphicFrame>
      <p:sp>
        <p:nvSpPr>
          <p:cNvPr id="26" name="TextBox 25"/>
          <p:cNvSpPr txBox="1"/>
          <p:nvPr/>
        </p:nvSpPr>
        <p:spPr>
          <a:xfrm>
            <a:off x="7820891" y="2971800"/>
            <a:ext cx="2628900" cy="369332"/>
          </a:xfrm>
          <a:prstGeom prst="rect">
            <a:avLst/>
          </a:prstGeom>
          <a:noFill/>
        </p:spPr>
        <p:txBody>
          <a:bodyPr wrap="square" rtlCol="0">
            <a:spAutoFit/>
          </a:bodyPr>
          <a:lstStyle/>
          <a:p>
            <a:r>
              <a:rPr lang="en-US" dirty="0"/>
              <a:t>Available (free) resources</a:t>
            </a:r>
          </a:p>
        </p:txBody>
      </p:sp>
      <p:pic>
        <p:nvPicPr>
          <p:cNvPr id="16" name="Content Placeholder 7"/>
          <p:cNvPicPr>
            <a:picLocks noChangeAspect="1"/>
          </p:cNvPicPr>
          <p:nvPr/>
        </p:nvPicPr>
        <p:blipFill rotWithShape="1">
          <a:blip r:embed="rId2">
            <a:extLst>
              <a:ext uri="{28A0092B-C50C-407E-A947-70E740481C1C}">
                <a14:useLocalDpi xmlns:a14="http://schemas.microsoft.com/office/drawing/2010/main" val="0"/>
              </a:ext>
            </a:extLst>
          </a:blip>
          <a:srcRect l="10714" t="8656" r="10714" b="9201"/>
          <a:stretch/>
        </p:blipFill>
        <p:spPr>
          <a:xfrm>
            <a:off x="5153892" y="4946006"/>
            <a:ext cx="1749297" cy="1828800"/>
          </a:xfrm>
          <a:prstGeom prst="rect">
            <a:avLst/>
          </a:prstGeom>
        </p:spPr>
      </p:pic>
    </p:spTree>
    <p:extLst>
      <p:ext uri="{BB962C8B-B14F-4D97-AF65-F5344CB8AC3E}">
        <p14:creationId xmlns:p14="http://schemas.microsoft.com/office/powerpoint/2010/main" val="382814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Detection</a:t>
            </a:r>
            <a:endParaRPr lang="en-IN" dirty="0"/>
          </a:p>
        </p:txBody>
      </p:sp>
      <p:sp>
        <p:nvSpPr>
          <p:cNvPr id="3" name="Text Placeholder 2"/>
          <p:cNvSpPr>
            <a:spLocks noGrp="1"/>
          </p:cNvSpPr>
          <p:nvPr>
            <p:ph type="body" idx="1"/>
          </p:nvPr>
        </p:nvSpPr>
        <p:spPr/>
        <p:txBody>
          <a:bodyPr/>
          <a:lstStyle/>
          <a:p>
            <a:pPr marL="342900" indent="-342900" algn="just">
              <a:buFont typeface="Arial" panose="020B0604020202020204" pitchFamily="34" charset="0"/>
              <a:buChar char="•"/>
            </a:pPr>
            <a:r>
              <a:rPr lang="en-US" dirty="0"/>
              <a:t>If deadlocks are not avoided, then another approach is to detect when they have occurred and recover somehow.</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In addition to the performance hit of constantly checking for deadlocks, a policy / algorithm must be in place for recovering from deadlocks.</a:t>
            </a:r>
          </a:p>
          <a:p>
            <a:endParaRPr lang="en-IN" dirty="0"/>
          </a:p>
        </p:txBody>
      </p:sp>
    </p:spTree>
    <p:extLst>
      <p:ext uri="{BB962C8B-B14F-4D97-AF65-F5344CB8AC3E}">
        <p14:creationId xmlns:p14="http://schemas.microsoft.com/office/powerpoint/2010/main" val="11996533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672937" y="1648692"/>
            <a:ext cx="4752974" cy="5059363"/>
          </a:xfrm>
        </p:spPr>
        <p:txBody>
          <a:bodyPr/>
          <a:lstStyle/>
          <a:p>
            <a:endParaRPr lang="en-US" dirty="0"/>
          </a:p>
        </p:txBody>
      </p:sp>
      <p:sp>
        <p:nvSpPr>
          <p:cNvPr id="6" name="Content Placeholder 5"/>
          <p:cNvSpPr>
            <a:spLocks noGrp="1"/>
          </p:cNvSpPr>
          <p:nvPr>
            <p:ph sz="half" idx="2"/>
          </p:nvPr>
        </p:nvSpPr>
        <p:spPr>
          <a:xfrm>
            <a:off x="6425912" y="1648692"/>
            <a:ext cx="4010025" cy="5059363"/>
          </a:xfrm>
        </p:spPr>
        <p:txBody>
          <a:bodyPr>
            <a:normAutofit fontScale="77500" lnSpcReduction="20000"/>
          </a:bodyPr>
          <a:lstStyle/>
          <a:p>
            <a:r>
              <a:rPr lang="en-US" dirty="0"/>
              <a:t>We are starting from node D.</a:t>
            </a:r>
          </a:p>
          <a:p>
            <a:r>
              <a:rPr lang="en-US" dirty="0"/>
              <a:t>Empty list L = ()</a:t>
            </a:r>
          </a:p>
          <a:p>
            <a:r>
              <a:rPr lang="en-US" dirty="0"/>
              <a:t>Add current node so Empty list = (D).</a:t>
            </a:r>
          </a:p>
          <a:p>
            <a:r>
              <a:rPr lang="en-US" dirty="0"/>
              <a:t>From this node there is one outgoing arc to T so add T </a:t>
            </a:r>
            <a:r>
              <a:rPr lang="en-US" dirty="0" smtClean="0"/>
              <a:t>to list</a:t>
            </a:r>
            <a:r>
              <a:rPr lang="en-US" dirty="0"/>
              <a:t>.</a:t>
            </a:r>
          </a:p>
          <a:p>
            <a:r>
              <a:rPr lang="en-US" dirty="0"/>
              <a:t>So </a:t>
            </a:r>
            <a:r>
              <a:rPr lang="en-US" dirty="0" smtClean="0"/>
              <a:t>list become L </a:t>
            </a:r>
            <a:r>
              <a:rPr lang="en-US" dirty="0"/>
              <a:t>= (D, T).</a:t>
            </a:r>
          </a:p>
          <a:p>
            <a:r>
              <a:rPr lang="en-US" dirty="0"/>
              <a:t>Continue this step….so we get </a:t>
            </a:r>
            <a:r>
              <a:rPr lang="en-US" dirty="0" smtClean="0"/>
              <a:t>list </a:t>
            </a:r>
            <a:r>
              <a:rPr lang="en-US" dirty="0"/>
              <a:t>as below</a:t>
            </a:r>
          </a:p>
          <a:p>
            <a:r>
              <a:rPr lang="en-US" dirty="0"/>
              <a:t>L = (D, T, E)………… L = (</a:t>
            </a:r>
            <a:r>
              <a:rPr lang="en-US" dirty="0">
                <a:solidFill>
                  <a:srgbClr val="FF0000"/>
                </a:solidFill>
              </a:rPr>
              <a:t>D</a:t>
            </a:r>
            <a:r>
              <a:rPr lang="en-US" dirty="0"/>
              <a:t>, T, E, V, G, U, </a:t>
            </a:r>
            <a:r>
              <a:rPr lang="en-US" dirty="0">
                <a:solidFill>
                  <a:srgbClr val="FF0000"/>
                </a:solidFill>
              </a:rPr>
              <a:t>D</a:t>
            </a:r>
            <a:r>
              <a:rPr lang="en-US" dirty="0"/>
              <a:t>)</a:t>
            </a:r>
          </a:p>
          <a:p>
            <a:r>
              <a:rPr lang="en-US" dirty="0"/>
              <a:t>In the above step in empty list the node D appears twice, so deadlock.</a:t>
            </a:r>
          </a:p>
        </p:txBody>
      </p:sp>
      <p:sp>
        <p:nvSpPr>
          <p:cNvPr id="4" name="Title 3"/>
          <p:cNvSpPr>
            <a:spLocks noGrp="1"/>
          </p:cNvSpPr>
          <p:nvPr>
            <p:ph type="title"/>
          </p:nvPr>
        </p:nvSpPr>
        <p:spPr/>
        <p:txBody>
          <a:bodyPr>
            <a:normAutofit/>
          </a:bodyPr>
          <a:lstStyle/>
          <a:p>
            <a:r>
              <a:rPr lang="en-US" dirty="0"/>
              <a:t>Deadlock </a:t>
            </a:r>
            <a:r>
              <a:rPr lang="en-US" dirty="0" smtClean="0"/>
              <a:t>detection for single resource</a:t>
            </a:r>
            <a:endParaRPr lang="en-US" dirty="0"/>
          </a:p>
        </p:txBody>
      </p:sp>
      <p:sp>
        <p:nvSpPr>
          <p:cNvPr id="7" name="TextBox 6"/>
          <p:cNvSpPr txBox="1"/>
          <p:nvPr/>
        </p:nvSpPr>
        <p:spPr>
          <a:xfrm>
            <a:off x="1787237" y="1991591"/>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a:t>
            </a:r>
          </a:p>
        </p:txBody>
      </p:sp>
      <p:sp>
        <p:nvSpPr>
          <p:cNvPr id="8" name="Oval 7"/>
          <p:cNvSpPr/>
          <p:nvPr/>
        </p:nvSpPr>
        <p:spPr>
          <a:xfrm>
            <a:off x="2806412" y="1953491"/>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9" name="TextBox 8"/>
          <p:cNvSpPr txBox="1"/>
          <p:nvPr/>
        </p:nvSpPr>
        <p:spPr>
          <a:xfrm>
            <a:off x="2806412" y="2753591"/>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a:t>
            </a:r>
          </a:p>
        </p:txBody>
      </p:sp>
      <p:sp>
        <p:nvSpPr>
          <p:cNvPr id="10" name="Oval 9"/>
          <p:cNvSpPr/>
          <p:nvPr/>
        </p:nvSpPr>
        <p:spPr>
          <a:xfrm>
            <a:off x="1796762" y="2715491"/>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1" name="Oval 10"/>
          <p:cNvSpPr/>
          <p:nvPr/>
        </p:nvSpPr>
        <p:spPr>
          <a:xfrm>
            <a:off x="3816062" y="2715491"/>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2" name="TextBox 11"/>
          <p:cNvSpPr txBox="1"/>
          <p:nvPr/>
        </p:nvSpPr>
        <p:spPr>
          <a:xfrm>
            <a:off x="4825712" y="2748827"/>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t>
            </a:r>
          </a:p>
        </p:txBody>
      </p:sp>
      <p:sp>
        <p:nvSpPr>
          <p:cNvPr id="13" name="Oval 12"/>
          <p:cNvSpPr/>
          <p:nvPr/>
        </p:nvSpPr>
        <p:spPr>
          <a:xfrm>
            <a:off x="5911562" y="2720251"/>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4" name="Oval 13"/>
          <p:cNvSpPr/>
          <p:nvPr/>
        </p:nvSpPr>
        <p:spPr>
          <a:xfrm>
            <a:off x="4820949" y="1953491"/>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5" name="TextBox 14"/>
          <p:cNvSpPr txBox="1"/>
          <p:nvPr/>
        </p:nvSpPr>
        <p:spPr>
          <a:xfrm>
            <a:off x="5911562" y="3706091"/>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a:t>
            </a:r>
          </a:p>
        </p:txBody>
      </p:sp>
      <p:sp>
        <p:nvSpPr>
          <p:cNvPr id="16" name="TextBox 15"/>
          <p:cNvSpPr txBox="1"/>
          <p:nvPr/>
        </p:nvSpPr>
        <p:spPr>
          <a:xfrm>
            <a:off x="3810200" y="3706091"/>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a:t>
            </a:r>
          </a:p>
        </p:txBody>
      </p:sp>
      <p:sp>
        <p:nvSpPr>
          <p:cNvPr id="17" name="Oval 16"/>
          <p:cNvSpPr/>
          <p:nvPr/>
        </p:nvSpPr>
        <p:spPr>
          <a:xfrm>
            <a:off x="2806412" y="3667991"/>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8" name="Oval 17"/>
          <p:cNvSpPr/>
          <p:nvPr/>
        </p:nvSpPr>
        <p:spPr>
          <a:xfrm>
            <a:off x="3816062" y="4620491"/>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9" name="TextBox 18"/>
          <p:cNvSpPr txBox="1"/>
          <p:nvPr/>
        </p:nvSpPr>
        <p:spPr>
          <a:xfrm>
            <a:off x="2806412" y="4650287"/>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a:t>
            </a:r>
          </a:p>
        </p:txBody>
      </p:sp>
      <p:cxnSp>
        <p:nvCxnSpPr>
          <p:cNvPr id="20" name="Straight Arrow Connector 19"/>
          <p:cNvCxnSpPr>
            <a:endCxn id="8" idx="2"/>
          </p:cNvCxnSpPr>
          <p:nvPr/>
        </p:nvCxnSpPr>
        <p:spPr>
          <a:xfrm>
            <a:off x="2253962" y="2182091"/>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2244437" y="2944091"/>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1" idx="6"/>
            <a:endCxn id="12" idx="1"/>
          </p:cNvCxnSpPr>
          <p:nvPr/>
        </p:nvCxnSpPr>
        <p:spPr>
          <a:xfrm flipV="1">
            <a:off x="4273262" y="2939327"/>
            <a:ext cx="552450" cy="4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2" idx="3"/>
            <a:endCxn id="13" idx="2"/>
          </p:cNvCxnSpPr>
          <p:nvPr/>
        </p:nvCxnSpPr>
        <p:spPr>
          <a:xfrm>
            <a:off x="5282912" y="2939327"/>
            <a:ext cx="628650" cy="95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1" idx="2"/>
            <a:endCxn id="9" idx="3"/>
          </p:cNvCxnSpPr>
          <p:nvPr/>
        </p:nvCxnSpPr>
        <p:spPr>
          <a:xfrm flipH="1">
            <a:off x="3263612" y="2944091"/>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2" idx="0"/>
          </p:cNvCxnSpPr>
          <p:nvPr/>
        </p:nvCxnSpPr>
        <p:spPr>
          <a:xfrm>
            <a:off x="5049550" y="2416005"/>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4"/>
            <a:endCxn id="15" idx="0"/>
          </p:cNvCxnSpPr>
          <p:nvPr/>
        </p:nvCxnSpPr>
        <p:spPr>
          <a:xfrm>
            <a:off x="6140162" y="3177451"/>
            <a:ext cx="0" cy="5286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3036112" y="2416005"/>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6" idx="0"/>
          </p:cNvCxnSpPr>
          <p:nvPr/>
        </p:nvCxnSpPr>
        <p:spPr>
          <a:xfrm flipV="1">
            <a:off x="4038800" y="3172691"/>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0"/>
            <a:endCxn id="9" idx="2"/>
          </p:cNvCxnSpPr>
          <p:nvPr/>
        </p:nvCxnSpPr>
        <p:spPr>
          <a:xfrm flipV="1">
            <a:off x="3035012" y="3134591"/>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4038800" y="4087091"/>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3035012" y="4125191"/>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rot="10800000" flipV="1">
            <a:off x="4267400" y="4101377"/>
            <a:ext cx="1872762" cy="747714"/>
          </a:xfrm>
          <a:prstGeom prst="bentConnector3">
            <a:avLst>
              <a:gd name="adj1" fmla="val 563"/>
            </a:avLst>
          </a:prstGeom>
          <a:ln w="28575">
            <a:tailEnd type="triangle"/>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3720812" y="2563091"/>
            <a:ext cx="2699238" cy="266700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2645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indefinite" fill="hold" grpId="0" nodeType="click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Deadlock detection </a:t>
            </a:r>
            <a:r>
              <a:rPr lang="en-US" dirty="0"/>
              <a:t>for single resource</a:t>
            </a:r>
          </a:p>
        </p:txBody>
      </p:sp>
      <p:sp>
        <p:nvSpPr>
          <p:cNvPr id="3" name="Content Placeholder 2"/>
          <p:cNvSpPr>
            <a:spLocks noGrp="1"/>
          </p:cNvSpPr>
          <p:nvPr>
            <p:ph idx="1"/>
          </p:nvPr>
        </p:nvSpPr>
        <p:spPr>
          <a:xfrm>
            <a:off x="838200" y="1825624"/>
            <a:ext cx="10515600" cy="4921539"/>
          </a:xfrm>
        </p:spPr>
        <p:txBody>
          <a:bodyPr/>
          <a:lstStyle/>
          <a:p>
            <a:r>
              <a:rPr lang="en-US" dirty="0"/>
              <a:t>Algorithm for detecting deadlock for single resource</a:t>
            </a:r>
          </a:p>
          <a:p>
            <a:pPr marL="819150" lvl="1">
              <a:buFont typeface="Wingdings" panose="05000000000000000000" pitchFamily="2" charset="2"/>
              <a:buChar char="§"/>
            </a:pPr>
            <a:r>
              <a:rPr lang="en-US" dirty="0"/>
              <a:t>For each node, N in the graph, perform the following five steps with N as the starting node.</a:t>
            </a:r>
          </a:p>
          <a:p>
            <a:pPr marL="1082675" lvl="2" indent="-457200">
              <a:buFont typeface="+mj-lt"/>
              <a:buAutoNum type="arabicPeriod"/>
            </a:pPr>
            <a:r>
              <a:rPr lang="en-US" dirty="0"/>
              <a:t>Initialize L to the empty list, designate all arcs as unmarked.</a:t>
            </a:r>
          </a:p>
          <a:p>
            <a:pPr marL="1082675" lvl="2" indent="-457200">
              <a:buFont typeface="+mj-lt"/>
              <a:buAutoNum type="arabicPeriod"/>
            </a:pPr>
            <a:r>
              <a:rPr lang="en-US" dirty="0"/>
              <a:t>Add current node to end of L, check to see if node now appears in L two times. If it does, graph contains a cycle (listed in L), algorithm terminates.</a:t>
            </a:r>
          </a:p>
          <a:p>
            <a:pPr marL="1082675" lvl="2" indent="-457200">
              <a:buFont typeface="+mj-lt"/>
              <a:buAutoNum type="arabicPeriod"/>
            </a:pPr>
            <a:r>
              <a:rPr lang="en-US" dirty="0"/>
              <a:t>From given node, see if any unmarked outgoing arcs. If so, go to step </a:t>
            </a:r>
            <a:r>
              <a:rPr lang="en-US" dirty="0" smtClean="0"/>
              <a:t>4; </a:t>
            </a:r>
            <a:r>
              <a:rPr lang="en-US" dirty="0"/>
              <a:t>if not, go to step </a:t>
            </a:r>
            <a:r>
              <a:rPr lang="en-US" dirty="0" smtClean="0"/>
              <a:t>5.</a:t>
            </a:r>
            <a:endParaRPr lang="en-US" dirty="0"/>
          </a:p>
          <a:p>
            <a:pPr marL="1082675" lvl="2" indent="-457200">
              <a:buFont typeface="+mj-lt"/>
              <a:buAutoNum type="arabicPeriod"/>
            </a:pPr>
            <a:r>
              <a:rPr lang="en-US" dirty="0"/>
              <a:t>Pick an unmarked outgoing arc at random and mark it. Then follow it to the new current node and go to step </a:t>
            </a:r>
            <a:r>
              <a:rPr lang="en-US" dirty="0" smtClean="0"/>
              <a:t>2.</a:t>
            </a:r>
            <a:endParaRPr lang="en-US" dirty="0"/>
          </a:p>
          <a:p>
            <a:pPr marL="1082675" lvl="2" indent="-457200">
              <a:buFont typeface="+mj-lt"/>
              <a:buAutoNum type="arabicPeriod"/>
            </a:pPr>
            <a:r>
              <a:rPr lang="en-US" dirty="0"/>
              <a:t>If this is initial node, graph does not contain any cycles, algorithm terminates. Otherwise, dead end. Remove it, go back to previous node, make that one current node, go to step </a:t>
            </a:r>
            <a:r>
              <a:rPr lang="en-US" dirty="0" smtClean="0"/>
              <a:t>2.</a:t>
            </a:r>
          </a:p>
          <a:p>
            <a:pPr marL="625475" lvl="1">
              <a:buFont typeface="Wingdings" panose="05000000000000000000" pitchFamily="2" charset="2"/>
              <a:buChar char="§"/>
            </a:pPr>
            <a:r>
              <a:rPr lang="en-US" dirty="0" smtClean="0"/>
              <a:t>An algorithm to detect a cycle in a graph requires an order of </a:t>
            </a:r>
            <a:r>
              <a:rPr lang="en-US" i="1" dirty="0" smtClean="0"/>
              <a:t>n</a:t>
            </a:r>
            <a:r>
              <a:rPr lang="en-US" dirty="0" smtClean="0"/>
              <a:t>^2 operations, where </a:t>
            </a:r>
            <a:r>
              <a:rPr lang="en-US" i="1" dirty="0" smtClean="0"/>
              <a:t>n</a:t>
            </a:r>
            <a:r>
              <a:rPr lang="en-US" dirty="0" smtClean="0"/>
              <a:t> is the number of vertices in the graph.</a:t>
            </a:r>
          </a:p>
          <a:p>
            <a:pPr marL="1082675" lvl="2" indent="-457200">
              <a:buFont typeface="+mj-lt"/>
              <a:buAutoNum type="arabicPeriod"/>
            </a:pPr>
            <a:endParaRPr lang="en-US" dirty="0"/>
          </a:p>
          <a:p>
            <a:endParaRPr lang="en-US" dirty="0"/>
          </a:p>
        </p:txBody>
      </p:sp>
    </p:spTree>
    <p:extLst>
      <p:ext uri="{BB962C8B-B14F-4D97-AF65-F5344CB8AC3E}">
        <p14:creationId xmlns:p14="http://schemas.microsoft.com/office/powerpoint/2010/main" val="411158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Several instances of a resource type</a:t>
            </a:r>
          </a:p>
        </p:txBody>
      </p:sp>
      <p:sp>
        <p:nvSpPr>
          <p:cNvPr id="41987" name="Rectangle 3"/>
          <p:cNvSpPr>
            <a:spLocks noGrp="1" noChangeArrowheads="1"/>
          </p:cNvSpPr>
          <p:nvPr>
            <p:ph type="body" idx="1"/>
          </p:nvPr>
        </p:nvSpPr>
        <p:spPr/>
        <p:txBody>
          <a:bodyPr/>
          <a:lstStyle/>
          <a:p>
            <a:pPr eaLnBrk="1" hangingPunct="1"/>
            <a:r>
              <a:rPr lang="en-US" dirty="0" smtClean="0"/>
              <a:t>Data Structures</a:t>
            </a:r>
          </a:p>
          <a:p>
            <a:pPr algn="just">
              <a:buFont typeface="Wingdings" panose="05000000000000000000" pitchFamily="2" charset="2"/>
              <a:buChar char="§"/>
            </a:pPr>
            <a:r>
              <a:rPr lang="en-US" b="1" i="1" dirty="0" smtClean="0"/>
              <a:t>Available</a:t>
            </a:r>
            <a:r>
              <a:rPr lang="en-US" b="1" dirty="0" smtClean="0"/>
              <a:t>: </a:t>
            </a:r>
            <a:r>
              <a:rPr lang="en-US" dirty="0" smtClean="0"/>
              <a:t>Vector of length </a:t>
            </a:r>
            <a:r>
              <a:rPr lang="en-US" i="1" dirty="0" smtClean="0"/>
              <a:t>m</a:t>
            </a:r>
            <a:r>
              <a:rPr lang="en-US" dirty="0" smtClean="0"/>
              <a:t>. If </a:t>
            </a:r>
            <a:r>
              <a:rPr lang="en-US" i="1" dirty="0" smtClean="0"/>
              <a:t>Available</a:t>
            </a:r>
            <a:r>
              <a:rPr lang="en-US" dirty="0" smtClean="0"/>
              <a:t>[</a:t>
            </a:r>
            <a:r>
              <a:rPr lang="en-US" i="1" dirty="0" smtClean="0"/>
              <a:t>j</a:t>
            </a:r>
            <a:r>
              <a:rPr lang="en-US" dirty="0" smtClean="0"/>
              <a:t>] =</a:t>
            </a:r>
            <a:r>
              <a:rPr lang="en-US" i="1" dirty="0" smtClean="0"/>
              <a:t> k</a:t>
            </a:r>
            <a:r>
              <a:rPr lang="en-US" dirty="0" smtClean="0"/>
              <a:t>, there are </a:t>
            </a:r>
            <a:r>
              <a:rPr lang="en-US" i="1" dirty="0" smtClean="0"/>
              <a:t>k</a:t>
            </a:r>
            <a:r>
              <a:rPr lang="en-US" dirty="0" smtClean="0"/>
              <a:t> instances of resource type </a:t>
            </a:r>
            <a:r>
              <a:rPr lang="en-US" i="1" dirty="0" err="1" smtClean="0"/>
              <a:t>Rj</a:t>
            </a:r>
            <a:r>
              <a:rPr lang="en-US" dirty="0" smtClean="0"/>
              <a:t> available.</a:t>
            </a:r>
          </a:p>
          <a:p>
            <a:pPr algn="just">
              <a:buFont typeface="Wingdings" panose="05000000000000000000" pitchFamily="2" charset="2"/>
              <a:buChar char="§"/>
            </a:pPr>
            <a:r>
              <a:rPr lang="en-US" b="1" i="1" dirty="0" smtClean="0"/>
              <a:t>Allocation</a:t>
            </a:r>
            <a:r>
              <a:rPr lang="en-US" b="1" dirty="0" smtClean="0"/>
              <a:t>:</a:t>
            </a:r>
            <a:r>
              <a:rPr lang="en-US" dirty="0" smtClean="0"/>
              <a:t> </a:t>
            </a:r>
            <a:r>
              <a:rPr lang="en-US" i="1" dirty="0" smtClean="0"/>
              <a:t>n</a:t>
            </a:r>
            <a:r>
              <a:rPr lang="en-US" dirty="0" smtClean="0"/>
              <a:t> </a:t>
            </a:r>
            <a:r>
              <a:rPr lang="en-US" dirty="0" smtClean="0">
                <a:sym typeface="Symbol" panose="05050102010706020507" pitchFamily="18" charset="2"/>
              </a:rPr>
              <a:t> </a:t>
            </a:r>
            <a:r>
              <a:rPr lang="en-US" i="1" dirty="0" smtClean="0">
                <a:sym typeface="Symbol" panose="05050102010706020507" pitchFamily="18" charset="2"/>
              </a:rPr>
              <a:t>m</a:t>
            </a:r>
            <a:r>
              <a:rPr lang="en-US" dirty="0" smtClean="0">
                <a:sym typeface="Symbol" panose="05050102010706020507" pitchFamily="18" charset="2"/>
              </a:rPr>
              <a:t> matrix. If </a:t>
            </a:r>
            <a:r>
              <a:rPr lang="en-US" i="1" dirty="0" smtClean="0">
                <a:sym typeface="Symbol" panose="05050102010706020507" pitchFamily="18" charset="2"/>
              </a:rPr>
              <a:t>Allocation</a:t>
            </a:r>
            <a:r>
              <a:rPr lang="en-US" dirty="0" smtClean="0">
                <a:sym typeface="Symbol" panose="05050102010706020507" pitchFamily="18" charset="2"/>
              </a:rPr>
              <a:t>[</a:t>
            </a:r>
            <a:r>
              <a:rPr lang="en-US" i="1" dirty="0" err="1" smtClean="0">
                <a:sym typeface="Symbol" panose="05050102010706020507" pitchFamily="18" charset="2"/>
              </a:rPr>
              <a:t>i</a:t>
            </a:r>
            <a:r>
              <a:rPr lang="en-US" dirty="0" err="1" smtClean="0">
                <a:sym typeface="Symbol" panose="05050102010706020507" pitchFamily="18" charset="2"/>
              </a:rPr>
              <a:t>,</a:t>
            </a:r>
            <a:r>
              <a:rPr lang="en-US" i="1" dirty="0" err="1" smtClean="0">
                <a:sym typeface="Symbol" panose="05050102010706020507" pitchFamily="18" charset="2"/>
              </a:rPr>
              <a:t>j</a:t>
            </a:r>
            <a:r>
              <a:rPr lang="en-US" dirty="0" smtClean="0">
                <a:sym typeface="Symbol" panose="05050102010706020507" pitchFamily="18" charset="2"/>
              </a:rPr>
              <a:t>] = </a:t>
            </a:r>
            <a:r>
              <a:rPr lang="en-US" i="1" dirty="0" smtClean="0">
                <a:sym typeface="Symbol" panose="05050102010706020507" pitchFamily="18" charset="2"/>
              </a:rPr>
              <a:t>k</a:t>
            </a:r>
            <a:r>
              <a:rPr lang="en-US" dirty="0" smtClean="0">
                <a:sym typeface="Symbol" panose="05050102010706020507" pitchFamily="18" charset="2"/>
              </a:rPr>
              <a:t>, then process </a:t>
            </a:r>
            <a:r>
              <a:rPr lang="en-US" i="1" dirty="0" smtClean="0">
                <a:sym typeface="Symbol" panose="05050102010706020507" pitchFamily="18" charset="2"/>
              </a:rPr>
              <a:t>Pi</a:t>
            </a:r>
            <a:r>
              <a:rPr lang="en-US" dirty="0" smtClean="0">
                <a:sym typeface="Symbol" panose="05050102010706020507" pitchFamily="18" charset="2"/>
              </a:rPr>
              <a:t> is currently allocated </a:t>
            </a:r>
            <a:r>
              <a:rPr lang="en-US" i="1" dirty="0" smtClean="0">
                <a:sym typeface="Symbol" panose="05050102010706020507" pitchFamily="18" charset="2"/>
              </a:rPr>
              <a:t>k</a:t>
            </a:r>
            <a:r>
              <a:rPr lang="en-US" dirty="0" smtClean="0">
                <a:sym typeface="Symbol" panose="05050102010706020507" pitchFamily="18" charset="2"/>
              </a:rPr>
              <a:t> instances of resource type </a:t>
            </a:r>
            <a:r>
              <a:rPr lang="en-US" i="1" dirty="0" err="1" smtClean="0">
                <a:sym typeface="Symbol" panose="05050102010706020507" pitchFamily="18" charset="2"/>
              </a:rPr>
              <a:t>Rj</a:t>
            </a:r>
            <a:r>
              <a:rPr lang="en-US" dirty="0" smtClean="0">
                <a:sym typeface="Symbol" panose="05050102010706020507" pitchFamily="18" charset="2"/>
              </a:rPr>
              <a:t>.</a:t>
            </a:r>
          </a:p>
          <a:p>
            <a:pPr algn="just">
              <a:buFont typeface="Wingdings" panose="05000000000000000000" pitchFamily="2" charset="2"/>
              <a:buChar char="§"/>
            </a:pPr>
            <a:r>
              <a:rPr lang="en-US" b="1" i="1" dirty="0" smtClean="0"/>
              <a:t>Request</a:t>
            </a:r>
            <a:r>
              <a:rPr lang="en-US" b="1" dirty="0" smtClean="0"/>
              <a:t>:</a:t>
            </a:r>
            <a:r>
              <a:rPr lang="en-US" dirty="0" smtClean="0"/>
              <a:t> An </a:t>
            </a:r>
            <a:r>
              <a:rPr lang="en-US" i="1" dirty="0" smtClean="0"/>
              <a:t>n</a:t>
            </a:r>
            <a:r>
              <a:rPr lang="en-US" dirty="0" smtClean="0"/>
              <a:t> </a:t>
            </a:r>
            <a:r>
              <a:rPr lang="en-US" dirty="0" smtClean="0">
                <a:sym typeface="Symbol" panose="05050102010706020507" pitchFamily="18" charset="2"/>
              </a:rPr>
              <a:t> </a:t>
            </a:r>
            <a:r>
              <a:rPr lang="en-US" i="1" dirty="0" smtClean="0">
                <a:sym typeface="Symbol" panose="05050102010706020507" pitchFamily="18" charset="2"/>
              </a:rPr>
              <a:t>m</a:t>
            </a:r>
            <a:r>
              <a:rPr lang="en-US" dirty="0" smtClean="0">
                <a:sym typeface="Symbol" panose="05050102010706020507" pitchFamily="18" charset="2"/>
              </a:rPr>
              <a:t> matrix indicates the current request of each process. If </a:t>
            </a:r>
            <a:r>
              <a:rPr lang="en-US" i="1" dirty="0" smtClean="0">
                <a:sym typeface="Symbol" panose="05050102010706020507" pitchFamily="18" charset="2"/>
              </a:rPr>
              <a:t>Request </a:t>
            </a:r>
            <a:r>
              <a:rPr lang="en-US" dirty="0" smtClean="0">
                <a:sym typeface="Symbol" panose="05050102010706020507" pitchFamily="18" charset="2"/>
              </a:rPr>
              <a:t>[</a:t>
            </a:r>
            <a:r>
              <a:rPr lang="en-US" i="1" dirty="0" err="1" smtClean="0">
                <a:sym typeface="Symbol" panose="05050102010706020507" pitchFamily="18" charset="2"/>
              </a:rPr>
              <a:t>i</a:t>
            </a:r>
            <a:r>
              <a:rPr lang="en-US" dirty="0" err="1" smtClean="0">
                <a:sym typeface="Symbol" panose="05050102010706020507" pitchFamily="18" charset="2"/>
              </a:rPr>
              <a:t>,</a:t>
            </a:r>
            <a:r>
              <a:rPr lang="en-US" i="1" dirty="0" err="1" smtClean="0">
                <a:sym typeface="Symbol" panose="05050102010706020507" pitchFamily="18" charset="2"/>
              </a:rPr>
              <a:t>j</a:t>
            </a:r>
            <a:r>
              <a:rPr lang="en-US" dirty="0" smtClean="0">
                <a:sym typeface="Symbol" panose="05050102010706020507" pitchFamily="18" charset="2"/>
              </a:rPr>
              <a:t>] = </a:t>
            </a:r>
            <a:r>
              <a:rPr lang="en-US" i="1" dirty="0" smtClean="0">
                <a:sym typeface="Symbol" panose="05050102010706020507" pitchFamily="18" charset="2"/>
              </a:rPr>
              <a:t>k</a:t>
            </a:r>
            <a:r>
              <a:rPr lang="en-US" dirty="0" smtClean="0">
                <a:sym typeface="Symbol" panose="05050102010706020507" pitchFamily="18" charset="2"/>
              </a:rPr>
              <a:t>, then process </a:t>
            </a:r>
            <a:r>
              <a:rPr lang="en-US" i="1" dirty="0" smtClean="0">
                <a:sym typeface="Symbol" panose="05050102010706020507" pitchFamily="18" charset="2"/>
              </a:rPr>
              <a:t>Pi</a:t>
            </a:r>
            <a:r>
              <a:rPr lang="en-US" dirty="0" smtClean="0">
                <a:sym typeface="Symbol" panose="05050102010706020507" pitchFamily="18" charset="2"/>
              </a:rPr>
              <a:t>  is requesting </a:t>
            </a:r>
            <a:r>
              <a:rPr lang="en-US" i="1" dirty="0" smtClean="0">
                <a:sym typeface="Symbol" panose="05050102010706020507" pitchFamily="18" charset="2"/>
              </a:rPr>
              <a:t>k</a:t>
            </a:r>
            <a:r>
              <a:rPr lang="en-US" dirty="0" smtClean="0">
                <a:sym typeface="Symbol" panose="05050102010706020507" pitchFamily="18" charset="2"/>
              </a:rPr>
              <a:t> more instances of resource type </a:t>
            </a:r>
            <a:r>
              <a:rPr lang="en-US" i="1" dirty="0" err="1" smtClean="0">
                <a:sym typeface="Symbol" panose="05050102010706020507" pitchFamily="18" charset="2"/>
              </a:rPr>
              <a:t>Rj</a:t>
            </a:r>
            <a:r>
              <a:rPr lang="en-US" i="1" dirty="0" smtClean="0">
                <a:sym typeface="Symbol" panose="05050102010706020507" pitchFamily="18" charset="2"/>
              </a:rPr>
              <a:t> .</a:t>
            </a:r>
            <a:endParaRPr lang="en-US" dirty="0" smtClean="0"/>
          </a:p>
          <a:p>
            <a:pPr lvl="3" eaLnBrk="1" hangingPunct="1">
              <a:lnSpc>
                <a:spcPct val="70000"/>
              </a:lnSpc>
              <a:buFont typeface="Wingdings" panose="05000000000000000000" pitchFamily="2" charset="2"/>
              <a:buNone/>
            </a:pPr>
            <a:endParaRPr lang="en-US" dirty="0" smtClean="0"/>
          </a:p>
          <a:p>
            <a:pPr eaLnBrk="1" hangingPunct="1"/>
            <a:endParaRPr lang="en-US" dirty="0" smtClean="0"/>
          </a:p>
          <a:p>
            <a:pPr lvl="2" eaLnBrk="1" hangingPunct="1"/>
            <a:endParaRPr lang="en-US" dirty="0" smtClean="0"/>
          </a:p>
        </p:txBody>
      </p:sp>
    </p:spTree>
    <p:extLst>
      <p:ext uri="{BB962C8B-B14F-4D97-AF65-F5344CB8AC3E}">
        <p14:creationId xmlns:p14="http://schemas.microsoft.com/office/powerpoint/2010/main" val="2526003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20436" y="87892"/>
            <a:ext cx="8229600" cy="1139825"/>
          </a:xfrm>
        </p:spPr>
        <p:txBody>
          <a:bodyPr/>
          <a:lstStyle/>
          <a:p>
            <a:pPr eaLnBrk="1" hangingPunct="1"/>
            <a:r>
              <a:rPr lang="en-US" dirty="0" smtClean="0"/>
              <a:t>Example - Bridge Crossing</a:t>
            </a:r>
          </a:p>
        </p:txBody>
      </p:sp>
      <p:sp>
        <p:nvSpPr>
          <p:cNvPr id="9219" name="Rectangle 3"/>
          <p:cNvSpPr>
            <a:spLocks noGrp="1" noChangeArrowheads="1"/>
          </p:cNvSpPr>
          <p:nvPr>
            <p:ph type="body" idx="1"/>
          </p:nvPr>
        </p:nvSpPr>
        <p:spPr>
          <a:xfrm>
            <a:off x="720436" y="2327275"/>
            <a:ext cx="9458325" cy="4530725"/>
          </a:xfrm>
        </p:spPr>
        <p:txBody>
          <a:bodyPr/>
          <a:lstStyle/>
          <a:p>
            <a:pPr lvl="1" eaLnBrk="1" hangingPunct="1">
              <a:lnSpc>
                <a:spcPct val="90000"/>
              </a:lnSpc>
            </a:pPr>
            <a:endParaRPr lang="en-US" dirty="0" smtClean="0"/>
          </a:p>
          <a:p>
            <a:pPr lvl="1" eaLnBrk="1" hangingPunct="1">
              <a:lnSpc>
                <a:spcPct val="90000"/>
              </a:lnSpc>
              <a:buFont typeface="Wingdings" panose="05000000000000000000" pitchFamily="2" charset="2"/>
              <a:buNone/>
            </a:pPr>
            <a:endParaRPr lang="en-US" dirty="0" smtClean="0"/>
          </a:p>
          <a:p>
            <a:pPr lvl="1" eaLnBrk="1" hangingPunct="1">
              <a:lnSpc>
                <a:spcPct val="90000"/>
              </a:lnSpc>
            </a:pPr>
            <a:endParaRPr lang="en-US" dirty="0" smtClean="0"/>
          </a:p>
          <a:p>
            <a:pPr lvl="1" eaLnBrk="1" hangingPunct="1">
              <a:lnSpc>
                <a:spcPct val="90000"/>
              </a:lnSpc>
            </a:pPr>
            <a:endParaRPr lang="en-US" dirty="0" smtClean="0"/>
          </a:p>
          <a:p>
            <a:pPr lvl="1" eaLnBrk="1" hangingPunct="1">
              <a:lnSpc>
                <a:spcPct val="90000"/>
              </a:lnSpc>
            </a:pPr>
            <a:r>
              <a:rPr lang="en-US" dirty="0" smtClean="0"/>
              <a:t>Assume traffic in one direction.</a:t>
            </a:r>
          </a:p>
          <a:p>
            <a:pPr lvl="2" eaLnBrk="1" hangingPunct="1">
              <a:lnSpc>
                <a:spcPct val="90000"/>
              </a:lnSpc>
            </a:pPr>
            <a:r>
              <a:rPr lang="en-US" dirty="0" smtClean="0"/>
              <a:t>Each section of the bridge is viewed as a resource.</a:t>
            </a:r>
          </a:p>
          <a:p>
            <a:pPr lvl="1" eaLnBrk="1" hangingPunct="1">
              <a:lnSpc>
                <a:spcPct val="90000"/>
              </a:lnSpc>
            </a:pPr>
            <a:r>
              <a:rPr lang="en-US" dirty="0" smtClean="0"/>
              <a:t>If a deadlock occurs, it can be resolved only if one car backs up (preempt resources and rollback).</a:t>
            </a:r>
          </a:p>
          <a:p>
            <a:pPr lvl="2" eaLnBrk="1" hangingPunct="1">
              <a:lnSpc>
                <a:spcPct val="90000"/>
              </a:lnSpc>
            </a:pPr>
            <a:r>
              <a:rPr lang="en-US" dirty="0" smtClean="0"/>
              <a:t>Several cars may have to be backed up if a deadlock occurs.</a:t>
            </a:r>
          </a:p>
          <a:p>
            <a:pPr lvl="2" eaLnBrk="1" hangingPunct="1">
              <a:lnSpc>
                <a:spcPct val="90000"/>
              </a:lnSpc>
            </a:pPr>
            <a:r>
              <a:rPr lang="en-US" dirty="0" smtClean="0"/>
              <a:t>Starvation is possible</a:t>
            </a:r>
          </a:p>
          <a:p>
            <a:pPr eaLnBrk="1" hangingPunct="1">
              <a:lnSpc>
                <a:spcPct val="90000"/>
              </a:lnSpc>
            </a:pPr>
            <a:endParaRPr lang="en-US" dirty="0" smtClean="0"/>
          </a:p>
        </p:txBody>
      </p:sp>
      <p:sp>
        <p:nvSpPr>
          <p:cNvPr id="9220" name="Line 4"/>
          <p:cNvSpPr>
            <a:spLocks noChangeShapeType="1"/>
          </p:cNvSpPr>
          <p:nvPr/>
        </p:nvSpPr>
        <p:spPr bwMode="auto">
          <a:xfrm>
            <a:off x="3082636" y="2369128"/>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1" name="Line 5"/>
          <p:cNvSpPr>
            <a:spLocks noChangeShapeType="1"/>
          </p:cNvSpPr>
          <p:nvPr/>
        </p:nvSpPr>
        <p:spPr bwMode="auto">
          <a:xfrm>
            <a:off x="4606636" y="2369128"/>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2" name="Line 6"/>
          <p:cNvSpPr>
            <a:spLocks noChangeShapeType="1"/>
          </p:cNvSpPr>
          <p:nvPr/>
        </p:nvSpPr>
        <p:spPr bwMode="auto">
          <a:xfrm>
            <a:off x="4987636" y="267392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3" name="Line 7"/>
          <p:cNvSpPr>
            <a:spLocks noChangeShapeType="1"/>
          </p:cNvSpPr>
          <p:nvPr/>
        </p:nvSpPr>
        <p:spPr bwMode="auto">
          <a:xfrm flipV="1">
            <a:off x="6283036" y="2369128"/>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8"/>
          <p:cNvSpPr>
            <a:spLocks noChangeShapeType="1"/>
          </p:cNvSpPr>
          <p:nvPr/>
        </p:nvSpPr>
        <p:spPr bwMode="auto">
          <a:xfrm>
            <a:off x="6664036" y="2369128"/>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9"/>
          <p:cNvSpPr>
            <a:spLocks noChangeShapeType="1"/>
          </p:cNvSpPr>
          <p:nvPr/>
        </p:nvSpPr>
        <p:spPr bwMode="auto">
          <a:xfrm>
            <a:off x="3082636" y="343592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6" name="Line 10"/>
          <p:cNvSpPr>
            <a:spLocks noChangeShapeType="1"/>
          </p:cNvSpPr>
          <p:nvPr/>
        </p:nvSpPr>
        <p:spPr bwMode="auto">
          <a:xfrm flipV="1">
            <a:off x="4530436" y="3131128"/>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7" name="Line 11"/>
          <p:cNvSpPr>
            <a:spLocks noChangeShapeType="1"/>
          </p:cNvSpPr>
          <p:nvPr/>
        </p:nvSpPr>
        <p:spPr bwMode="auto">
          <a:xfrm>
            <a:off x="4987636" y="313112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8" name="Line 12"/>
          <p:cNvSpPr>
            <a:spLocks noChangeShapeType="1"/>
          </p:cNvSpPr>
          <p:nvPr/>
        </p:nvSpPr>
        <p:spPr bwMode="auto">
          <a:xfrm>
            <a:off x="6283036" y="3131128"/>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9" name="Line 13"/>
          <p:cNvSpPr>
            <a:spLocks noChangeShapeType="1"/>
          </p:cNvSpPr>
          <p:nvPr/>
        </p:nvSpPr>
        <p:spPr bwMode="auto">
          <a:xfrm>
            <a:off x="6664036" y="343592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0" name="Line 14"/>
          <p:cNvSpPr>
            <a:spLocks noChangeShapeType="1"/>
          </p:cNvSpPr>
          <p:nvPr/>
        </p:nvSpPr>
        <p:spPr bwMode="auto">
          <a:xfrm>
            <a:off x="3082636" y="2902528"/>
            <a:ext cx="17526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1" name="Line 15"/>
          <p:cNvSpPr>
            <a:spLocks noChangeShapeType="1"/>
          </p:cNvSpPr>
          <p:nvPr/>
        </p:nvSpPr>
        <p:spPr bwMode="auto">
          <a:xfrm>
            <a:off x="6740236" y="2902528"/>
            <a:ext cx="17526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2" name="Rectangle 16"/>
          <p:cNvSpPr>
            <a:spLocks noChangeArrowheads="1"/>
          </p:cNvSpPr>
          <p:nvPr/>
        </p:nvSpPr>
        <p:spPr bwMode="auto">
          <a:xfrm>
            <a:off x="3997036" y="3054928"/>
            <a:ext cx="381000" cy="228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rgbClr val="003399"/>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600">
                <a:solidFill>
                  <a:srgbClr val="CC3300"/>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2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sz="1200">
              <a:solidFill>
                <a:schemeClr val="tx1"/>
              </a:solidFill>
            </a:endParaRPr>
          </a:p>
        </p:txBody>
      </p:sp>
      <p:sp>
        <p:nvSpPr>
          <p:cNvPr id="9233" name="Rectangle 17"/>
          <p:cNvSpPr>
            <a:spLocks noChangeArrowheads="1"/>
          </p:cNvSpPr>
          <p:nvPr/>
        </p:nvSpPr>
        <p:spPr bwMode="auto">
          <a:xfrm>
            <a:off x="5063836" y="2826328"/>
            <a:ext cx="381000" cy="228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rgbClr val="003399"/>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600">
                <a:solidFill>
                  <a:srgbClr val="CC3300"/>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2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sz="1200">
              <a:solidFill>
                <a:schemeClr val="tx1"/>
              </a:solidFill>
            </a:endParaRPr>
          </a:p>
        </p:txBody>
      </p:sp>
      <p:sp>
        <p:nvSpPr>
          <p:cNvPr id="9234" name="Rectangle 18"/>
          <p:cNvSpPr>
            <a:spLocks noChangeArrowheads="1"/>
          </p:cNvSpPr>
          <p:nvPr/>
        </p:nvSpPr>
        <p:spPr bwMode="auto">
          <a:xfrm>
            <a:off x="6892636" y="2521528"/>
            <a:ext cx="381000" cy="228600"/>
          </a:xfrm>
          <a:prstGeom prst="rect">
            <a:avLst/>
          </a:prstGeom>
          <a:solidFill>
            <a:srgbClr val="6600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rgbClr val="003399"/>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600">
                <a:solidFill>
                  <a:srgbClr val="CC3300"/>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2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sz="1200">
              <a:solidFill>
                <a:schemeClr val="tx1"/>
              </a:solidFill>
            </a:endParaRPr>
          </a:p>
        </p:txBody>
      </p:sp>
      <p:sp>
        <p:nvSpPr>
          <p:cNvPr id="9235" name="Rectangle 19"/>
          <p:cNvSpPr>
            <a:spLocks noChangeArrowheads="1"/>
          </p:cNvSpPr>
          <p:nvPr/>
        </p:nvSpPr>
        <p:spPr bwMode="auto">
          <a:xfrm>
            <a:off x="7502236" y="2521528"/>
            <a:ext cx="381000" cy="228600"/>
          </a:xfrm>
          <a:prstGeom prst="rect">
            <a:avLst/>
          </a:prstGeom>
          <a:solidFill>
            <a:srgbClr val="6600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rgbClr val="003399"/>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600">
                <a:solidFill>
                  <a:srgbClr val="CC3300"/>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2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sz="1200">
              <a:solidFill>
                <a:schemeClr val="tx1"/>
              </a:solidFill>
            </a:endParaRPr>
          </a:p>
        </p:txBody>
      </p:sp>
      <p:sp>
        <p:nvSpPr>
          <p:cNvPr id="9236" name="Rectangle 20"/>
          <p:cNvSpPr>
            <a:spLocks noChangeArrowheads="1"/>
          </p:cNvSpPr>
          <p:nvPr/>
        </p:nvSpPr>
        <p:spPr bwMode="auto">
          <a:xfrm>
            <a:off x="5825836" y="2826328"/>
            <a:ext cx="381000" cy="228600"/>
          </a:xfrm>
          <a:prstGeom prst="rect">
            <a:avLst/>
          </a:prstGeom>
          <a:solidFill>
            <a:srgbClr val="6600FF"/>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rgbClr val="003399"/>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600">
                <a:solidFill>
                  <a:srgbClr val="CC3300"/>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2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sz="1200">
              <a:solidFill>
                <a:schemeClr val="tx1"/>
              </a:solidFill>
            </a:endParaRPr>
          </a:p>
        </p:txBody>
      </p:sp>
    </p:spTree>
    <p:extLst>
      <p:ext uri="{BB962C8B-B14F-4D97-AF65-F5344CB8AC3E}">
        <p14:creationId xmlns:p14="http://schemas.microsoft.com/office/powerpoint/2010/main" val="1449711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Deadlock Detection Algorithm</a:t>
            </a:r>
          </a:p>
        </p:txBody>
      </p:sp>
      <p:sp>
        <p:nvSpPr>
          <p:cNvPr id="43011" name="Rectangle 3"/>
          <p:cNvSpPr>
            <a:spLocks noGrp="1" noChangeArrowheads="1"/>
          </p:cNvSpPr>
          <p:nvPr>
            <p:ph type="body" idx="1"/>
          </p:nvPr>
        </p:nvSpPr>
        <p:spPr/>
        <p:txBody>
          <a:bodyPr/>
          <a:lstStyle/>
          <a:p>
            <a:r>
              <a:rPr lang="en-US" dirty="0" smtClean="0">
                <a:solidFill>
                  <a:schemeClr val="accent6">
                    <a:lumMod val="75000"/>
                  </a:schemeClr>
                </a:solidFill>
              </a:rPr>
              <a:t>Step 1: Let </a:t>
            </a:r>
            <a:r>
              <a:rPr lang="en-US" i="1" dirty="0" smtClean="0">
                <a:solidFill>
                  <a:schemeClr val="accent6">
                    <a:lumMod val="75000"/>
                  </a:schemeClr>
                </a:solidFill>
              </a:rPr>
              <a:t>Work </a:t>
            </a:r>
            <a:r>
              <a:rPr lang="en-US" dirty="0" smtClean="0">
                <a:solidFill>
                  <a:schemeClr val="accent6">
                    <a:lumMod val="75000"/>
                  </a:schemeClr>
                </a:solidFill>
              </a:rPr>
              <a:t>and </a:t>
            </a:r>
            <a:r>
              <a:rPr lang="en-US" i="1" dirty="0" smtClean="0">
                <a:solidFill>
                  <a:schemeClr val="accent6">
                    <a:lumMod val="75000"/>
                  </a:schemeClr>
                </a:solidFill>
              </a:rPr>
              <a:t>Finish</a:t>
            </a:r>
            <a:r>
              <a:rPr lang="en-US" dirty="0" smtClean="0">
                <a:solidFill>
                  <a:schemeClr val="accent6">
                    <a:lumMod val="75000"/>
                  </a:schemeClr>
                </a:solidFill>
              </a:rPr>
              <a:t> be vectors of length </a:t>
            </a:r>
            <a:r>
              <a:rPr lang="en-US" i="1" dirty="0" smtClean="0">
                <a:solidFill>
                  <a:schemeClr val="accent6">
                    <a:lumMod val="75000"/>
                  </a:schemeClr>
                </a:solidFill>
              </a:rPr>
              <a:t>m</a:t>
            </a:r>
            <a:r>
              <a:rPr lang="en-US" dirty="0" smtClean="0">
                <a:solidFill>
                  <a:schemeClr val="accent6">
                    <a:lumMod val="75000"/>
                  </a:schemeClr>
                </a:solidFill>
              </a:rPr>
              <a:t> and </a:t>
            </a:r>
            <a:r>
              <a:rPr lang="en-US" i="1" dirty="0" smtClean="0">
                <a:solidFill>
                  <a:schemeClr val="accent6">
                    <a:lumMod val="75000"/>
                  </a:schemeClr>
                </a:solidFill>
              </a:rPr>
              <a:t>n</a:t>
            </a:r>
            <a:r>
              <a:rPr lang="en-US" dirty="0" smtClean="0">
                <a:solidFill>
                  <a:schemeClr val="accent6">
                    <a:lumMod val="75000"/>
                  </a:schemeClr>
                </a:solidFill>
              </a:rPr>
              <a:t>,   respectively.  Initialize</a:t>
            </a:r>
          </a:p>
          <a:p>
            <a:pPr lvl="1"/>
            <a:r>
              <a:rPr lang="en-US" i="1" dirty="0" smtClean="0"/>
              <a:t>Work </a:t>
            </a:r>
            <a:r>
              <a:rPr lang="en-US" dirty="0" smtClean="0"/>
              <a:t>:= </a:t>
            </a:r>
            <a:r>
              <a:rPr lang="en-US" i="1" dirty="0" smtClean="0"/>
              <a:t>Available</a:t>
            </a:r>
            <a:endParaRPr lang="en-US" dirty="0" smtClean="0"/>
          </a:p>
          <a:p>
            <a:pPr lvl="1"/>
            <a:r>
              <a:rPr lang="en-US" dirty="0" smtClean="0"/>
              <a:t>For </a:t>
            </a:r>
            <a:r>
              <a:rPr lang="en-US" i="1" dirty="0" err="1" smtClean="0"/>
              <a:t>i</a:t>
            </a:r>
            <a:r>
              <a:rPr lang="en-US" dirty="0" smtClean="0"/>
              <a:t> = 1,2,…,</a:t>
            </a:r>
            <a:r>
              <a:rPr lang="en-US" i="1" dirty="0" smtClean="0"/>
              <a:t>n</a:t>
            </a:r>
            <a:r>
              <a:rPr lang="en-US" dirty="0" smtClean="0"/>
              <a:t>, if </a:t>
            </a:r>
            <a:r>
              <a:rPr lang="en-US" i="1" dirty="0" smtClean="0"/>
              <a:t>Allocation</a:t>
            </a:r>
            <a:r>
              <a:rPr lang="en-US" dirty="0" smtClean="0"/>
              <a:t>(</a:t>
            </a:r>
            <a:r>
              <a:rPr lang="en-US" i="1" dirty="0" err="1" smtClean="0"/>
              <a:t>i</a:t>
            </a:r>
            <a:r>
              <a:rPr lang="en-US" dirty="0" smtClean="0"/>
              <a:t>) </a:t>
            </a:r>
            <a:r>
              <a:rPr lang="en-US" b="1" dirty="0" smtClean="0">
                <a:sym typeface="Symbol" panose="05050102010706020507" pitchFamily="18" charset="2"/>
              </a:rPr>
              <a:t></a:t>
            </a:r>
            <a:r>
              <a:rPr lang="en-US" dirty="0" smtClean="0">
                <a:sym typeface="Symbol" panose="05050102010706020507" pitchFamily="18" charset="2"/>
              </a:rPr>
              <a:t> 0, then</a:t>
            </a:r>
            <a:r>
              <a:rPr lang="en-US" dirty="0" smtClean="0"/>
              <a:t> </a:t>
            </a:r>
            <a:r>
              <a:rPr lang="en-US" i="1" dirty="0" smtClean="0"/>
              <a:t>Finish</a:t>
            </a:r>
            <a:r>
              <a:rPr lang="en-US" dirty="0" smtClean="0"/>
              <a:t>[</a:t>
            </a:r>
            <a:r>
              <a:rPr lang="en-US" i="1" dirty="0" err="1" smtClean="0"/>
              <a:t>i</a:t>
            </a:r>
            <a:r>
              <a:rPr lang="en-US" dirty="0" smtClean="0"/>
              <a:t>] := </a:t>
            </a:r>
            <a:r>
              <a:rPr lang="en-US" i="1" dirty="0" smtClean="0"/>
              <a:t>false</a:t>
            </a:r>
            <a:r>
              <a:rPr lang="en-US" dirty="0" smtClean="0"/>
              <a:t>, otherwise </a:t>
            </a:r>
            <a:r>
              <a:rPr lang="en-US" i="1" dirty="0" smtClean="0"/>
              <a:t>Finish</a:t>
            </a:r>
            <a:r>
              <a:rPr lang="en-US" dirty="0" smtClean="0"/>
              <a:t>[</a:t>
            </a:r>
            <a:r>
              <a:rPr lang="en-US" i="1" dirty="0" err="1" smtClean="0"/>
              <a:t>i</a:t>
            </a:r>
            <a:r>
              <a:rPr lang="en-US" dirty="0" smtClean="0"/>
              <a:t>] := </a:t>
            </a:r>
            <a:r>
              <a:rPr lang="en-US" i="1" dirty="0" smtClean="0"/>
              <a:t>true.</a:t>
            </a:r>
            <a:endParaRPr lang="en-US" dirty="0" smtClean="0"/>
          </a:p>
          <a:p>
            <a:r>
              <a:rPr lang="en-US" dirty="0" smtClean="0">
                <a:solidFill>
                  <a:schemeClr val="accent6">
                    <a:lumMod val="75000"/>
                  </a:schemeClr>
                </a:solidFill>
              </a:rPr>
              <a:t>Step 2: Find an index </a:t>
            </a:r>
            <a:r>
              <a:rPr lang="en-US" i="1" dirty="0" err="1" smtClean="0">
                <a:solidFill>
                  <a:schemeClr val="accent6">
                    <a:lumMod val="75000"/>
                  </a:schemeClr>
                </a:solidFill>
              </a:rPr>
              <a:t>i</a:t>
            </a:r>
            <a:r>
              <a:rPr lang="en-US" i="1" dirty="0" smtClean="0">
                <a:solidFill>
                  <a:schemeClr val="accent6">
                    <a:lumMod val="75000"/>
                  </a:schemeClr>
                </a:solidFill>
              </a:rPr>
              <a:t> </a:t>
            </a:r>
            <a:r>
              <a:rPr lang="en-US" dirty="0" smtClean="0">
                <a:solidFill>
                  <a:schemeClr val="accent6">
                    <a:lumMod val="75000"/>
                  </a:schemeClr>
                </a:solidFill>
              </a:rPr>
              <a:t>such that both:</a:t>
            </a:r>
          </a:p>
          <a:p>
            <a:pPr lvl="1"/>
            <a:r>
              <a:rPr lang="en-US" i="1" dirty="0" smtClean="0"/>
              <a:t>Finish</a:t>
            </a:r>
            <a:r>
              <a:rPr lang="en-US" dirty="0" smtClean="0"/>
              <a:t>[</a:t>
            </a:r>
            <a:r>
              <a:rPr lang="en-US" i="1" dirty="0" err="1" smtClean="0"/>
              <a:t>i</a:t>
            </a:r>
            <a:r>
              <a:rPr lang="en-US" dirty="0" smtClean="0"/>
              <a:t>] = </a:t>
            </a:r>
            <a:r>
              <a:rPr lang="en-US" i="1" dirty="0" smtClean="0"/>
              <a:t>false</a:t>
            </a:r>
            <a:endParaRPr lang="en-US" dirty="0" smtClean="0"/>
          </a:p>
          <a:p>
            <a:pPr lvl="1"/>
            <a:r>
              <a:rPr lang="en-US" i="1" dirty="0" smtClean="0"/>
              <a:t>Request </a:t>
            </a:r>
            <a:r>
              <a:rPr lang="en-US" dirty="0" smtClean="0"/>
              <a:t>(</a:t>
            </a:r>
            <a:r>
              <a:rPr lang="en-US" i="1" dirty="0" err="1" smtClean="0"/>
              <a:t>i</a:t>
            </a:r>
            <a:r>
              <a:rPr lang="en-US" dirty="0" smtClean="0"/>
              <a:t>) </a:t>
            </a:r>
            <a:r>
              <a:rPr lang="en-US" b="1" dirty="0" smtClean="0">
                <a:sym typeface="Symbol" panose="05050102010706020507" pitchFamily="18" charset="2"/>
              </a:rPr>
              <a:t></a:t>
            </a:r>
            <a:r>
              <a:rPr lang="en-US" dirty="0" smtClean="0">
                <a:sym typeface="Symbol" panose="05050102010706020507" pitchFamily="18" charset="2"/>
              </a:rPr>
              <a:t> </a:t>
            </a:r>
            <a:r>
              <a:rPr lang="en-US" i="1" dirty="0" smtClean="0"/>
              <a:t>Work</a:t>
            </a:r>
          </a:p>
          <a:p>
            <a:pPr lvl="1"/>
            <a:r>
              <a:rPr lang="en-US" dirty="0" smtClean="0"/>
              <a:t>If no such </a:t>
            </a:r>
            <a:r>
              <a:rPr lang="en-US" i="1" dirty="0" err="1" smtClean="0"/>
              <a:t>i</a:t>
            </a:r>
            <a:r>
              <a:rPr lang="en-US" dirty="0" smtClean="0"/>
              <a:t> exists, go to step 4.</a:t>
            </a:r>
          </a:p>
          <a:p>
            <a:pPr lvl="2" eaLnBrk="1" hangingPunct="1"/>
            <a:endParaRPr lang="en-US" dirty="0" smtClean="0"/>
          </a:p>
        </p:txBody>
      </p:sp>
    </p:spTree>
    <p:extLst>
      <p:ext uri="{BB962C8B-B14F-4D97-AF65-F5344CB8AC3E}">
        <p14:creationId xmlns:p14="http://schemas.microsoft.com/office/powerpoint/2010/main" val="13265101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Deadlock Detection Algorithm</a:t>
            </a:r>
          </a:p>
        </p:txBody>
      </p:sp>
      <p:sp>
        <p:nvSpPr>
          <p:cNvPr id="44035" name="Rectangle 3"/>
          <p:cNvSpPr>
            <a:spLocks noGrp="1" noChangeArrowheads="1"/>
          </p:cNvSpPr>
          <p:nvPr>
            <p:ph type="body" idx="1"/>
          </p:nvPr>
        </p:nvSpPr>
        <p:spPr/>
        <p:txBody>
          <a:bodyPr/>
          <a:lstStyle/>
          <a:p>
            <a:r>
              <a:rPr lang="en-US" dirty="0" smtClean="0">
                <a:solidFill>
                  <a:schemeClr val="accent6">
                    <a:lumMod val="75000"/>
                  </a:schemeClr>
                </a:solidFill>
              </a:rPr>
              <a:t>Step 3: </a:t>
            </a:r>
            <a:r>
              <a:rPr lang="en-US" i="1" dirty="0" smtClean="0">
                <a:solidFill>
                  <a:schemeClr val="accent6">
                    <a:lumMod val="75000"/>
                  </a:schemeClr>
                </a:solidFill>
              </a:rPr>
              <a:t>Work</a:t>
            </a:r>
            <a:r>
              <a:rPr lang="en-US" dirty="0" smtClean="0">
                <a:solidFill>
                  <a:schemeClr val="accent6">
                    <a:lumMod val="75000"/>
                  </a:schemeClr>
                </a:solidFill>
              </a:rPr>
              <a:t> := </a:t>
            </a:r>
            <a:r>
              <a:rPr lang="en-US" i="1" dirty="0" smtClean="0">
                <a:solidFill>
                  <a:schemeClr val="accent6">
                    <a:lumMod val="75000"/>
                  </a:schemeClr>
                </a:solidFill>
              </a:rPr>
              <a:t>Work</a:t>
            </a:r>
            <a:r>
              <a:rPr lang="en-US" dirty="0" smtClean="0">
                <a:solidFill>
                  <a:schemeClr val="accent6">
                    <a:lumMod val="75000"/>
                  </a:schemeClr>
                </a:solidFill>
              </a:rPr>
              <a:t> + Allocation(</a:t>
            </a:r>
            <a:r>
              <a:rPr lang="en-US" i="1" dirty="0" err="1" smtClean="0">
                <a:solidFill>
                  <a:schemeClr val="accent6">
                    <a:lumMod val="75000"/>
                  </a:schemeClr>
                </a:solidFill>
              </a:rPr>
              <a:t>i</a:t>
            </a:r>
            <a:r>
              <a:rPr lang="en-US" dirty="0" smtClean="0">
                <a:solidFill>
                  <a:schemeClr val="accent6">
                    <a:lumMod val="75000"/>
                  </a:schemeClr>
                </a:solidFill>
              </a:rPr>
              <a:t>)</a:t>
            </a:r>
          </a:p>
          <a:p>
            <a:pPr lvl="1"/>
            <a:r>
              <a:rPr lang="en-US" i="1" dirty="0" smtClean="0"/>
              <a:t>Finish</a:t>
            </a:r>
            <a:r>
              <a:rPr lang="en-US" dirty="0" smtClean="0"/>
              <a:t>[</a:t>
            </a:r>
            <a:r>
              <a:rPr lang="en-US" i="1" dirty="0" err="1" smtClean="0"/>
              <a:t>i</a:t>
            </a:r>
            <a:r>
              <a:rPr lang="en-US" dirty="0" smtClean="0"/>
              <a:t>] := </a:t>
            </a:r>
            <a:r>
              <a:rPr lang="en-US" i="1" dirty="0" smtClean="0"/>
              <a:t>true</a:t>
            </a:r>
            <a:endParaRPr lang="en-US" dirty="0" smtClean="0"/>
          </a:p>
          <a:p>
            <a:pPr lvl="1"/>
            <a:r>
              <a:rPr lang="en-US" dirty="0" smtClean="0"/>
              <a:t>go to step 2</a:t>
            </a:r>
          </a:p>
          <a:p>
            <a:r>
              <a:rPr lang="en-US" dirty="0" smtClean="0">
                <a:solidFill>
                  <a:schemeClr val="accent6">
                    <a:lumMod val="75000"/>
                  </a:schemeClr>
                </a:solidFill>
              </a:rPr>
              <a:t>Step 4: If </a:t>
            </a:r>
            <a:r>
              <a:rPr lang="en-US" i="1" dirty="0" smtClean="0">
                <a:solidFill>
                  <a:schemeClr val="accent6">
                    <a:lumMod val="75000"/>
                  </a:schemeClr>
                </a:solidFill>
              </a:rPr>
              <a:t>Finish</a:t>
            </a:r>
            <a:r>
              <a:rPr lang="en-US" dirty="0" smtClean="0">
                <a:solidFill>
                  <a:schemeClr val="accent6">
                    <a:lumMod val="75000"/>
                  </a:schemeClr>
                </a:solidFill>
              </a:rPr>
              <a:t>[</a:t>
            </a:r>
            <a:r>
              <a:rPr lang="en-US" i="1" dirty="0" err="1" smtClean="0">
                <a:solidFill>
                  <a:schemeClr val="accent6">
                    <a:lumMod val="75000"/>
                  </a:schemeClr>
                </a:solidFill>
              </a:rPr>
              <a:t>i</a:t>
            </a:r>
            <a:r>
              <a:rPr lang="en-US" dirty="0" smtClean="0">
                <a:solidFill>
                  <a:schemeClr val="accent6">
                    <a:lumMod val="75000"/>
                  </a:schemeClr>
                </a:solidFill>
              </a:rPr>
              <a:t>] = </a:t>
            </a:r>
            <a:r>
              <a:rPr lang="en-US" i="1" dirty="0" smtClean="0">
                <a:solidFill>
                  <a:schemeClr val="accent6">
                    <a:lumMod val="75000"/>
                  </a:schemeClr>
                </a:solidFill>
              </a:rPr>
              <a:t>false</a:t>
            </a:r>
            <a:r>
              <a:rPr lang="en-US" dirty="0" smtClean="0">
                <a:solidFill>
                  <a:schemeClr val="accent6">
                    <a:lumMod val="75000"/>
                  </a:schemeClr>
                </a:solidFill>
              </a:rPr>
              <a:t> for some </a:t>
            </a:r>
            <a:r>
              <a:rPr lang="en-US" i="1" dirty="0" err="1" smtClean="0">
                <a:solidFill>
                  <a:schemeClr val="accent6">
                    <a:lumMod val="75000"/>
                  </a:schemeClr>
                </a:solidFill>
              </a:rPr>
              <a:t>i</a:t>
            </a:r>
            <a:r>
              <a:rPr lang="en-US" dirty="0" smtClean="0">
                <a:solidFill>
                  <a:schemeClr val="accent6">
                    <a:lumMod val="75000"/>
                  </a:schemeClr>
                </a:solidFill>
              </a:rPr>
              <a:t>, 1 </a:t>
            </a:r>
            <a:r>
              <a:rPr lang="en-US" b="1" dirty="0" smtClean="0">
                <a:solidFill>
                  <a:schemeClr val="accent6">
                    <a:lumMod val="75000"/>
                  </a:schemeClr>
                </a:solidFill>
                <a:sym typeface="Symbol" panose="05050102010706020507" pitchFamily="18" charset="2"/>
              </a:rPr>
              <a:t></a:t>
            </a:r>
            <a:r>
              <a:rPr lang="en-US" dirty="0" smtClean="0">
                <a:solidFill>
                  <a:schemeClr val="accent6">
                    <a:lumMod val="75000"/>
                  </a:schemeClr>
                </a:solidFill>
                <a:sym typeface="Symbol" panose="05050102010706020507" pitchFamily="18" charset="2"/>
              </a:rPr>
              <a:t> </a:t>
            </a:r>
            <a:r>
              <a:rPr lang="en-US" i="1" dirty="0" err="1" smtClean="0">
                <a:solidFill>
                  <a:schemeClr val="accent6">
                    <a:lumMod val="75000"/>
                  </a:schemeClr>
                </a:solidFill>
                <a:sym typeface="Symbol" panose="05050102010706020507" pitchFamily="18" charset="2"/>
              </a:rPr>
              <a:t>i</a:t>
            </a:r>
            <a:r>
              <a:rPr lang="en-US" dirty="0" smtClean="0">
                <a:solidFill>
                  <a:schemeClr val="accent6">
                    <a:lumMod val="75000"/>
                  </a:schemeClr>
                </a:solidFill>
                <a:sym typeface="Symbol" panose="05050102010706020507" pitchFamily="18" charset="2"/>
              </a:rPr>
              <a:t> </a:t>
            </a:r>
            <a:r>
              <a:rPr lang="en-US" b="1" dirty="0" smtClean="0">
                <a:solidFill>
                  <a:schemeClr val="accent6">
                    <a:lumMod val="75000"/>
                  </a:schemeClr>
                </a:solidFill>
                <a:sym typeface="Symbol" panose="05050102010706020507" pitchFamily="18" charset="2"/>
              </a:rPr>
              <a:t></a:t>
            </a:r>
            <a:r>
              <a:rPr lang="en-US" dirty="0" smtClean="0">
                <a:solidFill>
                  <a:schemeClr val="accent6">
                    <a:lumMod val="75000"/>
                  </a:schemeClr>
                </a:solidFill>
                <a:sym typeface="Symbol" panose="05050102010706020507" pitchFamily="18" charset="2"/>
              </a:rPr>
              <a:t> </a:t>
            </a:r>
            <a:r>
              <a:rPr lang="en-US" i="1" dirty="0" smtClean="0">
                <a:solidFill>
                  <a:schemeClr val="accent6">
                    <a:lumMod val="75000"/>
                  </a:schemeClr>
                </a:solidFill>
                <a:sym typeface="Symbol" panose="05050102010706020507" pitchFamily="18" charset="2"/>
              </a:rPr>
              <a:t>n</a:t>
            </a:r>
            <a:r>
              <a:rPr lang="en-US" dirty="0" smtClean="0">
                <a:solidFill>
                  <a:schemeClr val="accent6">
                    <a:lumMod val="75000"/>
                  </a:schemeClr>
                </a:solidFill>
                <a:sym typeface="Symbol" panose="05050102010706020507" pitchFamily="18" charset="2"/>
              </a:rPr>
              <a:t>, </a:t>
            </a:r>
            <a:r>
              <a:rPr lang="en-US" dirty="0" smtClean="0">
                <a:solidFill>
                  <a:schemeClr val="accent6">
                    <a:lumMod val="75000"/>
                  </a:schemeClr>
                </a:solidFill>
              </a:rPr>
              <a:t>then the system is in a deadlock state.  Moreover, if </a:t>
            </a:r>
            <a:r>
              <a:rPr lang="en-US" i="1" dirty="0" smtClean="0">
                <a:solidFill>
                  <a:schemeClr val="accent6">
                    <a:lumMod val="75000"/>
                  </a:schemeClr>
                </a:solidFill>
              </a:rPr>
              <a:t>Finish</a:t>
            </a:r>
            <a:r>
              <a:rPr lang="en-US" dirty="0" smtClean="0">
                <a:solidFill>
                  <a:schemeClr val="accent6">
                    <a:lumMod val="75000"/>
                  </a:schemeClr>
                </a:solidFill>
              </a:rPr>
              <a:t>[</a:t>
            </a:r>
            <a:r>
              <a:rPr lang="en-US" i="1" dirty="0" err="1" smtClean="0">
                <a:solidFill>
                  <a:schemeClr val="accent6">
                    <a:lumMod val="75000"/>
                  </a:schemeClr>
                </a:solidFill>
              </a:rPr>
              <a:t>i</a:t>
            </a:r>
            <a:r>
              <a:rPr lang="en-US" dirty="0" smtClean="0">
                <a:solidFill>
                  <a:schemeClr val="accent6">
                    <a:lumMod val="75000"/>
                  </a:schemeClr>
                </a:solidFill>
              </a:rPr>
              <a:t>] = </a:t>
            </a:r>
            <a:r>
              <a:rPr lang="en-US" i="1" dirty="0" smtClean="0">
                <a:solidFill>
                  <a:schemeClr val="accent6">
                    <a:lumMod val="75000"/>
                  </a:schemeClr>
                </a:solidFill>
              </a:rPr>
              <a:t>false</a:t>
            </a:r>
            <a:r>
              <a:rPr lang="en-US" dirty="0" smtClean="0">
                <a:solidFill>
                  <a:schemeClr val="accent6">
                    <a:lumMod val="75000"/>
                  </a:schemeClr>
                </a:solidFill>
              </a:rPr>
              <a:t>, then </a:t>
            </a:r>
            <a:r>
              <a:rPr lang="en-US" i="1" dirty="0" smtClean="0">
                <a:solidFill>
                  <a:schemeClr val="accent6">
                    <a:lumMod val="75000"/>
                  </a:schemeClr>
                </a:solidFill>
              </a:rPr>
              <a:t>Pi</a:t>
            </a:r>
            <a:r>
              <a:rPr lang="en-US" dirty="0" smtClean="0">
                <a:solidFill>
                  <a:schemeClr val="accent6">
                    <a:lumMod val="75000"/>
                  </a:schemeClr>
                </a:solidFill>
              </a:rPr>
              <a:t> is deadlocked.</a:t>
            </a:r>
          </a:p>
          <a:p>
            <a:pPr lvl="2"/>
            <a:endParaRPr lang="en-US" dirty="0" smtClean="0"/>
          </a:p>
          <a:p>
            <a:pPr lvl="1" algn="ctr">
              <a:buFont typeface="Wingdings" panose="05000000000000000000" pitchFamily="2" charset="2"/>
              <a:buNone/>
            </a:pPr>
            <a:r>
              <a:rPr lang="en-US" sz="2800" dirty="0" smtClean="0"/>
              <a:t>Algorithm requires an order of m </a:t>
            </a:r>
            <a:r>
              <a:rPr lang="en-US" sz="2800" b="1" dirty="0" smtClean="0">
                <a:sym typeface="Symbol" panose="05050102010706020507" pitchFamily="18" charset="2"/>
              </a:rPr>
              <a:t> </a:t>
            </a:r>
            <a:r>
              <a:rPr lang="en-US" sz="2800" dirty="0" smtClean="0">
                <a:sym typeface="Symbol" panose="05050102010706020507" pitchFamily="18" charset="2"/>
              </a:rPr>
              <a:t>(n^2) operations to detect whether the system is in a deadlocked state.</a:t>
            </a:r>
            <a:endParaRPr lang="en-US" sz="2800" dirty="0" smtClean="0"/>
          </a:p>
        </p:txBody>
      </p:sp>
    </p:spTree>
    <p:extLst>
      <p:ext uri="{BB962C8B-B14F-4D97-AF65-F5344CB8AC3E}">
        <p14:creationId xmlns:p14="http://schemas.microsoft.com/office/powerpoint/2010/main" val="4195902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a:xfrm>
            <a:off x="1452778" y="1391454"/>
            <a:ext cx="10515600" cy="4351338"/>
          </a:xfrm>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13425262"/>
              </p:ext>
            </p:extLst>
          </p:nvPr>
        </p:nvGraphicFramePr>
        <p:xfrm>
          <a:off x="2202872" y="1411068"/>
          <a:ext cx="2560320" cy="15138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07858563"/>
              </p:ext>
            </p:extLst>
          </p:nvPr>
        </p:nvGraphicFramePr>
        <p:xfrm>
          <a:off x="7613072" y="1411068"/>
          <a:ext cx="2560320" cy="15138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1"/>
                  </a:ext>
                </a:extLst>
              </a:tr>
            </a:tbl>
          </a:graphicData>
        </a:graphic>
      </p:graphicFrame>
      <p:sp>
        <p:nvSpPr>
          <p:cNvPr id="4" name="TextBox 3"/>
          <p:cNvSpPr txBox="1"/>
          <p:nvPr/>
        </p:nvSpPr>
        <p:spPr>
          <a:xfrm>
            <a:off x="6979660" y="1787604"/>
            <a:ext cx="633412" cy="461665"/>
          </a:xfrm>
          <a:prstGeom prst="rect">
            <a:avLst/>
          </a:prstGeom>
          <a:noFill/>
        </p:spPr>
        <p:txBody>
          <a:bodyPr wrap="square" rtlCol="0">
            <a:spAutoFit/>
          </a:bodyPr>
          <a:lstStyle/>
          <a:p>
            <a:r>
              <a:rPr lang="en-US" sz="2400" dirty="0"/>
              <a:t>A =</a:t>
            </a:r>
          </a:p>
        </p:txBody>
      </p:sp>
      <p:graphicFrame>
        <p:nvGraphicFramePr>
          <p:cNvPr id="13" name="Table 12"/>
          <p:cNvGraphicFramePr>
            <a:graphicFrameLocks noGrp="1"/>
          </p:cNvGraphicFramePr>
          <p:nvPr>
            <p:extLst>
              <p:ext uri="{D42A27DB-BD31-4B8C-83A1-F6EECF244321}">
                <p14:modId xmlns:p14="http://schemas.microsoft.com/office/powerpoint/2010/main" val="3886783902"/>
              </p:ext>
            </p:extLst>
          </p:nvPr>
        </p:nvGraphicFramePr>
        <p:xfrm>
          <a:off x="2202872" y="3683972"/>
          <a:ext cx="3200400" cy="2527696"/>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1"/>
                  </a:ext>
                </a:extLst>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2"/>
                  </a:ext>
                </a:extLst>
              </a:tr>
              <a:tr h="506928">
                <a:tc>
                  <a:txBody>
                    <a:bodyPr/>
                    <a:lstStyle/>
                    <a:p>
                      <a:pPr algn="ctr"/>
                      <a:r>
                        <a:rPr lang="en-US" dirty="0" smtClean="0"/>
                        <a:t>P3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3"/>
                  </a:ext>
                </a:extLst>
              </a:tr>
            </a:tbl>
          </a:graphicData>
        </a:graphic>
      </p:graphicFrame>
      <p:sp>
        <p:nvSpPr>
          <p:cNvPr id="14" name="TextBox 13"/>
          <p:cNvSpPr txBox="1"/>
          <p:nvPr/>
        </p:nvSpPr>
        <p:spPr>
          <a:xfrm>
            <a:off x="1631372" y="4052580"/>
            <a:ext cx="633412" cy="461665"/>
          </a:xfrm>
          <a:prstGeom prst="rect">
            <a:avLst/>
          </a:prstGeom>
          <a:noFill/>
        </p:spPr>
        <p:txBody>
          <a:bodyPr wrap="square" rtlCol="0">
            <a:spAutoFit/>
          </a:bodyPr>
          <a:lstStyle/>
          <a:p>
            <a:r>
              <a:rPr lang="en-US" sz="2400" dirty="0"/>
              <a:t>C =</a:t>
            </a:r>
          </a:p>
        </p:txBody>
      </p:sp>
      <p:sp>
        <p:nvSpPr>
          <p:cNvPr id="16" name="TextBox 15"/>
          <p:cNvSpPr txBox="1"/>
          <p:nvPr/>
        </p:nvSpPr>
        <p:spPr>
          <a:xfrm>
            <a:off x="6393872" y="4125932"/>
            <a:ext cx="633412" cy="461665"/>
          </a:xfrm>
          <a:prstGeom prst="rect">
            <a:avLst/>
          </a:prstGeom>
          <a:noFill/>
        </p:spPr>
        <p:txBody>
          <a:bodyPr wrap="square" rtlCol="0">
            <a:spAutoFit/>
          </a:bodyPr>
          <a:lstStyle/>
          <a:p>
            <a:r>
              <a:rPr lang="en-US" sz="2400" dirty="0"/>
              <a:t>R =</a:t>
            </a:r>
          </a:p>
        </p:txBody>
      </p:sp>
      <p:graphicFrame>
        <p:nvGraphicFramePr>
          <p:cNvPr id="17" name="Table 16"/>
          <p:cNvGraphicFramePr>
            <a:graphicFrameLocks noGrp="1"/>
          </p:cNvGraphicFramePr>
          <p:nvPr>
            <p:extLst>
              <p:ext uri="{D42A27DB-BD31-4B8C-83A1-F6EECF244321}">
                <p14:modId xmlns:p14="http://schemas.microsoft.com/office/powerpoint/2010/main" val="2686004526"/>
              </p:ext>
            </p:extLst>
          </p:nvPr>
        </p:nvGraphicFramePr>
        <p:xfrm>
          <a:off x="7046334" y="3673812"/>
          <a:ext cx="3200400" cy="2527696"/>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1"/>
                  </a:ext>
                </a:extLst>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2"/>
                  </a:ext>
                </a:extLst>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3"/>
                  </a:ext>
                </a:extLst>
              </a:tr>
            </a:tbl>
          </a:graphicData>
        </a:graphic>
      </p:graphicFrame>
      <p:sp>
        <p:nvSpPr>
          <p:cNvPr id="5" name="TextBox 4"/>
          <p:cNvSpPr txBox="1"/>
          <p:nvPr/>
        </p:nvSpPr>
        <p:spPr>
          <a:xfrm>
            <a:off x="2202872" y="2935068"/>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7613072" y="2935069"/>
            <a:ext cx="2514600" cy="646331"/>
          </a:xfrm>
          <a:prstGeom prst="rect">
            <a:avLst/>
          </a:prstGeom>
          <a:noFill/>
        </p:spPr>
        <p:txBody>
          <a:bodyPr wrap="square" rtlCol="0">
            <a:spAutoFit/>
          </a:bodyPr>
          <a:lstStyle/>
          <a:p>
            <a:r>
              <a:rPr lang="en-US" dirty="0"/>
              <a:t>no of resources that are available (free)</a:t>
            </a:r>
          </a:p>
        </p:txBody>
      </p:sp>
      <p:sp>
        <p:nvSpPr>
          <p:cNvPr id="19" name="TextBox 18"/>
          <p:cNvSpPr txBox="1"/>
          <p:nvPr/>
        </p:nvSpPr>
        <p:spPr>
          <a:xfrm>
            <a:off x="2202872" y="6211669"/>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7046336" y="6211669"/>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7053956" y="4702908"/>
            <a:ext cx="3157536" cy="4572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ounded Rectangle 21"/>
          <p:cNvSpPr/>
          <p:nvPr/>
        </p:nvSpPr>
        <p:spPr>
          <a:xfrm>
            <a:off x="7056812" y="5208256"/>
            <a:ext cx="3157536" cy="4572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ounded Rectangle 22"/>
          <p:cNvSpPr/>
          <p:nvPr/>
        </p:nvSpPr>
        <p:spPr>
          <a:xfrm>
            <a:off x="7056812" y="5716368"/>
            <a:ext cx="3157536" cy="4572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9768974" y="4783964"/>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9127024" y="528722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Oval 25"/>
          <p:cNvSpPr/>
          <p:nvPr/>
        </p:nvSpPr>
        <p:spPr>
          <a:xfrm>
            <a:off x="9778268" y="5286117"/>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Arrow Connector 5"/>
          <p:cNvCxnSpPr/>
          <p:nvPr/>
        </p:nvCxnSpPr>
        <p:spPr>
          <a:xfrm flipH="1">
            <a:off x="3269672" y="2706468"/>
            <a:ext cx="4495800" cy="3124200"/>
          </a:xfrm>
          <a:prstGeom prst="straightConnector1">
            <a:avLst/>
          </a:prstGeom>
          <a:ln w="381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3882037" y="2764931"/>
            <a:ext cx="4495800" cy="3124200"/>
          </a:xfrm>
          <a:prstGeom prst="straightConnector1">
            <a:avLst/>
          </a:prstGeom>
          <a:ln w="38100">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5803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6" grpId="0"/>
      <p:bldP spid="5" grpId="0"/>
      <p:bldP spid="18" grpId="0"/>
      <p:bldP spid="19" grpId="0"/>
      <p:bldP spid="20" grpId="0"/>
      <p:bldP spid="21" grpId="0" animBg="1"/>
      <p:bldP spid="22" grpId="0" animBg="1"/>
      <p:bldP spid="23" grpId="0" animBg="1"/>
      <p:bldP spid="24" grpId="0" animBg="1"/>
      <p:bldP spid="25" grpId="0" animBg="1"/>
      <p:bldP spid="2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a:xfrm>
            <a:off x="1535906" y="1696255"/>
            <a:ext cx="10515600" cy="4351338"/>
          </a:xfrm>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75480764"/>
              </p:ext>
            </p:extLst>
          </p:nvPr>
        </p:nvGraphicFramePr>
        <p:xfrm>
          <a:off x="2286000" y="1411068"/>
          <a:ext cx="2560320" cy="15138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45527895"/>
              </p:ext>
            </p:extLst>
          </p:nvPr>
        </p:nvGraphicFramePr>
        <p:xfrm>
          <a:off x="7696200" y="1411068"/>
          <a:ext cx="2560320" cy="15138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1"/>
                  </a:ext>
                </a:extLst>
              </a:tr>
            </a:tbl>
          </a:graphicData>
        </a:graphic>
      </p:graphicFrame>
      <p:sp>
        <p:nvSpPr>
          <p:cNvPr id="4" name="TextBox 3"/>
          <p:cNvSpPr txBox="1"/>
          <p:nvPr/>
        </p:nvSpPr>
        <p:spPr>
          <a:xfrm>
            <a:off x="7062788" y="1787604"/>
            <a:ext cx="633412" cy="461665"/>
          </a:xfrm>
          <a:prstGeom prst="rect">
            <a:avLst/>
          </a:prstGeom>
          <a:noFill/>
        </p:spPr>
        <p:txBody>
          <a:bodyPr wrap="square" rtlCol="0">
            <a:spAutoFit/>
          </a:bodyPr>
          <a:lstStyle/>
          <a:p>
            <a:r>
              <a:rPr lang="en-US" sz="2400" dirty="0"/>
              <a:t>A =</a:t>
            </a:r>
          </a:p>
        </p:txBody>
      </p:sp>
      <p:graphicFrame>
        <p:nvGraphicFramePr>
          <p:cNvPr id="13" name="Table 12"/>
          <p:cNvGraphicFramePr>
            <a:graphicFrameLocks noGrp="1"/>
          </p:cNvGraphicFramePr>
          <p:nvPr>
            <p:extLst>
              <p:ext uri="{D42A27DB-BD31-4B8C-83A1-F6EECF244321}">
                <p14:modId xmlns:p14="http://schemas.microsoft.com/office/powerpoint/2010/main" val="2307040625"/>
              </p:ext>
            </p:extLst>
          </p:nvPr>
        </p:nvGraphicFramePr>
        <p:xfrm>
          <a:off x="2286000" y="3683972"/>
          <a:ext cx="3200400" cy="2527696"/>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1"/>
                  </a:ext>
                </a:extLst>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2"/>
                  </a:ext>
                </a:extLst>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3"/>
                  </a:ext>
                </a:extLst>
              </a:tr>
            </a:tbl>
          </a:graphicData>
        </a:graphic>
      </p:graphicFrame>
      <p:sp>
        <p:nvSpPr>
          <p:cNvPr id="14" name="TextBox 13"/>
          <p:cNvSpPr txBox="1"/>
          <p:nvPr/>
        </p:nvSpPr>
        <p:spPr>
          <a:xfrm>
            <a:off x="1714500" y="4052580"/>
            <a:ext cx="633412" cy="461665"/>
          </a:xfrm>
          <a:prstGeom prst="rect">
            <a:avLst/>
          </a:prstGeom>
          <a:noFill/>
        </p:spPr>
        <p:txBody>
          <a:bodyPr wrap="square" rtlCol="0">
            <a:spAutoFit/>
          </a:bodyPr>
          <a:lstStyle/>
          <a:p>
            <a:r>
              <a:rPr lang="en-US" sz="2400" dirty="0"/>
              <a:t>C =</a:t>
            </a:r>
          </a:p>
        </p:txBody>
      </p:sp>
      <p:sp>
        <p:nvSpPr>
          <p:cNvPr id="16" name="TextBox 15"/>
          <p:cNvSpPr txBox="1"/>
          <p:nvPr/>
        </p:nvSpPr>
        <p:spPr>
          <a:xfrm>
            <a:off x="6477000" y="4125932"/>
            <a:ext cx="633412" cy="461665"/>
          </a:xfrm>
          <a:prstGeom prst="rect">
            <a:avLst/>
          </a:prstGeom>
          <a:noFill/>
        </p:spPr>
        <p:txBody>
          <a:bodyPr wrap="square" rtlCol="0">
            <a:spAutoFit/>
          </a:bodyPr>
          <a:lstStyle/>
          <a:p>
            <a:r>
              <a:rPr lang="en-US" sz="2400" dirty="0"/>
              <a:t>R =</a:t>
            </a:r>
          </a:p>
        </p:txBody>
      </p:sp>
      <p:graphicFrame>
        <p:nvGraphicFramePr>
          <p:cNvPr id="17" name="Table 16"/>
          <p:cNvGraphicFramePr>
            <a:graphicFrameLocks noGrp="1"/>
          </p:cNvGraphicFramePr>
          <p:nvPr>
            <p:extLst>
              <p:ext uri="{D42A27DB-BD31-4B8C-83A1-F6EECF244321}">
                <p14:modId xmlns:p14="http://schemas.microsoft.com/office/powerpoint/2010/main" val="2975162993"/>
              </p:ext>
            </p:extLst>
          </p:nvPr>
        </p:nvGraphicFramePr>
        <p:xfrm>
          <a:off x="7129462" y="3673812"/>
          <a:ext cx="3200400" cy="2527696"/>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1"/>
                  </a:ext>
                </a:extLst>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2"/>
                  </a:ext>
                </a:extLst>
              </a:tr>
              <a:tr h="506928">
                <a:tc>
                  <a:txBody>
                    <a:bodyPr/>
                    <a:lstStyle/>
                    <a:p>
                      <a:pPr algn="ctr"/>
                      <a:r>
                        <a:rPr lang="en-US" dirty="0" smtClean="0"/>
                        <a:t>P3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3"/>
                  </a:ext>
                </a:extLst>
              </a:tr>
            </a:tbl>
          </a:graphicData>
        </a:graphic>
      </p:graphicFrame>
      <p:sp>
        <p:nvSpPr>
          <p:cNvPr id="5" name="TextBox 4"/>
          <p:cNvSpPr txBox="1"/>
          <p:nvPr/>
        </p:nvSpPr>
        <p:spPr>
          <a:xfrm>
            <a:off x="2286000" y="2935068"/>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7696200" y="2935069"/>
            <a:ext cx="2514600" cy="646331"/>
          </a:xfrm>
          <a:prstGeom prst="rect">
            <a:avLst/>
          </a:prstGeom>
          <a:noFill/>
        </p:spPr>
        <p:txBody>
          <a:bodyPr wrap="square" rtlCol="0">
            <a:spAutoFit/>
          </a:bodyPr>
          <a:lstStyle/>
          <a:p>
            <a:r>
              <a:rPr lang="en-US" dirty="0"/>
              <a:t>no of resources that are available (free)</a:t>
            </a:r>
          </a:p>
        </p:txBody>
      </p:sp>
      <p:sp>
        <p:nvSpPr>
          <p:cNvPr id="19" name="TextBox 18"/>
          <p:cNvSpPr txBox="1"/>
          <p:nvPr/>
        </p:nvSpPr>
        <p:spPr>
          <a:xfrm>
            <a:off x="2286000" y="6211669"/>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7129464" y="6211669"/>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2300288" y="5716368"/>
            <a:ext cx="3157536" cy="457200"/>
          </a:xfrm>
          <a:prstGeom prst="roundRect">
            <a:avLst/>
          </a:prstGeom>
          <a:noFill/>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Rounded Rectangle 23"/>
          <p:cNvSpPr/>
          <p:nvPr/>
        </p:nvSpPr>
        <p:spPr>
          <a:xfrm>
            <a:off x="7696200" y="2435690"/>
            <a:ext cx="2566985" cy="457200"/>
          </a:xfrm>
          <a:prstGeom prst="roundRect">
            <a:avLst/>
          </a:prstGeom>
          <a:noFill/>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6" name="Straight Arrow Connector 5"/>
          <p:cNvCxnSpPr>
            <a:endCxn id="24" idx="1"/>
          </p:cNvCxnSpPr>
          <p:nvPr/>
        </p:nvCxnSpPr>
        <p:spPr>
          <a:xfrm flipV="1">
            <a:off x="5443537" y="2664290"/>
            <a:ext cx="2252663" cy="3242578"/>
          </a:xfrm>
          <a:prstGeom prst="straightConnector1">
            <a:avLst/>
          </a:prstGeom>
          <a:ln w="28575">
            <a:solidFill>
              <a:srgbClr val="FF0000"/>
            </a:solidFill>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7420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a:xfrm>
            <a:off x="1627909" y="1571796"/>
            <a:ext cx="10515600" cy="4351338"/>
          </a:xfrm>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27956764"/>
              </p:ext>
            </p:extLst>
          </p:nvPr>
        </p:nvGraphicFramePr>
        <p:xfrm>
          <a:off x="2286000" y="1530927"/>
          <a:ext cx="2560320" cy="15138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48533946"/>
              </p:ext>
            </p:extLst>
          </p:nvPr>
        </p:nvGraphicFramePr>
        <p:xfrm>
          <a:off x="7696200" y="1530927"/>
          <a:ext cx="2560320" cy="15138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1"/>
                  </a:ext>
                </a:extLst>
              </a:tr>
            </a:tbl>
          </a:graphicData>
        </a:graphic>
      </p:graphicFrame>
      <p:sp>
        <p:nvSpPr>
          <p:cNvPr id="4" name="TextBox 3"/>
          <p:cNvSpPr txBox="1"/>
          <p:nvPr/>
        </p:nvSpPr>
        <p:spPr>
          <a:xfrm>
            <a:off x="7062788" y="1907463"/>
            <a:ext cx="633412" cy="461665"/>
          </a:xfrm>
          <a:prstGeom prst="rect">
            <a:avLst/>
          </a:prstGeom>
          <a:noFill/>
        </p:spPr>
        <p:txBody>
          <a:bodyPr wrap="square" rtlCol="0">
            <a:spAutoFit/>
          </a:bodyPr>
          <a:lstStyle/>
          <a:p>
            <a:r>
              <a:rPr lang="en-US" sz="2400" dirty="0"/>
              <a:t>A =</a:t>
            </a:r>
          </a:p>
        </p:txBody>
      </p:sp>
      <p:graphicFrame>
        <p:nvGraphicFramePr>
          <p:cNvPr id="13" name="Table 12"/>
          <p:cNvGraphicFramePr>
            <a:graphicFrameLocks noGrp="1"/>
          </p:cNvGraphicFramePr>
          <p:nvPr>
            <p:extLst>
              <p:ext uri="{D42A27DB-BD31-4B8C-83A1-F6EECF244321}">
                <p14:modId xmlns:p14="http://schemas.microsoft.com/office/powerpoint/2010/main" val="3338854367"/>
              </p:ext>
            </p:extLst>
          </p:nvPr>
        </p:nvGraphicFramePr>
        <p:xfrm>
          <a:off x="2286000" y="3803831"/>
          <a:ext cx="3200400" cy="2527696"/>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1"/>
                  </a:ext>
                </a:extLst>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2"/>
                  </a:ext>
                </a:extLst>
              </a:tr>
              <a:tr h="506928">
                <a:tc>
                  <a:txBody>
                    <a:bodyPr/>
                    <a:lstStyle/>
                    <a:p>
                      <a:pPr algn="ctr"/>
                      <a:r>
                        <a:rPr lang="en-US" strike="sngStrike" dirty="0" smtClean="0"/>
                        <a:t>P3</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extLst>
                  <a:ext uri="{0D108BD9-81ED-4DB2-BD59-A6C34878D82A}">
                    <a16:rowId xmlns:a16="http://schemas.microsoft.com/office/drawing/2014/main" val="10003"/>
                  </a:ext>
                </a:extLst>
              </a:tr>
            </a:tbl>
          </a:graphicData>
        </a:graphic>
      </p:graphicFrame>
      <p:sp>
        <p:nvSpPr>
          <p:cNvPr id="14" name="TextBox 13"/>
          <p:cNvSpPr txBox="1"/>
          <p:nvPr/>
        </p:nvSpPr>
        <p:spPr>
          <a:xfrm>
            <a:off x="1714500" y="4172439"/>
            <a:ext cx="633412" cy="461665"/>
          </a:xfrm>
          <a:prstGeom prst="rect">
            <a:avLst/>
          </a:prstGeom>
          <a:noFill/>
        </p:spPr>
        <p:txBody>
          <a:bodyPr wrap="square" rtlCol="0">
            <a:spAutoFit/>
          </a:bodyPr>
          <a:lstStyle/>
          <a:p>
            <a:r>
              <a:rPr lang="en-US" sz="2400" dirty="0"/>
              <a:t>C =</a:t>
            </a:r>
          </a:p>
        </p:txBody>
      </p:sp>
      <p:sp>
        <p:nvSpPr>
          <p:cNvPr id="16" name="TextBox 15"/>
          <p:cNvSpPr txBox="1"/>
          <p:nvPr/>
        </p:nvSpPr>
        <p:spPr>
          <a:xfrm>
            <a:off x="6477000" y="4245791"/>
            <a:ext cx="633412" cy="461665"/>
          </a:xfrm>
          <a:prstGeom prst="rect">
            <a:avLst/>
          </a:prstGeom>
          <a:noFill/>
        </p:spPr>
        <p:txBody>
          <a:bodyPr wrap="square" rtlCol="0">
            <a:spAutoFit/>
          </a:bodyPr>
          <a:lstStyle/>
          <a:p>
            <a:r>
              <a:rPr lang="en-US" sz="2400" dirty="0"/>
              <a:t>R =</a:t>
            </a:r>
          </a:p>
        </p:txBody>
      </p:sp>
      <p:graphicFrame>
        <p:nvGraphicFramePr>
          <p:cNvPr id="17" name="Table 16"/>
          <p:cNvGraphicFramePr>
            <a:graphicFrameLocks noGrp="1"/>
          </p:cNvGraphicFramePr>
          <p:nvPr>
            <p:extLst>
              <p:ext uri="{D42A27DB-BD31-4B8C-83A1-F6EECF244321}">
                <p14:modId xmlns:p14="http://schemas.microsoft.com/office/powerpoint/2010/main" val="2423716012"/>
              </p:ext>
            </p:extLst>
          </p:nvPr>
        </p:nvGraphicFramePr>
        <p:xfrm>
          <a:off x="7129462" y="3793671"/>
          <a:ext cx="3200400" cy="2527696"/>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1"/>
                  </a:ext>
                </a:extLst>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0002"/>
                  </a:ext>
                </a:extLst>
              </a:tr>
              <a:tr h="506928">
                <a:tc>
                  <a:txBody>
                    <a:bodyPr/>
                    <a:lstStyle/>
                    <a:p>
                      <a:pPr algn="ctr"/>
                      <a:r>
                        <a:rPr lang="en-US" strike="sngStrike" dirty="0" smtClean="0"/>
                        <a:t>P3</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extLst>
                  <a:ext uri="{0D108BD9-81ED-4DB2-BD59-A6C34878D82A}">
                    <a16:rowId xmlns:a16="http://schemas.microsoft.com/office/drawing/2014/main" val="10003"/>
                  </a:ext>
                </a:extLst>
              </a:tr>
            </a:tbl>
          </a:graphicData>
        </a:graphic>
      </p:graphicFrame>
      <p:sp>
        <p:nvSpPr>
          <p:cNvPr id="5" name="TextBox 4"/>
          <p:cNvSpPr txBox="1"/>
          <p:nvPr/>
        </p:nvSpPr>
        <p:spPr>
          <a:xfrm>
            <a:off x="2286000" y="3054927"/>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7696200" y="3054928"/>
            <a:ext cx="2514600" cy="646331"/>
          </a:xfrm>
          <a:prstGeom prst="rect">
            <a:avLst/>
          </a:prstGeom>
          <a:noFill/>
        </p:spPr>
        <p:txBody>
          <a:bodyPr wrap="square" rtlCol="0">
            <a:spAutoFit/>
          </a:bodyPr>
          <a:lstStyle/>
          <a:p>
            <a:r>
              <a:rPr lang="en-US" dirty="0"/>
              <a:t>no of resources that are available (free)</a:t>
            </a:r>
          </a:p>
        </p:txBody>
      </p:sp>
      <p:sp>
        <p:nvSpPr>
          <p:cNvPr id="19" name="TextBox 18"/>
          <p:cNvSpPr txBox="1"/>
          <p:nvPr/>
        </p:nvSpPr>
        <p:spPr>
          <a:xfrm>
            <a:off x="2286000" y="6331528"/>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7129464" y="6331528"/>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7137084" y="4822767"/>
            <a:ext cx="3157536" cy="4572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ounded Rectangle 21"/>
          <p:cNvSpPr/>
          <p:nvPr/>
        </p:nvSpPr>
        <p:spPr>
          <a:xfrm>
            <a:off x="7139940" y="5328115"/>
            <a:ext cx="3157536" cy="4572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9839848" y="4903823"/>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Oval 25"/>
          <p:cNvSpPr/>
          <p:nvPr/>
        </p:nvSpPr>
        <p:spPr>
          <a:xfrm>
            <a:off x="9852102" y="5417127"/>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Left Brace 5"/>
          <p:cNvSpPr/>
          <p:nvPr/>
        </p:nvSpPr>
        <p:spPr>
          <a:xfrm>
            <a:off x="6799935" y="4822767"/>
            <a:ext cx="308573" cy="962548"/>
          </a:xfrm>
          <a:prstGeom prst="leftBrace">
            <a:avLst/>
          </a:prstGeom>
          <a:ln w="28575">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7" name="TextBox 6"/>
          <p:cNvSpPr txBox="1"/>
          <p:nvPr/>
        </p:nvSpPr>
        <p:spPr>
          <a:xfrm>
            <a:off x="5505450" y="5112327"/>
            <a:ext cx="1259242" cy="369332"/>
          </a:xfrm>
          <a:prstGeom prst="rect">
            <a:avLst/>
          </a:prstGeom>
          <a:noFill/>
        </p:spPr>
        <p:txBody>
          <a:bodyPr wrap="square" rtlCol="0">
            <a:spAutoFit/>
          </a:bodyPr>
          <a:lstStyle/>
          <a:p>
            <a:pPr algn="ctr"/>
            <a:r>
              <a:rPr lang="en-US" dirty="0"/>
              <a:t>DEADLOCK</a:t>
            </a:r>
            <a:endParaRPr lang="en-IN" dirty="0"/>
          </a:p>
        </p:txBody>
      </p:sp>
    </p:spTree>
    <p:extLst>
      <p:ext uri="{BB962C8B-B14F-4D97-AF65-F5344CB8AC3E}">
        <p14:creationId xmlns:p14="http://schemas.microsoft.com/office/powerpoint/2010/main" val="8080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6" grpId="0" animBg="1"/>
      <p:bldP spid="6"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Detection-Algorithm Use</a:t>
            </a:r>
          </a:p>
        </p:txBody>
      </p:sp>
      <p:sp>
        <p:nvSpPr>
          <p:cNvPr id="47107" name="Rectangle 3"/>
          <p:cNvSpPr>
            <a:spLocks noGrp="1" noChangeArrowheads="1"/>
          </p:cNvSpPr>
          <p:nvPr>
            <p:ph type="body" idx="1"/>
          </p:nvPr>
        </p:nvSpPr>
        <p:spPr/>
        <p:txBody>
          <a:bodyPr/>
          <a:lstStyle/>
          <a:p>
            <a:pPr marL="57150" indent="-285750"/>
            <a:r>
              <a:rPr lang="en-US" sz="2600" dirty="0"/>
              <a:t>When, and how often to invoke depends on:</a:t>
            </a:r>
          </a:p>
          <a:p>
            <a:pPr marL="800100" lvl="1" indent="-228600"/>
            <a:r>
              <a:rPr lang="en-US" dirty="0"/>
              <a:t>How often a deadlock is likely to occur?</a:t>
            </a:r>
          </a:p>
          <a:p>
            <a:pPr marL="800100" lvl="1" indent="-228600"/>
            <a:r>
              <a:rPr lang="en-US" dirty="0"/>
              <a:t>How many processes will need to be rolled back?</a:t>
            </a:r>
          </a:p>
          <a:p>
            <a:pPr marL="1200150" lvl="2"/>
            <a:r>
              <a:rPr lang="en-US" dirty="0"/>
              <a:t>One for each disjoint cycle</a:t>
            </a:r>
          </a:p>
          <a:p>
            <a:pPr marL="57150" indent="-285750"/>
            <a:r>
              <a:rPr lang="en-US" sz="2600" dirty="0"/>
              <a:t>How often -- </a:t>
            </a:r>
          </a:p>
          <a:p>
            <a:pPr marL="800100" lvl="1" indent="-228600"/>
            <a:r>
              <a:rPr lang="en-US" dirty="0"/>
              <a:t>Every time a request for allocation cannot be granted immediately </a:t>
            </a:r>
          </a:p>
          <a:p>
            <a:pPr marL="1200150" lvl="2"/>
            <a:r>
              <a:rPr lang="en-US" dirty="0"/>
              <a:t>Allows us to detect set of deadlocked processes and process that </a:t>
            </a:r>
            <a:r>
              <a:rPr lang="ja-JP" altLang="en-US" dirty="0"/>
              <a:t>“</a:t>
            </a:r>
            <a:r>
              <a:rPr lang="en-US" altLang="ja-JP" dirty="0"/>
              <a:t>caused</a:t>
            </a:r>
            <a:r>
              <a:rPr lang="ja-JP" altLang="en-US" dirty="0"/>
              <a:t>”</a:t>
            </a:r>
            <a:r>
              <a:rPr lang="en-US" altLang="ja-JP" dirty="0"/>
              <a:t> deadlock.  Extra overhead.</a:t>
            </a:r>
          </a:p>
          <a:p>
            <a:pPr marL="1200150" lvl="2"/>
            <a:r>
              <a:rPr lang="en-US" dirty="0"/>
              <a:t>Every hour or whenever CPU utilization drops.  </a:t>
            </a:r>
          </a:p>
          <a:p>
            <a:pPr marL="800100" lvl="1" indent="-228600"/>
            <a:r>
              <a:rPr lang="en-US" dirty="0"/>
              <a:t>With arbitrary invocation there may be many cycles in the resource graph and we would not be able to tell which of the many deadlocked processes </a:t>
            </a:r>
            <a:r>
              <a:rPr lang="ja-JP" altLang="en-US" dirty="0"/>
              <a:t>“</a:t>
            </a:r>
            <a:r>
              <a:rPr lang="en-US" altLang="ja-JP" dirty="0"/>
              <a:t>caused</a:t>
            </a:r>
            <a:r>
              <a:rPr lang="ja-JP" altLang="en-US" dirty="0"/>
              <a:t>”</a:t>
            </a:r>
            <a:r>
              <a:rPr lang="en-US" altLang="ja-JP" dirty="0"/>
              <a:t> the deadlock.</a:t>
            </a:r>
            <a:endParaRPr lang="en-US" dirty="0"/>
          </a:p>
        </p:txBody>
      </p:sp>
    </p:spTree>
    <p:extLst>
      <p:ext uri="{BB962C8B-B14F-4D97-AF65-F5344CB8AC3E}">
        <p14:creationId xmlns:p14="http://schemas.microsoft.com/office/powerpoint/2010/main" val="1264693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IN" dirty="0"/>
              <a:t>Recovery through </a:t>
            </a:r>
            <a:r>
              <a:rPr lang="en-IN" dirty="0" smtClean="0"/>
              <a:t>pre-emption</a:t>
            </a:r>
          </a:p>
          <a:p>
            <a:pPr lvl="1"/>
            <a:r>
              <a:rPr lang="en-IN" dirty="0"/>
              <a:t>In </a:t>
            </a:r>
            <a:r>
              <a:rPr lang="en-IN" dirty="0" smtClean="0"/>
              <a:t>this method resources are temporarily taken </a:t>
            </a:r>
            <a:r>
              <a:rPr lang="en-IN" dirty="0"/>
              <a:t>away from its current owner and give it to another process</a:t>
            </a:r>
            <a:r>
              <a:rPr lang="en-IN" dirty="0" smtClean="0"/>
              <a:t>.</a:t>
            </a:r>
          </a:p>
          <a:p>
            <a:pPr lvl="1"/>
            <a:r>
              <a:rPr lang="en-IN" dirty="0"/>
              <a:t>The ability to take a resource away from a process, have another process use it, and then give it back without the process noticing it is highly dependent on the nature of the resource</a:t>
            </a:r>
            <a:r>
              <a:rPr lang="en-IN" dirty="0" smtClean="0"/>
              <a:t>.</a:t>
            </a:r>
          </a:p>
          <a:p>
            <a:pPr lvl="1"/>
            <a:r>
              <a:rPr lang="en-IN" dirty="0"/>
              <a:t>Recovering this way is frequently difficult or impossible. </a:t>
            </a:r>
          </a:p>
          <a:p>
            <a:endParaRPr lang="en-US" dirty="0"/>
          </a:p>
        </p:txBody>
      </p:sp>
      <p:sp>
        <p:nvSpPr>
          <p:cNvPr id="4" name="Oval 3"/>
          <p:cNvSpPr/>
          <p:nvPr/>
        </p:nvSpPr>
        <p:spPr>
          <a:xfrm>
            <a:off x="9606458" y="4329113"/>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5" name="Oval 4"/>
          <p:cNvSpPr/>
          <p:nvPr/>
        </p:nvSpPr>
        <p:spPr>
          <a:xfrm>
            <a:off x="9606457" y="5891213"/>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6" name="Rectangle 5"/>
          <p:cNvSpPr/>
          <p:nvPr/>
        </p:nvSpPr>
        <p:spPr>
          <a:xfrm>
            <a:off x="8458203" y="5167313"/>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a:t>
            </a:r>
          </a:p>
        </p:txBody>
      </p:sp>
      <p:sp>
        <p:nvSpPr>
          <p:cNvPr id="7" name="Rectangle 6"/>
          <p:cNvSpPr/>
          <p:nvPr/>
        </p:nvSpPr>
        <p:spPr>
          <a:xfrm>
            <a:off x="10515603" y="5167313"/>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R2</a:t>
            </a:r>
          </a:p>
        </p:txBody>
      </p:sp>
      <p:cxnSp>
        <p:nvCxnSpPr>
          <p:cNvPr id="8" name="Curved Connector 7"/>
          <p:cNvCxnSpPr>
            <a:stCxn id="7" idx="2"/>
            <a:endCxn id="5" idx="6"/>
          </p:cNvCxnSpPr>
          <p:nvPr/>
        </p:nvCxnSpPr>
        <p:spPr>
          <a:xfrm rot="5400000">
            <a:off x="10296527" y="5653087"/>
            <a:ext cx="438150" cy="60960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6" idx="0"/>
            <a:endCxn id="4" idx="2"/>
          </p:cNvCxnSpPr>
          <p:nvPr/>
        </p:nvCxnSpPr>
        <p:spPr>
          <a:xfrm rot="5400000" flipH="1" flipV="1">
            <a:off x="8908505" y="4469361"/>
            <a:ext cx="552450" cy="84345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4" idx="6"/>
            <a:endCxn id="7" idx="0"/>
          </p:cNvCxnSpPr>
          <p:nvPr/>
        </p:nvCxnSpPr>
        <p:spPr>
          <a:xfrm>
            <a:off x="10210803" y="4614863"/>
            <a:ext cx="609601" cy="5524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18486" y="4462465"/>
            <a:ext cx="566244" cy="307777"/>
          </a:xfrm>
          <a:prstGeom prst="rect">
            <a:avLst/>
          </a:prstGeom>
          <a:noFill/>
        </p:spPr>
        <p:txBody>
          <a:bodyPr wrap="square" rtlCol="0">
            <a:spAutoFit/>
          </a:bodyPr>
          <a:lstStyle/>
          <a:p>
            <a:r>
              <a:rPr lang="en-US" sz="1400" dirty="0"/>
              <a:t>Hold</a:t>
            </a:r>
          </a:p>
        </p:txBody>
      </p:sp>
      <p:sp>
        <p:nvSpPr>
          <p:cNvPr id="13" name="TextBox 12"/>
          <p:cNvSpPr txBox="1"/>
          <p:nvPr/>
        </p:nvSpPr>
        <p:spPr>
          <a:xfrm>
            <a:off x="10558959" y="5983487"/>
            <a:ext cx="566244" cy="307777"/>
          </a:xfrm>
          <a:prstGeom prst="rect">
            <a:avLst/>
          </a:prstGeom>
          <a:noFill/>
        </p:spPr>
        <p:txBody>
          <a:bodyPr wrap="square" rtlCol="0">
            <a:spAutoFit/>
          </a:bodyPr>
          <a:lstStyle/>
          <a:p>
            <a:r>
              <a:rPr lang="en-US" sz="1400" dirty="0"/>
              <a:t>Hold</a:t>
            </a:r>
          </a:p>
        </p:txBody>
      </p:sp>
      <p:sp>
        <p:nvSpPr>
          <p:cNvPr id="15" name="TextBox 14"/>
          <p:cNvSpPr txBox="1"/>
          <p:nvPr/>
        </p:nvSpPr>
        <p:spPr>
          <a:xfrm>
            <a:off x="10515601" y="4478239"/>
            <a:ext cx="838199" cy="307777"/>
          </a:xfrm>
          <a:prstGeom prst="rect">
            <a:avLst/>
          </a:prstGeom>
          <a:noFill/>
        </p:spPr>
        <p:txBody>
          <a:bodyPr wrap="square" rtlCol="0">
            <a:spAutoFit/>
          </a:bodyPr>
          <a:lstStyle/>
          <a:p>
            <a:r>
              <a:rPr lang="en-US" sz="1400" dirty="0"/>
              <a:t>Request</a:t>
            </a:r>
          </a:p>
        </p:txBody>
      </p:sp>
      <p:cxnSp>
        <p:nvCxnSpPr>
          <p:cNvPr id="19" name="Curved Connector 18"/>
          <p:cNvCxnSpPr>
            <a:stCxn id="7" idx="0"/>
            <a:endCxn id="4" idx="6"/>
          </p:cNvCxnSpPr>
          <p:nvPr/>
        </p:nvCxnSpPr>
        <p:spPr>
          <a:xfrm rot="16200000" flipV="1">
            <a:off x="10239378" y="4586288"/>
            <a:ext cx="552450" cy="609601"/>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632529" y="4646164"/>
            <a:ext cx="566244" cy="307777"/>
          </a:xfrm>
          <a:prstGeom prst="rect">
            <a:avLst/>
          </a:prstGeom>
          <a:noFill/>
        </p:spPr>
        <p:txBody>
          <a:bodyPr wrap="square" rtlCol="0">
            <a:spAutoFit/>
          </a:bodyPr>
          <a:lstStyle/>
          <a:p>
            <a:r>
              <a:rPr lang="en-US" sz="1400" dirty="0"/>
              <a:t>Hold</a:t>
            </a:r>
          </a:p>
        </p:txBody>
      </p:sp>
    </p:spTree>
    <p:extLst>
      <p:ext uri="{BB962C8B-B14F-4D97-AF65-F5344CB8AC3E}">
        <p14:creationId xmlns:p14="http://schemas.microsoft.com/office/powerpoint/2010/main" val="284059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p:bldP spid="13" grpId="0"/>
      <p:bldP spid="13" grpId="1"/>
      <p:bldP spid="15" grpId="0"/>
      <p:bldP spid="15" grpId="1"/>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 (</a:t>
            </a:r>
            <a:r>
              <a:rPr lang="en-US" dirty="0" err="1" smtClean="0"/>
              <a:t>cont</a:t>
            </a:r>
            <a:r>
              <a:rPr lang="en-US" dirty="0" smtClean="0"/>
              <a:t>…)</a:t>
            </a:r>
            <a:endParaRPr lang="en-US" dirty="0"/>
          </a:p>
        </p:txBody>
      </p:sp>
      <p:sp>
        <p:nvSpPr>
          <p:cNvPr id="3" name="Content Placeholder 2"/>
          <p:cNvSpPr>
            <a:spLocks noGrp="1"/>
          </p:cNvSpPr>
          <p:nvPr>
            <p:ph idx="1"/>
          </p:nvPr>
        </p:nvSpPr>
        <p:spPr>
          <a:xfrm>
            <a:off x="838200" y="1499480"/>
            <a:ext cx="10515600" cy="4351338"/>
          </a:xfrm>
        </p:spPr>
        <p:txBody>
          <a:bodyPr>
            <a:normAutofit/>
          </a:bodyPr>
          <a:lstStyle/>
          <a:p>
            <a:pPr marL="457200" indent="-457200">
              <a:buFont typeface="+mj-lt"/>
              <a:buAutoNum type="arabicPeriod" startAt="2"/>
            </a:pPr>
            <a:r>
              <a:rPr lang="en-IN" dirty="0" smtClean="0"/>
              <a:t>Recovery </a:t>
            </a:r>
            <a:r>
              <a:rPr lang="en-IN" dirty="0"/>
              <a:t>through rollback</a:t>
            </a:r>
          </a:p>
          <a:p>
            <a:pPr lvl="1"/>
            <a:r>
              <a:rPr lang="en-IN" dirty="0" smtClean="0"/>
              <a:t>PCB (Process Control Block) and resource state are periodically saved at “checkpoint”.</a:t>
            </a:r>
          </a:p>
          <a:p>
            <a:pPr lvl="1"/>
            <a:r>
              <a:rPr lang="en-US" dirty="0" smtClean="0"/>
              <a:t>When deadlock is detected, </a:t>
            </a:r>
            <a:r>
              <a:rPr lang="en-US" dirty="0"/>
              <a:t>rollback </a:t>
            </a:r>
            <a:r>
              <a:rPr lang="en-US" dirty="0" smtClean="0"/>
              <a:t>the preempted process </a:t>
            </a:r>
            <a:r>
              <a:rPr lang="en-US" dirty="0"/>
              <a:t>up to the previous safe </a:t>
            </a:r>
            <a:r>
              <a:rPr lang="en-US" dirty="0" smtClean="0"/>
              <a:t>state before it acquired that resource.</a:t>
            </a:r>
          </a:p>
          <a:p>
            <a:pPr lvl="1"/>
            <a:r>
              <a:rPr lang="en-US" dirty="0" smtClean="0"/>
              <a:t>Discard the resource manipulation that occurred after that checkpoint.</a:t>
            </a:r>
          </a:p>
          <a:p>
            <a:pPr lvl="1"/>
            <a:r>
              <a:rPr lang="en-US" dirty="0" smtClean="0"/>
              <a:t>Start the process after it is determined it can run again.</a:t>
            </a:r>
            <a:endParaRPr lang="en-IN" dirty="0"/>
          </a:p>
        </p:txBody>
      </p:sp>
      <p:cxnSp>
        <p:nvCxnSpPr>
          <p:cNvPr id="5" name="Straight Connector 4"/>
          <p:cNvCxnSpPr/>
          <p:nvPr/>
        </p:nvCxnSpPr>
        <p:spPr>
          <a:xfrm>
            <a:off x="3138054" y="4986901"/>
            <a:ext cx="685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814454" y="4758301"/>
            <a:ext cx="0" cy="1476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38454" y="4758301"/>
            <a:ext cx="0" cy="1476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598054" y="44469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11" name="Rectangle 10"/>
          <p:cNvSpPr/>
          <p:nvPr/>
        </p:nvSpPr>
        <p:spPr>
          <a:xfrm>
            <a:off x="4112612" y="6234301"/>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a:p>
            <a:pPr algn="ctr"/>
            <a:r>
              <a:rPr lang="en-US" dirty="0">
                <a:solidFill>
                  <a:schemeClr val="tx1"/>
                </a:solidFill>
              </a:rPr>
              <a:t>Checkpoints</a:t>
            </a:r>
            <a:endParaRPr lang="en-IN" dirty="0">
              <a:solidFill>
                <a:schemeClr val="tx1"/>
              </a:solidFill>
            </a:endParaRPr>
          </a:p>
        </p:txBody>
      </p:sp>
      <p:sp>
        <p:nvSpPr>
          <p:cNvPr id="19" name="Rectangle 18"/>
          <p:cNvSpPr/>
          <p:nvPr/>
        </p:nvSpPr>
        <p:spPr>
          <a:xfrm>
            <a:off x="5636612" y="6276600"/>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Second</a:t>
            </a:r>
          </a:p>
          <a:p>
            <a:pPr algn="ctr"/>
            <a:r>
              <a:rPr lang="en-US" dirty="0">
                <a:solidFill>
                  <a:schemeClr val="tx1"/>
                </a:solidFill>
              </a:rPr>
              <a:t>Checkpoints</a:t>
            </a:r>
            <a:endParaRPr lang="en-IN" dirty="0">
              <a:solidFill>
                <a:schemeClr val="tx1"/>
              </a:solidFill>
            </a:endParaRPr>
          </a:p>
        </p:txBody>
      </p:sp>
      <p:sp>
        <p:nvSpPr>
          <p:cNvPr id="20" name="Oval 19"/>
          <p:cNvSpPr/>
          <p:nvPr/>
        </p:nvSpPr>
        <p:spPr>
          <a:xfrm>
            <a:off x="4544454" y="44535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21" name="Oval 20"/>
          <p:cNvSpPr/>
          <p:nvPr/>
        </p:nvSpPr>
        <p:spPr>
          <a:xfrm>
            <a:off x="6068454" y="44331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22" name="TextBox 21"/>
          <p:cNvSpPr txBox="1"/>
          <p:nvPr/>
        </p:nvSpPr>
        <p:spPr>
          <a:xfrm>
            <a:off x="4525696" y="5063101"/>
            <a:ext cx="533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F1</a:t>
            </a:r>
            <a:endParaRPr lang="en-IN" dirty="0"/>
          </a:p>
        </p:txBody>
      </p:sp>
      <p:sp>
        <p:nvSpPr>
          <p:cNvPr id="23" name="TextBox 22"/>
          <p:cNvSpPr txBox="1"/>
          <p:nvPr/>
        </p:nvSpPr>
        <p:spPr>
          <a:xfrm>
            <a:off x="6033654" y="5055703"/>
            <a:ext cx="533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F2</a:t>
            </a:r>
            <a:endParaRPr lang="en-IN" dirty="0"/>
          </a:p>
        </p:txBody>
      </p:sp>
      <p:sp>
        <p:nvSpPr>
          <p:cNvPr id="25" name="Flowchart: Magnetic Disk 24"/>
          <p:cNvSpPr/>
          <p:nvPr/>
        </p:nvSpPr>
        <p:spPr>
          <a:xfrm>
            <a:off x="7786254" y="5240369"/>
            <a:ext cx="609600" cy="5085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en-IN" dirty="0"/>
          </a:p>
        </p:txBody>
      </p:sp>
      <p:cxnSp>
        <p:nvCxnSpPr>
          <p:cNvPr id="27" name="Straight Arrow Connector 26"/>
          <p:cNvCxnSpPr>
            <a:stCxn id="25" idx="1"/>
          </p:cNvCxnSpPr>
          <p:nvPr/>
        </p:nvCxnSpPr>
        <p:spPr>
          <a:xfrm flipV="1">
            <a:off x="8091054" y="4993501"/>
            <a:ext cx="0" cy="246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833504" y="60885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29" name="Flowchart: Magnetic Disk 28"/>
          <p:cNvSpPr/>
          <p:nvPr/>
        </p:nvSpPr>
        <p:spPr>
          <a:xfrm>
            <a:off x="5271654" y="5170769"/>
            <a:ext cx="609600" cy="5085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en-IN" dirty="0"/>
          </a:p>
        </p:txBody>
      </p:sp>
      <p:cxnSp>
        <p:nvCxnSpPr>
          <p:cNvPr id="30" name="Straight Arrow Connector 29"/>
          <p:cNvCxnSpPr>
            <a:stCxn id="29" idx="1"/>
          </p:cNvCxnSpPr>
          <p:nvPr/>
        </p:nvCxnSpPr>
        <p:spPr>
          <a:xfrm flipV="1">
            <a:off x="5576454" y="4688701"/>
            <a:ext cx="0" cy="4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5" idx="3"/>
          </p:cNvCxnSpPr>
          <p:nvPr/>
        </p:nvCxnSpPr>
        <p:spPr>
          <a:xfrm flipH="1" flipV="1">
            <a:off x="8091054" y="5748901"/>
            <a:ext cx="6350" cy="33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449496" y="4148701"/>
            <a:ext cx="745524" cy="21443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p:cNvCxnSpPr>
            <a:stCxn id="25" idx="3"/>
            <a:endCxn id="28" idx="0"/>
          </p:cNvCxnSpPr>
          <p:nvPr/>
        </p:nvCxnSpPr>
        <p:spPr>
          <a:xfrm>
            <a:off x="8091054" y="5748901"/>
            <a:ext cx="12450" cy="33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552258" y="44535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Tree>
    <p:extLst>
      <p:ext uri="{BB962C8B-B14F-4D97-AF65-F5344CB8AC3E}">
        <p14:creationId xmlns:p14="http://schemas.microsoft.com/office/powerpoint/2010/main" val="55132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grpId="1" nodeType="clickEffect">
                                  <p:stCondLst>
                                    <p:cond delay="0"/>
                                  </p:stCondLst>
                                  <p:childTnLst>
                                    <p:animMotion origin="layout" path="M 3.88889E-6 -1.48148E-6 L 0.21284 -0.00509 " pathEditMode="relative" rAng="0" ptsTypes="AA">
                                      <p:cBhvr>
                                        <p:cTn id="32" dur="2000" fill="hold"/>
                                        <p:tgtEl>
                                          <p:spTgt spid="9"/>
                                        </p:tgtEl>
                                        <p:attrNameLst>
                                          <p:attrName>ppt_x</p:attrName>
                                          <p:attrName>ppt_y</p:attrName>
                                        </p:attrNameLst>
                                      </p:cBhvr>
                                      <p:rCtr x="10642" y="-255"/>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1" nodeType="clickEffect">
                                  <p:stCondLst>
                                    <p:cond delay="0"/>
                                  </p:stCondLst>
                                  <p:childTnLst>
                                    <p:animMotion origin="layout" path="M -3.33333E-6 2.59259E-6 L 0.16667 -0.00116 " pathEditMode="relative" rAng="0" ptsTypes="AA">
                                      <p:cBhvr>
                                        <p:cTn id="42" dur="2000" fill="hold"/>
                                        <p:tgtEl>
                                          <p:spTgt spid="20"/>
                                        </p:tgtEl>
                                        <p:attrNameLst>
                                          <p:attrName>ppt_x</p:attrName>
                                          <p:attrName>ppt_y</p:attrName>
                                        </p:attrNameLst>
                                      </p:cBhvr>
                                      <p:rCtr x="8333" y="-69"/>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1" nodeType="clickEffect">
                                  <p:stCondLst>
                                    <p:cond delay="0"/>
                                  </p:stCondLst>
                                  <p:childTnLst>
                                    <p:animMotion origin="layout" path="M 0 1.85185E-6 L 0.19618 0.00139 " pathEditMode="relative" rAng="0" ptsTypes="AA">
                                      <p:cBhvr>
                                        <p:cTn id="60" dur="2000" fill="hold"/>
                                        <p:tgtEl>
                                          <p:spTgt spid="21"/>
                                        </p:tgtEl>
                                        <p:attrNameLst>
                                          <p:attrName>ppt_x</p:attrName>
                                          <p:attrName>ppt_y</p:attrName>
                                        </p:attrNameLst>
                                      </p:cBhvr>
                                      <p:rCtr x="9809" y="69"/>
                                    </p:animMotion>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0"/>
                                        </p:tgtEl>
                                      </p:cBhvr>
                                    </p:animEffect>
                                    <p:set>
                                      <p:cBhvr>
                                        <p:cTn id="68" dur="1" fill="hold">
                                          <p:stCondLst>
                                            <p:cond delay="499"/>
                                          </p:stCondLst>
                                        </p:cTn>
                                        <p:tgtEl>
                                          <p:spTgt spid="3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27"/>
                                        </p:tgtEl>
                                      </p:cBhvr>
                                    </p:animEffect>
                                    <p:set>
                                      <p:cBhvr>
                                        <p:cTn id="89" dur="1" fill="hold">
                                          <p:stCondLst>
                                            <p:cond delay="499"/>
                                          </p:stCondLst>
                                        </p:cTn>
                                        <p:tgtEl>
                                          <p:spTgt spid="2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2"/>
                                        </p:tgtEl>
                                      </p:cBhvr>
                                    </p:animEffect>
                                    <p:set>
                                      <p:cBhvr>
                                        <p:cTn id="92" dur="1" fill="hold">
                                          <p:stCondLst>
                                            <p:cond delay="499"/>
                                          </p:stCondLst>
                                        </p:cTn>
                                        <p:tgtEl>
                                          <p:spTgt spid="3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2" nodeType="clickEffect">
                                  <p:stCondLst>
                                    <p:cond delay="0"/>
                                  </p:stCondLst>
                                  <p:childTnLst>
                                    <p:animEffect transition="out" filter="fade">
                                      <p:cBhvr>
                                        <p:cTn id="100" dur="500"/>
                                        <p:tgtEl>
                                          <p:spTgt spid="9"/>
                                        </p:tgtEl>
                                      </p:cBhvr>
                                    </p:animEffect>
                                    <p:set>
                                      <p:cBhvr>
                                        <p:cTn id="101" dur="1" fill="hold">
                                          <p:stCondLst>
                                            <p:cond delay="499"/>
                                          </p:stCondLst>
                                        </p:cTn>
                                        <p:tgtEl>
                                          <p:spTgt spid="9"/>
                                        </p:tgtEl>
                                        <p:attrNameLst>
                                          <p:attrName>style.visibility</p:attrName>
                                        </p:attrNameLst>
                                      </p:cBhvr>
                                      <p:to>
                                        <p:strVal val="hidden"/>
                                      </p:to>
                                    </p:set>
                                  </p:childTnLst>
                                </p:cTn>
                              </p:par>
                              <p:par>
                                <p:cTn id="102" presetID="10" presetClass="exit" presetSubtype="0" fill="hold" grpId="2" nodeType="withEffect">
                                  <p:stCondLst>
                                    <p:cond delay="0"/>
                                  </p:stCondLst>
                                  <p:childTnLst>
                                    <p:animEffect transition="out" filter="fade">
                                      <p:cBhvr>
                                        <p:cTn id="103" dur="500"/>
                                        <p:tgtEl>
                                          <p:spTgt spid="20"/>
                                        </p:tgtEl>
                                      </p:cBhvr>
                                    </p:animEffect>
                                    <p:set>
                                      <p:cBhvr>
                                        <p:cTn id="104" dur="1" fill="hold">
                                          <p:stCondLst>
                                            <p:cond delay="499"/>
                                          </p:stCondLst>
                                        </p:cTn>
                                        <p:tgtEl>
                                          <p:spTgt spid="20"/>
                                        </p:tgtEl>
                                        <p:attrNameLst>
                                          <p:attrName>style.visibility</p:attrName>
                                        </p:attrNameLst>
                                      </p:cBhvr>
                                      <p:to>
                                        <p:strVal val="hidden"/>
                                      </p:to>
                                    </p:set>
                                  </p:childTnLst>
                                </p:cTn>
                              </p:par>
                              <p:par>
                                <p:cTn id="105" presetID="10" presetClass="exit" presetSubtype="0" fill="hold" grpId="2" nodeType="withEffect">
                                  <p:stCondLst>
                                    <p:cond delay="0"/>
                                  </p:stCondLst>
                                  <p:childTnLst>
                                    <p:animEffect transition="out" filter="fade">
                                      <p:cBhvr>
                                        <p:cTn id="106" dur="500"/>
                                        <p:tgtEl>
                                          <p:spTgt spid="21"/>
                                        </p:tgtEl>
                                      </p:cBhvr>
                                    </p:animEffect>
                                    <p:set>
                                      <p:cBhvr>
                                        <p:cTn id="107" dur="1" fill="hold">
                                          <p:stCondLst>
                                            <p:cond delay="499"/>
                                          </p:stCondLst>
                                        </p:cTn>
                                        <p:tgtEl>
                                          <p:spTgt spid="2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1" grpId="0"/>
      <p:bldP spid="19" grpId="0"/>
      <p:bldP spid="20" grpId="0" animBg="1"/>
      <p:bldP spid="20" grpId="1" animBg="1"/>
      <p:bldP spid="20" grpId="2" animBg="1"/>
      <p:bldP spid="21" grpId="0" animBg="1"/>
      <p:bldP spid="21" grpId="1" animBg="1"/>
      <p:bldP spid="21" grpId="2" animBg="1"/>
      <p:bldP spid="22" grpId="0" animBg="1"/>
      <p:bldP spid="23" grpId="0" animBg="1"/>
      <p:bldP spid="25" grpId="0" animBg="1"/>
      <p:bldP spid="28" grpId="0" animBg="1"/>
      <p:bldP spid="29" grpId="0" animBg="1"/>
      <p:bldP spid="29" grpId="1" animBg="1"/>
      <p:bldP spid="34" grpId="0" animBg="1"/>
      <p:bldP spid="3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 (</a:t>
            </a:r>
            <a:r>
              <a:rPr lang="en-US" dirty="0" err="1"/>
              <a:t>cont</a:t>
            </a:r>
            <a:r>
              <a:rPr lang="en-US" dirty="0"/>
              <a:t>…)</a:t>
            </a:r>
          </a:p>
        </p:txBody>
      </p:sp>
      <p:sp>
        <p:nvSpPr>
          <p:cNvPr id="3" name="Content Placeholder 2"/>
          <p:cNvSpPr>
            <a:spLocks noGrp="1"/>
          </p:cNvSpPr>
          <p:nvPr>
            <p:ph idx="1"/>
          </p:nvPr>
        </p:nvSpPr>
        <p:spPr/>
        <p:txBody>
          <a:bodyPr/>
          <a:lstStyle/>
          <a:p>
            <a:pPr marL="457200" indent="-457200">
              <a:buFont typeface="+mj-lt"/>
              <a:buAutoNum type="arabicPeriod" startAt="3"/>
            </a:pPr>
            <a:r>
              <a:rPr lang="en-IN" dirty="0" smtClean="0"/>
              <a:t>Recovery </a:t>
            </a:r>
            <a:r>
              <a:rPr lang="en-IN" dirty="0"/>
              <a:t>through killing </a:t>
            </a:r>
            <a:r>
              <a:rPr lang="en-IN" dirty="0" smtClean="0"/>
              <a:t>processes</a:t>
            </a:r>
          </a:p>
          <a:p>
            <a:pPr lvl="1"/>
            <a:r>
              <a:rPr lang="en-IN" dirty="0"/>
              <a:t>The </a:t>
            </a:r>
            <a:r>
              <a:rPr lang="en-IN" dirty="0" smtClean="0"/>
              <a:t>simplest </a:t>
            </a:r>
            <a:r>
              <a:rPr lang="en-IN" dirty="0"/>
              <a:t>way to break a deadlock is to kill one or more processes.</a:t>
            </a:r>
          </a:p>
          <a:p>
            <a:pPr lvl="2"/>
            <a:r>
              <a:rPr lang="en-US" dirty="0" smtClean="0"/>
              <a:t>Kill all the process involved in deadlock</a:t>
            </a:r>
          </a:p>
          <a:p>
            <a:pPr lvl="2"/>
            <a:r>
              <a:rPr lang="en-US" dirty="0" smtClean="0"/>
              <a:t>Kill process one by one. </a:t>
            </a:r>
          </a:p>
          <a:p>
            <a:pPr lvl="3"/>
            <a:r>
              <a:rPr lang="en-US" dirty="0" smtClean="0"/>
              <a:t>After killing each process check for deadlock</a:t>
            </a:r>
          </a:p>
          <a:p>
            <a:pPr lvl="4"/>
            <a:r>
              <a:rPr lang="en-US" dirty="0" smtClean="0"/>
              <a:t>If deadlock recovered then stop killing more process</a:t>
            </a:r>
          </a:p>
          <a:p>
            <a:pPr lvl="4"/>
            <a:r>
              <a:rPr lang="en-US" dirty="0" smtClean="0"/>
              <a:t>Otherwise kill another process</a:t>
            </a:r>
            <a:endParaRPr lang="en-US" dirty="0"/>
          </a:p>
        </p:txBody>
      </p:sp>
    </p:spTree>
    <p:extLst>
      <p:ext uri="{BB962C8B-B14F-4D97-AF65-F5344CB8AC3E}">
        <p14:creationId xmlns:p14="http://schemas.microsoft.com/office/powerpoint/2010/main" val="373728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extBox 3"/>
          <p:cNvSpPr txBox="1"/>
          <p:nvPr/>
        </p:nvSpPr>
        <p:spPr>
          <a:xfrm>
            <a:off x="-10808" y="6509187"/>
            <a:ext cx="2235200" cy="318100"/>
          </a:xfrm>
          <a:prstGeom prst="rect">
            <a:avLst/>
          </a:prstGeom>
          <a:noFill/>
        </p:spPr>
        <p:txBody>
          <a:bodyPr wrap="square" rtlCol="0">
            <a:spAutoFit/>
          </a:bodyPr>
          <a:lstStyle/>
          <a:p>
            <a:r>
              <a:rPr lang="en-US" sz="1467" b="1" dirty="0">
                <a:solidFill>
                  <a:schemeClr val="bg1"/>
                </a:solidFill>
              </a:rPr>
              <a:t>ABHIJITSINH PARMAR</a:t>
            </a:r>
          </a:p>
        </p:txBody>
      </p:sp>
    </p:spTree>
    <p:extLst>
      <p:ext uri="{BB962C8B-B14F-4D97-AF65-F5344CB8AC3E}">
        <p14:creationId xmlns:p14="http://schemas.microsoft.com/office/powerpoint/2010/main" val="9618771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Resources</a:t>
            </a:r>
            <a:endParaRPr lang="en-IN" dirty="0"/>
          </a:p>
        </p:txBody>
      </p:sp>
      <p:sp>
        <p:nvSpPr>
          <p:cNvPr id="3" name="Text Placeholder 2"/>
          <p:cNvSpPr>
            <a:spLocks noGrp="1"/>
          </p:cNvSpPr>
          <p:nvPr>
            <p:ph type="body" idx="1"/>
          </p:nvPr>
        </p:nvSpPr>
        <p:spPr/>
        <p:txBody>
          <a:bodyPr/>
          <a:lstStyle/>
          <a:p>
            <a:r>
              <a:rPr lang="en-US" b="1" dirty="0" err="1"/>
              <a:t>Preemptable</a:t>
            </a:r>
            <a:r>
              <a:rPr lang="en-US" dirty="0"/>
              <a:t>:- Preemptive resources are those which can be taken away from a process without causing any ill effects to the process. </a:t>
            </a:r>
          </a:p>
          <a:p>
            <a:pPr lvl="1"/>
            <a:r>
              <a:rPr lang="en-US" dirty="0"/>
              <a:t>Example:- Memory.</a:t>
            </a:r>
          </a:p>
          <a:p>
            <a:r>
              <a:rPr lang="en-US" b="1" dirty="0"/>
              <a:t>Non-</a:t>
            </a:r>
            <a:r>
              <a:rPr lang="en-US" b="1" dirty="0" err="1"/>
              <a:t>preemptable</a:t>
            </a:r>
            <a:r>
              <a:rPr lang="en-US" dirty="0"/>
              <a:t>:- Non-pre-emptive resources are those which cannot be taken away from the process without causing any ill effects.</a:t>
            </a:r>
          </a:p>
          <a:p>
            <a:pPr lvl="1"/>
            <a:r>
              <a:rPr lang="en-US" dirty="0"/>
              <a:t>Example:- CD-ROM (CD recorder), Printer.</a:t>
            </a:r>
          </a:p>
          <a:p>
            <a:endParaRPr lang="en-IN" dirty="0"/>
          </a:p>
        </p:txBody>
      </p:sp>
    </p:spTree>
    <p:extLst>
      <p:ext uri="{BB962C8B-B14F-4D97-AF65-F5344CB8AC3E}">
        <p14:creationId xmlns:p14="http://schemas.microsoft.com/office/powerpoint/2010/main" val="3473330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Conditions for Deadlock</a:t>
            </a:r>
            <a:endParaRPr lang="en-IN" dirty="0"/>
          </a:p>
        </p:txBody>
      </p:sp>
      <p:sp>
        <p:nvSpPr>
          <p:cNvPr id="3" name="Text Placeholder 2"/>
          <p:cNvSpPr>
            <a:spLocks noGrp="1"/>
          </p:cNvSpPr>
          <p:nvPr>
            <p:ph type="body" idx="1"/>
          </p:nvPr>
        </p:nvSpPr>
        <p:spPr>
          <a:xfrm>
            <a:off x="838200" y="1551709"/>
            <a:ext cx="10515600" cy="4625254"/>
          </a:xfrm>
        </p:spPr>
        <p:txBody>
          <a:bodyPr/>
          <a:lstStyle/>
          <a:p>
            <a:pPr marL="457200" indent="-457200">
              <a:buFont typeface="+mj-lt"/>
              <a:buAutoNum type="arabicPeriod"/>
            </a:pPr>
            <a:r>
              <a:rPr lang="en-US" b="1" dirty="0"/>
              <a:t>Mutual exclusion</a:t>
            </a:r>
          </a:p>
          <a:p>
            <a:pPr lvl="1"/>
            <a:r>
              <a:rPr lang="en-US" dirty="0"/>
              <a:t>Each resource is either currently assigned to exactly one process or is available.</a:t>
            </a:r>
          </a:p>
          <a:p>
            <a:pPr marL="457200" indent="-457200">
              <a:buFont typeface="+mj-lt"/>
              <a:buAutoNum type="arabicPeriod"/>
            </a:pPr>
            <a:r>
              <a:rPr lang="en-US" b="1" dirty="0"/>
              <a:t>Hold and wait</a:t>
            </a:r>
          </a:p>
          <a:p>
            <a:pPr lvl="1"/>
            <a:r>
              <a:rPr lang="en-US" dirty="0"/>
              <a:t>Process currently holding resources granted earlier can request more resources.</a:t>
            </a:r>
          </a:p>
          <a:p>
            <a:pPr marL="457200" indent="-457200">
              <a:buFont typeface="+mj-lt"/>
              <a:buAutoNum type="arabicPeriod"/>
            </a:pPr>
            <a:r>
              <a:rPr lang="en-US" b="1" dirty="0"/>
              <a:t>No preemption</a:t>
            </a:r>
          </a:p>
          <a:p>
            <a:pPr lvl="1"/>
            <a:r>
              <a:rPr lang="en-US" dirty="0"/>
              <a:t>Previously granted resources cannot be forcibly taken away from process.</a:t>
            </a:r>
          </a:p>
          <a:p>
            <a:pPr marL="457200" indent="-457200">
              <a:buFont typeface="+mj-lt"/>
              <a:buAutoNum type="arabicPeriod"/>
            </a:pPr>
            <a:r>
              <a:rPr lang="en-US" b="1" dirty="0"/>
              <a:t>Circular wait</a:t>
            </a:r>
          </a:p>
          <a:p>
            <a:pPr lvl="1"/>
            <a:r>
              <a:rPr lang="en-US" dirty="0"/>
              <a:t>There must be a circular chain of 2 or more processes. Each process is waiting for resource that is held by next member of the chain.</a:t>
            </a:r>
          </a:p>
          <a:p>
            <a:pPr marL="742950" lvl="1" indent="-285750" eaLnBrk="1" hangingPunct="1">
              <a:lnSpc>
                <a:spcPct val="80000"/>
              </a:lnSpc>
            </a:pPr>
            <a:r>
              <a:rPr lang="en-US" dirty="0">
                <a:solidFill>
                  <a:srgbClr val="FF0000"/>
                </a:solidFill>
              </a:rPr>
              <a:t>All 4</a:t>
            </a:r>
            <a:r>
              <a:rPr lang="en-US" dirty="0" smtClean="0">
                <a:solidFill>
                  <a:srgbClr val="FF0000"/>
                </a:solidFill>
              </a:rPr>
              <a:t> </a:t>
            </a:r>
            <a:r>
              <a:rPr lang="en-US" dirty="0">
                <a:solidFill>
                  <a:srgbClr val="FF0000"/>
                </a:solidFill>
              </a:rPr>
              <a:t>of these conditions </a:t>
            </a:r>
            <a:r>
              <a:rPr lang="en-US" dirty="0" smtClean="0">
                <a:solidFill>
                  <a:srgbClr val="FF0000"/>
                </a:solidFill>
              </a:rPr>
              <a:t>are </a:t>
            </a:r>
            <a:r>
              <a:rPr lang="en-US" dirty="0">
                <a:solidFill>
                  <a:srgbClr val="FF0000"/>
                </a:solidFill>
              </a:rPr>
              <a:t>necessary and sufficient for deadlock (must hold simultaneously</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383609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cs typeface="Times New Roman" panose="02020603050405020304" pitchFamily="18" charset="0"/>
              </a:rPr>
              <a:t>Resource Allocation Graph</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altLang="en-US" sz="2400" dirty="0">
                <a:latin typeface="Tw Cen MT" panose="020B0602020104020603" pitchFamily="34" charset="0"/>
                <a:cs typeface="Times New Roman" panose="02020603050405020304" pitchFamily="18" charset="0"/>
              </a:rPr>
              <a:t>A visual way to determine if a deadlock has, or may occur.</a:t>
            </a:r>
          </a:p>
          <a:p>
            <a:pPr marL="342900" indent="-342900" algn="just">
              <a:buFont typeface="Arial" panose="020B0604020202020204" pitchFamily="34" charset="0"/>
              <a:buChar char="•"/>
            </a:pPr>
            <a:r>
              <a:rPr lang="en-US" altLang="en-US" sz="2400" dirty="0">
                <a:latin typeface="Tw Cen MT" panose="020B0602020104020603" pitchFamily="34" charset="0"/>
                <a:cs typeface="Times New Roman" panose="02020603050405020304" pitchFamily="18" charset="0"/>
              </a:rPr>
              <a:t>Process is a circle, Resource type is square; dots represent number of instances of resource in type.</a:t>
            </a:r>
          </a:p>
          <a:p>
            <a:pPr marL="342900" indent="-342900" algn="just">
              <a:buFont typeface="Arial" panose="020B0604020202020204" pitchFamily="34" charset="0"/>
              <a:buChar char="•"/>
            </a:pPr>
            <a:endParaRPr lang="en-US" sz="2400" dirty="0">
              <a:latin typeface="Tw Cen MT" panose="020B0602020104020603"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981200" y="3624804"/>
            <a:ext cx="3048000" cy="1022788"/>
          </a:xfrm>
          <a:prstGeom prst="rect">
            <a:avLst/>
          </a:prstGeom>
        </p:spPr>
      </p:pic>
      <p:pic>
        <p:nvPicPr>
          <p:cNvPr id="8" name="Picture 7"/>
          <p:cNvPicPr>
            <a:picLocks noChangeAspect="1"/>
          </p:cNvPicPr>
          <p:nvPr/>
        </p:nvPicPr>
        <p:blipFill>
          <a:blip r:embed="rId3"/>
          <a:stretch>
            <a:fillRect/>
          </a:stretch>
        </p:blipFill>
        <p:spPr>
          <a:xfrm>
            <a:off x="6004304" y="3592696"/>
            <a:ext cx="3536192" cy="1054897"/>
          </a:xfrm>
          <a:prstGeom prst="rect">
            <a:avLst/>
          </a:prstGeom>
        </p:spPr>
      </p:pic>
      <p:sp>
        <p:nvSpPr>
          <p:cNvPr id="9" name="Rectangle 8"/>
          <p:cNvSpPr/>
          <p:nvPr/>
        </p:nvSpPr>
        <p:spPr>
          <a:xfrm>
            <a:off x="838200" y="5017433"/>
            <a:ext cx="10515600" cy="1089529"/>
          </a:xfrm>
          <a:prstGeom prst="rect">
            <a:avLst/>
          </a:prstGeom>
        </p:spPr>
        <p:txBody>
          <a:bodyPr wrap="square">
            <a:spAutoFit/>
          </a:bodyPr>
          <a:lstStyle/>
          <a:p>
            <a:pPr marL="257175" indent="-257175" algn="just">
              <a:lnSpc>
                <a:spcPct val="90000"/>
              </a:lnSpc>
              <a:buFont typeface="Arial" panose="020B0604020202020204" pitchFamily="34" charset="0"/>
              <a:buChar char="•"/>
            </a:pPr>
            <a:r>
              <a:rPr lang="en-US" altLang="en-US" sz="2400" dirty="0">
                <a:latin typeface="Tw Cen MT" panose="020B0602020104020603" pitchFamily="34" charset="0"/>
                <a:cs typeface="Times New Roman" panose="02020603050405020304" pitchFamily="18" charset="0"/>
              </a:rPr>
              <a:t>An arrow from the </a:t>
            </a:r>
            <a:r>
              <a:rPr lang="en-US" altLang="en-US" sz="2400" b="1" dirty="0">
                <a:latin typeface="Tw Cen MT" panose="020B0602020104020603" pitchFamily="34" charset="0"/>
                <a:cs typeface="Times New Roman" panose="02020603050405020304" pitchFamily="18" charset="0"/>
              </a:rPr>
              <a:t>process</a:t>
            </a:r>
            <a:r>
              <a:rPr lang="en-US" altLang="en-US" sz="2400" dirty="0">
                <a:latin typeface="Tw Cen MT" panose="020B0602020104020603" pitchFamily="34" charset="0"/>
                <a:cs typeface="Times New Roman" panose="02020603050405020304" pitchFamily="18" charset="0"/>
              </a:rPr>
              <a:t> to </a:t>
            </a:r>
            <a:r>
              <a:rPr lang="en-US" altLang="en-US" sz="2400" b="1" dirty="0">
                <a:latin typeface="Tw Cen MT" panose="020B0602020104020603" pitchFamily="34" charset="0"/>
                <a:cs typeface="Times New Roman" panose="02020603050405020304" pitchFamily="18" charset="0"/>
              </a:rPr>
              <a:t>resource</a:t>
            </a:r>
            <a:r>
              <a:rPr lang="en-US" altLang="en-US" sz="2400" dirty="0">
                <a:latin typeface="Tw Cen MT" panose="020B0602020104020603" pitchFamily="34" charset="0"/>
                <a:cs typeface="Times New Roman" panose="02020603050405020304" pitchFamily="18" charset="0"/>
              </a:rPr>
              <a:t> indicates the process is </a:t>
            </a:r>
            <a:r>
              <a:rPr lang="en-US" altLang="en-US" sz="2400" b="1" dirty="0">
                <a:latin typeface="Tw Cen MT" panose="020B0602020104020603" pitchFamily="34" charset="0"/>
                <a:cs typeface="Times New Roman" panose="02020603050405020304" pitchFamily="18" charset="0"/>
              </a:rPr>
              <a:t>requesting</a:t>
            </a:r>
            <a:r>
              <a:rPr lang="en-US" altLang="en-US" sz="2400" dirty="0">
                <a:latin typeface="Tw Cen MT" panose="020B0602020104020603" pitchFamily="34" charset="0"/>
                <a:cs typeface="Times New Roman" panose="02020603050405020304" pitchFamily="18" charset="0"/>
              </a:rPr>
              <a:t> the resource. a An arrow from </a:t>
            </a:r>
            <a:r>
              <a:rPr lang="en-US" altLang="en-US" sz="2400" b="1" dirty="0">
                <a:latin typeface="Tw Cen MT" panose="020B0602020104020603" pitchFamily="34" charset="0"/>
                <a:cs typeface="Times New Roman" panose="02020603050405020304" pitchFamily="18" charset="0"/>
              </a:rPr>
              <a:t>resource</a:t>
            </a:r>
            <a:r>
              <a:rPr lang="en-US" altLang="en-US" sz="2400" dirty="0">
                <a:latin typeface="Tw Cen MT" panose="020B0602020104020603" pitchFamily="34" charset="0"/>
                <a:cs typeface="Times New Roman" panose="02020603050405020304" pitchFamily="18" charset="0"/>
              </a:rPr>
              <a:t> to </a:t>
            </a:r>
            <a:r>
              <a:rPr lang="en-US" altLang="en-US" sz="2400" b="1" dirty="0">
                <a:latin typeface="Tw Cen MT" panose="020B0602020104020603" pitchFamily="34" charset="0"/>
                <a:cs typeface="Times New Roman" panose="02020603050405020304" pitchFamily="18" charset="0"/>
              </a:rPr>
              <a:t>process</a:t>
            </a:r>
            <a:r>
              <a:rPr lang="en-US" altLang="en-US" sz="2400" dirty="0">
                <a:latin typeface="Tw Cen MT" panose="020B0602020104020603" pitchFamily="34" charset="0"/>
                <a:cs typeface="Times New Roman" panose="02020603050405020304" pitchFamily="18" charset="0"/>
              </a:rPr>
              <a:t> shows an instance of the resource has been </a:t>
            </a:r>
            <a:r>
              <a:rPr lang="en-US" altLang="en-US" sz="2400" b="1" dirty="0">
                <a:latin typeface="Tw Cen MT" panose="020B0602020104020603" pitchFamily="34" charset="0"/>
                <a:cs typeface="Times New Roman" panose="02020603050405020304" pitchFamily="18" charset="0"/>
              </a:rPr>
              <a:t>allocated</a:t>
            </a:r>
            <a:r>
              <a:rPr lang="en-US" altLang="en-US" sz="2400" dirty="0">
                <a:latin typeface="Tw Cen MT" panose="020B0602020104020603" pitchFamily="34" charset="0"/>
                <a:cs typeface="Times New Roman" panose="02020603050405020304" pitchFamily="18" charset="0"/>
              </a:rPr>
              <a:t> to the process.</a:t>
            </a:r>
          </a:p>
        </p:txBody>
      </p:sp>
    </p:spTree>
    <p:extLst>
      <p:ext uri="{BB962C8B-B14F-4D97-AF65-F5344CB8AC3E}">
        <p14:creationId xmlns:p14="http://schemas.microsoft.com/office/powerpoint/2010/main" val="261543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cs typeface="Times New Roman" panose="02020603050405020304" pitchFamily="18" charset="0"/>
              </a:rPr>
              <a:t>Resource Allocation Graph</a:t>
            </a:r>
            <a:endParaRPr lang="en-US" b="1" dirty="0"/>
          </a:p>
        </p:txBody>
      </p:sp>
      <p:sp>
        <p:nvSpPr>
          <p:cNvPr id="3" name="Content Placeholder 2"/>
          <p:cNvSpPr>
            <a:spLocks noGrp="1"/>
          </p:cNvSpPr>
          <p:nvPr>
            <p:ph idx="1"/>
          </p:nvPr>
        </p:nvSpPr>
        <p:spPr>
          <a:xfrm>
            <a:off x="838200" y="1752600"/>
            <a:ext cx="5943601" cy="4715570"/>
          </a:xfrm>
        </p:spPr>
        <p:txBody>
          <a:bodyPr>
            <a:normAutofit/>
          </a:bodyPr>
          <a:lstStyle/>
          <a:p>
            <a:pPr algn="just"/>
            <a:r>
              <a:rPr lang="en-US" altLang="en-US" sz="2400" dirty="0">
                <a:latin typeface="Tw Cen MT" panose="020B0602020104020603" pitchFamily="34" charset="0"/>
                <a:cs typeface="Times New Roman" panose="02020603050405020304" pitchFamily="18" charset="0"/>
              </a:rPr>
              <a:t>If the graph contains no cycles, then no process is deadlocked.</a:t>
            </a:r>
          </a:p>
          <a:p>
            <a:pPr algn="just"/>
            <a:r>
              <a:rPr lang="en-US" altLang="en-US" sz="2400" dirty="0">
                <a:latin typeface="Tw Cen MT" panose="020B0602020104020603" pitchFamily="34" charset="0"/>
                <a:cs typeface="Times New Roman" panose="02020603050405020304" pitchFamily="18" charset="0"/>
              </a:rPr>
              <a:t>If there is a cycle, then:</a:t>
            </a:r>
          </a:p>
          <a:p>
            <a:pPr marL="685800" lvl="1" indent="-342900" algn="just">
              <a:buAutoNum type="alphaLcParenR"/>
            </a:pPr>
            <a:r>
              <a:rPr lang="en-US" altLang="en-US" dirty="0">
                <a:latin typeface="Tw Cen MT" panose="020B0602020104020603" pitchFamily="34" charset="0"/>
                <a:cs typeface="Times New Roman" panose="02020603050405020304" pitchFamily="18" charset="0"/>
              </a:rPr>
              <a:t>If resource types have multiple instances, then deadlock MAY exist.</a:t>
            </a:r>
          </a:p>
          <a:p>
            <a:pPr marL="342900" lvl="1" indent="0" algn="just">
              <a:buNone/>
            </a:pPr>
            <a:endParaRPr lang="en-US" altLang="en-US" dirty="0">
              <a:latin typeface="Tw Cen MT" panose="020B0602020104020603" pitchFamily="34" charset="0"/>
              <a:cs typeface="Times New Roman" panose="02020603050405020304" pitchFamily="18" charset="0"/>
            </a:endParaRPr>
          </a:p>
          <a:p>
            <a:pPr lvl="1" algn="just">
              <a:buNone/>
            </a:pPr>
            <a:r>
              <a:rPr lang="en-US" altLang="en-US" dirty="0">
                <a:latin typeface="Tw Cen MT" panose="020B0602020104020603" pitchFamily="34" charset="0"/>
                <a:cs typeface="Times New Roman" panose="02020603050405020304" pitchFamily="18" charset="0"/>
              </a:rPr>
              <a:t>b) If each resource type has 1 instance, then deadlock has occurred. </a:t>
            </a:r>
            <a:endParaRPr lang="en-US" dirty="0">
              <a:latin typeface="Tw Cen MT" panose="020B0602020104020603" pitchFamily="34" charset="0"/>
              <a:cs typeface="Times New Roman" panose="02020603050405020304" pitchFamily="18" charset="0"/>
            </a:endParaRPr>
          </a:p>
        </p:txBody>
      </p:sp>
      <p:sp>
        <p:nvSpPr>
          <p:cNvPr id="8" name="Rectangle 7"/>
          <p:cNvSpPr/>
          <p:nvPr/>
        </p:nvSpPr>
        <p:spPr>
          <a:xfrm>
            <a:off x="7917251" y="6053667"/>
            <a:ext cx="3155479" cy="400110"/>
          </a:xfrm>
          <a:prstGeom prst="rect">
            <a:avLst/>
          </a:prstGeom>
        </p:spPr>
        <p:txBody>
          <a:bodyPr wrap="none">
            <a:spAutoFit/>
          </a:bodyPr>
          <a:lstStyle/>
          <a:p>
            <a:r>
              <a:rPr lang="en-US" altLang="en-US" sz="2000" b="1" dirty="0">
                <a:latin typeface="Times New Roman" panose="02020603050405020304" pitchFamily="18" charset="0"/>
                <a:cs typeface="Times New Roman" panose="02020603050405020304" pitchFamily="18" charset="0"/>
              </a:rPr>
              <a:t>Resource Allocation Graph</a:t>
            </a:r>
            <a:endParaRPr lang="en-US" sz="2000" b="1" dirty="0"/>
          </a:p>
        </p:txBody>
      </p:sp>
      <p:pic>
        <p:nvPicPr>
          <p:cNvPr id="10" name="Picture 9"/>
          <p:cNvPicPr>
            <a:picLocks noChangeAspect="1"/>
          </p:cNvPicPr>
          <p:nvPr/>
        </p:nvPicPr>
        <p:blipFill>
          <a:blip r:embed="rId2"/>
          <a:stretch>
            <a:fillRect/>
          </a:stretch>
        </p:blipFill>
        <p:spPr>
          <a:xfrm>
            <a:off x="7636182" y="1752600"/>
            <a:ext cx="3717618" cy="4245880"/>
          </a:xfrm>
          <a:prstGeom prst="rect">
            <a:avLst/>
          </a:prstGeom>
        </p:spPr>
      </p:pic>
    </p:spTree>
    <p:extLst>
      <p:ext uri="{BB962C8B-B14F-4D97-AF65-F5344CB8AC3E}">
        <p14:creationId xmlns:p14="http://schemas.microsoft.com/office/powerpoint/2010/main" val="153229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4695</Words>
  <Application>Microsoft Office PowerPoint</Application>
  <PresentationFormat>Widescreen</PresentationFormat>
  <Paragraphs>1886</Paragraphs>
  <Slides>59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MS PGothic</vt:lpstr>
      <vt:lpstr>Arial</vt:lpstr>
      <vt:lpstr>Calibri</vt:lpstr>
      <vt:lpstr>Courier New</vt:lpstr>
      <vt:lpstr>Symbol</vt:lpstr>
      <vt:lpstr>Times New Roman</vt:lpstr>
      <vt:lpstr>Tw Cen MT</vt:lpstr>
      <vt:lpstr>Wingdings</vt:lpstr>
      <vt:lpstr>Office Theme</vt:lpstr>
      <vt:lpstr>UNIT 4 DEADLOCKS    </vt:lpstr>
      <vt:lpstr>Syllabus</vt:lpstr>
      <vt:lpstr>What is Deadlock?</vt:lpstr>
      <vt:lpstr>Deadlock</vt:lpstr>
      <vt:lpstr>Example - Bridge Crossing</vt:lpstr>
      <vt:lpstr>Types of Resources</vt:lpstr>
      <vt:lpstr>Conditions for Deadlock</vt:lpstr>
      <vt:lpstr>Resource Allocation Graph</vt:lpstr>
      <vt:lpstr>Resource Allocation Graph</vt:lpstr>
      <vt:lpstr>Resource Allocation Graph</vt:lpstr>
      <vt:lpstr>Methods for handling deadlocks</vt:lpstr>
      <vt:lpstr>Deadlock Management</vt:lpstr>
      <vt:lpstr>Deadlock ignorance (Ostrich Algorithm)</vt:lpstr>
      <vt:lpstr>Deadlock Prevention</vt:lpstr>
      <vt:lpstr>PowerPoint Presentation</vt:lpstr>
      <vt:lpstr>PowerPoint Presentation</vt:lpstr>
      <vt:lpstr>PowerPoint Presentation</vt:lpstr>
      <vt:lpstr>PowerPoint Presentation</vt:lpstr>
      <vt:lpstr>Deadlock Avoidance</vt:lpstr>
      <vt:lpstr>PowerPoint Presentation</vt:lpstr>
      <vt:lpstr>Cont.</vt:lpstr>
      <vt:lpstr>PowerPoint Presentation</vt:lpstr>
      <vt:lpstr>Safe and unsafe states</vt:lpstr>
      <vt:lpstr>Safe states</vt:lpstr>
      <vt:lpstr>Unsafe states</vt:lpstr>
      <vt:lpstr>Banker’s Algorithm</vt:lpstr>
      <vt:lpstr>Data Structures for the Banker’s Algorithm</vt:lpstr>
      <vt:lpstr>Safety Algorithm</vt:lpstr>
      <vt:lpstr>Resource-Request Algorithm</vt:lpstr>
      <vt:lpstr>Banker’s algorithm for single resource</vt:lpstr>
      <vt:lpstr>Banker’s algorithm for single resource</vt:lpstr>
      <vt:lpstr>Banker’s algorithm for single resource</vt:lpstr>
      <vt:lpstr>Banker’s algorithm for single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Deadlock Detection</vt:lpstr>
      <vt:lpstr>Deadlock detection for single resource</vt:lpstr>
      <vt:lpstr>Deadlock detection for single resource</vt:lpstr>
      <vt:lpstr>Several instances of a resource type</vt:lpstr>
      <vt:lpstr>Deadlock Detection Algorithm</vt:lpstr>
      <vt:lpstr>Deadlock Detection Algorithm</vt:lpstr>
      <vt:lpstr>Deadlock detection for multiple resource</vt:lpstr>
      <vt:lpstr>Deadlock detection for multiple resource</vt:lpstr>
      <vt:lpstr>Deadlock detection for multiple resource</vt:lpstr>
      <vt:lpstr>Detection-Algorithm Use</vt:lpstr>
      <vt:lpstr>Deadlock recovery</vt:lpstr>
      <vt:lpstr>Deadlock recovery (cont…)</vt:lpstr>
      <vt:lpstr>Deadlock recovery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Concurrency control    </dc:title>
  <dc:creator/>
  <cp:lastModifiedBy>TechGujju</cp:lastModifiedBy>
  <cp:revision>17</cp:revision>
  <dcterms:modified xsi:type="dcterms:W3CDTF">2019-08-17T05:35:01Z</dcterms:modified>
</cp:coreProperties>
</file>