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3" r:id="rId1"/>
  </p:sldMasterIdLst>
  <p:notesMasterIdLst>
    <p:notesMasterId r:id="rId137"/>
  </p:notesMasterIdLst>
  <p:sldIdLst>
    <p:sldId id="269" r:id="rId2"/>
    <p:sldId id="270" r:id="rId3"/>
    <p:sldId id="807" r:id="rId4"/>
    <p:sldId id="808" r:id="rId5"/>
    <p:sldId id="809" r:id="rId6"/>
    <p:sldId id="810" r:id="rId7"/>
    <p:sldId id="812" r:id="rId8"/>
    <p:sldId id="813" r:id="rId9"/>
    <p:sldId id="848" r:id="rId10"/>
    <p:sldId id="814" r:id="rId11"/>
    <p:sldId id="815" r:id="rId12"/>
    <p:sldId id="849" r:id="rId13"/>
    <p:sldId id="816" r:id="rId14"/>
    <p:sldId id="818" r:id="rId15"/>
    <p:sldId id="850" r:id="rId16"/>
    <p:sldId id="819" r:id="rId17"/>
    <p:sldId id="820" r:id="rId18"/>
    <p:sldId id="821" r:id="rId19"/>
    <p:sldId id="822" r:id="rId20"/>
    <p:sldId id="823" r:id="rId21"/>
    <p:sldId id="824" r:id="rId22"/>
    <p:sldId id="825" r:id="rId23"/>
    <p:sldId id="826" r:id="rId24"/>
    <p:sldId id="851" r:id="rId25"/>
    <p:sldId id="852" r:id="rId26"/>
    <p:sldId id="827" r:id="rId27"/>
    <p:sldId id="828" r:id="rId28"/>
    <p:sldId id="829" r:id="rId29"/>
    <p:sldId id="830" r:id="rId30"/>
    <p:sldId id="831" r:id="rId31"/>
    <p:sldId id="832" r:id="rId32"/>
    <p:sldId id="833" r:id="rId33"/>
    <p:sldId id="834" r:id="rId34"/>
    <p:sldId id="835" r:id="rId35"/>
    <p:sldId id="836" r:id="rId36"/>
    <p:sldId id="837" r:id="rId37"/>
    <p:sldId id="838" r:id="rId38"/>
    <p:sldId id="839" r:id="rId39"/>
    <p:sldId id="840" r:id="rId40"/>
    <p:sldId id="841" r:id="rId41"/>
    <p:sldId id="842" r:id="rId42"/>
    <p:sldId id="843" r:id="rId43"/>
    <p:sldId id="844" r:id="rId44"/>
    <p:sldId id="845" r:id="rId45"/>
    <p:sldId id="846" r:id="rId46"/>
    <p:sldId id="847" r:id="rId47"/>
    <p:sldId id="853" r:id="rId48"/>
    <p:sldId id="854" r:id="rId49"/>
    <p:sldId id="855" r:id="rId50"/>
    <p:sldId id="856" r:id="rId51"/>
    <p:sldId id="857" r:id="rId52"/>
    <p:sldId id="858" r:id="rId53"/>
    <p:sldId id="859" r:id="rId54"/>
    <p:sldId id="860" r:id="rId55"/>
    <p:sldId id="861" r:id="rId56"/>
    <p:sldId id="862" r:id="rId57"/>
    <p:sldId id="863" r:id="rId58"/>
    <p:sldId id="864" r:id="rId59"/>
    <p:sldId id="865" r:id="rId60"/>
    <p:sldId id="866" r:id="rId61"/>
    <p:sldId id="867" r:id="rId62"/>
    <p:sldId id="868" r:id="rId63"/>
    <p:sldId id="869" r:id="rId64"/>
    <p:sldId id="870" r:id="rId65"/>
    <p:sldId id="871" r:id="rId66"/>
    <p:sldId id="872" r:id="rId67"/>
    <p:sldId id="873" r:id="rId68"/>
    <p:sldId id="874" r:id="rId69"/>
    <p:sldId id="875" r:id="rId70"/>
    <p:sldId id="876" r:id="rId71"/>
    <p:sldId id="877" r:id="rId72"/>
    <p:sldId id="878" r:id="rId73"/>
    <p:sldId id="879" r:id="rId74"/>
    <p:sldId id="880" r:id="rId75"/>
    <p:sldId id="881" r:id="rId76"/>
    <p:sldId id="882" r:id="rId77"/>
    <p:sldId id="883" r:id="rId78"/>
    <p:sldId id="884" r:id="rId79"/>
    <p:sldId id="885" r:id="rId80"/>
    <p:sldId id="886" r:id="rId81"/>
    <p:sldId id="887" r:id="rId82"/>
    <p:sldId id="888" r:id="rId83"/>
    <p:sldId id="889" r:id="rId84"/>
    <p:sldId id="890" r:id="rId85"/>
    <p:sldId id="891" r:id="rId86"/>
    <p:sldId id="892" r:id="rId87"/>
    <p:sldId id="893" r:id="rId88"/>
    <p:sldId id="894" r:id="rId89"/>
    <p:sldId id="895" r:id="rId90"/>
    <p:sldId id="896" r:id="rId91"/>
    <p:sldId id="897" r:id="rId92"/>
    <p:sldId id="898" r:id="rId93"/>
    <p:sldId id="899" r:id="rId94"/>
    <p:sldId id="900" r:id="rId95"/>
    <p:sldId id="901" r:id="rId96"/>
    <p:sldId id="902" r:id="rId97"/>
    <p:sldId id="903" r:id="rId98"/>
    <p:sldId id="904" r:id="rId99"/>
    <p:sldId id="905" r:id="rId100"/>
    <p:sldId id="906" r:id="rId101"/>
    <p:sldId id="907" r:id="rId102"/>
    <p:sldId id="908" r:id="rId103"/>
    <p:sldId id="909" r:id="rId104"/>
    <p:sldId id="910" r:id="rId105"/>
    <p:sldId id="911" r:id="rId106"/>
    <p:sldId id="912" r:id="rId107"/>
    <p:sldId id="913" r:id="rId108"/>
    <p:sldId id="914" r:id="rId109"/>
    <p:sldId id="915" r:id="rId110"/>
    <p:sldId id="916" r:id="rId111"/>
    <p:sldId id="917" r:id="rId112"/>
    <p:sldId id="918" r:id="rId113"/>
    <p:sldId id="919" r:id="rId114"/>
    <p:sldId id="920" r:id="rId115"/>
    <p:sldId id="921" r:id="rId116"/>
    <p:sldId id="922" r:id="rId117"/>
    <p:sldId id="923" r:id="rId118"/>
    <p:sldId id="924" r:id="rId119"/>
    <p:sldId id="925" r:id="rId120"/>
    <p:sldId id="926" r:id="rId121"/>
    <p:sldId id="927" r:id="rId122"/>
    <p:sldId id="928" r:id="rId123"/>
    <p:sldId id="929" r:id="rId124"/>
    <p:sldId id="930" r:id="rId125"/>
    <p:sldId id="931" r:id="rId126"/>
    <p:sldId id="932" r:id="rId127"/>
    <p:sldId id="933" r:id="rId128"/>
    <p:sldId id="934" r:id="rId129"/>
    <p:sldId id="935" r:id="rId130"/>
    <p:sldId id="936" r:id="rId131"/>
    <p:sldId id="937" r:id="rId132"/>
    <p:sldId id="938" r:id="rId133"/>
    <p:sldId id="939" r:id="rId134"/>
    <p:sldId id="940" r:id="rId135"/>
    <p:sldId id="941"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85" d="100"/>
          <a:sy n="85" d="100"/>
        </p:scale>
        <p:origin x="499"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88"/>
          </a:xfrm>
          <a:prstGeom prst="rect">
            <a:avLst/>
          </a:prstGeom>
        </p:spPr>
        <p:txBody>
          <a:bodyPr lIns="91440" tIns="45720" rIns="91440" bIns="45720"/>
          <a:lstStyle>
            <a:lvl1pPr lvl="0" algn="l">
              <a:defRPr sz="1200"/>
            </a:lvl1pPr>
          </a:lstStyle>
          <a:p>
            <a:endParaRPr/>
          </a:p>
        </p:txBody>
      </p:sp>
      <p:sp>
        <p:nvSpPr>
          <p:cNvPr id="3" name="Date Placeholder 2"/>
          <p:cNvSpPr txBox="1">
            <a:spLocks noGrp="1"/>
          </p:cNvSpPr>
          <p:nvPr>
            <p:ph type="dt" idx="1"/>
          </p:nvPr>
        </p:nvSpPr>
        <p:spPr>
          <a:xfrm>
            <a:off x="3884613" y="0"/>
            <a:ext cx="2971800" cy="458788"/>
          </a:xfrm>
          <a:prstGeom prst="rect">
            <a:avLst/>
          </a:prstGeom>
        </p:spPr>
        <p:txBody>
          <a:bodyPr lIns="91440" tIns="45720" rIns="91440" bIns="45720"/>
          <a:lstStyle>
            <a:lvl1pPr lvl="0" algn="r">
              <a:defRPr sz="1200"/>
            </a:lvl1pPr>
          </a:lstStyle>
          <a:p>
            <a:endParaRPr/>
          </a:p>
        </p:txBody>
      </p:sp>
      <p:sp>
        <p:nvSpPr>
          <p:cNvPr id="4" name="Slide Image Placeholder 3"/>
          <p:cNvSpPr txBox="1">
            <a:spLocks noGrp="1" noRot="1" noChangeAspect="1"/>
          </p:cNvSpPr>
          <p:nvPr>
            <p:ph type="sldImg" idx="2"/>
          </p:nvPr>
        </p:nvSpPr>
        <p:spPr>
          <a:xfrm>
            <a:off x="685800" y="1143000"/>
            <a:ext cx="5486400" cy="3086100"/>
          </a:xfrm>
          <a:prstGeom prst="rect">
            <a:avLst/>
          </a:prstGeom>
          <a:noFill/>
          <a:ln w="12700">
            <a:solidFill>
              <a:srgbClr val="000000"/>
            </a:solidFill>
          </a:ln>
        </p:spPr>
        <p:txBody>
          <a:bodyPr lIns="91440" tIns="45720" rIns="91440" bIns="45720" anchor="ctr"/>
          <a:lstStyle>
            <a:lvl1pPr lvl="0">
              <a:defRPr/>
            </a:lvl1pPr>
          </a:lstStyle>
          <a:p>
            <a:endParaRPr/>
          </a:p>
        </p:txBody>
      </p:sp>
      <p:sp>
        <p:nvSpPr>
          <p:cNvPr id="5" name="Notes Placeholder 4"/>
          <p:cNvSpPr txBox="1">
            <a:spLocks noGrp="1"/>
          </p:cNvSpPr>
          <p:nvPr>
            <p:ph type="body" sz="quarter" idx="3"/>
          </p:nvPr>
        </p:nvSpPr>
        <p:spPr>
          <a:xfrm>
            <a:off x="685800" y="4400550"/>
            <a:ext cx="5486400" cy="3600450"/>
          </a:xfrm>
          <a:prstGeom prst="rect">
            <a:avLst/>
          </a:prstGeom>
        </p:spPr>
        <p:txBody>
          <a:bodyPr lIns="91440" tIns="45720" rIns="91440" bIns="45720"/>
          <a:lstStyle>
            <a:lvl1pPr lvl="0">
              <a:defRPr/>
            </a:lvl1p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txBox="1">
            <a:spLocks noGrp="1"/>
          </p:cNvSpPr>
          <p:nvPr>
            <p:ph type="ftr" sz="quarter" idx="4"/>
          </p:nvPr>
        </p:nvSpPr>
        <p:spPr>
          <a:xfrm>
            <a:off x="0" y="8685214"/>
            <a:ext cx="2971800" cy="458786"/>
          </a:xfrm>
          <a:prstGeom prst="rect">
            <a:avLst/>
          </a:prstGeom>
        </p:spPr>
        <p:txBody>
          <a:bodyPr lIns="91440" tIns="45720" rIns="91440" bIns="45720" anchor="b"/>
          <a:lstStyle>
            <a:lvl1pPr lvl="0" algn="l">
              <a:defRPr sz="1200"/>
            </a:lvl1pPr>
          </a:lstStyle>
          <a:p>
            <a:endParaRPr/>
          </a:p>
        </p:txBody>
      </p:sp>
      <p:sp>
        <p:nvSpPr>
          <p:cNvPr id="7" name="Slide Number Placeholder 6"/>
          <p:cNvSpPr txBox="1">
            <a:spLocks noGrp="1"/>
          </p:cNvSpPr>
          <p:nvPr>
            <p:ph type="sldNum" sz="quarter" idx="5"/>
          </p:nvPr>
        </p:nvSpPr>
        <p:spPr>
          <a:xfrm>
            <a:off x="3884613" y="8685214"/>
            <a:ext cx="2971800" cy="458786"/>
          </a:xfrm>
          <a:prstGeom prst="rect">
            <a:avLst/>
          </a:prstGeom>
        </p:spPr>
        <p:txBody>
          <a:bodyPr lIns="91440" tIns="45720" rIns="91440" bIns="45720" anchor="b"/>
          <a:lstStyle>
            <a:lvl1pPr lvl="0" algn="r">
              <a:defRPr sz="1200"/>
            </a:lvl1pPr>
          </a:lstStyle>
          <a:p>
            <a:fld id="{8B38DBA3-52F9-4AF4-A6A4-FA4D7DB2F99C}" type="slidenum">
              <a:rPr/>
              <a:pPr/>
              <a:t>‹#›</a:t>
            </a:fld>
            <a:endParaRPr/>
          </a:p>
        </p:txBody>
      </p:sp>
    </p:spTree>
    <p:extLst>
      <p:ext uri="{BB962C8B-B14F-4D97-AF65-F5344CB8AC3E}">
        <p14:creationId xmlns:p14="http://schemas.microsoft.com/office/powerpoint/2010/main" val="2876732796"/>
      </p:ext>
    </p:extLst>
  </p:cSld>
  <p:clrMap bg1="lt1" tx1="dk1" bg2="lt2" tx2="dk2" accent1="accent1" accent2="accent2" accent3="accent3" accent4="accent4" accent5="accent5" accent6="accent6" hlink="hlink" folHlink="folHlink"/>
  <p:notesStyle>
    <a:lvl1pPr marL="0" lvl="0" algn="l">
      <a:defRPr sz="1200">
        <a:solidFill>
          <a:schemeClr val="tx1"/>
        </a:solidFill>
        <a:latin typeface="Calibri"/>
      </a:defRPr>
    </a:lvl1pPr>
    <a:lvl2pPr marL="457200" lvl="0" algn="l">
      <a:defRPr sz="1200">
        <a:solidFill>
          <a:schemeClr val="tx1"/>
        </a:solidFill>
        <a:latin typeface="Calibri"/>
      </a:defRPr>
    </a:lvl2pPr>
    <a:lvl3pPr marL="914400" lvl="0" algn="l">
      <a:defRPr sz="1200">
        <a:solidFill>
          <a:schemeClr val="tx1"/>
        </a:solidFill>
        <a:latin typeface="Calibri"/>
      </a:defRPr>
    </a:lvl3pPr>
    <a:lvl4pPr marL="1371600" lvl="0" algn="l">
      <a:defRPr sz="1200">
        <a:solidFill>
          <a:schemeClr val="tx1"/>
        </a:solidFill>
        <a:latin typeface="Calibri"/>
      </a:defRPr>
    </a:lvl4pPr>
    <a:lvl5pPr marL="1828800" lvl="0" algn="l">
      <a:defRPr sz="1200">
        <a:solidFill>
          <a:schemeClr val="tx1"/>
        </a:solidFill>
        <a:latin typeface="Calibri"/>
      </a:defRPr>
    </a:lvl5pPr>
    <a:lvl6pPr marL="2286000" lvl="0" algn="l">
      <a:defRPr sz="1200">
        <a:solidFill>
          <a:schemeClr val="tx1"/>
        </a:solidFill>
        <a:latin typeface="Calibri"/>
      </a:defRPr>
    </a:lvl6pPr>
    <a:lvl7pPr marL="2743200" lvl="0" algn="l">
      <a:defRPr sz="1200">
        <a:solidFill>
          <a:schemeClr val="tx1"/>
        </a:solidFill>
        <a:latin typeface="Calibri"/>
      </a:defRPr>
    </a:lvl7pPr>
    <a:lvl8pPr marL="3200400" lvl="0" algn="l">
      <a:defRPr sz="1200">
        <a:solidFill>
          <a:schemeClr val="tx1"/>
        </a:solidFill>
        <a:latin typeface="Calibri"/>
      </a:defRPr>
    </a:lvl8pPr>
    <a:lvl9pPr marL="3657600" lvl="0" algn="l">
      <a:defRPr sz="1200">
        <a:solidFill>
          <a:schemeClr val="tx1"/>
        </a:solidFill>
        <a:latin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338672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B61BEF0D-F0BB-DE4B-95CE-6DB70DBA9567}" type="datetimeFigureOut">
              <a:rPr lang="en-US" smtClean="0"/>
              <a:pPr/>
              <a:t>2/26/2022</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8DBA3-52F9-4AF4-A6A4-FA4D7DB2F9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8DBA3-52F9-4AF4-A6A4-FA4D7DB2F99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4000" y="1066801"/>
            <a:ext cx="57404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a:p>
            <a:pPr marL="1143000" lvl="2" indent="-228600" algn="l" defTabSz="914400" rtl="0" eaLnBrk="1" latinLnBrk="0" hangingPunct="1">
              <a:spcBef>
                <a:spcPct val="20000"/>
              </a:spcBef>
              <a:buFont typeface="Arial" pitchFamily="34" charset="0"/>
              <a:buChar char="•"/>
            </a:pPr>
            <a:r>
              <a:rPr lang="en-US" dirty="0"/>
              <a:t>Third level</a:t>
            </a:r>
          </a:p>
          <a:p>
            <a:pPr marL="1600200" lvl="3" indent="-228600" algn="l" defTabSz="914400" rtl="0" eaLnBrk="1" latinLnBrk="0" hangingPunct="1">
              <a:spcBef>
                <a:spcPct val="20000"/>
              </a:spcBef>
              <a:buFont typeface="Arial" pitchFamily="34" charset="0"/>
              <a:buChar char="–"/>
            </a:pPr>
            <a:r>
              <a:rPr lang="en-US" dirty="0"/>
              <a:t>Fourth level</a:t>
            </a:r>
          </a:p>
          <a:p>
            <a:pPr lvl="4"/>
            <a:r>
              <a:rPr lang="en-US" dirty="0"/>
              <a:t>Fifth level</a:t>
            </a:r>
          </a:p>
        </p:txBody>
      </p:sp>
      <p:sp>
        <p:nvSpPr>
          <p:cNvPr id="4" name="Content Placeholder 3"/>
          <p:cNvSpPr>
            <a:spLocks noGrp="1"/>
          </p:cNvSpPr>
          <p:nvPr>
            <p:ph sz="half" idx="2"/>
          </p:nvPr>
        </p:nvSpPr>
        <p:spPr>
          <a:xfrm>
            <a:off x="6197600" y="1066801"/>
            <a:ext cx="57404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5: </a:t>
            </a:r>
            <a:r>
              <a:rPr lang="en-US" sz="1800" dirty="0"/>
              <a:t>Memory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64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8B38DBA3-52F9-4AF4-A6A4-FA4D7DB2F99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8B38DBA3-52F9-4AF4-A6A4-FA4D7DB2F99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5BFA754-D5C3-4E66-96A6-867B257F58DC}"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5: </a:t>
            </a:r>
            <a:r>
              <a:rPr lang="en-US" sz="1800" dirty="0"/>
              <a:t>Memory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2"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13" name="Straight Connector 12"/>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8DBA3-52F9-4AF4-A6A4-FA4D7DB2F99C}"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8B38DBA3-52F9-4AF4-A6A4-FA4D7DB2F99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8DBA3-52F9-4AF4-A6A4-FA4D7DB2F9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8B38DBA3-52F9-4AF4-A6A4-FA4D7DB2F99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8B38DBA3-52F9-4AF4-A6A4-FA4D7DB2F99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8B38DBA3-52F9-4AF4-A6A4-FA4D7DB2F9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660"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841941" y="1702594"/>
            <a:ext cx="10508118" cy="3452813"/>
          </a:xfrm>
          <a:prstGeom prst="rect">
            <a:avLst/>
          </a:prstGeom>
        </p:spPr>
        <p:txBody>
          <a:bodyPr/>
          <a:lstStyle>
            <a:lvl1pPr lvl="0">
              <a:defRPr/>
            </a:lvl1pPr>
          </a:lstStyle>
          <a:p>
            <a:pPr lvl="0"/>
            <a:r>
              <a:rPr sz="4400" cap="all" dirty="0">
                <a:solidFill>
                  <a:srgbClr val="000000"/>
                </a:solidFill>
                <a:latin typeface="Times New Roman" panose="02020603050405020304" pitchFamily="18" charset="0"/>
                <a:cs typeface="Times New Roman" panose="02020603050405020304" pitchFamily="18" charset="0"/>
              </a:rPr>
              <a:t>Chapter </a:t>
            </a:r>
            <a:r>
              <a:rPr lang="en-IN" sz="4400" cap="all" dirty="0">
                <a:solidFill>
                  <a:srgbClr val="000000"/>
                </a:solidFill>
                <a:latin typeface="Times New Roman" panose="02020603050405020304" pitchFamily="18" charset="0"/>
                <a:cs typeface="Times New Roman" panose="02020603050405020304" pitchFamily="18" charset="0"/>
              </a:rPr>
              <a:t>6</a:t>
            </a:r>
            <a:br>
              <a:rPr lang="en-IN" sz="4400" cap="all" dirty="0">
                <a:solidFill>
                  <a:srgbClr val="000000"/>
                </a:solidFill>
                <a:latin typeface="Times New Roman" panose="02020603050405020304" pitchFamily="18" charset="0"/>
                <a:cs typeface="Times New Roman" panose="02020603050405020304" pitchFamily="18" charset="0"/>
              </a:rPr>
            </a:br>
            <a:r>
              <a:rPr lang="en-IN" sz="4400" cap="all" dirty="0">
                <a:solidFill>
                  <a:srgbClr val="000000"/>
                </a:solidFill>
                <a:latin typeface="Times New Roman" panose="02020603050405020304" pitchFamily="18" charset="0"/>
                <a:cs typeface="Times New Roman" panose="02020603050405020304" pitchFamily="18" charset="0"/>
              </a:rPr>
              <a:t>I/O Systems, File &amp; DISK Management</a:t>
            </a:r>
            <a:br>
              <a:rPr lang="en-IN" sz="4400" cap="all" dirty="0">
                <a:solidFill>
                  <a:srgbClr val="000000"/>
                </a:solidFill>
              </a:rPr>
            </a:br>
            <a:r>
              <a:rPr lang="en-IN" sz="4400" cap="all" dirty="0">
                <a:solidFill>
                  <a:srgbClr val="000000"/>
                </a:solidFill>
              </a:rPr>
              <a:t>   </a:t>
            </a:r>
            <a:endParaRPr sz="4400" cap="all" dirty="0">
              <a:solidFill>
                <a:srgbClr val="000000"/>
              </a:solidFill>
            </a:endParaRPr>
          </a:p>
        </p:txBody>
      </p:sp>
      <p:sp>
        <p:nvSpPr>
          <p:cNvPr id="4" name="Subtitle 3"/>
          <p:cNvSpPr>
            <a:spLocks noGrp="1"/>
          </p:cNvSpPr>
          <p:nvPr>
            <p:ph type="subTitle" idx="1"/>
          </p:nvPr>
        </p:nvSpPr>
        <p:spPr/>
        <p:txBody>
          <a:bodyPr/>
          <a:lstStyle/>
          <a:p>
            <a:endParaRPr lang="en-IN" dirty="0"/>
          </a:p>
        </p:txBody>
      </p:sp>
      <p:pic>
        <p:nvPicPr>
          <p:cNvPr id="5" name="Picture 4" descr="C:\Users\chandan\Desktop\alumni-meet-parul-university.jpg"/>
          <p:cNvPicPr>
            <a:picLocks noChangeAspect="1" noChangeArrowheads="1"/>
          </p:cNvPicPr>
          <p:nvPr/>
        </p:nvPicPr>
        <p:blipFill rotWithShape="1">
          <a:blip r:embed="rId3" cstate="print"/>
          <a:srcRect t="7100"/>
          <a:stretch/>
        </p:blipFill>
        <p:spPr bwMode="auto">
          <a:xfrm>
            <a:off x="0" y="0"/>
            <a:ext cx="2695575" cy="84062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Device Controller</a:t>
            </a:r>
          </a:p>
        </p:txBody>
      </p:sp>
      <p:sp>
        <p:nvSpPr>
          <p:cNvPr id="3" name="Content Placeholder 2"/>
          <p:cNvSpPr>
            <a:spLocks noGrp="1"/>
          </p:cNvSpPr>
          <p:nvPr>
            <p:ph sz="quarter" idx="1"/>
          </p:nvPr>
        </p:nvSpPr>
        <p:spPr/>
        <p:txBody>
          <a:bodyPr/>
          <a:lstStyle/>
          <a:p>
            <a:r>
              <a:rPr lang="en-US" dirty="0">
                <a:latin typeface="Times New Roman" panose="02020603050405020304" pitchFamily="18" charset="0"/>
                <a:cs typeface="Times New Roman" panose="02020603050405020304" pitchFamily="18" charset="0"/>
              </a:rPr>
              <a:t>Network card</a:t>
            </a:r>
          </a:p>
          <a:p>
            <a:r>
              <a:rPr lang="en-US" dirty="0">
                <a:latin typeface="Times New Roman" panose="02020603050405020304" pitchFamily="18" charset="0"/>
                <a:cs typeface="Times New Roman" panose="02020603050405020304" pitchFamily="18" charset="0"/>
              </a:rPr>
              <a:t>Disk controller</a:t>
            </a:r>
          </a:p>
          <a:p>
            <a:r>
              <a:rPr lang="en-US" dirty="0">
                <a:latin typeface="Times New Roman" panose="02020603050405020304" pitchFamily="18" charset="0"/>
                <a:cs typeface="Times New Roman" panose="02020603050405020304" pitchFamily="18" charset="0"/>
              </a:rPr>
              <a:t>DVD-ROM controller</a:t>
            </a:r>
          </a:p>
          <a:p>
            <a:r>
              <a:rPr lang="en-US" dirty="0">
                <a:latin typeface="Times New Roman" panose="02020603050405020304" pitchFamily="18" charset="0"/>
                <a:cs typeface="Times New Roman" panose="02020603050405020304" pitchFamily="18" charset="0"/>
              </a:rPr>
              <a:t>USB</a:t>
            </a:r>
          </a:p>
          <a:p>
            <a:r>
              <a:rPr lang="en-US" dirty="0">
                <a:latin typeface="Times New Roman" panose="02020603050405020304" pitchFamily="18" charset="0"/>
                <a:cs typeface="Times New Roman" panose="02020603050405020304" pitchFamily="18" charset="0"/>
              </a:rPr>
              <a:t>Serial port </a:t>
            </a:r>
          </a:p>
          <a:p>
            <a:r>
              <a:rPr lang="en-US" dirty="0">
                <a:latin typeface="Times New Roman" panose="02020603050405020304" pitchFamily="18" charset="0"/>
                <a:cs typeface="Times New Roman" panose="02020603050405020304" pitchFamily="18" charset="0"/>
              </a:rPr>
              <a:t>Sound card</a:t>
            </a:r>
          </a:p>
        </p:txBody>
      </p:sp>
    </p:spTree>
    <p:extLst>
      <p:ext uri="{BB962C8B-B14F-4D97-AF65-F5344CB8AC3E}">
        <p14:creationId xmlns:p14="http://schemas.microsoft.com/office/powerpoint/2010/main" val="4290430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Contiguous allocation method</a:t>
            </a:r>
          </a:p>
        </p:txBody>
      </p:sp>
      <p:sp>
        <p:nvSpPr>
          <p:cNvPr id="3" name="Content Placeholder 2"/>
          <p:cNvSpPr>
            <a:spLocks noGrp="1"/>
          </p:cNvSpPr>
          <p:nvPr>
            <p:ph sz="quarter" idx="1"/>
          </p:nvPr>
        </p:nvSpPr>
        <p:spPr>
          <a:xfrm>
            <a:off x="838200" y="1600200"/>
            <a:ext cx="10515600" cy="4873752"/>
          </a:xfrm>
        </p:spPr>
        <p:txBody>
          <a:bodyPr>
            <a:normAutofit lnSpcReduction="10000"/>
          </a:bodyPr>
          <a:lstStyle/>
          <a:p>
            <a:pPr lvl="0" algn="just">
              <a:lnSpc>
                <a:spcPct val="100000"/>
              </a:lnSpc>
            </a:pPr>
            <a:r>
              <a:rPr lang="en-US" sz="2400" dirty="0"/>
              <a:t>If file size is 4 block , then continuously 4 blocks will be allocate to file on the disk.</a:t>
            </a:r>
          </a:p>
          <a:p>
            <a:pPr lvl="0" algn="just">
              <a:lnSpc>
                <a:spcPct val="100000"/>
              </a:lnSpc>
            </a:pPr>
            <a:r>
              <a:rPr lang="en-US" sz="2400" dirty="0"/>
              <a:t>Each block of disk will store 512 bytes .</a:t>
            </a:r>
          </a:p>
          <a:p>
            <a:pPr lvl="0" algn="just">
              <a:lnSpc>
                <a:spcPct val="100000"/>
              </a:lnSpc>
            </a:pPr>
            <a:r>
              <a:rPr lang="en-US" sz="2400" dirty="0"/>
              <a:t>Next file is Ce ,this file need 2 blocks, here continuously block 9 and 10 are allocated to it. </a:t>
            </a:r>
          </a:p>
          <a:p>
            <a:pPr lvl="0" algn="just">
              <a:lnSpc>
                <a:spcPct val="100000"/>
              </a:lnSpc>
            </a:pPr>
            <a:r>
              <a:rPr lang="en-US" sz="2400" dirty="0"/>
              <a:t>One disadvantage of contiguous allocation method is finding space for new files.</a:t>
            </a:r>
          </a:p>
          <a:p>
            <a:pPr lvl="0" algn="just">
              <a:lnSpc>
                <a:spcPct val="100000"/>
              </a:lnSpc>
            </a:pPr>
            <a:r>
              <a:rPr lang="en-US" sz="2400" dirty="0"/>
              <a:t>In contagious Allocation directory contain </a:t>
            </a:r>
            <a:r>
              <a:rPr lang="en-US" sz="2400" b="1" dirty="0"/>
              <a:t>filename, start block and length</a:t>
            </a:r>
            <a:r>
              <a:rPr lang="en-US" sz="2400" dirty="0"/>
              <a:t>.</a:t>
            </a:r>
          </a:p>
          <a:p>
            <a:pPr lvl="0" algn="just">
              <a:lnSpc>
                <a:spcPct val="100000"/>
              </a:lnSpc>
            </a:pPr>
            <a:r>
              <a:rPr lang="en-US" dirty="0"/>
              <a:t>The FAT table contains the name of the </a:t>
            </a:r>
            <a:r>
              <a:rPr lang="en-US" dirty="0" err="1"/>
              <a:t>file,Starting</a:t>
            </a:r>
            <a:r>
              <a:rPr lang="en-US" dirty="0"/>
              <a:t> location or block of file and third contains the total length of the file.</a:t>
            </a:r>
            <a:endParaRPr lang="en-US" sz="2400" dirty="0"/>
          </a:p>
          <a:p>
            <a:pPr algn="just">
              <a:lnSpc>
                <a:spcPct val="100000"/>
              </a:lnSpc>
            </a:pPr>
            <a:r>
              <a:rPr lang="en-US" sz="2400" dirty="0"/>
              <a:t>Contagious allocation support both sequential and direct access method</a:t>
            </a:r>
          </a:p>
        </p:txBody>
      </p:sp>
    </p:spTree>
    <p:extLst>
      <p:ext uri="{BB962C8B-B14F-4D97-AF65-F5344CB8AC3E}">
        <p14:creationId xmlns:p14="http://schemas.microsoft.com/office/powerpoint/2010/main" val="25308871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522196"/>
          </a:xfrm>
        </p:spPr>
        <p:txBody>
          <a:bodyPr>
            <a:normAutofit fontScale="90000"/>
          </a:bodyPr>
          <a:lstStyle/>
          <a:p>
            <a:endParaRPr lang="en-IN" dirty="0"/>
          </a:p>
        </p:txBody>
      </p:sp>
      <p:sp>
        <p:nvSpPr>
          <p:cNvPr id="3" name="Content Placeholder 2"/>
          <p:cNvSpPr>
            <a:spLocks noGrp="1"/>
          </p:cNvSpPr>
          <p:nvPr>
            <p:ph sz="quarter" idx="1"/>
          </p:nvPr>
        </p:nvSpPr>
        <p:spPr>
          <a:xfrm>
            <a:off x="609600" y="1005840"/>
            <a:ext cx="9956800" cy="5468112"/>
          </a:xfrm>
        </p:spPr>
        <p:txBody>
          <a:bodyPr/>
          <a:lstStyle/>
          <a:p>
            <a:r>
              <a:rPr lang="en-IN" dirty="0"/>
              <a:t>As the blocks are not in continuous order it suffers from the disadvantage of Fragmentation.</a:t>
            </a:r>
          </a:p>
          <a:p>
            <a:r>
              <a:rPr lang="en-IN" dirty="0"/>
              <a:t>To overcome the disadvantages of Fragmentation, Compaction technique is used.</a:t>
            </a:r>
          </a:p>
          <a:p>
            <a:r>
              <a:rPr lang="en-IN" dirty="0"/>
              <a:t>In Compaction all the allocated blocks are grouped at the top and all the free blocks are allocated later.</a:t>
            </a:r>
          </a:p>
          <a:p>
            <a:r>
              <a:rPr lang="en-IN" dirty="0"/>
              <a:t>So we get continuous block of memory after Compaction.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Contiguous allocation method</a:t>
            </a:r>
          </a:p>
        </p:txBody>
      </p:sp>
      <p:sp>
        <p:nvSpPr>
          <p:cNvPr id="3" name="Content Placeholder 2"/>
          <p:cNvSpPr>
            <a:spLocks noGrp="1"/>
          </p:cNvSpPr>
          <p:nvPr>
            <p:ph sz="quarter" idx="1"/>
          </p:nvPr>
        </p:nvSpPr>
        <p:spPr/>
        <p:txBody>
          <a:bodyPr>
            <a:normAutofit/>
          </a:bodyPr>
          <a:lstStyle/>
          <a:p>
            <a:pPr marL="0" indent="0">
              <a:lnSpc>
                <a:spcPct val="150000"/>
              </a:lnSpc>
              <a:buNone/>
            </a:pPr>
            <a:r>
              <a:rPr lang="en-US" b="1" dirty="0"/>
              <a:t>Advantages</a:t>
            </a:r>
          </a:p>
          <a:p>
            <a:pPr>
              <a:lnSpc>
                <a:spcPct val="150000"/>
              </a:lnSpc>
            </a:pPr>
            <a:r>
              <a:rPr lang="en-US" sz="2400" dirty="0"/>
              <a:t>Simple to implement</a:t>
            </a:r>
            <a:r>
              <a:rPr lang="en-US" sz="2400" b="1" u="sng" dirty="0"/>
              <a:t> </a:t>
            </a:r>
            <a:endParaRPr lang="en-US" sz="2400" dirty="0"/>
          </a:p>
          <a:p>
            <a:pPr>
              <a:lnSpc>
                <a:spcPct val="150000"/>
              </a:lnSpc>
            </a:pPr>
            <a:r>
              <a:rPr lang="en-US" sz="2400" dirty="0"/>
              <a:t>Fast access of file</a:t>
            </a:r>
          </a:p>
          <a:p>
            <a:pPr>
              <a:lnSpc>
                <a:spcPct val="150000"/>
              </a:lnSpc>
            </a:pPr>
            <a:endParaRPr lang="en-US" sz="2000" dirty="0"/>
          </a:p>
          <a:p>
            <a:pPr marL="0" indent="0">
              <a:lnSpc>
                <a:spcPct val="150000"/>
              </a:lnSpc>
              <a:buNone/>
            </a:pPr>
            <a:r>
              <a:rPr lang="en-US" b="1" dirty="0"/>
              <a:t>Disadvantage</a:t>
            </a:r>
          </a:p>
          <a:p>
            <a:pPr>
              <a:lnSpc>
                <a:spcPct val="150000"/>
              </a:lnSpc>
            </a:pPr>
            <a:r>
              <a:rPr lang="en-US" sz="2400" dirty="0"/>
              <a:t>Finding the free space on disk.</a:t>
            </a:r>
          </a:p>
        </p:txBody>
      </p:sp>
    </p:spTree>
    <p:extLst>
      <p:ext uri="{BB962C8B-B14F-4D97-AF65-F5344CB8AC3E}">
        <p14:creationId xmlns:p14="http://schemas.microsoft.com/office/powerpoint/2010/main" val="22992381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allocation method</a:t>
            </a:r>
          </a:p>
        </p:txBody>
      </p:sp>
      <p:sp>
        <p:nvSpPr>
          <p:cNvPr id="3" name="Content Placeholder 2"/>
          <p:cNvSpPr>
            <a:spLocks noGrp="1"/>
          </p:cNvSpPr>
          <p:nvPr>
            <p:ph sz="quarter" idx="1"/>
          </p:nvPr>
        </p:nvSpPr>
        <p:spPr>
          <a:xfrm>
            <a:off x="838200" y="1600200"/>
            <a:ext cx="10629900" cy="4873752"/>
          </a:xfrm>
        </p:spPr>
        <p:txBody>
          <a:bodyPr>
            <a:normAutofit/>
          </a:bodyPr>
          <a:lstStyle/>
          <a:p>
            <a:pPr lvl="0" algn="just">
              <a:lnSpc>
                <a:spcPct val="100000"/>
              </a:lnSpc>
            </a:pPr>
            <a:r>
              <a:rPr lang="en-US" sz="2400" dirty="0"/>
              <a:t>Linked allocation is different from contagious allocation.</a:t>
            </a:r>
          </a:p>
          <a:p>
            <a:pPr lvl="0" algn="just">
              <a:lnSpc>
                <a:spcPct val="100000"/>
              </a:lnSpc>
            </a:pPr>
            <a:r>
              <a:rPr lang="en-US" sz="2400" dirty="0"/>
              <a:t>In Linked allocation, blocks of file are linked with other blocks.</a:t>
            </a:r>
          </a:p>
          <a:p>
            <a:pPr lvl="0" algn="just">
              <a:lnSpc>
                <a:spcPct val="100000"/>
              </a:lnSpc>
            </a:pPr>
            <a:r>
              <a:rPr lang="en-US" sz="2400" dirty="0"/>
              <a:t>Here blocks are  allocated randomly and blocks are linked one by one.</a:t>
            </a:r>
          </a:p>
          <a:p>
            <a:pPr algn="just">
              <a:lnSpc>
                <a:spcPct val="100000"/>
              </a:lnSpc>
            </a:pPr>
            <a:r>
              <a:rPr lang="en-US" sz="2400" dirty="0"/>
              <a:t>Each block will link with the next block of file.</a:t>
            </a:r>
          </a:p>
          <a:p>
            <a:pPr lvl="0" algn="just">
              <a:lnSpc>
                <a:spcPct val="100000"/>
              </a:lnSpc>
            </a:pPr>
            <a:r>
              <a:rPr lang="en-US" sz="2400" dirty="0"/>
              <a:t>Here the directory contains </a:t>
            </a:r>
            <a:r>
              <a:rPr lang="en-US" sz="2400" b="1" i="1" dirty="0"/>
              <a:t>file name, start blocks number</a:t>
            </a:r>
            <a:r>
              <a:rPr lang="en-US" sz="2400" i="1" dirty="0"/>
              <a:t> and</a:t>
            </a:r>
            <a:r>
              <a:rPr lang="en-US" sz="2400" b="1" dirty="0"/>
              <a:t> </a:t>
            </a:r>
            <a:r>
              <a:rPr lang="en-US" sz="2400" b="1" i="1" dirty="0"/>
              <a:t>ending block number.</a:t>
            </a:r>
            <a:endParaRPr lang="en-US" sz="2400" dirty="0"/>
          </a:p>
          <a:p>
            <a:pPr algn="just">
              <a:lnSpc>
                <a:spcPct val="100000"/>
              </a:lnSpc>
            </a:pPr>
            <a:r>
              <a:rPr lang="en-US" sz="2400" dirty="0"/>
              <a:t>In this method OS will allocate the free block randomly and link every block with next block of file. </a:t>
            </a:r>
          </a:p>
          <a:p>
            <a:pPr lvl="0" algn="just">
              <a:lnSpc>
                <a:spcPct val="100000"/>
              </a:lnSpc>
            </a:pPr>
            <a:endParaRPr lang="en-US" sz="2400" dirty="0"/>
          </a:p>
          <a:p>
            <a:pPr algn="just">
              <a:lnSpc>
                <a:spcPct val="100000"/>
              </a:lnSpc>
            </a:pPr>
            <a:endParaRPr lang="en-US" sz="2400" dirty="0"/>
          </a:p>
        </p:txBody>
      </p:sp>
    </p:spTree>
    <p:extLst>
      <p:ext uri="{BB962C8B-B14F-4D97-AF65-F5344CB8AC3E}">
        <p14:creationId xmlns:p14="http://schemas.microsoft.com/office/powerpoint/2010/main" val="30717954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allocation method</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057400" y="1905000"/>
            <a:ext cx="7620000" cy="4267200"/>
          </a:xfrm>
        </p:spPr>
      </p:pic>
    </p:spTree>
    <p:extLst>
      <p:ext uri="{BB962C8B-B14F-4D97-AF65-F5344CB8AC3E}">
        <p14:creationId xmlns:p14="http://schemas.microsoft.com/office/powerpoint/2010/main" val="11865979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allocation</a:t>
            </a:r>
          </a:p>
        </p:txBody>
      </p:sp>
      <p:sp>
        <p:nvSpPr>
          <p:cNvPr id="3" name="Content Placeholder 2"/>
          <p:cNvSpPr>
            <a:spLocks noGrp="1"/>
          </p:cNvSpPr>
          <p:nvPr>
            <p:ph sz="quarter" idx="1"/>
          </p:nvPr>
        </p:nvSpPr>
        <p:spPr>
          <a:xfrm>
            <a:off x="838200" y="1600200"/>
            <a:ext cx="10515600" cy="4873752"/>
          </a:xfrm>
        </p:spPr>
        <p:txBody>
          <a:bodyPr>
            <a:noAutofit/>
          </a:bodyPr>
          <a:lstStyle/>
          <a:p>
            <a:pPr lvl="0" algn="just">
              <a:lnSpc>
                <a:spcPct val="100000"/>
              </a:lnSpc>
            </a:pPr>
            <a:r>
              <a:rPr lang="en-US" sz="2400" dirty="0"/>
              <a:t>Example :- in fig. for file</a:t>
            </a:r>
            <a:r>
              <a:rPr lang="en-US" sz="2400" b="1" dirty="0"/>
              <a:t> bspp</a:t>
            </a:r>
            <a:r>
              <a:rPr lang="en-US" sz="2400" dirty="0"/>
              <a:t>, start block number is 5, and ending block number is 8.</a:t>
            </a:r>
          </a:p>
          <a:p>
            <a:pPr lvl="0" algn="just">
              <a:lnSpc>
                <a:spcPct val="100000"/>
              </a:lnSpc>
            </a:pPr>
            <a:r>
              <a:rPr lang="en-US" sz="2400" dirty="0"/>
              <a:t>Block 5 will link with next block 2, and block is link with block 8.  Total 3 blocks are allocated to </a:t>
            </a:r>
            <a:r>
              <a:rPr lang="en-US" sz="2400" b="1" dirty="0"/>
              <a:t>bspp</a:t>
            </a:r>
            <a:r>
              <a:rPr lang="en-US" sz="2400" dirty="0"/>
              <a:t> file.</a:t>
            </a:r>
          </a:p>
          <a:p>
            <a:pPr lvl="0" algn="just">
              <a:lnSpc>
                <a:spcPct val="100000"/>
              </a:lnSpc>
            </a:pPr>
            <a:r>
              <a:rPr lang="en-US" sz="2400" dirty="0"/>
              <a:t>Block 5 is starting block number which will point to next block 2, block 5, contain the address of block 2, block 2 point to block 8.</a:t>
            </a:r>
          </a:p>
          <a:p>
            <a:pPr lvl="0" algn="just">
              <a:lnSpc>
                <a:spcPct val="100000"/>
              </a:lnSpc>
            </a:pPr>
            <a:r>
              <a:rPr lang="en-US" sz="2400" dirty="0"/>
              <a:t>Here all blocks are linked.</a:t>
            </a:r>
          </a:p>
          <a:p>
            <a:pPr lvl="0" algn="just">
              <a:lnSpc>
                <a:spcPct val="100000"/>
              </a:lnSpc>
            </a:pPr>
            <a:r>
              <a:rPr lang="en-US" sz="2400" dirty="0"/>
              <a:t>Same procedure is for file </a:t>
            </a:r>
            <a:r>
              <a:rPr lang="en-US" sz="2400" b="1" i="1" dirty="0"/>
              <a:t>ce</a:t>
            </a:r>
            <a:r>
              <a:rPr lang="en-US" sz="2400" dirty="0"/>
              <a:t> and </a:t>
            </a:r>
            <a:r>
              <a:rPr lang="en-US" sz="2400" b="1" i="1" dirty="0"/>
              <a:t>IT.</a:t>
            </a:r>
            <a:endParaRPr lang="en-US" sz="2400" dirty="0"/>
          </a:p>
          <a:p>
            <a:pPr lvl="0" algn="just">
              <a:lnSpc>
                <a:spcPct val="100000"/>
              </a:lnSpc>
            </a:pPr>
            <a:r>
              <a:rPr lang="en-US" sz="2400" dirty="0"/>
              <a:t>Linked allocation can support only sequential access. It is not support direct access.</a:t>
            </a:r>
          </a:p>
          <a:p>
            <a:pPr lvl="0" algn="just">
              <a:lnSpc>
                <a:spcPct val="100000"/>
              </a:lnSpc>
            </a:pPr>
            <a:r>
              <a:rPr lang="en-US" sz="2400" dirty="0"/>
              <a:t>Linked allocation is also called </a:t>
            </a:r>
            <a:r>
              <a:rPr lang="en-US" sz="2400" b="1" i="1" dirty="0"/>
              <a:t>chain allocation.</a:t>
            </a:r>
            <a:endParaRPr lang="en-US" sz="2400" dirty="0"/>
          </a:p>
          <a:p>
            <a:pPr>
              <a:lnSpc>
                <a:spcPct val="100000"/>
              </a:lnSpc>
            </a:pPr>
            <a:endParaRPr lang="en-US" dirty="0"/>
          </a:p>
        </p:txBody>
      </p:sp>
    </p:spTree>
    <p:extLst>
      <p:ext uri="{BB962C8B-B14F-4D97-AF65-F5344CB8AC3E}">
        <p14:creationId xmlns:p14="http://schemas.microsoft.com/office/powerpoint/2010/main" val="35054070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allocation</a:t>
            </a:r>
          </a:p>
        </p:txBody>
      </p:sp>
      <p:sp>
        <p:nvSpPr>
          <p:cNvPr id="3" name="Content Placeholder 2"/>
          <p:cNvSpPr>
            <a:spLocks noGrp="1"/>
          </p:cNvSpPr>
          <p:nvPr>
            <p:ph sz="quarter" idx="1"/>
          </p:nvPr>
        </p:nvSpPr>
        <p:spPr/>
        <p:txBody>
          <a:bodyPr/>
          <a:lstStyle/>
          <a:p>
            <a:pPr marL="0" indent="0" algn="just">
              <a:lnSpc>
                <a:spcPct val="150000"/>
              </a:lnSpc>
              <a:buNone/>
            </a:pPr>
            <a:r>
              <a:rPr lang="en-US" b="1" dirty="0"/>
              <a:t>Advantages</a:t>
            </a:r>
          </a:p>
          <a:p>
            <a:pPr algn="just">
              <a:lnSpc>
                <a:spcPct val="100000"/>
              </a:lnSpc>
            </a:pPr>
            <a:r>
              <a:rPr lang="en-US" sz="2400" dirty="0"/>
              <a:t>Any free block can be allocated</a:t>
            </a:r>
            <a:endParaRPr lang="en-US" sz="2000" dirty="0"/>
          </a:p>
          <a:p>
            <a:pPr marL="0" indent="0" algn="just">
              <a:lnSpc>
                <a:spcPct val="150000"/>
              </a:lnSpc>
              <a:buNone/>
            </a:pPr>
            <a:r>
              <a:rPr lang="en-US" b="1" dirty="0"/>
              <a:t>Disadvantages</a:t>
            </a:r>
          </a:p>
          <a:p>
            <a:pPr lvl="0" algn="just">
              <a:lnSpc>
                <a:spcPct val="100000"/>
              </a:lnSpc>
            </a:pPr>
            <a:r>
              <a:rPr lang="en-US" sz="2400" dirty="0"/>
              <a:t>In linked allocation is each block contain the pointer to next block of file, 4 byte is used to store the pointer of block of 512 bytes.</a:t>
            </a:r>
          </a:p>
          <a:p>
            <a:pPr lvl="0" algn="just">
              <a:lnSpc>
                <a:spcPct val="100000"/>
              </a:lnSpc>
            </a:pPr>
            <a:r>
              <a:rPr lang="en-US" dirty="0"/>
              <a:t>It users a pointer so if a pointer field consist of error it gives error that a whole file is corrupted as maintenance of pointer is difficult</a:t>
            </a:r>
            <a:endParaRPr lang="en-US" sz="2400" dirty="0"/>
          </a:p>
          <a:p>
            <a:pPr lvl="0" algn="just">
              <a:lnSpc>
                <a:spcPct val="100000"/>
              </a:lnSpc>
            </a:pPr>
            <a:r>
              <a:rPr lang="en-IN" dirty="0"/>
              <a:t> The major problem is that it can be used only for sequential access-files. </a:t>
            </a:r>
          </a:p>
          <a:p>
            <a:pPr lvl="0" algn="just">
              <a:lnSpc>
                <a:spcPct val="100000"/>
              </a:lnSpc>
            </a:pPr>
            <a:r>
              <a:rPr lang="en-US" sz="2400" dirty="0"/>
              <a:t>So only 508 byte of data can be stored.</a:t>
            </a:r>
          </a:p>
          <a:p>
            <a:endParaRPr lang="en-US" dirty="0"/>
          </a:p>
        </p:txBody>
      </p:sp>
    </p:spTree>
    <p:extLst>
      <p:ext uri="{BB962C8B-B14F-4D97-AF65-F5344CB8AC3E}">
        <p14:creationId xmlns:p14="http://schemas.microsoft.com/office/powerpoint/2010/main" val="11068724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allocation</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 In index allocation all pointer for blocks are bringing together into only one block of disk. In index allocation all pointers are put into one block. This block is called index block.</a:t>
            </a:r>
          </a:p>
          <a:p>
            <a:pPr lvl="0" algn="just">
              <a:lnSpc>
                <a:spcPct val="100000"/>
              </a:lnSpc>
            </a:pPr>
            <a:r>
              <a:rPr lang="en-US" sz="2400" dirty="0"/>
              <a:t>Each file has its own index block, which contain the pointer address of all blocks of files which are allocated on disk.</a:t>
            </a:r>
          </a:p>
          <a:p>
            <a:pPr lvl="0" algn="just">
              <a:lnSpc>
                <a:spcPct val="100000"/>
              </a:lnSpc>
            </a:pPr>
            <a:r>
              <a:rPr lang="en-US" sz="2400" dirty="0"/>
              <a:t>In index allocation directory entry contain the </a:t>
            </a:r>
            <a:r>
              <a:rPr lang="en-US" sz="2400" b="1" dirty="0"/>
              <a:t>filename </a:t>
            </a:r>
            <a:r>
              <a:rPr lang="en-US" sz="2400" dirty="0"/>
              <a:t>and </a:t>
            </a:r>
            <a:r>
              <a:rPr lang="en-US" sz="2400" b="1" dirty="0"/>
              <a:t>index block.</a:t>
            </a:r>
            <a:endParaRPr lang="en-US" sz="2400" dirty="0"/>
          </a:p>
          <a:p>
            <a:pPr algn="just">
              <a:lnSpc>
                <a:spcPct val="150000"/>
              </a:lnSpc>
            </a:pPr>
            <a:endParaRPr lang="en-US" sz="2000" dirty="0"/>
          </a:p>
        </p:txBody>
      </p:sp>
    </p:spTree>
    <p:extLst>
      <p:ext uri="{BB962C8B-B14F-4D97-AF65-F5344CB8AC3E}">
        <p14:creationId xmlns:p14="http://schemas.microsoft.com/office/powerpoint/2010/main" val="3991035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allocation</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438400" y="1752600"/>
            <a:ext cx="7239000" cy="4267200"/>
          </a:xfrm>
        </p:spPr>
      </p:pic>
    </p:spTree>
    <p:extLst>
      <p:ext uri="{BB962C8B-B14F-4D97-AF65-F5344CB8AC3E}">
        <p14:creationId xmlns:p14="http://schemas.microsoft.com/office/powerpoint/2010/main" val="14584383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allocation</a:t>
            </a:r>
          </a:p>
        </p:txBody>
      </p:sp>
      <p:sp>
        <p:nvSpPr>
          <p:cNvPr id="3" name="Content Placeholder 2"/>
          <p:cNvSpPr>
            <a:spLocks noGrp="1"/>
          </p:cNvSpPr>
          <p:nvPr>
            <p:ph sz="quarter" idx="1"/>
          </p:nvPr>
        </p:nvSpPr>
        <p:spPr>
          <a:xfrm>
            <a:off x="838200" y="1600200"/>
            <a:ext cx="10515600" cy="4873752"/>
          </a:xfrm>
        </p:spPr>
        <p:txBody>
          <a:bodyPr>
            <a:normAutofit lnSpcReduction="10000"/>
          </a:bodyPr>
          <a:lstStyle/>
          <a:p>
            <a:pPr lvl="0" algn="just">
              <a:lnSpc>
                <a:spcPct val="120000"/>
              </a:lnSpc>
            </a:pPr>
            <a:r>
              <a:rPr lang="en-US" sz="2400" dirty="0"/>
              <a:t>For example : In fig file </a:t>
            </a:r>
            <a:r>
              <a:rPr lang="en-US" sz="2400" b="1" dirty="0"/>
              <a:t>bspp</a:t>
            </a:r>
            <a:r>
              <a:rPr lang="en-US" sz="2400" dirty="0"/>
              <a:t>, has </a:t>
            </a:r>
            <a:r>
              <a:rPr lang="en-US" sz="2400" b="1" i="1" dirty="0"/>
              <a:t>index block 12</a:t>
            </a:r>
            <a:r>
              <a:rPr lang="en-US" sz="2400" dirty="0"/>
              <a:t>, means blocks 12 will contain the pointer of all blocks of file. </a:t>
            </a:r>
          </a:p>
          <a:p>
            <a:pPr lvl="0" algn="just">
              <a:lnSpc>
                <a:spcPct val="120000"/>
              </a:lnSpc>
            </a:pPr>
            <a:r>
              <a:rPr lang="en-US" sz="2400" dirty="0"/>
              <a:t>here block 12 is containing address of block 2,4,13 and 15.</a:t>
            </a:r>
          </a:p>
          <a:p>
            <a:pPr lvl="0" algn="just">
              <a:lnSpc>
                <a:spcPct val="120000"/>
              </a:lnSpc>
            </a:pPr>
            <a:r>
              <a:rPr lang="en-US" sz="2400" dirty="0"/>
              <a:t>Every file has only one index block. and it should be unique.</a:t>
            </a:r>
          </a:p>
          <a:p>
            <a:pPr lvl="0" algn="just">
              <a:lnSpc>
                <a:spcPct val="120000"/>
              </a:lnSpc>
            </a:pPr>
            <a:r>
              <a:rPr lang="en-US" sz="2400" dirty="0"/>
              <a:t>Index allocation supports direct access.</a:t>
            </a:r>
          </a:p>
          <a:p>
            <a:pPr lvl="0" algn="just">
              <a:lnSpc>
                <a:spcPct val="120000"/>
              </a:lnSpc>
            </a:pPr>
            <a:r>
              <a:rPr lang="en-US" sz="2400" dirty="0"/>
              <a:t>No more than one file has same index block.</a:t>
            </a:r>
          </a:p>
          <a:p>
            <a:pPr marL="0" indent="0" algn="just">
              <a:lnSpc>
                <a:spcPct val="120000"/>
              </a:lnSpc>
              <a:buNone/>
            </a:pPr>
            <a:r>
              <a:rPr lang="en-US" sz="2400" b="1" dirty="0">
                <a:effectLst>
                  <a:outerShdw blurRad="50800" dist="38100" algn="tr" rotWithShape="0">
                    <a:prstClr val="black">
                      <a:alpha val="40000"/>
                    </a:prstClr>
                  </a:outerShdw>
                </a:effectLst>
              </a:rPr>
              <a:t>Disadvantage</a:t>
            </a:r>
            <a:r>
              <a:rPr lang="en-US" sz="2400" dirty="0">
                <a:effectLst>
                  <a:outerShdw blurRad="50800" dist="38100" algn="tr" rotWithShape="0">
                    <a:prstClr val="black">
                      <a:alpha val="40000"/>
                    </a:prstClr>
                  </a:outerShdw>
                </a:effectLst>
              </a:rPr>
              <a:t>: </a:t>
            </a:r>
            <a:r>
              <a:rPr lang="en-US" sz="2400" dirty="0"/>
              <a:t>- In index allocation there are lot of waste of space into the index block. Because index block of 512 byte contain only address of pointer, so maximum space is waste into the index block</a:t>
            </a:r>
            <a:r>
              <a:rPr lang="en-US" sz="2400" dirty="0">
                <a:effectLst>
                  <a:outerShdw blurRad="50800" dist="38100" algn="tr" rotWithShape="0">
                    <a:prstClr val="black">
                      <a:alpha val="40000"/>
                    </a:prstClr>
                  </a:outerShdw>
                </a:effectLst>
              </a:rPr>
              <a:t>.</a:t>
            </a:r>
            <a:endParaRPr lang="en-US" sz="2400" dirty="0"/>
          </a:p>
          <a:p>
            <a:pPr marL="0" indent="0" algn="just">
              <a:lnSpc>
                <a:spcPct val="150000"/>
              </a:lnSpc>
              <a:buNone/>
            </a:pPr>
            <a:r>
              <a:rPr lang="en-US" sz="2000" dirty="0"/>
              <a:t> </a:t>
            </a:r>
          </a:p>
          <a:p>
            <a:endParaRPr lang="en-US" dirty="0"/>
          </a:p>
        </p:txBody>
      </p:sp>
    </p:spTree>
    <p:extLst>
      <p:ext uri="{BB962C8B-B14F-4D97-AF65-F5344CB8AC3E}">
        <p14:creationId xmlns:p14="http://schemas.microsoft.com/office/powerpoint/2010/main" val="402743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Mapped I/O</a:t>
            </a:r>
          </a:p>
        </p:txBody>
      </p:sp>
      <p:sp>
        <p:nvSpPr>
          <p:cNvPr id="3" name="Content Placeholder 2"/>
          <p:cNvSpPr>
            <a:spLocks noGrp="1"/>
          </p:cNvSpPr>
          <p:nvPr>
            <p:ph sz="quarter" idx="1"/>
          </p:nvPr>
        </p:nvSpPr>
        <p:spPr>
          <a:xfrm>
            <a:off x="838200" y="1600200"/>
            <a:ext cx="10744200" cy="4873752"/>
          </a:xfrm>
        </p:spPr>
        <p:txBody>
          <a:bodyPr>
            <a:normAutofit/>
          </a:bodyPr>
          <a:lstStyle/>
          <a:p>
            <a:pPr algn="just">
              <a:lnSpc>
                <a:spcPct val="100000"/>
              </a:lnSpc>
            </a:pPr>
            <a:r>
              <a:rPr lang="en-US" sz="2400" dirty="0"/>
              <a:t>It is the communication method among CPU, Memory and I/O</a:t>
            </a:r>
          </a:p>
          <a:p>
            <a:pPr algn="just">
              <a:lnSpc>
                <a:spcPct val="100000"/>
              </a:lnSpc>
            </a:pPr>
            <a:r>
              <a:rPr lang="en-US" sz="2400" dirty="0"/>
              <a:t>This configuration uses same bus and same control signals but unique address space between memory and I/O.</a:t>
            </a:r>
          </a:p>
          <a:p>
            <a:pPr algn="just">
              <a:lnSpc>
                <a:spcPct val="100000"/>
              </a:lnSpc>
            </a:pPr>
            <a:r>
              <a:rPr lang="en-US" sz="2400" dirty="0"/>
              <a:t>Same address space is shared by memory and I/O devices. But some addresses represent memory cells, while others represents registers in I/O devices</a:t>
            </a:r>
          </a:p>
          <a:p>
            <a:pPr algn="just">
              <a:lnSpc>
                <a:spcPct val="100000"/>
              </a:lnSpc>
            </a:pPr>
            <a:r>
              <a:rPr lang="en-US" sz="2400" dirty="0"/>
              <a:t>In this mechanism, whenever the CPU generates the memory request. Even the control signals are  matching but address space is not matching therefore only one node can perform the operation</a:t>
            </a:r>
          </a:p>
        </p:txBody>
      </p:sp>
    </p:spTree>
    <p:extLst>
      <p:ext uri="{BB962C8B-B14F-4D97-AF65-F5344CB8AC3E}">
        <p14:creationId xmlns:p14="http://schemas.microsoft.com/office/powerpoint/2010/main" val="40302981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Memory management / Free space management using Bitmap and Linked list</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Files are created and deleted frequently by the user of Computer system. </a:t>
            </a:r>
            <a:r>
              <a:rPr lang="en-US" sz="2400"/>
              <a:t>If </a:t>
            </a:r>
            <a:r>
              <a:rPr lang="en-US" sz="2400" dirty="0"/>
              <a:t>the files are created and its not being used for larger time it unnecessary  uses an memory.</a:t>
            </a:r>
            <a:endParaRPr lang="en-US" dirty="0"/>
          </a:p>
          <a:p>
            <a:pPr algn="just">
              <a:lnSpc>
                <a:spcPct val="100000"/>
              </a:lnSpc>
            </a:pPr>
            <a:r>
              <a:rPr lang="en-US" sz="2400" dirty="0"/>
              <a:t>Since disk space is to be allocated to files, the free space available must be managed so as to allocate space to the new files being created</a:t>
            </a:r>
          </a:p>
          <a:p>
            <a:pPr algn="just">
              <a:lnSpc>
                <a:spcPct val="100000"/>
              </a:lnSpc>
            </a:pPr>
            <a:r>
              <a:rPr lang="en-US" sz="2400" dirty="0"/>
              <a:t>To retain the information about the free disk space, the system maintains a free-space list. The free-space list keeps information about the free disk blocks</a:t>
            </a:r>
          </a:p>
          <a:p>
            <a:pPr algn="just">
              <a:lnSpc>
                <a:spcPct val="100000"/>
              </a:lnSpc>
            </a:pPr>
            <a:r>
              <a:rPr lang="en-US" sz="2400" dirty="0"/>
              <a:t>Two methods are used for free memory management </a:t>
            </a:r>
          </a:p>
          <a:p>
            <a:pPr marL="0" indent="0" algn="just">
              <a:lnSpc>
                <a:spcPct val="100000"/>
              </a:lnSpc>
              <a:buNone/>
            </a:pPr>
            <a:r>
              <a:rPr lang="en-US" sz="2400" dirty="0"/>
              <a:t>	1) Bit Map  </a:t>
            </a:r>
          </a:p>
          <a:p>
            <a:pPr marL="0" indent="0" algn="just">
              <a:lnSpc>
                <a:spcPct val="100000"/>
              </a:lnSpc>
              <a:buNone/>
            </a:pPr>
            <a:r>
              <a:rPr lang="en-US" sz="2400" dirty="0"/>
              <a:t>	2) Linked List</a:t>
            </a:r>
          </a:p>
        </p:txBody>
      </p:sp>
    </p:spTree>
    <p:extLst>
      <p:ext uri="{BB962C8B-B14F-4D97-AF65-F5344CB8AC3E}">
        <p14:creationId xmlns:p14="http://schemas.microsoft.com/office/powerpoint/2010/main" val="33032391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by </a:t>
            </a:r>
            <a:r>
              <a:rPr lang="en-US" b="1" dirty="0"/>
              <a:t>Bitmap</a:t>
            </a:r>
          </a:p>
        </p:txBody>
      </p:sp>
      <p:sp>
        <p:nvSpPr>
          <p:cNvPr id="3" name="Content Placeholder 2"/>
          <p:cNvSpPr>
            <a:spLocks noGrp="1"/>
          </p:cNvSpPr>
          <p:nvPr>
            <p:ph sz="quarter" idx="1"/>
          </p:nvPr>
        </p:nvSpPr>
        <p:spPr>
          <a:xfrm>
            <a:off x="838200" y="1600200"/>
            <a:ext cx="10515600" cy="4873752"/>
          </a:xfrm>
        </p:spPr>
        <p:txBody>
          <a:bodyPr>
            <a:normAutofit lnSpcReduction="10000"/>
          </a:bodyPr>
          <a:lstStyle/>
          <a:p>
            <a:pPr algn="just">
              <a:lnSpc>
                <a:spcPct val="100000"/>
              </a:lnSpc>
            </a:pPr>
            <a:r>
              <a:rPr lang="en-US" sz="2400" dirty="0"/>
              <a:t>This method represents the allocation status of disk block as a bit map or bit vector.</a:t>
            </a:r>
          </a:p>
          <a:p>
            <a:pPr algn="just">
              <a:lnSpc>
                <a:spcPct val="100000"/>
              </a:lnSpc>
            </a:pPr>
            <a:r>
              <a:rPr lang="en-US" sz="2400" dirty="0"/>
              <a:t>Each block is represented by 1 bit. If the block is free, the bit is 0; if the block is allocated, the bit is 1</a:t>
            </a:r>
          </a:p>
          <a:p>
            <a:pPr algn="just">
              <a:lnSpc>
                <a:spcPct val="100000"/>
              </a:lnSpc>
            </a:pPr>
            <a:r>
              <a:rPr lang="en-US" sz="2400" dirty="0"/>
              <a:t>For example, consider a disk with 30 blocks</a:t>
            </a:r>
          </a:p>
          <a:p>
            <a:pPr algn="just">
              <a:lnSpc>
                <a:spcPct val="100000"/>
              </a:lnSpc>
            </a:pPr>
            <a:r>
              <a:rPr lang="en-US" sz="2400" dirty="0"/>
              <a:t>The bit map can be: 000001111001111110001100000011</a:t>
            </a:r>
          </a:p>
          <a:p>
            <a:pPr algn="just">
              <a:lnSpc>
                <a:spcPct val="100000"/>
              </a:lnSpc>
            </a:pPr>
            <a:r>
              <a:rPr lang="en-US" dirty="0"/>
              <a:t>If the blocks 2,3,4,5,8,9,10,11,12,13,17,18,25 are free then </a:t>
            </a:r>
          </a:p>
          <a:p>
            <a:pPr algn="just">
              <a:lnSpc>
                <a:spcPct val="100000"/>
              </a:lnSpc>
              <a:buNone/>
            </a:pPr>
            <a:r>
              <a:rPr lang="en-US" dirty="0"/>
              <a:t>     001111001111110001100000010000…….</a:t>
            </a:r>
            <a:endParaRPr lang="en-US" sz="2400" dirty="0"/>
          </a:p>
          <a:p>
            <a:pPr algn="just">
              <a:lnSpc>
                <a:spcPct val="100000"/>
              </a:lnSpc>
            </a:pPr>
            <a:r>
              <a:rPr lang="en-US" sz="2400" dirty="0"/>
              <a:t>The main advantages of this method is its relatively simple and n contiguous free blocks that can be found together</a:t>
            </a:r>
          </a:p>
          <a:p>
            <a:pPr algn="just">
              <a:lnSpc>
                <a:spcPct val="100000"/>
              </a:lnSpc>
            </a:pPr>
            <a:r>
              <a:rPr lang="en-US" sz="2400" dirty="0"/>
              <a:t>Each time a new block is to be allocated to a file, the bit vector will be updated respectively.</a:t>
            </a:r>
          </a:p>
        </p:txBody>
      </p:sp>
    </p:spTree>
    <p:extLst>
      <p:ext uri="{BB962C8B-B14F-4D97-AF65-F5344CB8AC3E}">
        <p14:creationId xmlns:p14="http://schemas.microsoft.com/office/powerpoint/2010/main" val="42125076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by </a:t>
            </a:r>
            <a:r>
              <a:rPr lang="en-US" b="1" dirty="0"/>
              <a:t>Linked list</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In this method of free space management, all the free blocks are linked with each other and the pointer referencing to the first free block is placed in a special location on the disk and cached in memory</a:t>
            </a:r>
          </a:p>
          <a:p>
            <a:pPr algn="just">
              <a:lnSpc>
                <a:spcPct val="100000"/>
              </a:lnSpc>
            </a:pPr>
            <a:r>
              <a:rPr lang="en-US" sz="2400" dirty="0"/>
              <a:t>This first block holds an address pointing to the next free disk block and so on</a:t>
            </a:r>
          </a:p>
          <a:p>
            <a:pPr algn="just">
              <a:lnSpc>
                <a:spcPct val="100000"/>
              </a:lnSpc>
            </a:pPr>
            <a:r>
              <a:rPr lang="en-US" sz="2400" dirty="0"/>
              <a:t>However, this method is not efficient because traversing of the list requires the reading of each block, which consumes more I/O time</a:t>
            </a:r>
          </a:p>
        </p:txBody>
      </p:sp>
    </p:spTree>
    <p:extLst>
      <p:ext uri="{BB962C8B-B14F-4D97-AF65-F5344CB8AC3E}">
        <p14:creationId xmlns:p14="http://schemas.microsoft.com/office/powerpoint/2010/main" val="8464746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44265"/>
          </a:xfrm>
        </p:spPr>
        <p:txBody>
          <a:bodyPr>
            <a:normAutofit/>
          </a:bodyPr>
          <a:lstStyle/>
          <a:p>
            <a:r>
              <a:rPr lang="en-US" dirty="0"/>
              <a:t>Memory management by Linked list</a:t>
            </a:r>
            <a:endParaRPr lang="en-IN" dirty="0"/>
          </a:p>
        </p:txBody>
      </p:sp>
      <p:pic>
        <p:nvPicPr>
          <p:cNvPr id="20482" name="Picture 2"/>
          <p:cNvPicPr>
            <a:picLocks noGrp="1" noChangeAspect="1" noChangeArrowheads="1"/>
          </p:cNvPicPr>
          <p:nvPr>
            <p:ph sz="quarter" idx="1"/>
          </p:nvPr>
        </p:nvPicPr>
        <p:blipFill>
          <a:blip r:embed="rId2" cstate="print"/>
          <a:srcRect/>
          <a:stretch>
            <a:fillRect/>
          </a:stretch>
        </p:blipFill>
        <p:spPr bwMode="auto">
          <a:xfrm>
            <a:off x="5460274" y="981234"/>
            <a:ext cx="4483170" cy="4602162"/>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681321" y="1610903"/>
            <a:ext cx="1849437" cy="292100"/>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by Linked List</a:t>
            </a:r>
          </a:p>
        </p:txBody>
      </p:sp>
      <p:sp>
        <p:nvSpPr>
          <p:cNvPr id="3" name="Content Placeholder 2"/>
          <p:cNvSpPr>
            <a:spLocks noGrp="1"/>
          </p:cNvSpPr>
          <p:nvPr>
            <p:ph sz="quarter" idx="1"/>
          </p:nvPr>
        </p:nvSpPr>
        <p:spPr/>
        <p:txBody>
          <a:bodyPr/>
          <a:lstStyle/>
          <a:p>
            <a:r>
              <a:rPr lang="en-US" dirty="0"/>
              <a:t>The free space list given in figure is as follows; a pointer is stored for block 2, as the first free block.</a:t>
            </a:r>
          </a:p>
          <a:p>
            <a:r>
              <a:rPr lang="en-US" dirty="0"/>
              <a:t>Block 2 would contain a pointer to block 3, which would point to block 4 and so on</a:t>
            </a:r>
          </a:p>
          <a:p>
            <a:endParaRPr lang="en-US" dirty="0"/>
          </a:p>
        </p:txBody>
      </p:sp>
    </p:spTree>
    <p:extLst>
      <p:ext uri="{BB962C8B-B14F-4D97-AF65-F5344CB8AC3E}">
        <p14:creationId xmlns:p14="http://schemas.microsoft.com/office/powerpoint/2010/main" val="36088096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implementation</a:t>
            </a:r>
          </a:p>
        </p:txBody>
      </p:sp>
      <p:sp>
        <p:nvSpPr>
          <p:cNvPr id="3" name="Content Placeholder 2"/>
          <p:cNvSpPr>
            <a:spLocks noGrp="1"/>
          </p:cNvSpPr>
          <p:nvPr>
            <p:ph sz="quarter" idx="1"/>
          </p:nvPr>
        </p:nvSpPr>
        <p:spPr/>
        <p:txBody>
          <a:bodyPr/>
          <a:lstStyle/>
          <a:p>
            <a:pPr marL="0" indent="0" algn="just">
              <a:lnSpc>
                <a:spcPct val="100000"/>
              </a:lnSpc>
              <a:buNone/>
            </a:pPr>
            <a:r>
              <a:rPr lang="en-US" dirty="0"/>
              <a:t>There are 2 methods to implement file system depend on the types of the operating system</a:t>
            </a:r>
          </a:p>
          <a:p>
            <a:pPr lvl="1" algn="just">
              <a:lnSpc>
                <a:spcPct val="100000"/>
              </a:lnSpc>
            </a:pPr>
            <a:r>
              <a:rPr lang="en-US" dirty="0"/>
              <a:t>On-disk structure</a:t>
            </a:r>
          </a:p>
          <a:p>
            <a:pPr lvl="1" algn="just">
              <a:lnSpc>
                <a:spcPct val="100000"/>
              </a:lnSpc>
            </a:pPr>
            <a:r>
              <a:rPr lang="en-US" dirty="0"/>
              <a:t>In-memory structure</a:t>
            </a:r>
          </a:p>
          <a:p>
            <a:endParaRPr lang="en-US" dirty="0"/>
          </a:p>
        </p:txBody>
      </p:sp>
    </p:spTree>
    <p:extLst>
      <p:ext uri="{BB962C8B-B14F-4D97-AF65-F5344CB8AC3E}">
        <p14:creationId xmlns:p14="http://schemas.microsoft.com/office/powerpoint/2010/main" val="33617246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On-disk structure for file implementation</a:t>
            </a:r>
          </a:p>
        </p:txBody>
      </p:sp>
      <p:sp>
        <p:nvSpPr>
          <p:cNvPr id="3" name="Content Placeholder 2"/>
          <p:cNvSpPr>
            <a:spLocks noGrp="1"/>
          </p:cNvSpPr>
          <p:nvPr>
            <p:ph sz="quarter" idx="1"/>
          </p:nvPr>
        </p:nvSpPr>
        <p:spPr>
          <a:xfrm>
            <a:off x="838200" y="1600200"/>
            <a:ext cx="10426700" cy="4873752"/>
          </a:xfrm>
        </p:spPr>
        <p:txBody>
          <a:bodyPr>
            <a:noAutofit/>
          </a:bodyPr>
          <a:lstStyle/>
          <a:p>
            <a:pPr algn="just">
              <a:lnSpc>
                <a:spcPct val="100000"/>
              </a:lnSpc>
            </a:pPr>
            <a:r>
              <a:rPr lang="en-US" sz="2400" dirty="0"/>
              <a:t>On disk, file system may contain information about how to boot an operating system stored there, total number of blocks, the number and location of free blocks, the directory structure and individual files. Some of these structures are described as follows:</a:t>
            </a:r>
          </a:p>
          <a:p>
            <a:pPr algn="just">
              <a:lnSpc>
                <a:spcPct val="100000"/>
              </a:lnSpc>
            </a:pPr>
            <a:r>
              <a:rPr lang="en-US" sz="2400" b="1" dirty="0"/>
              <a:t>Boot control block(per volume):</a:t>
            </a:r>
            <a:r>
              <a:rPr lang="en-US" sz="2400" dirty="0"/>
              <a:t> It can contain information needed by the system to boot an operating system from that volume. If disk does not contain OS, this block can be empty. This is typically the first block of a volume. In UFS, it is called </a:t>
            </a:r>
            <a:r>
              <a:rPr lang="en-US" sz="2400" b="1" dirty="0"/>
              <a:t>boot block</a:t>
            </a:r>
            <a:r>
              <a:rPr lang="en-US" sz="2400" dirty="0"/>
              <a:t>; in NTFS it is called </a:t>
            </a:r>
            <a:r>
              <a:rPr lang="en-US" sz="2400" b="1" dirty="0"/>
              <a:t>partition boot sector</a:t>
            </a:r>
          </a:p>
          <a:p>
            <a:pPr algn="just">
              <a:lnSpc>
                <a:spcPct val="150000"/>
              </a:lnSpc>
            </a:pPr>
            <a:endParaRPr lang="en-US" sz="2000" dirty="0"/>
          </a:p>
        </p:txBody>
      </p:sp>
    </p:spTree>
    <p:extLst>
      <p:ext uri="{BB962C8B-B14F-4D97-AF65-F5344CB8AC3E}">
        <p14:creationId xmlns:p14="http://schemas.microsoft.com/office/powerpoint/2010/main" val="41558263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74638"/>
            <a:ext cx="8597900" cy="868362"/>
          </a:xfrm>
        </p:spPr>
        <p:txBody>
          <a:bodyPr>
            <a:normAutofit/>
          </a:bodyPr>
          <a:lstStyle/>
          <a:p>
            <a:pPr algn="just"/>
            <a:r>
              <a:rPr lang="en-US" dirty="0"/>
              <a:t>On-disk structure for file implementation</a:t>
            </a:r>
          </a:p>
        </p:txBody>
      </p:sp>
      <p:sp>
        <p:nvSpPr>
          <p:cNvPr id="3" name="Content Placeholder 2"/>
          <p:cNvSpPr>
            <a:spLocks noGrp="1"/>
          </p:cNvSpPr>
          <p:nvPr>
            <p:ph sz="quarter" idx="1"/>
          </p:nvPr>
        </p:nvSpPr>
        <p:spPr>
          <a:xfrm>
            <a:off x="698500" y="1587500"/>
            <a:ext cx="10782300" cy="5178552"/>
          </a:xfrm>
        </p:spPr>
        <p:txBody>
          <a:bodyPr>
            <a:noAutofit/>
          </a:bodyPr>
          <a:lstStyle/>
          <a:p>
            <a:pPr algn="just">
              <a:lnSpc>
                <a:spcPct val="100000"/>
              </a:lnSpc>
            </a:pPr>
            <a:r>
              <a:rPr lang="en-US" sz="2400" b="1" dirty="0"/>
              <a:t>Volume control block(per volume):</a:t>
            </a:r>
            <a:r>
              <a:rPr lang="en-US" sz="2400" dirty="0"/>
              <a:t> it contains volume (or partition) details, such as number of blocks in a partition, the size of block, a free block count, a free block pointers and free FCB count and free FCB pointers. In UFS, it is called </a:t>
            </a:r>
            <a:r>
              <a:rPr lang="en-US" sz="2400" b="1" dirty="0"/>
              <a:t>superblock</a:t>
            </a:r>
            <a:r>
              <a:rPr lang="en-US" sz="2400" dirty="0"/>
              <a:t>; in NTFS, it is stored in </a:t>
            </a:r>
            <a:r>
              <a:rPr lang="en-US" sz="2400" b="1" dirty="0"/>
              <a:t>master file table</a:t>
            </a:r>
          </a:p>
          <a:p>
            <a:pPr algn="just">
              <a:lnSpc>
                <a:spcPct val="100000"/>
              </a:lnSpc>
            </a:pPr>
            <a:r>
              <a:rPr lang="en-US" sz="2400" b="1" dirty="0"/>
              <a:t>A directory structure (per file system) </a:t>
            </a:r>
            <a:r>
              <a:rPr lang="en-US" sz="2400" dirty="0"/>
              <a:t>is used to organize the files. In UFS, this include file names and associated inode number. In NTFS, it is stored in master file table</a:t>
            </a:r>
          </a:p>
          <a:p>
            <a:pPr algn="just">
              <a:lnSpc>
                <a:spcPct val="100000"/>
              </a:lnSpc>
            </a:pPr>
            <a:r>
              <a:rPr lang="en-US" sz="2400" b="1" dirty="0"/>
              <a:t>A per-file FCB(File control block)</a:t>
            </a:r>
            <a:r>
              <a:rPr lang="en-US" sz="2400" dirty="0"/>
              <a:t> contains many details about the file. It has unique identifier number to allow association with a directory entry. </a:t>
            </a:r>
          </a:p>
        </p:txBody>
      </p:sp>
    </p:spTree>
    <p:extLst>
      <p:ext uri="{BB962C8B-B14F-4D97-AF65-F5344CB8AC3E}">
        <p14:creationId xmlns:p14="http://schemas.microsoft.com/office/powerpoint/2010/main" val="39002503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
            <a:ext cx="9956800" cy="849086"/>
          </a:xfrm>
        </p:spPr>
        <p:txBody>
          <a:bodyPr>
            <a:normAutofit fontScale="90000"/>
          </a:bodyPr>
          <a:lstStyle/>
          <a:p>
            <a:r>
              <a:rPr lang="en-US" dirty="0"/>
              <a:t>Typical FCB is shown in figure</a:t>
            </a:r>
            <a:br>
              <a:rPr lang="en-US" dirty="0"/>
            </a:br>
            <a:endParaRPr lang="en-US" dirty="0"/>
          </a:p>
        </p:txBody>
      </p:sp>
      <p:pic>
        <p:nvPicPr>
          <p:cNvPr id="4" name="Picture 5"/>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2040151" y="2442754"/>
            <a:ext cx="7356955"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38200" y="1201783"/>
            <a:ext cx="10515600" cy="1477328"/>
          </a:xfrm>
          <a:prstGeom prst="rect">
            <a:avLst/>
          </a:prstGeom>
          <a:noFill/>
        </p:spPr>
        <p:txBody>
          <a:bodyPr wrap="square" rtlCol="0">
            <a:spAutoFit/>
          </a:bodyPr>
          <a:lstStyle/>
          <a:p>
            <a:pPr algn="just">
              <a:lnSpc>
                <a:spcPct val="150000"/>
              </a:lnSpc>
            </a:pPr>
            <a:r>
              <a:rPr lang="en-US" sz="2000" dirty="0"/>
              <a:t>In NTFS, this information is actually stored within master file table which uses relational database structure, with a row per file</a:t>
            </a:r>
          </a:p>
          <a:p>
            <a:pPr algn="just">
              <a:lnSpc>
                <a:spcPct val="150000"/>
              </a:lnSpc>
            </a:pPr>
            <a:endParaRPr lang="en-US" sz="2000" dirty="0"/>
          </a:p>
        </p:txBody>
      </p:sp>
    </p:spTree>
    <p:extLst>
      <p:ext uri="{BB962C8B-B14F-4D97-AF65-F5344CB8AC3E}">
        <p14:creationId xmlns:p14="http://schemas.microsoft.com/office/powerpoint/2010/main" val="232764056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In-Memory structure of file implementation</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dirty="0"/>
              <a:t>The in-memory information is used for both file system management and enhancing the performance through caching. This structure includes the following:</a:t>
            </a:r>
          </a:p>
          <a:p>
            <a:pPr algn="just">
              <a:lnSpc>
                <a:spcPct val="100000"/>
              </a:lnSpc>
            </a:pPr>
            <a:r>
              <a:rPr lang="en-US" sz="2400" b="1" dirty="0"/>
              <a:t>In-memory partition table: </a:t>
            </a:r>
            <a:r>
              <a:rPr lang="en-US" sz="2400" dirty="0"/>
              <a:t>it contains the information about each mounted partition. </a:t>
            </a:r>
          </a:p>
          <a:p>
            <a:pPr algn="just">
              <a:lnSpc>
                <a:spcPct val="100000"/>
              </a:lnSpc>
            </a:pPr>
            <a:r>
              <a:rPr lang="en-US" sz="2400" b="1" dirty="0"/>
              <a:t>An in-memory directory structure: </a:t>
            </a:r>
            <a:r>
              <a:rPr lang="en-US" sz="2400" dirty="0"/>
              <a:t>This directory structure</a:t>
            </a:r>
            <a:r>
              <a:rPr lang="en-US" sz="2400" b="1" dirty="0"/>
              <a:t> </a:t>
            </a:r>
            <a:r>
              <a:rPr lang="en-US" sz="2400" dirty="0"/>
              <a:t>cache holds the directory information of  recently accessed directories</a:t>
            </a:r>
          </a:p>
          <a:p>
            <a:pPr algn="just">
              <a:lnSpc>
                <a:spcPct val="100000"/>
              </a:lnSpc>
            </a:pPr>
            <a:r>
              <a:rPr lang="en-US" sz="2400" b="1" dirty="0"/>
              <a:t>System-wide open-file table: </a:t>
            </a:r>
            <a:r>
              <a:rPr lang="en-US" sz="2400" dirty="0"/>
              <a:t>It is used to maintain a copy of FCB of opened file along with its other information</a:t>
            </a:r>
          </a:p>
          <a:p>
            <a:pPr algn="just">
              <a:lnSpc>
                <a:spcPct val="100000"/>
              </a:lnSpc>
            </a:pPr>
            <a:r>
              <a:rPr lang="en-US" sz="2400" b="1" dirty="0"/>
              <a:t>Per-process open-file table:</a:t>
            </a:r>
            <a:r>
              <a:rPr lang="en-US" sz="2400" dirty="0"/>
              <a:t> it has a pointer to the suitable entry in the system-wide open-file table along with other information</a:t>
            </a:r>
          </a:p>
        </p:txBody>
      </p:sp>
    </p:spTree>
    <p:extLst>
      <p:ext uri="{BB962C8B-B14F-4D97-AF65-F5344CB8AC3E}">
        <p14:creationId xmlns:p14="http://schemas.microsoft.com/office/powerpoint/2010/main" val="254501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cstate="print"/>
          <a:stretch>
            <a:fillRect/>
          </a:stretch>
        </p:blipFill>
        <p:spPr>
          <a:xfrm>
            <a:off x="1117762" y="2073498"/>
            <a:ext cx="8461420" cy="3979571"/>
          </a:xfrm>
          <a:prstGeom prst="rect">
            <a:avLst/>
          </a:prstGeom>
        </p:spPr>
      </p:pic>
    </p:spTree>
    <p:extLst>
      <p:ext uri="{BB962C8B-B14F-4D97-AF65-F5344CB8AC3E}">
        <p14:creationId xmlns:p14="http://schemas.microsoft.com/office/powerpoint/2010/main" val="5982840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structure of file implementation</a:t>
            </a:r>
          </a:p>
        </p:txBody>
      </p:sp>
      <p:pic>
        <p:nvPicPr>
          <p:cNvPr id="4" name="Picture 5"/>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752601"/>
            <a:ext cx="72390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4521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Implementation</a:t>
            </a:r>
          </a:p>
        </p:txBody>
      </p:sp>
      <p:sp>
        <p:nvSpPr>
          <p:cNvPr id="3" name="Content Placeholder 2"/>
          <p:cNvSpPr>
            <a:spLocks noGrp="1"/>
          </p:cNvSpPr>
          <p:nvPr>
            <p:ph sz="quarter" idx="1"/>
          </p:nvPr>
        </p:nvSpPr>
        <p:spPr/>
        <p:txBody>
          <a:bodyPr/>
          <a:lstStyle/>
          <a:p>
            <a:pPr algn="just">
              <a:lnSpc>
                <a:spcPct val="150000"/>
              </a:lnSpc>
            </a:pPr>
            <a:r>
              <a:rPr lang="en-US" sz="2400" dirty="0"/>
              <a:t>The selection of directory-allocation and directory management algorithm significantly affects the efficiency, performance and reliability of the file system</a:t>
            </a:r>
          </a:p>
          <a:p>
            <a:pPr algn="just">
              <a:lnSpc>
                <a:spcPct val="150000"/>
              </a:lnSpc>
            </a:pPr>
            <a:endParaRPr lang="en-US" sz="2000" dirty="0"/>
          </a:p>
          <a:p>
            <a:r>
              <a:rPr lang="en-US" dirty="0"/>
              <a:t>The different organizations are:</a:t>
            </a:r>
          </a:p>
          <a:p>
            <a:pPr lvl="1"/>
            <a:r>
              <a:rPr lang="en-US" dirty="0"/>
              <a:t>Liners list</a:t>
            </a:r>
          </a:p>
          <a:p>
            <a:pPr lvl="1"/>
            <a:r>
              <a:rPr lang="en-US" dirty="0"/>
              <a:t>Hash table</a:t>
            </a:r>
          </a:p>
        </p:txBody>
      </p:sp>
    </p:spTree>
    <p:extLst>
      <p:ext uri="{BB962C8B-B14F-4D97-AF65-F5344CB8AC3E}">
        <p14:creationId xmlns:p14="http://schemas.microsoft.com/office/powerpoint/2010/main" val="18382337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implementation using </a:t>
            </a:r>
            <a:r>
              <a:rPr lang="en-US" b="1" dirty="0"/>
              <a:t>linear list</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The simplest method of implementing a directory is to use a linear list of file names with pointers to the data blocks</a:t>
            </a:r>
          </a:p>
          <a:p>
            <a:pPr algn="just">
              <a:lnSpc>
                <a:spcPct val="100000"/>
              </a:lnSpc>
            </a:pPr>
            <a:r>
              <a:rPr lang="en-US" sz="2400" dirty="0"/>
              <a:t>This method is simple to program but time consuming to execute</a:t>
            </a:r>
          </a:p>
          <a:p>
            <a:pPr algn="just">
              <a:lnSpc>
                <a:spcPct val="100000"/>
              </a:lnSpc>
            </a:pPr>
            <a:r>
              <a:rPr lang="en-US" sz="2400" dirty="0"/>
              <a:t>To create a new file, we must first search the directory to be sure that no existing file has the same name. then ,we add the new entry at the end of directory</a:t>
            </a:r>
          </a:p>
          <a:p>
            <a:pPr algn="just">
              <a:lnSpc>
                <a:spcPct val="100000"/>
              </a:lnSpc>
            </a:pPr>
            <a:r>
              <a:rPr lang="en-US" sz="2400" dirty="0"/>
              <a:t>To delete a file,  we search the directory for the named file and then release the space allocated to it.</a:t>
            </a:r>
          </a:p>
        </p:txBody>
      </p:sp>
    </p:spTree>
    <p:extLst>
      <p:ext uri="{BB962C8B-B14F-4D97-AF65-F5344CB8AC3E}">
        <p14:creationId xmlns:p14="http://schemas.microsoft.com/office/powerpoint/2010/main" val="24588907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implementation using </a:t>
            </a:r>
            <a:r>
              <a:rPr lang="en-US" b="1" dirty="0"/>
              <a:t>linear list</a:t>
            </a:r>
            <a:endParaRPr lang="en-US" dirty="0"/>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The real disadvantage of the linear list of directory entries is that finding a file requires a linear search</a:t>
            </a:r>
          </a:p>
          <a:p>
            <a:pPr algn="just">
              <a:lnSpc>
                <a:spcPct val="100000"/>
              </a:lnSpc>
            </a:pPr>
            <a:r>
              <a:rPr lang="en-US" sz="2400" dirty="0"/>
              <a:t>Directory information is accessed frequently, thus in many OS, a software cache is used to store the most recently used directory information</a:t>
            </a:r>
          </a:p>
          <a:p>
            <a:pPr algn="just">
              <a:lnSpc>
                <a:spcPct val="100000"/>
              </a:lnSpc>
            </a:pPr>
            <a:r>
              <a:rPr lang="en-US" sz="2400" dirty="0"/>
              <a:t>If a sorted list of file names is maintained, then a binary search can be used to decrease the average search time.</a:t>
            </a:r>
          </a:p>
          <a:p>
            <a:pPr algn="just">
              <a:lnSpc>
                <a:spcPct val="100000"/>
              </a:lnSpc>
            </a:pPr>
            <a:r>
              <a:rPr lang="en-US" sz="2400" dirty="0"/>
              <a:t>Other data structure like B-Tree might be of an advantage in this type of a case</a:t>
            </a:r>
          </a:p>
          <a:p>
            <a:endParaRPr lang="en-US" dirty="0"/>
          </a:p>
          <a:p>
            <a:endParaRPr lang="en-US" dirty="0"/>
          </a:p>
        </p:txBody>
      </p:sp>
    </p:spTree>
    <p:extLst>
      <p:ext uri="{BB962C8B-B14F-4D97-AF65-F5344CB8AC3E}">
        <p14:creationId xmlns:p14="http://schemas.microsoft.com/office/powerpoint/2010/main" val="40842223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implementation using hash table</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dirty="0"/>
              <a:t>Hash table is the another method for implementing directory structure</a:t>
            </a:r>
          </a:p>
          <a:p>
            <a:pPr algn="just">
              <a:lnSpc>
                <a:spcPct val="100000"/>
              </a:lnSpc>
            </a:pPr>
            <a:r>
              <a:rPr lang="en-US" sz="2400" dirty="0"/>
              <a:t>With this method, a linear list stores the directory entries, but hash data structure is also used.</a:t>
            </a:r>
          </a:p>
          <a:p>
            <a:pPr algn="just">
              <a:lnSpc>
                <a:spcPct val="100000"/>
              </a:lnSpc>
            </a:pPr>
            <a:r>
              <a:rPr lang="en-US" sz="2400" dirty="0"/>
              <a:t>The hash table takes a value computed from a file name and return a pointer  to the file name in the linear list</a:t>
            </a:r>
          </a:p>
          <a:p>
            <a:pPr algn="just">
              <a:lnSpc>
                <a:spcPct val="100000"/>
              </a:lnSpc>
            </a:pPr>
            <a:r>
              <a:rPr lang="en-US" sz="2400" dirty="0"/>
              <a:t>It can greatly decrease the directory search time.</a:t>
            </a:r>
          </a:p>
          <a:p>
            <a:pPr algn="just">
              <a:lnSpc>
                <a:spcPct val="100000"/>
              </a:lnSpc>
            </a:pPr>
            <a:r>
              <a:rPr lang="en-US" sz="2400" dirty="0"/>
              <a:t>Insertion and deletion are also fairly straight forward although some provision must be made for collision – situation in which two file names hash to same location </a:t>
            </a:r>
          </a:p>
        </p:txBody>
      </p:sp>
    </p:spTree>
    <p:extLst>
      <p:ext uri="{BB962C8B-B14F-4D97-AF65-F5344CB8AC3E}">
        <p14:creationId xmlns:p14="http://schemas.microsoft.com/office/powerpoint/2010/main" val="41201191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implementation using hash table</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To resolve this problem, chained-overflow hash table is used</a:t>
            </a:r>
          </a:p>
          <a:p>
            <a:pPr algn="just">
              <a:lnSpc>
                <a:spcPct val="100000"/>
              </a:lnSpc>
            </a:pPr>
            <a:r>
              <a:rPr lang="en-US" sz="2400" dirty="0"/>
              <a:t>Each hash entry can be linked list instead of an individual value. It means if the hash values point to the same location, a chain of linked list is formed</a:t>
            </a:r>
          </a:p>
          <a:p>
            <a:pPr algn="just">
              <a:lnSpc>
                <a:spcPct val="100000"/>
              </a:lnSpc>
            </a:pPr>
            <a:r>
              <a:rPr lang="en-US" sz="2400" dirty="0"/>
              <a:t>So, in this way we can remove the collisions</a:t>
            </a:r>
          </a:p>
        </p:txBody>
      </p:sp>
    </p:spTree>
    <p:extLst>
      <p:ext uri="{BB962C8B-B14F-4D97-AF65-F5344CB8AC3E}">
        <p14:creationId xmlns:p14="http://schemas.microsoft.com/office/powerpoint/2010/main" val="334772483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944562"/>
          </a:xfrm>
        </p:spPr>
        <p:txBody>
          <a:bodyPr/>
          <a:lstStyle/>
          <a:p>
            <a:r>
              <a:rPr lang="en-US" dirty="0"/>
              <a:t>File system recovery</a:t>
            </a:r>
          </a:p>
        </p:txBody>
      </p:sp>
      <p:sp>
        <p:nvSpPr>
          <p:cNvPr id="3" name="Content Placeholder 2"/>
          <p:cNvSpPr>
            <a:spLocks noGrp="1"/>
          </p:cNvSpPr>
          <p:nvPr>
            <p:ph sz="quarter" idx="1"/>
          </p:nvPr>
        </p:nvSpPr>
        <p:spPr>
          <a:xfrm>
            <a:off x="812800" y="1524000"/>
            <a:ext cx="10744200" cy="5178552"/>
          </a:xfrm>
        </p:spPr>
        <p:txBody>
          <a:bodyPr>
            <a:noAutofit/>
          </a:bodyPr>
          <a:lstStyle/>
          <a:p>
            <a:pPr algn="just">
              <a:lnSpc>
                <a:spcPct val="100000"/>
              </a:lnSpc>
            </a:pPr>
            <a:r>
              <a:rPr lang="en-US" sz="2400" dirty="0"/>
              <a:t>There are many causes that are responsible for computer crashes or physical damage, and in this situation, file systems are expected to behave sensibly. These problem may result in file system consistencies</a:t>
            </a:r>
          </a:p>
          <a:p>
            <a:pPr algn="just">
              <a:lnSpc>
                <a:spcPct val="100000"/>
              </a:lnSpc>
            </a:pPr>
            <a:r>
              <a:rPr lang="en-US" sz="2400" dirty="0"/>
              <a:t>In order to check consistency, we need to observe the following:</a:t>
            </a:r>
          </a:p>
          <a:p>
            <a:pPr lvl="1" algn="just">
              <a:lnSpc>
                <a:spcPct val="100000"/>
              </a:lnSpc>
            </a:pPr>
            <a:r>
              <a:rPr lang="en-US" dirty="0"/>
              <a:t>All data and control structure, such as descriptors and bitmaps should be in an appropriate arrangements</a:t>
            </a:r>
          </a:p>
          <a:p>
            <a:pPr lvl="1" algn="just">
              <a:lnSpc>
                <a:spcPct val="100000"/>
              </a:lnSpc>
            </a:pPr>
            <a:r>
              <a:rPr lang="en-US" dirty="0"/>
              <a:t>When a system reboots, it should return to a valid state</a:t>
            </a:r>
          </a:p>
          <a:p>
            <a:pPr lvl="1" algn="just">
              <a:lnSpc>
                <a:spcPct val="100000"/>
              </a:lnSpc>
            </a:pPr>
            <a:r>
              <a:rPr lang="en-US" dirty="0"/>
              <a:t>It at the time of crash, a write operation is in progress, then the operation is either finished or rollback completely. This is called atomicity</a:t>
            </a:r>
          </a:p>
        </p:txBody>
      </p:sp>
    </p:spTree>
    <p:extLst>
      <p:ext uri="{BB962C8B-B14F-4D97-AF65-F5344CB8AC3E}">
        <p14:creationId xmlns:p14="http://schemas.microsoft.com/office/powerpoint/2010/main" val="193142400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recovery</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10000"/>
              </a:lnSpc>
            </a:pPr>
            <a:r>
              <a:rPr lang="en-US" b="1" dirty="0"/>
              <a:t>Consistency checker:</a:t>
            </a:r>
            <a:r>
              <a:rPr lang="en-US" dirty="0"/>
              <a:t> at the time of reboot, a program called consistency checker, is executed in order to check and correct disk inconsistencies</a:t>
            </a:r>
          </a:p>
          <a:p>
            <a:pPr algn="just">
              <a:lnSpc>
                <a:spcPct val="110000"/>
              </a:lnSpc>
            </a:pPr>
            <a:r>
              <a:rPr lang="en-US" b="1" dirty="0"/>
              <a:t>The consistency checker </a:t>
            </a:r>
            <a:r>
              <a:rPr lang="en-US" dirty="0"/>
              <a:t>matches the data available in the directory structure with the data stored in blocks of disk and if it finds any inconsistencies, then it tries to fix it</a:t>
            </a:r>
          </a:p>
          <a:p>
            <a:pPr algn="just">
              <a:lnSpc>
                <a:spcPct val="110000"/>
              </a:lnSpc>
            </a:pPr>
            <a:r>
              <a:rPr lang="en-US" b="1" dirty="0"/>
              <a:t>Methods of file system recovery</a:t>
            </a:r>
          </a:p>
          <a:p>
            <a:pPr lvl="1" algn="just">
              <a:lnSpc>
                <a:spcPct val="110000"/>
              </a:lnSpc>
            </a:pPr>
            <a:r>
              <a:rPr lang="en-US" b="1" dirty="0"/>
              <a:t>Backup and restore</a:t>
            </a:r>
          </a:p>
          <a:p>
            <a:pPr lvl="1" algn="just">
              <a:lnSpc>
                <a:spcPct val="110000"/>
              </a:lnSpc>
            </a:pPr>
            <a:r>
              <a:rPr lang="en-US" b="1" dirty="0"/>
              <a:t>Log-structured file system</a:t>
            </a:r>
          </a:p>
        </p:txBody>
      </p:sp>
    </p:spTree>
    <p:extLst>
      <p:ext uri="{BB962C8B-B14F-4D97-AF65-F5344CB8AC3E}">
        <p14:creationId xmlns:p14="http://schemas.microsoft.com/office/powerpoint/2010/main" val="7805495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and recovery</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When the magnetic disks fails, a backup of disk may be taken on another storage device in order to restore the system</a:t>
            </a:r>
          </a:p>
          <a:p>
            <a:pPr algn="just">
              <a:lnSpc>
                <a:spcPct val="100000"/>
              </a:lnSpc>
            </a:pPr>
            <a:r>
              <a:rPr lang="en-US" sz="2400" dirty="0"/>
              <a:t>For minimizing the copy, the time when the last file was modified and the backup taken can be considered</a:t>
            </a:r>
          </a:p>
          <a:p>
            <a:pPr algn="just">
              <a:lnSpc>
                <a:spcPct val="100000"/>
              </a:lnSpc>
            </a:pPr>
            <a:r>
              <a:rPr lang="en-US" sz="2400" dirty="0"/>
              <a:t>The file’s last write date in the directory structure specifies that the file has not changed since that date, and then it is not required to copy that file again.</a:t>
            </a:r>
          </a:p>
        </p:txBody>
      </p:sp>
    </p:spTree>
    <p:extLst>
      <p:ext uri="{BB962C8B-B14F-4D97-AF65-F5344CB8AC3E}">
        <p14:creationId xmlns:p14="http://schemas.microsoft.com/office/powerpoint/2010/main" val="14859940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structured file system</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dirty="0"/>
              <a:t>The main purpose of using the log structured file system is to enhance the write performance</a:t>
            </a:r>
          </a:p>
          <a:p>
            <a:pPr algn="just">
              <a:lnSpc>
                <a:spcPct val="100000"/>
              </a:lnSpc>
            </a:pPr>
            <a:r>
              <a:rPr lang="en-US" sz="2400" dirty="0"/>
              <a:t>It buffers a series of file system changes in the file cache and them write all such changes to the disk sequentially in a single write operation</a:t>
            </a:r>
          </a:p>
          <a:p>
            <a:pPr algn="just">
              <a:lnSpc>
                <a:spcPct val="100000"/>
              </a:lnSpc>
            </a:pPr>
            <a:r>
              <a:rPr lang="en-US" sz="2400" dirty="0"/>
              <a:t>Once the changes are written to the log, user process are allowed to continue execution</a:t>
            </a:r>
          </a:p>
          <a:p>
            <a:pPr algn="just">
              <a:lnSpc>
                <a:spcPct val="100000"/>
              </a:lnSpc>
            </a:pPr>
            <a:r>
              <a:rPr lang="en-US" sz="2400" dirty="0"/>
              <a:t>It transaction is completed, it removes the log files</a:t>
            </a:r>
          </a:p>
          <a:p>
            <a:pPr algn="just">
              <a:lnSpc>
                <a:spcPct val="100000"/>
              </a:lnSpc>
            </a:pPr>
            <a:r>
              <a:rPr lang="en-US" sz="2400" dirty="0"/>
              <a:t>If the system crashes, there will be zero or more transactions in a log file. Therefore they must be completed, and the file system structure remain consistent.</a:t>
            </a:r>
          </a:p>
        </p:txBody>
      </p:sp>
    </p:spTree>
    <p:extLst>
      <p:ext uri="{BB962C8B-B14F-4D97-AF65-F5344CB8AC3E}">
        <p14:creationId xmlns:p14="http://schemas.microsoft.com/office/powerpoint/2010/main" val="366107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5500" y="1527048"/>
            <a:ext cx="10502900" cy="5330952"/>
          </a:xfrm>
        </p:spPr>
        <p:txBody>
          <a:bodyPr/>
          <a:lstStyle/>
          <a:p>
            <a:pPr marL="0" indent="0">
              <a:buNone/>
            </a:pPr>
            <a:r>
              <a:rPr lang="en-US" b="1" dirty="0"/>
              <a:t>Advantages of memory mapped I/O:</a:t>
            </a:r>
          </a:p>
          <a:p>
            <a:endParaRPr lang="en-US" dirty="0"/>
          </a:p>
          <a:p>
            <a:r>
              <a:rPr lang="en-US" dirty="0"/>
              <a:t>It makes programming simpler</a:t>
            </a:r>
          </a:p>
          <a:p>
            <a:r>
              <a:rPr lang="en-US" dirty="0"/>
              <a:t>It does not have special commands to access I/O devices</a:t>
            </a:r>
          </a:p>
          <a:p>
            <a:endParaRPr lang="en-US" dirty="0"/>
          </a:p>
          <a:p>
            <a:pPr marL="0" indent="0">
              <a:buNone/>
            </a:pPr>
            <a:r>
              <a:rPr lang="en-US" b="1" dirty="0"/>
              <a:t>Disadvantages of memory mapped I/O</a:t>
            </a:r>
          </a:p>
          <a:p>
            <a:endParaRPr lang="en-US" dirty="0"/>
          </a:p>
          <a:p>
            <a:r>
              <a:rPr lang="en-US" dirty="0"/>
              <a:t>Memory utilization is poor</a:t>
            </a:r>
          </a:p>
          <a:p>
            <a:r>
              <a:rPr lang="en-US" dirty="0"/>
              <a:t>It is suitable only when the processor consist the limited numbers of I/O ports</a:t>
            </a:r>
          </a:p>
        </p:txBody>
      </p:sp>
    </p:spTree>
    <p:extLst>
      <p:ext uri="{BB962C8B-B14F-4D97-AF65-F5344CB8AC3E}">
        <p14:creationId xmlns:p14="http://schemas.microsoft.com/office/powerpoint/2010/main" val="41856927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file system</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dirty="0"/>
              <a:t>A virtual file system (VFS) is programming that forms an </a:t>
            </a:r>
            <a:r>
              <a:rPr lang="en-US" sz="2400" b="1" dirty="0"/>
              <a:t>interface between an operating system's kernel and a more concrete file system. </a:t>
            </a:r>
          </a:p>
          <a:p>
            <a:pPr algn="just">
              <a:lnSpc>
                <a:spcPct val="100000"/>
              </a:lnSpc>
            </a:pPr>
            <a:r>
              <a:rPr lang="en-US" sz="2400" dirty="0"/>
              <a:t>The purpose of a VFS is to allow client applications to access different types of concrete file systems in a uniform way</a:t>
            </a:r>
          </a:p>
          <a:p>
            <a:pPr algn="just">
              <a:lnSpc>
                <a:spcPct val="100000"/>
              </a:lnSpc>
            </a:pPr>
            <a:r>
              <a:rPr lang="en-US" sz="2400" dirty="0"/>
              <a:t>A VFS can, for example, be used to access local and network storage devices transparently without the client application noticing the difference</a:t>
            </a:r>
          </a:p>
          <a:p>
            <a:pPr algn="just">
              <a:lnSpc>
                <a:spcPct val="100000"/>
              </a:lnSpc>
            </a:pPr>
            <a:r>
              <a:rPr lang="en-US" sz="2400" dirty="0"/>
              <a:t>“It can be </a:t>
            </a:r>
            <a:r>
              <a:rPr lang="en-US" sz="2400" b="1" dirty="0"/>
              <a:t>used to bridge the differences in Windows, Mac OS and Unix filesystems,</a:t>
            </a:r>
            <a:r>
              <a:rPr lang="en-US" sz="2400" dirty="0"/>
              <a:t> so that applications can access files on local file systems of those types without having to know what type of file system they are accessing.”</a:t>
            </a:r>
          </a:p>
        </p:txBody>
      </p:sp>
    </p:spTree>
    <p:extLst>
      <p:ext uri="{BB962C8B-B14F-4D97-AF65-F5344CB8AC3E}">
        <p14:creationId xmlns:p14="http://schemas.microsoft.com/office/powerpoint/2010/main" val="28810547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211138"/>
            <a:ext cx="7467600" cy="944562"/>
          </a:xfrm>
        </p:spPr>
        <p:txBody>
          <a:bodyPr/>
          <a:lstStyle/>
          <a:p>
            <a:r>
              <a:rPr lang="en-US" dirty="0"/>
              <a:t>Virtual file system</a:t>
            </a:r>
          </a:p>
        </p:txBody>
      </p:sp>
      <p:pic>
        <p:nvPicPr>
          <p:cNvPr id="4" name="Picture 5"/>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590801" y="1828801"/>
            <a:ext cx="6781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5913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performance</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60000"/>
              </a:lnSpc>
            </a:pPr>
            <a:r>
              <a:rPr lang="en-US" sz="2000" dirty="0"/>
              <a:t>File System performance is often a major component of overall system performance, and is heavily dependent on the nature of the application generating the load. </a:t>
            </a:r>
          </a:p>
          <a:p>
            <a:pPr algn="just">
              <a:lnSpc>
                <a:spcPct val="160000"/>
              </a:lnSpc>
            </a:pPr>
            <a:r>
              <a:rPr lang="en-US" sz="2000" dirty="0"/>
              <a:t>To achieve optimal performance, the underlying  file system configuration must be balanced to match the application characteristics.</a:t>
            </a:r>
          </a:p>
          <a:p>
            <a:pPr algn="just">
              <a:lnSpc>
                <a:spcPct val="160000"/>
              </a:lnSpc>
            </a:pPr>
            <a:r>
              <a:rPr lang="en-US" sz="2000" dirty="0"/>
              <a:t>Once we have a good understanding of the application, we can try and optimize the file system configuration to make the most efficient use of the underlying storage device.</a:t>
            </a:r>
          </a:p>
        </p:txBody>
      </p:sp>
    </p:spTree>
    <p:extLst>
      <p:ext uri="{BB962C8B-B14F-4D97-AF65-F5344CB8AC3E}">
        <p14:creationId xmlns:p14="http://schemas.microsoft.com/office/powerpoint/2010/main" val="15122740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Our objective to improve file system performance is to:</a:t>
            </a:r>
          </a:p>
        </p:txBody>
      </p:sp>
      <p:sp>
        <p:nvSpPr>
          <p:cNvPr id="3" name="Content Placeholder 2"/>
          <p:cNvSpPr>
            <a:spLocks noGrp="1"/>
          </p:cNvSpPr>
          <p:nvPr>
            <p:ph sz="quarter" idx="1"/>
          </p:nvPr>
        </p:nvSpPr>
        <p:spPr>
          <a:xfrm>
            <a:off x="838200" y="1905000"/>
            <a:ext cx="10515600" cy="4568952"/>
          </a:xfrm>
        </p:spPr>
        <p:txBody>
          <a:bodyPr>
            <a:normAutofit/>
          </a:bodyPr>
          <a:lstStyle/>
          <a:p>
            <a:pPr algn="just">
              <a:lnSpc>
                <a:spcPct val="100000"/>
              </a:lnSpc>
            </a:pPr>
            <a:r>
              <a:rPr lang="en-US" sz="2400" dirty="0"/>
              <a:t>Reduce the number of I/O's to the underlying device(s) where possible</a:t>
            </a:r>
          </a:p>
          <a:p>
            <a:pPr algn="just">
              <a:lnSpc>
                <a:spcPct val="100000"/>
              </a:lnSpc>
            </a:pPr>
            <a:r>
              <a:rPr lang="en-US" sz="2400" dirty="0"/>
              <a:t>Group smaller I/O's together into larger I/O's where possible</a:t>
            </a:r>
          </a:p>
          <a:p>
            <a:pPr algn="just">
              <a:lnSpc>
                <a:spcPct val="100000"/>
              </a:lnSpc>
            </a:pPr>
            <a:r>
              <a:rPr lang="en-US" sz="2400" dirty="0"/>
              <a:t>Optimize the seek pattern to reduce the amount of time spent waiting for disk seeks</a:t>
            </a:r>
          </a:p>
          <a:p>
            <a:pPr algn="just">
              <a:lnSpc>
                <a:spcPct val="100000"/>
              </a:lnSpc>
            </a:pPr>
            <a:r>
              <a:rPr lang="en-US" sz="2400" dirty="0"/>
              <a:t>Cache as much as data as realistic to reduce physical I/O's</a:t>
            </a:r>
          </a:p>
          <a:p>
            <a:endParaRPr lang="en-US" dirty="0"/>
          </a:p>
        </p:txBody>
      </p:sp>
    </p:spTree>
    <p:extLst>
      <p:ext uri="{BB962C8B-B14F-4D97-AF65-F5344CB8AC3E}">
        <p14:creationId xmlns:p14="http://schemas.microsoft.com/office/powerpoint/2010/main" val="19468669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496071"/>
          </a:xfrm>
        </p:spPr>
        <p:txBody>
          <a:bodyPr>
            <a:normAutofit fontScale="90000"/>
          </a:bodyPr>
          <a:lstStyle/>
          <a:p>
            <a:r>
              <a:rPr lang="en-IN" dirty="0" err="1"/>
              <a:t>Refrences</a:t>
            </a:r>
            <a:endParaRPr lang="en-IN" dirty="0"/>
          </a:p>
        </p:txBody>
      </p:sp>
      <p:sp>
        <p:nvSpPr>
          <p:cNvPr id="3" name="Content Placeholder 2"/>
          <p:cNvSpPr>
            <a:spLocks noGrp="1"/>
          </p:cNvSpPr>
          <p:nvPr>
            <p:ph sz="quarter" idx="1"/>
          </p:nvPr>
        </p:nvSpPr>
        <p:spPr>
          <a:xfrm>
            <a:off x="609600" y="1149531"/>
            <a:ext cx="9956800" cy="5324421"/>
          </a:xfrm>
        </p:spPr>
        <p:txBody>
          <a:bodyPr/>
          <a:lstStyle/>
          <a:p>
            <a:pPr marL="0" indent="0">
              <a:buNone/>
            </a:pPr>
            <a:r>
              <a:rPr lang="en-IN" sz="2000" dirty="0">
                <a:latin typeface="Times New Roman" pitchFamily="18" charset="0"/>
                <a:cs typeface="Times New Roman" pitchFamily="18" charset="0"/>
              </a:rPr>
              <a:t>[1]. Operating System Concepts - 9th Edition by Abraham </a:t>
            </a:r>
            <a:r>
              <a:rPr lang="en-IN" sz="2000" dirty="0" err="1">
                <a:latin typeface="Times New Roman" pitchFamily="18" charset="0"/>
                <a:cs typeface="Times New Roman" pitchFamily="18" charset="0"/>
              </a:rPr>
              <a:t>Silberschatz</a:t>
            </a:r>
            <a:r>
              <a:rPr lang="en-IN" sz="2000" dirty="0">
                <a:latin typeface="Times New Roman" pitchFamily="18" charset="0"/>
                <a:cs typeface="Times New Roman" pitchFamily="18" charset="0"/>
              </a:rPr>
              <a:t>, Peter Galvin, Greg Gagne, Wiley Asia Student Edition. </a:t>
            </a:r>
          </a:p>
          <a:p>
            <a:pPr marL="0" indent="0">
              <a:buNone/>
            </a:pPr>
            <a:r>
              <a:rPr lang="en-IN" sz="2000" dirty="0">
                <a:latin typeface="Times New Roman" pitchFamily="18" charset="0"/>
                <a:cs typeface="Times New Roman" pitchFamily="18" charset="0"/>
              </a:rPr>
              <a:t>[2]. Operating Systems: Internals and Design Principles - 5th Edition, William Stallings, Prentice Hall of India </a:t>
            </a:r>
            <a:endParaRPr lang="en-IN" sz="2000" u="sng"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[3]. Modern Operating Systems- 4th Edition Andrew S. </a:t>
            </a:r>
            <a:r>
              <a:rPr lang="en-IN" sz="2000" dirty="0" err="1">
                <a:latin typeface="Times New Roman" pitchFamily="18" charset="0"/>
                <a:cs typeface="Times New Roman" pitchFamily="18" charset="0"/>
              </a:rPr>
              <a:t>Tanenbaum</a:t>
            </a:r>
            <a:r>
              <a:rPr lang="en-IN" sz="2000" dirty="0">
                <a:latin typeface="Times New Roman" pitchFamily="18" charset="0"/>
                <a:cs typeface="Times New Roman" pitchFamily="18" charset="0"/>
              </a:rPr>
              <a:t>, Pearson Education India</a:t>
            </a:r>
          </a:p>
          <a:p>
            <a:pPr marL="0" indent="0">
              <a:buNone/>
            </a:pPr>
            <a:r>
              <a:rPr lang="en-IN" sz="2000" dirty="0">
                <a:latin typeface="Times New Roman" pitchFamily="18" charset="0"/>
                <a:cs typeface="Times New Roman" pitchFamily="18" charset="0"/>
              </a:rPr>
              <a:t>[4]. Operating Systems: A Modern Perspective - 2nd Edition by Gary J. Nutt, Addison-Wesley </a:t>
            </a:r>
          </a:p>
          <a:p>
            <a:pPr marL="0" indent="0">
              <a:buNone/>
            </a:pPr>
            <a:r>
              <a:rPr lang="en-IN" sz="2000" dirty="0">
                <a:latin typeface="Times New Roman" pitchFamily="18" charset="0"/>
                <a:cs typeface="Times New Roman" pitchFamily="18" charset="0"/>
              </a:rPr>
              <a:t>[5]. File System Concepts</a:t>
            </a:r>
          </a:p>
          <a:p>
            <a:pPr marL="0" indent="0">
              <a:buNone/>
            </a:pPr>
            <a:endParaRPr lang="en-US" sz="2000" dirty="0">
              <a:latin typeface="Times New Roman" pitchFamily="18" charset="0"/>
              <a:cs typeface="Times New Roman" pitchFamily="18" charset="0"/>
            </a:endParaRPr>
          </a:p>
          <a:p>
            <a:pPr>
              <a:buNone/>
            </a:pPr>
            <a:endParaRPr lang="en-I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9618771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61938"/>
            <a:ext cx="7086600" cy="868362"/>
          </a:xfrm>
        </p:spPr>
        <p:txBody>
          <a:bodyPr>
            <a:normAutofit/>
          </a:bodyPr>
          <a:lstStyle/>
          <a:p>
            <a:r>
              <a:rPr lang="en-US" b="1" dirty="0"/>
              <a:t>DMA (Direct Memory Access)</a:t>
            </a:r>
          </a:p>
        </p:txBody>
      </p:sp>
      <p:sp>
        <p:nvSpPr>
          <p:cNvPr id="3" name="Content Placeholder 2"/>
          <p:cNvSpPr>
            <a:spLocks noGrp="1"/>
          </p:cNvSpPr>
          <p:nvPr>
            <p:ph sz="quarter" idx="1"/>
          </p:nvPr>
        </p:nvSpPr>
        <p:spPr>
          <a:xfrm>
            <a:off x="863600" y="1587500"/>
            <a:ext cx="10477500" cy="4886452"/>
          </a:xfrm>
        </p:spPr>
        <p:txBody>
          <a:bodyPr>
            <a:noAutofit/>
          </a:bodyPr>
          <a:lstStyle/>
          <a:p>
            <a:pPr algn="just">
              <a:lnSpc>
                <a:spcPct val="100000"/>
              </a:lnSpc>
            </a:pPr>
            <a:r>
              <a:rPr lang="en-US" sz="2400" dirty="0"/>
              <a:t>A special unit may be provided to allow transfer of block of data directly between external device and the main memory, without continuous intervention by the processor. This approach is called </a:t>
            </a:r>
            <a:r>
              <a:rPr lang="en-US" sz="2400" b="1" dirty="0"/>
              <a:t>Direct Memory Access (DMA)</a:t>
            </a:r>
          </a:p>
          <a:p>
            <a:pPr algn="just">
              <a:lnSpc>
                <a:spcPct val="100000"/>
              </a:lnSpc>
            </a:pPr>
            <a:r>
              <a:rPr lang="en-US" sz="2400" dirty="0"/>
              <a:t>This means that once reading and writing has begun, the remainder of the data can be transferred to and from memory without processor (CPU) intervention</a:t>
            </a:r>
          </a:p>
          <a:p>
            <a:pPr algn="just">
              <a:lnSpc>
                <a:spcPct val="200000"/>
              </a:lnSpc>
            </a:pPr>
            <a:endParaRPr lang="en-US" sz="2000" b="1" dirty="0"/>
          </a:p>
        </p:txBody>
      </p:sp>
    </p:spTree>
    <p:extLst>
      <p:ext uri="{BB962C8B-B14F-4D97-AF65-F5344CB8AC3E}">
        <p14:creationId xmlns:p14="http://schemas.microsoft.com/office/powerpoint/2010/main" val="216861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cstate="print"/>
          <a:stretch>
            <a:fillRect/>
          </a:stretch>
        </p:blipFill>
        <p:spPr>
          <a:xfrm>
            <a:off x="3468687" y="1860550"/>
            <a:ext cx="4238625" cy="4352925"/>
          </a:xfrm>
          <a:prstGeom prst="rect">
            <a:avLst/>
          </a:prstGeom>
        </p:spPr>
      </p:pic>
    </p:spTree>
    <p:extLst>
      <p:ext uri="{BB962C8B-B14F-4D97-AF65-F5344CB8AC3E}">
        <p14:creationId xmlns:p14="http://schemas.microsoft.com/office/powerpoint/2010/main" val="100765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sz="quarter" idx="1"/>
          </p:nvPr>
        </p:nvSpPr>
        <p:spPr>
          <a:xfrm>
            <a:off x="952500" y="1600200"/>
            <a:ext cx="10515600" cy="4873752"/>
          </a:xfrm>
        </p:spPr>
        <p:txBody>
          <a:bodyPr>
            <a:normAutofit/>
          </a:bodyPr>
          <a:lstStyle/>
          <a:p>
            <a:pPr algn="just">
              <a:lnSpc>
                <a:spcPct val="100000"/>
              </a:lnSpc>
            </a:pPr>
            <a:r>
              <a:rPr lang="en-US" sz="2400" dirty="0"/>
              <a:t>DMA is particularly useful on devices like disks, where many bytes of information can be transferred in single I/O operations</a:t>
            </a:r>
          </a:p>
          <a:p>
            <a:pPr algn="just">
              <a:lnSpc>
                <a:spcPct val="100000"/>
              </a:lnSpc>
            </a:pPr>
            <a:r>
              <a:rPr lang="en-US" sz="2400" dirty="0"/>
              <a:t>When used in conjunction with an interrupt, CPU is notified only after the entire block of data has been transferred</a:t>
            </a:r>
          </a:p>
          <a:p>
            <a:pPr algn="just">
              <a:lnSpc>
                <a:spcPct val="100000"/>
              </a:lnSpc>
            </a:pPr>
            <a:r>
              <a:rPr lang="en-US" sz="2400" dirty="0"/>
              <a:t>Direct Memory Access is an I/O technique that allows a control unit to directly access main memory. </a:t>
            </a:r>
          </a:p>
          <a:p>
            <a:pPr algn="just">
              <a:lnSpc>
                <a:spcPct val="100000"/>
              </a:lnSpc>
            </a:pPr>
            <a:r>
              <a:rPr lang="en-US" sz="2400" dirty="0"/>
              <a:t>Without DMA, the processor is responsible for the physical movement of data between main memory and device.</a:t>
            </a:r>
          </a:p>
          <a:p>
            <a:endParaRPr lang="en-US" dirty="0"/>
          </a:p>
        </p:txBody>
      </p:sp>
    </p:spTree>
    <p:extLst>
      <p:ext uri="{BB962C8B-B14F-4D97-AF65-F5344CB8AC3E}">
        <p14:creationId xmlns:p14="http://schemas.microsoft.com/office/powerpoint/2010/main" val="498153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of DMA</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004552" y="1752600"/>
            <a:ext cx="9633397" cy="4572000"/>
          </a:xfrm>
        </p:spPr>
      </p:pic>
    </p:spTree>
    <p:extLst>
      <p:ext uri="{BB962C8B-B14F-4D97-AF65-F5344CB8AC3E}">
        <p14:creationId xmlns:p14="http://schemas.microsoft.com/office/powerpoint/2010/main" val="377663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DMA</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During execution of first part of the user program, the CPU initializes the DMA with control signals, IO address, Memory starting address and the count value</a:t>
            </a:r>
          </a:p>
          <a:p>
            <a:pPr algn="just">
              <a:lnSpc>
                <a:spcPct val="100000"/>
              </a:lnSpc>
            </a:pPr>
            <a:r>
              <a:rPr lang="en-US" sz="2400" dirty="0"/>
              <a:t>Then the CPU is busy with execution of the part1(user program part1). Simultaneously the DMA initializes the operation to the corresponding IO device by sending the DMA request signal</a:t>
            </a:r>
          </a:p>
          <a:p>
            <a:pPr algn="just">
              <a:lnSpc>
                <a:spcPct val="100000"/>
              </a:lnSpc>
            </a:pPr>
            <a:r>
              <a:rPr lang="en-US" sz="2400" dirty="0"/>
              <a:t>After Preparing the data, the I/O device sends the DMA ACK signal to the DMA</a:t>
            </a:r>
          </a:p>
        </p:txBody>
      </p:sp>
    </p:spTree>
    <p:extLst>
      <p:ext uri="{BB962C8B-B14F-4D97-AF65-F5344CB8AC3E}">
        <p14:creationId xmlns:p14="http://schemas.microsoft.com/office/powerpoint/2010/main" val="386985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DMA</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50000"/>
              </a:lnSpc>
            </a:pPr>
            <a:r>
              <a:rPr lang="en-US" sz="2000" dirty="0"/>
              <a:t>Whenever the DMA module receives the ACK signal from the IO, it enables the HOLD signal for the purpose of gain the control of the bus and it is waiting for the HOLD ACK signal.</a:t>
            </a:r>
          </a:p>
          <a:p>
            <a:pPr algn="just">
              <a:lnSpc>
                <a:spcPct val="150000"/>
              </a:lnSpc>
            </a:pPr>
            <a:r>
              <a:rPr lang="en-US" sz="2000" dirty="0"/>
              <a:t>When the processor receives the HOLD signal it enables the HOLD ACK (HLDA) signal.</a:t>
            </a:r>
          </a:p>
          <a:p>
            <a:pPr algn="just">
              <a:lnSpc>
                <a:spcPct val="150000"/>
              </a:lnSpc>
            </a:pPr>
            <a:r>
              <a:rPr lang="en-US" sz="2000" dirty="0"/>
              <a:t>Whenever DMA receives HLDA signal, it transfer the data from the IO device to memory until the count becomes zero</a:t>
            </a:r>
          </a:p>
          <a:p>
            <a:pPr algn="just">
              <a:lnSpc>
                <a:spcPct val="150000"/>
              </a:lnSpc>
            </a:pPr>
            <a:r>
              <a:rPr lang="en-US" sz="2000" dirty="0"/>
              <a:t>Until transfer the data, the CPU is in the blocked state. After completion of data transfer operation, the DMA reestablish the bus connection to the CPU</a:t>
            </a:r>
          </a:p>
        </p:txBody>
      </p:sp>
    </p:spTree>
    <p:extLst>
      <p:ext uri="{BB962C8B-B14F-4D97-AF65-F5344CB8AC3E}">
        <p14:creationId xmlns:p14="http://schemas.microsoft.com/office/powerpoint/2010/main" val="345707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lang="en-IN" dirty="0"/>
              <a:t>Syllabus</a:t>
            </a:r>
            <a:endParaRP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580" y="1707667"/>
            <a:ext cx="10294016" cy="585737"/>
          </a:xfrm>
          <a:prstGeom prst="rect">
            <a:avLst/>
          </a:prstGeom>
        </p:spPr>
      </p:pic>
      <p:pic>
        <p:nvPicPr>
          <p:cNvPr id="3" name="Picture 2"/>
          <p:cNvPicPr>
            <a:picLocks noChangeAspect="1"/>
          </p:cNvPicPr>
          <p:nvPr/>
        </p:nvPicPr>
        <p:blipFill>
          <a:blip r:embed="rId3" cstate="print"/>
          <a:stretch>
            <a:fillRect/>
          </a:stretch>
        </p:blipFill>
        <p:spPr>
          <a:xfrm>
            <a:off x="950580" y="2293404"/>
            <a:ext cx="10294016" cy="33820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 working</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798489" y="1752601"/>
            <a:ext cx="10573555" cy="4721225"/>
          </a:xfrm>
        </p:spPr>
      </p:pic>
    </p:spTree>
    <p:extLst>
      <p:ext uri="{BB962C8B-B14F-4D97-AF65-F5344CB8AC3E}">
        <p14:creationId xmlns:p14="http://schemas.microsoft.com/office/powerpoint/2010/main" val="164831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 is operated under 3 modes</a:t>
            </a:r>
          </a:p>
        </p:txBody>
      </p:sp>
      <p:sp>
        <p:nvSpPr>
          <p:cNvPr id="3" name="Content Placeholder 2"/>
          <p:cNvSpPr>
            <a:spLocks noGrp="1"/>
          </p:cNvSpPr>
          <p:nvPr>
            <p:ph sz="quarter" idx="1"/>
          </p:nvPr>
        </p:nvSpPr>
        <p:spPr/>
        <p:txBody>
          <a:bodyPr/>
          <a:lstStyle/>
          <a:p>
            <a:endParaRPr lang="en-US" dirty="0"/>
          </a:p>
          <a:p>
            <a:r>
              <a:rPr lang="en-US" dirty="0"/>
              <a:t>Burst mode</a:t>
            </a:r>
          </a:p>
          <a:p>
            <a:endParaRPr lang="en-US" dirty="0"/>
          </a:p>
          <a:p>
            <a:r>
              <a:rPr lang="en-US" dirty="0"/>
              <a:t>Cycle stealing mode</a:t>
            </a:r>
          </a:p>
          <a:p>
            <a:endParaRPr lang="en-US" dirty="0"/>
          </a:p>
          <a:p>
            <a:r>
              <a:rPr lang="en-US" dirty="0"/>
              <a:t>Blocked mode</a:t>
            </a:r>
          </a:p>
        </p:txBody>
      </p:sp>
    </p:spTree>
    <p:extLst>
      <p:ext uri="{BB962C8B-B14F-4D97-AF65-F5344CB8AC3E}">
        <p14:creationId xmlns:p14="http://schemas.microsoft.com/office/powerpoint/2010/main" val="217544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 working modes</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b="1" dirty="0"/>
              <a:t>Burst Mode: </a:t>
            </a:r>
            <a:r>
              <a:rPr lang="en-US" sz="2400" dirty="0"/>
              <a:t>In the burst mode of DMA, it transfer a bulk amount of data from the IO to M/Y, after receiving the HLDA signal</a:t>
            </a:r>
          </a:p>
          <a:p>
            <a:pPr algn="just">
              <a:lnSpc>
                <a:spcPct val="100000"/>
              </a:lnSpc>
            </a:pPr>
            <a:endParaRPr lang="en-US" sz="2400" dirty="0"/>
          </a:p>
          <a:p>
            <a:pPr algn="just">
              <a:lnSpc>
                <a:spcPct val="100000"/>
              </a:lnSpc>
            </a:pPr>
            <a:r>
              <a:rPr lang="en-US" sz="2400" b="1" dirty="0"/>
              <a:t>Cycle stealing mode: </a:t>
            </a:r>
            <a:r>
              <a:rPr lang="en-US" sz="2400" dirty="0"/>
              <a:t>The DMA forcefully suspends the CPU operation and take the control of bus that means without receiving the hold acknowledgement(HLDA) signal, the DMA gains the control of bus. In this mode, DMA transfers the very important data to the memory and reestablish the connection to the CPU</a:t>
            </a:r>
          </a:p>
          <a:p>
            <a:pPr algn="just">
              <a:lnSpc>
                <a:spcPct val="100000"/>
              </a:lnSpc>
            </a:pPr>
            <a:endParaRPr lang="en-US" sz="2400" dirty="0"/>
          </a:p>
          <a:p>
            <a:pPr algn="just">
              <a:lnSpc>
                <a:spcPct val="100000"/>
              </a:lnSpc>
            </a:pPr>
            <a:r>
              <a:rPr lang="en-US" sz="2400" b="1" dirty="0"/>
              <a:t>Block Mode: </a:t>
            </a:r>
            <a:r>
              <a:rPr lang="en-US" sz="2400" dirty="0"/>
              <a:t>DMA transfers the data in the form of blocks</a:t>
            </a:r>
          </a:p>
        </p:txBody>
      </p:sp>
    </p:spTree>
    <p:extLst>
      <p:ext uri="{BB962C8B-B14F-4D97-AF65-F5344CB8AC3E}">
        <p14:creationId xmlns:p14="http://schemas.microsoft.com/office/powerpoint/2010/main" val="73801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5500" y="1244600"/>
            <a:ext cx="10350500" cy="5711952"/>
          </a:xfrm>
        </p:spPr>
        <p:txBody>
          <a:bodyPr/>
          <a:lstStyle/>
          <a:p>
            <a:pPr marL="0" indent="0">
              <a:buNone/>
            </a:pPr>
            <a:endParaRPr lang="en-US" dirty="0"/>
          </a:p>
          <a:p>
            <a:pPr marL="0" indent="0">
              <a:buNone/>
            </a:pPr>
            <a:r>
              <a:rPr lang="en-US" b="1" dirty="0"/>
              <a:t>Advantages of DMA</a:t>
            </a:r>
          </a:p>
          <a:p>
            <a:r>
              <a:rPr lang="en-US" dirty="0"/>
              <a:t>High transfer rates</a:t>
            </a:r>
          </a:p>
          <a:p>
            <a:r>
              <a:rPr lang="en-US" dirty="0"/>
              <a:t>Fewer CPU cycles for each transfer</a:t>
            </a:r>
          </a:p>
          <a:p>
            <a:endParaRPr lang="en-US" dirty="0"/>
          </a:p>
          <a:p>
            <a:pPr marL="0" indent="0">
              <a:buNone/>
            </a:pPr>
            <a:r>
              <a:rPr lang="en-US" b="1" dirty="0"/>
              <a:t>Disadvantages of DMA</a:t>
            </a:r>
          </a:p>
          <a:p>
            <a:r>
              <a:rPr lang="en-US" dirty="0"/>
              <a:t>Expensive system</a:t>
            </a:r>
          </a:p>
          <a:p>
            <a:r>
              <a:rPr lang="en-US" dirty="0"/>
              <a:t>Synchronization mechanism must be provided in order to avoid accessing non-updated information from RAM</a:t>
            </a:r>
          </a:p>
          <a:p>
            <a:endParaRPr lang="en-US" dirty="0"/>
          </a:p>
        </p:txBody>
      </p:sp>
    </p:spTree>
    <p:extLst>
      <p:ext uri="{BB962C8B-B14F-4D97-AF65-F5344CB8AC3E}">
        <p14:creationId xmlns:p14="http://schemas.microsoft.com/office/powerpoint/2010/main" val="1251013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a:t>
            </a:r>
            <a:r>
              <a:rPr lang="en-US" dirty="0" err="1"/>
              <a:t>vs</a:t>
            </a:r>
            <a:r>
              <a:rPr lang="en-US" dirty="0"/>
              <a:t> Interrupts I/O</a:t>
            </a:r>
            <a:br>
              <a:rPr lang="en-US" dirty="0"/>
            </a:br>
            <a:endParaRPr lang="en-US" dirty="0"/>
          </a:p>
        </p:txBody>
      </p:sp>
      <p:sp>
        <p:nvSpPr>
          <p:cNvPr id="3" name="Content Placeholder 2"/>
          <p:cNvSpPr>
            <a:spLocks noGrp="1"/>
          </p:cNvSpPr>
          <p:nvPr>
            <p:ph sz="quarter" idx="1"/>
          </p:nvPr>
        </p:nvSpPr>
        <p:spPr/>
        <p:txBody>
          <a:bodyPr/>
          <a:lstStyle/>
          <a:p>
            <a:r>
              <a:rPr lang="en-US" dirty="0"/>
              <a:t>A computer must have a way of detecting the arrival of any type of input. </a:t>
            </a:r>
          </a:p>
          <a:p>
            <a:r>
              <a:rPr lang="en-US" dirty="0"/>
              <a:t>There are two ways that this can happen, known as </a:t>
            </a:r>
            <a:r>
              <a:rPr lang="en-US" b="1" dirty="0"/>
              <a:t>polling</a:t>
            </a:r>
            <a:r>
              <a:rPr lang="en-US" dirty="0"/>
              <a:t> and </a:t>
            </a:r>
            <a:r>
              <a:rPr lang="en-US" b="1" dirty="0"/>
              <a:t>interrupts</a:t>
            </a:r>
            <a:r>
              <a:rPr lang="en-US" dirty="0"/>
              <a:t>.</a:t>
            </a:r>
          </a:p>
          <a:p>
            <a:pPr marL="0" indent="0">
              <a:buNone/>
            </a:pPr>
            <a:endParaRPr lang="en-US" dirty="0"/>
          </a:p>
          <a:p>
            <a:r>
              <a:rPr lang="en-US" b="1" dirty="0"/>
              <a:t>Polling I/O</a:t>
            </a:r>
            <a:r>
              <a:rPr lang="en-US" dirty="0"/>
              <a:t>: The process of periodically checking status of the device to see if it is time for the next I/O operation, is called polling.</a:t>
            </a:r>
          </a:p>
          <a:p>
            <a:r>
              <a:rPr lang="en-US" dirty="0"/>
              <a:t>The I/O device simply puts the information in a Status register, and the processor must come and get the information.</a:t>
            </a:r>
          </a:p>
          <a:p>
            <a:endParaRPr lang="en-US" dirty="0"/>
          </a:p>
        </p:txBody>
      </p:sp>
    </p:spTree>
    <p:extLst>
      <p:ext uri="{BB962C8B-B14F-4D97-AF65-F5344CB8AC3E}">
        <p14:creationId xmlns:p14="http://schemas.microsoft.com/office/powerpoint/2010/main" val="1932852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Interrupts I/O:</a:t>
            </a:r>
          </a:p>
          <a:p>
            <a:r>
              <a:rPr lang="en-US" dirty="0"/>
              <a:t>An alternative scheme for dealing with I/O is the interrupt-driven method.</a:t>
            </a:r>
            <a:endParaRPr lang="en-US" b="1" dirty="0"/>
          </a:p>
          <a:p>
            <a:r>
              <a:rPr lang="en-US" dirty="0"/>
              <a:t>An interrupt is a signal to the microprocessor from a device that requires attention.</a:t>
            </a:r>
          </a:p>
          <a:p>
            <a:r>
              <a:rPr lang="en-US" dirty="0"/>
              <a:t>A device controller puts an interrupt signal on the bus when it needs CPU’s attention when CPU receives an interrupt, It saves its current state and invokes the appropriate interrupt handler using the interrupt vector (addresses of OS routines to handle various events). </a:t>
            </a:r>
          </a:p>
          <a:p>
            <a:r>
              <a:rPr lang="en-US" dirty="0"/>
              <a:t>When the interrupting device has been dealt with, the CPU continues with its original task as if it had never been interrupted.</a:t>
            </a:r>
          </a:p>
        </p:txBody>
      </p:sp>
    </p:spTree>
    <p:extLst>
      <p:ext uri="{BB962C8B-B14F-4D97-AF65-F5344CB8AC3E}">
        <p14:creationId xmlns:p14="http://schemas.microsoft.com/office/powerpoint/2010/main" val="1525243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Sharable vs. Dedicated device</a:t>
            </a:r>
          </a:p>
        </p:txBody>
      </p:sp>
      <p:sp>
        <p:nvSpPr>
          <p:cNvPr id="3" name="Content Placeholder 2"/>
          <p:cNvSpPr>
            <a:spLocks noGrp="1"/>
          </p:cNvSpPr>
          <p:nvPr>
            <p:ph sz="quarter" idx="1"/>
          </p:nvPr>
        </p:nvSpPr>
        <p:spPr/>
        <p:txBody>
          <a:bodyPr>
            <a:normAutofit/>
          </a:bodyPr>
          <a:lstStyle/>
          <a:p>
            <a:pPr algn="just">
              <a:lnSpc>
                <a:spcPct val="100000"/>
              </a:lnSpc>
            </a:pPr>
            <a:r>
              <a:rPr lang="en-US" sz="2400" b="1" dirty="0"/>
              <a:t>Dedicated Device: </a:t>
            </a:r>
            <a:r>
              <a:rPr lang="en-US" sz="2400" dirty="0"/>
              <a:t>Dedicated device are those device, which can be shared by only one user at a time for ex. Printer and CD-ROM drives</a:t>
            </a:r>
          </a:p>
          <a:p>
            <a:pPr algn="just">
              <a:lnSpc>
                <a:spcPct val="100000"/>
              </a:lnSpc>
            </a:pPr>
            <a:endParaRPr lang="en-US" sz="2400" dirty="0"/>
          </a:p>
          <a:p>
            <a:pPr algn="just">
              <a:lnSpc>
                <a:spcPct val="100000"/>
              </a:lnSpc>
            </a:pPr>
            <a:r>
              <a:rPr lang="en-US" sz="2400" b="1" dirty="0"/>
              <a:t>Shared Devices: </a:t>
            </a:r>
            <a:r>
              <a:rPr lang="en-US" sz="2400" dirty="0"/>
              <a:t>Shared devices are those devices which can be shared by concurrent processes without any deadlock. For ex- Disks, Ethernet port</a:t>
            </a:r>
          </a:p>
        </p:txBody>
      </p:sp>
    </p:spTree>
    <p:extLst>
      <p:ext uri="{BB962C8B-B14F-4D97-AF65-F5344CB8AC3E}">
        <p14:creationId xmlns:p14="http://schemas.microsoft.com/office/powerpoint/2010/main" val="2762375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endParaRPr lang="en-US" sz="3600" i="1" dirty="0"/>
          </a:p>
          <a:p>
            <a:pPr marL="0" indent="0" algn="ctr">
              <a:buNone/>
            </a:pPr>
            <a:endParaRPr lang="en-US" sz="3600" i="1" dirty="0"/>
          </a:p>
          <a:p>
            <a:pPr marL="0" indent="0" algn="ctr">
              <a:buNone/>
            </a:pPr>
            <a:r>
              <a:rPr lang="en-US" sz="4800" b="1" i="1" dirty="0"/>
              <a:t>Principle of I/o Software</a:t>
            </a:r>
          </a:p>
        </p:txBody>
      </p:sp>
    </p:spTree>
    <p:extLst>
      <p:ext uri="{BB962C8B-B14F-4D97-AF65-F5344CB8AC3E}">
        <p14:creationId xmlns:p14="http://schemas.microsoft.com/office/powerpoint/2010/main" val="2284660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I/O software</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50000"/>
              </a:lnSpc>
            </a:pPr>
            <a:r>
              <a:rPr lang="en-US" sz="2400" b="1" dirty="0"/>
              <a:t>Device Independence: </a:t>
            </a:r>
            <a:r>
              <a:rPr lang="en-US" sz="2400" dirty="0"/>
              <a:t>Device independence enables I/O devices to be treated in a standard, uniform way. For instance, how an application can open a file on a disk without knowing what kind of disk it is, and how new disks and other devices can be added to a computer without the operating system being disrupted.</a:t>
            </a:r>
          </a:p>
          <a:p>
            <a:pPr algn="just">
              <a:lnSpc>
                <a:spcPct val="160000"/>
              </a:lnSpc>
            </a:pPr>
            <a:endParaRPr lang="en-US" sz="2000" dirty="0"/>
          </a:p>
          <a:p>
            <a:pPr marL="0" indent="0" algn="just">
              <a:lnSpc>
                <a:spcPct val="160000"/>
              </a:lnSpc>
              <a:buNone/>
            </a:pPr>
            <a:r>
              <a:rPr lang="en-US" sz="2000" dirty="0"/>
              <a:t>    </a:t>
            </a:r>
            <a:endParaRPr lang="en-US" dirty="0"/>
          </a:p>
        </p:txBody>
      </p:sp>
    </p:spTree>
    <p:extLst>
      <p:ext uri="{BB962C8B-B14F-4D97-AF65-F5344CB8AC3E}">
        <p14:creationId xmlns:p14="http://schemas.microsoft.com/office/powerpoint/2010/main" val="436611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I/O software</a:t>
            </a:r>
          </a:p>
        </p:txBody>
      </p:sp>
      <p:sp>
        <p:nvSpPr>
          <p:cNvPr id="3" name="Content Placeholder 2"/>
          <p:cNvSpPr>
            <a:spLocks noGrp="1"/>
          </p:cNvSpPr>
          <p:nvPr>
            <p:ph sz="quarter" idx="1"/>
          </p:nvPr>
        </p:nvSpPr>
        <p:spPr>
          <a:xfrm>
            <a:off x="838200" y="1600200"/>
            <a:ext cx="10515600" cy="4873752"/>
          </a:xfrm>
        </p:spPr>
        <p:txBody>
          <a:bodyPr>
            <a:normAutofit fontScale="92500" lnSpcReduction="10000"/>
          </a:bodyPr>
          <a:lstStyle/>
          <a:p>
            <a:pPr algn="just">
              <a:lnSpc>
                <a:spcPct val="150000"/>
              </a:lnSpc>
            </a:pPr>
            <a:r>
              <a:rPr lang="en-US" sz="2400" b="1" dirty="0"/>
              <a:t>Buffering: </a:t>
            </a:r>
            <a:r>
              <a:rPr lang="en-US" sz="2400" dirty="0"/>
              <a:t> A buffer is a memory area that stores data while they are transferred between two devices or between a device and an application. </a:t>
            </a:r>
          </a:p>
          <a:p>
            <a:pPr marL="0" indent="0" algn="just">
              <a:lnSpc>
                <a:spcPct val="150000"/>
              </a:lnSpc>
              <a:buNone/>
            </a:pPr>
            <a:r>
              <a:rPr lang="en-US" sz="2400" b="1" dirty="0"/>
              <a:t>   Buffering is done for the following reasons </a:t>
            </a:r>
          </a:p>
          <a:p>
            <a:pPr marL="0" indent="0" algn="just">
              <a:lnSpc>
                <a:spcPct val="150000"/>
              </a:lnSpc>
              <a:buNone/>
            </a:pPr>
            <a:r>
              <a:rPr lang="en-US" sz="2400" dirty="0"/>
              <a:t>   One reason is to cope with a speed mismatch between the  </a:t>
            </a:r>
          </a:p>
          <a:p>
            <a:pPr marL="0" indent="0" algn="just">
              <a:lnSpc>
                <a:spcPct val="150000"/>
              </a:lnSpc>
              <a:buNone/>
            </a:pPr>
            <a:r>
              <a:rPr lang="en-US" sz="2400" dirty="0"/>
              <a:t>   producer and consumer of a data stream. </a:t>
            </a:r>
          </a:p>
          <a:p>
            <a:pPr algn="just">
              <a:lnSpc>
                <a:spcPct val="150000"/>
              </a:lnSpc>
            </a:pPr>
            <a:r>
              <a:rPr lang="en-US" sz="2400" b="1" dirty="0"/>
              <a:t>Error Handling: </a:t>
            </a:r>
            <a:r>
              <a:rPr lang="en-US" sz="2400" dirty="0"/>
              <a:t>An operating system that uses protected memory can guard against many kinds of hardware and application errors. There are several aspects to error handling including: Detection, correction and reporting</a:t>
            </a:r>
          </a:p>
          <a:p>
            <a:pPr algn="just">
              <a:lnSpc>
                <a:spcPct val="150000"/>
              </a:lnSpc>
            </a:pPr>
            <a:endParaRPr lang="en-US" sz="2000" dirty="0"/>
          </a:p>
          <a:p>
            <a:pPr algn="just">
              <a:lnSpc>
                <a:spcPct val="150000"/>
              </a:lnSpc>
            </a:pPr>
            <a:endParaRPr lang="en-US" sz="2000" dirty="0"/>
          </a:p>
          <a:p>
            <a:endParaRPr lang="en-US" dirty="0"/>
          </a:p>
          <a:p>
            <a:endParaRPr lang="en-US" dirty="0"/>
          </a:p>
        </p:txBody>
      </p:sp>
    </p:spTree>
    <p:extLst>
      <p:ext uri="{BB962C8B-B14F-4D97-AF65-F5344CB8AC3E}">
        <p14:creationId xmlns:p14="http://schemas.microsoft.com/office/powerpoint/2010/main" val="82578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endParaRPr lang="en-US" sz="3600" i="1" dirty="0"/>
          </a:p>
          <a:p>
            <a:pPr marL="0" indent="0" algn="ctr">
              <a:buNone/>
            </a:pPr>
            <a:endParaRPr lang="en-US" sz="3600" i="1" dirty="0"/>
          </a:p>
          <a:p>
            <a:pPr marL="0" indent="0" algn="ctr">
              <a:buNone/>
            </a:pPr>
            <a:r>
              <a:rPr lang="en-US" sz="4800" b="1" i="1" dirty="0" err="1">
                <a:latin typeface="Times New Roman" panose="02020603050405020304" pitchFamily="18" charset="0"/>
                <a:cs typeface="Times New Roman" panose="02020603050405020304" pitchFamily="18" charset="0"/>
              </a:rPr>
              <a:t>Input/Output</a:t>
            </a:r>
            <a:r>
              <a:rPr lang="en-US" sz="4800" b="1" i="1" dirty="0">
                <a:latin typeface="Times New Roman" panose="02020603050405020304" pitchFamily="18" charset="0"/>
                <a:cs typeface="Times New Roman" panose="02020603050405020304" pitchFamily="18" charset="0"/>
              </a:rPr>
              <a:t> Hardware</a:t>
            </a:r>
          </a:p>
        </p:txBody>
      </p:sp>
    </p:spTree>
    <p:extLst>
      <p:ext uri="{BB962C8B-B14F-4D97-AF65-F5344CB8AC3E}">
        <p14:creationId xmlns:p14="http://schemas.microsoft.com/office/powerpoint/2010/main" val="946610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a:t>
            </a:r>
          </a:p>
        </p:txBody>
      </p:sp>
      <p:sp>
        <p:nvSpPr>
          <p:cNvPr id="3" name="Content Placeholder 2"/>
          <p:cNvSpPr>
            <a:spLocks noGrp="1"/>
          </p:cNvSpPr>
          <p:nvPr>
            <p:ph sz="quarter" idx="1"/>
          </p:nvPr>
        </p:nvSpPr>
        <p:spPr>
          <a:xfrm>
            <a:off x="838200" y="1600200"/>
            <a:ext cx="10515600" cy="4873752"/>
          </a:xfrm>
        </p:spPr>
        <p:txBody>
          <a:bodyPr/>
          <a:lstStyle/>
          <a:p>
            <a:pPr algn="just">
              <a:lnSpc>
                <a:spcPct val="100000"/>
              </a:lnSpc>
            </a:pPr>
            <a:r>
              <a:rPr lang="en-US" sz="2400" b="1" dirty="0"/>
              <a:t>Interrupt:</a:t>
            </a:r>
            <a:r>
              <a:rPr lang="en-US" sz="2400" dirty="0"/>
              <a:t> Interrupt is unusual event of disturb</a:t>
            </a:r>
          </a:p>
          <a:p>
            <a:pPr algn="just">
              <a:lnSpc>
                <a:spcPct val="100000"/>
              </a:lnSpc>
            </a:pPr>
            <a:r>
              <a:rPr lang="en-US" sz="2400" dirty="0"/>
              <a:t>The CPU hardware has a wire called the interrupt request line that the CPU senses after executing every instruction. </a:t>
            </a:r>
          </a:p>
          <a:p>
            <a:pPr algn="just">
              <a:lnSpc>
                <a:spcPct val="100000"/>
              </a:lnSpc>
            </a:pPr>
            <a:r>
              <a:rPr lang="en-US" sz="2400" dirty="0"/>
              <a:t>The CPU responds to the interrupt only after completion of the current instruction execution</a:t>
            </a:r>
          </a:p>
          <a:p>
            <a:pPr marL="731520" lvl="2" indent="0">
              <a:buNone/>
            </a:pPr>
            <a:endParaRPr lang="en-US" dirty="0"/>
          </a:p>
        </p:txBody>
      </p:sp>
    </p:spTree>
    <p:extLst>
      <p:ext uri="{BB962C8B-B14F-4D97-AF65-F5344CB8AC3E}">
        <p14:creationId xmlns:p14="http://schemas.microsoft.com/office/powerpoint/2010/main" val="3974544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Handler</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The interrupt handler determines the cause of the interrupt and performs the necessary processing,</a:t>
            </a:r>
          </a:p>
          <a:p>
            <a:pPr algn="just">
              <a:lnSpc>
                <a:spcPct val="100000"/>
              </a:lnSpc>
            </a:pPr>
            <a:r>
              <a:rPr lang="en-US" sz="2400" dirty="0"/>
              <a:t>then executes a return from interrupt instruction to return the CPU to the execution state prior to the interrupt. </a:t>
            </a:r>
          </a:p>
          <a:p>
            <a:pPr algn="just">
              <a:lnSpc>
                <a:spcPct val="100000"/>
              </a:lnSpc>
            </a:pPr>
            <a:r>
              <a:rPr lang="en-US" sz="2400" dirty="0"/>
              <a:t>We say that the device controller raises an interrupt by asserting a signal on the interrupt request line, </a:t>
            </a:r>
          </a:p>
          <a:p>
            <a:pPr algn="just">
              <a:lnSpc>
                <a:spcPct val="100000"/>
              </a:lnSpc>
            </a:pPr>
            <a:r>
              <a:rPr lang="en-US" sz="2400" dirty="0"/>
              <a:t>then, CPU catches the interrupt and dispatches to the interrupt handler, and the handler clears the interrupt by servicing the device. </a:t>
            </a:r>
          </a:p>
          <a:p>
            <a:pPr algn="just">
              <a:lnSpc>
                <a:spcPct val="150000"/>
              </a:lnSpc>
            </a:pPr>
            <a:endParaRPr lang="en-US" sz="2000" dirty="0"/>
          </a:p>
          <a:p>
            <a:endParaRPr lang="en-US" dirty="0"/>
          </a:p>
        </p:txBody>
      </p:sp>
    </p:spTree>
    <p:extLst>
      <p:ext uri="{BB962C8B-B14F-4D97-AF65-F5344CB8AC3E}">
        <p14:creationId xmlns:p14="http://schemas.microsoft.com/office/powerpoint/2010/main" val="2825951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lnSpc>
                <a:spcPct val="150000"/>
              </a:lnSpc>
            </a:pPr>
            <a:r>
              <a:rPr lang="en-US" dirty="0"/>
              <a:t>Instruction cycle with interrupt consist of three sub cycles</a:t>
            </a:r>
          </a:p>
          <a:p>
            <a:pPr marL="1371600" lvl="2" indent="-457200" algn="just">
              <a:lnSpc>
                <a:spcPct val="150000"/>
              </a:lnSpc>
              <a:buFont typeface="+mj-lt"/>
              <a:buAutoNum type="arabicPeriod"/>
            </a:pPr>
            <a:r>
              <a:rPr lang="en-US" sz="2400" dirty="0"/>
              <a:t>Fetch cycle</a:t>
            </a:r>
          </a:p>
          <a:p>
            <a:pPr marL="1371600" lvl="2" indent="-457200" algn="just">
              <a:lnSpc>
                <a:spcPct val="150000"/>
              </a:lnSpc>
              <a:buFont typeface="+mj-lt"/>
              <a:buAutoNum type="arabicPeriod"/>
            </a:pPr>
            <a:r>
              <a:rPr lang="en-US" sz="2400" dirty="0"/>
              <a:t>Execution cycle</a:t>
            </a:r>
          </a:p>
          <a:p>
            <a:pPr marL="1371600" lvl="2" indent="-457200" algn="just">
              <a:lnSpc>
                <a:spcPct val="150000"/>
              </a:lnSpc>
              <a:buFont typeface="+mj-lt"/>
              <a:buAutoNum type="arabicPeriod"/>
            </a:pPr>
            <a:r>
              <a:rPr lang="en-US" sz="2400" dirty="0"/>
              <a:t>Interrupt cycle</a:t>
            </a:r>
          </a:p>
          <a:p>
            <a:endParaRPr lang="en-US" dirty="0"/>
          </a:p>
        </p:txBody>
      </p:sp>
    </p:spTree>
    <p:extLst>
      <p:ext uri="{BB962C8B-B14F-4D97-AF65-F5344CB8AC3E}">
        <p14:creationId xmlns:p14="http://schemas.microsoft.com/office/powerpoint/2010/main" val="1014371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flag/pin</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In the processor environment, interrupt flag is present to enable or disable the interrupt</a:t>
            </a:r>
          </a:p>
          <a:p>
            <a:pPr algn="just">
              <a:lnSpc>
                <a:spcPct val="100000"/>
              </a:lnSpc>
            </a:pPr>
            <a:r>
              <a:rPr lang="en-US" sz="2400" dirty="0"/>
              <a:t>When the INTR (interrupt) flag is in enable state, there is a need of interrupt cycle to service the interrupt</a:t>
            </a:r>
          </a:p>
          <a:p>
            <a:pPr algn="just">
              <a:lnSpc>
                <a:spcPct val="100000"/>
              </a:lnSpc>
            </a:pPr>
            <a:r>
              <a:rPr lang="en-US" sz="2400" dirty="0"/>
              <a:t>Otherwise, after completion of current instruction, the CPU fetch the next current instruction from the memory based on the program counter</a:t>
            </a:r>
          </a:p>
          <a:p>
            <a:pPr algn="just">
              <a:lnSpc>
                <a:spcPct val="100000"/>
              </a:lnSpc>
            </a:pPr>
            <a:r>
              <a:rPr lang="en-US" sz="2400" dirty="0"/>
              <a:t>In the processor, INTR pin is used. It holds the status of interrupt </a:t>
            </a:r>
          </a:p>
        </p:txBody>
      </p:sp>
    </p:spTree>
    <p:extLst>
      <p:ext uri="{BB962C8B-B14F-4D97-AF65-F5344CB8AC3E}">
        <p14:creationId xmlns:p14="http://schemas.microsoft.com/office/powerpoint/2010/main" val="4134727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a:t>
            </a:r>
          </a:p>
        </p:txBody>
      </p:sp>
      <p:sp>
        <p:nvSpPr>
          <p:cNvPr id="3" name="Content Placeholder 2"/>
          <p:cNvSpPr>
            <a:spLocks noGrp="1"/>
          </p:cNvSpPr>
          <p:nvPr>
            <p:ph sz="quarter" idx="1"/>
          </p:nvPr>
        </p:nvSpPr>
        <p:spPr/>
        <p:txBody>
          <a:bodyPr>
            <a:normAutofit/>
          </a:bodyPr>
          <a:lstStyle/>
          <a:p>
            <a:pPr algn="just">
              <a:lnSpc>
                <a:spcPct val="100000"/>
              </a:lnSpc>
            </a:pPr>
            <a:r>
              <a:rPr lang="en-US" sz="2400" dirty="0"/>
              <a:t>If any IO device wants to communicate with the CPU that device sends the signal to interrupt pin.</a:t>
            </a:r>
          </a:p>
          <a:p>
            <a:pPr algn="just">
              <a:lnSpc>
                <a:spcPct val="100000"/>
              </a:lnSpc>
            </a:pPr>
            <a:r>
              <a:rPr lang="en-US" sz="2400" dirty="0"/>
              <a:t>After completion of every instruction, the CPU reads the status of INTR pin</a:t>
            </a:r>
          </a:p>
          <a:p>
            <a:pPr algn="just">
              <a:lnSpc>
                <a:spcPct val="100000"/>
              </a:lnSpc>
            </a:pPr>
            <a:r>
              <a:rPr lang="en-US" sz="2400" dirty="0"/>
              <a:t>If the pin is 1, it means interrupt is present else interrupt is not present</a:t>
            </a:r>
          </a:p>
          <a:p>
            <a:pPr algn="just">
              <a:lnSpc>
                <a:spcPct val="100000"/>
              </a:lnSpc>
            </a:pPr>
            <a:r>
              <a:rPr lang="en-US" sz="2400" dirty="0"/>
              <a:t>When the interrupt is not present, the CPU fetch the next instruction otherwise the CPU service the request</a:t>
            </a:r>
          </a:p>
        </p:txBody>
      </p:sp>
    </p:spTree>
    <p:extLst>
      <p:ext uri="{BB962C8B-B14F-4D97-AF65-F5344CB8AC3E}">
        <p14:creationId xmlns:p14="http://schemas.microsoft.com/office/powerpoint/2010/main" val="22468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handling</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Servicing the interrupt means transfer the control from the main program to interrupt service routine and execute the interrupt subprogram while “IRET” instruction is executed</a:t>
            </a:r>
          </a:p>
          <a:p>
            <a:pPr algn="just">
              <a:lnSpc>
                <a:spcPct val="100000"/>
              </a:lnSpc>
            </a:pPr>
            <a:r>
              <a:rPr lang="en-US" sz="2400" dirty="0"/>
              <a:t>The processor supports different types of interrupts, so each interrupt is having its own subprogram</a:t>
            </a:r>
          </a:p>
          <a:p>
            <a:pPr algn="just">
              <a:lnSpc>
                <a:spcPct val="100000"/>
              </a:lnSpc>
            </a:pPr>
            <a:r>
              <a:rPr lang="en-US" sz="2400" dirty="0"/>
              <a:t>Every interrupt subprogram must be end with IRET instruction.</a:t>
            </a:r>
          </a:p>
          <a:p>
            <a:pPr algn="just">
              <a:lnSpc>
                <a:spcPct val="100000"/>
              </a:lnSpc>
            </a:pPr>
            <a:r>
              <a:rPr lang="en-US" sz="2400" dirty="0"/>
              <a:t>At the time of designing the processor. The designer develops the interrupt subprograms and keep them in the memory space and that memory part is called as “Interrupt vector table”</a:t>
            </a:r>
          </a:p>
        </p:txBody>
      </p:sp>
    </p:spTree>
    <p:extLst>
      <p:ext uri="{BB962C8B-B14F-4D97-AF65-F5344CB8AC3E}">
        <p14:creationId xmlns:p14="http://schemas.microsoft.com/office/powerpoint/2010/main" val="3990959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handling</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dirty="0"/>
              <a:t>Whenever, the CPU recognize any interrupt after completion of current instruction, it </a:t>
            </a:r>
            <a:r>
              <a:rPr lang="en-US" sz="2400" b="1" dirty="0"/>
              <a:t>push</a:t>
            </a:r>
            <a:r>
              <a:rPr lang="en-US" sz="2400" dirty="0"/>
              <a:t> the program counter value onto the stack then loads the program counter with vector address</a:t>
            </a:r>
          </a:p>
          <a:p>
            <a:pPr algn="just">
              <a:lnSpc>
                <a:spcPct val="100000"/>
              </a:lnSpc>
            </a:pPr>
            <a:r>
              <a:rPr lang="en-US" sz="2400" dirty="0"/>
              <a:t>Then the control is transferred to the interrupt subprogram. It continue the execution until “</a:t>
            </a:r>
            <a:r>
              <a:rPr lang="en-US" sz="2400" b="1" dirty="0"/>
              <a:t>IRET</a:t>
            </a:r>
            <a:r>
              <a:rPr lang="en-US" sz="2400" dirty="0"/>
              <a:t>” instruction</a:t>
            </a:r>
          </a:p>
          <a:p>
            <a:pPr algn="just">
              <a:lnSpc>
                <a:spcPct val="100000"/>
              </a:lnSpc>
            </a:pPr>
            <a:r>
              <a:rPr lang="en-US" sz="2400" dirty="0"/>
              <a:t>Whenever “IRET” instruction is executed by the processor. It invokes the </a:t>
            </a:r>
            <a:r>
              <a:rPr lang="en-US" sz="2400" b="1" dirty="0"/>
              <a:t>pop</a:t>
            </a:r>
            <a:r>
              <a:rPr lang="en-US" sz="2400" dirty="0"/>
              <a:t> operation to restore the program counter with return address</a:t>
            </a:r>
          </a:p>
          <a:p>
            <a:pPr algn="just">
              <a:lnSpc>
                <a:spcPct val="100000"/>
              </a:lnSpc>
            </a:pPr>
            <a:r>
              <a:rPr lang="en-US" sz="2400" dirty="0"/>
              <a:t>Now the CPU is fetching the next instruction from the main memory</a:t>
            </a:r>
          </a:p>
          <a:p>
            <a:pPr algn="just">
              <a:lnSpc>
                <a:spcPct val="100000"/>
              </a:lnSpc>
            </a:pPr>
            <a:r>
              <a:rPr lang="en-US" sz="2400" dirty="0"/>
              <a:t>The entry point/address of interrupt subprogram is called </a:t>
            </a:r>
            <a:r>
              <a:rPr lang="en-US" sz="2400" b="1" dirty="0"/>
              <a:t>vector address</a:t>
            </a:r>
          </a:p>
        </p:txBody>
      </p:sp>
    </p:spTree>
    <p:extLst>
      <p:ext uri="{BB962C8B-B14F-4D97-AF65-F5344CB8AC3E}">
        <p14:creationId xmlns:p14="http://schemas.microsoft.com/office/powerpoint/2010/main" val="2462303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6"/>
            <a:ext cx="10515600" cy="891306"/>
          </a:xfrm>
        </p:spPr>
        <p:txBody>
          <a:bodyPr>
            <a:normAutofit fontScale="90000"/>
          </a:bodyPr>
          <a:lstStyle/>
          <a:p>
            <a:r>
              <a:rPr lang="en-US" dirty="0"/>
              <a:t>Interrupt</a:t>
            </a:r>
            <a:br>
              <a:rPr lang="en-US" dirty="0"/>
            </a:br>
            <a:r>
              <a:rPr lang="en-US" dirty="0"/>
              <a:t>handling</a:t>
            </a:r>
          </a:p>
        </p:txBody>
      </p:sp>
      <p:pic>
        <p:nvPicPr>
          <p:cNvPr id="4"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086100" y="0"/>
            <a:ext cx="9105900" cy="7002566"/>
          </a:xfrm>
        </p:spPr>
      </p:pic>
    </p:spTree>
    <p:extLst>
      <p:ext uri="{BB962C8B-B14F-4D97-AF65-F5344CB8AC3E}">
        <p14:creationId xmlns:p14="http://schemas.microsoft.com/office/powerpoint/2010/main" val="1224119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Drivers</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A device driver is a program that controls a particular type of device that is attached to user computer. There are device drivers for printers, displays, CD-ROM readers, hard disk and so on</a:t>
            </a:r>
          </a:p>
          <a:p>
            <a:pPr algn="just">
              <a:lnSpc>
                <a:spcPct val="100000"/>
              </a:lnSpc>
            </a:pPr>
            <a:r>
              <a:rPr lang="en-US" sz="2400" dirty="0"/>
              <a:t> A driver provides a software interface to hardware devices, enabling operating systems and other computer programs to access hardware functions without needing to know precise details of the hardware being used.</a:t>
            </a:r>
          </a:p>
        </p:txBody>
      </p:sp>
    </p:spTree>
    <p:extLst>
      <p:ext uri="{BB962C8B-B14F-4D97-AF65-F5344CB8AC3E}">
        <p14:creationId xmlns:p14="http://schemas.microsoft.com/office/powerpoint/2010/main" val="2494102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driver</a:t>
            </a:r>
          </a:p>
        </p:txBody>
      </p:sp>
      <p:sp>
        <p:nvSpPr>
          <p:cNvPr id="3" name="Content Placeholder 2"/>
          <p:cNvSpPr>
            <a:spLocks noGrp="1"/>
          </p:cNvSpPr>
          <p:nvPr>
            <p:ph sz="quarter" idx="1"/>
          </p:nvPr>
        </p:nvSpPr>
        <p:spPr>
          <a:xfrm>
            <a:off x="838200" y="1600200"/>
            <a:ext cx="10515600" cy="4873752"/>
          </a:xfrm>
        </p:spPr>
        <p:txBody>
          <a:bodyPr/>
          <a:lstStyle/>
          <a:p>
            <a:pPr algn="just">
              <a:lnSpc>
                <a:spcPct val="100000"/>
              </a:lnSpc>
            </a:pPr>
            <a:r>
              <a:rPr lang="en-US" sz="2400" dirty="0"/>
              <a:t>Writing a device driver requires an in-depth understanding of how the hardware and the software works for a given platform function. Because drivers require low-level access to hardware functions in order to operate, drivers typically operate in a highly privileged environment </a:t>
            </a:r>
          </a:p>
          <a:p>
            <a:pPr algn="just">
              <a:lnSpc>
                <a:spcPct val="100000"/>
              </a:lnSpc>
            </a:pPr>
            <a:r>
              <a:rPr lang="en-US" sz="2400" dirty="0"/>
              <a:t>A driver is software that allows your computer to communicate with hardware or devices. </a:t>
            </a:r>
          </a:p>
          <a:p>
            <a:pPr algn="just">
              <a:lnSpc>
                <a:spcPct val="100000"/>
              </a:lnSpc>
            </a:pPr>
            <a:r>
              <a:rPr lang="en-US" sz="2400" dirty="0"/>
              <a:t>Without drivers, the hardware you connect to your computer—for example, a video card or a printer—won't work properly.</a:t>
            </a:r>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a:p>
            <a:endParaRPr lang="en-US" dirty="0"/>
          </a:p>
        </p:txBody>
      </p:sp>
    </p:spTree>
    <p:extLst>
      <p:ext uri="{BB962C8B-B14F-4D97-AF65-F5344CB8AC3E}">
        <p14:creationId xmlns:p14="http://schemas.microsoft.com/office/powerpoint/2010/main" val="88315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I/O DEVICE</a:t>
            </a:r>
          </a:p>
        </p:txBody>
      </p:sp>
      <p:sp>
        <p:nvSpPr>
          <p:cNvPr id="3" name="Content Placeholder 2"/>
          <p:cNvSpPr>
            <a:spLocks noGrp="1"/>
          </p:cNvSpPr>
          <p:nvPr>
            <p:ph sz="quarter" idx="1"/>
          </p:nvPr>
        </p:nvSpPr>
        <p:spPr/>
        <p:txBody>
          <a:bodyPr/>
          <a:lstStyle/>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I/O Device are of two types</a:t>
            </a:r>
          </a:p>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Device</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Character Device</a:t>
            </a:r>
          </a:p>
        </p:txBody>
      </p:sp>
    </p:spTree>
    <p:extLst>
      <p:ext uri="{BB962C8B-B14F-4D97-AF65-F5344CB8AC3E}">
        <p14:creationId xmlns:p14="http://schemas.microsoft.com/office/powerpoint/2010/main" val="2167585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driver</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50000"/>
              </a:lnSpc>
            </a:pPr>
            <a:r>
              <a:rPr lang="en-US" sz="2400" dirty="0"/>
              <a:t>A driver typically communicates with the device through the computer bus or communications subsystem to which the hardware connects.</a:t>
            </a:r>
          </a:p>
          <a:p>
            <a:pPr algn="just">
              <a:lnSpc>
                <a:spcPct val="150000"/>
              </a:lnSpc>
            </a:pPr>
            <a:r>
              <a:rPr lang="en-US" sz="2400" dirty="0"/>
              <a:t>Drivers are hardware-dependent and operating-system-specific.</a:t>
            </a:r>
          </a:p>
        </p:txBody>
      </p:sp>
    </p:spTree>
    <p:extLst>
      <p:ext uri="{BB962C8B-B14F-4D97-AF65-F5344CB8AC3E}">
        <p14:creationId xmlns:p14="http://schemas.microsoft.com/office/powerpoint/2010/main" val="2734164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device drivers</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Device drivers simplify programming by acting as translator between a hardware device and the applications or operating systems that use it. </a:t>
            </a:r>
          </a:p>
          <a:p>
            <a:pPr algn="just">
              <a:lnSpc>
                <a:spcPct val="100000"/>
              </a:lnSpc>
            </a:pPr>
            <a:r>
              <a:rPr lang="en-US" sz="2400" dirty="0"/>
              <a:t>Programmers can write the higher-level application code independently of whatever specific hardware the end-user is using.</a:t>
            </a:r>
          </a:p>
          <a:p>
            <a:pPr algn="just">
              <a:lnSpc>
                <a:spcPct val="100000"/>
              </a:lnSpc>
            </a:pPr>
            <a:r>
              <a:rPr lang="en-US" sz="2400" dirty="0"/>
              <a:t>For example, a high-level application for interacting with a serial port may simply have two functions for "send data" and "receive data". At a lower level, a device driver implementing these functions would communicate to the particular serial port controller installed on a user's computer. </a:t>
            </a:r>
          </a:p>
        </p:txBody>
      </p:sp>
    </p:spTree>
    <p:extLst>
      <p:ext uri="{BB962C8B-B14F-4D97-AF65-F5344CB8AC3E}">
        <p14:creationId xmlns:p14="http://schemas.microsoft.com/office/powerpoint/2010/main" val="640544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driver has two parts</a:t>
            </a:r>
          </a:p>
        </p:txBody>
      </p:sp>
      <p:sp>
        <p:nvSpPr>
          <p:cNvPr id="3" name="Content Placeholder 2"/>
          <p:cNvSpPr>
            <a:spLocks noGrp="1"/>
          </p:cNvSpPr>
          <p:nvPr>
            <p:ph sz="quarter" idx="1"/>
          </p:nvPr>
        </p:nvSpPr>
        <p:spPr/>
        <p:txBody>
          <a:bodyPr>
            <a:normAutofit/>
          </a:bodyPr>
          <a:lstStyle/>
          <a:p>
            <a:pPr algn="just">
              <a:lnSpc>
                <a:spcPct val="100000"/>
              </a:lnSpc>
            </a:pPr>
            <a:r>
              <a:rPr lang="en-US" sz="2400" b="1" dirty="0"/>
              <a:t>Device specific: </a:t>
            </a:r>
            <a:r>
              <a:rPr lang="en-US" sz="2400" dirty="0"/>
              <a:t>This portion of a device remains the same across all operating system and is more about understanding and decoding the device data than software programming. A data sheet for a device is a document with technical details of the device, including its operation, performance, programming etc</a:t>
            </a:r>
          </a:p>
          <a:p>
            <a:pPr algn="just">
              <a:lnSpc>
                <a:spcPct val="100000"/>
              </a:lnSpc>
            </a:pPr>
            <a:r>
              <a:rPr lang="en-US" sz="2400" b="1" dirty="0"/>
              <a:t>OS specific: </a:t>
            </a:r>
            <a:r>
              <a:rPr lang="en-US" sz="2400" dirty="0"/>
              <a:t>this portion is tightly coupled with the OS mechanisms of user interfaces thus differentiates a linux device driver from windows device driver</a:t>
            </a:r>
          </a:p>
        </p:txBody>
      </p:sp>
    </p:spTree>
    <p:extLst>
      <p:ext uri="{BB962C8B-B14F-4D97-AF65-F5344CB8AC3E}">
        <p14:creationId xmlns:p14="http://schemas.microsoft.com/office/powerpoint/2010/main" val="337428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classification of device driver</a:t>
            </a:r>
          </a:p>
        </p:txBody>
      </p:sp>
      <p:sp>
        <p:nvSpPr>
          <p:cNvPr id="3" name="Content Placeholder 2"/>
          <p:cNvSpPr>
            <a:spLocks noGrp="1"/>
          </p:cNvSpPr>
          <p:nvPr>
            <p:ph sz="quarter" idx="1"/>
          </p:nvPr>
        </p:nvSpPr>
        <p:spPr/>
        <p:txBody>
          <a:bodyPr>
            <a:normAutofit/>
          </a:bodyPr>
          <a:lstStyle/>
          <a:p>
            <a:pPr>
              <a:lnSpc>
                <a:spcPct val="100000"/>
              </a:lnSpc>
            </a:pPr>
            <a:r>
              <a:rPr lang="en-US" sz="2400" dirty="0"/>
              <a:t>Serial port drivers</a:t>
            </a:r>
          </a:p>
          <a:p>
            <a:pPr>
              <a:lnSpc>
                <a:spcPct val="100000"/>
              </a:lnSpc>
            </a:pPr>
            <a:r>
              <a:rPr lang="en-US" sz="2400" dirty="0"/>
              <a:t>Network device drivers</a:t>
            </a:r>
          </a:p>
          <a:p>
            <a:pPr>
              <a:lnSpc>
                <a:spcPct val="100000"/>
              </a:lnSpc>
            </a:pPr>
            <a:r>
              <a:rPr lang="en-US" sz="2400" dirty="0"/>
              <a:t>Flash</a:t>
            </a:r>
          </a:p>
          <a:p>
            <a:pPr>
              <a:lnSpc>
                <a:spcPct val="100000"/>
              </a:lnSpc>
            </a:pPr>
            <a:r>
              <a:rPr lang="en-US" sz="2400" dirty="0"/>
              <a:t>Bus driver</a:t>
            </a:r>
          </a:p>
        </p:txBody>
      </p:sp>
    </p:spTree>
    <p:extLst>
      <p:ext uri="{BB962C8B-B14F-4D97-AF65-F5344CB8AC3E}">
        <p14:creationId xmlns:p14="http://schemas.microsoft.com/office/powerpoint/2010/main" val="4139250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independent I/O software</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dirty="0"/>
              <a:t>The device independent code contains most of the I/O functionality, but not most of the code since there are many drivers</a:t>
            </a:r>
          </a:p>
          <a:p>
            <a:pPr algn="just">
              <a:lnSpc>
                <a:spcPct val="100000"/>
              </a:lnSpc>
            </a:pPr>
            <a:r>
              <a:rPr lang="en-US" sz="2400" dirty="0"/>
              <a:t>All drivers do the same thing in slightly different ways due to slightly different controllers</a:t>
            </a:r>
          </a:p>
          <a:p>
            <a:pPr algn="just">
              <a:lnSpc>
                <a:spcPct val="100000"/>
              </a:lnSpc>
            </a:pPr>
            <a:r>
              <a:rPr lang="en-US" sz="2400" dirty="0"/>
              <a:t>Functions of device independent I/O software</a:t>
            </a:r>
          </a:p>
          <a:p>
            <a:pPr lvl="1">
              <a:lnSpc>
                <a:spcPct val="100000"/>
              </a:lnSpc>
            </a:pPr>
            <a:r>
              <a:rPr lang="en-US" dirty="0"/>
              <a:t>It provides buffering</a:t>
            </a:r>
          </a:p>
          <a:p>
            <a:pPr lvl="1">
              <a:lnSpc>
                <a:spcPct val="100000"/>
              </a:lnSpc>
            </a:pPr>
            <a:r>
              <a:rPr lang="en-US" dirty="0"/>
              <a:t>Support for error reporting</a:t>
            </a:r>
          </a:p>
          <a:p>
            <a:pPr lvl="1">
              <a:lnSpc>
                <a:spcPct val="100000"/>
              </a:lnSpc>
            </a:pPr>
            <a:r>
              <a:rPr lang="en-US" dirty="0"/>
              <a:t>Provides uniform interfacing for device drivers</a:t>
            </a:r>
          </a:p>
          <a:p>
            <a:pPr lvl="1">
              <a:lnSpc>
                <a:spcPct val="100000"/>
              </a:lnSpc>
            </a:pPr>
            <a:r>
              <a:rPr lang="en-US" dirty="0"/>
              <a:t>Perform allocation and releasing dedicated devices</a:t>
            </a:r>
          </a:p>
          <a:p>
            <a:pPr lvl="1">
              <a:lnSpc>
                <a:spcPct val="100000"/>
              </a:lnSpc>
            </a:pPr>
            <a:r>
              <a:rPr lang="en-US" dirty="0"/>
              <a:t>Software provides a device independent block size</a:t>
            </a:r>
          </a:p>
        </p:txBody>
      </p:sp>
    </p:spTree>
    <p:extLst>
      <p:ext uri="{BB962C8B-B14F-4D97-AF65-F5344CB8AC3E}">
        <p14:creationId xmlns:p14="http://schemas.microsoft.com/office/powerpoint/2010/main" val="3470873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buffering</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b="1" dirty="0"/>
              <a:t>“Buffering”</a:t>
            </a:r>
            <a:r>
              <a:rPr lang="en-US" sz="2400" dirty="0"/>
              <a:t> is a technique by which the device manager can keep slower I/O devices busy during times when a process is not requiring I/O operations</a:t>
            </a:r>
          </a:p>
          <a:p>
            <a:pPr algn="just">
              <a:lnSpc>
                <a:spcPct val="100000"/>
              </a:lnSpc>
            </a:pPr>
            <a:r>
              <a:rPr lang="en-US" sz="2400" b="1" dirty="0"/>
              <a:t>Input buffering:</a:t>
            </a:r>
            <a:r>
              <a:rPr lang="en-US" sz="2400" dirty="0"/>
              <a:t> is a technique of having the input device read information into the primary memory before the process requests it</a:t>
            </a:r>
          </a:p>
          <a:p>
            <a:pPr algn="just">
              <a:lnSpc>
                <a:spcPct val="100000"/>
              </a:lnSpc>
            </a:pPr>
            <a:r>
              <a:rPr lang="en-US" sz="2400" b="1" dirty="0"/>
              <a:t>Output buffering: </a:t>
            </a:r>
            <a:r>
              <a:rPr lang="en-US" sz="2400" dirty="0"/>
              <a:t>is the technique of saving information in memory and then writing to the device while the process continues execution</a:t>
            </a:r>
          </a:p>
        </p:txBody>
      </p:sp>
    </p:spTree>
    <p:extLst>
      <p:ext uri="{BB962C8B-B14F-4D97-AF65-F5344CB8AC3E}">
        <p14:creationId xmlns:p14="http://schemas.microsoft.com/office/powerpoint/2010/main" val="3484414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467600" cy="1477962"/>
          </a:xfrm>
        </p:spPr>
        <p:txBody>
          <a:bodyPr/>
          <a:lstStyle/>
          <a:p>
            <a:r>
              <a:rPr lang="en-US" dirty="0"/>
              <a:t>Types of I/O buffering schemes</a:t>
            </a:r>
          </a:p>
        </p:txBody>
      </p:sp>
      <p:sp>
        <p:nvSpPr>
          <p:cNvPr id="3" name="Content Placeholder 2"/>
          <p:cNvSpPr>
            <a:spLocks noGrp="1"/>
          </p:cNvSpPr>
          <p:nvPr>
            <p:ph sz="quarter" idx="1"/>
          </p:nvPr>
        </p:nvSpPr>
        <p:spPr/>
        <p:txBody>
          <a:bodyPr/>
          <a:lstStyle/>
          <a:p>
            <a:pPr>
              <a:lnSpc>
                <a:spcPct val="150000"/>
              </a:lnSpc>
            </a:pPr>
            <a:r>
              <a:rPr lang="en-US" dirty="0"/>
              <a:t>Single buffering</a:t>
            </a:r>
          </a:p>
          <a:p>
            <a:pPr>
              <a:lnSpc>
                <a:spcPct val="150000"/>
              </a:lnSpc>
            </a:pPr>
            <a:r>
              <a:rPr lang="en-US" dirty="0"/>
              <a:t>Double buffering</a:t>
            </a:r>
          </a:p>
          <a:p>
            <a:pPr>
              <a:lnSpc>
                <a:spcPct val="150000"/>
              </a:lnSpc>
            </a:pPr>
            <a:r>
              <a:rPr lang="en-US" dirty="0"/>
              <a:t>Circular buffering</a:t>
            </a:r>
          </a:p>
          <a:p>
            <a:pPr>
              <a:lnSpc>
                <a:spcPct val="150000"/>
              </a:lnSpc>
            </a:pPr>
            <a:r>
              <a:rPr lang="en-US" dirty="0"/>
              <a:t>No buffering</a:t>
            </a:r>
          </a:p>
        </p:txBody>
      </p:sp>
    </p:spTree>
    <p:extLst>
      <p:ext uri="{BB962C8B-B14F-4D97-AF65-F5344CB8AC3E}">
        <p14:creationId xmlns:p14="http://schemas.microsoft.com/office/powerpoint/2010/main" val="4100441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2600" y="1511300"/>
            <a:ext cx="6172200" cy="1894362"/>
          </a:xfrm>
        </p:spPr>
        <p:txBody>
          <a:bodyPr>
            <a:normAutofit/>
          </a:bodyPr>
          <a:lstStyle/>
          <a:p>
            <a:r>
              <a:rPr lang="en-US" sz="4000" dirty="0"/>
              <a:t>File Management</a:t>
            </a:r>
          </a:p>
        </p:txBody>
      </p:sp>
      <p:pic>
        <p:nvPicPr>
          <p:cNvPr id="4" name="Picture 3" descr="C:\Users\chandan\Desktop\alumni-meet-parul-university.jpg"/>
          <p:cNvPicPr>
            <a:picLocks noChangeAspect="1" noChangeArrowheads="1"/>
          </p:cNvPicPr>
          <p:nvPr/>
        </p:nvPicPr>
        <p:blipFill>
          <a:blip r:embed="rId2" cstate="print"/>
          <a:srcRect/>
          <a:stretch>
            <a:fillRect/>
          </a:stretch>
        </p:blipFill>
        <p:spPr bwMode="auto">
          <a:xfrm>
            <a:off x="304528" y="0"/>
            <a:ext cx="2695575" cy="904875"/>
          </a:xfrm>
          <a:prstGeom prst="rect">
            <a:avLst/>
          </a:prstGeom>
          <a:noFill/>
        </p:spPr>
      </p:pic>
    </p:spTree>
    <p:extLst>
      <p:ext uri="{BB962C8B-B14F-4D97-AF65-F5344CB8AC3E}">
        <p14:creationId xmlns:p14="http://schemas.microsoft.com/office/powerpoint/2010/main" val="1981896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File Concept</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dirty="0"/>
              <a:t>Users data is stored in the computer Memory in terms of File.</a:t>
            </a:r>
          </a:p>
          <a:p>
            <a:pPr algn="just">
              <a:lnSpc>
                <a:spcPct val="100000"/>
              </a:lnSpc>
            </a:pPr>
            <a:r>
              <a:rPr lang="en-US" sz="2400" dirty="0"/>
              <a:t>Permanent storage of  information and data is a File</a:t>
            </a:r>
          </a:p>
          <a:p>
            <a:pPr algn="just">
              <a:lnSpc>
                <a:spcPct val="100000"/>
              </a:lnSpc>
            </a:pPr>
            <a:r>
              <a:rPr lang="en-IN" sz="2400" dirty="0"/>
              <a:t>A file is a named collection of related information.</a:t>
            </a:r>
          </a:p>
          <a:p>
            <a:pPr algn="just">
              <a:lnSpc>
                <a:spcPct val="100000"/>
              </a:lnSpc>
            </a:pPr>
            <a:r>
              <a:rPr lang="en-US" sz="2400" dirty="0"/>
              <a:t>File provides an easy means of information sharing</a:t>
            </a:r>
          </a:p>
          <a:p>
            <a:pPr algn="just">
              <a:lnSpc>
                <a:spcPct val="100000"/>
              </a:lnSpc>
            </a:pPr>
            <a:r>
              <a:rPr lang="en-US" sz="2400" dirty="0"/>
              <a:t>The operating system is not interested in the information stored in the files, operating system maps files with physical devices</a:t>
            </a:r>
          </a:p>
          <a:p>
            <a:pPr algn="just">
              <a:lnSpc>
                <a:spcPct val="100000"/>
              </a:lnSpc>
            </a:pPr>
            <a:r>
              <a:rPr lang="en-US" sz="2400" dirty="0"/>
              <a:t>A program which user prepare is a file. File represents program and data</a:t>
            </a:r>
          </a:p>
          <a:p>
            <a:pPr algn="just">
              <a:lnSpc>
                <a:spcPct val="100000"/>
              </a:lnSpc>
            </a:pPr>
            <a:r>
              <a:rPr lang="en-US" sz="2400" dirty="0"/>
              <a:t>File contains various types of data like source program, object program, text and numeric data, images, graphs, sounds, payroll records etc.</a:t>
            </a:r>
            <a:endParaRPr lang="en-US" sz="3200" dirty="0"/>
          </a:p>
        </p:txBody>
      </p:sp>
    </p:spTree>
    <p:extLst>
      <p:ext uri="{BB962C8B-B14F-4D97-AF65-F5344CB8AC3E}">
        <p14:creationId xmlns:p14="http://schemas.microsoft.com/office/powerpoint/2010/main" val="1788492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naming</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File store information on the disk</a:t>
            </a:r>
          </a:p>
          <a:p>
            <a:pPr algn="just">
              <a:lnSpc>
                <a:spcPct val="100000"/>
              </a:lnSpc>
            </a:pPr>
            <a:r>
              <a:rPr lang="en-US" sz="2400" dirty="0"/>
              <a:t>Once a file is created it is named for identification.</a:t>
            </a:r>
          </a:p>
          <a:p>
            <a:pPr algn="just">
              <a:lnSpc>
                <a:spcPct val="100000"/>
              </a:lnSpc>
            </a:pPr>
            <a:r>
              <a:rPr lang="en-US" sz="2400" dirty="0"/>
              <a:t>File name continues to exist even after closing a file</a:t>
            </a:r>
          </a:p>
          <a:p>
            <a:pPr algn="just">
              <a:lnSpc>
                <a:spcPct val="100000"/>
              </a:lnSpc>
            </a:pPr>
            <a:r>
              <a:rPr lang="en-US" sz="2400" dirty="0"/>
              <a:t>Different operating systems have various notation for naming a file.</a:t>
            </a:r>
          </a:p>
          <a:p>
            <a:pPr algn="just">
              <a:lnSpc>
                <a:spcPct val="100000"/>
              </a:lnSpc>
            </a:pPr>
            <a:r>
              <a:rPr lang="en-US" sz="2400" dirty="0"/>
              <a:t>File name contains two parts, it is separated by a period ( . ). For example: sorting.c </a:t>
            </a:r>
          </a:p>
          <a:p>
            <a:pPr algn="just">
              <a:lnSpc>
                <a:spcPct val="100000"/>
              </a:lnSpc>
            </a:pPr>
            <a:r>
              <a:rPr lang="en-US" sz="2400" dirty="0"/>
              <a:t>In the file name, after period ( . ) is called file extension that indicates something about the file</a:t>
            </a:r>
          </a:p>
          <a:p>
            <a:pPr algn="just">
              <a:lnSpc>
                <a:spcPct val="100000"/>
              </a:lnSpc>
            </a:pPr>
            <a:r>
              <a:rPr lang="en-IN" dirty="0"/>
              <a:t>The system uses the extension to indicate the type of the file and the type of operations that can be done on that file</a:t>
            </a:r>
            <a:endParaRPr lang="en-US" sz="2400" dirty="0"/>
          </a:p>
        </p:txBody>
      </p:sp>
    </p:spTree>
    <p:extLst>
      <p:ext uri="{BB962C8B-B14F-4D97-AF65-F5344CB8AC3E}">
        <p14:creationId xmlns:p14="http://schemas.microsoft.com/office/powerpoint/2010/main" val="270479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 Device</a:t>
            </a:r>
          </a:p>
        </p:txBody>
      </p:sp>
      <p:sp>
        <p:nvSpPr>
          <p:cNvPr id="3" name="Content Placeholder 2"/>
          <p:cNvSpPr>
            <a:spLocks noGrp="1"/>
          </p:cNvSpPr>
          <p:nvPr>
            <p:ph sz="quarter" idx="1"/>
          </p:nvPr>
        </p:nvSpPr>
        <p:spPr>
          <a:xfrm>
            <a:off x="838200" y="1600200"/>
            <a:ext cx="10515600" cy="4873752"/>
          </a:xfrm>
        </p:spPr>
        <p:txBody>
          <a:bodyPr/>
          <a:lstStyle/>
          <a:p>
            <a:pPr algn="just"/>
            <a:r>
              <a:rPr lang="en-US" dirty="0">
                <a:latin typeface="Times New Roman" panose="02020603050405020304" pitchFamily="18" charset="0"/>
                <a:cs typeface="Times New Roman" panose="02020603050405020304" pitchFamily="18" charset="0"/>
              </a:rPr>
              <a:t>Block device stores information in fixed size blocks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Block device is one with which the driver communicates by sending entire blocks of data.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Examples for Block Devices: hard disks, USB.</a:t>
            </a:r>
          </a:p>
          <a:p>
            <a:endParaRPr lang="en-US" dirty="0"/>
          </a:p>
        </p:txBody>
      </p:sp>
    </p:spTree>
    <p:extLst>
      <p:ext uri="{BB962C8B-B14F-4D97-AF65-F5344CB8AC3E}">
        <p14:creationId xmlns:p14="http://schemas.microsoft.com/office/powerpoint/2010/main" val="1985397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483008"/>
          </a:xfrm>
        </p:spPr>
        <p:txBody>
          <a:bodyPr>
            <a:normAutofit fontScale="90000"/>
          </a:bodyPr>
          <a:lstStyle/>
          <a:p>
            <a:r>
              <a:rPr lang="en-US" dirty="0"/>
              <a:t>File types – Name, extension</a:t>
            </a:r>
          </a:p>
        </p:txBody>
      </p:sp>
      <p:graphicFrame>
        <p:nvGraphicFramePr>
          <p:cNvPr id="4" name="Content Placeholder 3"/>
          <p:cNvGraphicFramePr>
            <a:graphicFrameLocks noGrp="1" noChangeAspect="1"/>
          </p:cNvGraphicFramePr>
          <p:nvPr>
            <p:ph sz="quarter" idx="1"/>
          </p:nvPr>
        </p:nvGraphicFramePr>
        <p:xfrm>
          <a:off x="1937884" y="1605552"/>
          <a:ext cx="7953375" cy="4873625"/>
        </p:xfrm>
        <a:graphic>
          <a:graphicData uri="http://schemas.openxmlformats.org/presentationml/2006/ole">
            <mc:AlternateContent xmlns:mc="http://schemas.openxmlformats.org/markup-compatibility/2006">
              <mc:Choice xmlns:v="urn:schemas-microsoft-com:vml" Requires="v">
                <p:oleObj spid="_x0000_s1028" name="Document" r:id="rId3" imgW="7980907" imgH="4889380" progId="">
                  <p:embed/>
                </p:oleObj>
              </mc:Choice>
              <mc:Fallback>
                <p:oleObj name="Document" r:id="rId3" imgW="7980907" imgH="4889380" progId="">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7884" y="1605552"/>
                        <a:ext cx="7953375" cy="487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09533055"/>
              </p:ext>
            </p:extLst>
          </p:nvPr>
        </p:nvGraphicFramePr>
        <p:xfrm>
          <a:off x="1793965" y="1144705"/>
          <a:ext cx="7454900" cy="542809"/>
        </p:xfrm>
        <a:graphic>
          <a:graphicData uri="http://schemas.openxmlformats.org/presentationml/2006/ole">
            <mc:AlternateContent xmlns:mc="http://schemas.openxmlformats.org/markup-compatibility/2006">
              <mc:Choice xmlns:v="urn:schemas-microsoft-com:vml" Requires="v">
                <p:oleObj spid="_x0000_s1029" name="Document" r:id="rId5" imgW="7179215" imgH="515428" progId="">
                  <p:embed/>
                </p:oleObj>
              </mc:Choice>
              <mc:Fallback>
                <p:oleObj name="Document" r:id="rId5" imgW="7179215" imgH="515428"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965" y="1144705"/>
                        <a:ext cx="7454900" cy="5428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8177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Types of file (According to internal structure of a file)</a:t>
            </a:r>
          </a:p>
        </p:txBody>
      </p:sp>
      <p:sp>
        <p:nvSpPr>
          <p:cNvPr id="3" name="Content Placeholder 2"/>
          <p:cNvSpPr>
            <a:spLocks noGrp="1"/>
          </p:cNvSpPr>
          <p:nvPr>
            <p:ph sz="quarter" idx="1"/>
          </p:nvPr>
        </p:nvSpPr>
        <p:spPr/>
        <p:txBody>
          <a:bodyPr>
            <a:normAutofit fontScale="85000" lnSpcReduction="10000"/>
          </a:bodyPr>
          <a:lstStyle/>
          <a:p>
            <a:pPr marL="0" indent="0" algn="just">
              <a:lnSpc>
                <a:spcPct val="150000"/>
              </a:lnSpc>
              <a:buNone/>
            </a:pPr>
            <a:r>
              <a:rPr lang="en-US" sz="2000" dirty="0"/>
              <a:t>File types represents the internal structure of the file. According to the structure, file is divided into certain types</a:t>
            </a:r>
          </a:p>
          <a:p>
            <a:pPr marL="457200" indent="-457200" algn="just">
              <a:lnSpc>
                <a:spcPct val="150000"/>
              </a:lnSpc>
              <a:buFont typeface="+mj-lt"/>
              <a:buAutoNum type="arabicPeriod"/>
            </a:pPr>
            <a:r>
              <a:rPr lang="en-US" sz="2000" b="1" dirty="0"/>
              <a:t>Text file:</a:t>
            </a:r>
            <a:r>
              <a:rPr lang="en-US" sz="2000" dirty="0"/>
              <a:t> It is the sequence of characters which are organized into lines. Text file is a regular file</a:t>
            </a:r>
          </a:p>
          <a:p>
            <a:pPr marL="457200" indent="-457200" algn="just">
              <a:lnSpc>
                <a:spcPct val="150000"/>
              </a:lnSpc>
              <a:buFont typeface="+mj-lt"/>
              <a:buAutoNum type="arabicPeriod"/>
            </a:pPr>
            <a:r>
              <a:rPr lang="en-US" sz="2000" b="1" dirty="0"/>
              <a:t>Source file</a:t>
            </a:r>
            <a:r>
              <a:rPr lang="en-US" sz="2000" dirty="0"/>
              <a:t>: It contains sequence of subroutines, procedures and functions</a:t>
            </a:r>
          </a:p>
          <a:p>
            <a:pPr marL="457200" indent="-457200" algn="just">
              <a:lnSpc>
                <a:spcPct val="150000"/>
              </a:lnSpc>
              <a:buFont typeface="+mj-lt"/>
              <a:buAutoNum type="arabicPeriod"/>
            </a:pPr>
            <a:r>
              <a:rPr lang="en-US" sz="2000" b="1" dirty="0"/>
              <a:t>Executable file: </a:t>
            </a:r>
            <a:r>
              <a:rPr lang="en-US" sz="2000" dirty="0"/>
              <a:t>It contains a series of code sections. This file is input to the loader and loader loads the file into memory then execute</a:t>
            </a:r>
          </a:p>
          <a:p>
            <a:pPr marL="457200" indent="-457200" algn="just">
              <a:lnSpc>
                <a:spcPct val="150000"/>
              </a:lnSpc>
              <a:buFont typeface="+mj-lt"/>
              <a:buAutoNum type="arabicPeriod"/>
            </a:pPr>
            <a:r>
              <a:rPr lang="en-US" sz="2000" b="1" dirty="0"/>
              <a:t>Object file: </a:t>
            </a:r>
            <a:r>
              <a:rPr lang="en-US" sz="2000" dirty="0"/>
              <a:t>An object file is a binary file that the compiler creates by converting the source to object code</a:t>
            </a:r>
          </a:p>
          <a:p>
            <a:pPr marL="457200" indent="-457200" algn="just">
              <a:lnSpc>
                <a:spcPct val="150000"/>
              </a:lnSpc>
              <a:buNone/>
            </a:pPr>
            <a:r>
              <a:rPr lang="en-IN" sz="2000" dirty="0"/>
              <a:t>        When operating system defines different file structures, it also contains the code to support these file structure. Unix, MS-DOS support minimum number of file structure.</a:t>
            </a:r>
            <a:endParaRPr lang="en-US" sz="2000" dirty="0"/>
          </a:p>
          <a:p>
            <a:pPr marL="457200" indent="-457200">
              <a:buFont typeface="+mj-lt"/>
              <a:buAutoNum type="arabicPeriod"/>
            </a:pPr>
            <a:endParaRPr lang="en-US" dirty="0"/>
          </a:p>
        </p:txBody>
      </p:sp>
    </p:spTree>
    <p:extLst>
      <p:ext uri="{BB962C8B-B14F-4D97-AF65-F5344CB8AC3E}">
        <p14:creationId xmlns:p14="http://schemas.microsoft.com/office/powerpoint/2010/main" val="2745197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p>
        </p:txBody>
      </p:sp>
      <p:sp>
        <p:nvSpPr>
          <p:cNvPr id="3" name="Content Placeholder 2"/>
          <p:cNvSpPr>
            <a:spLocks noGrp="1"/>
          </p:cNvSpPr>
          <p:nvPr>
            <p:ph sz="quarter" idx="1"/>
          </p:nvPr>
        </p:nvSpPr>
        <p:spPr/>
        <p:txBody>
          <a:bodyPr/>
          <a:lstStyle/>
          <a:p>
            <a:pPr marL="0" indent="0" algn="just">
              <a:lnSpc>
                <a:spcPct val="150000"/>
              </a:lnSpc>
              <a:buNone/>
            </a:pPr>
            <a:r>
              <a:rPr lang="en-US" sz="2400" dirty="0"/>
              <a:t>File is divided into following types</a:t>
            </a:r>
          </a:p>
          <a:p>
            <a:pPr algn="just">
              <a:lnSpc>
                <a:spcPct val="150000"/>
              </a:lnSpc>
            </a:pPr>
            <a:r>
              <a:rPr lang="en-US" sz="2400" dirty="0"/>
              <a:t>Ordinary file</a:t>
            </a:r>
          </a:p>
          <a:p>
            <a:pPr algn="just">
              <a:lnSpc>
                <a:spcPct val="150000"/>
              </a:lnSpc>
            </a:pPr>
            <a:r>
              <a:rPr lang="en-US" sz="2400" dirty="0"/>
              <a:t>Directory file</a:t>
            </a:r>
          </a:p>
          <a:p>
            <a:pPr algn="just">
              <a:lnSpc>
                <a:spcPct val="150000"/>
              </a:lnSpc>
            </a:pPr>
            <a:r>
              <a:rPr lang="en-US" sz="2400" dirty="0"/>
              <a:t>Device/ Special file</a:t>
            </a:r>
          </a:p>
          <a:p>
            <a:pPr lvl="1" algn="just">
              <a:lnSpc>
                <a:spcPct val="150000"/>
              </a:lnSpc>
            </a:pPr>
            <a:r>
              <a:rPr lang="en-US" dirty="0"/>
              <a:t>Character device file</a:t>
            </a:r>
          </a:p>
          <a:p>
            <a:pPr lvl="1" algn="just">
              <a:lnSpc>
                <a:spcPct val="150000"/>
              </a:lnSpc>
            </a:pPr>
            <a:r>
              <a:rPr lang="en-US" dirty="0"/>
              <a:t>Block device file</a:t>
            </a:r>
          </a:p>
          <a:p>
            <a:endParaRPr lang="en-US" dirty="0"/>
          </a:p>
        </p:txBody>
      </p:sp>
    </p:spTree>
    <p:extLst>
      <p:ext uri="{BB962C8B-B14F-4D97-AF65-F5344CB8AC3E}">
        <p14:creationId xmlns:p14="http://schemas.microsoft.com/office/powerpoint/2010/main" val="3569008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file</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dirty="0"/>
              <a:t>Ordinary file is also called regular file</a:t>
            </a:r>
          </a:p>
          <a:p>
            <a:pPr algn="just">
              <a:lnSpc>
                <a:spcPct val="100000"/>
              </a:lnSpc>
            </a:pPr>
            <a:r>
              <a:rPr lang="en-US" sz="2400" dirty="0"/>
              <a:t>It contains only data as a stream of characters</a:t>
            </a:r>
          </a:p>
          <a:p>
            <a:pPr algn="just">
              <a:lnSpc>
                <a:spcPct val="100000"/>
              </a:lnSpc>
            </a:pPr>
            <a:r>
              <a:rPr lang="en-US" sz="2400" dirty="0"/>
              <a:t>An ordinary file cannot contain another file or directory</a:t>
            </a:r>
          </a:p>
          <a:p>
            <a:pPr algn="just">
              <a:lnSpc>
                <a:spcPct val="100000"/>
              </a:lnSpc>
            </a:pPr>
            <a:r>
              <a:rPr lang="en-US" sz="2400" dirty="0"/>
              <a:t>It is either a text file or a binary file</a:t>
            </a:r>
          </a:p>
          <a:p>
            <a:pPr algn="just">
              <a:lnSpc>
                <a:spcPct val="100000"/>
              </a:lnSpc>
            </a:pPr>
            <a:r>
              <a:rPr lang="en-US" sz="2400" dirty="0"/>
              <a:t>Examples of ordinary files include simple text files, application data files, files containing high level source code, executable text files and binary image file</a:t>
            </a:r>
          </a:p>
          <a:p>
            <a:pPr algn="just">
              <a:lnSpc>
                <a:spcPct val="100000"/>
              </a:lnSpc>
            </a:pPr>
            <a:r>
              <a:rPr lang="en-US" sz="2400" b="1" dirty="0"/>
              <a:t>Text file:</a:t>
            </a:r>
            <a:r>
              <a:rPr lang="en-US" sz="2400" dirty="0"/>
              <a:t> it contains only printable characters</a:t>
            </a:r>
          </a:p>
          <a:p>
            <a:pPr algn="just">
              <a:lnSpc>
                <a:spcPct val="100000"/>
              </a:lnSpc>
            </a:pPr>
            <a:r>
              <a:rPr lang="en-US" sz="2400" b="1" dirty="0"/>
              <a:t>Binary file:</a:t>
            </a:r>
            <a:r>
              <a:rPr lang="en-US" sz="2400" dirty="0"/>
              <a:t> it contains the printable and unprintable characters that covers the entire ASCII range</a:t>
            </a:r>
          </a:p>
          <a:p>
            <a:pPr algn="just">
              <a:lnSpc>
                <a:spcPct val="100000"/>
              </a:lnSpc>
            </a:pPr>
            <a:r>
              <a:rPr lang="en-US" sz="2400" dirty="0"/>
              <a:t>Regular files may be created, browsed through and modified by various means such as text editors</a:t>
            </a:r>
          </a:p>
        </p:txBody>
      </p:sp>
    </p:spTree>
    <p:extLst>
      <p:ext uri="{BB962C8B-B14F-4D97-AF65-F5344CB8AC3E}">
        <p14:creationId xmlns:p14="http://schemas.microsoft.com/office/powerpoint/2010/main" val="790082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file</a:t>
            </a:r>
          </a:p>
        </p:txBody>
      </p:sp>
      <p:sp>
        <p:nvSpPr>
          <p:cNvPr id="3" name="Content Placeholder 2"/>
          <p:cNvSpPr>
            <a:spLocks noGrp="1"/>
          </p:cNvSpPr>
          <p:nvPr>
            <p:ph sz="quarter" idx="1"/>
          </p:nvPr>
        </p:nvSpPr>
        <p:spPr/>
        <p:txBody>
          <a:bodyPr>
            <a:noAutofit/>
          </a:bodyPr>
          <a:lstStyle/>
          <a:p>
            <a:pPr algn="just">
              <a:lnSpc>
                <a:spcPct val="150000"/>
              </a:lnSpc>
            </a:pPr>
            <a:r>
              <a:rPr lang="en-US" sz="2400" dirty="0"/>
              <a:t>A directory file is like a folder that contains other files, including subdirectory files</a:t>
            </a:r>
          </a:p>
          <a:p>
            <a:pPr algn="just">
              <a:lnSpc>
                <a:spcPct val="150000"/>
              </a:lnSpc>
            </a:pPr>
            <a:r>
              <a:rPr lang="en-US" sz="2400" dirty="0"/>
              <a:t>Directory files act as a container for the other files, of any category.</a:t>
            </a:r>
          </a:p>
          <a:p>
            <a:pPr algn="just">
              <a:lnSpc>
                <a:spcPct val="150000"/>
              </a:lnSpc>
            </a:pPr>
            <a:r>
              <a:rPr lang="en-US" sz="2400" dirty="0"/>
              <a:t>Directory files don’t contain </a:t>
            </a:r>
            <a:r>
              <a:rPr lang="en-US" sz="2400" dirty="0" err="1"/>
              <a:t>data,they</a:t>
            </a:r>
            <a:r>
              <a:rPr lang="en-US" sz="2400" dirty="0"/>
              <a:t> merely contain references to the files contained within them</a:t>
            </a:r>
          </a:p>
          <a:p>
            <a:pPr algn="just">
              <a:lnSpc>
                <a:spcPct val="150000"/>
              </a:lnSpc>
            </a:pPr>
            <a:r>
              <a:rPr lang="en-US" sz="2400" dirty="0"/>
              <a:t>Directory is created in UNIX by the mkdir command</a:t>
            </a:r>
          </a:p>
          <a:p>
            <a:pPr algn="just">
              <a:lnSpc>
                <a:spcPct val="150000"/>
              </a:lnSpc>
            </a:pPr>
            <a:r>
              <a:rPr lang="en-US" sz="2400" dirty="0"/>
              <a:t>Directory is removed by using rmdir command. </a:t>
            </a:r>
          </a:p>
          <a:p>
            <a:pPr algn="just">
              <a:lnSpc>
                <a:spcPct val="150000"/>
              </a:lnSpc>
            </a:pPr>
            <a:r>
              <a:rPr lang="en-US" sz="2400" dirty="0"/>
              <a:t>Content of directory is displayed by </a:t>
            </a:r>
            <a:r>
              <a:rPr lang="en-US" sz="2400" dirty="0" err="1"/>
              <a:t>ls</a:t>
            </a:r>
            <a:r>
              <a:rPr lang="en-US" sz="2400" dirty="0"/>
              <a:t> command</a:t>
            </a:r>
          </a:p>
        </p:txBody>
      </p:sp>
    </p:spTree>
    <p:extLst>
      <p:ext uri="{BB962C8B-B14F-4D97-AF65-F5344CB8AC3E}">
        <p14:creationId xmlns:p14="http://schemas.microsoft.com/office/powerpoint/2010/main" val="4199951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file</a:t>
            </a:r>
          </a:p>
        </p:txBody>
      </p:sp>
      <p:sp>
        <p:nvSpPr>
          <p:cNvPr id="3" name="Content Placeholder 2"/>
          <p:cNvSpPr>
            <a:spLocks noGrp="1"/>
          </p:cNvSpPr>
          <p:nvPr>
            <p:ph sz="quarter" idx="1"/>
          </p:nvPr>
        </p:nvSpPr>
        <p:spPr/>
        <p:txBody>
          <a:bodyPr>
            <a:noAutofit/>
          </a:bodyPr>
          <a:lstStyle/>
          <a:p>
            <a:pPr algn="just">
              <a:lnSpc>
                <a:spcPct val="100000"/>
              </a:lnSpc>
            </a:pPr>
            <a:r>
              <a:rPr lang="en-US" sz="2400" dirty="0"/>
              <a:t>Special files are also known as device files</a:t>
            </a:r>
          </a:p>
          <a:p>
            <a:pPr algn="just">
              <a:lnSpc>
                <a:spcPct val="100000"/>
              </a:lnSpc>
            </a:pPr>
            <a:r>
              <a:rPr lang="en-US" sz="2400" dirty="0"/>
              <a:t>In UNIX, all physical devices are accessed via device files; they are what programs use to communicate with hardware</a:t>
            </a:r>
          </a:p>
          <a:p>
            <a:pPr algn="just">
              <a:lnSpc>
                <a:spcPct val="100000"/>
              </a:lnSpc>
            </a:pPr>
            <a:r>
              <a:rPr lang="en-US" sz="2400" dirty="0"/>
              <a:t>These files hold information on location, type and access mode for a specific device</a:t>
            </a:r>
          </a:p>
          <a:p>
            <a:pPr algn="just">
              <a:lnSpc>
                <a:spcPct val="100000"/>
              </a:lnSpc>
            </a:pPr>
            <a:r>
              <a:rPr lang="en-US" sz="2400" dirty="0"/>
              <a:t>There are two types of device files</a:t>
            </a:r>
          </a:p>
          <a:p>
            <a:pPr lvl="1" algn="just">
              <a:lnSpc>
                <a:spcPct val="100000"/>
              </a:lnSpc>
            </a:pPr>
            <a:r>
              <a:rPr lang="en-US" b="1" dirty="0"/>
              <a:t>Block device file: </a:t>
            </a:r>
            <a:r>
              <a:rPr lang="en-US" dirty="0"/>
              <a:t>these files are used to access block device I/O</a:t>
            </a:r>
          </a:p>
          <a:p>
            <a:pPr lvl="1" algn="just">
              <a:lnSpc>
                <a:spcPct val="100000"/>
              </a:lnSpc>
            </a:pPr>
            <a:r>
              <a:rPr lang="en-US" b="1" dirty="0"/>
              <a:t>Character device file: </a:t>
            </a:r>
            <a:r>
              <a:rPr lang="en-US" dirty="0"/>
              <a:t>These files are associated with character or raw device access</a:t>
            </a:r>
          </a:p>
          <a:p>
            <a:pPr marL="365760" lvl="1" indent="0" algn="just">
              <a:lnSpc>
                <a:spcPct val="100000"/>
              </a:lnSpc>
              <a:buNone/>
            </a:pPr>
            <a:r>
              <a:rPr lang="en-US" dirty="0"/>
              <a:t>Device files are created using mknod command</a:t>
            </a:r>
          </a:p>
        </p:txBody>
      </p:sp>
    </p:spTree>
    <p:extLst>
      <p:ext uri="{BB962C8B-B14F-4D97-AF65-F5344CB8AC3E}">
        <p14:creationId xmlns:p14="http://schemas.microsoft.com/office/powerpoint/2010/main" val="19322136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attributes</a:t>
            </a:r>
          </a:p>
        </p:txBody>
      </p:sp>
      <p:sp>
        <p:nvSpPr>
          <p:cNvPr id="3" name="Content Placeholder 2"/>
          <p:cNvSpPr>
            <a:spLocks noGrp="1"/>
          </p:cNvSpPr>
          <p:nvPr>
            <p:ph sz="quarter" idx="1"/>
          </p:nvPr>
        </p:nvSpPr>
        <p:spPr>
          <a:xfrm>
            <a:off x="838200" y="1600200"/>
            <a:ext cx="10515600" cy="4873752"/>
          </a:xfrm>
        </p:spPr>
        <p:txBody>
          <a:bodyPr>
            <a:normAutofit lnSpcReduction="10000"/>
          </a:bodyPr>
          <a:lstStyle/>
          <a:p>
            <a:pPr algn="just"/>
            <a:r>
              <a:rPr lang="en-US" sz="2400" b="1" dirty="0"/>
              <a:t>Name</a:t>
            </a:r>
            <a:r>
              <a:rPr lang="en-US" sz="2400" dirty="0"/>
              <a:t> – only information kept in human-readable form.</a:t>
            </a:r>
          </a:p>
          <a:p>
            <a:pPr algn="just"/>
            <a:r>
              <a:rPr lang="en-IN" b="1" dirty="0"/>
              <a:t>Identifier</a:t>
            </a:r>
            <a:r>
              <a:rPr lang="en-IN" dirty="0"/>
              <a:t>: Every file is identified by a unique tag number within a file system</a:t>
            </a:r>
            <a:endParaRPr lang="en-US" sz="2400" dirty="0"/>
          </a:p>
          <a:p>
            <a:pPr algn="just"/>
            <a:r>
              <a:rPr lang="en-US" sz="2400" b="1" dirty="0"/>
              <a:t>Type</a:t>
            </a:r>
            <a:r>
              <a:rPr lang="en-US" sz="2400" dirty="0"/>
              <a:t> – needed for systems that support different types.</a:t>
            </a:r>
          </a:p>
          <a:p>
            <a:pPr algn="just"/>
            <a:r>
              <a:rPr lang="en-US" sz="2400" b="1" dirty="0"/>
              <a:t>Location</a:t>
            </a:r>
            <a:r>
              <a:rPr lang="en-US" sz="2400" dirty="0"/>
              <a:t> – pointer to file location on device.</a:t>
            </a:r>
          </a:p>
          <a:p>
            <a:pPr algn="just"/>
            <a:r>
              <a:rPr lang="en-US" sz="2400" b="1" dirty="0"/>
              <a:t>Size</a:t>
            </a:r>
            <a:r>
              <a:rPr lang="en-US" sz="2400" dirty="0"/>
              <a:t> – current file size.</a:t>
            </a:r>
          </a:p>
          <a:p>
            <a:pPr algn="just"/>
            <a:r>
              <a:rPr lang="en-US" sz="2400" b="1" dirty="0"/>
              <a:t>Protection</a:t>
            </a:r>
            <a:r>
              <a:rPr lang="en-US" sz="2400" dirty="0"/>
              <a:t> – </a:t>
            </a:r>
            <a:r>
              <a:rPr lang="en-IN" dirty="0"/>
              <a:t>his attribute assigns and controls the access rights of reading, writing, and executing the file.</a:t>
            </a:r>
            <a:endParaRPr lang="en-US" sz="2400" dirty="0"/>
          </a:p>
          <a:p>
            <a:pPr algn="just"/>
            <a:r>
              <a:rPr lang="en-US" sz="2400" b="1" dirty="0"/>
              <a:t>Time</a:t>
            </a:r>
            <a:r>
              <a:rPr lang="en-US" sz="2400" dirty="0"/>
              <a:t>, </a:t>
            </a:r>
            <a:r>
              <a:rPr lang="en-US" sz="2400" b="1" dirty="0"/>
              <a:t>date</a:t>
            </a:r>
            <a:r>
              <a:rPr lang="en-US" sz="2400" dirty="0"/>
              <a:t>, </a:t>
            </a:r>
            <a:r>
              <a:rPr lang="en-US" sz="2400" b="1" dirty="0"/>
              <a:t>and user identification</a:t>
            </a:r>
            <a:r>
              <a:rPr lang="en-US" sz="2400" dirty="0"/>
              <a:t> – data for protection, security, and usage monitoring.</a:t>
            </a:r>
          </a:p>
          <a:p>
            <a:pPr algn="just"/>
            <a:r>
              <a:rPr lang="en-US" sz="2400" dirty="0"/>
              <a:t>Information about files are kept in the directory structure, which is maintained on the disk.</a:t>
            </a:r>
          </a:p>
          <a:p>
            <a:endParaRPr lang="en-US" sz="2400" dirty="0"/>
          </a:p>
        </p:txBody>
      </p:sp>
    </p:spTree>
    <p:extLst>
      <p:ext uri="{BB962C8B-B14F-4D97-AF65-F5344CB8AC3E}">
        <p14:creationId xmlns:p14="http://schemas.microsoft.com/office/powerpoint/2010/main" val="2840464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operations</a:t>
            </a:r>
          </a:p>
        </p:txBody>
      </p:sp>
      <p:sp>
        <p:nvSpPr>
          <p:cNvPr id="3" name="Content Placeholder 2"/>
          <p:cNvSpPr>
            <a:spLocks noGrp="1"/>
          </p:cNvSpPr>
          <p:nvPr>
            <p:ph sz="quarter" idx="1"/>
          </p:nvPr>
        </p:nvSpPr>
        <p:spPr/>
        <p:txBody>
          <a:bodyPr>
            <a:normAutofit/>
          </a:bodyPr>
          <a:lstStyle/>
          <a:p>
            <a:r>
              <a:rPr lang="en-US" dirty="0"/>
              <a:t>create</a:t>
            </a:r>
          </a:p>
          <a:p>
            <a:r>
              <a:rPr lang="en-US" dirty="0"/>
              <a:t>write</a:t>
            </a:r>
          </a:p>
          <a:p>
            <a:r>
              <a:rPr lang="en-US" dirty="0"/>
              <a:t>Read</a:t>
            </a:r>
          </a:p>
          <a:p>
            <a:r>
              <a:rPr lang="en-US" dirty="0"/>
              <a:t>reposition within file – file seek</a:t>
            </a:r>
          </a:p>
          <a:p>
            <a:r>
              <a:rPr lang="en-US" dirty="0"/>
              <a:t>delete</a:t>
            </a:r>
          </a:p>
          <a:p>
            <a:r>
              <a:rPr lang="en-US" dirty="0"/>
              <a:t>open</a:t>
            </a:r>
          </a:p>
          <a:p>
            <a:r>
              <a:rPr lang="en-US" dirty="0"/>
              <a:t>Close</a:t>
            </a:r>
          </a:p>
          <a:p>
            <a:r>
              <a:rPr lang="en-US" dirty="0"/>
              <a:t>Truncate</a:t>
            </a:r>
          </a:p>
          <a:p>
            <a:r>
              <a:rPr lang="en-US" dirty="0"/>
              <a:t>Rename</a:t>
            </a:r>
          </a:p>
          <a:p>
            <a:r>
              <a:rPr lang="en-US" dirty="0"/>
              <a:t>Append</a:t>
            </a:r>
          </a:p>
          <a:p>
            <a:endParaRPr lang="en-US" dirty="0"/>
          </a:p>
        </p:txBody>
      </p:sp>
    </p:spTree>
    <p:extLst>
      <p:ext uri="{BB962C8B-B14F-4D97-AF65-F5344CB8AC3E}">
        <p14:creationId xmlns:p14="http://schemas.microsoft.com/office/powerpoint/2010/main" val="293354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structure</a:t>
            </a:r>
          </a:p>
        </p:txBody>
      </p:sp>
      <p:sp>
        <p:nvSpPr>
          <p:cNvPr id="3" name="Content Placeholder 2"/>
          <p:cNvSpPr>
            <a:spLocks noGrp="1"/>
          </p:cNvSpPr>
          <p:nvPr>
            <p:ph sz="quarter" idx="1"/>
          </p:nvPr>
        </p:nvSpPr>
        <p:spPr>
          <a:xfrm>
            <a:off x="927100" y="1600200"/>
            <a:ext cx="10426700" cy="4873752"/>
          </a:xfrm>
        </p:spPr>
        <p:txBody>
          <a:bodyPr>
            <a:normAutofit/>
          </a:bodyPr>
          <a:lstStyle/>
          <a:p>
            <a:pPr algn="just">
              <a:lnSpc>
                <a:spcPct val="150000"/>
              </a:lnSpc>
            </a:pPr>
            <a:r>
              <a:rPr lang="en-US" dirty="0"/>
              <a:t>File structure provides the mechanism for an on-line storage of and access to both data and program of the OS and all the users of the computer system</a:t>
            </a:r>
          </a:p>
          <a:p>
            <a:pPr algn="just">
              <a:lnSpc>
                <a:spcPct val="150000"/>
              </a:lnSpc>
            </a:pPr>
            <a:r>
              <a:rPr lang="en-US" dirty="0"/>
              <a:t>The general file structure are as follows</a:t>
            </a:r>
          </a:p>
          <a:p>
            <a:pPr lvl="1" algn="just">
              <a:lnSpc>
                <a:spcPct val="150000"/>
              </a:lnSpc>
            </a:pPr>
            <a:r>
              <a:rPr lang="en-US" dirty="0"/>
              <a:t>Unstructured sequence of bytes</a:t>
            </a:r>
          </a:p>
          <a:p>
            <a:pPr lvl="1" algn="just">
              <a:lnSpc>
                <a:spcPct val="150000"/>
              </a:lnSpc>
            </a:pPr>
            <a:r>
              <a:rPr lang="en-US" dirty="0"/>
              <a:t>Sequence of fixed-length records with internal structure</a:t>
            </a:r>
          </a:p>
          <a:p>
            <a:pPr lvl="1" algn="just">
              <a:lnSpc>
                <a:spcPct val="150000"/>
              </a:lnSpc>
            </a:pPr>
            <a:r>
              <a:rPr lang="en-US" dirty="0"/>
              <a:t>Tree of records used with mainframe systems</a:t>
            </a:r>
          </a:p>
        </p:txBody>
      </p:sp>
    </p:spTree>
    <p:extLst>
      <p:ext uri="{BB962C8B-B14F-4D97-AF65-F5344CB8AC3E}">
        <p14:creationId xmlns:p14="http://schemas.microsoft.com/office/powerpoint/2010/main" val="319220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Structure</a:t>
            </a:r>
          </a:p>
        </p:txBody>
      </p:sp>
      <p:sp>
        <p:nvSpPr>
          <p:cNvPr id="3" name="Content Placeholder 2"/>
          <p:cNvSpPr>
            <a:spLocks noGrp="1"/>
          </p:cNvSpPr>
          <p:nvPr>
            <p:ph sz="quarter" idx="1"/>
          </p:nvPr>
        </p:nvSpPr>
        <p:spPr>
          <a:xfrm>
            <a:off x="838200" y="1460500"/>
            <a:ext cx="10515600" cy="5156200"/>
          </a:xfrm>
        </p:spPr>
        <p:txBody>
          <a:bodyPr>
            <a:noAutofit/>
          </a:bodyPr>
          <a:lstStyle/>
          <a:p>
            <a:pPr algn="just">
              <a:lnSpc>
                <a:spcPct val="120000"/>
              </a:lnSpc>
            </a:pPr>
            <a:r>
              <a:rPr lang="en-US" sz="2200" b="1" dirty="0"/>
              <a:t>Unstructured sequence of bytes</a:t>
            </a:r>
          </a:p>
          <a:p>
            <a:pPr lvl="1" algn="just">
              <a:lnSpc>
                <a:spcPct val="120000"/>
              </a:lnSpc>
            </a:pPr>
            <a:r>
              <a:rPr lang="en-US" sz="2200" dirty="0"/>
              <a:t>Most flexible</a:t>
            </a:r>
          </a:p>
          <a:p>
            <a:pPr lvl="1" algn="just">
              <a:lnSpc>
                <a:spcPct val="120000"/>
              </a:lnSpc>
            </a:pPr>
            <a:r>
              <a:rPr lang="en-US" sz="2200" dirty="0"/>
              <a:t>Any meaning can be imposed by the user program</a:t>
            </a:r>
          </a:p>
          <a:p>
            <a:pPr lvl="1" algn="just">
              <a:lnSpc>
                <a:spcPct val="120000"/>
              </a:lnSpc>
            </a:pPr>
            <a:r>
              <a:rPr lang="en-US" sz="2200" dirty="0"/>
              <a:t>Used by Unix and windows</a:t>
            </a:r>
          </a:p>
          <a:p>
            <a:pPr algn="just">
              <a:lnSpc>
                <a:spcPct val="120000"/>
              </a:lnSpc>
            </a:pPr>
            <a:r>
              <a:rPr lang="en-US" sz="2200" b="1" dirty="0"/>
              <a:t>Sequence of fixed-length records with internal structure</a:t>
            </a:r>
          </a:p>
          <a:p>
            <a:pPr lvl="1" algn="just">
              <a:lnSpc>
                <a:spcPct val="120000"/>
              </a:lnSpc>
            </a:pPr>
            <a:r>
              <a:rPr lang="en-US" sz="2200" dirty="0"/>
              <a:t>One entire record is read/written at a time</a:t>
            </a:r>
          </a:p>
          <a:p>
            <a:pPr lvl="1" algn="just">
              <a:lnSpc>
                <a:spcPct val="120000"/>
              </a:lnSpc>
            </a:pPr>
            <a:r>
              <a:rPr lang="en-US" sz="2200" dirty="0"/>
              <a:t>This structure is not used currently</a:t>
            </a:r>
          </a:p>
          <a:p>
            <a:pPr algn="just">
              <a:lnSpc>
                <a:spcPct val="120000"/>
              </a:lnSpc>
            </a:pPr>
            <a:r>
              <a:rPr lang="en-US" sz="2200" b="1" dirty="0"/>
              <a:t>Tree of records used with mainframe systems</a:t>
            </a:r>
          </a:p>
          <a:p>
            <a:pPr lvl="1" algn="just">
              <a:lnSpc>
                <a:spcPct val="120000"/>
              </a:lnSpc>
            </a:pPr>
            <a:r>
              <a:rPr lang="en-US" sz="2200" dirty="0"/>
              <a:t>Records may be of varying lengths</a:t>
            </a:r>
          </a:p>
          <a:p>
            <a:pPr lvl="1" algn="just">
              <a:lnSpc>
                <a:spcPct val="120000"/>
              </a:lnSpc>
            </a:pPr>
            <a:r>
              <a:rPr lang="en-US" sz="2200" dirty="0"/>
              <a:t>Each record has a key in fixed position in a record</a:t>
            </a:r>
          </a:p>
          <a:p>
            <a:pPr lvl="1" algn="just">
              <a:lnSpc>
                <a:spcPct val="120000"/>
              </a:lnSpc>
            </a:pPr>
            <a:r>
              <a:rPr lang="en-US" sz="2200" dirty="0"/>
              <a:t>Records sorted by the key for easy search</a:t>
            </a:r>
          </a:p>
        </p:txBody>
      </p:sp>
    </p:spTree>
    <p:extLst>
      <p:ext uri="{BB962C8B-B14F-4D97-AF65-F5344CB8AC3E}">
        <p14:creationId xmlns:p14="http://schemas.microsoft.com/office/powerpoint/2010/main" val="46868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Device</a:t>
            </a:r>
          </a:p>
        </p:txBody>
      </p:sp>
      <p:sp>
        <p:nvSpPr>
          <p:cNvPr id="3" name="Content Placeholder 2"/>
          <p:cNvSpPr>
            <a:spLocks noGrp="1"/>
          </p:cNvSpPr>
          <p:nvPr>
            <p:ph sz="quarter" idx="1"/>
          </p:nvPr>
        </p:nvSpPr>
        <p:spPr>
          <a:xfrm>
            <a:off x="838200" y="1600200"/>
            <a:ext cx="10515600" cy="4873752"/>
          </a:xfrm>
        </p:spPr>
        <p:txBody>
          <a:bodyPr/>
          <a:lstStyle/>
          <a:p>
            <a:pPr algn="just"/>
            <a:r>
              <a:rPr lang="en-US" dirty="0"/>
              <a:t>A Character device is one with which the driver communicates by sending and receiving single characters (bytes, octets).</a:t>
            </a:r>
          </a:p>
          <a:p>
            <a:pPr algn="just"/>
            <a:endParaRPr lang="en-US" dirty="0"/>
          </a:p>
          <a:p>
            <a:pPr algn="just"/>
            <a:r>
              <a:rPr lang="en-US" dirty="0"/>
              <a:t>Character devices can be thought of as serial streams of sequential data</a:t>
            </a:r>
          </a:p>
          <a:p>
            <a:pPr algn="just"/>
            <a:endParaRPr lang="en-US" dirty="0"/>
          </a:p>
          <a:p>
            <a:pPr algn="just"/>
            <a:r>
              <a:rPr lang="en-US" dirty="0"/>
              <a:t>Examples for Character Devices: serial ports, parallel ports, sounds cards, Keyboard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745428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File System</a:t>
            </a:r>
          </a:p>
        </p:txBody>
      </p:sp>
      <p:pic>
        <p:nvPicPr>
          <p:cNvPr id="4" name="Picture 5"/>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4038601" y="1600201"/>
            <a:ext cx="35052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970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access methods</a:t>
            </a:r>
          </a:p>
        </p:txBody>
      </p:sp>
      <p:sp>
        <p:nvSpPr>
          <p:cNvPr id="3" name="Content Placeholder 2"/>
          <p:cNvSpPr>
            <a:spLocks noGrp="1"/>
          </p:cNvSpPr>
          <p:nvPr>
            <p:ph sz="quarter" idx="1"/>
          </p:nvPr>
        </p:nvSpPr>
        <p:spPr/>
        <p:txBody>
          <a:bodyPr/>
          <a:lstStyle/>
          <a:p>
            <a:pPr marL="0" indent="0" algn="just">
              <a:lnSpc>
                <a:spcPct val="150000"/>
              </a:lnSpc>
              <a:buNone/>
            </a:pPr>
            <a:r>
              <a:rPr lang="en-US" sz="2000" dirty="0"/>
              <a:t>File access method defines the way process read and write files. Access method means accesses to files that use a particular file organization are implemented by an input output control system</a:t>
            </a:r>
          </a:p>
          <a:p>
            <a:pPr marL="0" indent="0">
              <a:buNone/>
            </a:pPr>
            <a:endParaRPr lang="en-US" dirty="0"/>
          </a:p>
          <a:p>
            <a:r>
              <a:rPr lang="en-US" dirty="0"/>
              <a:t>Sequential access</a:t>
            </a:r>
          </a:p>
          <a:p>
            <a:r>
              <a:rPr lang="en-IN" dirty="0"/>
              <a:t>Index sequential method</a:t>
            </a:r>
            <a:endParaRPr lang="en-US" dirty="0"/>
          </a:p>
          <a:p>
            <a:r>
              <a:rPr lang="en-US" dirty="0"/>
              <a:t>Direct/Random access</a:t>
            </a:r>
          </a:p>
        </p:txBody>
      </p:sp>
    </p:spTree>
    <p:extLst>
      <p:ext uri="{BB962C8B-B14F-4D97-AF65-F5344CB8AC3E}">
        <p14:creationId xmlns:p14="http://schemas.microsoft.com/office/powerpoint/2010/main" val="2597290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Methods</a:t>
            </a:r>
          </a:p>
        </p:txBody>
      </p:sp>
      <p:sp>
        <p:nvSpPr>
          <p:cNvPr id="3" name="Content Placeholder 2"/>
          <p:cNvSpPr>
            <a:spLocks noGrp="1"/>
          </p:cNvSpPr>
          <p:nvPr>
            <p:ph sz="quarter" idx="1"/>
          </p:nvPr>
        </p:nvSpPr>
        <p:spPr/>
        <p:txBody>
          <a:bodyPr>
            <a:normAutofit fontScale="92500" lnSpcReduction="10000"/>
          </a:bodyPr>
          <a:lstStyle/>
          <a:p>
            <a:pPr>
              <a:tabLst>
                <a:tab pos="3203575" algn="l"/>
                <a:tab pos="4056063" algn="l"/>
              </a:tabLst>
            </a:pPr>
            <a:r>
              <a:rPr lang="en-US" dirty="0"/>
              <a:t>Sequential Access</a:t>
            </a:r>
          </a:p>
          <a:p>
            <a:pPr>
              <a:spcBef>
                <a:spcPct val="10000"/>
              </a:spcBef>
              <a:buNone/>
              <a:tabLst>
                <a:tab pos="3203575" algn="l"/>
                <a:tab pos="4056063" algn="l"/>
              </a:tabLst>
            </a:pPr>
            <a:r>
              <a:rPr lang="en-US" dirty="0"/>
              <a:t>		</a:t>
            </a:r>
            <a:r>
              <a:rPr lang="en-US" i="1" dirty="0"/>
              <a:t>read next</a:t>
            </a:r>
          </a:p>
          <a:p>
            <a:pPr>
              <a:spcBef>
                <a:spcPct val="10000"/>
              </a:spcBef>
              <a:buNone/>
              <a:tabLst>
                <a:tab pos="3203575" algn="l"/>
                <a:tab pos="4056063" algn="l"/>
              </a:tabLst>
            </a:pPr>
            <a:r>
              <a:rPr lang="en-US" i="1" dirty="0"/>
              <a:t>		write next </a:t>
            </a:r>
          </a:p>
          <a:p>
            <a:pPr>
              <a:spcBef>
                <a:spcPct val="10000"/>
              </a:spcBef>
              <a:buNone/>
              <a:tabLst>
                <a:tab pos="3203575" algn="l"/>
                <a:tab pos="4056063" algn="l"/>
              </a:tabLst>
            </a:pPr>
            <a:r>
              <a:rPr lang="en-US" i="1" dirty="0"/>
              <a:t>		reset</a:t>
            </a:r>
          </a:p>
          <a:p>
            <a:pPr>
              <a:spcBef>
                <a:spcPct val="10000"/>
              </a:spcBef>
              <a:buNone/>
              <a:tabLst>
                <a:tab pos="3203575" algn="l"/>
                <a:tab pos="4056063" algn="l"/>
              </a:tabLst>
            </a:pPr>
            <a:r>
              <a:rPr lang="en-US" i="1" dirty="0"/>
              <a:t>		</a:t>
            </a:r>
            <a:r>
              <a:rPr lang="en-US" dirty="0"/>
              <a:t>no</a:t>
            </a:r>
            <a:r>
              <a:rPr lang="en-US" i="1" dirty="0"/>
              <a:t> read after last write</a:t>
            </a:r>
          </a:p>
          <a:p>
            <a:pPr>
              <a:spcBef>
                <a:spcPct val="10000"/>
              </a:spcBef>
              <a:buNone/>
              <a:tabLst>
                <a:tab pos="3203575" algn="l"/>
                <a:tab pos="4056063" algn="l"/>
              </a:tabLst>
            </a:pPr>
            <a:r>
              <a:rPr lang="en-US" i="1" dirty="0"/>
              <a:t>			(rewrite)</a:t>
            </a:r>
          </a:p>
          <a:p>
            <a:pPr>
              <a:tabLst>
                <a:tab pos="3203575" algn="l"/>
                <a:tab pos="4056063" algn="l"/>
              </a:tabLst>
            </a:pPr>
            <a:r>
              <a:rPr lang="en-US" dirty="0"/>
              <a:t>Direct Access</a:t>
            </a:r>
          </a:p>
          <a:p>
            <a:pPr>
              <a:spcBef>
                <a:spcPct val="10000"/>
              </a:spcBef>
              <a:buNone/>
              <a:tabLst>
                <a:tab pos="3203575" algn="l"/>
                <a:tab pos="4056063" algn="l"/>
              </a:tabLst>
            </a:pPr>
            <a:r>
              <a:rPr lang="en-US" dirty="0"/>
              <a:t>		</a:t>
            </a:r>
            <a:r>
              <a:rPr lang="en-US" i="1" dirty="0"/>
              <a:t>read n</a:t>
            </a:r>
          </a:p>
          <a:p>
            <a:pPr>
              <a:spcBef>
                <a:spcPct val="10000"/>
              </a:spcBef>
              <a:buNone/>
              <a:tabLst>
                <a:tab pos="3203575" algn="l"/>
                <a:tab pos="4056063" algn="l"/>
              </a:tabLst>
            </a:pPr>
            <a:r>
              <a:rPr lang="en-US" i="1" dirty="0"/>
              <a:t>		write n</a:t>
            </a:r>
          </a:p>
          <a:p>
            <a:pPr>
              <a:spcBef>
                <a:spcPct val="10000"/>
              </a:spcBef>
              <a:buNone/>
              <a:tabLst>
                <a:tab pos="3203575" algn="l"/>
                <a:tab pos="4056063" algn="l"/>
              </a:tabLst>
            </a:pPr>
            <a:r>
              <a:rPr lang="en-US" i="1" dirty="0"/>
              <a:t>		position to n</a:t>
            </a:r>
          </a:p>
          <a:p>
            <a:pPr>
              <a:spcBef>
                <a:spcPct val="10000"/>
              </a:spcBef>
              <a:buNone/>
              <a:tabLst>
                <a:tab pos="3203575" algn="l"/>
                <a:tab pos="4056063" algn="l"/>
              </a:tabLst>
            </a:pPr>
            <a:r>
              <a:rPr lang="en-US" i="1" dirty="0"/>
              <a:t>			read next</a:t>
            </a:r>
          </a:p>
          <a:p>
            <a:pPr>
              <a:spcBef>
                <a:spcPct val="10000"/>
              </a:spcBef>
              <a:buNone/>
              <a:tabLst>
                <a:tab pos="3203575" algn="l"/>
                <a:tab pos="4056063" algn="l"/>
              </a:tabLst>
            </a:pPr>
            <a:r>
              <a:rPr lang="en-US" i="1" dirty="0"/>
              <a:t>			write next </a:t>
            </a:r>
          </a:p>
          <a:p>
            <a:pPr>
              <a:spcBef>
                <a:spcPct val="10000"/>
              </a:spcBef>
              <a:buNone/>
              <a:tabLst>
                <a:tab pos="3203575" algn="l"/>
                <a:tab pos="4056063" algn="l"/>
              </a:tabLst>
            </a:pPr>
            <a:r>
              <a:rPr lang="en-US" dirty="0"/>
              <a:t>		</a:t>
            </a:r>
            <a:r>
              <a:rPr lang="en-US" i="1" dirty="0"/>
              <a:t>rewrite n</a:t>
            </a:r>
          </a:p>
          <a:p>
            <a:pPr>
              <a:buNone/>
              <a:tabLst>
                <a:tab pos="3203575" algn="l"/>
                <a:tab pos="4056063" algn="l"/>
              </a:tabLst>
            </a:pPr>
            <a:r>
              <a:rPr lang="en-US" dirty="0"/>
              <a:t>	</a:t>
            </a:r>
            <a:r>
              <a:rPr lang="en-US" i="1" dirty="0"/>
              <a:t>n</a:t>
            </a:r>
            <a:r>
              <a:rPr lang="en-US" dirty="0"/>
              <a:t> = relative block number</a:t>
            </a:r>
          </a:p>
          <a:p>
            <a:endParaRPr lang="en-US" dirty="0"/>
          </a:p>
        </p:txBody>
      </p:sp>
    </p:spTree>
    <p:extLst>
      <p:ext uri="{BB962C8B-B14F-4D97-AF65-F5344CB8AC3E}">
        <p14:creationId xmlns:p14="http://schemas.microsoft.com/office/powerpoint/2010/main" val="1042566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access method</a:t>
            </a:r>
          </a:p>
        </p:txBody>
      </p:sp>
      <p:sp>
        <p:nvSpPr>
          <p:cNvPr id="3" name="Content Placeholder 2"/>
          <p:cNvSpPr>
            <a:spLocks noGrp="1"/>
          </p:cNvSpPr>
          <p:nvPr>
            <p:ph sz="quarter" idx="1"/>
          </p:nvPr>
        </p:nvSpPr>
        <p:spPr>
          <a:xfrm>
            <a:off x="838200" y="1600200"/>
            <a:ext cx="10629900" cy="4873752"/>
          </a:xfrm>
        </p:spPr>
        <p:txBody>
          <a:bodyPr>
            <a:normAutofit/>
          </a:bodyPr>
          <a:lstStyle/>
          <a:p>
            <a:pPr algn="just">
              <a:lnSpc>
                <a:spcPct val="100000"/>
              </a:lnSpc>
            </a:pPr>
            <a:r>
              <a:rPr lang="en-US" sz="2400" dirty="0"/>
              <a:t>Sequential access method is simple method. The information in a file is accessed sequentially one record after another</a:t>
            </a:r>
          </a:p>
          <a:p>
            <a:pPr algn="just">
              <a:lnSpc>
                <a:spcPct val="100000"/>
              </a:lnSpc>
            </a:pPr>
            <a:r>
              <a:rPr lang="en-US" sz="2400" dirty="0"/>
              <a:t>In this method, a process could read all the records in a file in order, starting at the beginning</a:t>
            </a:r>
          </a:p>
          <a:p>
            <a:pPr algn="just">
              <a:lnSpc>
                <a:spcPct val="100000"/>
              </a:lnSpc>
            </a:pPr>
            <a:r>
              <a:rPr lang="en-IN" dirty="0"/>
              <a:t>A read operation reads the next portion of the file and automatically advances a file pointer</a:t>
            </a:r>
          </a:p>
          <a:p>
            <a:pPr algn="just">
              <a:lnSpc>
                <a:spcPct val="100000"/>
              </a:lnSpc>
            </a:pPr>
            <a:r>
              <a:rPr lang="en-IN" dirty="0"/>
              <a:t>A write appends to the end of the file and advances to the end of the newly written material</a:t>
            </a:r>
          </a:p>
          <a:p>
            <a:pPr algn="just">
              <a:lnSpc>
                <a:spcPct val="100000"/>
              </a:lnSpc>
            </a:pPr>
            <a:r>
              <a:rPr lang="en-IN" dirty="0"/>
              <a:t>Sequential access is based on a tape model of a file and works as well on sequential-access devices</a:t>
            </a:r>
          </a:p>
          <a:p>
            <a:pPr algn="just">
              <a:lnSpc>
                <a:spcPct val="100000"/>
              </a:lnSpc>
            </a:pPr>
            <a:r>
              <a:rPr lang="en-US" sz="2400" dirty="0"/>
              <a:t>Compiler and editor usually access files in this method. Transaction file is also example of sequential access method</a:t>
            </a:r>
          </a:p>
        </p:txBody>
      </p:sp>
    </p:spTree>
    <p:extLst>
      <p:ext uri="{BB962C8B-B14F-4D97-AF65-F5344CB8AC3E}">
        <p14:creationId xmlns:p14="http://schemas.microsoft.com/office/powerpoint/2010/main" val="4151415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
            <a:ext cx="10515600" cy="884238"/>
          </a:xfrm>
        </p:spPr>
        <p:txBody>
          <a:bodyPr>
            <a:normAutofit/>
          </a:bodyPr>
          <a:lstStyle/>
          <a:p>
            <a:r>
              <a:rPr lang="en-US" dirty="0"/>
              <a:t>Disadvantages of sequential access method</a:t>
            </a:r>
          </a:p>
        </p:txBody>
      </p:sp>
      <p:sp>
        <p:nvSpPr>
          <p:cNvPr id="3" name="Content Placeholder 2"/>
          <p:cNvSpPr>
            <a:spLocks noGrp="1"/>
          </p:cNvSpPr>
          <p:nvPr>
            <p:ph sz="quarter" idx="1"/>
          </p:nvPr>
        </p:nvSpPr>
        <p:spPr/>
        <p:txBody>
          <a:bodyPr/>
          <a:lstStyle/>
          <a:p>
            <a:endParaRPr lang="en-US" dirty="0"/>
          </a:p>
          <a:p>
            <a:r>
              <a:rPr lang="en-US" dirty="0"/>
              <a:t>It provides poor performances</a:t>
            </a:r>
          </a:p>
          <a:p>
            <a:r>
              <a:rPr lang="en-US" dirty="0"/>
              <a:t>More efficient search technique is required</a:t>
            </a:r>
          </a:p>
          <a:p>
            <a:pPr>
              <a:buNone/>
            </a:pPr>
            <a:endParaRPr lang="en-US" dirty="0"/>
          </a:p>
        </p:txBody>
      </p:sp>
    </p:spTree>
    <p:extLst>
      <p:ext uri="{BB962C8B-B14F-4D97-AF65-F5344CB8AC3E}">
        <p14:creationId xmlns:p14="http://schemas.microsoft.com/office/powerpoint/2010/main" val="11548895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600573"/>
          </a:xfrm>
        </p:spPr>
        <p:txBody>
          <a:bodyPr/>
          <a:lstStyle/>
          <a:p>
            <a:r>
              <a:rPr lang="en-IN" b="1" dirty="0"/>
              <a:t>Index sequential method</a:t>
            </a:r>
            <a:endParaRPr lang="en-IN" dirty="0"/>
          </a:p>
        </p:txBody>
      </p:sp>
      <p:sp>
        <p:nvSpPr>
          <p:cNvPr id="3" name="Content Placeholder 2"/>
          <p:cNvSpPr>
            <a:spLocks noGrp="1"/>
          </p:cNvSpPr>
          <p:nvPr>
            <p:ph sz="quarter" idx="1"/>
          </p:nvPr>
        </p:nvSpPr>
        <p:spPr>
          <a:xfrm>
            <a:off x="609600" y="1005840"/>
            <a:ext cx="9956800" cy="5468112"/>
          </a:xfrm>
        </p:spPr>
        <p:txBody>
          <a:bodyPr/>
          <a:lstStyle/>
          <a:p>
            <a:r>
              <a:rPr lang="en-IN" dirty="0"/>
              <a:t>These methods construct an index for the file</a:t>
            </a:r>
          </a:p>
          <a:p>
            <a:r>
              <a:rPr lang="en-IN" dirty="0"/>
              <a:t>The index, like an index in the back of a book, contains the pointer to the various blocks</a:t>
            </a:r>
          </a:p>
          <a:p>
            <a:r>
              <a:rPr lang="en-IN" dirty="0"/>
              <a:t>To find a record in the file, we first search the index and then by the help of pointer we access the file directly.</a:t>
            </a:r>
          </a:p>
          <a:p>
            <a:r>
              <a:rPr lang="en-IN" dirty="0"/>
              <a:t>  To find an entry in the file , we first search the index and then use the pointer to access the file directly and to find the desired entry</a:t>
            </a:r>
          </a:p>
          <a:p>
            <a:pPr>
              <a:buNone/>
            </a:pPr>
            <a:endParaRPr lang="en-IN" dirty="0"/>
          </a:p>
          <a:p>
            <a:pPr>
              <a:buNone/>
            </a:pPr>
            <a:r>
              <a:rPr lang="en-IN" dirty="0"/>
              <a:t>Disadvantages of Index Sequential File:</a:t>
            </a:r>
          </a:p>
          <a:p>
            <a:pPr>
              <a:buFont typeface="Courier New" pitchFamily="49" charset="0"/>
              <a:buChar char="o"/>
            </a:pPr>
            <a:r>
              <a:rPr lang="en-IN" dirty="0"/>
              <a:t>The index file itself, may become too large to be kept in memory</a:t>
            </a:r>
          </a:p>
          <a:p>
            <a:pPr>
              <a:buFont typeface="Courier New" pitchFamily="49" charset="0"/>
              <a:buChar char="o"/>
            </a:pPr>
            <a:r>
              <a:rPr lang="en-IN" dirty="0"/>
              <a:t> The primary index file would contain pointers to secondary index files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access method</a:t>
            </a:r>
          </a:p>
        </p:txBody>
      </p:sp>
      <p:sp>
        <p:nvSpPr>
          <p:cNvPr id="3" name="Content Placeholder 2"/>
          <p:cNvSpPr>
            <a:spLocks noGrp="1"/>
          </p:cNvSpPr>
          <p:nvPr>
            <p:ph sz="quarter" idx="1"/>
          </p:nvPr>
        </p:nvSpPr>
        <p:spPr>
          <a:xfrm>
            <a:off x="838200" y="1549400"/>
            <a:ext cx="10515600" cy="4873752"/>
          </a:xfrm>
        </p:spPr>
        <p:txBody>
          <a:bodyPr>
            <a:noAutofit/>
          </a:bodyPr>
          <a:lstStyle/>
          <a:p>
            <a:pPr algn="just">
              <a:lnSpc>
                <a:spcPct val="100000"/>
              </a:lnSpc>
            </a:pPr>
            <a:r>
              <a:rPr lang="en-US" sz="2400" dirty="0"/>
              <a:t>It is also called random access method</a:t>
            </a:r>
          </a:p>
          <a:p>
            <a:pPr algn="just">
              <a:lnSpc>
                <a:spcPct val="100000"/>
              </a:lnSpc>
            </a:pPr>
            <a:r>
              <a:rPr lang="en-US" sz="2400" dirty="0"/>
              <a:t>This access allows a user to position the read/write mark before reading and writing</a:t>
            </a:r>
          </a:p>
          <a:p>
            <a:pPr algn="just">
              <a:lnSpc>
                <a:spcPct val="100000"/>
              </a:lnSpc>
            </a:pPr>
            <a:r>
              <a:rPr lang="en-IN" dirty="0"/>
              <a:t> The file is viewed as a numbered sequence of block or record</a:t>
            </a:r>
            <a:endParaRPr lang="en-US" sz="2400" dirty="0"/>
          </a:p>
          <a:p>
            <a:pPr algn="just">
              <a:lnSpc>
                <a:spcPct val="100000"/>
              </a:lnSpc>
            </a:pPr>
            <a:r>
              <a:rPr lang="en-US" sz="2400" dirty="0"/>
              <a:t>Direct access method provides, accessing the records directly. Direct access method is based on the hard disk that is a direct access device it allows random access of any block</a:t>
            </a:r>
          </a:p>
          <a:p>
            <a:pPr algn="just">
              <a:lnSpc>
                <a:spcPct val="100000"/>
              </a:lnSpc>
            </a:pPr>
            <a:r>
              <a:rPr lang="en-US" sz="2400" dirty="0"/>
              <a:t>Each record has its own address on the file with by the help of which it can be directly accessed for reading or writing</a:t>
            </a:r>
          </a:p>
          <a:p>
            <a:pPr algn="just">
              <a:lnSpc>
                <a:spcPct val="100000"/>
              </a:lnSpc>
            </a:pPr>
            <a:r>
              <a:rPr lang="en-US" sz="2400" dirty="0"/>
              <a:t>There is no restriction on the order of reading and writing for a direct access file</a:t>
            </a:r>
          </a:p>
          <a:p>
            <a:pPr algn="just">
              <a:lnSpc>
                <a:spcPct val="100000"/>
              </a:lnSpc>
              <a:buNone/>
            </a:pPr>
            <a:endParaRPr lang="en-US" sz="2400" dirty="0"/>
          </a:p>
        </p:txBody>
      </p:sp>
    </p:spTree>
    <p:extLst>
      <p:ext uri="{BB962C8B-B14F-4D97-AF65-F5344CB8AC3E}">
        <p14:creationId xmlns:p14="http://schemas.microsoft.com/office/powerpoint/2010/main" val="6920145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12800" y="653143"/>
            <a:ext cx="10871200" cy="5442857"/>
          </a:xfrm>
        </p:spPr>
        <p:txBody>
          <a:bodyPr>
            <a:noAutofit/>
          </a:bodyPr>
          <a:lstStyle/>
          <a:p>
            <a:pPr algn="just">
              <a:lnSpc>
                <a:spcPct val="100000"/>
              </a:lnSpc>
            </a:pPr>
            <a:r>
              <a:rPr lang="en-US" sz="2400" dirty="0"/>
              <a:t>At the time of file creation, access method is defined. According to defined access method, file is accessed</a:t>
            </a:r>
          </a:p>
          <a:p>
            <a:pPr algn="just">
              <a:lnSpc>
                <a:spcPct val="100000"/>
              </a:lnSpc>
            </a:pPr>
            <a:r>
              <a:rPr lang="en-US" sz="2400" dirty="0"/>
              <a:t>Sequential access of direct file is possible but direct access of sequential file is not</a:t>
            </a:r>
          </a:p>
          <a:p>
            <a:pPr algn="just">
              <a:lnSpc>
                <a:spcPct val="100000"/>
              </a:lnSpc>
            </a:pPr>
            <a:r>
              <a:rPr lang="en-IN" dirty="0"/>
              <a:t>A block number provided by the user to the operating system is normally a </a:t>
            </a:r>
            <a:r>
              <a:rPr lang="en-IN" i="1" dirty="0"/>
              <a:t>relative block number</a:t>
            </a:r>
            <a:r>
              <a:rPr lang="en-IN" dirty="0"/>
              <a:t>.</a:t>
            </a:r>
          </a:p>
          <a:p>
            <a:pPr algn="just">
              <a:lnSpc>
                <a:spcPct val="100000"/>
              </a:lnSpc>
            </a:pPr>
            <a:r>
              <a:rPr lang="en-IN" dirty="0"/>
              <a:t>The first relative block of the file is 0 and then 1 and so on</a:t>
            </a:r>
            <a:endParaRPr lang="en-US" sz="2400" dirty="0"/>
          </a:p>
          <a:p>
            <a:pPr algn="just">
              <a:lnSpc>
                <a:spcPct val="100000"/>
              </a:lnSpc>
              <a:buNone/>
            </a:pPr>
            <a:endParaRPr lang="en-US" sz="2400" dirty="0"/>
          </a:p>
          <a:p>
            <a:pPr marL="0" indent="0" algn="just">
              <a:lnSpc>
                <a:spcPct val="100000"/>
              </a:lnSpc>
              <a:buNone/>
            </a:pPr>
            <a:r>
              <a:rPr lang="en-US" sz="2400" b="1" dirty="0"/>
              <a:t>Disadvantages of Direct access method</a:t>
            </a:r>
          </a:p>
          <a:p>
            <a:pPr algn="just">
              <a:lnSpc>
                <a:spcPct val="100000"/>
              </a:lnSpc>
            </a:pPr>
            <a:r>
              <a:rPr lang="en-US" sz="2400" dirty="0"/>
              <a:t>Poor utilization of input output devices</a:t>
            </a:r>
          </a:p>
          <a:p>
            <a:pPr algn="just">
              <a:lnSpc>
                <a:spcPct val="100000"/>
              </a:lnSpc>
            </a:pPr>
            <a:r>
              <a:rPr lang="en-US" sz="2400" dirty="0"/>
              <a:t>Consumes CPU time for record address calculation</a:t>
            </a:r>
          </a:p>
        </p:txBody>
      </p:sp>
    </p:spTree>
    <p:extLst>
      <p:ext uri="{BB962C8B-B14F-4D97-AF65-F5344CB8AC3E}">
        <p14:creationId xmlns:p14="http://schemas.microsoft.com/office/powerpoint/2010/main" val="7472859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Directory is a data structure that lists files and subdirectories in a collection. Directory structure contains a list of entries one for each file</a:t>
            </a:r>
          </a:p>
          <a:p>
            <a:pPr algn="just">
              <a:lnSpc>
                <a:spcPct val="100000"/>
              </a:lnSpc>
            </a:pPr>
            <a:r>
              <a:rPr lang="en-US" sz="2400" dirty="0"/>
              <a:t>Directory does not store any user data but contains only its reference</a:t>
            </a:r>
          </a:p>
          <a:p>
            <a:pPr algn="just">
              <a:lnSpc>
                <a:spcPct val="100000"/>
              </a:lnSpc>
            </a:pPr>
            <a:r>
              <a:rPr lang="en-US" sz="2400" dirty="0"/>
              <a:t>File system maintain directories or folders for keeping information of files.</a:t>
            </a:r>
          </a:p>
          <a:p>
            <a:pPr algn="just">
              <a:lnSpc>
                <a:spcPct val="100000"/>
              </a:lnSpc>
            </a:pPr>
            <a:r>
              <a:rPr lang="en-US" sz="2400" dirty="0"/>
              <a:t>User stores file in a file system using directory</a:t>
            </a:r>
          </a:p>
          <a:p>
            <a:pPr algn="just">
              <a:lnSpc>
                <a:spcPct val="100000"/>
              </a:lnSpc>
            </a:pPr>
            <a:r>
              <a:rPr lang="en-US" sz="2400" dirty="0"/>
              <a:t>Directory structure organizes and provides information about the files in a system</a:t>
            </a:r>
          </a:p>
        </p:txBody>
      </p:sp>
    </p:spTree>
    <p:extLst>
      <p:ext uri="{BB962C8B-B14F-4D97-AF65-F5344CB8AC3E}">
        <p14:creationId xmlns:p14="http://schemas.microsoft.com/office/powerpoint/2010/main" val="11202848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a:t>
            </a:r>
          </a:p>
        </p:txBody>
      </p:sp>
      <p:sp>
        <p:nvSpPr>
          <p:cNvPr id="3" name="Content Placeholder 2"/>
          <p:cNvSpPr>
            <a:spLocks noGrp="1"/>
          </p:cNvSpPr>
          <p:nvPr>
            <p:ph sz="quarter" idx="1"/>
          </p:nvPr>
        </p:nvSpPr>
        <p:spPr/>
        <p:txBody>
          <a:bodyPr>
            <a:normAutofit/>
          </a:bodyPr>
          <a:lstStyle/>
          <a:p>
            <a:pPr algn="just">
              <a:lnSpc>
                <a:spcPct val="100000"/>
              </a:lnSpc>
            </a:pPr>
            <a:r>
              <a:rPr lang="en-US" sz="2400" dirty="0"/>
              <a:t>single dot (.) indicates a current directory and double dot (..) indicates a parent directory. The root is identified by the directory  ‘/’. The root file system has several subdirectories</a:t>
            </a:r>
          </a:p>
          <a:p>
            <a:pPr algn="just">
              <a:lnSpc>
                <a:spcPct val="100000"/>
              </a:lnSpc>
            </a:pPr>
            <a:r>
              <a:rPr lang="en-US" sz="2400" dirty="0"/>
              <a:t>Window file system uses a letter followed by colon for specifying root directory. For ex. Root directory in window is C:, D: or E:</a:t>
            </a:r>
          </a:p>
          <a:p>
            <a:pPr algn="just">
              <a:lnSpc>
                <a:spcPct val="100000"/>
              </a:lnSpc>
            </a:pPr>
            <a:r>
              <a:rPr lang="en-US" sz="2400" dirty="0"/>
              <a:t>Unix and Linux file system uses slash (/) for specifying root directory</a:t>
            </a:r>
          </a:p>
        </p:txBody>
      </p:sp>
    </p:spTree>
    <p:extLst>
      <p:ext uri="{BB962C8B-B14F-4D97-AF65-F5344CB8AC3E}">
        <p14:creationId xmlns:p14="http://schemas.microsoft.com/office/powerpoint/2010/main" val="164237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Controller</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b="1" dirty="0">
                <a:latin typeface="Times New Roman" panose="02020603050405020304" pitchFamily="18" charset="0"/>
                <a:cs typeface="Times New Roman" panose="02020603050405020304" pitchFamily="18" charset="0"/>
              </a:rPr>
              <a:t>Device controller </a:t>
            </a:r>
            <a:r>
              <a:rPr lang="en-US" sz="2400" dirty="0">
                <a:latin typeface="Times New Roman" panose="02020603050405020304" pitchFamily="18" charset="0"/>
                <a:cs typeface="Times New Roman" panose="02020603050405020304" pitchFamily="18" charset="0"/>
              </a:rPr>
              <a:t>is a collection of electronics that can operate a port, a bus, or a device. A serial-port controller is an example of a simple device controller. </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Interaction with a device controller is managed through a device driver. </a:t>
            </a:r>
          </a:p>
          <a:p>
            <a:pPr algn="just">
              <a:lnSpc>
                <a:spcPct val="200000"/>
              </a:lnSpc>
            </a:pPr>
            <a:endParaRPr lang="en-US" sz="2000" dirty="0"/>
          </a:p>
          <a:p>
            <a:pPr algn="just">
              <a:lnSpc>
                <a:spcPct val="150000"/>
              </a:lnSpc>
            </a:pPr>
            <a:endParaRPr lang="en-US" dirty="0"/>
          </a:p>
        </p:txBody>
      </p:sp>
    </p:spTree>
    <p:extLst>
      <p:ext uri="{BB962C8B-B14F-4D97-AF65-F5344CB8AC3E}">
        <p14:creationId xmlns:p14="http://schemas.microsoft.com/office/powerpoint/2010/main" val="36132796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directory</a:t>
            </a:r>
          </a:p>
        </p:txBody>
      </p:sp>
      <p:sp>
        <p:nvSpPr>
          <p:cNvPr id="3" name="Content Placeholder 2"/>
          <p:cNvSpPr>
            <a:spLocks noGrp="1"/>
          </p:cNvSpPr>
          <p:nvPr>
            <p:ph sz="quarter" idx="1"/>
          </p:nvPr>
        </p:nvSpPr>
        <p:spPr>
          <a:xfrm>
            <a:off x="838200" y="1600200"/>
            <a:ext cx="10515600" cy="4873752"/>
          </a:xfrm>
        </p:spPr>
        <p:txBody>
          <a:bodyPr>
            <a:normAutofit fontScale="92500" lnSpcReduction="10000"/>
          </a:bodyPr>
          <a:lstStyle/>
          <a:p>
            <a:pPr algn="just">
              <a:lnSpc>
                <a:spcPct val="150000"/>
              </a:lnSpc>
            </a:pPr>
            <a:r>
              <a:rPr lang="en-US" b="1" dirty="0"/>
              <a:t>File searching: </a:t>
            </a:r>
            <a:r>
              <a:rPr lang="en-US" dirty="0"/>
              <a:t>directory structure is searched for particular file entry. File uses symbolic names and similar names may indicate a relationship between files</a:t>
            </a:r>
          </a:p>
          <a:p>
            <a:pPr algn="just">
              <a:lnSpc>
                <a:spcPct val="150000"/>
              </a:lnSpc>
            </a:pPr>
            <a:r>
              <a:rPr lang="en-US" b="1" dirty="0"/>
              <a:t>Create a file: </a:t>
            </a:r>
            <a:r>
              <a:rPr lang="en-US" dirty="0"/>
              <a:t>user create new file and added to the directory</a:t>
            </a:r>
          </a:p>
          <a:p>
            <a:pPr algn="just">
              <a:lnSpc>
                <a:spcPct val="150000"/>
              </a:lnSpc>
            </a:pPr>
            <a:r>
              <a:rPr lang="en-US" b="1" dirty="0"/>
              <a:t>Delete a file: </a:t>
            </a:r>
            <a:r>
              <a:rPr lang="en-US" dirty="0"/>
              <a:t>user delete the file after completing its work on files</a:t>
            </a:r>
          </a:p>
          <a:p>
            <a:pPr algn="just">
              <a:lnSpc>
                <a:spcPct val="150000"/>
              </a:lnSpc>
            </a:pPr>
            <a:r>
              <a:rPr lang="en-US" b="1" dirty="0"/>
              <a:t>Rename a file: </a:t>
            </a:r>
            <a:r>
              <a:rPr lang="en-US" dirty="0"/>
              <a:t>user change the file name if file content is change</a:t>
            </a:r>
          </a:p>
          <a:p>
            <a:pPr algn="just">
              <a:lnSpc>
                <a:spcPct val="150000"/>
              </a:lnSpc>
            </a:pPr>
            <a:r>
              <a:rPr lang="en-US" b="1" dirty="0"/>
              <a:t>Listing of directory:</a:t>
            </a:r>
            <a:r>
              <a:rPr lang="en-US" dirty="0"/>
              <a:t> listing of file in the directory for some use. MS-DOS and Windows uses “</a:t>
            </a:r>
            <a:r>
              <a:rPr lang="en-US" dirty="0" err="1"/>
              <a:t>dir</a:t>
            </a:r>
            <a:r>
              <a:rPr lang="en-US" dirty="0"/>
              <a:t>” command and Linux/Unix uses “</a:t>
            </a:r>
            <a:r>
              <a:rPr lang="en-US" dirty="0" err="1"/>
              <a:t>ls</a:t>
            </a:r>
            <a:r>
              <a:rPr lang="en-US" dirty="0"/>
              <a:t>” command for this purpose</a:t>
            </a:r>
          </a:p>
        </p:txBody>
      </p:sp>
    </p:spTree>
    <p:extLst>
      <p:ext uri="{BB962C8B-B14F-4D97-AF65-F5344CB8AC3E}">
        <p14:creationId xmlns:p14="http://schemas.microsoft.com/office/powerpoint/2010/main" val="35553397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83380" y="1469214"/>
            <a:ext cx="8001000" cy="4797552"/>
          </a:xfrm>
        </p:spPr>
        <p:txBody>
          <a:bodyPr/>
          <a:lstStyle/>
          <a:p>
            <a:pPr algn="just"/>
            <a:r>
              <a:rPr lang="en-US" dirty="0"/>
              <a:t>A collection of nodes containing information about all files.</a:t>
            </a:r>
          </a:p>
          <a:p>
            <a:endParaRPr lang="en-US" dirty="0"/>
          </a:p>
        </p:txBody>
      </p:sp>
      <p:grpSp>
        <p:nvGrpSpPr>
          <p:cNvPr id="4" name="Group 3"/>
          <p:cNvGrpSpPr/>
          <p:nvPr/>
        </p:nvGrpSpPr>
        <p:grpSpPr>
          <a:xfrm>
            <a:off x="2819400" y="2535155"/>
            <a:ext cx="5715000" cy="3524250"/>
            <a:chOff x="2362200" y="1962150"/>
            <a:chExt cx="4362450" cy="3524250"/>
          </a:xfrm>
        </p:grpSpPr>
        <p:sp>
          <p:nvSpPr>
            <p:cNvPr id="5" name="Oval 4"/>
            <p:cNvSpPr>
              <a:spLocks noChangeArrowheads="1"/>
            </p:cNvSpPr>
            <p:nvPr/>
          </p:nvSpPr>
          <p:spPr bwMode="auto">
            <a:xfrm>
              <a:off x="2819400" y="22860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6" name="Oval 5"/>
            <p:cNvSpPr>
              <a:spLocks noChangeArrowheads="1"/>
            </p:cNvSpPr>
            <p:nvPr/>
          </p:nvSpPr>
          <p:spPr bwMode="auto">
            <a:xfrm>
              <a:off x="3581400" y="22860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7" name="Oval 6"/>
            <p:cNvSpPr>
              <a:spLocks noChangeArrowheads="1"/>
            </p:cNvSpPr>
            <p:nvPr/>
          </p:nvSpPr>
          <p:spPr bwMode="auto">
            <a:xfrm>
              <a:off x="4343400" y="22860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8" name="Oval 7"/>
            <p:cNvSpPr>
              <a:spLocks noChangeArrowheads="1"/>
            </p:cNvSpPr>
            <p:nvPr/>
          </p:nvSpPr>
          <p:spPr bwMode="auto">
            <a:xfrm>
              <a:off x="5105400" y="22860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9" name="Oval 8"/>
            <p:cNvSpPr>
              <a:spLocks noChangeArrowheads="1"/>
            </p:cNvSpPr>
            <p:nvPr/>
          </p:nvSpPr>
          <p:spPr bwMode="auto">
            <a:xfrm>
              <a:off x="5867400" y="25908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0" name="Rectangle 9"/>
            <p:cNvSpPr>
              <a:spLocks noChangeArrowheads="1"/>
            </p:cNvSpPr>
            <p:nvPr/>
          </p:nvSpPr>
          <p:spPr bwMode="auto">
            <a:xfrm>
              <a:off x="2819400" y="4267200"/>
              <a:ext cx="457200" cy="6096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1</a:t>
              </a:r>
            </a:p>
          </p:txBody>
        </p:sp>
        <p:sp>
          <p:nvSpPr>
            <p:cNvPr id="11" name="Rectangle 10"/>
            <p:cNvSpPr>
              <a:spLocks noChangeArrowheads="1"/>
            </p:cNvSpPr>
            <p:nvPr/>
          </p:nvSpPr>
          <p:spPr bwMode="auto">
            <a:xfrm>
              <a:off x="3581400" y="4267200"/>
              <a:ext cx="457200" cy="5334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2</a:t>
              </a:r>
            </a:p>
          </p:txBody>
        </p:sp>
        <p:sp>
          <p:nvSpPr>
            <p:cNvPr id="12" name="Rectangle 11"/>
            <p:cNvSpPr>
              <a:spLocks noChangeArrowheads="1"/>
            </p:cNvSpPr>
            <p:nvPr/>
          </p:nvSpPr>
          <p:spPr bwMode="auto">
            <a:xfrm>
              <a:off x="4343400" y="42672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3</a:t>
              </a:r>
            </a:p>
          </p:txBody>
        </p:sp>
        <p:sp>
          <p:nvSpPr>
            <p:cNvPr id="13" name="Rectangle 12"/>
            <p:cNvSpPr>
              <a:spLocks noChangeArrowheads="1"/>
            </p:cNvSpPr>
            <p:nvPr/>
          </p:nvSpPr>
          <p:spPr bwMode="auto">
            <a:xfrm>
              <a:off x="5105400" y="4267200"/>
              <a:ext cx="457200" cy="4572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4</a:t>
              </a:r>
            </a:p>
          </p:txBody>
        </p:sp>
        <p:sp>
          <p:nvSpPr>
            <p:cNvPr id="14" name="Rectangle 13"/>
            <p:cNvSpPr>
              <a:spLocks noChangeArrowheads="1"/>
            </p:cNvSpPr>
            <p:nvPr/>
          </p:nvSpPr>
          <p:spPr bwMode="auto">
            <a:xfrm>
              <a:off x="5867400" y="4648200"/>
              <a:ext cx="457200" cy="6096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n</a:t>
              </a:r>
            </a:p>
          </p:txBody>
        </p:sp>
        <p:sp>
          <p:nvSpPr>
            <p:cNvPr id="15" name="Line 14"/>
            <p:cNvSpPr>
              <a:spLocks noChangeShapeType="1"/>
            </p:cNvSpPr>
            <p:nvPr/>
          </p:nvSpPr>
          <p:spPr bwMode="auto">
            <a:xfrm>
              <a:off x="3838575"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5"/>
            <p:cNvSpPr>
              <a:spLocks noChangeShapeType="1"/>
            </p:cNvSpPr>
            <p:nvPr/>
          </p:nvSpPr>
          <p:spPr bwMode="auto">
            <a:xfrm>
              <a:off x="4572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6"/>
            <p:cNvSpPr>
              <a:spLocks noChangeShapeType="1"/>
            </p:cNvSpPr>
            <p:nvPr/>
          </p:nvSpPr>
          <p:spPr bwMode="auto">
            <a:xfrm>
              <a:off x="6096000" y="3048000"/>
              <a:ext cx="0" cy="1600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a:off x="5334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3048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Freeform 19"/>
            <p:cNvSpPr>
              <a:spLocks/>
            </p:cNvSpPr>
            <p:nvPr/>
          </p:nvSpPr>
          <p:spPr bwMode="auto">
            <a:xfrm>
              <a:off x="2538413" y="1962150"/>
              <a:ext cx="4186237" cy="1473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Freeform 20"/>
            <p:cNvSpPr>
              <a:spLocks/>
            </p:cNvSpPr>
            <p:nvPr/>
          </p:nvSpPr>
          <p:spPr bwMode="auto">
            <a:xfrm>
              <a:off x="2362200" y="3886200"/>
              <a:ext cx="4262438" cy="1600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2" name="TextBox 21"/>
          <p:cNvSpPr txBox="1"/>
          <p:nvPr/>
        </p:nvSpPr>
        <p:spPr>
          <a:xfrm>
            <a:off x="2737396" y="6400800"/>
            <a:ext cx="7620000" cy="646331"/>
          </a:xfrm>
          <a:prstGeom prst="rect">
            <a:avLst/>
          </a:prstGeom>
          <a:noFill/>
        </p:spPr>
        <p:txBody>
          <a:bodyPr wrap="square" rtlCol="0">
            <a:spAutoFit/>
          </a:bodyPr>
          <a:lstStyle/>
          <a:p>
            <a:r>
              <a:rPr lang="en-US" altLang="en-US" dirty="0">
                <a:latin typeface="Helvetica" pitchFamily="-84" charset="0"/>
              </a:rPr>
              <a:t>   Both the directory structure and the files reside on disk</a:t>
            </a:r>
          </a:p>
          <a:p>
            <a:endParaRPr lang="en-US" dirty="0"/>
          </a:p>
        </p:txBody>
      </p:sp>
      <p:sp>
        <p:nvSpPr>
          <p:cNvPr id="23" name="TextBox 22"/>
          <p:cNvSpPr txBox="1"/>
          <p:nvPr/>
        </p:nvSpPr>
        <p:spPr>
          <a:xfrm>
            <a:off x="1721875" y="2859005"/>
            <a:ext cx="1450047" cy="369332"/>
          </a:xfrm>
          <a:prstGeom prst="rect">
            <a:avLst/>
          </a:prstGeom>
          <a:noFill/>
        </p:spPr>
        <p:txBody>
          <a:bodyPr wrap="square" rtlCol="0">
            <a:spAutoFit/>
          </a:bodyPr>
          <a:lstStyle/>
          <a:p>
            <a:r>
              <a:rPr lang="en-US" b="1" dirty="0"/>
              <a:t>Directory</a:t>
            </a:r>
          </a:p>
        </p:txBody>
      </p:sp>
      <p:sp>
        <p:nvSpPr>
          <p:cNvPr id="24" name="TextBox 23"/>
          <p:cNvSpPr txBox="1"/>
          <p:nvPr/>
        </p:nvSpPr>
        <p:spPr>
          <a:xfrm>
            <a:off x="2105122" y="4922239"/>
            <a:ext cx="1066800" cy="369332"/>
          </a:xfrm>
          <a:prstGeom prst="rect">
            <a:avLst/>
          </a:prstGeom>
          <a:noFill/>
        </p:spPr>
        <p:txBody>
          <a:bodyPr wrap="square" rtlCol="0">
            <a:spAutoFit/>
          </a:bodyPr>
          <a:lstStyle/>
          <a:p>
            <a:r>
              <a:rPr lang="en-US" b="1" dirty="0"/>
              <a:t>Files</a:t>
            </a:r>
          </a:p>
        </p:txBody>
      </p:sp>
      <p:sp>
        <p:nvSpPr>
          <p:cNvPr id="2" name="Rectangle 1"/>
          <p:cNvSpPr/>
          <p:nvPr/>
        </p:nvSpPr>
        <p:spPr>
          <a:xfrm>
            <a:off x="729474" y="365683"/>
            <a:ext cx="7280843" cy="646331"/>
          </a:xfrm>
          <a:prstGeom prst="rect">
            <a:avLst/>
          </a:prstGeom>
        </p:spPr>
        <p:txBody>
          <a:bodyPr wrap="square">
            <a:spAutoFit/>
          </a:bodyPr>
          <a:lstStyle/>
          <a:p>
            <a:r>
              <a:rPr lang="en-US" sz="3600" b="1" dirty="0"/>
              <a:t>Directory Structure</a:t>
            </a:r>
          </a:p>
        </p:txBody>
      </p:sp>
    </p:spTree>
    <p:extLst>
      <p:ext uri="{BB962C8B-B14F-4D97-AF65-F5344CB8AC3E}">
        <p14:creationId xmlns:p14="http://schemas.microsoft.com/office/powerpoint/2010/main" val="25295037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a:t>
            </a:r>
          </a:p>
        </p:txBody>
      </p:sp>
      <p:sp>
        <p:nvSpPr>
          <p:cNvPr id="3" name="Content Placeholder 2"/>
          <p:cNvSpPr>
            <a:spLocks noGrp="1"/>
          </p:cNvSpPr>
          <p:nvPr>
            <p:ph sz="quarter" idx="1"/>
          </p:nvPr>
        </p:nvSpPr>
        <p:spPr/>
        <p:txBody>
          <a:bodyPr/>
          <a:lstStyle/>
          <a:p>
            <a:r>
              <a:rPr lang="en-US" dirty="0"/>
              <a:t>There are various structure of directory</a:t>
            </a:r>
          </a:p>
          <a:p>
            <a:endParaRPr lang="en-US" dirty="0"/>
          </a:p>
          <a:p>
            <a:pPr marL="514350" indent="-514350">
              <a:buFont typeface="+mj-lt"/>
              <a:buAutoNum type="arabicPeriod"/>
            </a:pPr>
            <a:r>
              <a:rPr lang="en-US" dirty="0"/>
              <a:t>Single level directory</a:t>
            </a:r>
          </a:p>
          <a:p>
            <a:pPr marL="514350" indent="-514350">
              <a:buFont typeface="+mj-lt"/>
              <a:buAutoNum type="arabicPeriod"/>
            </a:pPr>
            <a:r>
              <a:rPr lang="en-US" dirty="0"/>
              <a:t>Two level directory</a:t>
            </a:r>
          </a:p>
          <a:p>
            <a:pPr marL="514350" indent="-514350">
              <a:buFont typeface="+mj-lt"/>
              <a:buAutoNum type="arabicPeriod"/>
            </a:pPr>
            <a:r>
              <a:rPr lang="en-US" dirty="0"/>
              <a:t>Tree structured directory</a:t>
            </a:r>
          </a:p>
          <a:p>
            <a:pPr marL="514350" indent="-514350">
              <a:buFont typeface="+mj-lt"/>
              <a:buAutoNum type="arabicPeriod"/>
            </a:pPr>
            <a:r>
              <a:rPr lang="en-US" dirty="0"/>
              <a:t>Acyclic graph directory</a:t>
            </a:r>
          </a:p>
          <a:p>
            <a:pPr marL="514350" indent="-514350">
              <a:buFont typeface="+mj-lt"/>
              <a:buAutoNum type="arabicPeriod"/>
            </a:pPr>
            <a:r>
              <a:rPr lang="en-US" dirty="0"/>
              <a:t>General graph directory</a:t>
            </a:r>
          </a:p>
        </p:txBody>
      </p:sp>
    </p:spTree>
    <p:extLst>
      <p:ext uri="{BB962C8B-B14F-4D97-AF65-F5344CB8AC3E}">
        <p14:creationId xmlns:p14="http://schemas.microsoft.com/office/powerpoint/2010/main" val="5356091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level directory</a:t>
            </a:r>
          </a:p>
        </p:txBody>
      </p:sp>
      <p:sp>
        <p:nvSpPr>
          <p:cNvPr id="3" name="Content Placeholder 2"/>
          <p:cNvSpPr>
            <a:spLocks noGrp="1"/>
          </p:cNvSpPr>
          <p:nvPr>
            <p:ph sz="quarter" idx="1"/>
          </p:nvPr>
        </p:nvSpPr>
        <p:spPr>
          <a:xfrm>
            <a:off x="838200" y="1600200"/>
            <a:ext cx="10515600" cy="4873752"/>
          </a:xfrm>
        </p:spPr>
        <p:txBody>
          <a:bodyPr/>
          <a:lstStyle/>
          <a:p>
            <a:pPr lvl="0" algn="just"/>
            <a:r>
              <a:rPr lang="en-US" dirty="0"/>
              <a:t>This is simple directory structure and easy to understand.</a:t>
            </a:r>
          </a:p>
          <a:p>
            <a:pPr lvl="0" algn="just"/>
            <a:r>
              <a:rPr lang="en-US" dirty="0"/>
              <a:t>In single level directory all files of all users are store in one directory.</a:t>
            </a:r>
          </a:p>
          <a:p>
            <a:endParaRPr lang="en-US" dirty="0"/>
          </a:p>
        </p:txBody>
      </p:sp>
      <p:grpSp>
        <p:nvGrpSpPr>
          <p:cNvPr id="4" name="Group 2"/>
          <p:cNvGrpSpPr>
            <a:grpSpLocks/>
          </p:cNvGrpSpPr>
          <p:nvPr/>
        </p:nvGrpSpPr>
        <p:grpSpPr bwMode="auto">
          <a:xfrm>
            <a:off x="2209800" y="2946400"/>
            <a:ext cx="7746999" cy="2598738"/>
            <a:chOff x="1995" y="11686"/>
            <a:chExt cx="6825" cy="2141"/>
          </a:xfrm>
        </p:grpSpPr>
        <p:sp>
          <p:nvSpPr>
            <p:cNvPr id="5" name="Rectangle 3"/>
            <p:cNvSpPr>
              <a:spLocks noChangeArrowheads="1"/>
            </p:cNvSpPr>
            <p:nvPr/>
          </p:nvSpPr>
          <p:spPr bwMode="auto">
            <a:xfrm>
              <a:off x="4215" y="11686"/>
              <a:ext cx="216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400" b="1">
                  <a:latin typeface="Calibri" pitchFamily="34" charset="0"/>
                  <a:cs typeface="Arial" pitchFamily="34" charset="0"/>
                </a:rPr>
                <a:t>Directory</a:t>
              </a:r>
              <a:endParaRPr lang="en-US" sz="4000">
                <a:latin typeface="Arial" pitchFamily="34" charset="0"/>
                <a:cs typeface="Arial" pitchFamily="34" charset="0"/>
              </a:endParaRPr>
            </a:p>
          </p:txBody>
        </p:sp>
        <p:sp>
          <p:nvSpPr>
            <p:cNvPr id="6" name="AutoShape 4"/>
            <p:cNvSpPr>
              <a:spLocks noChangeArrowheads="1"/>
            </p:cNvSpPr>
            <p:nvPr/>
          </p:nvSpPr>
          <p:spPr bwMode="auto">
            <a:xfrm>
              <a:off x="1995" y="13025"/>
              <a:ext cx="1440" cy="720"/>
            </a:xfrm>
            <a:prstGeom prst="roundRect">
              <a:avLst>
                <a:gd name="adj" fmla="val 1875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400" b="1">
                  <a:latin typeface="Candara" pitchFamily="34" charset="0"/>
                  <a:cs typeface="Arial" pitchFamily="34" charset="0"/>
                </a:rPr>
                <a:t>File -1 	</a:t>
              </a:r>
              <a:endParaRPr lang="en-US" sz="4000">
                <a:latin typeface="Arial" pitchFamily="34" charset="0"/>
                <a:cs typeface="Arial" pitchFamily="34" charset="0"/>
              </a:endParaRPr>
            </a:p>
          </p:txBody>
        </p:sp>
        <p:sp>
          <p:nvSpPr>
            <p:cNvPr id="7" name="AutoShape 5"/>
            <p:cNvSpPr>
              <a:spLocks noChangeArrowheads="1"/>
            </p:cNvSpPr>
            <p:nvPr/>
          </p:nvSpPr>
          <p:spPr bwMode="auto">
            <a:xfrm>
              <a:off x="3855" y="13050"/>
              <a:ext cx="1440" cy="7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400" b="1">
                  <a:latin typeface="Candara" pitchFamily="34" charset="0"/>
                  <a:cs typeface="Arial" pitchFamily="34" charset="0"/>
                </a:rPr>
                <a:t>File- 2</a:t>
              </a:r>
              <a:endParaRPr lang="en-US" sz="4000">
                <a:latin typeface="Arial" pitchFamily="34" charset="0"/>
                <a:cs typeface="Arial" pitchFamily="34" charset="0"/>
              </a:endParaRPr>
            </a:p>
          </p:txBody>
        </p:sp>
        <p:sp>
          <p:nvSpPr>
            <p:cNvPr id="8" name="AutoShape 6"/>
            <p:cNvSpPr>
              <a:spLocks noChangeArrowheads="1"/>
            </p:cNvSpPr>
            <p:nvPr/>
          </p:nvSpPr>
          <p:spPr bwMode="auto">
            <a:xfrm>
              <a:off x="5580" y="13107"/>
              <a:ext cx="1440" cy="7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400" b="1">
                  <a:latin typeface="Candara" pitchFamily="34" charset="0"/>
                  <a:cs typeface="Arial" pitchFamily="34" charset="0"/>
                </a:rPr>
                <a:t>File- 3</a:t>
              </a:r>
              <a:endParaRPr lang="en-US" sz="4000">
                <a:latin typeface="Arial" pitchFamily="34" charset="0"/>
                <a:cs typeface="Arial" pitchFamily="34" charset="0"/>
              </a:endParaRPr>
            </a:p>
          </p:txBody>
        </p:sp>
        <p:sp>
          <p:nvSpPr>
            <p:cNvPr id="9" name="AutoShape 7"/>
            <p:cNvSpPr>
              <a:spLocks noChangeArrowheads="1"/>
            </p:cNvSpPr>
            <p:nvPr/>
          </p:nvSpPr>
          <p:spPr bwMode="auto">
            <a:xfrm>
              <a:off x="7380" y="13107"/>
              <a:ext cx="1440" cy="7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400" b="1">
                  <a:latin typeface="Candara" pitchFamily="34" charset="0"/>
                  <a:cs typeface="Arial" pitchFamily="34" charset="0"/>
                </a:rPr>
                <a:t>File -4 </a:t>
              </a:r>
              <a:endParaRPr lang="en-US" sz="4000">
                <a:latin typeface="Arial" pitchFamily="34" charset="0"/>
                <a:cs typeface="Arial" pitchFamily="34" charset="0"/>
              </a:endParaRPr>
            </a:p>
          </p:txBody>
        </p:sp>
      </p:grpSp>
      <p:cxnSp>
        <p:nvCxnSpPr>
          <p:cNvPr id="11" name="Straight Arrow Connector 10"/>
          <p:cNvCxnSpPr>
            <a:stCxn id="5" idx="2"/>
          </p:cNvCxnSpPr>
          <p:nvPr/>
        </p:nvCxnSpPr>
        <p:spPr>
          <a:xfrm flipH="1">
            <a:off x="3276602" y="3601850"/>
            <a:ext cx="2679000" cy="1207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p:cNvCxnSpPr>
          <p:nvPr/>
        </p:nvCxnSpPr>
        <p:spPr>
          <a:xfrm flipH="1">
            <a:off x="5257802" y="3601850"/>
            <a:ext cx="697800" cy="1230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p:cNvCxnSpPr>
          <p:nvPr/>
        </p:nvCxnSpPr>
        <p:spPr>
          <a:xfrm>
            <a:off x="5955602" y="3601850"/>
            <a:ext cx="445199" cy="1282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55602" y="3601850"/>
            <a:ext cx="3183931" cy="1069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15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level directory</a:t>
            </a:r>
          </a:p>
        </p:txBody>
      </p:sp>
      <p:sp>
        <p:nvSpPr>
          <p:cNvPr id="3" name="Content Placeholder 2"/>
          <p:cNvSpPr>
            <a:spLocks noGrp="1"/>
          </p:cNvSpPr>
          <p:nvPr>
            <p:ph sz="quarter" idx="1"/>
          </p:nvPr>
        </p:nvSpPr>
        <p:spPr>
          <a:xfrm>
            <a:off x="838200" y="1600200"/>
            <a:ext cx="10515600" cy="4873752"/>
          </a:xfrm>
        </p:spPr>
        <p:txBody>
          <a:bodyPr>
            <a:normAutofit/>
          </a:bodyPr>
          <a:lstStyle/>
          <a:p>
            <a:pPr lvl="0" algn="just">
              <a:lnSpc>
                <a:spcPct val="150000"/>
              </a:lnSpc>
            </a:pPr>
            <a:r>
              <a:rPr lang="en-US" dirty="0"/>
              <a:t>Here the directory has 4 files (in fig).</a:t>
            </a:r>
          </a:p>
          <a:p>
            <a:pPr lvl="0" algn="just">
              <a:lnSpc>
                <a:spcPct val="150000"/>
              </a:lnSpc>
            </a:pPr>
            <a:r>
              <a:rPr lang="en-US" dirty="0"/>
              <a:t>One limitation in single level directory is file naming. All the file name must be unique into the directory.</a:t>
            </a:r>
          </a:p>
          <a:p>
            <a:pPr lvl="0" algn="just">
              <a:lnSpc>
                <a:spcPct val="150000"/>
              </a:lnSpc>
            </a:pPr>
            <a:r>
              <a:rPr lang="en-US" dirty="0"/>
              <a:t>If Duplicate name of the file is given by user, than unique name rule will be violated.</a:t>
            </a:r>
          </a:p>
          <a:p>
            <a:pPr lvl="0" algn="just">
              <a:lnSpc>
                <a:spcPct val="150000"/>
              </a:lnSpc>
            </a:pPr>
            <a:r>
              <a:rPr lang="en-US" dirty="0"/>
              <a:t>MS-DOS O.S. allow 11- character and UNIX /LINUX allow 255 character for file name.</a:t>
            </a:r>
          </a:p>
          <a:p>
            <a:endParaRPr lang="en-US" dirty="0"/>
          </a:p>
        </p:txBody>
      </p:sp>
    </p:spTree>
    <p:extLst>
      <p:ext uri="{BB962C8B-B14F-4D97-AF65-F5344CB8AC3E}">
        <p14:creationId xmlns:p14="http://schemas.microsoft.com/office/powerpoint/2010/main" val="3574467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level directory</a:t>
            </a:r>
          </a:p>
        </p:txBody>
      </p:sp>
      <p:sp>
        <p:nvSpPr>
          <p:cNvPr id="3" name="Content Placeholder 2"/>
          <p:cNvSpPr>
            <a:spLocks noGrp="1"/>
          </p:cNvSpPr>
          <p:nvPr>
            <p:ph sz="quarter" idx="1"/>
          </p:nvPr>
        </p:nvSpPr>
        <p:spPr/>
        <p:txBody>
          <a:bodyPr/>
          <a:lstStyle/>
          <a:p>
            <a:pPr lvl="0" algn="just"/>
            <a:r>
              <a:rPr lang="en-US" sz="2400" dirty="0"/>
              <a:t>The unique name problem is removing into the two level directories.</a:t>
            </a:r>
          </a:p>
          <a:p>
            <a:pPr lvl="0" algn="just"/>
            <a:r>
              <a:rPr lang="en-US" sz="2400" dirty="0"/>
              <a:t>To remove this problem each user has its own directory.</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5217" y="2991394"/>
            <a:ext cx="9244445" cy="3866606"/>
          </a:xfrm>
          <a:prstGeom prst="rect">
            <a:avLst/>
          </a:prstGeom>
        </p:spPr>
      </p:pic>
    </p:spTree>
    <p:extLst>
      <p:ext uri="{BB962C8B-B14F-4D97-AF65-F5344CB8AC3E}">
        <p14:creationId xmlns:p14="http://schemas.microsoft.com/office/powerpoint/2010/main" val="2079064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level directory</a:t>
            </a:r>
          </a:p>
        </p:txBody>
      </p:sp>
      <p:sp>
        <p:nvSpPr>
          <p:cNvPr id="3" name="Content Placeholder 2"/>
          <p:cNvSpPr>
            <a:spLocks noGrp="1"/>
          </p:cNvSpPr>
          <p:nvPr>
            <p:ph sz="quarter" idx="1"/>
          </p:nvPr>
        </p:nvSpPr>
        <p:spPr>
          <a:xfrm>
            <a:off x="838200" y="1600200"/>
            <a:ext cx="10515600" cy="4873752"/>
          </a:xfrm>
        </p:spPr>
        <p:txBody>
          <a:bodyPr>
            <a:normAutofit/>
          </a:bodyPr>
          <a:lstStyle/>
          <a:p>
            <a:pPr lvl="0" algn="just">
              <a:lnSpc>
                <a:spcPct val="150000"/>
              </a:lnSpc>
            </a:pPr>
            <a:r>
              <a:rPr lang="en-US" sz="2400" dirty="0"/>
              <a:t>In two level each user has its own directory called user file directory (UFD).</a:t>
            </a:r>
          </a:p>
          <a:p>
            <a:pPr lvl="0" algn="just">
              <a:lnSpc>
                <a:spcPct val="150000"/>
              </a:lnSpc>
            </a:pPr>
            <a:r>
              <a:rPr lang="en-US" sz="2400" dirty="0"/>
              <a:t>Every UFD contain the files of only one user.</a:t>
            </a:r>
          </a:p>
          <a:p>
            <a:pPr lvl="0" algn="just">
              <a:lnSpc>
                <a:spcPct val="150000"/>
              </a:lnSpc>
            </a:pPr>
            <a:r>
              <a:rPr lang="en-US" sz="2400" dirty="0"/>
              <a:t>When user will login, system will search Master file directory (MFD) by name  or account number of user .</a:t>
            </a:r>
          </a:p>
          <a:p>
            <a:pPr lvl="0" algn="just">
              <a:lnSpc>
                <a:spcPct val="150000"/>
              </a:lnSpc>
            </a:pPr>
            <a:r>
              <a:rPr lang="en-US" sz="2400" dirty="0"/>
              <a:t>MFD contain entry for users by name or account number and each entry point to the UFD for that user.</a:t>
            </a:r>
          </a:p>
          <a:p>
            <a:pPr lvl="0" algn="just">
              <a:lnSpc>
                <a:spcPct val="150000"/>
              </a:lnSpc>
            </a:pPr>
            <a:r>
              <a:rPr lang="en-US" sz="2400" dirty="0"/>
              <a:t>Here in users UFD, filename must be unique.</a:t>
            </a:r>
          </a:p>
          <a:p>
            <a:endParaRPr lang="en-US" dirty="0"/>
          </a:p>
        </p:txBody>
      </p:sp>
    </p:spTree>
    <p:extLst>
      <p:ext uri="{BB962C8B-B14F-4D97-AF65-F5344CB8AC3E}">
        <p14:creationId xmlns:p14="http://schemas.microsoft.com/office/powerpoint/2010/main" val="1995039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level directory</a:t>
            </a:r>
          </a:p>
        </p:txBody>
      </p:sp>
      <p:sp>
        <p:nvSpPr>
          <p:cNvPr id="3" name="Content Placeholder 2"/>
          <p:cNvSpPr>
            <a:spLocks noGrp="1"/>
          </p:cNvSpPr>
          <p:nvPr>
            <p:ph sz="quarter" idx="1"/>
          </p:nvPr>
        </p:nvSpPr>
        <p:spPr>
          <a:xfrm>
            <a:off x="838200" y="1600200"/>
            <a:ext cx="10515600" cy="4873752"/>
          </a:xfrm>
        </p:spPr>
        <p:txBody>
          <a:bodyPr/>
          <a:lstStyle/>
          <a:p>
            <a:pPr lvl="0" algn="just">
              <a:lnSpc>
                <a:spcPct val="100000"/>
              </a:lnSpc>
            </a:pPr>
            <a:r>
              <a:rPr lang="en-US" sz="2400" dirty="0"/>
              <a:t>To create or delete the file, system searches only those users UFD.</a:t>
            </a:r>
          </a:p>
          <a:p>
            <a:pPr lvl="0" algn="just">
              <a:lnSpc>
                <a:spcPct val="100000"/>
              </a:lnSpc>
            </a:pPr>
            <a:r>
              <a:rPr lang="en-US" sz="2400" dirty="0"/>
              <a:t>Here every user can work independently but can’t not use or share files of whether user.</a:t>
            </a:r>
          </a:p>
          <a:p>
            <a:pPr lvl="0" algn="just">
              <a:lnSpc>
                <a:spcPct val="100000"/>
              </a:lnSpc>
            </a:pPr>
            <a:r>
              <a:rPr lang="en-US" sz="2400" dirty="0"/>
              <a:t>Path into two level directories is from MFD to the file.</a:t>
            </a:r>
          </a:p>
          <a:p>
            <a:pPr lvl="0" algn="just">
              <a:lnSpc>
                <a:spcPct val="100000"/>
              </a:lnSpc>
            </a:pPr>
            <a:r>
              <a:rPr lang="en-US" sz="2400" b="1" i="1" dirty="0"/>
              <a:t>In fig. path of file-1 will be: user 1/dir-1/ file1.</a:t>
            </a:r>
            <a:endParaRPr lang="en-US" sz="2400" dirty="0"/>
          </a:p>
          <a:p>
            <a:pPr lvl="0" algn="just">
              <a:lnSpc>
                <a:spcPct val="100000"/>
              </a:lnSpc>
            </a:pPr>
            <a:r>
              <a:rPr lang="en-US" sz="2400" dirty="0"/>
              <a:t>This structure mainly used in multi user systems.</a:t>
            </a:r>
          </a:p>
          <a:p>
            <a:pPr lvl="0" algn="just">
              <a:lnSpc>
                <a:spcPct val="100000"/>
              </a:lnSpc>
            </a:pPr>
            <a:r>
              <a:rPr lang="en-US" sz="2400" dirty="0"/>
              <a:t>This structure is not suitable when user has large number of files.</a:t>
            </a:r>
          </a:p>
          <a:p>
            <a:endParaRPr lang="en-US" dirty="0"/>
          </a:p>
        </p:txBody>
      </p:sp>
    </p:spTree>
    <p:extLst>
      <p:ext uri="{BB962C8B-B14F-4D97-AF65-F5344CB8AC3E}">
        <p14:creationId xmlns:p14="http://schemas.microsoft.com/office/powerpoint/2010/main" val="21265321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structure directory</a:t>
            </a:r>
          </a:p>
        </p:txBody>
      </p:sp>
      <p:sp>
        <p:nvSpPr>
          <p:cNvPr id="3" name="Content Placeholder 2"/>
          <p:cNvSpPr>
            <a:spLocks noGrp="1"/>
          </p:cNvSpPr>
          <p:nvPr>
            <p:ph sz="quarter" idx="1"/>
          </p:nvPr>
        </p:nvSpPr>
        <p:spPr>
          <a:xfrm>
            <a:off x="838200" y="1600200"/>
            <a:ext cx="10515600" cy="4873752"/>
          </a:xfrm>
        </p:spPr>
        <p:txBody>
          <a:bodyPr>
            <a:normAutofit/>
          </a:bodyPr>
          <a:lstStyle/>
          <a:p>
            <a:pPr lvl="0" algn="just">
              <a:lnSpc>
                <a:spcPct val="100000"/>
              </a:lnSpc>
            </a:pPr>
            <a:r>
              <a:rPr lang="en-US" sz="2400" dirty="0"/>
              <a:t>Tree structure is generalization of two level directory structure.</a:t>
            </a:r>
          </a:p>
          <a:p>
            <a:pPr lvl="0" algn="just">
              <a:lnSpc>
                <a:spcPct val="100000"/>
              </a:lnSpc>
            </a:pPr>
            <a:r>
              <a:rPr lang="en-US" sz="2400" dirty="0"/>
              <a:t>In tree structure user can create is own directories, subdirectories and files.</a:t>
            </a:r>
          </a:p>
          <a:p>
            <a:pPr lvl="0" algn="just">
              <a:lnSpc>
                <a:spcPct val="100000"/>
              </a:lnSpc>
            </a:pPr>
            <a:r>
              <a:rPr lang="en-US" sz="2400" dirty="0"/>
              <a:t>Tree has a root directory. </a:t>
            </a:r>
          </a:p>
          <a:p>
            <a:pPr lvl="0" algn="just">
              <a:lnSpc>
                <a:spcPct val="100000"/>
              </a:lnSpc>
            </a:pPr>
            <a:r>
              <a:rPr lang="en-US" sz="2400" dirty="0"/>
              <a:t>Every file in a system has unique path from root to the specific file.</a:t>
            </a:r>
          </a:p>
          <a:p>
            <a:pPr lvl="0" algn="just">
              <a:lnSpc>
                <a:spcPct val="100000"/>
              </a:lnSpc>
            </a:pPr>
            <a:r>
              <a:rPr lang="en-US" sz="2400" dirty="0"/>
              <a:t>Here directory contain sub-directories and set of files.</a:t>
            </a:r>
          </a:p>
          <a:p>
            <a:endParaRPr lang="en-US" sz="2000" dirty="0"/>
          </a:p>
        </p:txBody>
      </p:sp>
    </p:spTree>
    <p:extLst>
      <p:ext uri="{BB962C8B-B14F-4D97-AF65-F5344CB8AC3E}">
        <p14:creationId xmlns:p14="http://schemas.microsoft.com/office/powerpoint/2010/main" val="3310812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directory structure</a:t>
            </a:r>
          </a:p>
        </p:txBody>
      </p:sp>
      <p:pic>
        <p:nvPicPr>
          <p:cNvPr id="4" name="Content Placeholder 3"/>
          <p:cNvPicPr>
            <a:picLocks noGrp="1" noChangeAspect="1"/>
          </p:cNvPicPr>
          <p:nvPr>
            <p:ph sz="quarter" idx="1"/>
          </p:nvPr>
        </p:nvPicPr>
        <p:blipFill>
          <a:blip r:embed="rId2" cstate="print">
            <a:extLst>
              <a:ext uri="{BEBA8EAE-BF5A-486C-A8C5-ECC9F3942E4B}">
                <a14:imgProps xmlns:a14="http://schemas.microsoft.com/office/drawing/2010/main">
                  <a14:imgLayer r:embed="rId3">
                    <a14:imgEffect>
                      <a14:backgroundRemoval t="0" b="100000" l="0" r="100000">
                        <a14:backgroundMark x1="33682" y1="27692" x2="51134" y2="8846"/>
                        <a14:backgroundMark x1="42234" y1="18654" x2="47295" y2="26154"/>
                        <a14:backgroundMark x1="47295" y1="26154" x2="61606" y2="9615"/>
                        <a14:backgroundMark x1="61606" y1="9615" x2="50960" y2="8846"/>
                        <a14:backgroundMark x1="47295" y1="26346" x2="33682" y2="27885"/>
                        <a14:backgroundMark x1="33682" y1="27692" x2="31588" y2="33846"/>
                        <a14:backgroundMark x1="31588" y1="33846" x2="36475" y2="39615"/>
                        <a14:backgroundMark x1="36475" y1="39615" x2="39965" y2="35769"/>
                        <a14:backgroundMark x1="39965" y1="35769" x2="37173" y2="34231"/>
                        <a14:backgroundMark x1="37173" y1="34231" x2="37522" y2="27692"/>
                      </a14:backgroundRemoval>
                    </a14:imgEffect>
                  </a14:imgLayer>
                </a14:imgProps>
              </a:ext>
              <a:ext uri="{28A0092B-C50C-407E-A947-70E740481C1C}">
                <a14:useLocalDpi xmlns:a14="http://schemas.microsoft.com/office/drawing/2010/main" val="0"/>
              </a:ext>
            </a:extLst>
          </a:blip>
          <a:stretch>
            <a:fillRect/>
          </a:stretch>
        </p:blipFill>
        <p:spPr>
          <a:xfrm>
            <a:off x="1957251" y="1705701"/>
            <a:ext cx="7010400" cy="4721225"/>
          </a:xfrm>
        </p:spPr>
      </p:pic>
    </p:spTree>
    <p:extLst>
      <p:ext uri="{BB962C8B-B14F-4D97-AF65-F5344CB8AC3E}">
        <p14:creationId xmlns:p14="http://schemas.microsoft.com/office/powerpoint/2010/main" val="128597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controller</a:t>
            </a:r>
          </a:p>
        </p:txBody>
      </p:sp>
      <p:sp>
        <p:nvSpPr>
          <p:cNvPr id="3" name="Content Placeholder 2"/>
          <p:cNvSpPr>
            <a:spLocks noGrp="1"/>
          </p:cNvSpPr>
          <p:nvPr>
            <p:ph sz="quarter" idx="1"/>
          </p:nvPr>
        </p:nvSpPr>
        <p:spPr>
          <a:xfrm>
            <a:off x="838200" y="1600200"/>
            <a:ext cx="10515600" cy="4873752"/>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It is a single chip in the computer that controls the signals on the wires of a serial port. </a:t>
            </a:r>
          </a:p>
          <a:p>
            <a:pPr algn="just">
              <a:lnSpc>
                <a:spcPct val="100000"/>
              </a:lnSpc>
            </a:pPr>
            <a:r>
              <a:rPr lang="en-US" sz="2400" dirty="0">
                <a:latin typeface="Times New Roman" panose="02020603050405020304" pitchFamily="18" charset="0"/>
                <a:cs typeface="Times New Roman" panose="02020603050405020304" pitchFamily="18" charset="0"/>
              </a:rPr>
              <a:t>Any device connected to the computer is connected by a plug and socket, and the socket is connected to a device controller</a:t>
            </a:r>
          </a:p>
          <a:p>
            <a:pPr algn="just">
              <a:lnSpc>
                <a:spcPct val="100000"/>
              </a:lnSpc>
            </a:pPr>
            <a:r>
              <a:rPr lang="en-US" sz="2400" dirty="0">
                <a:latin typeface="Times New Roman" panose="02020603050405020304" pitchFamily="18" charset="0"/>
                <a:cs typeface="Times New Roman" panose="02020603050405020304" pitchFamily="18" charset="0"/>
              </a:rPr>
              <a:t>Each device controller has a local buffer and a command register. </a:t>
            </a:r>
          </a:p>
          <a:p>
            <a:pPr algn="just">
              <a:lnSpc>
                <a:spcPct val="100000"/>
              </a:lnSpc>
            </a:pPr>
            <a:r>
              <a:rPr lang="en-US" sz="2400" dirty="0">
                <a:latin typeface="Times New Roman" panose="02020603050405020304" pitchFamily="18" charset="0"/>
                <a:cs typeface="Times New Roman" panose="02020603050405020304" pitchFamily="18" charset="0"/>
              </a:rPr>
              <a:t>It communicates with the CPU by interrupts. A device's controller plays an important role in the operation of that device. </a:t>
            </a:r>
          </a:p>
          <a:p>
            <a:pPr algn="just">
              <a:lnSpc>
                <a:spcPct val="100000"/>
              </a:lnSpc>
            </a:pPr>
            <a:r>
              <a:rPr lang="en-US" sz="2400" dirty="0">
                <a:latin typeface="Times New Roman" panose="02020603050405020304" pitchFamily="18" charset="0"/>
                <a:cs typeface="Times New Roman" panose="02020603050405020304" pitchFamily="18" charset="0"/>
              </a:rPr>
              <a:t>It functions as a bridge between the device and the operating system.</a:t>
            </a:r>
          </a:p>
        </p:txBody>
      </p:sp>
    </p:spTree>
    <p:extLst>
      <p:ext uri="{BB962C8B-B14F-4D97-AF65-F5344CB8AC3E}">
        <p14:creationId xmlns:p14="http://schemas.microsoft.com/office/powerpoint/2010/main" val="22733274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structured directory</a:t>
            </a:r>
          </a:p>
        </p:txBody>
      </p:sp>
      <p:sp>
        <p:nvSpPr>
          <p:cNvPr id="3" name="Content Placeholder 2"/>
          <p:cNvSpPr>
            <a:spLocks noGrp="1"/>
          </p:cNvSpPr>
          <p:nvPr>
            <p:ph sz="quarter" idx="1"/>
          </p:nvPr>
        </p:nvSpPr>
        <p:spPr>
          <a:xfrm>
            <a:off x="838200" y="1600200"/>
            <a:ext cx="10515600" cy="4873752"/>
          </a:xfrm>
        </p:spPr>
        <p:txBody>
          <a:bodyPr>
            <a:normAutofit lnSpcReduction="10000"/>
          </a:bodyPr>
          <a:lstStyle/>
          <a:p>
            <a:pPr lvl="0">
              <a:lnSpc>
                <a:spcPct val="110000"/>
              </a:lnSpc>
            </a:pPr>
            <a:r>
              <a:rPr lang="en-US" sz="2400" dirty="0"/>
              <a:t>In which directory user currently working is called current directory .</a:t>
            </a:r>
          </a:p>
          <a:p>
            <a:pPr lvl="0">
              <a:lnSpc>
                <a:spcPct val="110000"/>
              </a:lnSpc>
            </a:pPr>
            <a:r>
              <a:rPr lang="en-US" sz="2400" dirty="0"/>
              <a:t>There are two type of path :</a:t>
            </a:r>
          </a:p>
          <a:p>
            <a:pPr>
              <a:lnSpc>
                <a:spcPct val="110000"/>
              </a:lnSpc>
              <a:buNone/>
            </a:pPr>
            <a:r>
              <a:rPr lang="en-US" sz="2400" b="1" dirty="0"/>
              <a:t>Absolute path :- path from root directory to specific file called  absolute path.</a:t>
            </a:r>
            <a:endParaRPr lang="en-US" sz="2400" dirty="0"/>
          </a:p>
          <a:p>
            <a:pPr>
              <a:lnSpc>
                <a:spcPct val="110000"/>
              </a:lnSpc>
              <a:buNone/>
            </a:pPr>
            <a:r>
              <a:rPr lang="en-US" sz="2400" dirty="0"/>
              <a:t>e.g. : Absolute path of file cc-5  will be :</a:t>
            </a:r>
          </a:p>
          <a:p>
            <a:pPr>
              <a:lnSpc>
                <a:spcPct val="110000"/>
              </a:lnSpc>
              <a:buNone/>
            </a:pPr>
            <a:r>
              <a:rPr lang="en-US" sz="2400" dirty="0"/>
              <a:t>root / CE / CE-2/ COM-2 / COM-3 / CC-5</a:t>
            </a:r>
          </a:p>
          <a:p>
            <a:pPr>
              <a:lnSpc>
                <a:spcPct val="110000"/>
              </a:lnSpc>
              <a:buNone/>
            </a:pPr>
            <a:r>
              <a:rPr lang="en-US" sz="2400" b="1" dirty="0"/>
              <a:t>Relative path :- Path from current working directory to specific file called relative path.</a:t>
            </a:r>
            <a:endParaRPr lang="en-US" sz="2400" dirty="0"/>
          </a:p>
          <a:p>
            <a:pPr>
              <a:lnSpc>
                <a:spcPct val="110000"/>
              </a:lnSpc>
              <a:buNone/>
            </a:pPr>
            <a:r>
              <a:rPr lang="en-US" sz="2400" dirty="0"/>
              <a:t>e.g. : if user currently working into directory CE-2 then relative path of file cc-5 will be :</a:t>
            </a:r>
          </a:p>
          <a:p>
            <a:pPr>
              <a:lnSpc>
                <a:spcPct val="110000"/>
              </a:lnSpc>
              <a:buNone/>
            </a:pPr>
            <a:r>
              <a:rPr lang="en-US" sz="2400" dirty="0"/>
              <a:t>CE-2 / COM-2 / COM-3 / CC-5</a:t>
            </a:r>
          </a:p>
          <a:p>
            <a:endParaRPr lang="en-US" dirty="0"/>
          </a:p>
        </p:txBody>
      </p:sp>
    </p:spTree>
    <p:extLst>
      <p:ext uri="{BB962C8B-B14F-4D97-AF65-F5344CB8AC3E}">
        <p14:creationId xmlns:p14="http://schemas.microsoft.com/office/powerpoint/2010/main" val="10056224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Problem of deletion into tree structure</a:t>
            </a:r>
          </a:p>
        </p:txBody>
      </p:sp>
      <p:sp>
        <p:nvSpPr>
          <p:cNvPr id="3" name="Content Placeholder 2"/>
          <p:cNvSpPr>
            <a:spLocks noGrp="1"/>
          </p:cNvSpPr>
          <p:nvPr>
            <p:ph sz="quarter" idx="1"/>
          </p:nvPr>
        </p:nvSpPr>
        <p:spPr>
          <a:xfrm>
            <a:off x="838200" y="1600200"/>
            <a:ext cx="10515600" cy="5257800"/>
          </a:xfrm>
        </p:spPr>
        <p:txBody>
          <a:bodyPr>
            <a:normAutofit/>
          </a:bodyPr>
          <a:lstStyle/>
          <a:p>
            <a:pPr lvl="0" algn="just">
              <a:lnSpc>
                <a:spcPct val="100000"/>
              </a:lnSpc>
            </a:pPr>
            <a:r>
              <a:rPr lang="en-US" sz="2400" dirty="0"/>
              <a:t>User can not delete directly any directory or sub-directories. </a:t>
            </a:r>
          </a:p>
          <a:p>
            <a:pPr lvl="0" algn="just">
              <a:lnSpc>
                <a:spcPct val="100000"/>
              </a:lnSpc>
            </a:pPr>
            <a:r>
              <a:rPr lang="en-US" sz="2400" dirty="0"/>
              <a:t>To delete directory user must has to remove all files from directory.</a:t>
            </a:r>
          </a:p>
          <a:p>
            <a:pPr lvl="0" algn="just">
              <a:lnSpc>
                <a:spcPct val="100000"/>
              </a:lnSpc>
            </a:pPr>
            <a:r>
              <a:rPr lang="en-US" sz="2400" dirty="0"/>
              <a:t>If directory is not empty and contains some file or sub-directories then directory will not be removed.</a:t>
            </a:r>
          </a:p>
          <a:p>
            <a:pPr lvl="0" algn="just">
              <a:lnSpc>
                <a:spcPct val="100000"/>
              </a:lnSpc>
            </a:pPr>
            <a:r>
              <a:rPr lang="en-US" sz="2400" dirty="0"/>
              <a:t>In tree structure, user can not share files or directories.</a:t>
            </a:r>
          </a:p>
          <a:p>
            <a:pPr>
              <a:lnSpc>
                <a:spcPct val="100000"/>
              </a:lnSpc>
            </a:pPr>
            <a:endParaRPr lang="en-US" sz="2400" dirty="0"/>
          </a:p>
        </p:txBody>
      </p:sp>
    </p:spTree>
    <p:extLst>
      <p:ext uri="{BB962C8B-B14F-4D97-AF65-F5344CB8AC3E}">
        <p14:creationId xmlns:p14="http://schemas.microsoft.com/office/powerpoint/2010/main" val="4368569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Acyclic graph structure</a:t>
            </a:r>
          </a:p>
        </p:txBody>
      </p:sp>
      <p:sp>
        <p:nvSpPr>
          <p:cNvPr id="3" name="Content Placeholder 2"/>
          <p:cNvSpPr>
            <a:spLocks noGrp="1"/>
          </p:cNvSpPr>
          <p:nvPr>
            <p:ph sz="quarter" idx="1"/>
          </p:nvPr>
        </p:nvSpPr>
        <p:spPr>
          <a:xfrm>
            <a:off x="838200" y="1600200"/>
            <a:ext cx="10515600" cy="4873752"/>
          </a:xfrm>
        </p:spPr>
        <p:txBody>
          <a:bodyPr/>
          <a:lstStyle/>
          <a:p>
            <a:pPr lvl="0">
              <a:lnSpc>
                <a:spcPct val="150000"/>
              </a:lnSpc>
            </a:pPr>
            <a:r>
              <a:rPr lang="en-US" dirty="0"/>
              <a:t>Acyclic graph is slightly different from tree structure.</a:t>
            </a:r>
          </a:p>
          <a:p>
            <a:pPr lvl="0">
              <a:lnSpc>
                <a:spcPct val="150000"/>
              </a:lnSpc>
            </a:pPr>
            <a:r>
              <a:rPr lang="en-US" dirty="0"/>
              <a:t>Acyclic graph structure allow user to share files and sub directories.</a:t>
            </a:r>
          </a:p>
          <a:p>
            <a:pPr lvl="0">
              <a:lnSpc>
                <a:spcPct val="150000"/>
              </a:lnSpc>
            </a:pPr>
            <a:r>
              <a:rPr lang="en-US" dirty="0"/>
              <a:t>In acyclic graph same file or sub-directories may be link in two different directories.</a:t>
            </a:r>
          </a:p>
          <a:p>
            <a:pPr lvl="0"/>
            <a:endParaRPr lang="en-US" dirty="0"/>
          </a:p>
          <a:p>
            <a:endParaRPr lang="en-US" dirty="0"/>
          </a:p>
        </p:txBody>
      </p:sp>
    </p:spTree>
    <p:extLst>
      <p:ext uri="{BB962C8B-B14F-4D97-AF65-F5344CB8AC3E}">
        <p14:creationId xmlns:p14="http://schemas.microsoft.com/office/powerpoint/2010/main" val="25524664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Acyclic graph structure</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057401" y="1905000"/>
            <a:ext cx="7696199" cy="4419600"/>
          </a:xfrm>
        </p:spPr>
      </p:pic>
    </p:spTree>
    <p:extLst>
      <p:ext uri="{BB962C8B-B14F-4D97-AF65-F5344CB8AC3E}">
        <p14:creationId xmlns:p14="http://schemas.microsoft.com/office/powerpoint/2010/main" val="10870498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Acyclic graph structure</a:t>
            </a:r>
          </a:p>
        </p:txBody>
      </p:sp>
      <p:sp>
        <p:nvSpPr>
          <p:cNvPr id="3" name="Content Placeholder 2"/>
          <p:cNvSpPr>
            <a:spLocks noGrp="1"/>
          </p:cNvSpPr>
          <p:nvPr>
            <p:ph sz="quarter" idx="1"/>
          </p:nvPr>
        </p:nvSpPr>
        <p:spPr/>
        <p:txBody>
          <a:bodyPr/>
          <a:lstStyle/>
          <a:p>
            <a:pPr lvl="0" algn="just">
              <a:lnSpc>
                <a:spcPct val="100000"/>
              </a:lnSpc>
            </a:pPr>
            <a:r>
              <a:rPr lang="en-US" sz="2400" dirty="0"/>
              <a:t>In fig. CE-2 and ME-1 directories has same file mm-1 and CE-2 and ME-2 directories has same sub-directory COM-2.</a:t>
            </a:r>
          </a:p>
          <a:p>
            <a:pPr marL="0" indent="0" algn="just">
              <a:lnSpc>
                <a:spcPct val="100000"/>
              </a:lnSpc>
              <a:buNone/>
            </a:pPr>
            <a:r>
              <a:rPr lang="en-US" sz="2400" b="1" dirty="0"/>
              <a:t> </a:t>
            </a:r>
            <a:endParaRPr lang="en-US" sz="2400" dirty="0"/>
          </a:p>
          <a:p>
            <a:pPr algn="just">
              <a:lnSpc>
                <a:spcPct val="100000"/>
              </a:lnSpc>
            </a:pPr>
            <a:r>
              <a:rPr lang="en-US" sz="2400" b="1" dirty="0"/>
              <a:t>Disadvantages :-</a:t>
            </a:r>
            <a:endParaRPr lang="en-US" sz="2400" dirty="0"/>
          </a:p>
          <a:p>
            <a:pPr lvl="0" algn="just">
              <a:lnSpc>
                <a:spcPct val="100000"/>
              </a:lnSpc>
            </a:pPr>
            <a:r>
              <a:rPr lang="en-US" sz="2400" dirty="0"/>
              <a:t>Here several absolute path for files.</a:t>
            </a:r>
          </a:p>
          <a:p>
            <a:pPr lvl="0" algn="just">
              <a:lnSpc>
                <a:spcPct val="100000"/>
              </a:lnSpc>
            </a:pPr>
            <a:r>
              <a:rPr lang="en-US" sz="2400" dirty="0"/>
              <a:t>Another problem of deletion because when space allocated to shared to be de-allocated.</a:t>
            </a:r>
          </a:p>
          <a:p>
            <a:endParaRPr lang="en-US" dirty="0"/>
          </a:p>
        </p:txBody>
      </p:sp>
    </p:spTree>
    <p:extLst>
      <p:ext uri="{BB962C8B-B14F-4D97-AF65-F5344CB8AC3E}">
        <p14:creationId xmlns:p14="http://schemas.microsoft.com/office/powerpoint/2010/main" val="23068594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graph directory</a:t>
            </a:r>
          </a:p>
        </p:txBody>
      </p:sp>
      <p:sp>
        <p:nvSpPr>
          <p:cNvPr id="3" name="Content Placeholder 2"/>
          <p:cNvSpPr>
            <a:spLocks noGrp="1"/>
          </p:cNvSpPr>
          <p:nvPr>
            <p:ph sz="quarter" idx="1"/>
          </p:nvPr>
        </p:nvSpPr>
        <p:spPr/>
        <p:txBody>
          <a:bodyPr/>
          <a:lstStyle/>
          <a:p>
            <a:pPr lvl="0">
              <a:lnSpc>
                <a:spcPct val="150000"/>
              </a:lnSpc>
            </a:pPr>
            <a:r>
              <a:rPr lang="en-US" dirty="0"/>
              <a:t>In Acyclic graph there is no cycles.</a:t>
            </a:r>
          </a:p>
          <a:p>
            <a:pPr lvl="0">
              <a:lnSpc>
                <a:spcPct val="150000"/>
              </a:lnSpc>
            </a:pPr>
            <a:r>
              <a:rPr lang="en-US" dirty="0"/>
              <a:t>When link is add to the existing tree structure directory then it is called general graph directory.</a:t>
            </a:r>
          </a:p>
          <a:p>
            <a:endParaRPr lang="en-US" dirty="0"/>
          </a:p>
        </p:txBody>
      </p:sp>
    </p:spTree>
    <p:extLst>
      <p:ext uri="{BB962C8B-B14F-4D97-AF65-F5344CB8AC3E}">
        <p14:creationId xmlns:p14="http://schemas.microsoft.com/office/powerpoint/2010/main" val="4550851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graph structure</a:t>
            </a:r>
          </a:p>
        </p:txBody>
      </p:sp>
      <p:pic>
        <p:nvPicPr>
          <p:cNvPr id="4" name="Content Placeholder 3"/>
          <p:cNvPicPr>
            <a:picLocks noGrp="1" noChangeAspect="1"/>
          </p:cNvPicPr>
          <p:nvPr>
            <p:ph sz="quarter" idx="1"/>
          </p:nvPr>
        </p:nvPicPr>
        <p:blipFill>
          <a:blip r:embed="rId2" cstate="print">
            <a:extLst>
              <a:ext uri="{BEBA8EAE-BF5A-486C-A8C5-ECC9F3942E4B}">
                <a14:imgProps xmlns:a14="http://schemas.microsoft.com/office/drawing/2010/main">
                  <a14:imgLayer r:embed="rId3">
                    <a14:imgEffect>
                      <a14:backgroundRemoval t="0" b="100000" l="0" r="100000">
                        <a14:backgroundMark x1="8665" y1="81471" x2="19672" y2="97003"/>
                        <a14:backgroundMark x1="8665" y1="82016" x2="40281" y2="58311"/>
                        <a14:backgroundMark x1="40984" y1="58856" x2="44965" y2="66757"/>
                        <a14:backgroundMark x1="44965" y1="66757" x2="38642" y2="72480"/>
                        <a14:backgroundMark x1="38407" y1="72480" x2="39813" y2="80926"/>
                        <a14:backgroundMark x1="39813" y1="80926" x2="19672" y2="97275"/>
                      </a14:backgroundRemoval>
                    </a14:imgEffect>
                  </a14:imgLayer>
                </a14:imgProps>
              </a:ext>
              <a:ext uri="{28A0092B-C50C-407E-A947-70E740481C1C}">
                <a14:useLocalDpi xmlns:a14="http://schemas.microsoft.com/office/drawing/2010/main" val="0"/>
              </a:ext>
            </a:extLst>
          </a:blip>
          <a:stretch>
            <a:fillRect/>
          </a:stretch>
        </p:blipFill>
        <p:spPr>
          <a:xfrm>
            <a:off x="2438400" y="1828801"/>
            <a:ext cx="7239000" cy="4495800"/>
          </a:xfrm>
        </p:spPr>
      </p:pic>
    </p:spTree>
    <p:extLst>
      <p:ext uri="{BB962C8B-B14F-4D97-AF65-F5344CB8AC3E}">
        <p14:creationId xmlns:p14="http://schemas.microsoft.com/office/powerpoint/2010/main" val="23435588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graph directory</a:t>
            </a:r>
          </a:p>
        </p:txBody>
      </p:sp>
      <p:sp>
        <p:nvSpPr>
          <p:cNvPr id="3" name="Content Placeholder 2"/>
          <p:cNvSpPr>
            <a:spLocks noGrp="1"/>
          </p:cNvSpPr>
          <p:nvPr>
            <p:ph sz="quarter" idx="1"/>
          </p:nvPr>
        </p:nvSpPr>
        <p:spPr>
          <a:xfrm>
            <a:off x="838200" y="1600200"/>
            <a:ext cx="10515600" cy="4873752"/>
          </a:xfrm>
        </p:spPr>
        <p:txBody>
          <a:bodyPr/>
          <a:lstStyle/>
          <a:p>
            <a:pPr lvl="0" algn="just">
              <a:lnSpc>
                <a:spcPct val="150000"/>
              </a:lnSpc>
            </a:pPr>
            <a:r>
              <a:rPr lang="en-US" sz="2400" dirty="0"/>
              <a:t>Here directory is link with its subdirectory and subdirectory is link with its  directory.</a:t>
            </a:r>
          </a:p>
          <a:p>
            <a:pPr algn="just">
              <a:lnSpc>
                <a:spcPct val="150000"/>
              </a:lnSpc>
            </a:pPr>
            <a:r>
              <a:rPr lang="en-US" sz="2400" dirty="0"/>
              <a:t>In fig. COM-2 is subdirectory of ME-1,ME-1 is link with COM-2 and COM-2 is link with ME-1,</a:t>
            </a:r>
            <a:r>
              <a:rPr lang="en-US" sz="2400" b="1" dirty="0"/>
              <a:t>HERE  </a:t>
            </a:r>
            <a:r>
              <a:rPr lang="en-US" sz="2400" b="1" i="1" dirty="0"/>
              <a:t>cycle is created between ME-1 and COM-2.</a:t>
            </a:r>
            <a:endParaRPr lang="en-US" sz="2400" dirty="0"/>
          </a:p>
          <a:p>
            <a:endParaRPr lang="en-US" dirty="0"/>
          </a:p>
        </p:txBody>
      </p:sp>
    </p:spTree>
    <p:extLst>
      <p:ext uri="{BB962C8B-B14F-4D97-AF65-F5344CB8AC3E}">
        <p14:creationId xmlns:p14="http://schemas.microsoft.com/office/powerpoint/2010/main" val="30140055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 and protection</a:t>
            </a:r>
          </a:p>
        </p:txBody>
      </p:sp>
      <p:sp>
        <p:nvSpPr>
          <p:cNvPr id="3" name="Content Placeholder 2"/>
          <p:cNvSpPr>
            <a:spLocks noGrp="1"/>
          </p:cNvSpPr>
          <p:nvPr>
            <p:ph sz="quarter" idx="1"/>
          </p:nvPr>
        </p:nvSpPr>
        <p:spPr/>
        <p:txBody>
          <a:bodyPr/>
          <a:lstStyle/>
          <a:p>
            <a:r>
              <a:rPr lang="en-US" dirty="0"/>
              <a:t>File owner/creator should be able to control:</a:t>
            </a:r>
          </a:p>
          <a:p>
            <a:pPr lvl="1"/>
            <a:r>
              <a:rPr lang="en-US" dirty="0"/>
              <a:t>what can be done</a:t>
            </a:r>
          </a:p>
          <a:p>
            <a:pPr lvl="1"/>
            <a:r>
              <a:rPr lang="en-US" dirty="0"/>
              <a:t>by whom</a:t>
            </a:r>
          </a:p>
          <a:p>
            <a:pPr lvl="1"/>
            <a:endParaRPr lang="en-US" dirty="0"/>
          </a:p>
          <a:p>
            <a:r>
              <a:rPr lang="en-US" dirty="0"/>
              <a:t>Types of access</a:t>
            </a:r>
          </a:p>
          <a:p>
            <a:pPr lvl="1"/>
            <a:r>
              <a:rPr lang="en-US" dirty="0"/>
              <a:t>Read</a:t>
            </a:r>
          </a:p>
          <a:p>
            <a:pPr lvl="1"/>
            <a:r>
              <a:rPr lang="en-US" dirty="0"/>
              <a:t>Write</a:t>
            </a:r>
          </a:p>
          <a:p>
            <a:pPr lvl="1"/>
            <a:r>
              <a:rPr lang="en-US" dirty="0"/>
              <a:t>Execute</a:t>
            </a:r>
          </a:p>
          <a:p>
            <a:endParaRPr lang="en-US" dirty="0"/>
          </a:p>
        </p:txBody>
      </p:sp>
    </p:spTree>
    <p:extLst>
      <p:ext uri="{BB962C8B-B14F-4D97-AF65-F5344CB8AC3E}">
        <p14:creationId xmlns:p14="http://schemas.microsoft.com/office/powerpoint/2010/main" val="27203960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protection</a:t>
            </a:r>
          </a:p>
        </p:txBody>
      </p:sp>
      <p:sp>
        <p:nvSpPr>
          <p:cNvPr id="3" name="Content Placeholder 2"/>
          <p:cNvSpPr>
            <a:spLocks noGrp="1"/>
          </p:cNvSpPr>
          <p:nvPr>
            <p:ph sz="quarter" idx="1"/>
          </p:nvPr>
        </p:nvSpPr>
        <p:spPr>
          <a:xfrm>
            <a:off x="838200" y="1600200"/>
            <a:ext cx="10515600" cy="4873752"/>
          </a:xfrm>
        </p:spPr>
        <p:txBody>
          <a:bodyPr>
            <a:normAutofit/>
          </a:bodyPr>
          <a:lstStyle/>
          <a:p>
            <a:pPr algn="just">
              <a:lnSpc>
                <a:spcPct val="100000"/>
              </a:lnSpc>
            </a:pPr>
            <a:r>
              <a:rPr lang="en-US" sz="2400" dirty="0"/>
              <a:t>All data and information in computer system are stored in the form of files. So protection of file required from physical damage of system or improper access of file.</a:t>
            </a:r>
          </a:p>
          <a:p>
            <a:pPr algn="just">
              <a:lnSpc>
                <a:spcPct val="100000"/>
              </a:lnSpc>
            </a:pPr>
            <a:r>
              <a:rPr lang="en-IN" dirty="0"/>
              <a:t> Access is permitted or denied depending on several factors</a:t>
            </a:r>
            <a:endParaRPr lang="en-US" sz="2400" dirty="0"/>
          </a:p>
          <a:p>
            <a:pPr algn="just">
              <a:lnSpc>
                <a:spcPct val="150000"/>
              </a:lnSpc>
              <a:buNone/>
            </a:pPr>
            <a:endParaRPr lang="en-US" sz="2000" dirty="0"/>
          </a:p>
          <a:p>
            <a:pPr marL="0" indent="0" algn="just">
              <a:lnSpc>
                <a:spcPct val="100000"/>
              </a:lnSpc>
              <a:buNone/>
            </a:pPr>
            <a:r>
              <a:rPr lang="en-US" sz="2000" b="1" dirty="0"/>
              <a:t>   </a:t>
            </a:r>
            <a:r>
              <a:rPr lang="en-US" sz="2400" b="1" dirty="0"/>
              <a:t>Reliability or Physical Damage</a:t>
            </a:r>
          </a:p>
          <a:p>
            <a:pPr algn="just">
              <a:lnSpc>
                <a:spcPct val="100000"/>
              </a:lnSpc>
            </a:pPr>
            <a:r>
              <a:rPr lang="en-US" sz="2400" dirty="0"/>
              <a:t> Reliability of file provide by duplicate copies of file.</a:t>
            </a:r>
          </a:p>
          <a:p>
            <a:pPr lvl="0" algn="just">
              <a:lnSpc>
                <a:spcPct val="100000"/>
              </a:lnSpc>
            </a:pPr>
            <a:r>
              <a:rPr lang="en-US" sz="2400" dirty="0"/>
              <a:t>Many system provide facility of automatic backup of files.</a:t>
            </a:r>
          </a:p>
          <a:p>
            <a:pPr lvl="0" algn="just">
              <a:lnSpc>
                <a:spcPct val="100000"/>
              </a:lnSpc>
            </a:pPr>
            <a:r>
              <a:rPr lang="en-US" sz="2400" dirty="0"/>
              <a:t>File system can be damage by Hardware Problems or Power failure. </a:t>
            </a:r>
          </a:p>
        </p:txBody>
      </p:sp>
    </p:spTree>
    <p:extLst>
      <p:ext uri="{BB962C8B-B14F-4D97-AF65-F5344CB8AC3E}">
        <p14:creationId xmlns:p14="http://schemas.microsoft.com/office/powerpoint/2010/main" val="365143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cstate="print"/>
          <a:stretch>
            <a:fillRect/>
          </a:stretch>
        </p:blipFill>
        <p:spPr>
          <a:xfrm>
            <a:off x="646111" y="2240924"/>
            <a:ext cx="9404723" cy="3940935"/>
          </a:xfrm>
          <a:prstGeom prst="rect">
            <a:avLst/>
          </a:prstGeom>
        </p:spPr>
      </p:pic>
    </p:spTree>
    <p:extLst>
      <p:ext uri="{BB962C8B-B14F-4D97-AF65-F5344CB8AC3E}">
        <p14:creationId xmlns:p14="http://schemas.microsoft.com/office/powerpoint/2010/main" val="20604843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114300"/>
            <a:ext cx="7467600" cy="1036638"/>
          </a:xfrm>
        </p:spPr>
        <p:txBody>
          <a:bodyPr>
            <a:normAutofit fontScale="90000"/>
          </a:bodyPr>
          <a:lstStyle/>
          <a:p>
            <a:br>
              <a:rPr lang="en-US" b="1" dirty="0">
                <a:effectLst>
                  <a:outerShdw blurRad="50800" dist="38100" algn="tr" rotWithShape="0">
                    <a:prstClr val="black">
                      <a:alpha val="40000"/>
                    </a:prstClr>
                  </a:outerShdw>
                </a:effectLst>
              </a:rPr>
            </a:br>
            <a:r>
              <a:rPr lang="en-US" b="1" dirty="0"/>
              <a:t>Protection of improper Access</a:t>
            </a:r>
            <a:br>
              <a:rPr lang="en-US" dirty="0"/>
            </a:br>
            <a:endParaRPr lang="en-US" dirty="0"/>
          </a:p>
        </p:txBody>
      </p:sp>
      <p:sp>
        <p:nvSpPr>
          <p:cNvPr id="3" name="Content Placeholder 2"/>
          <p:cNvSpPr>
            <a:spLocks noGrp="1"/>
          </p:cNvSpPr>
          <p:nvPr>
            <p:ph sz="quarter" idx="1"/>
          </p:nvPr>
        </p:nvSpPr>
        <p:spPr>
          <a:xfrm>
            <a:off x="850900" y="1600200"/>
            <a:ext cx="10553700" cy="4873752"/>
          </a:xfrm>
        </p:spPr>
        <p:txBody>
          <a:bodyPr/>
          <a:lstStyle/>
          <a:p>
            <a:pPr algn="just">
              <a:lnSpc>
                <a:spcPct val="100000"/>
              </a:lnSpc>
            </a:pPr>
            <a:r>
              <a:rPr lang="en-US" sz="2400" dirty="0"/>
              <a:t>There are various methods used for protection of file among improper access of file.</a:t>
            </a:r>
          </a:p>
          <a:p>
            <a:pPr algn="just">
              <a:lnSpc>
                <a:spcPct val="100000"/>
              </a:lnSpc>
              <a:buFont typeface="Wingdings" panose="05000000000000000000" pitchFamily="2" charset="2"/>
              <a:buChar char="Ø"/>
            </a:pPr>
            <a:r>
              <a:rPr lang="en-US" sz="2400" b="1" dirty="0"/>
              <a:t>   Types of Access:</a:t>
            </a:r>
          </a:p>
          <a:p>
            <a:pPr algn="just">
              <a:lnSpc>
                <a:spcPct val="100000"/>
              </a:lnSpc>
            </a:pPr>
            <a:r>
              <a:rPr lang="en-US" sz="2400" dirty="0"/>
              <a:t>Some system permits access of file to all users, so protection is not required.</a:t>
            </a:r>
          </a:p>
          <a:p>
            <a:pPr algn="just">
              <a:lnSpc>
                <a:spcPct val="100000"/>
              </a:lnSpc>
            </a:pPr>
            <a:r>
              <a:rPr lang="en-US" sz="2400" dirty="0"/>
              <a:t>But Some system provide free access to users, in these type of system protection is provided by </a:t>
            </a:r>
            <a:r>
              <a:rPr lang="en-US" sz="2400" b="1" dirty="0"/>
              <a:t>control Access.</a:t>
            </a:r>
            <a:endParaRPr lang="en-US" sz="2400" dirty="0"/>
          </a:p>
          <a:p>
            <a:pPr algn="just">
              <a:lnSpc>
                <a:spcPct val="100000"/>
              </a:lnSpc>
            </a:pPr>
            <a:r>
              <a:rPr lang="en-US" sz="2400" dirty="0"/>
              <a:t>In control Access method, types of file access is limited, some operation on file will be controlled.</a:t>
            </a:r>
          </a:p>
          <a:p>
            <a:pPr algn="just">
              <a:lnSpc>
                <a:spcPct val="100000"/>
              </a:lnSpc>
            </a:pPr>
            <a:r>
              <a:rPr lang="en-US" dirty="0"/>
              <a:t>Access Method defines which users have what privileges and permission to excel.</a:t>
            </a:r>
            <a:endParaRPr lang="en-US" sz="2400" dirty="0"/>
          </a:p>
          <a:p>
            <a:endParaRPr lang="en-US" dirty="0"/>
          </a:p>
        </p:txBody>
      </p:sp>
    </p:spTree>
    <p:extLst>
      <p:ext uri="{BB962C8B-B14F-4D97-AF65-F5344CB8AC3E}">
        <p14:creationId xmlns:p14="http://schemas.microsoft.com/office/powerpoint/2010/main" val="18399717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561702"/>
            <a:ext cx="10515600" cy="449535"/>
          </a:xfrm>
        </p:spPr>
        <p:txBody>
          <a:bodyPr>
            <a:normAutofit fontScale="90000"/>
          </a:bodyPr>
          <a:lstStyle/>
          <a:p>
            <a:pPr algn="just"/>
            <a:br>
              <a:rPr lang="en-US" dirty="0">
                <a:effectLst>
                  <a:outerShdw blurRad="50800" dist="38100" algn="tr" rotWithShape="0">
                    <a:prstClr val="black">
                      <a:alpha val="40000"/>
                    </a:prstClr>
                  </a:outerShdw>
                </a:effectLst>
              </a:rPr>
            </a:br>
            <a:r>
              <a:rPr lang="en-US" dirty="0"/>
              <a:t>There are several operation may be controlled.</a:t>
            </a:r>
            <a:br>
              <a:rPr lang="en-US" dirty="0"/>
            </a:br>
            <a:endParaRPr lang="en-US" dirty="0"/>
          </a:p>
        </p:txBody>
      </p:sp>
      <p:sp>
        <p:nvSpPr>
          <p:cNvPr id="3" name="Content Placeholder 2"/>
          <p:cNvSpPr>
            <a:spLocks noGrp="1"/>
          </p:cNvSpPr>
          <p:nvPr>
            <p:ph sz="quarter" idx="1"/>
          </p:nvPr>
        </p:nvSpPr>
        <p:spPr>
          <a:xfrm>
            <a:off x="876300" y="2003425"/>
            <a:ext cx="10515600" cy="4351338"/>
          </a:xfrm>
        </p:spPr>
        <p:txBody>
          <a:bodyPr>
            <a:normAutofit/>
          </a:bodyPr>
          <a:lstStyle/>
          <a:p>
            <a:pPr marL="457200" indent="-457200" algn="just">
              <a:lnSpc>
                <a:spcPct val="100000"/>
              </a:lnSpc>
              <a:buFont typeface="+mj-lt"/>
              <a:buAutoNum type="arabicPeriod"/>
            </a:pPr>
            <a:r>
              <a:rPr lang="en-US" sz="2400" dirty="0"/>
              <a:t>Read: Read from the file.</a:t>
            </a:r>
          </a:p>
          <a:p>
            <a:pPr marL="457200" indent="-457200" algn="just">
              <a:lnSpc>
                <a:spcPct val="100000"/>
              </a:lnSpc>
              <a:buFont typeface="+mj-lt"/>
              <a:buAutoNum type="arabicPeriod"/>
            </a:pPr>
            <a:r>
              <a:rPr lang="en-US" sz="2400" dirty="0"/>
              <a:t>Write: Write to file.</a:t>
            </a:r>
          </a:p>
          <a:p>
            <a:pPr marL="457200" indent="-457200" algn="just">
              <a:lnSpc>
                <a:spcPct val="100000"/>
              </a:lnSpc>
              <a:buFont typeface="+mj-lt"/>
              <a:buAutoNum type="arabicPeriod"/>
            </a:pPr>
            <a:r>
              <a:rPr lang="en-US" sz="2400" dirty="0"/>
              <a:t>Execute: Execute the file.</a:t>
            </a:r>
          </a:p>
          <a:p>
            <a:pPr marL="457200" indent="-457200" algn="just">
              <a:lnSpc>
                <a:spcPct val="100000"/>
              </a:lnSpc>
              <a:buFont typeface="+mj-lt"/>
              <a:buAutoNum type="arabicPeriod"/>
            </a:pPr>
            <a:endParaRPr lang="en-US" sz="2400" dirty="0"/>
          </a:p>
          <a:p>
            <a:pPr algn="just">
              <a:lnSpc>
                <a:spcPct val="100000"/>
              </a:lnSpc>
            </a:pPr>
            <a:r>
              <a:rPr lang="en-US" sz="2400" dirty="0"/>
              <a:t>Any other operation like Rename, Repositioning, and Truncate may be controlled.</a:t>
            </a:r>
          </a:p>
          <a:p>
            <a:pPr algn="just">
              <a:lnSpc>
                <a:spcPct val="150000"/>
              </a:lnSpc>
            </a:pPr>
            <a:endParaRPr lang="en-US" sz="2000" dirty="0"/>
          </a:p>
        </p:txBody>
      </p:sp>
    </p:spTree>
    <p:extLst>
      <p:ext uri="{BB962C8B-B14F-4D97-AF65-F5344CB8AC3E}">
        <p14:creationId xmlns:p14="http://schemas.microsoft.com/office/powerpoint/2010/main" val="28232768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list &amp; Groups:</a:t>
            </a:r>
            <a:br>
              <a:rPr lang="en-US" dirty="0"/>
            </a:br>
            <a:endParaRPr lang="en-US" dirty="0"/>
          </a:p>
        </p:txBody>
      </p:sp>
      <p:sp>
        <p:nvSpPr>
          <p:cNvPr id="3" name="Content Placeholder 2"/>
          <p:cNvSpPr>
            <a:spLocks noGrp="1"/>
          </p:cNvSpPr>
          <p:nvPr>
            <p:ph sz="quarter" idx="1"/>
          </p:nvPr>
        </p:nvSpPr>
        <p:spPr>
          <a:xfrm>
            <a:off x="838200" y="1600200"/>
            <a:ext cx="10515600" cy="4873752"/>
          </a:xfrm>
        </p:spPr>
        <p:txBody>
          <a:bodyPr/>
          <a:lstStyle/>
          <a:p>
            <a:pPr marL="0" indent="0" algn="ctr">
              <a:lnSpc>
                <a:spcPct val="150000"/>
              </a:lnSpc>
              <a:buNone/>
            </a:pPr>
            <a:r>
              <a:rPr lang="en-US" b="1" dirty="0"/>
              <a:t>Access list</a:t>
            </a:r>
          </a:p>
          <a:p>
            <a:pPr algn="just">
              <a:lnSpc>
                <a:spcPct val="100000"/>
              </a:lnSpc>
            </a:pPr>
            <a:r>
              <a:rPr lang="en-US" sz="2400" b="1" dirty="0"/>
              <a:t>“Access list” </a:t>
            </a:r>
            <a:r>
              <a:rPr lang="en-US" sz="2400" dirty="0"/>
              <a:t>method provide identity dependent file access associated with each file and directory.</a:t>
            </a:r>
          </a:p>
          <a:p>
            <a:pPr algn="just">
              <a:lnSpc>
                <a:spcPct val="100000"/>
              </a:lnSpc>
            </a:pPr>
            <a:r>
              <a:rPr lang="en-US" sz="2400" dirty="0"/>
              <a:t>Access list   specify the username and type of access allowed to each user, when user request access to particular file, operating system check the access list associated with file, if user listed for requested access, than access is allowed, otherwise user can not access.</a:t>
            </a:r>
          </a:p>
          <a:p>
            <a:pPr algn="just">
              <a:lnSpc>
                <a:spcPct val="100000"/>
              </a:lnSpc>
            </a:pPr>
            <a:r>
              <a:rPr lang="en-US" dirty="0"/>
              <a:t>By using the command </a:t>
            </a:r>
            <a:r>
              <a:rPr lang="en-US" dirty="0" err="1"/>
              <a:t>ls</a:t>
            </a:r>
            <a:r>
              <a:rPr lang="en-US" dirty="0"/>
              <a:t> –</a:t>
            </a:r>
            <a:r>
              <a:rPr lang="en-US" dirty="0" err="1"/>
              <a:t>l,we</a:t>
            </a:r>
            <a:r>
              <a:rPr lang="en-US" dirty="0"/>
              <a:t> can see the long listing details about the file.</a:t>
            </a:r>
            <a:endParaRPr lang="en-US" sz="2400" dirty="0"/>
          </a:p>
          <a:p>
            <a:endParaRPr lang="en-US" dirty="0"/>
          </a:p>
        </p:txBody>
      </p:sp>
    </p:spTree>
    <p:extLst>
      <p:ext uri="{BB962C8B-B14F-4D97-AF65-F5344CB8AC3E}">
        <p14:creationId xmlns:p14="http://schemas.microsoft.com/office/powerpoint/2010/main" val="5553140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groups</a:t>
            </a:r>
          </a:p>
        </p:txBody>
      </p:sp>
      <p:sp>
        <p:nvSpPr>
          <p:cNvPr id="3" name="Content Placeholder 2"/>
          <p:cNvSpPr>
            <a:spLocks noGrp="1"/>
          </p:cNvSpPr>
          <p:nvPr>
            <p:ph sz="quarter" idx="1"/>
          </p:nvPr>
        </p:nvSpPr>
        <p:spPr/>
        <p:txBody>
          <a:bodyPr/>
          <a:lstStyle/>
          <a:p>
            <a:pPr marL="0" indent="0" algn="just">
              <a:lnSpc>
                <a:spcPct val="100000"/>
              </a:lnSpc>
              <a:buNone/>
            </a:pPr>
            <a:r>
              <a:rPr lang="en-US" sz="2400" dirty="0"/>
              <a:t>Many system classify the users in 3 </a:t>
            </a:r>
            <a:r>
              <a:rPr lang="en-US" sz="2400" b="1" dirty="0"/>
              <a:t>group</a:t>
            </a:r>
            <a:r>
              <a:rPr lang="en-US" sz="2400" dirty="0"/>
              <a:t>:</a:t>
            </a:r>
          </a:p>
          <a:p>
            <a:pPr marL="457200" indent="-457200" algn="just">
              <a:lnSpc>
                <a:spcPct val="100000"/>
              </a:lnSpc>
              <a:buFont typeface="+mj-lt"/>
              <a:buAutoNum type="arabicPeriod"/>
            </a:pPr>
            <a:r>
              <a:rPr lang="en-US" sz="2400" b="1" dirty="0"/>
              <a:t>Owner:</a:t>
            </a:r>
            <a:r>
              <a:rPr lang="en-US" sz="2400" dirty="0"/>
              <a:t> The user who created the file.</a:t>
            </a:r>
          </a:p>
          <a:p>
            <a:pPr marL="457200" indent="-457200" algn="just">
              <a:lnSpc>
                <a:spcPct val="100000"/>
              </a:lnSpc>
              <a:buFont typeface="+mj-lt"/>
              <a:buAutoNum type="arabicPeriod"/>
            </a:pPr>
            <a:r>
              <a:rPr lang="en-US" sz="2400" b="1" dirty="0"/>
              <a:t>Group:</a:t>
            </a:r>
            <a:r>
              <a:rPr lang="en-US" sz="2400" dirty="0"/>
              <a:t> A Group of user who sharing the file.</a:t>
            </a:r>
          </a:p>
          <a:p>
            <a:pPr marL="457200" indent="-457200" algn="just">
              <a:lnSpc>
                <a:spcPct val="100000"/>
              </a:lnSpc>
              <a:buFont typeface="+mj-lt"/>
              <a:buAutoNum type="arabicPeriod"/>
            </a:pPr>
            <a:r>
              <a:rPr lang="en-US" b="1" dirty="0"/>
              <a:t>Universe/Others:</a:t>
            </a:r>
            <a:r>
              <a:rPr lang="en-US" dirty="0"/>
              <a:t> All other users in the system</a:t>
            </a:r>
            <a:r>
              <a:rPr lang="en-US" sz="2400" dirty="0">
                <a:effectLst>
                  <a:outerShdw blurRad="50800" dist="38100" algn="tr" rotWithShape="0">
                    <a:prstClr val="black">
                      <a:alpha val="40000"/>
                    </a:prstClr>
                  </a:outerShdw>
                </a:effectLst>
              </a:rPr>
              <a:t>.</a:t>
            </a:r>
          </a:p>
          <a:p>
            <a:pPr algn="just">
              <a:lnSpc>
                <a:spcPct val="100000"/>
              </a:lnSpc>
            </a:pPr>
            <a:r>
              <a:rPr lang="en-US" sz="2400" dirty="0"/>
              <a:t>In this type of protection, only 3 operation are required, </a:t>
            </a:r>
            <a:r>
              <a:rPr lang="en-US" sz="2400" b="1" dirty="0"/>
              <a:t>Read-r ,Write-w,</a:t>
            </a:r>
            <a:r>
              <a:rPr lang="en-US" sz="2400" dirty="0"/>
              <a:t> And </a:t>
            </a:r>
            <a:r>
              <a:rPr lang="en-US" sz="2400" b="1" dirty="0"/>
              <a:t>Execute-x</a:t>
            </a:r>
            <a:r>
              <a:rPr lang="en-US" sz="2400" dirty="0"/>
              <a:t> .</a:t>
            </a:r>
          </a:p>
          <a:p>
            <a:pPr algn="just">
              <a:lnSpc>
                <a:spcPct val="100000"/>
              </a:lnSpc>
            </a:pPr>
            <a:r>
              <a:rPr lang="en-US" sz="2400" dirty="0"/>
              <a:t>Value assigned for these protection modes</a:t>
            </a:r>
          </a:p>
          <a:p>
            <a:pPr algn="just">
              <a:lnSpc>
                <a:spcPct val="100000"/>
              </a:lnSpc>
            </a:pPr>
            <a:r>
              <a:rPr lang="en-US" sz="2400" dirty="0"/>
              <a:t>Read(r) = 4,  Write(w)= 2, Execute(x)=1</a:t>
            </a:r>
          </a:p>
          <a:p>
            <a:pPr marL="457200" indent="-457200" algn="just">
              <a:lnSpc>
                <a:spcPct val="150000"/>
              </a:lnSpc>
              <a:buFont typeface="+mj-lt"/>
              <a:buAutoNum type="arabicPeriod"/>
            </a:pPr>
            <a:endParaRPr lang="en-US" dirty="0"/>
          </a:p>
        </p:txBody>
      </p:sp>
    </p:spTree>
    <p:extLst>
      <p:ext uri="{BB962C8B-B14F-4D97-AF65-F5344CB8AC3E}">
        <p14:creationId xmlns:p14="http://schemas.microsoft.com/office/powerpoint/2010/main" val="37151550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 and protection</a:t>
            </a:r>
          </a:p>
        </p:txBody>
      </p:sp>
      <p:sp>
        <p:nvSpPr>
          <p:cNvPr id="3" name="Content Placeholder 2"/>
          <p:cNvSpPr>
            <a:spLocks noGrp="1"/>
          </p:cNvSpPr>
          <p:nvPr>
            <p:ph sz="quarter" idx="1"/>
          </p:nvPr>
        </p:nvSpPr>
        <p:spPr/>
        <p:txBody>
          <a:bodyPr>
            <a:normAutofit lnSpcReduction="10000"/>
          </a:bodyPr>
          <a:lstStyle/>
          <a:p>
            <a:pPr>
              <a:tabLst>
                <a:tab pos="1833563" algn="l"/>
                <a:tab pos="4459288" algn="l"/>
                <a:tab pos="5195888" algn="l"/>
                <a:tab pos="5888038" algn="l"/>
              </a:tabLst>
            </a:pPr>
            <a:r>
              <a:rPr lang="en-US" dirty="0"/>
              <a:t>Mode of access:  read, write, execute</a:t>
            </a:r>
          </a:p>
          <a:p>
            <a:pPr>
              <a:tabLst>
                <a:tab pos="1833563" algn="l"/>
                <a:tab pos="4459288" algn="l"/>
                <a:tab pos="5195888" algn="l"/>
                <a:tab pos="5888038" algn="l"/>
              </a:tabLst>
            </a:pPr>
            <a:r>
              <a:rPr lang="en-US" dirty="0"/>
              <a:t>Three classes of users</a:t>
            </a:r>
          </a:p>
          <a:p>
            <a:pPr>
              <a:spcBef>
                <a:spcPct val="10000"/>
              </a:spcBef>
              <a:buNone/>
              <a:tabLst>
                <a:tab pos="1833563" algn="l"/>
                <a:tab pos="4459288" algn="l"/>
                <a:tab pos="5195888" algn="l"/>
                <a:tab pos="5888038" algn="l"/>
              </a:tabLst>
            </a:pPr>
            <a:r>
              <a:rPr lang="en-US" dirty="0"/>
              <a:t>					RWX</a:t>
            </a:r>
          </a:p>
          <a:p>
            <a:pPr>
              <a:spcBef>
                <a:spcPct val="10000"/>
              </a:spcBef>
              <a:buNone/>
              <a:tabLst>
                <a:tab pos="1833563" algn="l"/>
                <a:tab pos="4459288" algn="l"/>
                <a:tab pos="5195888" algn="l"/>
                <a:tab pos="5888038" algn="l"/>
              </a:tabLst>
            </a:pPr>
            <a:r>
              <a:rPr lang="en-US" dirty="0"/>
              <a:t>		a) owner access 	7	</a:t>
            </a:r>
            <a:r>
              <a:rPr lang="en-US" dirty="0">
                <a:sym typeface="Symbol" pitchFamily="18" charset="2"/>
              </a:rPr>
              <a:t>	1 1 1</a:t>
            </a:r>
            <a:br>
              <a:rPr lang="en-US" dirty="0">
                <a:sym typeface="Symbol" pitchFamily="18" charset="2"/>
              </a:rPr>
            </a:br>
            <a:r>
              <a:rPr lang="en-US" dirty="0">
                <a:sym typeface="Symbol" pitchFamily="18" charset="2"/>
              </a:rPr>
              <a:t>				RWX</a:t>
            </a:r>
          </a:p>
          <a:p>
            <a:pPr>
              <a:spcBef>
                <a:spcPct val="10000"/>
              </a:spcBef>
              <a:buNone/>
              <a:tabLst>
                <a:tab pos="1833563" algn="l"/>
                <a:tab pos="4459288" algn="l"/>
                <a:tab pos="5195888" algn="l"/>
                <a:tab pos="5888038" algn="l"/>
              </a:tabLst>
            </a:pPr>
            <a:r>
              <a:rPr lang="en-US" dirty="0">
                <a:sym typeface="Symbol" pitchFamily="18" charset="2"/>
              </a:rPr>
              <a:t>		b) groups access 	6	 	1 1 0</a:t>
            </a:r>
          </a:p>
          <a:p>
            <a:pPr>
              <a:spcBef>
                <a:spcPct val="10000"/>
              </a:spcBef>
              <a:buNone/>
              <a:tabLst>
                <a:tab pos="1833563" algn="l"/>
                <a:tab pos="4459288" algn="l"/>
                <a:tab pos="5195888" algn="l"/>
                <a:tab pos="5888038" algn="l"/>
              </a:tabLst>
            </a:pPr>
            <a:r>
              <a:rPr lang="en-US" dirty="0">
                <a:sym typeface="Symbol" pitchFamily="18" charset="2"/>
              </a:rPr>
              <a:t>					RWX</a:t>
            </a:r>
          </a:p>
          <a:p>
            <a:pPr>
              <a:spcBef>
                <a:spcPct val="10000"/>
              </a:spcBef>
              <a:buNone/>
              <a:tabLst>
                <a:tab pos="1833563" algn="l"/>
                <a:tab pos="4459288" algn="l"/>
                <a:tab pos="5195888" algn="l"/>
                <a:tab pos="5888038" algn="l"/>
              </a:tabLst>
            </a:pPr>
            <a:r>
              <a:rPr lang="en-US" dirty="0">
                <a:sym typeface="Symbol" pitchFamily="18" charset="2"/>
              </a:rPr>
              <a:t>		c) public access	1	 	0 0 1</a:t>
            </a:r>
          </a:p>
          <a:p>
            <a:pPr>
              <a:tabLst>
                <a:tab pos="1833563" algn="l"/>
                <a:tab pos="4459288" algn="l"/>
                <a:tab pos="5195888" algn="l"/>
                <a:tab pos="5888038" algn="l"/>
              </a:tabLst>
            </a:pPr>
            <a:r>
              <a:rPr lang="en-US" dirty="0">
                <a:sym typeface="Symbol" pitchFamily="18" charset="2"/>
              </a:rPr>
              <a:t>Ask manager to create a group (unique name), say G, and add some users to the group.</a:t>
            </a:r>
          </a:p>
          <a:p>
            <a:pPr>
              <a:tabLst>
                <a:tab pos="1833563" algn="l"/>
                <a:tab pos="4459288" algn="l"/>
                <a:tab pos="5195888" algn="l"/>
                <a:tab pos="5888038" algn="l"/>
              </a:tabLst>
            </a:pPr>
            <a:r>
              <a:rPr lang="en-US" dirty="0">
                <a:sym typeface="Symbol" pitchFamily="18" charset="2"/>
              </a:rPr>
              <a:t>For a particular file (say </a:t>
            </a:r>
            <a:r>
              <a:rPr lang="en-US" i="1" dirty="0">
                <a:sym typeface="Symbol" pitchFamily="18" charset="2"/>
              </a:rPr>
              <a:t>game</a:t>
            </a:r>
            <a:r>
              <a:rPr lang="en-US" dirty="0">
                <a:sym typeface="Symbol" pitchFamily="18" charset="2"/>
              </a:rPr>
              <a:t>) or subdirectory, define an appropriate access.</a:t>
            </a:r>
          </a:p>
          <a:p>
            <a:endParaRPr lang="en-US" dirty="0"/>
          </a:p>
        </p:txBody>
      </p:sp>
    </p:spTree>
    <p:extLst>
      <p:ext uri="{BB962C8B-B14F-4D97-AF65-F5344CB8AC3E}">
        <p14:creationId xmlns:p14="http://schemas.microsoft.com/office/powerpoint/2010/main" val="16505288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548322"/>
          </a:xfrm>
        </p:spPr>
        <p:txBody>
          <a:bodyPr>
            <a:normAutofit fontScale="90000"/>
          </a:bodyPr>
          <a:lstStyle/>
          <a:p>
            <a:endParaRPr lang="en-IN" dirty="0"/>
          </a:p>
        </p:txBody>
      </p:sp>
      <p:pic>
        <p:nvPicPr>
          <p:cNvPr id="21506" name="Picture 2" descr="C:\Users\HP\Desktop\ls-command3.jpg"/>
          <p:cNvPicPr>
            <a:picLocks noGrp="1" noChangeAspect="1" noChangeArrowheads="1"/>
          </p:cNvPicPr>
          <p:nvPr>
            <p:ph sz="quarter" idx="1"/>
          </p:nvPr>
        </p:nvPicPr>
        <p:blipFill>
          <a:blip r:embed="rId2" cstate="print"/>
          <a:srcRect/>
          <a:stretch>
            <a:fillRect/>
          </a:stretch>
        </p:blipFill>
        <p:spPr bwMode="auto">
          <a:xfrm>
            <a:off x="822959" y="1201783"/>
            <a:ext cx="10110651" cy="4428308"/>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 and protection</a:t>
            </a:r>
          </a:p>
        </p:txBody>
      </p:sp>
      <p:grpSp>
        <p:nvGrpSpPr>
          <p:cNvPr id="3" name="Group 3"/>
          <p:cNvGrpSpPr/>
          <p:nvPr/>
        </p:nvGrpSpPr>
        <p:grpSpPr>
          <a:xfrm>
            <a:off x="2895603" y="1852183"/>
            <a:ext cx="5639954" cy="2062939"/>
            <a:chOff x="3492378" y="4885897"/>
            <a:chExt cx="1876972" cy="762857"/>
          </a:xfrm>
        </p:grpSpPr>
        <p:sp>
          <p:nvSpPr>
            <p:cNvPr id="5" name="Text Box 4"/>
            <p:cNvSpPr txBox="1">
              <a:spLocks noChangeArrowheads="1"/>
            </p:cNvSpPr>
            <p:nvPr/>
          </p:nvSpPr>
          <p:spPr bwMode="auto">
            <a:xfrm>
              <a:off x="3492378" y="4892807"/>
              <a:ext cx="328858"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owner</a:t>
              </a:r>
            </a:p>
          </p:txBody>
        </p:sp>
        <p:sp>
          <p:nvSpPr>
            <p:cNvPr id="6" name="Text Box 5"/>
            <p:cNvSpPr txBox="1">
              <a:spLocks noChangeArrowheads="1"/>
            </p:cNvSpPr>
            <p:nvPr/>
          </p:nvSpPr>
          <p:spPr bwMode="auto">
            <a:xfrm>
              <a:off x="4259263" y="4926450"/>
              <a:ext cx="305214"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group</a:t>
              </a:r>
            </a:p>
          </p:txBody>
        </p:sp>
        <p:sp>
          <p:nvSpPr>
            <p:cNvPr id="7" name="Text Box 6"/>
            <p:cNvSpPr txBox="1">
              <a:spLocks noChangeArrowheads="1"/>
            </p:cNvSpPr>
            <p:nvPr/>
          </p:nvSpPr>
          <p:spPr bwMode="auto">
            <a:xfrm>
              <a:off x="5056092" y="4885897"/>
              <a:ext cx="313258"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public</a:t>
              </a:r>
            </a:p>
          </p:txBody>
        </p:sp>
        <p:sp>
          <p:nvSpPr>
            <p:cNvPr id="8" name="Text Box 7"/>
            <p:cNvSpPr txBox="1">
              <a:spLocks noChangeArrowheads="1"/>
            </p:cNvSpPr>
            <p:nvPr/>
          </p:nvSpPr>
          <p:spPr bwMode="auto">
            <a:xfrm>
              <a:off x="3520269" y="5427722"/>
              <a:ext cx="347935"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chmod</a:t>
              </a:r>
            </a:p>
          </p:txBody>
        </p:sp>
        <p:sp>
          <p:nvSpPr>
            <p:cNvPr id="9" name="Text Box 8"/>
            <p:cNvSpPr txBox="1">
              <a:spLocks noChangeArrowheads="1"/>
            </p:cNvSpPr>
            <p:nvPr/>
          </p:nvSpPr>
          <p:spPr bwMode="auto">
            <a:xfrm>
              <a:off x="4275931" y="5435171"/>
              <a:ext cx="216699"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761</a:t>
              </a:r>
            </a:p>
          </p:txBody>
        </p:sp>
        <p:sp>
          <p:nvSpPr>
            <p:cNvPr id="10" name="Text Box 9"/>
            <p:cNvSpPr txBox="1">
              <a:spLocks noChangeArrowheads="1"/>
            </p:cNvSpPr>
            <p:nvPr/>
          </p:nvSpPr>
          <p:spPr bwMode="auto">
            <a:xfrm>
              <a:off x="4782248" y="5478034"/>
              <a:ext cx="289487"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a:t>game</a:t>
              </a:r>
            </a:p>
          </p:txBody>
        </p:sp>
        <p:sp>
          <p:nvSpPr>
            <p:cNvPr id="11" name="Line 10"/>
            <p:cNvSpPr>
              <a:spLocks noChangeShapeType="1"/>
            </p:cNvSpPr>
            <p:nvPr/>
          </p:nvSpPr>
          <p:spPr bwMode="auto">
            <a:xfrm>
              <a:off x="3736975" y="5065713"/>
              <a:ext cx="461963" cy="331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Line 11"/>
            <p:cNvSpPr>
              <a:spLocks noChangeShapeType="1"/>
            </p:cNvSpPr>
            <p:nvPr/>
          </p:nvSpPr>
          <p:spPr bwMode="auto">
            <a:xfrm>
              <a:off x="4343400" y="5108575"/>
              <a:ext cx="0"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Line 12"/>
            <p:cNvSpPr>
              <a:spLocks noChangeShapeType="1"/>
            </p:cNvSpPr>
            <p:nvPr/>
          </p:nvSpPr>
          <p:spPr bwMode="auto">
            <a:xfrm flipH="1">
              <a:off x="4494213" y="5080000"/>
              <a:ext cx="600075" cy="346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
        <p:nvSpPr>
          <p:cNvPr id="14" name="TextBox 13"/>
          <p:cNvSpPr txBox="1"/>
          <p:nvPr/>
        </p:nvSpPr>
        <p:spPr>
          <a:xfrm>
            <a:off x="2514601" y="4876801"/>
            <a:ext cx="6820773" cy="1384995"/>
          </a:xfrm>
          <a:prstGeom prst="rect">
            <a:avLst/>
          </a:prstGeom>
          <a:noFill/>
        </p:spPr>
        <p:txBody>
          <a:bodyPr wrap="square" rtlCol="0">
            <a:spAutoFit/>
          </a:bodyPr>
          <a:lstStyle/>
          <a:p>
            <a:pPr marL="228600" indent="-228600">
              <a:spcBef>
                <a:spcPct val="50000"/>
              </a:spcBef>
              <a:buSzPct val="140000"/>
              <a:buFontTx/>
              <a:buChar char="•"/>
              <a:tabLst>
                <a:tab pos="1833563" algn="l"/>
                <a:tab pos="4459288" algn="l"/>
                <a:tab pos="5195888" algn="l"/>
                <a:tab pos="5888038" algn="l"/>
              </a:tabLst>
            </a:pPr>
            <a:r>
              <a:rPr lang="en-US" sz="2400" dirty="0">
                <a:sym typeface="Symbol" pitchFamily="18" charset="2"/>
              </a:rPr>
              <a:t>Attach a group to a file</a:t>
            </a:r>
          </a:p>
          <a:p>
            <a:pPr marL="228600" indent="-228600">
              <a:spcBef>
                <a:spcPct val="50000"/>
              </a:spcBef>
              <a:buSzPct val="140000"/>
              <a:tabLst>
                <a:tab pos="1833563" algn="l"/>
                <a:tab pos="4459288" algn="l"/>
                <a:tab pos="5195888" algn="l"/>
                <a:tab pos="5888038" algn="l"/>
              </a:tabLst>
            </a:pPr>
            <a:r>
              <a:rPr lang="en-US" sz="2400" dirty="0">
                <a:sym typeface="Symbol" pitchFamily="18" charset="2"/>
              </a:rPr>
              <a:t>          </a:t>
            </a:r>
            <a:r>
              <a:rPr lang="en-US" sz="2400" b="1" dirty="0">
                <a:sym typeface="Symbol" pitchFamily="18" charset="2"/>
              </a:rPr>
              <a:t>chgrp</a:t>
            </a:r>
            <a:r>
              <a:rPr lang="en-US" sz="2400" dirty="0">
                <a:sym typeface="Symbol" pitchFamily="18" charset="2"/>
              </a:rPr>
              <a:t>     </a:t>
            </a:r>
            <a:r>
              <a:rPr lang="en-US" sz="2400" i="1" dirty="0">
                <a:sym typeface="Symbol" pitchFamily="18" charset="2"/>
              </a:rPr>
              <a:t>G    game</a:t>
            </a:r>
          </a:p>
          <a:p>
            <a:endParaRPr lang="en-US" sz="2400" dirty="0"/>
          </a:p>
        </p:txBody>
      </p:sp>
    </p:spTree>
    <p:extLst>
      <p:ext uri="{BB962C8B-B14F-4D97-AF65-F5344CB8AC3E}">
        <p14:creationId xmlns:p14="http://schemas.microsoft.com/office/powerpoint/2010/main" val="3002807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allocation methods</a:t>
            </a:r>
          </a:p>
        </p:txBody>
      </p:sp>
      <p:sp>
        <p:nvSpPr>
          <p:cNvPr id="3" name="Content Placeholder 2"/>
          <p:cNvSpPr>
            <a:spLocks noGrp="1"/>
          </p:cNvSpPr>
          <p:nvPr>
            <p:ph sz="quarter" idx="1"/>
          </p:nvPr>
        </p:nvSpPr>
        <p:spPr>
          <a:xfrm>
            <a:off x="838200" y="1600200"/>
            <a:ext cx="10515600" cy="4873752"/>
          </a:xfrm>
        </p:spPr>
        <p:txBody>
          <a:bodyPr>
            <a:normAutofit/>
          </a:bodyPr>
          <a:lstStyle/>
          <a:p>
            <a:pPr lvl="0" algn="just">
              <a:lnSpc>
                <a:spcPct val="100000"/>
              </a:lnSpc>
            </a:pPr>
            <a:r>
              <a:rPr lang="en-US" sz="2400" dirty="0"/>
              <a:t>Many files are stored on the same storage device.</a:t>
            </a:r>
          </a:p>
          <a:p>
            <a:pPr lvl="0" algn="just">
              <a:lnSpc>
                <a:spcPct val="100000"/>
              </a:lnSpc>
            </a:pPr>
            <a:r>
              <a:rPr lang="en-US" sz="2400" dirty="0"/>
              <a:t>Allocation of file means allocate the space for store the file on the disk.</a:t>
            </a:r>
          </a:p>
          <a:p>
            <a:pPr lvl="0" algn="just">
              <a:lnSpc>
                <a:spcPct val="100000"/>
              </a:lnSpc>
            </a:pPr>
            <a:r>
              <a:rPr lang="en-US" sz="2400" dirty="0"/>
              <a:t>Files are stored in free blocks of disk. each block size is 512 bytes.</a:t>
            </a:r>
          </a:p>
          <a:p>
            <a:pPr lvl="0" algn="just">
              <a:lnSpc>
                <a:spcPct val="100000"/>
              </a:lnSpc>
            </a:pPr>
            <a:r>
              <a:rPr lang="en-US" sz="2400" dirty="0"/>
              <a:t>There are three methods are used to allocate the space for file on disk.</a:t>
            </a:r>
          </a:p>
          <a:p>
            <a:pPr lvl="0" algn="just">
              <a:lnSpc>
                <a:spcPct val="100000"/>
              </a:lnSpc>
            </a:pPr>
            <a:r>
              <a:rPr lang="en-US" sz="2400" dirty="0"/>
              <a:t>There are various allocation method</a:t>
            </a:r>
          </a:p>
          <a:p>
            <a:pPr lvl="1" algn="just">
              <a:lnSpc>
                <a:spcPct val="100000"/>
              </a:lnSpc>
            </a:pPr>
            <a:r>
              <a:rPr lang="en-US" dirty="0"/>
              <a:t>Contiguous allocation method</a:t>
            </a:r>
          </a:p>
          <a:p>
            <a:pPr lvl="1" algn="just">
              <a:lnSpc>
                <a:spcPct val="100000"/>
              </a:lnSpc>
            </a:pPr>
            <a:r>
              <a:rPr lang="en-US" dirty="0"/>
              <a:t>Linked allocation method</a:t>
            </a:r>
          </a:p>
          <a:p>
            <a:pPr lvl="1" algn="just">
              <a:lnSpc>
                <a:spcPct val="100000"/>
              </a:lnSpc>
            </a:pPr>
            <a:r>
              <a:rPr lang="en-US" dirty="0"/>
              <a:t>Indexed allocation method</a:t>
            </a:r>
          </a:p>
          <a:p>
            <a:pPr lvl="1" algn="just">
              <a:lnSpc>
                <a:spcPct val="150000"/>
              </a:lnSpc>
            </a:pPr>
            <a:endParaRPr lang="en-US" sz="1700" dirty="0"/>
          </a:p>
          <a:p>
            <a:pPr algn="just"/>
            <a:endParaRPr lang="en-US" sz="2000" dirty="0"/>
          </a:p>
        </p:txBody>
      </p:sp>
    </p:spTree>
    <p:extLst>
      <p:ext uri="{BB962C8B-B14F-4D97-AF65-F5344CB8AC3E}">
        <p14:creationId xmlns:p14="http://schemas.microsoft.com/office/powerpoint/2010/main" val="6099224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Contiguous allocation method</a:t>
            </a:r>
          </a:p>
        </p:txBody>
      </p:sp>
      <p:sp>
        <p:nvSpPr>
          <p:cNvPr id="3" name="Content Placeholder 2"/>
          <p:cNvSpPr>
            <a:spLocks noGrp="1"/>
          </p:cNvSpPr>
          <p:nvPr>
            <p:ph sz="quarter" idx="1"/>
          </p:nvPr>
        </p:nvSpPr>
        <p:spPr>
          <a:xfrm>
            <a:off x="838200" y="1600200"/>
            <a:ext cx="10515600" cy="4873752"/>
          </a:xfrm>
        </p:spPr>
        <p:txBody>
          <a:bodyPr>
            <a:normAutofit fontScale="92500" lnSpcReduction="20000"/>
          </a:bodyPr>
          <a:lstStyle/>
          <a:p>
            <a:pPr algn="just">
              <a:lnSpc>
                <a:spcPct val="120000"/>
              </a:lnSpc>
            </a:pPr>
            <a:r>
              <a:rPr lang="en-US" sz="2400" dirty="0"/>
              <a:t>In this method, contiguously blocks are allocated  to the file on disk.</a:t>
            </a:r>
          </a:p>
          <a:p>
            <a:pPr algn="just">
              <a:lnSpc>
                <a:spcPct val="120000"/>
              </a:lnSpc>
            </a:pPr>
            <a:r>
              <a:rPr lang="en-US" dirty="0"/>
              <a:t>The first block is generated randomly so the block can be anywhere in memory</a:t>
            </a:r>
            <a:endParaRPr lang="en-US" sz="2400" dirty="0"/>
          </a:p>
          <a:p>
            <a:pPr lvl="0" algn="just">
              <a:lnSpc>
                <a:spcPct val="120000"/>
              </a:lnSpc>
            </a:pPr>
            <a:r>
              <a:rPr lang="en-US" sz="2400" dirty="0"/>
              <a:t>Contiguous Allocation of file define by block address and length( total number  of  block)</a:t>
            </a:r>
          </a:p>
          <a:p>
            <a:pPr lvl="0" algn="just">
              <a:lnSpc>
                <a:spcPct val="120000"/>
              </a:lnSpc>
            </a:pPr>
            <a:r>
              <a:rPr lang="en-US" sz="2400" dirty="0"/>
              <a:t>Suppose a bspp file, need 3 blocks on disk. In figure file bspp is allocated at block number 5 ,6 and 7, so its starting block will be 5, and length is 3, because 3 blocks are allocated .</a:t>
            </a:r>
          </a:p>
          <a:p>
            <a:pPr lvl="0" algn="just">
              <a:lnSpc>
                <a:spcPct val="120000"/>
              </a:lnSpc>
            </a:pPr>
            <a:r>
              <a:rPr lang="en-US" sz="2400" dirty="0"/>
              <a:t>Entry in directory for file bspp will be  :</a:t>
            </a:r>
          </a:p>
          <a:p>
            <a:pPr marL="0" indent="0" algn="just">
              <a:lnSpc>
                <a:spcPct val="120000"/>
              </a:lnSpc>
              <a:buNone/>
            </a:pPr>
            <a:r>
              <a:rPr lang="en-US" sz="2400" dirty="0"/>
              <a:t> </a:t>
            </a:r>
          </a:p>
          <a:p>
            <a:pPr marL="0" indent="0" algn="just">
              <a:lnSpc>
                <a:spcPct val="120000"/>
              </a:lnSpc>
              <a:buNone/>
            </a:pPr>
            <a:r>
              <a:rPr lang="en-US" sz="2400" dirty="0"/>
              <a:t>       File 		Start			length</a:t>
            </a:r>
          </a:p>
          <a:p>
            <a:pPr marL="0" indent="0" algn="just">
              <a:lnSpc>
                <a:spcPct val="120000"/>
              </a:lnSpc>
              <a:buNone/>
            </a:pPr>
            <a:r>
              <a:rPr lang="en-US" sz="2400" dirty="0"/>
              <a:t>      bspp		   5	             	3</a:t>
            </a:r>
          </a:p>
          <a:p>
            <a:pPr lvl="0" algn="just">
              <a:lnSpc>
                <a:spcPct val="150000"/>
              </a:lnSpc>
            </a:pPr>
            <a:endParaRPr lang="en-US" dirty="0"/>
          </a:p>
          <a:p>
            <a:endParaRPr lang="en-US" dirty="0"/>
          </a:p>
        </p:txBody>
      </p:sp>
    </p:spTree>
    <p:extLst>
      <p:ext uri="{BB962C8B-B14F-4D97-AF65-F5344CB8AC3E}">
        <p14:creationId xmlns:p14="http://schemas.microsoft.com/office/powerpoint/2010/main" val="12472740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Contiguous allocation method</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133600" y="1752601"/>
            <a:ext cx="7620000" cy="4571999"/>
          </a:xfrm>
        </p:spPr>
      </p:pic>
    </p:spTree>
    <p:extLst>
      <p:ext uri="{BB962C8B-B14F-4D97-AF65-F5344CB8AC3E}">
        <p14:creationId xmlns:p14="http://schemas.microsoft.com/office/powerpoint/2010/main" val="3008552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8299</TotalTime>
  <Words>8136</Words>
  <Application>Microsoft Office PowerPoint</Application>
  <PresentationFormat>Widescreen</PresentationFormat>
  <Paragraphs>708</Paragraphs>
  <Slides>135</Slides>
  <Notes>1</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135</vt:i4>
      </vt:variant>
    </vt:vector>
  </HeadingPairs>
  <TitlesOfParts>
    <vt:vector size="146" baseType="lpstr">
      <vt:lpstr>Arial</vt:lpstr>
      <vt:lpstr>Calibri</vt:lpstr>
      <vt:lpstr>Candara</vt:lpstr>
      <vt:lpstr>Century Schoolbook</vt:lpstr>
      <vt:lpstr>Courier New</vt:lpstr>
      <vt:lpstr>Helvetica</vt:lpstr>
      <vt:lpstr>Times New Roman</vt:lpstr>
      <vt:lpstr>Wingdings</vt:lpstr>
      <vt:lpstr>Wingdings 2</vt:lpstr>
      <vt:lpstr>Oriel</vt:lpstr>
      <vt:lpstr>Document</vt:lpstr>
      <vt:lpstr>Chapter 6 I/O Systems, File &amp; DISK Management    </vt:lpstr>
      <vt:lpstr>Syllabus</vt:lpstr>
      <vt:lpstr>PowerPoint Presentation</vt:lpstr>
      <vt:lpstr>I/O DEVICE</vt:lpstr>
      <vt:lpstr>Block Device</vt:lpstr>
      <vt:lpstr>Character Device</vt:lpstr>
      <vt:lpstr>Device Controller</vt:lpstr>
      <vt:lpstr>Device controller</vt:lpstr>
      <vt:lpstr>PowerPoint Presentation</vt:lpstr>
      <vt:lpstr>Examples of Device Controller</vt:lpstr>
      <vt:lpstr>Memory Mapped I/O</vt:lpstr>
      <vt:lpstr>PowerPoint Presentation</vt:lpstr>
      <vt:lpstr>PowerPoint Presentation</vt:lpstr>
      <vt:lpstr>DMA (Direct Memory Access)</vt:lpstr>
      <vt:lpstr>PowerPoint Presentation</vt:lpstr>
      <vt:lpstr>Direct Memory Access</vt:lpstr>
      <vt:lpstr>Block diagram of DMA</vt:lpstr>
      <vt:lpstr>Working of DMA</vt:lpstr>
      <vt:lpstr>Working of DMA</vt:lpstr>
      <vt:lpstr>DMA working</vt:lpstr>
      <vt:lpstr>DMA is operated under 3 modes</vt:lpstr>
      <vt:lpstr>DMA working modes</vt:lpstr>
      <vt:lpstr>PowerPoint Presentation</vt:lpstr>
      <vt:lpstr>Polling vs Interrupts I/O </vt:lpstr>
      <vt:lpstr>PowerPoint Presentation</vt:lpstr>
      <vt:lpstr>Sharable vs. Dedicated device</vt:lpstr>
      <vt:lpstr>PowerPoint Presentation</vt:lpstr>
      <vt:lpstr>Goals of I/O software</vt:lpstr>
      <vt:lpstr>Goals of I/O software</vt:lpstr>
      <vt:lpstr>Interrupt </vt:lpstr>
      <vt:lpstr>Interrupt Handler</vt:lpstr>
      <vt:lpstr>PowerPoint Presentation</vt:lpstr>
      <vt:lpstr>Interrupt flag/pin</vt:lpstr>
      <vt:lpstr>Interrupt</vt:lpstr>
      <vt:lpstr>Interrupt handling</vt:lpstr>
      <vt:lpstr>Interrupt handling</vt:lpstr>
      <vt:lpstr>Interrupt handling</vt:lpstr>
      <vt:lpstr>Device Drivers</vt:lpstr>
      <vt:lpstr>Device driver</vt:lpstr>
      <vt:lpstr>Device driver</vt:lpstr>
      <vt:lpstr>Purpose of device drivers</vt:lpstr>
      <vt:lpstr>Device driver has two parts</vt:lpstr>
      <vt:lpstr>General classification of device driver</vt:lpstr>
      <vt:lpstr>Device independent I/O software</vt:lpstr>
      <vt:lpstr>buffering</vt:lpstr>
      <vt:lpstr>Types of I/O buffering schemes</vt:lpstr>
      <vt:lpstr>File Management</vt:lpstr>
      <vt:lpstr>Basic File Concept</vt:lpstr>
      <vt:lpstr>File naming</vt:lpstr>
      <vt:lpstr>File types – Name, extension</vt:lpstr>
      <vt:lpstr>Types of file (According to internal structure of a file)</vt:lpstr>
      <vt:lpstr>File types</vt:lpstr>
      <vt:lpstr>Ordinary file</vt:lpstr>
      <vt:lpstr>Directory file</vt:lpstr>
      <vt:lpstr>Device file</vt:lpstr>
      <vt:lpstr>File attributes</vt:lpstr>
      <vt:lpstr>File operations</vt:lpstr>
      <vt:lpstr>File structure</vt:lpstr>
      <vt:lpstr>File Structure</vt:lpstr>
      <vt:lpstr>Layered File System</vt:lpstr>
      <vt:lpstr>File access methods</vt:lpstr>
      <vt:lpstr>Access Methods</vt:lpstr>
      <vt:lpstr>Sequential access method</vt:lpstr>
      <vt:lpstr>Disadvantages of sequential access method</vt:lpstr>
      <vt:lpstr>Index sequential method</vt:lpstr>
      <vt:lpstr>Direct access method</vt:lpstr>
      <vt:lpstr>PowerPoint Presentation</vt:lpstr>
      <vt:lpstr>Directory</vt:lpstr>
      <vt:lpstr>Directory</vt:lpstr>
      <vt:lpstr>Operation on directory</vt:lpstr>
      <vt:lpstr>PowerPoint Presentation</vt:lpstr>
      <vt:lpstr>Directory structure</vt:lpstr>
      <vt:lpstr>Single level directory</vt:lpstr>
      <vt:lpstr>Single level directory</vt:lpstr>
      <vt:lpstr>Two level directory</vt:lpstr>
      <vt:lpstr>Two level directory</vt:lpstr>
      <vt:lpstr>Two level directory</vt:lpstr>
      <vt:lpstr>Tree structure directory</vt:lpstr>
      <vt:lpstr>Tree directory structure</vt:lpstr>
      <vt:lpstr>Tree structured directory</vt:lpstr>
      <vt:lpstr>Problem of deletion into tree structure</vt:lpstr>
      <vt:lpstr>Acyclic graph structure</vt:lpstr>
      <vt:lpstr>Acyclic graph structure</vt:lpstr>
      <vt:lpstr>Acyclic graph structure</vt:lpstr>
      <vt:lpstr>General graph directory</vt:lpstr>
      <vt:lpstr>General graph structure</vt:lpstr>
      <vt:lpstr>General graph directory</vt:lpstr>
      <vt:lpstr>File sharing and protection</vt:lpstr>
      <vt:lpstr>File protection</vt:lpstr>
      <vt:lpstr> Protection of improper Access </vt:lpstr>
      <vt:lpstr> There are several operation may be controlled. </vt:lpstr>
      <vt:lpstr>Access list &amp; Groups: </vt:lpstr>
      <vt:lpstr>groups</vt:lpstr>
      <vt:lpstr>File sharing and protection</vt:lpstr>
      <vt:lpstr>PowerPoint Presentation</vt:lpstr>
      <vt:lpstr>File sharing and protection</vt:lpstr>
      <vt:lpstr>File allocation methods</vt:lpstr>
      <vt:lpstr>Contiguous allocation method</vt:lpstr>
      <vt:lpstr>Contiguous allocation method</vt:lpstr>
      <vt:lpstr>Contiguous allocation method</vt:lpstr>
      <vt:lpstr>PowerPoint Presentation</vt:lpstr>
      <vt:lpstr>Contiguous allocation method</vt:lpstr>
      <vt:lpstr>Linked allocation method</vt:lpstr>
      <vt:lpstr>Linked allocation method</vt:lpstr>
      <vt:lpstr>Linked allocation</vt:lpstr>
      <vt:lpstr>Linked allocation</vt:lpstr>
      <vt:lpstr>Indexed allocation</vt:lpstr>
      <vt:lpstr>Indexed allocation</vt:lpstr>
      <vt:lpstr>Indexed allocation</vt:lpstr>
      <vt:lpstr>Memory management / Free space management using Bitmap and Linked list</vt:lpstr>
      <vt:lpstr>Memory management by Bitmap</vt:lpstr>
      <vt:lpstr>Memory management by Linked list</vt:lpstr>
      <vt:lpstr>Memory management by Linked list</vt:lpstr>
      <vt:lpstr>Memory management by Linked List</vt:lpstr>
      <vt:lpstr>File System implementation</vt:lpstr>
      <vt:lpstr>On-disk structure for file implementation</vt:lpstr>
      <vt:lpstr>On-disk structure for file implementation</vt:lpstr>
      <vt:lpstr>Typical FCB is shown in figure </vt:lpstr>
      <vt:lpstr>In-Memory structure of file implementation</vt:lpstr>
      <vt:lpstr>In-Memory structure of file implementation</vt:lpstr>
      <vt:lpstr>Directory Implementation</vt:lpstr>
      <vt:lpstr>Directory implementation using linear list</vt:lpstr>
      <vt:lpstr>Directory implementation using linear list</vt:lpstr>
      <vt:lpstr>Directory implementation using hash table</vt:lpstr>
      <vt:lpstr>Directory implementation using hash table</vt:lpstr>
      <vt:lpstr>File system recovery</vt:lpstr>
      <vt:lpstr>File system recovery</vt:lpstr>
      <vt:lpstr>Backup and recovery</vt:lpstr>
      <vt:lpstr>Log structured file system</vt:lpstr>
      <vt:lpstr>Virtual file system</vt:lpstr>
      <vt:lpstr>Virtual file system</vt:lpstr>
      <vt:lpstr>File system performance</vt:lpstr>
      <vt:lpstr>Our objective to improve file system performance is to:</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Concurrency control</dc:title>
  <dc:creator>HP</dc:creator>
  <cp:lastModifiedBy>mahendra meena</cp:lastModifiedBy>
  <cp:revision>236</cp:revision>
  <dcterms:modified xsi:type="dcterms:W3CDTF">2022-02-26T09:48:59Z</dcterms:modified>
</cp:coreProperties>
</file>