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735763" cy="9869488"/>
  <p:embeddedFontLst>
    <p:embeddedFont>
      <p:font typeface="Century Schoolbook" panose="02040604050505020304" pitchFamily="18"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rh5I7isFTgMRhJnWbjhcUU5S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B93EFD-9B71-46CE-8A15-46C6D6926F52}">
  <a:tblStyle styleId="{AAB93EFD-9B71-46CE-8A15-46C6D6926F52}" styleName="Table_0">
    <a:wholeTbl>
      <a:tcTxStyle b="off" i="off">
        <a:font>
          <a:latin typeface="Arial"/>
          <a:ea typeface="Arial"/>
          <a:cs typeface="Arial"/>
        </a:font>
        <a:schemeClr val="lt1"/>
      </a:tcTxStyle>
      <a:tcStyle>
        <a:tcBdr>
          <a:left>
            <a:ln w="9525" cap="flat" cmpd="sng">
              <a:solidFill>
                <a:srgbClr val="C0CCE1"/>
              </a:solidFill>
              <a:prstDash val="solid"/>
              <a:round/>
              <a:headEnd type="none" w="sm" len="sm"/>
              <a:tailEnd type="none" w="sm" len="sm"/>
            </a:ln>
          </a:left>
          <a:right>
            <a:ln w="9525" cap="flat" cmpd="sng">
              <a:solidFill>
                <a:srgbClr val="C0CCE1"/>
              </a:solidFill>
              <a:prstDash val="solid"/>
              <a:round/>
              <a:headEnd type="none" w="sm" len="sm"/>
              <a:tailEnd type="none" w="sm" len="sm"/>
            </a:ln>
          </a:right>
          <a:top>
            <a:ln w="9525" cap="flat" cmpd="sng">
              <a:solidFill>
                <a:srgbClr val="C0CCE1"/>
              </a:solidFill>
              <a:prstDash val="solid"/>
              <a:round/>
              <a:headEnd type="none" w="sm" len="sm"/>
              <a:tailEnd type="none" w="sm" len="sm"/>
            </a:ln>
          </a:top>
          <a:bottom>
            <a:ln w="9525" cap="flat" cmpd="sng">
              <a:solidFill>
                <a:srgbClr val="C0CCE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lt1">
              <a:alpha val="20000"/>
            </a:schemeClr>
          </a:solidFill>
        </a:fill>
      </a:tcStyle>
    </a:band1H>
    <a:band2H>
      <a:tcTxStyle/>
      <a:tcStyle>
        <a:tcBdr/>
      </a:tcStyle>
    </a:band2H>
    <a:band1V>
      <a:tcTxStyle/>
      <a:tcStyle>
        <a:tcBdr/>
        <a:fill>
          <a:solidFill>
            <a:schemeClr val="lt1">
              <a:alpha val="20000"/>
            </a:schemeClr>
          </a:solidFill>
        </a:fill>
      </a:tcStyle>
    </a:band1V>
    <a:band2V>
      <a:tcTxStyle/>
      <a:tcStyle>
        <a:tcBdr/>
      </a:tcStyle>
    </a:band2V>
    <a:lastCol>
      <a:tcTxStyle b="on" i="off"/>
      <a:tcStyle>
        <a:tcBdr>
          <a:left>
            <a:ln w="9525" cap="flat" cmpd="sng">
              <a:solidFill>
                <a:schemeClr val="lt1"/>
              </a:solidFill>
              <a:prstDash val="solid"/>
              <a:round/>
              <a:headEnd type="none" w="sm" len="sm"/>
              <a:tailEnd type="none" w="sm" len="sm"/>
            </a:ln>
          </a:left>
        </a:tcBdr>
      </a:tcStyle>
    </a:lastCol>
    <a:firstCol>
      <a:tcTxStyle b="on" i="off"/>
      <a:tcStyle>
        <a:tcBdr>
          <a:right>
            <a:ln w="9525" cap="flat" cmpd="sng">
              <a:solidFill>
                <a:schemeClr val="lt1"/>
              </a:solidFill>
              <a:prstDash val="solid"/>
              <a:round/>
              <a:headEnd type="none" w="sm" len="sm"/>
              <a:tailEnd type="none" w="sm" len="sm"/>
            </a:ln>
          </a:right>
        </a:tcBdr>
      </a:tcStyle>
    </a:firstCol>
    <a:lastRow>
      <a:tcTxStyle b="on" i="off"/>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TxStyle/>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TxStyle/>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i="off"/>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TxStyle/>
      <a:tcStyle>
        <a:tcBdr>
          <a:bottom>
            <a:ln w="9525" cap="flat" cmpd="sng">
              <a:solidFill>
                <a:srgbClr val="000000">
                  <a:alpha val="0"/>
                </a:srgbClr>
              </a:solidFill>
              <a:prstDash val="solid"/>
              <a:round/>
              <a:headEnd type="none" w="sm" len="sm"/>
              <a:tailEnd type="none" w="sm" len="sm"/>
            </a:ln>
          </a:bottom>
        </a:tcBdr>
      </a:tcStyle>
    </a:neCell>
    <a:nwCell>
      <a:tcTxStyle/>
      <a:tcStyle>
        <a:tcBdr/>
      </a:tcStyle>
    </a:nwCell>
  </a:tblStyle>
  <a:tblStyle styleId="{7368A45E-3B33-4D9C-9EEF-094AFEFF0E9B}"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51"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7825" cy="493713"/>
          </a:xfrm>
          <a:prstGeom prst="rect">
            <a:avLst/>
          </a:prstGeom>
          <a:noFill/>
          <a:ln>
            <a:noFill/>
          </a:ln>
        </p:spPr>
        <p:txBody>
          <a:bodyPr spcFirstLastPara="1" wrap="square" lIns="94325" tIns="47150" rIns="94325" bIns="47150" anchor="t"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2400" b="0" i="0" u="none" strike="noStrike" cap="none">
                <a:solidFill>
                  <a:srgbClr val="8CC63F"/>
                </a:solidFill>
                <a:latin typeface="Arial"/>
                <a:ea typeface="Arial"/>
                <a:cs typeface="Arial"/>
                <a:sym typeface="Arial"/>
              </a:defRPr>
            </a:lvl2pPr>
            <a:lvl3pPr marR="0" lvl="2" algn="ctr" rtl="0">
              <a:spcBef>
                <a:spcPts val="0"/>
              </a:spcBef>
              <a:spcAft>
                <a:spcPts val="0"/>
              </a:spcAft>
              <a:buSzPts val="1400"/>
              <a:buNone/>
              <a:defRPr sz="2400" b="0" i="0" u="none" strike="noStrike" cap="none">
                <a:solidFill>
                  <a:srgbClr val="8CC63F"/>
                </a:solidFill>
                <a:latin typeface="Arial"/>
                <a:ea typeface="Arial"/>
                <a:cs typeface="Arial"/>
                <a:sym typeface="Arial"/>
              </a:defRPr>
            </a:lvl3pPr>
            <a:lvl4pPr marR="0" lvl="3" algn="ctr" rtl="0">
              <a:spcBef>
                <a:spcPts val="0"/>
              </a:spcBef>
              <a:spcAft>
                <a:spcPts val="0"/>
              </a:spcAft>
              <a:buSzPts val="1400"/>
              <a:buNone/>
              <a:defRPr sz="2400" b="0" i="0" u="none" strike="noStrike" cap="none">
                <a:solidFill>
                  <a:srgbClr val="8CC63F"/>
                </a:solidFill>
                <a:latin typeface="Arial"/>
                <a:ea typeface="Arial"/>
                <a:cs typeface="Arial"/>
                <a:sym typeface="Arial"/>
              </a:defRPr>
            </a:lvl4pPr>
            <a:lvl5pPr marR="0" lvl="4" algn="ctr" rtl="0">
              <a:spcBef>
                <a:spcPts val="0"/>
              </a:spcBef>
              <a:spcAft>
                <a:spcPts val="0"/>
              </a:spcAft>
              <a:buSzPts val="1400"/>
              <a:buNone/>
              <a:defRPr sz="2400" b="0" i="0" u="none" strike="noStrike" cap="none">
                <a:solidFill>
                  <a:srgbClr val="8CC63F"/>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rgbClr val="8CC63F"/>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rgbClr val="8CC63F"/>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rgbClr val="8CC63F"/>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rgbClr val="8CC63F"/>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17938" y="0"/>
            <a:ext cx="2917825" cy="493713"/>
          </a:xfrm>
          <a:prstGeom prst="rect">
            <a:avLst/>
          </a:prstGeom>
          <a:noFill/>
          <a:ln>
            <a:noFill/>
          </a:ln>
        </p:spPr>
        <p:txBody>
          <a:bodyPr spcFirstLastPara="1" wrap="square" lIns="94325" tIns="47150" rIns="94325" bIns="47150" anchor="t"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2400" b="0" i="0" u="none" strike="noStrike" cap="none">
                <a:solidFill>
                  <a:srgbClr val="8CC63F"/>
                </a:solidFill>
                <a:latin typeface="Arial"/>
                <a:ea typeface="Arial"/>
                <a:cs typeface="Arial"/>
                <a:sym typeface="Arial"/>
              </a:defRPr>
            </a:lvl2pPr>
            <a:lvl3pPr marR="0" lvl="2" algn="ctr" rtl="0">
              <a:spcBef>
                <a:spcPts val="0"/>
              </a:spcBef>
              <a:spcAft>
                <a:spcPts val="0"/>
              </a:spcAft>
              <a:buSzPts val="1400"/>
              <a:buNone/>
              <a:defRPr sz="2400" b="0" i="0" u="none" strike="noStrike" cap="none">
                <a:solidFill>
                  <a:srgbClr val="8CC63F"/>
                </a:solidFill>
                <a:latin typeface="Arial"/>
                <a:ea typeface="Arial"/>
                <a:cs typeface="Arial"/>
                <a:sym typeface="Arial"/>
              </a:defRPr>
            </a:lvl3pPr>
            <a:lvl4pPr marR="0" lvl="3" algn="ctr" rtl="0">
              <a:spcBef>
                <a:spcPts val="0"/>
              </a:spcBef>
              <a:spcAft>
                <a:spcPts val="0"/>
              </a:spcAft>
              <a:buSzPts val="1400"/>
              <a:buNone/>
              <a:defRPr sz="2400" b="0" i="0" u="none" strike="noStrike" cap="none">
                <a:solidFill>
                  <a:srgbClr val="8CC63F"/>
                </a:solidFill>
                <a:latin typeface="Arial"/>
                <a:ea typeface="Arial"/>
                <a:cs typeface="Arial"/>
                <a:sym typeface="Arial"/>
              </a:defRPr>
            </a:lvl4pPr>
            <a:lvl5pPr marR="0" lvl="4" algn="ctr" rtl="0">
              <a:spcBef>
                <a:spcPts val="0"/>
              </a:spcBef>
              <a:spcAft>
                <a:spcPts val="0"/>
              </a:spcAft>
              <a:buSzPts val="1400"/>
              <a:buNone/>
              <a:defRPr sz="2400" b="0" i="0" u="none" strike="noStrike" cap="none">
                <a:solidFill>
                  <a:srgbClr val="8CC63F"/>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rgbClr val="8CC63F"/>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rgbClr val="8CC63F"/>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rgbClr val="8CC63F"/>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rgbClr val="8CC63F"/>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385763" y="4530725"/>
            <a:ext cx="5943600" cy="4776788"/>
          </a:xfrm>
          <a:prstGeom prst="rect">
            <a:avLst/>
          </a:prstGeom>
          <a:noFill/>
          <a:ln>
            <a:noFill/>
          </a:ln>
        </p:spPr>
        <p:txBody>
          <a:bodyPr spcFirstLastPara="1" wrap="square" lIns="94325" tIns="47150" rIns="94325" bIns="47150" anchor="t" anchorCtr="0">
            <a:noAutofit/>
          </a:bodyPr>
          <a:lstStyle>
            <a:lvl1pPr marL="457200" marR="0" lvl="0" indent="-317500" algn="l" rtl="0">
              <a:spcBef>
                <a:spcPts val="42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L="914400" marR="0" lvl="1" indent="-317500" algn="l" rtl="0">
              <a:spcBef>
                <a:spcPts val="42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spcBef>
                <a:spcPts val="42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spcBef>
                <a:spcPts val="42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spcBef>
                <a:spcPts val="42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5775"/>
            <a:ext cx="2917825" cy="493713"/>
          </a:xfrm>
          <a:prstGeom prst="rect">
            <a:avLst/>
          </a:prstGeom>
          <a:noFill/>
          <a:ln>
            <a:noFill/>
          </a:ln>
        </p:spPr>
        <p:txBody>
          <a:bodyPr spcFirstLastPara="1" wrap="square" lIns="94325" tIns="47150" rIns="94325" bIns="47150" anchor="b"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2400" b="0" i="0" u="none" strike="noStrike" cap="none">
                <a:solidFill>
                  <a:srgbClr val="8CC63F"/>
                </a:solidFill>
                <a:latin typeface="Arial"/>
                <a:ea typeface="Arial"/>
                <a:cs typeface="Arial"/>
                <a:sym typeface="Arial"/>
              </a:defRPr>
            </a:lvl2pPr>
            <a:lvl3pPr marR="0" lvl="2" algn="ctr" rtl="0">
              <a:spcBef>
                <a:spcPts val="0"/>
              </a:spcBef>
              <a:spcAft>
                <a:spcPts val="0"/>
              </a:spcAft>
              <a:buSzPts val="1400"/>
              <a:buNone/>
              <a:defRPr sz="2400" b="0" i="0" u="none" strike="noStrike" cap="none">
                <a:solidFill>
                  <a:srgbClr val="8CC63F"/>
                </a:solidFill>
                <a:latin typeface="Arial"/>
                <a:ea typeface="Arial"/>
                <a:cs typeface="Arial"/>
                <a:sym typeface="Arial"/>
              </a:defRPr>
            </a:lvl3pPr>
            <a:lvl4pPr marR="0" lvl="3" algn="ctr" rtl="0">
              <a:spcBef>
                <a:spcPts val="0"/>
              </a:spcBef>
              <a:spcAft>
                <a:spcPts val="0"/>
              </a:spcAft>
              <a:buSzPts val="1400"/>
              <a:buNone/>
              <a:defRPr sz="2400" b="0" i="0" u="none" strike="noStrike" cap="none">
                <a:solidFill>
                  <a:srgbClr val="8CC63F"/>
                </a:solidFill>
                <a:latin typeface="Arial"/>
                <a:ea typeface="Arial"/>
                <a:cs typeface="Arial"/>
                <a:sym typeface="Arial"/>
              </a:defRPr>
            </a:lvl4pPr>
            <a:lvl5pPr marR="0" lvl="4" algn="ctr" rtl="0">
              <a:spcBef>
                <a:spcPts val="0"/>
              </a:spcBef>
              <a:spcAft>
                <a:spcPts val="0"/>
              </a:spcAft>
              <a:buSzPts val="1400"/>
              <a:buNone/>
              <a:defRPr sz="2400" b="0" i="0" u="none" strike="noStrike" cap="none">
                <a:solidFill>
                  <a:srgbClr val="8CC63F"/>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rgbClr val="8CC63F"/>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rgbClr val="8CC63F"/>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rgbClr val="8CC63F"/>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rgbClr val="8CC63F"/>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17938" y="9375775"/>
            <a:ext cx="2917825" cy="493713"/>
          </a:xfrm>
          <a:prstGeom prst="rect">
            <a:avLst/>
          </a:prstGeom>
          <a:noFill/>
          <a:ln>
            <a:noFill/>
          </a:ln>
        </p:spPr>
        <p:txBody>
          <a:bodyPr spcFirstLastPara="1" wrap="square" lIns="94325" tIns="47150" rIns="94325" bIns="4715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35" name="Google Shape;35;p1: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96" name="Google Shape;96;p10: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1: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02" name="Google Shape;102;p11: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2: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08" name="Google Shape;108;p12: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3: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14" name="Google Shape;114;p13: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4: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21" name="Google Shape;121;p14: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5: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28" name="Google Shape;128;p15: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6: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35" name="Google Shape;135;p16: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7: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41" name="Google Shape;141;p17: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8: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49" name="Google Shape;149;p18: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9: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55" name="Google Shape;155;p19: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43" name="Google Shape;43;p2: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0: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62" name="Google Shape;162;p20: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1: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68" name="Google Shape;168;p21: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2: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74" name="Google Shape;174;p22: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3: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80" name="Google Shape;180;p23: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4: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87" name="Google Shape;187;p24: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5: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93" name="Google Shape;193;p25: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6: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199" name="Google Shape;199;p26: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7: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208" name="Google Shape;208;p27: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8: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215" name="Google Shape;215;p28: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9: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220" name="Google Shape;220;p29: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3: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49" name="Google Shape;49;p3: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0: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225" name="Google Shape;225;p30: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1: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236" name="Google Shape;236;p31: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2: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246" name="Google Shape;246;p32: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3: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257" name="Google Shape;257;p33: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4: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266" name="Google Shape;266;p34: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5: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279" name="Google Shape;279;p35: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6: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291" name="Google Shape;291;p36: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7: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309" name="Google Shape;309;p37: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4: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55" name="Google Shape;55;p4: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5: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61" name="Google Shape;61;p5: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6: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67" name="Google Shape;67;p6: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7: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74" name="Google Shape;74;p7: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8: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81" name="Google Shape;81;p8: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9:notes"/>
          <p:cNvSpPr txBox="1">
            <a:spLocks noGrp="1"/>
          </p:cNvSpPr>
          <p:nvPr>
            <p:ph type="body" idx="1"/>
          </p:nvPr>
        </p:nvSpPr>
        <p:spPr>
          <a:xfrm>
            <a:off x="385763" y="4530725"/>
            <a:ext cx="5943600" cy="4776788"/>
          </a:xfrm>
          <a:prstGeom prst="rect">
            <a:avLst/>
          </a:prstGeom>
        </p:spPr>
        <p:txBody>
          <a:bodyPr spcFirstLastPara="1" wrap="square" lIns="94325" tIns="47150" rIns="94325" bIns="47150" anchor="t" anchorCtr="0">
            <a:noAutofit/>
          </a:bodyPr>
          <a:lstStyle/>
          <a:p>
            <a:pPr marL="0" lvl="0" indent="0" algn="l" rtl="0">
              <a:spcBef>
                <a:spcPts val="420"/>
              </a:spcBef>
              <a:spcAft>
                <a:spcPts val="0"/>
              </a:spcAft>
              <a:buNone/>
            </a:pPr>
            <a:endParaRPr/>
          </a:p>
        </p:txBody>
      </p:sp>
      <p:sp>
        <p:nvSpPr>
          <p:cNvPr id="89" name="Google Shape;89;p9:notes"/>
          <p:cNvSpPr>
            <a:spLocks noGrp="1" noRot="1" noChangeAspect="1"/>
          </p:cNvSpPr>
          <p:nvPr>
            <p:ph type="sldImg" idx="2"/>
          </p:nvPr>
        </p:nvSpPr>
        <p:spPr>
          <a:xfrm>
            <a:off x="898525" y="739775"/>
            <a:ext cx="4935538"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455613" y="1004888"/>
            <a:ext cx="8255000" cy="658812"/>
          </a:xfrm>
          <a:prstGeom prst="rect">
            <a:avLst/>
          </a:prstGeom>
          <a:noFill/>
          <a:ln>
            <a:noFill/>
          </a:ln>
        </p:spPr>
        <p:txBody>
          <a:bodyPr spcFirstLastPara="1" wrap="square" lIns="0" tIns="0" rIns="0" bIns="0" anchor="t" anchorCtr="0">
            <a:noAutofit/>
          </a:bodyPr>
          <a:lstStyle>
            <a:lvl1pPr lvl="0" algn="l">
              <a:lnSpc>
                <a:spcPct val="144444"/>
              </a:lnSpc>
              <a:spcBef>
                <a:spcPts val="0"/>
              </a:spcBef>
              <a:spcAft>
                <a:spcPts val="0"/>
              </a:spcAft>
              <a:buSzPts val="1400"/>
              <a:buNone/>
              <a:defRPr/>
            </a:lvl1pPr>
            <a:lvl2pPr lvl="1" algn="l">
              <a:lnSpc>
                <a:spcPct val="144444"/>
              </a:lnSpc>
              <a:spcBef>
                <a:spcPts val="0"/>
              </a:spcBef>
              <a:spcAft>
                <a:spcPts val="0"/>
              </a:spcAft>
              <a:buSzPts val="1400"/>
              <a:buNone/>
              <a:defRPr/>
            </a:lvl2pPr>
            <a:lvl3pPr lvl="2" algn="l">
              <a:lnSpc>
                <a:spcPct val="144444"/>
              </a:lnSpc>
              <a:spcBef>
                <a:spcPts val="0"/>
              </a:spcBef>
              <a:spcAft>
                <a:spcPts val="0"/>
              </a:spcAft>
              <a:buSzPts val="1400"/>
              <a:buNone/>
              <a:defRPr/>
            </a:lvl3pPr>
            <a:lvl4pPr lvl="3" algn="l">
              <a:lnSpc>
                <a:spcPct val="144444"/>
              </a:lnSpc>
              <a:spcBef>
                <a:spcPts val="0"/>
              </a:spcBef>
              <a:spcAft>
                <a:spcPts val="0"/>
              </a:spcAft>
              <a:buSzPts val="1400"/>
              <a:buNone/>
              <a:defRPr/>
            </a:lvl4pPr>
            <a:lvl5pPr lvl="4" algn="l">
              <a:lnSpc>
                <a:spcPct val="144444"/>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0"/>
          <p:cNvSpPr txBox="1">
            <a:spLocks noGrp="1"/>
          </p:cNvSpPr>
          <p:nvPr>
            <p:ph type="title"/>
          </p:nvPr>
        </p:nvSpPr>
        <p:spPr>
          <a:xfrm>
            <a:off x="455613" y="1004888"/>
            <a:ext cx="8255000" cy="658812"/>
          </a:xfrm>
          <a:prstGeom prst="rect">
            <a:avLst/>
          </a:prstGeom>
          <a:noFill/>
          <a:ln>
            <a:noFill/>
          </a:ln>
        </p:spPr>
        <p:txBody>
          <a:bodyPr spcFirstLastPara="1" wrap="square" lIns="0" tIns="0" rIns="0" bIns="0" anchor="t" anchorCtr="0">
            <a:noAutofit/>
          </a:bodyPr>
          <a:lstStyle>
            <a:lvl1pPr lvl="0" algn="l">
              <a:lnSpc>
                <a:spcPct val="118181"/>
              </a:lnSpc>
              <a:spcBef>
                <a:spcPts val="0"/>
              </a:spcBef>
              <a:spcAft>
                <a:spcPts val="0"/>
              </a:spcAft>
              <a:buSzPts val="1400"/>
              <a:buNone/>
              <a:defRPr>
                <a:solidFill>
                  <a:srgbClr val="709E32"/>
                </a:solidFill>
              </a:defRPr>
            </a:lvl1pPr>
            <a:lvl2pPr lvl="1" algn="l">
              <a:lnSpc>
                <a:spcPct val="144444"/>
              </a:lnSpc>
              <a:spcBef>
                <a:spcPts val="0"/>
              </a:spcBef>
              <a:spcAft>
                <a:spcPts val="0"/>
              </a:spcAft>
              <a:buSzPts val="1400"/>
              <a:buNone/>
              <a:defRPr/>
            </a:lvl2pPr>
            <a:lvl3pPr lvl="2" algn="l">
              <a:lnSpc>
                <a:spcPct val="144444"/>
              </a:lnSpc>
              <a:spcBef>
                <a:spcPts val="0"/>
              </a:spcBef>
              <a:spcAft>
                <a:spcPts val="0"/>
              </a:spcAft>
              <a:buSzPts val="1400"/>
              <a:buNone/>
              <a:defRPr/>
            </a:lvl3pPr>
            <a:lvl4pPr lvl="3" algn="l">
              <a:lnSpc>
                <a:spcPct val="144444"/>
              </a:lnSpc>
              <a:spcBef>
                <a:spcPts val="0"/>
              </a:spcBef>
              <a:spcAft>
                <a:spcPts val="0"/>
              </a:spcAft>
              <a:buSzPts val="1400"/>
              <a:buNone/>
              <a:defRPr/>
            </a:lvl4pPr>
            <a:lvl5pPr lvl="4" algn="l">
              <a:lnSpc>
                <a:spcPct val="144444"/>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0"/>
          <p:cNvSpPr txBox="1">
            <a:spLocks noGrp="1"/>
          </p:cNvSpPr>
          <p:nvPr>
            <p:ph type="body" idx="1"/>
          </p:nvPr>
        </p:nvSpPr>
        <p:spPr>
          <a:xfrm>
            <a:off x="455613" y="1970088"/>
            <a:ext cx="8259762" cy="4022725"/>
          </a:xfrm>
          <a:prstGeom prst="rect">
            <a:avLst/>
          </a:prstGeom>
          <a:noFill/>
          <a:ln>
            <a:noFill/>
          </a:ln>
        </p:spPr>
        <p:txBody>
          <a:bodyPr spcFirstLastPara="1" wrap="square" lIns="0" tIns="0" rIns="0" bIns="0" anchor="t" anchorCtr="0">
            <a:noAutofit/>
          </a:bodyPr>
          <a:lstStyle>
            <a:lvl1pPr marL="457200" lvl="0" indent="-371475" algn="l">
              <a:spcBef>
                <a:spcPts val="900"/>
              </a:spcBef>
              <a:spcAft>
                <a:spcPts val="0"/>
              </a:spcAft>
              <a:buSzPts val="2250"/>
              <a:buChar char="•"/>
              <a:defRPr/>
            </a:lvl1pPr>
            <a:lvl2pPr marL="914400" lvl="1" indent="-371475" algn="l">
              <a:spcBef>
                <a:spcPts val="900"/>
              </a:spcBef>
              <a:spcAft>
                <a:spcPts val="0"/>
              </a:spcAft>
              <a:buSzPts val="2250"/>
              <a:buChar char="–"/>
              <a:defRPr/>
            </a:lvl2pPr>
            <a:lvl3pPr marL="1371600" lvl="2" indent="-371475" algn="l">
              <a:spcBef>
                <a:spcPts val="900"/>
              </a:spcBef>
              <a:spcAft>
                <a:spcPts val="0"/>
              </a:spcAft>
              <a:buSzPts val="2250"/>
              <a:buChar char="•"/>
              <a:defRPr/>
            </a:lvl3pPr>
            <a:lvl4pPr marL="1828800" lvl="3" indent="-371475" algn="l">
              <a:spcBef>
                <a:spcPts val="900"/>
              </a:spcBef>
              <a:spcAft>
                <a:spcPts val="0"/>
              </a:spcAft>
              <a:buSzPts val="2250"/>
              <a:buChar char="–"/>
              <a:defRPr/>
            </a:lvl4pPr>
            <a:lvl5pPr marL="2286000" lvl="4" indent="-371475" algn="l">
              <a:spcBef>
                <a:spcPts val="900"/>
              </a:spcBef>
              <a:spcAft>
                <a:spcPts val="0"/>
              </a:spcAft>
              <a:buSzPts val="2250"/>
              <a:buChar char="»"/>
              <a:defRPr/>
            </a:lvl5pPr>
            <a:lvl6pPr marL="2743200" lvl="5" indent="-371475" algn="l">
              <a:spcBef>
                <a:spcPts val="900"/>
              </a:spcBef>
              <a:spcAft>
                <a:spcPts val="0"/>
              </a:spcAft>
              <a:buSzPts val="2250"/>
              <a:buChar char="»"/>
              <a:defRPr/>
            </a:lvl6pPr>
            <a:lvl7pPr marL="3200400" lvl="6" indent="-371475" algn="l">
              <a:spcBef>
                <a:spcPts val="900"/>
              </a:spcBef>
              <a:spcAft>
                <a:spcPts val="0"/>
              </a:spcAft>
              <a:buSzPts val="2250"/>
              <a:buChar char="»"/>
              <a:defRPr/>
            </a:lvl7pPr>
            <a:lvl8pPr marL="3657600" lvl="7" indent="-371475" algn="l">
              <a:spcBef>
                <a:spcPts val="900"/>
              </a:spcBef>
              <a:spcAft>
                <a:spcPts val="0"/>
              </a:spcAft>
              <a:buSzPts val="2250"/>
              <a:buChar char="»"/>
              <a:defRPr/>
            </a:lvl8pPr>
            <a:lvl9pPr marL="4114800" lvl="8" indent="-371475" algn="l">
              <a:spcBef>
                <a:spcPts val="900"/>
              </a:spcBef>
              <a:spcAft>
                <a:spcPts val="0"/>
              </a:spcAft>
              <a:buSzPts val="225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Chart">
  <p:cSld name="Title, Text and Chart">
    <p:spTree>
      <p:nvGrpSpPr>
        <p:cNvPr id="1" name="Shape 21"/>
        <p:cNvGrpSpPr/>
        <p:nvPr/>
      </p:nvGrpSpPr>
      <p:grpSpPr>
        <a:xfrm>
          <a:off x="0" y="0"/>
          <a:ext cx="0" cy="0"/>
          <a:chOff x="0" y="0"/>
          <a:chExt cx="0" cy="0"/>
        </a:xfrm>
      </p:grpSpPr>
      <p:sp>
        <p:nvSpPr>
          <p:cNvPr id="22" name="Google Shape;22;p42"/>
          <p:cNvSpPr txBox="1">
            <a:spLocks noGrp="1"/>
          </p:cNvSpPr>
          <p:nvPr>
            <p:ph type="title"/>
          </p:nvPr>
        </p:nvSpPr>
        <p:spPr>
          <a:xfrm>
            <a:off x="455613" y="1004888"/>
            <a:ext cx="8255000" cy="658812"/>
          </a:xfrm>
          <a:prstGeom prst="rect">
            <a:avLst/>
          </a:prstGeom>
          <a:noFill/>
          <a:ln>
            <a:noFill/>
          </a:ln>
        </p:spPr>
        <p:txBody>
          <a:bodyPr spcFirstLastPara="1" wrap="square" lIns="0" tIns="0" rIns="0" bIns="0" anchor="t" anchorCtr="0">
            <a:noAutofit/>
          </a:bodyPr>
          <a:lstStyle>
            <a:lvl1pPr lvl="0" algn="l">
              <a:lnSpc>
                <a:spcPct val="144444"/>
              </a:lnSpc>
              <a:spcBef>
                <a:spcPts val="0"/>
              </a:spcBef>
              <a:spcAft>
                <a:spcPts val="0"/>
              </a:spcAft>
              <a:buSzPts val="1400"/>
              <a:buNone/>
              <a:defRPr/>
            </a:lvl1pPr>
            <a:lvl2pPr lvl="1" algn="l">
              <a:lnSpc>
                <a:spcPct val="144444"/>
              </a:lnSpc>
              <a:spcBef>
                <a:spcPts val="0"/>
              </a:spcBef>
              <a:spcAft>
                <a:spcPts val="0"/>
              </a:spcAft>
              <a:buSzPts val="1400"/>
              <a:buNone/>
              <a:defRPr/>
            </a:lvl2pPr>
            <a:lvl3pPr lvl="2" algn="l">
              <a:lnSpc>
                <a:spcPct val="144444"/>
              </a:lnSpc>
              <a:spcBef>
                <a:spcPts val="0"/>
              </a:spcBef>
              <a:spcAft>
                <a:spcPts val="0"/>
              </a:spcAft>
              <a:buSzPts val="1400"/>
              <a:buNone/>
              <a:defRPr/>
            </a:lvl3pPr>
            <a:lvl4pPr lvl="3" algn="l">
              <a:lnSpc>
                <a:spcPct val="144444"/>
              </a:lnSpc>
              <a:spcBef>
                <a:spcPts val="0"/>
              </a:spcBef>
              <a:spcAft>
                <a:spcPts val="0"/>
              </a:spcAft>
              <a:buSzPts val="1400"/>
              <a:buNone/>
              <a:defRPr/>
            </a:lvl4pPr>
            <a:lvl5pPr lvl="4" algn="l">
              <a:lnSpc>
                <a:spcPct val="144444"/>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2"/>
          <p:cNvSpPr txBox="1">
            <a:spLocks noGrp="1"/>
          </p:cNvSpPr>
          <p:nvPr>
            <p:ph type="body" idx="1"/>
          </p:nvPr>
        </p:nvSpPr>
        <p:spPr>
          <a:xfrm>
            <a:off x="455613" y="1970088"/>
            <a:ext cx="4052887" cy="4022725"/>
          </a:xfrm>
          <a:prstGeom prst="rect">
            <a:avLst/>
          </a:prstGeom>
          <a:noFill/>
          <a:ln>
            <a:noFill/>
          </a:ln>
        </p:spPr>
        <p:txBody>
          <a:bodyPr spcFirstLastPara="1" wrap="square" lIns="0" tIns="0" rIns="0" bIns="0" anchor="t" anchorCtr="0">
            <a:noAutofit/>
          </a:bodyPr>
          <a:lstStyle>
            <a:lvl1pPr marL="457200" lvl="0" indent="-371475" algn="l">
              <a:spcBef>
                <a:spcPts val="900"/>
              </a:spcBef>
              <a:spcAft>
                <a:spcPts val="0"/>
              </a:spcAft>
              <a:buSzPts val="2250"/>
              <a:buChar char="•"/>
              <a:defRPr/>
            </a:lvl1pPr>
            <a:lvl2pPr marL="914400" lvl="1" indent="-371475" algn="l">
              <a:spcBef>
                <a:spcPts val="900"/>
              </a:spcBef>
              <a:spcAft>
                <a:spcPts val="0"/>
              </a:spcAft>
              <a:buSzPts val="2250"/>
              <a:buChar char="–"/>
              <a:defRPr/>
            </a:lvl2pPr>
            <a:lvl3pPr marL="1371600" lvl="2" indent="-371475" algn="l">
              <a:spcBef>
                <a:spcPts val="900"/>
              </a:spcBef>
              <a:spcAft>
                <a:spcPts val="0"/>
              </a:spcAft>
              <a:buSzPts val="2250"/>
              <a:buChar char="•"/>
              <a:defRPr/>
            </a:lvl3pPr>
            <a:lvl4pPr marL="1828800" lvl="3" indent="-371475" algn="l">
              <a:spcBef>
                <a:spcPts val="900"/>
              </a:spcBef>
              <a:spcAft>
                <a:spcPts val="0"/>
              </a:spcAft>
              <a:buSzPts val="2250"/>
              <a:buChar char="–"/>
              <a:defRPr/>
            </a:lvl4pPr>
            <a:lvl5pPr marL="2286000" lvl="4" indent="-371475" algn="l">
              <a:spcBef>
                <a:spcPts val="900"/>
              </a:spcBef>
              <a:spcAft>
                <a:spcPts val="0"/>
              </a:spcAft>
              <a:buSzPts val="2250"/>
              <a:buChar char="»"/>
              <a:defRPr/>
            </a:lvl5pPr>
            <a:lvl6pPr marL="2743200" lvl="5" indent="-371475" algn="l">
              <a:spcBef>
                <a:spcPts val="900"/>
              </a:spcBef>
              <a:spcAft>
                <a:spcPts val="0"/>
              </a:spcAft>
              <a:buSzPts val="2250"/>
              <a:buChar char="»"/>
              <a:defRPr/>
            </a:lvl6pPr>
            <a:lvl7pPr marL="3200400" lvl="6" indent="-371475" algn="l">
              <a:spcBef>
                <a:spcPts val="900"/>
              </a:spcBef>
              <a:spcAft>
                <a:spcPts val="0"/>
              </a:spcAft>
              <a:buSzPts val="2250"/>
              <a:buChar char="»"/>
              <a:defRPr/>
            </a:lvl7pPr>
            <a:lvl8pPr marL="3657600" lvl="7" indent="-371475" algn="l">
              <a:spcBef>
                <a:spcPts val="900"/>
              </a:spcBef>
              <a:spcAft>
                <a:spcPts val="0"/>
              </a:spcAft>
              <a:buSzPts val="2250"/>
              <a:buChar char="»"/>
              <a:defRPr/>
            </a:lvl8pPr>
            <a:lvl9pPr marL="4114800" lvl="8" indent="-371475" algn="l">
              <a:spcBef>
                <a:spcPts val="900"/>
              </a:spcBef>
              <a:spcAft>
                <a:spcPts val="0"/>
              </a:spcAft>
              <a:buSzPts val="2250"/>
              <a:buChar char="»"/>
              <a:defRPr/>
            </a:lvl9pPr>
          </a:lstStyle>
          <a:p>
            <a:endParaRPr/>
          </a:p>
        </p:txBody>
      </p:sp>
      <p:sp>
        <p:nvSpPr>
          <p:cNvPr id="24" name="Google Shape;24;p42"/>
          <p:cNvSpPr>
            <a:spLocks noGrp="1"/>
          </p:cNvSpPr>
          <p:nvPr>
            <p:ph type="chart" idx="2"/>
          </p:nvPr>
        </p:nvSpPr>
        <p:spPr>
          <a:xfrm>
            <a:off x="4660900" y="1970088"/>
            <a:ext cx="4054475" cy="4022725"/>
          </a:xfrm>
          <a:prstGeom prst="rect">
            <a:avLst/>
          </a:prstGeom>
          <a:noFill/>
          <a:ln>
            <a:noFill/>
          </a:ln>
        </p:spPr>
        <p:txBody>
          <a:bodyPr spcFirstLastPara="1" wrap="square" lIns="0" tIns="0" rIns="0" bIns="0" anchor="t" anchorCtr="0">
            <a:noAutofit/>
          </a:bodyPr>
          <a:lstStyle>
            <a:lvl1pPr marR="0" lvl="0" algn="l" rtl="0">
              <a:spcBef>
                <a:spcPts val="1000"/>
              </a:spcBef>
              <a:spcAft>
                <a:spcPts val="0"/>
              </a:spcAft>
              <a:buClr>
                <a:srgbClr val="00026B"/>
              </a:buClr>
              <a:buSzPts val="2500"/>
              <a:buFont typeface="Arial"/>
              <a:buChar char="•"/>
              <a:defRPr sz="2000" b="0" i="0" u="none" strike="noStrike" cap="none">
                <a:solidFill>
                  <a:srgbClr val="00026B"/>
                </a:solidFill>
                <a:latin typeface="Arial"/>
                <a:ea typeface="Arial"/>
                <a:cs typeface="Arial"/>
                <a:sym typeface="Arial"/>
              </a:defRPr>
            </a:lvl1pPr>
            <a:lvl2pPr marR="0" lvl="1" algn="l" rtl="0">
              <a:spcBef>
                <a:spcPts val="900"/>
              </a:spcBef>
              <a:spcAft>
                <a:spcPts val="0"/>
              </a:spcAft>
              <a:buClr>
                <a:srgbClr val="44687D"/>
              </a:buClr>
              <a:buSzPts val="2250"/>
              <a:buFont typeface="Arial"/>
              <a:buChar char="–"/>
              <a:defRPr sz="1800" b="0" i="0" u="none" strike="noStrike" cap="none">
                <a:solidFill>
                  <a:srgbClr val="606060"/>
                </a:solidFill>
                <a:latin typeface="Arial"/>
                <a:ea typeface="Arial"/>
                <a:cs typeface="Arial"/>
                <a:sym typeface="Arial"/>
              </a:defRPr>
            </a:lvl2pPr>
            <a:lvl3pPr marR="0" lvl="2" algn="l" rtl="0">
              <a:spcBef>
                <a:spcPts val="900"/>
              </a:spcBef>
              <a:spcAft>
                <a:spcPts val="0"/>
              </a:spcAft>
              <a:buClr>
                <a:srgbClr val="44687D"/>
              </a:buClr>
              <a:buSzPts val="2250"/>
              <a:buFont typeface="Arial"/>
              <a:buChar char="•"/>
              <a:defRPr sz="1800" b="0" i="0" u="none" strike="noStrike" cap="none">
                <a:solidFill>
                  <a:srgbClr val="606060"/>
                </a:solidFill>
                <a:latin typeface="Arial"/>
                <a:ea typeface="Arial"/>
                <a:cs typeface="Arial"/>
                <a:sym typeface="Arial"/>
              </a:defRPr>
            </a:lvl3pPr>
            <a:lvl4pPr marR="0" lvl="3" algn="l" rtl="0">
              <a:spcBef>
                <a:spcPts val="900"/>
              </a:spcBef>
              <a:spcAft>
                <a:spcPts val="0"/>
              </a:spcAft>
              <a:buClr>
                <a:srgbClr val="44687D"/>
              </a:buClr>
              <a:buSzPts val="2250"/>
              <a:buFont typeface="Arial"/>
              <a:buChar char="–"/>
              <a:defRPr sz="1800" b="0" i="0" u="none" strike="noStrike" cap="none">
                <a:solidFill>
                  <a:srgbClr val="606060"/>
                </a:solidFill>
                <a:latin typeface="Arial"/>
                <a:ea typeface="Arial"/>
                <a:cs typeface="Arial"/>
                <a:sym typeface="Arial"/>
              </a:defRPr>
            </a:lvl4pPr>
            <a:lvl5pPr marR="0" lvl="4" algn="l" rtl="0">
              <a:spcBef>
                <a:spcPts val="700"/>
              </a:spcBef>
              <a:spcAft>
                <a:spcPts val="0"/>
              </a:spcAft>
              <a:buClr>
                <a:srgbClr val="44687D"/>
              </a:buClr>
              <a:buSzPts val="1750"/>
              <a:buFont typeface="Arial"/>
              <a:buChar char="»"/>
              <a:defRPr sz="1400" b="0" i="0" u="none" strike="noStrike" cap="none">
                <a:solidFill>
                  <a:srgbClr val="606060"/>
                </a:solidFill>
                <a:latin typeface="Arial"/>
                <a:ea typeface="Arial"/>
                <a:cs typeface="Arial"/>
                <a:sym typeface="Arial"/>
              </a:defRPr>
            </a:lvl5pPr>
            <a:lvl6pPr marR="0" lvl="5"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6pPr>
            <a:lvl7pPr marR="0" lvl="6"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7pPr>
            <a:lvl8pPr marR="0" lvl="7"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8pPr>
            <a:lvl9pPr marR="0" lvl="8"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9pPr>
          </a:lstStyle>
          <a:p>
            <a:endParaRPr/>
          </a:p>
        </p:txBody>
      </p:sp>
      <p:sp>
        <p:nvSpPr>
          <p:cNvPr id="25" name="Google Shape;25;p42"/>
          <p:cNvSpPr>
            <a:spLocks noGrp="1"/>
          </p:cNvSpPr>
          <p:nvPr>
            <p:ph type="pic" idx="3"/>
          </p:nvPr>
        </p:nvSpPr>
        <p:spPr>
          <a:xfrm>
            <a:off x="7180263" y="0"/>
            <a:ext cx="1804987" cy="731838"/>
          </a:xfrm>
          <a:prstGeom prst="rect">
            <a:avLst/>
          </a:prstGeom>
          <a:noFill/>
          <a:ln>
            <a:noFill/>
          </a:ln>
        </p:spPr>
        <p:txBody>
          <a:bodyPr spcFirstLastPara="1" wrap="square" lIns="0" tIns="0" rIns="0" bIns="0" anchor="t" anchorCtr="0">
            <a:noAutofit/>
          </a:bodyPr>
          <a:lstStyle>
            <a:lvl1pPr marR="0" lvl="0" algn="l" rtl="0">
              <a:spcBef>
                <a:spcPts val="1000"/>
              </a:spcBef>
              <a:spcAft>
                <a:spcPts val="0"/>
              </a:spcAft>
              <a:buClr>
                <a:srgbClr val="00026B"/>
              </a:buClr>
              <a:buSzPts val="2500"/>
              <a:buFont typeface="Arial"/>
              <a:buChar char="•"/>
              <a:defRPr sz="2000" b="0" i="0" u="none" strike="noStrike" cap="none">
                <a:solidFill>
                  <a:srgbClr val="00026B"/>
                </a:solidFill>
                <a:latin typeface="Arial"/>
                <a:ea typeface="Arial"/>
                <a:cs typeface="Arial"/>
                <a:sym typeface="Arial"/>
              </a:defRPr>
            </a:lvl1pPr>
            <a:lvl2pPr marR="0" lvl="1" algn="l" rtl="0">
              <a:spcBef>
                <a:spcPts val="900"/>
              </a:spcBef>
              <a:spcAft>
                <a:spcPts val="0"/>
              </a:spcAft>
              <a:buClr>
                <a:srgbClr val="44687D"/>
              </a:buClr>
              <a:buSzPts val="2250"/>
              <a:buFont typeface="Arial"/>
              <a:buChar char="–"/>
              <a:defRPr sz="1800" b="0" i="0" u="none" strike="noStrike" cap="none">
                <a:solidFill>
                  <a:srgbClr val="606060"/>
                </a:solidFill>
                <a:latin typeface="Arial"/>
                <a:ea typeface="Arial"/>
                <a:cs typeface="Arial"/>
                <a:sym typeface="Arial"/>
              </a:defRPr>
            </a:lvl2pPr>
            <a:lvl3pPr marR="0" lvl="2" algn="l" rtl="0">
              <a:spcBef>
                <a:spcPts val="900"/>
              </a:spcBef>
              <a:spcAft>
                <a:spcPts val="0"/>
              </a:spcAft>
              <a:buClr>
                <a:srgbClr val="44687D"/>
              </a:buClr>
              <a:buSzPts val="2250"/>
              <a:buFont typeface="Arial"/>
              <a:buChar char="•"/>
              <a:defRPr sz="1800" b="0" i="0" u="none" strike="noStrike" cap="none">
                <a:solidFill>
                  <a:srgbClr val="606060"/>
                </a:solidFill>
                <a:latin typeface="Arial"/>
                <a:ea typeface="Arial"/>
                <a:cs typeface="Arial"/>
                <a:sym typeface="Arial"/>
              </a:defRPr>
            </a:lvl3pPr>
            <a:lvl4pPr marR="0" lvl="3" algn="l" rtl="0">
              <a:spcBef>
                <a:spcPts val="900"/>
              </a:spcBef>
              <a:spcAft>
                <a:spcPts val="0"/>
              </a:spcAft>
              <a:buClr>
                <a:srgbClr val="44687D"/>
              </a:buClr>
              <a:buSzPts val="2250"/>
              <a:buFont typeface="Arial"/>
              <a:buChar char="–"/>
              <a:defRPr sz="1800" b="0" i="0" u="none" strike="noStrike" cap="none">
                <a:solidFill>
                  <a:srgbClr val="606060"/>
                </a:solidFill>
                <a:latin typeface="Arial"/>
                <a:ea typeface="Arial"/>
                <a:cs typeface="Arial"/>
                <a:sym typeface="Arial"/>
              </a:defRPr>
            </a:lvl4pPr>
            <a:lvl5pPr marR="0" lvl="4" algn="l" rtl="0">
              <a:spcBef>
                <a:spcPts val="700"/>
              </a:spcBef>
              <a:spcAft>
                <a:spcPts val="0"/>
              </a:spcAft>
              <a:buClr>
                <a:srgbClr val="44687D"/>
              </a:buClr>
              <a:buSzPts val="1750"/>
              <a:buFont typeface="Arial"/>
              <a:buChar char="»"/>
              <a:defRPr sz="1400" b="0" i="0" u="none" strike="noStrike" cap="none">
                <a:solidFill>
                  <a:srgbClr val="606060"/>
                </a:solidFill>
                <a:latin typeface="Arial"/>
                <a:ea typeface="Arial"/>
                <a:cs typeface="Arial"/>
                <a:sym typeface="Arial"/>
              </a:defRPr>
            </a:lvl5pPr>
            <a:lvl6pPr marR="0" lvl="5"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6pPr>
            <a:lvl7pPr marR="0" lvl="6"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7pPr>
            <a:lvl8pPr marR="0" lvl="7"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8pPr>
            <a:lvl9pPr marR="0" lvl="8"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9pPr>
          </a:lstStyle>
          <a:p>
            <a:endParaRPr/>
          </a:p>
        </p:txBody>
      </p:sp>
      <p:pic>
        <p:nvPicPr>
          <p:cNvPr id="26" name="Google Shape;26;p42" descr="C:\Documents and Settings\Administrator\My Documents\UNIVERSITY LOGO.jpg"/>
          <p:cNvPicPr preferRelativeResize="0"/>
          <p:nvPr/>
        </p:nvPicPr>
        <p:blipFill rotWithShape="1">
          <a:blip r:embed="rId2">
            <a:alphaModFix/>
          </a:blip>
          <a:srcRect/>
          <a:stretch/>
        </p:blipFill>
        <p:spPr>
          <a:xfrm>
            <a:off x="7450372" y="0"/>
            <a:ext cx="1494846" cy="7135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7"/>
        <p:cNvGrpSpPr/>
        <p:nvPr/>
      </p:nvGrpSpPr>
      <p:grpSpPr>
        <a:xfrm>
          <a:off x="0" y="0"/>
          <a:ext cx="0" cy="0"/>
          <a:chOff x="0" y="0"/>
          <a:chExt cx="0" cy="0"/>
        </a:xfrm>
      </p:grpSpPr>
      <p:sp>
        <p:nvSpPr>
          <p:cNvPr id="28" name="Google Shape;28;p43"/>
          <p:cNvSpPr txBox="1">
            <a:spLocks noGrp="1"/>
          </p:cNvSpPr>
          <p:nvPr>
            <p:ph type="title"/>
          </p:nvPr>
        </p:nvSpPr>
        <p:spPr>
          <a:xfrm>
            <a:off x="455613" y="1004888"/>
            <a:ext cx="8255000" cy="658812"/>
          </a:xfrm>
          <a:prstGeom prst="rect">
            <a:avLst/>
          </a:prstGeom>
          <a:noFill/>
          <a:ln>
            <a:noFill/>
          </a:ln>
        </p:spPr>
        <p:txBody>
          <a:bodyPr spcFirstLastPara="1" wrap="square" lIns="0" tIns="0" rIns="0" bIns="0" anchor="t" anchorCtr="0">
            <a:noAutofit/>
          </a:bodyPr>
          <a:lstStyle>
            <a:lvl1pPr lvl="0" algn="l">
              <a:lnSpc>
                <a:spcPct val="144444"/>
              </a:lnSpc>
              <a:spcBef>
                <a:spcPts val="0"/>
              </a:spcBef>
              <a:spcAft>
                <a:spcPts val="0"/>
              </a:spcAft>
              <a:buSzPts val="1400"/>
              <a:buNone/>
              <a:defRPr/>
            </a:lvl1pPr>
            <a:lvl2pPr lvl="1" algn="l">
              <a:lnSpc>
                <a:spcPct val="144444"/>
              </a:lnSpc>
              <a:spcBef>
                <a:spcPts val="0"/>
              </a:spcBef>
              <a:spcAft>
                <a:spcPts val="0"/>
              </a:spcAft>
              <a:buSzPts val="1400"/>
              <a:buNone/>
              <a:defRPr/>
            </a:lvl2pPr>
            <a:lvl3pPr lvl="2" algn="l">
              <a:lnSpc>
                <a:spcPct val="144444"/>
              </a:lnSpc>
              <a:spcBef>
                <a:spcPts val="0"/>
              </a:spcBef>
              <a:spcAft>
                <a:spcPts val="0"/>
              </a:spcAft>
              <a:buSzPts val="1400"/>
              <a:buNone/>
              <a:defRPr/>
            </a:lvl3pPr>
            <a:lvl4pPr lvl="3" algn="l">
              <a:lnSpc>
                <a:spcPct val="144444"/>
              </a:lnSpc>
              <a:spcBef>
                <a:spcPts val="0"/>
              </a:spcBef>
              <a:spcAft>
                <a:spcPts val="0"/>
              </a:spcAft>
              <a:buSzPts val="1400"/>
              <a:buNone/>
              <a:defRPr/>
            </a:lvl4pPr>
            <a:lvl5pPr lvl="4" algn="l">
              <a:lnSpc>
                <a:spcPct val="144444"/>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9"/>
        <p:cNvGrpSpPr/>
        <p:nvPr/>
      </p:nvGrpSpPr>
      <p:grpSpPr>
        <a:xfrm>
          <a:off x="0" y="0"/>
          <a:ext cx="0" cy="0"/>
          <a:chOff x="0" y="0"/>
          <a:chExt cx="0" cy="0"/>
        </a:xfrm>
      </p:grpSpPr>
      <p:sp>
        <p:nvSpPr>
          <p:cNvPr id="30" name="Google Shape;30;p44"/>
          <p:cNvSpPr txBox="1">
            <a:spLocks noGrp="1"/>
          </p:cNvSpPr>
          <p:nvPr>
            <p:ph type="title"/>
          </p:nvPr>
        </p:nvSpPr>
        <p:spPr>
          <a:xfrm>
            <a:off x="455613" y="1004888"/>
            <a:ext cx="8255000" cy="658812"/>
          </a:xfrm>
          <a:prstGeom prst="rect">
            <a:avLst/>
          </a:prstGeom>
          <a:noFill/>
          <a:ln>
            <a:noFill/>
          </a:ln>
        </p:spPr>
        <p:txBody>
          <a:bodyPr spcFirstLastPara="1" wrap="square" lIns="0" tIns="0" rIns="0" bIns="0" anchor="t" anchorCtr="0">
            <a:noAutofit/>
          </a:bodyPr>
          <a:lstStyle>
            <a:lvl1pPr lvl="0" algn="l">
              <a:lnSpc>
                <a:spcPct val="144444"/>
              </a:lnSpc>
              <a:spcBef>
                <a:spcPts val="0"/>
              </a:spcBef>
              <a:spcAft>
                <a:spcPts val="0"/>
              </a:spcAft>
              <a:buSzPts val="1400"/>
              <a:buNone/>
              <a:defRPr/>
            </a:lvl1pPr>
            <a:lvl2pPr lvl="1" algn="l">
              <a:lnSpc>
                <a:spcPct val="144444"/>
              </a:lnSpc>
              <a:spcBef>
                <a:spcPts val="0"/>
              </a:spcBef>
              <a:spcAft>
                <a:spcPts val="0"/>
              </a:spcAft>
              <a:buSzPts val="1400"/>
              <a:buNone/>
              <a:defRPr/>
            </a:lvl2pPr>
            <a:lvl3pPr lvl="2" algn="l">
              <a:lnSpc>
                <a:spcPct val="144444"/>
              </a:lnSpc>
              <a:spcBef>
                <a:spcPts val="0"/>
              </a:spcBef>
              <a:spcAft>
                <a:spcPts val="0"/>
              </a:spcAft>
              <a:buSzPts val="1400"/>
              <a:buNone/>
              <a:defRPr/>
            </a:lvl3pPr>
            <a:lvl4pPr lvl="3" algn="l">
              <a:lnSpc>
                <a:spcPct val="144444"/>
              </a:lnSpc>
              <a:spcBef>
                <a:spcPts val="0"/>
              </a:spcBef>
              <a:spcAft>
                <a:spcPts val="0"/>
              </a:spcAft>
              <a:buSzPts val="1400"/>
              <a:buNone/>
              <a:defRPr/>
            </a:lvl4pPr>
            <a:lvl5pPr lvl="4" algn="l">
              <a:lnSpc>
                <a:spcPct val="144444"/>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4"/>
          <p:cNvSpPr>
            <a:spLocks noGrp="1"/>
          </p:cNvSpPr>
          <p:nvPr>
            <p:ph type="pic" idx="2"/>
          </p:nvPr>
        </p:nvSpPr>
        <p:spPr>
          <a:xfrm>
            <a:off x="7086600" y="0"/>
            <a:ext cx="1868488" cy="779463"/>
          </a:xfrm>
          <a:prstGeom prst="rect">
            <a:avLst/>
          </a:prstGeom>
          <a:noFill/>
          <a:ln>
            <a:noFill/>
          </a:ln>
        </p:spPr>
        <p:txBody>
          <a:bodyPr spcFirstLastPara="1" wrap="square" lIns="0" tIns="0" rIns="0" bIns="0" anchor="t" anchorCtr="0">
            <a:noAutofit/>
          </a:bodyPr>
          <a:lstStyle>
            <a:lvl1pPr marR="0" lvl="0" algn="l" rtl="0">
              <a:spcBef>
                <a:spcPts val="1000"/>
              </a:spcBef>
              <a:spcAft>
                <a:spcPts val="0"/>
              </a:spcAft>
              <a:buClr>
                <a:srgbClr val="00026B"/>
              </a:buClr>
              <a:buSzPts val="2500"/>
              <a:buFont typeface="Arial"/>
              <a:buChar char="•"/>
              <a:defRPr sz="2000" b="0" i="0" u="none" strike="noStrike" cap="none">
                <a:solidFill>
                  <a:srgbClr val="00026B"/>
                </a:solidFill>
                <a:latin typeface="Arial"/>
                <a:ea typeface="Arial"/>
                <a:cs typeface="Arial"/>
                <a:sym typeface="Arial"/>
              </a:defRPr>
            </a:lvl1pPr>
            <a:lvl2pPr marR="0" lvl="1" algn="l" rtl="0">
              <a:spcBef>
                <a:spcPts val="900"/>
              </a:spcBef>
              <a:spcAft>
                <a:spcPts val="0"/>
              </a:spcAft>
              <a:buClr>
                <a:srgbClr val="44687D"/>
              </a:buClr>
              <a:buSzPts val="2250"/>
              <a:buFont typeface="Arial"/>
              <a:buChar char="–"/>
              <a:defRPr sz="1800" b="0" i="0" u="none" strike="noStrike" cap="none">
                <a:solidFill>
                  <a:srgbClr val="606060"/>
                </a:solidFill>
                <a:latin typeface="Arial"/>
                <a:ea typeface="Arial"/>
                <a:cs typeface="Arial"/>
                <a:sym typeface="Arial"/>
              </a:defRPr>
            </a:lvl2pPr>
            <a:lvl3pPr marR="0" lvl="2" algn="l" rtl="0">
              <a:spcBef>
                <a:spcPts val="900"/>
              </a:spcBef>
              <a:spcAft>
                <a:spcPts val="0"/>
              </a:spcAft>
              <a:buClr>
                <a:srgbClr val="44687D"/>
              </a:buClr>
              <a:buSzPts val="2250"/>
              <a:buFont typeface="Arial"/>
              <a:buChar char="•"/>
              <a:defRPr sz="1800" b="0" i="0" u="none" strike="noStrike" cap="none">
                <a:solidFill>
                  <a:srgbClr val="606060"/>
                </a:solidFill>
                <a:latin typeface="Arial"/>
                <a:ea typeface="Arial"/>
                <a:cs typeface="Arial"/>
                <a:sym typeface="Arial"/>
              </a:defRPr>
            </a:lvl3pPr>
            <a:lvl4pPr marR="0" lvl="3" algn="l" rtl="0">
              <a:spcBef>
                <a:spcPts val="900"/>
              </a:spcBef>
              <a:spcAft>
                <a:spcPts val="0"/>
              </a:spcAft>
              <a:buClr>
                <a:srgbClr val="44687D"/>
              </a:buClr>
              <a:buSzPts val="2250"/>
              <a:buFont typeface="Arial"/>
              <a:buChar char="–"/>
              <a:defRPr sz="1800" b="0" i="0" u="none" strike="noStrike" cap="none">
                <a:solidFill>
                  <a:srgbClr val="606060"/>
                </a:solidFill>
                <a:latin typeface="Arial"/>
                <a:ea typeface="Arial"/>
                <a:cs typeface="Arial"/>
                <a:sym typeface="Arial"/>
              </a:defRPr>
            </a:lvl4pPr>
            <a:lvl5pPr marR="0" lvl="4" algn="l" rtl="0">
              <a:spcBef>
                <a:spcPts val="700"/>
              </a:spcBef>
              <a:spcAft>
                <a:spcPts val="0"/>
              </a:spcAft>
              <a:buClr>
                <a:srgbClr val="44687D"/>
              </a:buClr>
              <a:buSzPts val="1750"/>
              <a:buFont typeface="Arial"/>
              <a:buChar char="»"/>
              <a:defRPr sz="1400" b="0" i="0" u="none" strike="noStrike" cap="none">
                <a:solidFill>
                  <a:srgbClr val="606060"/>
                </a:solidFill>
                <a:latin typeface="Arial"/>
                <a:ea typeface="Arial"/>
                <a:cs typeface="Arial"/>
                <a:sym typeface="Arial"/>
              </a:defRPr>
            </a:lvl5pPr>
            <a:lvl6pPr marR="0" lvl="5"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6pPr>
            <a:lvl7pPr marR="0" lvl="6"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7pPr>
            <a:lvl8pPr marR="0" lvl="7"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8pPr>
            <a:lvl9pPr marR="0" lvl="8"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9pPr>
          </a:lstStyle>
          <a:p>
            <a:endParaRPr/>
          </a:p>
        </p:txBody>
      </p:sp>
      <p:pic>
        <p:nvPicPr>
          <p:cNvPr id="32" name="Google Shape;32;p44" descr="C:\Documents and Settings\Administrator\My Documents\UNIVERSITY LOGO.jpg"/>
          <p:cNvPicPr preferRelativeResize="0"/>
          <p:nvPr/>
        </p:nvPicPr>
        <p:blipFill rotWithShape="1">
          <a:blip r:embed="rId2">
            <a:alphaModFix/>
          </a:blip>
          <a:srcRect/>
          <a:stretch/>
        </p:blipFill>
        <p:spPr>
          <a:xfrm>
            <a:off x="7283395" y="0"/>
            <a:ext cx="1407614" cy="75188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pic>
        <p:nvPicPr>
          <p:cNvPr id="10" name="Google Shape;10;p38" descr="-3.jpg"/>
          <p:cNvPicPr preferRelativeResize="0"/>
          <p:nvPr/>
        </p:nvPicPr>
        <p:blipFill rotWithShape="1">
          <a:blip r:embed="rId9">
            <a:alphaModFix/>
          </a:blip>
          <a:srcRect b="12983"/>
          <a:stretch/>
        </p:blipFill>
        <p:spPr>
          <a:xfrm>
            <a:off x="0" y="2109773"/>
            <a:ext cx="9144000" cy="4291035"/>
          </a:xfrm>
          <a:prstGeom prst="rect">
            <a:avLst/>
          </a:prstGeom>
          <a:noFill/>
          <a:ln>
            <a:noFill/>
          </a:ln>
        </p:spPr>
      </p:pic>
      <p:sp>
        <p:nvSpPr>
          <p:cNvPr id="11" name="Google Shape;11;p38"/>
          <p:cNvSpPr txBox="1">
            <a:spLocks noGrp="1"/>
          </p:cNvSpPr>
          <p:nvPr>
            <p:ph type="title"/>
          </p:nvPr>
        </p:nvSpPr>
        <p:spPr>
          <a:xfrm>
            <a:off x="455613" y="1004888"/>
            <a:ext cx="8255000" cy="658812"/>
          </a:xfrm>
          <a:prstGeom prst="rect">
            <a:avLst/>
          </a:prstGeom>
          <a:noFill/>
          <a:ln>
            <a:noFill/>
          </a:ln>
        </p:spPr>
        <p:txBody>
          <a:bodyPr spcFirstLastPara="1" wrap="square" lIns="0" tIns="0" rIns="0" bIns="0" anchor="t" anchorCtr="0">
            <a:noAutofit/>
          </a:bodyPr>
          <a:lstStyle>
            <a:lvl1pPr marR="0" lvl="0" algn="l" rtl="0">
              <a:lnSpc>
                <a:spcPct val="118181"/>
              </a:lnSpc>
              <a:spcBef>
                <a:spcPts val="0"/>
              </a:spcBef>
              <a:spcAft>
                <a:spcPts val="0"/>
              </a:spcAft>
              <a:buSzPts val="1400"/>
              <a:buNone/>
              <a:defRPr sz="2200" b="0" i="0" u="none" strike="noStrike" cap="none">
                <a:solidFill>
                  <a:srgbClr val="709E32"/>
                </a:solidFill>
                <a:latin typeface="Arial"/>
                <a:ea typeface="Arial"/>
                <a:cs typeface="Arial"/>
                <a:sym typeface="Arial"/>
              </a:defRPr>
            </a:lvl1pPr>
            <a:lvl2pPr marR="0" lvl="1" algn="l" rtl="0">
              <a:lnSpc>
                <a:spcPct val="118181"/>
              </a:lnSpc>
              <a:spcBef>
                <a:spcPts val="0"/>
              </a:spcBef>
              <a:spcAft>
                <a:spcPts val="0"/>
              </a:spcAft>
              <a:buSzPts val="1400"/>
              <a:buNone/>
              <a:defRPr sz="2200" b="0" i="0" u="none" strike="noStrike" cap="none">
                <a:solidFill>
                  <a:srgbClr val="709E32"/>
                </a:solidFill>
                <a:latin typeface="Arial"/>
                <a:ea typeface="Arial"/>
                <a:cs typeface="Arial"/>
                <a:sym typeface="Arial"/>
              </a:defRPr>
            </a:lvl2pPr>
            <a:lvl3pPr marR="0" lvl="2" algn="l" rtl="0">
              <a:lnSpc>
                <a:spcPct val="118181"/>
              </a:lnSpc>
              <a:spcBef>
                <a:spcPts val="0"/>
              </a:spcBef>
              <a:spcAft>
                <a:spcPts val="0"/>
              </a:spcAft>
              <a:buSzPts val="1400"/>
              <a:buNone/>
              <a:defRPr sz="2200" b="0" i="0" u="none" strike="noStrike" cap="none">
                <a:solidFill>
                  <a:srgbClr val="709E32"/>
                </a:solidFill>
                <a:latin typeface="Arial"/>
                <a:ea typeface="Arial"/>
                <a:cs typeface="Arial"/>
                <a:sym typeface="Arial"/>
              </a:defRPr>
            </a:lvl3pPr>
            <a:lvl4pPr marR="0" lvl="3" algn="l" rtl="0">
              <a:lnSpc>
                <a:spcPct val="118181"/>
              </a:lnSpc>
              <a:spcBef>
                <a:spcPts val="0"/>
              </a:spcBef>
              <a:spcAft>
                <a:spcPts val="0"/>
              </a:spcAft>
              <a:buSzPts val="1400"/>
              <a:buNone/>
              <a:defRPr sz="2200" b="0" i="0" u="none" strike="noStrike" cap="none">
                <a:solidFill>
                  <a:srgbClr val="709E32"/>
                </a:solidFill>
                <a:latin typeface="Arial"/>
                <a:ea typeface="Arial"/>
                <a:cs typeface="Arial"/>
                <a:sym typeface="Arial"/>
              </a:defRPr>
            </a:lvl4pPr>
            <a:lvl5pPr marR="0" lvl="4" algn="l" rtl="0">
              <a:lnSpc>
                <a:spcPct val="118181"/>
              </a:lnSpc>
              <a:spcBef>
                <a:spcPts val="0"/>
              </a:spcBef>
              <a:spcAft>
                <a:spcPts val="0"/>
              </a:spcAft>
              <a:buSzPts val="1400"/>
              <a:buNone/>
              <a:defRPr sz="2200" b="0" i="0" u="none" strike="noStrike" cap="none">
                <a:solidFill>
                  <a:srgbClr val="709E32"/>
                </a:solidFill>
                <a:latin typeface="Arial"/>
                <a:ea typeface="Arial"/>
                <a:cs typeface="Arial"/>
                <a:sym typeface="Arial"/>
              </a:defRPr>
            </a:lvl5pPr>
            <a:lvl6pPr marR="0" lvl="5" algn="l" rtl="0">
              <a:spcBef>
                <a:spcPts val="0"/>
              </a:spcBef>
              <a:spcAft>
                <a:spcPts val="0"/>
              </a:spcAft>
              <a:buSzPts val="1400"/>
              <a:buNone/>
              <a:defRPr sz="2800" b="1"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2800" b="1"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2800" b="1"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2800" b="1" i="0" u="none" strike="noStrike" cap="none">
                <a:solidFill>
                  <a:schemeClr val="lt1"/>
                </a:solidFill>
                <a:latin typeface="Arial"/>
                <a:ea typeface="Arial"/>
                <a:cs typeface="Arial"/>
                <a:sym typeface="Arial"/>
              </a:defRPr>
            </a:lvl9pPr>
          </a:lstStyle>
          <a:p>
            <a:endParaRPr/>
          </a:p>
        </p:txBody>
      </p:sp>
      <p:sp>
        <p:nvSpPr>
          <p:cNvPr id="12" name="Google Shape;12;p38"/>
          <p:cNvSpPr txBox="1">
            <a:spLocks noGrp="1"/>
          </p:cNvSpPr>
          <p:nvPr>
            <p:ph type="body" idx="1"/>
          </p:nvPr>
        </p:nvSpPr>
        <p:spPr>
          <a:xfrm>
            <a:off x="455613" y="1970088"/>
            <a:ext cx="8259762" cy="4022725"/>
          </a:xfrm>
          <a:prstGeom prst="rect">
            <a:avLst/>
          </a:prstGeom>
          <a:noFill/>
          <a:ln>
            <a:noFill/>
          </a:ln>
        </p:spPr>
        <p:txBody>
          <a:bodyPr spcFirstLastPara="1" wrap="square" lIns="0" tIns="0" rIns="0" bIns="0" anchor="t" anchorCtr="0">
            <a:noAutofit/>
          </a:bodyPr>
          <a:lstStyle>
            <a:lvl1pPr marL="457200" marR="0" lvl="0" indent="-387350" algn="l" rtl="0">
              <a:spcBef>
                <a:spcPts val="1000"/>
              </a:spcBef>
              <a:spcAft>
                <a:spcPts val="0"/>
              </a:spcAft>
              <a:buClr>
                <a:srgbClr val="00026B"/>
              </a:buClr>
              <a:buSzPts val="2500"/>
              <a:buFont typeface="Arial"/>
              <a:buChar char="•"/>
              <a:defRPr sz="2000" b="0" i="0" u="none" strike="noStrike" cap="none">
                <a:solidFill>
                  <a:srgbClr val="00026B"/>
                </a:solidFill>
                <a:latin typeface="Arial"/>
                <a:ea typeface="Arial"/>
                <a:cs typeface="Arial"/>
                <a:sym typeface="Arial"/>
              </a:defRPr>
            </a:lvl1pPr>
            <a:lvl2pPr marL="914400" marR="0" lvl="1" indent="-371475" algn="l" rtl="0">
              <a:spcBef>
                <a:spcPts val="900"/>
              </a:spcBef>
              <a:spcAft>
                <a:spcPts val="0"/>
              </a:spcAft>
              <a:buClr>
                <a:srgbClr val="44687D"/>
              </a:buClr>
              <a:buSzPts val="2250"/>
              <a:buFont typeface="Arial"/>
              <a:buChar char="–"/>
              <a:defRPr sz="1800" b="0" i="0" u="none" strike="noStrike" cap="none">
                <a:solidFill>
                  <a:srgbClr val="606060"/>
                </a:solidFill>
                <a:latin typeface="Arial"/>
                <a:ea typeface="Arial"/>
                <a:cs typeface="Arial"/>
                <a:sym typeface="Arial"/>
              </a:defRPr>
            </a:lvl2pPr>
            <a:lvl3pPr marL="1371600" marR="0" lvl="2" indent="-371475" algn="l" rtl="0">
              <a:spcBef>
                <a:spcPts val="900"/>
              </a:spcBef>
              <a:spcAft>
                <a:spcPts val="0"/>
              </a:spcAft>
              <a:buClr>
                <a:srgbClr val="44687D"/>
              </a:buClr>
              <a:buSzPts val="2250"/>
              <a:buFont typeface="Arial"/>
              <a:buChar char="•"/>
              <a:defRPr sz="1800" b="0" i="0" u="none" strike="noStrike" cap="none">
                <a:solidFill>
                  <a:srgbClr val="606060"/>
                </a:solidFill>
                <a:latin typeface="Arial"/>
                <a:ea typeface="Arial"/>
                <a:cs typeface="Arial"/>
                <a:sym typeface="Arial"/>
              </a:defRPr>
            </a:lvl3pPr>
            <a:lvl4pPr marL="1828800" marR="0" lvl="3" indent="-371475" algn="l" rtl="0">
              <a:spcBef>
                <a:spcPts val="900"/>
              </a:spcBef>
              <a:spcAft>
                <a:spcPts val="0"/>
              </a:spcAft>
              <a:buClr>
                <a:srgbClr val="44687D"/>
              </a:buClr>
              <a:buSzPts val="2250"/>
              <a:buFont typeface="Arial"/>
              <a:buChar char="–"/>
              <a:defRPr sz="1800" b="0" i="0" u="none" strike="noStrike" cap="none">
                <a:solidFill>
                  <a:srgbClr val="606060"/>
                </a:solidFill>
                <a:latin typeface="Arial"/>
                <a:ea typeface="Arial"/>
                <a:cs typeface="Arial"/>
                <a:sym typeface="Arial"/>
              </a:defRPr>
            </a:lvl4pPr>
            <a:lvl5pPr marL="2286000" marR="0" lvl="4" indent="-339725" algn="l" rtl="0">
              <a:spcBef>
                <a:spcPts val="700"/>
              </a:spcBef>
              <a:spcAft>
                <a:spcPts val="0"/>
              </a:spcAft>
              <a:buClr>
                <a:srgbClr val="44687D"/>
              </a:buClr>
              <a:buSzPts val="1750"/>
              <a:buFont typeface="Arial"/>
              <a:buChar char="»"/>
              <a:defRPr sz="1400" b="0" i="0" u="none" strike="noStrike" cap="none">
                <a:solidFill>
                  <a:srgbClr val="606060"/>
                </a:solidFill>
                <a:latin typeface="Arial"/>
                <a:ea typeface="Arial"/>
                <a:cs typeface="Arial"/>
                <a:sym typeface="Arial"/>
              </a:defRPr>
            </a:lvl5pPr>
            <a:lvl6pPr marL="2743200" marR="0" lvl="5" indent="-355600"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6pPr>
            <a:lvl7pPr marL="3200400" marR="0" lvl="6" indent="-355600"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7pPr>
            <a:lvl8pPr marL="3657600" marR="0" lvl="7" indent="-355600"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8pPr>
            <a:lvl9pPr marL="4114800" marR="0" lvl="8" indent="-355600" algn="l" rtl="0">
              <a:spcBef>
                <a:spcPts val="800"/>
              </a:spcBef>
              <a:spcAft>
                <a:spcPts val="0"/>
              </a:spcAft>
              <a:buClr>
                <a:schemeClr val="folHlink"/>
              </a:buClr>
              <a:buSzPts val="2000"/>
              <a:buFont typeface="Arial"/>
              <a:buChar char="»"/>
              <a:defRPr sz="1600" b="0" i="0" u="none" strike="noStrike" cap="none">
                <a:solidFill>
                  <a:srgbClr val="606060"/>
                </a:solidFill>
                <a:latin typeface="Arial"/>
                <a:ea typeface="Arial"/>
                <a:cs typeface="Arial"/>
                <a:sym typeface="Arial"/>
              </a:defRPr>
            </a:lvl9pPr>
          </a:lstStyle>
          <a:p>
            <a:endParaRPr/>
          </a:p>
        </p:txBody>
      </p:sp>
      <p:sp>
        <p:nvSpPr>
          <p:cNvPr id="13" name="Google Shape;13;p38"/>
          <p:cNvSpPr txBox="1"/>
          <p:nvPr/>
        </p:nvSpPr>
        <p:spPr>
          <a:xfrm>
            <a:off x="7932738" y="6418263"/>
            <a:ext cx="742950" cy="244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1000" b="1" i="0" u="none" strike="noStrike" cap="none">
                <a:solidFill>
                  <a:srgbClr val="FFFFFF"/>
                </a:solidFill>
                <a:latin typeface="Arial"/>
                <a:ea typeface="Arial"/>
                <a:cs typeface="Arial"/>
                <a:sym typeface="Arial"/>
              </a:rPr>
              <a:t>‹#›</a:t>
            </a:fld>
            <a:endParaRPr sz="1000" b="1" i="0" u="none" strike="noStrike" cap="none">
              <a:solidFill>
                <a:srgbClr val="FFFFFF"/>
              </a:solidFill>
              <a:latin typeface="Arial"/>
              <a:ea typeface="Arial"/>
              <a:cs typeface="Arial"/>
              <a:sym typeface="Arial"/>
            </a:endParaRPr>
          </a:p>
        </p:txBody>
      </p:sp>
      <p:pic>
        <p:nvPicPr>
          <p:cNvPr id="14" name="Google Shape;14;p38" descr="C:\Documents and Settings\Administrator\My Documents\UNIVERSITY LOGO.jpg"/>
          <p:cNvPicPr preferRelativeResize="0"/>
          <p:nvPr/>
        </p:nvPicPr>
        <p:blipFill rotWithShape="1">
          <a:blip r:embed="rId10">
            <a:alphaModFix/>
          </a:blip>
          <a:srcRect/>
          <a:stretch/>
        </p:blipFill>
        <p:spPr>
          <a:xfrm>
            <a:off x="7450372" y="0"/>
            <a:ext cx="1447137" cy="77299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
          <p:cNvSpPr txBox="1">
            <a:spLocks noGrp="1"/>
          </p:cNvSpPr>
          <p:nvPr>
            <p:ph type="title"/>
          </p:nvPr>
        </p:nvSpPr>
        <p:spPr>
          <a:xfrm>
            <a:off x="2840183" y="5749636"/>
            <a:ext cx="6303817" cy="609599"/>
          </a:xfrm>
          <a:prstGeom prst="rect">
            <a:avLst/>
          </a:prstGeom>
          <a:noFill/>
          <a:ln>
            <a:noFill/>
          </a:ln>
        </p:spPr>
        <p:txBody>
          <a:bodyPr spcFirstLastPara="1" wrap="square" lIns="0" tIns="0" rIns="0" bIns="0" anchor="t" anchorCtr="0">
            <a:noAutofit/>
          </a:bodyPr>
          <a:lstStyle/>
          <a:p>
            <a:pPr marL="0" lvl="0" indent="0" algn="l" rtl="0">
              <a:lnSpc>
                <a:spcPct val="130000"/>
              </a:lnSpc>
              <a:spcBef>
                <a:spcPts val="0"/>
              </a:spcBef>
              <a:spcAft>
                <a:spcPts val="0"/>
              </a:spcAft>
              <a:buNone/>
            </a:pPr>
            <a:r>
              <a:rPr lang="en-US" sz="2000" b="1">
                <a:solidFill>
                  <a:schemeClr val="dk2"/>
                </a:solidFill>
                <a:latin typeface="Century Schoolbook"/>
                <a:ea typeface="Century Schoolbook"/>
                <a:cs typeface="Century Schoolbook"/>
                <a:sym typeface="Century Schoolbook"/>
              </a:rPr>
              <a:t>Prepared  By : Atul kumar &amp; Umang Panchal</a:t>
            </a:r>
            <a:br>
              <a:rPr lang="en-US" sz="2000" b="1">
                <a:solidFill>
                  <a:schemeClr val="dk2"/>
                </a:solidFill>
                <a:latin typeface="Century Schoolbook"/>
                <a:ea typeface="Century Schoolbook"/>
                <a:cs typeface="Century Schoolbook"/>
                <a:sym typeface="Century Schoolbook"/>
              </a:rPr>
            </a:br>
            <a:r>
              <a:rPr lang="en-US" sz="2000" b="1">
                <a:solidFill>
                  <a:schemeClr val="dk2"/>
                </a:solidFill>
                <a:latin typeface="Century Schoolbook"/>
                <a:ea typeface="Century Schoolbook"/>
                <a:cs typeface="Century Schoolbook"/>
                <a:sym typeface="Century Schoolbook"/>
              </a:rPr>
              <a:t>		</a:t>
            </a:r>
            <a:endParaRPr/>
          </a:p>
        </p:txBody>
      </p:sp>
      <p:sp>
        <p:nvSpPr>
          <p:cNvPr id="38" name="Google Shape;38;p1"/>
          <p:cNvSpPr txBox="1"/>
          <p:nvPr/>
        </p:nvSpPr>
        <p:spPr>
          <a:xfrm>
            <a:off x="608013" y="2174359"/>
            <a:ext cx="8255000" cy="65881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3200" b="1" i="0" u="none" strike="noStrike" cap="small">
                <a:solidFill>
                  <a:schemeClr val="dk2"/>
                </a:solidFill>
                <a:latin typeface="Century Schoolbook"/>
                <a:ea typeface="Century Schoolbook"/>
                <a:cs typeface="Century Schoolbook"/>
                <a:sym typeface="Century Schoolbook"/>
              </a:rPr>
              <a:t>Operating system</a:t>
            </a:r>
            <a:endParaRPr sz="3200" b="1" i="0" u="none" strike="noStrike" cap="none">
              <a:solidFill>
                <a:schemeClr val="dk1"/>
              </a:solidFill>
              <a:latin typeface="Arial"/>
              <a:ea typeface="Arial"/>
              <a:cs typeface="Arial"/>
              <a:sym typeface="Arial"/>
            </a:endParaRPr>
          </a:p>
        </p:txBody>
      </p:sp>
      <p:sp>
        <p:nvSpPr>
          <p:cNvPr id="39" name="Google Shape;39;p1"/>
          <p:cNvSpPr txBox="1"/>
          <p:nvPr/>
        </p:nvSpPr>
        <p:spPr>
          <a:xfrm>
            <a:off x="564061" y="2930886"/>
            <a:ext cx="8255000" cy="658812"/>
          </a:xfrm>
          <a:prstGeom prst="rect">
            <a:avLst/>
          </a:prstGeom>
          <a:noFill/>
          <a:ln>
            <a:noFill/>
          </a:ln>
        </p:spPr>
        <p:txBody>
          <a:bodyPr spcFirstLastPara="1" wrap="square" lIns="0" tIns="0" rIns="0" bIns="0" anchor="t" anchorCtr="0">
            <a:noAutofit/>
          </a:bodyPr>
          <a:lstStyle/>
          <a:p>
            <a:pPr marL="0" marR="0" lvl="0" indent="0" algn="ctr" rtl="0">
              <a:lnSpc>
                <a:spcPct val="108333"/>
              </a:lnSpc>
              <a:spcBef>
                <a:spcPts val="0"/>
              </a:spcBef>
              <a:spcAft>
                <a:spcPts val="0"/>
              </a:spcAft>
              <a:buClr>
                <a:srgbClr val="8CC63F"/>
              </a:buClr>
              <a:buSzPts val="2400"/>
              <a:buFont typeface="Arial"/>
              <a:buNone/>
            </a:pPr>
            <a:endParaRPr sz="2400" b="1" i="0" u="none" strike="noStrike" cap="small">
              <a:solidFill>
                <a:schemeClr val="dk2"/>
              </a:solidFill>
              <a:latin typeface="Century Schoolbook"/>
              <a:ea typeface="Century Schoolbook"/>
              <a:cs typeface="Century Schoolbook"/>
              <a:sym typeface="Century Schoolbook"/>
            </a:endParaRPr>
          </a:p>
        </p:txBody>
      </p:sp>
      <p:sp>
        <p:nvSpPr>
          <p:cNvPr id="40" name="Google Shape;40;p1"/>
          <p:cNvSpPr txBox="1"/>
          <p:nvPr/>
        </p:nvSpPr>
        <p:spPr>
          <a:xfrm>
            <a:off x="0" y="892095"/>
            <a:ext cx="9144000" cy="65881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endParaRPr sz="3600" b="1" i="0" u="sng" strike="noStrike" cap="small">
              <a:solidFill>
                <a:schemeClr val="dk2"/>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0"/>
          <p:cNvSpPr txBox="1">
            <a:spLocks noGrp="1"/>
          </p:cNvSpPr>
          <p:nvPr>
            <p:ph type="title"/>
          </p:nvPr>
        </p:nvSpPr>
        <p:spPr>
          <a:xfrm>
            <a:off x="319609" y="900545"/>
            <a:ext cx="8381046" cy="5403273"/>
          </a:xfrm>
          <a:prstGeom prst="rect">
            <a:avLst/>
          </a:prstGeom>
          <a:noFill/>
          <a:ln>
            <a:noFill/>
          </a:ln>
        </p:spPr>
        <p:txBody>
          <a:bodyPr spcFirstLastPara="1" wrap="square" lIns="0" tIns="0" rIns="0" bIns="0" anchor="t" anchorCtr="0">
            <a:noAutofit/>
          </a:bodyPr>
          <a:lstStyle/>
          <a:p>
            <a:pPr marL="0" lvl="0" indent="0" algn="l" rtl="0">
              <a:lnSpc>
                <a:spcPct val="118181"/>
              </a:lnSpc>
              <a:spcBef>
                <a:spcPts val="0"/>
              </a:spcBef>
              <a:spcAft>
                <a:spcPts val="0"/>
              </a:spcAft>
              <a:buNone/>
            </a:pPr>
            <a:r>
              <a:rPr lang="en-US">
                <a:solidFill>
                  <a:schemeClr val="dk1"/>
                </a:solidFill>
                <a:latin typeface="Times New Roman"/>
                <a:ea typeface="Times New Roman"/>
                <a:cs typeface="Times New Roman"/>
                <a:sym typeface="Times New Roman"/>
              </a:rPr>
              <a:t>(i</a:t>
            </a:r>
            <a:r>
              <a:rPr lang="en-US" b="1">
                <a:solidFill>
                  <a:schemeClr val="dk1"/>
                </a:solidFill>
                <a:latin typeface="Times New Roman"/>
                <a:ea typeface="Times New Roman"/>
                <a:cs typeface="Times New Roman"/>
                <a:sym typeface="Times New Roman"/>
              </a:rPr>
              <a:t>) Mutual Exclusion</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Out of a group of cooperating processes, only one process can be in its      critical section at a given point of time.</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(ii)</a:t>
            </a:r>
            <a:r>
              <a:rPr lang="en-US" b="1">
                <a:solidFill>
                  <a:schemeClr val="dk1"/>
                </a:solidFill>
                <a:latin typeface="Times New Roman"/>
                <a:ea typeface="Times New Roman"/>
                <a:cs typeface="Times New Roman"/>
                <a:sym typeface="Times New Roman"/>
              </a:rPr>
              <a:t> Progress</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If no process is in its critical section, and if one or more threads want to    execute their critical section then any one of these threads must be allowed to get into its critical section.</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(iii) </a:t>
            </a:r>
            <a:r>
              <a:rPr lang="en-US" b="1">
                <a:solidFill>
                  <a:schemeClr val="dk1"/>
                </a:solidFill>
                <a:latin typeface="Times New Roman"/>
                <a:ea typeface="Times New Roman"/>
                <a:cs typeface="Times New Roman"/>
                <a:sym typeface="Times New Roman"/>
              </a:rPr>
              <a:t>Bounded Waiting</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After a process makes a request for getting into its critical section, there is a limit for how many other processes can get into their critical section, before this process's request is granted. So after the limit is reached, system must grant the process permission to get into its critical section.</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br>
            <a:br>
              <a:rPr lang="en-US"/>
            </a:br>
            <a:br>
              <a:rPr lang="en-US"/>
            </a:br>
            <a:br>
              <a:rPr lang="en-US"/>
            </a:br>
            <a:br>
              <a:rPr lang="en-US"/>
            </a:br>
            <a:br>
              <a:rPr lang="en-US"/>
            </a:br>
            <a:br>
              <a:rPr lang="en-US"/>
            </a:br>
            <a:br>
              <a:rPr lang="en-US"/>
            </a:br>
            <a:br>
              <a:rPr lang="en-US"/>
            </a:br>
            <a:br>
              <a:rPr lang="en-US"/>
            </a:br>
            <a:endParaRPr/>
          </a:p>
        </p:txBody>
      </p:sp>
      <p:sp>
        <p:nvSpPr>
          <p:cNvPr id="99" name="Google Shape;99;p10"/>
          <p:cNvSpPr txBox="1"/>
          <p:nvPr/>
        </p:nvSpPr>
        <p:spPr>
          <a:xfrm>
            <a:off x="0" y="0"/>
            <a:ext cx="7803931" cy="720436"/>
          </a:xfrm>
          <a:prstGeom prst="rect">
            <a:avLst/>
          </a:prstGeom>
          <a:noFill/>
          <a:ln>
            <a:noFill/>
          </a:ln>
        </p:spPr>
        <p:txBody>
          <a:bodyPr spcFirstLastPara="1" wrap="square" lIns="0" tIns="0" rIns="0" bIns="0" anchor="t" anchorCtr="0">
            <a:no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a:t>
            </a:r>
            <a:endParaRPr/>
          </a:p>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Solution to critical section (Continued)</a:t>
            </a: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1"/>
          <p:cNvSpPr txBox="1">
            <a:spLocks noGrp="1"/>
          </p:cNvSpPr>
          <p:nvPr>
            <p:ph type="title"/>
          </p:nvPr>
        </p:nvSpPr>
        <p:spPr>
          <a:xfrm>
            <a:off x="319609" y="900545"/>
            <a:ext cx="8381046" cy="5403273"/>
          </a:xfrm>
          <a:prstGeom prst="rect">
            <a:avLst/>
          </a:prstGeom>
          <a:noFill/>
          <a:ln>
            <a:noFill/>
          </a:ln>
        </p:spPr>
        <p:txBody>
          <a:bodyPr spcFirstLastPara="1" wrap="square" lIns="0" tIns="0" rIns="0" bIns="0" anchor="t" anchorCtr="0">
            <a:noAutofit/>
          </a:bodyPr>
          <a:lstStyle/>
          <a:p>
            <a:pPr marL="0" lvl="0" indent="-139700" algn="l" rtl="0">
              <a:lnSpc>
                <a:spcPct val="92857"/>
              </a:lnSpc>
              <a:spcBef>
                <a:spcPts val="0"/>
              </a:spcBef>
              <a:spcAft>
                <a:spcPts val="0"/>
              </a:spcAft>
              <a:buClr>
                <a:schemeClr val="dk1"/>
              </a:buClr>
              <a:buSzPts val="2200"/>
              <a:buFont typeface="Arial"/>
              <a:buChar char="•"/>
            </a:pPr>
            <a:r>
              <a:rPr lang="en-US">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There are some mechanisms have been introduced for synchronization problem which are as follows-</a:t>
            </a:r>
            <a:br>
              <a:rPr lang="en-US" sz="2800">
                <a:solidFill>
                  <a:schemeClr val="dk1"/>
                </a:solidFill>
                <a:latin typeface="Times New Roman"/>
                <a:ea typeface="Times New Roman"/>
                <a:cs typeface="Times New Roman"/>
                <a:sym typeface="Times New Roman"/>
              </a:rPr>
            </a:br>
            <a:r>
              <a:rPr lang="en-US" sz="2800">
                <a:solidFill>
                  <a:schemeClr val="dk1"/>
                </a:solidFill>
                <a:latin typeface="Times New Roman"/>
                <a:ea typeface="Times New Roman"/>
                <a:cs typeface="Times New Roman"/>
                <a:sym typeface="Times New Roman"/>
              </a:rPr>
              <a:t>         </a:t>
            </a:r>
            <a:br>
              <a:rPr lang="en-US" sz="2800">
                <a:solidFill>
                  <a:schemeClr val="dk1"/>
                </a:solidFill>
                <a:latin typeface="Times New Roman"/>
                <a:ea typeface="Times New Roman"/>
                <a:cs typeface="Times New Roman"/>
                <a:sym typeface="Times New Roman"/>
              </a:rPr>
            </a:br>
            <a:r>
              <a:rPr lang="en-US" sz="2800">
                <a:solidFill>
                  <a:schemeClr val="dk1"/>
                </a:solidFill>
                <a:latin typeface="Times New Roman"/>
                <a:ea typeface="Times New Roman"/>
                <a:cs typeface="Times New Roman"/>
                <a:sym typeface="Times New Roman"/>
              </a:rPr>
              <a:t>           (i) Hardware solution</a:t>
            </a:r>
            <a:br>
              <a:rPr lang="en-US" sz="2800">
                <a:solidFill>
                  <a:schemeClr val="dk1"/>
                </a:solidFill>
                <a:latin typeface="Times New Roman"/>
                <a:ea typeface="Times New Roman"/>
                <a:cs typeface="Times New Roman"/>
                <a:sym typeface="Times New Roman"/>
              </a:rPr>
            </a:br>
            <a:br>
              <a:rPr lang="en-US" sz="2800">
                <a:solidFill>
                  <a:schemeClr val="dk1"/>
                </a:solidFill>
                <a:latin typeface="Times New Roman"/>
                <a:ea typeface="Times New Roman"/>
                <a:cs typeface="Times New Roman"/>
                <a:sym typeface="Times New Roman"/>
              </a:rPr>
            </a:br>
            <a:r>
              <a:rPr lang="en-US" sz="2800">
                <a:solidFill>
                  <a:schemeClr val="dk1"/>
                </a:solidFill>
                <a:latin typeface="Times New Roman"/>
                <a:ea typeface="Times New Roman"/>
                <a:cs typeface="Times New Roman"/>
                <a:sym typeface="Times New Roman"/>
              </a:rPr>
              <a:t>          (ii) Software solution</a:t>
            </a:r>
            <a:br>
              <a:rPr lang="en-US" sz="2800">
                <a:solidFill>
                  <a:schemeClr val="dk1"/>
                </a:solidFill>
                <a:latin typeface="Times New Roman"/>
                <a:ea typeface="Times New Roman"/>
                <a:cs typeface="Times New Roman"/>
                <a:sym typeface="Times New Roman"/>
              </a:rPr>
            </a:br>
            <a:br>
              <a:rPr lang="en-US" sz="2800">
                <a:solidFill>
                  <a:schemeClr val="dk1"/>
                </a:solidFill>
                <a:latin typeface="Times New Roman"/>
                <a:ea typeface="Times New Roman"/>
                <a:cs typeface="Times New Roman"/>
                <a:sym typeface="Times New Roman"/>
              </a:rPr>
            </a:br>
            <a:r>
              <a:rPr lang="en-US" sz="2800">
                <a:solidFill>
                  <a:schemeClr val="dk1"/>
                </a:solidFill>
                <a:latin typeface="Times New Roman"/>
                <a:ea typeface="Times New Roman"/>
                <a:cs typeface="Times New Roman"/>
                <a:sym typeface="Times New Roman"/>
              </a:rPr>
              <a:t>         (iii) Strict alteration</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br>
            <a:br>
              <a:rPr lang="en-US"/>
            </a:br>
            <a:br>
              <a:rPr lang="en-US"/>
            </a:br>
            <a:br>
              <a:rPr lang="en-US"/>
            </a:br>
            <a:br>
              <a:rPr lang="en-US"/>
            </a:br>
            <a:br>
              <a:rPr lang="en-US"/>
            </a:br>
            <a:br>
              <a:rPr lang="en-US"/>
            </a:br>
            <a:br>
              <a:rPr lang="en-US"/>
            </a:br>
            <a:br>
              <a:rPr lang="en-US"/>
            </a:br>
            <a:br>
              <a:rPr lang="en-US"/>
            </a:br>
            <a:endParaRPr/>
          </a:p>
        </p:txBody>
      </p:sp>
      <p:sp>
        <p:nvSpPr>
          <p:cNvPr id="105" name="Google Shape;105;p11"/>
          <p:cNvSpPr txBox="1"/>
          <p:nvPr/>
        </p:nvSpPr>
        <p:spPr>
          <a:xfrm>
            <a:off x="0" y="0"/>
            <a:ext cx="7803931" cy="720436"/>
          </a:xfrm>
          <a:prstGeom prst="rect">
            <a:avLst/>
          </a:prstGeom>
          <a:noFill/>
          <a:ln>
            <a:noFill/>
          </a:ln>
        </p:spPr>
        <p:txBody>
          <a:bodyPr spcFirstLastPara="1" wrap="square" lIns="0" tIns="0" rIns="0" bIns="0" anchor="t" anchorCtr="0">
            <a:no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a:t>
            </a:r>
            <a:endParaRPr/>
          </a:p>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Solution to synchronization problem</a:t>
            </a: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2"/>
          <p:cNvSpPr txBox="1">
            <a:spLocks noGrp="1"/>
          </p:cNvSpPr>
          <p:nvPr>
            <p:ph type="title"/>
          </p:nvPr>
        </p:nvSpPr>
        <p:spPr>
          <a:xfrm>
            <a:off x="332509" y="1257483"/>
            <a:ext cx="8478982" cy="5292436"/>
          </a:xfrm>
          <a:prstGeom prst="rect">
            <a:avLst/>
          </a:prstGeom>
          <a:noFill/>
          <a:ln>
            <a:noFill/>
          </a:ln>
        </p:spPr>
        <p:txBody>
          <a:bodyPr spcFirstLastPara="1" wrap="square" lIns="0" tIns="0" rIns="0" bIns="0" anchor="t" anchorCtr="0">
            <a:normAutofit fontScale="90000"/>
          </a:bodyPr>
          <a:lstStyle/>
          <a:p>
            <a:pPr marL="457200" lvl="0" indent="-457200" algn="l" rtl="0">
              <a:lnSpc>
                <a:spcPct val="35616"/>
              </a:lnSpc>
              <a:spcBef>
                <a:spcPts val="0"/>
              </a:spcBef>
              <a:spcAft>
                <a:spcPts val="0"/>
              </a:spcAft>
              <a:buClr>
                <a:schemeClr val="dk1"/>
              </a:buClr>
              <a:buSzPct val="100000"/>
              <a:buFont typeface="Arial"/>
              <a:buChar char="•"/>
            </a:pP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Hardware Approach to synchronization problem:-</a:t>
            </a: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a:t>
            </a: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(i) Exclusive access to memory location always assumed</a:t>
            </a: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a:t>
            </a: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(ii) Test-and-Set: special machine-level instruction </a:t>
            </a: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(iii) Swap: atomically swaps contents of two words</a:t>
            </a: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a:t>
            </a: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r>
              <a:rPr lang="en-US" sz="2700" b="1" i="1" u="sng" dirty="0">
                <a:solidFill>
                  <a:schemeClr val="dk1"/>
                </a:solidFill>
                <a:latin typeface="Times New Roman"/>
                <a:ea typeface="Times New Roman"/>
                <a:cs typeface="Times New Roman"/>
                <a:sym typeface="Times New Roman"/>
              </a:rPr>
              <a:t>Test-and-Set Instruction</a:t>
            </a:r>
            <a:br>
              <a:rPr lang="en-US" sz="2700" b="1" i="1" u="sng"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       </a:t>
            </a:r>
            <a:br>
              <a:rPr lang="en-US" sz="2000" dirty="0">
                <a:solidFill>
                  <a:schemeClr val="dk1"/>
                </a:solidFill>
                <a:latin typeface="Times New Roman"/>
                <a:ea typeface="Times New Roman"/>
                <a:cs typeface="Times New Roman"/>
                <a:sym typeface="Times New Roman"/>
              </a:rPr>
            </a:br>
            <a:br>
              <a:rPr lang="en-US" sz="2000" dirty="0">
                <a:solidFill>
                  <a:schemeClr val="dk1"/>
                </a:solidFill>
                <a:latin typeface="Times New Roman"/>
                <a:ea typeface="Times New Roman"/>
                <a:cs typeface="Times New Roman"/>
                <a:sym typeface="Times New Roman"/>
              </a:rPr>
            </a:b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 (i) hardware assistance for process synchronization </a:t>
            </a:r>
            <a:r>
              <a:rPr lang="en-US" dirty="0">
                <a:solidFill>
                  <a:schemeClr val="dk1"/>
                </a:solidFill>
                <a:latin typeface="Times New Roman"/>
                <a:ea typeface="Times New Roman"/>
                <a:cs typeface="Times New Roman"/>
                <a:sym typeface="Times New Roman"/>
              </a:rPr>
              <a:t>.</a:t>
            </a: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a:t>
            </a: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(ii) a special hardware instruction that does two operations atomically .</a:t>
            </a: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i.e., both </a:t>
            </a:r>
            <a:r>
              <a:rPr lang="en-US" sz="2000" dirty="0">
                <a:solidFill>
                  <a:schemeClr val="dk1"/>
                </a:solidFill>
                <a:latin typeface="Times New Roman"/>
                <a:ea typeface="Times New Roman"/>
                <a:cs typeface="Times New Roman"/>
                <a:sym typeface="Times New Roman"/>
              </a:rPr>
              <a:t>operations are executed or neither is </a:t>
            </a: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                  </a:t>
            </a:r>
            <a:r>
              <a:rPr lang="en-US" sz="7300"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 (a) sets the result to current value </a:t>
            </a:r>
            <a:br>
              <a:rPr lang="en-US" sz="2000" dirty="0">
                <a:solidFill>
                  <a:schemeClr val="dk1"/>
                </a:solidFill>
                <a:latin typeface="Times New Roman"/>
                <a:ea typeface="Times New Roman"/>
                <a:cs typeface="Times New Roman"/>
                <a:sym typeface="Times New Roman"/>
              </a:rPr>
            </a:b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                       (b) changes current value to true </a:t>
            </a: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         </a:t>
            </a:r>
            <a:br>
              <a:rPr lang="en-US" sz="2000" dirty="0">
                <a:solidFill>
                  <a:schemeClr val="dk1"/>
                </a:solidFill>
                <a:latin typeface="Times New Roman"/>
                <a:ea typeface="Times New Roman"/>
                <a:cs typeface="Times New Roman"/>
                <a:sym typeface="Times New Roman"/>
              </a:rPr>
            </a:b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                       (c) when describing machine language (CPU) operations, the verb 'set'       </a:t>
            </a:r>
            <a:br>
              <a:rPr lang="en-US" sz="2000" dirty="0">
                <a:solidFill>
                  <a:schemeClr val="dk1"/>
                </a:solidFill>
                <a:latin typeface="Times New Roman"/>
                <a:ea typeface="Times New Roman"/>
                <a:cs typeface="Times New Roman"/>
                <a:sym typeface="Times New Roman"/>
              </a:rPr>
            </a:br>
            <a:br>
              <a:rPr lang="en-US" sz="2000" dirty="0">
                <a:solidFill>
                  <a:schemeClr val="dk1"/>
                </a:solidFill>
                <a:latin typeface="Times New Roman"/>
                <a:ea typeface="Times New Roman"/>
                <a:cs typeface="Times New Roman"/>
                <a:sym typeface="Times New Roman"/>
              </a:rPr>
            </a:br>
            <a:br>
              <a:rPr lang="en-US" sz="2000" dirty="0">
                <a:solidFill>
                  <a:schemeClr val="dk1"/>
                </a:solidFill>
                <a:latin typeface="Times New Roman"/>
                <a:ea typeface="Times New Roman"/>
                <a:cs typeface="Times New Roman"/>
                <a:sym typeface="Times New Roman"/>
              </a:rPr>
            </a:b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means 'set to true' .</a:t>
            </a: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                       </a:t>
            </a:r>
            <a:r>
              <a:rPr lang="en-US" sz="3100" dirty="0">
                <a:solidFill>
                  <a:schemeClr val="dk1"/>
                </a:solidFill>
                <a:latin typeface="Times New Roman"/>
                <a:ea typeface="Times New Roman"/>
                <a:cs typeface="Times New Roman"/>
                <a:sym typeface="Times New Roman"/>
              </a:rPr>
              <a:t> </a:t>
            </a: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a:t>
            </a: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dirty="0"/>
          </a:p>
        </p:txBody>
      </p:sp>
      <p:sp>
        <p:nvSpPr>
          <p:cNvPr id="111" name="Google Shape;111;p12"/>
          <p:cNvSpPr txBox="1"/>
          <p:nvPr/>
        </p:nvSpPr>
        <p:spPr>
          <a:xfrm>
            <a:off x="0" y="164423"/>
            <a:ext cx="8271495" cy="666849"/>
          </a:xfrm>
          <a:prstGeom prst="rect">
            <a:avLst/>
          </a:prstGeom>
          <a:noFill/>
          <a:ln>
            <a:noFill/>
          </a:ln>
        </p:spPr>
        <p:txBody>
          <a:bodyPr spcFirstLastPara="1" wrap="square" lIns="0" tIns="0" rIns="0" bIns="0" anchor="b" anchorCtr="0">
            <a:normAutofit/>
          </a:bodyPr>
          <a:lstStyle/>
          <a:p>
            <a:pPr marL="0" marR="0" lvl="0" indent="0" algn="l" rtl="0">
              <a:lnSpc>
                <a:spcPct val="108333"/>
              </a:lnSpc>
              <a:spcBef>
                <a:spcPts val="0"/>
              </a:spcBef>
              <a:spcAft>
                <a:spcPts val="0"/>
              </a:spcAft>
              <a:buNone/>
            </a:pPr>
            <a:r>
              <a:rPr lang="en-US" sz="2400" b="1" i="0" u="none" strike="noStrike" cap="small" dirty="0">
                <a:solidFill>
                  <a:schemeClr val="dk2"/>
                </a:solidFill>
                <a:latin typeface="Century Schoolbook"/>
                <a:ea typeface="Century Schoolbook"/>
                <a:cs typeface="Century Schoolbook"/>
                <a:sym typeface="Century Schoolbook"/>
              </a:rPr>
              <a:t>   </a:t>
            </a:r>
            <a:endParaRPr sz="2000" b="1" i="0" u="none" strike="noStrike" cap="small" dirty="0">
              <a:solidFill>
                <a:schemeClr val="dk2"/>
              </a:solidFill>
              <a:latin typeface="Century Schoolbook"/>
              <a:ea typeface="Century Schoolbook"/>
              <a:cs typeface="Century Schoolbook"/>
              <a:sym typeface="Century Schoolbook"/>
            </a:endParaRPr>
          </a:p>
          <a:p>
            <a:pPr marL="0" marR="0" lvl="0" indent="0" algn="l" rtl="0">
              <a:lnSpc>
                <a:spcPct val="130000"/>
              </a:lnSpc>
              <a:spcBef>
                <a:spcPts val="0"/>
              </a:spcBef>
              <a:spcAft>
                <a:spcPts val="0"/>
              </a:spcAft>
              <a:buNone/>
            </a:pPr>
            <a:r>
              <a:rPr lang="en-US" sz="2000" b="1" i="0" u="none" strike="noStrike" cap="small" dirty="0">
                <a:solidFill>
                  <a:schemeClr val="dk2"/>
                </a:solidFill>
                <a:latin typeface="Century Schoolbook"/>
                <a:ea typeface="Century Schoolbook"/>
                <a:cs typeface="Century Schoolbook"/>
                <a:sym typeface="Century Schoolbook"/>
              </a:rPr>
              <a:t>  Solution to synchronization  problem(</a:t>
            </a:r>
            <a:r>
              <a:rPr lang="en-US" sz="2000" b="1" i="0" u="none" strike="noStrike" cap="small" dirty="0" err="1">
                <a:solidFill>
                  <a:schemeClr val="dk2"/>
                </a:solidFill>
                <a:latin typeface="Century Schoolbook"/>
                <a:ea typeface="Century Schoolbook"/>
                <a:cs typeface="Century Schoolbook"/>
                <a:sym typeface="Century Schoolbook"/>
              </a:rPr>
              <a:t>Contd</a:t>
            </a:r>
            <a:r>
              <a:rPr lang="en-US" sz="2000" b="1" i="0" u="none" strike="noStrike" cap="small" dirty="0">
                <a:solidFill>
                  <a:schemeClr val="dk2"/>
                </a:solidFill>
                <a:latin typeface="Century Schoolbook"/>
                <a:ea typeface="Century Schoolbook"/>
                <a:cs typeface="Century Schoolbook"/>
                <a:sym typeface="Century Schoolbook"/>
              </a:rPr>
              <a:t>…)</a:t>
            </a:r>
            <a:endParaRPr sz="1800" b="1" i="0" u="none" strike="noStrike" cap="none" dirty="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3"/>
          <p:cNvSpPr txBox="1">
            <a:spLocks noGrp="1"/>
          </p:cNvSpPr>
          <p:nvPr>
            <p:ph type="title"/>
          </p:nvPr>
        </p:nvSpPr>
        <p:spPr>
          <a:xfrm>
            <a:off x="180109" y="1052946"/>
            <a:ext cx="8478982" cy="5292436"/>
          </a:xfrm>
          <a:prstGeom prst="rect">
            <a:avLst/>
          </a:prstGeom>
          <a:noFill/>
          <a:ln>
            <a:noFill/>
          </a:ln>
        </p:spPr>
        <p:txBody>
          <a:bodyPr spcFirstLastPara="1" wrap="square" lIns="0" tIns="0" rIns="0" bIns="0" anchor="t" anchorCtr="0">
            <a:normAutofit fontScale="90000"/>
          </a:bodyPr>
          <a:lstStyle/>
          <a:p>
            <a:pPr marL="457200" lvl="0" indent="-457200" algn="l" rtl="0">
              <a:lnSpc>
                <a:spcPct val="83870"/>
              </a:lnSpc>
              <a:spcBef>
                <a:spcPts val="0"/>
              </a:spcBef>
              <a:spcAft>
                <a:spcPts val="0"/>
              </a:spcAft>
              <a:buClr>
                <a:schemeClr val="dk1"/>
              </a:buClr>
              <a:buSzPct val="100000"/>
              <a:buFont typeface="Arial"/>
              <a:buChar char="•"/>
            </a:pPr>
            <a:r>
              <a:rPr lang="en-US" sz="2700" b="1" i="1" u="sng">
                <a:solidFill>
                  <a:schemeClr val="dk1"/>
                </a:solidFill>
                <a:latin typeface="Times New Roman"/>
                <a:ea typeface="Times New Roman"/>
                <a:cs typeface="Times New Roman"/>
                <a:sym typeface="Times New Roman"/>
              </a:rPr>
              <a:t>Test-and-Set Instruction </a:t>
            </a:r>
            <a:r>
              <a:rPr lang="en-US" sz="2700" b="1" i="1">
                <a:solidFill>
                  <a:schemeClr val="dk1"/>
                </a:solidFill>
                <a:latin typeface="Times New Roman"/>
                <a:ea typeface="Times New Roman"/>
                <a:cs typeface="Times New Roman"/>
                <a:sym typeface="Times New Roman"/>
              </a:rPr>
              <a:t>(Contd….)</a:t>
            </a:r>
            <a:br>
              <a:rPr lang="en-US" sz="2700" b="1" i="1">
                <a:solidFill>
                  <a:schemeClr val="dk1"/>
                </a:solidFill>
                <a:latin typeface="Times New Roman"/>
                <a:ea typeface="Times New Roman"/>
                <a:cs typeface="Times New Roman"/>
                <a:sym typeface="Times New Roman"/>
              </a:rPr>
            </a:br>
            <a:br>
              <a:rPr lang="en-US" sz="2700" b="1" i="1">
                <a:solidFill>
                  <a:schemeClr val="dk1"/>
                </a:solidFill>
                <a:latin typeface="Times New Roman"/>
                <a:ea typeface="Times New Roman"/>
                <a:cs typeface="Times New Roman"/>
                <a:sym typeface="Times New Roman"/>
              </a:rPr>
            </a:br>
            <a:br>
              <a:rPr lang="en-US" sz="2700" b="1" i="1" u="sng">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r>
              <a:rPr lang="en-US" sz="31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br>
            <a:br>
              <a:rPr lang="en-US"/>
            </a:br>
            <a:br>
              <a:rPr lang="en-US"/>
            </a:br>
            <a:br>
              <a:rPr lang="en-US"/>
            </a:br>
            <a:br>
              <a:rPr lang="en-US"/>
            </a:br>
            <a:br>
              <a:rPr lang="en-US"/>
            </a:br>
            <a:br>
              <a:rPr lang="en-US"/>
            </a:br>
            <a:br>
              <a:rPr lang="en-US"/>
            </a:br>
            <a:br>
              <a:rPr lang="en-US"/>
            </a:br>
            <a:br>
              <a:rPr lang="en-US"/>
            </a:br>
            <a:endParaRPr/>
          </a:p>
        </p:txBody>
      </p:sp>
      <p:sp>
        <p:nvSpPr>
          <p:cNvPr id="117" name="Google Shape;117;p13"/>
          <p:cNvSpPr txBox="1"/>
          <p:nvPr/>
        </p:nvSpPr>
        <p:spPr>
          <a:xfrm>
            <a:off x="0" y="164423"/>
            <a:ext cx="8271495" cy="666849"/>
          </a:xfrm>
          <a:prstGeom prst="rect">
            <a:avLst/>
          </a:prstGeom>
          <a:noFill/>
          <a:ln>
            <a:noFill/>
          </a:ln>
        </p:spPr>
        <p:txBody>
          <a:bodyPr spcFirstLastPara="1" wrap="square" lIns="0" tIns="0" rIns="0" bIns="0" anchor="b" anchorCtr="0">
            <a:norm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a:t>
            </a:r>
            <a:endParaRPr sz="2000" b="1" i="0" u="none" strike="noStrike" cap="small">
              <a:solidFill>
                <a:schemeClr val="dk2"/>
              </a:solidFill>
              <a:latin typeface="Century Schoolbook"/>
              <a:ea typeface="Century Schoolbook"/>
              <a:cs typeface="Century Schoolbook"/>
              <a:sym typeface="Century Schoolbook"/>
            </a:endParaRPr>
          </a:p>
          <a:p>
            <a:pPr marL="0" marR="0" lvl="0" indent="0" algn="l" rtl="0">
              <a:lnSpc>
                <a:spcPct val="130000"/>
              </a:lnSpc>
              <a:spcBef>
                <a:spcPts val="0"/>
              </a:spcBef>
              <a:spcAft>
                <a:spcPts val="0"/>
              </a:spcAft>
              <a:buNone/>
            </a:pPr>
            <a:r>
              <a:rPr lang="en-US" sz="2000" b="1" i="0" u="none" strike="noStrike" cap="small">
                <a:solidFill>
                  <a:schemeClr val="dk2"/>
                </a:solidFill>
                <a:latin typeface="Century Schoolbook"/>
                <a:ea typeface="Century Schoolbook"/>
                <a:cs typeface="Century Schoolbook"/>
                <a:sym typeface="Century Schoolbook"/>
              </a:rPr>
              <a:t>  Solution to synchronization  problem(Contd…)</a:t>
            </a:r>
            <a:endParaRPr sz="1800" b="1" i="0" u="none" strike="noStrike" cap="none">
              <a:solidFill>
                <a:schemeClr val="dk1"/>
              </a:solidFill>
              <a:latin typeface="Arial"/>
              <a:ea typeface="Arial"/>
              <a:cs typeface="Arial"/>
              <a:sym typeface="Arial"/>
            </a:endParaRPr>
          </a:p>
        </p:txBody>
      </p:sp>
      <p:pic>
        <p:nvPicPr>
          <p:cNvPr id="118" name="Google Shape;118;p13" descr="os-3.JPG"/>
          <p:cNvPicPr preferRelativeResize="0"/>
          <p:nvPr/>
        </p:nvPicPr>
        <p:blipFill rotWithShape="1">
          <a:blip r:embed="rId3">
            <a:alphaModFix/>
          </a:blip>
          <a:srcRect/>
          <a:stretch/>
        </p:blipFill>
        <p:spPr>
          <a:xfrm>
            <a:off x="858982" y="1771649"/>
            <a:ext cx="5430982" cy="40334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title"/>
          </p:nvPr>
        </p:nvSpPr>
        <p:spPr>
          <a:xfrm>
            <a:off x="180109" y="942110"/>
            <a:ext cx="8478982" cy="5292436"/>
          </a:xfrm>
          <a:prstGeom prst="rect">
            <a:avLst/>
          </a:prstGeom>
          <a:noFill/>
          <a:ln>
            <a:noFill/>
          </a:ln>
        </p:spPr>
        <p:txBody>
          <a:bodyPr spcFirstLastPara="1" wrap="square" lIns="0" tIns="0" rIns="0" bIns="0" anchor="t" anchorCtr="0">
            <a:normAutofit fontScale="90000"/>
          </a:bodyPr>
          <a:lstStyle/>
          <a:p>
            <a:pPr marL="457200" lvl="0" indent="-457200" algn="l" rtl="0">
              <a:lnSpc>
                <a:spcPct val="35616"/>
              </a:lnSpc>
              <a:spcBef>
                <a:spcPts val="0"/>
              </a:spcBef>
              <a:spcAft>
                <a:spcPts val="0"/>
              </a:spcAft>
              <a:buClr>
                <a:schemeClr val="dk1"/>
              </a:buClr>
              <a:buSzPct val="100000"/>
              <a:buFont typeface="Arial"/>
              <a:buChar char="•"/>
            </a:pPr>
            <a:r>
              <a:rPr lang="en-US" sz="3100" b="1" dirty="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Hardware Approach to synchronization problem</a:t>
            </a:r>
            <a:r>
              <a:rPr lang="en-US" b="1" i="1" dirty="0">
                <a:solidFill>
                  <a:schemeClr val="dk1"/>
                </a:solidFill>
                <a:latin typeface="Times New Roman"/>
                <a:ea typeface="Times New Roman"/>
                <a:cs typeface="Times New Roman"/>
                <a:sym typeface="Times New Roman"/>
              </a:rPr>
              <a:t>(Peterson’s Solution)</a:t>
            </a:r>
            <a:r>
              <a:rPr lang="en-US" dirty="0">
                <a:solidFill>
                  <a:schemeClr val="dk1"/>
                </a:solidFill>
                <a:latin typeface="Times New Roman"/>
                <a:ea typeface="Times New Roman"/>
                <a:cs typeface="Times New Roman"/>
                <a:sym typeface="Times New Roman"/>
              </a:rPr>
              <a:t>:-</a:t>
            </a: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a:t>
            </a:r>
            <a:r>
              <a:rPr lang="en-US" sz="6700" dirty="0">
                <a:solidFill>
                  <a:schemeClr val="dk1"/>
                </a:solidFill>
                <a:latin typeface="Times New Roman"/>
                <a:ea typeface="Times New Roman"/>
                <a:cs typeface="Times New Roman"/>
                <a:sym typeface="Times New Roman"/>
              </a:rPr>
              <a:t>.</a:t>
            </a:r>
            <a:r>
              <a:rPr lang="en-US" dirty="0">
                <a:solidFill>
                  <a:schemeClr val="dk1"/>
                </a:solidFill>
                <a:latin typeface="Times New Roman"/>
                <a:ea typeface="Times New Roman"/>
                <a:cs typeface="Times New Roman"/>
                <a:sym typeface="Times New Roman"/>
              </a:rPr>
              <a:t> It is a two process solution.</a:t>
            </a: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a:t>
            </a:r>
            <a:r>
              <a:rPr lang="en-US" sz="7300" dirty="0">
                <a:solidFill>
                  <a:schemeClr val="dk1"/>
                </a:solidFill>
                <a:latin typeface="Times New Roman"/>
                <a:ea typeface="Times New Roman"/>
                <a:cs typeface="Times New Roman"/>
                <a:sym typeface="Times New Roman"/>
              </a:rPr>
              <a:t>.</a:t>
            </a:r>
            <a:r>
              <a:rPr lang="en-US" sz="2400" dirty="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We must assume that LOAD and STORE instructions are atomic and </a:t>
            </a: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can not be interrupted in between.</a:t>
            </a: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a:t>
            </a:r>
            <a:r>
              <a:rPr lang="en-US" sz="7300"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The two processes will share two variables</a:t>
            </a:r>
            <a:br>
              <a:rPr lang="en-US" sz="1800" dirty="0">
                <a:solidFill>
                  <a:schemeClr val="dk1"/>
                </a:solidFill>
                <a:latin typeface="Times New Roman"/>
                <a:ea typeface="Times New Roman"/>
                <a:cs typeface="Times New Roman"/>
                <a:sym typeface="Times New Roman"/>
              </a:rPr>
            </a:br>
            <a:r>
              <a:rPr lang="en-US" sz="1800" dirty="0">
                <a:solidFill>
                  <a:schemeClr val="dk1"/>
                </a:solidFill>
                <a:latin typeface="Times New Roman"/>
                <a:ea typeface="Times New Roman"/>
                <a:cs typeface="Times New Roman"/>
                <a:sym typeface="Times New Roman"/>
              </a:rPr>
              <a:t>                        (i)</a:t>
            </a:r>
            <a:r>
              <a:rPr lang="en-US" sz="7300" dirty="0">
                <a:solidFill>
                  <a:schemeClr val="dk1"/>
                </a:solidFill>
                <a:latin typeface="Times New Roman"/>
                <a:ea typeface="Times New Roman"/>
                <a:cs typeface="Times New Roman"/>
                <a:sym typeface="Times New Roman"/>
              </a:rPr>
              <a:t> </a:t>
            </a:r>
            <a:r>
              <a:rPr lang="en-US" b="1" dirty="0">
                <a:solidFill>
                  <a:schemeClr val="dk1"/>
                </a:solidFill>
                <a:latin typeface="Times New Roman"/>
                <a:ea typeface="Times New Roman"/>
                <a:cs typeface="Times New Roman"/>
                <a:sym typeface="Times New Roman"/>
              </a:rPr>
              <a:t>int</a:t>
            </a:r>
            <a:r>
              <a:rPr lang="en-US" dirty="0">
                <a:solidFill>
                  <a:schemeClr val="dk1"/>
                </a:solidFill>
                <a:latin typeface="Times New Roman"/>
                <a:ea typeface="Times New Roman"/>
                <a:cs typeface="Times New Roman"/>
                <a:sym typeface="Times New Roman"/>
              </a:rPr>
              <a:t> turn :- is used to indicate that whose turn is there to enter </a:t>
            </a:r>
            <a:r>
              <a:rPr lang="en-US">
                <a:solidFill>
                  <a:schemeClr val="dk1"/>
                </a:solidFill>
                <a:latin typeface="Times New Roman"/>
                <a:ea typeface="Times New Roman"/>
                <a:cs typeface="Times New Roman"/>
                <a:sym typeface="Times New Roman"/>
              </a:rPr>
              <a:t>in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critical </a:t>
            </a:r>
            <a:r>
              <a:rPr lang="en-US" dirty="0">
                <a:solidFill>
                  <a:schemeClr val="dk1"/>
                </a:solidFill>
                <a:latin typeface="Times New Roman"/>
                <a:ea typeface="Times New Roman"/>
                <a:cs typeface="Times New Roman"/>
                <a:sym typeface="Times New Roman"/>
              </a:rPr>
              <a:t>section.</a:t>
            </a: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a:t>
            </a: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(ii)</a:t>
            </a:r>
            <a:r>
              <a:rPr lang="en-US" dirty="0">
                <a:solidFill>
                  <a:schemeClr val="dk1"/>
                </a:solidFill>
                <a:latin typeface="Times New Roman"/>
                <a:ea typeface="Times New Roman"/>
                <a:cs typeface="Times New Roman"/>
                <a:sym typeface="Times New Roman"/>
              </a:rPr>
              <a:t>  </a:t>
            </a:r>
            <a:r>
              <a:rPr lang="en-US" b="1" dirty="0">
                <a:solidFill>
                  <a:schemeClr val="dk1"/>
                </a:solidFill>
                <a:latin typeface="Times New Roman"/>
                <a:ea typeface="Times New Roman"/>
                <a:cs typeface="Times New Roman"/>
                <a:sym typeface="Times New Roman"/>
              </a:rPr>
              <a:t> Boolean </a:t>
            </a:r>
            <a:r>
              <a:rPr lang="en-US" dirty="0">
                <a:solidFill>
                  <a:schemeClr val="dk1"/>
                </a:solidFill>
                <a:latin typeface="Times New Roman"/>
                <a:ea typeface="Times New Roman"/>
                <a:cs typeface="Times New Roman"/>
                <a:sym typeface="Times New Roman"/>
              </a:rPr>
              <a:t>flag[2]:- is used to indicate whether a process is ready to enter in </a:t>
            </a: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critical section the flag[i] = true {means Pi is ready}</a:t>
            </a: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a:t>
            </a:r>
            <a:r>
              <a:rPr lang="en-US" b="1" u="sng" dirty="0">
                <a:solidFill>
                  <a:schemeClr val="dk1"/>
                </a:solidFill>
                <a:latin typeface="Times New Roman"/>
                <a:ea typeface="Times New Roman"/>
                <a:cs typeface="Times New Roman"/>
                <a:sym typeface="Times New Roman"/>
              </a:rPr>
              <a:t>Algorithm:-</a:t>
            </a:r>
            <a:br>
              <a:rPr lang="en-US" b="1" u="sng"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sz="2700" b="1" i="1" dirty="0">
                <a:solidFill>
                  <a:schemeClr val="dk1"/>
                </a:solidFill>
                <a:latin typeface="Times New Roman"/>
                <a:ea typeface="Times New Roman"/>
                <a:cs typeface="Times New Roman"/>
                <a:sym typeface="Times New Roman"/>
              </a:rPr>
            </a:br>
            <a:br>
              <a:rPr lang="en-US" sz="2700" b="1" i="1" dirty="0">
                <a:solidFill>
                  <a:schemeClr val="dk1"/>
                </a:solidFill>
                <a:latin typeface="Times New Roman"/>
                <a:ea typeface="Times New Roman"/>
                <a:cs typeface="Times New Roman"/>
                <a:sym typeface="Times New Roman"/>
              </a:rPr>
            </a:br>
            <a:br>
              <a:rPr lang="en-US" sz="2700" b="1" i="1" u="sng"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        </a:t>
            </a:r>
            <a:br>
              <a:rPr lang="en-US" dirty="0">
                <a:solidFill>
                  <a:schemeClr val="dk1"/>
                </a:solidFill>
                <a:latin typeface="Times New Roman"/>
                <a:ea typeface="Times New Roman"/>
                <a:cs typeface="Times New Roman"/>
                <a:sym typeface="Times New Roman"/>
              </a:rPr>
            </a:b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                       </a:t>
            </a:r>
            <a:r>
              <a:rPr lang="en-US" sz="3100" dirty="0">
                <a:solidFill>
                  <a:schemeClr val="dk1"/>
                </a:solidFill>
                <a:latin typeface="Times New Roman"/>
                <a:ea typeface="Times New Roman"/>
                <a:cs typeface="Times New Roman"/>
                <a:sym typeface="Times New Roman"/>
              </a:rPr>
              <a:t> </a:t>
            </a: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   </a:t>
            </a: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solidFill>
                  <a:schemeClr val="dk1"/>
                </a:solidFill>
                <a:latin typeface="Times New Roman"/>
                <a:ea typeface="Times New Roman"/>
                <a:cs typeface="Times New Roman"/>
                <a:sym typeface="Times New Roman"/>
              </a:rPr>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dirty="0"/>
          </a:p>
        </p:txBody>
      </p:sp>
      <p:sp>
        <p:nvSpPr>
          <p:cNvPr id="124" name="Google Shape;124;p14"/>
          <p:cNvSpPr txBox="1"/>
          <p:nvPr/>
        </p:nvSpPr>
        <p:spPr>
          <a:xfrm>
            <a:off x="0" y="164423"/>
            <a:ext cx="8271495" cy="666849"/>
          </a:xfrm>
          <a:prstGeom prst="rect">
            <a:avLst/>
          </a:prstGeom>
          <a:noFill/>
          <a:ln>
            <a:noFill/>
          </a:ln>
        </p:spPr>
        <p:txBody>
          <a:bodyPr spcFirstLastPara="1" wrap="square" lIns="0" tIns="0" rIns="0" bIns="0" anchor="b" anchorCtr="0">
            <a:norm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a:t>
            </a:r>
            <a:endParaRPr sz="2000" b="1" i="0" u="none" strike="noStrike" cap="small">
              <a:solidFill>
                <a:schemeClr val="dk2"/>
              </a:solidFill>
              <a:latin typeface="Century Schoolbook"/>
              <a:ea typeface="Century Schoolbook"/>
              <a:cs typeface="Century Schoolbook"/>
              <a:sym typeface="Century Schoolbook"/>
            </a:endParaRPr>
          </a:p>
          <a:p>
            <a:pPr marL="0" marR="0" lvl="0" indent="0" algn="l" rtl="0">
              <a:lnSpc>
                <a:spcPct val="130000"/>
              </a:lnSpc>
              <a:spcBef>
                <a:spcPts val="0"/>
              </a:spcBef>
              <a:spcAft>
                <a:spcPts val="0"/>
              </a:spcAft>
              <a:buNone/>
            </a:pPr>
            <a:r>
              <a:rPr lang="en-US" sz="2000" b="1" i="0" u="none" strike="noStrike" cap="small">
                <a:solidFill>
                  <a:schemeClr val="dk2"/>
                </a:solidFill>
                <a:latin typeface="Century Schoolbook"/>
                <a:ea typeface="Century Schoolbook"/>
                <a:cs typeface="Century Schoolbook"/>
                <a:sym typeface="Century Schoolbook"/>
              </a:rPr>
              <a:t>  Solution to synchronization  problem(Contd…)</a:t>
            </a:r>
            <a:endParaRPr sz="1800" b="1" i="0" u="none" strike="noStrike" cap="none">
              <a:solidFill>
                <a:schemeClr val="dk1"/>
              </a:solidFill>
              <a:latin typeface="Arial"/>
              <a:ea typeface="Arial"/>
              <a:cs typeface="Arial"/>
              <a:sym typeface="Arial"/>
            </a:endParaRPr>
          </a:p>
        </p:txBody>
      </p:sp>
      <p:pic>
        <p:nvPicPr>
          <p:cNvPr id="125" name="Google Shape;125;p14" descr="os-4.JPG"/>
          <p:cNvPicPr preferRelativeResize="0"/>
          <p:nvPr/>
        </p:nvPicPr>
        <p:blipFill rotWithShape="1">
          <a:blip r:embed="rId3">
            <a:alphaModFix/>
          </a:blip>
          <a:srcRect/>
          <a:stretch/>
        </p:blipFill>
        <p:spPr>
          <a:xfrm>
            <a:off x="2050473" y="4322618"/>
            <a:ext cx="6331527" cy="18924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5"/>
          <p:cNvSpPr txBox="1">
            <a:spLocks noGrp="1"/>
          </p:cNvSpPr>
          <p:nvPr>
            <p:ph type="title"/>
          </p:nvPr>
        </p:nvSpPr>
        <p:spPr>
          <a:xfrm>
            <a:off x="180109" y="942110"/>
            <a:ext cx="8478982" cy="5292436"/>
          </a:xfrm>
          <a:prstGeom prst="rect">
            <a:avLst/>
          </a:prstGeom>
          <a:noFill/>
          <a:ln>
            <a:noFill/>
          </a:ln>
        </p:spPr>
        <p:txBody>
          <a:bodyPr spcFirstLastPara="1" wrap="square" lIns="0" tIns="0" rIns="0" bIns="0" anchor="t" anchorCtr="0">
            <a:normAutofit fontScale="90000"/>
          </a:bodyPr>
          <a:lstStyle/>
          <a:p>
            <a:pPr marL="457200" lvl="0" indent="-457200" algn="l" rtl="0">
              <a:lnSpc>
                <a:spcPct val="83870"/>
              </a:lnSpc>
              <a:spcBef>
                <a:spcPts val="0"/>
              </a:spcBef>
              <a:spcAft>
                <a:spcPts val="0"/>
              </a:spcAft>
              <a:buClr>
                <a:schemeClr val="dk1"/>
              </a:buClr>
              <a:buSzPct val="100000"/>
              <a:buFont typeface="Arial"/>
              <a:buChar char="•"/>
            </a:pPr>
            <a:r>
              <a:rPr lang="en-US" sz="3100" b="1">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Hardware Approach to synchronization problem</a:t>
            </a:r>
            <a:r>
              <a:rPr lang="en-US" b="1" i="1">
                <a:solidFill>
                  <a:schemeClr val="dk1"/>
                </a:solidFill>
                <a:latin typeface="Times New Roman"/>
                <a:ea typeface="Times New Roman"/>
                <a:cs typeface="Times New Roman"/>
                <a:sym typeface="Times New Roman"/>
              </a:rPr>
              <a:t>(Peterson’s Solution)</a:t>
            </a:r>
            <a:r>
              <a:rPr lang="en-US">
                <a:solidFill>
                  <a:schemeClr val="dk1"/>
                </a:solidFill>
                <a:latin typeface="Times New Roman"/>
                <a:ea typeface="Times New Roman"/>
                <a:cs typeface="Times New Roman"/>
                <a:sym typeface="Times New Roman"/>
              </a:rPr>
              <a:t>:-</a:t>
            </a:r>
            <a:br>
              <a:rPr lang="en-US">
                <a:solidFill>
                  <a:schemeClr val="dk1"/>
                </a:solidFill>
                <a:latin typeface="Times New Roman"/>
                <a:ea typeface="Times New Roman"/>
                <a:cs typeface="Times New Roman"/>
                <a:sym typeface="Times New Roman"/>
              </a:rPr>
            </a:br>
            <a:br>
              <a:rPr lang="en-US" sz="2700" b="1" i="1" u="sng">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r>
              <a:rPr lang="en-US" sz="31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br>
            <a:br>
              <a:rPr lang="en-US"/>
            </a:br>
            <a:br>
              <a:rPr lang="en-US"/>
            </a:br>
            <a:br>
              <a:rPr lang="en-US"/>
            </a:br>
            <a:br>
              <a:rPr lang="en-US"/>
            </a:br>
            <a:br>
              <a:rPr lang="en-US"/>
            </a:br>
            <a:br>
              <a:rPr lang="en-US"/>
            </a:br>
            <a:br>
              <a:rPr lang="en-US"/>
            </a:br>
            <a:br>
              <a:rPr lang="en-US"/>
            </a:br>
            <a:br>
              <a:rPr lang="en-US"/>
            </a:br>
            <a:endParaRPr/>
          </a:p>
        </p:txBody>
      </p:sp>
      <p:sp>
        <p:nvSpPr>
          <p:cNvPr id="131" name="Google Shape;131;p15"/>
          <p:cNvSpPr txBox="1"/>
          <p:nvPr/>
        </p:nvSpPr>
        <p:spPr>
          <a:xfrm>
            <a:off x="0" y="164423"/>
            <a:ext cx="8271495" cy="666849"/>
          </a:xfrm>
          <a:prstGeom prst="rect">
            <a:avLst/>
          </a:prstGeom>
          <a:noFill/>
          <a:ln>
            <a:noFill/>
          </a:ln>
        </p:spPr>
        <p:txBody>
          <a:bodyPr spcFirstLastPara="1" wrap="square" lIns="0" tIns="0" rIns="0" bIns="0" anchor="b" anchorCtr="0">
            <a:norm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a:t>
            </a:r>
            <a:endParaRPr sz="2000" b="1" i="0" u="none" strike="noStrike" cap="small">
              <a:solidFill>
                <a:schemeClr val="dk2"/>
              </a:solidFill>
              <a:latin typeface="Century Schoolbook"/>
              <a:ea typeface="Century Schoolbook"/>
              <a:cs typeface="Century Schoolbook"/>
              <a:sym typeface="Century Schoolbook"/>
            </a:endParaRPr>
          </a:p>
          <a:p>
            <a:pPr marL="0" marR="0" lvl="0" indent="0" algn="l" rtl="0">
              <a:lnSpc>
                <a:spcPct val="130000"/>
              </a:lnSpc>
              <a:spcBef>
                <a:spcPts val="0"/>
              </a:spcBef>
              <a:spcAft>
                <a:spcPts val="0"/>
              </a:spcAft>
              <a:buNone/>
            </a:pPr>
            <a:r>
              <a:rPr lang="en-US" sz="2000" b="1" i="0" u="none" strike="noStrike" cap="small">
                <a:solidFill>
                  <a:schemeClr val="dk2"/>
                </a:solidFill>
                <a:latin typeface="Century Schoolbook"/>
                <a:ea typeface="Century Schoolbook"/>
                <a:cs typeface="Century Schoolbook"/>
                <a:sym typeface="Century Schoolbook"/>
              </a:rPr>
              <a:t>  Solution to synchronization  problem(Contd…)</a:t>
            </a:r>
            <a:endParaRPr sz="1800" b="1" i="0" u="none" strike="noStrike" cap="none">
              <a:solidFill>
                <a:schemeClr val="dk1"/>
              </a:solidFill>
              <a:latin typeface="Arial"/>
              <a:ea typeface="Arial"/>
              <a:cs typeface="Arial"/>
              <a:sym typeface="Arial"/>
            </a:endParaRPr>
          </a:p>
        </p:txBody>
      </p:sp>
      <p:pic>
        <p:nvPicPr>
          <p:cNvPr id="132" name="Google Shape;132;p15" descr="os-5.JPG"/>
          <p:cNvPicPr preferRelativeResize="0"/>
          <p:nvPr/>
        </p:nvPicPr>
        <p:blipFill rotWithShape="1">
          <a:blip r:embed="rId3">
            <a:alphaModFix/>
          </a:blip>
          <a:srcRect/>
          <a:stretch/>
        </p:blipFill>
        <p:spPr>
          <a:xfrm>
            <a:off x="637309" y="1357746"/>
            <a:ext cx="8160327" cy="47936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180109" y="942110"/>
            <a:ext cx="8478982" cy="5292436"/>
          </a:xfrm>
          <a:prstGeom prst="rect">
            <a:avLst/>
          </a:prstGeom>
          <a:noFill/>
          <a:ln>
            <a:noFill/>
          </a:ln>
        </p:spPr>
        <p:txBody>
          <a:bodyPr spcFirstLastPara="1" wrap="square" lIns="0" tIns="0" rIns="0" bIns="0" anchor="t" anchorCtr="0">
            <a:normAutofit fontScale="90000"/>
          </a:bodyPr>
          <a:lstStyle/>
          <a:p>
            <a:pPr marL="457200" lvl="0" indent="-457200" algn="l" rtl="0">
              <a:lnSpc>
                <a:spcPct val="83870"/>
              </a:lnSpc>
              <a:spcBef>
                <a:spcPts val="0"/>
              </a:spcBef>
              <a:spcAft>
                <a:spcPts val="0"/>
              </a:spcAft>
              <a:buClr>
                <a:schemeClr val="dk1"/>
              </a:buClr>
              <a:buSzPct val="100000"/>
              <a:buFont typeface="Arial"/>
              <a:buChar char="•"/>
            </a:pPr>
            <a:r>
              <a:rPr lang="en-US" sz="3100" b="1">
                <a:solidFill>
                  <a:schemeClr val="dk1"/>
                </a:solidFill>
                <a:latin typeface="Times New Roman"/>
                <a:ea typeface="Times New Roman"/>
                <a:cs typeface="Times New Roman"/>
                <a:sym typeface="Times New Roman"/>
              </a:rPr>
              <a:t> </a:t>
            </a:r>
            <a:r>
              <a:rPr lang="en-US" b="1">
                <a:solidFill>
                  <a:schemeClr val="dk1"/>
                </a:solidFill>
                <a:latin typeface="Times New Roman"/>
                <a:ea typeface="Times New Roman"/>
                <a:cs typeface="Times New Roman"/>
                <a:sym typeface="Times New Roman"/>
              </a:rPr>
              <a:t>Analysis:-</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(i) Mutual Exclusion is assured as only one process can access the critical section at any time.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(ii) Progress is also assured, as a process outside the critical section does not block other processes from entering the critical section.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(iii) Bounded Waiting is preserved as every process gets a fair chance</a:t>
            </a:r>
            <a:r>
              <a:rPr lang="en-US"/>
              <a:t>. </a:t>
            </a:r>
            <a:br>
              <a:rPr lang="en-US"/>
            </a:br>
            <a:br>
              <a:rPr lang="en-US"/>
            </a:br>
            <a:r>
              <a:rPr lang="en-US" b="1">
                <a:solidFill>
                  <a:schemeClr val="dk1"/>
                </a:solidFill>
                <a:latin typeface="Times New Roman"/>
                <a:ea typeface="Times New Roman"/>
                <a:cs typeface="Times New Roman"/>
                <a:sym typeface="Times New Roman"/>
              </a:rPr>
              <a:t>Disadvantages:-</a:t>
            </a:r>
            <a:br>
              <a:rPr lang="en-US" b="1">
                <a:solidFill>
                  <a:schemeClr val="dk1"/>
                </a:solidFill>
                <a:latin typeface="Times New Roman"/>
                <a:ea typeface="Times New Roman"/>
                <a:cs typeface="Times New Roman"/>
                <a:sym typeface="Times New Roman"/>
              </a:rPr>
            </a:br>
            <a:r>
              <a:rPr lang="en-US" b="1">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(i)</a:t>
            </a:r>
            <a:r>
              <a:rPr lang="en-US" b="1">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It involves Busy waiting.</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(ii) It is limited to 2 processes. </a:t>
            </a:r>
            <a:br>
              <a:rPr lang="en-US" b="1">
                <a:solidFill>
                  <a:schemeClr val="dk1"/>
                </a:solidFill>
                <a:latin typeface="Times New Roman"/>
                <a:ea typeface="Times New Roman"/>
                <a:cs typeface="Times New Roman"/>
                <a:sym typeface="Times New Roman"/>
              </a:rPr>
            </a:br>
            <a:br>
              <a:rPr lang="en-US" b="1">
                <a:solidFill>
                  <a:schemeClr val="dk1"/>
                </a:solidFill>
                <a:latin typeface="Times New Roman"/>
                <a:ea typeface="Times New Roman"/>
                <a:cs typeface="Times New Roman"/>
                <a:sym typeface="Times New Roman"/>
              </a:rPr>
            </a:br>
            <a:r>
              <a:rPr lang="en-US" b="1">
                <a:solidFill>
                  <a:schemeClr val="dk1"/>
                </a:solidFill>
                <a:latin typeface="Times New Roman"/>
                <a:ea typeface="Times New Roman"/>
                <a:cs typeface="Times New Roman"/>
                <a:sym typeface="Times New Roman"/>
              </a:rPr>
              <a:t> </a:t>
            </a:r>
            <a:br>
              <a:rPr lang="en-US" b="1">
                <a:solidFill>
                  <a:schemeClr val="dk1"/>
                </a:solidFill>
                <a:latin typeface="Times New Roman"/>
                <a:ea typeface="Times New Roman"/>
                <a:cs typeface="Times New Roman"/>
                <a:sym typeface="Times New Roman"/>
              </a:rPr>
            </a:br>
            <a:r>
              <a:rPr lang="en-US" b="1">
                <a:solidFill>
                  <a:schemeClr val="dk1"/>
                </a:solidFill>
                <a:latin typeface="Times New Roman"/>
                <a:ea typeface="Times New Roman"/>
                <a:cs typeface="Times New Roman"/>
                <a:sym typeface="Times New Roman"/>
              </a:rPr>
              <a:t>   </a:t>
            </a:r>
            <a:br>
              <a:rPr lang="en-US"/>
            </a:br>
            <a:br>
              <a:rPr lang="en-US">
                <a:solidFill>
                  <a:schemeClr val="dk1"/>
                </a:solidFill>
                <a:latin typeface="Times New Roman"/>
                <a:ea typeface="Times New Roman"/>
                <a:cs typeface="Times New Roman"/>
                <a:sym typeface="Times New Roman"/>
              </a:rPr>
            </a:br>
            <a:br>
              <a:rPr lang="en-US" sz="2700" b="1" i="1" u="sng">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r>
              <a:rPr lang="en-US" sz="31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br>
            <a:br>
              <a:rPr lang="en-US"/>
            </a:br>
            <a:br>
              <a:rPr lang="en-US"/>
            </a:br>
            <a:br>
              <a:rPr lang="en-US"/>
            </a:br>
            <a:br>
              <a:rPr lang="en-US"/>
            </a:br>
            <a:br>
              <a:rPr lang="en-US"/>
            </a:br>
            <a:br>
              <a:rPr lang="en-US"/>
            </a:br>
            <a:br>
              <a:rPr lang="en-US"/>
            </a:br>
            <a:br>
              <a:rPr lang="en-US"/>
            </a:br>
            <a:br>
              <a:rPr lang="en-US"/>
            </a:br>
            <a:endParaRPr/>
          </a:p>
        </p:txBody>
      </p:sp>
      <p:sp>
        <p:nvSpPr>
          <p:cNvPr id="138" name="Google Shape;138;p16"/>
          <p:cNvSpPr txBox="1"/>
          <p:nvPr/>
        </p:nvSpPr>
        <p:spPr>
          <a:xfrm>
            <a:off x="0" y="164423"/>
            <a:ext cx="8271495" cy="666849"/>
          </a:xfrm>
          <a:prstGeom prst="rect">
            <a:avLst/>
          </a:prstGeom>
          <a:noFill/>
          <a:ln>
            <a:noFill/>
          </a:ln>
        </p:spPr>
        <p:txBody>
          <a:bodyPr spcFirstLastPara="1" wrap="square" lIns="0" tIns="0" rIns="0" bIns="0" anchor="b" anchorCtr="0">
            <a:norm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a:t>
            </a:r>
            <a:endParaRPr sz="2000" b="1" i="0" u="none" strike="noStrike" cap="small">
              <a:solidFill>
                <a:schemeClr val="dk2"/>
              </a:solidFill>
              <a:latin typeface="Century Schoolbook"/>
              <a:ea typeface="Century Schoolbook"/>
              <a:cs typeface="Century Schoolbook"/>
              <a:sym typeface="Century Schoolbook"/>
            </a:endParaRPr>
          </a:p>
          <a:p>
            <a:pPr marL="0" marR="0" lvl="0" indent="0" algn="l" rtl="0">
              <a:lnSpc>
                <a:spcPct val="130000"/>
              </a:lnSpc>
              <a:spcBef>
                <a:spcPts val="0"/>
              </a:spcBef>
              <a:spcAft>
                <a:spcPts val="0"/>
              </a:spcAft>
              <a:buNone/>
            </a:pPr>
            <a:r>
              <a:rPr lang="en-US" sz="2000" b="1" i="0" u="none" strike="noStrike" cap="small">
                <a:solidFill>
                  <a:schemeClr val="dk2"/>
                </a:solidFill>
                <a:latin typeface="Century Schoolbook"/>
                <a:ea typeface="Century Schoolbook"/>
                <a:cs typeface="Century Schoolbook"/>
                <a:sym typeface="Century Schoolbook"/>
              </a:rPr>
              <a:t>  Solution to synchronization  problem(Contd…)</a:t>
            </a: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txBox="1">
            <a:spLocks noGrp="1"/>
          </p:cNvSpPr>
          <p:nvPr>
            <p:ph type="title"/>
          </p:nvPr>
        </p:nvSpPr>
        <p:spPr>
          <a:xfrm>
            <a:off x="180109" y="942110"/>
            <a:ext cx="8478982" cy="5292436"/>
          </a:xfrm>
          <a:prstGeom prst="rect">
            <a:avLst/>
          </a:prstGeom>
          <a:noFill/>
          <a:ln>
            <a:noFill/>
          </a:ln>
        </p:spPr>
        <p:txBody>
          <a:bodyPr spcFirstLastPara="1" wrap="square" lIns="0" tIns="0" rIns="0" bIns="0" anchor="t" anchorCtr="0">
            <a:normAutofit fontScale="90000"/>
          </a:bodyPr>
          <a:lstStyle/>
          <a:p>
            <a:pPr marL="457200" lvl="0" indent="-457200" algn="l" rtl="0">
              <a:lnSpc>
                <a:spcPct val="83870"/>
              </a:lnSpc>
              <a:spcBef>
                <a:spcPts val="0"/>
              </a:spcBef>
              <a:spcAft>
                <a:spcPts val="0"/>
              </a:spcAft>
              <a:buClr>
                <a:schemeClr val="dk1"/>
              </a:buClr>
              <a:buSzPct val="100000"/>
              <a:buFont typeface="Arial"/>
              <a:buChar char="•"/>
            </a:pPr>
            <a:r>
              <a:rPr lang="en-US" b="1" u="sng">
                <a:solidFill>
                  <a:schemeClr val="dk1"/>
                </a:solidFill>
                <a:latin typeface="Times New Roman"/>
                <a:ea typeface="Times New Roman"/>
                <a:cs typeface="Times New Roman"/>
                <a:sym typeface="Times New Roman"/>
              </a:rPr>
              <a:t>Strict Alteration:-</a:t>
            </a:r>
            <a:br>
              <a:rPr lang="en-US" b="1" u="sng">
                <a:solidFill>
                  <a:schemeClr val="dk1"/>
                </a:solidFill>
                <a:latin typeface="Times New Roman"/>
                <a:ea typeface="Times New Roman"/>
                <a:cs typeface="Times New Roman"/>
                <a:sym typeface="Times New Roman"/>
              </a:rPr>
            </a:br>
            <a:br>
              <a:rPr lang="en-US" b="1" u="sng">
                <a:solidFill>
                  <a:schemeClr val="dk1"/>
                </a:solidFill>
                <a:latin typeface="Times New Roman"/>
                <a:ea typeface="Times New Roman"/>
                <a:cs typeface="Times New Roman"/>
                <a:sym typeface="Times New Roman"/>
              </a:rPr>
            </a:br>
            <a:r>
              <a:rPr lang="en-US" sz="3100" b="1">
                <a:solidFill>
                  <a:schemeClr val="dk1"/>
                </a:solidFill>
                <a:latin typeface="Times New Roman"/>
                <a:ea typeface="Times New Roman"/>
                <a:cs typeface="Times New Roman"/>
                <a:sym typeface="Times New Roman"/>
              </a:rPr>
              <a:t>.</a:t>
            </a:r>
            <a:r>
              <a:rPr lang="en-US">
                <a:solidFill>
                  <a:schemeClr val="dk1"/>
                </a:solidFill>
                <a:latin typeface="Times New Roman"/>
                <a:ea typeface="Times New Roman"/>
                <a:cs typeface="Times New Roman"/>
                <a:sym typeface="Times New Roman"/>
              </a:rPr>
              <a:t>Turn Variable or Strict Alternation Approach is the software mechanism   implemented at user mode. It is a busy waiting solution which can be implemented only for two processes. In this approach, A turn variable is used which is actually a lock.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sz="2700" b="1">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This approach can only be used for only two processes. In general, let the two processes be Pi and Pj. They share a variable called turn variable. The pseudo code of the program can be given as following. </a:t>
            </a:r>
            <a:br>
              <a:rPr lang="en-US" sz="2700" b="1" u="sng">
                <a:solidFill>
                  <a:schemeClr val="dk1"/>
                </a:solidFill>
                <a:latin typeface="Times New Roman"/>
                <a:ea typeface="Times New Roman"/>
                <a:cs typeface="Times New Roman"/>
                <a:sym typeface="Times New Roman"/>
              </a:rPr>
            </a:br>
            <a:r>
              <a:rPr lang="en-US" b="1" u="sng">
                <a:solidFill>
                  <a:schemeClr val="dk1"/>
                </a:solidFill>
                <a:latin typeface="Times New Roman"/>
                <a:ea typeface="Times New Roman"/>
                <a:cs typeface="Times New Roman"/>
                <a:sym typeface="Times New Roman"/>
              </a:rPr>
              <a:t>            Process(i)      </a:t>
            </a:r>
            <a:r>
              <a:rPr lang="en-US" b="1">
                <a:solidFill>
                  <a:schemeClr val="dk1"/>
                </a:solidFill>
                <a:latin typeface="Times New Roman"/>
                <a:ea typeface="Times New Roman"/>
                <a:cs typeface="Times New Roman"/>
                <a:sym typeface="Times New Roman"/>
              </a:rPr>
              <a:t>                                              </a:t>
            </a:r>
            <a:r>
              <a:rPr lang="en-US" b="1" u="sng">
                <a:solidFill>
                  <a:schemeClr val="dk1"/>
                </a:solidFill>
                <a:latin typeface="Times New Roman"/>
                <a:ea typeface="Times New Roman"/>
                <a:cs typeface="Times New Roman"/>
                <a:sym typeface="Times New Roman"/>
              </a:rPr>
              <a:t>    Process(j) </a:t>
            </a:r>
            <a:br>
              <a:rPr lang="en-US" b="1" u="sng">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sz="2700" b="1" i="1" u="sng">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r>
              <a:rPr lang="en-US" sz="31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br>
            <a:br>
              <a:rPr lang="en-US"/>
            </a:br>
            <a:br>
              <a:rPr lang="en-US"/>
            </a:br>
            <a:br>
              <a:rPr lang="en-US"/>
            </a:br>
            <a:br>
              <a:rPr lang="en-US"/>
            </a:br>
            <a:br>
              <a:rPr lang="en-US"/>
            </a:br>
            <a:br>
              <a:rPr lang="en-US"/>
            </a:br>
            <a:br>
              <a:rPr lang="en-US"/>
            </a:br>
            <a:br>
              <a:rPr lang="en-US"/>
            </a:br>
            <a:br>
              <a:rPr lang="en-US"/>
            </a:br>
            <a:endParaRPr/>
          </a:p>
        </p:txBody>
      </p:sp>
      <p:sp>
        <p:nvSpPr>
          <p:cNvPr id="144" name="Google Shape;144;p17"/>
          <p:cNvSpPr txBox="1"/>
          <p:nvPr/>
        </p:nvSpPr>
        <p:spPr>
          <a:xfrm>
            <a:off x="0" y="164423"/>
            <a:ext cx="8271495" cy="666849"/>
          </a:xfrm>
          <a:prstGeom prst="rect">
            <a:avLst/>
          </a:prstGeom>
          <a:noFill/>
          <a:ln>
            <a:noFill/>
          </a:ln>
        </p:spPr>
        <p:txBody>
          <a:bodyPr spcFirstLastPara="1" wrap="square" lIns="0" tIns="0" rIns="0" bIns="0" anchor="b" anchorCtr="0">
            <a:norm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a:t>
            </a:r>
            <a:endParaRPr sz="2000" b="1" i="0" u="none" strike="noStrike" cap="small">
              <a:solidFill>
                <a:schemeClr val="dk2"/>
              </a:solidFill>
              <a:latin typeface="Century Schoolbook"/>
              <a:ea typeface="Century Schoolbook"/>
              <a:cs typeface="Century Schoolbook"/>
              <a:sym typeface="Century Schoolbook"/>
            </a:endParaRPr>
          </a:p>
          <a:p>
            <a:pPr marL="0" marR="0" lvl="0" indent="0" algn="l" rtl="0">
              <a:lnSpc>
                <a:spcPct val="130000"/>
              </a:lnSpc>
              <a:spcBef>
                <a:spcPts val="0"/>
              </a:spcBef>
              <a:spcAft>
                <a:spcPts val="0"/>
              </a:spcAft>
              <a:buNone/>
            </a:pPr>
            <a:r>
              <a:rPr lang="en-US" sz="2000" b="1" i="0" u="none" strike="noStrike" cap="small">
                <a:solidFill>
                  <a:schemeClr val="dk2"/>
                </a:solidFill>
                <a:latin typeface="Century Schoolbook"/>
                <a:ea typeface="Century Schoolbook"/>
                <a:cs typeface="Century Schoolbook"/>
                <a:sym typeface="Century Schoolbook"/>
              </a:rPr>
              <a:t>  Solution to synchronization  problem(Contd…)</a:t>
            </a:r>
            <a:endParaRPr sz="1800" b="1" i="0" u="none" strike="noStrike" cap="none">
              <a:solidFill>
                <a:schemeClr val="dk1"/>
              </a:solidFill>
              <a:latin typeface="Arial"/>
              <a:ea typeface="Arial"/>
              <a:cs typeface="Arial"/>
              <a:sym typeface="Arial"/>
            </a:endParaRPr>
          </a:p>
        </p:txBody>
      </p:sp>
      <p:pic>
        <p:nvPicPr>
          <p:cNvPr id="145" name="Google Shape;145;p17" descr="os-6.JPG"/>
          <p:cNvPicPr preferRelativeResize="0"/>
          <p:nvPr/>
        </p:nvPicPr>
        <p:blipFill rotWithShape="1">
          <a:blip r:embed="rId3">
            <a:alphaModFix/>
          </a:blip>
          <a:srcRect/>
          <a:stretch/>
        </p:blipFill>
        <p:spPr>
          <a:xfrm>
            <a:off x="734291" y="4558144"/>
            <a:ext cx="3338945" cy="1759529"/>
          </a:xfrm>
          <a:prstGeom prst="rect">
            <a:avLst/>
          </a:prstGeom>
          <a:noFill/>
          <a:ln>
            <a:noFill/>
          </a:ln>
        </p:spPr>
      </p:pic>
      <p:pic>
        <p:nvPicPr>
          <p:cNvPr id="146" name="Google Shape;146;p17" descr="os-7.JPG"/>
          <p:cNvPicPr preferRelativeResize="0"/>
          <p:nvPr/>
        </p:nvPicPr>
        <p:blipFill rotWithShape="1">
          <a:blip r:embed="rId4">
            <a:alphaModFix/>
          </a:blip>
          <a:srcRect/>
          <a:stretch/>
        </p:blipFill>
        <p:spPr>
          <a:xfrm>
            <a:off x="4765963" y="4599709"/>
            <a:ext cx="3643746" cy="166254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txBox="1">
            <a:spLocks noGrp="1"/>
          </p:cNvSpPr>
          <p:nvPr>
            <p:ph type="title"/>
          </p:nvPr>
        </p:nvSpPr>
        <p:spPr>
          <a:xfrm>
            <a:off x="180109" y="942110"/>
            <a:ext cx="8478982" cy="5292436"/>
          </a:xfrm>
          <a:prstGeom prst="rect">
            <a:avLst/>
          </a:prstGeom>
          <a:noFill/>
          <a:ln>
            <a:noFill/>
          </a:ln>
        </p:spPr>
        <p:txBody>
          <a:bodyPr spcFirstLastPara="1" wrap="square" lIns="0" tIns="0" rIns="0" bIns="0" anchor="t" anchorCtr="0">
            <a:normAutofit fontScale="90000"/>
          </a:bodyPr>
          <a:lstStyle/>
          <a:p>
            <a:pPr marL="457200" lvl="0" indent="-457200" algn="l" rtl="0">
              <a:lnSpc>
                <a:spcPct val="83870"/>
              </a:lnSpc>
              <a:spcBef>
                <a:spcPts val="0"/>
              </a:spcBef>
              <a:spcAft>
                <a:spcPts val="0"/>
              </a:spcAft>
              <a:buClr>
                <a:schemeClr val="dk1"/>
              </a:buClr>
              <a:buSzPct val="100000"/>
              <a:buFont typeface="Arial"/>
              <a:buChar char="•"/>
            </a:pPr>
            <a:r>
              <a:rPr lang="en-US">
                <a:solidFill>
                  <a:schemeClr val="dk1"/>
                </a:solidFill>
                <a:latin typeface="Times New Roman"/>
                <a:ea typeface="Times New Roman"/>
                <a:cs typeface="Times New Roman"/>
                <a:sym typeface="Times New Roman"/>
              </a:rPr>
              <a:t>It is multi-process synchronization problem.</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It is also known as bounded buffer problem.</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This problem describes two processes producer and consumer, who share</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common, fixed size buffer.</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Producer process will Produce some data item and put it into buffer.</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Consumer process will consume this data item (remove it from the buffer).</a:t>
            </a:r>
            <a:br>
              <a:rPr lang="en-US">
                <a:solidFill>
                  <a:schemeClr val="dk1"/>
                </a:solidFill>
                <a:latin typeface="Times New Roman"/>
                <a:ea typeface="Times New Roman"/>
                <a:cs typeface="Times New Roman"/>
                <a:sym typeface="Times New Roman"/>
              </a:rPr>
            </a:br>
            <a:r>
              <a:rPr lang="en-US" b="1" u="sng">
                <a:solidFill>
                  <a:schemeClr val="dk1"/>
                </a:solidFill>
                <a:latin typeface="Times New Roman"/>
                <a:ea typeface="Times New Roman"/>
                <a:cs typeface="Times New Roman"/>
                <a:sym typeface="Times New Roman"/>
              </a:rPr>
              <a:t>Condition for inconsistency:-</a:t>
            </a:r>
            <a:r>
              <a:rPr lang="en-US">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a) Producer must not try to produce any data item to buffer if buffer size is full.</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b) Consumer must not try to consume any data item if buffer is empty.</a:t>
            </a:r>
            <a:br>
              <a:rPr lang="en-US" b="1" u="sng">
                <a:solidFill>
                  <a:schemeClr val="dk1"/>
                </a:solidFill>
                <a:latin typeface="Times New Roman"/>
                <a:ea typeface="Times New Roman"/>
                <a:cs typeface="Times New Roman"/>
                <a:sym typeface="Times New Roman"/>
              </a:rPr>
            </a:br>
            <a:r>
              <a:rPr lang="en-US" b="1" u="sng">
                <a:solidFill>
                  <a:schemeClr val="dk1"/>
                </a:solidFill>
                <a:latin typeface="Times New Roman"/>
                <a:ea typeface="Times New Roman"/>
                <a:cs typeface="Times New Roman"/>
                <a:sym typeface="Times New Roman"/>
              </a:rPr>
              <a:t> Solution for Producer:-</a:t>
            </a:r>
            <a:br>
              <a:rPr lang="en-US" b="1" u="sng">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a) Producer either go to sleep or discard data if the buffer is full.</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b) Once the consumer removes an item from the buffer, it notifies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the producer to put the data into buffer. (by using some synchronization tool)</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a:t>
            </a:r>
            <a:br>
              <a:rPr lang="en-US" b="1" u="sng">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sz="2700" b="1" i="1" u="sng">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r>
              <a:rPr lang="en-US" sz="31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br>
            <a:br>
              <a:rPr lang="en-US"/>
            </a:br>
            <a:br>
              <a:rPr lang="en-US"/>
            </a:br>
            <a:br>
              <a:rPr lang="en-US"/>
            </a:br>
            <a:br>
              <a:rPr lang="en-US"/>
            </a:br>
            <a:br>
              <a:rPr lang="en-US"/>
            </a:br>
            <a:br>
              <a:rPr lang="en-US"/>
            </a:br>
            <a:br>
              <a:rPr lang="en-US"/>
            </a:br>
            <a:br>
              <a:rPr lang="en-US"/>
            </a:br>
            <a:br>
              <a:rPr lang="en-US"/>
            </a:br>
            <a:endParaRPr/>
          </a:p>
        </p:txBody>
      </p:sp>
      <p:sp>
        <p:nvSpPr>
          <p:cNvPr id="152" name="Google Shape;152;p18"/>
          <p:cNvSpPr txBox="1"/>
          <p:nvPr/>
        </p:nvSpPr>
        <p:spPr>
          <a:xfrm>
            <a:off x="0" y="164423"/>
            <a:ext cx="8271495" cy="666849"/>
          </a:xfrm>
          <a:prstGeom prst="rect">
            <a:avLst/>
          </a:prstGeom>
          <a:noFill/>
          <a:ln>
            <a:noFill/>
          </a:ln>
        </p:spPr>
        <p:txBody>
          <a:bodyPr spcFirstLastPara="1" wrap="square" lIns="0" tIns="0" rIns="0" bIns="0" anchor="b" anchorCtr="0">
            <a:norm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Producer and consumer problem</a:t>
            </a:r>
            <a:endParaRPr sz="2000" b="1" i="0" u="none" strike="noStrike" cap="small">
              <a:solidFill>
                <a:schemeClr val="dk2"/>
              </a:solidFill>
              <a:latin typeface="Century Schoolbook"/>
              <a:ea typeface="Century Schoolbook"/>
              <a:cs typeface="Century Schoolbook"/>
              <a:sym typeface="Century Schoolboo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180109" y="942110"/>
            <a:ext cx="8478982" cy="5292436"/>
          </a:xfrm>
          <a:prstGeom prst="rect">
            <a:avLst/>
          </a:prstGeom>
          <a:noFill/>
          <a:ln>
            <a:noFill/>
          </a:ln>
        </p:spPr>
        <p:txBody>
          <a:bodyPr spcFirstLastPara="1" wrap="square" lIns="0" tIns="0" rIns="0" bIns="0" anchor="t" anchorCtr="0">
            <a:normAutofit fontScale="90000"/>
          </a:bodyPr>
          <a:lstStyle/>
          <a:p>
            <a:pPr marL="457200" lvl="0" indent="-457200" algn="l" rtl="0">
              <a:lnSpc>
                <a:spcPct val="83870"/>
              </a:lnSpc>
              <a:spcBef>
                <a:spcPts val="0"/>
              </a:spcBef>
              <a:spcAft>
                <a:spcPts val="0"/>
              </a:spcAft>
              <a:buClr>
                <a:schemeClr val="dk1"/>
              </a:buClr>
              <a:buSzPct val="100000"/>
              <a:buFont typeface="Arial"/>
              <a:buChar char="•"/>
            </a:pPr>
            <a:r>
              <a:rPr lang="en-US" b="1" u="sng">
                <a:solidFill>
                  <a:schemeClr val="dk1"/>
                </a:solidFill>
                <a:latin typeface="Times New Roman"/>
                <a:ea typeface="Times New Roman"/>
                <a:cs typeface="Times New Roman"/>
                <a:sym typeface="Times New Roman"/>
              </a:rPr>
              <a:t> Solution for Consumer:-</a:t>
            </a:r>
            <a:br>
              <a:rPr lang="en-US" b="1" u="sng">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a) Consumer can go to sleep if the buffer is empty.</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b) Once the producer puts data into buffer, it notifies the consumer</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to remove (use) data item from buffer. (By using some synchronization tool)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a:t>
            </a:r>
            <a:br>
              <a:rPr lang="en-US" b="1" u="sng">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sz="2700" b="1" i="1" u="sng">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r>
              <a:rPr lang="en-US" sz="31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br>
            <a:br>
              <a:rPr lang="en-US"/>
            </a:br>
            <a:br>
              <a:rPr lang="en-US"/>
            </a:br>
            <a:br>
              <a:rPr lang="en-US"/>
            </a:br>
            <a:br>
              <a:rPr lang="en-US"/>
            </a:br>
            <a:br>
              <a:rPr lang="en-US"/>
            </a:br>
            <a:br>
              <a:rPr lang="en-US"/>
            </a:br>
            <a:br>
              <a:rPr lang="en-US"/>
            </a:br>
            <a:br>
              <a:rPr lang="en-US"/>
            </a:br>
            <a:br>
              <a:rPr lang="en-US"/>
            </a:br>
            <a:endParaRPr/>
          </a:p>
        </p:txBody>
      </p:sp>
      <p:sp>
        <p:nvSpPr>
          <p:cNvPr id="158" name="Google Shape;158;p19"/>
          <p:cNvSpPr txBox="1"/>
          <p:nvPr/>
        </p:nvSpPr>
        <p:spPr>
          <a:xfrm>
            <a:off x="0" y="164423"/>
            <a:ext cx="8271495" cy="666849"/>
          </a:xfrm>
          <a:prstGeom prst="rect">
            <a:avLst/>
          </a:prstGeom>
          <a:noFill/>
          <a:ln>
            <a:noFill/>
          </a:ln>
        </p:spPr>
        <p:txBody>
          <a:bodyPr spcFirstLastPara="1" wrap="square" lIns="0" tIns="0" rIns="0" bIns="0" anchor="b" anchorCtr="0">
            <a:norm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Producer and consumer problem</a:t>
            </a:r>
            <a:endParaRPr sz="2000" b="1" i="0" u="none" strike="noStrike" cap="small">
              <a:solidFill>
                <a:schemeClr val="dk2"/>
              </a:solidFill>
              <a:latin typeface="Century Schoolbook"/>
              <a:ea typeface="Century Schoolbook"/>
              <a:cs typeface="Century Schoolbook"/>
              <a:sym typeface="Century Schoolbook"/>
            </a:endParaRPr>
          </a:p>
        </p:txBody>
      </p:sp>
      <p:pic>
        <p:nvPicPr>
          <p:cNvPr id="159" name="Google Shape;159;p19" descr="OS--6.JPG"/>
          <p:cNvPicPr preferRelativeResize="0"/>
          <p:nvPr/>
        </p:nvPicPr>
        <p:blipFill rotWithShape="1">
          <a:blip r:embed="rId3">
            <a:alphaModFix/>
          </a:blip>
          <a:srcRect/>
          <a:stretch/>
        </p:blipFill>
        <p:spPr>
          <a:xfrm>
            <a:off x="872836" y="2506052"/>
            <a:ext cx="7121236" cy="34098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0" y="236483"/>
            <a:ext cx="7803931" cy="504495"/>
          </a:xfrm>
          <a:prstGeom prst="rect">
            <a:avLst/>
          </a:prstGeom>
          <a:noFill/>
          <a:ln>
            <a:noFill/>
          </a:ln>
        </p:spPr>
        <p:txBody>
          <a:bodyPr spcFirstLastPara="1" wrap="square" lIns="0" tIns="0" rIns="0" bIns="0" anchor="t" anchorCtr="0">
            <a:noAutofit/>
          </a:bodyPr>
          <a:lstStyle/>
          <a:p>
            <a:pPr marL="0" marR="0" lvl="0" indent="0" algn="l" rtl="0">
              <a:lnSpc>
                <a:spcPct val="92857"/>
              </a:lnSpc>
              <a:spcBef>
                <a:spcPts val="0"/>
              </a:spcBef>
              <a:spcAft>
                <a:spcPts val="0"/>
              </a:spcAft>
              <a:buNone/>
            </a:pPr>
            <a:r>
              <a:rPr lang="en-US" sz="2800" b="1" i="0" u="none" strike="noStrike" cap="small">
                <a:solidFill>
                  <a:schemeClr val="dk2"/>
                </a:solidFill>
                <a:latin typeface="Century Schoolbook"/>
                <a:ea typeface="Century Schoolbook"/>
                <a:cs typeface="Century Schoolbook"/>
                <a:sym typeface="Century Schoolbook"/>
              </a:rPr>
              <a:t>   </a:t>
            </a:r>
            <a:r>
              <a:rPr lang="en-US" sz="2800" b="1" i="0" u="none" strike="noStrike" cap="small">
                <a:solidFill>
                  <a:schemeClr val="dk1"/>
                </a:solidFill>
                <a:latin typeface="Century Schoolbook"/>
                <a:ea typeface="Century Schoolbook"/>
                <a:cs typeface="Century Schoolbook"/>
                <a:sym typeface="Century Schoolbook"/>
              </a:rPr>
              <a:t>Topics:</a:t>
            </a:r>
            <a:endParaRPr/>
          </a:p>
          <a:p>
            <a:pPr marL="0" marR="0" lvl="0" indent="0" algn="l" rtl="0">
              <a:lnSpc>
                <a:spcPct val="92857"/>
              </a:lnSpc>
              <a:spcBef>
                <a:spcPts val="0"/>
              </a:spcBef>
              <a:spcAft>
                <a:spcPts val="0"/>
              </a:spcAft>
              <a:buNone/>
            </a:pPr>
            <a:endParaRPr sz="2800" b="1" i="0" u="none" strike="noStrike" cap="none">
              <a:solidFill>
                <a:schemeClr val="dk1"/>
              </a:solidFill>
              <a:latin typeface="Arial"/>
              <a:ea typeface="Arial"/>
              <a:cs typeface="Arial"/>
              <a:sym typeface="Arial"/>
            </a:endParaRPr>
          </a:p>
        </p:txBody>
      </p:sp>
      <p:sp>
        <p:nvSpPr>
          <p:cNvPr id="46" name="Google Shape;46;p2"/>
          <p:cNvSpPr txBox="1">
            <a:spLocks noGrp="1"/>
          </p:cNvSpPr>
          <p:nvPr>
            <p:ph type="title"/>
          </p:nvPr>
        </p:nvSpPr>
        <p:spPr>
          <a:xfrm>
            <a:off x="429491" y="1004888"/>
            <a:ext cx="8281122" cy="643804"/>
          </a:xfrm>
          <a:prstGeom prst="rect">
            <a:avLst/>
          </a:prstGeom>
          <a:noFill/>
          <a:ln>
            <a:noFill/>
          </a:ln>
        </p:spPr>
        <p:txBody>
          <a:bodyPr spcFirstLastPara="1" wrap="square" lIns="0" tIns="0" rIns="0" bIns="0" anchor="t" anchorCtr="0">
            <a:noAutofit/>
          </a:bodyPr>
          <a:lstStyle/>
          <a:p>
            <a:pPr marL="0" lvl="0" indent="0" algn="l" rtl="0">
              <a:lnSpc>
                <a:spcPct val="108333"/>
              </a:lnSpc>
              <a:spcBef>
                <a:spcPts val="0"/>
              </a:spcBef>
              <a:spcAft>
                <a:spcPts val="0"/>
              </a:spcAft>
              <a:buNone/>
            </a:pPr>
            <a:br>
              <a:rPr lang="en-US" sz="2400" b="1" cap="small">
                <a:solidFill>
                  <a:schemeClr val="dk2"/>
                </a:solidFill>
                <a:latin typeface="Century Schoolbook"/>
                <a:ea typeface="Century Schoolbook"/>
                <a:cs typeface="Century Schoolbook"/>
                <a:sym typeface="Century Schoolbook"/>
              </a:rPr>
            </a:br>
            <a:br>
              <a:rPr lang="en-US" sz="2400" b="1" cap="small">
                <a:solidFill>
                  <a:schemeClr val="dk2"/>
                </a:solidFill>
                <a:latin typeface="Century Schoolbook"/>
                <a:ea typeface="Century Schoolbook"/>
                <a:cs typeface="Century Schoolbook"/>
                <a:sym typeface="Century Schoolbook"/>
              </a:rPr>
            </a:br>
            <a:br>
              <a:rPr lang="en-US" sz="2400" b="1" cap="small">
                <a:solidFill>
                  <a:schemeClr val="dk2"/>
                </a:solidFill>
                <a:latin typeface="Century Schoolbook"/>
                <a:ea typeface="Century Schoolbook"/>
                <a:cs typeface="Century Schoolbook"/>
                <a:sym typeface="Century Schoolbook"/>
              </a:rPr>
            </a:br>
            <a:br>
              <a:rPr lang="en-US" sz="2400" b="1" cap="small">
                <a:solidFill>
                  <a:schemeClr val="dk2"/>
                </a:solidFill>
                <a:latin typeface="Century Schoolbook"/>
                <a:ea typeface="Century Schoolbook"/>
                <a:cs typeface="Century Schoolbook"/>
                <a:sym typeface="Century Schoolbook"/>
              </a:rPr>
            </a:br>
            <a:br>
              <a:rPr lang="en-US"/>
            </a:br>
            <a:br>
              <a:rPr lang="en-US"/>
            </a:br>
            <a:br>
              <a:rPr lang="en-US" sz="2400" b="1" cap="small">
                <a:solidFill>
                  <a:schemeClr val="dk2"/>
                </a:solidFill>
                <a:latin typeface="Century Schoolbook"/>
                <a:ea typeface="Century Schoolbook"/>
                <a:cs typeface="Century Schoolbook"/>
                <a:sym typeface="Century Schoolbook"/>
              </a:rPr>
            </a:br>
            <a:br>
              <a:rPr lang="en-US" sz="2400" b="1" cap="small">
                <a:solidFill>
                  <a:schemeClr val="dk2"/>
                </a:solidFill>
                <a:latin typeface="Century Schoolbook"/>
                <a:ea typeface="Century Schoolbook"/>
                <a:cs typeface="Century Schoolbook"/>
                <a:sym typeface="Century Schoolbook"/>
              </a:rPr>
            </a:br>
            <a:br>
              <a:rPr lang="en-US" sz="2400" b="1" cap="small">
                <a:solidFill>
                  <a:schemeClr val="dk2"/>
                </a:solidFill>
                <a:latin typeface="Century Schoolbook"/>
                <a:ea typeface="Century Schoolbook"/>
                <a:cs typeface="Century Schoolbook"/>
                <a:sym typeface="Century Schoolbook"/>
              </a:rPr>
            </a:br>
            <a:br>
              <a:rPr lang="en-US" sz="2400" b="1" cap="small">
                <a:solidFill>
                  <a:schemeClr val="dk2"/>
                </a:solidFill>
                <a:latin typeface="Century Schoolbook"/>
                <a:ea typeface="Century Schoolbook"/>
                <a:cs typeface="Century Schoolbook"/>
                <a:sym typeface="Century Schoolbook"/>
              </a:rPr>
            </a:br>
            <a:r>
              <a:rPr lang="en-US" sz="2400" b="1" cap="small">
                <a:solidFill>
                  <a:schemeClr val="dk2"/>
                </a:solidFill>
                <a:latin typeface="Century Schoolbook"/>
                <a:ea typeface="Century Schoolbook"/>
                <a:cs typeface="Century Schoolbook"/>
                <a:sym typeface="Century Schoolbook"/>
              </a:rPr>
              <a:t> </a:t>
            </a:r>
            <a:br>
              <a:rPr lang="en-US" sz="2400" b="1" cap="small">
                <a:solidFill>
                  <a:schemeClr val="dk2"/>
                </a:solidFill>
                <a:latin typeface="Century Schoolbook"/>
                <a:ea typeface="Century Schoolbook"/>
                <a:cs typeface="Century Schoolbook"/>
                <a:sym typeface="Century Schoolbook"/>
              </a:rPr>
            </a:br>
            <a:br>
              <a:rPr lang="en-US" sz="2400" b="1" cap="small">
                <a:solidFill>
                  <a:schemeClr val="dk2"/>
                </a:solidFill>
                <a:latin typeface="Century Schoolbook"/>
                <a:ea typeface="Century Schoolbook"/>
                <a:cs typeface="Century Schoolbook"/>
                <a:sym typeface="Century Schoolbook"/>
              </a:rPr>
            </a:b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180109" y="942110"/>
            <a:ext cx="8478982" cy="5292436"/>
          </a:xfrm>
          <a:prstGeom prst="rect">
            <a:avLst/>
          </a:prstGeom>
          <a:noFill/>
          <a:ln>
            <a:noFill/>
          </a:ln>
        </p:spPr>
        <p:txBody>
          <a:bodyPr spcFirstLastPara="1" wrap="square" lIns="0" tIns="0" rIns="0" bIns="0" anchor="t" anchorCtr="0">
            <a:normAutofit fontScale="90000"/>
          </a:bodyPr>
          <a:lstStyle/>
          <a:p>
            <a:pPr marL="457200" lvl="0" indent="-457200" algn="l" rtl="0">
              <a:lnSpc>
                <a:spcPct val="83870"/>
              </a:lnSpc>
              <a:spcBef>
                <a:spcPts val="0"/>
              </a:spcBef>
              <a:spcAft>
                <a:spcPts val="0"/>
              </a:spcAft>
              <a:buClr>
                <a:schemeClr val="dk1"/>
              </a:buClr>
              <a:buSzPct val="100000"/>
              <a:buFont typeface="Arial"/>
              <a:buChar char="•"/>
            </a:pPr>
            <a:r>
              <a:rPr lang="en-US">
                <a:solidFill>
                  <a:schemeClr val="dk1"/>
                </a:solidFill>
                <a:latin typeface="Times New Roman"/>
                <a:ea typeface="Times New Roman"/>
                <a:cs typeface="Times New Roman"/>
                <a:sym typeface="Times New Roman"/>
              </a:rPr>
              <a:t>Semaphores are integer variables that are used to solve the critical section problem by using two atomic operations, wait() and signal() that are used for process synchronization.</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The definitions of wait() and signal() are as follows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Wait:-The wait operation decrements the value of its argument S, if it is positive. If S is negative or zero, then no operation is performed.</a:t>
            </a:r>
            <a:br>
              <a:rPr lang="en-US" b="1" u="sng">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wait(S)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while (S&lt;=0);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S--;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Signal:- The signal operation increments the value of its argument S.</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signal(S)</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 S++;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 </a:t>
            </a:r>
            <a:br>
              <a:rPr lang="en-US">
                <a:solidFill>
                  <a:schemeClr val="dk1"/>
                </a:solidFill>
                <a:latin typeface="Times New Roman"/>
                <a:ea typeface="Times New Roman"/>
                <a:cs typeface="Times New Roman"/>
                <a:sym typeface="Times New Roman"/>
              </a:rPr>
            </a:br>
            <a:br>
              <a:rPr lang="en-US" b="1" u="sng">
                <a:solidFill>
                  <a:schemeClr val="dk1"/>
                </a:solidFill>
                <a:latin typeface="Times New Roman"/>
                <a:ea typeface="Times New Roman"/>
                <a:cs typeface="Times New Roman"/>
                <a:sym typeface="Times New Roman"/>
              </a:rPr>
            </a:br>
            <a:br>
              <a:rPr lang="en-US" b="1" u="sng">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sz="2700" b="1" i="1" u="sng">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r>
              <a:rPr lang="en-US" sz="31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br>
            <a:br>
              <a:rPr lang="en-US"/>
            </a:br>
            <a:br>
              <a:rPr lang="en-US"/>
            </a:br>
            <a:br>
              <a:rPr lang="en-US"/>
            </a:br>
            <a:br>
              <a:rPr lang="en-US"/>
            </a:br>
            <a:br>
              <a:rPr lang="en-US"/>
            </a:br>
            <a:br>
              <a:rPr lang="en-US"/>
            </a:br>
            <a:br>
              <a:rPr lang="en-US"/>
            </a:br>
            <a:br>
              <a:rPr lang="en-US"/>
            </a:br>
            <a:br>
              <a:rPr lang="en-US"/>
            </a:br>
            <a:endParaRPr/>
          </a:p>
        </p:txBody>
      </p:sp>
      <p:sp>
        <p:nvSpPr>
          <p:cNvPr id="165" name="Google Shape;165;p20"/>
          <p:cNvSpPr txBox="1"/>
          <p:nvPr/>
        </p:nvSpPr>
        <p:spPr>
          <a:xfrm>
            <a:off x="0" y="164423"/>
            <a:ext cx="8271495" cy="666849"/>
          </a:xfrm>
          <a:prstGeom prst="rect">
            <a:avLst/>
          </a:prstGeom>
          <a:noFill/>
          <a:ln>
            <a:noFill/>
          </a:ln>
        </p:spPr>
        <p:txBody>
          <a:bodyPr spcFirstLastPara="1" wrap="square" lIns="0" tIns="0" rIns="0" bIns="0" anchor="b" anchorCtr="0">
            <a:norm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Semaphore</a:t>
            </a:r>
            <a:endParaRPr sz="2000" b="1" i="0" u="none" strike="noStrike" cap="small">
              <a:solidFill>
                <a:schemeClr val="dk2"/>
              </a:solidFill>
              <a:latin typeface="Century Schoolbook"/>
              <a:ea typeface="Century Schoolbook"/>
              <a:cs typeface="Century Schoolbook"/>
              <a:sym typeface="Century Schoolboo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93963" y="914401"/>
            <a:ext cx="8478982" cy="5292436"/>
          </a:xfrm>
          <a:prstGeom prst="rect">
            <a:avLst/>
          </a:prstGeom>
          <a:noFill/>
          <a:ln>
            <a:noFill/>
          </a:ln>
        </p:spPr>
        <p:txBody>
          <a:bodyPr spcFirstLastPara="1" wrap="square" lIns="0" tIns="0" rIns="0" bIns="0" anchor="t" anchorCtr="0">
            <a:normAutofit fontScale="90000"/>
          </a:bodyPr>
          <a:lstStyle/>
          <a:p>
            <a:pPr marL="457200" lvl="0" indent="-457200" algn="l" rtl="0">
              <a:lnSpc>
                <a:spcPct val="83870"/>
              </a:lnSpc>
              <a:spcBef>
                <a:spcPts val="0"/>
              </a:spcBef>
              <a:spcAft>
                <a:spcPts val="0"/>
              </a:spcAft>
              <a:buClr>
                <a:schemeClr val="dk1"/>
              </a:buClr>
              <a:buSzPct val="100000"/>
              <a:buFont typeface="Arial"/>
              <a:buChar char="•"/>
            </a:pPr>
            <a:r>
              <a:rPr lang="en-US" b="1" u="sng">
                <a:solidFill>
                  <a:schemeClr val="dk1"/>
                </a:solidFill>
                <a:latin typeface="Times New Roman"/>
                <a:ea typeface="Times New Roman"/>
                <a:cs typeface="Times New Roman"/>
                <a:sym typeface="Times New Roman"/>
              </a:rPr>
              <a:t>Types of Semaphores:-</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There are two main types of semaphores i.e. counting semaphores and binary semaphores. these are given as follows:</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b="1">
                <a:solidFill>
                  <a:schemeClr val="dk1"/>
                </a:solidFill>
                <a:latin typeface="Times New Roman"/>
                <a:ea typeface="Times New Roman"/>
                <a:cs typeface="Times New Roman"/>
                <a:sym typeface="Times New Roman"/>
              </a:rPr>
              <a:t>Counting Semaphores:- </a:t>
            </a:r>
            <a:r>
              <a:rPr lang="en-US">
                <a:solidFill>
                  <a:schemeClr val="dk1"/>
                </a:solidFill>
                <a:latin typeface="Times New Roman"/>
                <a:ea typeface="Times New Roman"/>
                <a:cs typeface="Times New Roman"/>
                <a:sym typeface="Times New Roman"/>
              </a:rPr>
              <a:t>These are integer value semaphores and have an unrestricted value domain. These semaphores are used to coordinate the resource access, where the semaphore count is the number of available resources. If the resources are added, semaphore count automatically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incremented and if the resources are removed, the count is decremented.</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b="1">
                <a:solidFill>
                  <a:schemeClr val="dk1"/>
                </a:solidFill>
                <a:latin typeface="Times New Roman"/>
                <a:ea typeface="Times New Roman"/>
                <a:cs typeface="Times New Roman"/>
                <a:sym typeface="Times New Roman"/>
              </a:rPr>
              <a:t>Binary Semaphores:-</a:t>
            </a:r>
            <a:r>
              <a:rPr lang="en-US">
                <a:solidFill>
                  <a:schemeClr val="dk1"/>
                </a:solidFill>
                <a:latin typeface="Times New Roman"/>
                <a:ea typeface="Times New Roman"/>
                <a:cs typeface="Times New Roman"/>
                <a:sym typeface="Times New Roman"/>
              </a:rPr>
              <a:t> The binary semaphores are like counting semaphores but their value is restricted to 0 and 1. The wait operation only works when the semaphore is 1 and the signal operation succeeds when semaphore is 0. It is sometimes easier to implement binary semaphores than counting semaphores.</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b="1" u="sng">
                <a:solidFill>
                  <a:schemeClr val="dk1"/>
                </a:solidFill>
                <a:latin typeface="Times New Roman"/>
                <a:ea typeface="Times New Roman"/>
                <a:cs typeface="Times New Roman"/>
                <a:sym typeface="Times New Roman"/>
              </a:rPr>
            </a:br>
            <a:br>
              <a:rPr lang="en-US" b="1" u="sng">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sz="2700" b="1" i="1" u="sng">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a:t>
            </a:r>
            <a:r>
              <a:rPr lang="en-US" sz="3100">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br>
              <a:rPr lang="en-US"/>
            </a:br>
            <a:br>
              <a:rPr lang="en-US"/>
            </a:br>
            <a:br>
              <a:rPr lang="en-US"/>
            </a:br>
            <a:br>
              <a:rPr lang="en-US"/>
            </a:br>
            <a:br>
              <a:rPr lang="en-US"/>
            </a:br>
            <a:br>
              <a:rPr lang="en-US"/>
            </a:br>
            <a:br>
              <a:rPr lang="en-US"/>
            </a:br>
            <a:br>
              <a:rPr lang="en-US"/>
            </a:br>
            <a:br>
              <a:rPr lang="en-US"/>
            </a:br>
            <a:br>
              <a:rPr lang="en-US"/>
            </a:br>
            <a:endParaRPr/>
          </a:p>
        </p:txBody>
      </p:sp>
      <p:sp>
        <p:nvSpPr>
          <p:cNvPr id="171" name="Google Shape;171;p21"/>
          <p:cNvSpPr txBox="1"/>
          <p:nvPr/>
        </p:nvSpPr>
        <p:spPr>
          <a:xfrm>
            <a:off x="0" y="164423"/>
            <a:ext cx="8271495" cy="666849"/>
          </a:xfrm>
          <a:prstGeom prst="rect">
            <a:avLst/>
          </a:prstGeom>
          <a:noFill/>
          <a:ln>
            <a:noFill/>
          </a:ln>
        </p:spPr>
        <p:txBody>
          <a:bodyPr spcFirstLastPara="1" wrap="square" lIns="0" tIns="0" rIns="0" bIns="0" anchor="b" anchorCtr="0">
            <a:norm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Semaphore (Contd…)</a:t>
            </a:r>
            <a:endParaRPr sz="2000" b="1" i="0" u="none" strike="noStrike" cap="small">
              <a:solidFill>
                <a:schemeClr val="dk2"/>
              </a:solidFill>
              <a:latin typeface="Century Schoolbook"/>
              <a:ea typeface="Century Schoolbook"/>
              <a:cs typeface="Century Schoolbook"/>
              <a:sym typeface="Century Schoolbook"/>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3622876" y="269698"/>
            <a:ext cx="7803931" cy="504495"/>
          </a:xfrm>
          <a:prstGeom prst="rect">
            <a:avLst/>
          </a:prstGeom>
          <a:noFill/>
          <a:ln>
            <a:noFill/>
          </a:ln>
        </p:spPr>
        <p:txBody>
          <a:bodyPr spcFirstLastPara="1" wrap="square" lIns="0" tIns="0" rIns="0" bIns="0" anchor="t" anchorCtr="0">
            <a:noAutofit/>
          </a:bodyPr>
          <a:lstStyle/>
          <a:p>
            <a:pPr marL="0" marR="0" lvl="0" indent="0" algn="l" rtl="0">
              <a:lnSpc>
                <a:spcPct val="92857"/>
              </a:lnSpc>
              <a:spcBef>
                <a:spcPts val="0"/>
              </a:spcBef>
              <a:spcAft>
                <a:spcPts val="0"/>
              </a:spcAft>
              <a:buNone/>
            </a:pPr>
            <a:r>
              <a:rPr lang="en-US" sz="2800" b="1" i="0" u="none" strike="noStrike" cap="none">
                <a:solidFill>
                  <a:schemeClr val="dk1"/>
                </a:solidFill>
                <a:latin typeface="Times New Roman"/>
                <a:ea typeface="Times New Roman"/>
                <a:cs typeface="Times New Roman"/>
                <a:sym typeface="Times New Roman"/>
              </a:rPr>
              <a:t>Monitor</a:t>
            </a:r>
            <a:endParaRPr sz="2800" b="1" i="0" u="none" strike="noStrike" cap="none">
              <a:solidFill>
                <a:schemeClr val="dk1"/>
              </a:solidFill>
              <a:latin typeface="Times New Roman"/>
              <a:ea typeface="Times New Roman"/>
              <a:cs typeface="Times New Roman"/>
              <a:sym typeface="Times New Roman"/>
            </a:endParaRPr>
          </a:p>
        </p:txBody>
      </p:sp>
      <p:sp>
        <p:nvSpPr>
          <p:cNvPr id="177" name="Google Shape;177;p22"/>
          <p:cNvSpPr txBox="1">
            <a:spLocks noGrp="1"/>
          </p:cNvSpPr>
          <p:nvPr>
            <p:ph type="body" idx="1"/>
          </p:nvPr>
        </p:nvSpPr>
        <p:spPr>
          <a:xfrm>
            <a:off x="386040" y="1184897"/>
            <a:ext cx="8259762" cy="4022725"/>
          </a:xfrm>
          <a:prstGeom prst="rect">
            <a:avLst/>
          </a:prstGeom>
          <a:noFill/>
          <a:ln>
            <a:noFill/>
          </a:ln>
        </p:spPr>
        <p:txBody>
          <a:bodyPr spcFirstLastPara="1" wrap="square" lIns="0" tIns="0" rIns="0" bIns="0" anchor="t" anchorCtr="0">
            <a:noAutofit/>
          </a:bodyPr>
          <a:lstStyle/>
          <a:p>
            <a:pPr marL="234950" lvl="0" indent="-234950" algn="l" rtl="0">
              <a:lnSpc>
                <a:spcPct val="150000"/>
              </a:lnSpc>
              <a:spcBef>
                <a:spcPts val="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A more elevated level synchronization primitive. </a:t>
            </a:r>
            <a:endParaRPr/>
          </a:p>
          <a:p>
            <a:pPr marL="234950" lvl="0" indent="-234950" algn="l" rtl="0">
              <a:lnSpc>
                <a:spcPct val="150000"/>
              </a:lnSpc>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A monitor is a bunch of techniques, variables, and information structures that are completely assembled in an exceptional sort of module or bundle. </a:t>
            </a:r>
            <a:endParaRPr/>
          </a:p>
          <a:p>
            <a:pPr marL="234950" lvl="0" indent="-234950" algn="l" rtl="0">
              <a:lnSpc>
                <a:spcPct val="150000"/>
              </a:lnSpc>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Procedures may call the strategies in a monitor at whatever point they need to, however, they can't directly get to the monitor's interior data structures from methodology announced outside the monitor.</a:t>
            </a:r>
            <a:endParaRPr/>
          </a:p>
          <a:p>
            <a:pPr marL="234950" lvl="0" indent="-76200" algn="l" rtl="0">
              <a:lnSpc>
                <a:spcPct val="150000"/>
              </a:lnSpc>
              <a:spcBef>
                <a:spcPts val="1000"/>
              </a:spcBef>
              <a:spcAft>
                <a:spcPts val="0"/>
              </a:spcAft>
              <a:buSzPts val="2500"/>
              <a:buFont typeface="Arial"/>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444500" y="4098356"/>
            <a:ext cx="8255000" cy="3958966"/>
          </a:xfrm>
          <a:prstGeom prst="rect">
            <a:avLst/>
          </a:prstGeom>
          <a:noFill/>
          <a:ln>
            <a:noFill/>
          </a:ln>
        </p:spPr>
        <p:txBody>
          <a:bodyPr spcFirstLastPara="1" wrap="square" lIns="0" tIns="0" rIns="0" bIns="0" anchor="t" anchorCtr="0">
            <a:noAutofit/>
          </a:bodyPr>
          <a:lstStyle/>
          <a:p>
            <a:pPr marL="0" lvl="0" indent="0" algn="l" rtl="0">
              <a:lnSpc>
                <a:spcPct val="118181"/>
              </a:lnSpc>
              <a:spcBef>
                <a:spcPts val="0"/>
              </a:spcBef>
              <a:spcAft>
                <a:spcPts val="0"/>
              </a:spcAft>
              <a:buNone/>
            </a:pPr>
            <a:br>
              <a:rPr lang="en-US"/>
            </a:br>
            <a:br>
              <a:rPr lang="en-US"/>
            </a:br>
            <a:br>
              <a:rPr lang="en-US"/>
            </a:br>
            <a:br>
              <a:rPr lang="en-US"/>
            </a:br>
            <a:br>
              <a:rPr lang="en-US"/>
            </a:br>
            <a:endParaRPr/>
          </a:p>
        </p:txBody>
      </p:sp>
      <p:sp>
        <p:nvSpPr>
          <p:cNvPr id="183" name="Google Shape;183;p23"/>
          <p:cNvSpPr txBox="1"/>
          <p:nvPr/>
        </p:nvSpPr>
        <p:spPr>
          <a:xfrm>
            <a:off x="0" y="82167"/>
            <a:ext cx="7620000" cy="658811"/>
          </a:xfrm>
          <a:prstGeom prst="rect">
            <a:avLst/>
          </a:prstGeom>
          <a:noFill/>
          <a:ln>
            <a:noFill/>
          </a:ln>
        </p:spPr>
        <p:txBody>
          <a:bodyPr spcFirstLastPara="1" wrap="square" lIns="0" tIns="0" rIns="0" bIns="0" anchor="t" anchorCtr="0">
            <a:noAutofit/>
          </a:bodyPr>
          <a:lstStyle/>
          <a:p>
            <a:pPr marL="0" marR="0" lvl="0" indent="0" algn="l" rtl="0">
              <a:lnSpc>
                <a:spcPct val="92857"/>
              </a:lnSpc>
              <a:spcBef>
                <a:spcPts val="0"/>
              </a:spcBef>
              <a:spcAft>
                <a:spcPts val="0"/>
              </a:spcAft>
              <a:buNone/>
            </a:pPr>
            <a:endParaRPr sz="2800" b="1" i="0" u="none" strike="noStrike" cap="none">
              <a:solidFill>
                <a:schemeClr val="dk1"/>
              </a:solidFill>
              <a:latin typeface="Times New Roman"/>
              <a:ea typeface="Times New Roman"/>
              <a:cs typeface="Times New Roman"/>
              <a:sym typeface="Times New Roman"/>
            </a:endParaRPr>
          </a:p>
        </p:txBody>
      </p:sp>
      <p:sp>
        <p:nvSpPr>
          <p:cNvPr id="184" name="Google Shape;184;p23"/>
          <p:cNvSpPr/>
          <p:nvPr/>
        </p:nvSpPr>
        <p:spPr>
          <a:xfrm>
            <a:off x="444500" y="1003210"/>
            <a:ext cx="7785652" cy="465197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C0C0C"/>
              </a:buClr>
              <a:buSzPts val="2000"/>
              <a:buFont typeface="Arial"/>
              <a:buChar char="•"/>
            </a:pPr>
            <a:r>
              <a:rPr lang="en-US" sz="2000" b="0" i="0" u="none" strike="noStrike" cap="none">
                <a:solidFill>
                  <a:srgbClr val="0C0C0C"/>
                </a:solidFill>
                <a:latin typeface="Times New Roman"/>
                <a:ea typeface="Times New Roman"/>
                <a:cs typeface="Times New Roman"/>
                <a:sym typeface="Times New Roman"/>
              </a:rPr>
              <a:t>Monitor have a significant property for accomplishing common rejection: just one procedure can be dynamic in a monitor at any moment. </a:t>
            </a:r>
            <a:endParaRPr/>
          </a:p>
          <a:p>
            <a:pPr marL="342900" marR="0" lvl="0" indent="-342900" algn="l" rtl="0">
              <a:lnSpc>
                <a:spcPct val="150000"/>
              </a:lnSpc>
              <a:spcBef>
                <a:spcPts val="0"/>
              </a:spcBef>
              <a:spcAft>
                <a:spcPts val="0"/>
              </a:spcAft>
              <a:buClr>
                <a:srgbClr val="0C0C0C"/>
              </a:buClr>
              <a:buSzPts val="2000"/>
              <a:buFont typeface="Arial"/>
              <a:buChar char="•"/>
            </a:pPr>
            <a:r>
              <a:rPr lang="en-US" sz="2000" b="0" i="0" u="none" strike="noStrike" cap="none">
                <a:solidFill>
                  <a:srgbClr val="0C0C0C"/>
                </a:solidFill>
                <a:latin typeface="Times New Roman"/>
                <a:ea typeface="Times New Roman"/>
                <a:cs typeface="Times New Roman"/>
                <a:sym typeface="Times New Roman"/>
              </a:rPr>
              <a:t>At the point when a procedure calls a monitor technique, the initial hardly any directions of the method will verify whether some other procedure is as of now dynamic inside the monitor . </a:t>
            </a:r>
            <a:endParaRPr/>
          </a:p>
          <a:p>
            <a:pPr marL="342900" marR="0" lvl="0" indent="-342900" algn="l" rtl="0">
              <a:lnSpc>
                <a:spcPct val="150000"/>
              </a:lnSpc>
              <a:spcBef>
                <a:spcPts val="0"/>
              </a:spcBef>
              <a:spcAft>
                <a:spcPts val="0"/>
              </a:spcAft>
              <a:buClr>
                <a:srgbClr val="0C0C0C"/>
              </a:buClr>
              <a:buSzPts val="2000"/>
              <a:buFont typeface="Arial"/>
              <a:buChar char="•"/>
            </a:pPr>
            <a:r>
              <a:rPr lang="en-US" sz="2000" b="0" i="0" u="none" strike="noStrike" cap="none">
                <a:solidFill>
                  <a:srgbClr val="0C0C0C"/>
                </a:solidFill>
                <a:latin typeface="Times New Roman"/>
                <a:ea typeface="Times New Roman"/>
                <a:cs typeface="Times New Roman"/>
                <a:sym typeface="Times New Roman"/>
              </a:rPr>
              <a:t>Assuming this is the case, the calling procedure will be suspended until the different procedure has left the monitor. On the off chance that no different procedure is utilizing the monitor, the calling procedure may enter. </a:t>
            </a:r>
            <a:endParaRPr sz="2000" b="0" i="0" u="none" strike="noStrike" cap="none">
              <a:solidFill>
                <a:srgbClr val="0C0C0C"/>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a:spLocks noGrp="1"/>
          </p:cNvSpPr>
          <p:nvPr>
            <p:ph type="body" idx="1"/>
          </p:nvPr>
        </p:nvSpPr>
        <p:spPr>
          <a:xfrm>
            <a:off x="523347" y="1450799"/>
            <a:ext cx="8259762" cy="4022725"/>
          </a:xfrm>
          <a:prstGeom prst="rect">
            <a:avLst/>
          </a:prstGeom>
          <a:noFill/>
          <a:ln>
            <a:noFill/>
          </a:ln>
        </p:spPr>
        <p:txBody>
          <a:bodyPr spcFirstLastPara="1" wrap="square" lIns="0" tIns="0" rIns="0" bIns="0" anchor="t" anchorCtr="0">
            <a:noAutofit/>
          </a:bodyPr>
          <a:lstStyle/>
          <a:p>
            <a:pPr marL="234950" lvl="0" indent="-234950" algn="l" rtl="0">
              <a:spcBef>
                <a:spcPts val="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The arrangement proposes condition factors, alongside two procedures on them, wait and signal. </a:t>
            </a:r>
            <a:endParaRPr>
              <a:solidFill>
                <a:srgbClr val="0C0C0C"/>
              </a:solidFill>
              <a:latin typeface="Times New Roman"/>
              <a:ea typeface="Times New Roman"/>
              <a:cs typeface="Times New Roman"/>
              <a:sym typeface="Times New Roman"/>
            </a:endParaRPr>
          </a:p>
          <a:p>
            <a:pPr marL="234950" lvl="0" indent="-234950" algn="l" rtl="0">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At the point when a monitor method finds that it can't proceed (e.g., the maker finds the buffer full), it does a lookout for some condition variable, full. </a:t>
            </a:r>
            <a:endParaRPr>
              <a:solidFill>
                <a:srgbClr val="0C0C0C"/>
              </a:solidFill>
              <a:latin typeface="Times New Roman"/>
              <a:ea typeface="Times New Roman"/>
              <a:cs typeface="Times New Roman"/>
              <a:sym typeface="Times New Roman"/>
            </a:endParaRPr>
          </a:p>
          <a:p>
            <a:pPr marL="234950" lvl="0" indent="-234950" algn="l" rtl="0">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This activity causes the calling procedure to block. It additionally permits another procedure that had been recently block from entering the screen to enter now.</a:t>
            </a:r>
            <a:endParaRPr/>
          </a:p>
        </p:txBody>
      </p:sp>
      <p:sp>
        <p:nvSpPr>
          <p:cNvPr id="190" name="Google Shape;190;p24"/>
          <p:cNvSpPr/>
          <p:nvPr/>
        </p:nvSpPr>
        <p:spPr>
          <a:xfrm>
            <a:off x="1024645" y="101886"/>
            <a:ext cx="649918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0C0C0C"/>
                </a:solidFill>
                <a:latin typeface="Times New Roman"/>
                <a:ea typeface="Times New Roman"/>
                <a:cs typeface="Times New Roman"/>
                <a:sym typeface="Times New Roman"/>
              </a:rPr>
              <a:t>Producer consumer problem using monitor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body" idx="1"/>
          </p:nvPr>
        </p:nvSpPr>
        <p:spPr>
          <a:xfrm>
            <a:off x="466902" y="1371777"/>
            <a:ext cx="8259762" cy="4022725"/>
          </a:xfrm>
          <a:prstGeom prst="rect">
            <a:avLst/>
          </a:prstGeom>
          <a:noFill/>
          <a:ln>
            <a:noFill/>
          </a:ln>
        </p:spPr>
        <p:txBody>
          <a:bodyPr spcFirstLastPara="1" wrap="square" lIns="0" tIns="0" rIns="0" bIns="0" anchor="t" anchorCtr="0">
            <a:noAutofit/>
          </a:bodyPr>
          <a:lstStyle/>
          <a:p>
            <a:pPr marL="234950" lvl="0" indent="-234950" algn="l" rtl="0">
              <a:spcBef>
                <a:spcPts val="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This different procedure the customer, can awaken its dozing accomplice by doing a sign on the condition variable that its accomplice is looking out for. </a:t>
            </a:r>
            <a:endParaRPr>
              <a:solidFill>
                <a:srgbClr val="0C0C0C"/>
              </a:solidFill>
              <a:latin typeface="Times New Roman"/>
              <a:ea typeface="Times New Roman"/>
              <a:cs typeface="Times New Roman"/>
              <a:sym typeface="Times New Roman"/>
            </a:endParaRPr>
          </a:p>
          <a:p>
            <a:pPr marL="234950" lvl="0" indent="-234950" algn="l" rtl="0">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To abstain from having two dynamic procedures in the monitor simultaneously a sign explanation may show up just as the last proclamation in a monitor method.</a:t>
            </a:r>
            <a:endParaRPr/>
          </a:p>
          <a:p>
            <a:pPr marL="234950" lvl="0" indent="-234950" algn="l" rtl="0">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 On the off chance that a sign is done on a condition variable on which a few procedures are pausing, just one of them, controlled by the framework scheduler, is retrieve.</a:t>
            </a:r>
            <a:endParaRPr/>
          </a:p>
        </p:txBody>
      </p:sp>
      <p:sp>
        <p:nvSpPr>
          <p:cNvPr id="196" name="Google Shape;196;p25"/>
          <p:cNvSpPr/>
          <p:nvPr/>
        </p:nvSpPr>
        <p:spPr>
          <a:xfrm>
            <a:off x="965200" y="124178"/>
            <a:ext cx="650804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C0C0C"/>
                </a:solidFill>
                <a:latin typeface="Times New Roman"/>
                <a:ea typeface="Times New Roman"/>
                <a:cs typeface="Times New Roman"/>
                <a:sym typeface="Times New Roman"/>
              </a:rPr>
              <a:t>Producer consumer problem using monitor</a:t>
            </a:r>
            <a:endParaRPr sz="2400" b="1">
              <a:solidFill>
                <a:srgbClr val="0C0C0C"/>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6"/>
          <p:cNvPicPr preferRelativeResize="0"/>
          <p:nvPr/>
        </p:nvPicPr>
        <p:blipFill rotWithShape="1">
          <a:blip r:embed="rId3">
            <a:alphaModFix/>
          </a:blip>
          <a:srcRect/>
          <a:stretch/>
        </p:blipFill>
        <p:spPr>
          <a:xfrm>
            <a:off x="136939" y="944216"/>
            <a:ext cx="4243520" cy="5096013"/>
          </a:xfrm>
          <a:prstGeom prst="rect">
            <a:avLst/>
          </a:prstGeom>
          <a:noFill/>
          <a:ln>
            <a:noFill/>
          </a:ln>
        </p:spPr>
      </p:pic>
      <p:pic>
        <p:nvPicPr>
          <p:cNvPr id="202" name="Google Shape;202;p26"/>
          <p:cNvPicPr preferRelativeResize="0"/>
          <p:nvPr/>
        </p:nvPicPr>
        <p:blipFill rotWithShape="1">
          <a:blip r:embed="rId4">
            <a:alphaModFix/>
          </a:blip>
          <a:srcRect/>
          <a:stretch/>
        </p:blipFill>
        <p:spPr>
          <a:xfrm>
            <a:off x="4673907" y="944216"/>
            <a:ext cx="4151462" cy="3492500"/>
          </a:xfrm>
          <a:prstGeom prst="rect">
            <a:avLst/>
          </a:prstGeom>
          <a:noFill/>
          <a:ln>
            <a:noFill/>
          </a:ln>
        </p:spPr>
      </p:pic>
      <p:sp>
        <p:nvSpPr>
          <p:cNvPr id="203" name="Google Shape;203;p26"/>
          <p:cNvSpPr/>
          <p:nvPr/>
        </p:nvSpPr>
        <p:spPr>
          <a:xfrm>
            <a:off x="1041163" y="147943"/>
            <a:ext cx="667859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C0C0C"/>
                </a:solidFill>
                <a:latin typeface="Times New Roman"/>
                <a:ea typeface="Times New Roman"/>
                <a:cs typeface="Times New Roman"/>
                <a:sym typeface="Times New Roman"/>
              </a:rPr>
              <a:t>Producer consumer problem using monitor</a:t>
            </a:r>
            <a:endParaRPr/>
          </a:p>
        </p:txBody>
      </p:sp>
      <p:sp>
        <p:nvSpPr>
          <p:cNvPr id="204" name="Google Shape;204;p26"/>
          <p:cNvSpPr txBox="1"/>
          <p:nvPr/>
        </p:nvSpPr>
        <p:spPr>
          <a:xfrm>
            <a:off x="5633155" y="4436716"/>
            <a:ext cx="1580445" cy="400366"/>
          </a:xfrm>
          <a:prstGeom prst="rect">
            <a:avLst/>
          </a:prstGeom>
          <a:noFill/>
          <a:ln>
            <a:noFill/>
          </a:ln>
        </p:spPr>
        <p:txBody>
          <a:bodyPr spcFirstLastPara="1" wrap="square" lIns="0" tIns="0" rIns="0" bIns="0" anchor="b" anchorCtr="0">
            <a:spAutoFit/>
          </a:bodyPr>
          <a:lstStyle/>
          <a:p>
            <a:pPr marL="0" marR="0" lvl="0" indent="0" algn="r" rtl="0">
              <a:lnSpc>
                <a:spcPct val="200000"/>
              </a:lnSpc>
              <a:spcBef>
                <a:spcPts val="0"/>
              </a:spcBef>
              <a:spcAft>
                <a:spcPts val="0"/>
              </a:spcAft>
              <a:buNone/>
            </a:pPr>
            <a:r>
              <a:rPr lang="en-US" sz="1800">
                <a:solidFill>
                  <a:srgbClr val="0C0C0C"/>
                </a:solidFill>
                <a:latin typeface="Times New Roman"/>
                <a:ea typeface="Times New Roman"/>
                <a:cs typeface="Times New Roman"/>
                <a:sym typeface="Times New Roman"/>
              </a:rPr>
              <a:t>Figure :2</a:t>
            </a:r>
            <a:endParaRPr sz="1800">
              <a:solidFill>
                <a:srgbClr val="0C0C0C"/>
              </a:solidFill>
              <a:latin typeface="Times New Roman"/>
              <a:ea typeface="Times New Roman"/>
              <a:cs typeface="Times New Roman"/>
              <a:sym typeface="Times New Roman"/>
            </a:endParaRPr>
          </a:p>
        </p:txBody>
      </p:sp>
      <p:sp>
        <p:nvSpPr>
          <p:cNvPr id="205" name="Google Shape;205;p26"/>
          <p:cNvSpPr txBox="1"/>
          <p:nvPr/>
        </p:nvSpPr>
        <p:spPr>
          <a:xfrm>
            <a:off x="942622" y="6040229"/>
            <a:ext cx="1580445" cy="400366"/>
          </a:xfrm>
          <a:prstGeom prst="rect">
            <a:avLst/>
          </a:prstGeom>
          <a:noFill/>
          <a:ln>
            <a:noFill/>
          </a:ln>
        </p:spPr>
        <p:txBody>
          <a:bodyPr spcFirstLastPara="1" wrap="square" lIns="0" tIns="0" rIns="0" bIns="0" anchor="b" anchorCtr="0">
            <a:spAutoFit/>
          </a:bodyPr>
          <a:lstStyle/>
          <a:p>
            <a:pPr marL="0" marR="0" lvl="0" indent="0" algn="r" rtl="0">
              <a:lnSpc>
                <a:spcPct val="200000"/>
              </a:lnSpc>
              <a:spcBef>
                <a:spcPts val="0"/>
              </a:spcBef>
              <a:spcAft>
                <a:spcPts val="0"/>
              </a:spcAft>
              <a:buNone/>
            </a:pPr>
            <a:r>
              <a:rPr lang="en-US" sz="1800">
                <a:solidFill>
                  <a:srgbClr val="0C0C0C"/>
                </a:solidFill>
                <a:latin typeface="Times New Roman"/>
                <a:ea typeface="Times New Roman"/>
                <a:cs typeface="Times New Roman"/>
                <a:sym typeface="Times New Roman"/>
              </a:rPr>
              <a:t>Figure :1</a:t>
            </a:r>
            <a:endParaRPr sz="1800">
              <a:solidFill>
                <a:srgbClr val="0C0C0C"/>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7"/>
          <p:cNvSpPr txBox="1">
            <a:spLocks noGrp="1"/>
          </p:cNvSpPr>
          <p:nvPr>
            <p:ph type="title"/>
          </p:nvPr>
        </p:nvSpPr>
        <p:spPr>
          <a:xfrm>
            <a:off x="455613" y="1004888"/>
            <a:ext cx="8255000" cy="658812"/>
          </a:xfrm>
          <a:prstGeom prst="rect">
            <a:avLst/>
          </a:prstGeom>
          <a:noFill/>
          <a:ln>
            <a:noFill/>
          </a:ln>
        </p:spPr>
        <p:txBody>
          <a:bodyPr spcFirstLastPara="1" wrap="square" lIns="0" tIns="0" rIns="0" bIns="0" anchor="t" anchorCtr="0">
            <a:noAutofit/>
          </a:bodyPr>
          <a:lstStyle/>
          <a:p>
            <a:pPr marL="0" lvl="0" indent="0" algn="l" rtl="0">
              <a:lnSpc>
                <a:spcPct val="118181"/>
              </a:lnSpc>
              <a:spcBef>
                <a:spcPts val="0"/>
              </a:spcBef>
              <a:spcAft>
                <a:spcPts val="0"/>
              </a:spcAft>
              <a:buNone/>
            </a:pPr>
            <a:br>
              <a:rPr lang="en-US"/>
            </a:br>
            <a:br>
              <a:rPr lang="en-US"/>
            </a:br>
            <a:endParaRPr/>
          </a:p>
        </p:txBody>
      </p:sp>
      <p:sp>
        <p:nvSpPr>
          <p:cNvPr id="211" name="Google Shape;211;p27"/>
          <p:cNvSpPr txBox="1">
            <a:spLocks noGrp="1"/>
          </p:cNvSpPr>
          <p:nvPr>
            <p:ph type="body" idx="1"/>
          </p:nvPr>
        </p:nvSpPr>
        <p:spPr>
          <a:xfrm>
            <a:off x="455613" y="1334294"/>
            <a:ext cx="8255000" cy="4569549"/>
          </a:xfrm>
          <a:prstGeom prst="rect">
            <a:avLst/>
          </a:prstGeom>
          <a:noFill/>
          <a:ln>
            <a:noFill/>
          </a:ln>
        </p:spPr>
        <p:txBody>
          <a:bodyPr spcFirstLastPara="1" wrap="square" lIns="0" tIns="0" rIns="0" bIns="0" anchor="t" anchorCtr="0">
            <a:noAutofit/>
          </a:bodyPr>
          <a:lstStyle/>
          <a:p>
            <a:pPr marL="234950" lvl="0" indent="-234950" algn="l" rtl="0">
              <a:lnSpc>
                <a:spcPct val="150000"/>
              </a:lnSpc>
              <a:spcBef>
                <a:spcPts val="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Reader’s writer problem is a one of the example of a classic synchronization problem </a:t>
            </a:r>
            <a:endParaRPr/>
          </a:p>
          <a:p>
            <a:pPr marL="234950" lvl="0" indent="-234950" algn="l" rtl="0">
              <a:lnSpc>
                <a:spcPct val="150000"/>
              </a:lnSpc>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Consider below  situation when resource shared between number of people.</a:t>
            </a:r>
            <a:endParaRPr/>
          </a:p>
          <a:p>
            <a:pPr marL="234950" lvl="0" indent="-234950" algn="l" rtl="0">
              <a:lnSpc>
                <a:spcPct val="150000"/>
              </a:lnSpc>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If one user is accessing the file so at the same time no other user can read and write that same file. Otherwise change will not reflects.</a:t>
            </a:r>
            <a:endParaRPr/>
          </a:p>
          <a:p>
            <a:pPr marL="234950" lvl="0" indent="-234950" algn="l" rtl="0">
              <a:lnSpc>
                <a:spcPct val="150000"/>
              </a:lnSpc>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However different users can read same  file simultaneously.</a:t>
            </a:r>
            <a:endParaRPr/>
          </a:p>
          <a:p>
            <a:pPr marL="234950" lvl="0" indent="-234950" algn="l" rtl="0">
              <a:lnSpc>
                <a:spcPct val="150000"/>
              </a:lnSpc>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This situation consider as reader’s and writer’s problem. </a:t>
            </a:r>
            <a:endParaRPr/>
          </a:p>
        </p:txBody>
      </p:sp>
      <p:sp>
        <p:nvSpPr>
          <p:cNvPr id="212" name="Google Shape;212;p27"/>
          <p:cNvSpPr txBox="1"/>
          <p:nvPr/>
        </p:nvSpPr>
        <p:spPr>
          <a:xfrm>
            <a:off x="0" y="298780"/>
            <a:ext cx="8083826" cy="65881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b="1">
                <a:solidFill>
                  <a:srgbClr val="0C0C0C"/>
                </a:solidFill>
                <a:latin typeface="Times New Roman"/>
                <a:ea typeface="Times New Roman"/>
                <a:cs typeface="Times New Roman"/>
                <a:sym typeface="Times New Roman"/>
              </a:rPr>
              <a:t>Reader’s &amp; Writer Problem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a:spLocks noGrp="1"/>
          </p:cNvSpPr>
          <p:nvPr>
            <p:ph type="body" idx="1"/>
          </p:nvPr>
        </p:nvSpPr>
        <p:spPr>
          <a:xfrm>
            <a:off x="395977" y="936419"/>
            <a:ext cx="8549239" cy="5017120"/>
          </a:xfrm>
          <a:prstGeom prst="rect">
            <a:avLst/>
          </a:prstGeom>
          <a:noFill/>
          <a:ln>
            <a:noFill/>
          </a:ln>
        </p:spPr>
        <p:txBody>
          <a:bodyPr spcFirstLastPara="1" wrap="square" lIns="0" tIns="0" rIns="0" bIns="0" anchor="t" anchorCtr="0">
            <a:noAutofit/>
          </a:bodyPr>
          <a:lstStyle/>
          <a:p>
            <a:pPr marL="234950" lvl="0" indent="-234950" algn="l" rtl="0">
              <a:lnSpc>
                <a:spcPct val="150000"/>
              </a:lnSpc>
              <a:spcBef>
                <a:spcPts val="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Lets take a look into problem statement more</a:t>
            </a:r>
            <a:endParaRPr/>
          </a:p>
          <a:p>
            <a:pPr marL="234950" lvl="0" indent="-234950" algn="l" rtl="0">
              <a:lnSpc>
                <a:spcPct val="150000"/>
              </a:lnSpc>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Two operation we consider here one is Read  operation and another is write operation.</a:t>
            </a:r>
            <a:endParaRPr/>
          </a:p>
          <a:p>
            <a:pPr marL="234950" lvl="0" indent="-234950" algn="l" rtl="0">
              <a:lnSpc>
                <a:spcPct val="150000"/>
              </a:lnSpc>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We have two user consider here one is reader and another one is writer.</a:t>
            </a:r>
            <a:endParaRPr/>
          </a:p>
          <a:p>
            <a:pPr marL="234950" lvl="0" indent="-234950" algn="l" rtl="0">
              <a:lnSpc>
                <a:spcPct val="150000"/>
              </a:lnSpc>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If one reader is using file and one writer come to access that same file is a problem (R + W =  Problem)</a:t>
            </a:r>
            <a:endParaRPr/>
          </a:p>
          <a:p>
            <a:pPr marL="234950" lvl="0" indent="-234950" algn="l" rtl="0">
              <a:lnSpc>
                <a:spcPct val="150000"/>
              </a:lnSpc>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If one writer is using file and one reader come to to access same file is a problem (W + R = Problem)</a:t>
            </a:r>
            <a:endParaRPr/>
          </a:p>
          <a:p>
            <a:pPr marL="234950" lvl="0" indent="-234950" algn="l" rtl="0">
              <a:lnSpc>
                <a:spcPct val="150000"/>
              </a:lnSpc>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If one writer is using file and another write come to access same file is a problem. (W + W = Problem)</a:t>
            </a:r>
            <a:endParaRPr/>
          </a:p>
          <a:p>
            <a:pPr marL="234950" lvl="0" indent="-76200" algn="l" rtl="0">
              <a:spcBef>
                <a:spcPts val="1000"/>
              </a:spcBef>
              <a:spcAft>
                <a:spcPts val="0"/>
              </a:spcAft>
              <a:buSzPts val="2500"/>
              <a:buFont typeface="Arial"/>
              <a:buNone/>
            </a:pPr>
            <a:endParaRPr>
              <a:solidFill>
                <a:srgbClr val="0C0C0C"/>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body" idx="1"/>
          </p:nvPr>
        </p:nvSpPr>
        <p:spPr>
          <a:xfrm>
            <a:off x="445674" y="1403558"/>
            <a:ext cx="8259762" cy="4022725"/>
          </a:xfrm>
          <a:prstGeom prst="rect">
            <a:avLst/>
          </a:prstGeom>
          <a:noFill/>
          <a:ln>
            <a:noFill/>
          </a:ln>
        </p:spPr>
        <p:txBody>
          <a:bodyPr spcFirstLastPara="1" wrap="square" lIns="0" tIns="0" rIns="0" bIns="0" anchor="t" anchorCtr="0">
            <a:noAutofit/>
          </a:bodyPr>
          <a:lstStyle/>
          <a:p>
            <a:pPr marL="234950" lvl="0" indent="-234950" algn="l" rtl="0">
              <a:lnSpc>
                <a:spcPct val="150000"/>
              </a:lnSpc>
              <a:spcBef>
                <a:spcPts val="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If one reader is using file and another reader come to access same file so no problem (R + R = No problem).</a:t>
            </a:r>
            <a:endParaRPr/>
          </a:p>
          <a:p>
            <a:pPr marL="234950" lvl="0" indent="-234950" algn="l" rtl="0">
              <a:lnSpc>
                <a:spcPct val="150000"/>
              </a:lnSpc>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This four case we have to consider. </a:t>
            </a:r>
            <a:endParaRPr/>
          </a:p>
          <a:p>
            <a:pPr marL="234950" lvl="0" indent="-234950" algn="l" rtl="0">
              <a:lnSpc>
                <a:spcPct val="150000"/>
              </a:lnSpc>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Here we use semaphore because here synchronization requires to take care of given cases.</a:t>
            </a:r>
            <a:endParaRPr>
              <a:solidFill>
                <a:srgbClr val="0C0C0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3"/>
          <p:cNvSpPr txBox="1">
            <a:spLocks noGrp="1"/>
          </p:cNvSpPr>
          <p:nvPr>
            <p:ph type="title"/>
          </p:nvPr>
        </p:nvSpPr>
        <p:spPr>
          <a:xfrm>
            <a:off x="236481" y="957591"/>
            <a:ext cx="8727409" cy="5373936"/>
          </a:xfrm>
          <a:prstGeom prst="rect">
            <a:avLst/>
          </a:prstGeom>
          <a:noFill/>
          <a:ln>
            <a:noFill/>
          </a:ln>
        </p:spPr>
        <p:txBody>
          <a:bodyPr spcFirstLastPara="1" wrap="square" lIns="0" tIns="0" rIns="0" bIns="0" anchor="t" anchorCtr="0">
            <a:noAutofit/>
          </a:bodyPr>
          <a:lstStyle/>
          <a:p>
            <a:pPr marL="457200" lvl="0" indent="-457200" algn="l" rtl="0">
              <a:lnSpc>
                <a:spcPct val="118181"/>
              </a:lnSpc>
              <a:spcBef>
                <a:spcPts val="0"/>
              </a:spcBef>
              <a:spcAft>
                <a:spcPts val="0"/>
              </a:spcAft>
              <a:buClr>
                <a:schemeClr val="dk1"/>
              </a:buClr>
              <a:buSzPts val="2200"/>
              <a:buFont typeface="Arial"/>
              <a:buChar char="•"/>
            </a:pPr>
            <a:r>
              <a:rPr lang="en-US" b="1" i="1">
                <a:solidFill>
                  <a:schemeClr val="dk1"/>
                </a:solidFill>
                <a:latin typeface="Times New Roman"/>
                <a:ea typeface="Times New Roman"/>
                <a:cs typeface="Times New Roman"/>
                <a:sym typeface="Times New Roman"/>
              </a:rPr>
              <a:t>IPC</a:t>
            </a:r>
            <a:r>
              <a:rPr lang="en-US">
                <a:solidFill>
                  <a:schemeClr val="dk1"/>
                </a:solidFill>
                <a:latin typeface="Times New Roman"/>
                <a:ea typeface="Times New Roman"/>
                <a:cs typeface="Times New Roman"/>
                <a:sym typeface="Times New Roman"/>
              </a:rPr>
              <a:t> refers to a mechanism which allows communication between two or more processes to perform their actions simultaneously</a:t>
            </a:r>
            <a:r>
              <a:rPr lang="en-US">
                <a:solidFill>
                  <a:schemeClr val="dk1"/>
                </a:solidFill>
              </a:rPr>
              <a:t>.</a:t>
            </a:r>
            <a:br>
              <a:rPr lang="en-US">
                <a:solidFill>
                  <a:schemeClr val="dk1"/>
                </a:solidFill>
              </a:rPr>
            </a:br>
            <a:br>
              <a:rPr lang="en-US">
                <a:solidFill>
                  <a:schemeClr val="dk1"/>
                </a:solidFill>
              </a:rPr>
            </a:br>
            <a:r>
              <a:rPr lang="en-US">
                <a:solidFill>
                  <a:schemeClr val="dk1"/>
                </a:solidFill>
                <a:latin typeface="Times New Roman"/>
                <a:ea typeface="Times New Roman"/>
                <a:cs typeface="Times New Roman"/>
                <a:sym typeface="Times New Roman"/>
              </a:rPr>
              <a:t>Processes that are executing concurrently in a program are of two types-</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(i) </a:t>
            </a:r>
            <a:r>
              <a:rPr lang="en-US" b="1">
                <a:solidFill>
                  <a:schemeClr val="dk1"/>
                </a:solidFill>
                <a:latin typeface="Times New Roman"/>
                <a:ea typeface="Times New Roman"/>
                <a:cs typeface="Times New Roman"/>
                <a:sym typeface="Times New Roman"/>
              </a:rPr>
              <a:t>Independent Processes:-</a:t>
            </a:r>
            <a:r>
              <a:rPr lang="en-US">
                <a:solidFill>
                  <a:schemeClr val="dk1"/>
                </a:solidFill>
                <a:latin typeface="Times New Roman"/>
                <a:ea typeface="Times New Roman"/>
                <a:cs typeface="Times New Roman"/>
                <a:sym typeface="Times New Roman"/>
              </a:rPr>
              <a:t>These are those processes which does     not dependent on execution of other process in same program. Independent processes don’t share data with another process.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 (ii) </a:t>
            </a:r>
            <a:r>
              <a:rPr lang="en-US" b="1">
                <a:solidFill>
                  <a:schemeClr val="dk1"/>
                </a:solidFill>
                <a:latin typeface="Times New Roman"/>
                <a:ea typeface="Times New Roman"/>
                <a:cs typeface="Times New Roman"/>
                <a:sym typeface="Times New Roman"/>
              </a:rPr>
              <a:t>Co-operating Processes:</a:t>
            </a:r>
            <a:r>
              <a:rPr lang="en-US">
                <a:solidFill>
                  <a:schemeClr val="dk1"/>
                </a:solidFill>
                <a:latin typeface="Times New Roman"/>
                <a:ea typeface="Times New Roman"/>
                <a:cs typeface="Times New Roman"/>
                <a:sym typeface="Times New Roman"/>
              </a:rPr>
              <a:t>- These are the processes which can affect or get affected by other processes during execution. Co-operating processes can share data with another processes in simultaneous execution.      </a:t>
            </a:r>
            <a:br>
              <a:rPr lang="en-US">
                <a:solidFill>
                  <a:schemeClr val="dk1"/>
                </a:solidFill>
                <a:latin typeface="Times New Roman"/>
                <a:ea typeface="Times New Roman"/>
                <a:cs typeface="Times New Roman"/>
                <a:sym typeface="Times New Roman"/>
              </a:rPr>
            </a:br>
            <a:br>
              <a:rPr lang="en-US">
                <a:solidFill>
                  <a:schemeClr val="dk1"/>
                </a:solidFill>
              </a:rPr>
            </a:br>
            <a:br>
              <a:rPr lang="en-US">
                <a:solidFill>
                  <a:schemeClr val="dk1"/>
                </a:solidFill>
              </a:rPr>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r>
              <a:rPr lang="en-US"/>
              <a:t>    </a:t>
            </a:r>
            <a:endParaRPr/>
          </a:p>
        </p:txBody>
      </p:sp>
      <p:sp>
        <p:nvSpPr>
          <p:cNvPr id="52" name="Google Shape;52;p3"/>
          <p:cNvSpPr txBox="1"/>
          <p:nvPr/>
        </p:nvSpPr>
        <p:spPr>
          <a:xfrm>
            <a:off x="0" y="318655"/>
            <a:ext cx="7803931" cy="720436"/>
          </a:xfrm>
          <a:prstGeom prst="rect">
            <a:avLst/>
          </a:prstGeom>
          <a:noFill/>
          <a:ln>
            <a:noFill/>
          </a:ln>
        </p:spPr>
        <p:txBody>
          <a:bodyPr spcFirstLastPara="1" wrap="square" lIns="0" tIns="0" rIns="0" bIns="0" anchor="t" anchorCtr="0">
            <a:no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Introduction </a:t>
            </a:r>
            <a:r>
              <a:rPr lang="en-US" sz="2000" b="1" i="0" u="none" strike="noStrike" cap="small">
                <a:solidFill>
                  <a:schemeClr val="dk2"/>
                </a:solidFill>
                <a:latin typeface="Century Schoolbook"/>
                <a:ea typeface="Century Schoolbook"/>
                <a:cs typeface="Century Schoolbook"/>
                <a:sym typeface="Century Schoolbook"/>
              </a:rPr>
              <a:t>TO IPC</a:t>
            </a: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444500" y="5344061"/>
            <a:ext cx="8255000" cy="658812"/>
          </a:xfrm>
          <a:prstGeom prst="rect">
            <a:avLst/>
          </a:prstGeom>
          <a:noFill/>
          <a:ln>
            <a:noFill/>
          </a:ln>
        </p:spPr>
        <p:txBody>
          <a:bodyPr spcFirstLastPara="1" wrap="square" lIns="0" tIns="0" rIns="0" bIns="0" anchor="t" anchorCtr="0">
            <a:noAutofit/>
          </a:bodyPr>
          <a:lstStyle/>
          <a:p>
            <a:pPr marL="0" lvl="0" indent="0" algn="l" rtl="0">
              <a:lnSpc>
                <a:spcPct val="118181"/>
              </a:lnSpc>
              <a:spcBef>
                <a:spcPts val="0"/>
              </a:spcBef>
              <a:spcAft>
                <a:spcPts val="0"/>
              </a:spcAft>
              <a:buNone/>
            </a:pPr>
            <a:br>
              <a:rPr lang="en-US"/>
            </a:br>
            <a:br>
              <a:rPr lang="en-US"/>
            </a:br>
            <a:endParaRPr/>
          </a:p>
        </p:txBody>
      </p:sp>
      <p:sp>
        <p:nvSpPr>
          <p:cNvPr id="228" name="Google Shape;228;p30"/>
          <p:cNvSpPr txBox="1"/>
          <p:nvPr/>
        </p:nvSpPr>
        <p:spPr>
          <a:xfrm>
            <a:off x="1758220" y="248423"/>
            <a:ext cx="8083826" cy="658811"/>
          </a:xfrm>
          <a:prstGeom prst="rect">
            <a:avLst/>
          </a:prstGeom>
          <a:noFill/>
          <a:ln>
            <a:noFill/>
          </a:ln>
        </p:spPr>
        <p:txBody>
          <a:bodyPr spcFirstLastPara="1" wrap="square" lIns="0" tIns="0" rIns="0" bIns="0" anchor="t" anchorCtr="0">
            <a:noAutofit/>
          </a:bodyPr>
          <a:lstStyle/>
          <a:p>
            <a:pPr marL="0" marR="0" lvl="0" indent="0" algn="l" rtl="0">
              <a:lnSpc>
                <a:spcPct val="92857"/>
              </a:lnSpc>
              <a:spcBef>
                <a:spcPts val="0"/>
              </a:spcBef>
              <a:spcAft>
                <a:spcPts val="0"/>
              </a:spcAft>
              <a:buNone/>
            </a:pPr>
            <a:r>
              <a:rPr lang="en-US" sz="2800" b="1" i="0" u="none" strike="noStrike" cap="none">
                <a:solidFill>
                  <a:srgbClr val="0C0C0C"/>
                </a:solidFill>
                <a:latin typeface="Times New Roman"/>
                <a:ea typeface="Times New Roman"/>
                <a:cs typeface="Times New Roman"/>
                <a:sym typeface="Times New Roman"/>
              </a:rPr>
              <a:t>Reader Process &amp; writer process</a:t>
            </a:r>
            <a:endParaRPr sz="2800" b="1" i="0" u="none" strike="noStrike" cap="none">
              <a:solidFill>
                <a:srgbClr val="0C0C0C"/>
              </a:solidFill>
              <a:latin typeface="Times New Roman"/>
              <a:ea typeface="Times New Roman"/>
              <a:cs typeface="Times New Roman"/>
              <a:sym typeface="Times New Roman"/>
            </a:endParaRPr>
          </a:p>
        </p:txBody>
      </p:sp>
      <p:sp>
        <p:nvSpPr>
          <p:cNvPr id="229" name="Google Shape;229;p30"/>
          <p:cNvSpPr/>
          <p:nvPr/>
        </p:nvSpPr>
        <p:spPr>
          <a:xfrm>
            <a:off x="1" y="751344"/>
            <a:ext cx="9144000" cy="80021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400">
              <a:solidFill>
                <a:srgbClr val="709E32"/>
              </a:solidFill>
              <a:latin typeface="Times New Roman"/>
              <a:ea typeface="Times New Roman"/>
              <a:cs typeface="Times New Roman"/>
              <a:sym typeface="Times New Roman"/>
            </a:endParaRPr>
          </a:p>
          <a:p>
            <a:pPr marL="342900" marR="0" lvl="0" indent="-203200" algn="l" rtl="0">
              <a:spcBef>
                <a:spcPts val="0"/>
              </a:spcBef>
              <a:spcAft>
                <a:spcPts val="0"/>
              </a:spcAft>
              <a:buClr>
                <a:srgbClr val="8CC63F"/>
              </a:buClr>
              <a:buSzPts val="2200"/>
              <a:buFont typeface="Arial"/>
              <a:buNone/>
            </a:pPr>
            <a:endParaRPr sz="2200">
              <a:solidFill>
                <a:srgbClr val="709E32"/>
              </a:solidFill>
              <a:latin typeface="Arial"/>
              <a:ea typeface="Arial"/>
              <a:cs typeface="Arial"/>
              <a:sym typeface="Arial"/>
            </a:endParaRPr>
          </a:p>
        </p:txBody>
      </p:sp>
      <p:pic>
        <p:nvPicPr>
          <p:cNvPr id="230" name="Google Shape;230;p30"/>
          <p:cNvPicPr preferRelativeResize="0"/>
          <p:nvPr/>
        </p:nvPicPr>
        <p:blipFill rotWithShape="1">
          <a:blip r:embed="rId3">
            <a:alphaModFix/>
          </a:blip>
          <a:srcRect/>
          <a:stretch/>
        </p:blipFill>
        <p:spPr>
          <a:xfrm>
            <a:off x="284101" y="977938"/>
            <a:ext cx="3846460" cy="4939748"/>
          </a:xfrm>
          <a:prstGeom prst="rect">
            <a:avLst/>
          </a:prstGeom>
          <a:noFill/>
          <a:ln>
            <a:noFill/>
          </a:ln>
        </p:spPr>
      </p:pic>
      <p:pic>
        <p:nvPicPr>
          <p:cNvPr id="231" name="Google Shape;231;p30"/>
          <p:cNvPicPr preferRelativeResize="0"/>
          <p:nvPr/>
        </p:nvPicPr>
        <p:blipFill rotWithShape="1">
          <a:blip r:embed="rId4">
            <a:alphaModFix/>
          </a:blip>
          <a:srcRect/>
          <a:stretch/>
        </p:blipFill>
        <p:spPr>
          <a:xfrm>
            <a:off x="4621075" y="977938"/>
            <a:ext cx="3919097" cy="2122844"/>
          </a:xfrm>
          <a:prstGeom prst="rect">
            <a:avLst/>
          </a:prstGeom>
          <a:noFill/>
          <a:ln>
            <a:noFill/>
          </a:ln>
        </p:spPr>
      </p:pic>
      <p:sp>
        <p:nvSpPr>
          <p:cNvPr id="232" name="Google Shape;232;p30"/>
          <p:cNvSpPr txBox="1"/>
          <p:nvPr/>
        </p:nvSpPr>
        <p:spPr>
          <a:xfrm>
            <a:off x="745067" y="5944097"/>
            <a:ext cx="1580445" cy="400366"/>
          </a:xfrm>
          <a:prstGeom prst="rect">
            <a:avLst/>
          </a:prstGeom>
          <a:noFill/>
          <a:ln>
            <a:noFill/>
          </a:ln>
        </p:spPr>
        <p:txBody>
          <a:bodyPr spcFirstLastPara="1" wrap="square" lIns="0" tIns="0" rIns="0" bIns="0" anchor="b" anchorCtr="0">
            <a:spAutoFit/>
          </a:bodyPr>
          <a:lstStyle/>
          <a:p>
            <a:pPr marL="0" marR="0" lvl="0" indent="0" algn="r" rtl="0">
              <a:lnSpc>
                <a:spcPct val="200000"/>
              </a:lnSpc>
              <a:spcBef>
                <a:spcPts val="0"/>
              </a:spcBef>
              <a:spcAft>
                <a:spcPts val="0"/>
              </a:spcAft>
              <a:buNone/>
            </a:pPr>
            <a:r>
              <a:rPr lang="en-US" sz="1800">
                <a:solidFill>
                  <a:srgbClr val="0C0C0C"/>
                </a:solidFill>
                <a:latin typeface="Times New Roman"/>
                <a:ea typeface="Times New Roman"/>
                <a:cs typeface="Times New Roman"/>
                <a:sym typeface="Times New Roman"/>
              </a:rPr>
              <a:t>Figure :3</a:t>
            </a:r>
            <a:endParaRPr sz="1800">
              <a:solidFill>
                <a:srgbClr val="0C0C0C"/>
              </a:solidFill>
              <a:latin typeface="Times New Roman"/>
              <a:ea typeface="Times New Roman"/>
              <a:cs typeface="Times New Roman"/>
              <a:sym typeface="Times New Roman"/>
            </a:endParaRPr>
          </a:p>
        </p:txBody>
      </p:sp>
      <p:sp>
        <p:nvSpPr>
          <p:cNvPr id="233" name="Google Shape;233;p30"/>
          <p:cNvSpPr txBox="1"/>
          <p:nvPr/>
        </p:nvSpPr>
        <p:spPr>
          <a:xfrm>
            <a:off x="5339644" y="3247629"/>
            <a:ext cx="1580445" cy="400366"/>
          </a:xfrm>
          <a:prstGeom prst="rect">
            <a:avLst/>
          </a:prstGeom>
          <a:noFill/>
          <a:ln>
            <a:noFill/>
          </a:ln>
        </p:spPr>
        <p:txBody>
          <a:bodyPr spcFirstLastPara="1" wrap="square" lIns="0" tIns="0" rIns="0" bIns="0" anchor="b" anchorCtr="0">
            <a:spAutoFit/>
          </a:bodyPr>
          <a:lstStyle/>
          <a:p>
            <a:pPr marL="0" marR="0" lvl="0" indent="0" algn="r" rtl="0">
              <a:lnSpc>
                <a:spcPct val="200000"/>
              </a:lnSpc>
              <a:spcBef>
                <a:spcPts val="0"/>
              </a:spcBef>
              <a:spcAft>
                <a:spcPts val="0"/>
              </a:spcAft>
              <a:buNone/>
            </a:pPr>
            <a:r>
              <a:rPr lang="en-US" sz="1800">
                <a:solidFill>
                  <a:srgbClr val="0C0C0C"/>
                </a:solidFill>
                <a:latin typeface="Times New Roman"/>
                <a:ea typeface="Times New Roman"/>
                <a:cs typeface="Times New Roman"/>
                <a:sym typeface="Times New Roman"/>
              </a:rPr>
              <a:t>Figure :4</a:t>
            </a:r>
            <a:endParaRPr sz="1800">
              <a:solidFill>
                <a:srgbClr val="0C0C0C"/>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title"/>
          </p:nvPr>
        </p:nvSpPr>
        <p:spPr>
          <a:xfrm>
            <a:off x="455613" y="1004888"/>
            <a:ext cx="8255000" cy="658812"/>
          </a:xfrm>
          <a:prstGeom prst="rect">
            <a:avLst/>
          </a:prstGeom>
          <a:noFill/>
          <a:ln>
            <a:noFill/>
          </a:ln>
        </p:spPr>
        <p:txBody>
          <a:bodyPr spcFirstLastPara="1" wrap="square" lIns="0" tIns="0" rIns="0" bIns="0" anchor="t" anchorCtr="0">
            <a:noAutofit/>
          </a:bodyPr>
          <a:lstStyle/>
          <a:p>
            <a:pPr marL="0" lvl="0" indent="0" algn="l" rtl="0">
              <a:lnSpc>
                <a:spcPct val="118181"/>
              </a:lnSpc>
              <a:spcBef>
                <a:spcPts val="0"/>
              </a:spcBef>
              <a:spcAft>
                <a:spcPts val="0"/>
              </a:spcAft>
              <a:buNone/>
            </a:pPr>
            <a:br>
              <a:rPr lang="en-US"/>
            </a:br>
            <a:br>
              <a:rPr lang="en-US"/>
            </a:br>
            <a:br>
              <a:rPr lang="en-US"/>
            </a:br>
            <a:endParaRPr/>
          </a:p>
        </p:txBody>
      </p:sp>
      <p:sp>
        <p:nvSpPr>
          <p:cNvPr id="239" name="Google Shape;239;p31"/>
          <p:cNvSpPr txBox="1">
            <a:spLocks noGrp="1"/>
          </p:cNvSpPr>
          <p:nvPr>
            <p:ph type="body" idx="1"/>
          </p:nvPr>
        </p:nvSpPr>
        <p:spPr>
          <a:xfrm>
            <a:off x="104884" y="853033"/>
            <a:ext cx="5596586" cy="3730542"/>
          </a:xfrm>
          <a:prstGeom prst="rect">
            <a:avLst/>
          </a:prstGeom>
          <a:noFill/>
          <a:ln>
            <a:noFill/>
          </a:ln>
        </p:spPr>
        <p:txBody>
          <a:bodyPr spcFirstLastPara="1" wrap="square" lIns="0" tIns="0" rIns="0" bIns="0" anchor="t" anchorCtr="0">
            <a:noAutofit/>
          </a:bodyPr>
          <a:lstStyle/>
          <a:p>
            <a:pPr marL="234950" lvl="0" indent="-234950" algn="just" rtl="0">
              <a:spcBef>
                <a:spcPts val="0"/>
              </a:spcBef>
              <a:spcAft>
                <a:spcPts val="0"/>
              </a:spcAft>
              <a:buSzPts val="2250"/>
              <a:buFont typeface="Times New Roman"/>
              <a:buChar char="•"/>
            </a:pPr>
            <a:r>
              <a:rPr lang="en-US" sz="1800">
                <a:solidFill>
                  <a:srgbClr val="0C0C0C"/>
                </a:solidFill>
                <a:latin typeface="Times New Roman"/>
                <a:ea typeface="Times New Roman"/>
                <a:cs typeface="Times New Roman"/>
                <a:sym typeface="Times New Roman"/>
              </a:rPr>
              <a:t>As we take a look in given figure five philosopher ( P0,P1,P2,P3,P4) seating on dining table and given chopsticks (C0,C1,C2,C3,C4) to eat food on table .each philosopher requires tow chopsticks at a same time to eat food</a:t>
            </a:r>
            <a:endParaRPr/>
          </a:p>
          <a:p>
            <a:pPr marL="234950" lvl="0" indent="-234950" algn="just" rtl="0">
              <a:spcBef>
                <a:spcPts val="900"/>
              </a:spcBef>
              <a:spcAft>
                <a:spcPts val="0"/>
              </a:spcAft>
              <a:buSzPts val="2250"/>
              <a:buFont typeface="Times New Roman"/>
              <a:buChar char="•"/>
            </a:pPr>
            <a:r>
              <a:rPr lang="en-US" sz="1800">
                <a:solidFill>
                  <a:srgbClr val="0C0C0C"/>
                </a:solidFill>
                <a:latin typeface="Times New Roman"/>
                <a:ea typeface="Times New Roman"/>
                <a:cs typeface="Times New Roman"/>
                <a:sym typeface="Times New Roman"/>
              </a:rPr>
              <a:t>At any instant, a philosopher is either eating or thinking. If philosopher is eating have to pick chopstick one from their left and one from their right. </a:t>
            </a:r>
            <a:endParaRPr/>
          </a:p>
          <a:p>
            <a:pPr marL="234950" lvl="0" indent="-92075" algn="just" rtl="0">
              <a:spcBef>
                <a:spcPts val="900"/>
              </a:spcBef>
              <a:spcAft>
                <a:spcPts val="0"/>
              </a:spcAft>
              <a:buSzPts val="2250"/>
              <a:buFont typeface="Arial"/>
              <a:buNone/>
            </a:pPr>
            <a:endParaRPr sz="1800">
              <a:solidFill>
                <a:srgbClr val="0C0C0C"/>
              </a:solidFill>
              <a:latin typeface="Times New Roman"/>
              <a:ea typeface="Times New Roman"/>
              <a:cs typeface="Times New Roman"/>
              <a:sym typeface="Times New Roman"/>
            </a:endParaRPr>
          </a:p>
          <a:p>
            <a:pPr marL="234950" lvl="0" indent="-234950" algn="just" rtl="0">
              <a:spcBef>
                <a:spcPts val="900"/>
              </a:spcBef>
              <a:spcAft>
                <a:spcPts val="0"/>
              </a:spcAft>
              <a:buSzPts val="2250"/>
              <a:buFont typeface="Times New Roman"/>
              <a:buChar char="•"/>
            </a:pPr>
            <a:r>
              <a:rPr lang="en-US" sz="1800">
                <a:solidFill>
                  <a:srgbClr val="0C0C0C"/>
                </a:solidFill>
                <a:latin typeface="Times New Roman"/>
                <a:ea typeface="Times New Roman"/>
                <a:cs typeface="Times New Roman"/>
                <a:sym typeface="Times New Roman"/>
              </a:rPr>
              <a:t>If philosopher is thinking it down the chopstick on table.</a:t>
            </a:r>
            <a:endParaRPr/>
          </a:p>
          <a:p>
            <a:pPr marL="234950" lvl="0" indent="-234950" algn="just" rtl="0">
              <a:spcBef>
                <a:spcPts val="900"/>
              </a:spcBef>
              <a:spcAft>
                <a:spcPts val="0"/>
              </a:spcAft>
              <a:buSzPts val="2250"/>
              <a:buFont typeface="Times New Roman"/>
              <a:buChar char="•"/>
            </a:pPr>
            <a:r>
              <a:rPr lang="en-US" sz="1800">
                <a:solidFill>
                  <a:srgbClr val="0C0C0C"/>
                </a:solidFill>
                <a:latin typeface="Times New Roman"/>
                <a:ea typeface="Times New Roman"/>
                <a:cs typeface="Times New Roman"/>
                <a:sym typeface="Times New Roman"/>
              </a:rPr>
              <a:t>For example  philosopher P0 want to eat food it require two chop stick C0 and C1 as consider to below here i = 0  for p0 as 0</a:t>
            </a:r>
            <a:r>
              <a:rPr lang="en-US" sz="1800" baseline="30000">
                <a:solidFill>
                  <a:srgbClr val="0C0C0C"/>
                </a:solidFill>
                <a:latin typeface="Times New Roman"/>
                <a:ea typeface="Times New Roman"/>
                <a:cs typeface="Times New Roman"/>
                <a:sym typeface="Times New Roman"/>
              </a:rPr>
              <a:t>th</a:t>
            </a:r>
            <a:r>
              <a:rPr lang="en-US" sz="1800">
                <a:solidFill>
                  <a:srgbClr val="0C0C0C"/>
                </a:solidFill>
                <a:latin typeface="Times New Roman"/>
                <a:ea typeface="Times New Roman"/>
                <a:cs typeface="Times New Roman"/>
                <a:sym typeface="Times New Roman"/>
              </a:rPr>
              <a:t> position.</a:t>
            </a:r>
            <a:endParaRPr/>
          </a:p>
          <a:p>
            <a:pPr marL="234950" lvl="0" indent="-234950" algn="l" rtl="0">
              <a:spcBef>
                <a:spcPts val="900"/>
              </a:spcBef>
              <a:spcAft>
                <a:spcPts val="0"/>
              </a:spcAft>
              <a:buSzPts val="2250"/>
              <a:buFont typeface="Times New Roman"/>
              <a:buChar char="•"/>
            </a:pPr>
            <a:r>
              <a:rPr lang="en-US" sz="1800">
                <a:solidFill>
                  <a:srgbClr val="0C0C0C"/>
                </a:solidFill>
                <a:latin typeface="Times New Roman"/>
                <a:ea typeface="Times New Roman"/>
                <a:cs typeface="Times New Roman"/>
                <a:sym typeface="Times New Roman"/>
              </a:rPr>
              <a:t>take_chopstick(i);  = C0     </a:t>
            </a:r>
            <a:endParaRPr/>
          </a:p>
          <a:p>
            <a:pPr marL="234950" lvl="0" indent="-234950" algn="l" rtl="0">
              <a:spcBef>
                <a:spcPts val="900"/>
              </a:spcBef>
              <a:spcAft>
                <a:spcPts val="0"/>
              </a:spcAft>
              <a:buSzPts val="2250"/>
              <a:buFont typeface="Times New Roman"/>
              <a:buChar char="•"/>
            </a:pPr>
            <a:r>
              <a:rPr lang="en-US" sz="1800">
                <a:solidFill>
                  <a:srgbClr val="0C0C0C"/>
                </a:solidFill>
                <a:latin typeface="Times New Roman"/>
                <a:ea typeface="Times New Roman"/>
                <a:cs typeface="Times New Roman"/>
                <a:sym typeface="Times New Roman"/>
              </a:rPr>
              <a:t> take_chopstick((i+1) % N); =(0+1)mod5 = C1</a:t>
            </a:r>
            <a:endParaRPr/>
          </a:p>
          <a:p>
            <a:pPr marL="234950" lvl="0" indent="-92075" algn="l" rtl="0">
              <a:spcBef>
                <a:spcPts val="900"/>
              </a:spcBef>
              <a:spcAft>
                <a:spcPts val="0"/>
              </a:spcAft>
              <a:buSzPts val="2250"/>
              <a:buFont typeface="Arial"/>
              <a:buNone/>
            </a:pPr>
            <a:endParaRPr sz="1800">
              <a:latin typeface="Times New Roman"/>
              <a:ea typeface="Times New Roman"/>
              <a:cs typeface="Times New Roman"/>
              <a:sym typeface="Times New Roman"/>
            </a:endParaRPr>
          </a:p>
        </p:txBody>
      </p:sp>
      <p:sp>
        <p:nvSpPr>
          <p:cNvPr id="240" name="Google Shape;240;p31"/>
          <p:cNvSpPr/>
          <p:nvPr/>
        </p:nvSpPr>
        <p:spPr>
          <a:xfrm>
            <a:off x="0" y="811817"/>
            <a:ext cx="893402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2200">
                <a:solidFill>
                  <a:srgbClr val="709E32"/>
                </a:solidFill>
                <a:latin typeface="Arial"/>
                <a:ea typeface="Arial"/>
                <a:cs typeface="Arial"/>
                <a:sym typeface="Arial"/>
              </a:rPr>
            </a:br>
            <a:endParaRPr sz="2200">
              <a:solidFill>
                <a:srgbClr val="709E32"/>
              </a:solidFill>
              <a:latin typeface="Arial"/>
              <a:ea typeface="Arial"/>
              <a:cs typeface="Arial"/>
              <a:sym typeface="Arial"/>
            </a:endParaRPr>
          </a:p>
        </p:txBody>
      </p:sp>
      <p:sp>
        <p:nvSpPr>
          <p:cNvPr id="241" name="Google Shape;241;p31"/>
          <p:cNvSpPr/>
          <p:nvPr/>
        </p:nvSpPr>
        <p:spPr>
          <a:xfrm>
            <a:off x="3428794" y="1783037"/>
            <a:ext cx="5715206" cy="790537"/>
          </a:xfrm>
          <a:prstGeom prst="rect">
            <a:avLst/>
          </a:prstGeom>
          <a:noFill/>
          <a:ln>
            <a:noFill/>
          </a:ln>
        </p:spPr>
        <p:txBody>
          <a:bodyPr spcFirstLastPara="1" wrap="square" lIns="91425" tIns="45700" rIns="91425" bIns="45700" anchor="t" anchorCtr="0">
            <a:spAutoFit/>
          </a:bodyPr>
          <a:lstStyle/>
          <a:p>
            <a:pPr marL="342900" marR="0" lvl="0" indent="-203200" algn="l" rtl="0">
              <a:lnSpc>
                <a:spcPct val="107000"/>
              </a:lnSpc>
              <a:spcBef>
                <a:spcPts val="0"/>
              </a:spcBef>
              <a:spcAft>
                <a:spcPts val="0"/>
              </a:spcAft>
              <a:buClr>
                <a:srgbClr val="8CC63F"/>
              </a:buClr>
              <a:buSzPts val="2200"/>
              <a:buFont typeface="Arial"/>
              <a:buNone/>
            </a:pPr>
            <a:endParaRPr sz="2200">
              <a:solidFill>
                <a:srgbClr val="709E32"/>
              </a:solidFill>
              <a:latin typeface="Arial"/>
              <a:ea typeface="Arial"/>
              <a:cs typeface="Arial"/>
              <a:sym typeface="Arial"/>
            </a:endParaRPr>
          </a:p>
          <a:p>
            <a:pPr marL="342900" marR="0" lvl="0" indent="-203200" algn="l" rtl="0">
              <a:lnSpc>
                <a:spcPct val="107000"/>
              </a:lnSpc>
              <a:spcBef>
                <a:spcPts val="0"/>
              </a:spcBef>
              <a:spcAft>
                <a:spcPts val="0"/>
              </a:spcAft>
              <a:buClr>
                <a:srgbClr val="8CC63F"/>
              </a:buClr>
              <a:buSzPts val="2200"/>
              <a:buFont typeface="Arial"/>
              <a:buNone/>
            </a:pPr>
            <a:endParaRPr sz="2200">
              <a:solidFill>
                <a:srgbClr val="709E32"/>
              </a:solidFill>
              <a:latin typeface="Arial"/>
              <a:ea typeface="Arial"/>
              <a:cs typeface="Arial"/>
              <a:sym typeface="Arial"/>
            </a:endParaRPr>
          </a:p>
        </p:txBody>
      </p:sp>
      <p:sp>
        <p:nvSpPr>
          <p:cNvPr id="242" name="Google Shape;242;p31"/>
          <p:cNvSpPr/>
          <p:nvPr/>
        </p:nvSpPr>
        <p:spPr>
          <a:xfrm>
            <a:off x="985593" y="148373"/>
            <a:ext cx="662014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C0C0C"/>
                </a:solidFill>
                <a:latin typeface="Times New Roman"/>
                <a:ea typeface="Times New Roman"/>
                <a:cs typeface="Times New Roman"/>
                <a:sym typeface="Times New Roman"/>
              </a:rPr>
              <a:t>Dining Philosopher’s Problem</a:t>
            </a:r>
            <a:endParaRPr sz="2400" b="1">
              <a:solidFill>
                <a:srgbClr val="0C0C0C"/>
              </a:solidFill>
              <a:latin typeface="Times New Roman"/>
              <a:ea typeface="Times New Roman"/>
              <a:cs typeface="Times New Roman"/>
              <a:sym typeface="Times New Roman"/>
            </a:endParaRPr>
          </a:p>
        </p:txBody>
      </p:sp>
      <p:pic>
        <p:nvPicPr>
          <p:cNvPr id="243" name="Google Shape;243;p31"/>
          <p:cNvPicPr preferRelativeResize="0"/>
          <p:nvPr/>
        </p:nvPicPr>
        <p:blipFill rotWithShape="1">
          <a:blip r:embed="rId3">
            <a:alphaModFix/>
          </a:blip>
          <a:srcRect/>
          <a:stretch/>
        </p:blipFill>
        <p:spPr>
          <a:xfrm>
            <a:off x="5813173" y="1004888"/>
            <a:ext cx="3232553" cy="267497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455613" y="1004888"/>
            <a:ext cx="8255000" cy="658812"/>
          </a:xfrm>
          <a:prstGeom prst="rect">
            <a:avLst/>
          </a:prstGeom>
          <a:noFill/>
          <a:ln>
            <a:noFill/>
          </a:ln>
        </p:spPr>
        <p:txBody>
          <a:bodyPr spcFirstLastPara="1" wrap="square" lIns="0" tIns="0" rIns="0" bIns="0" anchor="t" anchorCtr="0">
            <a:noAutofit/>
          </a:bodyPr>
          <a:lstStyle/>
          <a:p>
            <a:pPr marL="0" lvl="0" indent="0" algn="l" rtl="0">
              <a:lnSpc>
                <a:spcPct val="118181"/>
              </a:lnSpc>
              <a:spcBef>
                <a:spcPts val="0"/>
              </a:spcBef>
              <a:spcAft>
                <a:spcPts val="0"/>
              </a:spcAft>
              <a:buNone/>
            </a:pPr>
            <a:br>
              <a:rPr lang="en-US"/>
            </a:br>
            <a:br>
              <a:rPr lang="en-US"/>
            </a:br>
            <a:br>
              <a:rPr lang="en-US"/>
            </a:br>
            <a:endParaRPr/>
          </a:p>
        </p:txBody>
      </p:sp>
      <p:sp>
        <p:nvSpPr>
          <p:cNvPr id="249" name="Google Shape;249;p32"/>
          <p:cNvSpPr txBox="1">
            <a:spLocks noGrp="1"/>
          </p:cNvSpPr>
          <p:nvPr>
            <p:ph type="body" idx="1"/>
          </p:nvPr>
        </p:nvSpPr>
        <p:spPr>
          <a:xfrm>
            <a:off x="232204" y="1470628"/>
            <a:ext cx="4035364" cy="4222368"/>
          </a:xfrm>
          <a:prstGeom prst="rect">
            <a:avLst/>
          </a:prstGeom>
          <a:noFill/>
          <a:ln>
            <a:noFill/>
          </a:ln>
        </p:spPr>
        <p:txBody>
          <a:bodyPr spcFirstLastPara="1" wrap="square" lIns="0" tIns="0" rIns="0" bIns="0" anchor="t" anchorCtr="0">
            <a:noAutofit/>
          </a:bodyPr>
          <a:lstStyle/>
          <a:p>
            <a:pPr marL="234950" lvl="0" indent="-234950" algn="just" rtl="0">
              <a:spcBef>
                <a:spcPts val="0"/>
              </a:spcBef>
              <a:spcAft>
                <a:spcPts val="0"/>
              </a:spcAft>
              <a:buSzPts val="2500"/>
              <a:buFont typeface="Times New Roman"/>
              <a:buChar char="•"/>
            </a:pPr>
            <a:r>
              <a:rPr lang="en-US" b="1">
                <a:solidFill>
                  <a:srgbClr val="0C0C0C"/>
                </a:solidFill>
                <a:latin typeface="Times New Roman"/>
                <a:ea typeface="Times New Roman"/>
                <a:cs typeface="Times New Roman"/>
                <a:sym typeface="Times New Roman"/>
              </a:rPr>
              <a:t>Now discuss case 1</a:t>
            </a:r>
            <a:r>
              <a:rPr lang="en-US">
                <a:solidFill>
                  <a:srgbClr val="0C0C0C"/>
                </a:solidFill>
                <a:latin typeface="Times New Roman"/>
                <a:ea typeface="Times New Roman"/>
                <a:cs typeface="Times New Roman"/>
                <a:sym typeface="Times New Roman"/>
              </a:rPr>
              <a:t>: In which one by one philosopher is eating and thinking . which is best case</a:t>
            </a:r>
            <a:endParaRPr/>
          </a:p>
          <a:p>
            <a:pPr marL="234950" lvl="0" indent="-234950" algn="just" rtl="0">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So if philosopher  P0 is eating with chopstick C0 &amp; C1 then put the chopstick and then other P1 philosopher is come to eat which require chopstick C1 and C2 .as we see chopstick is now available for philosopher P1 because philosopher P0 already put down chopstick C1 after eating. So in this case no problem occur </a:t>
            </a:r>
            <a:endParaRPr>
              <a:solidFill>
                <a:srgbClr val="0C0C0C"/>
              </a:solidFill>
              <a:latin typeface="Times New Roman"/>
              <a:ea typeface="Times New Roman"/>
              <a:cs typeface="Times New Roman"/>
              <a:sym typeface="Times New Roman"/>
            </a:endParaRPr>
          </a:p>
        </p:txBody>
      </p:sp>
      <p:sp>
        <p:nvSpPr>
          <p:cNvPr id="250" name="Google Shape;250;p32"/>
          <p:cNvSpPr txBox="1"/>
          <p:nvPr/>
        </p:nvSpPr>
        <p:spPr>
          <a:xfrm>
            <a:off x="209978" y="153006"/>
            <a:ext cx="8083826" cy="658811"/>
          </a:xfrm>
          <a:prstGeom prst="rect">
            <a:avLst/>
          </a:prstGeom>
          <a:noFill/>
          <a:ln>
            <a:noFill/>
          </a:ln>
        </p:spPr>
        <p:txBody>
          <a:bodyPr spcFirstLastPara="1" wrap="square" lIns="0" tIns="0" rIns="0" bIns="0" anchor="t" anchorCtr="0">
            <a:noAutofit/>
          </a:bodyPr>
          <a:lstStyle/>
          <a:p>
            <a:pPr marL="0" marR="0" lvl="0" indent="0" algn="l" rtl="0">
              <a:lnSpc>
                <a:spcPct val="92857"/>
              </a:lnSpc>
              <a:spcBef>
                <a:spcPts val="0"/>
              </a:spcBef>
              <a:spcAft>
                <a:spcPts val="0"/>
              </a:spcAft>
              <a:buNone/>
            </a:pPr>
            <a:endParaRPr sz="2800" b="1" i="0" u="none" strike="noStrike" cap="none">
              <a:solidFill>
                <a:schemeClr val="dk1"/>
              </a:solidFill>
              <a:latin typeface="Arial"/>
              <a:ea typeface="Arial"/>
              <a:cs typeface="Arial"/>
              <a:sym typeface="Arial"/>
            </a:endParaRPr>
          </a:p>
        </p:txBody>
      </p:sp>
      <p:sp>
        <p:nvSpPr>
          <p:cNvPr id="251" name="Google Shape;251;p32"/>
          <p:cNvSpPr/>
          <p:nvPr/>
        </p:nvSpPr>
        <p:spPr>
          <a:xfrm>
            <a:off x="0" y="811817"/>
            <a:ext cx="893402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2200">
                <a:solidFill>
                  <a:srgbClr val="709E32"/>
                </a:solidFill>
                <a:latin typeface="Arial"/>
                <a:ea typeface="Arial"/>
                <a:cs typeface="Arial"/>
                <a:sym typeface="Arial"/>
              </a:rPr>
            </a:br>
            <a:endParaRPr sz="2200">
              <a:solidFill>
                <a:srgbClr val="709E32"/>
              </a:solidFill>
              <a:latin typeface="Arial"/>
              <a:ea typeface="Arial"/>
              <a:cs typeface="Arial"/>
              <a:sym typeface="Arial"/>
            </a:endParaRPr>
          </a:p>
        </p:txBody>
      </p:sp>
      <p:sp>
        <p:nvSpPr>
          <p:cNvPr id="252" name="Google Shape;252;p32"/>
          <p:cNvSpPr/>
          <p:nvPr/>
        </p:nvSpPr>
        <p:spPr>
          <a:xfrm>
            <a:off x="-104989" y="948151"/>
            <a:ext cx="9144000" cy="816890"/>
          </a:xfrm>
          <a:prstGeom prst="rect">
            <a:avLst/>
          </a:prstGeom>
          <a:noFill/>
          <a:ln>
            <a:noFill/>
          </a:ln>
        </p:spPr>
        <p:txBody>
          <a:bodyPr spcFirstLastPara="1" wrap="square" lIns="91425" tIns="45700" rIns="91425" bIns="45700" anchor="t" anchorCtr="0">
            <a:spAutoFit/>
          </a:bodyPr>
          <a:lstStyle/>
          <a:p>
            <a:pPr marL="342900" marR="0" lvl="0" indent="-203200" algn="l" rtl="0">
              <a:lnSpc>
                <a:spcPct val="107000"/>
              </a:lnSpc>
              <a:spcBef>
                <a:spcPts val="0"/>
              </a:spcBef>
              <a:spcAft>
                <a:spcPts val="0"/>
              </a:spcAft>
              <a:buClr>
                <a:srgbClr val="8CC63F"/>
              </a:buClr>
              <a:buSzPts val="2200"/>
              <a:buFont typeface="Arial"/>
              <a:buNone/>
            </a:pPr>
            <a:endParaRPr sz="2200">
              <a:solidFill>
                <a:srgbClr val="709E32"/>
              </a:solidFill>
              <a:latin typeface="Arial"/>
              <a:ea typeface="Arial"/>
              <a:cs typeface="Arial"/>
              <a:sym typeface="Arial"/>
            </a:endParaRPr>
          </a:p>
          <a:p>
            <a:pPr marL="342900" marR="0" lvl="0" indent="-203200" algn="l" rtl="0">
              <a:lnSpc>
                <a:spcPct val="107000"/>
              </a:lnSpc>
              <a:spcBef>
                <a:spcPts val="0"/>
              </a:spcBef>
              <a:spcAft>
                <a:spcPts val="0"/>
              </a:spcAft>
              <a:buClr>
                <a:srgbClr val="8CC63F"/>
              </a:buClr>
              <a:buSzPts val="2200"/>
              <a:buFont typeface="Arial"/>
              <a:buNone/>
            </a:pPr>
            <a:endParaRPr sz="2200">
              <a:solidFill>
                <a:srgbClr val="709E32"/>
              </a:solidFill>
              <a:latin typeface="Arial"/>
              <a:ea typeface="Arial"/>
              <a:cs typeface="Arial"/>
              <a:sym typeface="Arial"/>
            </a:endParaRPr>
          </a:p>
        </p:txBody>
      </p:sp>
      <p:pic>
        <p:nvPicPr>
          <p:cNvPr id="253" name="Google Shape;253;p32"/>
          <p:cNvPicPr preferRelativeResize="0"/>
          <p:nvPr/>
        </p:nvPicPr>
        <p:blipFill rotWithShape="1">
          <a:blip r:embed="rId3">
            <a:alphaModFix/>
          </a:blip>
          <a:srcRect/>
          <a:stretch/>
        </p:blipFill>
        <p:spPr>
          <a:xfrm>
            <a:off x="4583113" y="2095018"/>
            <a:ext cx="4377779" cy="2644536"/>
          </a:xfrm>
          <a:prstGeom prst="rect">
            <a:avLst/>
          </a:prstGeom>
          <a:noFill/>
          <a:ln>
            <a:noFill/>
          </a:ln>
        </p:spPr>
      </p:pic>
      <p:sp>
        <p:nvSpPr>
          <p:cNvPr id="254" name="Google Shape;254;p32"/>
          <p:cNvSpPr txBox="1"/>
          <p:nvPr/>
        </p:nvSpPr>
        <p:spPr>
          <a:xfrm>
            <a:off x="5610577" y="4739554"/>
            <a:ext cx="1580445" cy="400366"/>
          </a:xfrm>
          <a:prstGeom prst="rect">
            <a:avLst/>
          </a:prstGeom>
          <a:noFill/>
          <a:ln>
            <a:noFill/>
          </a:ln>
        </p:spPr>
        <p:txBody>
          <a:bodyPr spcFirstLastPara="1" wrap="square" lIns="0" tIns="0" rIns="0" bIns="0" anchor="b" anchorCtr="0">
            <a:spAutoFit/>
          </a:bodyPr>
          <a:lstStyle/>
          <a:p>
            <a:pPr marL="0" marR="0" lvl="0" indent="0" algn="r" rtl="0">
              <a:lnSpc>
                <a:spcPct val="200000"/>
              </a:lnSpc>
              <a:spcBef>
                <a:spcPts val="0"/>
              </a:spcBef>
              <a:spcAft>
                <a:spcPts val="0"/>
              </a:spcAft>
              <a:buNone/>
            </a:pPr>
            <a:r>
              <a:rPr lang="en-US" sz="1800">
                <a:solidFill>
                  <a:srgbClr val="0C0C0C"/>
                </a:solidFill>
                <a:latin typeface="Times New Roman"/>
                <a:ea typeface="Times New Roman"/>
                <a:cs typeface="Times New Roman"/>
                <a:sym typeface="Times New Roman"/>
              </a:rPr>
              <a:t>Figure :5</a:t>
            </a:r>
            <a:endParaRPr sz="1800">
              <a:solidFill>
                <a:srgbClr val="0C0C0C"/>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455613" y="1004888"/>
            <a:ext cx="8255000" cy="658812"/>
          </a:xfrm>
          <a:prstGeom prst="rect">
            <a:avLst/>
          </a:prstGeom>
          <a:noFill/>
          <a:ln>
            <a:noFill/>
          </a:ln>
        </p:spPr>
        <p:txBody>
          <a:bodyPr spcFirstLastPara="1" wrap="square" lIns="0" tIns="0" rIns="0" bIns="0" anchor="t" anchorCtr="0">
            <a:noAutofit/>
          </a:bodyPr>
          <a:lstStyle/>
          <a:p>
            <a:pPr marL="0" lvl="0" indent="0" algn="l" rtl="0">
              <a:lnSpc>
                <a:spcPct val="118181"/>
              </a:lnSpc>
              <a:spcBef>
                <a:spcPts val="0"/>
              </a:spcBef>
              <a:spcAft>
                <a:spcPts val="0"/>
              </a:spcAft>
              <a:buNone/>
            </a:pPr>
            <a:br>
              <a:rPr lang="en-US"/>
            </a:br>
            <a:br>
              <a:rPr lang="en-US"/>
            </a:br>
            <a:br>
              <a:rPr lang="en-US"/>
            </a:br>
            <a:endParaRPr/>
          </a:p>
        </p:txBody>
      </p:sp>
      <p:sp>
        <p:nvSpPr>
          <p:cNvPr id="260" name="Google Shape;260;p33"/>
          <p:cNvSpPr txBox="1">
            <a:spLocks noGrp="1"/>
          </p:cNvSpPr>
          <p:nvPr>
            <p:ph type="body" idx="1"/>
          </p:nvPr>
        </p:nvSpPr>
        <p:spPr>
          <a:xfrm>
            <a:off x="389623" y="1196537"/>
            <a:ext cx="8259762" cy="4022725"/>
          </a:xfrm>
          <a:prstGeom prst="rect">
            <a:avLst/>
          </a:prstGeom>
          <a:noFill/>
          <a:ln>
            <a:noFill/>
          </a:ln>
        </p:spPr>
        <p:txBody>
          <a:bodyPr spcFirstLastPara="1" wrap="square" lIns="0" tIns="0" rIns="0" bIns="0" anchor="t" anchorCtr="0">
            <a:noAutofit/>
          </a:bodyPr>
          <a:lstStyle/>
          <a:p>
            <a:pPr marL="234950" lvl="0" indent="-234950" algn="l" rtl="0">
              <a:spcBef>
                <a:spcPts val="0"/>
              </a:spcBef>
              <a:spcAft>
                <a:spcPts val="0"/>
              </a:spcAft>
              <a:buSzPts val="2500"/>
              <a:buFont typeface="Times New Roman"/>
              <a:buChar char="•"/>
            </a:pPr>
            <a:r>
              <a:rPr lang="en-US" b="1">
                <a:solidFill>
                  <a:srgbClr val="0C0C0C"/>
                </a:solidFill>
                <a:latin typeface="Times New Roman"/>
                <a:ea typeface="Times New Roman"/>
                <a:cs typeface="Times New Roman"/>
                <a:sym typeface="Times New Roman"/>
              </a:rPr>
              <a:t>Now lets discuss Case 2: </a:t>
            </a:r>
            <a:r>
              <a:rPr lang="en-US">
                <a:solidFill>
                  <a:srgbClr val="0C0C0C"/>
                </a:solidFill>
                <a:latin typeface="Times New Roman"/>
                <a:ea typeface="Times New Roman"/>
                <a:cs typeface="Times New Roman"/>
                <a:sym typeface="Times New Roman"/>
              </a:rPr>
              <a:t>In which if philosopher P0 is eating with  chopstick C0 &amp; C1 and at the same time philosopher  P1 enter to eat so it require chopstick C1 &amp; C2 . Now in this case C1 chopstick not available for Philosopher P1 because it taken by philosopher P0 already.   </a:t>
            </a:r>
            <a:endParaRPr/>
          </a:p>
          <a:p>
            <a:pPr marL="234950" lvl="0" indent="-234950" algn="l" rtl="0">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To deal with is situation Binary semaphore  use </a:t>
            </a:r>
            <a:endParaRPr/>
          </a:p>
          <a:p>
            <a:pPr marL="234950" lvl="0" indent="-234950" algn="l" rtl="0">
              <a:spcBef>
                <a:spcPts val="1000"/>
              </a:spcBef>
              <a:spcAft>
                <a:spcPts val="0"/>
              </a:spcAft>
              <a:buSzPts val="2500"/>
              <a:buFont typeface="Times New Roman"/>
              <a:buChar char="•"/>
            </a:pPr>
            <a:r>
              <a:rPr lang="en-US">
                <a:solidFill>
                  <a:srgbClr val="0C0C0C"/>
                </a:solidFill>
                <a:latin typeface="Times New Roman"/>
                <a:ea typeface="Times New Roman"/>
                <a:cs typeface="Times New Roman"/>
                <a:sym typeface="Times New Roman"/>
              </a:rPr>
              <a:t>When one philosopher eat the food with needed chopstick and  </a:t>
            </a:r>
            <a:r>
              <a:rPr lang="en-US" b="1">
                <a:solidFill>
                  <a:srgbClr val="0C0C0C"/>
                </a:solidFill>
                <a:latin typeface="Times New Roman"/>
                <a:ea typeface="Times New Roman"/>
                <a:cs typeface="Times New Roman"/>
                <a:sym typeface="Times New Roman"/>
              </a:rPr>
              <a:t>case 2</a:t>
            </a:r>
            <a:r>
              <a:rPr lang="en-US">
                <a:solidFill>
                  <a:srgbClr val="0C0C0C"/>
                </a:solidFill>
                <a:latin typeface="Times New Roman"/>
                <a:ea typeface="Times New Roman"/>
                <a:cs typeface="Times New Roman"/>
                <a:sym typeface="Times New Roman"/>
              </a:rPr>
              <a:t> situation occur it block that philosopher. otherwise it allow another philosopher if  its require chopstick available on table so at some time multiple philosopher come and eat and put chopstick if their required chopstick available on the table .  </a:t>
            </a:r>
            <a:endParaRPr>
              <a:solidFill>
                <a:srgbClr val="0C0C0C"/>
              </a:solidFill>
              <a:latin typeface="Times New Roman"/>
              <a:ea typeface="Times New Roman"/>
              <a:cs typeface="Times New Roman"/>
              <a:sym typeface="Times New Roman"/>
            </a:endParaRPr>
          </a:p>
        </p:txBody>
      </p:sp>
      <p:sp>
        <p:nvSpPr>
          <p:cNvPr id="261" name="Google Shape;261;p33"/>
          <p:cNvSpPr txBox="1"/>
          <p:nvPr/>
        </p:nvSpPr>
        <p:spPr>
          <a:xfrm>
            <a:off x="-280352" y="84839"/>
            <a:ext cx="8083826" cy="65881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endParaRPr sz="2800">
              <a:solidFill>
                <a:srgbClr val="00026B"/>
              </a:solidFill>
              <a:latin typeface="Times New Roman"/>
              <a:ea typeface="Times New Roman"/>
              <a:cs typeface="Times New Roman"/>
              <a:sym typeface="Times New Roman"/>
            </a:endParaRPr>
          </a:p>
        </p:txBody>
      </p:sp>
      <p:sp>
        <p:nvSpPr>
          <p:cNvPr id="262" name="Google Shape;262;p33"/>
          <p:cNvSpPr/>
          <p:nvPr/>
        </p:nvSpPr>
        <p:spPr>
          <a:xfrm>
            <a:off x="0" y="811817"/>
            <a:ext cx="893402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2200">
                <a:solidFill>
                  <a:srgbClr val="709E32"/>
                </a:solidFill>
                <a:latin typeface="Arial"/>
                <a:ea typeface="Arial"/>
                <a:cs typeface="Arial"/>
                <a:sym typeface="Arial"/>
              </a:rPr>
            </a:br>
            <a:endParaRPr sz="2200">
              <a:solidFill>
                <a:srgbClr val="709E32"/>
              </a:solidFill>
              <a:latin typeface="Arial"/>
              <a:ea typeface="Arial"/>
              <a:cs typeface="Arial"/>
              <a:sym typeface="Arial"/>
            </a:endParaRPr>
          </a:p>
        </p:txBody>
      </p:sp>
      <p:sp>
        <p:nvSpPr>
          <p:cNvPr id="263" name="Google Shape;263;p33"/>
          <p:cNvSpPr/>
          <p:nvPr/>
        </p:nvSpPr>
        <p:spPr>
          <a:xfrm>
            <a:off x="-104990" y="948151"/>
            <a:ext cx="9248989" cy="816890"/>
          </a:xfrm>
          <a:prstGeom prst="rect">
            <a:avLst/>
          </a:prstGeom>
          <a:noFill/>
          <a:ln>
            <a:noFill/>
          </a:ln>
        </p:spPr>
        <p:txBody>
          <a:bodyPr spcFirstLastPara="1" wrap="square" lIns="91425" tIns="45700" rIns="91425" bIns="45700" anchor="t" anchorCtr="0">
            <a:spAutoFit/>
          </a:bodyPr>
          <a:lstStyle/>
          <a:p>
            <a:pPr marL="342900" marR="0" lvl="0" indent="-203200" algn="l" rtl="0">
              <a:lnSpc>
                <a:spcPct val="107000"/>
              </a:lnSpc>
              <a:spcBef>
                <a:spcPts val="0"/>
              </a:spcBef>
              <a:spcAft>
                <a:spcPts val="0"/>
              </a:spcAft>
              <a:buClr>
                <a:srgbClr val="8CC63F"/>
              </a:buClr>
              <a:buSzPts val="2200"/>
              <a:buFont typeface="Arial"/>
              <a:buNone/>
            </a:pPr>
            <a:endParaRPr sz="2200">
              <a:solidFill>
                <a:srgbClr val="709E32"/>
              </a:solidFill>
              <a:latin typeface="Arial"/>
              <a:ea typeface="Arial"/>
              <a:cs typeface="Arial"/>
              <a:sym typeface="Arial"/>
            </a:endParaRPr>
          </a:p>
          <a:p>
            <a:pPr marL="342900" marR="0" lvl="0" indent="-203200" algn="l" rtl="0">
              <a:lnSpc>
                <a:spcPct val="107000"/>
              </a:lnSpc>
              <a:spcBef>
                <a:spcPts val="0"/>
              </a:spcBef>
              <a:spcAft>
                <a:spcPts val="0"/>
              </a:spcAft>
              <a:buClr>
                <a:srgbClr val="8CC63F"/>
              </a:buClr>
              <a:buSzPts val="2200"/>
              <a:buFont typeface="Arial"/>
              <a:buNone/>
            </a:pPr>
            <a:endParaRPr sz="2200">
              <a:solidFill>
                <a:srgbClr val="709E32"/>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4"/>
          <p:cNvSpPr txBox="1">
            <a:spLocks noGrp="1"/>
          </p:cNvSpPr>
          <p:nvPr>
            <p:ph type="title"/>
          </p:nvPr>
        </p:nvSpPr>
        <p:spPr>
          <a:xfrm>
            <a:off x="124622" y="5610245"/>
            <a:ext cx="8255000" cy="658812"/>
          </a:xfrm>
          <a:prstGeom prst="rect">
            <a:avLst/>
          </a:prstGeom>
          <a:noFill/>
          <a:ln>
            <a:noFill/>
          </a:ln>
        </p:spPr>
        <p:txBody>
          <a:bodyPr spcFirstLastPara="1" wrap="square" lIns="0" tIns="0" rIns="0" bIns="0" anchor="t" anchorCtr="0">
            <a:noAutofit/>
          </a:bodyPr>
          <a:lstStyle/>
          <a:p>
            <a:pPr marL="0" lvl="0" indent="0" algn="l" rtl="0">
              <a:lnSpc>
                <a:spcPct val="118181"/>
              </a:lnSpc>
              <a:spcBef>
                <a:spcPts val="0"/>
              </a:spcBef>
              <a:spcAft>
                <a:spcPts val="0"/>
              </a:spcAft>
              <a:buNone/>
            </a:pPr>
            <a:br>
              <a:rPr lang="en-US"/>
            </a:br>
            <a:br>
              <a:rPr lang="en-US"/>
            </a:br>
            <a:br>
              <a:rPr lang="en-US"/>
            </a:br>
            <a:endParaRPr/>
          </a:p>
        </p:txBody>
      </p:sp>
      <p:sp>
        <p:nvSpPr>
          <p:cNvPr id="269" name="Google Shape;269;p34"/>
          <p:cNvSpPr txBox="1"/>
          <p:nvPr/>
        </p:nvSpPr>
        <p:spPr>
          <a:xfrm>
            <a:off x="-280352" y="84839"/>
            <a:ext cx="8083826" cy="65881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endParaRPr sz="2800">
              <a:solidFill>
                <a:srgbClr val="00026B"/>
              </a:solidFill>
              <a:latin typeface="Times New Roman"/>
              <a:ea typeface="Times New Roman"/>
              <a:cs typeface="Times New Roman"/>
              <a:sym typeface="Times New Roman"/>
            </a:endParaRPr>
          </a:p>
        </p:txBody>
      </p:sp>
      <p:sp>
        <p:nvSpPr>
          <p:cNvPr id="270" name="Google Shape;270;p34"/>
          <p:cNvSpPr/>
          <p:nvPr/>
        </p:nvSpPr>
        <p:spPr>
          <a:xfrm>
            <a:off x="0" y="811817"/>
            <a:ext cx="893402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2200">
                <a:solidFill>
                  <a:srgbClr val="709E32"/>
                </a:solidFill>
                <a:latin typeface="Arial"/>
                <a:ea typeface="Arial"/>
                <a:cs typeface="Arial"/>
                <a:sym typeface="Arial"/>
              </a:rPr>
            </a:br>
            <a:endParaRPr sz="2200">
              <a:solidFill>
                <a:srgbClr val="709E32"/>
              </a:solidFill>
              <a:latin typeface="Arial"/>
              <a:ea typeface="Arial"/>
              <a:cs typeface="Arial"/>
              <a:sym typeface="Arial"/>
            </a:endParaRPr>
          </a:p>
        </p:txBody>
      </p:sp>
      <p:sp>
        <p:nvSpPr>
          <p:cNvPr id="271" name="Google Shape;271;p34"/>
          <p:cNvSpPr/>
          <p:nvPr/>
        </p:nvSpPr>
        <p:spPr>
          <a:xfrm>
            <a:off x="-104989" y="736685"/>
            <a:ext cx="9248989" cy="816890"/>
          </a:xfrm>
          <a:prstGeom prst="rect">
            <a:avLst/>
          </a:prstGeom>
          <a:noFill/>
          <a:ln>
            <a:noFill/>
          </a:ln>
        </p:spPr>
        <p:txBody>
          <a:bodyPr spcFirstLastPara="1" wrap="square" lIns="91425" tIns="45700" rIns="91425" bIns="45700" anchor="t" anchorCtr="0">
            <a:spAutoFit/>
          </a:bodyPr>
          <a:lstStyle/>
          <a:p>
            <a:pPr marL="342900" marR="0" lvl="0" indent="-203200" algn="l" rtl="0">
              <a:lnSpc>
                <a:spcPct val="107000"/>
              </a:lnSpc>
              <a:spcBef>
                <a:spcPts val="0"/>
              </a:spcBef>
              <a:spcAft>
                <a:spcPts val="0"/>
              </a:spcAft>
              <a:buClr>
                <a:srgbClr val="8CC63F"/>
              </a:buClr>
              <a:buSzPts val="2200"/>
              <a:buFont typeface="Arial"/>
              <a:buNone/>
            </a:pPr>
            <a:endParaRPr sz="2200">
              <a:solidFill>
                <a:srgbClr val="709E32"/>
              </a:solidFill>
              <a:latin typeface="Arial"/>
              <a:ea typeface="Arial"/>
              <a:cs typeface="Arial"/>
              <a:sym typeface="Arial"/>
            </a:endParaRPr>
          </a:p>
          <a:p>
            <a:pPr marL="342900" marR="0" lvl="0" indent="-203200" algn="l" rtl="0">
              <a:lnSpc>
                <a:spcPct val="107000"/>
              </a:lnSpc>
              <a:spcBef>
                <a:spcPts val="0"/>
              </a:spcBef>
              <a:spcAft>
                <a:spcPts val="0"/>
              </a:spcAft>
              <a:buClr>
                <a:srgbClr val="8CC63F"/>
              </a:buClr>
              <a:buSzPts val="2200"/>
              <a:buFont typeface="Arial"/>
              <a:buNone/>
            </a:pPr>
            <a:endParaRPr sz="2200">
              <a:solidFill>
                <a:srgbClr val="709E32"/>
              </a:solidFill>
              <a:latin typeface="Arial"/>
              <a:ea typeface="Arial"/>
              <a:cs typeface="Arial"/>
              <a:sym typeface="Arial"/>
            </a:endParaRPr>
          </a:p>
        </p:txBody>
      </p:sp>
      <p:pic>
        <p:nvPicPr>
          <p:cNvPr id="272" name="Google Shape;272;p34"/>
          <p:cNvPicPr preferRelativeResize="0"/>
          <p:nvPr/>
        </p:nvPicPr>
        <p:blipFill rotWithShape="1">
          <a:blip r:embed="rId3">
            <a:alphaModFix/>
          </a:blip>
          <a:srcRect/>
          <a:stretch/>
        </p:blipFill>
        <p:spPr>
          <a:xfrm>
            <a:off x="115694" y="865898"/>
            <a:ext cx="4605867" cy="3207718"/>
          </a:xfrm>
          <a:prstGeom prst="rect">
            <a:avLst/>
          </a:prstGeom>
          <a:noFill/>
          <a:ln>
            <a:noFill/>
          </a:ln>
        </p:spPr>
      </p:pic>
      <p:graphicFrame>
        <p:nvGraphicFramePr>
          <p:cNvPr id="273" name="Google Shape;273;p34"/>
          <p:cNvGraphicFramePr/>
          <p:nvPr/>
        </p:nvGraphicFramePr>
        <p:xfrm>
          <a:off x="5868462" y="908907"/>
          <a:ext cx="3000000" cy="3000000"/>
        </p:xfrm>
        <a:graphic>
          <a:graphicData uri="http://schemas.openxmlformats.org/drawingml/2006/table">
            <a:tbl>
              <a:tblPr firstRow="1" bandRow="1">
                <a:gradFill>
                  <a:gsLst>
                    <a:gs pos="0">
                      <a:srgbClr val="2D5C97"/>
                    </a:gs>
                    <a:gs pos="80000">
                      <a:srgbClr val="3C7AC5"/>
                    </a:gs>
                    <a:gs pos="100000">
                      <a:srgbClr val="397BC9"/>
                    </a:gs>
                  </a:gsLst>
                  <a:lin ang="16200000" scaled="0"/>
                </a:gradFill>
                <a:tableStyleId>{AAB93EFD-9B71-46CE-8A15-46C6D6926F52}</a:tableStyleId>
              </a:tblPr>
              <a:tblGrid>
                <a:gridCol w="1255575">
                  <a:extLst>
                    <a:ext uri="{9D8B030D-6E8A-4147-A177-3AD203B41FA5}">
                      <a16:colId xmlns:a16="http://schemas.microsoft.com/office/drawing/2014/main" val="20000"/>
                    </a:ext>
                  </a:extLst>
                </a:gridCol>
                <a:gridCol w="1255575">
                  <a:extLst>
                    <a:ext uri="{9D8B030D-6E8A-4147-A177-3AD203B41FA5}">
                      <a16:colId xmlns:a16="http://schemas.microsoft.com/office/drawing/2014/main" val="20001"/>
                    </a:ext>
                  </a:extLst>
                </a:gridCol>
              </a:tblGrid>
              <a:tr h="449775">
                <a:tc>
                  <a:txBody>
                    <a:bodyPr/>
                    <a:lstStyle/>
                    <a:p>
                      <a:pPr marL="0" marR="0" lvl="0" indent="0" algn="ctr" rtl="0">
                        <a:spcBef>
                          <a:spcPts val="0"/>
                        </a:spcBef>
                        <a:spcAft>
                          <a:spcPts val="0"/>
                        </a:spcAft>
                        <a:buNone/>
                      </a:pPr>
                      <a:r>
                        <a:rPr lang="en-US" sz="1800" u="none" strike="noStrike" cap="none"/>
                        <a:t>P0</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S0,S1</a:t>
                      </a:r>
                      <a:endParaRPr sz="1800" u="none" strike="noStrike" cap="none"/>
                    </a:p>
                  </a:txBody>
                  <a:tcPr marL="91450" marR="91450" marT="45725" marB="45725"/>
                </a:tc>
                <a:extLst>
                  <a:ext uri="{0D108BD9-81ED-4DB2-BD59-A6C34878D82A}">
                    <a16:rowId xmlns:a16="http://schemas.microsoft.com/office/drawing/2014/main" val="10000"/>
                  </a:ext>
                </a:extLst>
              </a:tr>
              <a:tr h="566450">
                <a:tc>
                  <a:txBody>
                    <a:bodyPr/>
                    <a:lstStyle/>
                    <a:p>
                      <a:pPr marL="0" marR="0" lvl="0" indent="0" algn="ctr" rtl="0">
                        <a:spcBef>
                          <a:spcPts val="0"/>
                        </a:spcBef>
                        <a:spcAft>
                          <a:spcPts val="0"/>
                        </a:spcAft>
                        <a:buNone/>
                      </a:pPr>
                      <a:r>
                        <a:rPr lang="en-US" sz="1800" u="none" strike="noStrike" cap="none"/>
                        <a:t>P1</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S1,S2</a:t>
                      </a:r>
                      <a:endParaRPr sz="1800" u="none" strike="noStrike" cap="none"/>
                    </a:p>
                  </a:txBody>
                  <a:tcPr marL="91450" marR="91450" marT="45725" marB="45725"/>
                </a:tc>
                <a:extLst>
                  <a:ext uri="{0D108BD9-81ED-4DB2-BD59-A6C34878D82A}">
                    <a16:rowId xmlns:a16="http://schemas.microsoft.com/office/drawing/2014/main" val="10001"/>
                  </a:ext>
                </a:extLst>
              </a:tr>
              <a:tr h="566450">
                <a:tc>
                  <a:txBody>
                    <a:bodyPr/>
                    <a:lstStyle/>
                    <a:p>
                      <a:pPr marL="0" marR="0" lvl="0" indent="0" algn="ctr" rtl="0">
                        <a:spcBef>
                          <a:spcPts val="0"/>
                        </a:spcBef>
                        <a:spcAft>
                          <a:spcPts val="0"/>
                        </a:spcAft>
                        <a:buNone/>
                      </a:pPr>
                      <a:r>
                        <a:rPr lang="en-US" sz="1800" u="none" strike="noStrike" cap="none"/>
                        <a:t>P2</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S2,S3</a:t>
                      </a:r>
                      <a:endParaRPr sz="1800" u="none" strike="noStrike" cap="none"/>
                    </a:p>
                  </a:txBody>
                  <a:tcPr marL="91450" marR="91450" marT="45725" marB="45725"/>
                </a:tc>
                <a:extLst>
                  <a:ext uri="{0D108BD9-81ED-4DB2-BD59-A6C34878D82A}">
                    <a16:rowId xmlns:a16="http://schemas.microsoft.com/office/drawing/2014/main" val="10002"/>
                  </a:ext>
                </a:extLst>
              </a:tr>
              <a:tr h="566450">
                <a:tc>
                  <a:txBody>
                    <a:bodyPr/>
                    <a:lstStyle/>
                    <a:p>
                      <a:pPr marL="0" marR="0" lvl="0" indent="0" algn="ctr" rtl="0">
                        <a:spcBef>
                          <a:spcPts val="0"/>
                        </a:spcBef>
                        <a:spcAft>
                          <a:spcPts val="0"/>
                        </a:spcAft>
                        <a:buNone/>
                      </a:pPr>
                      <a:r>
                        <a:rPr lang="en-US" sz="1800" u="none" strike="noStrike" cap="none"/>
                        <a:t>P3</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S3,S4</a:t>
                      </a:r>
                      <a:endParaRPr sz="1800" u="none" strike="noStrike" cap="none"/>
                    </a:p>
                  </a:txBody>
                  <a:tcPr marL="91450" marR="91450" marT="45725" marB="45725"/>
                </a:tc>
                <a:extLst>
                  <a:ext uri="{0D108BD9-81ED-4DB2-BD59-A6C34878D82A}">
                    <a16:rowId xmlns:a16="http://schemas.microsoft.com/office/drawing/2014/main" val="10003"/>
                  </a:ext>
                </a:extLst>
              </a:tr>
              <a:tr h="566450">
                <a:tc>
                  <a:txBody>
                    <a:bodyPr/>
                    <a:lstStyle/>
                    <a:p>
                      <a:pPr marL="0" marR="0" lvl="0" indent="0" algn="ctr" rtl="0">
                        <a:spcBef>
                          <a:spcPts val="0"/>
                        </a:spcBef>
                        <a:spcAft>
                          <a:spcPts val="0"/>
                        </a:spcAft>
                        <a:buNone/>
                      </a:pPr>
                      <a:r>
                        <a:rPr lang="en-US" sz="1800" u="none" strike="noStrike" cap="none"/>
                        <a:t>P4</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S4,S0</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274" name="Google Shape;274;p34"/>
          <p:cNvSpPr txBox="1"/>
          <p:nvPr/>
        </p:nvSpPr>
        <p:spPr>
          <a:xfrm>
            <a:off x="124622" y="4759040"/>
            <a:ext cx="8556534" cy="923330"/>
          </a:xfrm>
          <a:prstGeom prst="rect">
            <a:avLst/>
          </a:prstGeom>
          <a:noFill/>
          <a:ln>
            <a:noFill/>
          </a:ln>
        </p:spPr>
        <p:txBody>
          <a:bodyPr spcFirstLastPara="1" wrap="square" lIns="0" tIns="0" rIns="0" bIns="0" anchor="b" anchorCtr="0">
            <a:spAutoFit/>
          </a:bodyPr>
          <a:lstStyle/>
          <a:p>
            <a:pPr marL="0" marR="0" lvl="0" indent="0" algn="l" rtl="0">
              <a:lnSpc>
                <a:spcPct val="128571"/>
              </a:lnSpc>
              <a:spcBef>
                <a:spcPts val="0"/>
              </a:spcBef>
              <a:spcAft>
                <a:spcPts val="0"/>
              </a:spcAft>
              <a:buNone/>
            </a:pPr>
            <a:r>
              <a:rPr lang="en-US" sz="2400">
                <a:solidFill>
                  <a:srgbClr val="0C0C0C"/>
                </a:solidFill>
                <a:latin typeface="Times New Roman"/>
                <a:ea typeface="Times New Roman"/>
                <a:cs typeface="Times New Roman"/>
                <a:sym typeface="Times New Roman"/>
              </a:rPr>
              <a:t>Consider this given table in this it shows which semaphore require by each philosophers</a:t>
            </a:r>
            <a:r>
              <a:rPr lang="en-US" sz="2800">
                <a:solidFill>
                  <a:srgbClr val="0C0C0C"/>
                </a:solidFill>
                <a:latin typeface="Times New Roman"/>
                <a:ea typeface="Times New Roman"/>
                <a:cs typeface="Times New Roman"/>
                <a:sym typeface="Times New Roman"/>
              </a:rPr>
              <a:t>.   </a:t>
            </a:r>
            <a:r>
              <a:rPr lang="en-US" sz="2800">
                <a:solidFill>
                  <a:schemeClr val="lt1"/>
                </a:solidFill>
                <a:latin typeface="Times New Roman"/>
                <a:ea typeface="Times New Roman"/>
                <a:cs typeface="Times New Roman"/>
                <a:sym typeface="Times New Roman"/>
              </a:rPr>
              <a:t> </a:t>
            </a:r>
            <a:endParaRPr sz="2800">
              <a:solidFill>
                <a:schemeClr val="lt1"/>
              </a:solidFill>
              <a:latin typeface="Times New Roman"/>
              <a:ea typeface="Times New Roman"/>
              <a:cs typeface="Times New Roman"/>
              <a:sym typeface="Times New Roman"/>
            </a:endParaRPr>
          </a:p>
        </p:txBody>
      </p:sp>
      <p:sp>
        <p:nvSpPr>
          <p:cNvPr id="275" name="Google Shape;275;p34"/>
          <p:cNvSpPr txBox="1"/>
          <p:nvPr/>
        </p:nvSpPr>
        <p:spPr>
          <a:xfrm>
            <a:off x="6265332" y="3771987"/>
            <a:ext cx="1298223" cy="400366"/>
          </a:xfrm>
          <a:prstGeom prst="rect">
            <a:avLst/>
          </a:prstGeom>
          <a:noFill/>
          <a:ln>
            <a:noFill/>
          </a:ln>
        </p:spPr>
        <p:txBody>
          <a:bodyPr spcFirstLastPara="1" wrap="square" lIns="0" tIns="0" rIns="0" bIns="0" anchor="b" anchorCtr="0">
            <a:spAutoFit/>
          </a:bodyPr>
          <a:lstStyle/>
          <a:p>
            <a:pPr marL="0" marR="0" lvl="0" indent="0" algn="r" rtl="0">
              <a:lnSpc>
                <a:spcPct val="200000"/>
              </a:lnSpc>
              <a:spcBef>
                <a:spcPts val="0"/>
              </a:spcBef>
              <a:spcAft>
                <a:spcPts val="0"/>
              </a:spcAft>
              <a:buNone/>
            </a:pPr>
            <a:r>
              <a:rPr lang="en-US" sz="1800">
                <a:solidFill>
                  <a:srgbClr val="0C0C0C"/>
                </a:solidFill>
                <a:latin typeface="Times New Roman"/>
                <a:ea typeface="Times New Roman"/>
                <a:cs typeface="Times New Roman"/>
                <a:sym typeface="Times New Roman"/>
              </a:rPr>
              <a:t>Table :1</a:t>
            </a:r>
            <a:endParaRPr sz="1800">
              <a:solidFill>
                <a:srgbClr val="0C0C0C"/>
              </a:solidFill>
              <a:latin typeface="Times New Roman"/>
              <a:ea typeface="Times New Roman"/>
              <a:cs typeface="Times New Roman"/>
              <a:sym typeface="Times New Roman"/>
            </a:endParaRPr>
          </a:p>
        </p:txBody>
      </p:sp>
      <p:sp>
        <p:nvSpPr>
          <p:cNvPr id="276" name="Google Shape;276;p34"/>
          <p:cNvSpPr txBox="1"/>
          <p:nvPr/>
        </p:nvSpPr>
        <p:spPr>
          <a:xfrm>
            <a:off x="1072444" y="4127697"/>
            <a:ext cx="1580445" cy="400366"/>
          </a:xfrm>
          <a:prstGeom prst="rect">
            <a:avLst/>
          </a:prstGeom>
          <a:noFill/>
          <a:ln>
            <a:noFill/>
          </a:ln>
        </p:spPr>
        <p:txBody>
          <a:bodyPr spcFirstLastPara="1" wrap="square" lIns="0" tIns="0" rIns="0" bIns="0" anchor="b" anchorCtr="0">
            <a:spAutoFit/>
          </a:bodyPr>
          <a:lstStyle/>
          <a:p>
            <a:pPr marL="0" marR="0" lvl="0" indent="0" algn="r" rtl="0">
              <a:lnSpc>
                <a:spcPct val="200000"/>
              </a:lnSpc>
              <a:spcBef>
                <a:spcPts val="0"/>
              </a:spcBef>
              <a:spcAft>
                <a:spcPts val="0"/>
              </a:spcAft>
              <a:buNone/>
            </a:pPr>
            <a:r>
              <a:rPr lang="en-US" sz="1800">
                <a:solidFill>
                  <a:srgbClr val="0C0C0C"/>
                </a:solidFill>
                <a:latin typeface="Times New Roman"/>
                <a:ea typeface="Times New Roman"/>
                <a:cs typeface="Times New Roman"/>
                <a:sym typeface="Times New Roman"/>
              </a:rPr>
              <a:t>Figure :6</a:t>
            </a:r>
            <a:endParaRPr sz="1800">
              <a:solidFill>
                <a:srgbClr val="0C0C0C"/>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455613" y="1004888"/>
            <a:ext cx="8255000" cy="658812"/>
          </a:xfrm>
          <a:prstGeom prst="rect">
            <a:avLst/>
          </a:prstGeom>
          <a:noFill/>
          <a:ln>
            <a:noFill/>
          </a:ln>
        </p:spPr>
        <p:txBody>
          <a:bodyPr spcFirstLastPara="1" wrap="square" lIns="0" tIns="0" rIns="0" bIns="0" anchor="t" anchorCtr="0">
            <a:noAutofit/>
          </a:bodyPr>
          <a:lstStyle/>
          <a:p>
            <a:pPr marL="0" lvl="0" indent="0" algn="l" rtl="0">
              <a:lnSpc>
                <a:spcPct val="118181"/>
              </a:lnSpc>
              <a:spcBef>
                <a:spcPts val="0"/>
              </a:spcBef>
              <a:spcAft>
                <a:spcPts val="0"/>
              </a:spcAft>
              <a:buNone/>
            </a:pPr>
            <a:br>
              <a:rPr lang="en-US"/>
            </a:br>
            <a:br>
              <a:rPr lang="en-US"/>
            </a:br>
            <a:br>
              <a:rPr lang="en-US"/>
            </a:br>
            <a:endParaRPr/>
          </a:p>
        </p:txBody>
      </p:sp>
      <p:sp>
        <p:nvSpPr>
          <p:cNvPr id="282" name="Google Shape;282;p35"/>
          <p:cNvSpPr txBox="1">
            <a:spLocks noGrp="1"/>
          </p:cNvSpPr>
          <p:nvPr>
            <p:ph type="body" idx="1"/>
          </p:nvPr>
        </p:nvSpPr>
        <p:spPr>
          <a:xfrm>
            <a:off x="455613" y="1167512"/>
            <a:ext cx="8259762" cy="40227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C0C0C"/>
              </a:buClr>
              <a:buSzPts val="2000"/>
              <a:buFont typeface="Times New Roman"/>
              <a:buNone/>
            </a:pPr>
            <a:r>
              <a:rPr lang="en-US">
                <a:solidFill>
                  <a:srgbClr val="0C0C0C"/>
                </a:solidFill>
                <a:latin typeface="Times New Roman"/>
                <a:ea typeface="Times New Roman"/>
                <a:cs typeface="Times New Roman"/>
                <a:sym typeface="Times New Roman"/>
              </a:rPr>
              <a:t>Lets consider now at starting condition all semaphore are 1</a:t>
            </a:r>
            <a:endParaRPr/>
          </a:p>
          <a:p>
            <a:pPr marL="0" marR="0" lvl="0" indent="0" algn="l" rtl="0">
              <a:lnSpc>
                <a:spcPct val="100000"/>
              </a:lnSpc>
              <a:spcBef>
                <a:spcPts val="0"/>
              </a:spcBef>
              <a:spcAft>
                <a:spcPts val="0"/>
              </a:spcAft>
              <a:buClr>
                <a:srgbClr val="00026B"/>
              </a:buClr>
              <a:buSzPts val="2000"/>
              <a:buFont typeface="Arial"/>
              <a:buNone/>
            </a:pPr>
            <a:endParaRPr/>
          </a:p>
          <a:p>
            <a:pPr marL="0" marR="0" lvl="0" indent="0" algn="l" rtl="0">
              <a:lnSpc>
                <a:spcPct val="100000"/>
              </a:lnSpc>
              <a:spcBef>
                <a:spcPts val="0"/>
              </a:spcBef>
              <a:spcAft>
                <a:spcPts val="0"/>
              </a:spcAft>
              <a:buClr>
                <a:srgbClr val="00026B"/>
              </a:buClr>
              <a:buSzPts val="2000"/>
              <a:buFont typeface="Arial"/>
              <a:buNone/>
            </a:pPr>
            <a:endParaRPr/>
          </a:p>
          <a:p>
            <a:pPr marL="0" marR="0" lvl="0" indent="0" algn="l" rtl="0">
              <a:lnSpc>
                <a:spcPct val="100000"/>
              </a:lnSpc>
              <a:spcBef>
                <a:spcPts val="0"/>
              </a:spcBef>
              <a:spcAft>
                <a:spcPts val="0"/>
              </a:spcAft>
              <a:buClr>
                <a:srgbClr val="00026B"/>
              </a:buClr>
              <a:buSzPts val="2000"/>
              <a:buFont typeface="Arial"/>
              <a:buNone/>
            </a:pPr>
            <a:endParaRPr/>
          </a:p>
          <a:p>
            <a:pPr marL="0" marR="0" lvl="0" indent="0" algn="l" rtl="0">
              <a:lnSpc>
                <a:spcPct val="100000"/>
              </a:lnSpc>
              <a:spcBef>
                <a:spcPts val="0"/>
              </a:spcBef>
              <a:spcAft>
                <a:spcPts val="0"/>
              </a:spcAft>
              <a:buClr>
                <a:srgbClr val="00026B"/>
              </a:buClr>
              <a:buSzPts val="2000"/>
              <a:buFont typeface="Arial"/>
              <a:buNone/>
            </a:pPr>
            <a:endParaRPr/>
          </a:p>
          <a:p>
            <a:pPr marL="0" marR="0" lvl="0" indent="0" algn="l" rtl="0">
              <a:lnSpc>
                <a:spcPct val="100000"/>
              </a:lnSpc>
              <a:spcBef>
                <a:spcPts val="0"/>
              </a:spcBef>
              <a:spcAft>
                <a:spcPts val="0"/>
              </a:spcAft>
              <a:buClr>
                <a:srgbClr val="00026B"/>
              </a:buClr>
              <a:buSzPts val="2000"/>
              <a:buFont typeface="Arial"/>
              <a:buNone/>
            </a:pPr>
            <a:endParaRPr/>
          </a:p>
          <a:p>
            <a:pPr marL="0" lvl="0" indent="0" algn="l" rtl="0">
              <a:spcBef>
                <a:spcPts val="0"/>
              </a:spcBef>
              <a:spcAft>
                <a:spcPts val="0"/>
              </a:spcAft>
              <a:buClr>
                <a:srgbClr val="0C0C0C"/>
              </a:buClr>
              <a:buSzPts val="2000"/>
              <a:buFont typeface="Arial"/>
              <a:buNone/>
            </a:pPr>
            <a:r>
              <a:rPr lang="en-US" b="1">
                <a:solidFill>
                  <a:srgbClr val="0C0C0C"/>
                </a:solidFill>
              </a:rPr>
              <a:t>                                   0      0</a:t>
            </a:r>
            <a:endParaRPr/>
          </a:p>
          <a:p>
            <a:pPr marL="0" lvl="0" indent="0" algn="l" rtl="0">
              <a:spcBef>
                <a:spcPts val="0"/>
              </a:spcBef>
              <a:spcAft>
                <a:spcPts val="0"/>
              </a:spcAft>
              <a:buClr>
                <a:srgbClr val="00026B"/>
              </a:buClr>
              <a:buSzPts val="2000"/>
              <a:buFont typeface="Arial"/>
              <a:buNone/>
            </a:pPr>
            <a:endParaRPr b="1">
              <a:solidFill>
                <a:srgbClr val="0C0C0C"/>
              </a:solidFill>
            </a:endParaRPr>
          </a:p>
          <a:p>
            <a:pPr marL="0" lvl="0" indent="0" algn="l" rtl="0">
              <a:spcBef>
                <a:spcPts val="0"/>
              </a:spcBef>
              <a:spcAft>
                <a:spcPts val="0"/>
              </a:spcAft>
              <a:buClr>
                <a:srgbClr val="0C0C0C"/>
              </a:buClr>
              <a:buSzPts val="2000"/>
              <a:buFont typeface="Arial"/>
              <a:buNone/>
            </a:pPr>
            <a:r>
              <a:rPr lang="en-US" b="1">
                <a:solidFill>
                  <a:srgbClr val="0C0C0C"/>
                </a:solidFill>
              </a:rPr>
              <a:t>                                                 </a:t>
            </a:r>
            <a:r>
              <a:rPr lang="en-US" sz="1800">
                <a:solidFill>
                  <a:srgbClr val="0C0C0C"/>
                </a:solidFill>
                <a:latin typeface="Times New Roman"/>
                <a:ea typeface="Times New Roman"/>
                <a:cs typeface="Times New Roman"/>
                <a:sym typeface="Times New Roman"/>
              </a:rPr>
              <a:t>Table : 2</a:t>
            </a:r>
            <a:endParaRPr sz="1800">
              <a:solidFill>
                <a:srgbClr val="0C0C0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26B"/>
              </a:buClr>
              <a:buSzPts val="2000"/>
              <a:buFont typeface="Arial"/>
              <a:buNone/>
            </a:pPr>
            <a:endParaRPr b="1">
              <a:solidFill>
                <a:srgbClr val="0C0C0C"/>
              </a:solidFill>
            </a:endParaRPr>
          </a:p>
          <a:p>
            <a:pPr marL="0" marR="0" lvl="0" indent="0" algn="l" rtl="0">
              <a:lnSpc>
                <a:spcPct val="100000"/>
              </a:lnSpc>
              <a:spcBef>
                <a:spcPts val="0"/>
              </a:spcBef>
              <a:spcAft>
                <a:spcPts val="0"/>
              </a:spcAft>
              <a:buClr>
                <a:srgbClr val="00026B"/>
              </a:buClr>
              <a:buSzPts val="2000"/>
              <a:buFont typeface="Arial"/>
              <a:buNone/>
            </a:pPr>
            <a:endParaRPr/>
          </a:p>
          <a:p>
            <a:pPr marL="0" marR="0" lvl="0" indent="0" algn="l" rtl="0">
              <a:lnSpc>
                <a:spcPct val="100000"/>
              </a:lnSpc>
              <a:spcBef>
                <a:spcPts val="0"/>
              </a:spcBef>
              <a:spcAft>
                <a:spcPts val="0"/>
              </a:spcAft>
              <a:buClr>
                <a:srgbClr val="0C0C0C"/>
              </a:buClr>
              <a:buSzPts val="2000"/>
              <a:buFont typeface="Times New Roman"/>
              <a:buNone/>
            </a:pPr>
            <a:r>
              <a:rPr lang="en-US">
                <a:solidFill>
                  <a:srgbClr val="0C0C0C"/>
                </a:solidFill>
                <a:latin typeface="Times New Roman"/>
                <a:ea typeface="Times New Roman"/>
                <a:cs typeface="Times New Roman"/>
                <a:sym typeface="Times New Roman"/>
              </a:rPr>
              <a:t>Now if Philosopher  P0 is using S0 and S1 semaphore at present so it become 0 Until Philosopher put it down . So another philosopher who want to use common semaphore not allow at time</a:t>
            </a:r>
            <a:r>
              <a:rPr lang="en-US">
                <a:latin typeface="Times New Roman"/>
                <a:ea typeface="Times New Roman"/>
                <a:cs typeface="Times New Roman"/>
                <a:sym typeface="Times New Roman"/>
              </a:rPr>
              <a:t>. </a:t>
            </a:r>
            <a:endParaRPr/>
          </a:p>
        </p:txBody>
      </p:sp>
      <p:sp>
        <p:nvSpPr>
          <p:cNvPr id="283" name="Google Shape;283;p35"/>
          <p:cNvSpPr txBox="1"/>
          <p:nvPr/>
        </p:nvSpPr>
        <p:spPr>
          <a:xfrm>
            <a:off x="-269466" y="84839"/>
            <a:ext cx="8083826" cy="65881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endParaRPr sz="2800">
              <a:solidFill>
                <a:srgbClr val="00026B"/>
              </a:solidFill>
              <a:latin typeface="Times New Roman"/>
              <a:ea typeface="Times New Roman"/>
              <a:cs typeface="Times New Roman"/>
              <a:sym typeface="Times New Roman"/>
            </a:endParaRPr>
          </a:p>
        </p:txBody>
      </p:sp>
      <p:sp>
        <p:nvSpPr>
          <p:cNvPr id="284" name="Google Shape;284;p35"/>
          <p:cNvSpPr/>
          <p:nvPr/>
        </p:nvSpPr>
        <p:spPr>
          <a:xfrm>
            <a:off x="0" y="811817"/>
            <a:ext cx="893402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2200">
                <a:solidFill>
                  <a:srgbClr val="709E32"/>
                </a:solidFill>
                <a:latin typeface="Arial"/>
                <a:ea typeface="Arial"/>
                <a:cs typeface="Arial"/>
                <a:sym typeface="Arial"/>
              </a:rPr>
            </a:br>
            <a:endParaRPr sz="2200">
              <a:solidFill>
                <a:srgbClr val="709E32"/>
              </a:solidFill>
              <a:latin typeface="Arial"/>
              <a:ea typeface="Arial"/>
              <a:cs typeface="Arial"/>
              <a:sym typeface="Arial"/>
            </a:endParaRPr>
          </a:p>
        </p:txBody>
      </p:sp>
      <p:sp>
        <p:nvSpPr>
          <p:cNvPr id="285" name="Google Shape;285;p35"/>
          <p:cNvSpPr/>
          <p:nvPr/>
        </p:nvSpPr>
        <p:spPr>
          <a:xfrm>
            <a:off x="-104990" y="948151"/>
            <a:ext cx="9248989" cy="816890"/>
          </a:xfrm>
          <a:prstGeom prst="rect">
            <a:avLst/>
          </a:prstGeom>
          <a:noFill/>
          <a:ln>
            <a:noFill/>
          </a:ln>
        </p:spPr>
        <p:txBody>
          <a:bodyPr spcFirstLastPara="1" wrap="square" lIns="91425" tIns="45700" rIns="91425" bIns="45700" anchor="t" anchorCtr="0">
            <a:spAutoFit/>
          </a:bodyPr>
          <a:lstStyle/>
          <a:p>
            <a:pPr marL="342900" marR="0" lvl="0" indent="-203200" algn="l" rtl="0">
              <a:lnSpc>
                <a:spcPct val="107000"/>
              </a:lnSpc>
              <a:spcBef>
                <a:spcPts val="0"/>
              </a:spcBef>
              <a:spcAft>
                <a:spcPts val="0"/>
              </a:spcAft>
              <a:buClr>
                <a:srgbClr val="8CC63F"/>
              </a:buClr>
              <a:buSzPts val="2200"/>
              <a:buFont typeface="Arial"/>
              <a:buNone/>
            </a:pPr>
            <a:endParaRPr sz="2200">
              <a:solidFill>
                <a:srgbClr val="709E32"/>
              </a:solidFill>
              <a:latin typeface="Arial"/>
              <a:ea typeface="Arial"/>
              <a:cs typeface="Arial"/>
              <a:sym typeface="Arial"/>
            </a:endParaRPr>
          </a:p>
          <a:p>
            <a:pPr marL="342900" marR="0" lvl="0" indent="-203200" algn="l" rtl="0">
              <a:lnSpc>
                <a:spcPct val="107000"/>
              </a:lnSpc>
              <a:spcBef>
                <a:spcPts val="0"/>
              </a:spcBef>
              <a:spcAft>
                <a:spcPts val="0"/>
              </a:spcAft>
              <a:buClr>
                <a:srgbClr val="8CC63F"/>
              </a:buClr>
              <a:buSzPts val="2200"/>
              <a:buFont typeface="Arial"/>
              <a:buNone/>
            </a:pPr>
            <a:endParaRPr sz="2200">
              <a:solidFill>
                <a:srgbClr val="709E32"/>
              </a:solidFill>
              <a:latin typeface="Arial"/>
              <a:ea typeface="Arial"/>
              <a:cs typeface="Arial"/>
              <a:sym typeface="Arial"/>
            </a:endParaRPr>
          </a:p>
        </p:txBody>
      </p:sp>
      <p:graphicFrame>
        <p:nvGraphicFramePr>
          <p:cNvPr id="286" name="Google Shape;286;p35"/>
          <p:cNvGraphicFramePr/>
          <p:nvPr/>
        </p:nvGraphicFramePr>
        <p:xfrm>
          <a:off x="2649500" y="1663700"/>
          <a:ext cx="3000000" cy="3000000"/>
        </p:xfrm>
        <a:graphic>
          <a:graphicData uri="http://schemas.openxmlformats.org/drawingml/2006/table">
            <a:tbl>
              <a:tblPr firstRow="1" bandRow="1">
                <a:noFill/>
                <a:tableStyleId>{7368A45E-3B33-4D9C-9EEF-094AFEFF0E9B}</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356725">
                <a:tc>
                  <a:txBody>
                    <a:bodyPr/>
                    <a:lstStyle/>
                    <a:p>
                      <a:pPr marL="0" marR="0" lvl="0" indent="0" algn="ctr" rtl="0">
                        <a:spcBef>
                          <a:spcPts val="0"/>
                        </a:spcBef>
                        <a:spcAft>
                          <a:spcPts val="0"/>
                        </a:spcAft>
                        <a:buNone/>
                      </a:pPr>
                      <a:r>
                        <a:rPr lang="en-US" sz="1800" b="1" u="none" strike="noStrike" cap="none"/>
                        <a:t>S0</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S1</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S2</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S3</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S4</a:t>
                      </a:r>
                      <a:endParaRPr sz="1800" b="1"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tc>
                <a:extLst>
                  <a:ext uri="{0D108BD9-81ED-4DB2-BD59-A6C34878D82A}">
                    <a16:rowId xmlns:a16="http://schemas.microsoft.com/office/drawing/2014/main" val="10001"/>
                  </a:ext>
                </a:extLst>
              </a:tr>
            </a:tbl>
          </a:graphicData>
        </a:graphic>
      </p:graphicFrame>
      <p:cxnSp>
        <p:nvCxnSpPr>
          <p:cNvPr id="287" name="Google Shape;287;p35"/>
          <p:cNvCxnSpPr/>
          <p:nvPr/>
        </p:nvCxnSpPr>
        <p:spPr>
          <a:xfrm>
            <a:off x="2946399" y="2517422"/>
            <a:ext cx="0" cy="485422"/>
          </a:xfrm>
          <a:prstGeom prst="straightConnector1">
            <a:avLst/>
          </a:prstGeom>
          <a:solidFill>
            <a:schemeClr val="accent1"/>
          </a:solidFill>
          <a:ln w="9525" cap="flat" cmpd="sng">
            <a:solidFill>
              <a:schemeClr val="dk1"/>
            </a:solidFill>
            <a:prstDash val="solid"/>
            <a:round/>
            <a:headEnd type="none" w="sm" len="sm"/>
            <a:tailEnd type="triangle" w="med" len="med"/>
          </a:ln>
        </p:spPr>
      </p:cxnSp>
      <p:cxnSp>
        <p:nvCxnSpPr>
          <p:cNvPr id="288" name="Google Shape;288;p35"/>
          <p:cNvCxnSpPr/>
          <p:nvPr/>
        </p:nvCxnSpPr>
        <p:spPr>
          <a:xfrm>
            <a:off x="3527777" y="2517422"/>
            <a:ext cx="0" cy="485422"/>
          </a:xfrm>
          <a:prstGeom prst="straightConnector1">
            <a:avLst/>
          </a:prstGeom>
          <a:solidFill>
            <a:schemeClr val="accent1"/>
          </a:solidFill>
          <a:ln w="9525" cap="flat" cmpd="sng">
            <a:solidFill>
              <a:schemeClr val="dk1"/>
            </a:solidFill>
            <a:prstDash val="solid"/>
            <a:round/>
            <a:headEnd type="none" w="sm" len="sm"/>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6"/>
          <p:cNvSpPr txBox="1">
            <a:spLocks noGrp="1"/>
          </p:cNvSpPr>
          <p:nvPr>
            <p:ph type="title"/>
          </p:nvPr>
        </p:nvSpPr>
        <p:spPr>
          <a:xfrm>
            <a:off x="455613" y="1004888"/>
            <a:ext cx="8255000" cy="658812"/>
          </a:xfrm>
          <a:prstGeom prst="rect">
            <a:avLst/>
          </a:prstGeom>
          <a:noFill/>
          <a:ln>
            <a:noFill/>
          </a:ln>
        </p:spPr>
        <p:txBody>
          <a:bodyPr spcFirstLastPara="1" wrap="square" lIns="0" tIns="0" rIns="0" bIns="0" anchor="t" anchorCtr="0">
            <a:noAutofit/>
          </a:bodyPr>
          <a:lstStyle/>
          <a:p>
            <a:pPr marL="0" lvl="0" indent="0" algn="l" rtl="0">
              <a:lnSpc>
                <a:spcPct val="118181"/>
              </a:lnSpc>
              <a:spcBef>
                <a:spcPts val="0"/>
              </a:spcBef>
              <a:spcAft>
                <a:spcPts val="0"/>
              </a:spcAft>
              <a:buNone/>
            </a:pPr>
            <a:br>
              <a:rPr lang="en-US"/>
            </a:br>
            <a:br>
              <a:rPr lang="en-US"/>
            </a:br>
            <a:br>
              <a:rPr lang="en-US"/>
            </a:br>
            <a:endParaRPr/>
          </a:p>
        </p:txBody>
      </p:sp>
      <p:sp>
        <p:nvSpPr>
          <p:cNvPr id="294" name="Google Shape;294;p36"/>
          <p:cNvSpPr txBox="1">
            <a:spLocks noGrp="1"/>
          </p:cNvSpPr>
          <p:nvPr>
            <p:ph type="body" idx="1"/>
          </p:nvPr>
        </p:nvSpPr>
        <p:spPr>
          <a:xfrm>
            <a:off x="337130" y="1004888"/>
            <a:ext cx="8259762" cy="4022725"/>
          </a:xfrm>
          <a:prstGeom prst="rect">
            <a:avLst/>
          </a:prstGeom>
          <a:noFill/>
          <a:ln>
            <a:noFill/>
          </a:ln>
        </p:spPr>
        <p:txBody>
          <a:bodyPr spcFirstLastPara="1" wrap="square" lIns="0" tIns="0" rIns="0" bIns="0" anchor="t" anchorCtr="0">
            <a:noAutofit/>
          </a:bodyPr>
          <a:lstStyle/>
          <a:p>
            <a:pPr marL="234950" lvl="0" indent="-234950" algn="l" rtl="0">
              <a:spcBef>
                <a:spcPts val="0"/>
              </a:spcBef>
              <a:spcAft>
                <a:spcPts val="0"/>
              </a:spcAft>
              <a:buSzPts val="2500"/>
              <a:buFont typeface="Times New Roman"/>
              <a:buChar char="•"/>
            </a:pPr>
            <a:r>
              <a:rPr lang="en-US" b="1">
                <a:solidFill>
                  <a:srgbClr val="0C0C0C"/>
                </a:solidFill>
                <a:latin typeface="Times New Roman"/>
                <a:ea typeface="Times New Roman"/>
                <a:cs typeface="Times New Roman"/>
                <a:sym typeface="Times New Roman"/>
              </a:rPr>
              <a:t>Consider case 3: </a:t>
            </a:r>
            <a:r>
              <a:rPr lang="en-US">
                <a:solidFill>
                  <a:srgbClr val="0C0C0C"/>
                </a:solidFill>
                <a:latin typeface="Times New Roman"/>
                <a:ea typeface="Times New Roman"/>
                <a:cs typeface="Times New Roman"/>
                <a:sym typeface="Times New Roman"/>
              </a:rPr>
              <a:t>If all five philosopher comes at time  and pick their first  semaphore (S0,S1,S2,S3,S4) shown in Table 3 so for all philosopher second semaphore for will not available. This situation consider as a deadlock. To avoid this situation philosopher P4 need to swipe their semaphore as below Table 4. So when P4 comes it will not allow Due to not availability of their first semaphore. So S4 will remain 1 and  P3 will use S4 &amp; S3 for eat and put it  back. So again S3 &amp; S4 will available as show in Table 6  so further that P2 will use S2 &amp; S3 and run further process .</a:t>
            </a:r>
            <a:endParaRPr>
              <a:solidFill>
                <a:srgbClr val="0C0C0C"/>
              </a:solidFill>
              <a:latin typeface="Times New Roman"/>
              <a:ea typeface="Times New Roman"/>
              <a:cs typeface="Times New Roman"/>
              <a:sym typeface="Times New Roman"/>
            </a:endParaRPr>
          </a:p>
        </p:txBody>
      </p:sp>
      <p:sp>
        <p:nvSpPr>
          <p:cNvPr id="295" name="Google Shape;295;p36"/>
          <p:cNvSpPr txBox="1"/>
          <p:nvPr/>
        </p:nvSpPr>
        <p:spPr>
          <a:xfrm>
            <a:off x="0" y="84839"/>
            <a:ext cx="7803474" cy="65881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endParaRPr sz="2800">
              <a:solidFill>
                <a:srgbClr val="00026B"/>
              </a:solidFill>
              <a:latin typeface="Times New Roman"/>
              <a:ea typeface="Times New Roman"/>
              <a:cs typeface="Times New Roman"/>
              <a:sym typeface="Times New Roman"/>
            </a:endParaRPr>
          </a:p>
        </p:txBody>
      </p:sp>
      <p:sp>
        <p:nvSpPr>
          <p:cNvPr id="296" name="Google Shape;296;p36"/>
          <p:cNvSpPr/>
          <p:nvPr/>
        </p:nvSpPr>
        <p:spPr>
          <a:xfrm>
            <a:off x="0" y="811817"/>
            <a:ext cx="893402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US" sz="2200">
                <a:solidFill>
                  <a:srgbClr val="709E32"/>
                </a:solidFill>
                <a:latin typeface="Arial"/>
                <a:ea typeface="Arial"/>
                <a:cs typeface="Arial"/>
                <a:sym typeface="Arial"/>
              </a:rPr>
            </a:br>
            <a:endParaRPr sz="2200">
              <a:solidFill>
                <a:srgbClr val="709E32"/>
              </a:solidFill>
              <a:latin typeface="Arial"/>
              <a:ea typeface="Arial"/>
              <a:cs typeface="Arial"/>
              <a:sym typeface="Arial"/>
            </a:endParaRPr>
          </a:p>
        </p:txBody>
      </p:sp>
      <p:graphicFrame>
        <p:nvGraphicFramePr>
          <p:cNvPr id="297" name="Google Shape;297;p36"/>
          <p:cNvGraphicFramePr/>
          <p:nvPr/>
        </p:nvGraphicFramePr>
        <p:xfrm>
          <a:off x="455613" y="3523687"/>
          <a:ext cx="3000000" cy="3000000"/>
        </p:xfrm>
        <a:graphic>
          <a:graphicData uri="http://schemas.openxmlformats.org/drawingml/2006/table">
            <a:tbl>
              <a:tblPr firstRow="1" bandRow="1">
                <a:noFill/>
                <a:tableStyleId>{AAB93EFD-9B71-46CE-8A15-46C6D6926F52}</a:tableStyleId>
              </a:tblPr>
              <a:tblGrid>
                <a:gridCol w="898350">
                  <a:extLst>
                    <a:ext uri="{9D8B030D-6E8A-4147-A177-3AD203B41FA5}">
                      <a16:colId xmlns:a16="http://schemas.microsoft.com/office/drawing/2014/main" val="20000"/>
                    </a:ext>
                  </a:extLst>
                </a:gridCol>
                <a:gridCol w="898350">
                  <a:extLst>
                    <a:ext uri="{9D8B030D-6E8A-4147-A177-3AD203B41FA5}">
                      <a16:colId xmlns:a16="http://schemas.microsoft.com/office/drawing/2014/main" val="20001"/>
                    </a:ext>
                  </a:extLst>
                </a:gridCol>
              </a:tblGrid>
              <a:tr h="376750">
                <a:tc>
                  <a:txBody>
                    <a:bodyPr/>
                    <a:lstStyle/>
                    <a:p>
                      <a:pPr marL="0" marR="0" lvl="0" indent="0" algn="ctr" rtl="0">
                        <a:spcBef>
                          <a:spcPts val="0"/>
                        </a:spcBef>
                        <a:spcAft>
                          <a:spcPts val="0"/>
                        </a:spcAft>
                        <a:buNone/>
                      </a:pPr>
                      <a:r>
                        <a:rPr lang="en-US" sz="1800" b="0" u="none" strike="noStrike" cap="none"/>
                        <a:t>P0</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b="0" u="none" strike="noStrike" cap="none">
                          <a:solidFill>
                            <a:srgbClr val="0C0C0C"/>
                          </a:solidFill>
                        </a:rPr>
                        <a:t>S0</a:t>
                      </a:r>
                      <a:r>
                        <a:rPr lang="en-US" sz="1800" b="0" u="none" strike="noStrike" cap="none"/>
                        <a:t>,S1</a:t>
                      </a:r>
                      <a:endParaRPr sz="1800" b="0" u="none" strike="noStrike" cap="none"/>
                    </a:p>
                  </a:txBody>
                  <a:tcPr marL="91450" marR="91450" marT="45725" marB="45725"/>
                </a:tc>
                <a:extLst>
                  <a:ext uri="{0D108BD9-81ED-4DB2-BD59-A6C34878D82A}">
                    <a16:rowId xmlns:a16="http://schemas.microsoft.com/office/drawing/2014/main" val="10000"/>
                  </a:ext>
                </a:extLst>
              </a:tr>
              <a:tr h="432050">
                <a:tc>
                  <a:txBody>
                    <a:bodyPr/>
                    <a:lstStyle/>
                    <a:p>
                      <a:pPr marL="0" marR="0" lvl="0" indent="0" algn="ctr" rtl="0">
                        <a:spcBef>
                          <a:spcPts val="0"/>
                        </a:spcBef>
                        <a:spcAft>
                          <a:spcPts val="0"/>
                        </a:spcAft>
                        <a:buNone/>
                      </a:pPr>
                      <a:r>
                        <a:rPr lang="en-US" sz="1800" u="none" strike="noStrike" cap="none"/>
                        <a:t>P1</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rgbClr val="0C0C0C"/>
                          </a:solidFill>
                        </a:rPr>
                        <a:t>S1</a:t>
                      </a:r>
                      <a:r>
                        <a:rPr lang="en-US" sz="1800" u="none" strike="noStrike" cap="none"/>
                        <a:t>,S2</a:t>
                      </a:r>
                      <a:endParaRPr sz="1800" u="none" strike="noStrike" cap="none"/>
                    </a:p>
                  </a:txBody>
                  <a:tcPr marL="91450" marR="91450" marT="45725" marB="45725"/>
                </a:tc>
                <a:extLst>
                  <a:ext uri="{0D108BD9-81ED-4DB2-BD59-A6C34878D82A}">
                    <a16:rowId xmlns:a16="http://schemas.microsoft.com/office/drawing/2014/main" val="10001"/>
                  </a:ext>
                </a:extLst>
              </a:tr>
              <a:tr h="432050">
                <a:tc>
                  <a:txBody>
                    <a:bodyPr/>
                    <a:lstStyle/>
                    <a:p>
                      <a:pPr marL="0" marR="0" lvl="0" indent="0" algn="ctr" rtl="0">
                        <a:spcBef>
                          <a:spcPts val="0"/>
                        </a:spcBef>
                        <a:spcAft>
                          <a:spcPts val="0"/>
                        </a:spcAft>
                        <a:buNone/>
                      </a:pPr>
                      <a:r>
                        <a:rPr lang="en-US" sz="1800" u="none" strike="noStrike" cap="none"/>
                        <a:t>P2</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rgbClr val="0C0C0C"/>
                          </a:solidFill>
                        </a:rPr>
                        <a:t>S2</a:t>
                      </a:r>
                      <a:r>
                        <a:rPr lang="en-US" sz="1800" u="none" strike="noStrike" cap="none"/>
                        <a:t>,S3</a:t>
                      </a:r>
                      <a:endParaRPr sz="1800" u="none" strike="noStrike" cap="none"/>
                    </a:p>
                  </a:txBody>
                  <a:tcPr marL="91450" marR="91450" marT="45725" marB="45725"/>
                </a:tc>
                <a:extLst>
                  <a:ext uri="{0D108BD9-81ED-4DB2-BD59-A6C34878D82A}">
                    <a16:rowId xmlns:a16="http://schemas.microsoft.com/office/drawing/2014/main" val="10002"/>
                  </a:ext>
                </a:extLst>
              </a:tr>
              <a:tr h="432050">
                <a:tc>
                  <a:txBody>
                    <a:bodyPr/>
                    <a:lstStyle/>
                    <a:p>
                      <a:pPr marL="0" marR="0" lvl="0" indent="0" algn="ctr" rtl="0">
                        <a:spcBef>
                          <a:spcPts val="0"/>
                        </a:spcBef>
                        <a:spcAft>
                          <a:spcPts val="0"/>
                        </a:spcAft>
                        <a:buNone/>
                      </a:pPr>
                      <a:r>
                        <a:rPr lang="en-US" sz="1800" u="none" strike="noStrike" cap="none"/>
                        <a:t>P3</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rgbClr val="0C0C0C"/>
                          </a:solidFill>
                        </a:rPr>
                        <a:t>S3</a:t>
                      </a:r>
                      <a:r>
                        <a:rPr lang="en-US" sz="1800" u="none" strike="noStrike" cap="none"/>
                        <a:t>,S4</a:t>
                      </a:r>
                      <a:endParaRPr sz="1800" u="none" strike="noStrike" cap="none"/>
                    </a:p>
                  </a:txBody>
                  <a:tcPr marL="91450" marR="91450" marT="45725" marB="45725"/>
                </a:tc>
                <a:extLst>
                  <a:ext uri="{0D108BD9-81ED-4DB2-BD59-A6C34878D82A}">
                    <a16:rowId xmlns:a16="http://schemas.microsoft.com/office/drawing/2014/main" val="10003"/>
                  </a:ext>
                </a:extLst>
              </a:tr>
              <a:tr h="432050">
                <a:tc>
                  <a:txBody>
                    <a:bodyPr/>
                    <a:lstStyle/>
                    <a:p>
                      <a:pPr marL="0" marR="0" lvl="0" indent="0" algn="ctr" rtl="0">
                        <a:spcBef>
                          <a:spcPts val="0"/>
                        </a:spcBef>
                        <a:spcAft>
                          <a:spcPts val="0"/>
                        </a:spcAft>
                        <a:buNone/>
                      </a:pPr>
                      <a:r>
                        <a:rPr lang="en-US" sz="1800" u="none" strike="noStrike" cap="none"/>
                        <a:t>P4</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rgbClr val="0C0C0C"/>
                          </a:solidFill>
                        </a:rPr>
                        <a:t>S4</a:t>
                      </a:r>
                      <a:r>
                        <a:rPr lang="en-US" sz="1800" u="none" strike="noStrike" cap="none"/>
                        <a:t>,S0</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298" name="Google Shape;298;p36"/>
          <p:cNvGraphicFramePr/>
          <p:nvPr/>
        </p:nvGraphicFramePr>
        <p:xfrm>
          <a:off x="4481945" y="3500077"/>
          <a:ext cx="3000000" cy="3000000"/>
        </p:xfrm>
        <a:graphic>
          <a:graphicData uri="http://schemas.openxmlformats.org/drawingml/2006/table">
            <a:tbl>
              <a:tblPr firstRow="1" bandRow="1">
                <a:noFill/>
                <a:tableStyleId>{7368A45E-3B33-4D9C-9EEF-094AFEFF0E9B}</a:tableStyleId>
              </a:tblPr>
              <a:tblGrid>
                <a:gridCol w="545500">
                  <a:extLst>
                    <a:ext uri="{9D8B030D-6E8A-4147-A177-3AD203B41FA5}">
                      <a16:colId xmlns:a16="http://schemas.microsoft.com/office/drawing/2014/main" val="20000"/>
                    </a:ext>
                  </a:extLst>
                </a:gridCol>
                <a:gridCol w="545500">
                  <a:extLst>
                    <a:ext uri="{9D8B030D-6E8A-4147-A177-3AD203B41FA5}">
                      <a16:colId xmlns:a16="http://schemas.microsoft.com/office/drawing/2014/main" val="20001"/>
                    </a:ext>
                  </a:extLst>
                </a:gridCol>
                <a:gridCol w="545500">
                  <a:extLst>
                    <a:ext uri="{9D8B030D-6E8A-4147-A177-3AD203B41FA5}">
                      <a16:colId xmlns:a16="http://schemas.microsoft.com/office/drawing/2014/main" val="20002"/>
                    </a:ext>
                  </a:extLst>
                </a:gridCol>
                <a:gridCol w="545500">
                  <a:extLst>
                    <a:ext uri="{9D8B030D-6E8A-4147-A177-3AD203B41FA5}">
                      <a16:colId xmlns:a16="http://schemas.microsoft.com/office/drawing/2014/main" val="20003"/>
                    </a:ext>
                  </a:extLst>
                </a:gridCol>
                <a:gridCol w="545500">
                  <a:extLst>
                    <a:ext uri="{9D8B030D-6E8A-4147-A177-3AD203B41FA5}">
                      <a16:colId xmlns:a16="http://schemas.microsoft.com/office/drawing/2014/main" val="20004"/>
                    </a:ext>
                  </a:extLst>
                </a:gridCol>
              </a:tblGrid>
              <a:tr h="342300">
                <a:tc>
                  <a:txBody>
                    <a:bodyPr/>
                    <a:lstStyle/>
                    <a:p>
                      <a:pPr marL="0" marR="0" lvl="0" indent="0" algn="ctr" rtl="0">
                        <a:spcBef>
                          <a:spcPts val="0"/>
                        </a:spcBef>
                        <a:spcAft>
                          <a:spcPts val="0"/>
                        </a:spcAft>
                        <a:buNone/>
                      </a:pPr>
                      <a:r>
                        <a:rPr lang="en-US" sz="1800" b="1" u="none" strike="noStrike" cap="none"/>
                        <a:t>S0</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S1</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S2</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S3</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S4</a:t>
                      </a:r>
                      <a:endParaRPr sz="1800" b="1" u="none" strike="noStrike" cap="none"/>
                    </a:p>
                  </a:txBody>
                  <a:tcPr marL="91450" marR="91450" marT="45725" marB="45725"/>
                </a:tc>
                <a:extLst>
                  <a:ext uri="{0D108BD9-81ED-4DB2-BD59-A6C34878D82A}">
                    <a16:rowId xmlns:a16="http://schemas.microsoft.com/office/drawing/2014/main" val="10000"/>
                  </a:ext>
                </a:extLst>
              </a:tr>
              <a:tr h="347050">
                <a:tc>
                  <a:txBody>
                    <a:bodyPr/>
                    <a:lstStyle/>
                    <a:p>
                      <a:pPr marL="0" marR="0" lvl="0" indent="0" algn="ctr" rtl="0">
                        <a:spcBef>
                          <a:spcPts val="0"/>
                        </a:spcBef>
                        <a:spcAft>
                          <a:spcPts val="0"/>
                        </a:spcAft>
                        <a:buNone/>
                      </a:pPr>
                      <a:r>
                        <a:rPr lang="en-US" sz="1800" b="1" u="none" strike="noStrike" cap="none"/>
                        <a:t>0</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0</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0</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0</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299" name="Google Shape;299;p36"/>
          <p:cNvGraphicFramePr/>
          <p:nvPr/>
        </p:nvGraphicFramePr>
        <p:xfrm>
          <a:off x="4505925" y="4459668"/>
          <a:ext cx="3000000" cy="3000000"/>
        </p:xfrm>
        <a:graphic>
          <a:graphicData uri="http://schemas.openxmlformats.org/drawingml/2006/table">
            <a:tbl>
              <a:tblPr firstRow="1" bandRow="1">
                <a:noFill/>
                <a:tableStyleId>{7368A45E-3B33-4D9C-9EEF-094AFEFF0E9B}</a:tableStyleId>
              </a:tblPr>
              <a:tblGrid>
                <a:gridCol w="545500">
                  <a:extLst>
                    <a:ext uri="{9D8B030D-6E8A-4147-A177-3AD203B41FA5}">
                      <a16:colId xmlns:a16="http://schemas.microsoft.com/office/drawing/2014/main" val="20000"/>
                    </a:ext>
                  </a:extLst>
                </a:gridCol>
                <a:gridCol w="545500">
                  <a:extLst>
                    <a:ext uri="{9D8B030D-6E8A-4147-A177-3AD203B41FA5}">
                      <a16:colId xmlns:a16="http://schemas.microsoft.com/office/drawing/2014/main" val="20001"/>
                    </a:ext>
                  </a:extLst>
                </a:gridCol>
                <a:gridCol w="545500">
                  <a:extLst>
                    <a:ext uri="{9D8B030D-6E8A-4147-A177-3AD203B41FA5}">
                      <a16:colId xmlns:a16="http://schemas.microsoft.com/office/drawing/2014/main" val="20002"/>
                    </a:ext>
                  </a:extLst>
                </a:gridCol>
                <a:gridCol w="545500">
                  <a:extLst>
                    <a:ext uri="{9D8B030D-6E8A-4147-A177-3AD203B41FA5}">
                      <a16:colId xmlns:a16="http://schemas.microsoft.com/office/drawing/2014/main" val="20003"/>
                    </a:ext>
                  </a:extLst>
                </a:gridCol>
                <a:gridCol w="545500">
                  <a:extLst>
                    <a:ext uri="{9D8B030D-6E8A-4147-A177-3AD203B41FA5}">
                      <a16:colId xmlns:a16="http://schemas.microsoft.com/office/drawing/2014/main" val="20004"/>
                    </a:ext>
                  </a:extLst>
                </a:gridCol>
              </a:tblGrid>
              <a:tr h="342300">
                <a:tc>
                  <a:txBody>
                    <a:bodyPr/>
                    <a:lstStyle/>
                    <a:p>
                      <a:pPr marL="0" marR="0" lvl="0" indent="0" algn="ctr" rtl="0">
                        <a:spcBef>
                          <a:spcPts val="0"/>
                        </a:spcBef>
                        <a:spcAft>
                          <a:spcPts val="0"/>
                        </a:spcAft>
                        <a:buNone/>
                      </a:pPr>
                      <a:r>
                        <a:rPr lang="en-US" sz="1800" b="1" u="none" strike="noStrike" cap="none"/>
                        <a:t>S0</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S1</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S2</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S3</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S4</a:t>
                      </a:r>
                      <a:endParaRPr sz="1800" b="1" u="none" strike="noStrike" cap="none"/>
                    </a:p>
                  </a:txBody>
                  <a:tcPr marL="91450" marR="91450" marT="45725" marB="45725"/>
                </a:tc>
                <a:extLst>
                  <a:ext uri="{0D108BD9-81ED-4DB2-BD59-A6C34878D82A}">
                    <a16:rowId xmlns:a16="http://schemas.microsoft.com/office/drawing/2014/main" val="10000"/>
                  </a:ext>
                </a:extLst>
              </a:tr>
              <a:tr h="347050">
                <a:tc>
                  <a:txBody>
                    <a:bodyPr/>
                    <a:lstStyle/>
                    <a:p>
                      <a:pPr marL="0" marR="0" lvl="0" indent="0" algn="ctr" rtl="0">
                        <a:spcBef>
                          <a:spcPts val="0"/>
                        </a:spcBef>
                        <a:spcAft>
                          <a:spcPts val="0"/>
                        </a:spcAft>
                        <a:buNone/>
                      </a:pPr>
                      <a:r>
                        <a:rPr lang="en-US" sz="1800" b="1" u="none" strike="noStrike" cap="none"/>
                        <a:t>0</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0</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0</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300" name="Google Shape;300;p36"/>
          <p:cNvGraphicFramePr/>
          <p:nvPr/>
        </p:nvGraphicFramePr>
        <p:xfrm>
          <a:off x="4505925" y="5527700"/>
          <a:ext cx="3000000" cy="3000000"/>
        </p:xfrm>
        <a:graphic>
          <a:graphicData uri="http://schemas.openxmlformats.org/drawingml/2006/table">
            <a:tbl>
              <a:tblPr firstRow="1" bandRow="1">
                <a:noFill/>
                <a:tableStyleId>{7368A45E-3B33-4D9C-9EEF-094AFEFF0E9B}</a:tableStyleId>
              </a:tblPr>
              <a:tblGrid>
                <a:gridCol w="545500">
                  <a:extLst>
                    <a:ext uri="{9D8B030D-6E8A-4147-A177-3AD203B41FA5}">
                      <a16:colId xmlns:a16="http://schemas.microsoft.com/office/drawing/2014/main" val="20000"/>
                    </a:ext>
                  </a:extLst>
                </a:gridCol>
                <a:gridCol w="545500">
                  <a:extLst>
                    <a:ext uri="{9D8B030D-6E8A-4147-A177-3AD203B41FA5}">
                      <a16:colId xmlns:a16="http://schemas.microsoft.com/office/drawing/2014/main" val="20001"/>
                    </a:ext>
                  </a:extLst>
                </a:gridCol>
                <a:gridCol w="545500">
                  <a:extLst>
                    <a:ext uri="{9D8B030D-6E8A-4147-A177-3AD203B41FA5}">
                      <a16:colId xmlns:a16="http://schemas.microsoft.com/office/drawing/2014/main" val="20002"/>
                    </a:ext>
                  </a:extLst>
                </a:gridCol>
                <a:gridCol w="545500">
                  <a:extLst>
                    <a:ext uri="{9D8B030D-6E8A-4147-A177-3AD203B41FA5}">
                      <a16:colId xmlns:a16="http://schemas.microsoft.com/office/drawing/2014/main" val="20003"/>
                    </a:ext>
                  </a:extLst>
                </a:gridCol>
                <a:gridCol w="545500">
                  <a:extLst>
                    <a:ext uri="{9D8B030D-6E8A-4147-A177-3AD203B41FA5}">
                      <a16:colId xmlns:a16="http://schemas.microsoft.com/office/drawing/2014/main" val="20004"/>
                    </a:ext>
                  </a:extLst>
                </a:gridCol>
              </a:tblGrid>
              <a:tr h="342300">
                <a:tc>
                  <a:txBody>
                    <a:bodyPr/>
                    <a:lstStyle/>
                    <a:p>
                      <a:pPr marL="0" marR="0" lvl="0" indent="0" algn="ctr" rtl="0">
                        <a:spcBef>
                          <a:spcPts val="0"/>
                        </a:spcBef>
                        <a:spcAft>
                          <a:spcPts val="0"/>
                        </a:spcAft>
                        <a:buNone/>
                      </a:pPr>
                      <a:r>
                        <a:rPr lang="en-US" sz="1800" b="1" u="none" strike="noStrike" cap="none"/>
                        <a:t>S0</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S1</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S2</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S3</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S4</a:t>
                      </a:r>
                      <a:endParaRPr sz="1800" b="1" u="none" strike="noStrike" cap="none"/>
                    </a:p>
                  </a:txBody>
                  <a:tcPr marL="91450" marR="91450" marT="45725" marB="45725"/>
                </a:tc>
                <a:extLst>
                  <a:ext uri="{0D108BD9-81ED-4DB2-BD59-A6C34878D82A}">
                    <a16:rowId xmlns:a16="http://schemas.microsoft.com/office/drawing/2014/main" val="10000"/>
                  </a:ext>
                </a:extLst>
              </a:tr>
              <a:tr h="347050">
                <a:tc>
                  <a:txBody>
                    <a:bodyPr/>
                    <a:lstStyle/>
                    <a:p>
                      <a:pPr marL="0" marR="0" lvl="0" indent="0" algn="ctr" rtl="0">
                        <a:spcBef>
                          <a:spcPts val="0"/>
                        </a:spcBef>
                        <a:spcAft>
                          <a:spcPts val="0"/>
                        </a:spcAft>
                        <a:buNone/>
                      </a:pPr>
                      <a:r>
                        <a:rPr lang="en-US" sz="1800" b="1" u="none" strike="noStrike" cap="none"/>
                        <a:t>0</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0</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1</a:t>
                      </a:r>
                      <a:endParaRPr sz="1800" b="1" u="none" strike="noStrike" cap="none"/>
                    </a:p>
                  </a:txBody>
                  <a:tcPr marL="91450" marR="91450" marT="45725" marB="45725"/>
                </a:tc>
                <a:extLst>
                  <a:ext uri="{0D108BD9-81ED-4DB2-BD59-A6C34878D82A}">
                    <a16:rowId xmlns:a16="http://schemas.microsoft.com/office/drawing/2014/main" val="10001"/>
                  </a:ext>
                </a:extLst>
              </a:tr>
            </a:tbl>
          </a:graphicData>
        </a:graphic>
      </p:graphicFrame>
      <p:sp>
        <p:nvSpPr>
          <p:cNvPr id="301" name="Google Shape;301;p36"/>
          <p:cNvSpPr/>
          <p:nvPr/>
        </p:nvSpPr>
        <p:spPr>
          <a:xfrm>
            <a:off x="7218869" y="3630388"/>
            <a:ext cx="98950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C0C0C"/>
              </a:buClr>
              <a:buSzPts val="1800"/>
              <a:buFont typeface="Times New Roman"/>
              <a:buNone/>
            </a:pPr>
            <a:r>
              <a:rPr lang="en-US" sz="1800">
                <a:solidFill>
                  <a:srgbClr val="0C0C0C"/>
                </a:solidFill>
                <a:latin typeface="Times New Roman"/>
                <a:ea typeface="Times New Roman"/>
                <a:cs typeface="Times New Roman"/>
                <a:sym typeface="Times New Roman"/>
              </a:rPr>
              <a:t>Table : 5</a:t>
            </a:r>
            <a:endParaRPr sz="1800">
              <a:solidFill>
                <a:srgbClr val="0C0C0C"/>
              </a:solidFill>
              <a:latin typeface="Times New Roman"/>
              <a:ea typeface="Times New Roman"/>
              <a:cs typeface="Times New Roman"/>
              <a:sym typeface="Times New Roman"/>
            </a:endParaRPr>
          </a:p>
        </p:txBody>
      </p:sp>
      <p:sp>
        <p:nvSpPr>
          <p:cNvPr id="302" name="Google Shape;302;p36"/>
          <p:cNvSpPr/>
          <p:nvPr/>
        </p:nvSpPr>
        <p:spPr>
          <a:xfrm>
            <a:off x="7249514" y="4649020"/>
            <a:ext cx="98950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C0C0C"/>
              </a:buClr>
              <a:buSzPts val="1800"/>
              <a:buFont typeface="Times New Roman"/>
              <a:buNone/>
            </a:pPr>
            <a:r>
              <a:rPr lang="en-US" sz="1800">
                <a:solidFill>
                  <a:srgbClr val="0C0C0C"/>
                </a:solidFill>
                <a:latin typeface="Times New Roman"/>
                <a:ea typeface="Times New Roman"/>
                <a:cs typeface="Times New Roman"/>
                <a:sym typeface="Times New Roman"/>
              </a:rPr>
              <a:t>Table : 6</a:t>
            </a:r>
            <a:endParaRPr/>
          </a:p>
        </p:txBody>
      </p:sp>
      <p:sp>
        <p:nvSpPr>
          <p:cNvPr id="303" name="Google Shape;303;p36"/>
          <p:cNvSpPr/>
          <p:nvPr/>
        </p:nvSpPr>
        <p:spPr>
          <a:xfrm>
            <a:off x="7194889" y="5751616"/>
            <a:ext cx="98950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C0C0C"/>
              </a:buClr>
              <a:buSzPts val="1800"/>
              <a:buFont typeface="Times New Roman"/>
              <a:buNone/>
            </a:pPr>
            <a:r>
              <a:rPr lang="en-US" sz="1800">
                <a:solidFill>
                  <a:srgbClr val="0C0C0C"/>
                </a:solidFill>
                <a:latin typeface="Times New Roman"/>
                <a:ea typeface="Times New Roman"/>
                <a:cs typeface="Times New Roman"/>
                <a:sym typeface="Times New Roman"/>
              </a:rPr>
              <a:t>Table : 7</a:t>
            </a:r>
            <a:endParaRPr sz="1800">
              <a:solidFill>
                <a:srgbClr val="0C0C0C"/>
              </a:solidFill>
              <a:latin typeface="Times New Roman"/>
              <a:ea typeface="Times New Roman"/>
              <a:cs typeface="Times New Roman"/>
              <a:sym typeface="Times New Roman"/>
            </a:endParaRPr>
          </a:p>
        </p:txBody>
      </p:sp>
      <p:sp>
        <p:nvSpPr>
          <p:cNvPr id="304" name="Google Shape;304;p36"/>
          <p:cNvSpPr/>
          <p:nvPr/>
        </p:nvSpPr>
        <p:spPr>
          <a:xfrm>
            <a:off x="775700" y="5756952"/>
            <a:ext cx="98950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C0C0C"/>
              </a:buClr>
              <a:buSzPts val="1800"/>
              <a:buFont typeface="Times New Roman"/>
              <a:buNone/>
            </a:pPr>
            <a:r>
              <a:rPr lang="en-US" sz="1800">
                <a:solidFill>
                  <a:srgbClr val="0C0C0C"/>
                </a:solidFill>
                <a:latin typeface="Times New Roman"/>
                <a:ea typeface="Times New Roman"/>
                <a:cs typeface="Times New Roman"/>
                <a:sym typeface="Times New Roman"/>
              </a:rPr>
              <a:t>Table : 3</a:t>
            </a:r>
            <a:endParaRPr/>
          </a:p>
        </p:txBody>
      </p:sp>
      <p:graphicFrame>
        <p:nvGraphicFramePr>
          <p:cNvPr id="305" name="Google Shape;305;p36"/>
          <p:cNvGraphicFramePr/>
          <p:nvPr/>
        </p:nvGraphicFramePr>
        <p:xfrm>
          <a:off x="2514576" y="3524208"/>
          <a:ext cx="3000000" cy="3000000"/>
        </p:xfrm>
        <a:graphic>
          <a:graphicData uri="http://schemas.openxmlformats.org/drawingml/2006/table">
            <a:tbl>
              <a:tblPr firstRow="1" bandRow="1">
                <a:noFill/>
                <a:tableStyleId>{AAB93EFD-9B71-46CE-8A15-46C6D6926F52}</a:tableStyleId>
              </a:tblPr>
              <a:tblGrid>
                <a:gridCol w="898350">
                  <a:extLst>
                    <a:ext uri="{9D8B030D-6E8A-4147-A177-3AD203B41FA5}">
                      <a16:colId xmlns:a16="http://schemas.microsoft.com/office/drawing/2014/main" val="20000"/>
                    </a:ext>
                  </a:extLst>
                </a:gridCol>
                <a:gridCol w="898350">
                  <a:extLst>
                    <a:ext uri="{9D8B030D-6E8A-4147-A177-3AD203B41FA5}">
                      <a16:colId xmlns:a16="http://schemas.microsoft.com/office/drawing/2014/main" val="20001"/>
                    </a:ext>
                  </a:extLst>
                </a:gridCol>
              </a:tblGrid>
              <a:tr h="376750">
                <a:tc>
                  <a:txBody>
                    <a:bodyPr/>
                    <a:lstStyle/>
                    <a:p>
                      <a:pPr marL="0" marR="0" lvl="0" indent="0" algn="ctr" rtl="0">
                        <a:spcBef>
                          <a:spcPts val="0"/>
                        </a:spcBef>
                        <a:spcAft>
                          <a:spcPts val="0"/>
                        </a:spcAft>
                        <a:buNone/>
                      </a:pPr>
                      <a:r>
                        <a:rPr lang="en-US" sz="1800" b="0" u="none" strike="noStrike" cap="none"/>
                        <a:t>P0</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b="0" u="none" strike="noStrike" cap="none">
                          <a:solidFill>
                            <a:srgbClr val="0C0C0C"/>
                          </a:solidFill>
                        </a:rPr>
                        <a:t>S0</a:t>
                      </a:r>
                      <a:r>
                        <a:rPr lang="en-US" sz="1800" b="0" u="none" strike="noStrike" cap="none"/>
                        <a:t>,S1</a:t>
                      </a:r>
                      <a:endParaRPr sz="1800" b="0" u="none" strike="noStrike" cap="none"/>
                    </a:p>
                  </a:txBody>
                  <a:tcPr marL="91450" marR="91450" marT="45725" marB="45725"/>
                </a:tc>
                <a:extLst>
                  <a:ext uri="{0D108BD9-81ED-4DB2-BD59-A6C34878D82A}">
                    <a16:rowId xmlns:a16="http://schemas.microsoft.com/office/drawing/2014/main" val="10000"/>
                  </a:ext>
                </a:extLst>
              </a:tr>
              <a:tr h="432050">
                <a:tc>
                  <a:txBody>
                    <a:bodyPr/>
                    <a:lstStyle/>
                    <a:p>
                      <a:pPr marL="0" marR="0" lvl="0" indent="0" algn="ctr" rtl="0">
                        <a:spcBef>
                          <a:spcPts val="0"/>
                        </a:spcBef>
                        <a:spcAft>
                          <a:spcPts val="0"/>
                        </a:spcAft>
                        <a:buNone/>
                      </a:pPr>
                      <a:r>
                        <a:rPr lang="en-US" sz="1800" u="none" strike="noStrike" cap="none"/>
                        <a:t>P1</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rgbClr val="0C0C0C"/>
                          </a:solidFill>
                        </a:rPr>
                        <a:t>S1</a:t>
                      </a:r>
                      <a:r>
                        <a:rPr lang="en-US" sz="1800" u="none" strike="noStrike" cap="none"/>
                        <a:t>,S2</a:t>
                      </a:r>
                      <a:endParaRPr sz="1800" u="none" strike="noStrike" cap="none"/>
                    </a:p>
                  </a:txBody>
                  <a:tcPr marL="91450" marR="91450" marT="45725" marB="45725"/>
                </a:tc>
                <a:extLst>
                  <a:ext uri="{0D108BD9-81ED-4DB2-BD59-A6C34878D82A}">
                    <a16:rowId xmlns:a16="http://schemas.microsoft.com/office/drawing/2014/main" val="10001"/>
                  </a:ext>
                </a:extLst>
              </a:tr>
              <a:tr h="432050">
                <a:tc>
                  <a:txBody>
                    <a:bodyPr/>
                    <a:lstStyle/>
                    <a:p>
                      <a:pPr marL="0" marR="0" lvl="0" indent="0" algn="ctr" rtl="0">
                        <a:spcBef>
                          <a:spcPts val="0"/>
                        </a:spcBef>
                        <a:spcAft>
                          <a:spcPts val="0"/>
                        </a:spcAft>
                        <a:buNone/>
                      </a:pPr>
                      <a:r>
                        <a:rPr lang="en-US" sz="1800" u="none" strike="noStrike" cap="none"/>
                        <a:t>P2</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rgbClr val="0C0C0C"/>
                          </a:solidFill>
                        </a:rPr>
                        <a:t>S2</a:t>
                      </a:r>
                      <a:r>
                        <a:rPr lang="en-US" sz="1800" u="none" strike="noStrike" cap="none"/>
                        <a:t>,S3</a:t>
                      </a:r>
                      <a:endParaRPr sz="1800" u="none" strike="noStrike" cap="none"/>
                    </a:p>
                  </a:txBody>
                  <a:tcPr marL="91450" marR="91450" marT="45725" marB="45725"/>
                </a:tc>
                <a:extLst>
                  <a:ext uri="{0D108BD9-81ED-4DB2-BD59-A6C34878D82A}">
                    <a16:rowId xmlns:a16="http://schemas.microsoft.com/office/drawing/2014/main" val="10002"/>
                  </a:ext>
                </a:extLst>
              </a:tr>
              <a:tr h="432050">
                <a:tc>
                  <a:txBody>
                    <a:bodyPr/>
                    <a:lstStyle/>
                    <a:p>
                      <a:pPr marL="0" marR="0" lvl="0" indent="0" algn="ctr" rtl="0">
                        <a:spcBef>
                          <a:spcPts val="0"/>
                        </a:spcBef>
                        <a:spcAft>
                          <a:spcPts val="0"/>
                        </a:spcAft>
                        <a:buNone/>
                      </a:pPr>
                      <a:r>
                        <a:rPr lang="en-US" sz="1800" u="none" strike="noStrike" cap="none"/>
                        <a:t>P3</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rgbClr val="0C0C0C"/>
                          </a:solidFill>
                        </a:rPr>
                        <a:t>S3</a:t>
                      </a:r>
                      <a:r>
                        <a:rPr lang="en-US" sz="1800" u="none" strike="noStrike" cap="none"/>
                        <a:t>,S4</a:t>
                      </a:r>
                      <a:endParaRPr sz="1800" u="none" strike="noStrike" cap="none"/>
                    </a:p>
                  </a:txBody>
                  <a:tcPr marL="91450" marR="91450" marT="45725" marB="45725"/>
                </a:tc>
                <a:extLst>
                  <a:ext uri="{0D108BD9-81ED-4DB2-BD59-A6C34878D82A}">
                    <a16:rowId xmlns:a16="http://schemas.microsoft.com/office/drawing/2014/main" val="10003"/>
                  </a:ext>
                </a:extLst>
              </a:tr>
              <a:tr h="432050">
                <a:tc>
                  <a:txBody>
                    <a:bodyPr/>
                    <a:lstStyle/>
                    <a:p>
                      <a:pPr marL="0" marR="0" lvl="0" indent="0" algn="ctr" rtl="0">
                        <a:spcBef>
                          <a:spcPts val="0"/>
                        </a:spcBef>
                        <a:spcAft>
                          <a:spcPts val="0"/>
                        </a:spcAft>
                        <a:buNone/>
                      </a:pPr>
                      <a:r>
                        <a:rPr lang="en-US" sz="1800" u="none" strike="noStrike" cap="none"/>
                        <a:t>P4</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rgbClr val="0C0C0C"/>
                          </a:solidFill>
                        </a:rPr>
                        <a:t>S4</a:t>
                      </a:r>
                      <a:r>
                        <a:rPr lang="en-US" sz="1800" u="none" strike="noStrike" cap="none"/>
                        <a:t>,S0</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306" name="Google Shape;306;p36"/>
          <p:cNvSpPr/>
          <p:nvPr/>
        </p:nvSpPr>
        <p:spPr>
          <a:xfrm>
            <a:off x="2872374" y="5751616"/>
            <a:ext cx="98950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C0C0C"/>
              </a:buClr>
              <a:buSzPts val="1800"/>
              <a:buFont typeface="Times New Roman"/>
              <a:buNone/>
            </a:pPr>
            <a:r>
              <a:rPr lang="en-US" sz="1800">
                <a:solidFill>
                  <a:srgbClr val="0C0C0C"/>
                </a:solidFill>
                <a:latin typeface="Times New Roman"/>
                <a:ea typeface="Times New Roman"/>
                <a:cs typeface="Times New Roman"/>
                <a:sym typeface="Times New Roman"/>
              </a:rPr>
              <a:t>Table : 4</a:t>
            </a:r>
            <a:endParaRPr sz="1800">
              <a:solidFill>
                <a:srgbClr val="0C0C0C"/>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7"/>
          <p:cNvSpPr txBox="1">
            <a:spLocks noGrp="1"/>
          </p:cNvSpPr>
          <p:nvPr>
            <p:ph type="title"/>
          </p:nvPr>
        </p:nvSpPr>
        <p:spPr>
          <a:xfrm>
            <a:off x="502909" y="2739094"/>
            <a:ext cx="8255000" cy="1501829"/>
          </a:xfrm>
          <a:prstGeom prst="rect">
            <a:avLst/>
          </a:prstGeom>
          <a:noFill/>
          <a:ln>
            <a:noFill/>
          </a:ln>
        </p:spPr>
        <p:txBody>
          <a:bodyPr spcFirstLastPara="1" wrap="square" lIns="0" tIns="0" rIns="0" bIns="0" anchor="ctr" anchorCtr="0">
            <a:noAutofit/>
          </a:bodyPr>
          <a:lstStyle/>
          <a:p>
            <a:pPr marL="0" lvl="0" indent="0" algn="ctr" rtl="0">
              <a:lnSpc>
                <a:spcPct val="39393"/>
              </a:lnSpc>
              <a:spcBef>
                <a:spcPts val="0"/>
              </a:spcBef>
              <a:spcAft>
                <a:spcPts val="0"/>
              </a:spcAft>
              <a:buNone/>
            </a:pPr>
            <a:r>
              <a:rPr lang="en-US" sz="6600">
                <a:solidFill>
                  <a:schemeClr val="dk1"/>
                </a:solidFill>
                <a:latin typeface="Times New Roman"/>
                <a:ea typeface="Times New Roman"/>
                <a:cs typeface="Times New Roman"/>
                <a:sym typeface="Times New Roman"/>
              </a:rPr>
              <a:t>THANK YOU</a:t>
            </a:r>
            <a:r>
              <a:rPr lang="en-US" sz="6600" i="1">
                <a:solidFill>
                  <a:schemeClr val="dk1"/>
                </a:solidFill>
              </a:rPr>
              <a:t>…</a:t>
            </a:r>
            <a:br>
              <a:rPr lang="en-US" sz="2400" i="1">
                <a:solidFill>
                  <a:schemeClr val="accent1"/>
                </a:solidFill>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4"/>
          <p:cNvSpPr txBox="1">
            <a:spLocks noGrp="1"/>
          </p:cNvSpPr>
          <p:nvPr>
            <p:ph type="title"/>
          </p:nvPr>
        </p:nvSpPr>
        <p:spPr>
          <a:xfrm>
            <a:off x="236482" y="957591"/>
            <a:ext cx="8658136" cy="5373936"/>
          </a:xfrm>
          <a:prstGeom prst="rect">
            <a:avLst/>
          </a:prstGeom>
          <a:noFill/>
          <a:ln>
            <a:noFill/>
          </a:ln>
        </p:spPr>
        <p:txBody>
          <a:bodyPr spcFirstLastPara="1" wrap="square" lIns="0" tIns="0" rIns="0" bIns="0" anchor="t" anchorCtr="0">
            <a:noAutofit/>
          </a:bodyPr>
          <a:lstStyle/>
          <a:p>
            <a:pPr marL="457200" lvl="0" indent="-457200" algn="l" rtl="0">
              <a:lnSpc>
                <a:spcPct val="118181"/>
              </a:lnSpc>
              <a:spcBef>
                <a:spcPts val="0"/>
              </a:spcBef>
              <a:spcAft>
                <a:spcPts val="0"/>
              </a:spcAft>
              <a:buClr>
                <a:schemeClr val="dk1"/>
              </a:buClr>
              <a:buSzPts val="2200"/>
              <a:buFont typeface="Arial"/>
              <a:buChar char="•"/>
            </a:pPr>
            <a:r>
              <a:rPr lang="en-US" b="1">
                <a:solidFill>
                  <a:schemeClr val="dk1"/>
                </a:solidFill>
                <a:latin typeface="Times New Roman"/>
                <a:ea typeface="Times New Roman"/>
                <a:cs typeface="Times New Roman"/>
                <a:sym typeface="Times New Roman"/>
              </a:rPr>
              <a:t>There are several reasons which allows processes to co-operate:-</a:t>
            </a:r>
            <a:br>
              <a:rPr lang="en-US" b="1">
                <a:solidFill>
                  <a:schemeClr val="dk1"/>
                </a:solidFill>
                <a:latin typeface="Times New Roman"/>
                <a:ea typeface="Times New Roman"/>
                <a:cs typeface="Times New Roman"/>
                <a:sym typeface="Times New Roman"/>
              </a:rPr>
            </a:br>
            <a:br>
              <a:rPr lang="en-US" b="1">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(i) Information sharing</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(ii) Computation speedup</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(iii) Modularity</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(iv) Convenience</a:t>
            </a:r>
            <a:br>
              <a:rPr lang="en-US"/>
            </a:br>
            <a:r>
              <a:rPr lang="en-US"/>
              <a:t> </a:t>
            </a:r>
            <a:br>
              <a:rPr lang="en-US"/>
            </a:br>
            <a:br>
              <a:rPr lang="en-US"/>
            </a:br>
            <a:br>
              <a:rPr lang="en-US">
                <a:solidFill>
                  <a:schemeClr val="dk1"/>
                </a:solidFill>
              </a:rPr>
            </a:br>
            <a:br>
              <a:rPr lang="en-US">
                <a:solidFill>
                  <a:schemeClr val="dk1"/>
                </a:solidFill>
              </a:rPr>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r>
              <a:rPr lang="en-US"/>
              <a:t>    </a:t>
            </a:r>
            <a:endParaRPr/>
          </a:p>
        </p:txBody>
      </p:sp>
      <p:sp>
        <p:nvSpPr>
          <p:cNvPr id="58" name="Google Shape;58;p4"/>
          <p:cNvSpPr txBox="1"/>
          <p:nvPr/>
        </p:nvSpPr>
        <p:spPr>
          <a:xfrm>
            <a:off x="0" y="318655"/>
            <a:ext cx="7803931" cy="720436"/>
          </a:xfrm>
          <a:prstGeom prst="rect">
            <a:avLst/>
          </a:prstGeom>
          <a:noFill/>
          <a:ln>
            <a:noFill/>
          </a:ln>
        </p:spPr>
        <p:txBody>
          <a:bodyPr spcFirstLastPara="1" wrap="square" lIns="0" tIns="0" rIns="0" bIns="0" anchor="t" anchorCtr="0">
            <a:no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Why we need IPC?</a:t>
            </a: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5"/>
          <p:cNvSpPr txBox="1">
            <a:spLocks noGrp="1"/>
          </p:cNvSpPr>
          <p:nvPr>
            <p:ph type="title"/>
          </p:nvPr>
        </p:nvSpPr>
        <p:spPr>
          <a:xfrm>
            <a:off x="319609" y="971446"/>
            <a:ext cx="8381046" cy="5332372"/>
          </a:xfrm>
          <a:prstGeom prst="rect">
            <a:avLst/>
          </a:prstGeom>
          <a:noFill/>
          <a:ln>
            <a:noFill/>
          </a:ln>
        </p:spPr>
        <p:txBody>
          <a:bodyPr spcFirstLastPara="1" wrap="square" lIns="0" tIns="0" rIns="0" bIns="0" anchor="t" anchorCtr="0">
            <a:noAutofit/>
          </a:bodyPr>
          <a:lstStyle/>
          <a:p>
            <a:pPr marL="457200" lvl="0" indent="-457200" algn="l" rtl="0">
              <a:lnSpc>
                <a:spcPct val="108333"/>
              </a:lnSpc>
              <a:spcBef>
                <a:spcPts val="0"/>
              </a:spcBef>
              <a:spcAft>
                <a:spcPts val="0"/>
              </a:spcAft>
              <a:buClr>
                <a:schemeClr val="dk1"/>
              </a:buClr>
              <a:buSzPts val="2000"/>
              <a:buFont typeface="Arial"/>
              <a:buChar char="•"/>
            </a:pPr>
            <a:r>
              <a:rPr lang="en-US" sz="2000" b="1">
                <a:solidFill>
                  <a:schemeClr val="dk1"/>
                </a:solidFill>
                <a:latin typeface="Times New Roman"/>
                <a:ea typeface="Times New Roman"/>
                <a:cs typeface="Times New Roman"/>
                <a:sym typeface="Times New Roman"/>
              </a:rPr>
              <a:t>Race condition </a:t>
            </a:r>
            <a:r>
              <a:rPr lang="en-US" sz="2000">
                <a:solidFill>
                  <a:schemeClr val="dk1"/>
                </a:solidFill>
                <a:latin typeface="Times New Roman"/>
                <a:ea typeface="Times New Roman"/>
                <a:cs typeface="Times New Roman"/>
                <a:sym typeface="Times New Roman"/>
              </a:rPr>
              <a:t>is a situation arise due to concurrent execution of more than one processes which are accessing and manipulating the same shared data and the result of execution depends upon the specific order where the access take place.</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Race condition leads to inconsistency which is totally undesirable.</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Reasons for Race Condition</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1. Exact instruction execution order cannot be predicted</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2. Resource (file, memory, data etc…) sharing.</a:t>
            </a:r>
            <a:br>
              <a:rPr lang="en-US" sz="20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a:solidFill>
                  <a:schemeClr val="dk1"/>
                </a:solidFill>
              </a:rPr>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r>
              <a:rPr lang="en-US"/>
              <a:t>    </a:t>
            </a:r>
            <a:endParaRPr/>
          </a:p>
        </p:txBody>
      </p:sp>
      <p:sp>
        <p:nvSpPr>
          <p:cNvPr id="64" name="Google Shape;64;p5"/>
          <p:cNvSpPr txBox="1"/>
          <p:nvPr/>
        </p:nvSpPr>
        <p:spPr>
          <a:xfrm>
            <a:off x="0" y="318655"/>
            <a:ext cx="7803931" cy="720436"/>
          </a:xfrm>
          <a:prstGeom prst="rect">
            <a:avLst/>
          </a:prstGeom>
          <a:noFill/>
          <a:ln>
            <a:noFill/>
          </a:ln>
        </p:spPr>
        <p:txBody>
          <a:bodyPr spcFirstLastPara="1" wrap="square" lIns="0" tIns="0" rIns="0" bIns="0" anchor="t" anchorCtr="0">
            <a:no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Race condition</a:t>
            </a: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319609" y="971446"/>
            <a:ext cx="8381046" cy="5332372"/>
          </a:xfrm>
          <a:prstGeom prst="rect">
            <a:avLst/>
          </a:prstGeom>
          <a:noFill/>
          <a:ln>
            <a:noFill/>
          </a:ln>
        </p:spPr>
        <p:txBody>
          <a:bodyPr spcFirstLastPara="1" wrap="square" lIns="0" tIns="0" rIns="0" bIns="0" anchor="t" anchorCtr="0">
            <a:noAutofit/>
          </a:bodyPr>
          <a:lstStyle/>
          <a:p>
            <a:pPr marL="457200" lvl="0" indent="-457200" algn="l" rtl="0">
              <a:lnSpc>
                <a:spcPct val="108333"/>
              </a:lnSpc>
              <a:spcBef>
                <a:spcPts val="0"/>
              </a:spcBef>
              <a:spcAft>
                <a:spcPts val="0"/>
              </a:spcAft>
              <a:buClr>
                <a:schemeClr val="dk1"/>
              </a:buClr>
              <a:buSzPts val="2000"/>
              <a:buFont typeface="Arial"/>
              <a:buChar char="•"/>
            </a:pPr>
            <a:br>
              <a:rPr lang="en-US" sz="20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a:solidFill>
                  <a:schemeClr val="dk1"/>
                </a:solidFill>
              </a:rPr>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r>
              <a:rPr lang="en-US"/>
              <a:t>    </a:t>
            </a:r>
            <a:endParaRPr/>
          </a:p>
        </p:txBody>
      </p:sp>
      <p:sp>
        <p:nvSpPr>
          <p:cNvPr id="70" name="Google Shape;70;p6"/>
          <p:cNvSpPr txBox="1"/>
          <p:nvPr/>
        </p:nvSpPr>
        <p:spPr>
          <a:xfrm>
            <a:off x="0" y="346365"/>
            <a:ext cx="7803931" cy="720436"/>
          </a:xfrm>
          <a:prstGeom prst="rect">
            <a:avLst/>
          </a:prstGeom>
          <a:noFill/>
          <a:ln>
            <a:noFill/>
          </a:ln>
        </p:spPr>
        <p:txBody>
          <a:bodyPr spcFirstLastPara="1" wrap="square" lIns="0" tIns="0" rIns="0" bIns="0" anchor="t" anchorCtr="0">
            <a:no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Example of race condition</a:t>
            </a:r>
            <a:endParaRPr sz="2000" b="1" i="0" u="none" strike="noStrike" cap="none">
              <a:solidFill>
                <a:schemeClr val="dk1"/>
              </a:solidFill>
              <a:latin typeface="Arial"/>
              <a:ea typeface="Arial"/>
              <a:cs typeface="Arial"/>
              <a:sym typeface="Arial"/>
            </a:endParaRPr>
          </a:p>
        </p:txBody>
      </p:sp>
      <p:pic>
        <p:nvPicPr>
          <p:cNvPr id="71" name="Google Shape;71;p6" descr="C:\Users\Test\Pictures\Screenshots\Screenshot (120).png"/>
          <p:cNvPicPr preferRelativeResize="0"/>
          <p:nvPr/>
        </p:nvPicPr>
        <p:blipFill rotWithShape="1">
          <a:blip r:embed="rId3">
            <a:alphaModFix/>
          </a:blip>
          <a:srcRect/>
          <a:stretch/>
        </p:blipFill>
        <p:spPr>
          <a:xfrm>
            <a:off x="609600" y="1025236"/>
            <a:ext cx="8285017" cy="51261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319609" y="900545"/>
            <a:ext cx="8381046" cy="5403273"/>
          </a:xfrm>
          <a:prstGeom prst="rect">
            <a:avLst/>
          </a:prstGeom>
          <a:noFill/>
          <a:ln>
            <a:noFill/>
          </a:ln>
        </p:spPr>
        <p:txBody>
          <a:bodyPr spcFirstLastPara="1" wrap="square" lIns="0" tIns="0" rIns="0" bIns="0" anchor="t" anchorCtr="0">
            <a:noAutofit/>
          </a:bodyPr>
          <a:lstStyle/>
          <a:p>
            <a:pPr marL="457200" lvl="0" indent="-457200" algn="l" rtl="0">
              <a:lnSpc>
                <a:spcPct val="108333"/>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Critical section is piece of code which contains some shared code of variable which is accessible by each process concurrently in order to complete execution.</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There must be only one process is allowed at a time in critical section otherwise more than one access may lead to inconsistency.</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In concurrent programming, concurrent accesses to shared resources can lead to unexpected or erroneous behaviour , so part of the program where the shared resource is accessed is protected. This protected section is the critical section or critical region. </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a:solidFill>
                  <a:schemeClr val="dk1"/>
                </a:solidFill>
              </a:rPr>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r>
              <a:rPr lang="en-US"/>
              <a:t>    ghcvhgbn</a:t>
            </a:r>
            <a:endParaRPr/>
          </a:p>
        </p:txBody>
      </p:sp>
      <p:sp>
        <p:nvSpPr>
          <p:cNvPr id="77" name="Google Shape;77;p7"/>
          <p:cNvSpPr txBox="1"/>
          <p:nvPr/>
        </p:nvSpPr>
        <p:spPr>
          <a:xfrm>
            <a:off x="0" y="0"/>
            <a:ext cx="7803931" cy="720436"/>
          </a:xfrm>
          <a:prstGeom prst="rect">
            <a:avLst/>
          </a:prstGeom>
          <a:noFill/>
          <a:ln>
            <a:noFill/>
          </a:ln>
        </p:spPr>
        <p:txBody>
          <a:bodyPr spcFirstLastPara="1" wrap="square" lIns="0" tIns="0" rIns="0" bIns="0" anchor="t" anchorCtr="0">
            <a:no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a:t>
            </a:r>
            <a:endParaRPr/>
          </a:p>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Critical section</a:t>
            </a:r>
            <a:endParaRPr sz="2000" b="1" i="0" u="none" strike="noStrike" cap="none">
              <a:solidFill>
                <a:schemeClr val="dk1"/>
              </a:solidFill>
              <a:latin typeface="Arial"/>
              <a:ea typeface="Arial"/>
              <a:cs typeface="Arial"/>
              <a:sym typeface="Arial"/>
            </a:endParaRPr>
          </a:p>
        </p:txBody>
      </p:sp>
      <p:pic>
        <p:nvPicPr>
          <p:cNvPr id="78" name="Google Shape;78;p7" descr="C:\Users\Test\Desktop\os cap.PNG"/>
          <p:cNvPicPr preferRelativeResize="0"/>
          <p:nvPr/>
        </p:nvPicPr>
        <p:blipFill rotWithShape="1">
          <a:blip r:embed="rId3">
            <a:alphaModFix/>
          </a:blip>
          <a:srcRect/>
          <a:stretch/>
        </p:blipFill>
        <p:spPr>
          <a:xfrm>
            <a:off x="886691" y="4572000"/>
            <a:ext cx="7426036" cy="1440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319609" y="900545"/>
            <a:ext cx="8381046" cy="5403273"/>
          </a:xfrm>
          <a:prstGeom prst="rect">
            <a:avLst/>
          </a:prstGeom>
          <a:noFill/>
          <a:ln>
            <a:noFill/>
          </a:ln>
        </p:spPr>
        <p:txBody>
          <a:bodyPr spcFirstLastPara="1" wrap="square" lIns="0" tIns="0" rIns="0" bIns="0" anchor="t" anchorCtr="0">
            <a:noAutofit/>
          </a:bodyPr>
          <a:lstStyle/>
          <a:p>
            <a:pPr marL="457200" lvl="0" indent="-457200" algn="l" rtl="0">
              <a:lnSpc>
                <a:spcPct val="108333"/>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Process A  have to read variable ‘x’ and process B has to write to the same variable ‘x’ at the same time.</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if A needs to read the updated value of ‘x’, executing Process A and Process B at the same time may not give required results.</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To prevent this, variable ‘x’ is protected by a critical section. </a:t>
            </a:r>
            <a:br>
              <a:rPr lang="en-US">
                <a:solidFill>
                  <a:schemeClr val="dk1"/>
                </a:solidFill>
                <a:latin typeface="Times New Roman"/>
                <a:ea typeface="Times New Roman"/>
                <a:cs typeface="Times New Roman"/>
                <a:sym typeface="Times New Roman"/>
              </a:rPr>
            </a:b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First, B gets the access to the section. Once B finishes writing the value, A gets the access to the critical section and variable ‘x’ can be read.</a:t>
            </a:r>
            <a:br>
              <a:rPr lang="en-US">
                <a:solidFill>
                  <a:schemeClr val="dk1"/>
                </a:solidFill>
                <a:latin typeface="Times New Roman"/>
                <a:ea typeface="Times New Roman"/>
                <a:cs typeface="Times New Roman"/>
                <a:sym typeface="Times New Roman"/>
              </a:rPr>
            </a:br>
            <a:br>
              <a:rPr lang="en-US"/>
            </a:br>
            <a:br>
              <a:rPr lang="en-US"/>
            </a:br>
            <a:br>
              <a:rPr lang="en-US"/>
            </a:br>
            <a:br>
              <a:rPr lang="en-US"/>
            </a:br>
            <a:br>
              <a:rPr lang="en-US"/>
            </a:br>
            <a:br>
              <a:rPr lang="en-US"/>
            </a:br>
            <a:br>
              <a:rPr lang="en-US"/>
            </a:br>
            <a:br>
              <a:rPr lang="en-US"/>
            </a:br>
            <a:br>
              <a:rPr lang="en-US"/>
            </a:br>
            <a:br>
              <a:rPr lang="en-US"/>
            </a:br>
            <a:r>
              <a:rPr lang="en-US"/>
              <a:t>    ghcvhgbn</a:t>
            </a:r>
            <a:endParaRPr/>
          </a:p>
        </p:txBody>
      </p:sp>
      <p:sp>
        <p:nvSpPr>
          <p:cNvPr id="84" name="Google Shape;84;p8"/>
          <p:cNvSpPr txBox="1"/>
          <p:nvPr/>
        </p:nvSpPr>
        <p:spPr>
          <a:xfrm>
            <a:off x="0" y="0"/>
            <a:ext cx="7803931" cy="720436"/>
          </a:xfrm>
          <a:prstGeom prst="rect">
            <a:avLst/>
          </a:prstGeom>
          <a:noFill/>
          <a:ln>
            <a:noFill/>
          </a:ln>
        </p:spPr>
        <p:txBody>
          <a:bodyPr spcFirstLastPara="1" wrap="square" lIns="0" tIns="0" rIns="0" bIns="0" anchor="t" anchorCtr="0">
            <a:no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a:t>
            </a:r>
            <a:endParaRPr/>
          </a:p>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Need of critical section</a:t>
            </a:r>
            <a:endParaRPr sz="2000" b="1" i="0" u="none" strike="noStrike" cap="none">
              <a:solidFill>
                <a:schemeClr val="dk1"/>
              </a:solidFill>
              <a:latin typeface="Arial"/>
              <a:ea typeface="Arial"/>
              <a:cs typeface="Arial"/>
              <a:sym typeface="Arial"/>
            </a:endParaRPr>
          </a:p>
        </p:txBody>
      </p:sp>
      <p:pic>
        <p:nvPicPr>
          <p:cNvPr id="85" name="Google Shape;85;p8" descr="os-1.PNG"/>
          <p:cNvPicPr preferRelativeResize="0"/>
          <p:nvPr/>
        </p:nvPicPr>
        <p:blipFill rotWithShape="1">
          <a:blip r:embed="rId3">
            <a:alphaModFix/>
          </a:blip>
          <a:srcRect/>
          <a:stretch/>
        </p:blipFill>
        <p:spPr>
          <a:xfrm>
            <a:off x="796264" y="1669801"/>
            <a:ext cx="3651046" cy="1495634"/>
          </a:xfrm>
          <a:prstGeom prst="rect">
            <a:avLst/>
          </a:prstGeom>
          <a:noFill/>
          <a:ln>
            <a:noFill/>
          </a:ln>
        </p:spPr>
      </p:pic>
      <p:pic>
        <p:nvPicPr>
          <p:cNvPr id="86" name="Google Shape;86;p8" descr="os-2.PNG"/>
          <p:cNvPicPr preferRelativeResize="0"/>
          <p:nvPr/>
        </p:nvPicPr>
        <p:blipFill rotWithShape="1">
          <a:blip r:embed="rId4">
            <a:alphaModFix/>
          </a:blip>
          <a:srcRect/>
          <a:stretch/>
        </p:blipFill>
        <p:spPr>
          <a:xfrm>
            <a:off x="4668982" y="1566750"/>
            <a:ext cx="3713017" cy="15908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9"/>
          <p:cNvSpPr txBox="1">
            <a:spLocks noGrp="1"/>
          </p:cNvSpPr>
          <p:nvPr>
            <p:ph type="title"/>
          </p:nvPr>
        </p:nvSpPr>
        <p:spPr>
          <a:xfrm>
            <a:off x="319609" y="900545"/>
            <a:ext cx="8381046" cy="5403273"/>
          </a:xfrm>
          <a:prstGeom prst="rect">
            <a:avLst/>
          </a:prstGeom>
          <a:noFill/>
          <a:ln>
            <a:noFill/>
          </a:ln>
        </p:spPr>
        <p:txBody>
          <a:bodyPr spcFirstLastPara="1" wrap="square" lIns="0" tIns="0" rIns="0" bIns="0" anchor="t" anchorCtr="0">
            <a:noAutofit/>
          </a:bodyPr>
          <a:lstStyle/>
          <a:p>
            <a:pPr marL="457200" lvl="0" indent="-457200" algn="l" rtl="0">
              <a:lnSpc>
                <a:spcPct val="118181"/>
              </a:lnSpc>
              <a:spcBef>
                <a:spcPts val="0"/>
              </a:spcBef>
              <a:spcAft>
                <a:spcPts val="0"/>
              </a:spcAft>
              <a:buClr>
                <a:schemeClr val="dk1"/>
              </a:buClr>
              <a:buSzPts val="2200"/>
              <a:buFont typeface="Arial"/>
              <a:buChar char="•"/>
            </a:pPr>
            <a:r>
              <a:rPr lang="en-US">
                <a:solidFill>
                  <a:schemeClr val="dk1"/>
                </a:solidFill>
                <a:latin typeface="Times New Roman"/>
                <a:ea typeface="Times New Roman"/>
                <a:cs typeface="Times New Roman"/>
                <a:sym typeface="Times New Roman"/>
              </a:rPr>
              <a:t>Brute-Force approach by using locking mechanism</a:t>
            </a:r>
            <a:br>
              <a:rPr lang="en-US">
                <a:solidFill>
                  <a:schemeClr val="dk1"/>
                </a:solidFill>
                <a:latin typeface="Times New Roman"/>
                <a:ea typeface="Times New Roman"/>
                <a:cs typeface="Times New Roman"/>
                <a:sym typeface="Times New Roman"/>
              </a:rPr>
            </a:br>
            <a:br>
              <a:rPr lang="en-US"/>
            </a:br>
            <a:br>
              <a:rPr lang="en-US"/>
            </a:br>
            <a:br>
              <a:rPr lang="en-US"/>
            </a:br>
            <a:br>
              <a:rPr lang="en-US"/>
            </a:br>
            <a:br>
              <a:rPr lang="en-US"/>
            </a:br>
            <a:br>
              <a:rPr lang="en-US"/>
            </a:br>
            <a:br>
              <a:rPr lang="en-US"/>
            </a:br>
            <a:br>
              <a:rPr lang="en-US"/>
            </a:br>
            <a:br>
              <a:rPr lang="en-US"/>
            </a:br>
            <a:br>
              <a:rPr lang="en-US"/>
            </a:br>
            <a:endParaRPr/>
          </a:p>
        </p:txBody>
      </p:sp>
      <p:sp>
        <p:nvSpPr>
          <p:cNvPr id="92" name="Google Shape;92;p9"/>
          <p:cNvSpPr txBox="1"/>
          <p:nvPr/>
        </p:nvSpPr>
        <p:spPr>
          <a:xfrm>
            <a:off x="0" y="0"/>
            <a:ext cx="7803931" cy="720436"/>
          </a:xfrm>
          <a:prstGeom prst="rect">
            <a:avLst/>
          </a:prstGeom>
          <a:noFill/>
          <a:ln>
            <a:noFill/>
          </a:ln>
        </p:spPr>
        <p:txBody>
          <a:bodyPr spcFirstLastPara="1" wrap="square" lIns="0" tIns="0" rIns="0" bIns="0" anchor="t" anchorCtr="0">
            <a:noAutofit/>
          </a:bodyPr>
          <a:lstStyle/>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a:t>
            </a:r>
            <a:endParaRPr/>
          </a:p>
          <a:p>
            <a:pPr marL="0" marR="0" lvl="0" indent="0" algn="l" rtl="0">
              <a:lnSpc>
                <a:spcPct val="108333"/>
              </a:lnSpc>
              <a:spcBef>
                <a:spcPts val="0"/>
              </a:spcBef>
              <a:spcAft>
                <a:spcPts val="0"/>
              </a:spcAft>
              <a:buNone/>
            </a:pPr>
            <a:r>
              <a:rPr lang="en-US" sz="2400" b="1" i="0" u="none" strike="noStrike" cap="small">
                <a:solidFill>
                  <a:schemeClr val="dk2"/>
                </a:solidFill>
                <a:latin typeface="Century Schoolbook"/>
                <a:ea typeface="Century Schoolbook"/>
                <a:cs typeface="Century Schoolbook"/>
                <a:sym typeface="Century Schoolbook"/>
              </a:rPr>
              <a:t>   Solution to critical section</a:t>
            </a:r>
            <a:endParaRPr sz="2000" b="1" i="0" u="none" strike="noStrike" cap="none">
              <a:solidFill>
                <a:schemeClr val="dk1"/>
              </a:solidFill>
              <a:latin typeface="Arial"/>
              <a:ea typeface="Arial"/>
              <a:cs typeface="Arial"/>
              <a:sym typeface="Arial"/>
            </a:endParaRPr>
          </a:p>
        </p:txBody>
      </p:sp>
      <p:pic>
        <p:nvPicPr>
          <p:cNvPr id="93" name="Google Shape;93;p9" descr="oos-3.PNG"/>
          <p:cNvPicPr preferRelativeResize="0"/>
          <p:nvPr/>
        </p:nvPicPr>
        <p:blipFill rotWithShape="1">
          <a:blip r:embed="rId3">
            <a:alphaModFix/>
          </a:blip>
          <a:srcRect/>
          <a:stretch/>
        </p:blipFill>
        <p:spPr>
          <a:xfrm>
            <a:off x="1233055" y="1402026"/>
            <a:ext cx="6871854" cy="4500010"/>
          </a:xfrm>
          <a:prstGeom prst="rect">
            <a:avLst/>
          </a:prstGeom>
          <a:noFill/>
          <a:ln>
            <a:noFill/>
          </a:ln>
        </p:spPr>
      </p:pic>
    </p:spTree>
  </p:cSld>
  <p:clrMapOvr>
    <a:masterClrMapping/>
  </p:clrMapOvr>
</p:sld>
</file>

<file path=ppt/theme/theme1.xml><?xml version="1.0" encoding="utf-8"?>
<a:theme xmlns:a="http://schemas.openxmlformats.org/drawingml/2006/main" name="revised_IR_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3510</Words>
  <Application>Microsoft Office PowerPoint</Application>
  <PresentationFormat>On-screen Show (4:3)</PresentationFormat>
  <Paragraphs>210</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Times New Roman</vt:lpstr>
      <vt:lpstr>Century Schoolbook</vt:lpstr>
      <vt:lpstr>Arial</vt:lpstr>
      <vt:lpstr>revised_IR_template</vt:lpstr>
      <vt:lpstr>Prepared  By : Atul kumar &amp; Umang Panchal   </vt:lpstr>
      <vt:lpstr>             </vt:lpstr>
      <vt:lpstr>IPC refers to a mechanism which allows communication between two or more processes to perform their actions simultaneously.  Processes that are executing concurrently in a program are of two types-   (i) Independent Processes:-These are those processes which does     not dependent on execution of other process in same program. Independent processes don’t share data with another process.    (ii) Co-operating Processes:- These are the processes which can affect or get affected by other processes during execution. Co-operating processes can share data with another processes in simultaneous execution.                          </vt:lpstr>
      <vt:lpstr>There are several reasons which allows processes to co-operate:-  (i) Information sharing  (ii) Computation speedup  (iii) Modularity  (iv) Convenience                       </vt:lpstr>
      <vt:lpstr>Race condition is a situation arise due to concurrent execution of more than one processes which are accessing and manipulating the same shared data and the result of execution depends upon the specific order where the access take place.  Race condition leads to inconsistency which is totally undesirable.  Reasons for Race Condition 1. Exact instruction execution order cannot be predicted 2. Resource (file, memory, data etc…) sharing.                         </vt:lpstr>
      <vt:lpstr>                         </vt:lpstr>
      <vt:lpstr>Critical section is piece of code which contains some shared code of variable which is accessible by each process concurrently in order to complete execution.  There must be only one process is allowed at a time in critical section otherwise more than one access may lead to inconsistency.  In concurrent programming, concurrent accesses to shared resources can lead to unexpected or erroneous behaviour , so part of the program where the shared resource is accessed is protected. This protected section is the critical section or critical region.                           ghcvhgbn</vt:lpstr>
      <vt:lpstr>Process A  have to read variable ‘x’ and process B has to write to the same variable ‘x’ at the same time.       if A needs to read the updated value of ‘x’, executing Process A and Process B at the same time may not give required results.  To prevent this, variable ‘x’ is protected by a critical section.   First, B gets the access to the section. Once B finishes writing the value, A gets the access to the critical section and variable ‘x’ can be read.               ghcvhgbn</vt:lpstr>
      <vt:lpstr>Brute-Force approach by using locking mechanism           </vt:lpstr>
      <vt:lpstr>(i) Mutual Exclusion      Out of a group of cooperating processes, only one process can be in its      critical section at a given point of time.  (ii) Progress     If no process is in its critical section, and if one or more threads want to    execute their critical section then any one of these threads must be allowed to get into its critical section.  (iii) Bounded Waiting     After a process makes a request for getting into its critical section, there is a limit for how many other processes can get into their critical section, before this process's request is granted. So after the limit is reached, system must grant the process permission to get into its critical section.            </vt:lpstr>
      <vt:lpstr>  There are some mechanisms have been introduced for synchronization problem which are as follows-                      (i) Hardware solution            (ii) Software solution           (iii) Strict alteration             </vt:lpstr>
      <vt:lpstr>   Hardware Approach to synchronization problem:-                    (i) Exclusive access to memory location always assumed                         (ii) Test-and-Set: special machine-level instruction               (iii) Swap: atomically swaps contents of two words       Test-and-Set Instruction            (i) hardware assistance for process synchronization .          (ii) a special hardware instruction that does two operations atomically .               i.e., both operations are executed or neither is                      (a) sets the result to current value                          (b) changes current value to true                                    (c) when describing machine language (CPU) operations, the verb 'set'           means 'set to true' .                                               </vt:lpstr>
      <vt:lpstr>Test-and-Set Instruction (Contd….)                                                           </vt:lpstr>
      <vt:lpstr> Hardware Approach to synchronization problem(Peterson’s Solution):-       . It is a two process solution.       . We must assume that LOAD and STORE instructions are atomic and   can not be interrupted in between.       . The two processes will share two variables                         (i) int turn :- is used to indicate that whose turn is there to enter in     critical section.                      (ii)   Boolean flag[2]:- is used to indicate whether a process is ready to enter in    critical section the flag[i] = true {means Pi is ready}    Algorithm:-                                                             </vt:lpstr>
      <vt:lpstr> Hardware Approach to synchronization problem(Peterson’s Solution):-                                                          </vt:lpstr>
      <vt:lpstr> Analysis:-     (i) Mutual Exclusion is assured as only one process can access the critical section at any time.      (ii) Progress is also assured, as a process outside the critical section does not block other processes from entering the critical section.     (iii) Bounded Waiting is preserved as every process gets a fair chance.   Disadvantages:-     (i) It involves Busy waiting.      (ii) It is limited to 2 processes.                                                                   </vt:lpstr>
      <vt:lpstr>Strict Alteration:-  .Turn Variable or Strict Alternation Approach is the software mechanism   implemented at user mode. It is a busy waiting solution which can be implemented only for two processes. In this approach, A turn variable is used which is actually a lock.    .This approach can only be used for only two processes. In general, let the two processes be Pi and Pj. They share a variable called turn variable. The pseudo code of the program can be given as following.              Process(i)                                                        Process(j)                                                            </vt:lpstr>
      <vt:lpstr>It is multi-process synchronization problem. It is also known as bounded buffer problem. This problem describes two processes producer and consumer, who share common, fixed size buffer. • Producer process will Produce some data item and put it into buffer. • Consumer process will consume this data item (remove it from the buffer). Condition for inconsistency:-  a) Producer must not try to produce any data item to buffer if buffer size is full. b) Consumer must not try to consume any data item if buffer is empty.  Solution for Producer:- a) Producer either go to sleep or discard data if the buffer is full. b) Once the consumer removes an item from the buffer, it notifies  the producer to put the data into buffer. (by using some synchronization tool)                                                             </vt:lpstr>
      <vt:lpstr> Solution for Consumer:- a) Consumer can go to sleep if the buffer is empty. b) Once the producer puts data into buffer, it notifies the consumer to remove (use) data item from buffer. (By using some synchronization tool)                                                              </vt:lpstr>
      <vt:lpstr>Semaphores are integer variables that are used to solve the critical section problem by using two atomic operations, wait() and signal() that are used for process synchronization. The definitions of wait() and signal() are as follows −  Wait:-The wait operation decrements the value of its argument S, if it is positive. If S is negative or zero, then no operation is performed.                                 wait(S)                                 {                                  while (S&lt;=0);                                   S--;                                 }   Signal:- The signal operation increments the value of its argument S.                              signal(S)                              { S++;                                }                                                              </vt:lpstr>
      <vt:lpstr>Types of Semaphores:- There are two main types of semaphores i.e. counting semaphores and binary semaphores. these are given as follows:  Counting Semaphores:- These are integer value semaphores and have an unrestricted value domain. These semaphores are used to coordinate the resource access, where the semaphore count is the number of available resources. If the resources are added, semaphore count automatically  incremented and if the resources are removed, the count is decremented.  Binary Semaphores:- The binary semaphores are like counting semaphores but their value is restricted to 0 and 1. The wait operation only works when the semaphore is 1 and the signal operation succeeds when semaphore is 0. It is sometimes easier to implement binary semaphores than counting semaphores.                                                                                         </vt:lpstr>
      <vt:lpstr>PowerPoint Presentation</vt:lpstr>
      <vt:lpstr>     </vt:lpstr>
      <vt:lpstr>PowerPoint Presentation</vt:lpstr>
      <vt:lpstr>PowerPoint Presentation</vt:lpstr>
      <vt:lpstr>PowerPoint Presentation</vt:lpstr>
      <vt:lpstr>  </vt:lpstr>
      <vt:lpstr>PowerPoint Presentation</vt:lpstr>
      <vt:lpstr>PowerPoint Presentation</vt:lpstr>
      <vt:lpstr>  </vt:lpstr>
      <vt:lpstr>   </vt:lpstr>
      <vt:lpstr>   </vt:lpstr>
      <vt:lpstr>   </vt:lpstr>
      <vt:lpstr>   </vt:lpstr>
      <vt:lpstr>   </vt:lpstr>
      <vt:lpstr>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Prepared  By : Atul kumar &amp; Umang Panchal   </dc:title>
  <dc:creator>CREILLY</dc:creator>
  <cp:lastModifiedBy>raj chovatiya</cp:lastModifiedBy>
  <cp:revision>3</cp:revision>
  <dcterms:created xsi:type="dcterms:W3CDTF">2005-11-08T16:47:42Z</dcterms:created>
  <dcterms:modified xsi:type="dcterms:W3CDTF">2022-03-31T12:13:07Z</dcterms:modified>
</cp:coreProperties>
</file>