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5"/>
  </p:notesMasterIdLst>
  <p:sldIdLst>
    <p:sldId id="256" r:id="rId2"/>
    <p:sldId id="257" r:id="rId3"/>
    <p:sldId id="351" r:id="rId4"/>
    <p:sldId id="352" r:id="rId5"/>
    <p:sldId id="353" r:id="rId6"/>
    <p:sldId id="347" r:id="rId7"/>
    <p:sldId id="354" r:id="rId8"/>
    <p:sldId id="349" r:id="rId9"/>
    <p:sldId id="355" r:id="rId10"/>
    <p:sldId id="356" r:id="rId11"/>
    <p:sldId id="357" r:id="rId12"/>
    <p:sldId id="359" r:id="rId13"/>
    <p:sldId id="363" r:id="rId14"/>
    <p:sldId id="362" r:id="rId15"/>
    <p:sldId id="364" r:id="rId16"/>
    <p:sldId id="365" r:id="rId17"/>
    <p:sldId id="366" r:id="rId18"/>
    <p:sldId id="367" r:id="rId19"/>
    <p:sldId id="368" r:id="rId20"/>
    <p:sldId id="350" r:id="rId21"/>
    <p:sldId id="360" r:id="rId22"/>
    <p:sldId id="361" r:id="rId23"/>
    <p:sldId id="346"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Vidaloka"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1BA3D0-63C8-45AD-B436-655FF4D67EE1}">
  <a:tblStyle styleId="{291BA3D0-63C8-45AD-B436-655FF4D67E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0"/>
        <p:cNvGrpSpPr/>
        <p:nvPr/>
      </p:nvGrpSpPr>
      <p:grpSpPr>
        <a:xfrm>
          <a:off x="0" y="0"/>
          <a:ext cx="0" cy="0"/>
          <a:chOff x="0" y="0"/>
          <a:chExt cx="0" cy="0"/>
        </a:xfrm>
      </p:grpSpPr>
      <p:sp>
        <p:nvSpPr>
          <p:cNvPr id="9571" name="Google Shape;9571;gcc7554a049_0_16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2" name="Google Shape;9572;gcc7554a049_0_16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744636"/>
            <a:ext cx="7064100" cy="9354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Prepwise</a:t>
            </a:r>
            <a:endParaRPr dirty="0"/>
          </a:p>
        </p:txBody>
      </p:sp>
      <p:sp>
        <p:nvSpPr>
          <p:cNvPr id="483" name="Google Shape;483;p59"/>
          <p:cNvSpPr txBox="1">
            <a:spLocks noGrp="1"/>
          </p:cNvSpPr>
          <p:nvPr>
            <p:ph type="subTitle" idx="1"/>
          </p:nvPr>
        </p:nvSpPr>
        <p:spPr>
          <a:xfrm>
            <a:off x="5434360" y="2701368"/>
            <a:ext cx="2595397" cy="1611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By:</a:t>
            </a:r>
          </a:p>
          <a:p>
            <a:pPr marL="0" lvl="0" indent="0" algn="r" rtl="0">
              <a:spcBef>
                <a:spcPts val="0"/>
              </a:spcBef>
              <a:spcAft>
                <a:spcPts val="0"/>
              </a:spcAft>
              <a:buClr>
                <a:schemeClr val="dk1"/>
              </a:buClr>
              <a:buSzPts val="1100"/>
              <a:buFont typeface="Arial"/>
              <a:buNone/>
            </a:pPr>
            <a:r>
              <a:rPr lang="en-IN" dirty="0"/>
              <a:t>Tushar Vimalbhai Patel</a:t>
            </a:r>
          </a:p>
          <a:p>
            <a:pPr marL="0" lvl="0" indent="0" algn="r" rtl="0">
              <a:spcBef>
                <a:spcPts val="0"/>
              </a:spcBef>
              <a:spcAft>
                <a:spcPts val="0"/>
              </a:spcAft>
              <a:buClr>
                <a:schemeClr val="dk1"/>
              </a:buClr>
              <a:buSzPts val="1100"/>
              <a:buFont typeface="Arial"/>
              <a:buNone/>
            </a:pPr>
            <a:r>
              <a:rPr lang="en-IN" dirty="0"/>
              <a:t>Het Parikh</a:t>
            </a:r>
          </a:p>
          <a:p>
            <a:pPr marL="0" lvl="0" indent="0" algn="r" rtl="0">
              <a:spcBef>
                <a:spcPts val="0"/>
              </a:spcBef>
              <a:spcAft>
                <a:spcPts val="0"/>
              </a:spcAft>
              <a:buClr>
                <a:schemeClr val="dk1"/>
              </a:buClr>
              <a:buSzPts val="1100"/>
              <a:buFont typeface="Arial"/>
              <a:buNone/>
            </a:pPr>
            <a:r>
              <a:rPr lang="en-IN" dirty="0"/>
              <a:t>Hemin Patel</a:t>
            </a:r>
          </a:p>
          <a:p>
            <a:pPr marL="0" lvl="0" indent="0" algn="r" rtl="0">
              <a:spcBef>
                <a:spcPts val="0"/>
              </a:spcBef>
              <a:spcAft>
                <a:spcPts val="0"/>
              </a:spcAft>
              <a:buClr>
                <a:schemeClr val="dk1"/>
              </a:buClr>
              <a:buSzPts val="1100"/>
              <a:buFont typeface="Arial"/>
              <a:buNone/>
            </a:pPr>
            <a:r>
              <a:rPr lang="en-IN" dirty="0"/>
              <a:t>Meet Patel</a:t>
            </a:r>
            <a:endParaRPr dirty="0"/>
          </a:p>
        </p:txBody>
      </p:sp>
      <p:sp>
        <p:nvSpPr>
          <p:cNvPr id="3" name="TextBox 2">
            <a:extLst>
              <a:ext uri="{FF2B5EF4-FFF2-40B4-BE49-F238E27FC236}">
                <a16:creationId xmlns:a16="http://schemas.microsoft.com/office/drawing/2014/main" id="{F97E9E2A-B96A-ABE2-2E19-B83DF1472F02}"/>
              </a:ext>
            </a:extLst>
          </p:cNvPr>
          <p:cNvSpPr txBox="1"/>
          <p:nvPr/>
        </p:nvSpPr>
        <p:spPr>
          <a:xfrm>
            <a:off x="853068" y="2883984"/>
            <a:ext cx="3295185" cy="830997"/>
          </a:xfrm>
          <a:prstGeom prst="rect">
            <a:avLst/>
          </a:prstGeom>
          <a:noFill/>
        </p:spPr>
        <p:txBody>
          <a:bodyPr wrap="square">
            <a:spAutoFit/>
          </a:bodyPr>
          <a:lstStyle/>
          <a:p>
            <a:pPr marL="158750" lvl="0" algn="l" rtl="0">
              <a:spcBef>
                <a:spcPts val="1200"/>
              </a:spcBef>
              <a:spcAft>
                <a:spcPts val="0"/>
              </a:spcAft>
              <a:buSzPts val="1100"/>
            </a:pPr>
            <a:r>
              <a:rPr lang="en-US" sz="2400" dirty="0">
                <a:solidFill>
                  <a:schemeClr val="dk1"/>
                </a:solidFill>
                <a:latin typeface="Montserrat" panose="00000500000000000000" pitchFamily="2" charset="0"/>
              </a:rPr>
              <a:t>A GRE Preparation Platform</a:t>
            </a:r>
            <a:endParaRPr lang="en-IN" sz="2400" dirty="0">
              <a:latin typeface="Montserrat"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test&#10;&#10;Description automatically generated">
            <a:extLst>
              <a:ext uri="{FF2B5EF4-FFF2-40B4-BE49-F238E27FC236}">
                <a16:creationId xmlns:a16="http://schemas.microsoft.com/office/drawing/2014/main" id="{894C3566-AD9A-7C3C-0E06-970EBE30F6A5}"/>
              </a:ext>
            </a:extLst>
          </p:cNvPr>
          <p:cNvPicPr>
            <a:picLocks noChangeAspect="1"/>
          </p:cNvPicPr>
          <p:nvPr/>
        </p:nvPicPr>
        <p:blipFill>
          <a:blip r:embed="rId2"/>
          <a:stretch>
            <a:fillRect/>
          </a:stretch>
        </p:blipFill>
        <p:spPr>
          <a:xfrm>
            <a:off x="74340" y="234315"/>
            <a:ext cx="9010187" cy="4674870"/>
          </a:xfrm>
          <a:prstGeom prst="rect">
            <a:avLst/>
          </a:prstGeom>
        </p:spPr>
      </p:pic>
    </p:spTree>
    <p:extLst>
      <p:ext uri="{BB962C8B-B14F-4D97-AF65-F5344CB8AC3E}">
        <p14:creationId xmlns:p14="http://schemas.microsoft.com/office/powerpoint/2010/main" val="20897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7689B-F271-111B-4985-2E6C37A9C911}"/>
              </a:ext>
            </a:extLst>
          </p:cNvPr>
          <p:cNvPicPr>
            <a:picLocks noChangeAspect="1"/>
          </p:cNvPicPr>
          <p:nvPr/>
        </p:nvPicPr>
        <p:blipFill>
          <a:blip r:embed="rId2"/>
          <a:stretch>
            <a:fillRect/>
          </a:stretch>
        </p:blipFill>
        <p:spPr>
          <a:xfrm>
            <a:off x="898891" y="285749"/>
            <a:ext cx="7346218" cy="4572001"/>
          </a:xfrm>
          <a:prstGeom prst="rect">
            <a:avLst/>
          </a:prstGeom>
        </p:spPr>
      </p:pic>
    </p:spTree>
    <p:extLst>
      <p:ext uri="{BB962C8B-B14F-4D97-AF65-F5344CB8AC3E}">
        <p14:creationId xmlns:p14="http://schemas.microsoft.com/office/powerpoint/2010/main" val="240441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34C3E4A3-D756-6313-41C1-3DA492AB74D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B64399B-2224-571E-260B-8BB98CF6236D}"/>
              </a:ext>
            </a:extLst>
          </p:cNvPr>
          <p:cNvPicPr>
            <a:picLocks noChangeAspect="1"/>
          </p:cNvPicPr>
          <p:nvPr/>
        </p:nvPicPr>
        <p:blipFill>
          <a:blip r:embed="rId2"/>
          <a:stretch>
            <a:fillRect/>
          </a:stretch>
        </p:blipFill>
        <p:spPr>
          <a:xfrm>
            <a:off x="0" y="250031"/>
            <a:ext cx="9144000" cy="4643438"/>
          </a:xfrm>
          <a:prstGeom prst="rect">
            <a:avLst/>
          </a:prstGeom>
        </p:spPr>
      </p:pic>
    </p:spTree>
    <p:extLst>
      <p:ext uri="{BB962C8B-B14F-4D97-AF65-F5344CB8AC3E}">
        <p14:creationId xmlns:p14="http://schemas.microsoft.com/office/powerpoint/2010/main" val="116985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89A8D-EB97-800B-74B1-40FA36F6AFDC}"/>
              </a:ext>
            </a:extLst>
          </p:cNvPr>
          <p:cNvPicPr>
            <a:picLocks noChangeAspect="1"/>
          </p:cNvPicPr>
          <p:nvPr/>
        </p:nvPicPr>
        <p:blipFill>
          <a:blip r:embed="rId2"/>
          <a:stretch>
            <a:fillRect/>
          </a:stretch>
        </p:blipFill>
        <p:spPr>
          <a:xfrm>
            <a:off x="0" y="246459"/>
            <a:ext cx="9144000" cy="4650581"/>
          </a:xfrm>
          <a:prstGeom prst="rect">
            <a:avLst/>
          </a:prstGeom>
        </p:spPr>
      </p:pic>
    </p:spTree>
    <p:extLst>
      <p:ext uri="{BB962C8B-B14F-4D97-AF65-F5344CB8AC3E}">
        <p14:creationId xmlns:p14="http://schemas.microsoft.com/office/powerpoint/2010/main" val="312601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3715B-2C0C-7CA9-B897-BBC6027D99EE}"/>
              </a:ext>
            </a:extLst>
          </p:cNvPr>
          <p:cNvPicPr>
            <a:picLocks noChangeAspect="1"/>
          </p:cNvPicPr>
          <p:nvPr/>
        </p:nvPicPr>
        <p:blipFill>
          <a:blip r:embed="rId2"/>
          <a:stretch>
            <a:fillRect/>
          </a:stretch>
        </p:blipFill>
        <p:spPr>
          <a:xfrm>
            <a:off x="0" y="310753"/>
            <a:ext cx="9144000" cy="4521994"/>
          </a:xfrm>
          <a:prstGeom prst="rect">
            <a:avLst/>
          </a:prstGeom>
        </p:spPr>
      </p:pic>
    </p:spTree>
    <p:extLst>
      <p:ext uri="{BB962C8B-B14F-4D97-AF65-F5344CB8AC3E}">
        <p14:creationId xmlns:p14="http://schemas.microsoft.com/office/powerpoint/2010/main" val="80952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62BFB-08A0-67BC-2C7A-1821046B077D}"/>
              </a:ext>
            </a:extLst>
          </p:cNvPr>
          <p:cNvPicPr>
            <a:picLocks noChangeAspect="1"/>
          </p:cNvPicPr>
          <p:nvPr/>
        </p:nvPicPr>
        <p:blipFill>
          <a:blip r:embed="rId2"/>
          <a:stretch>
            <a:fillRect/>
          </a:stretch>
        </p:blipFill>
        <p:spPr>
          <a:xfrm>
            <a:off x="0" y="1468040"/>
            <a:ext cx="9144000" cy="2207419"/>
          </a:xfrm>
          <a:prstGeom prst="rect">
            <a:avLst/>
          </a:prstGeom>
        </p:spPr>
      </p:pic>
    </p:spTree>
    <p:extLst>
      <p:ext uri="{BB962C8B-B14F-4D97-AF65-F5344CB8AC3E}">
        <p14:creationId xmlns:p14="http://schemas.microsoft.com/office/powerpoint/2010/main" val="41662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B42A94-C52F-738E-70EA-FFA89FBB86AD}"/>
              </a:ext>
            </a:extLst>
          </p:cNvPr>
          <p:cNvPicPr>
            <a:picLocks noChangeAspect="1"/>
          </p:cNvPicPr>
          <p:nvPr/>
        </p:nvPicPr>
        <p:blipFill>
          <a:blip r:embed="rId2"/>
          <a:stretch>
            <a:fillRect/>
          </a:stretch>
        </p:blipFill>
        <p:spPr>
          <a:xfrm>
            <a:off x="0" y="314325"/>
            <a:ext cx="9144000" cy="4514850"/>
          </a:xfrm>
          <a:prstGeom prst="rect">
            <a:avLst/>
          </a:prstGeom>
        </p:spPr>
      </p:pic>
    </p:spTree>
    <p:extLst>
      <p:ext uri="{BB962C8B-B14F-4D97-AF65-F5344CB8AC3E}">
        <p14:creationId xmlns:p14="http://schemas.microsoft.com/office/powerpoint/2010/main" val="24499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338BEE-E43A-6073-FCB3-4EF8A64B917C}"/>
              </a:ext>
            </a:extLst>
          </p:cNvPr>
          <p:cNvPicPr>
            <a:picLocks noChangeAspect="1"/>
          </p:cNvPicPr>
          <p:nvPr/>
        </p:nvPicPr>
        <p:blipFill>
          <a:blip r:embed="rId2"/>
          <a:stretch>
            <a:fillRect/>
          </a:stretch>
        </p:blipFill>
        <p:spPr>
          <a:xfrm>
            <a:off x="0" y="964406"/>
            <a:ext cx="9144000" cy="3214688"/>
          </a:xfrm>
          <a:prstGeom prst="rect">
            <a:avLst/>
          </a:prstGeom>
        </p:spPr>
      </p:pic>
    </p:spTree>
    <p:extLst>
      <p:ext uri="{BB962C8B-B14F-4D97-AF65-F5344CB8AC3E}">
        <p14:creationId xmlns:p14="http://schemas.microsoft.com/office/powerpoint/2010/main" val="365595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B35564-18E5-1235-D32C-18CCDD765B74}"/>
              </a:ext>
            </a:extLst>
          </p:cNvPr>
          <p:cNvPicPr>
            <a:picLocks noChangeAspect="1"/>
          </p:cNvPicPr>
          <p:nvPr/>
        </p:nvPicPr>
        <p:blipFill>
          <a:blip r:embed="rId2"/>
          <a:stretch>
            <a:fillRect/>
          </a:stretch>
        </p:blipFill>
        <p:spPr>
          <a:xfrm>
            <a:off x="0" y="221456"/>
            <a:ext cx="9144000" cy="4700588"/>
          </a:xfrm>
          <a:prstGeom prst="rect">
            <a:avLst/>
          </a:prstGeom>
        </p:spPr>
      </p:pic>
    </p:spTree>
    <p:extLst>
      <p:ext uri="{BB962C8B-B14F-4D97-AF65-F5344CB8AC3E}">
        <p14:creationId xmlns:p14="http://schemas.microsoft.com/office/powerpoint/2010/main" val="180799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53417B-5672-A513-78AA-330ED4B0B855}"/>
              </a:ext>
            </a:extLst>
          </p:cNvPr>
          <p:cNvPicPr>
            <a:picLocks noChangeAspect="1"/>
          </p:cNvPicPr>
          <p:nvPr/>
        </p:nvPicPr>
        <p:blipFill>
          <a:blip r:embed="rId2"/>
          <a:stretch>
            <a:fillRect/>
          </a:stretch>
        </p:blipFill>
        <p:spPr>
          <a:xfrm>
            <a:off x="0" y="250031"/>
            <a:ext cx="9144000" cy="4643438"/>
          </a:xfrm>
          <a:prstGeom prst="rect">
            <a:avLst/>
          </a:prstGeom>
        </p:spPr>
      </p:pic>
    </p:spTree>
    <p:extLst>
      <p:ext uri="{BB962C8B-B14F-4D97-AF65-F5344CB8AC3E}">
        <p14:creationId xmlns:p14="http://schemas.microsoft.com/office/powerpoint/2010/main" val="22617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Prepwise</a:t>
            </a:r>
            <a:endParaRPr dirty="0"/>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600" b="1" i="0" dirty="0">
                <a:solidFill>
                  <a:schemeClr val="tx1"/>
                </a:solidFill>
                <a:effectLst/>
                <a:latin typeface="Montserrat" panose="00000500000000000000" pitchFamily="2" charset="0"/>
              </a:rPr>
              <a:t>Prepwise</a:t>
            </a:r>
            <a:r>
              <a:rPr lang="en-US" sz="1600" b="0" i="0" dirty="0">
                <a:solidFill>
                  <a:schemeClr val="tx1"/>
                </a:solidFill>
                <a:effectLst/>
                <a:latin typeface="Montserrat" panose="00000500000000000000" pitchFamily="2" charset="0"/>
              </a:rPr>
              <a:t> is an innovative online platform designed to aid students in preparing for the GRE exam. Our platform is structured to cover various aspects of the GRE, offering practice questions, learning tools, and mock tests to ensure comprehensive preparation. With modules dedicated to both </a:t>
            </a:r>
            <a:r>
              <a:rPr lang="en-US" sz="1600" b="1" i="0" dirty="0">
                <a:solidFill>
                  <a:schemeClr val="tx1"/>
                </a:solidFill>
                <a:effectLst/>
                <a:latin typeface="Montserrat" panose="00000500000000000000" pitchFamily="2" charset="0"/>
              </a:rPr>
              <a:t>Quantitative Reasoning</a:t>
            </a:r>
            <a:r>
              <a:rPr lang="en-US" sz="1600" b="0" i="0" dirty="0">
                <a:solidFill>
                  <a:schemeClr val="tx1"/>
                </a:solidFill>
                <a:effectLst/>
                <a:latin typeface="Montserrat" panose="00000500000000000000" pitchFamily="2" charset="0"/>
              </a:rPr>
              <a:t> and </a:t>
            </a:r>
            <a:r>
              <a:rPr lang="en-US" sz="1600" b="1" i="0" dirty="0">
                <a:solidFill>
                  <a:schemeClr val="tx1"/>
                </a:solidFill>
                <a:effectLst/>
                <a:latin typeface="Montserrat" panose="00000500000000000000" pitchFamily="2" charset="0"/>
              </a:rPr>
              <a:t>Verbal Reasoning</a:t>
            </a:r>
            <a:r>
              <a:rPr lang="en-US" sz="1600" b="0" i="0" dirty="0">
                <a:solidFill>
                  <a:schemeClr val="tx1"/>
                </a:solidFill>
                <a:effectLst/>
                <a:latin typeface="Montserrat" panose="00000500000000000000" pitchFamily="2" charset="0"/>
              </a:rPr>
              <a:t>, Prepwise is your go-to resource for mastering the GRE.</a:t>
            </a:r>
            <a:endParaRPr sz="1600" dirty="0">
              <a:solidFill>
                <a:schemeClr val="tx1"/>
              </a:solidFill>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E97177F-F599-94B7-541D-56F3DF2E3AE4}"/>
              </a:ext>
            </a:extLst>
          </p:cNvPr>
          <p:cNvSpPr>
            <a:spLocks noGrp="1"/>
          </p:cNvSpPr>
          <p:nvPr>
            <p:ph type="title"/>
          </p:nvPr>
        </p:nvSpPr>
        <p:spPr/>
        <p:txBody>
          <a:bodyPr/>
          <a:lstStyle/>
          <a:p>
            <a:r>
              <a:rPr lang="en-IN" dirty="0"/>
              <a:t>Premium User Features</a:t>
            </a:r>
          </a:p>
        </p:txBody>
      </p:sp>
      <p:sp>
        <p:nvSpPr>
          <p:cNvPr id="16" name="Text Placeholder 15">
            <a:extLst>
              <a:ext uri="{FF2B5EF4-FFF2-40B4-BE49-F238E27FC236}">
                <a16:creationId xmlns:a16="http://schemas.microsoft.com/office/drawing/2014/main" id="{2DC3867A-7AFC-62E9-C1B8-A9A9B39CF34D}"/>
              </a:ext>
            </a:extLst>
          </p:cNvPr>
          <p:cNvSpPr>
            <a:spLocks noGrp="1"/>
          </p:cNvSpPr>
          <p:nvPr>
            <p:ph type="body" idx="1"/>
          </p:nvPr>
        </p:nvSpPr>
        <p:spPr/>
        <p:txBody>
          <a:bodyPr/>
          <a:lstStyle/>
          <a:p>
            <a:r>
              <a:rPr lang="en-US" sz="1800" b="1" i="0" dirty="0">
                <a:solidFill>
                  <a:schemeClr val="tx1"/>
                </a:solidFill>
                <a:effectLst/>
                <a:latin typeface="Montserrat" panose="00000500000000000000" pitchFamily="2" charset="0"/>
              </a:rPr>
              <a:t>Score Analysis</a:t>
            </a:r>
            <a:r>
              <a:rPr lang="en-US" sz="1800" b="0" i="0" dirty="0">
                <a:solidFill>
                  <a:schemeClr val="tx1"/>
                </a:solidFill>
                <a:effectLst/>
                <a:latin typeface="Montserrat" panose="00000500000000000000" pitchFamily="2" charset="0"/>
              </a:rPr>
              <a:t>:</a:t>
            </a:r>
          </a:p>
          <a:p>
            <a:pPr marL="114300" indent="0" algn="just">
              <a:buNone/>
            </a:pPr>
            <a:br>
              <a:rPr lang="en-US" sz="1800" b="0" i="0" dirty="0">
                <a:solidFill>
                  <a:schemeClr val="tx1"/>
                </a:solidFill>
                <a:effectLst/>
                <a:latin typeface="Montserrat" panose="00000500000000000000" pitchFamily="2" charset="0"/>
              </a:rPr>
            </a:br>
            <a:r>
              <a:rPr lang="en-US" sz="1800" b="0" i="0" dirty="0">
                <a:solidFill>
                  <a:schemeClr val="tx1"/>
                </a:solidFill>
                <a:effectLst/>
                <a:latin typeface="Montserrat" panose="00000500000000000000" pitchFamily="2" charset="0"/>
              </a:rPr>
              <a:t>Premium users gain access to in-depth score analysis after completing practice tests. This feature provides a breakdown of performance in each section, predicts final GRE scores, and offers tailored recommendations for improving weak areas.</a:t>
            </a:r>
          </a:p>
          <a:p>
            <a:endParaRPr lang="en-IN" dirty="0"/>
          </a:p>
        </p:txBody>
      </p:sp>
    </p:spTree>
    <p:extLst>
      <p:ext uri="{BB962C8B-B14F-4D97-AF65-F5344CB8AC3E}">
        <p14:creationId xmlns:p14="http://schemas.microsoft.com/office/powerpoint/2010/main" val="3158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087E61-2929-5762-1247-F92093591C8B}"/>
              </a:ext>
            </a:extLst>
          </p:cNvPr>
          <p:cNvPicPr>
            <a:picLocks noChangeAspect="1"/>
          </p:cNvPicPr>
          <p:nvPr/>
        </p:nvPicPr>
        <p:blipFill>
          <a:blip r:embed="rId2"/>
          <a:stretch>
            <a:fillRect/>
          </a:stretch>
        </p:blipFill>
        <p:spPr>
          <a:xfrm>
            <a:off x="0" y="885825"/>
            <a:ext cx="9144000" cy="3371850"/>
          </a:xfrm>
          <a:prstGeom prst="rect">
            <a:avLst/>
          </a:prstGeom>
        </p:spPr>
      </p:pic>
    </p:spTree>
    <p:extLst>
      <p:ext uri="{BB962C8B-B14F-4D97-AF65-F5344CB8AC3E}">
        <p14:creationId xmlns:p14="http://schemas.microsoft.com/office/powerpoint/2010/main" val="2021605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FB3BE-F1FB-E531-B135-39A2BAF30A69}"/>
              </a:ext>
            </a:extLst>
          </p:cNvPr>
          <p:cNvPicPr>
            <a:picLocks noChangeAspect="1"/>
          </p:cNvPicPr>
          <p:nvPr/>
        </p:nvPicPr>
        <p:blipFill>
          <a:blip r:embed="rId2"/>
          <a:stretch>
            <a:fillRect/>
          </a:stretch>
        </p:blipFill>
        <p:spPr>
          <a:xfrm>
            <a:off x="0" y="296465"/>
            <a:ext cx="9144000" cy="4550569"/>
          </a:xfrm>
          <a:prstGeom prst="rect">
            <a:avLst/>
          </a:prstGeom>
        </p:spPr>
      </p:pic>
    </p:spTree>
    <p:extLst>
      <p:ext uri="{BB962C8B-B14F-4D97-AF65-F5344CB8AC3E}">
        <p14:creationId xmlns:p14="http://schemas.microsoft.com/office/powerpoint/2010/main" val="3287882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73"/>
        <p:cNvGrpSpPr/>
        <p:nvPr/>
      </p:nvGrpSpPr>
      <p:grpSpPr>
        <a:xfrm>
          <a:off x="0" y="0"/>
          <a:ext cx="0" cy="0"/>
          <a:chOff x="0" y="0"/>
          <a:chExt cx="0" cy="0"/>
        </a:xfrm>
      </p:grpSpPr>
      <p:sp>
        <p:nvSpPr>
          <p:cNvPr id="3" name="TextBox 2">
            <a:extLst>
              <a:ext uri="{FF2B5EF4-FFF2-40B4-BE49-F238E27FC236}">
                <a16:creationId xmlns:a16="http://schemas.microsoft.com/office/drawing/2014/main" id="{35E0EF57-29BE-2A7C-5C43-99506C579E73}"/>
              </a:ext>
            </a:extLst>
          </p:cNvPr>
          <p:cNvSpPr txBox="1"/>
          <p:nvPr/>
        </p:nvSpPr>
        <p:spPr>
          <a:xfrm>
            <a:off x="1039950" y="1931414"/>
            <a:ext cx="7064100" cy="1280671"/>
          </a:xfrm>
          <a:prstGeom prst="rect">
            <a:avLst/>
          </a:prstGeom>
          <a:noFill/>
          <a:ln>
            <a:noFill/>
          </a:ln>
        </p:spPr>
        <p:txBody>
          <a:bodyPr spcFirstLastPara="1" wrap="square" lIns="91425" tIns="91425" rIns="91425" bIns="91425" anchor="b" anchorCtr="0">
            <a:normAutofit/>
          </a:bodyPr>
          <a:lstStyle/>
          <a:p>
            <a:pPr marL="114300" indent="0" algn="ctr">
              <a:spcAft>
                <a:spcPts val="600"/>
              </a:spcAft>
              <a:buClr>
                <a:schemeClr val="dk1"/>
              </a:buClr>
              <a:buSzPts val="5200"/>
            </a:pPr>
            <a:r>
              <a:rPr lang="en-US" sz="6500" b="0" i="0" u="none" strike="noStrike" cap="none" dirty="0">
                <a:solidFill>
                  <a:schemeClr val="dk1"/>
                </a:solidFill>
                <a:effectLst/>
                <a:latin typeface="Vidaloka"/>
                <a:ea typeface="Vidaloka"/>
                <a:cs typeface="Vidaloka"/>
                <a:sym typeface="Vidaloka"/>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9812-C857-8915-0565-4CECA204031F}"/>
              </a:ext>
            </a:extLst>
          </p:cNvPr>
          <p:cNvSpPr>
            <a:spLocks noGrp="1"/>
          </p:cNvSpPr>
          <p:nvPr>
            <p:ph type="title"/>
          </p:nvPr>
        </p:nvSpPr>
        <p:spPr/>
        <p:txBody>
          <a:bodyPr/>
          <a:lstStyle/>
          <a:p>
            <a:r>
              <a:rPr lang="en-IN" dirty="0"/>
              <a:t>Tech. Stack</a:t>
            </a:r>
          </a:p>
        </p:txBody>
      </p:sp>
      <p:sp>
        <p:nvSpPr>
          <p:cNvPr id="3" name="Text Placeholder 2">
            <a:extLst>
              <a:ext uri="{FF2B5EF4-FFF2-40B4-BE49-F238E27FC236}">
                <a16:creationId xmlns:a16="http://schemas.microsoft.com/office/drawing/2014/main" id="{A657D37E-AAE9-8A5C-38DA-22840D68D7EE}"/>
              </a:ext>
            </a:extLst>
          </p:cNvPr>
          <p:cNvSpPr>
            <a:spLocks noGrp="1"/>
          </p:cNvSpPr>
          <p:nvPr>
            <p:ph type="body" idx="1"/>
          </p:nvPr>
        </p:nvSpPr>
        <p:spPr/>
        <p:txBody>
          <a:bodyPr/>
          <a:lstStyle/>
          <a:p>
            <a:pPr marL="114300" indent="0" algn="ctr">
              <a:buNone/>
            </a:pPr>
            <a:r>
              <a:rPr lang="en-IN" sz="1600" b="1" i="0" dirty="0">
                <a:solidFill>
                  <a:schemeClr val="tx1"/>
                </a:solidFill>
                <a:effectLst/>
                <a:latin typeface="Montserrat" panose="00000500000000000000" pitchFamily="2" charset="0"/>
              </a:rPr>
              <a:t>Frontend</a:t>
            </a:r>
            <a:endParaRPr lang="en-IN" sz="1600" b="0" i="0" dirty="0">
              <a:solidFill>
                <a:schemeClr val="tx1"/>
              </a:solidFill>
              <a:effectLst/>
              <a:latin typeface="Montserrat" panose="00000500000000000000" pitchFamily="2" charset="0"/>
            </a:endParaRPr>
          </a:p>
          <a:p>
            <a:pPr marL="114300" indent="0" algn="ctr">
              <a:buNone/>
            </a:pPr>
            <a:r>
              <a:rPr lang="en-IN" sz="1600" b="0" i="0" dirty="0">
                <a:solidFill>
                  <a:schemeClr val="tx1"/>
                </a:solidFill>
                <a:effectLst/>
                <a:latin typeface="Montserrat" panose="00000500000000000000" pitchFamily="2" charset="0"/>
              </a:rPr>
              <a:t>ReactJS – A powerful JavaScript library for building user interfaces, ensuring a responsive and dynamic experience for users.</a:t>
            </a:r>
          </a:p>
          <a:p>
            <a:pPr marL="114300" indent="0" algn="ctr">
              <a:buNone/>
            </a:pPr>
            <a:endParaRPr lang="en-IN" sz="1600" b="0" i="0" dirty="0">
              <a:solidFill>
                <a:schemeClr val="tx1"/>
              </a:solidFill>
              <a:effectLst/>
              <a:latin typeface="Montserrat" panose="00000500000000000000" pitchFamily="2" charset="0"/>
            </a:endParaRPr>
          </a:p>
          <a:p>
            <a:pPr marL="114300" indent="0" algn="ctr">
              <a:buNone/>
            </a:pPr>
            <a:r>
              <a:rPr lang="en-IN" sz="1600" b="1" i="0" dirty="0">
                <a:solidFill>
                  <a:schemeClr val="tx1"/>
                </a:solidFill>
                <a:effectLst/>
                <a:latin typeface="Montserrat" panose="00000500000000000000" pitchFamily="2" charset="0"/>
              </a:rPr>
              <a:t>Backend</a:t>
            </a:r>
            <a:endParaRPr lang="en-IN" sz="1600" b="0" i="0" dirty="0">
              <a:solidFill>
                <a:schemeClr val="tx1"/>
              </a:solidFill>
              <a:effectLst/>
              <a:latin typeface="Montserrat" panose="00000500000000000000" pitchFamily="2" charset="0"/>
            </a:endParaRPr>
          </a:p>
          <a:p>
            <a:pPr marL="114300" indent="0" algn="ctr">
              <a:buNone/>
            </a:pPr>
            <a:r>
              <a:rPr lang="en-IN" sz="1600" b="0" i="0" dirty="0">
                <a:solidFill>
                  <a:schemeClr val="tx1"/>
                </a:solidFill>
                <a:effectLst/>
                <a:latin typeface="Montserrat" panose="00000500000000000000" pitchFamily="2" charset="0"/>
              </a:rPr>
              <a:t>NodeJS/Express – A JavaScript runtime for building scalable and fast backend services.</a:t>
            </a:r>
          </a:p>
          <a:p>
            <a:pPr marL="114300" indent="0" algn="ctr">
              <a:buNone/>
            </a:pPr>
            <a:endParaRPr lang="en-IN" sz="1600" b="0" i="0" dirty="0">
              <a:solidFill>
                <a:schemeClr val="tx1"/>
              </a:solidFill>
              <a:effectLst/>
              <a:latin typeface="Montserrat" panose="00000500000000000000" pitchFamily="2" charset="0"/>
            </a:endParaRPr>
          </a:p>
          <a:p>
            <a:pPr marL="114300" indent="0" algn="ctr">
              <a:buNone/>
            </a:pPr>
            <a:r>
              <a:rPr lang="en-IN" sz="1600" b="1" i="0" dirty="0">
                <a:solidFill>
                  <a:schemeClr val="tx1"/>
                </a:solidFill>
                <a:effectLst/>
                <a:latin typeface="Montserrat" panose="00000500000000000000" pitchFamily="2" charset="0"/>
              </a:rPr>
              <a:t>Database</a:t>
            </a:r>
            <a:endParaRPr lang="en-IN" sz="1600" b="0" i="0" dirty="0">
              <a:solidFill>
                <a:schemeClr val="tx1"/>
              </a:solidFill>
              <a:effectLst/>
              <a:latin typeface="Montserrat" panose="00000500000000000000" pitchFamily="2" charset="0"/>
            </a:endParaRPr>
          </a:p>
          <a:p>
            <a:pPr marL="114300" indent="0" algn="ctr">
              <a:buNone/>
            </a:pPr>
            <a:r>
              <a:rPr lang="en-IN" sz="1600" b="0" i="0" dirty="0">
                <a:solidFill>
                  <a:schemeClr val="tx1"/>
                </a:solidFill>
                <a:effectLst/>
                <a:latin typeface="Montserrat" panose="00000500000000000000" pitchFamily="2" charset="0"/>
              </a:rPr>
              <a:t>MongoDB – A NoSQL database that allows for flexible data storage and quick retrieval of user data, practice questions, and test results.</a:t>
            </a:r>
          </a:p>
          <a:p>
            <a:endParaRPr lang="en-IN" dirty="0"/>
          </a:p>
        </p:txBody>
      </p:sp>
    </p:spTree>
    <p:extLst>
      <p:ext uri="{BB962C8B-B14F-4D97-AF65-F5344CB8AC3E}">
        <p14:creationId xmlns:p14="http://schemas.microsoft.com/office/powerpoint/2010/main" val="124379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FBC2CD0-9BCD-88C3-097B-775125821D9B}"/>
              </a:ext>
            </a:extLst>
          </p:cNvPr>
          <p:cNvPicPr>
            <a:picLocks noChangeAspect="1"/>
          </p:cNvPicPr>
          <p:nvPr/>
        </p:nvPicPr>
        <p:blipFill>
          <a:blip r:embed="rId2"/>
          <a:stretch>
            <a:fillRect/>
          </a:stretch>
        </p:blipFill>
        <p:spPr>
          <a:xfrm>
            <a:off x="215590" y="304800"/>
            <a:ext cx="8764859" cy="4534829"/>
          </a:xfrm>
          <a:prstGeom prst="rect">
            <a:avLst/>
          </a:prstGeom>
        </p:spPr>
      </p:pic>
    </p:spTree>
    <p:extLst>
      <p:ext uri="{BB962C8B-B14F-4D97-AF65-F5344CB8AC3E}">
        <p14:creationId xmlns:p14="http://schemas.microsoft.com/office/powerpoint/2010/main" val="180331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50D303C-9877-A063-329A-EE3E6112463F}"/>
              </a:ext>
            </a:extLst>
          </p:cNvPr>
          <p:cNvPicPr>
            <a:picLocks noChangeAspect="1"/>
          </p:cNvPicPr>
          <p:nvPr/>
        </p:nvPicPr>
        <p:blipFill>
          <a:blip r:embed="rId2"/>
          <a:stretch>
            <a:fillRect/>
          </a:stretch>
        </p:blipFill>
        <p:spPr>
          <a:xfrm>
            <a:off x="0" y="656027"/>
            <a:ext cx="9144000" cy="3831445"/>
          </a:xfrm>
          <a:prstGeom prst="rect">
            <a:avLst/>
          </a:prstGeom>
        </p:spPr>
      </p:pic>
    </p:spTree>
    <p:extLst>
      <p:ext uri="{BB962C8B-B14F-4D97-AF65-F5344CB8AC3E}">
        <p14:creationId xmlns:p14="http://schemas.microsoft.com/office/powerpoint/2010/main" val="49624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3BFC-A413-D28D-1330-2BEC8BBDE745}"/>
              </a:ext>
            </a:extLst>
          </p:cNvPr>
          <p:cNvSpPr>
            <a:spLocks noGrp="1"/>
          </p:cNvSpPr>
          <p:nvPr>
            <p:ph type="title"/>
          </p:nvPr>
        </p:nvSpPr>
        <p:spPr/>
        <p:txBody>
          <a:bodyPr/>
          <a:lstStyle/>
          <a:p>
            <a:r>
              <a:rPr lang="en-IN" dirty="0"/>
              <a:t>Key Features</a:t>
            </a:r>
          </a:p>
        </p:txBody>
      </p:sp>
      <p:sp>
        <p:nvSpPr>
          <p:cNvPr id="3" name="Text Placeholder 2">
            <a:extLst>
              <a:ext uri="{FF2B5EF4-FFF2-40B4-BE49-F238E27FC236}">
                <a16:creationId xmlns:a16="http://schemas.microsoft.com/office/drawing/2014/main" id="{3E0139E3-4BC1-A7D6-6DDE-F414C1B8E5B4}"/>
              </a:ext>
            </a:extLst>
          </p:cNvPr>
          <p:cNvSpPr>
            <a:spLocks noGrp="1"/>
          </p:cNvSpPr>
          <p:nvPr>
            <p:ph type="body" idx="1"/>
          </p:nvPr>
        </p:nvSpPr>
        <p:spPr/>
        <p:txBody>
          <a:bodyPr/>
          <a:lstStyle/>
          <a:p>
            <a:pPr algn="l">
              <a:buFont typeface="Arial" panose="020B0604020202020204" pitchFamily="34" charset="0"/>
              <a:buChar char="•"/>
            </a:pPr>
            <a:r>
              <a:rPr lang="en-US" sz="1600" b="1" i="0" dirty="0">
                <a:solidFill>
                  <a:schemeClr val="tx1"/>
                </a:solidFill>
                <a:effectLst/>
                <a:latin typeface="Montserrat" panose="00000500000000000000" pitchFamily="2" charset="0"/>
              </a:rPr>
              <a:t>Quantitative Reasoning Module</a:t>
            </a:r>
            <a:r>
              <a:rPr lang="en-US" sz="1600" b="0" i="0" dirty="0">
                <a:solidFill>
                  <a:schemeClr val="tx1"/>
                </a:solidFill>
                <a:effectLst/>
                <a:latin typeface="Montserrat" panose="00000500000000000000" pitchFamily="2" charset="0"/>
              </a:rPr>
              <a:t>:</a:t>
            </a:r>
            <a:br>
              <a:rPr lang="en-US" sz="1600" b="0" i="0" dirty="0">
                <a:solidFill>
                  <a:schemeClr val="tx1"/>
                </a:solidFill>
                <a:effectLst/>
                <a:latin typeface="Montserrat" panose="00000500000000000000" pitchFamily="2" charset="0"/>
              </a:rPr>
            </a:br>
            <a:r>
              <a:rPr lang="en-US" sz="1600" b="0" i="0" dirty="0">
                <a:solidFill>
                  <a:schemeClr val="tx1"/>
                </a:solidFill>
                <a:effectLst/>
                <a:latin typeface="Montserrat" panose="00000500000000000000" pitchFamily="2" charset="0"/>
              </a:rPr>
              <a:t>This module contains a wide range of practice questions focused on the Quantitative Reasoning section of the GRE. It provides users with interactive problem-solving exercises and detailed explanations to help improve their math skills and problem-solving strategies.</a:t>
            </a:r>
          </a:p>
          <a:p>
            <a:pPr algn="l">
              <a:buFont typeface="Arial" panose="020B0604020202020204" pitchFamily="34" charset="0"/>
              <a:buChar char="•"/>
            </a:pPr>
            <a:endParaRPr lang="en-US" sz="1600" b="0" i="0" dirty="0">
              <a:solidFill>
                <a:schemeClr val="tx1"/>
              </a:solidFill>
              <a:effectLst/>
              <a:latin typeface="Montserrat" panose="00000500000000000000" pitchFamily="2" charset="0"/>
            </a:endParaRPr>
          </a:p>
          <a:p>
            <a:pPr algn="l">
              <a:buFont typeface="Arial" panose="020B0604020202020204" pitchFamily="34" charset="0"/>
              <a:buChar char="•"/>
            </a:pPr>
            <a:r>
              <a:rPr lang="en-US" sz="1600" b="1" i="0" dirty="0">
                <a:solidFill>
                  <a:schemeClr val="tx1"/>
                </a:solidFill>
                <a:effectLst/>
                <a:latin typeface="Montserrat" panose="00000500000000000000" pitchFamily="2" charset="0"/>
              </a:rPr>
              <a:t>Verbal Reasoning Module</a:t>
            </a:r>
            <a:r>
              <a:rPr lang="en-US" sz="1600" b="0" i="0" dirty="0">
                <a:solidFill>
                  <a:schemeClr val="tx1"/>
                </a:solidFill>
                <a:effectLst/>
                <a:latin typeface="Montserrat" panose="00000500000000000000" pitchFamily="2" charset="0"/>
              </a:rPr>
              <a:t>:</a:t>
            </a:r>
            <a:br>
              <a:rPr lang="en-US" sz="1600" b="0" i="0" dirty="0">
                <a:solidFill>
                  <a:schemeClr val="tx1"/>
                </a:solidFill>
                <a:effectLst/>
                <a:latin typeface="Montserrat" panose="00000500000000000000" pitchFamily="2" charset="0"/>
              </a:rPr>
            </a:br>
            <a:r>
              <a:rPr lang="en-US" sz="1600" b="0" i="0" dirty="0">
                <a:solidFill>
                  <a:schemeClr val="tx1"/>
                </a:solidFill>
                <a:effectLst/>
                <a:latin typeface="Montserrat" panose="00000500000000000000" pitchFamily="2" charset="0"/>
              </a:rPr>
              <a:t>Designed to enhance verbal reasoning abilities, this module includes practice questions focused on the verbal section of the GRE. It helps users sharpen their vocabulary, reading comprehension, and Sentence Completion.</a:t>
            </a:r>
          </a:p>
          <a:p>
            <a:endParaRPr lang="en-IN" dirty="0"/>
          </a:p>
        </p:txBody>
      </p:sp>
    </p:spTree>
    <p:extLst>
      <p:ext uri="{BB962C8B-B14F-4D97-AF65-F5344CB8AC3E}">
        <p14:creationId xmlns:p14="http://schemas.microsoft.com/office/powerpoint/2010/main" val="12878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B94BE232-A2C8-84BB-D62B-0C0296DC4F9D}"/>
              </a:ext>
            </a:extLst>
          </p:cNvPr>
          <p:cNvPicPr>
            <a:picLocks noChangeAspect="1"/>
          </p:cNvPicPr>
          <p:nvPr/>
        </p:nvPicPr>
        <p:blipFill>
          <a:blip r:embed="rId2"/>
          <a:stretch>
            <a:fillRect/>
          </a:stretch>
        </p:blipFill>
        <p:spPr>
          <a:xfrm>
            <a:off x="126380" y="304800"/>
            <a:ext cx="8898674" cy="4519961"/>
          </a:xfrm>
          <a:prstGeom prst="rect">
            <a:avLst/>
          </a:prstGeom>
        </p:spPr>
      </p:pic>
    </p:spTree>
    <p:extLst>
      <p:ext uri="{BB962C8B-B14F-4D97-AF65-F5344CB8AC3E}">
        <p14:creationId xmlns:p14="http://schemas.microsoft.com/office/powerpoint/2010/main" val="285880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82EF5-E948-0BB1-8ED7-749841D8D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E7C11-29DA-8F2B-114A-8D36FD60E215}"/>
              </a:ext>
            </a:extLst>
          </p:cNvPr>
          <p:cNvSpPr>
            <a:spLocks noGrp="1"/>
          </p:cNvSpPr>
          <p:nvPr>
            <p:ph type="title"/>
          </p:nvPr>
        </p:nvSpPr>
        <p:spPr/>
        <p:txBody>
          <a:bodyPr/>
          <a:lstStyle/>
          <a:p>
            <a:r>
              <a:rPr lang="en-IN" dirty="0"/>
              <a:t>Key Features</a:t>
            </a:r>
          </a:p>
        </p:txBody>
      </p:sp>
      <p:sp>
        <p:nvSpPr>
          <p:cNvPr id="3" name="Text Placeholder 2">
            <a:extLst>
              <a:ext uri="{FF2B5EF4-FFF2-40B4-BE49-F238E27FC236}">
                <a16:creationId xmlns:a16="http://schemas.microsoft.com/office/drawing/2014/main" id="{4B2CDC6A-474B-2B61-AE7B-E8B25B30718A}"/>
              </a:ext>
            </a:extLst>
          </p:cNvPr>
          <p:cNvSpPr>
            <a:spLocks noGrp="1"/>
          </p:cNvSpPr>
          <p:nvPr>
            <p:ph type="body" idx="1"/>
          </p:nvPr>
        </p:nvSpPr>
        <p:spPr/>
        <p:txBody>
          <a:bodyPr/>
          <a:lstStyle/>
          <a:p>
            <a:pPr algn="l">
              <a:buFont typeface="Arial" panose="020B0604020202020204" pitchFamily="34" charset="0"/>
              <a:buChar char="•"/>
            </a:pPr>
            <a:r>
              <a:rPr lang="en-US" sz="1500" b="1" i="0" dirty="0">
                <a:solidFill>
                  <a:schemeClr val="tx1"/>
                </a:solidFill>
                <a:effectLst/>
                <a:latin typeface="Montserrat" panose="00000500000000000000" pitchFamily="2" charset="0"/>
              </a:rPr>
              <a:t>Flashcards Section</a:t>
            </a:r>
            <a:r>
              <a:rPr lang="en-US" sz="1500" b="0" i="0" dirty="0">
                <a:solidFill>
                  <a:schemeClr val="tx1"/>
                </a:solidFill>
                <a:effectLst/>
                <a:latin typeface="Montserrat" panose="00000500000000000000" pitchFamily="2" charset="0"/>
              </a:rPr>
              <a:t>:</a:t>
            </a:r>
            <a:br>
              <a:rPr lang="en-US" sz="1500" b="0" i="0" dirty="0">
                <a:solidFill>
                  <a:schemeClr val="tx1"/>
                </a:solidFill>
                <a:effectLst/>
                <a:latin typeface="Montserrat" panose="00000500000000000000" pitchFamily="2" charset="0"/>
              </a:rPr>
            </a:br>
            <a:r>
              <a:rPr lang="en-US" sz="1500" b="0" i="0" dirty="0">
                <a:solidFill>
                  <a:schemeClr val="tx1"/>
                </a:solidFill>
                <a:effectLst/>
                <a:latin typeface="Montserrat" panose="00000500000000000000" pitchFamily="2" charset="0"/>
              </a:rPr>
              <a:t>A valuable learning tool for memorizing vocabulary and solving quantitative problems. This section allows users to study GRE-related vocabulary through flashcards and simultaneously work on quant questions, reinforcing both areas of study.</a:t>
            </a:r>
          </a:p>
          <a:p>
            <a:pPr algn="l">
              <a:buFont typeface="Arial" panose="020B0604020202020204" pitchFamily="34" charset="0"/>
              <a:buChar char="•"/>
            </a:pPr>
            <a:endParaRPr lang="en-US" sz="1500" b="0" i="0" dirty="0">
              <a:solidFill>
                <a:schemeClr val="tx1"/>
              </a:solidFill>
              <a:effectLst/>
              <a:latin typeface="Montserrat" panose="00000500000000000000" pitchFamily="2" charset="0"/>
            </a:endParaRPr>
          </a:p>
          <a:p>
            <a:pPr algn="l">
              <a:buFont typeface="Arial" panose="020B0604020202020204" pitchFamily="34" charset="0"/>
              <a:buChar char="•"/>
            </a:pPr>
            <a:r>
              <a:rPr lang="en-US" sz="1500" b="1" i="0" dirty="0">
                <a:solidFill>
                  <a:schemeClr val="tx1"/>
                </a:solidFill>
                <a:effectLst/>
                <a:latin typeface="Montserrat" panose="00000500000000000000" pitchFamily="2" charset="0"/>
              </a:rPr>
              <a:t>GRE Simulation Tests</a:t>
            </a:r>
            <a:r>
              <a:rPr lang="en-US" sz="1500" b="0" i="0" dirty="0">
                <a:solidFill>
                  <a:schemeClr val="tx1"/>
                </a:solidFill>
                <a:effectLst/>
                <a:latin typeface="Montserrat" panose="00000500000000000000" pitchFamily="2" charset="0"/>
              </a:rPr>
              <a:t>:</a:t>
            </a:r>
            <a:br>
              <a:rPr lang="en-US" sz="1500" b="0" i="0" dirty="0">
                <a:solidFill>
                  <a:schemeClr val="tx1"/>
                </a:solidFill>
                <a:effectLst/>
                <a:latin typeface="Montserrat" panose="00000500000000000000" pitchFamily="2" charset="0"/>
              </a:rPr>
            </a:br>
            <a:r>
              <a:rPr lang="en-US" sz="1500" b="0" i="0" dirty="0">
                <a:solidFill>
                  <a:schemeClr val="tx1"/>
                </a:solidFill>
                <a:effectLst/>
                <a:latin typeface="Montserrat" panose="00000500000000000000" pitchFamily="2" charset="0"/>
              </a:rPr>
              <a:t>Prepwise offers full-length practice tests that simulate the real GRE exam environment. These tests are designed to give users a sense of the timing and structure of the actual exam. For premium users, we provide detailed </a:t>
            </a:r>
            <a:r>
              <a:rPr lang="en-US" sz="1500" b="1" i="0" dirty="0">
                <a:solidFill>
                  <a:schemeClr val="tx1"/>
                </a:solidFill>
                <a:effectLst/>
                <a:latin typeface="Montserrat" panose="00000500000000000000" pitchFamily="2" charset="0"/>
              </a:rPr>
              <a:t>score analysis</a:t>
            </a:r>
            <a:r>
              <a:rPr lang="en-US" sz="1500" b="0" i="0" dirty="0">
                <a:solidFill>
                  <a:schemeClr val="tx1"/>
                </a:solidFill>
                <a:effectLst/>
                <a:latin typeface="Montserrat" panose="00000500000000000000" pitchFamily="2" charset="0"/>
              </a:rPr>
              <a:t>, offering insights into their potential GRE scores and suggestions for areas that need improvement.</a:t>
            </a:r>
          </a:p>
          <a:p>
            <a:endParaRPr lang="en-IN" dirty="0"/>
          </a:p>
        </p:txBody>
      </p:sp>
    </p:spTree>
    <p:extLst>
      <p:ext uri="{BB962C8B-B14F-4D97-AF65-F5344CB8AC3E}">
        <p14:creationId xmlns:p14="http://schemas.microsoft.com/office/powerpoint/2010/main" val="19380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test&#10;&#10;Description automatically generated">
            <a:extLst>
              <a:ext uri="{FF2B5EF4-FFF2-40B4-BE49-F238E27FC236}">
                <a16:creationId xmlns:a16="http://schemas.microsoft.com/office/drawing/2014/main" id="{75E2319F-4B40-E232-3FD6-1D47C5D74A69}"/>
              </a:ext>
            </a:extLst>
          </p:cNvPr>
          <p:cNvPicPr>
            <a:picLocks noChangeAspect="1"/>
          </p:cNvPicPr>
          <p:nvPr/>
        </p:nvPicPr>
        <p:blipFill>
          <a:blip r:embed="rId2"/>
          <a:stretch>
            <a:fillRect/>
          </a:stretch>
        </p:blipFill>
        <p:spPr>
          <a:xfrm>
            <a:off x="126380" y="275063"/>
            <a:ext cx="8920976" cy="4599831"/>
          </a:xfrm>
          <a:prstGeom prst="rect">
            <a:avLst/>
          </a:prstGeom>
        </p:spPr>
      </p:pic>
    </p:spTree>
    <p:extLst>
      <p:ext uri="{BB962C8B-B14F-4D97-AF65-F5344CB8AC3E}">
        <p14:creationId xmlns:p14="http://schemas.microsoft.com/office/powerpoint/2010/main" val="320976770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385</Words>
  <Application>Microsoft Office PowerPoint</Application>
  <PresentationFormat>On-screen Show (16:9)</PresentationFormat>
  <Paragraphs>30</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Lato</vt:lpstr>
      <vt:lpstr>Arial</vt:lpstr>
      <vt:lpstr>Vidaloka</vt:lpstr>
      <vt:lpstr>Montserrat</vt:lpstr>
      <vt:lpstr>Minimalist Business Slides XL by Slidesgo</vt:lpstr>
      <vt:lpstr>Prepwise</vt:lpstr>
      <vt:lpstr>About Prepwise</vt:lpstr>
      <vt:lpstr>Tech. Stack</vt:lpstr>
      <vt:lpstr>PowerPoint Presentation</vt:lpstr>
      <vt:lpstr>PowerPoint Presentation</vt:lpstr>
      <vt:lpstr>Key Features</vt:lpstr>
      <vt:lpstr>PowerPoint Presentation</vt:lpstr>
      <vt:lpstr>Key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Premium User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Tushar Vimalbhai Patel</cp:lastModifiedBy>
  <cp:revision>4</cp:revision>
  <dcterms:modified xsi:type="dcterms:W3CDTF">2024-12-08T06:36:14Z</dcterms:modified>
</cp:coreProperties>
</file>