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4" r:id="rId4"/>
    <p:sldId id="273" r:id="rId5"/>
    <p:sldId id="275" r:id="rId6"/>
    <p:sldId id="272" r:id="rId7"/>
    <p:sldId id="259" r:id="rId8"/>
    <p:sldId id="260" r:id="rId9"/>
    <p:sldId id="261" r:id="rId10"/>
    <p:sldId id="262" r:id="rId11"/>
    <p:sldId id="267" r:id="rId12"/>
    <p:sldId id="268"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8308-F591-6C1C-2004-6DE00C1BE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5450C8-4F3C-FDE1-7297-C7C151CAC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938078-2E65-DBC6-C948-D338DC22262F}"/>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5" name="Footer Placeholder 4">
            <a:extLst>
              <a:ext uri="{FF2B5EF4-FFF2-40B4-BE49-F238E27FC236}">
                <a16:creationId xmlns:a16="http://schemas.microsoft.com/office/drawing/2014/main" id="{E30C5F25-9E75-8B8F-8815-98711193B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AB785-BB0B-F8CE-9B2E-CC2348CFBEC5}"/>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262460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A948-E79C-464E-9ADF-1C2F06212A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99183A-8CEA-3D4A-A705-C540CCB9DD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35F1D-46C4-A4A0-F5CD-FABF18569BE7}"/>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5" name="Footer Placeholder 4">
            <a:extLst>
              <a:ext uri="{FF2B5EF4-FFF2-40B4-BE49-F238E27FC236}">
                <a16:creationId xmlns:a16="http://schemas.microsoft.com/office/drawing/2014/main" id="{2041FB55-9612-CFEB-D1C1-8155A3905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C2CBC-7DB6-207D-9024-E0AE0FFBE2CA}"/>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342064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BB53B-DCBF-7B3B-4765-E9E8EC74E7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F3005-426F-4055-C418-0CB387C037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10DDD-3257-0FDB-75F5-6020FF0E5CA3}"/>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5" name="Footer Placeholder 4">
            <a:extLst>
              <a:ext uri="{FF2B5EF4-FFF2-40B4-BE49-F238E27FC236}">
                <a16:creationId xmlns:a16="http://schemas.microsoft.com/office/drawing/2014/main" id="{32E1DB32-0523-54ED-43C7-97F076D70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9F5DF-A011-2676-951D-470587B18832}"/>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95170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4272-8A60-3AD5-8887-B5563D017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98A70-F4B4-FFA6-D1DA-CE758D9465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BEEB1-8243-2E11-4F54-22910D559932}"/>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5" name="Footer Placeholder 4">
            <a:extLst>
              <a:ext uri="{FF2B5EF4-FFF2-40B4-BE49-F238E27FC236}">
                <a16:creationId xmlns:a16="http://schemas.microsoft.com/office/drawing/2014/main" id="{74DF3F0C-542B-5C06-B25B-177B6A4F2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2CB6B-293C-B5DF-B93D-F863A9F58268}"/>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301234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1569-A26C-7690-7A8C-1090BD202F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919F5-50EE-8099-35D3-8264E231B4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31398-A6CB-B586-822C-62DBE3B1E283}"/>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5" name="Footer Placeholder 4">
            <a:extLst>
              <a:ext uri="{FF2B5EF4-FFF2-40B4-BE49-F238E27FC236}">
                <a16:creationId xmlns:a16="http://schemas.microsoft.com/office/drawing/2014/main" id="{34C2C015-3C09-276B-D85E-2008E3535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FFC3A-1B54-A638-A541-26762733E50C}"/>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347817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69B1-9E15-55EB-91A7-404895AB2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BC56A-F2E0-080F-2381-CF1BD7EDB1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E57767-79C0-4223-FB6B-2B469EA2F8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F2182-1BA3-1A33-2C88-3021DF6031C9}"/>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6" name="Footer Placeholder 5">
            <a:extLst>
              <a:ext uri="{FF2B5EF4-FFF2-40B4-BE49-F238E27FC236}">
                <a16:creationId xmlns:a16="http://schemas.microsoft.com/office/drawing/2014/main" id="{CBD2B95B-858D-C334-1D97-8947D0E98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992BC-DC92-7ECD-B8C4-FBEC48C75302}"/>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394343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1AC9-A823-0CE1-7CE9-26943CCBE5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461ABE-BDA1-5161-57E2-55D88A178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282FF7-7FE2-15FB-7BEB-2ABC67AB9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C8856-AD72-D3A2-6209-810C851BA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2DD82-CFBA-4CDB-2B4C-B9C200B2D7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459EBA-66D0-D816-5943-CDB4A05CB0FA}"/>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8" name="Footer Placeholder 7">
            <a:extLst>
              <a:ext uri="{FF2B5EF4-FFF2-40B4-BE49-F238E27FC236}">
                <a16:creationId xmlns:a16="http://schemas.microsoft.com/office/drawing/2014/main" id="{028921D4-001F-1A54-5A0A-E6DF1CE0E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301A7B-1BE8-FFA9-30DD-75EB422FD211}"/>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205065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2390-EB3F-B80B-481F-FEFBD92195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8F0786-441E-2F51-9D1B-92BD817D682D}"/>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4" name="Footer Placeholder 3">
            <a:extLst>
              <a:ext uri="{FF2B5EF4-FFF2-40B4-BE49-F238E27FC236}">
                <a16:creationId xmlns:a16="http://schemas.microsoft.com/office/drawing/2014/main" id="{3F4C6D6B-E6B0-8C9B-6B51-A859F254A0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80BC65-8CBF-92B1-23BD-4BB0982FAB2B}"/>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136265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4CBD2-7BA4-FFAD-3FBC-C48368DA650E}"/>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3" name="Footer Placeholder 2">
            <a:extLst>
              <a:ext uri="{FF2B5EF4-FFF2-40B4-BE49-F238E27FC236}">
                <a16:creationId xmlns:a16="http://schemas.microsoft.com/office/drawing/2014/main" id="{254EACA7-B91A-0AB7-32E9-0294F741C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641D26-1AB5-C30D-9477-180B2F48D373}"/>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55940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B4BD-CFBD-F255-1A58-1A6E88C4B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C5A8F8-3E61-FF80-1B8D-AD0DC62D5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E1DEEF-2EF9-D036-F5EA-BB5FA2154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511B0-156B-BAD7-88DE-349FAE709C7B}"/>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6" name="Footer Placeholder 5">
            <a:extLst>
              <a:ext uri="{FF2B5EF4-FFF2-40B4-BE49-F238E27FC236}">
                <a16:creationId xmlns:a16="http://schemas.microsoft.com/office/drawing/2014/main" id="{721FD0BE-2332-05A9-8E48-4A0CDFE94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3918F-F923-122B-03D7-2DF7B0D2C282}"/>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340831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3136-0C65-6317-785D-D920B69C0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C0D4A0-9308-9F8D-E423-3B8DADD09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04C358-9810-1834-D633-1E46D7B11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A0CD4-51B5-C715-080E-F9B8DA33E5AC}"/>
              </a:ext>
            </a:extLst>
          </p:cNvPr>
          <p:cNvSpPr>
            <a:spLocks noGrp="1"/>
          </p:cNvSpPr>
          <p:nvPr>
            <p:ph type="dt" sz="half" idx="10"/>
          </p:nvPr>
        </p:nvSpPr>
        <p:spPr/>
        <p:txBody>
          <a:bodyPr/>
          <a:lstStyle/>
          <a:p>
            <a:fld id="{33962514-F34B-4B70-A4DD-B476F67AA5EF}" type="datetimeFigureOut">
              <a:rPr lang="en-US" smtClean="0"/>
              <a:t>2/23/2023</a:t>
            </a:fld>
            <a:endParaRPr lang="en-US"/>
          </a:p>
        </p:txBody>
      </p:sp>
      <p:sp>
        <p:nvSpPr>
          <p:cNvPr id="6" name="Footer Placeholder 5">
            <a:extLst>
              <a:ext uri="{FF2B5EF4-FFF2-40B4-BE49-F238E27FC236}">
                <a16:creationId xmlns:a16="http://schemas.microsoft.com/office/drawing/2014/main" id="{FC9E72D7-8758-9199-FFA8-EE81A2325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9A8DD-784C-C235-B144-25B1C4769647}"/>
              </a:ext>
            </a:extLst>
          </p:cNvPr>
          <p:cNvSpPr>
            <a:spLocks noGrp="1"/>
          </p:cNvSpPr>
          <p:nvPr>
            <p:ph type="sldNum" sz="quarter" idx="12"/>
          </p:nvPr>
        </p:nvSpPr>
        <p:spPr/>
        <p:txBody>
          <a:bodyPr/>
          <a:lstStyle/>
          <a:p>
            <a:fld id="{216F9855-8F74-44B4-BF8E-714782535755}" type="slidenum">
              <a:rPr lang="en-US" smtClean="0"/>
              <a:t>‹#›</a:t>
            </a:fld>
            <a:endParaRPr lang="en-US"/>
          </a:p>
        </p:txBody>
      </p:sp>
    </p:spTree>
    <p:extLst>
      <p:ext uri="{BB962C8B-B14F-4D97-AF65-F5344CB8AC3E}">
        <p14:creationId xmlns:p14="http://schemas.microsoft.com/office/powerpoint/2010/main" val="214193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3D210-1AD4-C16F-40A2-2E6CBD72C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62F69B-CCB4-BC09-F3E8-3FFA15169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C8F66-423B-7115-938C-447689EAC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62514-F34B-4B70-A4DD-B476F67AA5EF}" type="datetimeFigureOut">
              <a:rPr lang="en-US" smtClean="0"/>
              <a:t>2/23/2023</a:t>
            </a:fld>
            <a:endParaRPr lang="en-US"/>
          </a:p>
        </p:txBody>
      </p:sp>
      <p:sp>
        <p:nvSpPr>
          <p:cNvPr id="5" name="Footer Placeholder 4">
            <a:extLst>
              <a:ext uri="{FF2B5EF4-FFF2-40B4-BE49-F238E27FC236}">
                <a16:creationId xmlns:a16="http://schemas.microsoft.com/office/drawing/2014/main" id="{8297B58F-6118-A11C-326E-ADF0AC912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EE73AB-1D3C-E92C-F86D-042C4B990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6F9855-8F74-44B4-BF8E-714782535755}" type="slidenum">
              <a:rPr lang="en-US" smtClean="0"/>
              <a:t>‹#›</a:t>
            </a:fld>
            <a:endParaRPr lang="en-US"/>
          </a:p>
        </p:txBody>
      </p:sp>
    </p:spTree>
    <p:extLst>
      <p:ext uri="{BB962C8B-B14F-4D97-AF65-F5344CB8AC3E}">
        <p14:creationId xmlns:p14="http://schemas.microsoft.com/office/powerpoint/2010/main" val="426083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164C-CF5F-2AD8-A316-FBF7969BA67A}"/>
              </a:ext>
            </a:extLst>
          </p:cNvPr>
          <p:cNvSpPr>
            <a:spLocks noGrp="1"/>
          </p:cNvSpPr>
          <p:nvPr>
            <p:ph type="ctrTitle"/>
          </p:nvPr>
        </p:nvSpPr>
        <p:spPr/>
        <p:txBody>
          <a:bodyPr/>
          <a:lstStyle/>
          <a:p>
            <a:r>
              <a:rPr lang="en-US" dirty="0"/>
              <a:t>Institute name, university name and company name</a:t>
            </a:r>
          </a:p>
        </p:txBody>
      </p:sp>
      <p:sp>
        <p:nvSpPr>
          <p:cNvPr id="3" name="Subtitle 2">
            <a:extLst>
              <a:ext uri="{FF2B5EF4-FFF2-40B4-BE49-F238E27FC236}">
                <a16:creationId xmlns:a16="http://schemas.microsoft.com/office/drawing/2014/main" id="{2D039305-23F9-58BB-1AE5-19593F76D9FF}"/>
              </a:ext>
            </a:extLst>
          </p:cNvPr>
          <p:cNvSpPr>
            <a:spLocks noGrp="1"/>
          </p:cNvSpPr>
          <p:nvPr>
            <p:ph type="subTitle" idx="1"/>
          </p:nvPr>
        </p:nvSpPr>
        <p:spPr/>
        <p:txBody>
          <a:bodyPr>
            <a:normAutofit lnSpcReduction="10000"/>
          </a:bodyPr>
          <a:lstStyle/>
          <a:p>
            <a:r>
              <a:rPr lang="en-US" dirty="0"/>
              <a:t>Student name and ids</a:t>
            </a:r>
          </a:p>
          <a:p>
            <a:r>
              <a:rPr lang="en-US" dirty="0"/>
              <a:t>Name of internal guide with designation</a:t>
            </a:r>
          </a:p>
          <a:p>
            <a:r>
              <a:rPr lang="en-US" dirty="0"/>
              <a:t>Name of external guide</a:t>
            </a:r>
          </a:p>
          <a:p>
            <a:r>
              <a:rPr lang="en-US" dirty="0"/>
              <a:t>Project title</a:t>
            </a:r>
          </a:p>
        </p:txBody>
      </p:sp>
    </p:spTree>
    <p:extLst>
      <p:ext uri="{BB962C8B-B14F-4D97-AF65-F5344CB8AC3E}">
        <p14:creationId xmlns:p14="http://schemas.microsoft.com/office/powerpoint/2010/main" val="120751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DCB3-D49B-A3E0-E1AC-2A2FB8327E30}"/>
              </a:ext>
            </a:extLst>
          </p:cNvPr>
          <p:cNvSpPr>
            <a:spLocks noGrp="1"/>
          </p:cNvSpPr>
          <p:nvPr>
            <p:ph type="title"/>
          </p:nvPr>
        </p:nvSpPr>
        <p:spPr/>
        <p:txBody>
          <a:bodyPr/>
          <a:lstStyle/>
          <a:p>
            <a:pPr algn="ctr"/>
            <a:r>
              <a:rPr lang="en-US" dirty="0"/>
              <a:t>Functional Requirements</a:t>
            </a:r>
          </a:p>
        </p:txBody>
      </p:sp>
      <p:graphicFrame>
        <p:nvGraphicFramePr>
          <p:cNvPr id="4" name="Table 3">
            <a:extLst>
              <a:ext uri="{FF2B5EF4-FFF2-40B4-BE49-F238E27FC236}">
                <a16:creationId xmlns:a16="http://schemas.microsoft.com/office/drawing/2014/main" id="{3B3CFC2A-5A4C-FF0A-B8CA-428A37B07F62}"/>
              </a:ext>
            </a:extLst>
          </p:cNvPr>
          <p:cNvGraphicFramePr>
            <a:graphicFrameLocks noGrp="1"/>
          </p:cNvGraphicFramePr>
          <p:nvPr>
            <p:extLst>
              <p:ext uri="{D42A27DB-BD31-4B8C-83A1-F6EECF244321}">
                <p14:modId xmlns:p14="http://schemas.microsoft.com/office/powerpoint/2010/main" val="2360465309"/>
              </p:ext>
            </p:extLst>
          </p:nvPr>
        </p:nvGraphicFramePr>
        <p:xfrm>
          <a:off x="1017971" y="1363262"/>
          <a:ext cx="5846445" cy="970280"/>
        </p:xfrm>
        <a:graphic>
          <a:graphicData uri="http://schemas.openxmlformats.org/drawingml/2006/table">
            <a:tbl>
              <a:tblPr firstRow="1" firstCol="1" bandRow="1">
                <a:tableStyleId>{5C22544A-7EE6-4342-B048-85BDC9FD1C3A}</a:tableStyleId>
              </a:tblPr>
              <a:tblGrid>
                <a:gridCol w="1191895">
                  <a:extLst>
                    <a:ext uri="{9D8B030D-6E8A-4147-A177-3AD203B41FA5}">
                      <a16:colId xmlns:a16="http://schemas.microsoft.com/office/drawing/2014/main" val="1302432832"/>
                    </a:ext>
                  </a:extLst>
                </a:gridCol>
                <a:gridCol w="1930400">
                  <a:extLst>
                    <a:ext uri="{9D8B030D-6E8A-4147-A177-3AD203B41FA5}">
                      <a16:colId xmlns:a16="http://schemas.microsoft.com/office/drawing/2014/main" val="1484987093"/>
                    </a:ext>
                  </a:extLst>
                </a:gridCol>
                <a:gridCol w="2724150">
                  <a:extLst>
                    <a:ext uri="{9D8B030D-6E8A-4147-A177-3AD203B41FA5}">
                      <a16:colId xmlns:a16="http://schemas.microsoft.com/office/drawing/2014/main" val="3304970680"/>
                    </a:ext>
                  </a:extLst>
                </a:gridCol>
              </a:tblGrid>
              <a:tr h="193675">
                <a:tc>
                  <a:txBody>
                    <a:bodyPr/>
                    <a:lstStyle/>
                    <a:p>
                      <a:pPr marL="0" marR="0" algn="ctr">
                        <a:lnSpc>
                          <a:spcPts val="1200"/>
                        </a:lnSpc>
                        <a:spcBef>
                          <a:spcPts val="0"/>
                        </a:spcBef>
                        <a:spcAft>
                          <a:spcPts val="0"/>
                        </a:spcAft>
                      </a:pPr>
                      <a:r>
                        <a:rPr lang="en-US" sz="1200">
                          <a:effectLst/>
                        </a:rPr>
                        <a:t>Feature ID</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0"/>
                        </a:spcAft>
                      </a:pPr>
                      <a:r>
                        <a:rPr lang="en-US" sz="1200">
                          <a:effectLst/>
                        </a:rPr>
                        <a:t>Feature Name</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0"/>
                        </a:spcAft>
                      </a:pPr>
                      <a:r>
                        <a:rPr lang="en-US" sz="1200" dirty="0">
                          <a:effectLst/>
                        </a:rPr>
                        <a:t>Description</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0268326"/>
                  </a:ext>
                </a:extLst>
              </a:tr>
              <a:tr h="776605">
                <a:tc>
                  <a:txBody>
                    <a:bodyPr/>
                    <a:lstStyle/>
                    <a:p>
                      <a:pPr marL="0" marR="0" algn="ctr">
                        <a:lnSpc>
                          <a:spcPts val="1200"/>
                        </a:lnSpc>
                        <a:spcBef>
                          <a:spcPts val="0"/>
                        </a:spcBef>
                        <a:spcAft>
                          <a:spcPts val="0"/>
                        </a:spcAft>
                      </a:pPr>
                      <a:r>
                        <a:rPr lang="en-US" sz="1200">
                          <a:effectLst/>
                        </a:rPr>
                        <a:t>FR-NPC-1</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0"/>
                        </a:spcAft>
                      </a:pPr>
                      <a:r>
                        <a:rPr lang="en-US" sz="1200">
                          <a:effectLst/>
                        </a:rPr>
                        <a:t>Insert Userdata like name, dob and other demographics details, contact details etc.</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0"/>
                        </a:spcBef>
                        <a:spcAft>
                          <a:spcPts val="0"/>
                        </a:spcAft>
                      </a:pPr>
                      <a:r>
                        <a:rPr lang="en-US" sz="1200" dirty="0">
                          <a:effectLst/>
                        </a:rPr>
                        <a:t>The application shall allow user to insert their details and able to save it.</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1796548"/>
                  </a:ext>
                </a:extLst>
              </a:tr>
            </a:tbl>
          </a:graphicData>
        </a:graphic>
      </p:graphicFrame>
      <p:graphicFrame>
        <p:nvGraphicFramePr>
          <p:cNvPr id="5" name="Table 4">
            <a:extLst>
              <a:ext uri="{FF2B5EF4-FFF2-40B4-BE49-F238E27FC236}">
                <a16:creationId xmlns:a16="http://schemas.microsoft.com/office/drawing/2014/main" id="{F4056BC9-41DF-D411-5E61-6648A8DC0502}"/>
              </a:ext>
            </a:extLst>
          </p:cNvPr>
          <p:cNvGraphicFramePr>
            <a:graphicFrameLocks noGrp="1"/>
          </p:cNvGraphicFramePr>
          <p:nvPr>
            <p:extLst>
              <p:ext uri="{D42A27DB-BD31-4B8C-83A1-F6EECF244321}">
                <p14:modId xmlns:p14="http://schemas.microsoft.com/office/powerpoint/2010/main" val="487783187"/>
              </p:ext>
            </p:extLst>
          </p:nvPr>
        </p:nvGraphicFramePr>
        <p:xfrm>
          <a:off x="1017971" y="2333542"/>
          <a:ext cx="5846445" cy="1824990"/>
        </p:xfrm>
        <a:graphic>
          <a:graphicData uri="http://schemas.openxmlformats.org/drawingml/2006/table">
            <a:tbl>
              <a:tblPr firstRow="1" firstCol="1" bandRow="1">
                <a:tableStyleId>{5C22544A-7EE6-4342-B048-85BDC9FD1C3A}</a:tableStyleId>
              </a:tblPr>
              <a:tblGrid>
                <a:gridCol w="1191895">
                  <a:extLst>
                    <a:ext uri="{9D8B030D-6E8A-4147-A177-3AD203B41FA5}">
                      <a16:colId xmlns:a16="http://schemas.microsoft.com/office/drawing/2014/main" val="1547714869"/>
                    </a:ext>
                  </a:extLst>
                </a:gridCol>
                <a:gridCol w="1930400">
                  <a:extLst>
                    <a:ext uri="{9D8B030D-6E8A-4147-A177-3AD203B41FA5}">
                      <a16:colId xmlns:a16="http://schemas.microsoft.com/office/drawing/2014/main" val="1840688899"/>
                    </a:ext>
                  </a:extLst>
                </a:gridCol>
                <a:gridCol w="2724150">
                  <a:extLst>
                    <a:ext uri="{9D8B030D-6E8A-4147-A177-3AD203B41FA5}">
                      <a16:colId xmlns:a16="http://schemas.microsoft.com/office/drawing/2014/main" val="2162804672"/>
                    </a:ext>
                  </a:extLst>
                </a:gridCol>
              </a:tblGrid>
              <a:tr h="912495">
                <a:tc>
                  <a:txBody>
                    <a:bodyPr/>
                    <a:lstStyle/>
                    <a:p>
                      <a:pPr marL="0" marR="0" algn="ctr">
                        <a:lnSpc>
                          <a:spcPts val="1200"/>
                        </a:lnSpc>
                        <a:spcBef>
                          <a:spcPts val="0"/>
                        </a:spcBef>
                        <a:spcAft>
                          <a:spcPts val="0"/>
                        </a:spcAft>
                      </a:pPr>
                      <a:r>
                        <a:rPr lang="en-US" sz="1200" dirty="0">
                          <a:effectLst/>
                        </a:rPr>
                        <a:t>FR-PDR-1</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0"/>
                        </a:spcAft>
                      </a:pPr>
                      <a:r>
                        <a:rPr lang="en-US" sz="1200">
                          <a:effectLst/>
                        </a:rPr>
                        <a:t>Insert id for which patient data user wanted.</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0"/>
                        </a:spcBef>
                        <a:spcAft>
                          <a:spcPts val="0"/>
                        </a:spcAft>
                      </a:pPr>
                      <a:r>
                        <a:rPr lang="en-US" sz="1200" dirty="0">
                          <a:effectLst/>
                        </a:rPr>
                        <a:t>The application shall allow user to insert patient id and user should get the patient details.</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44604218"/>
                  </a:ext>
                </a:extLst>
              </a:tr>
              <a:tr h="912495">
                <a:tc>
                  <a:txBody>
                    <a:bodyPr/>
                    <a:lstStyle/>
                    <a:p>
                      <a:pPr marL="0" marR="0" algn="ctr">
                        <a:lnSpc>
                          <a:spcPts val="1200"/>
                        </a:lnSpc>
                        <a:spcBef>
                          <a:spcPts val="0"/>
                        </a:spcBef>
                        <a:spcAft>
                          <a:spcPts val="0"/>
                        </a:spcAft>
                      </a:pPr>
                      <a:r>
                        <a:rPr lang="en-US" sz="1200">
                          <a:effectLst/>
                        </a:rPr>
                        <a:t>FR-PDR-2</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0"/>
                        </a:spcAft>
                      </a:pPr>
                      <a:r>
                        <a:rPr lang="en-US" sz="1200" dirty="0">
                          <a:effectLst/>
                        </a:rPr>
                        <a:t>Insert first name, last name, sex or dob for which patient data user wanted.</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0"/>
                        </a:spcBef>
                        <a:spcAft>
                          <a:spcPts val="0"/>
                        </a:spcAft>
                      </a:pPr>
                      <a:r>
                        <a:rPr lang="en-US" sz="1200" dirty="0">
                          <a:effectLst/>
                        </a:rPr>
                        <a:t>The application shall allow user to insert patient first name, last name, sex or dob and user should get the patient details.</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1260336"/>
                  </a:ext>
                </a:extLst>
              </a:tr>
            </a:tbl>
          </a:graphicData>
        </a:graphic>
      </p:graphicFrame>
      <p:graphicFrame>
        <p:nvGraphicFramePr>
          <p:cNvPr id="6" name="Table 5">
            <a:extLst>
              <a:ext uri="{FF2B5EF4-FFF2-40B4-BE49-F238E27FC236}">
                <a16:creationId xmlns:a16="http://schemas.microsoft.com/office/drawing/2014/main" id="{91B1F923-4086-9ABE-40A3-0BF14082C0AF}"/>
              </a:ext>
            </a:extLst>
          </p:cNvPr>
          <p:cNvGraphicFramePr>
            <a:graphicFrameLocks noGrp="1"/>
          </p:cNvGraphicFramePr>
          <p:nvPr>
            <p:extLst>
              <p:ext uri="{D42A27DB-BD31-4B8C-83A1-F6EECF244321}">
                <p14:modId xmlns:p14="http://schemas.microsoft.com/office/powerpoint/2010/main" val="2928938461"/>
              </p:ext>
            </p:extLst>
          </p:nvPr>
        </p:nvGraphicFramePr>
        <p:xfrm>
          <a:off x="1017971" y="4144306"/>
          <a:ext cx="5846445" cy="1413656"/>
        </p:xfrm>
        <a:graphic>
          <a:graphicData uri="http://schemas.openxmlformats.org/drawingml/2006/table">
            <a:tbl>
              <a:tblPr firstRow="1" firstCol="1" bandRow="1">
                <a:tableStyleId>{5C22544A-7EE6-4342-B048-85BDC9FD1C3A}</a:tableStyleId>
              </a:tblPr>
              <a:tblGrid>
                <a:gridCol w="1191895">
                  <a:extLst>
                    <a:ext uri="{9D8B030D-6E8A-4147-A177-3AD203B41FA5}">
                      <a16:colId xmlns:a16="http://schemas.microsoft.com/office/drawing/2014/main" val="3911587744"/>
                    </a:ext>
                  </a:extLst>
                </a:gridCol>
                <a:gridCol w="1930400">
                  <a:extLst>
                    <a:ext uri="{9D8B030D-6E8A-4147-A177-3AD203B41FA5}">
                      <a16:colId xmlns:a16="http://schemas.microsoft.com/office/drawing/2014/main" val="2472619015"/>
                    </a:ext>
                  </a:extLst>
                </a:gridCol>
                <a:gridCol w="2724150">
                  <a:extLst>
                    <a:ext uri="{9D8B030D-6E8A-4147-A177-3AD203B41FA5}">
                      <a16:colId xmlns:a16="http://schemas.microsoft.com/office/drawing/2014/main" val="1235294583"/>
                    </a:ext>
                  </a:extLst>
                </a:gridCol>
              </a:tblGrid>
              <a:tr h="706828">
                <a:tc>
                  <a:txBody>
                    <a:bodyPr/>
                    <a:lstStyle/>
                    <a:p>
                      <a:pPr marL="0" marR="0" algn="ctr">
                        <a:lnSpc>
                          <a:spcPts val="1200"/>
                        </a:lnSpc>
                        <a:spcBef>
                          <a:spcPts val="0"/>
                        </a:spcBef>
                        <a:spcAft>
                          <a:spcPts val="0"/>
                        </a:spcAft>
                      </a:pPr>
                      <a:r>
                        <a:rPr lang="en-US" sz="1200" dirty="0">
                          <a:effectLst/>
                        </a:rPr>
                        <a:t>FR-PDU-1</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0"/>
                        </a:spcAft>
                      </a:pPr>
                      <a:r>
                        <a:rPr lang="en-US" sz="1200">
                          <a:effectLst/>
                        </a:rPr>
                        <a:t>enters the search key and presses enter then changes required details and press on save.</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0"/>
                        </a:spcBef>
                        <a:spcAft>
                          <a:spcPts val="0"/>
                        </a:spcAft>
                      </a:pPr>
                      <a:r>
                        <a:rPr lang="en-US" sz="1200" dirty="0">
                          <a:effectLst/>
                        </a:rPr>
                        <a:t>The application shall allow user to update  patient data and user should get the patient details updated.</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5109621"/>
                  </a:ext>
                </a:extLst>
              </a:tr>
              <a:tr h="706828">
                <a:tc>
                  <a:txBody>
                    <a:bodyPr/>
                    <a:lstStyle/>
                    <a:p>
                      <a:pPr marL="0" marR="0" algn="ctr">
                        <a:lnSpc>
                          <a:spcPts val="1200"/>
                        </a:lnSpc>
                        <a:spcBef>
                          <a:spcPts val="0"/>
                        </a:spcBef>
                        <a:spcAft>
                          <a:spcPts val="0"/>
                        </a:spcAft>
                      </a:pPr>
                      <a:r>
                        <a:rPr lang="en-US" sz="1200">
                          <a:effectLst/>
                        </a:rPr>
                        <a:t>FR-PDU-2</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0"/>
                        </a:spcAft>
                      </a:pPr>
                      <a:r>
                        <a:rPr lang="en-US" sz="1200">
                          <a:effectLst/>
                        </a:rPr>
                        <a:t>cancel changes.</a:t>
                      </a:r>
                      <a:endParaRPr lang="en-US" sz="1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0"/>
                        </a:spcBef>
                        <a:spcAft>
                          <a:spcPts val="0"/>
                        </a:spcAft>
                      </a:pPr>
                      <a:r>
                        <a:rPr lang="en-US" sz="1200" dirty="0">
                          <a:effectLst/>
                        </a:rPr>
                        <a:t>The application shall allow user to cancel changes they have made.</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0608429"/>
                  </a:ext>
                </a:extLst>
              </a:tr>
            </a:tbl>
          </a:graphicData>
        </a:graphic>
      </p:graphicFrame>
      <p:graphicFrame>
        <p:nvGraphicFramePr>
          <p:cNvPr id="7" name="Table 6">
            <a:extLst>
              <a:ext uri="{FF2B5EF4-FFF2-40B4-BE49-F238E27FC236}">
                <a16:creationId xmlns:a16="http://schemas.microsoft.com/office/drawing/2014/main" id="{DF570513-BE5C-61F1-EA24-899E57AF8514}"/>
              </a:ext>
            </a:extLst>
          </p:cNvPr>
          <p:cNvGraphicFramePr>
            <a:graphicFrameLocks noGrp="1"/>
          </p:cNvGraphicFramePr>
          <p:nvPr>
            <p:extLst>
              <p:ext uri="{D42A27DB-BD31-4B8C-83A1-F6EECF244321}">
                <p14:modId xmlns:p14="http://schemas.microsoft.com/office/powerpoint/2010/main" val="2662015609"/>
              </p:ext>
            </p:extLst>
          </p:nvPr>
        </p:nvGraphicFramePr>
        <p:xfrm>
          <a:off x="1017970" y="5494738"/>
          <a:ext cx="5846445" cy="776605"/>
        </p:xfrm>
        <a:graphic>
          <a:graphicData uri="http://schemas.openxmlformats.org/drawingml/2006/table">
            <a:tbl>
              <a:tblPr firstRow="1" firstCol="1" bandRow="1">
                <a:tableStyleId>{5C22544A-7EE6-4342-B048-85BDC9FD1C3A}</a:tableStyleId>
              </a:tblPr>
              <a:tblGrid>
                <a:gridCol w="1191895">
                  <a:extLst>
                    <a:ext uri="{9D8B030D-6E8A-4147-A177-3AD203B41FA5}">
                      <a16:colId xmlns:a16="http://schemas.microsoft.com/office/drawing/2014/main" val="387663105"/>
                    </a:ext>
                  </a:extLst>
                </a:gridCol>
                <a:gridCol w="1930400">
                  <a:extLst>
                    <a:ext uri="{9D8B030D-6E8A-4147-A177-3AD203B41FA5}">
                      <a16:colId xmlns:a16="http://schemas.microsoft.com/office/drawing/2014/main" val="1147540307"/>
                    </a:ext>
                  </a:extLst>
                </a:gridCol>
                <a:gridCol w="2724150">
                  <a:extLst>
                    <a:ext uri="{9D8B030D-6E8A-4147-A177-3AD203B41FA5}">
                      <a16:colId xmlns:a16="http://schemas.microsoft.com/office/drawing/2014/main" val="4071104429"/>
                    </a:ext>
                  </a:extLst>
                </a:gridCol>
              </a:tblGrid>
              <a:tr h="776605">
                <a:tc>
                  <a:txBody>
                    <a:bodyPr/>
                    <a:lstStyle/>
                    <a:p>
                      <a:pPr marL="0" marR="0" algn="ctr">
                        <a:lnSpc>
                          <a:spcPts val="1200"/>
                        </a:lnSpc>
                        <a:spcBef>
                          <a:spcPts val="0"/>
                        </a:spcBef>
                        <a:spcAft>
                          <a:spcPts val="0"/>
                        </a:spcAft>
                      </a:pPr>
                      <a:r>
                        <a:rPr lang="en-US" sz="1200" dirty="0">
                          <a:effectLst/>
                        </a:rPr>
                        <a:t>FR-PDD-1</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ts val="1200"/>
                        </a:lnSpc>
                        <a:spcBef>
                          <a:spcPts val="0"/>
                        </a:spcBef>
                        <a:spcAft>
                          <a:spcPts val="0"/>
                        </a:spcAft>
                      </a:pPr>
                      <a:r>
                        <a:rPr lang="en-US" sz="1200" dirty="0">
                          <a:effectLst/>
                        </a:rPr>
                        <a:t>Insert id for which patient data user wanted to delete.</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200"/>
                        </a:lnSpc>
                        <a:spcBef>
                          <a:spcPts val="0"/>
                        </a:spcBef>
                        <a:spcAft>
                          <a:spcPts val="0"/>
                        </a:spcAft>
                      </a:pPr>
                      <a:r>
                        <a:rPr lang="en-US" sz="1200" dirty="0">
                          <a:effectLst/>
                        </a:rPr>
                        <a:t>The application shall allow user to input patient id and data should be deleted.</a:t>
                      </a:r>
                      <a:endParaRPr lang="en-US" sz="1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405886"/>
                  </a:ext>
                </a:extLst>
              </a:tr>
            </a:tbl>
          </a:graphicData>
        </a:graphic>
      </p:graphicFrame>
    </p:spTree>
    <p:extLst>
      <p:ext uri="{BB962C8B-B14F-4D97-AF65-F5344CB8AC3E}">
        <p14:creationId xmlns:p14="http://schemas.microsoft.com/office/powerpoint/2010/main" val="361713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B5C4-CECB-EB51-7069-DD7C64011C96}"/>
              </a:ext>
            </a:extLst>
          </p:cNvPr>
          <p:cNvSpPr>
            <a:spLocks noGrp="1"/>
          </p:cNvSpPr>
          <p:nvPr>
            <p:ph type="title"/>
          </p:nvPr>
        </p:nvSpPr>
        <p:spPr/>
        <p:txBody>
          <a:bodyPr/>
          <a:lstStyle/>
          <a:p>
            <a:r>
              <a:rPr lang="en-US" dirty="0"/>
              <a:t>screenshot/video/demo</a:t>
            </a:r>
          </a:p>
        </p:txBody>
      </p:sp>
      <p:sp>
        <p:nvSpPr>
          <p:cNvPr id="3" name="Content Placeholder 2">
            <a:extLst>
              <a:ext uri="{FF2B5EF4-FFF2-40B4-BE49-F238E27FC236}">
                <a16:creationId xmlns:a16="http://schemas.microsoft.com/office/drawing/2014/main" id="{2C6D14B2-0945-DDFB-5AEC-04EFA4FDC8F5}"/>
              </a:ext>
            </a:extLst>
          </p:cNvPr>
          <p:cNvSpPr>
            <a:spLocks noGrp="1"/>
          </p:cNvSpPr>
          <p:nvPr>
            <p:ph idx="1"/>
          </p:nvPr>
        </p:nvSpPr>
        <p:spPr/>
        <p:txBody>
          <a:bodyPr/>
          <a:lstStyle/>
          <a:p>
            <a:r>
              <a:rPr lang="en-US" dirty="0"/>
              <a:t>Demo or screenshot available from </a:t>
            </a:r>
            <a:r>
              <a:rPr lang="en-US" dirty="0" err="1"/>
              <a:t>srs</a:t>
            </a:r>
            <a:endParaRPr lang="en-US" dirty="0"/>
          </a:p>
        </p:txBody>
      </p:sp>
    </p:spTree>
    <p:extLst>
      <p:ext uri="{BB962C8B-B14F-4D97-AF65-F5344CB8AC3E}">
        <p14:creationId xmlns:p14="http://schemas.microsoft.com/office/powerpoint/2010/main" val="3341235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0F4C-FBC5-ED47-4A34-A538296FDC50}"/>
              </a:ext>
            </a:extLst>
          </p:cNvPr>
          <p:cNvSpPr>
            <a:spLocks noGrp="1"/>
          </p:cNvSpPr>
          <p:nvPr>
            <p:ph type="title"/>
          </p:nvPr>
        </p:nvSpPr>
        <p:spPr/>
        <p:txBody>
          <a:bodyPr/>
          <a:lstStyle/>
          <a:p>
            <a:r>
              <a:rPr lang="en-US" dirty="0"/>
              <a:t>Test suites</a:t>
            </a:r>
          </a:p>
        </p:txBody>
      </p:sp>
      <p:sp>
        <p:nvSpPr>
          <p:cNvPr id="3" name="Content Placeholder 2">
            <a:extLst>
              <a:ext uri="{FF2B5EF4-FFF2-40B4-BE49-F238E27FC236}">
                <a16:creationId xmlns:a16="http://schemas.microsoft.com/office/drawing/2014/main" id="{E11E69C6-901E-3084-6DDF-B71154AA7223}"/>
              </a:ext>
            </a:extLst>
          </p:cNvPr>
          <p:cNvSpPr>
            <a:spLocks noGrp="1"/>
          </p:cNvSpPr>
          <p:nvPr>
            <p:ph idx="1"/>
          </p:nvPr>
        </p:nvSpPr>
        <p:spPr/>
        <p:txBody>
          <a:bodyPr/>
          <a:lstStyle/>
          <a:p>
            <a:r>
              <a:rPr lang="en-US" dirty="0"/>
              <a:t>Test cases from </a:t>
            </a:r>
            <a:r>
              <a:rPr lang="en-US" dirty="0" err="1"/>
              <a:t>hemit’s</a:t>
            </a:r>
            <a:r>
              <a:rPr lang="en-US" dirty="0"/>
              <a:t> spreadsheet</a:t>
            </a:r>
          </a:p>
        </p:txBody>
      </p:sp>
    </p:spTree>
    <p:extLst>
      <p:ext uri="{BB962C8B-B14F-4D97-AF65-F5344CB8AC3E}">
        <p14:creationId xmlns:p14="http://schemas.microsoft.com/office/powerpoint/2010/main" val="391299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483E-4A49-36FA-E7F6-569F047E09CE}"/>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74E1EF80-C1B1-7328-820E-40D992CFE345}"/>
              </a:ext>
            </a:extLst>
          </p:cNvPr>
          <p:cNvSpPr>
            <a:spLocks noGrp="1"/>
          </p:cNvSpPr>
          <p:nvPr>
            <p:ph idx="1"/>
          </p:nvPr>
        </p:nvSpPr>
        <p:spPr/>
        <p:txBody>
          <a:bodyPr>
            <a:normAutofit fontScale="85000" lnSpcReduction="10000"/>
          </a:bodyPr>
          <a:lstStyle/>
          <a:p>
            <a:endParaRPr lang="en-US" dirty="0"/>
          </a:p>
          <a:p>
            <a:r>
              <a:rPr lang="en-US" dirty="0"/>
              <a:t>In conclusion, the US healthcare system is a complex and dynamic ecosystem that presents both challenges and opportunities for healthcare product developers. </a:t>
            </a:r>
          </a:p>
          <a:p>
            <a:r>
              <a:rPr lang="en-US" dirty="0"/>
              <a:t>With a focus on innovation, collaboration, and patient-centered care, there is tremendous potential for products that can improve the quality, accessibility, and affordability of healthcare services in the US. Whether it's through advanced medical devices, cutting-edge digital health solutions, or transformative healthcare delivery models, the healthcare industry is ripe for disruption and growth. </a:t>
            </a:r>
          </a:p>
          <a:p>
            <a:r>
              <a:rPr lang="en-US" dirty="0"/>
              <a:t>As we continue to navigate the rapidly evolving healthcare landscape, we look forward to seeing the impact that innovative products can have on improving health outcomes and transforming the US healthcare system for the better.</a:t>
            </a:r>
          </a:p>
          <a:p>
            <a:endParaRPr lang="en-US" dirty="0"/>
          </a:p>
        </p:txBody>
      </p:sp>
    </p:spTree>
    <p:extLst>
      <p:ext uri="{BB962C8B-B14F-4D97-AF65-F5344CB8AC3E}">
        <p14:creationId xmlns:p14="http://schemas.microsoft.com/office/powerpoint/2010/main" val="13095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91F4-A8DD-09C7-DC11-CD69C3C355B5}"/>
              </a:ext>
            </a:extLst>
          </p:cNvPr>
          <p:cNvSpPr>
            <a:spLocks noGrp="1"/>
          </p:cNvSpPr>
          <p:nvPr>
            <p:ph type="title"/>
          </p:nvPr>
        </p:nvSpPr>
        <p:spPr>
          <a:xfrm>
            <a:off x="750735" y="3124228"/>
            <a:ext cx="10515600" cy="1325563"/>
          </a:xfrm>
        </p:spPr>
        <p:txBody>
          <a:bodyPr/>
          <a:lstStyle/>
          <a:p>
            <a:pPr algn="ctr"/>
            <a:r>
              <a:rPr lang="en-US" dirty="0"/>
              <a:t>Thank you </a:t>
            </a:r>
          </a:p>
        </p:txBody>
      </p:sp>
    </p:spTree>
    <p:extLst>
      <p:ext uri="{BB962C8B-B14F-4D97-AF65-F5344CB8AC3E}">
        <p14:creationId xmlns:p14="http://schemas.microsoft.com/office/powerpoint/2010/main" val="303174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F585-B447-587C-F19E-0FD20FC5220A}"/>
              </a:ext>
            </a:extLst>
          </p:cNvPr>
          <p:cNvSpPr>
            <a:spLocks noGrp="1"/>
          </p:cNvSpPr>
          <p:nvPr>
            <p:ph type="title"/>
          </p:nvPr>
        </p:nvSpPr>
        <p:spPr/>
        <p:txBody>
          <a:bodyPr/>
          <a:lstStyle/>
          <a:p>
            <a:pPr algn="ctr"/>
            <a:r>
              <a:rPr lang="en-US" dirty="0"/>
              <a:t>Product : web </a:t>
            </a:r>
            <a:r>
              <a:rPr lang="en-US" dirty="0" err="1"/>
              <a:t>ims</a:t>
            </a:r>
            <a:endParaRPr lang="en-US" dirty="0"/>
          </a:p>
        </p:txBody>
      </p:sp>
      <p:sp>
        <p:nvSpPr>
          <p:cNvPr id="3" name="Content Placeholder 2">
            <a:extLst>
              <a:ext uri="{FF2B5EF4-FFF2-40B4-BE49-F238E27FC236}">
                <a16:creationId xmlns:a16="http://schemas.microsoft.com/office/drawing/2014/main" id="{33D26D4D-B2C9-C399-922E-77308D92CB14}"/>
              </a:ext>
            </a:extLst>
          </p:cNvPr>
          <p:cNvSpPr>
            <a:spLocks noGrp="1"/>
          </p:cNvSpPr>
          <p:nvPr>
            <p:ph idx="1"/>
          </p:nvPr>
        </p:nvSpPr>
        <p:spPr/>
        <p:txBody>
          <a:bodyPr>
            <a:normAutofit fontScale="92500" lnSpcReduction="10000"/>
          </a:bodyPr>
          <a:lstStyle/>
          <a:p>
            <a:r>
              <a:rPr lang="en-US" dirty="0"/>
              <a:t>Information Management System (IMS) is a general term for software designed to facilitate the storage, organization and retrieval of Protected health information (PHI), also referred to as personal health information, is the demographic information, medical histories, test and laboratory results, mental health conditions, insurance information and other data that a healthcare professional collects to identify an individual and determine appropriate care.</a:t>
            </a:r>
          </a:p>
          <a:p>
            <a:r>
              <a:rPr lang="en-US" dirty="0"/>
              <a:t> </a:t>
            </a:r>
            <a:r>
              <a:rPr lang="en-US" dirty="0" err="1"/>
              <a:t>WebIMS</a:t>
            </a:r>
            <a:r>
              <a:rPr lang="en-US" dirty="0"/>
              <a:t> Healthcare deals with sensitive details about a patient, including birthdate, medical conditions and health insurance claims. Whether in a </a:t>
            </a:r>
            <a:r>
              <a:rPr lang="en-US" dirty="0" err="1"/>
              <a:t>paperbased</a:t>
            </a:r>
            <a:r>
              <a:rPr lang="en-US" dirty="0"/>
              <a:t> record or an electronic health record (EHR) system, PHI explains a patient's medical history, including ailments, various treatments and outcomes.</a:t>
            </a:r>
          </a:p>
          <a:p>
            <a:endParaRPr lang="en-US" dirty="0"/>
          </a:p>
          <a:p>
            <a:pPr marL="0" indent="0">
              <a:buNone/>
            </a:pPr>
            <a:endParaRPr lang="en-US" dirty="0"/>
          </a:p>
        </p:txBody>
      </p:sp>
    </p:spTree>
    <p:extLst>
      <p:ext uri="{BB962C8B-B14F-4D97-AF65-F5344CB8AC3E}">
        <p14:creationId xmlns:p14="http://schemas.microsoft.com/office/powerpoint/2010/main" val="385079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ABE3-8AFB-F154-7112-40252592C13F}"/>
              </a:ext>
            </a:extLst>
          </p:cNvPr>
          <p:cNvSpPr>
            <a:spLocks noGrp="1"/>
          </p:cNvSpPr>
          <p:nvPr>
            <p:ph type="title"/>
          </p:nvPr>
        </p:nvSpPr>
        <p:spPr/>
        <p:txBody>
          <a:bodyPr/>
          <a:lstStyle/>
          <a:p>
            <a:pPr algn="ctr"/>
            <a:r>
              <a:rPr lang="en-US" dirty="0"/>
              <a:t>US healthcare flow</a:t>
            </a:r>
          </a:p>
        </p:txBody>
      </p:sp>
      <p:sp>
        <p:nvSpPr>
          <p:cNvPr id="3" name="Content Placeholder 2">
            <a:extLst>
              <a:ext uri="{FF2B5EF4-FFF2-40B4-BE49-F238E27FC236}">
                <a16:creationId xmlns:a16="http://schemas.microsoft.com/office/drawing/2014/main" id="{FE9FFE0F-8517-FB45-29AE-EFF0D13E00EA}"/>
              </a:ext>
            </a:extLst>
          </p:cNvPr>
          <p:cNvSpPr>
            <a:spLocks noGrp="1"/>
          </p:cNvSpPr>
          <p:nvPr>
            <p:ph idx="1"/>
          </p:nvPr>
        </p:nvSpPr>
        <p:spPr>
          <a:xfrm>
            <a:off x="838200" y="1606163"/>
            <a:ext cx="10515600" cy="4570800"/>
          </a:xfrm>
        </p:spPr>
        <p:txBody>
          <a:bodyPr>
            <a:noAutofit/>
          </a:bodyPr>
          <a:lstStyle/>
          <a:p>
            <a:r>
              <a:rPr lang="en-US" sz="2200" dirty="0"/>
              <a:t>Patients seek healthcare services from a variety of providers, including primary care physicians, specialists, hospitals, and clinics.</a:t>
            </a:r>
          </a:p>
          <a:p>
            <a:r>
              <a:rPr lang="en-US" sz="2200" dirty="0"/>
              <a:t>Healthcare providers bill patients directly or through insurance companies.</a:t>
            </a:r>
          </a:p>
          <a:p>
            <a:r>
              <a:rPr lang="en-US" sz="2200" dirty="0"/>
              <a:t>Payers, including insurance companies and government programs such as Medicare and Medicaid, pay for a portion of the cost of healthcare services.</a:t>
            </a:r>
          </a:p>
          <a:p>
            <a:r>
              <a:rPr lang="en-US" sz="2200" dirty="0"/>
              <a:t>Providers, such as hospitals and clinics, submit claims to payers for reimbursement of the services they provide.</a:t>
            </a:r>
          </a:p>
          <a:p>
            <a:r>
              <a:rPr lang="en-US" sz="2200" dirty="0"/>
              <a:t>Billers, who may work for providers or for third-party billing companies, manage the billing process by creating and submitting claims to payers on behalf of providers.</a:t>
            </a:r>
          </a:p>
          <a:p>
            <a:r>
              <a:rPr lang="en-US" sz="2200" dirty="0"/>
              <a:t>Insurance companies, both private and government-run, negotiate rates with healthcare providers and pay for healthcare services based on these rates.</a:t>
            </a:r>
          </a:p>
          <a:p>
            <a:r>
              <a:rPr lang="en-US" sz="2200" dirty="0"/>
              <a:t>Health information technology (HIT) companies provide software and tools to support healthcare delivery and management, including electronic health records (EHRs) and practice management systems.</a:t>
            </a:r>
          </a:p>
          <a:p>
            <a:endParaRPr lang="en-US" sz="2200" dirty="0"/>
          </a:p>
          <a:p>
            <a:r>
              <a:rPr lang="en-US" sz="2200" dirty="0"/>
              <a:t>Healthcare regulators, including the Food and Drug Administration (FDA) and the Centers for Medicare and Medicaid Services (CMS), oversee the safety and quality of healthcare services and products.</a:t>
            </a:r>
          </a:p>
          <a:p>
            <a:endParaRPr lang="en-US" sz="2200" dirty="0"/>
          </a:p>
          <a:p>
            <a:r>
              <a:rPr lang="en-US" sz="2200" dirty="0"/>
              <a:t>Overall, the healthcare system in the US involves a complex interplay between patients, providers, payers, billers, insurance companies, and other stakeholders. Efforts are underway to improve the efficiency</a:t>
            </a:r>
          </a:p>
          <a:p>
            <a:r>
              <a:rPr lang="en-US" sz="2200" dirty="0"/>
              <a:t> and effectiveness of this system, including initiatives to reduce costs, improve patient outcomes, and increase access to</a:t>
            </a:r>
          </a:p>
          <a:p>
            <a:r>
              <a:rPr lang="en-US" sz="2200" dirty="0"/>
              <a:t> care.</a:t>
            </a:r>
          </a:p>
          <a:p>
            <a:endParaRPr lang="en-US" sz="2200" dirty="0"/>
          </a:p>
        </p:txBody>
      </p:sp>
    </p:spTree>
    <p:extLst>
      <p:ext uri="{BB962C8B-B14F-4D97-AF65-F5344CB8AC3E}">
        <p14:creationId xmlns:p14="http://schemas.microsoft.com/office/powerpoint/2010/main" val="74947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07DA-5CE2-4014-B404-818F3D31EC45}"/>
              </a:ext>
            </a:extLst>
          </p:cNvPr>
          <p:cNvSpPr>
            <a:spLocks noGrp="1"/>
          </p:cNvSpPr>
          <p:nvPr>
            <p:ph type="title"/>
          </p:nvPr>
        </p:nvSpPr>
        <p:spPr/>
        <p:txBody>
          <a:bodyPr/>
          <a:lstStyle/>
          <a:p>
            <a:pPr algn="ctr"/>
            <a:r>
              <a:rPr lang="en-US" dirty="0"/>
              <a:t>US healthcare advantages</a:t>
            </a:r>
          </a:p>
        </p:txBody>
      </p:sp>
      <p:sp>
        <p:nvSpPr>
          <p:cNvPr id="3" name="Content Placeholder 2">
            <a:extLst>
              <a:ext uri="{FF2B5EF4-FFF2-40B4-BE49-F238E27FC236}">
                <a16:creationId xmlns:a16="http://schemas.microsoft.com/office/drawing/2014/main" id="{A41330B2-0DAB-7B0E-E084-A71B07D27655}"/>
              </a:ext>
            </a:extLst>
          </p:cNvPr>
          <p:cNvSpPr>
            <a:spLocks noGrp="1"/>
          </p:cNvSpPr>
          <p:nvPr>
            <p:ph idx="1"/>
          </p:nvPr>
        </p:nvSpPr>
        <p:spPr/>
        <p:txBody>
          <a:bodyPr>
            <a:normAutofit/>
          </a:bodyPr>
          <a:lstStyle/>
          <a:p>
            <a:r>
              <a:rPr lang="en-US" dirty="0"/>
              <a:t>Accessibility: A systematic healthcare system ensures that healthcare services are accessible to all individuals. Without a systematic approach, it can be difficult for some individuals to receive healthcare services.</a:t>
            </a:r>
          </a:p>
          <a:p>
            <a:r>
              <a:rPr lang="en-US" dirty="0"/>
              <a:t>Quality: A systematic approach to healthcare ensures that patients receive high-quality care.</a:t>
            </a:r>
          </a:p>
          <a:p>
            <a:r>
              <a:rPr lang="en-US" dirty="0"/>
              <a:t>Cost-effectiveness: A systematic healthcare system can help to reduce healthcare costs by streamlining processes.</a:t>
            </a:r>
          </a:p>
          <a:p>
            <a:pPr marL="0" indent="0">
              <a:buNone/>
            </a:pPr>
            <a:endParaRPr lang="en-US" dirty="0"/>
          </a:p>
        </p:txBody>
      </p:sp>
    </p:spTree>
    <p:extLst>
      <p:ext uri="{BB962C8B-B14F-4D97-AF65-F5344CB8AC3E}">
        <p14:creationId xmlns:p14="http://schemas.microsoft.com/office/powerpoint/2010/main" val="5511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3C2-B264-0985-B20F-2F91DD8E488D}"/>
              </a:ext>
            </a:extLst>
          </p:cNvPr>
          <p:cNvSpPr>
            <a:spLocks noGrp="1"/>
          </p:cNvSpPr>
          <p:nvPr>
            <p:ph type="title"/>
          </p:nvPr>
        </p:nvSpPr>
        <p:spPr/>
        <p:txBody>
          <a:bodyPr/>
          <a:lstStyle/>
          <a:p>
            <a:pPr algn="ctr"/>
            <a:r>
              <a:rPr lang="en-US" dirty="0"/>
              <a:t>What is HIPAA?</a:t>
            </a:r>
          </a:p>
        </p:txBody>
      </p:sp>
      <p:sp>
        <p:nvSpPr>
          <p:cNvPr id="3" name="Content Placeholder 2">
            <a:extLst>
              <a:ext uri="{FF2B5EF4-FFF2-40B4-BE49-F238E27FC236}">
                <a16:creationId xmlns:a16="http://schemas.microsoft.com/office/drawing/2014/main" id="{C469D6AB-0B5C-13E6-AC4B-E46090EB19CD}"/>
              </a:ext>
            </a:extLst>
          </p:cNvPr>
          <p:cNvSpPr>
            <a:spLocks noGrp="1"/>
          </p:cNvSpPr>
          <p:nvPr>
            <p:ph idx="1"/>
          </p:nvPr>
        </p:nvSpPr>
        <p:spPr>
          <a:xfrm>
            <a:off x="838199" y="1825625"/>
            <a:ext cx="10738899" cy="4351338"/>
          </a:xfrm>
        </p:spPr>
        <p:txBody>
          <a:bodyPr>
            <a:normAutofit fontScale="92500" lnSpcReduction="10000"/>
          </a:bodyPr>
          <a:lstStyle/>
          <a:p>
            <a:r>
              <a:rPr lang="en-US" dirty="0"/>
              <a:t>HIPAA (Health Insurance Portability and Accountability Act) is a law in the US. The purpose of HIPAA is to protect the privacy and security of an individual's health information. </a:t>
            </a:r>
          </a:p>
          <a:p>
            <a:r>
              <a:rPr lang="en-US" dirty="0"/>
              <a:t>HIPAA has two main components: </a:t>
            </a:r>
          </a:p>
          <a:p>
            <a:r>
              <a:rPr lang="en-US" dirty="0"/>
              <a:t>The Privacy Rule and the Security Rule. </a:t>
            </a:r>
          </a:p>
          <a:p>
            <a:r>
              <a:rPr lang="en-US" dirty="0"/>
              <a:t>The Privacy Rule helps in the protection of an individual's health information. It tells how healthcare providers and other covered entities should protect an individual's health information. The Security Rule has standards for the protection of electronic health information. It requires healthcare providers and other covered entities to ensure the confidentiality, integrity, and availability of  health information</a:t>
            </a:r>
          </a:p>
          <a:p>
            <a:endParaRPr lang="en-US" dirty="0"/>
          </a:p>
        </p:txBody>
      </p:sp>
    </p:spTree>
    <p:extLst>
      <p:ext uri="{BB962C8B-B14F-4D97-AF65-F5344CB8AC3E}">
        <p14:creationId xmlns:p14="http://schemas.microsoft.com/office/powerpoint/2010/main" val="383427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1A235-D9A3-BE68-6B7E-A5F85191A362}"/>
              </a:ext>
            </a:extLst>
          </p:cNvPr>
          <p:cNvSpPr>
            <a:spLocks noGrp="1"/>
          </p:cNvSpPr>
          <p:nvPr>
            <p:ph idx="1"/>
          </p:nvPr>
        </p:nvSpPr>
        <p:spPr>
          <a:xfrm>
            <a:off x="774590" y="270345"/>
            <a:ext cx="10515600" cy="4817290"/>
          </a:xfrm>
        </p:spPr>
        <p:txBody>
          <a:bodyPr>
            <a:normAutofit fontScale="25000" lnSpcReduction="20000"/>
          </a:bodyPr>
          <a:lstStyle/>
          <a:p>
            <a:pPr marL="0" indent="0">
              <a:buNone/>
            </a:pPr>
            <a:endParaRPr lang="en-US" dirty="0"/>
          </a:p>
          <a:p>
            <a:r>
              <a:rPr lang="en-US" sz="8800" dirty="0"/>
              <a:t>Medicare : It is a centrally funded health insurance program which covers individuals whose age is above 65 and those who have disabilities  and are under 65 are also covered under this plan. </a:t>
            </a:r>
          </a:p>
          <a:p>
            <a:r>
              <a:rPr lang="en-US" sz="8800" dirty="0"/>
              <a:t>Money we pay other than premium (cost sharing): Whenever we get any service we have to pay some amount of money which is different from the premium and this is known as cost sharing. The amount we have to pay while receiving service depends on the type of plan we have.</a:t>
            </a:r>
          </a:p>
          <a:p>
            <a:r>
              <a:rPr lang="en-US" sz="8800" dirty="0"/>
              <a:t>Copay : It is a fixed amount which we have to pay whenever we are getting a service.</a:t>
            </a:r>
          </a:p>
          <a:p>
            <a:r>
              <a:rPr lang="en-US" sz="8800" dirty="0"/>
              <a:t>Coinsurance: It is a fixed percentage of the total amount that we have to pay after getting the service. </a:t>
            </a:r>
          </a:p>
          <a:p>
            <a:r>
              <a:rPr lang="en-US" sz="8800" dirty="0"/>
              <a:t>Deductible: In this we have to pay all the expenses till the deductible limit is reached and after reaching that deductible the health insurance company will cover all the expenses for the whole year.</a:t>
            </a:r>
          </a:p>
          <a:p>
            <a:r>
              <a:rPr lang="en-US" sz="8800" dirty="0"/>
              <a:t>Out of the pocket maximum: It is the maximum amount an individual will pay including both deductibles and cost sharing in a  year. </a:t>
            </a:r>
          </a:p>
          <a:p>
            <a:r>
              <a:rPr lang="en-US" sz="8800" dirty="0"/>
              <a:t>International classification of diseases (ICD) :These codes are used to identify the diseases or the treatment which the patient has received. These codes are used by the insurance companies to know how much they have to pay for that particular disease. These are the set of codes which are used to communicate or represent diseases and other patient’s  diagnosis which is accepted universally.</a:t>
            </a:r>
          </a:p>
          <a:p>
            <a:r>
              <a:rPr lang="en-US" sz="8800" dirty="0"/>
              <a:t>Primary care physician :He is the first person to  contact or we can say that he is a bridge between insurance company and the patient.</a:t>
            </a:r>
          </a:p>
          <a:p>
            <a:pPr marL="0" indent="0">
              <a:buNone/>
            </a:pPr>
            <a:endParaRPr lang="en-US" dirty="0"/>
          </a:p>
        </p:txBody>
      </p:sp>
    </p:spTree>
    <p:extLst>
      <p:ext uri="{BB962C8B-B14F-4D97-AF65-F5344CB8AC3E}">
        <p14:creationId xmlns:p14="http://schemas.microsoft.com/office/powerpoint/2010/main" val="336545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6A5A-2206-80C6-29D5-711C186E00E2}"/>
              </a:ext>
            </a:extLst>
          </p:cNvPr>
          <p:cNvSpPr>
            <a:spLocks noGrp="1"/>
          </p:cNvSpPr>
          <p:nvPr>
            <p:ph type="title"/>
          </p:nvPr>
        </p:nvSpPr>
        <p:spPr/>
        <p:txBody>
          <a:bodyPr/>
          <a:lstStyle/>
          <a:p>
            <a:r>
              <a:rPr lang="en-US" dirty="0"/>
              <a:t>Project plan</a:t>
            </a:r>
          </a:p>
        </p:txBody>
      </p:sp>
      <p:sp>
        <p:nvSpPr>
          <p:cNvPr id="3" name="Content Placeholder 2">
            <a:extLst>
              <a:ext uri="{FF2B5EF4-FFF2-40B4-BE49-F238E27FC236}">
                <a16:creationId xmlns:a16="http://schemas.microsoft.com/office/drawing/2014/main" id="{99350221-70DD-5283-BC73-85B6C96F2AED}"/>
              </a:ext>
            </a:extLst>
          </p:cNvPr>
          <p:cNvSpPr>
            <a:spLocks noGrp="1"/>
          </p:cNvSpPr>
          <p:nvPr>
            <p:ph idx="1"/>
          </p:nvPr>
        </p:nvSpPr>
        <p:spPr/>
        <p:txBody>
          <a:bodyPr>
            <a:normAutofit/>
          </a:bodyPr>
          <a:lstStyle/>
          <a:p>
            <a:pPr marL="0" indent="0">
              <a:buNone/>
            </a:pPr>
            <a:r>
              <a:rPr lang="en-US" dirty="0"/>
              <a:t>1. UI CREATION (FRONTEND USING ANGULAR/HTML CSS)</a:t>
            </a:r>
          </a:p>
          <a:p>
            <a:pPr marL="0" indent="0">
              <a:buNone/>
            </a:pPr>
            <a:r>
              <a:rPr lang="en-US" dirty="0"/>
              <a:t>2. DATABASE CREATION(POSTGRESQL DBEAVER)</a:t>
            </a:r>
          </a:p>
          <a:p>
            <a:pPr marL="0" indent="0">
              <a:buNone/>
            </a:pPr>
            <a:r>
              <a:rPr lang="en-US" dirty="0"/>
              <a:t>3. CONNECTING FRONTEND WITH BACKEND USING CONNECTION STRING IN DOT NET</a:t>
            </a:r>
          </a:p>
          <a:p>
            <a:pPr marL="0" indent="0">
              <a:buNone/>
            </a:pPr>
            <a:r>
              <a:rPr lang="en-US" dirty="0"/>
              <a:t>4. API MAKING IN BACKEND</a:t>
            </a:r>
          </a:p>
          <a:p>
            <a:pPr marL="0" indent="0">
              <a:buNone/>
            </a:pPr>
            <a:r>
              <a:rPr lang="en-US" dirty="0"/>
              <a:t>5. TESTING APIS IN POSTMAN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91971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8131-F85E-3E7C-079A-E22FA00E17E9}"/>
              </a:ext>
            </a:extLst>
          </p:cNvPr>
          <p:cNvSpPr>
            <a:spLocks noGrp="1"/>
          </p:cNvSpPr>
          <p:nvPr>
            <p:ph type="title"/>
          </p:nvPr>
        </p:nvSpPr>
        <p:spPr/>
        <p:txBody>
          <a:bodyPr/>
          <a:lstStyle/>
          <a:p>
            <a:r>
              <a:rPr lang="en-US" dirty="0"/>
              <a:t>Role of individual person</a:t>
            </a:r>
          </a:p>
        </p:txBody>
      </p:sp>
      <p:sp>
        <p:nvSpPr>
          <p:cNvPr id="3" name="Content Placeholder 2">
            <a:extLst>
              <a:ext uri="{FF2B5EF4-FFF2-40B4-BE49-F238E27FC236}">
                <a16:creationId xmlns:a16="http://schemas.microsoft.com/office/drawing/2014/main" id="{8FA00A3A-6F08-68E2-0F8E-C933CE694234}"/>
              </a:ext>
            </a:extLst>
          </p:cNvPr>
          <p:cNvSpPr>
            <a:spLocks noGrp="1"/>
          </p:cNvSpPr>
          <p:nvPr>
            <p:ph idx="1"/>
          </p:nvPr>
        </p:nvSpPr>
        <p:spPr/>
        <p:txBody>
          <a:bodyPr/>
          <a:lstStyle/>
          <a:p>
            <a:r>
              <a:rPr lang="en-US" dirty="0"/>
              <a:t>Dhruvil Chaudhary (19ce016) : frontend developer(angular)</a:t>
            </a:r>
          </a:p>
          <a:p>
            <a:r>
              <a:rPr lang="en-US" dirty="0"/>
              <a:t>Nikita Mirchandani(19ce076): backend developer(using dotnet)</a:t>
            </a:r>
          </a:p>
          <a:p>
            <a:r>
              <a:rPr lang="en-US" dirty="0"/>
              <a:t>Hemit Rana(19ce119): backend developer(using dotnet)</a:t>
            </a:r>
          </a:p>
        </p:txBody>
      </p:sp>
    </p:spTree>
    <p:extLst>
      <p:ext uri="{BB962C8B-B14F-4D97-AF65-F5344CB8AC3E}">
        <p14:creationId xmlns:p14="http://schemas.microsoft.com/office/powerpoint/2010/main" val="78699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C065-781B-C283-1CA7-E9AFE45ECF8E}"/>
              </a:ext>
            </a:extLst>
          </p:cNvPr>
          <p:cNvSpPr>
            <a:spLocks noGrp="1"/>
          </p:cNvSpPr>
          <p:nvPr>
            <p:ph type="title"/>
          </p:nvPr>
        </p:nvSpPr>
        <p:spPr/>
        <p:txBody>
          <a:bodyPr/>
          <a:lstStyle/>
          <a:p>
            <a:r>
              <a:rPr lang="en-US" dirty="0"/>
              <a:t>Software and hardware requirements</a:t>
            </a:r>
          </a:p>
        </p:txBody>
      </p:sp>
      <p:sp>
        <p:nvSpPr>
          <p:cNvPr id="3" name="Content Placeholder 2">
            <a:extLst>
              <a:ext uri="{FF2B5EF4-FFF2-40B4-BE49-F238E27FC236}">
                <a16:creationId xmlns:a16="http://schemas.microsoft.com/office/drawing/2014/main" id="{1C4FF29F-EBFC-14E8-2757-157DF257A0A3}"/>
              </a:ext>
            </a:extLst>
          </p:cNvPr>
          <p:cNvSpPr>
            <a:spLocks noGrp="1"/>
          </p:cNvSpPr>
          <p:nvPr>
            <p:ph idx="1"/>
          </p:nvPr>
        </p:nvSpPr>
        <p:spPr>
          <a:xfrm>
            <a:off x="136072" y="1877788"/>
            <a:ext cx="5959928" cy="4331834"/>
          </a:xfrm>
        </p:spPr>
        <p:txBody>
          <a:bodyPr>
            <a:normAutofit/>
          </a:bodyPr>
          <a:lstStyle/>
          <a:p>
            <a:r>
              <a:rPr lang="en-US" dirty="0"/>
              <a:t>Software requirements</a:t>
            </a:r>
          </a:p>
          <a:p>
            <a:pPr>
              <a:buFont typeface="Wingdings" panose="05000000000000000000" pitchFamily="2" charset="2"/>
              <a:buChar char="q"/>
            </a:pPr>
            <a:r>
              <a:rPr lang="en-US" dirty="0"/>
              <a:t>	Operating System: Windows 10 </a:t>
            </a:r>
          </a:p>
          <a:p>
            <a:pPr>
              <a:buFont typeface="Wingdings" panose="05000000000000000000" pitchFamily="2" charset="2"/>
              <a:buChar char="q"/>
            </a:pPr>
            <a:r>
              <a:rPr lang="en-US" dirty="0"/>
              <a:t>	Language: dotnet core framework and angular</a:t>
            </a:r>
          </a:p>
          <a:p>
            <a:pPr>
              <a:buFont typeface="Wingdings" panose="05000000000000000000" pitchFamily="2" charset="2"/>
              <a:buChar char="q"/>
            </a:pPr>
            <a:r>
              <a:rPr lang="en-US" dirty="0"/>
              <a:t>	Database:  </a:t>
            </a:r>
            <a:r>
              <a:rPr lang="en-US" dirty="0" err="1"/>
              <a:t>Postgresql</a:t>
            </a:r>
            <a:r>
              <a:rPr lang="en-US" dirty="0"/>
              <a:t>(</a:t>
            </a:r>
            <a:r>
              <a:rPr lang="en-US" dirty="0" err="1"/>
              <a:t>dbeaver</a:t>
            </a:r>
            <a:r>
              <a:rPr lang="en-US" dirty="0"/>
              <a:t>)  </a:t>
            </a:r>
          </a:p>
          <a:p>
            <a:pPr>
              <a:buFont typeface="Wingdings" panose="05000000000000000000" pitchFamily="2" charset="2"/>
              <a:buChar char="q"/>
            </a:pPr>
            <a:r>
              <a:rPr lang="en-US" dirty="0"/>
              <a:t>	Webserver: Local  </a:t>
            </a:r>
          </a:p>
          <a:p>
            <a:pPr>
              <a:buFont typeface="Wingdings" panose="05000000000000000000" pitchFamily="2" charset="2"/>
              <a:buChar char="q"/>
            </a:pPr>
            <a:r>
              <a:rPr lang="en-US" dirty="0"/>
              <a:t>	Browser: Microsoft edge, chrome etc. </a:t>
            </a:r>
          </a:p>
          <a:p>
            <a:pPr>
              <a:buFont typeface="Wingdings" panose="05000000000000000000" pitchFamily="2" charset="2"/>
              <a:buChar char="q"/>
            </a:pPr>
            <a:r>
              <a:rPr lang="en-US" dirty="0"/>
              <a:t>        </a:t>
            </a:r>
            <a:r>
              <a:rPr lang="en-US" dirty="0" err="1"/>
              <a:t>vscode</a:t>
            </a:r>
            <a:r>
              <a:rPr lang="en-US" dirty="0"/>
              <a:t> ide</a:t>
            </a:r>
          </a:p>
          <a:p>
            <a:pPr>
              <a:buFont typeface="Wingdings" panose="05000000000000000000" pitchFamily="2" charset="2"/>
              <a:buChar char="q"/>
            </a:pPr>
            <a:endParaRPr lang="en-US" dirty="0"/>
          </a:p>
          <a:p>
            <a:endParaRPr lang="en-US" dirty="0"/>
          </a:p>
        </p:txBody>
      </p:sp>
      <p:sp>
        <p:nvSpPr>
          <p:cNvPr id="4" name="Content Placeholder 2">
            <a:extLst>
              <a:ext uri="{FF2B5EF4-FFF2-40B4-BE49-F238E27FC236}">
                <a16:creationId xmlns:a16="http://schemas.microsoft.com/office/drawing/2014/main" id="{26DABCA0-46B6-9469-0E87-8B305C6C9188}"/>
              </a:ext>
            </a:extLst>
          </p:cNvPr>
          <p:cNvSpPr txBox="1">
            <a:spLocks/>
          </p:cNvSpPr>
          <p:nvPr/>
        </p:nvSpPr>
        <p:spPr>
          <a:xfrm>
            <a:off x="6221185" y="1894119"/>
            <a:ext cx="5834743" cy="433183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hardware requirements</a:t>
            </a:r>
          </a:p>
          <a:p>
            <a:pPr>
              <a:buFont typeface="Wingdings" panose="05000000000000000000" pitchFamily="2" charset="2"/>
              <a:buChar char="q"/>
            </a:pPr>
            <a:r>
              <a:rPr lang="en-US" dirty="0"/>
              <a:t>	Processor : Intel(R) Core(TM) i5-9500 CPU @ 3.00GHz   3.00 GHz </a:t>
            </a:r>
          </a:p>
          <a:p>
            <a:pPr>
              <a:buFont typeface="Wingdings" panose="05000000000000000000" pitchFamily="2" charset="2"/>
              <a:buChar char="q"/>
            </a:pPr>
            <a:r>
              <a:rPr lang="en-US" dirty="0"/>
              <a:t>         Computer Displays and Display Resolution, Multiple Users and Network Operation, Patient ID Card Scanning, Label Printers, Computers and </a:t>
            </a:r>
          </a:p>
          <a:p>
            <a:pPr>
              <a:buFont typeface="Wingdings" panose="05000000000000000000" pitchFamily="2" charset="2"/>
              <a:buChar char="q"/>
            </a:pPr>
            <a:r>
              <a:rPr lang="en-US" dirty="0"/>
              <a:t>	Operating Systems: Windows, Linux </a:t>
            </a:r>
          </a:p>
          <a:p>
            <a:pPr>
              <a:buFont typeface="Wingdings" panose="05000000000000000000" pitchFamily="2" charset="2"/>
              <a:buChar char="q"/>
            </a:pPr>
            <a:r>
              <a:rPr lang="en-US" dirty="0"/>
              <a:t>	RAM : 16 GB </a:t>
            </a:r>
          </a:p>
          <a:p>
            <a:pPr marL="0"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3050463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1382</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vt:lpstr>
      <vt:lpstr>Wingdings</vt:lpstr>
      <vt:lpstr>Office Theme</vt:lpstr>
      <vt:lpstr>Institute name, university name and company name</vt:lpstr>
      <vt:lpstr>Product : web ims</vt:lpstr>
      <vt:lpstr>US healthcare flow</vt:lpstr>
      <vt:lpstr>US healthcare advantages</vt:lpstr>
      <vt:lpstr>What is HIPAA?</vt:lpstr>
      <vt:lpstr>PowerPoint Presentation</vt:lpstr>
      <vt:lpstr>Project plan</vt:lpstr>
      <vt:lpstr>Role of individual person</vt:lpstr>
      <vt:lpstr>Software and hardware requirements</vt:lpstr>
      <vt:lpstr>Functional Requirements</vt:lpstr>
      <vt:lpstr>screenshot/video/demo</vt:lpstr>
      <vt:lpstr>Test suites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name, university name and company name</dc:title>
  <dc:creator>nikita mirchandani</dc:creator>
  <cp:lastModifiedBy>nikita mirchandani</cp:lastModifiedBy>
  <cp:revision>2</cp:revision>
  <dcterms:created xsi:type="dcterms:W3CDTF">2023-02-22T16:24:53Z</dcterms:created>
  <dcterms:modified xsi:type="dcterms:W3CDTF">2023-02-23T16:38:24Z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2023-02-22T16:24:53Z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4656e7db-42f8-4466-860c-dc362f78966d</vt:lpwstr>
  </property>
  <property fmtid="{D5CDD505-2E9C-101B-9397-08002B2CF9AE}" pid="7" name="MSIP_Label_defa4170-0d19-0005-0004-bc88714345d2_ActionId">
    <vt:lpwstr>07751540-cbcb-42f3-9125-47fd55836428</vt:lpwstr>
  </property>
  <property fmtid="{D5CDD505-2E9C-101B-9397-08002B2CF9AE}" pid="8" name="MSIP_Label_defa4170-0d19-0005-0004-bc88714345d2_ContentBits">
    <vt:lpwstr>0</vt:lpwstr>
  </property>
</Properties>
</file>