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0" r:id="rId18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79883C2-35DB-4A19-8B89-3F22B46DCE2A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CAC5D2F-5E6A-4697-8375-FC395303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6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DF58CEF-969C-456A-9422-9F5208741189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8D730C36-70AD-440D-9DD1-D53A11680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often asked to help someone reproduce a graph published somewhere, or produce a similar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elements:</a:t>
            </a:r>
            <a:r>
              <a:rPr lang="en-US" baseline="0" dirty="0" smtClean="0"/>
              <a:t>  points, lines, shaded areas.</a:t>
            </a:r>
          </a:p>
          <a:p>
            <a:r>
              <a:rPr lang="en-US" baseline="0" dirty="0" smtClean="0"/>
              <a:t>Relation:  given in the data, or derived?</a:t>
            </a:r>
          </a:p>
          <a:p>
            <a:r>
              <a:rPr lang="en-US" baseline="0" dirty="0" smtClean="0"/>
              <a:t>Screen layout:  coordinates, scales.</a:t>
            </a:r>
          </a:p>
          <a:p>
            <a:r>
              <a:rPr lang="en-US" baseline="0" dirty="0" smtClean="0"/>
              <a:t>Decoration:  color, weight, pattern, annotation,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has all three!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are essentially the observational data.  </a:t>
            </a:r>
          </a:p>
          <a:p>
            <a:r>
              <a:rPr lang="en-US" dirty="0" smtClean="0"/>
              <a:t>Lines are derived from the points.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Area is derived from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layers matters.</a:t>
            </a:r>
          </a:p>
          <a:p>
            <a:r>
              <a:rPr lang="en-US" dirty="0" smtClean="0"/>
              <a:t>Lining things up means finding common</a:t>
            </a:r>
            <a:r>
              <a:rPr lang="en-US" baseline="0" dirty="0" smtClean="0"/>
              <a:t> scales and coordinates.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it’s heart, this is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we fix aesthetics</a:t>
            </a:r>
            <a:r>
              <a:rPr lang="en-US" baseline="0" dirty="0" smtClean="0"/>
              <a:t>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0C36-70AD-440D-9DD1-D53A11680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5EAB-9D28-4345-826E-C2B7D0917141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037-B330-4B81-9A57-4546899E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about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Grammar of Graphics and </a:t>
            </a:r>
            <a:r>
              <a:rPr lang="en-US" dirty="0" smtClean="0"/>
              <a:t>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program starts with the end result in mind</a:t>
            </a:r>
          </a:p>
          <a:p>
            <a:pPr lvl="1"/>
            <a:r>
              <a:rPr lang="en-US" dirty="0" smtClean="0"/>
              <a:t>Get the data, convert data types and layout (long vs. wide) as necessary</a:t>
            </a:r>
          </a:p>
          <a:p>
            <a:pPr lvl="1"/>
            <a:r>
              <a:rPr lang="en-US" dirty="0" smtClean="0"/>
              <a:t>Calculate data values needed</a:t>
            </a:r>
          </a:p>
          <a:p>
            <a:pPr lvl="1"/>
            <a:r>
              <a:rPr lang="en-US" dirty="0" smtClean="0"/>
              <a:t>Specify the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1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Get, clean, convert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data </a:t>
            </a:r>
            <a:r>
              <a:rPr lang="en-US" sz="1400" dirty="0" err="1">
                <a:latin typeface="SAS Monospace" panose="020B0609020202020204" pitchFamily="49" charset="0"/>
              </a:rPr>
              <a:t>Iowapolls</a:t>
            </a:r>
            <a:r>
              <a:rPr lang="en-US" sz="14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</a:t>
            </a:r>
            <a:r>
              <a:rPr lang="en-US" sz="1400" dirty="0" err="1">
                <a:latin typeface="SAS Monospace" panose="020B0609020202020204" pitchFamily="49" charset="0"/>
              </a:rPr>
              <a:t>infile</a:t>
            </a:r>
            <a:r>
              <a:rPr lang="en-US" sz="1400" dirty="0">
                <a:latin typeface="SAS Monospace" panose="020B0609020202020204" pitchFamily="49" charset="0"/>
              </a:rPr>
              <a:t> "Z:\PUBLIC_web\Stataworkshops\Grammar of Graphics\Iowa Huffingtonpost.csv" 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	</a:t>
            </a:r>
            <a:r>
              <a:rPr lang="en-US" sz="1400" dirty="0" err="1">
                <a:latin typeface="SAS Monospace" panose="020B0609020202020204" pitchFamily="49" charset="0"/>
              </a:rPr>
              <a:t>firstobs</a:t>
            </a:r>
            <a:r>
              <a:rPr lang="en-US" sz="1400" dirty="0">
                <a:latin typeface="SAS Monospace" panose="020B0609020202020204" pitchFamily="49" charset="0"/>
              </a:rPr>
              <a:t>=2 </a:t>
            </a:r>
            <a:r>
              <a:rPr lang="en-US" sz="1400" dirty="0" err="1">
                <a:latin typeface="SAS Monospace" panose="020B0609020202020204" pitchFamily="49" charset="0"/>
              </a:rPr>
              <a:t>dsd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dlm</a:t>
            </a:r>
            <a:r>
              <a:rPr lang="en-US" sz="1400" dirty="0">
                <a:latin typeface="SAS Monospace" panose="020B0609020202020204" pitchFamily="49" charset="0"/>
              </a:rPr>
              <a:t>=",";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input Pollster :$46. Dates :$16. Pop $ Ernst </a:t>
            </a:r>
            <a:r>
              <a:rPr lang="en-US" sz="1400" dirty="0" err="1">
                <a:latin typeface="SAS Monospace" panose="020B0609020202020204" pitchFamily="49" charset="0"/>
              </a:rPr>
              <a:t>Braley</a:t>
            </a:r>
            <a:r>
              <a:rPr lang="en-US" sz="1400" dirty="0">
                <a:latin typeface="SAS Monospace" panose="020B0609020202020204" pitchFamily="49" charset="0"/>
              </a:rPr>
              <a:t> Undecided Spread :$10;</a:t>
            </a:r>
          </a:p>
          <a:p>
            <a:pPr marL="0" indent="0">
              <a:buNone/>
            </a:pPr>
            <a:r>
              <a:rPr lang="nl-NL" sz="1400" dirty="0">
                <a:latin typeface="SAS Monospace" panose="020B0609020202020204" pitchFamily="49" charset="0"/>
              </a:rPr>
              <a:t>	LV = (index(pop, "LV") gt 0);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if LV; *Just use "likely voter" polls, not "registered voters";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 = input(trim(</a:t>
            </a:r>
            <a:r>
              <a:rPr lang="en-US" sz="1400" dirty="0" err="1">
                <a:latin typeface="SAS Monospace" panose="020B0609020202020204" pitchFamily="49" charset="0"/>
              </a:rPr>
              <a:t>substr</a:t>
            </a:r>
            <a:r>
              <a:rPr lang="en-US" sz="1400" dirty="0">
                <a:latin typeface="SAS Monospace" panose="020B0609020202020204" pitchFamily="49" charset="0"/>
              </a:rPr>
              <a:t>(dates, index(dates, "-")+2))||"/2014", mmddyy10.);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format 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 mmddyy8.;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margin = Ernst - </a:t>
            </a:r>
            <a:r>
              <a:rPr lang="en-US" sz="1400" dirty="0" err="1">
                <a:latin typeface="SAS Monospace" panose="020B0609020202020204" pitchFamily="49" charset="0"/>
              </a:rPr>
              <a:t>Braley</a:t>
            </a:r>
            <a:r>
              <a:rPr lang="en-US" sz="14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run</a:t>
            </a:r>
            <a:r>
              <a:rPr lang="en-US" sz="1400" dirty="0" smtClean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SAS Monospace" panose="020B0609020202020204" pitchFamily="49" charset="0"/>
              </a:rPr>
              <a:t>proc</a:t>
            </a:r>
            <a:r>
              <a:rPr lang="en-US" sz="1400" dirty="0">
                <a:latin typeface="SAS Monospace" panose="020B0609020202020204" pitchFamily="49" charset="0"/>
              </a:rPr>
              <a:t> sort; </a:t>
            </a:r>
          </a:p>
          <a:p>
            <a:pPr marL="457200" lvl="1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by 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run;</a:t>
            </a:r>
          </a:p>
          <a:p>
            <a:pPr lvl="1"/>
            <a:endParaRPr lang="en-US" sz="10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4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other needed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data Iowapolls2;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set </a:t>
            </a:r>
            <a:r>
              <a:rPr lang="en-US" sz="4000" dirty="0" err="1">
                <a:latin typeface="SAS Monospace" panose="020B0609020202020204" pitchFamily="49" charset="0"/>
              </a:rPr>
              <a:t>Iowapolls</a:t>
            </a:r>
            <a:r>
              <a:rPr lang="en-US" sz="40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retain w1 - w51 m1-m51;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array w {51};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array m {51};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w{_n_} = </a:t>
            </a:r>
            <a:r>
              <a:rPr lang="en-US" sz="4000" dirty="0" err="1">
                <a:latin typeface="SAS Monospace" panose="020B0609020202020204" pitchFamily="49" charset="0"/>
              </a:rPr>
              <a:t>polldate</a:t>
            </a:r>
            <a:r>
              <a:rPr lang="en-US" sz="40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m{_n_} = margin;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do 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 = 1 to _n_;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if w{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}+21 </a:t>
            </a:r>
            <a:r>
              <a:rPr lang="en-US" sz="4000" dirty="0" err="1">
                <a:latin typeface="SAS Monospace" panose="020B0609020202020204" pitchFamily="49" charset="0"/>
              </a:rPr>
              <a:t>lt</a:t>
            </a:r>
            <a:r>
              <a:rPr lang="en-US" sz="4000" dirty="0">
                <a:latin typeface="SAS Monospace" panose="020B0609020202020204" pitchFamily="49" charset="0"/>
              </a:rPr>
              <a:t> </a:t>
            </a:r>
            <a:r>
              <a:rPr lang="en-US" sz="4000" dirty="0" err="1">
                <a:latin typeface="SAS Monospace" panose="020B0609020202020204" pitchFamily="49" charset="0"/>
              </a:rPr>
              <a:t>polldate</a:t>
            </a:r>
            <a:r>
              <a:rPr lang="en-US" sz="4000" dirty="0">
                <a:latin typeface="SAS Monospace" panose="020B0609020202020204" pitchFamily="49" charset="0"/>
              </a:rPr>
              <a:t> then do;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	w{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}=.;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	m{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}=.;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	end;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end;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trailing21 = mean(of m1-m51);</a:t>
            </a:r>
          </a:p>
          <a:p>
            <a:pPr marL="0" indent="0">
              <a:buNone/>
            </a:pPr>
            <a:r>
              <a:rPr lang="pl-PL" sz="4000" dirty="0">
                <a:latin typeface="SAS Monospace" panose="020B0609020202020204" pitchFamily="49" charset="0"/>
              </a:rPr>
              <a:t>	do i = 1 to 51;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if w{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} ne . then </a:t>
            </a:r>
            <a:r>
              <a:rPr lang="en-US" sz="4000" dirty="0" err="1">
                <a:latin typeface="SAS Monospace" panose="020B0609020202020204" pitchFamily="49" charset="0"/>
              </a:rPr>
              <a:t>lastdate</a:t>
            </a:r>
            <a:r>
              <a:rPr lang="en-US" sz="4000" dirty="0">
                <a:latin typeface="SAS Monospace" panose="020B0609020202020204" pitchFamily="49" charset="0"/>
              </a:rPr>
              <a:t> = w{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	end;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format </a:t>
            </a:r>
            <a:r>
              <a:rPr lang="en-US" sz="4000" dirty="0" err="1">
                <a:latin typeface="SAS Monospace" panose="020B0609020202020204" pitchFamily="49" charset="0"/>
              </a:rPr>
              <a:t>lastdate</a:t>
            </a:r>
            <a:r>
              <a:rPr lang="en-US" sz="4000" dirty="0">
                <a:latin typeface="SAS Monospace" panose="020B0609020202020204" pitchFamily="49" charset="0"/>
              </a:rPr>
              <a:t> mmddyy8.;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drop w1 -- </a:t>
            </a:r>
            <a:r>
              <a:rPr lang="en-US" sz="4000" dirty="0" err="1">
                <a:latin typeface="SAS Monospace" panose="020B0609020202020204" pitchFamily="49" charset="0"/>
              </a:rPr>
              <a:t>i</a:t>
            </a:r>
            <a:r>
              <a:rPr lang="en-US" sz="40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SAS Monospace" panose="020B0609020202020204" pitchFamily="49" charset="0"/>
              </a:rPr>
              <a:t>	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7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other needed </a:t>
            </a:r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data trailing;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set Iowapolls2;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keep trailing21 </a:t>
            </a:r>
            <a:r>
              <a:rPr lang="en-US" sz="2500" dirty="0" err="1">
                <a:latin typeface="SAS Monospace" panose="020B0609020202020204" pitchFamily="49" charset="0"/>
              </a:rPr>
              <a:t>lastdate</a:t>
            </a:r>
            <a:r>
              <a:rPr lang="en-US" sz="25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by </a:t>
            </a:r>
            <a:r>
              <a:rPr lang="en-US" sz="2500" dirty="0" err="1">
                <a:latin typeface="SAS Monospace" panose="020B0609020202020204" pitchFamily="49" charset="0"/>
              </a:rPr>
              <a:t>lastdate</a:t>
            </a:r>
            <a:r>
              <a:rPr lang="en-US" sz="25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if </a:t>
            </a:r>
            <a:r>
              <a:rPr lang="en-US" sz="2500" dirty="0" err="1">
                <a:latin typeface="SAS Monospace" panose="020B0609020202020204" pitchFamily="49" charset="0"/>
              </a:rPr>
              <a:t>last.lastdate</a:t>
            </a:r>
            <a:r>
              <a:rPr lang="en-US" sz="2500" dirty="0">
                <a:latin typeface="SAS Monospace" panose="020B0609020202020204" pitchFamily="49" charset="0"/>
              </a:rPr>
              <a:t> then output;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run;</a:t>
            </a:r>
          </a:p>
          <a:p>
            <a:pPr marL="0" indent="0">
              <a:buNone/>
            </a:pPr>
            <a:endParaRPr lang="en-US" sz="25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data Polls;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merge </a:t>
            </a:r>
            <a:r>
              <a:rPr lang="en-US" sz="2500" dirty="0" err="1">
                <a:latin typeface="SAS Monospace" panose="020B0609020202020204" pitchFamily="49" charset="0"/>
              </a:rPr>
              <a:t>Iowapolls</a:t>
            </a:r>
            <a:r>
              <a:rPr lang="en-US" sz="2500" dirty="0">
                <a:latin typeface="SAS Monospace" panose="020B0609020202020204" pitchFamily="49" charset="0"/>
              </a:rPr>
              <a:t> trailing(rename=(</a:t>
            </a:r>
            <a:r>
              <a:rPr lang="en-US" sz="2500" dirty="0" err="1">
                <a:latin typeface="SAS Monospace" panose="020B0609020202020204" pitchFamily="49" charset="0"/>
              </a:rPr>
              <a:t>lastdate</a:t>
            </a:r>
            <a:r>
              <a:rPr lang="en-US" sz="2500" dirty="0">
                <a:latin typeface="SAS Monospace" panose="020B0609020202020204" pitchFamily="49" charset="0"/>
              </a:rPr>
              <a:t>=</a:t>
            </a:r>
            <a:r>
              <a:rPr lang="en-US" sz="2500" dirty="0" err="1">
                <a:latin typeface="SAS Monospace" panose="020B0609020202020204" pitchFamily="49" charset="0"/>
              </a:rPr>
              <a:t>polldate</a:t>
            </a:r>
            <a:r>
              <a:rPr lang="en-US" sz="2500" dirty="0">
                <a:latin typeface="SAS Monospace" panose="020B0609020202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by </a:t>
            </a:r>
            <a:r>
              <a:rPr lang="en-US" sz="2500" dirty="0" err="1">
                <a:latin typeface="SAS Monospace" panose="020B0609020202020204" pitchFamily="49" charset="0"/>
              </a:rPr>
              <a:t>polldate</a:t>
            </a:r>
            <a:r>
              <a:rPr lang="en-US" sz="25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trailing = lag(trailing21);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</a:t>
            </a:r>
            <a:r>
              <a:rPr lang="en-US" sz="2500" dirty="0" err="1">
                <a:latin typeface="SAS Monospace" panose="020B0609020202020204" pitchFamily="49" charset="0"/>
              </a:rPr>
              <a:t>lmoe</a:t>
            </a:r>
            <a:r>
              <a:rPr lang="en-US" sz="2500" dirty="0">
                <a:latin typeface="SAS Monospace" panose="020B0609020202020204" pitchFamily="49" charset="0"/>
              </a:rPr>
              <a:t> = trailing - 3.5;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</a:t>
            </a:r>
            <a:r>
              <a:rPr lang="en-US" sz="2500" dirty="0" err="1">
                <a:latin typeface="SAS Monospace" panose="020B0609020202020204" pitchFamily="49" charset="0"/>
              </a:rPr>
              <a:t>umoe</a:t>
            </a:r>
            <a:r>
              <a:rPr lang="en-US" sz="2500" dirty="0">
                <a:latin typeface="SAS Monospace" panose="020B0609020202020204" pitchFamily="49" charset="0"/>
              </a:rPr>
              <a:t> = trailing + 3.5;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if </a:t>
            </a:r>
            <a:r>
              <a:rPr lang="en-US" sz="2500" dirty="0" err="1">
                <a:latin typeface="SAS Monospace" panose="020B0609020202020204" pitchFamily="49" charset="0"/>
              </a:rPr>
              <a:t>polldate</a:t>
            </a:r>
            <a:r>
              <a:rPr lang="en-US" sz="2500" dirty="0">
                <a:latin typeface="SAS Monospace" panose="020B0609020202020204" pitchFamily="49" charset="0"/>
              </a:rPr>
              <a:t> </a:t>
            </a:r>
            <a:r>
              <a:rPr lang="en-US" sz="2500" dirty="0" err="1">
                <a:latin typeface="SAS Monospace" panose="020B0609020202020204" pitchFamily="49" charset="0"/>
              </a:rPr>
              <a:t>gt</a:t>
            </a:r>
            <a:r>
              <a:rPr lang="en-US" sz="2500" dirty="0">
                <a:latin typeface="SAS Monospace" panose="020B0609020202020204" pitchFamily="49" charset="0"/>
              </a:rPr>
              <a:t> "01Sep2014"d;</a:t>
            </a:r>
          </a:p>
          <a:p>
            <a:pPr marL="0" indent="0">
              <a:buNone/>
            </a:pPr>
            <a:r>
              <a:rPr lang="en-US" sz="2500" dirty="0">
                <a:latin typeface="SAS Monospace" panose="020B0609020202020204" pitchFamily="49" charset="0"/>
              </a:rPr>
              <a:t>	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graphical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SAS Monospace" panose="020B0609020202020204" pitchFamily="49" charset="0"/>
              </a:rPr>
              <a:t>proc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sgplot</a:t>
            </a:r>
            <a:r>
              <a:rPr lang="en-US" sz="14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band x=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 upper=</a:t>
            </a:r>
            <a:r>
              <a:rPr lang="en-US" sz="1400" dirty="0" err="1">
                <a:latin typeface="SAS Monospace" panose="020B0609020202020204" pitchFamily="49" charset="0"/>
              </a:rPr>
              <a:t>umoe</a:t>
            </a:r>
            <a:r>
              <a:rPr lang="en-US" sz="1400" dirty="0">
                <a:latin typeface="SAS Monospace" panose="020B0609020202020204" pitchFamily="49" charset="0"/>
              </a:rPr>
              <a:t> lower=</a:t>
            </a:r>
            <a:r>
              <a:rPr lang="en-US" sz="1400" dirty="0" err="1">
                <a:latin typeface="SAS Monospace" panose="020B0609020202020204" pitchFamily="49" charset="0"/>
              </a:rPr>
              <a:t>lmoe</a:t>
            </a:r>
            <a:r>
              <a:rPr lang="en-US" sz="14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series x=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 y=trailing;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scatter x=</a:t>
            </a:r>
            <a:r>
              <a:rPr lang="en-US" sz="1400" dirty="0" err="1">
                <a:latin typeface="SAS Monospace" panose="020B0609020202020204" pitchFamily="49" charset="0"/>
              </a:rPr>
              <a:t>polldate</a:t>
            </a:r>
            <a:r>
              <a:rPr lang="en-US" sz="1400" dirty="0">
                <a:latin typeface="SAS Monospace" panose="020B0609020202020204" pitchFamily="49" charset="0"/>
              </a:rPr>
              <a:t> y=margin;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run;</a:t>
            </a:r>
          </a:p>
        </p:txBody>
      </p:sp>
    </p:spTree>
    <p:extLst>
      <p:ext uri="{BB962C8B-B14F-4D97-AF65-F5344CB8AC3E}">
        <p14:creationId xmlns:p14="http://schemas.microsoft.com/office/powerpoint/2010/main" val="295095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decoration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SAS Monospace" panose="020B0609020202020204" pitchFamily="49" charset="0"/>
              </a:rPr>
              <a:t>proc</a:t>
            </a:r>
            <a:r>
              <a:rPr lang="en-US" sz="1400" dirty="0">
                <a:latin typeface="SAS Monospace" panose="020B0609020202020204" pitchFamily="49" charset="0"/>
              </a:rPr>
              <a:t> format;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value margin -10 = "</a:t>
            </a:r>
            <a:r>
              <a:rPr lang="en-US" sz="1400" dirty="0" err="1">
                <a:latin typeface="SAS Monospace" panose="020B0609020202020204" pitchFamily="49" charset="0"/>
              </a:rPr>
              <a:t>Braley</a:t>
            </a:r>
            <a:r>
              <a:rPr lang="en-US" sz="1400" dirty="0">
                <a:latin typeface="SAS Monospace" panose="020B0609020202020204" pitchFamily="49" charset="0"/>
              </a:rPr>
              <a:t> +10"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	</a:t>
            </a:r>
            <a:r>
              <a:rPr lang="en-US" sz="1400" dirty="0" smtClean="0">
                <a:latin typeface="SAS Monospace" panose="020B0609020202020204" pitchFamily="49" charset="0"/>
              </a:rPr>
              <a:t>-</a:t>
            </a:r>
            <a:r>
              <a:rPr lang="en-US" sz="1400" dirty="0">
                <a:latin typeface="SAS Monospace" panose="020B0609020202020204" pitchFamily="49" charset="0"/>
              </a:rPr>
              <a:t>5 = "</a:t>
            </a:r>
            <a:r>
              <a:rPr lang="en-US" sz="1400" dirty="0" err="1">
                <a:latin typeface="SAS Monospace" panose="020B0609020202020204" pitchFamily="49" charset="0"/>
              </a:rPr>
              <a:t>Braley</a:t>
            </a:r>
            <a:r>
              <a:rPr lang="en-US" sz="1400" dirty="0">
                <a:latin typeface="SAS Monospace" panose="020B0609020202020204" pitchFamily="49" charset="0"/>
              </a:rPr>
              <a:t> +5"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	</a:t>
            </a:r>
            <a:r>
              <a:rPr lang="en-US" sz="1400" dirty="0" smtClean="0">
                <a:latin typeface="SAS Monospace" panose="020B0609020202020204" pitchFamily="49" charset="0"/>
              </a:rPr>
              <a:t>5 </a:t>
            </a:r>
            <a:r>
              <a:rPr lang="en-US" sz="1400" dirty="0">
                <a:latin typeface="SAS Monospace" panose="020B0609020202020204" pitchFamily="49" charset="0"/>
              </a:rPr>
              <a:t>= "Ernst + 5"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	</a:t>
            </a:r>
            <a:r>
              <a:rPr lang="en-US" sz="1400" dirty="0" smtClean="0">
                <a:latin typeface="SAS Monospace" panose="020B0609020202020204" pitchFamily="49" charset="0"/>
              </a:rPr>
              <a:t>10 </a:t>
            </a:r>
            <a:r>
              <a:rPr lang="en-US" sz="1400" dirty="0">
                <a:latin typeface="SAS Monospace" panose="020B0609020202020204" pitchFamily="49" charset="0"/>
              </a:rPr>
              <a:t>= "Ernst + 10";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	run;</a:t>
            </a:r>
          </a:p>
          <a:p>
            <a:pPr marL="0" indent="0">
              <a:buNone/>
            </a:pPr>
            <a:endParaRPr lang="en-US" sz="14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title "Iowa Senate Polls </a:t>
            </a:r>
            <a:r>
              <a:rPr lang="en-US" sz="1400" dirty="0" err="1">
                <a:latin typeface="SAS Monospace" panose="020B0609020202020204" pitchFamily="49" charset="0"/>
              </a:rPr>
              <a:t>Coverged</a:t>
            </a:r>
            <a:r>
              <a:rPr lang="en-US" sz="1400" dirty="0">
                <a:latin typeface="SAS Monospace" panose="020B060902020202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title2 "(But Badly Missed the Outcome)";</a:t>
            </a:r>
          </a:p>
          <a:p>
            <a:pPr marL="0" indent="0">
              <a:buNone/>
            </a:pPr>
            <a:r>
              <a:rPr lang="en-US" sz="1400" dirty="0">
                <a:latin typeface="SAS Monospace" panose="020B0609020202020204" pitchFamily="49" charset="0"/>
              </a:rPr>
              <a:t>footnote "data from Huffington Post, analysis after fivethirtyeight.com</a:t>
            </a:r>
            <a:r>
              <a:rPr lang="en-US" sz="1400" dirty="0">
                <a:latin typeface="SAS Monospace" panose="020B0609020202020204" pitchFamily="49" charset="0"/>
              </a:rPr>
              <a:t>";</a:t>
            </a:r>
            <a:endParaRPr lang="en-US" sz="1400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decoration (plot)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SAS Monospace" panose="020B0609020202020204" pitchFamily="49" charset="0"/>
              </a:rPr>
              <a:t>proc</a:t>
            </a:r>
            <a:r>
              <a:rPr lang="en-US" sz="1800" dirty="0">
                <a:latin typeface="SAS Monospace" panose="020B0609020202020204" pitchFamily="49" charset="0"/>
              </a:rPr>
              <a:t> </a:t>
            </a:r>
            <a:r>
              <a:rPr lang="en-US" sz="1800" dirty="0" err="1">
                <a:latin typeface="SAS Monospace" panose="020B0609020202020204" pitchFamily="49" charset="0"/>
              </a:rPr>
              <a:t>sgplot</a:t>
            </a:r>
            <a:r>
              <a:rPr lang="en-US" sz="18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</a:t>
            </a:r>
            <a:r>
              <a:rPr lang="en-US" sz="1800" dirty="0">
                <a:latin typeface="SAS Monospace" panose="020B0609020202020204" pitchFamily="49" charset="0"/>
              </a:rPr>
              <a:t>band </a:t>
            </a:r>
            <a:r>
              <a:rPr lang="en-US" sz="1800" dirty="0">
                <a:latin typeface="SAS Monospace" panose="020B0609020202020204" pitchFamily="49" charset="0"/>
              </a:rPr>
              <a:t>x=</a:t>
            </a:r>
            <a:r>
              <a:rPr lang="en-US" sz="1800" dirty="0" err="1">
                <a:latin typeface="SAS Monospace" panose="020B0609020202020204" pitchFamily="49" charset="0"/>
              </a:rPr>
              <a:t>polldate</a:t>
            </a:r>
            <a:r>
              <a:rPr lang="en-US" sz="1800" dirty="0">
                <a:latin typeface="SAS Monospace" panose="020B0609020202020204" pitchFamily="49" charset="0"/>
              </a:rPr>
              <a:t> upper=</a:t>
            </a:r>
            <a:r>
              <a:rPr lang="en-US" sz="1800" dirty="0" err="1">
                <a:latin typeface="SAS Monospace" panose="020B0609020202020204" pitchFamily="49" charset="0"/>
              </a:rPr>
              <a:t>umoe</a:t>
            </a:r>
            <a:r>
              <a:rPr lang="en-US" sz="1800" dirty="0">
                <a:latin typeface="SAS Monospace" panose="020B0609020202020204" pitchFamily="49" charset="0"/>
              </a:rPr>
              <a:t> lower=</a:t>
            </a:r>
            <a:r>
              <a:rPr lang="en-US" sz="1800" dirty="0" err="1">
                <a:latin typeface="SAS Monospace" panose="020B0609020202020204" pitchFamily="49" charset="0"/>
              </a:rPr>
              <a:t>lmoe</a:t>
            </a:r>
            <a:r>
              <a:rPr lang="en-US" sz="1800" dirty="0">
                <a:latin typeface="SAS Monospace" panose="020B0609020202020204" pitchFamily="49" charset="0"/>
              </a:rPr>
              <a:t> / </a:t>
            </a:r>
            <a:r>
              <a:rPr lang="en-US" sz="1800" dirty="0" err="1">
                <a:latin typeface="SAS Monospace" panose="020B0609020202020204" pitchFamily="49" charset="0"/>
              </a:rPr>
              <a:t>fillattrs</a:t>
            </a:r>
            <a:r>
              <a:rPr lang="en-US" sz="1800" dirty="0">
                <a:latin typeface="SAS Monospace" panose="020B0609020202020204" pitchFamily="49" charset="0"/>
              </a:rPr>
              <a:t>=(color=gray)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	</a:t>
            </a:r>
            <a:r>
              <a:rPr lang="en-US" sz="1800" dirty="0" err="1">
                <a:latin typeface="SAS Monospace" panose="020B0609020202020204" pitchFamily="49" charset="0"/>
              </a:rPr>
              <a:t>legendlabel</a:t>
            </a:r>
            <a:r>
              <a:rPr lang="en-US" sz="1800" dirty="0">
                <a:latin typeface="SAS Monospace" panose="020B0609020202020204" pitchFamily="49" charset="0"/>
              </a:rPr>
              <a:t>="+3.5% / -3.5%";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series x=</a:t>
            </a:r>
            <a:r>
              <a:rPr lang="en-US" sz="1800" dirty="0" err="1">
                <a:latin typeface="SAS Monospace" panose="020B0609020202020204" pitchFamily="49" charset="0"/>
              </a:rPr>
              <a:t>polldate</a:t>
            </a:r>
            <a:r>
              <a:rPr lang="en-US" sz="1800" dirty="0">
                <a:latin typeface="SAS Monospace" panose="020B0609020202020204" pitchFamily="49" charset="0"/>
              </a:rPr>
              <a:t> y=trailing / </a:t>
            </a:r>
            <a:r>
              <a:rPr lang="en-US" sz="1800" dirty="0" err="1">
                <a:latin typeface="SAS Monospace" panose="020B0609020202020204" pitchFamily="49" charset="0"/>
              </a:rPr>
              <a:t>lineattrs</a:t>
            </a:r>
            <a:r>
              <a:rPr lang="en-US" sz="1800" dirty="0">
                <a:latin typeface="SAS Monospace" panose="020B0609020202020204" pitchFamily="49" charset="0"/>
              </a:rPr>
              <a:t>=(color=red)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	</a:t>
            </a:r>
            <a:r>
              <a:rPr lang="en-US" sz="1800" dirty="0" err="1">
                <a:latin typeface="SAS Monospace" panose="020B0609020202020204" pitchFamily="49" charset="0"/>
              </a:rPr>
              <a:t>legendlabel</a:t>
            </a:r>
            <a:r>
              <a:rPr lang="en-US" sz="1800" dirty="0">
                <a:latin typeface="SAS Monospace" panose="020B0609020202020204" pitchFamily="49" charset="0"/>
              </a:rPr>
              <a:t>="Trailing average";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scatter x=</a:t>
            </a:r>
            <a:r>
              <a:rPr lang="en-US" sz="1800" dirty="0" err="1">
                <a:latin typeface="SAS Monospace" panose="020B0609020202020204" pitchFamily="49" charset="0"/>
              </a:rPr>
              <a:t>polldate</a:t>
            </a:r>
            <a:r>
              <a:rPr lang="en-US" sz="1800" dirty="0">
                <a:latin typeface="SAS Monospace" panose="020B0609020202020204" pitchFamily="49" charset="0"/>
              </a:rPr>
              <a:t> y=margin / </a:t>
            </a:r>
            <a:r>
              <a:rPr lang="en-US" sz="1800" dirty="0" err="1">
                <a:latin typeface="SAS Monospace" panose="020B0609020202020204" pitchFamily="49" charset="0"/>
              </a:rPr>
              <a:t>markerattrs</a:t>
            </a:r>
            <a:r>
              <a:rPr lang="en-US" sz="1800" dirty="0">
                <a:latin typeface="SAS Monospace" panose="020B0609020202020204" pitchFamily="49" charset="0"/>
              </a:rPr>
              <a:t>=(symbol=</a:t>
            </a:r>
            <a:r>
              <a:rPr lang="en-US" sz="1800" dirty="0" err="1">
                <a:latin typeface="SAS Monospace" panose="020B0609020202020204" pitchFamily="49" charset="0"/>
              </a:rPr>
              <a:t>circlefilled</a:t>
            </a:r>
            <a:r>
              <a:rPr lang="en-US" sz="1800" dirty="0">
                <a:latin typeface="SAS Monospace" panose="020B0609020202020204" pitchFamily="49" charset="0"/>
              </a:rPr>
              <a:t> color=black)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	</a:t>
            </a:r>
            <a:r>
              <a:rPr lang="en-US" sz="1800" dirty="0" err="1">
                <a:latin typeface="SAS Monospace" panose="020B0609020202020204" pitchFamily="49" charset="0"/>
              </a:rPr>
              <a:t>legendlabel</a:t>
            </a:r>
            <a:r>
              <a:rPr lang="en-US" sz="1800" dirty="0">
                <a:latin typeface="SAS Monospace" panose="020B0609020202020204" pitchFamily="49" charset="0"/>
              </a:rPr>
              <a:t>="Polling margin";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</a:t>
            </a:r>
            <a:r>
              <a:rPr lang="en-US" sz="1800" dirty="0" err="1">
                <a:latin typeface="SAS Monospace" panose="020B0609020202020204" pitchFamily="49" charset="0"/>
              </a:rPr>
              <a:t>refline</a:t>
            </a:r>
            <a:r>
              <a:rPr lang="en-US" sz="1800" dirty="0">
                <a:latin typeface="SAS Monospace" panose="020B0609020202020204" pitchFamily="49" charset="0"/>
              </a:rPr>
              <a:t> 8.5 / </a:t>
            </a:r>
            <a:r>
              <a:rPr lang="en-US" sz="1800" dirty="0" err="1">
                <a:latin typeface="SAS Monospace" panose="020B0609020202020204" pitchFamily="49" charset="0"/>
              </a:rPr>
              <a:t>lineattrs</a:t>
            </a:r>
            <a:r>
              <a:rPr lang="en-US" sz="1800" dirty="0">
                <a:latin typeface="SAS Monospace" panose="020B0609020202020204" pitchFamily="49" charset="0"/>
              </a:rPr>
              <a:t>=(pattern=dot thickness=4 color=black) 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	label="Actual Result: Ernst +8.5" </a:t>
            </a:r>
            <a:r>
              <a:rPr lang="en-US" sz="1800" dirty="0" err="1">
                <a:latin typeface="SAS Monospace" panose="020B0609020202020204" pitchFamily="49" charset="0"/>
              </a:rPr>
              <a:t>labelloc</a:t>
            </a:r>
            <a:r>
              <a:rPr lang="en-US" sz="1800" dirty="0">
                <a:latin typeface="SAS Monospace" panose="020B0609020202020204" pitchFamily="49" charset="0"/>
              </a:rPr>
              <a:t>=inside;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</a:t>
            </a:r>
            <a:r>
              <a:rPr lang="en-US" sz="1800" dirty="0" err="1">
                <a:latin typeface="SAS Monospace" panose="020B0609020202020204" pitchFamily="49" charset="0"/>
              </a:rPr>
              <a:t>xaxis</a:t>
            </a:r>
            <a:r>
              <a:rPr lang="en-US" sz="1800" dirty="0">
                <a:latin typeface="SAS Monospace" panose="020B0609020202020204" pitchFamily="49" charset="0"/>
              </a:rPr>
              <a:t> grid;</a:t>
            </a:r>
          </a:p>
          <a:p>
            <a:pPr marL="0" indent="0">
              <a:buNone/>
            </a:pPr>
            <a:r>
              <a:rPr lang="sv-SE" sz="1800" dirty="0">
                <a:latin typeface="SAS Monospace" panose="020B0609020202020204" pitchFamily="49" charset="0"/>
              </a:rPr>
              <a:t>	yaxis min=-10 max=10 grid label=" ";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label </a:t>
            </a:r>
            <a:r>
              <a:rPr lang="en-US" sz="1800" dirty="0" err="1">
                <a:latin typeface="SAS Monospace" panose="020B0609020202020204" pitchFamily="49" charset="0"/>
              </a:rPr>
              <a:t>polldate</a:t>
            </a:r>
            <a:r>
              <a:rPr lang="en-US" sz="1800" dirty="0">
                <a:latin typeface="SAS Monospace" panose="020B0609020202020204" pitchFamily="49" charset="0"/>
              </a:rPr>
              <a:t> = "Poll Ending Date";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format margin </a:t>
            </a:r>
            <a:r>
              <a:rPr lang="en-US" sz="1800" dirty="0" err="1">
                <a:latin typeface="SAS Monospace" panose="020B0609020202020204" pitchFamily="49" charset="0"/>
              </a:rPr>
              <a:t>margin</a:t>
            </a:r>
            <a:r>
              <a:rPr lang="en-US" sz="1800" dirty="0">
                <a:latin typeface="SAS Monospace" panose="020B0609020202020204" pitchFamily="49" charset="0"/>
              </a:rPr>
              <a:t>.;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	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all the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73" y="2128599"/>
            <a:ext cx="4993853" cy="3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graph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" b="85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http://fivethirtyeight.com/features/heres-proof-some-pollsters-are-putting-a-thumb-on-the-scale/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toward reconstruction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graphical elements?</a:t>
            </a:r>
          </a:p>
          <a:p>
            <a:r>
              <a:rPr lang="en-US" dirty="0" smtClean="0"/>
              <a:t>How are they related to data?</a:t>
            </a:r>
          </a:p>
          <a:p>
            <a:r>
              <a:rPr lang="en-US" dirty="0" smtClean="0"/>
              <a:t>How are they arranged on the screen/paper?</a:t>
            </a:r>
          </a:p>
          <a:p>
            <a:r>
              <a:rPr lang="en-US" dirty="0" smtClean="0"/>
              <a:t>How are they decorated?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elements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" b="85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r>
              <a:rPr lang="en-US" dirty="0" smtClean="0"/>
              <a:t>Line(s)</a:t>
            </a:r>
          </a:p>
          <a:p>
            <a:r>
              <a:rPr lang="en-US" dirty="0" smtClean="0"/>
              <a:t>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Points:  polling margins versus dates, essentially a scatter plot</a:t>
            </a:r>
          </a:p>
          <a:p>
            <a:r>
              <a:rPr lang="en-US" dirty="0" smtClean="0"/>
              <a:t>Lines:</a:t>
            </a:r>
          </a:p>
          <a:p>
            <a:pPr lvl="1"/>
            <a:r>
              <a:rPr lang="en-US" dirty="0" smtClean="0"/>
              <a:t>Grid lines, some emphasized</a:t>
            </a:r>
          </a:p>
          <a:p>
            <a:pPr lvl="1"/>
            <a:r>
              <a:rPr lang="en-US" dirty="0" smtClean="0"/>
              <a:t>Trailing margin is polling averages versus dates, connected (a.k.a. a line plot)</a:t>
            </a:r>
          </a:p>
          <a:p>
            <a:r>
              <a:rPr lang="en-US" dirty="0" smtClean="0"/>
              <a:t>Area: a fixed range around the trailing margin</a:t>
            </a:r>
          </a:p>
          <a:p>
            <a:endParaRPr lang="en-US" dirty="0"/>
          </a:p>
          <a:p>
            <a:r>
              <a:rPr lang="en-US" dirty="0" smtClean="0"/>
              <a:t>Given the points, the lines and area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30200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layers, points on top of lines on top of area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0" y="2967033"/>
            <a:ext cx="2985708" cy="2239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61" y="2967033"/>
            <a:ext cx="2981764" cy="2236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6" y="2967032"/>
            <a:ext cx="2981764" cy="22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together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otice the scales now match.  </a:t>
            </a:r>
          </a:p>
          <a:p>
            <a:r>
              <a:rPr lang="en-US" dirty="0" smtClean="0"/>
              <a:t>The scales/coordinates are critical to how the elements are aligned on the page, and with each other.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Decoration/Aesthetics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and footnotes</a:t>
            </a:r>
          </a:p>
          <a:p>
            <a:r>
              <a:rPr lang="en-US" dirty="0" smtClean="0"/>
              <a:t>Color, weight, etc. of graphical elements</a:t>
            </a:r>
          </a:p>
          <a:p>
            <a:r>
              <a:rPr lang="en-US" dirty="0" smtClean="0"/>
              <a:t>Axis and legend text</a:t>
            </a:r>
          </a:p>
          <a:p>
            <a:r>
              <a:rPr lang="en-US" dirty="0" smtClean="0"/>
              <a:t>Grid or guidelines</a:t>
            </a:r>
          </a:p>
          <a:p>
            <a:endParaRPr lang="en-US" dirty="0"/>
          </a:p>
          <a:p>
            <a:r>
              <a:rPr lang="en-US" dirty="0" smtClean="0"/>
              <a:t>Etc. – there tend to be a large number of options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29" y="1883290"/>
            <a:ext cx="5416971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1" y="1883290"/>
            <a:ext cx="4993853" cy="3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398</Words>
  <Application>Microsoft Office PowerPoint</Application>
  <PresentationFormat>Widescreen</PresentationFormat>
  <Paragraphs>145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SAS Monospace</vt:lpstr>
      <vt:lpstr>Office Theme</vt:lpstr>
      <vt:lpstr>Thinking about Graphs</vt:lpstr>
      <vt:lpstr>Reconstructing a graph</vt:lpstr>
      <vt:lpstr>Questions toward reconstruction</vt:lpstr>
      <vt:lpstr>Graphical elements</vt:lpstr>
      <vt:lpstr>Relation to data</vt:lpstr>
      <vt:lpstr>Arrangement</vt:lpstr>
      <vt:lpstr>Layered together</vt:lpstr>
      <vt:lpstr>Decoration/Aesthetics</vt:lpstr>
      <vt:lpstr>Reconstructed</vt:lpstr>
      <vt:lpstr>Programming</vt:lpstr>
      <vt:lpstr>Get, clean, convert the data</vt:lpstr>
      <vt:lpstr>Calculate other needed data</vt:lpstr>
      <vt:lpstr>Calculate other needed data (cont.)</vt:lpstr>
      <vt:lpstr>Basic graphical specification</vt:lpstr>
      <vt:lpstr>With decoration (setup)</vt:lpstr>
      <vt:lpstr>With decoration (plot)</vt:lpstr>
      <vt:lpstr>After all the steps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about Graphs</dc:title>
  <dc:creator>Douglas Hemken</dc:creator>
  <cp:lastModifiedBy>Douglas Hemken</cp:lastModifiedBy>
  <cp:revision>21</cp:revision>
  <cp:lastPrinted>2015-01-15T21:49:34Z</cp:lastPrinted>
  <dcterms:created xsi:type="dcterms:W3CDTF">2014-11-24T19:49:19Z</dcterms:created>
  <dcterms:modified xsi:type="dcterms:W3CDTF">2015-01-15T21:49:44Z</dcterms:modified>
</cp:coreProperties>
</file>