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44"/>
  </p:notesMasterIdLst>
  <p:handoutMasterIdLst>
    <p:handoutMasterId r:id="rId45"/>
  </p:handoutMasterIdLst>
  <p:sldIdLst>
    <p:sldId id="256" r:id="rId2"/>
    <p:sldId id="259" r:id="rId3"/>
    <p:sldId id="273" r:id="rId4"/>
    <p:sldId id="274" r:id="rId5"/>
    <p:sldId id="297" r:id="rId6"/>
    <p:sldId id="260" r:id="rId7"/>
    <p:sldId id="261" r:id="rId8"/>
    <p:sldId id="263" r:id="rId9"/>
    <p:sldId id="262" r:id="rId10"/>
    <p:sldId id="264" r:id="rId11"/>
    <p:sldId id="265" r:id="rId12"/>
    <p:sldId id="266" r:id="rId13"/>
    <p:sldId id="267" r:id="rId14"/>
    <p:sldId id="268" r:id="rId15"/>
    <p:sldId id="269" r:id="rId16"/>
    <p:sldId id="270" r:id="rId17"/>
    <p:sldId id="271" r:id="rId18"/>
    <p:sldId id="272" r:id="rId19"/>
    <p:sldId id="275" r:id="rId20"/>
    <p:sldId id="276" r:id="rId21"/>
    <p:sldId id="277" r:id="rId22"/>
    <p:sldId id="278" r:id="rId23"/>
    <p:sldId id="29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9" r:id="rId37"/>
    <p:sldId id="291" r:id="rId38"/>
    <p:sldId id="292" r:id="rId39"/>
    <p:sldId id="293" r:id="rId40"/>
    <p:sldId id="294" r:id="rId41"/>
    <p:sldId id="295" r:id="rId42"/>
    <p:sldId id="296" r:id="rId43"/>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707" autoAdjust="0"/>
  </p:normalViewPr>
  <p:slideViewPr>
    <p:cSldViewPr>
      <p:cViewPr varScale="1">
        <p:scale>
          <a:sx n="110" d="100"/>
          <a:sy n="110" d="100"/>
        </p:scale>
        <p:origin x="1644" y="10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87" d="100"/>
          <a:sy n="87" d="100"/>
        </p:scale>
        <p:origin x="384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725"/>
          </a:xfrm>
          <a:prstGeom prst="rect">
            <a:avLst/>
          </a:prstGeom>
        </p:spPr>
        <p:txBody>
          <a:bodyPr vert="horz" lIns="91440" tIns="45720" rIns="91440" bIns="45720" rtlCol="0"/>
          <a:lstStyle>
            <a:lvl1pPr algn="r">
              <a:defRPr sz="1200"/>
            </a:lvl1pPr>
          </a:lstStyle>
          <a:p>
            <a:fld id="{FA5D2B6A-6C81-41A4-9E1F-D523B452CC3B}" type="datetimeFigureOut">
              <a:rPr lang="en-US" smtClean="0"/>
              <a:t>8/5/2015</a:t>
            </a:fld>
            <a:endParaRPr lang="en-US"/>
          </a:p>
        </p:txBody>
      </p:sp>
      <p:sp>
        <p:nvSpPr>
          <p:cNvPr id="4" name="Footer Placeholder 3"/>
          <p:cNvSpPr>
            <a:spLocks noGrp="1"/>
          </p:cNvSpPr>
          <p:nvPr>
            <p:ph type="ftr" sz="quarter" idx="2"/>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6725"/>
          </a:xfrm>
          <a:prstGeom prst="rect">
            <a:avLst/>
          </a:prstGeom>
        </p:spPr>
        <p:txBody>
          <a:bodyPr vert="horz" lIns="91440" tIns="45720" rIns="91440" bIns="45720" rtlCol="0" anchor="b"/>
          <a:lstStyle>
            <a:lvl1pPr algn="r">
              <a:defRPr sz="1200"/>
            </a:lvl1pPr>
          </a:lstStyle>
          <a:p>
            <a:fld id="{756CE372-327D-49A8-AA8C-F6CEA02B3D75}" type="slidenum">
              <a:rPr lang="en-US" smtClean="0"/>
              <a:t>‹#›</a:t>
            </a:fld>
            <a:endParaRPr lang="en-US"/>
          </a:p>
        </p:txBody>
      </p:sp>
    </p:spTree>
    <p:extLst>
      <p:ext uri="{BB962C8B-B14F-4D97-AF65-F5344CB8AC3E}">
        <p14:creationId xmlns:p14="http://schemas.microsoft.com/office/powerpoint/2010/main" val="2260525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EA8773C4-154D-4811-AF1F-A887ABE4B557}" type="datetimeFigureOut">
              <a:rPr lang="en-US" smtClean="0"/>
              <a:t>8/5/2015</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D80C0DD9-E27E-4742-A21F-028322BA276D}" type="slidenum">
              <a:rPr lang="en-US" smtClean="0"/>
              <a:t>‹#›</a:t>
            </a:fld>
            <a:endParaRPr lang="en-US"/>
          </a:p>
        </p:txBody>
      </p:sp>
    </p:spTree>
    <p:extLst>
      <p:ext uri="{BB962C8B-B14F-4D97-AF65-F5344CB8AC3E}">
        <p14:creationId xmlns:p14="http://schemas.microsoft.com/office/powerpoint/2010/main" val="1112188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0C0DD9-E27E-4742-A21F-028322BA276D}" type="slidenum">
              <a:rPr lang="en-US" smtClean="0"/>
              <a:t>1</a:t>
            </a:fld>
            <a:endParaRPr lang="en-US"/>
          </a:p>
        </p:txBody>
      </p:sp>
    </p:spTree>
    <p:extLst>
      <p:ext uri="{BB962C8B-B14F-4D97-AF65-F5344CB8AC3E}">
        <p14:creationId xmlns:p14="http://schemas.microsoft.com/office/powerpoint/2010/main" val="2810738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Rescaling a simple regression is as simple as </a:t>
            </a:r>
            <a:r>
              <a:rPr lang="en-US" dirty="0" err="1" smtClean="0"/>
              <a:t>recentering</a:t>
            </a:r>
            <a:r>
              <a:rPr lang="en-US" dirty="0" smtClean="0"/>
              <a:t>.</a:t>
            </a:r>
          </a:p>
          <a:p>
            <a:endParaRPr lang="en-US" dirty="0"/>
          </a:p>
          <a:p>
            <a:r>
              <a:rPr lang="en-US" dirty="0" smtClean="0"/>
              <a:t>The matrix looks like this.</a:t>
            </a:r>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10</a:t>
            </a:fld>
            <a:endParaRPr lang="en-US"/>
          </a:p>
        </p:txBody>
      </p:sp>
    </p:spTree>
    <p:extLst>
      <p:ext uri="{BB962C8B-B14F-4D97-AF65-F5344CB8AC3E}">
        <p14:creationId xmlns:p14="http://schemas.microsoft.com/office/powerpoint/2010/main" val="2477136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Rescaling y again has no effect within the transformation matrix, it is just a scalar transformation of the whole thing.</a:t>
            </a:r>
          </a:p>
          <a:p>
            <a:endParaRPr lang="en-US" dirty="0"/>
          </a:p>
          <a:p>
            <a:r>
              <a:rPr lang="en-US" dirty="0" smtClean="0"/>
              <a:t>So we won’t worry about y in what remains.</a:t>
            </a:r>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11</a:t>
            </a:fld>
            <a:endParaRPr lang="en-US"/>
          </a:p>
        </p:txBody>
      </p:sp>
    </p:spTree>
    <p:extLst>
      <p:ext uri="{BB962C8B-B14F-4D97-AF65-F5344CB8AC3E}">
        <p14:creationId xmlns:p14="http://schemas.microsoft.com/office/powerpoint/2010/main" val="630553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Standardizing is just centering and then rescaling.</a:t>
            </a:r>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12</a:t>
            </a:fld>
            <a:endParaRPr lang="en-US"/>
          </a:p>
        </p:txBody>
      </p:sp>
    </p:spTree>
    <p:extLst>
      <p:ext uri="{BB962C8B-B14F-4D97-AF65-F5344CB8AC3E}">
        <p14:creationId xmlns:p14="http://schemas.microsoft.com/office/powerpoint/2010/main" val="3296002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Factorial models add interaction terms, and this is where we start to build.</a:t>
            </a:r>
          </a:p>
          <a:p>
            <a:endParaRPr lang="en-US" dirty="0"/>
          </a:p>
          <a:p>
            <a:r>
              <a:rPr lang="en-US" dirty="0" smtClean="0"/>
              <a:t>Variable-wise </a:t>
            </a:r>
            <a:r>
              <a:rPr lang="en-US" dirty="0" err="1" smtClean="0"/>
              <a:t>recentering</a:t>
            </a:r>
            <a:r>
              <a:rPr lang="en-US" dirty="0" smtClean="0"/>
              <a:t>.</a:t>
            </a:r>
          </a:p>
          <a:p>
            <a:endParaRPr lang="en-US" dirty="0"/>
          </a:p>
          <a:p>
            <a:r>
              <a:rPr lang="en-US" dirty="0" smtClean="0"/>
              <a:t>We combine our building blocks with a “direct product” or “</a:t>
            </a:r>
            <a:r>
              <a:rPr lang="en-US" dirty="0" err="1" smtClean="0"/>
              <a:t>Kronekcer</a:t>
            </a:r>
            <a:r>
              <a:rPr lang="en-US" dirty="0" smtClean="0"/>
              <a:t> product”.</a:t>
            </a:r>
          </a:p>
          <a:p>
            <a:endParaRPr lang="en-US" dirty="0"/>
          </a:p>
          <a:p>
            <a:r>
              <a:rPr lang="en-US" dirty="0" smtClean="0"/>
              <a:t>There is a theorem about change of basis in tensors that underlies this step.</a:t>
            </a:r>
          </a:p>
          <a:p>
            <a:endParaRPr lang="en-US" dirty="0"/>
          </a:p>
          <a:p>
            <a:r>
              <a:rPr lang="en-US" dirty="0" smtClean="0"/>
              <a:t>The resulting linear transformation has a characteristic pattern.</a:t>
            </a:r>
          </a:p>
          <a:p>
            <a:endParaRPr lang="en-US" dirty="0"/>
          </a:p>
          <a:p>
            <a:r>
              <a:rPr lang="en-US" dirty="0" smtClean="0"/>
              <a:t>(It also implies a particular order to our vector of parameters.)</a:t>
            </a:r>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13</a:t>
            </a:fld>
            <a:endParaRPr lang="en-US"/>
          </a:p>
        </p:txBody>
      </p:sp>
    </p:spTree>
    <p:extLst>
      <p:ext uri="{BB962C8B-B14F-4D97-AF65-F5344CB8AC3E}">
        <p14:creationId xmlns:p14="http://schemas.microsoft.com/office/powerpoint/2010/main" val="1677395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don’t work with </a:t>
            </a:r>
            <a:r>
              <a:rPr lang="en-US" dirty="0" err="1" smtClean="0"/>
              <a:t>Kronecker</a:t>
            </a:r>
            <a:r>
              <a:rPr lang="en-US" dirty="0" smtClean="0"/>
              <a:t> products a lot, let me remind you of how this operation works.</a:t>
            </a:r>
          </a:p>
          <a:p>
            <a:endParaRPr lang="en-US" dirty="0"/>
          </a:p>
          <a:p>
            <a:r>
              <a:rPr lang="en-US" dirty="0" smtClean="0"/>
              <a:t>Each element of the first matrix is used as a scalar to multiply by the second matrix, and they are arranged as a partitioned matrix.</a:t>
            </a:r>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14</a:t>
            </a:fld>
            <a:endParaRPr lang="en-US"/>
          </a:p>
        </p:txBody>
      </p:sp>
    </p:spTree>
    <p:extLst>
      <p:ext uri="{BB962C8B-B14F-4D97-AF65-F5344CB8AC3E}">
        <p14:creationId xmlns:p14="http://schemas.microsoft.com/office/powerpoint/2010/main" val="355260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Rescaling transformations work the same way as </a:t>
            </a:r>
            <a:r>
              <a:rPr lang="en-US" dirty="0" err="1" smtClean="0"/>
              <a:t>recentering</a:t>
            </a:r>
            <a:r>
              <a:rPr lang="en-US" dirty="0" smtClean="0"/>
              <a:t> transformations, and we can again use both together to generate standardizing transformations.</a:t>
            </a:r>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15</a:t>
            </a:fld>
            <a:endParaRPr lang="en-US"/>
          </a:p>
        </p:txBody>
      </p:sp>
    </p:spTree>
    <p:extLst>
      <p:ext uri="{BB962C8B-B14F-4D97-AF65-F5344CB8AC3E}">
        <p14:creationId xmlns:p14="http://schemas.microsoft.com/office/powerpoint/2010/main" val="601756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bigger factorial design just extends the process.</a:t>
            </a:r>
          </a:p>
          <a:p>
            <a:endParaRPr lang="en-US" dirty="0"/>
          </a:p>
          <a:p>
            <a:r>
              <a:rPr lang="en-US" dirty="0" smtClean="0"/>
              <a:t>(Point!  1 .. 2 ..3)</a:t>
            </a:r>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16</a:t>
            </a:fld>
            <a:endParaRPr lang="en-US"/>
          </a:p>
        </p:txBody>
      </p:sp>
    </p:spTree>
    <p:extLst>
      <p:ext uri="{BB962C8B-B14F-4D97-AF65-F5344CB8AC3E}">
        <p14:creationId xmlns:p14="http://schemas.microsoft.com/office/powerpoint/2010/main" val="873111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models are less than full factorial:  among other things we want to be able to consider models that are specified with an odd number of terms, and not just even numbers!</a:t>
            </a:r>
          </a:p>
          <a:p>
            <a:endParaRPr lang="en-US" dirty="0"/>
          </a:p>
          <a:p>
            <a:r>
              <a:rPr lang="en-US" dirty="0" smtClean="0"/>
              <a:t>We get these transformations by whittling down the full factorial transformation.</a:t>
            </a:r>
          </a:p>
          <a:p>
            <a:endParaRPr lang="en-US" dirty="0"/>
          </a:p>
          <a:p>
            <a:r>
              <a:rPr lang="en-US" dirty="0" smtClean="0"/>
              <a:t>Here, if we set the three-way interaction to 0, we essentially zero out a column of our transformation matrix.  We can simplify by removing both the column from the matrix and the parameter from the parameter vector.</a:t>
            </a:r>
          </a:p>
          <a:p>
            <a:endParaRPr lang="en-US" dirty="0"/>
          </a:p>
          <a:p>
            <a:r>
              <a:rPr lang="en-US" dirty="0" smtClean="0"/>
              <a:t>If we do that, we are left with a row of nothing but zeros.  So we can further simplify by dropping that row, and the parameter that is produces.</a:t>
            </a:r>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17</a:t>
            </a:fld>
            <a:endParaRPr lang="en-US"/>
          </a:p>
        </p:txBody>
      </p:sp>
    </p:spTree>
    <p:extLst>
      <p:ext uri="{BB962C8B-B14F-4D97-AF65-F5344CB8AC3E}">
        <p14:creationId xmlns:p14="http://schemas.microsoft.com/office/powerpoint/2010/main" val="2728442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additive model, then, comes out something like this.</a:t>
            </a:r>
          </a:p>
          <a:p>
            <a:endParaRPr lang="en-US" dirty="0"/>
          </a:p>
          <a:p>
            <a:r>
              <a:rPr lang="en-US" dirty="0" smtClean="0"/>
              <a:t>Notice the characteristic pattern:  none of the first order terms change, only the intercept, the zero-</a:t>
            </a:r>
            <a:r>
              <a:rPr lang="en-US" dirty="0" err="1" smtClean="0"/>
              <a:t>th</a:t>
            </a:r>
            <a:r>
              <a:rPr lang="en-US" dirty="0" smtClean="0"/>
              <a:t> order term, is changed.</a:t>
            </a:r>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18</a:t>
            </a:fld>
            <a:endParaRPr lang="en-US"/>
          </a:p>
        </p:txBody>
      </p:sp>
    </p:spTree>
    <p:extLst>
      <p:ext uri="{BB962C8B-B14F-4D97-AF65-F5344CB8AC3E}">
        <p14:creationId xmlns:p14="http://schemas.microsoft.com/office/powerpoint/2010/main" val="491471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think about the intercept, or multiple intercepts.</a:t>
            </a:r>
          </a:p>
          <a:p>
            <a:endParaRPr lang="en-US" dirty="0"/>
          </a:p>
          <a:p>
            <a:r>
              <a:rPr lang="en-US" dirty="0" smtClean="0"/>
              <a:t>If we start with reference coding, and use indicators for out categories, we may not want to </a:t>
            </a:r>
            <a:r>
              <a:rPr lang="en-US" dirty="0" err="1" smtClean="0"/>
              <a:t>recenter</a:t>
            </a:r>
            <a:r>
              <a:rPr lang="en-US" dirty="0" smtClean="0"/>
              <a:t> or rescale.</a:t>
            </a:r>
          </a:p>
          <a:p>
            <a:endParaRPr lang="en-US" dirty="0"/>
          </a:p>
          <a:p>
            <a:r>
              <a:rPr lang="en-US" dirty="0" smtClean="0"/>
              <a:t>Then our transformation matrix is just expanded into block diagonal form, and our direct product is equivalent to a direct sum.</a:t>
            </a:r>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19</a:t>
            </a:fld>
            <a:endParaRPr lang="en-US"/>
          </a:p>
        </p:txBody>
      </p:sp>
    </p:spTree>
    <p:extLst>
      <p:ext uri="{BB962C8B-B14F-4D97-AF65-F5344CB8AC3E}">
        <p14:creationId xmlns:p14="http://schemas.microsoft.com/office/powerpoint/2010/main" val="3531067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p>
          <a:p>
            <a:endParaRPr lang="en-US" dirty="0"/>
          </a:p>
          <a:p>
            <a:r>
              <a:rPr lang="en-US" dirty="0" smtClean="0"/>
              <a:t>I was drawn into the problem of </a:t>
            </a:r>
            <a:r>
              <a:rPr lang="en-US" dirty="0" err="1" smtClean="0"/>
              <a:t>recentering</a:t>
            </a:r>
            <a:r>
              <a:rPr lang="en-US" dirty="0" smtClean="0"/>
              <a:t> and rescaling parameters a couple of years ago, when one of our post-docs came to me with a simulation she wanted help with.  </a:t>
            </a:r>
          </a:p>
          <a:p>
            <a:endParaRPr lang="en-US" dirty="0"/>
          </a:p>
          <a:p>
            <a:r>
              <a:rPr lang="en-US" dirty="0" smtClean="0"/>
              <a:t>She was writing for a Psychology journal that required all results to include standardized coefficients, so she needed to simulate both her original model and the standardized one.</a:t>
            </a:r>
          </a:p>
          <a:p>
            <a:endParaRPr lang="en-US" dirty="0"/>
          </a:p>
          <a:p>
            <a:r>
              <a:rPr lang="en-US" dirty="0" smtClean="0"/>
              <a:t>She had her original model, and the descriptive statistics, but she had changed Universities and no longer had access to the data.</a:t>
            </a:r>
          </a:p>
          <a:p>
            <a:endParaRPr lang="en-US" dirty="0"/>
          </a:p>
          <a:p>
            <a:r>
              <a:rPr lang="en-US" dirty="0" smtClean="0"/>
              <a:t>A main point of her model was it’s interaction term.</a:t>
            </a:r>
          </a:p>
          <a:p>
            <a:endParaRPr lang="en-US" dirty="0"/>
          </a:p>
          <a:p>
            <a:r>
              <a:rPr lang="en-US" dirty="0" smtClean="0"/>
              <a:t>Her model was simple enough that it could be solved with high-school algebra, but it got me interested in the bigger question.</a:t>
            </a:r>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2</a:t>
            </a:fld>
            <a:endParaRPr lang="en-US"/>
          </a:p>
        </p:txBody>
      </p:sp>
    </p:spTree>
    <p:extLst>
      <p:ext uri="{BB962C8B-B14F-4D97-AF65-F5344CB8AC3E}">
        <p14:creationId xmlns:p14="http://schemas.microsoft.com/office/powerpoint/2010/main" val="309528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with three categories and two continuous variables, if I want to leave the model reference coded my transformation matrix looks like this.</a:t>
            </a:r>
          </a:p>
          <a:p>
            <a:endParaRPr lang="en-US" dirty="0"/>
          </a:p>
          <a:p>
            <a:r>
              <a:rPr lang="en-US" dirty="0" smtClean="0"/>
              <a:t>One way to think of this is that I can create the transformation matrix for my covariates, and reuse it.</a:t>
            </a:r>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20</a:t>
            </a:fld>
            <a:endParaRPr lang="en-US"/>
          </a:p>
        </p:txBody>
      </p:sp>
    </p:spTree>
    <p:extLst>
      <p:ext uri="{BB962C8B-B14F-4D97-AF65-F5344CB8AC3E}">
        <p14:creationId xmlns:p14="http://schemas.microsoft.com/office/powerpoint/2010/main" val="4088397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could also consider other approaches to coding categorical variables.</a:t>
            </a:r>
          </a:p>
          <a:p>
            <a:endParaRPr lang="en-US" dirty="0"/>
          </a:p>
          <a:p>
            <a:r>
              <a:rPr lang="en-US" dirty="0" smtClean="0"/>
              <a:t>I haven’t built this into my little package, so I’m just mentioning that there is nothing that requires us to stick with reference coding.</a:t>
            </a:r>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21</a:t>
            </a:fld>
            <a:endParaRPr lang="en-US"/>
          </a:p>
        </p:txBody>
      </p:sp>
    </p:spTree>
    <p:extLst>
      <p:ext uri="{BB962C8B-B14F-4D97-AF65-F5344CB8AC3E}">
        <p14:creationId xmlns:p14="http://schemas.microsoft.com/office/powerpoint/2010/main" val="3653653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it is useful to think about how this matrix relates to the “data centering” matrix you find in textbooks.</a:t>
            </a:r>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22</a:t>
            </a:fld>
            <a:endParaRPr lang="en-US"/>
          </a:p>
        </p:txBody>
      </p:sp>
    </p:spTree>
    <p:extLst>
      <p:ext uri="{BB962C8B-B14F-4D97-AF65-F5344CB8AC3E}">
        <p14:creationId xmlns:p14="http://schemas.microsoft.com/office/powerpoint/2010/main" val="268085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turn to polynomial models.</a:t>
            </a:r>
          </a:p>
          <a:p>
            <a:endParaRPr lang="en-US" dirty="0"/>
          </a:p>
          <a:p>
            <a:r>
              <a:rPr lang="en-US" dirty="0" smtClean="0"/>
              <a:t>We can recast the polynomial</a:t>
            </a:r>
            <a:r>
              <a:rPr lang="en-US" baseline="0" dirty="0" smtClean="0"/>
              <a:t> terms as interactions.</a:t>
            </a:r>
          </a:p>
          <a:p>
            <a:r>
              <a:rPr lang="en-US" dirty="0" smtClean="0"/>
              <a:t>(This is something you </a:t>
            </a:r>
            <a:r>
              <a:rPr lang="en-US" b="1" i="1" u="sng" dirty="0" smtClean="0"/>
              <a:t>cannot</a:t>
            </a:r>
            <a:r>
              <a:rPr lang="en-US" dirty="0" smtClean="0"/>
              <a:t> do in R, by the way.)</a:t>
            </a:r>
          </a:p>
          <a:p>
            <a:endParaRPr lang="en-US" dirty="0"/>
          </a:p>
          <a:p>
            <a:r>
              <a:rPr lang="en-US" dirty="0" smtClean="0"/>
              <a:t>Notice that we have only 1 first order term instead of the usual 2 terms that we see in other factorial models.</a:t>
            </a:r>
          </a:p>
          <a:p>
            <a:endParaRPr lang="en-US" dirty="0"/>
          </a:p>
          <a:p>
            <a:r>
              <a:rPr lang="en-US" dirty="0" smtClean="0"/>
              <a:t>What we have done is collected our “x” terms.</a:t>
            </a:r>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23</a:t>
            </a:fld>
            <a:endParaRPr lang="en-US"/>
          </a:p>
        </p:txBody>
      </p:sp>
    </p:spTree>
    <p:extLst>
      <p:ext uri="{BB962C8B-B14F-4D97-AF65-F5344CB8AC3E}">
        <p14:creationId xmlns:p14="http://schemas.microsoft.com/office/powerpoint/2010/main" val="2700959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will need to collect terms in our transformation matrix.</a:t>
            </a:r>
          </a:p>
          <a:p>
            <a:endParaRPr lang="en-US" dirty="0"/>
          </a:p>
          <a:p>
            <a:r>
              <a:rPr lang="en-US" dirty="0" smtClean="0"/>
              <a:t>Begin with the usual </a:t>
            </a:r>
            <a:r>
              <a:rPr lang="en-US" dirty="0" err="1" smtClean="0"/>
              <a:t>Kronecker</a:t>
            </a:r>
            <a:r>
              <a:rPr lang="en-US" dirty="0" smtClean="0"/>
              <a:t> operation for a factorial model.</a:t>
            </a:r>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24</a:t>
            </a:fld>
            <a:endParaRPr lang="en-US"/>
          </a:p>
        </p:txBody>
      </p:sp>
    </p:spTree>
    <p:extLst>
      <p:ext uri="{BB962C8B-B14F-4D97-AF65-F5344CB8AC3E}">
        <p14:creationId xmlns:p14="http://schemas.microsoft.com/office/powerpoint/2010/main" val="3700430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We start to simplify like we did with the partial factorial models.</a:t>
                </a:r>
              </a:p>
              <a:p>
                <a:endParaRPr lang="en-US" dirty="0"/>
              </a:p>
              <a:p>
                <a:r>
                  <a:rPr lang="en-US" dirty="0" smtClean="0"/>
                  <a:t>However, now zeroing out a column no longer leaves us with any rows of zeros.</a:t>
                </a:r>
              </a:p>
              <a:p>
                <a:endParaRPr lang="en-US" dirty="0"/>
              </a:p>
              <a:p>
                <a:r>
                  <a:rPr lang="en-US" dirty="0" smtClean="0"/>
                  <a:t>This transformation still produces two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𝛽</m:t>
                        </m:r>
                      </m:e>
                      <m:sub>
                        <m:r>
                          <a:rPr lang="en-US" b="0" i="1" smtClean="0">
                            <a:latin typeface="Cambria Math" panose="02040503050406030204" pitchFamily="18" charset="0"/>
                          </a:rPr>
                          <m:t>1</m:t>
                        </m:r>
                      </m:sub>
                      <m:sup>
                        <m:r>
                          <m:rPr>
                            <m:sty m:val="p"/>
                          </m:rPr>
                          <a:rPr lang="en-US" b="0" i="0" smtClean="0">
                            <a:latin typeface="Cambria Math" panose="02040503050406030204" pitchFamily="18" charset="0"/>
                          </a:rPr>
                          <m:t>Δ</m:t>
                        </m:r>
                      </m:sup>
                    </m:sSubSup>
                  </m:oMath>
                </a14:m>
                <a:r>
                  <a:rPr lang="en-US" dirty="0" smtClean="0"/>
                  <a:t> terms.</a:t>
                </a:r>
              </a:p>
              <a:p>
                <a:endParaRPr lang="en-US" dirty="0"/>
              </a:p>
              <a:p>
                <a:r>
                  <a:rPr lang="en-US" dirty="0" smtClean="0"/>
                  <a:t>So we collect those terms:  we add them together.</a:t>
                </a:r>
              </a:p>
              <a:p>
                <a:endParaRPr lang="en-US" dirty="0"/>
              </a:p>
              <a:p>
                <a:r>
                  <a:rPr lang="en-US" dirty="0" smtClean="0"/>
                  <a:t>This is the result.</a:t>
                </a:r>
              </a:p>
              <a:p>
                <a:endParaRPr lang="en-US" dirty="0"/>
              </a:p>
              <a:p>
                <a:r>
                  <a:rPr lang="en-US" dirty="0" smtClean="0"/>
                  <a:t>There are more terms to collect in higher order models, but this is the basic idea.</a:t>
                </a:r>
                <a:endParaRPr lang="en-US" dirty="0"/>
              </a:p>
            </p:txBody>
          </p:sp>
        </mc:Choice>
        <mc:Fallback xmlns="">
          <p:sp>
            <p:nvSpPr>
              <p:cNvPr id="3" name="Notes Placeholder 2"/>
              <p:cNvSpPr>
                <a:spLocks noGrp="1"/>
              </p:cNvSpPr>
              <p:nvPr>
                <p:ph type="body" idx="1"/>
              </p:nvPr>
            </p:nvSpPr>
            <p:spPr/>
            <p:txBody>
              <a:bodyPr/>
              <a:lstStyle/>
              <a:p>
                <a:r>
                  <a:rPr lang="en-US" dirty="0" smtClean="0"/>
                  <a:t>We start to simplify like we did with the partial factorial models.</a:t>
                </a:r>
              </a:p>
              <a:p>
                <a:endParaRPr lang="en-US" dirty="0"/>
              </a:p>
              <a:p>
                <a:r>
                  <a:rPr lang="en-US" dirty="0" smtClean="0"/>
                  <a:t>However, now zeroing out a column no longer leaves us with any rows of zeros.</a:t>
                </a:r>
              </a:p>
              <a:p>
                <a:endParaRPr lang="en-US" dirty="0"/>
              </a:p>
              <a:p>
                <a:r>
                  <a:rPr lang="en-US" dirty="0" smtClean="0"/>
                  <a:t>This transformation still produces two </a:t>
                </a:r>
                <a:r>
                  <a:rPr lang="en-US" b="0" i="0" smtClean="0">
                    <a:latin typeface="Cambria Math" panose="02040503050406030204" pitchFamily="18" charset="0"/>
                  </a:rPr>
                  <a:t>𝛽_1^Δ</a:t>
                </a:r>
                <a:r>
                  <a:rPr lang="en-US" dirty="0" smtClean="0"/>
                  <a:t> terms.</a:t>
                </a:r>
              </a:p>
              <a:p>
                <a:endParaRPr lang="en-US" dirty="0"/>
              </a:p>
              <a:p>
                <a:r>
                  <a:rPr lang="en-US" dirty="0" smtClean="0"/>
                  <a:t>So we collect those terms:  we add them together.</a:t>
                </a:r>
              </a:p>
              <a:p>
                <a:endParaRPr lang="en-US" dirty="0"/>
              </a:p>
              <a:p>
                <a:r>
                  <a:rPr lang="en-US" dirty="0" smtClean="0"/>
                  <a:t>This is the result.</a:t>
                </a:r>
              </a:p>
              <a:p>
                <a:endParaRPr lang="en-US" dirty="0"/>
              </a:p>
              <a:p>
                <a:r>
                  <a:rPr lang="en-US" dirty="0" smtClean="0"/>
                  <a:t>There are more terms to collect in higher order models, but this is the basic idea.</a:t>
                </a:r>
                <a:endParaRPr lang="en-US" dirty="0"/>
              </a:p>
            </p:txBody>
          </p:sp>
        </mc:Fallback>
      </mc:AlternateContent>
      <p:sp>
        <p:nvSpPr>
          <p:cNvPr id="4" name="Slide Number Placeholder 3"/>
          <p:cNvSpPr>
            <a:spLocks noGrp="1"/>
          </p:cNvSpPr>
          <p:nvPr>
            <p:ph type="sldNum" sz="quarter" idx="10"/>
          </p:nvPr>
        </p:nvSpPr>
        <p:spPr/>
        <p:txBody>
          <a:bodyPr/>
          <a:lstStyle/>
          <a:p>
            <a:fld id="{D80C0DD9-E27E-4742-A21F-028322BA276D}" type="slidenum">
              <a:rPr lang="en-US" smtClean="0"/>
              <a:t>25</a:t>
            </a:fld>
            <a:endParaRPr lang="en-US"/>
          </a:p>
        </p:txBody>
      </p:sp>
    </p:spTree>
    <p:extLst>
      <p:ext uri="{BB962C8B-B14F-4D97-AF65-F5344CB8AC3E}">
        <p14:creationId xmlns:p14="http://schemas.microsoft.com/office/powerpoint/2010/main" val="6351611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0C0DD9-E27E-4742-A21F-028322BA276D}" type="slidenum">
              <a:rPr lang="en-US" smtClean="0"/>
              <a:t>26</a:t>
            </a:fld>
            <a:endParaRPr lang="en-US"/>
          </a:p>
        </p:txBody>
      </p:sp>
    </p:spTree>
    <p:extLst>
      <p:ext uri="{BB962C8B-B14F-4D97-AF65-F5344CB8AC3E}">
        <p14:creationId xmlns:p14="http://schemas.microsoft.com/office/powerpoint/2010/main" val="3796507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not going to go through these in order, but just highlight those parts I thought were obscure yet critically useful.)</a:t>
            </a:r>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27</a:t>
            </a:fld>
            <a:endParaRPr lang="en-US"/>
          </a:p>
        </p:txBody>
      </p:sp>
    </p:spTree>
    <p:extLst>
      <p:ext uri="{BB962C8B-B14F-4D97-AF65-F5344CB8AC3E}">
        <p14:creationId xmlns:p14="http://schemas.microsoft.com/office/powerpoint/2010/main" val="17300872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issue with these transformation matrices is keeping track of which rows and which columns relate to which parameters.</a:t>
            </a:r>
          </a:p>
          <a:p>
            <a:endParaRPr lang="en-US" dirty="0"/>
          </a:p>
          <a:p>
            <a:r>
              <a:rPr lang="en-US" dirty="0" smtClean="0"/>
              <a:t>In the matrix language, Stata’s </a:t>
            </a:r>
            <a:r>
              <a:rPr lang="en-US" dirty="0" err="1" smtClean="0"/>
              <a:t>Kronecker</a:t>
            </a:r>
            <a:r>
              <a:rPr lang="en-US" dirty="0" smtClean="0"/>
              <a:t> operator makes it easy to keep track of your terms.</a:t>
            </a:r>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28</a:t>
            </a:fld>
            <a:endParaRPr lang="en-US"/>
          </a:p>
        </p:txBody>
      </p:sp>
    </p:spTree>
    <p:extLst>
      <p:ext uri="{BB962C8B-B14F-4D97-AF65-F5344CB8AC3E}">
        <p14:creationId xmlns:p14="http://schemas.microsoft.com/office/powerpoint/2010/main" val="12837686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returns two-part names, with the equation part from the first matrix, and the name part from the second matrix.  The parts are separated by a colon.</a:t>
            </a:r>
          </a:p>
          <a:p>
            <a:endParaRPr lang="en-US" dirty="0"/>
          </a:p>
          <a:p>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29</a:t>
            </a:fld>
            <a:endParaRPr lang="en-US"/>
          </a:p>
        </p:txBody>
      </p:sp>
    </p:spTree>
    <p:extLst>
      <p:ext uri="{BB962C8B-B14F-4D97-AF65-F5344CB8AC3E}">
        <p14:creationId xmlns:p14="http://schemas.microsoft.com/office/powerpoint/2010/main" val="2805124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0C0DD9-E27E-4742-A21F-028322BA276D}" type="slidenum">
              <a:rPr lang="en-US" smtClean="0"/>
              <a:t>3</a:t>
            </a:fld>
            <a:endParaRPr lang="en-US"/>
          </a:p>
        </p:txBody>
      </p:sp>
    </p:spTree>
    <p:extLst>
      <p:ext uri="{BB962C8B-B14F-4D97-AF65-F5344CB8AC3E}">
        <p14:creationId xmlns:p14="http://schemas.microsoft.com/office/powerpoint/2010/main" val="884637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subsequent operations, the equation part is lost, so we need to move term names around if we want to keep them.</a:t>
            </a:r>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30</a:t>
            </a:fld>
            <a:endParaRPr lang="en-US"/>
          </a:p>
        </p:txBody>
      </p:sp>
    </p:spTree>
    <p:extLst>
      <p:ext uri="{BB962C8B-B14F-4D97-AF65-F5344CB8AC3E}">
        <p14:creationId xmlns:p14="http://schemas.microsoft.com/office/powerpoint/2010/main" val="38913395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0C0DD9-E27E-4742-A21F-028322BA276D}" type="slidenum">
              <a:rPr lang="en-US" smtClean="0"/>
              <a:t>31</a:t>
            </a:fld>
            <a:endParaRPr lang="en-US"/>
          </a:p>
        </p:txBody>
      </p:sp>
    </p:spTree>
    <p:extLst>
      <p:ext uri="{BB962C8B-B14F-4D97-AF65-F5344CB8AC3E}">
        <p14:creationId xmlns:p14="http://schemas.microsoft.com/office/powerpoint/2010/main" val="16122687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thing I want to do is separate out intercept terms from all the higher order terms.</a:t>
            </a:r>
          </a:p>
          <a:p>
            <a:endParaRPr lang="en-US" dirty="0"/>
          </a:p>
          <a:p>
            <a:r>
              <a:rPr lang="en-US" dirty="0" smtClean="0"/>
              <a:t>The Stata command _</a:t>
            </a:r>
            <a:r>
              <a:rPr lang="en-US" dirty="0" err="1" smtClean="0"/>
              <a:t>ms_pars_parts</a:t>
            </a:r>
            <a:r>
              <a:rPr lang="en-US" dirty="0" smtClean="0"/>
              <a:t> is an amazingly useful tool!</a:t>
            </a:r>
          </a:p>
          <a:p>
            <a:endParaRPr lang="en-US" dirty="0"/>
          </a:p>
          <a:p>
            <a:r>
              <a:rPr lang="en-US" dirty="0" smtClean="0"/>
              <a:t>You give it the name of a term, and it parses it into parts.</a:t>
            </a:r>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32</a:t>
            </a:fld>
            <a:endParaRPr lang="en-US"/>
          </a:p>
        </p:txBody>
      </p:sp>
    </p:spTree>
    <p:extLst>
      <p:ext uri="{BB962C8B-B14F-4D97-AF65-F5344CB8AC3E}">
        <p14:creationId xmlns:p14="http://schemas.microsoft.com/office/powerpoint/2010/main" val="27383092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0C0DD9-E27E-4742-A21F-028322BA276D}" type="slidenum">
              <a:rPr lang="en-US" smtClean="0"/>
              <a:t>33</a:t>
            </a:fld>
            <a:endParaRPr lang="en-US"/>
          </a:p>
        </p:txBody>
      </p:sp>
    </p:spTree>
    <p:extLst>
      <p:ext uri="{BB962C8B-B14F-4D97-AF65-F5344CB8AC3E}">
        <p14:creationId xmlns:p14="http://schemas.microsoft.com/office/powerpoint/2010/main" val="6244305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0C0DD9-E27E-4742-A21F-028322BA276D}" type="slidenum">
              <a:rPr lang="en-US" smtClean="0"/>
              <a:t>34</a:t>
            </a:fld>
            <a:endParaRPr lang="en-US"/>
          </a:p>
        </p:txBody>
      </p:sp>
    </p:spTree>
    <p:extLst>
      <p:ext uri="{BB962C8B-B14F-4D97-AF65-F5344CB8AC3E}">
        <p14:creationId xmlns:p14="http://schemas.microsoft.com/office/powerpoint/2010/main" val="31608194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0C0DD9-E27E-4742-A21F-028322BA276D}" type="slidenum">
              <a:rPr lang="en-US" smtClean="0"/>
              <a:t>35</a:t>
            </a:fld>
            <a:endParaRPr lang="en-US"/>
          </a:p>
        </p:txBody>
      </p:sp>
    </p:spTree>
    <p:extLst>
      <p:ext uri="{BB962C8B-B14F-4D97-AF65-F5344CB8AC3E}">
        <p14:creationId xmlns:p14="http://schemas.microsoft.com/office/powerpoint/2010/main" val="1994333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we have sorted the covariates from the categorical variables, and formed our transformation matrix for the covariates, we can use matrix extraction and substitution to plug the components into a larger parameter transformation matrix that accommodates the categorical terms.</a:t>
            </a:r>
          </a:p>
          <a:p>
            <a:endParaRPr lang="en-US" dirty="0"/>
          </a:p>
          <a:p>
            <a:r>
              <a:rPr lang="en-US" dirty="0" smtClean="0"/>
              <a:t>Here, it is useful to realize that factor variable notation is built into matrix extraction and substitution.</a:t>
            </a:r>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36</a:t>
            </a:fld>
            <a:endParaRPr lang="en-US"/>
          </a:p>
        </p:txBody>
      </p:sp>
    </p:spTree>
    <p:extLst>
      <p:ext uri="{BB962C8B-B14F-4D97-AF65-F5344CB8AC3E}">
        <p14:creationId xmlns:p14="http://schemas.microsoft.com/office/powerpoint/2010/main" val="10101822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I’ve put these pieces together into a little software routine, that works after regress and </a:t>
            </a:r>
            <a:r>
              <a:rPr lang="en-US" dirty="0" err="1" smtClean="0"/>
              <a:t>glm</a:t>
            </a:r>
            <a:r>
              <a:rPr lang="en-US" dirty="0" smtClean="0"/>
              <a:t>.</a:t>
            </a:r>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37</a:t>
            </a:fld>
            <a:endParaRPr lang="en-US"/>
          </a:p>
        </p:txBody>
      </p:sp>
    </p:spTree>
    <p:extLst>
      <p:ext uri="{BB962C8B-B14F-4D97-AF65-F5344CB8AC3E}">
        <p14:creationId xmlns:p14="http://schemas.microsoft.com/office/powerpoint/2010/main" val="38988326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0C0DD9-E27E-4742-A21F-028322BA276D}" type="slidenum">
              <a:rPr lang="en-US" smtClean="0"/>
              <a:t>38</a:t>
            </a:fld>
            <a:endParaRPr lang="en-US"/>
          </a:p>
        </p:txBody>
      </p:sp>
    </p:spTree>
    <p:extLst>
      <p:ext uri="{BB962C8B-B14F-4D97-AF65-F5344CB8AC3E}">
        <p14:creationId xmlns:p14="http://schemas.microsoft.com/office/powerpoint/2010/main" val="25912512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0C0DD9-E27E-4742-A21F-028322BA276D}" type="slidenum">
              <a:rPr lang="en-US" smtClean="0"/>
              <a:t>39</a:t>
            </a:fld>
            <a:endParaRPr lang="en-US"/>
          </a:p>
        </p:txBody>
      </p:sp>
    </p:spTree>
    <p:extLst>
      <p:ext uri="{BB962C8B-B14F-4D97-AF65-F5344CB8AC3E}">
        <p14:creationId xmlns:p14="http://schemas.microsoft.com/office/powerpoint/2010/main" val="4035633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Recentering</a:t>
            </a:r>
            <a:r>
              <a:rPr lang="en-US" dirty="0" smtClean="0"/>
              <a:t> and rescaling data can be thought of as just a change of coordinates, or a change of basis.</a:t>
            </a:r>
          </a:p>
          <a:p>
            <a:endParaRPr lang="en-US" dirty="0"/>
          </a:p>
          <a:p>
            <a:r>
              <a:rPr lang="en-US" dirty="0" smtClean="0"/>
              <a:t>Looking at a graph like this one, it is fairly intuitive that the relationships among the data points, and with the fitted line have not changed, but we have changed how the axis is labeled.</a:t>
            </a:r>
          </a:p>
          <a:p>
            <a:endParaRPr lang="en-US" dirty="0"/>
          </a:p>
          <a:p>
            <a:r>
              <a:rPr lang="en-US" dirty="0" smtClean="0"/>
              <a:t>Here, the predicted values and the residuals are exactly the same.</a:t>
            </a:r>
          </a:p>
          <a:p>
            <a:endParaRPr lang="en-US" dirty="0"/>
          </a:p>
          <a:p>
            <a:r>
              <a:rPr lang="en-US" dirty="0" smtClean="0"/>
              <a:t>A change of basis in the data induces a natural and intuitive change of basis for the parameters as well.  So there is a linear transformation that takes our parameters, expressed in the original terms, and converts them to the new basis.</a:t>
            </a:r>
          </a:p>
          <a:p>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4</a:t>
            </a:fld>
            <a:endParaRPr lang="en-US"/>
          </a:p>
        </p:txBody>
      </p:sp>
    </p:spTree>
    <p:extLst>
      <p:ext uri="{BB962C8B-B14F-4D97-AF65-F5344CB8AC3E}">
        <p14:creationId xmlns:p14="http://schemas.microsoft.com/office/powerpoint/2010/main" val="27601125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0C0DD9-E27E-4742-A21F-028322BA276D}" type="slidenum">
              <a:rPr lang="en-US" smtClean="0"/>
              <a:t>40</a:t>
            </a:fld>
            <a:endParaRPr lang="en-US"/>
          </a:p>
        </p:txBody>
      </p:sp>
    </p:spTree>
    <p:extLst>
      <p:ext uri="{BB962C8B-B14F-4D97-AF65-F5344CB8AC3E}">
        <p14:creationId xmlns:p14="http://schemas.microsoft.com/office/powerpoint/2010/main" val="34305575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0C0DD9-E27E-4742-A21F-028322BA276D}" type="slidenum">
              <a:rPr lang="en-US" smtClean="0"/>
              <a:t>41</a:t>
            </a:fld>
            <a:endParaRPr lang="en-US"/>
          </a:p>
        </p:txBody>
      </p:sp>
    </p:spTree>
    <p:extLst>
      <p:ext uri="{BB962C8B-B14F-4D97-AF65-F5344CB8AC3E}">
        <p14:creationId xmlns:p14="http://schemas.microsoft.com/office/powerpoint/2010/main" val="40103771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0C0DD9-E27E-4742-A21F-028322BA276D}" type="slidenum">
              <a:rPr lang="en-US" smtClean="0"/>
              <a:t>42</a:t>
            </a:fld>
            <a:endParaRPr lang="en-US"/>
          </a:p>
        </p:txBody>
      </p:sp>
    </p:spTree>
    <p:extLst>
      <p:ext uri="{BB962C8B-B14F-4D97-AF65-F5344CB8AC3E}">
        <p14:creationId xmlns:p14="http://schemas.microsoft.com/office/powerpoint/2010/main" val="145791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looking at the numerical results, it is less intuitive that the Centered coefficients are a linear transformation of the Original ones.</a:t>
            </a:r>
          </a:p>
          <a:p>
            <a:endParaRPr lang="en-US" dirty="0"/>
          </a:p>
          <a:p>
            <a:r>
              <a:rPr lang="en-US" dirty="0" smtClean="0"/>
              <a:t>But they are.</a:t>
            </a:r>
          </a:p>
          <a:p>
            <a:endParaRPr lang="en-US" dirty="0"/>
          </a:p>
          <a:p>
            <a:r>
              <a:rPr lang="en-US" dirty="0" smtClean="0"/>
              <a:t>And we </a:t>
            </a:r>
            <a:r>
              <a:rPr lang="en-US" dirty="0"/>
              <a:t>can write this linear transformation as a matrix.</a:t>
            </a:r>
          </a:p>
          <a:p>
            <a:endParaRPr lang="en-US" dirty="0"/>
          </a:p>
          <a:p>
            <a:r>
              <a:rPr lang="en-US" dirty="0"/>
              <a:t>I have written a little Stata code that generates this matrix, and uses it as a post-estimation command to center and standardize model coefficients.</a:t>
            </a:r>
          </a:p>
          <a:p>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5</a:t>
            </a:fld>
            <a:endParaRPr lang="en-US"/>
          </a:p>
        </p:txBody>
      </p:sp>
    </p:spTree>
    <p:extLst>
      <p:ext uri="{BB962C8B-B14F-4D97-AF65-F5344CB8AC3E}">
        <p14:creationId xmlns:p14="http://schemas.microsoft.com/office/powerpoint/2010/main" val="1188513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to outline the math first, and then sketch the Stata programming.</a:t>
            </a:r>
          </a:p>
          <a:p>
            <a:endParaRPr lang="en-US" dirty="0"/>
          </a:p>
          <a:p>
            <a:r>
              <a:rPr lang="en-US" dirty="0" smtClean="0"/>
              <a:t>And this will be a hand-waving overview.</a:t>
            </a:r>
          </a:p>
          <a:p>
            <a:endParaRPr lang="en-US" dirty="0"/>
          </a:p>
          <a:p>
            <a:r>
              <a:rPr lang="en-US" dirty="0" smtClean="0"/>
              <a:t>We’ll start with ….</a:t>
            </a:r>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6</a:t>
            </a:fld>
            <a:endParaRPr lang="en-US"/>
          </a:p>
        </p:txBody>
      </p:sp>
    </p:spTree>
    <p:extLst>
      <p:ext uri="{BB962C8B-B14F-4D97-AF65-F5344CB8AC3E}">
        <p14:creationId xmlns:p14="http://schemas.microsoft.com/office/powerpoint/2010/main" val="2214361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Recentering</a:t>
            </a:r>
            <a:r>
              <a:rPr lang="en-US" dirty="0" smtClean="0"/>
              <a:t> parameters in the simplest regression model is very simple.</a:t>
            </a:r>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7</a:t>
            </a:fld>
            <a:endParaRPr lang="en-US"/>
          </a:p>
        </p:txBody>
      </p:sp>
    </p:spTree>
    <p:extLst>
      <p:ext uri="{BB962C8B-B14F-4D97-AF65-F5344CB8AC3E}">
        <p14:creationId xmlns:p14="http://schemas.microsoft.com/office/powerpoint/2010/main" val="3552734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change to the precision matrix is equally simple.</a:t>
            </a:r>
          </a:p>
          <a:p>
            <a:endParaRPr lang="en-US" dirty="0"/>
          </a:p>
          <a:p>
            <a:r>
              <a:rPr lang="en-US" dirty="0" smtClean="0"/>
              <a:t>If we call the parameter transformation matrix C, we can use it to change the basis for the precision matrix this way.</a:t>
            </a:r>
          </a:p>
          <a:p>
            <a:endParaRPr lang="en-US" dirty="0"/>
          </a:p>
          <a:p>
            <a:r>
              <a:rPr lang="en-US" dirty="0" smtClean="0"/>
              <a:t>In all the transformations that follow, this is how we deal with the precision matrix, so I won’t talk about it any more.</a:t>
            </a:r>
          </a:p>
          <a:p>
            <a:endParaRPr lang="en-US" dirty="0"/>
          </a:p>
          <a:p>
            <a:r>
              <a:rPr lang="en-US" dirty="0" smtClean="0"/>
              <a:t>But this is kind of a useful matrix.</a:t>
            </a:r>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8</a:t>
            </a:fld>
            <a:endParaRPr lang="en-US"/>
          </a:p>
        </p:txBody>
      </p:sp>
    </p:spTree>
    <p:extLst>
      <p:ext uri="{BB962C8B-B14F-4D97-AF65-F5344CB8AC3E}">
        <p14:creationId xmlns:p14="http://schemas.microsoft.com/office/powerpoint/2010/main" val="377645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Recentering</a:t>
            </a:r>
            <a:r>
              <a:rPr lang="en-US" dirty="0" smtClean="0"/>
              <a:t> y only changes the intercept in the model, and we could write this a couple of different ways.</a:t>
            </a:r>
          </a:p>
          <a:p>
            <a:endParaRPr lang="en-US" dirty="0"/>
          </a:p>
          <a:p>
            <a:r>
              <a:rPr lang="en-US" dirty="0" smtClean="0"/>
              <a:t>The real point is that it doesn’t change the parameter transformation matrix, and we won’t need to consider it much further.</a:t>
            </a:r>
            <a:endParaRPr lang="en-US" dirty="0"/>
          </a:p>
        </p:txBody>
      </p:sp>
      <p:sp>
        <p:nvSpPr>
          <p:cNvPr id="4" name="Slide Number Placeholder 3"/>
          <p:cNvSpPr>
            <a:spLocks noGrp="1"/>
          </p:cNvSpPr>
          <p:nvPr>
            <p:ph type="sldNum" sz="quarter" idx="10"/>
          </p:nvPr>
        </p:nvSpPr>
        <p:spPr/>
        <p:txBody>
          <a:bodyPr/>
          <a:lstStyle/>
          <a:p>
            <a:fld id="{D80C0DD9-E27E-4742-A21F-028322BA276D}" type="slidenum">
              <a:rPr lang="en-US" smtClean="0"/>
              <a:t>9</a:t>
            </a:fld>
            <a:endParaRPr lang="en-US"/>
          </a:p>
        </p:txBody>
      </p:sp>
    </p:spTree>
    <p:extLst>
      <p:ext uri="{BB962C8B-B14F-4D97-AF65-F5344CB8AC3E}">
        <p14:creationId xmlns:p14="http://schemas.microsoft.com/office/powerpoint/2010/main" val="2950265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dirty="0"/>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6" name="Date Placeholder 6"/>
          <p:cNvSpPr>
            <a:spLocks noGrp="1"/>
          </p:cNvSpPr>
          <p:nvPr>
            <p:ph type="dt" sz="half" idx="10"/>
          </p:nvPr>
        </p:nvSpPr>
        <p:spPr/>
        <p:txBody>
          <a:bodyPr/>
          <a:lstStyle>
            <a:lvl1pPr>
              <a:defRPr/>
            </a:lvl1pPr>
            <a:extLst/>
          </a:lstStyle>
          <a:p>
            <a:pPr>
              <a:defRPr/>
            </a:pPr>
            <a:fld id="{42451686-0FC7-4FB4-A0AB-5CCEFC830965}" type="datetimeFigureOut">
              <a:rPr lang="en-US"/>
              <a:pPr>
                <a:defRPr/>
              </a:pPr>
              <a:t>8/5/2015</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lstStyle>
          <a:p>
            <a:fld id="{A8106B6E-5BED-4E7D-A2F2-04631A419C67}" type="slidenum">
              <a:rPr lang="en-US" altLang="en-US"/>
              <a:pPr/>
              <a:t>‹#›</a:t>
            </a:fld>
            <a:endParaRPr lang="en-US" altLang="en-US"/>
          </a:p>
        </p:txBody>
      </p:sp>
    </p:spTree>
    <p:extLst>
      <p:ext uri="{BB962C8B-B14F-4D97-AF65-F5344CB8AC3E}">
        <p14:creationId xmlns:p14="http://schemas.microsoft.com/office/powerpoint/2010/main" val="4006729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16D5DBE1-D33E-458A-80C2-CAB1D03A9B40}" type="datetimeFigureOut">
              <a:rPr lang="en-US"/>
              <a:pPr>
                <a:defRPr/>
              </a:pPr>
              <a:t>8/5/2015</a:t>
            </a:fld>
            <a:endParaRPr lang="en-US" dirty="0"/>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fld id="{D975297F-37EF-44BE-BE76-DD9E454D56F6}" type="slidenum">
              <a:rPr lang="en-US" altLang="en-US"/>
              <a:pPr/>
              <a:t>‹#›</a:t>
            </a:fld>
            <a:endParaRPr lang="en-US" altLang="en-US"/>
          </a:p>
        </p:txBody>
      </p:sp>
    </p:spTree>
    <p:extLst>
      <p:ext uri="{BB962C8B-B14F-4D97-AF65-F5344CB8AC3E}">
        <p14:creationId xmlns:p14="http://schemas.microsoft.com/office/powerpoint/2010/main" val="426536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CD4B8A5B-3493-4DB4-9735-A2BC8735565E}" type="datetimeFigureOut">
              <a:rPr lang="en-US"/>
              <a:pPr>
                <a:defRPr/>
              </a:pPr>
              <a:t>8/5/2015</a:t>
            </a:fld>
            <a:endParaRPr lang="en-US" dirty="0"/>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fld id="{C8DD922D-470A-44F9-92AB-4C18F5B715D6}" type="slidenum">
              <a:rPr lang="en-US" altLang="en-US"/>
              <a:pPr/>
              <a:t>‹#›</a:t>
            </a:fld>
            <a:endParaRPr lang="en-US" altLang="en-US"/>
          </a:p>
        </p:txBody>
      </p:sp>
    </p:spTree>
    <p:extLst>
      <p:ext uri="{BB962C8B-B14F-4D97-AF65-F5344CB8AC3E}">
        <p14:creationId xmlns:p14="http://schemas.microsoft.com/office/powerpoint/2010/main" val="368448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23"/>
          <p:cNvSpPr>
            <a:spLocks noGrp="1"/>
          </p:cNvSpPr>
          <p:nvPr>
            <p:ph type="dt" sz="half" idx="10"/>
          </p:nvPr>
        </p:nvSpPr>
        <p:spPr/>
        <p:txBody>
          <a:bodyPr/>
          <a:lstStyle>
            <a:lvl1pPr>
              <a:defRPr/>
            </a:lvl1pPr>
          </a:lstStyle>
          <a:p>
            <a:pPr>
              <a:defRPr/>
            </a:pPr>
            <a:fld id="{722CF18E-FCD6-4299-B142-05E0E4566CDC}" type="datetimeFigureOut">
              <a:rPr lang="en-US"/>
              <a:pPr>
                <a:defRPr/>
              </a:pPr>
              <a:t>8/5/2015</a:t>
            </a:fld>
            <a:endParaRPr lang="en-US" dirty="0"/>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fld id="{7DC4FFA2-BC1D-4125-AC08-4B579146AC3A}" type="slidenum">
              <a:rPr lang="en-US" altLang="en-US"/>
              <a:pPr/>
              <a:t>‹#›</a:t>
            </a:fld>
            <a:endParaRPr lang="en-US" altLang="en-US"/>
          </a:p>
        </p:txBody>
      </p:sp>
    </p:spTree>
    <p:extLst>
      <p:ext uri="{BB962C8B-B14F-4D97-AF65-F5344CB8AC3E}">
        <p14:creationId xmlns:p14="http://schemas.microsoft.com/office/powerpoint/2010/main" val="2640325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F88D8F08-DD1A-47D8-91C9-38DB656964F9}" type="datetimeFigureOut">
              <a:rPr lang="en-US"/>
              <a:pPr>
                <a:defRPr/>
              </a:pPr>
              <a:t>8/5/2015</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fld id="{48E86816-A529-4B92-A191-6654ED660021}" type="slidenum">
              <a:rPr lang="en-US" altLang="en-US"/>
              <a:pPr/>
              <a:t>‹#›</a:t>
            </a:fld>
            <a:endParaRPr lang="en-US" altLang="en-US"/>
          </a:p>
        </p:txBody>
      </p:sp>
    </p:spTree>
    <p:extLst>
      <p:ext uri="{BB962C8B-B14F-4D97-AF65-F5344CB8AC3E}">
        <p14:creationId xmlns:p14="http://schemas.microsoft.com/office/powerpoint/2010/main" val="4254286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730735B4-6548-49B7-ABE2-937EDDFBA6C8}" type="datetimeFigureOut">
              <a:rPr lang="en-US"/>
              <a:pPr>
                <a:defRPr/>
              </a:pPr>
              <a:t>8/5/2015</a:t>
            </a:fld>
            <a:endParaRPr lang="en-US" dirty="0"/>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fld id="{48FE2808-54A1-43EB-9FB6-C4655A091432}" type="slidenum">
              <a:rPr lang="en-US" altLang="en-US"/>
              <a:pPr/>
              <a:t>‹#›</a:t>
            </a:fld>
            <a:endParaRPr lang="en-US" altLang="en-US"/>
          </a:p>
        </p:txBody>
      </p:sp>
    </p:spTree>
    <p:extLst>
      <p:ext uri="{BB962C8B-B14F-4D97-AF65-F5344CB8AC3E}">
        <p14:creationId xmlns:p14="http://schemas.microsoft.com/office/powerpoint/2010/main" val="4172742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3"/>
          <p:cNvSpPr>
            <a:spLocks noGrp="1"/>
          </p:cNvSpPr>
          <p:nvPr>
            <p:ph type="dt" sz="half" idx="10"/>
          </p:nvPr>
        </p:nvSpPr>
        <p:spPr/>
        <p:txBody>
          <a:bodyPr/>
          <a:lstStyle>
            <a:lvl1pPr>
              <a:defRPr/>
            </a:lvl1pPr>
          </a:lstStyle>
          <a:p>
            <a:pPr>
              <a:defRPr/>
            </a:pPr>
            <a:fld id="{0A5CE34F-7ECE-4DD1-946E-3FC708B05C1C}" type="datetimeFigureOut">
              <a:rPr lang="en-US"/>
              <a:pPr>
                <a:defRPr/>
              </a:pPr>
              <a:t>8/5/2015</a:t>
            </a:fld>
            <a:endParaRPr lang="en-US" dirty="0"/>
          </a:p>
        </p:txBody>
      </p:sp>
      <p:sp>
        <p:nvSpPr>
          <p:cNvPr id="8" name="Footer Placeholder 9"/>
          <p:cNvSpPr>
            <a:spLocks noGrp="1"/>
          </p:cNvSpPr>
          <p:nvPr>
            <p:ph type="ftr" sz="quarter" idx="11"/>
          </p:nvPr>
        </p:nvSpPr>
        <p:spPr/>
        <p:txBody>
          <a:bodyPr/>
          <a:lstStyle>
            <a:lvl1pPr>
              <a:defRPr/>
            </a:lvl1pPr>
          </a:lstStyle>
          <a:p>
            <a:pPr>
              <a:defRPr/>
            </a:pPr>
            <a:endParaRPr lang="en-US"/>
          </a:p>
        </p:txBody>
      </p:sp>
      <p:sp>
        <p:nvSpPr>
          <p:cNvPr id="9" name="Slide Number Placeholder 21"/>
          <p:cNvSpPr>
            <a:spLocks noGrp="1"/>
          </p:cNvSpPr>
          <p:nvPr>
            <p:ph type="sldNum" sz="quarter" idx="12"/>
          </p:nvPr>
        </p:nvSpPr>
        <p:spPr/>
        <p:txBody>
          <a:bodyPr/>
          <a:lstStyle>
            <a:lvl1pPr>
              <a:defRPr/>
            </a:lvl1pPr>
          </a:lstStyle>
          <a:p>
            <a:fld id="{7D78B00C-C23A-4EA6-BCD0-AC49EC58D3D1}" type="slidenum">
              <a:rPr lang="en-US" altLang="en-US"/>
              <a:pPr/>
              <a:t>‹#›</a:t>
            </a:fld>
            <a:endParaRPr lang="en-US" altLang="en-US"/>
          </a:p>
        </p:txBody>
      </p:sp>
    </p:spTree>
    <p:extLst>
      <p:ext uri="{BB962C8B-B14F-4D97-AF65-F5344CB8AC3E}">
        <p14:creationId xmlns:p14="http://schemas.microsoft.com/office/powerpoint/2010/main" val="1438843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dirty="0"/>
          </a:p>
        </p:txBody>
      </p:sp>
      <p:sp>
        <p:nvSpPr>
          <p:cNvPr id="3" name="Date Placeholder 23"/>
          <p:cNvSpPr>
            <a:spLocks noGrp="1"/>
          </p:cNvSpPr>
          <p:nvPr>
            <p:ph type="dt" sz="half" idx="10"/>
          </p:nvPr>
        </p:nvSpPr>
        <p:spPr/>
        <p:txBody>
          <a:bodyPr/>
          <a:lstStyle>
            <a:lvl1pPr>
              <a:defRPr/>
            </a:lvl1pPr>
          </a:lstStyle>
          <a:p>
            <a:pPr>
              <a:defRPr/>
            </a:pPr>
            <a:fld id="{59E290B0-01EF-4DFA-BDA9-CFD26C61D222}" type="datetimeFigureOut">
              <a:rPr lang="en-US"/>
              <a:pPr>
                <a:defRPr/>
              </a:pPr>
              <a:t>8/5/2015</a:t>
            </a:fld>
            <a:endParaRPr lang="en-US" dirty="0"/>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fld id="{2F4D7335-0572-44DE-98BF-3F36DDD3581A}" type="slidenum">
              <a:rPr lang="en-US" altLang="en-US"/>
              <a:pPr/>
              <a:t>‹#›</a:t>
            </a:fld>
            <a:endParaRPr lang="en-US" altLang="en-US"/>
          </a:p>
        </p:txBody>
      </p:sp>
    </p:spTree>
    <p:extLst>
      <p:ext uri="{BB962C8B-B14F-4D97-AF65-F5344CB8AC3E}">
        <p14:creationId xmlns:p14="http://schemas.microsoft.com/office/powerpoint/2010/main" val="69987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003DA3E7-544A-412B-9551-AE6F4F2BC136}" type="datetimeFigureOut">
              <a:rPr lang="en-US"/>
              <a:pPr>
                <a:defRPr/>
              </a:pPr>
              <a:t>8/5/2015</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lstStyle>
          <a:p>
            <a:fld id="{275D5FEB-F013-4D0E-AACD-502082949E77}" type="slidenum">
              <a:rPr lang="en-US" altLang="en-US"/>
              <a:pPr/>
              <a:t>‹#›</a:t>
            </a:fld>
            <a:endParaRPr lang="en-US" altLang="en-US"/>
          </a:p>
        </p:txBody>
      </p:sp>
    </p:spTree>
    <p:extLst>
      <p:ext uri="{BB962C8B-B14F-4D97-AF65-F5344CB8AC3E}">
        <p14:creationId xmlns:p14="http://schemas.microsoft.com/office/powerpoint/2010/main" val="2505457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05949CC7-F1C6-4683-8338-364746793ABF}" type="datetimeFigureOut">
              <a:rPr lang="en-US"/>
              <a:pPr>
                <a:defRPr/>
              </a:pPr>
              <a:t>8/5/2015</a:t>
            </a:fld>
            <a:endParaRPr lang="en-US" dirty="0"/>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fld id="{90078690-9D0C-4077-A24D-C7BF0150B830}" type="slidenum">
              <a:rPr lang="en-US" altLang="en-US"/>
              <a:pPr/>
              <a:t>‹#›</a:t>
            </a:fld>
            <a:endParaRPr lang="en-US" altLang="en-US"/>
          </a:p>
        </p:txBody>
      </p:sp>
    </p:spTree>
    <p:extLst>
      <p:ext uri="{BB962C8B-B14F-4D97-AF65-F5344CB8AC3E}">
        <p14:creationId xmlns:p14="http://schemas.microsoft.com/office/powerpoint/2010/main" val="2649968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D72B2E8B-642C-40F4-AF08-7789F0586AE5}" type="datetimeFigureOut">
              <a:rPr lang="en-US"/>
              <a:pPr>
                <a:defRPr/>
              </a:pPr>
              <a:t>8/5/2015</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fld id="{6C6DD7CB-5D17-4A40-80BF-687B2BA00CBE}" type="slidenum">
              <a:rPr lang="en-US" altLang="en-US"/>
              <a:pPr/>
              <a:t>‹#›</a:t>
            </a:fld>
            <a:endParaRPr lang="en-US" altLang="en-US"/>
          </a:p>
        </p:txBody>
      </p:sp>
    </p:spTree>
    <p:extLst>
      <p:ext uri="{BB962C8B-B14F-4D97-AF65-F5344CB8AC3E}">
        <p14:creationId xmlns:p14="http://schemas.microsoft.com/office/powerpoint/2010/main" val="245031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dirty="0"/>
          </a:p>
        </p:txBody>
      </p:sp>
      <p:sp>
        <p:nvSpPr>
          <p:cNvPr id="1029" name="Text Placehold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smtClean="0">
                <a:solidFill>
                  <a:schemeClr val="tx1"/>
                </a:solidFill>
                <a:latin typeface="+mn-lt"/>
              </a:defRPr>
            </a:lvl1pPr>
            <a:extLst/>
          </a:lstStyle>
          <a:p>
            <a:pPr>
              <a:defRPr/>
            </a:pPr>
            <a:fld id="{E1F5DFDC-6FFE-49AB-9796-D44402561CAA}" type="datetimeFigureOut">
              <a:rPr lang="en-US"/>
              <a:pPr>
                <a:defRPr/>
              </a:pPr>
              <a:t>8/5/2015</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dirty="0">
                <a:solidFill>
                  <a:schemeClr val="tx1"/>
                </a:solidFill>
                <a:effectLst/>
                <a:latin typeface="+mn-lt"/>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a:latin typeface="Gill Sans MT" panose="020B0502020104020203" pitchFamily="34" charset="0"/>
              </a:defRPr>
            </a:lvl1pPr>
          </a:lstStyle>
          <a:p>
            <a:fld id="{8B457EF2-718A-4761-9090-C2992DD912E1}" type="slidenum">
              <a:rPr lang="en-US" altLang="en-US"/>
              <a:pPr/>
              <a:t>‹#›</a:t>
            </a:fld>
            <a:endParaRPr lang="en-US" alt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pic>
        <p:nvPicPr>
          <p:cNvPr id="1034" name="Picture 2"/>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431800"/>
            <a:ext cx="9652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11" r:id="rId1"/>
    <p:sldLayoutId id="2147483904" r:id="rId2"/>
    <p:sldLayoutId id="2147483912" r:id="rId3"/>
    <p:sldLayoutId id="2147483905" r:id="rId4"/>
    <p:sldLayoutId id="2147483906" r:id="rId5"/>
    <p:sldLayoutId id="2147483907" r:id="rId6"/>
    <p:sldLayoutId id="2147483913" r:id="rId7"/>
    <p:sldLayoutId id="2147483908" r:id="rId8"/>
    <p:sldLayoutId id="2147483914" r:id="rId9"/>
    <p:sldLayoutId id="2147483909" r:id="rId10"/>
    <p:sldLayoutId id="2147483910" r:id="rId11"/>
  </p:sldLayoutIdLst>
  <p:timing>
    <p:tnLst>
      <p:par>
        <p:cTn id="1" dur="indefinite" restart="never" nodeType="tmRoot"/>
      </p:par>
    </p:tnLst>
  </p:timing>
  <p:txStyles>
    <p:titleStyle>
      <a:lvl1pPr algn="l" rtl="0" fontAlgn="base">
        <a:spcBef>
          <a:spcPct val="0"/>
        </a:spcBef>
        <a:spcAft>
          <a:spcPct val="0"/>
        </a:spcAft>
        <a:defRPr sz="4300" kern="1200">
          <a:solidFill>
            <a:srgbClr val="E27D43"/>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E27D43"/>
          </a:solidFill>
          <a:latin typeface="Gill Sans MT" panose="020B0502020104020203" pitchFamily="34" charset="0"/>
        </a:defRPr>
      </a:lvl2pPr>
      <a:lvl3pPr algn="l" rtl="0" fontAlgn="base">
        <a:spcBef>
          <a:spcPct val="0"/>
        </a:spcBef>
        <a:spcAft>
          <a:spcPct val="0"/>
        </a:spcAft>
        <a:defRPr sz="4300">
          <a:solidFill>
            <a:srgbClr val="E27D43"/>
          </a:solidFill>
          <a:latin typeface="Gill Sans MT" panose="020B0502020104020203" pitchFamily="34" charset="0"/>
        </a:defRPr>
      </a:lvl3pPr>
      <a:lvl4pPr algn="l" rtl="0" fontAlgn="base">
        <a:spcBef>
          <a:spcPct val="0"/>
        </a:spcBef>
        <a:spcAft>
          <a:spcPct val="0"/>
        </a:spcAft>
        <a:defRPr sz="4300">
          <a:solidFill>
            <a:srgbClr val="E27D43"/>
          </a:solidFill>
          <a:latin typeface="Gill Sans MT" panose="020B0502020104020203" pitchFamily="34" charset="0"/>
        </a:defRPr>
      </a:lvl4pPr>
      <a:lvl5pPr algn="l" rtl="0" fontAlgn="base">
        <a:spcBef>
          <a:spcPct val="0"/>
        </a:spcBef>
        <a:spcAft>
          <a:spcPct val="0"/>
        </a:spcAft>
        <a:defRPr sz="4300">
          <a:solidFill>
            <a:srgbClr val="E27D43"/>
          </a:solidFill>
          <a:latin typeface="Gill Sans MT" panose="020B0502020104020203" pitchFamily="34" charset="0"/>
        </a:defRPr>
      </a:lvl5pPr>
      <a:lvl6pPr marL="457200" algn="l" rtl="0" fontAlgn="base">
        <a:spcBef>
          <a:spcPct val="0"/>
        </a:spcBef>
        <a:spcAft>
          <a:spcPct val="0"/>
        </a:spcAft>
        <a:defRPr sz="4300">
          <a:solidFill>
            <a:srgbClr val="E27D43"/>
          </a:solidFill>
          <a:latin typeface="Gill Sans MT" panose="020B0502020104020203" pitchFamily="34" charset="0"/>
        </a:defRPr>
      </a:lvl6pPr>
      <a:lvl7pPr marL="914400" algn="l" rtl="0" fontAlgn="base">
        <a:spcBef>
          <a:spcPct val="0"/>
        </a:spcBef>
        <a:spcAft>
          <a:spcPct val="0"/>
        </a:spcAft>
        <a:defRPr sz="4300">
          <a:solidFill>
            <a:srgbClr val="E27D43"/>
          </a:solidFill>
          <a:latin typeface="Gill Sans MT" panose="020B0502020104020203" pitchFamily="34" charset="0"/>
        </a:defRPr>
      </a:lvl7pPr>
      <a:lvl8pPr marL="1371600" algn="l" rtl="0" fontAlgn="base">
        <a:spcBef>
          <a:spcPct val="0"/>
        </a:spcBef>
        <a:spcAft>
          <a:spcPct val="0"/>
        </a:spcAft>
        <a:defRPr sz="4300">
          <a:solidFill>
            <a:srgbClr val="E27D43"/>
          </a:solidFill>
          <a:latin typeface="Gill Sans MT" panose="020B0502020104020203" pitchFamily="34" charset="0"/>
        </a:defRPr>
      </a:lvl8pPr>
      <a:lvl9pPr marL="1828800" algn="l" rtl="0" fontAlgn="base">
        <a:spcBef>
          <a:spcPct val="0"/>
        </a:spcBef>
        <a:spcAft>
          <a:spcPct val="0"/>
        </a:spcAft>
        <a:defRPr sz="4300">
          <a:solidFill>
            <a:srgbClr val="E27D43"/>
          </a:solidFill>
          <a:latin typeface="Gill Sans MT" panose="020B0502020104020203" pitchFamily="34" charset="0"/>
        </a:defRPr>
      </a:lvl9pPr>
      <a:extLst/>
    </p:titleStyle>
    <p:bodyStyle>
      <a:lvl1pPr marL="365125" indent="-282575" algn="l" rtl="0" fontAlgn="base">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fontAlgn="base">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fontAlgn="base">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fontAlgn="base">
        <a:spcBef>
          <a:spcPct val="20000"/>
        </a:spcBef>
        <a:spcAft>
          <a:spcPct val="0"/>
        </a:spcAft>
        <a:buClr>
          <a:srgbClr val="A5AB81"/>
        </a:buClr>
        <a:buFont typeface="Wingdings 2" panose="05020102010507070707" pitchFamily="18" charset="2"/>
        <a:buChar char=""/>
        <a:defRPr sz="2000" kern="1200">
          <a:solidFill>
            <a:schemeClr val="tx1"/>
          </a:solidFill>
          <a:latin typeface="+mn-lt"/>
          <a:ea typeface="+mn-ea"/>
          <a:cs typeface="+mn-cs"/>
        </a:defRPr>
      </a:lvl4pPr>
      <a:lvl5pPr marL="1296988" indent="-182563" algn="l" rtl="0" fontAlgn="base">
        <a:spcBef>
          <a:spcPct val="20000"/>
        </a:spcBef>
        <a:spcAft>
          <a:spcPct val="0"/>
        </a:spcAft>
        <a:buClr>
          <a:srgbClr val="D8B25C"/>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08100" y="3200400"/>
            <a:ext cx="7407275" cy="1471613"/>
          </a:xfrm>
        </p:spPr>
        <p:txBody>
          <a:bodyPr/>
          <a:lstStyle/>
          <a:p>
            <a:pPr fontAlgn="auto">
              <a:spcAft>
                <a:spcPts val="0"/>
              </a:spcAft>
              <a:defRPr/>
            </a:pPr>
            <a:r>
              <a:rPr lang="en-US" dirty="0" smtClean="0">
                <a:solidFill>
                  <a:schemeClr val="tx2">
                    <a:satMod val="130000"/>
                  </a:schemeClr>
                </a:solidFill>
              </a:rPr>
              <a:t>Research Computing</a:t>
            </a:r>
            <a:endParaRPr lang="en-US" dirty="0">
              <a:solidFill>
                <a:schemeClr val="tx2">
                  <a:satMod val="130000"/>
                </a:schemeClr>
              </a:solidFill>
            </a:endParaRPr>
          </a:p>
        </p:txBody>
      </p:sp>
      <p:sp>
        <p:nvSpPr>
          <p:cNvPr id="6147" name="Subtitle 2"/>
          <p:cNvSpPr>
            <a:spLocks noGrp="1"/>
          </p:cNvSpPr>
          <p:nvPr>
            <p:ph type="subTitle" idx="1"/>
          </p:nvPr>
        </p:nvSpPr>
        <p:spPr>
          <a:xfrm>
            <a:off x="1371600" y="5029200"/>
            <a:ext cx="7407275" cy="1295400"/>
          </a:xfrm>
        </p:spPr>
        <p:txBody>
          <a:bodyPr/>
          <a:lstStyle/>
          <a:p>
            <a:pPr marL="26988"/>
            <a:r>
              <a:rPr lang="en-US" altLang="en-US" dirty="0" smtClean="0"/>
              <a:t>University of Wisconsin – Madison </a:t>
            </a:r>
          </a:p>
        </p:txBody>
      </p:sp>
      <p:pic>
        <p:nvPicPr>
          <p:cNvPr id="6148"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0913" y="1066800"/>
            <a:ext cx="82296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regression rescaling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smtClean="0"/>
                  <a:t>Given a model</a:t>
                </a:r>
              </a:p>
              <a:p>
                <a:pPr lvl="1"/>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𝑥</m:t>
                    </m:r>
                  </m:oMath>
                </a14:m>
                <a:endParaRPr lang="en-US" sz="2000" dirty="0" smtClean="0"/>
              </a:p>
              <a:p>
                <a:pPr lvl="1"/>
                <a:endParaRPr lang="en-US" sz="2000" dirty="0" smtClean="0"/>
              </a:p>
              <a:p>
                <a:r>
                  <a:rPr lang="en-US" sz="2000" dirty="0" smtClean="0"/>
                  <a:t>And a rescaling constant</a:t>
                </a:r>
              </a:p>
              <a:p>
                <a:pPr lvl="1"/>
                <a14:m>
                  <m:oMath xmlns:m="http://schemas.openxmlformats.org/officeDocument/2006/math">
                    <m:r>
                      <a:rPr lang="en-US" sz="2000" b="0" i="1" smtClean="0">
                        <a:latin typeface="Cambria Math" panose="02040503050406030204" pitchFamily="18" charset="0"/>
                      </a:rPr>
                      <m:t>𝑧</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1" i="1" smtClean="0">
                        <a:solidFill>
                          <a:srgbClr val="FF0000"/>
                        </a:solidFill>
                        <a:latin typeface="Cambria Math" panose="02040503050406030204" pitchFamily="18" charset="0"/>
                      </a:rPr>
                      <m:t>𝝈</m:t>
                    </m:r>
                  </m:oMath>
                </a14:m>
                <a:endParaRPr lang="en-US" sz="2000" b="1" dirty="0" smtClean="0">
                  <a:solidFill>
                    <a:srgbClr val="FF0000"/>
                  </a:solidFill>
                </a:endParaRPr>
              </a:p>
              <a:p>
                <a:pPr lvl="1"/>
                <a:endParaRPr lang="en-US" sz="2000" b="1" dirty="0" smtClean="0">
                  <a:solidFill>
                    <a:srgbClr val="FF0000"/>
                  </a:solidFill>
                </a:endParaRPr>
              </a:p>
              <a:p>
                <a:r>
                  <a:rPr lang="en-US" sz="2000" dirty="0" smtClean="0"/>
                  <a:t>Then the rescaled model</a:t>
                </a:r>
              </a:p>
              <a:p>
                <a:pPr lvl="1"/>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𝛽</m:t>
                        </m:r>
                      </m:e>
                      <m:sub>
                        <m:r>
                          <a:rPr lang="en-US" sz="2000" b="0" i="1" smtClean="0">
                            <a:latin typeface="Cambria Math" panose="02040503050406030204" pitchFamily="18" charset="0"/>
                          </a:rPr>
                          <m:t>0</m:t>
                        </m:r>
                      </m:sub>
                      <m:sup>
                        <m:r>
                          <m:rPr>
                            <m:sty m:val="p"/>
                          </m:rPr>
                          <a:rPr lang="en-US" sz="2000" b="0" i="0" smtClean="0">
                            <a:latin typeface="Cambria Math" panose="02040503050406030204" pitchFamily="18" charset="0"/>
                          </a:rPr>
                          <m:t>z</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𝛽</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𝑧</m:t>
                        </m:r>
                      </m:sup>
                    </m:sSubSup>
                    <m:r>
                      <a:rPr lang="en-US" sz="2000" b="0" i="1" smtClean="0">
                        <a:latin typeface="Cambria Math" panose="02040503050406030204" pitchFamily="18" charset="0"/>
                      </a:rPr>
                      <m:t>𝑧</m:t>
                    </m:r>
                  </m:oMath>
                </a14:m>
                <a:endParaRPr lang="en-US" sz="2000" b="0" dirty="0" smtClean="0"/>
              </a:p>
              <a:p>
                <a:pPr lvl="1"/>
                <a:endParaRPr lang="en-US" sz="2000" b="0" dirty="0" smtClean="0"/>
              </a:p>
              <a:p>
                <a:r>
                  <a:rPr lang="en-US" sz="2000" dirty="0" smtClean="0"/>
                  <a:t>Has parameters given by</a:t>
                </a:r>
              </a:p>
              <a:p>
                <a:pPr lvl="1"/>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𝐵</m:t>
                        </m:r>
                      </m:e>
                      <m:sup>
                        <m:r>
                          <a:rPr lang="en-US" sz="2000" b="0" i="1" smtClean="0">
                            <a:latin typeface="Cambria Math" panose="02040503050406030204" pitchFamily="18" charset="0"/>
                          </a:rPr>
                          <m:t>𝑧</m:t>
                        </m:r>
                      </m:sup>
                    </m:sSup>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solidFill>
                                    <a:schemeClr val="tx1"/>
                                  </a:solidFill>
                                  <a:latin typeface="Cambria Math" panose="02040503050406030204" pitchFamily="18" charset="0"/>
                                </a:rPr>
                                <m:t>0</m:t>
                              </m:r>
                            </m:e>
                          </m:mr>
                          <m:mr>
                            <m:e>
                              <m:r>
                                <a:rPr lang="en-US" sz="2000" b="0" i="1" smtClean="0">
                                  <a:latin typeface="Cambria Math" panose="02040503050406030204" pitchFamily="18" charset="0"/>
                                </a:rPr>
                                <m:t>0</m:t>
                              </m:r>
                            </m:e>
                            <m:e>
                              <m:r>
                                <a:rPr lang="en-US" sz="2000" b="1" i="1" smtClean="0">
                                  <a:solidFill>
                                    <a:srgbClr val="FF0000"/>
                                  </a:solidFill>
                                  <a:latin typeface="Cambria Math" panose="02040503050406030204" pitchFamily="18" charset="0"/>
                                </a:rPr>
                                <m:t>𝝈</m:t>
                              </m:r>
                            </m:e>
                          </m:mr>
                        </m:m>
                      </m:e>
                    </m:d>
                    <m:r>
                      <a:rPr lang="en-US" sz="2000" b="0" i="1" smtClean="0">
                        <a:latin typeface="Cambria Math" panose="02040503050406030204" pitchFamily="18" charset="0"/>
                      </a:rPr>
                      <m:t>𝐵</m:t>
                    </m:r>
                  </m:oMath>
                </a14:m>
                <a:endParaRPr lang="en-US" sz="2000"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762"/>
                </a:stretch>
              </a:blipFill>
            </p:spPr>
            <p:txBody>
              <a:bodyPr/>
              <a:lstStyle/>
              <a:p>
                <a:r>
                  <a:rPr lang="en-US">
                    <a:noFill/>
                  </a:rPr>
                  <a:t> </a:t>
                </a:r>
              </a:p>
            </p:txBody>
          </p:sp>
        </mc:Fallback>
      </mc:AlternateContent>
    </p:spTree>
    <p:extLst>
      <p:ext uri="{BB962C8B-B14F-4D97-AF65-F5344CB8AC3E}">
        <p14:creationId xmlns:p14="http://schemas.microsoft.com/office/powerpoint/2010/main" val="2188631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Rescaling 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smtClean="0"/>
                  <a:t>From</a:t>
                </a:r>
              </a:p>
              <a:p>
                <a:pPr lvl="1"/>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𝑥</m:t>
                    </m:r>
                  </m:oMath>
                </a14:m>
                <a:endParaRPr lang="en-US" sz="2000" dirty="0" smtClean="0"/>
              </a:p>
              <a:p>
                <a:pPr lvl="1"/>
                <a14:m>
                  <m:oMath xmlns:m="http://schemas.openxmlformats.org/officeDocument/2006/math">
                    <m:r>
                      <a:rPr lang="en-US" sz="2000" i="1">
                        <a:latin typeface="Cambria Math" panose="02040503050406030204" pitchFamily="18" charset="0"/>
                      </a:rPr>
                      <m:t>𝑧</m:t>
                    </m:r>
                    <m:r>
                      <a:rPr lang="en-US" sz="2000" i="1">
                        <a:latin typeface="Cambria Math" panose="02040503050406030204" pitchFamily="18" charset="0"/>
                      </a:rPr>
                      <m:t>=</m:t>
                    </m:r>
                    <m:r>
                      <a:rPr lang="en-US" sz="2000" b="0" i="1">
                        <a:latin typeface="Cambria Math" panose="02040503050406030204" pitchFamily="18" charset="0"/>
                      </a:rPr>
                      <m:t>𝑥</m:t>
                    </m:r>
                    <m:r>
                      <a:rPr lang="en-US" sz="2000" b="0" i="1">
                        <a:latin typeface="Cambria Math" panose="02040503050406030204" pitchFamily="18" charset="0"/>
                      </a:rPr>
                      <m:t>/</m:t>
                    </m:r>
                    <m:sSub>
                      <m:sSubPr>
                        <m:ctrlPr>
                          <a:rPr lang="en-US" sz="2000" i="1">
                            <a:latin typeface="Cambria Math" panose="02040503050406030204" pitchFamily="18" charset="0"/>
                          </a:rPr>
                        </m:ctrlPr>
                      </m:sSubPr>
                      <m:e>
                        <m:r>
                          <a:rPr lang="en-US" sz="2000" b="0" i="1">
                            <a:latin typeface="Cambria Math" panose="02040503050406030204" pitchFamily="18" charset="0"/>
                          </a:rPr>
                          <m:t>𝜎</m:t>
                        </m:r>
                      </m:e>
                      <m:sub>
                        <m:r>
                          <a:rPr lang="en-US" sz="2000" b="0" i="1">
                            <a:latin typeface="Cambria Math" panose="02040503050406030204" pitchFamily="18" charset="0"/>
                          </a:rPr>
                          <m:t>𝑥</m:t>
                        </m:r>
                      </m:sub>
                    </m:sSub>
                  </m:oMath>
                </a14:m>
                <a:endParaRPr lang="en-US" sz="2000" i="1" dirty="0">
                  <a:latin typeface="Cambria Math" panose="02040503050406030204" pitchFamily="18" charset="0"/>
                </a:endParaRPr>
              </a:p>
              <a:p>
                <a:pPr lvl="1"/>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𝑠</m:t>
                        </m:r>
                      </m:sub>
                    </m:sSub>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panose="02040503050406030204" pitchFamily="18" charset="0"/>
                          </a:rPr>
                          <m:t>𝝈</m:t>
                        </m:r>
                      </m:e>
                      <m:sub>
                        <m:r>
                          <a:rPr lang="en-US" sz="2000" b="1" i="1" smtClean="0">
                            <a:solidFill>
                              <a:srgbClr val="FF0000"/>
                            </a:solidFill>
                            <a:latin typeface="Cambria Math" panose="02040503050406030204" pitchFamily="18" charset="0"/>
                          </a:rPr>
                          <m:t>𝒚</m:t>
                        </m:r>
                      </m:sub>
                    </m:sSub>
                  </m:oMath>
                </a14:m>
                <a:endParaRPr lang="en-US" sz="2000" dirty="0" smtClean="0"/>
              </a:p>
              <a:p>
                <a:pPr lvl="1"/>
                <a:endParaRPr lang="en-US" sz="2000" b="1" dirty="0" smtClean="0"/>
              </a:p>
              <a:p>
                <a:r>
                  <a:rPr lang="en-US" sz="2000" dirty="0" smtClean="0"/>
                  <a:t>To </a:t>
                </a:r>
              </a:p>
              <a:p>
                <a:pPr lvl="1"/>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𝑠</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𝛽</m:t>
                        </m:r>
                      </m:e>
                      <m:sub>
                        <m:r>
                          <a:rPr lang="en-US" sz="2000" b="0" i="1" smtClean="0">
                            <a:latin typeface="Cambria Math" panose="02040503050406030204" pitchFamily="18" charset="0"/>
                          </a:rPr>
                          <m:t>0</m:t>
                        </m:r>
                      </m:sub>
                      <m:sup>
                        <m:r>
                          <m:rPr>
                            <m:sty m:val="p"/>
                          </m:rPr>
                          <a:rPr lang="en-US" sz="2000" b="0" i="0" smtClean="0">
                            <a:latin typeface="Cambria Math" panose="02040503050406030204" pitchFamily="18" charset="0"/>
                          </a:rPr>
                          <m:t>zy</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𝛽</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𝑧</m:t>
                        </m:r>
                      </m:sup>
                    </m:sSubSup>
                    <m:r>
                      <a:rPr lang="en-US" sz="2000" b="0" i="1" smtClean="0">
                        <a:latin typeface="Cambria Math" panose="02040503050406030204" pitchFamily="18" charset="0"/>
                      </a:rPr>
                      <m:t>𝑧</m:t>
                    </m:r>
                  </m:oMath>
                </a14:m>
                <a:endParaRPr lang="en-US" sz="2000" b="0" dirty="0" smtClean="0"/>
              </a:p>
              <a:p>
                <a:pPr lvl="1"/>
                <a:endParaRPr lang="en-US" sz="2000" b="0" dirty="0" smtClean="0"/>
              </a:p>
              <a:p>
                <a:r>
                  <a:rPr lang="en-US" sz="2000" dirty="0" smtClean="0"/>
                  <a:t>Is</a:t>
                </a:r>
              </a:p>
              <a:p>
                <a:pPr lvl="1"/>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𝐵</m:t>
                        </m:r>
                      </m:e>
                      <m:sup>
                        <m:r>
                          <a:rPr lang="en-US" sz="2000" b="0" i="1" smtClean="0">
                            <a:latin typeface="Cambria Math" panose="02040503050406030204" pitchFamily="18" charset="0"/>
                          </a:rPr>
                          <m:t>𝑧𝑦</m:t>
                        </m:r>
                      </m:sup>
                    </m:sSup>
                    <m:r>
                      <a:rPr lang="en-US" sz="2000" i="1">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panose="02040503050406030204" pitchFamily="18" charset="0"/>
                              </a:rPr>
                              <m:t>𝝈</m:t>
                            </m:r>
                          </m:e>
                          <m:sub>
                            <m:r>
                              <a:rPr lang="en-US" sz="2000" b="1" i="1" smtClean="0">
                                <a:solidFill>
                                  <a:srgbClr val="FF0000"/>
                                </a:solidFill>
                                <a:latin typeface="Cambria Math" panose="02040503050406030204" pitchFamily="18" charset="0"/>
                              </a:rPr>
                              <m:t>𝒚</m:t>
                            </m:r>
                          </m:sub>
                        </m:sSub>
                      </m:den>
                    </m:f>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r>
                                <m:rPr>
                                  <m:brk m:alnAt="7"/>
                                </m:rPr>
                                <a:rPr lang="en-US" sz="2000" b="0" i="1">
                                  <a:latin typeface="Cambria Math" panose="02040503050406030204" pitchFamily="18" charset="0"/>
                                </a:rPr>
                                <m:t>1</m:t>
                              </m:r>
                            </m:e>
                            <m:e>
                              <m:r>
                                <a:rPr lang="en-US" sz="2000" b="0" i="1">
                                  <a:latin typeface="Cambria Math" panose="02040503050406030204" pitchFamily="18" charset="0"/>
                                </a:rPr>
                                <m:t>0</m:t>
                              </m:r>
                            </m:e>
                          </m:mr>
                          <m:mr>
                            <m:e>
                              <m:r>
                                <a:rPr lang="en-US" sz="2000" b="0" i="1">
                                  <a:latin typeface="Cambria Math" panose="02040503050406030204" pitchFamily="18" charset="0"/>
                                </a:rPr>
                                <m:t>0</m:t>
                              </m:r>
                            </m:e>
                            <m:e>
                              <m:r>
                                <a:rPr lang="en-US" sz="2000" b="0" i="1">
                                  <a:latin typeface="Cambria Math" panose="02040503050406030204" pitchFamily="18" charset="0"/>
                                </a:rPr>
                                <m:t>𝜎</m:t>
                              </m:r>
                            </m:e>
                          </m:mr>
                        </m:m>
                      </m:e>
                    </m:d>
                    <m:r>
                      <a:rPr lang="en-US" sz="2000" b="0" i="1" smtClean="0">
                        <a:latin typeface="Cambria Math" panose="02040503050406030204" pitchFamily="18" charset="0"/>
                      </a:rPr>
                      <m:t>𝐵</m:t>
                    </m:r>
                  </m:oMath>
                </a14:m>
                <a:endParaRPr lang="en-US" sz="2000" i="1" dirty="0">
                  <a:latin typeface="Cambria Math" panose="02040503050406030204" pitchFamily="18" charset="0"/>
                </a:endParaRPr>
              </a:p>
              <a:p>
                <a:pPr lvl="1"/>
                <a:endParaRPr lang="en-US" dirty="0" smtClean="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762"/>
                </a:stretch>
              </a:blipFill>
            </p:spPr>
            <p:txBody>
              <a:bodyPr/>
              <a:lstStyle/>
              <a:p>
                <a:r>
                  <a:rPr lang="en-US">
                    <a:noFill/>
                  </a:rPr>
                  <a:t> </a:t>
                </a:r>
              </a:p>
            </p:txBody>
          </p:sp>
        </mc:Fallback>
      </mc:AlternateContent>
    </p:spTree>
    <p:extLst>
      <p:ext uri="{BB962C8B-B14F-4D97-AF65-F5344CB8AC3E}">
        <p14:creationId xmlns:p14="http://schemas.microsoft.com/office/powerpoint/2010/main" val="233604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Standardizing x</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smtClean="0"/>
                  <a:t>Combine the two simpler transformations</a:t>
                </a:r>
              </a:p>
              <a:p>
                <a:pPr marL="403225" lvl="1"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𝐵</m:t>
                          </m:r>
                        </m:e>
                        <m:sup>
                          <m:r>
                            <a:rPr lang="en-US" sz="2400" b="0" i="1" smtClean="0">
                              <a:latin typeface="Cambria Math" panose="02040503050406030204" pitchFamily="18" charset="0"/>
                            </a:rPr>
                            <m:t>𝑠𝑡𝑑</m:t>
                          </m:r>
                        </m:sup>
                      </m:sSup>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e>
                              <m:e>
                                <m:r>
                                  <a:rPr lang="en-US" sz="2400" b="0" i="1" smtClean="0">
                                    <a:solidFill>
                                      <a:schemeClr val="tx1"/>
                                    </a:solidFill>
                                    <a:latin typeface="Cambria Math" panose="02040503050406030204" pitchFamily="18" charset="0"/>
                                  </a:rPr>
                                  <m:t>0</m:t>
                                </m:r>
                              </m:e>
                            </m:mr>
                            <m:mr>
                              <m:e>
                                <m:r>
                                  <a:rPr lang="en-US" sz="2400" b="0" i="1" smtClean="0">
                                    <a:latin typeface="Cambria Math" panose="02040503050406030204" pitchFamily="18" charset="0"/>
                                  </a:rPr>
                                  <m:t>0</m:t>
                                </m:r>
                              </m:e>
                              <m:e>
                                <m:r>
                                  <a:rPr lang="en-US" sz="2400" b="1" i="1" smtClean="0">
                                    <a:solidFill>
                                      <a:srgbClr val="FF0000"/>
                                    </a:solidFill>
                                    <a:latin typeface="Cambria Math" panose="02040503050406030204" pitchFamily="18" charset="0"/>
                                  </a:rPr>
                                  <m:t>𝝈</m:t>
                                </m:r>
                              </m:e>
                            </m:mr>
                          </m:m>
                        </m:e>
                      </m:d>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e>
                              <m:e>
                                <m:r>
                                  <a:rPr lang="en-US" sz="2400" b="1" i="1" smtClean="0">
                                    <a:solidFill>
                                      <a:srgbClr val="FF0000"/>
                                    </a:solidFill>
                                    <a:latin typeface="Cambria Math" panose="02040503050406030204" pitchFamily="18" charset="0"/>
                                  </a:rPr>
                                  <m:t>𝝁</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1</m:t>
                                </m:r>
                              </m:e>
                            </m:mr>
                          </m:m>
                        </m:e>
                      </m:d>
                      <m:r>
                        <a:rPr lang="en-US" sz="2400" b="0" i="1" smtClean="0">
                          <a:latin typeface="Cambria Math" panose="02040503050406030204" pitchFamily="18" charset="0"/>
                        </a:rPr>
                        <m:t>𝐵</m:t>
                      </m:r>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1017"/>
                </a:stretch>
              </a:blipFill>
            </p:spPr>
            <p:txBody>
              <a:bodyPr/>
              <a:lstStyle/>
              <a:p>
                <a:r>
                  <a:rPr lang="en-US">
                    <a:noFill/>
                  </a:rPr>
                  <a:t> </a:t>
                </a:r>
              </a:p>
            </p:txBody>
          </p:sp>
        </mc:Fallback>
      </mc:AlternateContent>
    </p:spTree>
    <p:extLst>
      <p:ext uri="{BB962C8B-B14F-4D97-AF65-F5344CB8AC3E}">
        <p14:creationId xmlns:p14="http://schemas.microsoft.com/office/powerpoint/2010/main" val="1001679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Factorial model </a:t>
            </a:r>
            <a:r>
              <a:rPr lang="en-US" dirty="0" err="1" smtClean="0"/>
              <a:t>recentering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smtClean="0"/>
                  <a:t>Given</a:t>
                </a:r>
              </a:p>
              <a:p>
                <a:pPr lvl="1"/>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b="0" dirty="0" smtClean="0"/>
                  <a: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b="0" dirty="0" smtClean="0"/>
                  <a: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dirty="0" smtClean="0"/>
              </a:p>
              <a:p>
                <a:pPr lvl="1"/>
                <a14:m>
                  <m:oMath xmlns:m="http://schemas.openxmlformats.org/officeDocument/2006/math">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1" i="1" smtClean="0">
                        <a:solidFill>
                          <a:srgbClr val="FF0000"/>
                        </a:solidFill>
                        <a:latin typeface="Cambria Math" panose="02040503050406030204" pitchFamily="18" charset="0"/>
                      </a:rPr>
                      <m:t>−</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𝝁</m:t>
                        </m:r>
                      </m:e>
                      <m:sub>
                        <m:r>
                          <a:rPr lang="en-US" b="1" i="1" smtClean="0">
                            <a:solidFill>
                              <a:srgbClr val="FF0000"/>
                            </a:solidFill>
                            <a:latin typeface="Cambria Math" panose="02040503050406030204" pitchFamily="18" charset="0"/>
                          </a:rPr>
                          <m:t>𝟏</m:t>
                        </m:r>
                      </m:sub>
                    </m:sSub>
                  </m:oMath>
                </a14:m>
                <a:r>
                  <a:rPr lang="en-US" dirty="0" smtClean="0"/>
                  <a:t> and </a:t>
                </a:r>
                <a14:m>
                  <m:oMath xmlns:m="http://schemas.openxmlformats.org/officeDocument/2006/math">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1" i="1" smtClean="0">
                        <a:solidFill>
                          <a:srgbClr val="FF0000"/>
                        </a:solidFill>
                        <a:latin typeface="Cambria Math" panose="02040503050406030204" pitchFamily="18" charset="0"/>
                      </a:rPr>
                      <m:t>−</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𝝁</m:t>
                        </m:r>
                      </m:e>
                      <m:sub>
                        <m:r>
                          <a:rPr lang="en-US" b="1" i="1" smtClean="0">
                            <a:solidFill>
                              <a:srgbClr val="FF0000"/>
                            </a:solidFill>
                            <a:latin typeface="Cambria Math" panose="02040503050406030204" pitchFamily="18" charset="0"/>
                          </a:rPr>
                          <m:t>𝟐</m:t>
                        </m:r>
                      </m:sub>
                    </m:sSub>
                  </m:oMath>
                </a14:m>
                <a:endParaRPr lang="en-US" dirty="0" smtClean="0"/>
              </a:p>
              <a:p>
                <a:endParaRPr lang="en-US" dirty="0" smtClean="0"/>
              </a:p>
              <a:p>
                <a:r>
                  <a:rPr lang="en-US" dirty="0" smtClean="0"/>
                  <a:t>Then </a:t>
                </a:r>
                <a:endParaRPr lang="en-US" b="0" i="1" dirty="0" smtClean="0">
                  <a:latin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𝛽</m:t>
                        </m:r>
                      </m:e>
                      <m:sub>
                        <m:r>
                          <a:rPr lang="en-US" b="0" i="1" smtClean="0">
                            <a:latin typeface="Cambria Math" panose="02040503050406030204" pitchFamily="18" charset="0"/>
                          </a:rPr>
                          <m:t>0</m:t>
                        </m:r>
                      </m:sub>
                      <m:sup>
                        <m:r>
                          <m:rPr>
                            <m:sty m:val="p"/>
                          </m:rPr>
                          <a:rPr lang="en-US" b="0" i="0" smtClean="0">
                            <a:latin typeface="Cambria Math" panose="02040503050406030204" pitchFamily="18" charset="0"/>
                          </a:rPr>
                          <m:t>Δ</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𝛽</m:t>
                        </m:r>
                      </m:e>
                      <m:sub>
                        <m:r>
                          <a:rPr lang="en-US" b="0" i="1" smtClean="0">
                            <a:latin typeface="Cambria Math" panose="02040503050406030204" pitchFamily="18" charset="0"/>
                          </a:rPr>
                          <m:t>1</m:t>
                        </m:r>
                      </m:sub>
                      <m:sup>
                        <m:r>
                          <m:rPr>
                            <m:sty m:val="p"/>
                          </m:rPr>
                          <a:rPr lang="en-US" b="0" i="0" smtClean="0">
                            <a:latin typeface="Cambria Math" panose="02040503050406030204" pitchFamily="18" charset="0"/>
                          </a:rPr>
                          <m:t>Δ</m:t>
                        </m:r>
                      </m:sup>
                    </m:sSubSup>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𝛽</m:t>
                        </m:r>
                      </m:e>
                      <m:sub>
                        <m:r>
                          <a:rPr lang="en-US" b="0" i="1" smtClean="0">
                            <a:latin typeface="Cambria Math" panose="02040503050406030204" pitchFamily="18" charset="0"/>
                          </a:rPr>
                          <m:t>2</m:t>
                        </m:r>
                      </m:sub>
                      <m:sup>
                        <m:r>
                          <m:rPr>
                            <m:sty m:val="p"/>
                          </m:rPr>
                          <a:rPr lang="en-US" b="0" i="0" smtClean="0">
                            <a:latin typeface="Cambria Math" panose="02040503050406030204" pitchFamily="18" charset="0"/>
                          </a:rPr>
                          <m:t>Δ</m:t>
                        </m:r>
                      </m:sup>
                    </m:sSubSup>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𝛽</m:t>
                        </m:r>
                      </m:e>
                      <m:sub>
                        <m:r>
                          <a:rPr lang="en-US" b="0" i="1" smtClean="0">
                            <a:latin typeface="Cambria Math" panose="02040503050406030204" pitchFamily="18" charset="0"/>
                          </a:rPr>
                          <m:t>12</m:t>
                        </m:r>
                      </m:sub>
                      <m:sup>
                        <m:r>
                          <m:rPr>
                            <m:sty m:val="p"/>
                          </m:rPr>
                          <a:rPr lang="en-US" b="0" i="0" smtClean="0">
                            <a:latin typeface="Cambria Math" panose="02040503050406030204" pitchFamily="18" charset="0"/>
                          </a:rPr>
                          <m:t>Δ</m:t>
                        </m:r>
                      </m:sup>
                    </m:sSubSup>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dirty="0" smtClean="0"/>
              </a:p>
              <a:p>
                <a:pPr lvl="1"/>
                <a:r>
                  <a:rPr lang="en-US" dirty="0" smtClean="0"/>
                  <a:t>(variable-wise centered, not term-wise centered)</a:t>
                </a:r>
              </a:p>
              <a:p>
                <a:endParaRPr lang="en-US" dirty="0" smtClean="0"/>
              </a:p>
              <a:p>
                <a:r>
                  <a:rPr lang="en-US" dirty="0" smtClean="0"/>
                  <a:t>Is given by</a:t>
                </a:r>
              </a:p>
              <a:p>
                <a:pPr marL="403225" lvl="1"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m:rPr>
                              <m:sty m:val="p"/>
                            </m:rPr>
                            <a:rPr lang="en-US" b="0" i="0" smtClean="0">
                              <a:latin typeface="Cambria Math" panose="02040503050406030204" pitchFamily="18" charset="0"/>
                            </a:rPr>
                            <m:t>Δ</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𝝁</m:t>
                                    </m:r>
                                  </m:e>
                                  <m:sub>
                                    <m:r>
                                      <a:rPr lang="en-US" b="1" i="1" smtClean="0">
                                        <a:solidFill>
                                          <a:srgbClr val="FF0000"/>
                                        </a:solidFill>
                                        <a:latin typeface="Cambria Math" panose="02040503050406030204" pitchFamily="18" charset="0"/>
                                      </a:rPr>
                                      <m:t>𝟐</m:t>
                                    </m:r>
                                  </m:sub>
                                </m:sSub>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d>
                      <m:r>
                        <a:rPr lang="en-US" b="1" i="1" smtClean="0">
                          <a:solidFill>
                            <a:srgbClr val="FF0000"/>
                          </a:solidFill>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𝝁</m:t>
                                    </m:r>
                                  </m:e>
                                  <m:sub>
                                    <m:r>
                                      <a:rPr lang="en-US" b="1" i="1" smtClean="0">
                                        <a:solidFill>
                                          <a:srgbClr val="FF0000"/>
                                        </a:solidFill>
                                        <a:latin typeface="Cambria Math" panose="02040503050406030204" pitchFamily="18" charset="0"/>
                                      </a:rPr>
                                      <m:t>𝟏</m:t>
                                    </m:r>
                                  </m:sub>
                                </m:sSub>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d>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d>
                        <m:dPr>
                          <m:begChr m:val="["/>
                          <m:endChr m:val="]"/>
                          <m:ctrlPr>
                            <a:rPr lang="en-US" b="0"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12</m:t>
                                    </m:r>
                                  </m:sub>
                                </m:sSub>
                              </m:e>
                            </m:mr>
                          </m:m>
                        </m:e>
                      </m:d>
                    </m:oMath>
                  </m:oMathPara>
                </a14:m>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2668"/>
                </a:stretch>
              </a:blipFill>
            </p:spPr>
            <p:txBody>
              <a:bodyPr/>
              <a:lstStyle/>
              <a:p>
                <a:r>
                  <a:rPr lang="en-US">
                    <a:noFill/>
                  </a:rPr>
                  <a:t> </a:t>
                </a:r>
              </a:p>
            </p:txBody>
          </p:sp>
        </mc:Fallback>
      </mc:AlternateContent>
    </p:spTree>
    <p:extLst>
      <p:ext uri="{BB962C8B-B14F-4D97-AF65-F5344CB8AC3E}">
        <p14:creationId xmlns:p14="http://schemas.microsoft.com/office/powerpoint/2010/main" val="4254581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Kronecker</a:t>
            </a:r>
            <a:r>
              <a:rPr lang="en-US" dirty="0" smtClean="0"/>
              <a:t> (“direct”) products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latin typeface="Cambria Math" panose="02040503050406030204" pitchFamily="18" charset="0"/>
                  </a:rPr>
                  <a:t>Let</a:t>
                </a:r>
                <a:endParaRPr lang="en-US" i="1" dirty="0" smtClean="0">
                  <a:latin typeface="Cambria Math" panose="02040503050406030204" pitchFamily="18" charset="0"/>
                </a:endParaRPr>
              </a:p>
              <a:p>
                <a:pPr marL="403225" lvl="1" indent="0">
                  <a:buNone/>
                </a:pP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𝑎</m:t>
                                  </m:r>
                                </m:e>
                                <m:sub>
                                  <m:r>
                                    <m:rPr>
                                      <m:brk m:alnAt="7"/>
                                    </m:rP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4</m:t>
                                  </m:r>
                                </m:sub>
                              </m:sSub>
                            </m:e>
                          </m:mr>
                        </m:m>
                      </m:e>
                    </m:d>
                  </m:oMath>
                </a14:m>
                <a:r>
                  <a:rPr lang="en-US" i="1" dirty="0" smtClean="0">
                    <a:latin typeface="Cambria Math" panose="02040503050406030204" pitchFamily="18" charset="0"/>
                  </a:rPr>
                  <a:t> </a:t>
                </a:r>
                <a:r>
                  <a:rPr lang="en-US" dirty="0" smtClean="0">
                    <a:latin typeface="Cambria Math" panose="02040503050406030204" pitchFamily="18" charset="0"/>
                  </a:rPr>
                  <a:t>and</a:t>
                </a:r>
                <a:r>
                  <a:rPr lang="en-US" i="1" dirty="0" smtClean="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m>
                          <m:mPr>
                            <m:mcs>
                              <m:mc>
                                <m:mcPr>
                                  <m:count m:val="2"/>
                                  <m:mcJc m:val="center"/>
                                </m:mcPr>
                              </m:mc>
                            </m:mcs>
                            <m:ctrlPr>
                              <a:rPr lang="en-US" i="1" smtClean="0">
                                <a:latin typeface="Cambria Math" panose="02040503050406030204" pitchFamily="18" charset="0"/>
                                <a:ea typeface="Cambria Math" panose="02040503050406030204" pitchFamily="18" charset="0"/>
                              </a:rPr>
                            </m:ctrlPr>
                          </m:mPr>
                          <m:mr>
                            <m:e>
                              <m:sSub>
                                <m:sSubPr>
                                  <m:ctrlPr>
                                    <a:rPr lang="en-US" b="0" i="1" smtClean="0">
                                      <a:latin typeface="Cambria Math" panose="02040503050406030204" pitchFamily="18" charset="0"/>
                                      <a:ea typeface="Cambria Math" panose="02040503050406030204" pitchFamily="18" charset="0"/>
                                    </a:rPr>
                                  </m:ctrlPr>
                                </m:sSubPr>
                                <m:e>
                                  <m:r>
                                    <m:rPr>
                                      <m:brk m:alnAt="7"/>
                                    </m:rPr>
                                    <a:rPr lang="en-US" b="0" i="1" smtClean="0">
                                      <a:latin typeface="Cambria Math" panose="02040503050406030204" pitchFamily="18" charset="0"/>
                                      <a:ea typeface="Cambria Math" panose="02040503050406030204" pitchFamily="18" charset="0"/>
                                    </a:rPr>
                                    <m:t>𝑏</m:t>
                                  </m:r>
                                </m:e>
                                <m:sub>
                                  <m:r>
                                    <m:rPr>
                                      <m:brk m:alnAt="7"/>
                                    </m:rPr>
                                    <a:rPr lang="en-US" b="0" i="1" smtClean="0">
                                      <a:latin typeface="Cambria Math" panose="02040503050406030204" pitchFamily="18" charset="0"/>
                                      <a:ea typeface="Cambria Math" panose="02040503050406030204" pitchFamily="18" charset="0"/>
                                    </a:rPr>
                                    <m:t>1</m:t>
                                  </m:r>
                                </m:sub>
                              </m:sSub>
                            </m:e>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2</m:t>
                                  </m:r>
                                </m:sub>
                              </m:sSub>
                            </m:e>
                          </m:mr>
                          <m:m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3</m:t>
                                  </m:r>
                                </m:sub>
                              </m:sSub>
                            </m:e>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4</m:t>
                                  </m:r>
                                </m:sub>
                              </m:sSub>
                            </m:e>
                          </m:mr>
                        </m:m>
                      </m:e>
                    </m:d>
                  </m:oMath>
                </a14:m>
                <a:endParaRPr lang="en-US" i="1" dirty="0" smtClean="0">
                  <a:latin typeface="Cambria Math" panose="02040503050406030204" pitchFamily="18" charset="0"/>
                </a:endParaRPr>
              </a:p>
              <a:p>
                <a:r>
                  <a:rPr lang="en-US" dirty="0" smtClean="0">
                    <a:latin typeface="Cambria Math" panose="02040503050406030204" pitchFamily="18" charset="0"/>
                  </a:rPr>
                  <a:t>Then </a:t>
                </a:r>
                <a:endParaRPr lang="en-US" b="0" i="1" dirty="0" smtClean="0">
                  <a:latin typeface="Cambria Math" panose="02040503050406030204" pitchFamily="18" charset="0"/>
                </a:endParaRPr>
              </a:p>
              <a:p>
                <a:pPr marL="403225" lvl="1" indent="0">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𝐴</m:t>
                      </m:r>
                      <m:r>
                        <a:rPr lang="en-US" i="1">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m>
                            <m:mPr>
                              <m:mcs>
                                <m:mc>
                                  <m:mcPr>
                                    <m:count m:val="2"/>
                                    <m:mcJc m:val="center"/>
                                  </m:mcPr>
                                </m:mc>
                              </m:mcs>
                              <m:ctrlPr>
                                <a:rPr lang="en-US" i="1">
                                  <a:latin typeface="Cambria Math" panose="02040503050406030204" pitchFamily="18" charset="0"/>
                                  <a:ea typeface="Cambria Math" panose="02040503050406030204" pitchFamily="18" charset="0"/>
                                </a:rPr>
                              </m:ctrlPr>
                            </m:mPr>
                            <m:mr>
                              <m:e>
                                <m:sSub>
                                  <m:sSubPr>
                                    <m:ctrlPr>
                                      <a:rPr lang="en-US" b="0" i="1" smtClean="0">
                                        <a:latin typeface="Cambria Math" panose="02040503050406030204" pitchFamily="18" charset="0"/>
                                        <a:ea typeface="Cambria Math" panose="02040503050406030204" pitchFamily="18" charset="0"/>
                                      </a:rPr>
                                    </m:ctrlPr>
                                  </m:sSubPr>
                                  <m:e>
                                    <m:r>
                                      <m:rPr>
                                        <m:brk m:alnAt="7"/>
                                      </m:rPr>
                                      <a:rPr lang="en-US" b="0" i="1" smtClean="0">
                                        <a:latin typeface="Cambria Math" panose="02040503050406030204" pitchFamily="18" charset="0"/>
                                        <a:ea typeface="Cambria Math" panose="02040503050406030204" pitchFamily="18" charset="0"/>
                                      </a:rPr>
                                      <m:t>𝑎</m:t>
                                    </m:r>
                                  </m:e>
                                  <m:sub>
                                    <m:r>
                                      <m:rPr>
                                        <m:brk m:alnAt="7"/>
                                      </m:rPr>
                                      <a:rPr lang="en-US" b="0" i="1" smtClean="0">
                                        <a:latin typeface="Cambria Math" panose="02040503050406030204" pitchFamily="18" charset="0"/>
                                        <a:ea typeface="Cambria Math" panose="02040503050406030204" pitchFamily="18" charset="0"/>
                                      </a:rPr>
                                      <m:t>1</m:t>
                                    </m:r>
                                  </m:sub>
                                </m:sSub>
                                <m:r>
                                  <m:rPr>
                                    <m:brk m:alnAt="7"/>
                                  </m:rPr>
                                  <a:rPr lang="en-US" b="0" i="1" smtClean="0">
                                    <a:latin typeface="Cambria Math" panose="02040503050406030204" pitchFamily="18" charset="0"/>
                                    <a:ea typeface="Cambria Math" panose="02040503050406030204" pitchFamily="18" charset="0"/>
                                  </a:rPr>
                                  <m:t>𝐵</m:t>
                                </m:r>
                              </m:e>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2</m:t>
                                    </m:r>
                                  </m:sub>
                                </m:sSub>
                                <m:r>
                                  <m:rPr>
                                    <m:brk m:alnAt="7"/>
                                  </m:rPr>
                                  <a:rPr lang="en-US" i="1">
                                    <a:latin typeface="Cambria Math" panose="02040503050406030204" pitchFamily="18" charset="0"/>
                                    <a:ea typeface="Cambria Math" panose="02040503050406030204" pitchFamily="18" charset="0"/>
                                  </a:rPr>
                                  <m:t>𝐵</m:t>
                                </m:r>
                              </m:e>
                            </m:mr>
                            <m:mr>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3</m:t>
                                    </m:r>
                                  </m:sub>
                                </m:sSub>
                                <m:r>
                                  <m:rPr>
                                    <m:brk m:alnAt="7"/>
                                  </m:rPr>
                                  <a:rPr lang="en-US" i="1">
                                    <a:latin typeface="Cambria Math" panose="02040503050406030204" pitchFamily="18" charset="0"/>
                                    <a:ea typeface="Cambria Math" panose="02040503050406030204" pitchFamily="18" charset="0"/>
                                  </a:rPr>
                                  <m:t>𝐵</m:t>
                                </m:r>
                              </m:e>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4</m:t>
                                    </m:r>
                                  </m:sub>
                                </m:sSub>
                                <m:r>
                                  <m:rPr>
                                    <m:brk m:alnAt="7"/>
                                  </m:rPr>
                                  <a:rPr lang="en-US" i="1">
                                    <a:latin typeface="Cambria Math" panose="02040503050406030204" pitchFamily="18" charset="0"/>
                                    <a:ea typeface="Cambria Math" panose="02040503050406030204" pitchFamily="18" charset="0"/>
                                  </a:rPr>
                                  <m:t>𝐵</m:t>
                                </m:r>
                              </m:e>
                            </m:mr>
                          </m:m>
                        </m:e>
                      </m:d>
                    </m:oMath>
                  </m:oMathPara>
                </a14:m>
                <a:endParaRPr lang="en-US" i="1" dirty="0" smtClean="0">
                  <a:latin typeface="Cambria Math" panose="02040503050406030204" pitchFamily="18" charset="0"/>
                  <a:ea typeface="Cambria Math" panose="02040503050406030204" pitchFamily="18" charset="0"/>
                </a:endParaRPr>
              </a:p>
              <a:p>
                <a:pPr marL="403225" lvl="1" indent="0">
                  <a:buNone/>
                </a:pPr>
                <a:endParaRPr lang="en-US" b="0" i="1" dirty="0" smtClean="0">
                  <a:latin typeface="Cambria Math" panose="02040503050406030204" pitchFamily="18" charset="0"/>
                  <a:ea typeface="Cambria Math" panose="02040503050406030204" pitchFamily="18" charset="0"/>
                </a:endParaRPr>
              </a:p>
              <a:p>
                <a:pPr marL="403225"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4"/>
                                    <m:mcJc m:val="center"/>
                                  </m:mcPr>
                                </m:mc>
                              </m:mcs>
                              <m:ctrlPr>
                                <a:rPr lang="en-US" b="0" i="1" smtClean="0">
                                  <a:latin typeface="Cambria Math" panose="02040503050406030204" pitchFamily="18" charset="0"/>
                                  <a:ea typeface="Cambria Math" panose="02040503050406030204" pitchFamily="18" charset="0"/>
                                </a:rPr>
                              </m:ctrlPr>
                            </m:mPr>
                            <m:mr>
                              <m:e>
                                <m:sSub>
                                  <m:sSubPr>
                                    <m:ctrlPr>
                                      <a:rPr lang="en-US"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rPr>
                                        </m:ctrlPr>
                                      </m:sSubPr>
                                      <m:e>
                                        <m:r>
                                          <m:rPr>
                                            <m:brk m:alnAt="7"/>
                                          </m:rPr>
                                          <a:rPr lang="en-US" i="1">
                                            <a:latin typeface="Cambria Math" panose="02040503050406030204" pitchFamily="18" charset="0"/>
                                          </a:rPr>
                                          <m:t>𝑎</m:t>
                                        </m:r>
                                      </m:e>
                                      <m:sub>
                                        <m:r>
                                          <m:rPr>
                                            <m:brk m:alnAt="7"/>
                                          </m:rPr>
                                          <a:rPr lang="en-US" i="1">
                                            <a:latin typeface="Cambria Math" panose="02040503050406030204" pitchFamily="18" charset="0"/>
                                          </a:rPr>
                                          <m:t>1</m:t>
                                        </m:r>
                                      </m:sub>
                                    </m:sSub>
                                    <m:r>
                                      <m:rPr>
                                        <m:brk m:alnAt="7"/>
                                      </m:rPr>
                                      <a:rPr lang="en-US" i="1">
                                        <a:latin typeface="Cambria Math" panose="02040503050406030204" pitchFamily="18" charset="0"/>
                                        <a:ea typeface="Cambria Math" panose="02040503050406030204" pitchFamily="18" charset="0"/>
                                      </a:rPr>
                                      <m:t>𝑏</m:t>
                                    </m:r>
                                  </m:e>
                                  <m:sub>
                                    <m:r>
                                      <m:rPr>
                                        <m:brk m:alnAt="7"/>
                                      </m:rPr>
                                      <a:rPr lang="en-US" i="1">
                                        <a:latin typeface="Cambria Math" panose="02040503050406030204" pitchFamily="18" charset="0"/>
                                        <a:ea typeface="Cambria Math" panose="02040503050406030204" pitchFamily="18" charset="0"/>
                                      </a:rPr>
                                      <m:t>1</m:t>
                                    </m:r>
                                  </m:sub>
                                </m:sSub>
                              </m:e>
                              <m:e>
                                <m:sSub>
                                  <m:sSubPr>
                                    <m:ctrlPr>
                                      <a:rPr lang="en-US" i="1">
                                        <a:latin typeface="Cambria Math" panose="02040503050406030204" pitchFamily="18" charset="0"/>
                                      </a:rPr>
                                    </m:ctrlPr>
                                  </m:sSubPr>
                                  <m:e>
                                    <m:r>
                                      <m:rPr>
                                        <m:brk m:alnAt="7"/>
                                      </m:rPr>
                                      <a:rPr lang="en-US" i="1">
                                        <a:latin typeface="Cambria Math" panose="02040503050406030204" pitchFamily="18" charset="0"/>
                                      </a:rPr>
                                      <m:t>𝑎</m:t>
                                    </m:r>
                                  </m:e>
                                  <m:sub>
                                    <m:r>
                                      <m:rPr>
                                        <m:brk m:alnAt="7"/>
                                      </m:rPr>
                                      <a:rPr lang="en-US" i="1">
                                        <a:latin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2</m:t>
                                    </m:r>
                                  </m:sub>
                                </m:sSub>
                              </m:e>
                              <m:e>
                                <m:sSub>
                                  <m:sSubPr>
                                    <m:ctrlPr>
                                      <a:rPr lang="en-US"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m:rPr>
                                        <m:brk m:alnAt="7"/>
                                      </m:rPr>
                                      <a:rPr lang="en-US" i="1">
                                        <a:latin typeface="Cambria Math" panose="02040503050406030204" pitchFamily="18" charset="0"/>
                                        <a:ea typeface="Cambria Math" panose="02040503050406030204" pitchFamily="18" charset="0"/>
                                      </a:rPr>
                                      <m:t>𝑏</m:t>
                                    </m:r>
                                  </m:e>
                                  <m:sub>
                                    <m:r>
                                      <m:rPr>
                                        <m:brk m:alnAt="7"/>
                                      </m:rPr>
                                      <a:rPr lang="en-US" i="1">
                                        <a:latin typeface="Cambria Math" panose="02040503050406030204" pitchFamily="18" charset="0"/>
                                        <a:ea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2</m:t>
                                    </m:r>
                                  </m:sub>
                                </m:sSub>
                              </m:e>
                            </m:mr>
                            <m:mr>
                              <m:e>
                                <m:sSub>
                                  <m:sSubPr>
                                    <m:ctrlPr>
                                      <a:rPr lang="en-US"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rPr>
                                        </m:ctrlPr>
                                      </m:sSubPr>
                                      <m:e>
                                        <m:r>
                                          <m:rPr>
                                            <m:brk m:alnAt="7"/>
                                          </m:rPr>
                                          <a:rPr lang="en-US" i="1">
                                            <a:latin typeface="Cambria Math" panose="02040503050406030204" pitchFamily="18" charset="0"/>
                                          </a:rPr>
                                          <m:t>𝑎</m:t>
                                        </m:r>
                                      </m:e>
                                      <m:sub>
                                        <m:r>
                                          <m:rPr>
                                            <m:brk m:alnAt="7"/>
                                          </m:rP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3</m:t>
                                    </m:r>
                                  </m:sub>
                                </m:sSub>
                              </m:e>
                              <m:e>
                                <m:sSub>
                                  <m:sSubPr>
                                    <m:ctrlPr>
                                      <a:rPr lang="en-US" i="1">
                                        <a:latin typeface="Cambria Math" panose="02040503050406030204" pitchFamily="18" charset="0"/>
                                      </a:rPr>
                                    </m:ctrlPr>
                                  </m:sSubPr>
                                  <m:e>
                                    <m:r>
                                      <m:rPr>
                                        <m:brk m:alnAt="7"/>
                                      </m:rPr>
                                      <a:rPr lang="en-US" i="1">
                                        <a:latin typeface="Cambria Math" panose="02040503050406030204" pitchFamily="18" charset="0"/>
                                      </a:rPr>
                                      <m:t>𝑎</m:t>
                                    </m:r>
                                  </m:e>
                                  <m:sub>
                                    <m:r>
                                      <m:rPr>
                                        <m:brk m:alnAt="7"/>
                                      </m:rPr>
                                      <a:rPr lang="en-US" i="1">
                                        <a:latin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4</m:t>
                                    </m:r>
                                  </m:sub>
                                </m:sSub>
                              </m:e>
                              <m:e>
                                <m:sSub>
                                  <m:sSubPr>
                                    <m:ctrlPr>
                                      <a:rPr lang="en-US"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3</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4</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𝑏</m:t>
                                    </m:r>
                                  </m:e>
                                  <m:sub>
                                    <m:r>
                                      <m:rPr>
                                        <m:brk m:alnAt="7"/>
                                      </m:rPr>
                                      <a:rPr lang="en-US" i="1">
                                        <a:latin typeface="Cambria Math" panose="02040503050406030204" pitchFamily="18" charset="0"/>
                                        <a:ea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2</m:t>
                                    </m:r>
                                  </m:sub>
                                </m:sSub>
                              </m:e>
                              <m:e>
                                <m:sSub>
                                  <m:sSubPr>
                                    <m:ctrlPr>
                                      <a:rPr lang="en-US"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4</m:t>
                                        </m:r>
                                      </m:sub>
                                    </m:sSub>
                                    <m:r>
                                      <m:rPr>
                                        <m:brk m:alnAt="7"/>
                                      </m:rPr>
                                      <a:rPr lang="en-US" i="1">
                                        <a:latin typeface="Cambria Math" panose="02040503050406030204" pitchFamily="18" charset="0"/>
                                        <a:ea typeface="Cambria Math" panose="02040503050406030204" pitchFamily="18" charset="0"/>
                                      </a:rPr>
                                      <m:t>𝑏</m:t>
                                    </m:r>
                                  </m:e>
                                  <m:sub>
                                    <m:r>
                                      <m:rPr>
                                        <m:brk m:alnAt="7"/>
                                      </m:rPr>
                                      <a:rPr lang="en-US" i="1">
                                        <a:latin typeface="Cambria Math" panose="02040503050406030204" pitchFamily="18" charset="0"/>
                                        <a:ea typeface="Cambria Math" panose="02040503050406030204" pitchFamily="18" charset="0"/>
                                      </a:rPr>
                                      <m:t>1</m:t>
                                    </m:r>
                                  </m:sub>
                                </m:sSub>
                              </m:e>
                              <m:e>
                                <m:sSub>
                                  <m:sSubPr>
                                    <m:ctrlPr>
                                      <a:rPr lang="en-US"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4</m:t>
                                        </m:r>
                                      </m:sub>
                                    </m:sSub>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3</m:t>
                                    </m:r>
                                  </m:sub>
                                </m:sSub>
                              </m:e>
                              <m:e>
                                <m:sSub>
                                  <m:sSubPr>
                                    <m:ctrlPr>
                                      <a:rPr lang="en-US"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3</m:t>
                                        </m:r>
                                      </m:sub>
                                    </m:sSub>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4</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4</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3</m:t>
                                    </m:r>
                                  </m:sub>
                                </m:sSub>
                              </m:e>
                              <m:e>
                                <m:sSub>
                                  <m:sSubPr>
                                    <m:ctrlPr>
                                      <a:rPr lang="en-US"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4</m:t>
                                        </m:r>
                                      </m:sub>
                                    </m:sSub>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4</m:t>
                                    </m:r>
                                  </m:sub>
                                </m:sSub>
                              </m:e>
                            </m:mr>
                          </m:m>
                        </m:e>
                      </m:d>
                    </m:oMath>
                  </m:oMathPara>
                </a14:m>
                <a:endParaRPr lang="en-US" dirty="0" smtClean="0">
                  <a:latin typeface="Cambria Math" panose="02040503050406030204" pitchFamily="18" charset="0"/>
                </a:endParaRPr>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1652" b="-3304"/>
                </a:stretch>
              </a:blipFill>
            </p:spPr>
            <p:txBody>
              <a:bodyPr/>
              <a:lstStyle/>
              <a:p>
                <a:r>
                  <a:rPr lang="en-US">
                    <a:noFill/>
                  </a:rPr>
                  <a:t> </a:t>
                </a:r>
              </a:p>
            </p:txBody>
          </p:sp>
        </mc:Fallback>
      </mc:AlternateContent>
      <p:cxnSp>
        <p:nvCxnSpPr>
          <p:cNvPr id="6" name="Straight Connector 5"/>
          <p:cNvCxnSpPr/>
          <p:nvPr/>
        </p:nvCxnSpPr>
        <p:spPr>
          <a:xfrm>
            <a:off x="5105400" y="4924697"/>
            <a:ext cx="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200400" y="5562600"/>
            <a:ext cx="3733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6610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Factorial model rescaling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dirty="0" smtClean="0"/>
                  <a:t>Given</a:t>
                </a:r>
              </a:p>
              <a:p>
                <a:pPr lvl="1"/>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b="0" dirty="0" smtClean="0"/>
                  <a: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b="0" dirty="0" smtClean="0"/>
                  <a: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dirty="0" smtClean="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𝝈</m:t>
                        </m:r>
                      </m:e>
                      <m:sub>
                        <m:r>
                          <a:rPr lang="en-US" b="1" i="1" smtClean="0">
                            <a:solidFill>
                              <a:srgbClr val="FF0000"/>
                            </a:solidFill>
                            <a:latin typeface="Cambria Math" panose="02040503050406030204" pitchFamily="18" charset="0"/>
                          </a:rPr>
                          <m:t>𝟏</m:t>
                        </m:r>
                      </m:sub>
                    </m:sSub>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𝝈</m:t>
                        </m:r>
                      </m:e>
                      <m:sub>
                        <m:r>
                          <a:rPr lang="en-US" b="1" i="1" smtClean="0">
                            <a:solidFill>
                              <a:srgbClr val="FF0000"/>
                            </a:solidFill>
                            <a:latin typeface="Cambria Math" panose="02040503050406030204" pitchFamily="18" charset="0"/>
                          </a:rPr>
                          <m:t>𝟐</m:t>
                        </m:r>
                      </m:sub>
                    </m:sSub>
                  </m:oMath>
                </a14:m>
                <a:endParaRPr lang="en-US" b="1" dirty="0" smtClean="0">
                  <a:solidFill>
                    <a:srgbClr val="FF0000"/>
                  </a:solidFill>
                </a:endParaRPr>
              </a:p>
              <a:p>
                <a:pPr lvl="1"/>
                <a:endParaRPr lang="en-US" b="1" dirty="0" smtClean="0">
                  <a:solidFill>
                    <a:srgbClr val="FF0000"/>
                  </a:solidFill>
                </a:endParaRPr>
              </a:p>
              <a:p>
                <a:r>
                  <a:rPr lang="en-US" dirty="0" smtClean="0"/>
                  <a:t>Then </a:t>
                </a:r>
                <a:endParaRPr lang="en-US" i="1" dirty="0">
                  <a:latin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𝛽</m:t>
                        </m:r>
                      </m:e>
                      <m:sub>
                        <m:r>
                          <a:rPr lang="en-US" b="0" i="1" smtClean="0">
                            <a:latin typeface="Cambria Math" panose="02040503050406030204" pitchFamily="18" charset="0"/>
                          </a:rPr>
                          <m:t>0</m:t>
                        </m:r>
                      </m:sub>
                      <m:sup>
                        <m:r>
                          <m:rPr>
                            <m:sty m:val="p"/>
                          </m:rPr>
                          <a:rPr lang="en-US" b="0" i="0" smtClean="0">
                            <a:latin typeface="Cambria Math" panose="02040503050406030204" pitchFamily="18" charset="0"/>
                          </a:rPr>
                          <m:t>z</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𝛽</m:t>
                        </m:r>
                      </m:e>
                      <m:sub>
                        <m:r>
                          <a:rPr lang="en-US" b="0" i="1" smtClean="0">
                            <a:latin typeface="Cambria Math" panose="02040503050406030204" pitchFamily="18" charset="0"/>
                          </a:rPr>
                          <m:t>1</m:t>
                        </m:r>
                      </m:sub>
                      <m:sup>
                        <m:r>
                          <m:rPr>
                            <m:sty m:val="p"/>
                          </m:rPr>
                          <a:rPr lang="en-US" b="0" i="0" smtClean="0">
                            <a:latin typeface="Cambria Math" panose="02040503050406030204" pitchFamily="18" charset="0"/>
                          </a:rPr>
                          <m:t>z</m:t>
                        </m:r>
                      </m:sup>
                    </m:sSubSup>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z</m:t>
                        </m:r>
                      </m:e>
                      <m:sub>
                        <m:r>
                          <a:rPr lang="en-US" b="0" i="0" smtClean="0">
                            <a:latin typeface="Cambria Math" panose="02040503050406030204" pitchFamily="18" charset="0"/>
                          </a:rPr>
                          <m:t>1</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𝛽</m:t>
                        </m:r>
                      </m:e>
                      <m:sub>
                        <m:r>
                          <a:rPr lang="en-US" b="0" i="1" smtClean="0">
                            <a:latin typeface="Cambria Math" panose="02040503050406030204" pitchFamily="18" charset="0"/>
                          </a:rPr>
                          <m:t>2</m:t>
                        </m:r>
                      </m:sub>
                      <m:sup>
                        <m:r>
                          <m:rPr>
                            <m:sty m:val="p"/>
                          </m:rPr>
                          <a:rPr lang="en-US" b="0" i="0" smtClean="0">
                            <a:latin typeface="Cambria Math" panose="02040503050406030204" pitchFamily="18" charset="0"/>
                          </a:rPr>
                          <m:t>z</m:t>
                        </m:r>
                      </m:sup>
                    </m:sSubSup>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z</m:t>
                        </m:r>
                      </m:e>
                      <m:sub>
                        <m:r>
                          <a:rPr lang="en-US" b="0" i="0" smtClean="0">
                            <a:latin typeface="Cambria Math" panose="02040503050406030204" pitchFamily="18" charset="0"/>
                          </a:rPr>
                          <m:t>2</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𝛽</m:t>
                        </m:r>
                      </m:e>
                      <m:sub>
                        <m:r>
                          <a:rPr lang="en-US" b="0" i="1" smtClean="0">
                            <a:latin typeface="Cambria Math" panose="02040503050406030204" pitchFamily="18" charset="0"/>
                          </a:rPr>
                          <m:t>12</m:t>
                        </m:r>
                      </m:sub>
                      <m:sup>
                        <m:r>
                          <m:rPr>
                            <m:sty m:val="p"/>
                          </m:rPr>
                          <a:rPr lang="en-US" b="0" i="0" smtClean="0">
                            <a:latin typeface="Cambria Math" panose="02040503050406030204" pitchFamily="18" charset="0"/>
                          </a:rPr>
                          <m:t>z</m:t>
                        </m:r>
                      </m:sup>
                    </m:sSubSup>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z</m:t>
                        </m:r>
                      </m:e>
                      <m:sub>
                        <m:r>
                          <a:rPr lang="en-US" b="0" i="0" smtClean="0">
                            <a:latin typeface="Cambria Math" panose="02040503050406030204" pitchFamily="18" charset="0"/>
                          </a:rPr>
                          <m:t>1</m:t>
                        </m:r>
                      </m:sub>
                    </m:sSub>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z</m:t>
                        </m:r>
                      </m:e>
                      <m:sub>
                        <m:r>
                          <a:rPr lang="en-US" b="0" i="1" smtClean="0">
                            <a:latin typeface="Cambria Math" panose="02040503050406030204" pitchFamily="18" charset="0"/>
                          </a:rPr>
                          <m:t>2</m:t>
                        </m:r>
                      </m:sub>
                    </m:sSub>
                  </m:oMath>
                </a14:m>
                <a:endParaRPr lang="en-US" dirty="0" smtClean="0"/>
              </a:p>
              <a:p>
                <a:pPr lvl="1"/>
                <a:endParaRPr lang="en-US" dirty="0" smtClean="0"/>
              </a:p>
              <a:p>
                <a:r>
                  <a:rPr lang="en-US" dirty="0" smtClean="0"/>
                  <a:t>Is given by</a:t>
                </a:r>
              </a:p>
              <a:p>
                <a:pPr lvl="1"/>
                <a14:m>
                  <m:oMath xmlns:m="http://schemas.openxmlformats.org/officeDocument/2006/math">
                    <m:sSup>
                      <m:sSupPr>
                        <m:ctrlPr>
                          <a:rPr lang="en-US" b="0" i="1" smtClean="0">
                            <a:latin typeface="Cambria Math" panose="02040503050406030204" pitchFamily="18" charset="0"/>
                          </a:rPr>
                        </m:ctrlPr>
                      </m:sSupPr>
                      <m:e>
                        <m:r>
                          <a:rPr lang="en-US" i="1" smtClean="0">
                            <a:latin typeface="Cambria Math" panose="02040503050406030204" pitchFamily="18" charset="0"/>
                          </a:rPr>
                          <m:t>𝐵</m:t>
                        </m:r>
                      </m:e>
                      <m:sup>
                        <m:r>
                          <a:rPr lang="en-US" b="0" i="1" smtClean="0">
                            <a:latin typeface="Cambria Math" panose="02040503050406030204" pitchFamily="18" charset="0"/>
                          </a:rPr>
                          <m:t>𝑧</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a:latin typeface="Cambria Math" panose="02040503050406030204" pitchFamily="18" charset="0"/>
                                </a:rPr>
                                <m:t>1</m:t>
                              </m:r>
                            </m:e>
                            <m:e>
                              <m:r>
                                <a:rPr lang="en-US" b="0" i="1">
                                  <a:latin typeface="Cambria Math" panose="02040503050406030204" pitchFamily="18" charset="0"/>
                                </a:rPr>
                                <m:t>0</m:t>
                              </m:r>
                            </m:e>
                          </m:mr>
                          <m:mr>
                            <m:e>
                              <m:r>
                                <a:rPr lang="en-US" b="0" i="1">
                                  <a:latin typeface="Cambria Math" panose="02040503050406030204" pitchFamily="18" charset="0"/>
                                </a:rPr>
                                <m:t>0</m:t>
                              </m:r>
                            </m:e>
                            <m:e>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𝝈</m:t>
                                  </m:r>
                                </m:e>
                                <m:sub>
                                  <m:r>
                                    <a:rPr lang="en-US" b="1" i="1" smtClean="0">
                                      <a:solidFill>
                                        <a:srgbClr val="FF0000"/>
                                      </a:solidFill>
                                      <a:latin typeface="Cambria Math" panose="02040503050406030204" pitchFamily="18" charset="0"/>
                                    </a:rPr>
                                    <m:t>𝟐</m:t>
                                  </m:r>
                                </m:sub>
                              </m:sSub>
                            </m:e>
                          </m:mr>
                        </m:m>
                      </m:e>
                    </m:d>
                    <m:r>
                      <a:rPr lang="en-US" b="1" i="1" smtClean="0">
                        <a:solidFill>
                          <a:srgbClr val="FF0000"/>
                        </a:solidFill>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a:latin typeface="Cambria Math" panose="02040503050406030204" pitchFamily="18" charset="0"/>
                                </a:rPr>
                                <m:t>1</m:t>
                              </m:r>
                            </m:e>
                            <m:e>
                              <m:r>
                                <a:rPr lang="en-US" b="0" i="1">
                                  <a:latin typeface="Cambria Math" panose="02040503050406030204" pitchFamily="18" charset="0"/>
                                </a:rPr>
                                <m:t>0</m:t>
                              </m:r>
                            </m:e>
                          </m:mr>
                          <m:mr>
                            <m:e>
                              <m:r>
                                <a:rPr lang="en-US" b="0" i="1">
                                  <a:latin typeface="Cambria Math" panose="02040503050406030204" pitchFamily="18" charset="0"/>
                                </a:rPr>
                                <m:t>0</m:t>
                              </m:r>
                            </m:e>
                            <m:e>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𝝈</m:t>
                                  </m:r>
                                </m:e>
                                <m:sub>
                                  <m:r>
                                    <a:rPr lang="en-US" b="1" i="1" smtClean="0">
                                      <a:solidFill>
                                        <a:srgbClr val="FF0000"/>
                                      </a:solidFill>
                                      <a:latin typeface="Cambria Math" panose="02040503050406030204" pitchFamily="18" charset="0"/>
                                    </a:rPr>
                                    <m:t>𝟏</m:t>
                                  </m:r>
                                </m:sub>
                              </m:sSub>
                            </m:e>
                          </m:mr>
                        </m:m>
                      </m:e>
                    </m:d>
                    <m:r>
                      <a:rPr lang="en-US" i="1" smtClean="0">
                        <a:latin typeface="Cambria Math" panose="02040503050406030204" pitchFamily="18" charset="0"/>
                      </a:rPr>
                      <m:t>𝐵</m:t>
                    </m:r>
                  </m:oMath>
                </a14:m>
                <a:endParaRPr lang="en-US" b="0" i="1" dirty="0" smtClean="0">
                  <a:latin typeface="Cambria Math" panose="02040503050406030204" pitchFamily="18" charset="0"/>
                </a:endParaRPr>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𝑧</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i="1">
                                  <a:latin typeface="Cambria Math" panose="02040503050406030204" pitchFamily="18" charset="0"/>
                                </a:rPr>
                                <m:t>0</m:t>
                              </m:r>
                            </m:e>
                            <m:e>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𝝈</m:t>
                                  </m:r>
                                </m:e>
                                <m:sub>
                                  <m:r>
                                    <a:rPr lang="en-US" b="1" i="1" smtClean="0">
                                      <a:solidFill>
                                        <a:srgbClr val="FF0000"/>
                                      </a:solidFill>
                                      <a:latin typeface="Cambria Math" panose="02040503050406030204" pitchFamily="18" charset="0"/>
                                    </a:rPr>
                                    <m:t>𝟏</m:t>
                                  </m:r>
                                </m:sub>
                              </m:sSub>
                            </m:e>
                            <m:e>
                              <m:r>
                                <a:rPr lang="en-US" i="1">
                                  <a:latin typeface="Cambria Math" panose="02040503050406030204" pitchFamily="18" charset="0"/>
                                </a:rPr>
                                <m:t>0</m:t>
                              </m:r>
                            </m:e>
                            <m:e>
                              <m:r>
                                <a:rPr lang="en-US" b="0" i="1" smtClean="0">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𝝈</m:t>
                                  </m:r>
                                </m:e>
                                <m:sub>
                                  <m:r>
                                    <a:rPr lang="en-US" b="1" i="1" smtClean="0">
                                      <a:solidFill>
                                        <a:srgbClr val="FF0000"/>
                                      </a:solidFill>
                                      <a:latin typeface="Cambria Math" panose="02040503050406030204" pitchFamily="18" charset="0"/>
                                    </a:rPr>
                                    <m:t>𝟐</m:t>
                                  </m:r>
                                </m:sub>
                              </m:sSub>
                            </m:e>
                            <m:e>
                              <m:r>
                                <a:rPr lang="en-US" b="0" i="1" smtClean="0">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𝝈</m:t>
                                  </m:r>
                                </m:e>
                                <m:sub>
                                  <m:r>
                                    <a:rPr lang="en-US" b="1" i="1" smtClean="0">
                                      <a:solidFill>
                                        <a:srgbClr val="FF0000"/>
                                      </a:solidFill>
                                      <a:latin typeface="Cambria Math" panose="02040503050406030204" pitchFamily="18" charset="0"/>
                                    </a:rPr>
                                    <m:t>𝟏</m:t>
                                  </m:r>
                                </m:sub>
                              </m:sSub>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𝝈</m:t>
                                  </m:r>
                                </m:e>
                                <m:sub>
                                  <m:r>
                                    <a:rPr lang="en-US" b="1" i="1" smtClean="0">
                                      <a:solidFill>
                                        <a:srgbClr val="FF0000"/>
                                      </a:solidFill>
                                      <a:latin typeface="Cambria Math" panose="02040503050406030204" pitchFamily="18" charset="0"/>
                                    </a:rPr>
                                    <m:t>𝟐</m:t>
                                  </m:r>
                                </m:sub>
                              </m:sSub>
                            </m:e>
                          </m:mr>
                        </m:m>
                      </m:e>
                    </m:d>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12</m:t>
                                  </m:r>
                                </m:sub>
                              </m:sSub>
                            </m:e>
                          </m:mr>
                        </m:m>
                      </m:e>
                    </m:d>
                  </m:oMath>
                </a14:m>
                <a:endParaRPr lang="en-US" i="1" dirty="0">
                  <a:latin typeface="Cambria Math" panose="02040503050406030204" pitchFamily="18" charset="0"/>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2287"/>
                </a:stretch>
              </a:blipFill>
            </p:spPr>
            <p:txBody>
              <a:bodyPr/>
              <a:lstStyle/>
              <a:p>
                <a:r>
                  <a:rPr lang="en-US">
                    <a:noFill/>
                  </a:rPr>
                  <a:t> </a:t>
                </a:r>
              </a:p>
            </p:txBody>
          </p:sp>
        </mc:Fallback>
      </mc:AlternateContent>
    </p:spTree>
    <p:extLst>
      <p:ext uri="{BB962C8B-B14F-4D97-AF65-F5344CB8AC3E}">
        <p14:creationId xmlns:p14="http://schemas.microsoft.com/office/powerpoint/2010/main" val="1543476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Three-way </a:t>
            </a:r>
            <a:r>
              <a:rPr lang="en-US" dirty="0" err="1" smtClean="0"/>
              <a:t>recentering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dirty="0" smtClean="0"/>
                  <a:t>Given</a:t>
                </a:r>
              </a:p>
              <a:p>
                <a:pPr lvl="1"/>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b="0" dirty="0" smtClean="0"/>
                  <a:t>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r>
                  <a:rPr lang="en-US" dirty="0"/>
                  <a:t>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12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13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23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123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oMath>
                </a14:m>
                <a:endParaRPr lang="en-US" dirty="0" smtClean="0"/>
              </a:p>
              <a:p>
                <a:pPr lvl="1"/>
                <a14:m>
                  <m:oMath xmlns:m="http://schemas.openxmlformats.org/officeDocument/2006/math">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1" i="1" smtClean="0">
                        <a:solidFill>
                          <a:srgbClr val="FF0000"/>
                        </a:solidFill>
                        <a:latin typeface="Cambria Math" panose="02040503050406030204" pitchFamily="18" charset="0"/>
                      </a:rPr>
                      <m:t>−</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𝝁</m:t>
                        </m:r>
                      </m:e>
                      <m:sub>
                        <m:r>
                          <a:rPr lang="en-US" b="1" i="1" smtClean="0">
                            <a:solidFill>
                              <a:srgbClr val="FF0000"/>
                            </a:solidFill>
                            <a:latin typeface="Cambria Math" panose="02040503050406030204" pitchFamily="18" charset="0"/>
                          </a:rPr>
                          <m:t>𝟏</m:t>
                        </m:r>
                      </m:sub>
                    </m:sSub>
                  </m:oMath>
                </a14:m>
                <a:r>
                  <a:rPr lang="en-US" dirty="0" smtClean="0"/>
                  <a:t>, </a:t>
                </a:r>
                <a14:m>
                  <m:oMath xmlns:m="http://schemas.openxmlformats.org/officeDocument/2006/math">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1" i="1" smtClean="0">
                        <a:solidFill>
                          <a:srgbClr val="FF0000"/>
                        </a:solidFill>
                        <a:latin typeface="Cambria Math" panose="02040503050406030204" pitchFamily="18" charset="0"/>
                      </a:rPr>
                      <m:t>−</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𝝁</m:t>
                        </m:r>
                      </m:e>
                      <m:sub>
                        <m:r>
                          <a:rPr lang="en-US" b="1" i="1" smtClean="0">
                            <a:solidFill>
                              <a:srgbClr val="FF0000"/>
                            </a:solidFill>
                            <a:latin typeface="Cambria Math" panose="02040503050406030204" pitchFamily="18" charset="0"/>
                          </a:rPr>
                          <m:t>𝟐</m:t>
                        </m:r>
                      </m:sub>
                    </m:sSub>
                  </m:oMath>
                </a14:m>
                <a:r>
                  <a:rPr lang="en-US" dirty="0" smtClean="0"/>
                  <a:t>, </a:t>
                </a:r>
                <a14:m>
                  <m:oMath xmlns:m="http://schemas.openxmlformats.org/officeDocument/2006/math">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r>
                      <a:rPr lang="en-US" i="1">
                        <a:latin typeface="Cambria Math" panose="02040503050406030204" pitchFamily="18" charset="0"/>
                      </a:rPr>
                      <m:t> </m:t>
                    </m:r>
                    <m:r>
                      <a:rPr lang="en-US" b="1" i="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𝝁</m:t>
                        </m:r>
                      </m:e>
                      <m:sub>
                        <m:r>
                          <a:rPr lang="en-US" b="1" i="1" smtClean="0">
                            <a:solidFill>
                              <a:srgbClr val="FF0000"/>
                            </a:solidFill>
                            <a:latin typeface="Cambria Math" panose="02040503050406030204" pitchFamily="18" charset="0"/>
                          </a:rPr>
                          <m:t>𝟑</m:t>
                        </m:r>
                      </m:sub>
                    </m:sSub>
                  </m:oMath>
                </a14:m>
                <a:endParaRPr lang="en-US" dirty="0" smtClean="0"/>
              </a:p>
              <a:p>
                <a:r>
                  <a:rPr lang="en-US" dirty="0" smtClean="0"/>
                  <a:t>Then </a:t>
                </a:r>
                <a:endParaRPr lang="en-US" b="0" i="1" dirty="0" smtClean="0">
                  <a:latin typeface="Cambria Math" panose="02040503050406030204" pitchFamily="18" charset="0"/>
                </a:endParaRPr>
              </a:p>
              <a:p>
                <a:pPr marL="403225" lvl="1"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i="1" smtClean="0">
                              <a:latin typeface="Cambria Math" panose="02040503050406030204" pitchFamily="18" charset="0"/>
                            </a:rPr>
                            <m:t>𝐵</m:t>
                          </m:r>
                        </m:e>
                        <m:sup>
                          <m:r>
                            <m:rPr>
                              <m:sty m:val="p"/>
                            </m:rPr>
                            <a:rPr lang="en-US" b="0" i="0" smtClean="0">
                              <a:latin typeface="Cambria Math" panose="02040503050406030204" pitchFamily="18" charset="0"/>
                            </a:rPr>
                            <m:t>Δ</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3</m:t>
                                    </m:r>
                                  </m:sub>
                                </m:sSub>
                              </m:e>
                            </m:mr>
                            <m:mr>
                              <m:e>
                                <m:r>
                                  <a:rPr lang="en-US" i="1">
                                    <a:latin typeface="Cambria Math" panose="02040503050406030204" pitchFamily="18" charset="0"/>
                                  </a:rPr>
                                  <m:t>0</m:t>
                                </m:r>
                              </m:e>
                              <m:e>
                                <m:r>
                                  <a:rPr lang="en-US" i="1">
                                    <a:latin typeface="Cambria Math" panose="02040503050406030204" pitchFamily="18" charset="0"/>
                                  </a:rPr>
                                  <m:t>1</m:t>
                                </m:r>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mr>
                            <m:mr>
                              <m:e>
                                <m:r>
                                  <a:rPr lang="en-US" i="1">
                                    <a:latin typeface="Cambria Math" panose="02040503050406030204" pitchFamily="18" charset="0"/>
                                  </a:rPr>
                                  <m:t>0</m:t>
                                </m:r>
                              </m:e>
                              <m:e>
                                <m:r>
                                  <a:rPr lang="en-US" i="1">
                                    <a:latin typeface="Cambria Math" panose="02040503050406030204" pitchFamily="18" charset="0"/>
                                  </a:rPr>
                                  <m:t>1</m:t>
                                </m:r>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e>
                            </m:mr>
                            <m:mr>
                              <m:e>
                                <m:r>
                                  <a:rPr lang="en-US" i="1">
                                    <a:latin typeface="Cambria Math" panose="02040503050406030204" pitchFamily="18" charset="0"/>
                                  </a:rPr>
                                  <m:t>0</m:t>
                                </m:r>
                              </m:e>
                              <m:e>
                                <m:r>
                                  <a:rPr lang="en-US" i="1">
                                    <a:latin typeface="Cambria Math" panose="02040503050406030204" pitchFamily="18" charset="0"/>
                                  </a:rPr>
                                  <m:t>1</m:t>
                                </m:r>
                              </m:e>
                            </m:mr>
                          </m:m>
                        </m:e>
                      </m:d>
                      <m:r>
                        <a:rPr lang="en-US" i="1" smtClean="0">
                          <a:latin typeface="Cambria Math" panose="02040503050406030204" pitchFamily="18" charset="0"/>
                        </a:rPr>
                        <m:t>𝐵</m:t>
                      </m:r>
                    </m:oMath>
                  </m:oMathPara>
                </a14:m>
                <a:endParaRPr lang="en-US" b="0" i="1" dirty="0" smtClean="0">
                  <a:latin typeface="Cambria Math" panose="02040503050406030204" pitchFamily="18" charset="0"/>
                </a:endParaRPr>
              </a:p>
              <a:p>
                <a:pPr marL="403225"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8"/>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3</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3</m:t>
                                    </m:r>
                                  </m:sub>
                                </m:sSub>
                              </m:e>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r>
                                      <a:rPr lang="en-US" i="1">
                                        <a:latin typeface="Cambria Math" panose="02040503050406030204" pitchFamily="18" charset="0"/>
                                      </a:rPr>
                                      <m:t>𝜇</m:t>
                                    </m:r>
                                  </m:e>
                                  <m:sub>
                                    <m:r>
                                      <a:rPr lang="en-US" i="1">
                                        <a:latin typeface="Cambria Math" panose="02040503050406030204" pitchFamily="18" charset="0"/>
                                      </a:rPr>
                                      <m:t>3</m:t>
                                    </m:r>
                                  </m:sub>
                                </m:sSub>
                              </m:e>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r>
                                      <a:rPr lang="en-US" i="1">
                                        <a:latin typeface="Cambria Math" panose="02040503050406030204" pitchFamily="18" charset="0"/>
                                      </a:rPr>
                                      <m:t>𝜇</m:t>
                                    </m:r>
                                  </m:e>
                                  <m:sub>
                                    <m:r>
                                      <a:rPr lang="en-US" i="1">
                                        <a:latin typeface="Cambria Math" panose="02040503050406030204" pitchFamily="18" charset="0"/>
                                      </a:rPr>
                                      <m:t>3</m:t>
                                    </m:r>
                                  </m:sub>
                                </m:sSub>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3</m:t>
                                    </m:r>
                                  </m:sub>
                                </m:sSub>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3</m:t>
                                    </m:r>
                                  </m:sub>
                                </m:sSub>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e>
                              <m:e>
                                <m:r>
                                  <a:rPr lang="en-US" i="1">
                                    <a:latin typeface="Cambria Math" panose="02040503050406030204" pitchFamily="18" charset="0"/>
                                  </a:rPr>
                                  <m:t>0</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3</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3</m:t>
                                    </m:r>
                                  </m:sub>
                                </m:sSub>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3</m:t>
                                    </m:r>
                                  </m:sub>
                                </m:sSub>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3</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13</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23</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123</m:t>
                                    </m:r>
                                  </m:sub>
                                </m:sSub>
                              </m:e>
                            </m:mr>
                          </m:m>
                        </m:e>
                      </m:d>
                    </m:oMath>
                  </m:oMathPara>
                </a14:m>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2287"/>
                </a:stretch>
              </a:blipFill>
            </p:spPr>
            <p:txBody>
              <a:bodyPr/>
              <a:lstStyle/>
              <a:p>
                <a:r>
                  <a:rPr lang="en-US">
                    <a:noFill/>
                  </a:rPr>
                  <a:t> </a:t>
                </a:r>
              </a:p>
            </p:txBody>
          </p:sp>
        </mc:Fallback>
      </mc:AlternateContent>
      <p:cxnSp>
        <p:nvCxnSpPr>
          <p:cNvPr id="5" name="Straight Connector 4"/>
          <p:cNvCxnSpPr/>
          <p:nvPr/>
        </p:nvCxnSpPr>
        <p:spPr>
          <a:xfrm>
            <a:off x="4343400" y="3637788"/>
            <a:ext cx="0" cy="217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77291" y="41148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277291" y="4724400"/>
            <a:ext cx="480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637788"/>
            <a:ext cx="0" cy="9540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502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Factorial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47500" lnSpcReduction="20000"/>
              </a:bodyPr>
              <a:lstStyle/>
              <a:p>
                <a:r>
                  <a:rPr lang="en-US" dirty="0" smtClean="0"/>
                  <a:t>Suppose a model has only 2</a:t>
                </a:r>
                <a:r>
                  <a:rPr lang="en-US" baseline="30000" dirty="0" smtClean="0"/>
                  <a:t>nd</a:t>
                </a:r>
                <a:r>
                  <a:rPr lang="en-US" dirty="0" smtClean="0"/>
                  <a:t> order interaction terms</a:t>
                </a:r>
              </a:p>
              <a:p>
                <a:r>
                  <a:rPr lang="en-US" dirty="0" smtClean="0"/>
                  <a:t>This is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t>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r>
                  <a:rPr lang="en-US" dirty="0"/>
                  <a:t>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123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oMath>
                </a14:m>
                <a:r>
                  <a:rPr lang="en-US" dirty="0" smtClean="0"/>
                  <a:t> with </a:t>
                </a: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𝜷</m:t>
                        </m:r>
                      </m:e>
                      <m:sub>
                        <m:r>
                          <a:rPr lang="en-US" b="1" i="1" smtClean="0">
                            <a:solidFill>
                              <a:srgbClr val="FF0000"/>
                            </a:solidFill>
                            <a:latin typeface="Cambria Math" panose="02040503050406030204" pitchFamily="18" charset="0"/>
                          </a:rPr>
                          <m:t>𝟏𝟐𝟑</m:t>
                        </m:r>
                      </m:sub>
                    </m:sSub>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𝟎</m:t>
                    </m:r>
                  </m:oMath>
                </a14:m>
                <a:r>
                  <a:rPr lang="en-US" dirty="0" smtClean="0">
                    <a:solidFill>
                      <a:srgbClr val="000000"/>
                    </a:solidFill>
                  </a:rPr>
                  <a:t>.  In our centered model, likewise, we have </a:t>
                </a:r>
                <a14:m>
                  <m:oMath xmlns:m="http://schemas.openxmlformats.org/officeDocument/2006/math">
                    <m:sSubSup>
                      <m:sSubSupPr>
                        <m:ctrlPr>
                          <a:rPr lang="en-US" b="1" i="1" smtClean="0">
                            <a:solidFill>
                              <a:srgbClr val="FF0000"/>
                            </a:solidFill>
                            <a:latin typeface="Cambria Math" panose="02040503050406030204" pitchFamily="18" charset="0"/>
                          </a:rPr>
                        </m:ctrlPr>
                      </m:sSubSupPr>
                      <m:e>
                        <m:r>
                          <a:rPr lang="en-US" b="1" i="1" smtClean="0">
                            <a:solidFill>
                              <a:srgbClr val="FF0000"/>
                            </a:solidFill>
                            <a:latin typeface="Cambria Math" panose="02040503050406030204" pitchFamily="18" charset="0"/>
                          </a:rPr>
                          <m:t>𝜷</m:t>
                        </m:r>
                      </m:e>
                      <m:sub>
                        <m:r>
                          <a:rPr lang="en-US" b="1" i="1" smtClean="0">
                            <a:solidFill>
                              <a:srgbClr val="FF0000"/>
                            </a:solidFill>
                            <a:latin typeface="Cambria Math" panose="02040503050406030204" pitchFamily="18" charset="0"/>
                          </a:rPr>
                          <m:t>𝟏𝟐𝟑</m:t>
                        </m:r>
                      </m:sub>
                      <m:sup>
                        <m:r>
                          <a:rPr lang="en-US" b="1" i="0" smtClean="0">
                            <a:solidFill>
                              <a:srgbClr val="FF0000"/>
                            </a:solidFill>
                            <a:latin typeface="Cambria Math" panose="02040503050406030204" pitchFamily="18" charset="0"/>
                          </a:rPr>
                          <m:t>𝚫</m:t>
                        </m:r>
                      </m:sup>
                    </m:sSubSup>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𝟎</m:t>
                    </m:r>
                  </m:oMath>
                </a14:m>
                <a:endParaRPr lang="en-US" dirty="0" smtClean="0">
                  <a:solidFill>
                    <a:srgbClr val="000000"/>
                  </a:solidFill>
                </a:endParaRPr>
              </a:p>
              <a:p>
                <a:r>
                  <a:rPr lang="en-US" dirty="0" smtClean="0"/>
                  <a:t>Then we can simplify our notation:</a:t>
                </a:r>
              </a:p>
              <a:p>
                <a:pPr marL="8255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8"/>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3</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3</m:t>
                                    </m:r>
                                  </m:sub>
                                </m:sSub>
                              </m:e>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r>
                                      <a:rPr lang="en-US" i="1">
                                        <a:latin typeface="Cambria Math" panose="02040503050406030204" pitchFamily="18" charset="0"/>
                                      </a:rPr>
                                      <m:t>𝜇</m:t>
                                    </m:r>
                                  </m:e>
                                  <m:sub>
                                    <m:r>
                                      <a:rPr lang="en-US" i="1">
                                        <a:latin typeface="Cambria Math" panose="02040503050406030204" pitchFamily="18" charset="0"/>
                                      </a:rPr>
                                      <m:t>3</m:t>
                                    </m:r>
                                  </m:sub>
                                </m:sSub>
                              </m:e>
                              <m:e>
                                <m:sSub>
                                  <m:sSubPr>
                                    <m:ctrlPr>
                                      <a:rPr lang="en-US" i="1" smtClean="0">
                                        <a:solidFill>
                                          <a:schemeClr val="accent5"/>
                                        </a:solidFill>
                                        <a:latin typeface="Cambria Math" panose="02040503050406030204" pitchFamily="18" charset="0"/>
                                      </a:rPr>
                                    </m:ctrlPr>
                                  </m:sSubPr>
                                  <m:e>
                                    <m:sSub>
                                      <m:sSubPr>
                                        <m:ctrlPr>
                                          <a:rPr lang="en-US" i="1">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1</m:t>
                                        </m:r>
                                      </m:sub>
                                    </m:sSub>
                                    <m:sSub>
                                      <m:sSubPr>
                                        <m:ctrlPr>
                                          <a:rPr lang="en-US" i="1">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2</m:t>
                                        </m:r>
                                      </m:sub>
                                    </m:sSub>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3</m:t>
                                    </m:r>
                                  </m:sub>
                                </m:sSub>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3</m:t>
                                    </m:r>
                                  </m:sub>
                                </m:sSub>
                              </m:e>
                              <m:e>
                                <m:r>
                                  <a:rPr lang="en-US" i="1">
                                    <a:latin typeface="Cambria Math" panose="02040503050406030204" pitchFamily="18" charset="0"/>
                                  </a:rPr>
                                  <m:t>0</m:t>
                                </m:r>
                              </m:e>
                              <m:e>
                                <m:sSub>
                                  <m:sSubPr>
                                    <m:ctrlPr>
                                      <a:rPr lang="en-US" i="1" smtClean="0">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2</m:t>
                                    </m:r>
                                  </m:sub>
                                </m:sSub>
                                <m:sSub>
                                  <m:sSubPr>
                                    <m:ctrlPr>
                                      <a:rPr lang="en-US" i="1">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3</m:t>
                                    </m:r>
                                  </m:sub>
                                </m:sSub>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e>
                              <m:e>
                                <m:r>
                                  <a:rPr lang="en-US" i="1">
                                    <a:latin typeface="Cambria Math" panose="02040503050406030204" pitchFamily="18" charset="0"/>
                                  </a:rPr>
                                  <m:t>0</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3</m:t>
                                    </m:r>
                                  </m:sub>
                                </m:sSub>
                              </m:e>
                              <m:e>
                                <m:sSub>
                                  <m:sSubPr>
                                    <m:ctrlPr>
                                      <a:rPr lang="en-US" i="1" smtClean="0">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1</m:t>
                                    </m:r>
                                  </m:sub>
                                </m:sSub>
                                <m:sSub>
                                  <m:sSubPr>
                                    <m:ctrlPr>
                                      <a:rPr lang="en-US" i="1">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3</m:t>
                                    </m:r>
                                  </m:sub>
                                </m:sSub>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sSub>
                                  <m:sSubPr>
                                    <m:ctrlPr>
                                      <a:rPr lang="en-US" i="1" smtClean="0">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3</m:t>
                                    </m:r>
                                  </m:sub>
                                </m:sSub>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e>
                                <m:sSub>
                                  <m:sSubPr>
                                    <m:ctrlPr>
                                      <a:rPr lang="en-US" i="1" smtClean="0">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1</m:t>
                                    </m:r>
                                  </m:sub>
                                </m:sSub>
                                <m:sSub>
                                  <m:sSubPr>
                                    <m:ctrlPr>
                                      <a:rPr lang="en-US" i="1">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2</m:t>
                                    </m:r>
                                  </m:sub>
                                </m:sSub>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e>
                                <m:sSub>
                                  <m:sSubPr>
                                    <m:ctrlPr>
                                      <a:rPr lang="en-US" i="1" smtClean="0">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2</m:t>
                                    </m:r>
                                  </m:sub>
                                </m:sSub>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e>
                                <m:sSub>
                                  <m:sSubPr>
                                    <m:ctrlPr>
                                      <a:rPr lang="en-US" i="1" smtClean="0">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1</m:t>
                                    </m:r>
                                  </m:sub>
                                </m:sSub>
                              </m:e>
                            </m:mr>
                            <m:mr>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1</m:t>
                                </m:r>
                              </m:e>
                            </m:mr>
                          </m:m>
                        </m:e>
                      </m:d>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3</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13</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23</m:t>
                                    </m:r>
                                  </m:sub>
                                </m:sSub>
                              </m:e>
                            </m:mr>
                            <m:mr>
                              <m:e>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𝜷</m:t>
                                    </m:r>
                                  </m:e>
                                  <m:sub>
                                    <m:r>
                                      <a:rPr lang="en-US" b="1" i="1">
                                        <a:solidFill>
                                          <a:srgbClr val="FF0000"/>
                                        </a:solidFill>
                                        <a:latin typeface="Cambria Math" panose="02040503050406030204" pitchFamily="18" charset="0"/>
                                      </a:rPr>
                                      <m:t>𝟏𝟐𝟑</m:t>
                                    </m:r>
                                  </m:sub>
                                </m:sSub>
                              </m:e>
                            </m:mr>
                          </m:m>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𝑠𝑖𝑚𝑝𝑙𝑖𝑓𝑖𝑒𝑠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𝑎𝑠</m:t>
                      </m:r>
                      <m:r>
                        <a:rPr lang="en-US" b="0" i="1" smtClean="0">
                          <a:latin typeface="Cambria Math" panose="02040503050406030204" pitchFamily="18" charset="0"/>
                          <a:ea typeface="Cambria Math" panose="02040503050406030204" pitchFamily="18" charset="0"/>
                        </a:rPr>
                        <m:t> </m:t>
                      </m:r>
                      <m:d>
                        <m:dPr>
                          <m:begChr m:val="["/>
                          <m:endChr m:val="]"/>
                          <m:ctrlPr>
                            <a:rPr lang="en-US" i="1">
                              <a:latin typeface="Cambria Math" panose="02040503050406030204" pitchFamily="18" charset="0"/>
                            </a:rPr>
                          </m:ctrlPr>
                        </m:dPr>
                        <m:e>
                          <m:m>
                            <m:mPr>
                              <m:mcs>
                                <m:mc>
                                  <m:mcPr>
                                    <m:count m:val="7"/>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3</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3</m:t>
                                    </m:r>
                                  </m:sub>
                                </m:sSub>
                              </m:e>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r>
                                      <a:rPr lang="en-US" i="1">
                                        <a:latin typeface="Cambria Math" panose="02040503050406030204" pitchFamily="18" charset="0"/>
                                      </a:rPr>
                                      <m:t>𝜇</m:t>
                                    </m:r>
                                  </m:e>
                                  <m:sub>
                                    <m:r>
                                      <a:rPr lang="en-US" i="1">
                                        <a:latin typeface="Cambria Math" panose="02040503050406030204" pitchFamily="18" charset="0"/>
                                      </a:rPr>
                                      <m:t>3</m:t>
                                    </m:r>
                                  </m:sub>
                                </m:sSub>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3</m:t>
                                    </m:r>
                                  </m:sub>
                                </m:sSub>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e>
                              <m:e>
                                <m:r>
                                  <a:rPr lang="en-US" i="1">
                                    <a:latin typeface="Cambria Math" panose="02040503050406030204" pitchFamily="18" charset="0"/>
                                  </a:rPr>
                                  <m:t>0</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3</m:t>
                                    </m:r>
                                  </m:sub>
                                </m:sSub>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3</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13</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23</m:t>
                                    </m:r>
                                  </m:sub>
                                </m:sSub>
                              </m:e>
                            </m:mr>
                          </m:m>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1271"/>
                </a:stretch>
              </a:blipFill>
            </p:spPr>
            <p:txBody>
              <a:bodyPr/>
              <a:lstStyle/>
              <a:p>
                <a:r>
                  <a:rPr lang="en-US">
                    <a:noFill/>
                  </a:rPr>
                  <a:t> </a:t>
                </a:r>
              </a:p>
            </p:txBody>
          </p:sp>
        </mc:Fallback>
      </mc:AlternateContent>
    </p:spTree>
    <p:extLst>
      <p:ext uri="{BB962C8B-B14F-4D97-AF65-F5344CB8AC3E}">
        <p14:creationId xmlns:p14="http://schemas.microsoft.com/office/powerpoint/2010/main" val="2137775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Additive models again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47500" lnSpcReduction="20000"/>
              </a:bodyPr>
              <a:lstStyle/>
              <a:p>
                <a:r>
                  <a:rPr lang="en-US" dirty="0" smtClean="0"/>
                  <a:t>Suppose a model has only 1</a:t>
                </a:r>
                <a:r>
                  <a:rPr lang="en-US" baseline="30000" dirty="0" smtClean="0"/>
                  <a:t>st</a:t>
                </a:r>
                <a:r>
                  <a:rPr lang="en-US" dirty="0" smtClean="0"/>
                  <a:t> order terms, like</a:t>
                </a:r>
              </a:p>
              <a:p>
                <a:pPr lvl="1"/>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t>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oMath>
                </a14:m>
                <a:endParaRPr lang="en-US" dirty="0" smtClean="0"/>
              </a:p>
              <a:p>
                <a:endParaRPr lang="en-US" dirty="0" smtClean="0"/>
              </a:p>
              <a:p>
                <a:r>
                  <a:rPr lang="en-US" dirty="0" smtClean="0"/>
                  <a:t>This is </a:t>
                </a:r>
              </a:p>
              <a:p>
                <a:pPr lvl="1"/>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t>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r>
                  <a:rPr lang="en-US" dirty="0"/>
                  <a:t>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123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oMath>
                </a14:m>
                <a:r>
                  <a:rPr lang="en-US" dirty="0" smtClean="0"/>
                  <a:t>, with </a:t>
                </a:r>
                <a14:m>
                  <m:oMath xmlns:m="http://schemas.openxmlformats.org/officeDocument/2006/math">
                    <m:r>
                      <a:rPr lang="en-US" sz="1875">
                        <a:solidFill>
                          <a:srgbClr val="FF0000"/>
                        </a:solidFill>
                        <a:latin typeface="Cambria Math" panose="02040503050406030204" pitchFamily="18" charset="0"/>
                      </a:rPr>
                      <m:t>𝑚𝑎𝑛𝑦</m:t>
                    </m:r>
                    <m:r>
                      <a:rPr lang="en-US" sz="1875">
                        <a:solidFill>
                          <a:srgbClr val="FF0000"/>
                        </a:solidFill>
                        <a:latin typeface="Cambria Math" panose="02040503050406030204" pitchFamily="18" charset="0"/>
                      </a:rPr>
                      <m:t> </m:t>
                    </m:r>
                    <m:r>
                      <a:rPr lang="en-US" sz="1875">
                        <a:solidFill>
                          <a:srgbClr val="FF0000"/>
                        </a:solidFill>
                        <a:latin typeface="Cambria Math" panose="02040503050406030204" pitchFamily="18" charset="0"/>
                      </a:rPr>
                      <m:t>𝑧𝑒𝑟𝑜𝑠</m:t>
                    </m:r>
                  </m:oMath>
                </a14:m>
                <a:r>
                  <a:rPr lang="en-US" b="0" dirty="0" smtClean="0"/>
                  <a:t>.</a:t>
                </a:r>
              </a:p>
              <a:p>
                <a:endParaRPr lang="en-US" dirty="0" smtClean="0"/>
              </a:p>
              <a:p>
                <a:r>
                  <a:rPr lang="en-US" dirty="0" smtClean="0"/>
                  <a:t>Then we can vastly simplify our notation:</a:t>
                </a:r>
              </a:p>
              <a:p>
                <a:pPr marL="8255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8"/>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e>
                                <m:sSub>
                                  <m:sSubPr>
                                    <m:ctrlPr>
                                      <a:rPr lang="en-US" i="1" smtClean="0">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1</m:t>
                                    </m:r>
                                  </m:sub>
                                </m:sSub>
                                <m:sSub>
                                  <m:sSubPr>
                                    <m:ctrlPr>
                                      <a:rPr lang="en-US" i="1">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3</m:t>
                                    </m:r>
                                  </m:sub>
                                </m:sSub>
                              </m:e>
                              <m:e>
                                <m:sSub>
                                  <m:sSubPr>
                                    <m:ctrlPr>
                                      <a:rPr lang="en-US" i="1" smtClean="0">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1</m:t>
                                    </m:r>
                                  </m:sub>
                                </m:sSub>
                                <m:sSub>
                                  <m:sSubPr>
                                    <m:ctrlPr>
                                      <a:rPr lang="en-US" i="1">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3</m:t>
                                    </m:r>
                                  </m:sub>
                                </m:sSub>
                              </m:e>
                              <m:e>
                                <m:sSub>
                                  <m:sSubPr>
                                    <m:ctrlPr>
                                      <a:rPr lang="en-US" i="1" smtClean="0">
                                        <a:solidFill>
                                          <a:schemeClr val="accent5"/>
                                        </a:solidFill>
                                        <a:latin typeface="Cambria Math" panose="02040503050406030204" pitchFamily="18" charset="0"/>
                                      </a:rPr>
                                    </m:ctrlPr>
                                  </m:sSubPr>
                                  <m:e>
                                    <m:sSub>
                                      <m:sSubPr>
                                        <m:ctrlPr>
                                          <a:rPr lang="en-US" i="1">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2</m:t>
                                        </m:r>
                                      </m:sub>
                                    </m:sSub>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3</m:t>
                                    </m:r>
                                  </m:sub>
                                </m:sSub>
                              </m:e>
                              <m:e>
                                <m:sSub>
                                  <m:sSubPr>
                                    <m:ctrlPr>
                                      <a:rPr lang="en-US" i="1" smtClean="0">
                                        <a:solidFill>
                                          <a:schemeClr val="accent5"/>
                                        </a:solidFill>
                                        <a:latin typeface="Cambria Math" panose="02040503050406030204" pitchFamily="18" charset="0"/>
                                      </a:rPr>
                                    </m:ctrlPr>
                                  </m:sSubPr>
                                  <m:e>
                                    <m:sSub>
                                      <m:sSubPr>
                                        <m:ctrlPr>
                                          <a:rPr lang="en-US" i="1">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1</m:t>
                                        </m:r>
                                      </m:sub>
                                    </m:sSub>
                                    <m:sSub>
                                      <m:sSubPr>
                                        <m:ctrlPr>
                                          <a:rPr lang="en-US" i="1">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2</m:t>
                                        </m:r>
                                      </m:sub>
                                    </m:sSub>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3</m:t>
                                    </m:r>
                                  </m:sub>
                                </m:sSub>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e>
                                <m:sSub>
                                  <m:sSubPr>
                                    <m:ctrlPr>
                                      <a:rPr lang="en-US" i="1" smtClean="0">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2</m:t>
                                    </m:r>
                                  </m:sub>
                                </m:sSub>
                              </m:e>
                              <m:e>
                                <m:r>
                                  <a:rPr lang="en-US" i="1">
                                    <a:latin typeface="Cambria Math" panose="02040503050406030204" pitchFamily="18" charset="0"/>
                                  </a:rPr>
                                  <m:t>0</m:t>
                                </m:r>
                              </m:e>
                              <m:e>
                                <m:sSub>
                                  <m:sSubPr>
                                    <m:ctrlPr>
                                      <a:rPr lang="en-US" i="1" smtClean="0">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3</m:t>
                                    </m:r>
                                  </m:sub>
                                </m:sSub>
                              </m:e>
                              <m:e>
                                <m:r>
                                  <a:rPr lang="en-US" i="1" smtClean="0">
                                    <a:solidFill>
                                      <a:schemeClr val="accent5"/>
                                    </a:solidFill>
                                    <a:latin typeface="Cambria Math" panose="02040503050406030204" pitchFamily="18" charset="0"/>
                                  </a:rPr>
                                  <m:t>0</m:t>
                                </m:r>
                              </m:e>
                              <m:e>
                                <m:sSub>
                                  <m:sSubPr>
                                    <m:ctrlPr>
                                      <a:rPr lang="en-US" i="1" smtClean="0">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2</m:t>
                                    </m:r>
                                  </m:sub>
                                </m:sSub>
                                <m:sSub>
                                  <m:sSubPr>
                                    <m:ctrlPr>
                                      <a:rPr lang="en-US" i="1">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3</m:t>
                                    </m:r>
                                  </m:sub>
                                </m:sSub>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e>
                                <m:sSub>
                                  <m:sSubPr>
                                    <m:ctrlPr>
                                      <a:rPr lang="en-US" i="1" smtClean="0">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1</m:t>
                                    </m:r>
                                  </m:sub>
                                </m:sSub>
                              </m:e>
                              <m:e>
                                <m:r>
                                  <a:rPr lang="en-US" i="1">
                                    <a:latin typeface="Cambria Math" panose="02040503050406030204" pitchFamily="18" charset="0"/>
                                  </a:rPr>
                                  <m:t>0</m:t>
                                </m:r>
                              </m:e>
                              <m:e>
                                <m:r>
                                  <a:rPr lang="en-US" i="1" smtClean="0">
                                    <a:solidFill>
                                      <a:schemeClr val="accent5"/>
                                    </a:solidFill>
                                    <a:latin typeface="Cambria Math" panose="02040503050406030204" pitchFamily="18" charset="0"/>
                                  </a:rPr>
                                  <m:t>0</m:t>
                                </m:r>
                              </m:e>
                              <m:e>
                                <m:sSub>
                                  <m:sSubPr>
                                    <m:ctrlPr>
                                      <a:rPr lang="en-US" i="1" smtClean="0">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3</m:t>
                                    </m:r>
                                  </m:sub>
                                </m:sSub>
                              </m:e>
                              <m:e>
                                <m:sSub>
                                  <m:sSubPr>
                                    <m:ctrlPr>
                                      <a:rPr lang="en-US" i="1" smtClean="0">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1</m:t>
                                    </m:r>
                                  </m:sub>
                                </m:sSub>
                                <m:sSub>
                                  <m:sSubPr>
                                    <m:ctrlPr>
                                      <a:rPr lang="en-US" i="1">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3</m:t>
                                    </m:r>
                                  </m:sub>
                                </m:sSub>
                              </m:e>
                            </m:mr>
                            <m:mr>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1</m:t>
                                </m:r>
                              </m:e>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0</m:t>
                                </m:r>
                              </m:e>
                              <m:e>
                                <m:sSub>
                                  <m:sSubPr>
                                    <m:ctrlPr>
                                      <a:rPr lang="en-US" i="1" smtClean="0">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3</m:t>
                                    </m:r>
                                  </m:sub>
                                </m:sSub>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smtClean="0">
                                    <a:solidFill>
                                      <a:schemeClr val="accent5"/>
                                    </a:solidFill>
                                    <a:latin typeface="Cambria Math" panose="02040503050406030204" pitchFamily="18" charset="0"/>
                                  </a:rPr>
                                  <m:t>0</m:t>
                                </m:r>
                              </m:e>
                              <m:e>
                                <m:r>
                                  <a:rPr lang="en-US" i="1">
                                    <a:latin typeface="Cambria Math" panose="02040503050406030204" pitchFamily="18" charset="0"/>
                                  </a:rPr>
                                  <m:t>1</m:t>
                                </m:r>
                              </m:e>
                              <m:e>
                                <m:sSub>
                                  <m:sSubPr>
                                    <m:ctrlPr>
                                      <a:rPr lang="en-US" i="1" smtClean="0">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1</m:t>
                                    </m:r>
                                  </m:sub>
                                </m:sSub>
                              </m:e>
                              <m:e>
                                <m:sSub>
                                  <m:sSubPr>
                                    <m:ctrlPr>
                                      <a:rPr lang="en-US" i="1" smtClean="0">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2</m:t>
                                    </m:r>
                                  </m:sub>
                                </m:sSub>
                              </m:e>
                              <m:e>
                                <m:sSub>
                                  <m:sSubPr>
                                    <m:ctrlPr>
                                      <a:rPr lang="en-US" i="1" smtClean="0">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1</m:t>
                                    </m:r>
                                  </m:sub>
                                </m:sSub>
                                <m:sSub>
                                  <m:sSubPr>
                                    <m:ctrlPr>
                                      <a:rPr lang="en-US" i="1">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2</m:t>
                                    </m:r>
                                  </m:sub>
                                </m:sSub>
                              </m:e>
                            </m:mr>
                            <m:mr>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1</m:t>
                                </m:r>
                              </m:e>
                              <m:e>
                                <m:r>
                                  <a:rPr lang="en-US" i="1" smtClean="0">
                                    <a:solidFill>
                                      <a:schemeClr val="accent5"/>
                                    </a:solidFill>
                                    <a:latin typeface="Cambria Math" panose="02040503050406030204" pitchFamily="18" charset="0"/>
                                  </a:rPr>
                                  <m:t>0</m:t>
                                </m:r>
                              </m:e>
                              <m:e>
                                <m:sSub>
                                  <m:sSubPr>
                                    <m:ctrlPr>
                                      <a:rPr lang="en-US" i="1" smtClean="0">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2</m:t>
                                    </m:r>
                                  </m:sub>
                                </m:sSub>
                              </m:e>
                            </m:mr>
                            <m:mr>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1</m:t>
                                </m:r>
                              </m:e>
                              <m:e>
                                <m:sSub>
                                  <m:sSubPr>
                                    <m:ctrlPr>
                                      <a:rPr lang="en-US" i="1" smtClean="0">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𝜇</m:t>
                                    </m:r>
                                  </m:e>
                                  <m:sub>
                                    <m:r>
                                      <a:rPr lang="en-US" i="1">
                                        <a:solidFill>
                                          <a:schemeClr val="accent5"/>
                                        </a:solidFill>
                                        <a:latin typeface="Cambria Math" panose="02040503050406030204" pitchFamily="18" charset="0"/>
                                      </a:rPr>
                                      <m:t>1</m:t>
                                    </m:r>
                                  </m:sub>
                                </m:sSub>
                              </m:e>
                            </m:mr>
                            <m:mr>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0</m:t>
                                </m:r>
                              </m:e>
                              <m:e>
                                <m:r>
                                  <a:rPr lang="en-US" i="1" smtClean="0">
                                    <a:solidFill>
                                      <a:schemeClr val="accent5"/>
                                    </a:solidFill>
                                    <a:latin typeface="Cambria Math" panose="02040503050406030204" pitchFamily="18" charset="0"/>
                                  </a:rPr>
                                  <m:t>1</m:t>
                                </m:r>
                              </m:e>
                            </m:mr>
                          </m:m>
                        </m:e>
                      </m:d>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e>
                            </m:mr>
                            <m:mr>
                              <m:e>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𝛽</m:t>
                                    </m:r>
                                  </m:e>
                                  <m:sub>
                                    <m:r>
                                      <a:rPr lang="en-US" i="1">
                                        <a:solidFill>
                                          <a:srgbClr val="FF0000"/>
                                        </a:solidFill>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3</m:t>
                                    </m:r>
                                  </m:sub>
                                </m:sSub>
                              </m:e>
                            </m:mr>
                            <m:mr>
                              <m:e>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𝛽</m:t>
                                    </m:r>
                                  </m:e>
                                  <m:sub>
                                    <m:r>
                                      <a:rPr lang="en-US" i="1">
                                        <a:solidFill>
                                          <a:srgbClr val="FF0000"/>
                                        </a:solidFill>
                                        <a:latin typeface="Cambria Math" panose="02040503050406030204" pitchFamily="18" charset="0"/>
                                      </a:rPr>
                                      <m:t>13</m:t>
                                    </m:r>
                                  </m:sub>
                                </m:sSub>
                              </m:e>
                            </m:mr>
                            <m:mr>
                              <m:e>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𝛽</m:t>
                                    </m:r>
                                  </m:e>
                                  <m:sub>
                                    <m:r>
                                      <a:rPr lang="en-US" i="1">
                                        <a:solidFill>
                                          <a:srgbClr val="FF0000"/>
                                        </a:solidFill>
                                        <a:latin typeface="Cambria Math" panose="02040503050406030204" pitchFamily="18" charset="0"/>
                                      </a:rPr>
                                      <m:t>23</m:t>
                                    </m:r>
                                  </m:sub>
                                </m:sSub>
                              </m:e>
                            </m:mr>
                            <m:mr>
                              <m:e>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𝛽</m:t>
                                    </m:r>
                                  </m:e>
                                  <m:sub>
                                    <m:r>
                                      <a:rPr lang="en-US" i="1">
                                        <a:solidFill>
                                          <a:srgbClr val="FF0000"/>
                                        </a:solidFill>
                                        <a:latin typeface="Cambria Math" panose="02040503050406030204" pitchFamily="18" charset="0"/>
                                      </a:rPr>
                                      <m:t>123</m:t>
                                    </m:r>
                                  </m:sub>
                                </m:sSub>
                              </m:e>
                            </m:mr>
                          </m:m>
                        </m:e>
                      </m:d>
                      <m:r>
                        <a:rPr lang="en-US"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3</m:t>
                                    </m:r>
                                  </m:sub>
                                </m:sSub>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3</m:t>
                                    </m:r>
                                  </m:sub>
                                </m:sSub>
                              </m:e>
                            </m:mr>
                          </m:m>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1271"/>
                </a:stretch>
              </a:blipFill>
            </p:spPr>
            <p:txBody>
              <a:bodyPr/>
              <a:lstStyle/>
              <a:p>
                <a:r>
                  <a:rPr lang="en-US">
                    <a:noFill/>
                  </a:rPr>
                  <a:t> </a:t>
                </a:r>
              </a:p>
            </p:txBody>
          </p:sp>
        </mc:Fallback>
      </mc:AlternateContent>
    </p:spTree>
    <p:extLst>
      <p:ext uri="{BB962C8B-B14F-4D97-AF65-F5344CB8AC3E}">
        <p14:creationId xmlns:p14="http://schemas.microsoft.com/office/powerpoint/2010/main" val="2282470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 variables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smtClean="0"/>
                  <a:t>Suppose </a:t>
                </a:r>
                <a:r>
                  <a:rPr lang="en-US" sz="2400" i="1" dirty="0" smtClean="0"/>
                  <a:t>g</a:t>
                </a:r>
                <a:r>
                  <a:rPr lang="en-US" sz="2400" dirty="0" smtClean="0"/>
                  <a:t> is a factor with three categories,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a14:m>
                <a:r>
                  <a:rPr lang="en-US" sz="2400" dirty="0" smtClean="0"/>
                  <a:t>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oMath>
                </a14:m>
                <a:r>
                  <a:rPr lang="en-US" sz="2400" dirty="0" smtClean="0"/>
                  <a:t> are as before</a:t>
                </a:r>
              </a:p>
              <a:p>
                <a:pPr lvl="1"/>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1</m:t>
                                </m:r>
                              </m:sub>
                            </m:sSub>
                          </m:sub>
                        </m:sSub>
                        <m:r>
                          <a:rPr lang="en-US" sz="2400" b="0" i="1" smtClean="0">
                            <a:latin typeface="Cambria Math" panose="02040503050406030204" pitchFamily="18" charset="0"/>
                          </a:rPr>
                          <m:t>𝑔</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1</m:t>
                                </m:r>
                              </m:sub>
                            </m:sSub>
                          </m:sub>
                        </m:sSub>
                        <m:r>
                          <a:rPr lang="en-US" sz="2400" b="0" i="1" smtClean="0">
                            <a:latin typeface="Cambria Math" panose="02040503050406030204" pitchFamily="18" charset="0"/>
                          </a:rPr>
                          <m:t>𝑔</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1</m:t>
                            </m:r>
                          </m:sub>
                        </m:sSub>
                      </m:sub>
                    </m:sSub>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1</m:t>
                            </m:r>
                          </m:sub>
                        </m:sSub>
                      </m:sub>
                    </m:sSub>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b="0" i="1" smtClean="0">
                                    <a:latin typeface="Cambria Math" panose="02040503050406030204" pitchFamily="18" charset="0"/>
                                  </a:rPr>
                                  <m:t>2</m:t>
                                </m:r>
                              </m:sub>
                            </m:sSub>
                          </m:sub>
                        </m:sSub>
                        <m:r>
                          <a:rPr lang="en-US" sz="2400" i="1">
                            <a:latin typeface="Cambria Math" panose="02040503050406030204" pitchFamily="18" charset="0"/>
                          </a:rPr>
                          <m:t>𝑔</m:t>
                        </m:r>
                      </m:e>
                      <m:sub>
                        <m:r>
                          <a:rPr lang="en-US" sz="2400" b="0" i="1" smtClean="0">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b="0" i="1" smtClean="0">
                                    <a:latin typeface="Cambria Math" panose="02040503050406030204" pitchFamily="18" charset="0"/>
                                  </a:rPr>
                                  <m:t>2</m:t>
                                </m:r>
                              </m:sub>
                            </m:sSub>
                          </m:sub>
                        </m:sSub>
                        <m:r>
                          <a:rPr lang="en-US" sz="2400" i="1">
                            <a:latin typeface="Cambria Math" panose="02040503050406030204" pitchFamily="18" charset="0"/>
                          </a:rPr>
                          <m:t>𝑔</m:t>
                        </m:r>
                      </m:e>
                      <m:sub>
                        <m:r>
                          <a:rPr lang="en-US" sz="2400" b="0" i="1" smtClean="0">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2</m:t>
                        </m:r>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b="0" i="1" smtClean="0">
                                <a:latin typeface="Cambria Math" panose="02040503050406030204" pitchFamily="18" charset="0"/>
                              </a:rPr>
                              <m:t>2</m:t>
                            </m:r>
                          </m:sub>
                        </m:sSub>
                      </m:sub>
                    </m:sSub>
                    <m:sSub>
                      <m:sSubPr>
                        <m:ctrlPr>
                          <a:rPr lang="en-US" sz="2400" i="1">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2</m:t>
                            </m:r>
                          </m:sub>
                        </m:sSub>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12</m:t>
                        </m:r>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b="0" i="1" smtClean="0">
                                <a:latin typeface="Cambria Math" panose="02040503050406030204" pitchFamily="18" charset="0"/>
                              </a:rPr>
                              <m:t>2</m:t>
                            </m:r>
                          </m:sub>
                        </m:sSub>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oMath>
                </a14:m>
                <a:endParaRPr lang="en-US" sz="2400" dirty="0" smtClean="0"/>
              </a:p>
              <a:p>
                <a:pPr lvl="1"/>
                <a:r>
                  <a:rPr lang="en-US" sz="2400" dirty="0" smtClean="0"/>
                  <a:t>. </a:t>
                </a:r>
                <a:r>
                  <a:rPr lang="en-US" sz="2000" b="1" dirty="0" smtClean="0">
                    <a:latin typeface="Courier New" panose="02070309020205020404" pitchFamily="49" charset="0"/>
                    <a:cs typeface="Courier New" panose="02070309020205020404" pitchFamily="49" charset="0"/>
                  </a:rPr>
                  <a:t>regress y </a:t>
                </a:r>
                <a:r>
                  <a:rPr lang="en-US" sz="2000" b="1" dirty="0" err="1" smtClean="0">
                    <a:latin typeface="Courier New" panose="02070309020205020404" pitchFamily="49" charset="0"/>
                    <a:cs typeface="Courier New" panose="02070309020205020404" pitchFamily="49" charset="0"/>
                  </a:rPr>
                  <a:t>i.g</a:t>
                </a:r>
                <a:r>
                  <a:rPr lang="en-US" sz="2000" b="1" dirty="0" smtClean="0">
                    <a:latin typeface="Courier New" panose="02070309020205020404" pitchFamily="49" charset="0"/>
                    <a:cs typeface="Courier New" panose="02070309020205020404" pitchFamily="49" charset="0"/>
                  </a:rPr>
                  <a:t>##c.x1##c.x2</a:t>
                </a:r>
              </a:p>
              <a:p>
                <a:pPr lvl="1"/>
                <a:endParaRPr lang="en-US" sz="2400" dirty="0" smtClean="0"/>
              </a:p>
              <a:p>
                <a:pPr lvl="1"/>
                <a:r>
                  <a:rPr lang="en-US" sz="2400" dirty="0" smtClean="0"/>
                  <a:t>With reference coding</a:t>
                </a:r>
                <a:r>
                  <a:rPr lang="en-US" sz="2400" dirty="0"/>
                  <a:t> </a:t>
                </a:r>
                <a:r>
                  <a:rPr lang="en-US" sz="2400" dirty="0" smtClean="0"/>
                  <a:t>(this is also </a:t>
                </a:r>
                <a:r>
                  <a:rPr lang="en-US" sz="2400" dirty="0"/>
                  <a:t>a direct </a:t>
                </a:r>
                <a:r>
                  <a:rPr lang="en-US" sz="2400" dirty="0" smtClean="0"/>
                  <a:t>sum),</a:t>
                </a:r>
                <a:endParaRPr lang="en-US" sz="2400" dirty="0"/>
              </a:p>
              <a:p>
                <a:pPr lvl="1"/>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𝐵</m:t>
                        </m:r>
                      </m:e>
                      <m:sup>
                        <m:r>
                          <m:rPr>
                            <m:sty m:val="p"/>
                          </m:rPr>
                          <a:rPr lang="en-US" sz="2400" b="0" i="0" smtClean="0">
                            <a:latin typeface="Cambria Math" panose="02040503050406030204" pitchFamily="18" charset="0"/>
                          </a:rPr>
                          <m:t>Δ</m:t>
                        </m:r>
                      </m:sup>
                    </m:sSup>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3"/>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e>
                            <m:e>
                              <m:r>
                                <a:rPr lang="en-US" sz="2400" b="0" i="1" smtClean="0">
                                  <a:latin typeface="Cambria Math" panose="02040503050406030204" pitchFamily="18" charset="0"/>
                                </a:rPr>
                                <m:t>0</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1</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0</m:t>
                              </m:r>
                            </m:e>
                            <m:e>
                              <m:r>
                                <a:rPr lang="en-US" sz="2400" b="0" i="1" smtClean="0">
                                  <a:latin typeface="Cambria Math" panose="02040503050406030204" pitchFamily="18" charset="0"/>
                                </a:rPr>
                                <m:t>1</m:t>
                              </m:r>
                            </m:e>
                          </m:mr>
                        </m:m>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2</m:t>
                                  </m:r>
                                </m:sub>
                              </m:sSub>
                            </m:e>
                          </m:mr>
                          <m:mr>
                            <m:e>
                              <m:r>
                                <a:rPr lang="en-US" sz="2400" b="0" i="1" smtClean="0">
                                  <a:latin typeface="Cambria Math" panose="02040503050406030204" pitchFamily="18" charset="0"/>
                                </a:rPr>
                                <m:t>0</m:t>
                              </m:r>
                            </m:e>
                            <m:e>
                              <m:r>
                                <a:rPr lang="en-US" sz="2400" b="0" i="1" smtClean="0">
                                  <a:latin typeface="Cambria Math" panose="02040503050406030204" pitchFamily="18" charset="0"/>
                                </a:rPr>
                                <m:t>1</m:t>
                              </m:r>
                            </m:e>
                          </m:mr>
                        </m:m>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1</m:t>
                                  </m:r>
                                </m:sub>
                              </m:sSub>
                            </m:e>
                          </m:mr>
                          <m:mr>
                            <m:e>
                              <m:r>
                                <a:rPr lang="en-US" sz="2400" b="0" i="1" smtClean="0">
                                  <a:latin typeface="Cambria Math" panose="02040503050406030204" pitchFamily="18" charset="0"/>
                                </a:rPr>
                                <m:t>0</m:t>
                              </m:r>
                            </m:e>
                            <m:e>
                              <m:r>
                                <a:rPr lang="en-US" sz="2400" b="0" i="1" smtClean="0">
                                  <a:latin typeface="Cambria Math" panose="02040503050406030204" pitchFamily="18" charset="0"/>
                                </a:rPr>
                                <m:t>1</m:t>
                              </m:r>
                            </m:e>
                          </m:mr>
                        </m:m>
                      </m:e>
                    </m:d>
                    <m:r>
                      <a:rPr lang="en-US" sz="2400" b="0" i="1" smtClean="0">
                        <a:latin typeface="Cambria Math" panose="02040503050406030204" pitchFamily="18" charset="0"/>
                      </a:rPr>
                      <m:t>𝐵</m:t>
                    </m:r>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1017"/>
                </a:stretch>
              </a:blipFill>
            </p:spPr>
            <p:txBody>
              <a:bodyPr/>
              <a:lstStyle/>
              <a:p>
                <a:r>
                  <a:rPr lang="en-US">
                    <a:noFill/>
                  </a:rPr>
                  <a:t> </a:t>
                </a:r>
              </a:p>
            </p:txBody>
          </p:sp>
        </mc:Fallback>
      </mc:AlternateContent>
    </p:spTree>
    <p:extLst>
      <p:ext uri="{BB962C8B-B14F-4D97-AF65-F5344CB8AC3E}">
        <p14:creationId xmlns:p14="http://schemas.microsoft.com/office/powerpoint/2010/main" val="426273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Post-estimation Parameter </a:t>
            </a:r>
            <a:r>
              <a:rPr lang="en-US" b="1" dirty="0" err="1" smtClean="0"/>
              <a:t>Recentering</a:t>
            </a:r>
            <a:r>
              <a:rPr lang="en-US" b="1" dirty="0" smtClean="0"/>
              <a:t> </a:t>
            </a:r>
            <a:r>
              <a:rPr lang="en-US" b="1" dirty="0"/>
              <a:t>and </a:t>
            </a:r>
            <a:r>
              <a:rPr lang="en-US" b="1" dirty="0" smtClean="0"/>
              <a:t>Rescaling</a:t>
            </a:r>
            <a:endParaRPr lang="en-US" dirty="0"/>
          </a:p>
        </p:txBody>
      </p:sp>
      <p:sp>
        <p:nvSpPr>
          <p:cNvPr id="3" name="Subtitle 2"/>
          <p:cNvSpPr>
            <a:spLocks noGrp="1"/>
          </p:cNvSpPr>
          <p:nvPr>
            <p:ph type="subTitle" idx="1"/>
          </p:nvPr>
        </p:nvSpPr>
        <p:spPr/>
        <p:txBody>
          <a:bodyPr/>
          <a:lstStyle/>
          <a:p>
            <a:r>
              <a:rPr lang="en-US" dirty="0" smtClean="0"/>
              <a:t>Doug </a:t>
            </a:r>
            <a:r>
              <a:rPr lang="en-US" dirty="0" err="1" smtClean="0"/>
              <a:t>Hemken</a:t>
            </a:r>
            <a:endParaRPr lang="en-US" dirty="0"/>
          </a:p>
        </p:txBody>
      </p:sp>
      <p:pic>
        <p:nvPicPr>
          <p:cNvPr id="4"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334000"/>
            <a:ext cx="82296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32802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diagonal, or direct sum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marL="8255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m>
                                  <m:mPr>
                                    <m:mcs>
                                      <m:mc>
                                        <m:mcPr>
                                          <m:count m:val="4"/>
                                          <m:mcJc m:val="center"/>
                                        </m:mcPr>
                                      </m:mc>
                                    </m:mcs>
                                    <m:ctrlPr>
                                      <a:rPr lang="en-US" i="1" smtClean="0">
                                        <a:latin typeface="Cambria Math" panose="02040503050406030204" pitchFamily="18" charset="0"/>
                                      </a:rPr>
                                    </m:ctrlPr>
                                  </m:mPr>
                                  <m:mr>
                                    <m:e>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
                              </m:e>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
                              </m:e>
                            </m:mr>
                            <m:mr>
                              <m:e>
                                <m:m>
                                  <m:mPr>
                                    <m:mcs>
                                      <m:mc>
                                        <m:mcPr>
                                          <m:count m:val="4"/>
                                          <m:mcJc m:val="center"/>
                                        </m:mcPr>
                                      </m:mc>
                                    </m:mcs>
                                    <m:ctrlPr>
                                      <a:rPr lang="en-US" i="1">
                                        <a:latin typeface="Cambria Math" panose="02040503050406030204" pitchFamily="18" charset="0"/>
                                      </a:rPr>
                                    </m:ctrlPr>
                                  </m:mP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
                              </m:e>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
                              </m:e>
                            </m:mr>
                            <m:m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
                              </m:e>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
                              </m:e>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mr>
                          </m:m>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cxnSp>
        <p:nvCxnSpPr>
          <p:cNvPr id="5" name="Straight Connector 4"/>
          <p:cNvCxnSpPr/>
          <p:nvPr/>
        </p:nvCxnSpPr>
        <p:spPr>
          <a:xfrm>
            <a:off x="3962400" y="1524000"/>
            <a:ext cx="0" cy="381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400800" y="1524000"/>
            <a:ext cx="0" cy="3733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981200" y="2819400"/>
            <a:ext cx="670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4038600"/>
            <a:ext cx="670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404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 Grand Mean Centering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dirty="0" smtClean="0"/>
                  <a:t>To transform from reference coding to grand mean centered coding, the transformation matrix depends on the number of categories:</a:t>
                </a:r>
              </a:p>
              <a:p>
                <a:r>
                  <a:rPr lang="en-US" dirty="0" smtClean="0"/>
                  <a:t>Two categories are centered by</a:t>
                </a:r>
              </a:p>
              <a:p>
                <a:pPr marL="403225" lvl="1"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1/2</m:t>
                                </m:r>
                              </m:e>
                            </m:mr>
                            <m:mr>
                              <m:e>
                                <m:r>
                                  <a:rPr lang="en-US" b="0" i="1" smtClean="0">
                                    <a:latin typeface="Cambria Math" panose="02040503050406030204" pitchFamily="18" charset="0"/>
                                  </a:rPr>
                                  <m:t>0</m:t>
                                </m:r>
                              </m:e>
                              <m:e>
                                <m:r>
                                  <a:rPr lang="en-US" b="0" i="1" smtClean="0">
                                    <a:latin typeface="Cambria Math" panose="02040503050406030204" pitchFamily="18" charset="0"/>
                                  </a:rPr>
                                  <m:t>−1/2</m:t>
                                </m:r>
                              </m:e>
                            </m:mr>
                          </m:m>
                        </m:e>
                      </m:d>
                    </m:oMath>
                  </m:oMathPara>
                </a14:m>
                <a:endParaRPr lang="en-US" b="0" dirty="0" smtClean="0"/>
              </a:p>
              <a:p>
                <a:r>
                  <a:rPr lang="en-US" dirty="0" smtClean="0"/>
                  <a:t>Three categories</a:t>
                </a:r>
              </a:p>
              <a:p>
                <a:pPr marL="403225" lvl="1"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1/3</m:t>
                                </m:r>
                              </m:e>
                              <m:e>
                                <m:r>
                                  <a:rPr lang="en-US" b="0" i="1" smtClean="0">
                                    <a:latin typeface="Cambria Math" panose="02040503050406030204" pitchFamily="18" charset="0"/>
                                  </a:rPr>
                                  <m:t>1/3</m:t>
                                </m:r>
                              </m:e>
                            </m:mr>
                            <m:mr>
                              <m:e>
                                <m:r>
                                  <a:rPr lang="en-US" b="0" i="1" smtClean="0">
                                    <a:latin typeface="Cambria Math" panose="02040503050406030204" pitchFamily="18" charset="0"/>
                                  </a:rPr>
                                  <m:t>0</m:t>
                                </m:r>
                              </m:e>
                              <m:e>
                                <m:r>
                                  <a:rPr lang="en-US" b="0" i="1" smtClean="0">
                                    <a:latin typeface="Cambria Math" panose="02040503050406030204" pitchFamily="18" charset="0"/>
                                  </a:rPr>
                                  <m:t>2/3</m:t>
                                </m:r>
                              </m:e>
                              <m:e>
                                <m:r>
                                  <a:rPr lang="en-US" b="0" i="1" smtClean="0">
                                    <a:latin typeface="Cambria Math" panose="02040503050406030204" pitchFamily="18" charset="0"/>
                                  </a:rPr>
                                  <m:t>−1/3</m:t>
                                </m:r>
                              </m:e>
                            </m:mr>
                            <m:mr>
                              <m:e>
                                <m:r>
                                  <a:rPr lang="en-US" b="0" i="1" smtClean="0">
                                    <a:latin typeface="Cambria Math" panose="02040503050406030204" pitchFamily="18" charset="0"/>
                                  </a:rPr>
                                  <m:t>0</m:t>
                                </m:r>
                              </m:e>
                              <m:e>
                                <m:r>
                                  <a:rPr lang="en-US" b="0" i="1" smtClean="0">
                                    <a:latin typeface="Cambria Math" panose="02040503050406030204" pitchFamily="18" charset="0"/>
                                  </a:rPr>
                                  <m:t>−1/3</m:t>
                                </m:r>
                              </m:e>
                              <m:e>
                                <m:r>
                                  <a:rPr lang="en-US" b="0" i="1" smtClean="0">
                                    <a:latin typeface="Cambria Math" panose="02040503050406030204" pitchFamily="18" charset="0"/>
                                  </a:rPr>
                                  <m:t>2/3</m:t>
                                </m:r>
                              </m:e>
                            </m:mr>
                          </m:m>
                        </m:e>
                      </m:d>
                    </m:oMath>
                  </m:oMathPara>
                </a14:m>
                <a:endParaRPr lang="en-US" dirty="0" smtClean="0"/>
              </a:p>
              <a:p>
                <a:r>
                  <a:rPr lang="en-US" dirty="0" smtClean="0"/>
                  <a:t>Four categories</a:t>
                </a:r>
              </a:p>
              <a:p>
                <a:pPr marL="403225" lvl="1"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4"/>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1/4</m:t>
                                </m:r>
                              </m:e>
                              <m:e>
                                <m:r>
                                  <a:rPr lang="en-US" b="0" i="1" smtClean="0">
                                    <a:latin typeface="Cambria Math" panose="02040503050406030204" pitchFamily="18" charset="0"/>
                                  </a:rPr>
                                  <m:t>1/4</m:t>
                                </m:r>
                              </m:e>
                              <m:e>
                                <m:r>
                                  <a:rPr lang="en-US" b="0" i="1" smtClean="0">
                                    <a:latin typeface="Cambria Math" panose="02040503050406030204" pitchFamily="18" charset="0"/>
                                  </a:rPr>
                                  <m:t>1/4</m:t>
                                </m:r>
                              </m:e>
                            </m:mr>
                            <m:mr>
                              <m:e>
                                <m:r>
                                  <a:rPr lang="en-US" b="0" i="1" smtClean="0">
                                    <a:latin typeface="Cambria Math" panose="02040503050406030204" pitchFamily="18" charset="0"/>
                                  </a:rPr>
                                  <m:t>0</m:t>
                                </m:r>
                              </m:e>
                              <m:e>
                                <m:r>
                                  <a:rPr lang="en-US" b="0" i="1" smtClean="0">
                                    <a:latin typeface="Cambria Math" panose="02040503050406030204" pitchFamily="18" charset="0"/>
                                  </a:rPr>
                                  <m:t>3/4</m:t>
                                </m:r>
                              </m:e>
                              <m:e>
                                <m:r>
                                  <a:rPr lang="en-US" b="0" i="1" smtClean="0">
                                    <a:latin typeface="Cambria Math" panose="02040503050406030204" pitchFamily="18" charset="0"/>
                                  </a:rPr>
                                  <m:t>−1/4</m:t>
                                </m:r>
                              </m:e>
                              <m:e>
                                <m:r>
                                  <a:rPr lang="en-US" b="0" i="1" smtClean="0">
                                    <a:latin typeface="Cambria Math" panose="02040503050406030204" pitchFamily="18" charset="0"/>
                                  </a:rPr>
                                  <m:t>−1/4</m:t>
                                </m:r>
                              </m:e>
                            </m:mr>
                            <m:mr>
                              <m:e>
                                <m:r>
                                  <a:rPr lang="en-US" b="0" i="1" smtClean="0">
                                    <a:latin typeface="Cambria Math" panose="02040503050406030204" pitchFamily="18" charset="0"/>
                                  </a:rPr>
                                  <m:t>0</m:t>
                                </m:r>
                              </m:e>
                              <m:e>
                                <m:r>
                                  <a:rPr lang="en-US" b="0" i="1" smtClean="0">
                                    <a:latin typeface="Cambria Math" panose="02040503050406030204" pitchFamily="18" charset="0"/>
                                  </a:rPr>
                                  <m:t>−1/4</m:t>
                                </m:r>
                              </m:e>
                              <m:e>
                                <m:r>
                                  <a:rPr lang="en-US" b="0" i="1" smtClean="0">
                                    <a:latin typeface="Cambria Math" panose="02040503050406030204" pitchFamily="18" charset="0"/>
                                  </a:rPr>
                                  <m:t>3/4</m:t>
                                </m:r>
                              </m:e>
                              <m:e>
                                <m:r>
                                  <a:rPr lang="en-US" b="0" i="1" smtClean="0">
                                    <a:latin typeface="Cambria Math" panose="02040503050406030204" pitchFamily="18" charset="0"/>
                                  </a:rPr>
                                  <m:t>−1/4</m:t>
                                </m:r>
                              </m:e>
                            </m:mr>
                            <m:mr>
                              <m:e>
                                <m:r>
                                  <a:rPr lang="en-US" b="0" i="1" smtClean="0">
                                    <a:latin typeface="Cambria Math" panose="02040503050406030204" pitchFamily="18" charset="0"/>
                                  </a:rPr>
                                  <m:t>0</m:t>
                                </m:r>
                              </m:e>
                              <m:e>
                                <m:r>
                                  <a:rPr lang="en-US" b="0" i="1" smtClean="0">
                                    <a:latin typeface="Cambria Math" panose="02040503050406030204" pitchFamily="18" charset="0"/>
                                  </a:rPr>
                                  <m:t>−1/4</m:t>
                                </m:r>
                              </m:e>
                              <m:e>
                                <m:r>
                                  <a:rPr lang="en-US" b="0" i="1" smtClean="0">
                                    <a:latin typeface="Cambria Math" panose="02040503050406030204" pitchFamily="18" charset="0"/>
                                  </a:rPr>
                                  <m:t>−1/4</m:t>
                                </m:r>
                              </m:e>
                              <m:e>
                                <m:r>
                                  <a:rPr lang="en-US" b="0" i="1" smtClean="0">
                                    <a:latin typeface="Cambria Math" panose="02040503050406030204" pitchFamily="18" charset="0"/>
                                  </a:rPr>
                                  <m:t>3/4</m:t>
                                </m:r>
                              </m:e>
                            </m:mr>
                          </m:m>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2287" r="-1219"/>
                </a:stretch>
              </a:blipFill>
            </p:spPr>
            <p:txBody>
              <a:bodyPr/>
              <a:lstStyle/>
              <a:p>
                <a:r>
                  <a:rPr lang="en-US">
                    <a:noFill/>
                  </a:rPr>
                  <a:t> </a:t>
                </a:r>
              </a:p>
            </p:txBody>
          </p:sp>
        </mc:Fallback>
      </mc:AlternateContent>
    </p:spTree>
    <p:extLst>
      <p:ext uri="{BB962C8B-B14F-4D97-AF65-F5344CB8AC3E}">
        <p14:creationId xmlns:p14="http://schemas.microsoft.com/office/powerpoint/2010/main" val="2348221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Grand Mean transformation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smtClean="0"/>
                  <a:t>For </a:t>
                </a:r>
                <a14:m>
                  <m:oMath xmlns:m="http://schemas.openxmlformats.org/officeDocument/2006/math">
                    <m:r>
                      <a:rPr lang="en-US" sz="2400" b="0" i="1" smtClean="0">
                        <a:latin typeface="Cambria Math" panose="02040503050406030204" pitchFamily="18" charset="0"/>
                      </a:rPr>
                      <m:t>𝑛</m:t>
                    </m:r>
                  </m:oMath>
                </a14:m>
                <a:r>
                  <a:rPr lang="en-US" sz="2400" dirty="0" smtClean="0"/>
                  <a:t> categories:</a:t>
                </a:r>
              </a:p>
              <a:p>
                <a:pPr marL="403225" lvl="1" indent="0">
                  <a:buNone/>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m>
                            <m:mPr>
                              <m:mcs>
                                <m:mc>
                                  <m:mcPr>
                                    <m:count m:val="4"/>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e>
                              <m:e>
                                <m:r>
                                  <a:rPr lang="en-US" sz="2400" b="0" i="1" smtClean="0">
                                    <a:latin typeface="Cambria Math" panose="02040503050406030204" pitchFamily="18" charset="0"/>
                                  </a:rPr>
                                  <m:t>1/</m:t>
                                </m:r>
                                <m:r>
                                  <a:rPr lang="en-US" sz="2400" b="0" i="1" smtClean="0">
                                    <a:latin typeface="Cambria Math" panose="02040503050406030204" pitchFamily="18" charset="0"/>
                                  </a:rPr>
                                  <m:t>𝑛</m:t>
                                </m:r>
                              </m:e>
                              <m:e>
                                <m:r>
                                  <a:rPr lang="en-US" sz="2400" i="1" smtClean="0">
                                    <a:latin typeface="Cambria Math" panose="02040503050406030204" pitchFamily="18" charset="0"/>
                                  </a:rPr>
                                  <m:t>⋯</m:t>
                                </m:r>
                              </m:e>
                              <m:e>
                                <m:r>
                                  <a:rPr lang="en-US" sz="2400" b="0" i="1" smtClean="0">
                                    <a:latin typeface="Cambria Math" panose="02040503050406030204" pitchFamily="18" charset="0"/>
                                  </a:rPr>
                                  <m:t>1/</m:t>
                                </m:r>
                                <m:r>
                                  <a:rPr lang="en-US" sz="2400" b="0" i="1" smtClean="0">
                                    <a:latin typeface="Cambria Math" panose="02040503050406030204" pitchFamily="18" charset="0"/>
                                  </a:rPr>
                                  <m:t>𝑛</m:t>
                                </m:r>
                              </m:e>
                            </m:mr>
                            <m:mr>
                              <m:e>
                                <m:r>
                                  <a:rPr lang="en-US" sz="2400" b="0" i="1" smtClean="0">
                                    <a:latin typeface="Cambria Math" panose="02040503050406030204" pitchFamily="18" charset="0"/>
                                  </a:rPr>
                                  <m:t>0</m:t>
                                </m:r>
                              </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e>
                              <m:e>
                                <m:r>
                                  <a:rPr lang="en-US" sz="2400" b="0" i="1" smtClean="0">
                                    <a:latin typeface="Cambria Math" panose="02040503050406030204" pitchFamily="18" charset="0"/>
                                  </a:rPr>
                                  <m:t>−1/</m:t>
                                </m:r>
                                <m:r>
                                  <a:rPr lang="en-US" sz="2400" b="0" i="1" smtClean="0">
                                    <a:latin typeface="Cambria Math" panose="02040503050406030204" pitchFamily="18" charset="0"/>
                                  </a:rPr>
                                  <m:t>𝑛</m:t>
                                </m:r>
                              </m:e>
                              <m:e>
                                <m:r>
                                  <a:rPr lang="en-US" sz="2400" i="1">
                                    <a:latin typeface="Cambria Math" panose="02040503050406030204" pitchFamily="18" charset="0"/>
                                  </a:rPr>
                                  <m:t>−1/</m:t>
                                </m:r>
                                <m:r>
                                  <a:rPr lang="en-US" sz="2400" i="1">
                                    <a:latin typeface="Cambria Math" panose="02040503050406030204" pitchFamily="18" charset="0"/>
                                  </a:rPr>
                                  <m:t>𝑛</m:t>
                                </m:r>
                              </m:e>
                            </m:mr>
                            <m:mr>
                              <m:e>
                                <m:r>
                                  <a:rPr lang="en-US" sz="2400" i="1" smtClean="0">
                                    <a:latin typeface="Cambria Math" panose="02040503050406030204" pitchFamily="18" charset="0"/>
                                  </a:rPr>
                                  <m:t>⋮</m:t>
                                </m:r>
                              </m:e>
                              <m:e>
                                <m:r>
                                  <a:rPr lang="en-US" sz="2400" i="1">
                                    <a:latin typeface="Cambria Math" panose="02040503050406030204" pitchFamily="18" charset="0"/>
                                  </a:rPr>
                                  <m:t>−1/</m:t>
                                </m:r>
                                <m:r>
                                  <a:rPr lang="en-US" sz="2400" i="1">
                                    <a:latin typeface="Cambria Math" panose="02040503050406030204" pitchFamily="18" charset="0"/>
                                  </a:rPr>
                                  <m:t>𝑛</m:t>
                                </m:r>
                              </m:e>
                              <m:e>
                                <m:r>
                                  <a:rPr lang="en-US" sz="2400" i="1" smtClean="0">
                                    <a:latin typeface="Cambria Math" panose="02040503050406030204" pitchFamily="18" charset="0"/>
                                  </a:rPr>
                                  <m:t>⋱</m:t>
                                </m:r>
                              </m:e>
                              <m:e>
                                <m:r>
                                  <a:rPr lang="en-US" sz="2400" i="1" smtClean="0">
                                    <a:latin typeface="Cambria Math" panose="02040503050406030204" pitchFamily="18" charset="0"/>
                                  </a:rPr>
                                  <m:t>⋮</m:t>
                                </m:r>
                              </m:e>
                            </m:mr>
                            <m:mr>
                              <m:e>
                                <m:r>
                                  <a:rPr lang="en-US" sz="2400" b="0" i="1" smtClean="0">
                                    <a:latin typeface="Cambria Math" panose="02040503050406030204" pitchFamily="18" charset="0"/>
                                  </a:rPr>
                                  <m:t>0</m:t>
                                </m:r>
                              </m:e>
                              <m:e>
                                <m:r>
                                  <a:rPr lang="en-US" sz="2400" i="1">
                                    <a:latin typeface="Cambria Math" panose="02040503050406030204" pitchFamily="18" charset="0"/>
                                  </a:rPr>
                                  <m:t>−1/</m:t>
                                </m:r>
                                <m:r>
                                  <a:rPr lang="en-US" sz="2400" i="1">
                                    <a:latin typeface="Cambria Math" panose="02040503050406030204" pitchFamily="18" charset="0"/>
                                  </a:rPr>
                                  <m:t>𝑛</m:t>
                                </m:r>
                              </m:e>
                              <m:e>
                                <m:r>
                                  <a:rPr lang="en-US" sz="2400" i="1" smtClean="0">
                                    <a:latin typeface="Cambria Math" panose="02040503050406030204" pitchFamily="18" charset="0"/>
                                  </a:rPr>
                                  <m:t>⋯</m:t>
                                </m:r>
                              </m:e>
                              <m:e>
                                <m:f>
                                  <m:fPr>
                                    <m:ctrlPr>
                                      <a:rPr lang="en-US" sz="2400" i="1">
                                        <a:latin typeface="Cambria Math" panose="02040503050406030204" pitchFamily="18" charset="0"/>
                                      </a:rPr>
                                    </m:ctrlPr>
                                  </m:fPr>
                                  <m:num>
                                    <m:r>
                                      <a:rPr lang="en-US" sz="2400" i="1">
                                        <a:latin typeface="Cambria Math" panose="02040503050406030204" pitchFamily="18" charset="0"/>
                                      </a:rPr>
                                      <m:t>𝑛</m:t>
                                    </m:r>
                                    <m:r>
                                      <a:rPr lang="en-US" sz="2400" i="1">
                                        <a:latin typeface="Cambria Math" panose="02040503050406030204" pitchFamily="18" charset="0"/>
                                      </a:rPr>
                                      <m:t>−1</m:t>
                                    </m:r>
                                  </m:num>
                                  <m:den>
                                    <m:r>
                                      <a:rPr lang="en-US" sz="2400" i="1">
                                        <a:latin typeface="Cambria Math" panose="02040503050406030204" pitchFamily="18" charset="0"/>
                                      </a:rPr>
                                      <m:t>𝑛</m:t>
                                    </m:r>
                                  </m:den>
                                </m:f>
                              </m:e>
                            </m:mr>
                          </m:m>
                        </m:e>
                      </m:d>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1017"/>
                </a:stretch>
              </a:blipFill>
            </p:spPr>
            <p:txBody>
              <a:bodyPr/>
              <a:lstStyle/>
              <a:p>
                <a:r>
                  <a:rPr lang="en-US">
                    <a:noFill/>
                  </a:rPr>
                  <a:t> </a:t>
                </a:r>
              </a:p>
            </p:txBody>
          </p:sp>
        </mc:Fallback>
      </mc:AlternateContent>
    </p:spTree>
    <p:extLst>
      <p:ext uri="{BB962C8B-B14F-4D97-AF65-F5344CB8AC3E}">
        <p14:creationId xmlns:p14="http://schemas.microsoft.com/office/powerpoint/2010/main" val="2970070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Polynomial terms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smtClean="0"/>
                  <a:t>Now consider a model of the form</a:t>
                </a:r>
              </a:p>
              <a:p>
                <a:pPr lvl="1"/>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𝑥</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12</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2</m:t>
                        </m:r>
                      </m:sup>
                    </m:sSup>
                  </m:oMath>
                </a14:m>
                <a:endParaRPr lang="en-US" sz="2400" b="0" dirty="0" smtClean="0"/>
              </a:p>
              <a:p>
                <a:r>
                  <a:rPr lang="en-US" sz="2800" dirty="0"/>
                  <a:t>Which we will rewrite as</a:t>
                </a:r>
              </a:p>
              <a:p>
                <a:pPr lvl="1"/>
                <a14:m>
                  <m:oMath xmlns:m="http://schemas.openxmlformats.org/officeDocument/2006/math">
                    <m:r>
                      <a:rPr lang="en-US" sz="2400" i="1">
                        <a:latin typeface="Cambria Math" panose="02040503050406030204" pitchFamily="18" charset="0"/>
                      </a:rPr>
                      <m:t>𝑦</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1</m:t>
                        </m:r>
                      </m:sub>
                    </m:sSub>
                    <m:r>
                      <a:rPr lang="en-US" sz="2400" i="1">
                        <a:latin typeface="Cambria Math" panose="02040503050406030204" pitchFamily="18" charset="0"/>
                      </a:rPr>
                      <m:t>𝑥</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12</m:t>
                        </m:r>
                      </m:sub>
                    </m:sSub>
                    <m:r>
                      <a:rPr lang="en-US" sz="2400" i="1">
                        <a:latin typeface="Cambria Math" panose="02040503050406030204" pitchFamily="18" charset="0"/>
                      </a:rPr>
                      <m:t>𝑥𝑥</m:t>
                    </m:r>
                  </m:oMath>
                </a14:m>
                <a:endParaRPr lang="en-US" sz="2400" i="1" dirty="0">
                  <a:latin typeface="Cambria Math" panose="02040503050406030204" pitchFamily="18" charset="0"/>
                </a:endParaRPr>
              </a:p>
              <a:p>
                <a:pPr lvl="1"/>
                <a:endParaRPr lang="en-US" dirty="0" smtClean="0"/>
              </a:p>
              <a:p>
                <a:r>
                  <a:rPr lang="en-US" sz="2800" dirty="0"/>
                  <a:t>In Stata we could specify such a model as</a:t>
                </a:r>
              </a:p>
              <a:p>
                <a:pPr lvl="1"/>
                <a:r>
                  <a:rPr lang="en-US" sz="2000" b="1" dirty="0">
                    <a:latin typeface="Courier New" panose="02070309020205020404" pitchFamily="49" charset="0"/>
                    <a:cs typeface="Courier New" panose="02070309020205020404" pitchFamily="49" charset="0"/>
                  </a:rPr>
                  <a:t>r</a:t>
                </a:r>
                <a:r>
                  <a:rPr lang="en-US" sz="2000" b="1" dirty="0" smtClean="0">
                    <a:latin typeface="Courier New" panose="02070309020205020404" pitchFamily="49" charset="0"/>
                    <a:cs typeface="Courier New" panose="02070309020205020404" pitchFamily="49" charset="0"/>
                  </a:rPr>
                  <a:t>egress y </a:t>
                </a:r>
                <a:r>
                  <a:rPr lang="en-US" sz="2000" b="1" dirty="0" err="1" smtClean="0">
                    <a:latin typeface="Courier New" panose="02070309020205020404" pitchFamily="49" charset="0"/>
                    <a:cs typeface="Courier New" panose="02070309020205020404" pitchFamily="49" charset="0"/>
                  </a:rPr>
                  <a:t>c.x</a:t>
                </a:r>
                <a:r>
                  <a:rPr lang="en-US" sz="2000" b="1" dirty="0" smtClean="0">
                    <a:latin typeface="Courier New" panose="02070309020205020404" pitchFamily="49" charset="0"/>
                    <a:cs typeface="Courier New" panose="02070309020205020404" pitchFamily="49" charset="0"/>
                  </a:rPr>
                  <a:t>##</a:t>
                </a:r>
                <a:r>
                  <a:rPr lang="en-US" sz="2000" b="1" dirty="0" err="1" smtClean="0">
                    <a:latin typeface="Courier New" panose="02070309020205020404" pitchFamily="49" charset="0"/>
                    <a:cs typeface="Courier New" panose="02070309020205020404" pitchFamily="49" charset="0"/>
                  </a:rPr>
                  <a:t>c.x</a:t>
                </a:r>
                <a:endParaRPr lang="en-US" sz="2000" b="1" dirty="0">
                  <a:latin typeface="Courier New" panose="02070309020205020404" pitchFamily="49" charset="0"/>
                  <a:cs typeface="Courier New" panose="02070309020205020404" pitchFamily="49"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1398"/>
                </a:stretch>
              </a:blipFill>
            </p:spPr>
            <p:txBody>
              <a:bodyPr/>
              <a:lstStyle/>
              <a:p>
                <a:r>
                  <a:rPr lang="en-US">
                    <a:noFill/>
                  </a:rPr>
                  <a:t> </a:t>
                </a:r>
              </a:p>
            </p:txBody>
          </p:sp>
        </mc:Fallback>
      </mc:AlternateContent>
    </p:spTree>
    <p:extLst>
      <p:ext uri="{BB962C8B-B14F-4D97-AF65-F5344CB8AC3E}">
        <p14:creationId xmlns:p14="http://schemas.microsoft.com/office/powerpoint/2010/main" val="1034794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Polynomial Terms</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smtClean="0"/>
                  <a:t>Here we’ll need to collect terms</a:t>
                </a:r>
              </a:p>
              <a:p>
                <a:pPr marL="403225" lvl="1" indent="0">
                  <a:buNone/>
                </a:pPr>
                <a:r>
                  <a:rPr lang="en-US" sz="2000" dirty="0" smtClean="0"/>
                  <a:t>If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1</m:t>
                                  </m:r>
                                </m:sub>
                              </m:sSub>
                            </m:e>
                          </m:mr>
                          <m:mr>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oMath>
                </a14:m>
                <a:r>
                  <a:rPr lang="en-US" sz="2000" dirty="0" smtClean="0"/>
                  <a:t> then</a:t>
                </a:r>
              </a:p>
              <a:p>
                <a:pPr marL="403225" lvl="1"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m>
                            <m:mPr>
                              <m:mcs>
                                <m:mc>
                                  <m:mcPr>
                                    <m:count m:val="4"/>
                                    <m:mcJc m:val="center"/>
                                  </m:mcPr>
                                </m:mc>
                              </m:mcs>
                              <m:ctrlPr>
                                <a:rPr lang="en-US" sz="2000" b="0" i="1" smtClean="0">
                                  <a:latin typeface="Cambria Math" panose="02040503050406030204" pitchFamily="18" charset="0"/>
                                  <a:ea typeface="Cambria Math" panose="02040503050406030204" pitchFamily="18" charset="0"/>
                                </a:rPr>
                              </m:ctrlPr>
                            </m:mPr>
                            <m:mr>
                              <m:e>
                                <m:r>
                                  <m:rPr>
                                    <m:brk m:alnAt="7"/>
                                  </m:rPr>
                                  <a:rPr lang="en-US" sz="2000" b="0" i="1" smtClean="0">
                                    <a:latin typeface="Cambria Math" panose="02040503050406030204" pitchFamily="18" charset="0"/>
                                    <a:ea typeface="Cambria Math" panose="02040503050406030204" pitchFamily="18" charset="0"/>
                                  </a:rPr>
                                  <m:t>1</m:t>
                                </m:r>
                              </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1</m:t>
                                    </m:r>
                                  </m:sub>
                                </m:sSub>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1</m:t>
                                    </m:r>
                                  </m:sub>
                                </m:sSub>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1</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1</m:t>
                                    </m:r>
                                  </m:sub>
                                </m:sSub>
                              </m:e>
                            </m:mr>
                            <m:mr>
                              <m:e>
                                <m:r>
                                  <a:rPr lang="en-US" sz="2000" b="0" i="1" smtClean="0">
                                    <a:latin typeface="Cambria Math" panose="02040503050406030204" pitchFamily="18" charset="0"/>
                                    <a:ea typeface="Cambria Math" panose="02040503050406030204" pitchFamily="18" charset="0"/>
                                  </a:rPr>
                                  <m:t>0</m:t>
                                </m:r>
                              </m:e>
                              <m:e>
                                <m:r>
                                  <a:rPr lang="en-US" sz="2000" b="0" i="1" smtClean="0">
                                    <a:latin typeface="Cambria Math" panose="02040503050406030204" pitchFamily="18" charset="0"/>
                                    <a:ea typeface="Cambria Math" panose="02040503050406030204" pitchFamily="18" charset="0"/>
                                  </a:rPr>
                                  <m:t>1</m:t>
                                </m:r>
                              </m:e>
                              <m:e>
                                <m:r>
                                  <a:rPr lang="en-US" sz="2000" b="0" i="1" smtClean="0">
                                    <a:latin typeface="Cambria Math" panose="02040503050406030204" pitchFamily="18" charset="0"/>
                                    <a:ea typeface="Cambria Math" panose="02040503050406030204" pitchFamily="18" charset="0"/>
                                  </a:rPr>
                                  <m:t>0</m:t>
                                </m:r>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1</m:t>
                                    </m:r>
                                  </m:sub>
                                </m:sSub>
                              </m:e>
                            </m:mr>
                            <m:mr>
                              <m:e>
                                <m:r>
                                  <a:rPr lang="en-US" sz="2000" b="0" i="1" smtClean="0">
                                    <a:latin typeface="Cambria Math" panose="02040503050406030204" pitchFamily="18" charset="0"/>
                                    <a:ea typeface="Cambria Math" panose="02040503050406030204" pitchFamily="18" charset="0"/>
                                  </a:rPr>
                                  <m:t>0</m:t>
                                </m:r>
                              </m:e>
                              <m:e>
                                <m:r>
                                  <a:rPr lang="en-US" sz="2000" b="0" i="1" smtClean="0">
                                    <a:latin typeface="Cambria Math" panose="02040503050406030204" pitchFamily="18" charset="0"/>
                                    <a:ea typeface="Cambria Math" panose="02040503050406030204" pitchFamily="18" charset="0"/>
                                  </a:rPr>
                                  <m:t>0</m:t>
                                </m:r>
                              </m:e>
                              <m:e>
                                <m:r>
                                  <a:rPr lang="en-US" sz="2000" b="0" i="1" smtClean="0">
                                    <a:latin typeface="Cambria Math" panose="02040503050406030204" pitchFamily="18" charset="0"/>
                                    <a:ea typeface="Cambria Math" panose="02040503050406030204" pitchFamily="18" charset="0"/>
                                  </a:rPr>
                                  <m:t>1</m:t>
                                </m:r>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1</m:t>
                                    </m:r>
                                  </m:sub>
                                </m:sSub>
                              </m:e>
                            </m:mr>
                            <m:mr>
                              <m:e>
                                <m:r>
                                  <a:rPr lang="en-US" sz="2000" b="0" i="1" smtClean="0">
                                    <a:latin typeface="Cambria Math" panose="02040503050406030204" pitchFamily="18" charset="0"/>
                                    <a:ea typeface="Cambria Math" panose="02040503050406030204" pitchFamily="18" charset="0"/>
                                  </a:rPr>
                                  <m:t>0</m:t>
                                </m:r>
                              </m:e>
                              <m:e>
                                <m:r>
                                  <a:rPr lang="en-US" sz="2000" b="0" i="1" smtClean="0">
                                    <a:latin typeface="Cambria Math" panose="02040503050406030204" pitchFamily="18" charset="0"/>
                                    <a:ea typeface="Cambria Math" panose="02040503050406030204" pitchFamily="18" charset="0"/>
                                  </a:rPr>
                                  <m:t>0</m:t>
                                </m:r>
                              </m:e>
                              <m:e>
                                <m:r>
                                  <a:rPr lang="en-US" sz="2000" b="0" i="1" smtClean="0">
                                    <a:latin typeface="Cambria Math" panose="02040503050406030204" pitchFamily="18" charset="0"/>
                                    <a:ea typeface="Cambria Math" panose="02040503050406030204" pitchFamily="18" charset="0"/>
                                  </a:rPr>
                                  <m:t>0</m:t>
                                </m:r>
                              </m:e>
                              <m:e>
                                <m:r>
                                  <a:rPr lang="en-US" sz="2000" b="0" i="1" smtClean="0">
                                    <a:latin typeface="Cambria Math" panose="02040503050406030204" pitchFamily="18" charset="0"/>
                                    <a:ea typeface="Cambria Math" panose="02040503050406030204" pitchFamily="18" charset="0"/>
                                  </a:rPr>
                                  <m:t>1</m:t>
                                </m:r>
                              </m:e>
                            </m:mr>
                          </m:m>
                        </m:e>
                      </m:d>
                    </m:oMath>
                  </m:oMathPara>
                </a14:m>
                <a:endParaRPr lang="en-US" sz="2000" dirty="0" smtClean="0"/>
              </a:p>
              <a:p>
                <a:r>
                  <a:rPr lang="en-US" sz="2400" dirty="0" smtClean="0"/>
                  <a:t>However, this is a matrix that starts with two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oMath>
                </a14:m>
                <a:r>
                  <a:rPr lang="en-US" sz="2400" dirty="0" smtClean="0"/>
                  <a:t>and returns two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up>
                        <m:r>
                          <m:rPr>
                            <m:sty m:val="p"/>
                          </m:rPr>
                          <a:rPr lang="en-US" sz="2400" b="0" i="0" smtClean="0">
                            <a:latin typeface="Cambria Math" panose="02040503050406030204" pitchFamily="18" charset="0"/>
                          </a:rPr>
                          <m:t>Δ</m:t>
                        </m:r>
                      </m:sup>
                    </m:sSubSup>
                  </m:oMath>
                </a14:m>
                <a:r>
                  <a:rPr lang="en-US" sz="2400" dirty="0" smtClean="0"/>
                  <a:t>.</a:t>
                </a:r>
              </a:p>
              <a:p>
                <a:pPr marL="403225" lvl="1" indent="0">
                  <a:buNone/>
                </a:pPr>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ea typeface="Cambria Math" panose="02040503050406030204" pitchFamily="18" charset="0"/>
                                </a:rPr>
                              </m:ctrlPr>
                            </m:mPr>
                            <m:mr>
                              <m:e>
                                <m:eqArr>
                                  <m:eqArrPr>
                                    <m:ctrlPr>
                                      <a:rPr lang="en-US" sz="2000" b="0" i="1" smtClean="0">
                                        <a:latin typeface="Cambria Math" panose="02040503050406030204" pitchFamily="18" charset="0"/>
                                        <a:ea typeface="Cambria Math" panose="02040503050406030204" pitchFamily="18" charset="0"/>
                                      </a:rPr>
                                    </m:ctrlPr>
                                  </m:eqArrPr>
                                  <m:e>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ea typeface="Cambria Math" panose="02040503050406030204" pitchFamily="18" charset="0"/>
                                          </a:rPr>
                                          <m:t>0</m:t>
                                        </m:r>
                                      </m:sub>
                                      <m:sup>
                                        <m:r>
                                          <m:rPr>
                                            <m:sty m:val="p"/>
                                          </m:rPr>
                                          <a:rPr lang="en-US" sz="2000" b="0" i="0" smtClean="0">
                                            <a:latin typeface="Cambria Math" panose="02040503050406030204" pitchFamily="18" charset="0"/>
                                            <a:ea typeface="Cambria Math" panose="02040503050406030204" pitchFamily="18" charset="0"/>
                                          </a:rPr>
                                          <m:t>Δ</m:t>
                                        </m:r>
                                      </m:sup>
                                    </m:sSubSup>
                                  </m:e>
                                  <m:e>
                                    <m:sSubSup>
                                      <m:sSubSupPr>
                                        <m:ctrlPr>
                                          <a:rPr lang="en-US" sz="2000" b="0" i="1" smtClean="0">
                                            <a:solidFill>
                                              <a:srgbClr val="FF0000"/>
                                            </a:solidFill>
                                            <a:latin typeface="Cambria Math" panose="02040503050406030204" pitchFamily="18" charset="0"/>
                                            <a:ea typeface="Cambria Math" panose="02040503050406030204" pitchFamily="18" charset="0"/>
                                          </a:rPr>
                                        </m:ctrlPr>
                                      </m:sSubSupPr>
                                      <m:e>
                                        <m:r>
                                          <a:rPr lang="en-US" sz="2000" b="0" i="1" smtClean="0">
                                            <a:solidFill>
                                              <a:srgbClr val="FF0000"/>
                                            </a:solidFill>
                                            <a:latin typeface="Cambria Math" panose="02040503050406030204" pitchFamily="18" charset="0"/>
                                            <a:ea typeface="Cambria Math" panose="02040503050406030204" pitchFamily="18" charset="0"/>
                                          </a:rPr>
                                          <m:t>𝛽</m:t>
                                        </m:r>
                                      </m:e>
                                      <m:sub>
                                        <m:r>
                                          <a:rPr lang="en-US" sz="2000" b="0" i="1" smtClean="0">
                                            <a:solidFill>
                                              <a:srgbClr val="FF0000"/>
                                            </a:solidFill>
                                            <a:latin typeface="Cambria Math" panose="02040503050406030204" pitchFamily="18" charset="0"/>
                                            <a:ea typeface="Cambria Math" panose="02040503050406030204" pitchFamily="18" charset="0"/>
                                          </a:rPr>
                                          <m:t>1</m:t>
                                        </m:r>
                                      </m:sub>
                                      <m:sup>
                                        <m:r>
                                          <m:rPr>
                                            <m:sty m:val="p"/>
                                          </m:rPr>
                                          <a:rPr lang="en-US" sz="2000" b="0" i="0" smtClean="0">
                                            <a:solidFill>
                                              <a:srgbClr val="FF0000"/>
                                            </a:solidFill>
                                            <a:latin typeface="Cambria Math" panose="02040503050406030204" pitchFamily="18" charset="0"/>
                                            <a:ea typeface="Cambria Math" panose="02040503050406030204" pitchFamily="18" charset="0"/>
                                          </a:rPr>
                                          <m:t>Δ</m:t>
                                        </m:r>
                                      </m:sup>
                                    </m:sSubSup>
                                  </m:e>
                                </m:eqArr>
                              </m:e>
                            </m:mr>
                            <m:mr>
                              <m:e>
                                <m:sSubSup>
                                  <m:sSubSupPr>
                                    <m:ctrlPr>
                                      <a:rPr lang="en-US" sz="2000" i="1" smtClean="0">
                                        <a:solidFill>
                                          <a:srgbClr val="FF0000"/>
                                        </a:solidFill>
                                        <a:latin typeface="Cambria Math" panose="02040503050406030204" pitchFamily="18" charset="0"/>
                                        <a:ea typeface="Cambria Math" panose="02040503050406030204" pitchFamily="18" charset="0"/>
                                      </a:rPr>
                                    </m:ctrlPr>
                                  </m:sSubSupPr>
                                  <m:e>
                                    <m:r>
                                      <a:rPr lang="en-US" sz="2000" i="1">
                                        <a:solidFill>
                                          <a:srgbClr val="FF0000"/>
                                        </a:solidFill>
                                        <a:latin typeface="Cambria Math" panose="02040503050406030204" pitchFamily="18" charset="0"/>
                                        <a:ea typeface="Cambria Math" panose="02040503050406030204" pitchFamily="18" charset="0"/>
                                      </a:rPr>
                                      <m:t>𝛽</m:t>
                                    </m:r>
                                  </m:e>
                                  <m:sub>
                                    <m:r>
                                      <a:rPr lang="en-US" sz="2000" i="1">
                                        <a:solidFill>
                                          <a:srgbClr val="FF0000"/>
                                        </a:solidFill>
                                        <a:latin typeface="Cambria Math" panose="02040503050406030204" pitchFamily="18" charset="0"/>
                                        <a:ea typeface="Cambria Math" panose="02040503050406030204" pitchFamily="18" charset="0"/>
                                      </a:rPr>
                                      <m:t>1</m:t>
                                    </m:r>
                                  </m:sub>
                                  <m:sup>
                                    <m:r>
                                      <m:rPr>
                                        <m:sty m:val="p"/>
                                      </m:rPr>
                                      <a:rPr lang="en-US" sz="2000">
                                        <a:solidFill>
                                          <a:srgbClr val="FF0000"/>
                                        </a:solidFill>
                                        <a:latin typeface="Cambria Math" panose="02040503050406030204" pitchFamily="18" charset="0"/>
                                        <a:ea typeface="Cambria Math" panose="02040503050406030204" pitchFamily="18" charset="0"/>
                                      </a:rPr>
                                      <m:t>Δ</m:t>
                                    </m:r>
                                  </m:sup>
                                </m:sSubSup>
                              </m:e>
                            </m:mr>
                            <m:mr>
                              <m:e>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ea typeface="Cambria Math" panose="02040503050406030204" pitchFamily="18" charset="0"/>
                                      </a:rPr>
                                      <m:t>12</m:t>
                                    </m:r>
                                  </m:sub>
                                  <m:sup>
                                    <m:r>
                                      <m:rPr>
                                        <m:sty m:val="p"/>
                                      </m:rPr>
                                      <a:rPr lang="en-US" sz="2000" b="0" i="0" smtClean="0">
                                        <a:latin typeface="Cambria Math" panose="02040503050406030204" pitchFamily="18" charset="0"/>
                                        <a:ea typeface="Cambria Math" panose="02040503050406030204" pitchFamily="18" charset="0"/>
                                      </a:rPr>
                                      <m:t>Δ</m:t>
                                    </m:r>
                                  </m:sup>
                                </m:sSubSup>
                              </m:e>
                            </m:mr>
                          </m:m>
                        </m:e>
                      </m:d>
                      <m:r>
                        <a:rPr lang="en-US" sz="2000" b="0" i="1" smtClean="0">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m>
                            <m:mPr>
                              <m:mcs>
                                <m:mc>
                                  <m:mcPr>
                                    <m:count m:val="4"/>
                                    <m:mcJc m:val="center"/>
                                  </m:mcPr>
                                </m:mc>
                              </m:mcs>
                              <m:ctrlPr>
                                <a:rPr lang="en-US" sz="2000" i="1">
                                  <a:latin typeface="Cambria Math" panose="02040503050406030204" pitchFamily="18" charset="0"/>
                                  <a:ea typeface="Cambria Math" panose="02040503050406030204" pitchFamily="18" charset="0"/>
                                </a:rPr>
                              </m:ctrlPr>
                            </m:mPr>
                            <m:mr>
                              <m:e>
                                <m:r>
                                  <m:rPr>
                                    <m:brk m:alnAt="7"/>
                                  </m:rPr>
                                  <a:rPr lang="en-US" sz="2000" i="1">
                                    <a:latin typeface="Cambria Math" panose="02040503050406030204" pitchFamily="18" charset="0"/>
                                    <a:ea typeface="Cambria Math" panose="02040503050406030204" pitchFamily="18" charset="0"/>
                                  </a:rPr>
                                  <m:t>1</m:t>
                                </m:r>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1</m:t>
                                    </m:r>
                                  </m:sub>
                                </m:sSub>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1</m:t>
                                    </m:r>
                                  </m:sub>
                                </m:sSub>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1</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1</m:t>
                                    </m:r>
                                  </m:sub>
                                </m:sSub>
                              </m:e>
                            </m:mr>
                            <m:mr>
                              <m:e>
                                <m:r>
                                  <a:rPr lang="en-US" sz="2000" i="1">
                                    <a:latin typeface="Cambria Math" panose="02040503050406030204" pitchFamily="18" charset="0"/>
                                    <a:ea typeface="Cambria Math" panose="02040503050406030204" pitchFamily="18" charset="0"/>
                                  </a:rPr>
                                  <m:t>0</m:t>
                                </m:r>
                              </m:e>
                              <m:e>
                                <m:r>
                                  <a:rPr lang="en-US" sz="2000" i="1">
                                    <a:latin typeface="Cambria Math" panose="02040503050406030204" pitchFamily="18" charset="0"/>
                                    <a:ea typeface="Cambria Math" panose="02040503050406030204" pitchFamily="18" charset="0"/>
                                  </a:rPr>
                                  <m:t>1</m:t>
                                </m:r>
                              </m:e>
                              <m:e>
                                <m:r>
                                  <a:rPr lang="en-US" sz="2000" i="1">
                                    <a:latin typeface="Cambria Math" panose="02040503050406030204" pitchFamily="18" charset="0"/>
                                    <a:ea typeface="Cambria Math" panose="02040503050406030204" pitchFamily="18" charset="0"/>
                                  </a:rPr>
                                  <m:t>0</m:t>
                                </m:r>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1</m:t>
                                    </m:r>
                                  </m:sub>
                                </m:sSub>
                              </m:e>
                            </m:mr>
                            <m:mr>
                              <m:e>
                                <m:r>
                                  <a:rPr lang="en-US" sz="2000" i="1">
                                    <a:latin typeface="Cambria Math" panose="02040503050406030204" pitchFamily="18" charset="0"/>
                                    <a:ea typeface="Cambria Math" panose="02040503050406030204" pitchFamily="18" charset="0"/>
                                  </a:rPr>
                                  <m:t>0</m:t>
                                </m:r>
                              </m:e>
                              <m:e>
                                <m:r>
                                  <a:rPr lang="en-US" sz="2000" i="1">
                                    <a:latin typeface="Cambria Math" panose="02040503050406030204" pitchFamily="18" charset="0"/>
                                    <a:ea typeface="Cambria Math" panose="02040503050406030204" pitchFamily="18" charset="0"/>
                                  </a:rPr>
                                  <m:t>0</m:t>
                                </m:r>
                              </m:e>
                              <m:e>
                                <m:r>
                                  <a:rPr lang="en-US" sz="2000" i="1">
                                    <a:latin typeface="Cambria Math" panose="02040503050406030204" pitchFamily="18" charset="0"/>
                                    <a:ea typeface="Cambria Math" panose="02040503050406030204" pitchFamily="18" charset="0"/>
                                  </a:rPr>
                                  <m:t>1</m:t>
                                </m:r>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1</m:t>
                                    </m:r>
                                  </m:sub>
                                </m:sSub>
                              </m:e>
                            </m:mr>
                            <m:mr>
                              <m:e>
                                <m:r>
                                  <a:rPr lang="en-US" sz="2000" i="1">
                                    <a:latin typeface="Cambria Math" panose="02040503050406030204" pitchFamily="18" charset="0"/>
                                    <a:ea typeface="Cambria Math" panose="02040503050406030204" pitchFamily="18" charset="0"/>
                                  </a:rPr>
                                  <m:t>0</m:t>
                                </m:r>
                              </m:e>
                              <m:e>
                                <m:r>
                                  <a:rPr lang="en-US" sz="2000" i="1">
                                    <a:latin typeface="Cambria Math" panose="02040503050406030204" pitchFamily="18" charset="0"/>
                                    <a:ea typeface="Cambria Math" panose="02040503050406030204" pitchFamily="18" charset="0"/>
                                  </a:rPr>
                                  <m:t>0</m:t>
                                </m:r>
                              </m:e>
                              <m:e>
                                <m:r>
                                  <a:rPr lang="en-US" sz="2000" i="1">
                                    <a:latin typeface="Cambria Math" panose="02040503050406030204" pitchFamily="18" charset="0"/>
                                    <a:ea typeface="Cambria Math" panose="02040503050406030204" pitchFamily="18" charset="0"/>
                                  </a:rPr>
                                  <m:t>0</m:t>
                                </m:r>
                              </m:e>
                              <m:e>
                                <m:r>
                                  <a:rPr lang="en-US" sz="2000" i="1">
                                    <a:latin typeface="Cambria Math" panose="02040503050406030204" pitchFamily="18" charset="0"/>
                                    <a:ea typeface="Cambria Math" panose="02040503050406030204" pitchFamily="18" charset="0"/>
                                  </a:rPr>
                                  <m:t>1</m:t>
                                </m:r>
                              </m:e>
                            </m:mr>
                          </m:m>
                        </m:e>
                      </m:d>
                      <m:d>
                        <m:dPr>
                          <m:begChr m:val="["/>
                          <m:endChr m:val="]"/>
                          <m:ctrlPr>
                            <a:rPr lang="en-US" sz="20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ea typeface="Cambria Math" panose="02040503050406030204" pitchFamily="18" charset="0"/>
                                </a:rPr>
                              </m:ctrlPr>
                            </m:mPr>
                            <m:mr>
                              <m:e>
                                <m:eqArr>
                                  <m:eqArrPr>
                                    <m:ctrlPr>
                                      <a:rPr lang="en-US" sz="2000" b="0" i="1" smtClean="0">
                                        <a:latin typeface="Cambria Math" panose="02040503050406030204" pitchFamily="18" charset="0"/>
                                        <a:ea typeface="Cambria Math" panose="02040503050406030204" pitchFamily="18" charset="0"/>
                                      </a:rPr>
                                    </m:ctrlPr>
                                  </m:eqArr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ea typeface="Cambria Math" panose="02040503050406030204" pitchFamily="18" charset="0"/>
                                          </a:rPr>
                                          <m:t>0</m:t>
                                        </m:r>
                                      </m:sub>
                                    </m:sSub>
                                  </m:e>
                                  <m:e>
                                    <m:sSub>
                                      <m:sSubPr>
                                        <m:ctrlPr>
                                          <a:rPr lang="en-US" sz="2000" b="0" i="1" smtClean="0">
                                            <a:solidFill>
                                              <a:srgbClr val="FF0000"/>
                                            </a:solidFill>
                                            <a:latin typeface="Cambria Math" panose="02040503050406030204" pitchFamily="18" charset="0"/>
                                            <a:ea typeface="Cambria Math" panose="02040503050406030204" pitchFamily="18" charset="0"/>
                                          </a:rPr>
                                        </m:ctrlPr>
                                      </m:sSubPr>
                                      <m:e>
                                        <m:r>
                                          <a:rPr lang="en-US" sz="2000" b="0" i="1" smtClean="0">
                                            <a:solidFill>
                                              <a:srgbClr val="FF0000"/>
                                            </a:solidFill>
                                            <a:latin typeface="Cambria Math" panose="02040503050406030204" pitchFamily="18" charset="0"/>
                                            <a:ea typeface="Cambria Math" panose="02040503050406030204" pitchFamily="18" charset="0"/>
                                          </a:rPr>
                                          <m:t>𝛽</m:t>
                                        </m:r>
                                      </m:e>
                                      <m:sub>
                                        <m:r>
                                          <a:rPr lang="en-US" sz="2000" b="0" i="1" smtClean="0">
                                            <a:solidFill>
                                              <a:srgbClr val="FF0000"/>
                                            </a:solidFill>
                                            <a:latin typeface="Cambria Math" panose="02040503050406030204" pitchFamily="18" charset="0"/>
                                            <a:ea typeface="Cambria Math" panose="02040503050406030204" pitchFamily="18" charset="0"/>
                                          </a:rPr>
                                          <m:t>1</m:t>
                                        </m:r>
                                      </m:sub>
                                    </m:sSub>
                                  </m:e>
                                </m:eqArr>
                              </m:e>
                            </m:mr>
                            <m:mr>
                              <m:e>
                                <m:sSub>
                                  <m:sSubPr>
                                    <m:ctrlPr>
                                      <a:rPr lang="en-US" sz="2000" b="0" i="1" smtClean="0">
                                        <a:solidFill>
                                          <a:srgbClr val="FF0000"/>
                                        </a:solidFill>
                                        <a:latin typeface="Cambria Math" panose="02040503050406030204" pitchFamily="18" charset="0"/>
                                        <a:ea typeface="Cambria Math" panose="02040503050406030204" pitchFamily="18" charset="0"/>
                                      </a:rPr>
                                    </m:ctrlPr>
                                  </m:sSubPr>
                                  <m:e>
                                    <m:r>
                                      <a:rPr lang="en-US" sz="2000" b="0" i="1" smtClean="0">
                                        <a:solidFill>
                                          <a:srgbClr val="FF0000"/>
                                        </a:solidFill>
                                        <a:latin typeface="Cambria Math" panose="02040503050406030204" pitchFamily="18" charset="0"/>
                                        <a:ea typeface="Cambria Math" panose="02040503050406030204" pitchFamily="18" charset="0"/>
                                      </a:rPr>
                                      <m:t>𝛽</m:t>
                                    </m:r>
                                  </m:e>
                                  <m:sub>
                                    <m:r>
                                      <a:rPr lang="en-US" sz="2000" b="0" i="1" smtClean="0">
                                        <a:solidFill>
                                          <a:srgbClr val="FF0000"/>
                                        </a:solidFill>
                                        <a:latin typeface="Cambria Math" panose="02040503050406030204" pitchFamily="18" charset="0"/>
                                        <a:ea typeface="Cambria Math" panose="02040503050406030204" pitchFamily="18" charset="0"/>
                                      </a:rPr>
                                      <m:t>1</m:t>
                                    </m:r>
                                  </m:sub>
                                </m:sSub>
                              </m:e>
                            </m:mr>
                            <m:m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ea typeface="Cambria Math" panose="02040503050406030204" pitchFamily="18" charset="0"/>
                                      </a:rPr>
                                      <m:t>12</m:t>
                                    </m:r>
                                  </m:sub>
                                </m:sSub>
                              </m:e>
                            </m:mr>
                          </m:m>
                        </m:e>
                      </m:d>
                    </m:oMath>
                  </m:oMathPara>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1017"/>
                </a:stretch>
              </a:blipFill>
            </p:spPr>
            <p:txBody>
              <a:bodyPr/>
              <a:lstStyle/>
              <a:p>
                <a:r>
                  <a:rPr lang="en-US">
                    <a:noFill/>
                  </a:rPr>
                  <a:t> </a:t>
                </a:r>
              </a:p>
            </p:txBody>
          </p:sp>
        </mc:Fallback>
      </mc:AlternateContent>
    </p:spTree>
    <p:extLst>
      <p:ext uri="{BB962C8B-B14F-4D97-AF65-F5344CB8AC3E}">
        <p14:creationId xmlns:p14="http://schemas.microsoft.com/office/powerpoint/2010/main" val="3159185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Polynomial Terms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r>
                  <a:rPr lang="en-US" sz="2000" dirty="0" smtClean="0"/>
                  <a:t>Letting one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r>
                      <a:rPr lang="en-US" sz="2000" i="1">
                        <a:latin typeface="Cambria Math" panose="02040503050406030204" pitchFamily="18" charset="0"/>
                      </a:rPr>
                      <m:t>=0</m:t>
                    </m:r>
                  </m:oMath>
                </a14:m>
                <a:r>
                  <a:rPr lang="en-US" sz="2000" dirty="0"/>
                  <a:t>, we simplify our matrix to</a:t>
                </a:r>
              </a:p>
              <a:p>
                <a:pPr marL="657225" lvl="2" indent="0">
                  <a:buNone/>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ea typeface="Cambria Math" panose="02040503050406030204" pitchFamily="18" charset="0"/>
                            </a:rPr>
                          </m:ctrlPr>
                        </m:dPr>
                        <m:e>
                          <m:m>
                            <m:mPr>
                              <m:mcs>
                                <m:mc>
                                  <m:mcPr>
                                    <m:count m:val="1"/>
                                    <m:mcJc m:val="center"/>
                                  </m:mcPr>
                                </m:mc>
                              </m:mcs>
                              <m:ctrlPr>
                                <a:rPr lang="en-US" sz="2000" i="1">
                                  <a:latin typeface="Cambria Math" panose="02040503050406030204" pitchFamily="18" charset="0"/>
                                  <a:ea typeface="Cambria Math" panose="02040503050406030204" pitchFamily="18" charset="0"/>
                                </a:rPr>
                              </m:ctrlPr>
                            </m:mPr>
                            <m:mr>
                              <m:e>
                                <m:eqArr>
                                  <m:eqArrPr>
                                    <m:ctrlPr>
                                      <a:rPr lang="en-US" sz="2000" i="1">
                                        <a:latin typeface="Cambria Math" panose="02040503050406030204" pitchFamily="18" charset="0"/>
                                        <a:ea typeface="Cambria Math" panose="02040503050406030204" pitchFamily="18" charset="0"/>
                                      </a:rPr>
                                    </m:ctrlPr>
                                  </m:eqArrPr>
                                  <m:e>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ea typeface="Cambria Math" panose="02040503050406030204" pitchFamily="18" charset="0"/>
                                          </a:rPr>
                                          <m:t>0</m:t>
                                        </m:r>
                                      </m:sub>
                                      <m:sup>
                                        <m:r>
                                          <m:rPr>
                                            <m:sty m:val="p"/>
                                          </m:rPr>
                                          <a:rPr lang="en-US" sz="2000">
                                            <a:latin typeface="Cambria Math" panose="02040503050406030204" pitchFamily="18" charset="0"/>
                                            <a:ea typeface="Cambria Math" panose="02040503050406030204" pitchFamily="18" charset="0"/>
                                          </a:rPr>
                                          <m:t>Δ</m:t>
                                        </m:r>
                                      </m:sup>
                                    </m:sSubSup>
                                  </m:e>
                                  <m:e>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ea typeface="Cambria Math" panose="02040503050406030204" pitchFamily="18" charset="0"/>
                                          </a:rPr>
                                          <m:t>1</m:t>
                                        </m:r>
                                      </m:sub>
                                      <m:sup>
                                        <m:r>
                                          <m:rPr>
                                            <m:sty m:val="p"/>
                                          </m:rPr>
                                          <a:rPr lang="en-US" sz="2000">
                                            <a:latin typeface="Cambria Math" panose="02040503050406030204" pitchFamily="18" charset="0"/>
                                            <a:ea typeface="Cambria Math" panose="02040503050406030204" pitchFamily="18" charset="0"/>
                                          </a:rPr>
                                          <m:t>Δ</m:t>
                                        </m:r>
                                      </m:sup>
                                    </m:sSubSup>
                                  </m:e>
                                </m:eqArr>
                              </m:e>
                            </m:mr>
                            <m:mr>
                              <m:e>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ea typeface="Cambria Math" panose="02040503050406030204" pitchFamily="18" charset="0"/>
                                      </a:rPr>
                                      <m:t>1</m:t>
                                    </m:r>
                                  </m:sub>
                                  <m:sup>
                                    <m:r>
                                      <m:rPr>
                                        <m:sty m:val="p"/>
                                      </m:rPr>
                                      <a:rPr lang="en-US" sz="2000">
                                        <a:latin typeface="Cambria Math" panose="02040503050406030204" pitchFamily="18" charset="0"/>
                                        <a:ea typeface="Cambria Math" panose="02040503050406030204" pitchFamily="18" charset="0"/>
                                      </a:rPr>
                                      <m:t>Δ</m:t>
                                    </m:r>
                                  </m:sup>
                                </m:sSubSup>
                              </m:e>
                            </m:mr>
                            <m:mr>
                              <m:e>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2</m:t>
                                    </m:r>
                                  </m:sub>
                                  <m:sup>
                                    <m:r>
                                      <m:rPr>
                                        <m:sty m:val="p"/>
                                      </m:rPr>
                                      <a:rPr lang="en-US" sz="2000">
                                        <a:latin typeface="Cambria Math" panose="02040503050406030204" pitchFamily="18" charset="0"/>
                                        <a:ea typeface="Cambria Math" panose="02040503050406030204" pitchFamily="18" charset="0"/>
                                      </a:rPr>
                                      <m:t>Δ</m:t>
                                    </m:r>
                                  </m:sup>
                                </m:sSubSup>
                              </m:e>
                            </m:mr>
                          </m:m>
                        </m:e>
                      </m:d>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3"/>
                                    <m:mcJc m:val="center"/>
                                  </m:mcPr>
                                </m:mc>
                              </m:mcs>
                              <m:ctrlPr>
                                <a:rPr lang="en-US" sz="2000" i="1">
                                  <a:latin typeface="Cambria Math" panose="02040503050406030204" pitchFamily="18" charset="0"/>
                                  <a:ea typeface="Cambria Math" panose="02040503050406030204" pitchFamily="18" charset="0"/>
                                </a:rPr>
                              </m:ctrlPr>
                            </m:mPr>
                            <m:mr>
                              <m:e>
                                <m:r>
                                  <m:rPr>
                                    <m:brk m:alnAt="7"/>
                                  </m:rPr>
                                  <a:rPr lang="en-US" sz="2000" i="1">
                                    <a:latin typeface="Cambria Math" panose="02040503050406030204" pitchFamily="18" charset="0"/>
                                    <a:ea typeface="Cambria Math" panose="02040503050406030204" pitchFamily="18" charset="0"/>
                                  </a:rPr>
                                  <m:t>1</m:t>
                                </m:r>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1</m:t>
                                    </m:r>
                                  </m:sub>
                                </m:sSub>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1</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1</m:t>
                                    </m:r>
                                  </m:sub>
                                </m:sSub>
                              </m:e>
                            </m:mr>
                            <m:mr>
                              <m:e>
                                <m:r>
                                  <a:rPr lang="en-US" sz="2000" i="1">
                                    <a:latin typeface="Cambria Math" panose="02040503050406030204" pitchFamily="18" charset="0"/>
                                    <a:ea typeface="Cambria Math" panose="02040503050406030204" pitchFamily="18" charset="0"/>
                                  </a:rPr>
                                  <m:t>0</m:t>
                                </m:r>
                              </m:e>
                              <m:e>
                                <m:r>
                                  <a:rPr lang="en-US" sz="2000" i="1">
                                    <a:latin typeface="Cambria Math" panose="02040503050406030204" pitchFamily="18" charset="0"/>
                                    <a:ea typeface="Cambria Math" panose="02040503050406030204" pitchFamily="18" charset="0"/>
                                  </a:rPr>
                                  <m:t>1</m:t>
                                </m:r>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1</m:t>
                                    </m:r>
                                  </m:sub>
                                </m:sSub>
                              </m:e>
                            </m:mr>
                            <m:mr>
                              <m:e>
                                <m:r>
                                  <a:rPr lang="en-US" sz="2000" i="1">
                                    <a:latin typeface="Cambria Math" panose="02040503050406030204" pitchFamily="18" charset="0"/>
                                    <a:ea typeface="Cambria Math" panose="02040503050406030204" pitchFamily="18" charset="0"/>
                                  </a:rPr>
                                  <m:t>0</m:t>
                                </m:r>
                              </m:e>
                              <m:e>
                                <m:r>
                                  <a:rPr lang="en-US" sz="2000" i="1">
                                    <a:latin typeface="Cambria Math" panose="02040503050406030204" pitchFamily="18" charset="0"/>
                                    <a:ea typeface="Cambria Math" panose="02040503050406030204" pitchFamily="18" charset="0"/>
                                  </a:rPr>
                                  <m:t>0</m:t>
                                </m:r>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1</m:t>
                                    </m:r>
                                  </m:sub>
                                </m:sSub>
                              </m:e>
                            </m:mr>
                            <m:mr>
                              <m:e>
                                <m:r>
                                  <a:rPr lang="en-US" sz="2000" i="1">
                                    <a:latin typeface="Cambria Math" panose="02040503050406030204" pitchFamily="18" charset="0"/>
                                    <a:ea typeface="Cambria Math" panose="02040503050406030204" pitchFamily="18" charset="0"/>
                                  </a:rPr>
                                  <m:t>0</m:t>
                                </m:r>
                              </m:e>
                              <m:e>
                                <m:r>
                                  <a:rPr lang="en-US" sz="2000" i="1">
                                    <a:latin typeface="Cambria Math" panose="02040503050406030204" pitchFamily="18" charset="0"/>
                                    <a:ea typeface="Cambria Math" panose="02040503050406030204" pitchFamily="18" charset="0"/>
                                  </a:rPr>
                                  <m:t>0</m:t>
                                </m:r>
                              </m:e>
                              <m:e>
                                <m:r>
                                  <a:rPr lang="en-US" sz="2000" i="1">
                                    <a:latin typeface="Cambria Math" panose="02040503050406030204" pitchFamily="18" charset="0"/>
                                    <a:ea typeface="Cambria Math" panose="02040503050406030204" pitchFamily="18" charset="0"/>
                                  </a:rPr>
                                  <m:t>1</m:t>
                                </m:r>
                              </m:e>
                            </m:mr>
                          </m:m>
                        </m:e>
                      </m:d>
                      <m:d>
                        <m:dPr>
                          <m:begChr m:val="["/>
                          <m:endChr m:val="]"/>
                          <m:ctrlPr>
                            <a:rPr lang="en-US" sz="20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ea typeface="Cambria Math" panose="02040503050406030204" pitchFamily="18" charset="0"/>
                                </a:rPr>
                              </m:ctrlPr>
                            </m:mPr>
                            <m:m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ea typeface="Cambria Math" panose="02040503050406030204" pitchFamily="18" charset="0"/>
                                      </a:rPr>
                                      <m:t>0</m:t>
                                    </m:r>
                                  </m:sub>
                                </m:sSub>
                              </m:e>
                            </m:mr>
                            <m:m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ea typeface="Cambria Math" panose="02040503050406030204" pitchFamily="18" charset="0"/>
                                      </a:rPr>
                                      <m:t>1</m:t>
                                    </m:r>
                                  </m:sub>
                                </m:sSub>
                              </m:e>
                            </m:mr>
                            <m:m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ea typeface="Cambria Math" panose="02040503050406030204" pitchFamily="18" charset="0"/>
                                      </a:rPr>
                                      <m:t>12</m:t>
                                    </m:r>
                                  </m:sub>
                                </m:sSub>
                              </m:e>
                            </m:mr>
                          </m:m>
                        </m:e>
                      </m:d>
                    </m:oMath>
                  </m:oMathPara>
                </a14:m>
                <a:endParaRPr lang="en-US" dirty="0" smtClean="0"/>
              </a:p>
              <a:p>
                <a:r>
                  <a:rPr lang="en-US" sz="2000" dirty="0"/>
                  <a:t>But from here, we need to collect our </a:t>
                </a:r>
                <a14:m>
                  <m:oMath xmlns:m="http://schemas.openxmlformats.org/officeDocument/2006/math">
                    <m:sSubSup>
                      <m:sSubSupPr>
                        <m:ctrlPr>
                          <a:rPr lang="en-US" sz="2000" i="1">
                            <a:latin typeface="Cambria Math" panose="02040503050406030204" pitchFamily="18" charset="0"/>
                          </a:rPr>
                        </m:ctrlPr>
                      </m:sSubSupPr>
                      <m:e>
                        <m:r>
                          <a:rPr lang="en-US" sz="2000">
                            <a:latin typeface="Cambria Math" panose="02040503050406030204" pitchFamily="18" charset="0"/>
                          </a:rPr>
                          <m:t>𝛽</m:t>
                        </m:r>
                      </m:e>
                      <m:sub>
                        <m:r>
                          <a:rPr lang="en-US" sz="2000">
                            <a:latin typeface="Cambria Math" panose="02040503050406030204" pitchFamily="18" charset="0"/>
                          </a:rPr>
                          <m:t>1</m:t>
                        </m:r>
                      </m:sub>
                      <m:sup>
                        <m:r>
                          <m:rPr>
                            <m:sty m:val="p"/>
                          </m:rPr>
                          <a:rPr lang="en-US" sz="2000">
                            <a:latin typeface="Cambria Math" panose="02040503050406030204" pitchFamily="18" charset="0"/>
                          </a:rPr>
                          <m:t>Δ</m:t>
                        </m:r>
                      </m:sup>
                    </m:sSubSup>
                  </m:oMath>
                </a14:m>
                <a:r>
                  <a:rPr lang="en-US" sz="2000" dirty="0"/>
                  <a:t> terms</a:t>
                </a:r>
              </a:p>
              <a:p>
                <a:pPr marL="403225" lvl="1" indent="0">
                  <a:buNone/>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ea typeface="Cambria Math" panose="02040503050406030204" pitchFamily="18" charset="0"/>
                            </a:rPr>
                          </m:ctrlPr>
                        </m:dPr>
                        <m:e>
                          <m:m>
                            <m:mPr>
                              <m:mcs>
                                <m:mc>
                                  <m:mcPr>
                                    <m:count m:val="4"/>
                                    <m:mcJc m:val="center"/>
                                  </m:mcPr>
                                </m:mc>
                              </m:mcs>
                              <m:ctrlPr>
                                <a:rPr lang="en-US" sz="2000" i="1">
                                  <a:latin typeface="Cambria Math" panose="02040503050406030204" pitchFamily="18" charset="0"/>
                                  <a:ea typeface="Cambria Math" panose="02040503050406030204" pitchFamily="18" charset="0"/>
                                </a:rPr>
                              </m:ctrlPr>
                            </m:mPr>
                            <m:mr>
                              <m:e>
                                <m:r>
                                  <m:rPr>
                                    <m:brk m:alnAt="7"/>
                                  </m:rPr>
                                  <a:rPr lang="en-US" sz="2000" i="1">
                                    <a:latin typeface="Cambria Math" panose="02040503050406030204" pitchFamily="18" charset="0"/>
                                    <a:ea typeface="Cambria Math" panose="02040503050406030204" pitchFamily="18" charset="0"/>
                                  </a:rPr>
                                  <m:t>1</m:t>
                                </m:r>
                              </m:e>
                              <m:e>
                                <m:r>
                                  <a:rPr lang="en-US" sz="2000" i="1">
                                    <a:latin typeface="Cambria Math" panose="02040503050406030204" pitchFamily="18" charset="0"/>
                                    <a:ea typeface="Cambria Math" panose="02040503050406030204" pitchFamily="18" charset="0"/>
                                  </a:rPr>
                                  <m:t>0</m:t>
                                </m:r>
                              </m:e>
                              <m:e>
                                <m:r>
                                  <a:rPr lang="en-US" sz="2000" i="1">
                                    <a:latin typeface="Cambria Math" panose="02040503050406030204" pitchFamily="18" charset="0"/>
                                    <a:ea typeface="Cambria Math" panose="02040503050406030204" pitchFamily="18" charset="0"/>
                                  </a:rPr>
                                  <m:t>0</m:t>
                                </m:r>
                              </m:e>
                              <m:e>
                                <m:r>
                                  <a:rPr lang="en-US" sz="2000" i="1">
                                    <a:latin typeface="Cambria Math" panose="02040503050406030204" pitchFamily="18" charset="0"/>
                                    <a:ea typeface="Cambria Math" panose="02040503050406030204" pitchFamily="18" charset="0"/>
                                  </a:rPr>
                                  <m:t>0</m:t>
                                </m:r>
                              </m:e>
                            </m:mr>
                            <m:mr>
                              <m:e>
                                <m:r>
                                  <a:rPr lang="en-US" sz="2000" i="1">
                                    <a:latin typeface="Cambria Math" panose="02040503050406030204" pitchFamily="18" charset="0"/>
                                    <a:ea typeface="Cambria Math" panose="02040503050406030204" pitchFamily="18" charset="0"/>
                                  </a:rPr>
                                  <m:t>0</m:t>
                                </m:r>
                              </m:e>
                              <m:e>
                                <m:r>
                                  <a:rPr lang="en-US" sz="2000" i="1" smtClean="0">
                                    <a:solidFill>
                                      <a:srgbClr val="FF0000"/>
                                    </a:solidFill>
                                    <a:latin typeface="Cambria Math" panose="02040503050406030204" pitchFamily="18" charset="0"/>
                                    <a:ea typeface="Cambria Math" panose="02040503050406030204" pitchFamily="18" charset="0"/>
                                  </a:rPr>
                                  <m:t>1</m:t>
                                </m:r>
                              </m:e>
                              <m:e>
                                <m:r>
                                  <a:rPr lang="en-US" sz="2000" i="1" smtClean="0">
                                    <a:solidFill>
                                      <a:srgbClr val="FF0000"/>
                                    </a:solidFill>
                                    <a:latin typeface="Cambria Math" panose="02040503050406030204" pitchFamily="18" charset="0"/>
                                    <a:ea typeface="Cambria Math" panose="02040503050406030204" pitchFamily="18" charset="0"/>
                                  </a:rPr>
                                  <m:t>1</m:t>
                                </m:r>
                              </m:e>
                              <m:e>
                                <m:r>
                                  <a:rPr lang="en-US" sz="2000" i="1">
                                    <a:latin typeface="Cambria Math" panose="02040503050406030204" pitchFamily="18" charset="0"/>
                                    <a:ea typeface="Cambria Math" panose="02040503050406030204" pitchFamily="18" charset="0"/>
                                  </a:rPr>
                                  <m:t>0</m:t>
                                </m:r>
                              </m:e>
                            </m:mr>
                            <m:mr>
                              <m:e>
                                <m:r>
                                  <a:rPr lang="en-US" sz="2000" i="1">
                                    <a:latin typeface="Cambria Math" panose="02040503050406030204" pitchFamily="18" charset="0"/>
                                    <a:ea typeface="Cambria Math" panose="02040503050406030204" pitchFamily="18" charset="0"/>
                                  </a:rPr>
                                  <m:t>0</m:t>
                                </m:r>
                              </m:e>
                              <m:e>
                                <m:r>
                                  <a:rPr lang="en-US" sz="2000" i="1">
                                    <a:latin typeface="Cambria Math" panose="02040503050406030204" pitchFamily="18" charset="0"/>
                                    <a:ea typeface="Cambria Math" panose="02040503050406030204" pitchFamily="18" charset="0"/>
                                  </a:rPr>
                                  <m:t>0</m:t>
                                </m:r>
                              </m:e>
                              <m:e>
                                <m:r>
                                  <a:rPr lang="en-US" sz="2000" i="1">
                                    <a:latin typeface="Cambria Math" panose="02040503050406030204" pitchFamily="18" charset="0"/>
                                    <a:ea typeface="Cambria Math" panose="02040503050406030204" pitchFamily="18" charset="0"/>
                                  </a:rPr>
                                  <m:t>0</m:t>
                                </m:r>
                              </m:e>
                              <m:e>
                                <m:r>
                                  <a:rPr lang="en-US" sz="2000" i="1">
                                    <a:latin typeface="Cambria Math" panose="02040503050406030204" pitchFamily="18" charset="0"/>
                                    <a:ea typeface="Cambria Math" panose="02040503050406030204" pitchFamily="18" charset="0"/>
                                  </a:rPr>
                                  <m:t>1</m:t>
                                </m:r>
                              </m:e>
                            </m:mr>
                          </m:m>
                        </m:e>
                      </m:d>
                      <m:d>
                        <m:dPr>
                          <m:begChr m:val="["/>
                          <m:endChr m:val="]"/>
                          <m:ctrlPr>
                            <a:rPr lang="en-US" sz="2000" i="1">
                              <a:latin typeface="Cambria Math" panose="02040503050406030204" pitchFamily="18" charset="0"/>
                              <a:ea typeface="Cambria Math" panose="02040503050406030204" pitchFamily="18" charset="0"/>
                            </a:rPr>
                          </m:ctrlPr>
                        </m:dPr>
                        <m:e>
                          <m:m>
                            <m:mPr>
                              <m:mcs>
                                <m:mc>
                                  <m:mcPr>
                                    <m:count m:val="3"/>
                                    <m:mcJc m:val="center"/>
                                  </m:mcPr>
                                </m:mc>
                              </m:mcs>
                              <m:ctrlPr>
                                <a:rPr lang="en-US" sz="2000" i="1">
                                  <a:latin typeface="Cambria Math" panose="02040503050406030204" pitchFamily="18" charset="0"/>
                                  <a:ea typeface="Cambria Math" panose="02040503050406030204" pitchFamily="18" charset="0"/>
                                </a:rPr>
                              </m:ctrlPr>
                            </m:mPr>
                            <m:mr>
                              <m:e>
                                <m:r>
                                  <m:rPr>
                                    <m:brk m:alnAt="7"/>
                                  </m:rPr>
                                  <a:rPr lang="en-US" sz="2000" i="1">
                                    <a:latin typeface="Cambria Math" panose="02040503050406030204" pitchFamily="18" charset="0"/>
                                    <a:ea typeface="Cambria Math" panose="02040503050406030204" pitchFamily="18" charset="0"/>
                                  </a:rPr>
                                  <m:t>1</m:t>
                                </m:r>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1</m:t>
                                    </m:r>
                                  </m:sub>
                                </m:sSub>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1</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1</m:t>
                                    </m:r>
                                  </m:sub>
                                </m:sSub>
                              </m:e>
                            </m:mr>
                            <m:mr>
                              <m:e>
                                <m:r>
                                  <a:rPr lang="en-US" sz="2000" i="1" smtClean="0">
                                    <a:solidFill>
                                      <a:srgbClr val="FF0000"/>
                                    </a:solidFill>
                                    <a:latin typeface="Cambria Math" panose="02040503050406030204" pitchFamily="18" charset="0"/>
                                    <a:ea typeface="Cambria Math" panose="02040503050406030204" pitchFamily="18" charset="0"/>
                                  </a:rPr>
                                  <m:t>0</m:t>
                                </m:r>
                              </m:e>
                              <m:e>
                                <m:r>
                                  <a:rPr lang="en-US" sz="2000" i="1" smtClean="0">
                                    <a:solidFill>
                                      <a:srgbClr val="FF0000"/>
                                    </a:solidFill>
                                    <a:latin typeface="Cambria Math" panose="02040503050406030204" pitchFamily="18" charset="0"/>
                                    <a:ea typeface="Cambria Math" panose="02040503050406030204" pitchFamily="18" charset="0"/>
                                  </a:rPr>
                                  <m:t>1</m:t>
                                </m:r>
                              </m:e>
                              <m:e>
                                <m:sSub>
                                  <m:sSubPr>
                                    <m:ctrlPr>
                                      <a:rPr lang="en-US" sz="2000" i="1" smtClean="0">
                                        <a:solidFill>
                                          <a:srgbClr val="FF0000"/>
                                        </a:solidFill>
                                        <a:latin typeface="Cambria Math" panose="02040503050406030204" pitchFamily="18" charset="0"/>
                                        <a:ea typeface="Cambria Math" panose="02040503050406030204" pitchFamily="18" charset="0"/>
                                      </a:rPr>
                                    </m:ctrlPr>
                                  </m:sSubPr>
                                  <m:e>
                                    <m:r>
                                      <a:rPr lang="en-US" sz="2000" i="1">
                                        <a:solidFill>
                                          <a:srgbClr val="FF0000"/>
                                        </a:solidFill>
                                        <a:latin typeface="Cambria Math" panose="02040503050406030204" pitchFamily="18" charset="0"/>
                                        <a:ea typeface="Cambria Math" panose="02040503050406030204" pitchFamily="18" charset="0"/>
                                      </a:rPr>
                                      <m:t>𝜇</m:t>
                                    </m:r>
                                  </m:e>
                                  <m:sub>
                                    <m:r>
                                      <a:rPr lang="en-US" sz="2000" i="1">
                                        <a:solidFill>
                                          <a:srgbClr val="FF0000"/>
                                        </a:solidFill>
                                        <a:latin typeface="Cambria Math" panose="02040503050406030204" pitchFamily="18" charset="0"/>
                                        <a:ea typeface="Cambria Math" panose="02040503050406030204" pitchFamily="18" charset="0"/>
                                      </a:rPr>
                                      <m:t>1</m:t>
                                    </m:r>
                                  </m:sub>
                                </m:sSub>
                              </m:e>
                            </m:mr>
                            <m:mr>
                              <m:e>
                                <m:r>
                                  <a:rPr lang="en-US" sz="2000" i="1" smtClean="0">
                                    <a:solidFill>
                                      <a:srgbClr val="FF0000"/>
                                    </a:solidFill>
                                    <a:latin typeface="Cambria Math" panose="02040503050406030204" pitchFamily="18" charset="0"/>
                                    <a:ea typeface="Cambria Math" panose="02040503050406030204" pitchFamily="18" charset="0"/>
                                  </a:rPr>
                                  <m:t>0</m:t>
                                </m:r>
                              </m:e>
                              <m:e>
                                <m:r>
                                  <a:rPr lang="en-US" sz="2000" i="1" smtClean="0">
                                    <a:solidFill>
                                      <a:srgbClr val="FF0000"/>
                                    </a:solidFill>
                                    <a:latin typeface="Cambria Math" panose="02040503050406030204" pitchFamily="18" charset="0"/>
                                    <a:ea typeface="Cambria Math" panose="02040503050406030204" pitchFamily="18" charset="0"/>
                                  </a:rPr>
                                  <m:t>0</m:t>
                                </m:r>
                              </m:e>
                              <m:e>
                                <m:sSub>
                                  <m:sSubPr>
                                    <m:ctrlPr>
                                      <a:rPr lang="en-US" sz="2000" i="1" smtClean="0">
                                        <a:solidFill>
                                          <a:srgbClr val="FF0000"/>
                                        </a:solidFill>
                                        <a:latin typeface="Cambria Math" panose="02040503050406030204" pitchFamily="18" charset="0"/>
                                        <a:ea typeface="Cambria Math" panose="02040503050406030204" pitchFamily="18" charset="0"/>
                                      </a:rPr>
                                    </m:ctrlPr>
                                  </m:sSubPr>
                                  <m:e>
                                    <m:r>
                                      <a:rPr lang="en-US" sz="2000" i="1">
                                        <a:solidFill>
                                          <a:srgbClr val="FF0000"/>
                                        </a:solidFill>
                                        <a:latin typeface="Cambria Math" panose="02040503050406030204" pitchFamily="18" charset="0"/>
                                        <a:ea typeface="Cambria Math" panose="02040503050406030204" pitchFamily="18" charset="0"/>
                                      </a:rPr>
                                      <m:t>𝜇</m:t>
                                    </m:r>
                                  </m:e>
                                  <m:sub>
                                    <m:r>
                                      <a:rPr lang="en-US" sz="2000" i="1">
                                        <a:solidFill>
                                          <a:srgbClr val="FF0000"/>
                                        </a:solidFill>
                                        <a:latin typeface="Cambria Math" panose="02040503050406030204" pitchFamily="18" charset="0"/>
                                        <a:ea typeface="Cambria Math" panose="02040503050406030204" pitchFamily="18" charset="0"/>
                                      </a:rPr>
                                      <m:t>1</m:t>
                                    </m:r>
                                  </m:sub>
                                </m:sSub>
                              </m:e>
                            </m:mr>
                            <m:mr>
                              <m:e>
                                <m:r>
                                  <a:rPr lang="en-US" sz="2000" i="1">
                                    <a:latin typeface="Cambria Math" panose="02040503050406030204" pitchFamily="18" charset="0"/>
                                    <a:ea typeface="Cambria Math" panose="02040503050406030204" pitchFamily="18" charset="0"/>
                                  </a:rPr>
                                  <m:t>0</m:t>
                                </m:r>
                              </m:e>
                              <m:e>
                                <m:r>
                                  <a:rPr lang="en-US" sz="2000" i="1">
                                    <a:latin typeface="Cambria Math" panose="02040503050406030204" pitchFamily="18" charset="0"/>
                                    <a:ea typeface="Cambria Math" panose="02040503050406030204" pitchFamily="18" charset="0"/>
                                  </a:rPr>
                                  <m:t>0</m:t>
                                </m:r>
                              </m:e>
                              <m:e>
                                <m:r>
                                  <a:rPr lang="en-US" sz="2000" i="1">
                                    <a:latin typeface="Cambria Math" panose="02040503050406030204" pitchFamily="18" charset="0"/>
                                    <a:ea typeface="Cambria Math" panose="02040503050406030204" pitchFamily="18" charset="0"/>
                                  </a:rPr>
                                  <m:t>1</m:t>
                                </m:r>
                              </m:e>
                            </m:mr>
                          </m:m>
                        </m:e>
                      </m:d>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m>
                            <m:mPr>
                              <m:mcs>
                                <m:mc>
                                  <m:mcPr>
                                    <m:count m:val="3"/>
                                    <m:mcJc m:val="center"/>
                                  </m:mcPr>
                                </m:mc>
                              </m:mcs>
                              <m:ctrlPr>
                                <a:rPr lang="en-US" sz="2000" i="1">
                                  <a:latin typeface="Cambria Math" panose="02040503050406030204" pitchFamily="18" charset="0"/>
                                  <a:ea typeface="Cambria Math" panose="02040503050406030204" pitchFamily="18" charset="0"/>
                                </a:rPr>
                              </m:ctrlPr>
                            </m:mPr>
                            <m:mr>
                              <m:e>
                                <m:r>
                                  <m:rPr>
                                    <m:brk m:alnAt="7"/>
                                  </m:rPr>
                                  <a:rPr lang="en-US" sz="2000" i="1">
                                    <a:latin typeface="Cambria Math" panose="02040503050406030204" pitchFamily="18" charset="0"/>
                                    <a:ea typeface="Cambria Math" panose="02040503050406030204" pitchFamily="18" charset="0"/>
                                  </a:rPr>
                                  <m:t>1</m:t>
                                </m:r>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1</m:t>
                                    </m:r>
                                  </m:sub>
                                </m:sSub>
                              </m:e>
                              <m:e>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2</m:t>
                                    </m:r>
                                  </m:sup>
                                </m:sSubSup>
                              </m:e>
                            </m:mr>
                            <m:mr>
                              <m:e>
                                <m:r>
                                  <a:rPr lang="en-US" sz="2000" i="1" smtClean="0">
                                    <a:solidFill>
                                      <a:srgbClr val="FF0000"/>
                                    </a:solidFill>
                                    <a:latin typeface="Cambria Math" panose="02040503050406030204" pitchFamily="18" charset="0"/>
                                    <a:ea typeface="Cambria Math" panose="02040503050406030204" pitchFamily="18" charset="0"/>
                                  </a:rPr>
                                  <m:t>0</m:t>
                                </m:r>
                              </m:e>
                              <m:e>
                                <m:r>
                                  <a:rPr lang="en-US" sz="2000" i="1" smtClean="0">
                                    <a:solidFill>
                                      <a:srgbClr val="FF0000"/>
                                    </a:solidFill>
                                    <a:latin typeface="Cambria Math" panose="02040503050406030204" pitchFamily="18" charset="0"/>
                                    <a:ea typeface="Cambria Math" panose="02040503050406030204" pitchFamily="18" charset="0"/>
                                  </a:rPr>
                                  <m:t>1</m:t>
                                </m:r>
                              </m:e>
                              <m:e>
                                <m:sSub>
                                  <m:sSubPr>
                                    <m:ctrlPr>
                                      <a:rPr lang="en-US" sz="2000" i="1" smtClean="0">
                                        <a:solidFill>
                                          <a:srgbClr val="FF0000"/>
                                        </a:solidFill>
                                        <a:latin typeface="Cambria Math" panose="02040503050406030204" pitchFamily="18" charset="0"/>
                                        <a:ea typeface="Cambria Math" panose="02040503050406030204" pitchFamily="18" charset="0"/>
                                      </a:rPr>
                                    </m:ctrlPr>
                                  </m:sSubPr>
                                  <m:e>
                                    <m:r>
                                      <a:rPr lang="en-US" sz="2000" i="1">
                                        <a:solidFill>
                                          <a:srgbClr val="FF0000"/>
                                        </a:solidFill>
                                        <a:latin typeface="Cambria Math" panose="02040503050406030204" pitchFamily="18" charset="0"/>
                                        <a:ea typeface="Cambria Math" panose="02040503050406030204" pitchFamily="18" charset="0"/>
                                      </a:rPr>
                                      <m:t>2</m:t>
                                    </m:r>
                                    <m:r>
                                      <a:rPr lang="en-US" sz="2000" i="1">
                                        <a:solidFill>
                                          <a:srgbClr val="FF0000"/>
                                        </a:solidFill>
                                        <a:latin typeface="Cambria Math" panose="02040503050406030204" pitchFamily="18" charset="0"/>
                                        <a:ea typeface="Cambria Math" panose="02040503050406030204" pitchFamily="18" charset="0"/>
                                      </a:rPr>
                                      <m:t>𝜇</m:t>
                                    </m:r>
                                  </m:e>
                                  <m:sub>
                                    <m:r>
                                      <a:rPr lang="en-US" sz="2000" i="1">
                                        <a:solidFill>
                                          <a:srgbClr val="FF0000"/>
                                        </a:solidFill>
                                        <a:latin typeface="Cambria Math" panose="02040503050406030204" pitchFamily="18" charset="0"/>
                                        <a:ea typeface="Cambria Math" panose="02040503050406030204" pitchFamily="18" charset="0"/>
                                      </a:rPr>
                                      <m:t>1</m:t>
                                    </m:r>
                                  </m:sub>
                                </m:sSub>
                              </m:e>
                            </m:mr>
                            <m:mr>
                              <m:e>
                                <m:r>
                                  <a:rPr lang="en-US" sz="2000" i="1">
                                    <a:latin typeface="Cambria Math" panose="02040503050406030204" pitchFamily="18" charset="0"/>
                                    <a:ea typeface="Cambria Math" panose="02040503050406030204" pitchFamily="18" charset="0"/>
                                  </a:rPr>
                                  <m:t>0</m:t>
                                </m:r>
                              </m:e>
                              <m:e>
                                <m:r>
                                  <a:rPr lang="en-US" sz="2000" i="1">
                                    <a:latin typeface="Cambria Math" panose="02040503050406030204" pitchFamily="18" charset="0"/>
                                    <a:ea typeface="Cambria Math" panose="02040503050406030204" pitchFamily="18" charset="0"/>
                                  </a:rPr>
                                  <m:t>0</m:t>
                                </m:r>
                              </m:e>
                              <m:e>
                                <m:r>
                                  <a:rPr lang="en-US" sz="2000" i="1">
                                    <a:latin typeface="Cambria Math" panose="02040503050406030204" pitchFamily="18" charset="0"/>
                                    <a:ea typeface="Cambria Math" panose="02040503050406030204" pitchFamily="18" charset="0"/>
                                  </a:rPr>
                                  <m:t>1</m:t>
                                </m:r>
                              </m:e>
                            </m:mr>
                          </m:m>
                        </m:e>
                      </m:d>
                    </m:oMath>
                  </m:oMathPara>
                </a14:m>
                <a:endParaRPr lang="en-US" sz="2000" i="1" dirty="0" smtClean="0">
                  <a:latin typeface="Cambria Math" panose="02040503050406030204" pitchFamily="18" charset="0"/>
                  <a:ea typeface="Cambria Math" panose="02040503050406030204" pitchFamily="18" charset="0"/>
                </a:endParaRPr>
              </a:p>
              <a:p>
                <a:pPr marL="403225" lvl="1" indent="0">
                  <a:buNone/>
                </a:pPr>
                <a:r>
                  <a:rPr lang="en-US" sz="2000" dirty="0"/>
                  <a:t>So</a:t>
                </a:r>
              </a:p>
              <a:p>
                <a:pPr marL="403225" lvl="1" indent="0">
                  <a:buNone/>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𝐵</m:t>
                          </m:r>
                        </m:e>
                        <m:sup>
                          <m:r>
                            <m:rPr>
                              <m:sty m:val="p"/>
                            </m:rPr>
                            <a:rPr lang="en-US" sz="2000" b="0" i="0" smtClean="0">
                              <a:latin typeface="Cambria Math" panose="02040503050406030204" pitchFamily="18" charset="0"/>
                              <a:ea typeface="Cambria Math" panose="02040503050406030204" pitchFamily="18" charset="0"/>
                            </a:rPr>
                            <m:t>Δ</m:t>
                          </m:r>
                        </m:sup>
                      </m:sSup>
                      <m:r>
                        <a:rPr lang="en-US" sz="2000" b="0" i="1" smtClean="0">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m>
                            <m:mPr>
                              <m:mcs>
                                <m:mc>
                                  <m:mcPr>
                                    <m:count m:val="3"/>
                                    <m:mcJc m:val="center"/>
                                  </m:mcPr>
                                </m:mc>
                              </m:mcs>
                              <m:ctrlPr>
                                <a:rPr lang="en-US" sz="2000" i="1">
                                  <a:latin typeface="Cambria Math" panose="02040503050406030204" pitchFamily="18" charset="0"/>
                                  <a:ea typeface="Cambria Math" panose="02040503050406030204" pitchFamily="18" charset="0"/>
                                </a:rPr>
                              </m:ctrlPr>
                            </m:mPr>
                            <m:mr>
                              <m:e>
                                <m:r>
                                  <m:rPr>
                                    <m:brk m:alnAt="7"/>
                                  </m:rPr>
                                  <a:rPr lang="en-US" sz="2000" i="1">
                                    <a:latin typeface="Cambria Math" panose="02040503050406030204" pitchFamily="18" charset="0"/>
                                    <a:ea typeface="Cambria Math" panose="02040503050406030204" pitchFamily="18" charset="0"/>
                                  </a:rPr>
                                  <m:t>1</m:t>
                                </m:r>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1</m:t>
                                    </m:r>
                                  </m:sub>
                                </m:sSub>
                              </m:e>
                              <m:e>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2</m:t>
                                    </m:r>
                                  </m:sup>
                                </m:sSubSup>
                              </m:e>
                            </m:mr>
                            <m:mr>
                              <m:e>
                                <m:r>
                                  <a:rPr lang="en-US" sz="2000" i="1">
                                    <a:solidFill>
                                      <a:srgbClr val="FF0000"/>
                                    </a:solidFill>
                                    <a:latin typeface="Cambria Math" panose="02040503050406030204" pitchFamily="18" charset="0"/>
                                    <a:ea typeface="Cambria Math" panose="02040503050406030204" pitchFamily="18" charset="0"/>
                                  </a:rPr>
                                  <m:t>0</m:t>
                                </m:r>
                              </m:e>
                              <m:e>
                                <m:r>
                                  <a:rPr lang="en-US" sz="2000" i="1">
                                    <a:solidFill>
                                      <a:srgbClr val="FF0000"/>
                                    </a:solidFill>
                                    <a:latin typeface="Cambria Math" panose="02040503050406030204" pitchFamily="18" charset="0"/>
                                    <a:ea typeface="Cambria Math" panose="02040503050406030204" pitchFamily="18" charset="0"/>
                                  </a:rPr>
                                  <m:t>1</m:t>
                                </m:r>
                              </m:e>
                              <m:e>
                                <m:sSub>
                                  <m:sSubPr>
                                    <m:ctrlPr>
                                      <a:rPr lang="en-US" sz="2000" i="1">
                                        <a:solidFill>
                                          <a:srgbClr val="FF0000"/>
                                        </a:solidFill>
                                        <a:latin typeface="Cambria Math" panose="02040503050406030204" pitchFamily="18" charset="0"/>
                                        <a:ea typeface="Cambria Math" panose="02040503050406030204" pitchFamily="18" charset="0"/>
                                      </a:rPr>
                                    </m:ctrlPr>
                                  </m:sSubPr>
                                  <m:e>
                                    <m:r>
                                      <a:rPr lang="en-US" sz="2000" i="1">
                                        <a:solidFill>
                                          <a:srgbClr val="FF0000"/>
                                        </a:solidFill>
                                        <a:latin typeface="Cambria Math" panose="02040503050406030204" pitchFamily="18" charset="0"/>
                                        <a:ea typeface="Cambria Math" panose="02040503050406030204" pitchFamily="18" charset="0"/>
                                      </a:rPr>
                                      <m:t>2</m:t>
                                    </m:r>
                                    <m:r>
                                      <a:rPr lang="en-US" sz="2000" i="1">
                                        <a:solidFill>
                                          <a:srgbClr val="FF0000"/>
                                        </a:solidFill>
                                        <a:latin typeface="Cambria Math" panose="02040503050406030204" pitchFamily="18" charset="0"/>
                                        <a:ea typeface="Cambria Math" panose="02040503050406030204" pitchFamily="18" charset="0"/>
                                      </a:rPr>
                                      <m:t>𝜇</m:t>
                                    </m:r>
                                  </m:e>
                                  <m:sub>
                                    <m:r>
                                      <a:rPr lang="en-US" sz="2000" i="1">
                                        <a:solidFill>
                                          <a:srgbClr val="FF0000"/>
                                        </a:solidFill>
                                        <a:latin typeface="Cambria Math" panose="02040503050406030204" pitchFamily="18" charset="0"/>
                                        <a:ea typeface="Cambria Math" panose="02040503050406030204" pitchFamily="18" charset="0"/>
                                      </a:rPr>
                                      <m:t>1</m:t>
                                    </m:r>
                                  </m:sub>
                                </m:sSub>
                              </m:e>
                            </m:mr>
                            <m:mr>
                              <m:e>
                                <m:r>
                                  <a:rPr lang="en-US" sz="2000" i="1">
                                    <a:latin typeface="Cambria Math" panose="02040503050406030204" pitchFamily="18" charset="0"/>
                                    <a:ea typeface="Cambria Math" panose="02040503050406030204" pitchFamily="18" charset="0"/>
                                  </a:rPr>
                                  <m:t>0</m:t>
                                </m:r>
                              </m:e>
                              <m:e>
                                <m:r>
                                  <a:rPr lang="en-US" sz="2000" i="1">
                                    <a:latin typeface="Cambria Math" panose="02040503050406030204" pitchFamily="18" charset="0"/>
                                    <a:ea typeface="Cambria Math" panose="02040503050406030204" pitchFamily="18" charset="0"/>
                                  </a:rPr>
                                  <m:t>0</m:t>
                                </m:r>
                              </m:e>
                              <m:e>
                                <m:r>
                                  <a:rPr lang="en-US" sz="2000" i="1">
                                    <a:latin typeface="Cambria Math" panose="02040503050406030204" pitchFamily="18" charset="0"/>
                                    <a:ea typeface="Cambria Math" panose="02040503050406030204" pitchFamily="18" charset="0"/>
                                  </a:rPr>
                                  <m:t>1</m:t>
                                </m:r>
                              </m:e>
                            </m:mr>
                          </m:m>
                        </m:e>
                      </m:d>
                      <m:r>
                        <a:rPr lang="en-US" sz="2000" b="0" i="1" smtClean="0">
                          <a:latin typeface="Cambria Math" panose="02040503050406030204" pitchFamily="18" charset="0"/>
                          <a:ea typeface="Cambria Math" panose="02040503050406030204" pitchFamily="18" charset="0"/>
                        </a:rPr>
                        <m:t>𝐵</m:t>
                      </m:r>
                    </m:oMath>
                  </m:oMathPara>
                </a14:m>
                <a:endParaRPr lang="en-US" sz="2000" i="1" dirty="0">
                  <a:latin typeface="Cambria Math" panose="02040503050406030204" pitchFamily="18" charset="0"/>
                  <a:ea typeface="Cambria Math" panose="02040503050406030204" pitchFamily="18" charset="0"/>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1017"/>
                </a:stretch>
              </a:blipFill>
            </p:spPr>
            <p:txBody>
              <a:bodyPr/>
              <a:lstStyle/>
              <a:p>
                <a:r>
                  <a:rPr lang="en-US">
                    <a:noFill/>
                  </a:rPr>
                  <a:t> </a:t>
                </a:r>
              </a:p>
            </p:txBody>
          </p:sp>
        </mc:Fallback>
      </mc:AlternateContent>
    </p:spTree>
    <p:extLst>
      <p:ext uri="{BB962C8B-B14F-4D97-AF65-F5344CB8AC3E}">
        <p14:creationId xmlns:p14="http://schemas.microsoft.com/office/powerpoint/2010/main" val="1032846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Summary</a:t>
            </a:r>
            <a:endParaRPr lang="en-US" dirty="0"/>
          </a:p>
        </p:txBody>
      </p:sp>
      <p:sp>
        <p:nvSpPr>
          <p:cNvPr id="3" name="Content Placeholder 2"/>
          <p:cNvSpPr>
            <a:spLocks noGrp="1"/>
          </p:cNvSpPr>
          <p:nvPr>
            <p:ph idx="1"/>
          </p:nvPr>
        </p:nvSpPr>
        <p:spPr/>
        <p:txBody>
          <a:bodyPr/>
          <a:lstStyle/>
          <a:p>
            <a:r>
              <a:rPr lang="en-US" sz="2800" dirty="0" smtClean="0"/>
              <a:t>We have building blocks for:</a:t>
            </a:r>
          </a:p>
          <a:p>
            <a:pPr lvl="1"/>
            <a:r>
              <a:rPr lang="en-US" sz="2400" dirty="0" smtClean="0"/>
              <a:t>Continuous variables</a:t>
            </a:r>
          </a:p>
          <a:p>
            <a:pPr lvl="1"/>
            <a:r>
              <a:rPr lang="en-US" sz="2400" dirty="0" smtClean="0"/>
              <a:t>Categorical variables</a:t>
            </a:r>
          </a:p>
          <a:p>
            <a:pPr lvl="1"/>
            <a:r>
              <a:rPr lang="en-US" sz="2400" dirty="0" smtClean="0"/>
              <a:t>Polynomial terms</a:t>
            </a:r>
          </a:p>
          <a:p>
            <a:r>
              <a:rPr lang="en-US" sz="2800" dirty="0"/>
              <a:t>We can combine them </a:t>
            </a:r>
            <a:r>
              <a:rPr lang="en-US" sz="2800" dirty="0" smtClean="0"/>
              <a:t>as:</a:t>
            </a:r>
            <a:endParaRPr lang="en-US" sz="2800" dirty="0"/>
          </a:p>
          <a:p>
            <a:pPr lvl="1"/>
            <a:r>
              <a:rPr lang="en-US" sz="2400" dirty="0" smtClean="0"/>
              <a:t>Factorial models</a:t>
            </a:r>
          </a:p>
          <a:p>
            <a:pPr lvl="1"/>
            <a:r>
              <a:rPr lang="en-US" sz="2400" dirty="0" smtClean="0"/>
              <a:t>Subsets of terms from factorial models</a:t>
            </a:r>
          </a:p>
          <a:p>
            <a:pPr lvl="2"/>
            <a:r>
              <a:rPr lang="en-US" sz="2000" i="1" u="sng" smtClean="0"/>
              <a:t>(</a:t>
            </a:r>
            <a:r>
              <a:rPr lang="en-US" sz="2000" i="1" u="sng" dirty="0" smtClean="0"/>
              <a:t>As </a:t>
            </a:r>
            <a:r>
              <a:rPr lang="en-US" sz="2000" i="1" u="sng" dirty="0"/>
              <a:t>long as no higher-order terms appear without their </a:t>
            </a:r>
            <a:r>
              <a:rPr lang="en-US" sz="2000" i="1" u="sng" dirty="0" smtClean="0"/>
              <a:t>related </a:t>
            </a:r>
            <a:r>
              <a:rPr lang="en-US" sz="2000" i="1" u="sng" dirty="0"/>
              <a:t>lower-order </a:t>
            </a:r>
            <a:r>
              <a:rPr lang="en-US" sz="2000" i="1" u="sng" dirty="0" smtClean="0"/>
              <a:t>terms)</a:t>
            </a:r>
            <a:endParaRPr lang="en-US" sz="2000" i="1" u="sng" dirty="0"/>
          </a:p>
        </p:txBody>
      </p:sp>
    </p:spTree>
    <p:extLst>
      <p:ext uri="{BB962C8B-B14F-4D97-AF65-F5344CB8AC3E}">
        <p14:creationId xmlns:p14="http://schemas.microsoft.com/office/powerpoint/2010/main" val="383832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a:t>
            </a:r>
            <a:r>
              <a:rPr lang="en-US" dirty="0"/>
              <a:t>–</a:t>
            </a:r>
            <a:r>
              <a:rPr lang="en-US" dirty="0" smtClean="0"/>
              <a:t>  Stata</a:t>
            </a:r>
            <a:endParaRPr lang="en-US" dirty="0"/>
          </a:p>
        </p:txBody>
      </p:sp>
      <p:sp>
        <p:nvSpPr>
          <p:cNvPr id="3" name="Content Placeholder 2"/>
          <p:cNvSpPr>
            <a:spLocks noGrp="1"/>
          </p:cNvSpPr>
          <p:nvPr>
            <p:ph idx="1"/>
          </p:nvPr>
        </p:nvSpPr>
        <p:spPr/>
        <p:txBody>
          <a:bodyPr/>
          <a:lstStyle/>
          <a:p>
            <a:r>
              <a:rPr lang="en-US" sz="2400" dirty="0" smtClean="0"/>
              <a:t>Given a model in Stata, we want to</a:t>
            </a:r>
          </a:p>
          <a:p>
            <a:pPr lvl="1"/>
            <a:r>
              <a:rPr lang="en-US" sz="1800" dirty="0" smtClean="0"/>
              <a:t>Identify variables, variable types, variables’ polynomial degree </a:t>
            </a:r>
            <a:r>
              <a:rPr lang="en-US" sz="1800" dirty="0"/>
              <a:t>(macro list functions and </a:t>
            </a:r>
            <a:r>
              <a:rPr lang="en-US" sz="1800" b="1" dirty="0" smtClean="0">
                <a:latin typeface="Courier New" panose="02070309020205020404" pitchFamily="49" charset="0"/>
                <a:cs typeface="Courier New" panose="02070309020205020404" pitchFamily="49" charset="0"/>
              </a:rPr>
              <a:t>_</a:t>
            </a:r>
            <a:r>
              <a:rPr lang="en-US" sz="1800" b="1" dirty="0" err="1" smtClean="0">
                <a:latin typeface="Courier New" panose="02070309020205020404" pitchFamily="49" charset="0"/>
                <a:cs typeface="Courier New" panose="02070309020205020404" pitchFamily="49" charset="0"/>
              </a:rPr>
              <a:t>ms_parse_parts</a:t>
            </a:r>
            <a:r>
              <a:rPr lang="en-US" sz="1800" dirty="0" smtClean="0"/>
              <a:t>)</a:t>
            </a:r>
          </a:p>
          <a:p>
            <a:endParaRPr lang="en-US" sz="1800" dirty="0" smtClean="0"/>
          </a:p>
          <a:p>
            <a:pPr lvl="1"/>
            <a:r>
              <a:rPr lang="en-US" sz="1800" dirty="0" smtClean="0"/>
              <a:t>Collect </a:t>
            </a:r>
            <a:r>
              <a:rPr lang="en-US" sz="1800" dirty="0" err="1" smtClean="0"/>
              <a:t>recentering</a:t>
            </a:r>
            <a:r>
              <a:rPr lang="en-US" sz="1800" dirty="0" smtClean="0"/>
              <a:t> and rescaling constants (</a:t>
            </a:r>
            <a:r>
              <a:rPr lang="en-US" sz="1800" b="1" dirty="0" err="1" smtClean="0">
                <a:latin typeface="Courier New" panose="02070309020205020404" pitchFamily="49" charset="0"/>
                <a:cs typeface="Courier New" panose="02070309020205020404" pitchFamily="49" charset="0"/>
              </a:rPr>
              <a:t>tabstat</a:t>
            </a:r>
            <a:r>
              <a:rPr lang="en-US" sz="1800" dirty="0" smtClean="0"/>
              <a:t>)</a:t>
            </a:r>
          </a:p>
          <a:p>
            <a:endParaRPr lang="en-US" sz="1800" dirty="0" smtClean="0"/>
          </a:p>
          <a:p>
            <a:pPr lvl="1"/>
            <a:r>
              <a:rPr lang="en-US" sz="1800" dirty="0" smtClean="0"/>
              <a:t>Form factorial transformation matrices for continuous/polynomial terms (</a:t>
            </a:r>
            <a:r>
              <a:rPr lang="en-US" sz="1800" dirty="0" err="1" smtClean="0"/>
              <a:t>Kronecker</a:t>
            </a:r>
            <a:r>
              <a:rPr lang="en-US" sz="1800" dirty="0" smtClean="0"/>
              <a:t> matrix operator, </a:t>
            </a:r>
            <a:r>
              <a:rPr lang="en-US" sz="1800" b="1" dirty="0" smtClean="0">
                <a:latin typeface="Courier New" panose="02070309020205020404" pitchFamily="49" charset="0"/>
                <a:cs typeface="Courier New" panose="02070309020205020404" pitchFamily="49" charset="0"/>
              </a:rPr>
              <a:t>#</a:t>
            </a:r>
            <a:r>
              <a:rPr lang="en-US" sz="1800" dirty="0" smtClean="0"/>
              <a:t>)</a:t>
            </a:r>
          </a:p>
          <a:p>
            <a:endParaRPr lang="en-US" sz="1800" dirty="0" smtClean="0"/>
          </a:p>
          <a:p>
            <a:pPr lvl="1"/>
            <a:r>
              <a:rPr lang="en-US" sz="1800" dirty="0" smtClean="0"/>
              <a:t>Build complete model transformation matrices by filling constants into the appropriate slots (</a:t>
            </a:r>
            <a:r>
              <a:rPr lang="en-US" sz="1800" b="1" dirty="0" smtClean="0">
                <a:latin typeface="Courier New" panose="02070309020205020404" pitchFamily="49" charset="0"/>
                <a:cs typeface="Courier New" panose="02070309020205020404" pitchFamily="49" charset="0"/>
              </a:rPr>
              <a:t>matrix</a:t>
            </a:r>
            <a:r>
              <a:rPr lang="en-US" sz="1800" dirty="0" smtClean="0"/>
              <a:t> extraction and substitution)</a:t>
            </a:r>
          </a:p>
          <a:p>
            <a:endParaRPr lang="en-US" sz="1800" dirty="0" smtClean="0"/>
          </a:p>
          <a:p>
            <a:pPr lvl="1"/>
            <a:r>
              <a:rPr lang="en-US" sz="1800" dirty="0" smtClean="0"/>
              <a:t>Use the results (</a:t>
            </a:r>
            <a:r>
              <a:rPr lang="en-US" sz="1800" b="1" dirty="0" smtClean="0">
                <a:latin typeface="Courier New" panose="02070309020205020404" pitchFamily="49" charset="0"/>
                <a:cs typeface="Courier New" panose="02070309020205020404" pitchFamily="49" charset="0"/>
              </a:rPr>
              <a:t>estimates store </a:t>
            </a:r>
            <a:r>
              <a:rPr lang="en-US" sz="1800" dirty="0" smtClean="0"/>
              <a:t>and </a:t>
            </a:r>
            <a:r>
              <a:rPr lang="en-US" sz="1800" b="1" dirty="0" smtClean="0">
                <a:latin typeface="Courier New" panose="02070309020205020404" pitchFamily="49" charset="0"/>
                <a:cs typeface="Courier New" panose="02070309020205020404" pitchFamily="49" charset="0"/>
              </a:rPr>
              <a:t>estimates table</a:t>
            </a:r>
            <a:r>
              <a:rPr lang="en-US" sz="1800" dirty="0" smtClean="0"/>
              <a:t>)</a:t>
            </a:r>
          </a:p>
          <a:p>
            <a:endParaRPr lang="en-US" dirty="0"/>
          </a:p>
        </p:txBody>
      </p:sp>
    </p:spTree>
    <p:extLst>
      <p:ext uri="{BB962C8B-B14F-4D97-AF65-F5344CB8AC3E}">
        <p14:creationId xmlns:p14="http://schemas.microsoft.com/office/powerpoint/2010/main" val="3032777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Kronecker</a:t>
            </a:r>
            <a:r>
              <a:rPr lang="en-US" dirty="0" smtClean="0"/>
              <a:t> product terms</a:t>
            </a:r>
            <a:endParaRPr lang="en-US" dirty="0"/>
          </a:p>
        </p:txBody>
      </p:sp>
      <p:sp>
        <p:nvSpPr>
          <p:cNvPr id="3" name="Content Placeholder 2"/>
          <p:cNvSpPr>
            <a:spLocks noGrp="1"/>
          </p:cNvSpPr>
          <p:nvPr>
            <p:ph idx="1"/>
          </p:nvPr>
        </p:nvSpPr>
        <p:spPr/>
        <p:txBody>
          <a:bodyPr/>
          <a:lstStyle/>
          <a:p>
            <a:r>
              <a:rPr lang="en-US" sz="2400" dirty="0" smtClean="0"/>
              <a:t>In the </a:t>
            </a:r>
            <a:r>
              <a:rPr lang="en-US" sz="2400" b="1" dirty="0" smtClean="0">
                <a:latin typeface="Courier New" panose="02070309020205020404" pitchFamily="49" charset="0"/>
                <a:cs typeface="Courier New" panose="02070309020205020404" pitchFamily="49" charset="0"/>
              </a:rPr>
              <a:t>matrix</a:t>
            </a:r>
            <a:r>
              <a:rPr lang="en-US" sz="2400" dirty="0" smtClean="0"/>
              <a:t> language, </a:t>
            </a:r>
            <a:r>
              <a:rPr lang="en-US" sz="2400" dirty="0" err="1" smtClean="0"/>
              <a:t>Kronecker</a:t>
            </a:r>
            <a:r>
              <a:rPr lang="en-US" sz="2400" dirty="0" smtClean="0"/>
              <a:t> products make it easy to track terms</a:t>
            </a:r>
          </a:p>
          <a:p>
            <a:endParaRPr lang="en-US" sz="2400" dirty="0" smtClean="0"/>
          </a:p>
          <a:p>
            <a:pPr marL="403225" lvl="1" indent="0">
              <a:spcBef>
                <a:spcPts val="0"/>
              </a:spcBef>
              <a:buNone/>
            </a:pPr>
            <a:r>
              <a:rPr lang="en-US" sz="1400" b="1" dirty="0">
                <a:latin typeface="Courier New" panose="02070309020205020404" pitchFamily="49" charset="0"/>
                <a:cs typeface="Courier New" panose="02070309020205020404" pitchFamily="49" charset="0"/>
              </a:rPr>
              <a:t>. matrix list A</a:t>
            </a:r>
          </a:p>
          <a:p>
            <a:pPr marL="403225" lvl="1" indent="0">
              <a:spcBef>
                <a:spcPts val="0"/>
              </a:spcBef>
              <a:buNone/>
            </a:pPr>
            <a:r>
              <a:rPr lang="en-US" sz="1400" b="1" dirty="0" smtClean="0">
                <a:latin typeface="Courier New" panose="02070309020205020404" pitchFamily="49" charset="0"/>
                <a:cs typeface="Courier New" panose="02070309020205020404" pitchFamily="49" charset="0"/>
              </a:rPr>
              <a:t>A[2,2</a:t>
            </a:r>
            <a:r>
              <a:rPr lang="en-US" sz="1400" b="1" dirty="0">
                <a:latin typeface="Courier New" panose="02070309020205020404" pitchFamily="49" charset="0"/>
                <a:cs typeface="Courier New" panose="02070309020205020404" pitchFamily="49" charset="0"/>
              </a:rPr>
              <a:t>]</a:t>
            </a:r>
          </a:p>
          <a:p>
            <a:pPr marL="403225" lvl="1" indent="0">
              <a:spcBef>
                <a:spcPts val="0"/>
              </a:spcBef>
              <a:buNone/>
            </a:pPr>
            <a:r>
              <a:rPr lang="en-US" sz="1400" b="1" dirty="0">
                <a:latin typeface="Courier New" panose="02070309020205020404" pitchFamily="49" charset="0"/>
                <a:cs typeface="Courier New" panose="02070309020205020404" pitchFamily="49" charset="0"/>
              </a:rPr>
              <a:t>            _     weight</a:t>
            </a:r>
          </a:p>
          <a:p>
            <a:pPr marL="403225" lvl="1" indent="0">
              <a:spcBef>
                <a:spcPts val="0"/>
              </a:spcBef>
              <a:buNone/>
            </a:pPr>
            <a:r>
              <a:rPr lang="en-US" sz="1400" b="1" dirty="0">
                <a:latin typeface="Courier New" panose="02070309020205020404" pitchFamily="49" charset="0"/>
                <a:cs typeface="Courier New" panose="02070309020205020404" pitchFamily="49" charset="0"/>
              </a:rPr>
              <a:t>r1          1  3019.4595</a:t>
            </a:r>
          </a:p>
          <a:p>
            <a:pPr marL="403225" lvl="1" indent="0">
              <a:spcBef>
                <a:spcPts val="0"/>
              </a:spcBef>
              <a:buNone/>
            </a:pPr>
            <a:r>
              <a:rPr lang="en-US" sz="1400" b="1" dirty="0">
                <a:latin typeface="Courier New" panose="02070309020205020404" pitchFamily="49" charset="0"/>
                <a:cs typeface="Courier New" panose="02070309020205020404" pitchFamily="49" charset="0"/>
              </a:rPr>
              <a:t>r2          0          1</a:t>
            </a:r>
          </a:p>
          <a:p>
            <a:pPr marL="403225" lvl="1" indent="0">
              <a:spcBef>
                <a:spcPts val="0"/>
              </a:spcBef>
              <a:buNone/>
            </a:pPr>
            <a:endParaRPr lang="en-US" sz="1400" b="1" dirty="0" smtClean="0">
              <a:latin typeface="Courier New" panose="02070309020205020404" pitchFamily="49" charset="0"/>
              <a:cs typeface="Courier New" panose="02070309020205020404" pitchFamily="49" charset="0"/>
            </a:endParaRPr>
          </a:p>
          <a:p>
            <a:pPr marL="403225" lvl="1" indent="0">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matrix list B</a:t>
            </a:r>
          </a:p>
          <a:p>
            <a:pPr marL="403225" lvl="1" indent="0">
              <a:spcBef>
                <a:spcPts val="0"/>
              </a:spcBef>
              <a:buNone/>
            </a:pPr>
            <a:r>
              <a:rPr lang="en-US" sz="1400" b="1" dirty="0" smtClean="0">
                <a:latin typeface="Courier New" panose="02070309020205020404" pitchFamily="49" charset="0"/>
                <a:cs typeface="Courier New" panose="02070309020205020404" pitchFamily="49" charset="0"/>
              </a:rPr>
              <a:t>B[2,2</a:t>
            </a:r>
            <a:r>
              <a:rPr lang="en-US" sz="1400" b="1" dirty="0">
                <a:latin typeface="Courier New" panose="02070309020205020404" pitchFamily="49" charset="0"/>
                <a:cs typeface="Courier New" panose="02070309020205020404" pitchFamily="49" charset="0"/>
              </a:rPr>
              <a:t>]</a:t>
            </a:r>
          </a:p>
          <a:p>
            <a:pPr marL="403225" lvl="1" indent="0">
              <a:spcBef>
                <a:spcPts val="0"/>
              </a:spcBef>
              <a:buNone/>
            </a:pPr>
            <a:r>
              <a:rPr lang="en-US" sz="1400" b="1" dirty="0">
                <a:latin typeface="Courier New" panose="02070309020205020404" pitchFamily="49" charset="0"/>
                <a:cs typeface="Courier New" panose="02070309020205020404" pitchFamily="49" charset="0"/>
              </a:rPr>
              <a:t>               _  displacement</a:t>
            </a:r>
          </a:p>
          <a:p>
            <a:pPr marL="403225" lvl="1" indent="0">
              <a:spcBef>
                <a:spcPts val="0"/>
              </a:spcBef>
              <a:buNone/>
            </a:pPr>
            <a:r>
              <a:rPr lang="en-US" sz="1400" b="1" dirty="0">
                <a:latin typeface="Courier New" panose="02070309020205020404" pitchFamily="49" charset="0"/>
                <a:cs typeface="Courier New" panose="02070309020205020404" pitchFamily="49" charset="0"/>
              </a:rPr>
              <a:t>r1             1      197.2973</a:t>
            </a:r>
          </a:p>
          <a:p>
            <a:pPr marL="403225" lvl="1" indent="0">
              <a:spcBef>
                <a:spcPts val="0"/>
              </a:spcBef>
              <a:buNone/>
            </a:pPr>
            <a:r>
              <a:rPr lang="en-US" sz="1400" b="1" dirty="0">
                <a:latin typeface="Courier New" panose="02070309020205020404" pitchFamily="49" charset="0"/>
                <a:cs typeface="Courier New" panose="02070309020205020404" pitchFamily="49" charset="0"/>
              </a:rPr>
              <a:t>r2             0             1</a:t>
            </a:r>
          </a:p>
          <a:p>
            <a:pPr marL="403225" lvl="1" indent="0">
              <a:spcBef>
                <a:spcPts val="0"/>
              </a:spcBef>
              <a:buNone/>
            </a:pPr>
            <a:endParaRPr lang="en-US" sz="1400" b="1" dirty="0">
              <a:latin typeface="Courier New" panose="02070309020205020404" pitchFamily="49" charset="0"/>
              <a:cs typeface="Courier New" panose="02070309020205020404" pitchFamily="49" charset="0"/>
            </a:endParaRPr>
          </a:p>
          <a:p>
            <a:pPr marL="403225" lvl="1" indent="0">
              <a:spcBef>
                <a:spcPts val="0"/>
              </a:spcBef>
              <a:buNone/>
            </a:pPr>
            <a:r>
              <a:rPr lang="en-US" sz="1400" b="1" dirty="0">
                <a:latin typeface="Courier New" panose="02070309020205020404" pitchFamily="49" charset="0"/>
                <a:cs typeface="Courier New" panose="02070309020205020404" pitchFamily="49" charset="0"/>
              </a:rPr>
              <a:t>. matrix C = B#A</a:t>
            </a:r>
          </a:p>
          <a:p>
            <a:pPr lvl="1">
              <a:spcBef>
                <a:spcPts val="0"/>
              </a:spcBef>
            </a:pPr>
            <a:endParaRPr lang="en-US" sz="10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67252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Kronecker</a:t>
            </a:r>
            <a:r>
              <a:rPr lang="en-US" dirty="0"/>
              <a:t> product terms</a:t>
            </a:r>
          </a:p>
        </p:txBody>
      </p:sp>
      <p:sp>
        <p:nvSpPr>
          <p:cNvPr id="3" name="Content Placeholder 2"/>
          <p:cNvSpPr>
            <a:spLocks noGrp="1"/>
          </p:cNvSpPr>
          <p:nvPr>
            <p:ph idx="1"/>
          </p:nvPr>
        </p:nvSpPr>
        <p:spPr/>
        <p:txBody>
          <a:bodyPr/>
          <a:lstStyle/>
          <a:p>
            <a:pPr lvl="1">
              <a:spcBef>
                <a:spcPts val="0"/>
              </a:spcBef>
            </a:pPr>
            <a:r>
              <a:rPr lang="en-US" sz="2000" dirty="0"/>
              <a:t>Column/row names are returned with the form</a:t>
            </a:r>
          </a:p>
          <a:p>
            <a:pPr marL="657225" lvl="2" indent="0">
              <a:spcBef>
                <a:spcPts val="0"/>
              </a:spcBef>
              <a:buNone/>
            </a:pPr>
            <a:r>
              <a:rPr lang="en-US" sz="2000" dirty="0"/>
              <a:t>	equation(B):name(A)</a:t>
            </a:r>
          </a:p>
          <a:p>
            <a:pPr marL="657225" lvl="2" indent="0">
              <a:spcBef>
                <a:spcPts val="0"/>
              </a:spcBef>
              <a:buNone/>
            </a:pPr>
            <a:endParaRPr lang="en-US" sz="2000" dirty="0"/>
          </a:p>
          <a:p>
            <a:pPr lvl="1">
              <a:spcBef>
                <a:spcPts val="0"/>
              </a:spcBef>
            </a:pPr>
            <a:endParaRPr lang="en-US" sz="1050" dirty="0" smtClean="0">
              <a:latin typeface="Courier New" panose="02070309020205020404" pitchFamily="49" charset="0"/>
              <a:cs typeface="Courier New" panose="02070309020205020404" pitchFamily="49" charset="0"/>
            </a:endParaRPr>
          </a:p>
          <a:p>
            <a:pPr marL="403225" lvl="1" indent="0">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matrix list C</a:t>
            </a:r>
          </a:p>
          <a:p>
            <a:pPr marL="403225" lvl="1" indent="0">
              <a:spcBef>
                <a:spcPts val="0"/>
              </a:spcBef>
              <a:buNone/>
            </a:pPr>
            <a:endParaRPr lang="en-US" sz="1400" b="1" dirty="0">
              <a:latin typeface="Courier New" panose="02070309020205020404" pitchFamily="49" charset="0"/>
              <a:cs typeface="Courier New" panose="02070309020205020404" pitchFamily="49" charset="0"/>
            </a:endParaRPr>
          </a:p>
          <a:p>
            <a:pPr marL="403225" lvl="1" indent="0">
              <a:spcBef>
                <a:spcPts val="0"/>
              </a:spcBef>
              <a:buNone/>
            </a:pPr>
            <a:r>
              <a:rPr lang="en-US" sz="1400" b="1" dirty="0">
                <a:latin typeface="Courier New" panose="02070309020205020404" pitchFamily="49" charset="0"/>
                <a:cs typeface="Courier New" panose="02070309020205020404" pitchFamily="49" charset="0"/>
              </a:rPr>
              <a:t>C[4,4]</a:t>
            </a:r>
          </a:p>
          <a:p>
            <a:pPr marL="403225" lvl="1" indent="0">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displacem~t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displacem~t</a:t>
            </a:r>
            <a:r>
              <a:rPr lang="en-US" sz="1400" b="1" dirty="0">
                <a:latin typeface="Courier New" panose="02070309020205020404" pitchFamily="49" charset="0"/>
                <a:cs typeface="Courier New" panose="02070309020205020404" pitchFamily="49" charset="0"/>
              </a:rPr>
              <a:t>:</a:t>
            </a:r>
          </a:p>
          <a:p>
            <a:pPr marL="403225" lvl="1" indent="0">
              <a:spcBef>
                <a:spcPts val="0"/>
              </a:spcBef>
              <a:buNone/>
            </a:pPr>
            <a:r>
              <a:rPr lang="en-US" sz="1400" b="1" dirty="0">
                <a:latin typeface="Courier New" panose="02070309020205020404" pitchFamily="49" charset="0"/>
                <a:cs typeface="Courier New" panose="02070309020205020404" pitchFamily="49" charset="0"/>
              </a:rPr>
              <a:t>                  _        weight             _        weight</a:t>
            </a:r>
          </a:p>
          <a:p>
            <a:pPr marL="403225" lvl="1" indent="0">
              <a:spcBef>
                <a:spcPts val="0"/>
              </a:spcBef>
              <a:buNone/>
            </a:pPr>
            <a:r>
              <a:rPr lang="en-US" sz="1400" b="1" dirty="0">
                <a:latin typeface="Courier New" panose="02070309020205020404" pitchFamily="49" charset="0"/>
                <a:cs typeface="Courier New" panose="02070309020205020404" pitchFamily="49" charset="0"/>
              </a:rPr>
              <a:t>r1:r1             1     3019.4595      197.2973     595731.19</a:t>
            </a:r>
          </a:p>
          <a:p>
            <a:pPr marL="403225" lvl="1" indent="0">
              <a:spcBef>
                <a:spcPts val="0"/>
              </a:spcBef>
              <a:buNone/>
            </a:pPr>
            <a:r>
              <a:rPr lang="en-US" sz="1400" b="1" dirty="0">
                <a:latin typeface="Courier New" panose="02070309020205020404" pitchFamily="49" charset="0"/>
                <a:cs typeface="Courier New" panose="02070309020205020404" pitchFamily="49" charset="0"/>
              </a:rPr>
              <a:t>r1:r2             0             1             0      197.2973</a:t>
            </a:r>
          </a:p>
          <a:p>
            <a:pPr marL="403225" lvl="1" indent="0">
              <a:spcBef>
                <a:spcPts val="0"/>
              </a:spcBef>
              <a:buNone/>
            </a:pPr>
            <a:r>
              <a:rPr lang="en-US" sz="1400" b="1" dirty="0">
                <a:latin typeface="Courier New" panose="02070309020205020404" pitchFamily="49" charset="0"/>
                <a:cs typeface="Courier New" panose="02070309020205020404" pitchFamily="49" charset="0"/>
              </a:rPr>
              <a:t>r2:r1             0             0             1     3019.4595</a:t>
            </a:r>
          </a:p>
          <a:p>
            <a:pPr marL="403225" lvl="1" indent="0">
              <a:spcBef>
                <a:spcPts val="0"/>
              </a:spcBef>
              <a:buNone/>
            </a:pPr>
            <a:r>
              <a:rPr lang="en-US" sz="1400" b="1" dirty="0">
                <a:latin typeface="Courier New" panose="02070309020205020404" pitchFamily="49" charset="0"/>
                <a:cs typeface="Courier New" panose="02070309020205020404" pitchFamily="49" charset="0"/>
              </a:rPr>
              <a:t>r2:r2             0             0             0             1</a:t>
            </a:r>
          </a:p>
          <a:p>
            <a:pPr lvl="1">
              <a:spcBef>
                <a:spcPts val="0"/>
              </a:spcBef>
            </a:pPr>
            <a:endParaRPr lang="en-US" sz="1050" dirty="0">
              <a:latin typeface="Courier New" panose="02070309020205020404" pitchFamily="49" charset="0"/>
              <a:cs typeface="Courier New" panose="02070309020205020404" pitchFamily="49" charset="0"/>
            </a:endParaRPr>
          </a:p>
          <a:p>
            <a:pPr lvl="1">
              <a:spcBef>
                <a:spcPts val="0"/>
              </a:spcBef>
            </a:pPr>
            <a:endParaRPr lang="en-US" sz="1050" dirty="0">
              <a:latin typeface="Courier New" panose="02070309020205020404" pitchFamily="49" charset="0"/>
              <a:cs typeface="Courier New" panose="02070309020205020404" pitchFamily="49" charset="0"/>
            </a:endParaRPr>
          </a:p>
          <a:p>
            <a:pPr marL="365125" lvl="2" indent="-282575">
              <a:spcBef>
                <a:spcPts val="600"/>
              </a:spcBef>
              <a:buClr>
                <a:schemeClr val="accent1"/>
              </a:buClr>
              <a:buSzPct val="80000"/>
              <a:buFont typeface="Wingdings 2" panose="05020102010507070707" pitchFamily="18" charset="2"/>
              <a:buChar char=""/>
            </a:pPr>
            <a:r>
              <a:rPr lang="en-US" sz="2000" dirty="0" smtClean="0"/>
              <a:t>Note the </a:t>
            </a:r>
            <a:r>
              <a:rPr lang="en-US" sz="2000" b="1" dirty="0" smtClean="0"/>
              <a:t>name</a:t>
            </a:r>
            <a:r>
              <a:rPr lang="en-US" sz="2000" dirty="0" smtClean="0"/>
              <a:t> stripe is used, but the </a:t>
            </a:r>
            <a:r>
              <a:rPr lang="en-US" sz="2000" b="1" dirty="0" smtClean="0"/>
              <a:t>equation</a:t>
            </a:r>
            <a:r>
              <a:rPr lang="en-US" sz="2000" dirty="0" smtClean="0"/>
              <a:t> stripe is lost.</a:t>
            </a:r>
            <a:endParaRPr lang="en-US" sz="2000" dirty="0"/>
          </a:p>
          <a:p>
            <a:endParaRPr lang="en-US" dirty="0"/>
          </a:p>
        </p:txBody>
      </p:sp>
    </p:spTree>
    <p:extLst>
      <p:ext uri="{BB962C8B-B14F-4D97-AF65-F5344CB8AC3E}">
        <p14:creationId xmlns:p14="http://schemas.microsoft.com/office/powerpoint/2010/main" val="3088543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Recentering</a:t>
            </a:r>
            <a:r>
              <a:rPr lang="en-US" dirty="0" smtClean="0"/>
              <a:t> as change of basis</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1719228" y="1417638"/>
            <a:ext cx="7043772" cy="5155568"/>
          </a:xfrm>
          <a:prstGeom prst="rect">
            <a:avLst/>
          </a:prstGeom>
        </p:spPr>
      </p:pic>
    </p:spTree>
    <p:extLst>
      <p:ext uri="{BB962C8B-B14F-4D97-AF65-F5344CB8AC3E}">
        <p14:creationId xmlns:p14="http://schemas.microsoft.com/office/powerpoint/2010/main" val="2258117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 term parts</a:t>
            </a:r>
            <a:endParaRPr lang="en-US" dirty="0"/>
          </a:p>
        </p:txBody>
      </p:sp>
      <p:sp>
        <p:nvSpPr>
          <p:cNvPr id="3" name="Content Placeholder 2"/>
          <p:cNvSpPr>
            <a:spLocks noGrp="1"/>
          </p:cNvSpPr>
          <p:nvPr>
            <p:ph idx="1"/>
          </p:nvPr>
        </p:nvSpPr>
        <p:spPr/>
        <p:txBody>
          <a:bodyPr/>
          <a:lstStyle/>
          <a:p>
            <a:r>
              <a:rPr lang="en-US" sz="2000" dirty="0"/>
              <a:t>To use this further, we move all the variable names into the name </a:t>
            </a:r>
            <a:r>
              <a:rPr lang="en-US" sz="2000" dirty="0" smtClean="0"/>
              <a:t>stripe</a:t>
            </a:r>
          </a:p>
          <a:p>
            <a:pPr marL="403225" lvl="1" indent="0">
              <a:buNone/>
            </a:pPr>
            <a:r>
              <a:rPr lang="en-US" sz="1100" b="1" dirty="0">
                <a:latin typeface="Courier New" panose="02070309020205020404" pitchFamily="49" charset="0"/>
                <a:cs typeface="Courier New" panose="02070309020205020404" pitchFamily="49" charset="0"/>
              </a:rPr>
              <a:t>. local </a:t>
            </a:r>
            <a:r>
              <a:rPr lang="en-US" sz="1100" b="1" dirty="0" err="1">
                <a:latin typeface="Courier New" panose="02070309020205020404" pitchFamily="49" charset="0"/>
                <a:cs typeface="Courier New" panose="02070309020205020404" pitchFamily="49" charset="0"/>
              </a:rPr>
              <a:t>cn</a:t>
            </a:r>
            <a:r>
              <a:rPr lang="en-US" sz="1100" b="1" dirty="0">
                <a:latin typeface="Courier New" panose="02070309020205020404" pitchFamily="49" charset="0"/>
                <a:cs typeface="Courier New" panose="02070309020205020404" pitchFamily="49" charset="0"/>
              </a:rPr>
              <a:t> : </a:t>
            </a:r>
            <a:r>
              <a:rPr lang="en-US" sz="1100" b="1" dirty="0" err="1">
                <a:latin typeface="Courier New" panose="02070309020205020404" pitchFamily="49" charset="0"/>
                <a:cs typeface="Courier New" panose="02070309020205020404" pitchFamily="49" charset="0"/>
              </a:rPr>
              <a:t>colfullnames</a:t>
            </a:r>
            <a:r>
              <a:rPr lang="en-US" sz="1100" b="1" dirty="0">
                <a:latin typeface="Courier New" panose="02070309020205020404" pitchFamily="49" charset="0"/>
                <a:cs typeface="Courier New" panose="02070309020205020404" pitchFamily="49" charset="0"/>
              </a:rPr>
              <a:t> C</a:t>
            </a:r>
          </a:p>
          <a:p>
            <a:pPr marL="403225" lvl="1" indent="0">
              <a:buNone/>
            </a:pPr>
            <a:r>
              <a:rPr lang="en-US" sz="1100" b="1" dirty="0" smtClean="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local </a:t>
            </a:r>
            <a:r>
              <a:rPr lang="en-US" sz="1100" b="1" dirty="0" err="1">
                <a:latin typeface="Courier New" panose="02070309020205020404" pitchFamily="49" charset="0"/>
                <a:cs typeface="Courier New" panose="02070309020205020404" pitchFamily="49" charset="0"/>
              </a:rPr>
              <a:t>cn</a:t>
            </a: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subinstr</a:t>
            </a:r>
            <a:r>
              <a:rPr lang="en-US" sz="1100" b="1" dirty="0">
                <a:latin typeface="Courier New" panose="02070309020205020404" pitchFamily="49" charset="0"/>
                <a:cs typeface="Courier New" panose="02070309020205020404" pitchFamily="49" charset="0"/>
              </a:rPr>
              <a:t> local </a:t>
            </a:r>
            <a:r>
              <a:rPr lang="en-US" sz="1100" b="1" dirty="0" err="1">
                <a:latin typeface="Courier New" panose="02070309020205020404" pitchFamily="49" charset="0"/>
                <a:cs typeface="Courier New" panose="02070309020205020404" pitchFamily="49" charset="0"/>
              </a:rPr>
              <a:t>cn</a:t>
            </a:r>
            <a:r>
              <a:rPr lang="en-US" sz="1100" b="1" dirty="0">
                <a:latin typeface="Courier New" panose="02070309020205020404" pitchFamily="49" charset="0"/>
                <a:cs typeface="Courier New" panose="02070309020205020404" pitchFamily="49" charset="0"/>
              </a:rPr>
              <a:t> ":" "#", all</a:t>
            </a:r>
          </a:p>
          <a:p>
            <a:pPr marL="403225" lvl="1" indent="0">
              <a:buNone/>
            </a:pPr>
            <a:r>
              <a:rPr lang="en-US" sz="1100" b="1" dirty="0" smtClean="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local </a:t>
            </a:r>
            <a:r>
              <a:rPr lang="en-US" sz="1100" b="1" dirty="0" err="1">
                <a:latin typeface="Courier New" panose="02070309020205020404" pitchFamily="49" charset="0"/>
                <a:cs typeface="Courier New" panose="02070309020205020404" pitchFamily="49" charset="0"/>
              </a:rPr>
              <a:t>cn</a:t>
            </a: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subinstr</a:t>
            </a:r>
            <a:r>
              <a:rPr lang="en-US" sz="1100" b="1" dirty="0">
                <a:latin typeface="Courier New" panose="02070309020205020404" pitchFamily="49" charset="0"/>
                <a:cs typeface="Courier New" panose="02070309020205020404" pitchFamily="49" charset="0"/>
              </a:rPr>
              <a:t> local </a:t>
            </a:r>
            <a:r>
              <a:rPr lang="en-US" sz="1100" b="1" dirty="0" err="1">
                <a:latin typeface="Courier New" panose="02070309020205020404" pitchFamily="49" charset="0"/>
                <a:cs typeface="Courier New" panose="02070309020205020404" pitchFamily="49" charset="0"/>
              </a:rPr>
              <a:t>cn</a:t>
            </a:r>
            <a:r>
              <a:rPr lang="en-US" sz="1100" b="1" dirty="0">
                <a:latin typeface="Courier New" panose="02070309020205020404" pitchFamily="49" charset="0"/>
                <a:cs typeface="Courier New" panose="02070309020205020404" pitchFamily="49" charset="0"/>
              </a:rPr>
              <a:t> "#_" "", all</a:t>
            </a:r>
          </a:p>
          <a:p>
            <a:pPr marL="403225" lvl="1" indent="0">
              <a:buNone/>
            </a:pPr>
            <a:r>
              <a:rPr lang="en-US" sz="1100" b="1" dirty="0" smtClean="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matrix </a:t>
            </a:r>
            <a:r>
              <a:rPr lang="en-US" sz="1100" b="1" dirty="0" err="1">
                <a:latin typeface="Courier New" panose="02070309020205020404" pitchFamily="49" charset="0"/>
                <a:cs typeface="Courier New" panose="02070309020205020404" pitchFamily="49" charset="0"/>
              </a:rPr>
              <a:t>coleq</a:t>
            </a:r>
            <a:r>
              <a:rPr lang="en-US" sz="1100" b="1" dirty="0">
                <a:latin typeface="Courier New" panose="02070309020205020404" pitchFamily="49" charset="0"/>
                <a:cs typeface="Courier New" panose="02070309020205020404" pitchFamily="49" charset="0"/>
              </a:rPr>
              <a:t> C = ""</a:t>
            </a:r>
          </a:p>
          <a:p>
            <a:pPr marL="403225" lvl="1" indent="0">
              <a:buNone/>
            </a:pPr>
            <a:r>
              <a:rPr lang="en-US" sz="1100" b="1" dirty="0" smtClean="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matrix </a:t>
            </a:r>
            <a:r>
              <a:rPr lang="en-US" sz="1100" b="1" dirty="0" err="1">
                <a:latin typeface="Courier New" panose="02070309020205020404" pitchFamily="49" charset="0"/>
                <a:cs typeface="Courier New" panose="02070309020205020404" pitchFamily="49" charset="0"/>
              </a:rPr>
              <a:t>colnames</a:t>
            </a:r>
            <a:r>
              <a:rPr lang="en-US" sz="1100" b="1" dirty="0">
                <a:latin typeface="Courier New" panose="02070309020205020404" pitchFamily="49" charset="0"/>
                <a:cs typeface="Courier New" panose="02070309020205020404" pitchFamily="49" charset="0"/>
              </a:rPr>
              <a:t> C =`</a:t>
            </a:r>
            <a:r>
              <a:rPr lang="en-US" sz="1100" b="1" dirty="0" err="1">
                <a:latin typeface="Courier New" panose="02070309020205020404" pitchFamily="49" charset="0"/>
                <a:cs typeface="Courier New" panose="02070309020205020404" pitchFamily="49" charset="0"/>
              </a:rPr>
              <a:t>cn</a:t>
            </a:r>
            <a:r>
              <a:rPr lang="en-US" sz="1100" b="1" dirty="0">
                <a:latin typeface="Courier New" panose="02070309020205020404" pitchFamily="49" charset="0"/>
                <a:cs typeface="Courier New" panose="02070309020205020404" pitchFamily="49" charset="0"/>
              </a:rPr>
              <a:t>'</a:t>
            </a:r>
          </a:p>
          <a:p>
            <a:pPr marL="403225" lvl="1" indent="0">
              <a:buNone/>
            </a:pPr>
            <a:r>
              <a:rPr lang="en-US" sz="1100" b="1" dirty="0" smtClean="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matrix list C</a:t>
            </a:r>
          </a:p>
          <a:p>
            <a:pPr marL="403225" lvl="1" indent="0">
              <a:buNone/>
            </a:pPr>
            <a:r>
              <a:rPr lang="en-US" sz="1100" b="1" dirty="0" smtClean="0">
                <a:latin typeface="Courier New" panose="02070309020205020404" pitchFamily="49" charset="0"/>
                <a:cs typeface="Courier New" panose="02070309020205020404" pitchFamily="49" charset="0"/>
              </a:rPr>
              <a:t>C[4,4</a:t>
            </a:r>
            <a:r>
              <a:rPr lang="en-US" sz="1100" b="1" dirty="0">
                <a:latin typeface="Courier New" panose="02070309020205020404" pitchFamily="49" charset="0"/>
                <a:cs typeface="Courier New" panose="02070309020205020404" pitchFamily="49" charset="0"/>
              </a:rPr>
              <a:t>]</a:t>
            </a:r>
          </a:p>
          <a:p>
            <a:pPr marL="403225" lvl="1" indent="0">
              <a:buNone/>
            </a:pPr>
            <a:r>
              <a:rPr lang="en-US" sz="1100" b="1" dirty="0" smtClean="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c.displace~t</a:t>
            </a:r>
            <a:r>
              <a:rPr lang="en-US" sz="1100" b="1" dirty="0">
                <a:latin typeface="Courier New" panose="02070309020205020404" pitchFamily="49" charset="0"/>
                <a:cs typeface="Courier New" panose="02070309020205020404" pitchFamily="49" charset="0"/>
              </a:rPr>
              <a:t>#</a:t>
            </a:r>
          </a:p>
          <a:p>
            <a:pPr marL="403225" lvl="1" indent="0">
              <a:buNone/>
            </a:pPr>
            <a:r>
              <a:rPr lang="en-US" sz="1100" b="1" dirty="0">
                <a:latin typeface="Courier New" panose="02070309020205020404" pitchFamily="49" charset="0"/>
                <a:cs typeface="Courier New" panose="02070309020205020404" pitchFamily="49" charset="0"/>
              </a:rPr>
              <a:t>                   _         weight   displacement       </a:t>
            </a:r>
            <a:r>
              <a:rPr lang="en-US" sz="1100" b="1" dirty="0" err="1">
                <a:latin typeface="Courier New" panose="02070309020205020404" pitchFamily="49" charset="0"/>
                <a:cs typeface="Courier New" panose="02070309020205020404" pitchFamily="49" charset="0"/>
              </a:rPr>
              <a:t>c.weight</a:t>
            </a:r>
            <a:endParaRPr lang="en-US" sz="1100" b="1" dirty="0">
              <a:latin typeface="Courier New" panose="02070309020205020404" pitchFamily="49" charset="0"/>
              <a:cs typeface="Courier New" panose="02070309020205020404" pitchFamily="49" charset="0"/>
            </a:endParaRPr>
          </a:p>
          <a:p>
            <a:pPr marL="403225" lvl="1" indent="0">
              <a:buNone/>
            </a:pPr>
            <a:r>
              <a:rPr lang="en-US" sz="1100" b="1" dirty="0">
                <a:latin typeface="Courier New" panose="02070309020205020404" pitchFamily="49" charset="0"/>
                <a:cs typeface="Courier New" panose="02070309020205020404" pitchFamily="49" charset="0"/>
              </a:rPr>
              <a:t>r1:r1              1      3019.4595       197.2973      595731.19</a:t>
            </a:r>
          </a:p>
          <a:p>
            <a:pPr marL="403225" lvl="1" indent="0">
              <a:buNone/>
            </a:pPr>
            <a:r>
              <a:rPr lang="en-US" sz="1100" b="1" dirty="0">
                <a:latin typeface="Courier New" panose="02070309020205020404" pitchFamily="49" charset="0"/>
                <a:cs typeface="Courier New" panose="02070309020205020404" pitchFamily="49" charset="0"/>
              </a:rPr>
              <a:t>r1:r2              0              1              0       197.2973</a:t>
            </a:r>
          </a:p>
          <a:p>
            <a:pPr marL="403225" lvl="1" indent="0">
              <a:buNone/>
            </a:pPr>
            <a:r>
              <a:rPr lang="en-US" sz="1100" b="1" dirty="0">
                <a:latin typeface="Courier New" panose="02070309020205020404" pitchFamily="49" charset="0"/>
                <a:cs typeface="Courier New" panose="02070309020205020404" pitchFamily="49" charset="0"/>
              </a:rPr>
              <a:t>r2:r1              0              0              1      3019.4595</a:t>
            </a:r>
          </a:p>
          <a:p>
            <a:pPr marL="403225" lvl="1" indent="0">
              <a:buNone/>
            </a:pPr>
            <a:r>
              <a:rPr lang="en-US" sz="1100" b="1" dirty="0">
                <a:latin typeface="Courier New" panose="02070309020205020404" pitchFamily="49" charset="0"/>
                <a:cs typeface="Courier New" panose="02070309020205020404" pitchFamily="49" charset="0"/>
              </a:rPr>
              <a:t>r2:r2              0              0              0              1</a:t>
            </a:r>
          </a:p>
          <a:p>
            <a:pPr lvl="1"/>
            <a:endParaRPr lang="en-US" sz="2000" dirty="0" smtClean="0"/>
          </a:p>
          <a:p>
            <a:pPr lvl="1"/>
            <a:r>
              <a:rPr lang="en-US" sz="2000" dirty="0" smtClean="0"/>
              <a:t>Note </a:t>
            </a:r>
            <a:r>
              <a:rPr lang="en-US" sz="2000" b="1" dirty="0" smtClean="0">
                <a:latin typeface="Courier New" panose="02070309020205020404" pitchFamily="49" charset="0"/>
                <a:cs typeface="Courier New" panose="02070309020205020404" pitchFamily="49" charset="0"/>
              </a:rPr>
              <a:t>matrix</a:t>
            </a:r>
            <a:r>
              <a:rPr lang="en-US" sz="2000" dirty="0" smtClean="0"/>
              <a:t> understands these are interaction terms!</a:t>
            </a:r>
            <a:endParaRPr lang="en-US" sz="2000" dirty="0"/>
          </a:p>
        </p:txBody>
      </p:sp>
    </p:spTree>
    <p:extLst>
      <p:ext uri="{BB962C8B-B14F-4D97-AF65-F5344CB8AC3E}">
        <p14:creationId xmlns:p14="http://schemas.microsoft.com/office/powerpoint/2010/main" val="99192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Kronecker</a:t>
            </a:r>
            <a:r>
              <a:rPr lang="en-US" dirty="0"/>
              <a:t> product terms</a:t>
            </a:r>
          </a:p>
        </p:txBody>
      </p:sp>
      <p:sp>
        <p:nvSpPr>
          <p:cNvPr id="3" name="Content Placeholder 2"/>
          <p:cNvSpPr>
            <a:spLocks noGrp="1"/>
          </p:cNvSpPr>
          <p:nvPr>
            <p:ph idx="1"/>
          </p:nvPr>
        </p:nvSpPr>
        <p:spPr/>
        <p:txBody>
          <a:bodyPr/>
          <a:lstStyle/>
          <a:p>
            <a:r>
              <a:rPr lang="en-US" sz="2400" dirty="0" smtClean="0"/>
              <a:t>And we can keep building …</a:t>
            </a:r>
          </a:p>
          <a:p>
            <a:pPr marL="403225" lvl="1" indent="0">
              <a:buNone/>
            </a:pPr>
            <a:r>
              <a:rPr lang="en-US" sz="1100" b="1" dirty="0">
                <a:latin typeface="Courier New" panose="02070309020205020404" pitchFamily="49" charset="0"/>
                <a:cs typeface="Courier New" panose="02070309020205020404" pitchFamily="49" charset="0"/>
              </a:rPr>
              <a:t>. matrix C = D#C</a:t>
            </a:r>
          </a:p>
          <a:p>
            <a:pPr marL="403225" lvl="1" indent="0">
              <a:buNone/>
            </a:pPr>
            <a:r>
              <a:rPr lang="en-US" sz="1100" b="1" dirty="0" smtClean="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matrix list C</a:t>
            </a:r>
          </a:p>
          <a:p>
            <a:pPr marL="403225" lvl="1" indent="0">
              <a:buNone/>
            </a:pPr>
            <a:endParaRPr lang="en-US" sz="700" b="1" dirty="0" smtClean="0">
              <a:latin typeface="Courier New" panose="02070309020205020404" pitchFamily="49" charset="0"/>
              <a:cs typeface="Courier New" panose="02070309020205020404" pitchFamily="49" charset="0"/>
            </a:endParaRPr>
          </a:p>
          <a:p>
            <a:pPr marL="403225" lvl="1" indent="0">
              <a:buNone/>
            </a:pPr>
            <a:r>
              <a:rPr lang="en-US" sz="700" b="1" dirty="0" smtClean="0">
                <a:latin typeface="Courier New" panose="02070309020205020404" pitchFamily="49" charset="0"/>
                <a:cs typeface="Courier New" panose="02070309020205020404" pitchFamily="49" charset="0"/>
              </a:rPr>
              <a:t>C[8,8</a:t>
            </a:r>
            <a:r>
              <a:rPr lang="en-US" sz="700" b="1" dirty="0">
                <a:latin typeface="Courier New" panose="02070309020205020404" pitchFamily="49" charset="0"/>
                <a:cs typeface="Courier New" panose="02070309020205020404" pitchFamily="49" charset="0"/>
              </a:rPr>
              <a:t>]</a:t>
            </a:r>
          </a:p>
          <a:p>
            <a:pPr marL="403225" lvl="1" indent="0">
              <a:buNone/>
            </a:pPr>
            <a:r>
              <a:rPr lang="en-US" sz="700" b="1" dirty="0">
                <a:latin typeface="Courier New" panose="02070309020205020404" pitchFamily="49" charset="0"/>
                <a:cs typeface="Courier New" panose="02070309020205020404" pitchFamily="49" charset="0"/>
              </a:rPr>
              <a:t>                                                                                                                        c.mpg#</a:t>
            </a:r>
          </a:p>
          <a:p>
            <a:pPr marL="403225" lvl="1" indent="0">
              <a:buNone/>
            </a:pPr>
            <a:r>
              <a:rPr lang="en-US" sz="700" b="1" dirty="0">
                <a:latin typeface="Courier New" panose="02070309020205020404" pitchFamily="49" charset="0"/>
                <a:cs typeface="Courier New" panose="02070309020205020404" pitchFamily="49" charset="0"/>
              </a:rPr>
              <a:t>                                                     </a:t>
            </a:r>
            <a:r>
              <a:rPr lang="en-US" sz="700" b="1" dirty="0" err="1">
                <a:latin typeface="Courier New" panose="02070309020205020404" pitchFamily="49" charset="0"/>
                <a:cs typeface="Courier New" panose="02070309020205020404" pitchFamily="49" charset="0"/>
              </a:rPr>
              <a:t>c.displace~t</a:t>
            </a:r>
            <a:r>
              <a:rPr lang="en-US" sz="700" b="1" dirty="0">
                <a:latin typeface="Courier New" panose="02070309020205020404" pitchFamily="49" charset="0"/>
                <a:cs typeface="Courier New" panose="02070309020205020404" pitchFamily="49" charset="0"/>
              </a:rPr>
              <a:t>#                        c.mpg#         c.mpg#  </a:t>
            </a:r>
            <a:r>
              <a:rPr lang="en-US" sz="700" b="1" dirty="0" err="1">
                <a:latin typeface="Courier New" panose="02070309020205020404" pitchFamily="49" charset="0"/>
                <a:cs typeface="Courier New" panose="02070309020205020404" pitchFamily="49" charset="0"/>
              </a:rPr>
              <a:t>c.displace~t</a:t>
            </a:r>
            <a:r>
              <a:rPr lang="en-US" sz="700" b="1" dirty="0">
                <a:latin typeface="Courier New" panose="02070309020205020404" pitchFamily="49" charset="0"/>
                <a:cs typeface="Courier New" panose="02070309020205020404" pitchFamily="49" charset="0"/>
              </a:rPr>
              <a:t>#</a:t>
            </a:r>
          </a:p>
          <a:p>
            <a:pPr marL="403225" lvl="1" indent="0">
              <a:buNone/>
            </a:pPr>
            <a:r>
              <a:rPr lang="en-US" sz="700" b="1" dirty="0">
                <a:latin typeface="Courier New" panose="02070309020205020404" pitchFamily="49" charset="0"/>
                <a:cs typeface="Courier New" panose="02070309020205020404" pitchFamily="49" charset="0"/>
              </a:rPr>
              <a:t>                   _         weight   displacement       </a:t>
            </a:r>
            <a:r>
              <a:rPr lang="en-US" sz="700" b="1" dirty="0" err="1">
                <a:latin typeface="Courier New" panose="02070309020205020404" pitchFamily="49" charset="0"/>
                <a:cs typeface="Courier New" panose="02070309020205020404" pitchFamily="49" charset="0"/>
              </a:rPr>
              <a:t>c.weight</a:t>
            </a:r>
            <a:r>
              <a:rPr lang="en-US" sz="700" b="1" dirty="0">
                <a:latin typeface="Courier New" panose="02070309020205020404" pitchFamily="49" charset="0"/>
                <a:cs typeface="Courier New" panose="02070309020205020404" pitchFamily="49" charset="0"/>
              </a:rPr>
              <a:t>            mpg       </a:t>
            </a:r>
            <a:r>
              <a:rPr lang="en-US" sz="700" b="1" dirty="0" err="1">
                <a:latin typeface="Courier New" panose="02070309020205020404" pitchFamily="49" charset="0"/>
                <a:cs typeface="Courier New" panose="02070309020205020404" pitchFamily="49" charset="0"/>
              </a:rPr>
              <a:t>c.weight</a:t>
            </a:r>
            <a:r>
              <a:rPr lang="en-US" sz="700" b="1" dirty="0">
                <a:latin typeface="Courier New" panose="02070309020205020404" pitchFamily="49" charset="0"/>
                <a:cs typeface="Courier New" panose="02070309020205020404" pitchFamily="49" charset="0"/>
              </a:rPr>
              <a:t>   </a:t>
            </a:r>
            <a:r>
              <a:rPr lang="en-US" sz="700" b="1" dirty="0" err="1">
                <a:latin typeface="Courier New" panose="02070309020205020404" pitchFamily="49" charset="0"/>
                <a:cs typeface="Courier New" panose="02070309020205020404" pitchFamily="49" charset="0"/>
              </a:rPr>
              <a:t>c.displace~t</a:t>
            </a:r>
            <a:r>
              <a:rPr lang="en-US" sz="700" b="1" dirty="0">
                <a:latin typeface="Courier New" panose="02070309020205020404" pitchFamily="49" charset="0"/>
                <a:cs typeface="Courier New" panose="02070309020205020404" pitchFamily="49" charset="0"/>
              </a:rPr>
              <a:t>       </a:t>
            </a:r>
            <a:r>
              <a:rPr lang="en-US" sz="700" b="1" dirty="0" err="1">
                <a:latin typeface="Courier New" panose="02070309020205020404" pitchFamily="49" charset="0"/>
                <a:cs typeface="Courier New" panose="02070309020205020404" pitchFamily="49" charset="0"/>
              </a:rPr>
              <a:t>c.weight</a:t>
            </a:r>
            <a:endParaRPr lang="en-US" sz="700" b="1" dirty="0">
              <a:latin typeface="Courier New" panose="02070309020205020404" pitchFamily="49" charset="0"/>
              <a:cs typeface="Courier New" panose="02070309020205020404" pitchFamily="49" charset="0"/>
            </a:endParaRPr>
          </a:p>
          <a:p>
            <a:pPr marL="403225" lvl="1" indent="0">
              <a:buNone/>
            </a:pPr>
            <a:r>
              <a:rPr lang="en-US" sz="700" b="1" dirty="0">
                <a:latin typeface="Courier New" panose="02070309020205020404" pitchFamily="49" charset="0"/>
                <a:cs typeface="Courier New" panose="02070309020205020404" pitchFamily="49" charset="0"/>
              </a:rPr>
              <a:t>r1:r1              1      3019.4595       197.2973      595731.19      21.297297      64306.326      4201.8992       12687464</a:t>
            </a:r>
          </a:p>
          <a:p>
            <a:pPr marL="403225" lvl="1" indent="0">
              <a:buNone/>
            </a:pPr>
            <a:r>
              <a:rPr lang="en-US" sz="700" b="1" dirty="0">
                <a:latin typeface="Courier New" panose="02070309020205020404" pitchFamily="49" charset="0"/>
                <a:cs typeface="Courier New" panose="02070309020205020404" pitchFamily="49" charset="0"/>
              </a:rPr>
              <a:t>r1:r2              0              1              0       197.2973              0      21.297297              0      4201.8992</a:t>
            </a:r>
          </a:p>
          <a:p>
            <a:pPr marL="403225" lvl="1" indent="0">
              <a:buNone/>
            </a:pPr>
            <a:r>
              <a:rPr lang="en-US" sz="700" b="1" dirty="0">
                <a:latin typeface="Courier New" panose="02070309020205020404" pitchFamily="49" charset="0"/>
                <a:cs typeface="Courier New" panose="02070309020205020404" pitchFamily="49" charset="0"/>
              </a:rPr>
              <a:t>r1:r1              0              0              1      3019.4595              0              0      21.297297      64306.326</a:t>
            </a:r>
          </a:p>
          <a:p>
            <a:pPr marL="403225" lvl="1" indent="0">
              <a:buNone/>
            </a:pPr>
            <a:r>
              <a:rPr lang="en-US" sz="700" b="1" dirty="0">
                <a:latin typeface="Courier New" panose="02070309020205020404" pitchFamily="49" charset="0"/>
                <a:cs typeface="Courier New" panose="02070309020205020404" pitchFamily="49" charset="0"/>
              </a:rPr>
              <a:t>r1:r2              0              0              0              1              0              0              0      21.297297</a:t>
            </a:r>
          </a:p>
          <a:p>
            <a:pPr marL="403225" lvl="1" indent="0">
              <a:buNone/>
            </a:pPr>
            <a:r>
              <a:rPr lang="en-US" sz="700" b="1" dirty="0">
                <a:latin typeface="Courier New" panose="02070309020205020404" pitchFamily="49" charset="0"/>
                <a:cs typeface="Courier New" panose="02070309020205020404" pitchFamily="49" charset="0"/>
              </a:rPr>
              <a:t>r2:r1              0              0              0              0              1      3019.4595       197.2973      595731.19</a:t>
            </a:r>
          </a:p>
          <a:p>
            <a:pPr marL="403225" lvl="1" indent="0">
              <a:buNone/>
            </a:pPr>
            <a:r>
              <a:rPr lang="en-US" sz="700" b="1" dirty="0">
                <a:latin typeface="Courier New" panose="02070309020205020404" pitchFamily="49" charset="0"/>
                <a:cs typeface="Courier New" panose="02070309020205020404" pitchFamily="49" charset="0"/>
              </a:rPr>
              <a:t>r2:r2              0              0              0              0              0              1              0       197.2973</a:t>
            </a:r>
          </a:p>
          <a:p>
            <a:pPr marL="403225" lvl="1" indent="0">
              <a:buNone/>
            </a:pPr>
            <a:r>
              <a:rPr lang="en-US" sz="700" b="1" dirty="0">
                <a:latin typeface="Courier New" panose="02070309020205020404" pitchFamily="49" charset="0"/>
                <a:cs typeface="Courier New" panose="02070309020205020404" pitchFamily="49" charset="0"/>
              </a:rPr>
              <a:t>r2:r1              0              0              0              0              0              0              1      3019.4595</a:t>
            </a:r>
          </a:p>
          <a:p>
            <a:pPr marL="403225" lvl="1" indent="0">
              <a:buNone/>
            </a:pPr>
            <a:r>
              <a:rPr lang="en-US" sz="700" b="1" dirty="0">
                <a:latin typeface="Courier New" panose="02070309020205020404" pitchFamily="49" charset="0"/>
                <a:cs typeface="Courier New" panose="02070309020205020404" pitchFamily="49" charset="0"/>
              </a:rPr>
              <a:t>r2:r2              0              0              0              0              0              0              0              1</a:t>
            </a:r>
          </a:p>
          <a:p>
            <a:pPr lvl="1"/>
            <a:endParaRPr lang="en-US" sz="900" dirty="0">
              <a:latin typeface="Courier New" panose="02070309020205020404" pitchFamily="49" charset="0"/>
              <a:cs typeface="Courier New" panose="02070309020205020404" pitchFamily="49" charset="0"/>
            </a:endParaRPr>
          </a:p>
          <a:p>
            <a:pPr lvl="1"/>
            <a:endParaRPr lang="en-US" dirty="0"/>
          </a:p>
        </p:txBody>
      </p:sp>
    </p:spTree>
    <p:extLst>
      <p:ext uri="{BB962C8B-B14F-4D97-AF65-F5344CB8AC3E}">
        <p14:creationId xmlns:p14="http://schemas.microsoft.com/office/powerpoint/2010/main" val="3721580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 covariates from factors</a:t>
            </a:r>
            <a:endParaRPr lang="en-US" dirty="0"/>
          </a:p>
        </p:txBody>
      </p:sp>
      <p:sp>
        <p:nvSpPr>
          <p:cNvPr id="3" name="Content Placeholder 2"/>
          <p:cNvSpPr>
            <a:spLocks noGrp="1"/>
          </p:cNvSpPr>
          <p:nvPr>
            <p:ph idx="1"/>
          </p:nvPr>
        </p:nvSpPr>
        <p:spPr/>
        <p:txBody>
          <a:bodyPr/>
          <a:lstStyle/>
          <a:p>
            <a:r>
              <a:rPr lang="en-US" sz="2000" dirty="0" smtClean="0"/>
              <a:t>Use </a:t>
            </a:r>
            <a:r>
              <a:rPr lang="en-US" sz="2000" b="1" dirty="0" smtClean="0">
                <a:latin typeface="Courier New" panose="02070309020205020404" pitchFamily="49" charset="0"/>
                <a:cs typeface="Courier New" panose="02070309020205020404" pitchFamily="49" charset="0"/>
              </a:rPr>
              <a:t>_</a:t>
            </a:r>
            <a:r>
              <a:rPr lang="en-US" sz="2000" b="1" dirty="0" err="1" smtClean="0">
                <a:latin typeface="Courier New" panose="02070309020205020404" pitchFamily="49" charset="0"/>
                <a:cs typeface="Courier New" panose="02070309020205020404" pitchFamily="49" charset="0"/>
              </a:rPr>
              <a:t>ms_parse_parts</a:t>
            </a:r>
            <a:r>
              <a:rPr lang="en-US" sz="2000" b="1" dirty="0" smtClean="0">
                <a:latin typeface="Courier New" panose="02070309020205020404" pitchFamily="49" charset="0"/>
                <a:cs typeface="Courier New" panose="02070309020205020404" pitchFamily="49" charset="0"/>
              </a:rPr>
              <a:t> </a:t>
            </a:r>
            <a:r>
              <a:rPr lang="en-US" sz="2000" dirty="0" smtClean="0"/>
              <a:t>with terms from e(b)</a:t>
            </a:r>
          </a:p>
          <a:p>
            <a:pPr lvl="1"/>
            <a:endParaRPr lang="en-US" sz="1200" dirty="0" smtClean="0">
              <a:latin typeface="Courier New" panose="02070309020205020404" pitchFamily="49" charset="0"/>
              <a:cs typeface="Courier New" panose="02070309020205020404" pitchFamily="49" charset="0"/>
            </a:endParaRPr>
          </a:p>
          <a:p>
            <a:pPr marL="403225" lvl="1" indent="0">
              <a:buNone/>
            </a:pP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quietly regress price foreign##</a:t>
            </a:r>
            <a:r>
              <a:rPr lang="en-US" sz="1200" b="1" dirty="0" err="1">
                <a:latin typeface="Courier New" panose="02070309020205020404" pitchFamily="49" charset="0"/>
                <a:cs typeface="Courier New" panose="02070309020205020404" pitchFamily="49" charset="0"/>
              </a:rPr>
              <a:t>c.weight</a:t>
            </a:r>
            <a:endParaRPr lang="en-US" sz="1200" b="1" dirty="0">
              <a:latin typeface="Courier New" panose="02070309020205020404" pitchFamily="49" charset="0"/>
              <a:cs typeface="Courier New" panose="02070309020205020404" pitchFamily="49" charset="0"/>
            </a:endParaRPr>
          </a:p>
          <a:p>
            <a:pPr marL="403225" lvl="1" indent="0">
              <a:buNone/>
            </a:pP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matrix list e(b)</a:t>
            </a:r>
          </a:p>
          <a:p>
            <a:pPr marL="403225" lvl="1" indent="0">
              <a:buNone/>
            </a:pPr>
            <a:endParaRPr lang="en-US" sz="1050" b="1" dirty="0">
              <a:latin typeface="Courier New" panose="02070309020205020404" pitchFamily="49" charset="0"/>
              <a:cs typeface="Courier New" panose="02070309020205020404" pitchFamily="49" charset="0"/>
            </a:endParaRPr>
          </a:p>
          <a:p>
            <a:pPr marL="403225" lvl="1" indent="0">
              <a:buNone/>
            </a:pPr>
            <a:r>
              <a:rPr lang="en-US" sz="1050" b="1" dirty="0">
                <a:latin typeface="Courier New" panose="02070309020205020404" pitchFamily="49" charset="0"/>
                <a:cs typeface="Courier New" panose="02070309020205020404" pitchFamily="49" charset="0"/>
              </a:rPr>
              <a:t>e(b)[1,6]</a:t>
            </a:r>
          </a:p>
          <a:p>
            <a:pPr marL="403225" lvl="1" indent="0">
              <a:buNone/>
            </a:pPr>
            <a:r>
              <a:rPr lang="en-US" sz="1050" b="1" dirty="0">
                <a:latin typeface="Courier New" panose="02070309020205020404" pitchFamily="49" charset="0"/>
                <a:cs typeface="Courier New" panose="02070309020205020404" pitchFamily="49" charset="0"/>
              </a:rPr>
              <a:t>             0b.           1.               0b.foreign#   1.foreign#             </a:t>
            </a:r>
          </a:p>
          <a:p>
            <a:pPr marL="403225" lvl="1" indent="0">
              <a:buNone/>
            </a:pPr>
            <a:r>
              <a:rPr lang="en-US" sz="1050" b="1" dirty="0">
                <a:latin typeface="Courier New" panose="02070309020205020404" pitchFamily="49" charset="0"/>
                <a:cs typeface="Courier New" panose="02070309020205020404" pitchFamily="49" charset="0"/>
              </a:rPr>
              <a:t>        foreign      </a:t>
            </a:r>
            <a:r>
              <a:rPr lang="en-US" sz="1050" b="1" dirty="0" err="1">
                <a:latin typeface="Courier New" panose="02070309020205020404" pitchFamily="49" charset="0"/>
                <a:cs typeface="Courier New" panose="02070309020205020404" pitchFamily="49" charset="0"/>
              </a:rPr>
              <a:t>foreign</a:t>
            </a:r>
            <a:r>
              <a:rPr lang="en-US" sz="1050" b="1" dirty="0">
                <a:latin typeface="Courier New" panose="02070309020205020404" pitchFamily="49" charset="0"/>
                <a:cs typeface="Courier New" panose="02070309020205020404" pitchFamily="49" charset="0"/>
              </a:rPr>
              <a:t>       weight    </a:t>
            </a:r>
            <a:r>
              <a:rPr lang="en-US" sz="1050" b="1" dirty="0" err="1">
                <a:latin typeface="Courier New" panose="02070309020205020404" pitchFamily="49" charset="0"/>
                <a:cs typeface="Courier New" panose="02070309020205020404" pitchFamily="49" charset="0"/>
              </a:rPr>
              <a:t>co.weight</a:t>
            </a: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c.weight</a:t>
            </a:r>
            <a:r>
              <a:rPr lang="en-US" sz="1050" b="1" dirty="0">
                <a:latin typeface="Courier New" panose="02070309020205020404" pitchFamily="49" charset="0"/>
                <a:cs typeface="Courier New" panose="02070309020205020404" pitchFamily="49" charset="0"/>
              </a:rPr>
              <a:t>        _cons</a:t>
            </a:r>
          </a:p>
          <a:p>
            <a:pPr marL="403225" lvl="1" indent="0">
              <a:buNone/>
            </a:pPr>
            <a:r>
              <a:rPr lang="en-US" sz="1050" b="1" dirty="0">
                <a:latin typeface="Courier New" panose="02070309020205020404" pitchFamily="49" charset="0"/>
                <a:cs typeface="Courier New" panose="02070309020205020404" pitchFamily="49" charset="0"/>
              </a:rPr>
              <a:t>y1            0   -2171.5968    2.9948135            0    2.3672266    -3861.719</a:t>
            </a:r>
          </a:p>
          <a:p>
            <a:pPr marL="403225" lvl="1" indent="0">
              <a:buNone/>
            </a:pPr>
            <a:endParaRPr lang="en-US" sz="1050" b="1" dirty="0" smtClean="0">
              <a:latin typeface="Courier New" panose="02070309020205020404" pitchFamily="49" charset="0"/>
              <a:cs typeface="Courier New" panose="02070309020205020404" pitchFamily="49" charset="0"/>
            </a:endParaRPr>
          </a:p>
          <a:p>
            <a:pPr marL="403225" lvl="1" indent="0">
              <a:buNone/>
            </a:pPr>
            <a:endParaRPr lang="en-US" sz="1050" b="1" dirty="0">
              <a:latin typeface="Courier New" panose="02070309020205020404" pitchFamily="49" charset="0"/>
              <a:cs typeface="Courier New" panose="02070309020205020404" pitchFamily="49" charset="0"/>
            </a:endParaRPr>
          </a:p>
          <a:p>
            <a:pPr marL="403225" lvl="1" indent="0">
              <a:buNone/>
            </a:pPr>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ms_parse_parts</a:t>
            </a:r>
            <a:r>
              <a:rPr lang="en-US" sz="1200" b="1" dirty="0">
                <a:latin typeface="Courier New" panose="02070309020205020404" pitchFamily="49" charset="0"/>
                <a:cs typeface="Courier New" panose="02070309020205020404" pitchFamily="49" charset="0"/>
              </a:rPr>
              <a:t> weight</a:t>
            </a:r>
          </a:p>
          <a:p>
            <a:pPr marL="403225" lvl="1" indent="0">
              <a:buNone/>
            </a:pP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return list // "variable"</a:t>
            </a:r>
          </a:p>
          <a:p>
            <a:pPr marL="403225" lvl="1" indent="0">
              <a:buNone/>
            </a:pPr>
            <a:r>
              <a:rPr lang="en-US" sz="1200" b="1" dirty="0" smtClean="0">
                <a:latin typeface="Courier New" panose="02070309020205020404" pitchFamily="49" charset="0"/>
                <a:cs typeface="Courier New" panose="02070309020205020404" pitchFamily="49" charset="0"/>
              </a:rPr>
              <a:t>scalars</a:t>
            </a:r>
            <a:r>
              <a:rPr lang="en-US" sz="1200" b="1" dirty="0">
                <a:latin typeface="Courier New" panose="02070309020205020404" pitchFamily="49" charset="0"/>
                <a:cs typeface="Courier New" panose="02070309020205020404" pitchFamily="49" charset="0"/>
              </a:rPr>
              <a:t>:</a:t>
            </a:r>
          </a:p>
          <a:p>
            <a:pPr marL="403225" lvl="1" indent="0">
              <a:buNone/>
            </a:pPr>
            <a:r>
              <a:rPr lang="en-US" sz="1200" b="1" dirty="0">
                <a:latin typeface="Courier New" panose="02070309020205020404" pitchFamily="49" charset="0"/>
                <a:cs typeface="Courier New" panose="02070309020205020404" pitchFamily="49" charset="0"/>
              </a:rPr>
              <a:t>               r(omit) =  0</a:t>
            </a:r>
          </a:p>
          <a:p>
            <a:pPr marL="403225" lvl="1" indent="0">
              <a:buNone/>
            </a:pPr>
            <a:r>
              <a:rPr lang="en-US" sz="1200" b="1" dirty="0" smtClean="0">
                <a:latin typeface="Courier New" panose="02070309020205020404" pitchFamily="49" charset="0"/>
                <a:cs typeface="Courier New" panose="02070309020205020404" pitchFamily="49" charset="0"/>
              </a:rPr>
              <a:t>macros</a:t>
            </a:r>
            <a:r>
              <a:rPr lang="en-US" sz="1200" b="1" dirty="0">
                <a:latin typeface="Courier New" panose="02070309020205020404" pitchFamily="49" charset="0"/>
                <a:cs typeface="Courier New" panose="02070309020205020404" pitchFamily="49" charset="0"/>
              </a:rPr>
              <a:t>:</a:t>
            </a:r>
          </a:p>
          <a:p>
            <a:pPr marL="403225" lvl="1" indent="0">
              <a:buNone/>
            </a:pPr>
            <a:r>
              <a:rPr lang="en-US" sz="1200" b="1" dirty="0">
                <a:latin typeface="Courier New" panose="02070309020205020404" pitchFamily="49" charset="0"/>
                <a:cs typeface="Courier New" panose="02070309020205020404" pitchFamily="49" charset="0"/>
              </a:rPr>
              <a:t>               r(name) : "weight"</a:t>
            </a:r>
          </a:p>
          <a:p>
            <a:pPr marL="403225" lvl="1" indent="0">
              <a:buNone/>
            </a:pPr>
            <a:r>
              <a:rPr lang="en-US" sz="1200" b="1"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r(type) : "variable"</a:t>
            </a:r>
          </a:p>
          <a:p>
            <a:pPr lvl="1"/>
            <a:endParaRPr lang="en-US" sz="1050" dirty="0">
              <a:latin typeface="Courier New" panose="02070309020205020404" pitchFamily="49" charset="0"/>
              <a:cs typeface="Courier New" panose="02070309020205020404" pitchFamily="49" charset="0"/>
            </a:endParaRPr>
          </a:p>
          <a:p>
            <a:pPr lvl="1"/>
            <a:endParaRPr lang="en-US" sz="2000" dirty="0"/>
          </a:p>
        </p:txBody>
      </p:sp>
    </p:spTree>
    <p:extLst>
      <p:ext uri="{BB962C8B-B14F-4D97-AF65-F5344CB8AC3E}">
        <p14:creationId xmlns:p14="http://schemas.microsoft.com/office/powerpoint/2010/main" val="2177738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 </a:t>
            </a:r>
            <a:r>
              <a:rPr lang="en-US" dirty="0" smtClean="0"/>
              <a:t>factors from covariates</a:t>
            </a:r>
            <a:endParaRPr lang="en-US" dirty="0"/>
          </a:p>
        </p:txBody>
      </p:sp>
      <p:sp>
        <p:nvSpPr>
          <p:cNvPr id="3" name="Content Placeholder 2"/>
          <p:cNvSpPr>
            <a:spLocks noGrp="1"/>
          </p:cNvSpPr>
          <p:nvPr>
            <p:ph idx="1"/>
          </p:nvPr>
        </p:nvSpPr>
        <p:spPr/>
        <p:txBody>
          <a:bodyPr/>
          <a:lstStyle/>
          <a:p>
            <a:r>
              <a:rPr lang="en-US" sz="2400" dirty="0" smtClean="0"/>
              <a:t>Factors</a:t>
            </a:r>
          </a:p>
          <a:p>
            <a:pPr marL="82550" indent="0">
              <a:buNone/>
            </a:pPr>
            <a:r>
              <a:rPr lang="en-US" sz="1400" b="1" dirty="0">
                <a:latin typeface="Courier New" panose="02070309020205020404" pitchFamily="49" charset="0"/>
                <a:cs typeface="Courier New" panose="02070309020205020404" pitchFamily="49" charset="0"/>
              </a:rPr>
              <a:t>. _</a:t>
            </a:r>
            <a:r>
              <a:rPr lang="en-US" sz="1400" b="1" dirty="0" err="1">
                <a:latin typeface="Courier New" panose="02070309020205020404" pitchFamily="49" charset="0"/>
                <a:cs typeface="Courier New" panose="02070309020205020404" pitchFamily="49" charset="0"/>
              </a:rPr>
              <a:t>ms_parse_parts</a:t>
            </a:r>
            <a:r>
              <a:rPr lang="en-US" sz="1400" b="1" dirty="0">
                <a:latin typeface="Courier New" panose="02070309020205020404" pitchFamily="49" charset="0"/>
                <a:cs typeface="Courier New" panose="02070309020205020404" pitchFamily="49" charset="0"/>
              </a:rPr>
              <a:t> 1.foreign</a:t>
            </a:r>
          </a:p>
          <a:p>
            <a:pPr marL="82550" indent="0">
              <a:buNone/>
            </a:pP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 list // "factor"</a:t>
            </a:r>
          </a:p>
          <a:p>
            <a:pPr marL="82550" indent="0">
              <a:buNone/>
            </a:pPr>
            <a:r>
              <a:rPr lang="en-US" sz="1400" b="1" dirty="0" smtClean="0">
                <a:latin typeface="Courier New" panose="02070309020205020404" pitchFamily="49" charset="0"/>
                <a:cs typeface="Courier New" panose="02070309020205020404" pitchFamily="49" charset="0"/>
              </a:rPr>
              <a:t>scalars</a:t>
            </a:r>
            <a:r>
              <a:rPr lang="en-US" sz="1400" b="1" dirty="0">
                <a:latin typeface="Courier New" panose="02070309020205020404" pitchFamily="49" charset="0"/>
                <a:cs typeface="Courier New" panose="02070309020205020404" pitchFamily="49" charset="0"/>
              </a:rPr>
              <a:t>:</a:t>
            </a:r>
          </a:p>
          <a:p>
            <a:pPr marL="82550" indent="0">
              <a:buNone/>
            </a:pPr>
            <a:r>
              <a:rPr lang="en-US" sz="1400" b="1" dirty="0">
                <a:latin typeface="Courier New" panose="02070309020205020404" pitchFamily="49" charset="0"/>
                <a:cs typeface="Courier New" panose="02070309020205020404" pitchFamily="49" charset="0"/>
              </a:rPr>
              <a:t>               r(base) =  0</a:t>
            </a:r>
          </a:p>
          <a:p>
            <a:pPr marL="82550" indent="0">
              <a:buNone/>
            </a:pPr>
            <a:r>
              <a:rPr lang="en-US" sz="1400" b="1" dirty="0">
                <a:latin typeface="Courier New" panose="02070309020205020404" pitchFamily="49" charset="0"/>
                <a:cs typeface="Courier New" panose="02070309020205020404" pitchFamily="49" charset="0"/>
              </a:rPr>
              <a:t>              r(level) =  1</a:t>
            </a:r>
          </a:p>
          <a:p>
            <a:pPr marL="82550" indent="0">
              <a:buNone/>
            </a:pPr>
            <a:r>
              <a:rPr lang="en-US" sz="1400" b="1" dirty="0">
                <a:latin typeface="Courier New" panose="02070309020205020404" pitchFamily="49" charset="0"/>
                <a:cs typeface="Courier New" panose="02070309020205020404" pitchFamily="49" charset="0"/>
              </a:rPr>
              <a:t>               r(omit) =  0</a:t>
            </a:r>
          </a:p>
          <a:p>
            <a:pPr marL="82550" indent="0">
              <a:buNone/>
            </a:pPr>
            <a:r>
              <a:rPr lang="en-US" sz="1400" b="1" dirty="0" smtClean="0">
                <a:latin typeface="Courier New" panose="02070309020205020404" pitchFamily="49" charset="0"/>
                <a:cs typeface="Courier New" panose="02070309020205020404" pitchFamily="49" charset="0"/>
              </a:rPr>
              <a:t>macros</a:t>
            </a:r>
            <a:r>
              <a:rPr lang="en-US" sz="1400" b="1" dirty="0">
                <a:latin typeface="Courier New" panose="02070309020205020404" pitchFamily="49" charset="0"/>
                <a:cs typeface="Courier New" panose="02070309020205020404" pitchFamily="49" charset="0"/>
              </a:rPr>
              <a:t>:</a:t>
            </a:r>
          </a:p>
          <a:p>
            <a:pPr marL="82550" indent="0">
              <a:buNone/>
            </a:pPr>
            <a:r>
              <a:rPr lang="en-US" sz="1400" b="1" dirty="0">
                <a:latin typeface="Courier New" panose="02070309020205020404" pitchFamily="49" charset="0"/>
                <a:cs typeface="Courier New" panose="02070309020205020404" pitchFamily="49" charset="0"/>
              </a:rPr>
              <a:t>               r(name) : "foreign"</a:t>
            </a:r>
          </a:p>
          <a:p>
            <a:pPr marL="82550" indent="0">
              <a:buNone/>
            </a:pPr>
            <a:r>
              <a:rPr lang="en-US" sz="1400" b="1" dirty="0">
                <a:latin typeface="Courier New" panose="02070309020205020404" pitchFamily="49" charset="0"/>
                <a:cs typeface="Courier New" panose="02070309020205020404" pitchFamily="49" charset="0"/>
              </a:rPr>
              <a:t>                 r(op) : "1"</a:t>
            </a:r>
          </a:p>
          <a:p>
            <a:pPr marL="82550" indent="0">
              <a:buNone/>
            </a:pP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r(type) : "factor"</a:t>
            </a:r>
          </a:p>
          <a:p>
            <a:endParaRPr lang="en-US" sz="2400" dirty="0" smtClean="0"/>
          </a:p>
        </p:txBody>
      </p:sp>
    </p:spTree>
    <p:extLst>
      <p:ext uri="{BB962C8B-B14F-4D97-AF65-F5344CB8AC3E}">
        <p14:creationId xmlns:p14="http://schemas.microsoft.com/office/powerpoint/2010/main" val="2125562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 </a:t>
            </a:r>
            <a:r>
              <a:rPr lang="en-US" dirty="0" smtClean="0"/>
              <a:t>interactions</a:t>
            </a:r>
            <a:endParaRPr lang="en-US" dirty="0"/>
          </a:p>
        </p:txBody>
      </p:sp>
      <p:sp>
        <p:nvSpPr>
          <p:cNvPr id="3" name="Content Placeholder 2"/>
          <p:cNvSpPr>
            <a:spLocks noGrp="1"/>
          </p:cNvSpPr>
          <p:nvPr>
            <p:ph idx="1"/>
          </p:nvPr>
        </p:nvSpPr>
        <p:spPr/>
        <p:txBody>
          <a:bodyPr/>
          <a:lstStyle/>
          <a:p>
            <a:r>
              <a:rPr lang="en-US" dirty="0" smtClean="0"/>
              <a:t>Interactions</a:t>
            </a:r>
          </a:p>
          <a:p>
            <a:pPr marL="403225" lvl="1" indent="0">
              <a:buNone/>
            </a:pPr>
            <a:r>
              <a:rPr lang="en-US" sz="1400" b="1" dirty="0">
                <a:latin typeface="Courier New" panose="02070309020205020404" pitchFamily="49" charset="0"/>
                <a:cs typeface="Courier New" panose="02070309020205020404" pitchFamily="49" charset="0"/>
              </a:rPr>
              <a:t>. _</a:t>
            </a:r>
            <a:r>
              <a:rPr lang="en-US" sz="1400" b="1" dirty="0" err="1">
                <a:latin typeface="Courier New" panose="02070309020205020404" pitchFamily="49" charset="0"/>
                <a:cs typeface="Courier New" panose="02070309020205020404" pitchFamily="49" charset="0"/>
              </a:rPr>
              <a:t>ms_parse_parts</a:t>
            </a:r>
            <a:r>
              <a:rPr lang="en-US" sz="1400" b="1" dirty="0">
                <a:latin typeface="Courier New" panose="02070309020205020404" pitchFamily="49" charset="0"/>
                <a:cs typeface="Courier New" panose="02070309020205020404" pitchFamily="49" charset="0"/>
              </a:rPr>
              <a:t> 1.foreign#c.weight</a:t>
            </a:r>
          </a:p>
          <a:p>
            <a:pPr marL="403225" lvl="1" indent="0">
              <a:buNone/>
            </a:pP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 list // "interaction"</a:t>
            </a:r>
          </a:p>
          <a:p>
            <a:pPr marL="403225" lvl="1" indent="0">
              <a:buNone/>
            </a:pPr>
            <a:endParaRPr lang="en-US" sz="1400" b="1" dirty="0">
              <a:latin typeface="Courier New" panose="02070309020205020404" pitchFamily="49" charset="0"/>
              <a:cs typeface="Courier New" panose="02070309020205020404" pitchFamily="49" charset="0"/>
            </a:endParaRPr>
          </a:p>
          <a:p>
            <a:pPr marL="403225" lvl="1" indent="0">
              <a:buNone/>
            </a:pPr>
            <a:r>
              <a:rPr lang="en-US" sz="1400" b="1" dirty="0">
                <a:latin typeface="Courier New" panose="02070309020205020404" pitchFamily="49" charset="0"/>
                <a:cs typeface="Courier New" panose="02070309020205020404" pitchFamily="49" charset="0"/>
              </a:rPr>
              <a:t>scalars:</a:t>
            </a:r>
          </a:p>
          <a:p>
            <a:pPr marL="403225" lvl="1" indent="0">
              <a:buNone/>
            </a:pPr>
            <a:r>
              <a:rPr lang="en-US" sz="1400" b="1" dirty="0">
                <a:latin typeface="Courier New" panose="02070309020205020404" pitchFamily="49" charset="0"/>
                <a:cs typeface="Courier New" panose="02070309020205020404" pitchFamily="49" charset="0"/>
              </a:rPr>
              <a:t>              r(base1) =  0</a:t>
            </a:r>
          </a:p>
          <a:p>
            <a:pPr marL="403225" lvl="1" indent="0">
              <a:buNone/>
            </a:pPr>
            <a:r>
              <a:rPr lang="en-US" sz="1400" b="1" dirty="0">
                <a:latin typeface="Courier New" panose="02070309020205020404" pitchFamily="49" charset="0"/>
                <a:cs typeface="Courier New" panose="02070309020205020404" pitchFamily="49" charset="0"/>
              </a:rPr>
              <a:t>             r(level1) =  1</a:t>
            </a:r>
          </a:p>
          <a:p>
            <a:pPr marL="403225" lvl="1" indent="0">
              <a:buNone/>
            </a:pP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r(</a:t>
            </a:r>
            <a:r>
              <a:rPr lang="en-US" sz="1400" b="1" dirty="0" err="1">
                <a:solidFill>
                  <a:srgbClr val="FF0000"/>
                </a:solidFill>
                <a:latin typeface="Courier New" panose="02070309020205020404" pitchFamily="49" charset="0"/>
                <a:cs typeface="Courier New" panose="02070309020205020404" pitchFamily="49" charset="0"/>
              </a:rPr>
              <a:t>k_names</a:t>
            </a:r>
            <a:r>
              <a:rPr lang="en-US" sz="1400" b="1" dirty="0">
                <a:solidFill>
                  <a:srgbClr val="FF0000"/>
                </a:solidFill>
                <a:latin typeface="Courier New" panose="02070309020205020404" pitchFamily="49" charset="0"/>
                <a:cs typeface="Courier New" panose="02070309020205020404" pitchFamily="49" charset="0"/>
              </a:rPr>
              <a:t>) =  2</a:t>
            </a:r>
          </a:p>
          <a:p>
            <a:pPr marL="403225" lvl="1" indent="0">
              <a:buNone/>
            </a:pPr>
            <a:r>
              <a:rPr lang="en-US" sz="1400" b="1" dirty="0">
                <a:latin typeface="Courier New" panose="02070309020205020404" pitchFamily="49" charset="0"/>
                <a:cs typeface="Courier New" panose="02070309020205020404" pitchFamily="49" charset="0"/>
              </a:rPr>
              <a:t>               r(omit) =  0</a:t>
            </a:r>
          </a:p>
          <a:p>
            <a:pPr marL="403225" lvl="1" indent="0">
              <a:buNone/>
            </a:pPr>
            <a:r>
              <a:rPr lang="en-US" sz="1400" b="1" dirty="0" smtClean="0">
                <a:latin typeface="Courier New" panose="02070309020205020404" pitchFamily="49" charset="0"/>
                <a:cs typeface="Courier New" panose="02070309020205020404" pitchFamily="49" charset="0"/>
              </a:rPr>
              <a:t>macros</a:t>
            </a:r>
            <a:r>
              <a:rPr lang="en-US" sz="1400" b="1" dirty="0">
                <a:latin typeface="Courier New" panose="02070309020205020404" pitchFamily="49" charset="0"/>
                <a:cs typeface="Courier New" panose="02070309020205020404" pitchFamily="49" charset="0"/>
              </a:rPr>
              <a:t>:</a:t>
            </a:r>
          </a:p>
          <a:p>
            <a:pPr marL="403225" lvl="1" indent="0">
              <a:buNone/>
            </a:pPr>
            <a:r>
              <a:rPr lang="en-US" sz="1400" b="1" dirty="0">
                <a:latin typeface="Courier New" panose="02070309020205020404" pitchFamily="49" charset="0"/>
                <a:cs typeface="Courier New" panose="02070309020205020404" pitchFamily="49" charset="0"/>
              </a:rPr>
              <a:t>              r(name2) : "weight"</a:t>
            </a:r>
          </a:p>
          <a:p>
            <a:pPr marL="403225" lvl="1" indent="0">
              <a:buNone/>
            </a:pP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r(op2) : "c"</a:t>
            </a:r>
          </a:p>
          <a:p>
            <a:pPr marL="403225" lvl="1" indent="0">
              <a:buNone/>
            </a:pPr>
            <a:r>
              <a:rPr lang="en-US" sz="1400" b="1" dirty="0">
                <a:latin typeface="Courier New" panose="02070309020205020404" pitchFamily="49" charset="0"/>
                <a:cs typeface="Courier New" panose="02070309020205020404" pitchFamily="49" charset="0"/>
              </a:rPr>
              <a:t>              r(name1) : "foreign"</a:t>
            </a:r>
          </a:p>
          <a:p>
            <a:pPr marL="403225" lvl="1" indent="0">
              <a:buNone/>
            </a:pPr>
            <a:r>
              <a:rPr lang="en-US" sz="1400" b="1" dirty="0">
                <a:latin typeface="Courier New" panose="02070309020205020404" pitchFamily="49" charset="0"/>
                <a:cs typeface="Courier New" panose="02070309020205020404" pitchFamily="49" charset="0"/>
              </a:rPr>
              <a:t>                r(op1) : "1"</a:t>
            </a:r>
          </a:p>
          <a:p>
            <a:pPr marL="403225" lvl="1" indent="0">
              <a:buNone/>
            </a:pP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r(type) : "interaction"</a:t>
            </a:r>
          </a:p>
          <a:p>
            <a:pPr lvl="1"/>
            <a:endParaRPr lang="en-US" dirty="0"/>
          </a:p>
        </p:txBody>
      </p:sp>
    </p:spTree>
    <p:extLst>
      <p:ext uri="{BB962C8B-B14F-4D97-AF65-F5344CB8AC3E}">
        <p14:creationId xmlns:p14="http://schemas.microsoft.com/office/powerpoint/2010/main" val="6862776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 </a:t>
            </a:r>
            <a:r>
              <a:rPr lang="en-US" dirty="0" smtClean="0"/>
              <a:t>polynomials</a:t>
            </a:r>
            <a:endParaRPr lang="en-US" dirty="0"/>
          </a:p>
        </p:txBody>
      </p:sp>
      <p:sp>
        <p:nvSpPr>
          <p:cNvPr id="3" name="Content Placeholder 2"/>
          <p:cNvSpPr>
            <a:spLocks noGrp="1"/>
          </p:cNvSpPr>
          <p:nvPr>
            <p:ph idx="1"/>
          </p:nvPr>
        </p:nvSpPr>
        <p:spPr/>
        <p:txBody>
          <a:bodyPr/>
          <a:lstStyle/>
          <a:p>
            <a:r>
              <a:rPr lang="en-US" sz="2800" dirty="0" smtClean="0"/>
              <a:t>Polynomial terms require some extra parsing</a:t>
            </a:r>
          </a:p>
          <a:p>
            <a:pPr marL="403225" lvl="1" indent="0">
              <a:buNone/>
            </a:pPr>
            <a:r>
              <a:rPr lang="en-US" sz="1400" b="1" dirty="0">
                <a:latin typeface="Courier New" panose="02070309020205020404" pitchFamily="49" charset="0"/>
                <a:cs typeface="Courier New" panose="02070309020205020404" pitchFamily="49" charset="0"/>
              </a:rPr>
              <a:t>. _</a:t>
            </a:r>
            <a:r>
              <a:rPr lang="en-US" sz="1400" b="1" dirty="0" err="1">
                <a:latin typeface="Courier New" panose="02070309020205020404" pitchFamily="49" charset="0"/>
                <a:cs typeface="Courier New" panose="02070309020205020404" pitchFamily="49" charset="0"/>
              </a:rPr>
              <a:t>ms_parse_parts</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whatever#c.whatever</a:t>
            </a:r>
            <a:endParaRPr lang="en-US" sz="1400" b="1" dirty="0">
              <a:latin typeface="Courier New" panose="02070309020205020404" pitchFamily="49" charset="0"/>
              <a:cs typeface="Courier New" panose="02070309020205020404" pitchFamily="49" charset="0"/>
            </a:endParaRPr>
          </a:p>
          <a:p>
            <a:pPr marL="403225" lvl="1" indent="0">
              <a:buNone/>
            </a:pPr>
            <a:endParaRPr lang="en-US" sz="1400" b="1" dirty="0">
              <a:latin typeface="Courier New" panose="02070309020205020404" pitchFamily="49" charset="0"/>
              <a:cs typeface="Courier New" panose="02070309020205020404" pitchFamily="49" charset="0"/>
            </a:endParaRPr>
          </a:p>
          <a:p>
            <a:pPr marL="403225" lvl="1" indent="0">
              <a:buNone/>
            </a:pPr>
            <a:r>
              <a:rPr lang="en-US" sz="1400" b="1" dirty="0">
                <a:latin typeface="Courier New" panose="02070309020205020404" pitchFamily="49" charset="0"/>
                <a:cs typeface="Courier New" panose="02070309020205020404" pitchFamily="49" charset="0"/>
              </a:rPr>
              <a:t>. return list // polynomial as interaction</a:t>
            </a:r>
          </a:p>
          <a:p>
            <a:pPr marL="403225" lvl="1" indent="0">
              <a:buNone/>
            </a:pPr>
            <a:endParaRPr lang="en-US" sz="1400" b="1" dirty="0">
              <a:latin typeface="Courier New" panose="02070309020205020404" pitchFamily="49" charset="0"/>
              <a:cs typeface="Courier New" panose="02070309020205020404" pitchFamily="49" charset="0"/>
            </a:endParaRPr>
          </a:p>
          <a:p>
            <a:pPr marL="403225" lvl="1" indent="0">
              <a:buNone/>
            </a:pPr>
            <a:r>
              <a:rPr lang="en-US" sz="1400" b="1" dirty="0">
                <a:latin typeface="Courier New" panose="02070309020205020404" pitchFamily="49" charset="0"/>
                <a:cs typeface="Courier New" panose="02070309020205020404" pitchFamily="49" charset="0"/>
              </a:rPr>
              <a:t>scalars:</a:t>
            </a:r>
          </a:p>
          <a:p>
            <a:pPr marL="403225" lvl="1" indent="0">
              <a:buNone/>
            </a:pPr>
            <a:r>
              <a:rPr lang="en-US" sz="1400" b="1" dirty="0">
                <a:latin typeface="Courier New" panose="02070309020205020404" pitchFamily="49" charset="0"/>
                <a:cs typeface="Courier New" panose="02070309020205020404" pitchFamily="49" charset="0"/>
              </a:rPr>
              <a:t>            r(</a:t>
            </a:r>
            <a:r>
              <a:rPr lang="en-US" sz="1400" b="1" dirty="0" err="1">
                <a:latin typeface="Courier New" panose="02070309020205020404" pitchFamily="49" charset="0"/>
                <a:cs typeface="Courier New" panose="02070309020205020404" pitchFamily="49" charset="0"/>
              </a:rPr>
              <a:t>k_names</a:t>
            </a:r>
            <a:r>
              <a:rPr lang="en-US" sz="1400" b="1" dirty="0">
                <a:latin typeface="Courier New" panose="02070309020205020404" pitchFamily="49" charset="0"/>
                <a:cs typeface="Courier New" panose="02070309020205020404" pitchFamily="49" charset="0"/>
              </a:rPr>
              <a:t>) =  2</a:t>
            </a:r>
          </a:p>
          <a:p>
            <a:pPr marL="403225" lvl="1" indent="0">
              <a:buNone/>
            </a:pPr>
            <a:r>
              <a:rPr lang="en-US" sz="1400" b="1" dirty="0">
                <a:latin typeface="Courier New" panose="02070309020205020404" pitchFamily="49" charset="0"/>
                <a:cs typeface="Courier New" panose="02070309020205020404" pitchFamily="49" charset="0"/>
              </a:rPr>
              <a:t>               r(omit) =  0</a:t>
            </a:r>
          </a:p>
          <a:p>
            <a:pPr marL="403225" lvl="1" indent="0">
              <a:buNone/>
            </a:pPr>
            <a:endParaRPr lang="en-US" sz="1400" b="1" dirty="0">
              <a:latin typeface="Courier New" panose="02070309020205020404" pitchFamily="49" charset="0"/>
              <a:cs typeface="Courier New" panose="02070309020205020404" pitchFamily="49" charset="0"/>
            </a:endParaRPr>
          </a:p>
          <a:p>
            <a:pPr marL="403225" lvl="1" indent="0">
              <a:buNone/>
            </a:pPr>
            <a:r>
              <a:rPr lang="en-US" sz="1400" b="1" dirty="0">
                <a:latin typeface="Courier New" panose="02070309020205020404" pitchFamily="49" charset="0"/>
                <a:cs typeface="Courier New" panose="02070309020205020404" pitchFamily="49" charset="0"/>
              </a:rPr>
              <a:t>macros:</a:t>
            </a:r>
          </a:p>
          <a:p>
            <a:pPr marL="403225" lvl="1" indent="0">
              <a:buNone/>
            </a:pPr>
            <a:r>
              <a:rPr lang="en-US" sz="1400" b="1" dirty="0">
                <a:latin typeface="Courier New" panose="02070309020205020404" pitchFamily="49" charset="0"/>
                <a:cs typeface="Courier New" panose="02070309020205020404" pitchFamily="49" charset="0"/>
              </a:rPr>
              <a:t>              r(name2) : "whatever"</a:t>
            </a:r>
          </a:p>
          <a:p>
            <a:pPr marL="403225" lvl="1" indent="0">
              <a:buNone/>
            </a:pPr>
            <a:r>
              <a:rPr lang="en-US" sz="1400" b="1" dirty="0">
                <a:latin typeface="Courier New" panose="02070309020205020404" pitchFamily="49" charset="0"/>
                <a:cs typeface="Courier New" panose="02070309020205020404" pitchFamily="49" charset="0"/>
              </a:rPr>
              <a:t>                r(op2) : "c"</a:t>
            </a:r>
          </a:p>
          <a:p>
            <a:pPr marL="403225" lvl="1" indent="0">
              <a:buNone/>
            </a:pPr>
            <a:r>
              <a:rPr lang="en-US" sz="1400" b="1" dirty="0">
                <a:latin typeface="Courier New" panose="02070309020205020404" pitchFamily="49" charset="0"/>
                <a:cs typeface="Courier New" panose="02070309020205020404" pitchFamily="49" charset="0"/>
              </a:rPr>
              <a:t>              r(name1) : "whatever"</a:t>
            </a:r>
          </a:p>
          <a:p>
            <a:pPr marL="403225" lvl="1" indent="0">
              <a:buNone/>
            </a:pPr>
            <a:r>
              <a:rPr lang="en-US" sz="1400" b="1" dirty="0">
                <a:latin typeface="Courier New" panose="02070309020205020404" pitchFamily="49" charset="0"/>
                <a:cs typeface="Courier New" panose="02070309020205020404" pitchFamily="49" charset="0"/>
              </a:rPr>
              <a:t>                r(op1) : "c"</a:t>
            </a:r>
          </a:p>
          <a:p>
            <a:pPr marL="403225" lvl="1" indent="0">
              <a:buNone/>
            </a:pP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r(type) : "interaction"</a:t>
            </a:r>
          </a:p>
          <a:p>
            <a:pPr lvl="1"/>
            <a:endParaRPr lang="en-US" sz="2400" dirty="0"/>
          </a:p>
        </p:txBody>
      </p:sp>
    </p:spTree>
    <p:extLst>
      <p:ext uri="{BB962C8B-B14F-4D97-AF65-F5344CB8AC3E}">
        <p14:creationId xmlns:p14="http://schemas.microsoft.com/office/powerpoint/2010/main" val="1384002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extraction/substitution</a:t>
            </a:r>
            <a:endParaRPr lang="en-US" dirty="0"/>
          </a:p>
        </p:txBody>
      </p:sp>
      <p:sp>
        <p:nvSpPr>
          <p:cNvPr id="3" name="Content Placeholder 2"/>
          <p:cNvSpPr>
            <a:spLocks noGrp="1"/>
          </p:cNvSpPr>
          <p:nvPr>
            <p:ph idx="1"/>
          </p:nvPr>
        </p:nvSpPr>
        <p:spPr/>
        <p:txBody>
          <a:bodyPr/>
          <a:lstStyle/>
          <a:p>
            <a:r>
              <a:rPr lang="en-US" sz="2400" dirty="0" smtClean="0"/>
              <a:t>Recognizes factor notation equivalences!</a:t>
            </a:r>
          </a:p>
          <a:p>
            <a:pPr marL="82550" indent="0">
              <a:buNone/>
            </a:pPr>
            <a:endParaRPr lang="en-US" sz="1000" b="1" dirty="0" smtClean="0">
              <a:latin typeface="Courier New" panose="02070309020205020404" pitchFamily="49" charset="0"/>
              <a:cs typeface="Courier New" panose="02070309020205020404" pitchFamily="49" charset="0"/>
            </a:endParaRPr>
          </a:p>
          <a:p>
            <a:pPr marL="82550" indent="0">
              <a:buNone/>
            </a:pPr>
            <a:r>
              <a:rPr lang="en-US" sz="1000" b="1" dirty="0" smtClean="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quietly regress price </a:t>
            </a:r>
            <a:r>
              <a:rPr lang="en-US" sz="1000" b="1" dirty="0" err="1">
                <a:latin typeface="Courier New" panose="02070309020205020404" pitchFamily="49" charset="0"/>
                <a:cs typeface="Courier New" panose="02070309020205020404" pitchFamily="49" charset="0"/>
              </a:rPr>
              <a:t>c.weight</a:t>
            </a:r>
            <a:r>
              <a:rPr lang="en-US" sz="1000" b="1" dirty="0">
                <a:latin typeface="Courier New" panose="02070309020205020404" pitchFamily="49" charset="0"/>
                <a:cs typeface="Courier New" panose="02070309020205020404" pitchFamily="49" charset="0"/>
              </a:rPr>
              <a:t>##</a:t>
            </a:r>
            <a:r>
              <a:rPr lang="en-US" sz="1000" b="1" dirty="0" err="1">
                <a:latin typeface="Courier New" panose="02070309020205020404" pitchFamily="49" charset="0"/>
                <a:cs typeface="Courier New" panose="02070309020205020404" pitchFamily="49" charset="0"/>
              </a:rPr>
              <a:t>c.disp</a:t>
            </a:r>
            <a:endParaRPr lang="en-US" sz="1000" b="1" dirty="0">
              <a:latin typeface="Courier New" panose="02070309020205020404" pitchFamily="49" charset="0"/>
              <a:cs typeface="Courier New" panose="02070309020205020404" pitchFamily="49" charset="0"/>
            </a:endParaRPr>
          </a:p>
          <a:p>
            <a:pPr marL="82550" indent="0">
              <a:buNone/>
            </a:pPr>
            <a:r>
              <a:rPr lang="en-US" sz="1000" b="1" dirty="0" smtClean="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matrix A = e(b)</a:t>
            </a:r>
          </a:p>
          <a:p>
            <a:pPr marL="82550" indent="0">
              <a:buNone/>
            </a:pPr>
            <a:r>
              <a:rPr lang="en-US" sz="1000" b="1" dirty="0" smtClean="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matrix B= A[1,1..2] // by numerical index</a:t>
            </a:r>
          </a:p>
          <a:p>
            <a:pPr marL="82550" indent="0">
              <a:buNone/>
            </a:pPr>
            <a:r>
              <a:rPr lang="en-US" sz="1000" b="1" dirty="0" smtClean="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matrix B= A[1,"weight"] // by column/row names</a:t>
            </a:r>
          </a:p>
          <a:p>
            <a:pPr marL="82550" indent="0">
              <a:buNone/>
            </a:pPr>
            <a:r>
              <a:rPr lang="en-US" sz="1000" b="1" dirty="0" smtClean="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matrix B= A[1,</a:t>
            </a:r>
            <a:r>
              <a:rPr lang="en-US" sz="1000" b="1" dirty="0">
                <a:solidFill>
                  <a:srgbClr val="FF0000"/>
                </a:solidFill>
                <a:latin typeface="Courier New" panose="02070309020205020404" pitchFamily="49" charset="0"/>
                <a:cs typeface="Courier New" panose="02070309020205020404" pitchFamily="49" charset="0"/>
              </a:rPr>
              <a:t>"c.weight#c.displacement"</a:t>
            </a:r>
            <a:r>
              <a:rPr lang="en-US" sz="1000" b="1" dirty="0">
                <a:latin typeface="Courier New" panose="02070309020205020404" pitchFamily="49" charset="0"/>
                <a:cs typeface="Courier New" panose="02070309020205020404" pitchFamily="49" charset="0"/>
              </a:rPr>
              <a:t>]</a:t>
            </a:r>
          </a:p>
          <a:p>
            <a:pPr marL="82550" indent="0">
              <a:buNone/>
            </a:pPr>
            <a:r>
              <a:rPr lang="en-US" sz="1000" b="1" dirty="0" smtClean="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matrix list B</a:t>
            </a:r>
          </a:p>
          <a:p>
            <a:pPr marL="82550" indent="0">
              <a:buNone/>
            </a:pPr>
            <a:endParaRPr lang="en-US" sz="1000" b="1" dirty="0">
              <a:latin typeface="Courier New" panose="02070309020205020404" pitchFamily="49" charset="0"/>
              <a:cs typeface="Courier New" panose="02070309020205020404" pitchFamily="49" charset="0"/>
            </a:endParaRPr>
          </a:p>
          <a:p>
            <a:pPr marL="82550" indent="0">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c.weight</a:t>
            </a:r>
            <a:r>
              <a:rPr lang="en-US" sz="1000" b="1" dirty="0">
                <a:latin typeface="Courier New" panose="02070309020205020404" pitchFamily="49" charset="0"/>
                <a:cs typeface="Courier New" panose="02070309020205020404" pitchFamily="49" charset="0"/>
              </a:rPr>
              <a:t>#</a:t>
            </a:r>
          </a:p>
          <a:p>
            <a:pPr marL="82550" indent="0">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c.displace~t</a:t>
            </a:r>
            <a:endParaRPr lang="en-US" sz="1000" b="1" dirty="0">
              <a:latin typeface="Courier New" panose="02070309020205020404" pitchFamily="49" charset="0"/>
              <a:cs typeface="Courier New" panose="02070309020205020404" pitchFamily="49" charset="0"/>
            </a:endParaRPr>
          </a:p>
          <a:p>
            <a:pPr marL="82550" indent="0">
              <a:buNone/>
            </a:pPr>
            <a:r>
              <a:rPr lang="en-US" sz="1000" b="1" dirty="0" smtClean="0">
                <a:latin typeface="Courier New" panose="02070309020205020404" pitchFamily="49" charset="0"/>
                <a:cs typeface="Courier New" panose="02070309020205020404" pitchFamily="49" charset="0"/>
              </a:rPr>
              <a:t>y1      </a:t>
            </a:r>
            <a:r>
              <a:rPr lang="en-US" sz="1000" b="1" dirty="0">
                <a:latin typeface="Courier New" panose="02070309020205020404" pitchFamily="49" charset="0"/>
                <a:cs typeface="Courier New" panose="02070309020205020404" pitchFamily="49" charset="0"/>
              </a:rPr>
              <a:t>.0143162</a:t>
            </a:r>
          </a:p>
          <a:p>
            <a:pPr marL="82550" indent="0">
              <a:buNone/>
            </a:pPr>
            <a:endParaRPr lang="en-US" sz="1000" b="1" dirty="0">
              <a:latin typeface="Courier New" panose="02070309020205020404" pitchFamily="49" charset="0"/>
              <a:cs typeface="Courier New" panose="02070309020205020404" pitchFamily="49" charset="0"/>
            </a:endParaRPr>
          </a:p>
          <a:p>
            <a:pPr marL="82550" indent="0">
              <a:buNone/>
            </a:pPr>
            <a:r>
              <a:rPr lang="en-US" sz="1000" b="1" dirty="0">
                <a:latin typeface="Courier New" panose="02070309020205020404" pitchFamily="49" charset="0"/>
                <a:cs typeface="Courier New" panose="02070309020205020404" pitchFamily="49" charset="0"/>
              </a:rPr>
              <a:t>. matrix B= A[1,</a:t>
            </a:r>
            <a:r>
              <a:rPr lang="en-US" sz="1000" b="1" dirty="0">
                <a:solidFill>
                  <a:srgbClr val="FF0000"/>
                </a:solidFill>
                <a:latin typeface="Courier New" panose="02070309020205020404" pitchFamily="49" charset="0"/>
                <a:cs typeface="Courier New" panose="02070309020205020404" pitchFamily="49" charset="0"/>
              </a:rPr>
              <a:t>"c.displacement#c.weight"</a:t>
            </a:r>
            <a:r>
              <a:rPr lang="en-US" sz="1000" b="1" dirty="0">
                <a:latin typeface="Courier New" panose="02070309020205020404" pitchFamily="49" charset="0"/>
                <a:cs typeface="Courier New" panose="02070309020205020404" pitchFamily="49" charset="0"/>
              </a:rPr>
              <a:t>]</a:t>
            </a:r>
          </a:p>
          <a:p>
            <a:pPr marL="82550" indent="0">
              <a:buNone/>
            </a:pPr>
            <a:r>
              <a:rPr lang="en-US" sz="1000" b="1" dirty="0" smtClean="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matrix list B</a:t>
            </a:r>
          </a:p>
          <a:p>
            <a:pPr marL="82550" indent="0">
              <a:buNone/>
            </a:pPr>
            <a:endParaRPr lang="en-US" sz="1000" b="1" dirty="0" smtClean="0">
              <a:latin typeface="Courier New" panose="02070309020205020404" pitchFamily="49" charset="0"/>
              <a:cs typeface="Courier New" panose="02070309020205020404" pitchFamily="49" charset="0"/>
            </a:endParaRPr>
          </a:p>
          <a:p>
            <a:pPr marL="82550" indent="0">
              <a:buNone/>
            </a:pPr>
            <a:r>
              <a:rPr lang="en-US" sz="1000" b="1" dirty="0" smtClean="0">
                <a:latin typeface="Courier New" panose="02070309020205020404" pitchFamily="49" charset="0"/>
                <a:cs typeface="Courier New" panose="02070309020205020404" pitchFamily="49" charset="0"/>
              </a:rPr>
              <a:t>        </a:t>
            </a:r>
            <a:r>
              <a:rPr lang="en-US" sz="1000" b="1" dirty="0" err="1" smtClean="0">
                <a:latin typeface="Courier New" panose="02070309020205020404" pitchFamily="49" charset="0"/>
                <a:cs typeface="Courier New" panose="02070309020205020404" pitchFamily="49" charset="0"/>
              </a:rPr>
              <a:t>c.weight</a:t>
            </a:r>
            <a:r>
              <a:rPr lang="en-US" sz="1000" b="1" dirty="0" smtClean="0">
                <a:latin typeface="Courier New" panose="02070309020205020404" pitchFamily="49" charset="0"/>
                <a:cs typeface="Courier New" panose="02070309020205020404" pitchFamily="49" charset="0"/>
              </a:rPr>
              <a:t>#</a:t>
            </a:r>
          </a:p>
          <a:p>
            <a:pPr marL="82550" indent="0">
              <a:buNone/>
            </a:pPr>
            <a:r>
              <a:rPr lang="en-US" sz="1000" b="1" dirty="0" smtClean="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c.displace~t</a:t>
            </a:r>
            <a:endParaRPr lang="en-US" sz="1000" b="1" dirty="0">
              <a:latin typeface="Courier New" panose="02070309020205020404" pitchFamily="49" charset="0"/>
              <a:cs typeface="Courier New" panose="02070309020205020404" pitchFamily="49" charset="0"/>
            </a:endParaRPr>
          </a:p>
          <a:p>
            <a:pPr marL="82550" indent="0">
              <a:buNone/>
            </a:pPr>
            <a:r>
              <a:rPr lang="en-US" sz="1000" b="1" dirty="0">
                <a:latin typeface="Courier New" panose="02070309020205020404" pitchFamily="49" charset="0"/>
                <a:cs typeface="Courier New" panose="02070309020205020404" pitchFamily="49" charset="0"/>
              </a:rPr>
              <a:t>y1      .0143162</a:t>
            </a:r>
          </a:p>
          <a:p>
            <a:endParaRPr lang="en-US" sz="2400" dirty="0"/>
          </a:p>
        </p:txBody>
      </p:sp>
    </p:spTree>
    <p:extLst>
      <p:ext uri="{BB962C8B-B14F-4D97-AF65-F5344CB8AC3E}">
        <p14:creationId xmlns:p14="http://schemas.microsoft.com/office/powerpoint/2010/main" val="990040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stdParm</a:t>
            </a:r>
            <a:r>
              <a:rPr lang="en-US" dirty="0" smtClean="0"/>
              <a:t> syntax</a:t>
            </a:r>
            <a:endParaRPr lang="en-US" dirty="0"/>
          </a:p>
        </p:txBody>
      </p:sp>
      <p:sp>
        <p:nvSpPr>
          <p:cNvPr id="3" name="Content Placeholder 2"/>
          <p:cNvSpPr>
            <a:spLocks noGrp="1"/>
          </p:cNvSpPr>
          <p:nvPr>
            <p:ph idx="1"/>
          </p:nvPr>
        </p:nvSpPr>
        <p:spPr/>
        <p:txBody>
          <a:bodyPr/>
          <a:lstStyle/>
          <a:p>
            <a:endParaRPr lang="en-US" sz="2200" dirty="0" smtClean="0"/>
          </a:p>
          <a:p>
            <a:r>
              <a:rPr lang="en-US" sz="2000" b="1" dirty="0" err="1" smtClean="0">
                <a:latin typeface="Courier New" panose="02070309020205020404" pitchFamily="49" charset="0"/>
                <a:cs typeface="Courier New" panose="02070309020205020404" pitchFamily="49" charset="0"/>
              </a:rPr>
              <a:t>stdParm</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nodepvar</a:t>
            </a:r>
            <a:r>
              <a:rPr lang="en-US" sz="2000" b="1" dirty="0">
                <a:latin typeface="Courier New" panose="02070309020205020404" pitchFamily="49" charset="0"/>
                <a:cs typeface="Courier New" panose="02070309020205020404" pitchFamily="49" charset="0"/>
              </a:rPr>
              <a:t> store </a:t>
            </a:r>
            <a:r>
              <a:rPr lang="en-US" sz="2000" b="1" dirty="0" smtClean="0">
                <a:latin typeface="Courier New" panose="02070309020205020404" pitchFamily="49" charset="0"/>
                <a:cs typeface="Courier New" panose="02070309020205020404" pitchFamily="49" charset="0"/>
              </a:rPr>
              <a:t>replace 			</a:t>
            </a:r>
            <a:r>
              <a:rPr lang="en-US" sz="2000" b="1" i="1" dirty="0" err="1" smtClean="0">
                <a:latin typeface="Courier New" panose="02070309020205020404" pitchFamily="49" charset="0"/>
                <a:cs typeface="Courier New" panose="02070309020205020404" pitchFamily="49" charset="0"/>
              </a:rPr>
              <a:t>estimates_table_options</a:t>
            </a:r>
            <a:r>
              <a:rPr lang="en-US" sz="2000" b="1" dirty="0" smtClean="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400" dirty="0"/>
              <a:t>Produces centered and standardized parameters</a:t>
            </a:r>
          </a:p>
          <a:p>
            <a:r>
              <a:rPr lang="en-US" sz="2400" dirty="0" smtClean="0"/>
              <a:t>Optionally exclude </a:t>
            </a:r>
            <a:r>
              <a:rPr lang="en-US" sz="2400" dirty="0"/>
              <a:t>the response </a:t>
            </a:r>
            <a:r>
              <a:rPr lang="en-US" sz="2400" dirty="0" smtClean="0"/>
              <a:t>variable</a:t>
            </a:r>
            <a:endParaRPr lang="en-US" sz="2400" dirty="0"/>
          </a:p>
          <a:p>
            <a:r>
              <a:rPr lang="en-US" sz="2400" dirty="0"/>
              <a:t>Results can be stored</a:t>
            </a:r>
          </a:p>
          <a:p>
            <a:r>
              <a:rPr lang="en-US" sz="2400" dirty="0"/>
              <a:t>Results can be reported with any </a:t>
            </a:r>
            <a:r>
              <a:rPr lang="en-US" sz="2000" b="1" dirty="0">
                <a:latin typeface="Courier New" panose="02070309020205020404" pitchFamily="49" charset="0"/>
                <a:cs typeface="Courier New" panose="02070309020205020404" pitchFamily="49" charset="0"/>
              </a:rPr>
              <a:t>estimates table</a:t>
            </a:r>
            <a:r>
              <a:rPr lang="en-US" sz="2000" b="1" dirty="0"/>
              <a:t> </a:t>
            </a:r>
            <a:r>
              <a:rPr lang="en-US" sz="2400" dirty="0"/>
              <a:t>options</a:t>
            </a:r>
          </a:p>
        </p:txBody>
      </p:sp>
    </p:spTree>
    <p:extLst>
      <p:ext uri="{BB962C8B-B14F-4D97-AF65-F5344CB8AC3E}">
        <p14:creationId xmlns:p14="http://schemas.microsoft.com/office/powerpoint/2010/main" val="24474225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stdParm</a:t>
            </a:r>
            <a:r>
              <a:rPr lang="en-US" dirty="0" smtClean="0"/>
              <a:t> use</a:t>
            </a:r>
            <a:endParaRPr lang="en-US" dirty="0"/>
          </a:p>
        </p:txBody>
      </p:sp>
      <p:sp>
        <p:nvSpPr>
          <p:cNvPr id="3" name="Content Placeholder 2"/>
          <p:cNvSpPr>
            <a:spLocks noGrp="1"/>
          </p:cNvSpPr>
          <p:nvPr>
            <p:ph idx="1"/>
          </p:nvPr>
        </p:nvSpPr>
        <p:spPr/>
        <p:txBody>
          <a:bodyPr/>
          <a:lstStyle/>
          <a:p>
            <a:pPr marL="82550" indent="0">
              <a:buNone/>
            </a:pPr>
            <a:r>
              <a:rPr lang="en-US" sz="1400" b="1" dirty="0">
                <a:latin typeface="Courier New" panose="02070309020205020404" pitchFamily="49" charset="0"/>
                <a:cs typeface="Courier New" panose="02070309020205020404" pitchFamily="49" charset="0"/>
              </a:rPr>
              <a:t>. quietly regress price c.weight##c.mpg</a:t>
            </a:r>
          </a:p>
          <a:p>
            <a:pPr marL="82550" indent="0">
              <a:buNone/>
            </a:pPr>
            <a:endParaRPr lang="en-US" sz="1400" b="1" dirty="0">
              <a:latin typeface="Courier New" panose="02070309020205020404" pitchFamily="49" charset="0"/>
              <a:cs typeface="Courier New" panose="02070309020205020404" pitchFamily="49" charset="0"/>
            </a:endParaRPr>
          </a:p>
          <a:p>
            <a:pPr marL="8255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stdParm</a:t>
            </a:r>
            <a:endParaRPr lang="en-US" sz="1400" b="1" dirty="0">
              <a:latin typeface="Courier New" panose="02070309020205020404" pitchFamily="49" charset="0"/>
              <a:cs typeface="Courier New" panose="02070309020205020404" pitchFamily="49" charset="0"/>
            </a:endParaRPr>
          </a:p>
          <a:p>
            <a:pPr marL="82550" indent="0">
              <a:buNone/>
            </a:pPr>
            <a:endParaRPr lang="en-US" sz="1400" b="1" dirty="0">
              <a:latin typeface="Courier New" panose="02070309020205020404" pitchFamily="49" charset="0"/>
              <a:cs typeface="Courier New" panose="02070309020205020404" pitchFamily="49" charset="0"/>
            </a:endParaRPr>
          </a:p>
          <a:p>
            <a:pPr marL="82550" indent="0">
              <a:buNone/>
            </a:pPr>
            <a:r>
              <a:rPr lang="en-US" sz="1400" b="1" dirty="0">
                <a:latin typeface="Courier New" panose="02070309020205020404" pitchFamily="49" charset="0"/>
                <a:cs typeface="Courier New" panose="02070309020205020404" pitchFamily="49" charset="0"/>
              </a:rPr>
              <a:t>-----------------------------------------------------------</a:t>
            </a:r>
          </a:p>
          <a:p>
            <a:pPr marL="82550" indent="0">
              <a:buNone/>
            </a:pPr>
            <a:r>
              <a:rPr lang="en-US" sz="1400" b="1" dirty="0">
                <a:latin typeface="Courier New" panose="02070309020205020404" pitchFamily="49" charset="0"/>
                <a:cs typeface="Courier New" panose="02070309020205020404" pitchFamily="49" charset="0"/>
              </a:rPr>
              <a:t>    Variable |   Original       Centered     Standardized  </a:t>
            </a:r>
          </a:p>
          <a:p>
            <a:pPr marL="82550" indent="0">
              <a:buNone/>
            </a:pPr>
            <a:r>
              <a:rPr lang="en-US" sz="1400" b="1" dirty="0">
                <a:latin typeface="Courier New" panose="02070309020205020404" pitchFamily="49" charset="0"/>
                <a:cs typeface="Courier New" panose="02070309020205020404" pitchFamily="49" charset="0"/>
              </a:rPr>
              <a:t>-------------+---------------------------------------------</a:t>
            </a:r>
          </a:p>
          <a:p>
            <a:pPr marL="82550" indent="0">
              <a:buNone/>
            </a:pPr>
            <a:r>
              <a:rPr lang="en-US" sz="1400" b="1" dirty="0">
                <a:latin typeface="Courier New" panose="02070309020205020404" pitchFamily="49" charset="0"/>
                <a:cs typeface="Courier New" panose="02070309020205020404" pitchFamily="49" charset="0"/>
              </a:rPr>
              <a:t>      weight |    5.0670077      .98475137      .25948245  </a:t>
            </a:r>
          </a:p>
          <a:p>
            <a:pPr marL="82550" indent="0">
              <a:buNone/>
            </a:pPr>
            <a:r>
              <a:rPr lang="en-US" sz="1400" b="1" dirty="0">
                <a:latin typeface="Courier New" panose="02070309020205020404" pitchFamily="49" charset="0"/>
                <a:cs typeface="Courier New" panose="02070309020205020404" pitchFamily="49" charset="0"/>
              </a:rPr>
              <a:t>         mpg |    396.78438     -181.98425     -.35696623  </a:t>
            </a:r>
          </a:p>
          <a:p>
            <a:pPr marL="82550" indent="0">
              <a:buNone/>
            </a:pPr>
            <a:r>
              <a:rPr lang="en-US" sz="1400" b="1" dirty="0">
                <a:latin typeface="Courier New" panose="02070309020205020404" pitchFamily="49" charset="0"/>
                <a:cs typeface="Courier New" panose="02070309020205020404" pitchFamily="49" charset="0"/>
              </a:rPr>
              <a:t>             |</a:t>
            </a:r>
          </a:p>
          <a:p>
            <a:pPr marL="8255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c.weight</a:t>
            </a:r>
            <a:r>
              <a:rPr lang="en-US" sz="1400" b="1" dirty="0">
                <a:latin typeface="Courier New" panose="02070309020205020404" pitchFamily="49" charset="0"/>
                <a:cs typeface="Courier New" panose="02070309020205020404" pitchFamily="49" charset="0"/>
              </a:rPr>
              <a:t>#|</a:t>
            </a:r>
          </a:p>
          <a:p>
            <a:pPr marL="82550" indent="0">
              <a:buNone/>
            </a:pPr>
            <a:r>
              <a:rPr lang="en-US" sz="1400" b="1" dirty="0">
                <a:latin typeface="Courier New" panose="02070309020205020404" pitchFamily="49" charset="0"/>
                <a:cs typeface="Courier New" panose="02070309020205020404" pitchFamily="49" charset="0"/>
              </a:rPr>
              <a:t>       c.mpg |   -.19167955     -.19167955     -.29221218  </a:t>
            </a:r>
          </a:p>
          <a:p>
            <a:pPr marL="82550" indent="0">
              <a:buNone/>
            </a:pPr>
            <a:r>
              <a:rPr lang="en-US" sz="1400" b="1" dirty="0">
                <a:latin typeface="Courier New" panose="02070309020205020404" pitchFamily="49" charset="0"/>
                <a:cs typeface="Courier New" panose="02070309020205020404" pitchFamily="49" charset="0"/>
              </a:rPr>
              <a:t>             |</a:t>
            </a:r>
          </a:p>
          <a:p>
            <a:pPr marL="82550" indent="0">
              <a:buNone/>
            </a:pPr>
            <a:r>
              <a:rPr lang="en-US" sz="1400" b="1" dirty="0">
                <a:latin typeface="Courier New" panose="02070309020205020404" pitchFamily="49" charset="0"/>
                <a:cs typeface="Courier New" panose="02070309020205020404" pitchFamily="49" charset="0"/>
              </a:rPr>
              <a:t>       _cons |   -5944.8806     -686.28559     -.23267895  </a:t>
            </a:r>
          </a:p>
          <a:p>
            <a:pPr marL="82550" indent="0">
              <a:buNone/>
            </a:pPr>
            <a:r>
              <a:rPr lang="en-US" sz="1400" b="1"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822411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stdParm</a:t>
            </a:r>
            <a:r>
              <a:rPr lang="en-US" dirty="0" smtClean="0"/>
              <a:t> additional statistics</a:t>
            </a:r>
            <a:endParaRPr lang="en-US" dirty="0"/>
          </a:p>
        </p:txBody>
      </p:sp>
      <p:sp>
        <p:nvSpPr>
          <p:cNvPr id="3" name="Content Placeholder 2"/>
          <p:cNvSpPr>
            <a:spLocks noGrp="1"/>
          </p:cNvSpPr>
          <p:nvPr>
            <p:ph idx="1"/>
          </p:nvPr>
        </p:nvSpPr>
        <p:spPr/>
        <p:txBody>
          <a:bodyPr/>
          <a:lstStyle/>
          <a:p>
            <a:pPr marL="82550" indent="0">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stdParm</a:t>
            </a:r>
            <a:r>
              <a:rPr lang="en-US" sz="1200" b="1" dirty="0">
                <a:latin typeface="Courier New" panose="02070309020205020404" pitchFamily="49" charset="0"/>
                <a:cs typeface="Courier New" panose="02070309020205020404" pitchFamily="49" charset="0"/>
              </a:rPr>
              <a:t>, stats(N r2) star</a:t>
            </a:r>
          </a:p>
          <a:p>
            <a:pPr marL="82550" indent="0">
              <a:buNone/>
            </a:pPr>
            <a:endParaRPr lang="en-US" sz="1200" b="1" dirty="0">
              <a:latin typeface="Courier New" panose="02070309020205020404" pitchFamily="49" charset="0"/>
              <a:cs typeface="Courier New" panose="02070309020205020404" pitchFamily="49" charset="0"/>
            </a:endParaRPr>
          </a:p>
          <a:p>
            <a:pPr marL="82550" indent="0">
              <a:buNone/>
            </a:pPr>
            <a:r>
              <a:rPr lang="en-US" sz="1200" b="1" dirty="0">
                <a:latin typeface="Courier New" panose="02070309020205020404" pitchFamily="49" charset="0"/>
                <a:cs typeface="Courier New" panose="02070309020205020404" pitchFamily="49" charset="0"/>
              </a:rPr>
              <a:t>--------------------------------------------------------------------</a:t>
            </a:r>
          </a:p>
          <a:p>
            <a:pPr marL="82550" indent="0">
              <a:buNone/>
            </a:pPr>
            <a:r>
              <a:rPr lang="en-US" sz="1200" b="1" dirty="0">
                <a:latin typeface="Courier New" panose="02070309020205020404" pitchFamily="49" charset="0"/>
                <a:cs typeface="Courier New" panose="02070309020205020404" pitchFamily="49" charset="0"/>
              </a:rPr>
              <a:t>    Variable |    Original          Centered        Standardized    </a:t>
            </a:r>
          </a:p>
          <a:p>
            <a:pPr marL="82550" indent="0">
              <a:buNone/>
            </a:pPr>
            <a:r>
              <a:rPr lang="en-US" sz="1200" b="1" dirty="0">
                <a:latin typeface="Courier New" panose="02070309020205020404" pitchFamily="49" charset="0"/>
                <a:cs typeface="Courier New" panose="02070309020205020404" pitchFamily="49" charset="0"/>
              </a:rPr>
              <a:t>-------------+------------------------------------------------------</a:t>
            </a:r>
          </a:p>
          <a:p>
            <a:pPr marL="82550" indent="0">
              <a:buNone/>
            </a:pPr>
            <a:r>
              <a:rPr lang="en-US" sz="1200" b="1" dirty="0">
                <a:latin typeface="Courier New" panose="02070309020205020404" pitchFamily="49" charset="0"/>
                <a:cs typeface="Courier New" panose="02070309020205020404" pitchFamily="49" charset="0"/>
              </a:rPr>
              <a:t>      weight |    5.0670077***      .98475137         .25948245     </a:t>
            </a:r>
          </a:p>
          <a:p>
            <a:pPr marL="82550" indent="0">
              <a:buNone/>
            </a:pPr>
            <a:r>
              <a:rPr lang="en-US" sz="1200" b="1" dirty="0">
                <a:latin typeface="Courier New" panose="02070309020205020404" pitchFamily="49" charset="0"/>
                <a:cs typeface="Courier New" panose="02070309020205020404" pitchFamily="49" charset="0"/>
              </a:rPr>
              <a:t>         mpg |    396.78438*       -181.98425        -.35696623     </a:t>
            </a:r>
          </a:p>
          <a:p>
            <a:pPr marL="82550" indent="0">
              <a:buNone/>
            </a:pPr>
            <a:r>
              <a:rPr lang="en-US" sz="1200" b="1" dirty="0">
                <a:latin typeface="Courier New" panose="02070309020205020404" pitchFamily="49" charset="0"/>
                <a:cs typeface="Courier New" panose="02070309020205020404" pitchFamily="49" charset="0"/>
              </a:rPr>
              <a:t>             |</a:t>
            </a:r>
          </a:p>
          <a:p>
            <a:pPr marL="82550" indent="0">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c.weight</a:t>
            </a:r>
            <a:r>
              <a:rPr lang="en-US" sz="1200" b="1" dirty="0">
                <a:latin typeface="Courier New" panose="02070309020205020404" pitchFamily="49" charset="0"/>
                <a:cs typeface="Courier New" panose="02070309020205020404" pitchFamily="49" charset="0"/>
              </a:rPr>
              <a:t>#|</a:t>
            </a:r>
          </a:p>
          <a:p>
            <a:pPr marL="82550" indent="0">
              <a:buNone/>
            </a:pPr>
            <a:r>
              <a:rPr lang="en-US" sz="1200" b="1" dirty="0">
                <a:latin typeface="Courier New" panose="02070309020205020404" pitchFamily="49" charset="0"/>
                <a:cs typeface="Courier New" panose="02070309020205020404" pitchFamily="49" charset="0"/>
              </a:rPr>
              <a:t>       c.mpg |   -.19167955**      -.19167955**      -.29221218**   </a:t>
            </a:r>
          </a:p>
          <a:p>
            <a:pPr marL="82550" indent="0">
              <a:buNone/>
            </a:pPr>
            <a:r>
              <a:rPr lang="en-US" sz="1200" b="1" dirty="0">
                <a:latin typeface="Courier New" panose="02070309020205020404" pitchFamily="49" charset="0"/>
                <a:cs typeface="Courier New" panose="02070309020205020404" pitchFamily="49" charset="0"/>
              </a:rPr>
              <a:t>             |</a:t>
            </a:r>
          </a:p>
          <a:p>
            <a:pPr marL="82550" indent="0">
              <a:buNone/>
            </a:pPr>
            <a:r>
              <a:rPr lang="en-US" sz="1200" b="1" dirty="0">
                <a:latin typeface="Courier New" panose="02070309020205020404" pitchFamily="49" charset="0"/>
                <a:cs typeface="Courier New" panose="02070309020205020404" pitchFamily="49" charset="0"/>
              </a:rPr>
              <a:t>       _cons |   -5944.8806        -686.28559        -.23267895     </a:t>
            </a:r>
          </a:p>
          <a:p>
            <a:pPr marL="82550" indent="0">
              <a:buNone/>
            </a:pPr>
            <a:r>
              <a:rPr lang="en-US" sz="1200" b="1" dirty="0">
                <a:latin typeface="Courier New" panose="02070309020205020404" pitchFamily="49" charset="0"/>
                <a:cs typeface="Courier New" panose="02070309020205020404" pitchFamily="49" charset="0"/>
              </a:rPr>
              <a:t>-------------+------------------------------------------------------</a:t>
            </a:r>
          </a:p>
          <a:p>
            <a:pPr marL="82550" indent="0">
              <a:buNone/>
            </a:pPr>
            <a:r>
              <a:rPr lang="en-US" sz="1200" b="1" dirty="0">
                <a:latin typeface="Courier New" panose="02070309020205020404" pitchFamily="49" charset="0"/>
                <a:cs typeface="Courier New" panose="02070309020205020404" pitchFamily="49" charset="0"/>
              </a:rPr>
              <a:t>           N |           74                74                74     </a:t>
            </a:r>
          </a:p>
          <a:p>
            <a:pPr marL="82550" indent="0">
              <a:buNone/>
            </a:pPr>
            <a:r>
              <a:rPr lang="en-US" sz="1200" b="1" dirty="0">
                <a:latin typeface="Courier New" panose="02070309020205020404" pitchFamily="49" charset="0"/>
                <a:cs typeface="Courier New" panose="02070309020205020404" pitchFamily="49" charset="0"/>
              </a:rPr>
              <a:t>          r2 |    .35969597         .35969597         .35969597     </a:t>
            </a:r>
          </a:p>
          <a:p>
            <a:pPr marL="82550" indent="0">
              <a:buNone/>
            </a:pPr>
            <a:r>
              <a:rPr lang="en-US" sz="1200" b="1" dirty="0">
                <a:latin typeface="Courier New" panose="02070309020205020404" pitchFamily="49" charset="0"/>
                <a:cs typeface="Courier New" panose="02070309020205020404" pitchFamily="49" charset="0"/>
              </a:rPr>
              <a:t>--------------------------------------------------------------------</a:t>
            </a:r>
          </a:p>
          <a:p>
            <a:pPr marL="82550" indent="0">
              <a:buNone/>
            </a:pPr>
            <a:r>
              <a:rPr lang="en-US" sz="1200" b="1" dirty="0">
                <a:latin typeface="Courier New" panose="02070309020205020404" pitchFamily="49" charset="0"/>
                <a:cs typeface="Courier New" panose="02070309020205020404" pitchFamily="49" charset="0"/>
              </a:rPr>
              <a:t>                            legend: * p&lt;0.05; ** p&lt;0.01; *** p&lt;0.001</a:t>
            </a:r>
          </a:p>
          <a:p>
            <a:endParaRPr lang="en-US" dirty="0"/>
          </a:p>
        </p:txBody>
      </p:sp>
    </p:spTree>
    <p:extLst>
      <p:ext uri="{BB962C8B-B14F-4D97-AF65-F5344CB8AC3E}">
        <p14:creationId xmlns:p14="http://schemas.microsoft.com/office/powerpoint/2010/main" val="2623546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Recentered</a:t>
            </a:r>
            <a:r>
              <a:rPr lang="en-US" dirty="0" smtClean="0"/>
              <a:t> polynomial regression</a:t>
            </a:r>
            <a:br>
              <a:rPr lang="en-US" dirty="0" smtClean="0"/>
            </a:br>
            <a:r>
              <a:rPr lang="en-US" dirty="0" smtClean="0"/>
              <a:t>(change of basis)</a:t>
            </a:r>
            <a:endParaRPr lang="en-US" dirty="0"/>
          </a:p>
        </p:txBody>
      </p:sp>
      <p:pic>
        <p:nvPicPr>
          <p:cNvPr id="4" name="Picture 3"/>
          <p:cNvPicPr>
            <a:picLocks noChangeAspect="1"/>
          </p:cNvPicPr>
          <p:nvPr/>
        </p:nvPicPr>
        <p:blipFill>
          <a:blip r:embed="rId3"/>
          <a:stretch>
            <a:fillRect/>
          </a:stretch>
        </p:blipFill>
        <p:spPr>
          <a:xfrm>
            <a:off x="1667174" y="1417638"/>
            <a:ext cx="7035202" cy="5149295"/>
          </a:xfrm>
          <a:prstGeom prst="rect">
            <a:avLst/>
          </a:prstGeom>
        </p:spPr>
      </p:pic>
    </p:spTree>
    <p:extLst>
      <p:ext uri="{BB962C8B-B14F-4D97-AF65-F5344CB8AC3E}">
        <p14:creationId xmlns:p14="http://schemas.microsoft.com/office/powerpoint/2010/main" val="8359733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stdParm</a:t>
            </a:r>
            <a:r>
              <a:rPr lang="en-US" dirty="0" smtClean="0"/>
              <a:t> after logit</a:t>
            </a:r>
            <a:endParaRPr lang="en-US" dirty="0"/>
          </a:p>
        </p:txBody>
      </p:sp>
      <p:sp>
        <p:nvSpPr>
          <p:cNvPr id="3" name="Content Placeholder 2"/>
          <p:cNvSpPr>
            <a:spLocks noGrp="1"/>
          </p:cNvSpPr>
          <p:nvPr>
            <p:ph idx="1"/>
          </p:nvPr>
        </p:nvSpPr>
        <p:spPr/>
        <p:txBody>
          <a:bodyPr/>
          <a:lstStyle/>
          <a:p>
            <a:pPr marL="82550" indent="0">
              <a:buNone/>
            </a:pPr>
            <a:r>
              <a:rPr lang="en-US" sz="1400" b="1" dirty="0">
                <a:latin typeface="Courier New" panose="02070309020205020404" pitchFamily="49" charset="0"/>
                <a:cs typeface="Courier New" panose="02070309020205020404" pitchFamily="49" charset="0"/>
              </a:rPr>
              <a:t>. quietly logit foreign </a:t>
            </a:r>
            <a:r>
              <a:rPr lang="en-US" sz="1400" b="1" dirty="0" err="1">
                <a:latin typeface="Courier New" panose="02070309020205020404" pitchFamily="49" charset="0"/>
                <a:cs typeface="Courier New" panose="02070309020205020404" pitchFamily="49" charset="0"/>
              </a:rPr>
              <a:t>c.price</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c.weight</a:t>
            </a:r>
            <a:endParaRPr lang="en-US" sz="1400" b="1" dirty="0">
              <a:latin typeface="Courier New" panose="02070309020205020404" pitchFamily="49" charset="0"/>
              <a:cs typeface="Courier New" panose="02070309020205020404" pitchFamily="49" charset="0"/>
            </a:endParaRPr>
          </a:p>
          <a:p>
            <a:pPr marL="82550" indent="0">
              <a:buNone/>
            </a:pPr>
            <a:endParaRPr lang="en-US" sz="1400" b="1" dirty="0">
              <a:latin typeface="Courier New" panose="02070309020205020404" pitchFamily="49" charset="0"/>
              <a:cs typeface="Courier New" panose="02070309020205020404" pitchFamily="49" charset="0"/>
            </a:endParaRPr>
          </a:p>
          <a:p>
            <a:pPr marL="8255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stdParm</a:t>
            </a:r>
            <a:endParaRPr lang="en-US" sz="1400" b="1" dirty="0">
              <a:latin typeface="Courier New" panose="02070309020205020404" pitchFamily="49" charset="0"/>
              <a:cs typeface="Courier New" panose="02070309020205020404" pitchFamily="49" charset="0"/>
            </a:endParaRPr>
          </a:p>
          <a:p>
            <a:pPr marL="82550" indent="0">
              <a:buNone/>
            </a:pPr>
            <a:endParaRPr lang="en-US" sz="1400" b="1" dirty="0">
              <a:latin typeface="Courier New" panose="02070309020205020404" pitchFamily="49" charset="0"/>
              <a:cs typeface="Courier New" panose="02070309020205020404" pitchFamily="49" charset="0"/>
            </a:endParaRPr>
          </a:p>
          <a:p>
            <a:pPr marL="82550" indent="0">
              <a:buNone/>
            </a:pPr>
            <a:r>
              <a:rPr lang="en-US" sz="1400" b="1" dirty="0">
                <a:latin typeface="Courier New" panose="02070309020205020404" pitchFamily="49" charset="0"/>
                <a:cs typeface="Courier New" panose="02070309020205020404" pitchFamily="49" charset="0"/>
              </a:rPr>
              <a:t>-----------------------------------------------------------</a:t>
            </a:r>
          </a:p>
          <a:p>
            <a:pPr marL="82550" indent="0">
              <a:buNone/>
            </a:pPr>
            <a:r>
              <a:rPr lang="en-US" sz="1400" b="1" dirty="0">
                <a:latin typeface="Courier New" panose="02070309020205020404" pitchFamily="49" charset="0"/>
                <a:cs typeface="Courier New" panose="02070309020205020404" pitchFamily="49" charset="0"/>
              </a:rPr>
              <a:t>    Variable |   Original       Centered     Standardized  </a:t>
            </a:r>
          </a:p>
          <a:p>
            <a:pPr marL="82550" indent="0">
              <a:buNone/>
            </a:pPr>
            <a:r>
              <a:rPr lang="en-US" sz="1400" b="1" dirty="0">
                <a:latin typeface="Courier New" panose="02070309020205020404" pitchFamily="49" charset="0"/>
                <a:cs typeface="Courier New" panose="02070309020205020404" pitchFamily="49" charset="0"/>
              </a:rPr>
              <a:t>-------------+---------------------------------------------</a:t>
            </a:r>
          </a:p>
          <a:p>
            <a:pPr marL="82550" indent="0">
              <a:buNone/>
            </a:pPr>
            <a:r>
              <a:rPr lang="en-US" sz="1400" b="1" dirty="0">
                <a:latin typeface="Courier New" panose="02070309020205020404" pitchFamily="49" charset="0"/>
                <a:cs typeface="Courier New" panose="02070309020205020404" pitchFamily="49" charset="0"/>
              </a:rPr>
              <a:t>       price |    .00331766      .00113549      3.3491337  </a:t>
            </a:r>
          </a:p>
          <a:p>
            <a:pPr marL="82550" indent="0">
              <a:buNone/>
            </a:pPr>
            <a:r>
              <a:rPr lang="en-US" sz="1400" b="1" dirty="0">
                <a:latin typeface="Courier New" panose="02070309020205020404" pitchFamily="49" charset="0"/>
                <a:cs typeface="Courier New" panose="02070309020205020404" pitchFamily="49" charset="0"/>
              </a:rPr>
              <a:t>      weight |   -.00141654     -.00587217     -4.5638148  </a:t>
            </a:r>
          </a:p>
          <a:p>
            <a:pPr marL="82550" indent="0">
              <a:buNone/>
            </a:pPr>
            <a:r>
              <a:rPr lang="en-US" sz="1400" b="1" dirty="0">
                <a:latin typeface="Courier New" panose="02070309020205020404" pitchFamily="49" charset="0"/>
                <a:cs typeface="Courier New" panose="02070309020205020404" pitchFamily="49" charset="0"/>
              </a:rPr>
              <a:t>             |</a:t>
            </a:r>
          </a:p>
          <a:p>
            <a:pPr marL="8255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c.price</a:t>
            </a:r>
            <a:r>
              <a:rPr lang="en-US" sz="1400" b="1" dirty="0">
                <a:latin typeface="Courier New" panose="02070309020205020404" pitchFamily="49" charset="0"/>
                <a:cs typeface="Courier New" panose="02070309020205020404" pitchFamily="49" charset="0"/>
              </a:rPr>
              <a:t>#|</a:t>
            </a:r>
          </a:p>
          <a:p>
            <a:pPr marL="8255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c.weight</a:t>
            </a:r>
            <a:r>
              <a:rPr lang="en-US" sz="1400" b="1" dirty="0">
                <a:latin typeface="Courier New" panose="02070309020205020404" pitchFamily="49" charset="0"/>
                <a:cs typeface="Courier New" panose="02070309020205020404" pitchFamily="49" charset="0"/>
              </a:rPr>
              <a:t> |   -7.227e-07     -7.227e-07     -1.6566669  </a:t>
            </a:r>
          </a:p>
          <a:p>
            <a:pPr marL="82550" indent="0">
              <a:buNone/>
            </a:pPr>
            <a:r>
              <a:rPr lang="en-US" sz="1400" b="1" dirty="0">
                <a:latin typeface="Courier New" panose="02070309020205020404" pitchFamily="49" charset="0"/>
                <a:cs typeface="Courier New" panose="02070309020205020404" pitchFamily="49" charset="0"/>
              </a:rPr>
              <a:t>             |</a:t>
            </a:r>
          </a:p>
          <a:p>
            <a:pPr marL="82550" indent="0">
              <a:buNone/>
            </a:pPr>
            <a:r>
              <a:rPr lang="en-US" sz="1400" b="1" dirty="0">
                <a:latin typeface="Courier New" panose="02070309020205020404" pitchFamily="49" charset="0"/>
                <a:cs typeface="Courier New" panose="02070309020205020404" pitchFamily="49" charset="0"/>
              </a:rPr>
              <a:t>       _cons |   -4.5154515     -1.7920268     -1.7920268  </a:t>
            </a:r>
          </a:p>
          <a:p>
            <a:pPr marL="82550" indent="0">
              <a:buNone/>
            </a:pPr>
            <a:r>
              <a:rPr lang="en-US" sz="1400" b="1"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50782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stdParm</a:t>
            </a:r>
            <a:r>
              <a:rPr lang="en-US" dirty="0" smtClean="0"/>
              <a:t>, </a:t>
            </a:r>
            <a:r>
              <a:rPr lang="en-US" dirty="0" err="1" smtClean="0"/>
              <a:t>eform</a:t>
            </a:r>
            <a:endParaRPr lang="en-US" dirty="0"/>
          </a:p>
        </p:txBody>
      </p:sp>
      <p:sp>
        <p:nvSpPr>
          <p:cNvPr id="3" name="Content Placeholder 2"/>
          <p:cNvSpPr>
            <a:spLocks noGrp="1"/>
          </p:cNvSpPr>
          <p:nvPr>
            <p:ph idx="1"/>
          </p:nvPr>
        </p:nvSpPr>
        <p:spPr/>
        <p:txBody>
          <a:bodyPr/>
          <a:lstStyle/>
          <a:p>
            <a:pPr marL="82550" indent="0">
              <a:buNone/>
            </a:pPr>
            <a:r>
              <a:rPr lang="en-US" sz="1400" b="1" dirty="0">
                <a:latin typeface="Courier New" panose="02070309020205020404" pitchFamily="49" charset="0"/>
                <a:cs typeface="Courier New" panose="02070309020205020404" pitchFamily="49" charset="0"/>
              </a:rPr>
              <a:t>. quietly logit foreign </a:t>
            </a:r>
            <a:r>
              <a:rPr lang="en-US" sz="1400" b="1" dirty="0" err="1">
                <a:latin typeface="Courier New" panose="02070309020205020404" pitchFamily="49" charset="0"/>
                <a:cs typeface="Courier New" panose="02070309020205020404" pitchFamily="49" charset="0"/>
              </a:rPr>
              <a:t>c.price</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c.weight</a:t>
            </a:r>
            <a:endParaRPr lang="en-US" sz="1400" b="1" dirty="0">
              <a:latin typeface="Courier New" panose="02070309020205020404" pitchFamily="49" charset="0"/>
              <a:cs typeface="Courier New" panose="02070309020205020404" pitchFamily="49" charset="0"/>
            </a:endParaRPr>
          </a:p>
          <a:p>
            <a:pPr marL="82550" indent="0">
              <a:buNone/>
            </a:pPr>
            <a:endParaRPr lang="en-US" sz="1400" b="1" dirty="0">
              <a:latin typeface="Courier New" panose="02070309020205020404" pitchFamily="49" charset="0"/>
              <a:cs typeface="Courier New" panose="02070309020205020404" pitchFamily="49" charset="0"/>
            </a:endParaRPr>
          </a:p>
          <a:p>
            <a:pPr marL="8255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stdParm</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eform</a:t>
            </a:r>
            <a:endParaRPr lang="en-US" sz="1400" b="1" dirty="0">
              <a:latin typeface="Courier New" panose="02070309020205020404" pitchFamily="49" charset="0"/>
              <a:cs typeface="Courier New" panose="02070309020205020404" pitchFamily="49" charset="0"/>
            </a:endParaRPr>
          </a:p>
          <a:p>
            <a:pPr marL="82550" indent="0">
              <a:buNone/>
            </a:pPr>
            <a:endParaRPr lang="en-US" sz="1400" b="1" dirty="0">
              <a:latin typeface="Courier New" panose="02070309020205020404" pitchFamily="49" charset="0"/>
              <a:cs typeface="Courier New" panose="02070309020205020404" pitchFamily="49" charset="0"/>
            </a:endParaRPr>
          </a:p>
          <a:p>
            <a:pPr marL="82550" indent="0">
              <a:buNone/>
            </a:pPr>
            <a:r>
              <a:rPr lang="en-US" sz="1400" b="1" dirty="0">
                <a:latin typeface="Courier New" panose="02070309020205020404" pitchFamily="49" charset="0"/>
                <a:cs typeface="Courier New" panose="02070309020205020404" pitchFamily="49" charset="0"/>
              </a:rPr>
              <a:t>-----------------------------------------------------------</a:t>
            </a:r>
          </a:p>
          <a:p>
            <a:pPr marL="82550" indent="0">
              <a:buNone/>
            </a:pPr>
            <a:r>
              <a:rPr lang="en-US" sz="1400" b="1" dirty="0">
                <a:latin typeface="Courier New" panose="02070309020205020404" pitchFamily="49" charset="0"/>
                <a:cs typeface="Courier New" panose="02070309020205020404" pitchFamily="49" charset="0"/>
              </a:rPr>
              <a:t>    Variable |   Original       Centered     Standardized  </a:t>
            </a:r>
          </a:p>
          <a:p>
            <a:pPr marL="82550" indent="0">
              <a:buNone/>
            </a:pPr>
            <a:r>
              <a:rPr lang="en-US" sz="1400" b="1" dirty="0">
                <a:latin typeface="Courier New" panose="02070309020205020404" pitchFamily="49" charset="0"/>
                <a:cs typeface="Courier New" panose="02070309020205020404" pitchFamily="49" charset="0"/>
              </a:rPr>
              <a:t>-------------+---------------------------------------------</a:t>
            </a:r>
          </a:p>
          <a:p>
            <a:pPr marL="82550" indent="0">
              <a:buNone/>
            </a:pPr>
            <a:r>
              <a:rPr lang="en-US" sz="1400" b="1" dirty="0">
                <a:latin typeface="Courier New" panose="02070309020205020404" pitchFamily="49" charset="0"/>
                <a:cs typeface="Courier New" panose="02070309020205020404" pitchFamily="49" charset="0"/>
              </a:rPr>
              <a:t>       price |    1.0033232      1.0011361      28.478052  </a:t>
            </a:r>
          </a:p>
          <a:p>
            <a:pPr marL="82550" indent="0">
              <a:buNone/>
            </a:pPr>
            <a:r>
              <a:rPr lang="en-US" sz="1400" b="1" dirty="0">
                <a:latin typeface="Courier New" panose="02070309020205020404" pitchFamily="49" charset="0"/>
                <a:cs typeface="Courier New" panose="02070309020205020404" pitchFamily="49" charset="0"/>
              </a:rPr>
              <a:t>      weight |    .99858446      .99414503      .01042222  </a:t>
            </a:r>
          </a:p>
          <a:p>
            <a:pPr marL="82550" indent="0">
              <a:buNone/>
            </a:pPr>
            <a:r>
              <a:rPr lang="en-US" sz="1400" b="1" dirty="0">
                <a:latin typeface="Courier New" panose="02070309020205020404" pitchFamily="49" charset="0"/>
                <a:cs typeface="Courier New" panose="02070309020205020404" pitchFamily="49" charset="0"/>
              </a:rPr>
              <a:t>             |</a:t>
            </a:r>
          </a:p>
          <a:p>
            <a:pPr marL="8255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c.price</a:t>
            </a:r>
            <a:r>
              <a:rPr lang="en-US" sz="1400" b="1" dirty="0">
                <a:latin typeface="Courier New" panose="02070309020205020404" pitchFamily="49" charset="0"/>
                <a:cs typeface="Courier New" panose="02070309020205020404" pitchFamily="49" charset="0"/>
              </a:rPr>
              <a:t>#|</a:t>
            </a:r>
          </a:p>
          <a:p>
            <a:pPr marL="8255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c.weight</a:t>
            </a:r>
            <a:r>
              <a:rPr lang="en-US" sz="1400" b="1" dirty="0">
                <a:latin typeface="Courier New" panose="02070309020205020404" pitchFamily="49" charset="0"/>
                <a:cs typeface="Courier New" panose="02070309020205020404" pitchFamily="49" charset="0"/>
              </a:rPr>
              <a:t> |    .99999928      .99999928      .19077378  </a:t>
            </a:r>
          </a:p>
          <a:p>
            <a:pPr marL="82550" indent="0">
              <a:buNone/>
            </a:pPr>
            <a:r>
              <a:rPr lang="en-US" sz="1400" b="1" dirty="0">
                <a:latin typeface="Courier New" panose="02070309020205020404" pitchFamily="49" charset="0"/>
                <a:cs typeface="Courier New" panose="02070309020205020404" pitchFamily="49" charset="0"/>
              </a:rPr>
              <a:t>             |</a:t>
            </a:r>
          </a:p>
          <a:p>
            <a:pPr marL="82550" indent="0">
              <a:buNone/>
            </a:pPr>
            <a:r>
              <a:rPr lang="en-US" sz="1400" b="1" dirty="0">
                <a:latin typeface="Courier New" panose="02070309020205020404" pitchFamily="49" charset="0"/>
                <a:cs typeface="Courier New" panose="02070309020205020404" pitchFamily="49" charset="0"/>
              </a:rPr>
              <a:t>       _cons |    .01093867      .16662211      .16662211  </a:t>
            </a:r>
          </a:p>
          <a:p>
            <a:pPr marL="82550" indent="0">
              <a:buNone/>
            </a:pPr>
            <a:r>
              <a:rPr lang="en-US" sz="1400" b="1"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611811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install</a:t>
            </a:r>
            <a:endParaRPr lang="en-US" dirty="0"/>
          </a:p>
        </p:txBody>
      </p:sp>
      <p:sp>
        <p:nvSpPr>
          <p:cNvPr id="3" name="Content Placeholder 2"/>
          <p:cNvSpPr>
            <a:spLocks noGrp="1"/>
          </p:cNvSpPr>
          <p:nvPr>
            <p:ph idx="1"/>
          </p:nvPr>
        </p:nvSpPr>
        <p:spPr/>
        <p:txBody>
          <a:bodyPr/>
          <a:lstStyle/>
          <a:p>
            <a:r>
              <a:rPr lang="en-US" sz="1800" b="1" dirty="0">
                <a:latin typeface="Courier New" panose="02070309020205020404" pitchFamily="49" charset="0"/>
                <a:cs typeface="Courier New" panose="02070309020205020404" pitchFamily="49" charset="0"/>
              </a:rPr>
              <a:t>net </a:t>
            </a:r>
            <a:r>
              <a:rPr lang="en-US" sz="1800" b="1">
                <a:latin typeface="Courier New" panose="02070309020205020404" pitchFamily="49" charset="0"/>
                <a:cs typeface="Courier New" panose="02070309020205020404" pitchFamily="49" charset="0"/>
              </a:rPr>
              <a:t>from </a:t>
            </a:r>
            <a:r>
              <a:rPr lang="en-US" sz="1800" b="1" smtClean="0">
                <a:latin typeface="Courier New" panose="02070309020205020404" pitchFamily="49" charset="0"/>
                <a:cs typeface="Courier New" panose="02070309020205020404" pitchFamily="49" charset="0"/>
              </a:rPr>
              <a:t>http://www.ssc.wisc.edu</a:t>
            </a:r>
            <a:r>
              <a:rPr lang="en-US" sz="1800" b="1" dirty="0">
                <a:latin typeface="Courier New" panose="02070309020205020404" pitchFamily="49" charset="0"/>
                <a:cs typeface="Courier New" panose="02070309020205020404" pitchFamily="49" charset="0"/>
              </a:rPr>
              <a:t>/~hemken/Stataworkshops</a:t>
            </a:r>
          </a:p>
          <a:p>
            <a:endParaRPr lang="en-US" sz="2400" dirty="0" smtClean="0"/>
          </a:p>
          <a:p>
            <a:r>
              <a:rPr lang="en-US" sz="2400" dirty="0" smtClean="0"/>
              <a:t>Tinker </a:t>
            </a:r>
            <a:r>
              <a:rPr lang="en-US" sz="2400" dirty="0"/>
              <a:t>with the source code, suggest improvements:</a:t>
            </a:r>
          </a:p>
          <a:p>
            <a:pPr marL="403225" lvl="1" indent="0">
              <a:buNone/>
            </a:pPr>
            <a:r>
              <a:rPr lang="en-US" sz="2400" dirty="0" smtClean="0"/>
              <a:t>https://</a:t>
            </a:r>
            <a:r>
              <a:rPr lang="en-US" sz="2400" dirty="0"/>
              <a:t>github.com/Hemken/stdParm</a:t>
            </a:r>
          </a:p>
        </p:txBody>
      </p:sp>
    </p:spTree>
    <p:extLst>
      <p:ext uri="{BB962C8B-B14F-4D97-AF65-F5344CB8AC3E}">
        <p14:creationId xmlns:p14="http://schemas.microsoft.com/office/powerpoint/2010/main" val="1758505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Recentered</a:t>
            </a:r>
            <a:r>
              <a:rPr lang="en-US" dirty="0"/>
              <a:t> polynomial regression</a:t>
            </a:r>
            <a:br>
              <a:rPr lang="en-US" dirty="0"/>
            </a:br>
            <a:r>
              <a:rPr lang="en-US" dirty="0"/>
              <a:t>(change of basis)</a:t>
            </a:r>
          </a:p>
        </p:txBody>
      </p:sp>
      <p:sp>
        <p:nvSpPr>
          <p:cNvPr id="3" name="Content Placeholder 2"/>
          <p:cNvSpPr>
            <a:spLocks noGrp="1"/>
          </p:cNvSpPr>
          <p:nvPr>
            <p:ph idx="1"/>
          </p:nvPr>
        </p:nvSpPr>
        <p:spPr/>
        <p:txBody>
          <a:bodyPr/>
          <a:lstStyle/>
          <a:p>
            <a:pPr marL="82550" indent="0">
              <a:buNone/>
            </a:pPr>
            <a:endParaRPr lang="en-US" sz="1400" b="1" dirty="0" smtClean="0">
              <a:latin typeface="Courier New" panose="02070309020205020404" pitchFamily="49" charset="0"/>
              <a:cs typeface="Courier New" panose="02070309020205020404" pitchFamily="49" charset="0"/>
            </a:endParaRPr>
          </a:p>
          <a:p>
            <a:pPr marL="82550" indent="0">
              <a:buNone/>
            </a:pP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estimates table Original Centered, </a:t>
            </a:r>
            <a:r>
              <a:rPr lang="en-US" sz="1400" b="1" dirty="0" smtClean="0">
                <a:latin typeface="Courier New" panose="02070309020205020404" pitchFamily="49" charset="0"/>
                <a:cs typeface="Courier New" panose="02070309020205020404" pitchFamily="49" charset="0"/>
              </a:rPr>
              <a:t>se</a:t>
            </a:r>
            <a:endParaRPr lang="en-US" sz="1400" b="1" dirty="0">
              <a:latin typeface="Courier New" panose="02070309020205020404" pitchFamily="49" charset="0"/>
              <a:cs typeface="Courier New" panose="02070309020205020404" pitchFamily="49" charset="0"/>
            </a:endParaRPr>
          </a:p>
          <a:p>
            <a:pPr marL="82550" indent="0">
              <a:buNone/>
            </a:pPr>
            <a:endParaRPr lang="en-US" sz="1400" b="1" dirty="0">
              <a:latin typeface="Courier New" panose="02070309020205020404" pitchFamily="49" charset="0"/>
              <a:cs typeface="Courier New" panose="02070309020205020404" pitchFamily="49" charset="0"/>
            </a:endParaRPr>
          </a:p>
          <a:p>
            <a:pPr marL="82550" indent="0">
              <a:buNone/>
            </a:pPr>
            <a:r>
              <a:rPr lang="en-US" sz="1400" b="1" dirty="0">
                <a:latin typeface="Courier New" panose="02070309020205020404" pitchFamily="49" charset="0"/>
                <a:cs typeface="Courier New" panose="02070309020205020404" pitchFamily="49" charset="0"/>
              </a:rPr>
              <a:t>-------------------------------------------</a:t>
            </a:r>
          </a:p>
          <a:p>
            <a:pPr marL="82550" indent="0">
              <a:buNone/>
            </a:pPr>
            <a:r>
              <a:rPr lang="en-US" sz="1400" b="1" dirty="0">
                <a:latin typeface="Courier New" panose="02070309020205020404" pitchFamily="49" charset="0"/>
                <a:cs typeface="Courier New" panose="02070309020205020404" pitchFamily="49" charset="0"/>
              </a:rPr>
              <a:t>       Variable |  Original     Centered   </a:t>
            </a:r>
          </a:p>
          <a:p>
            <a:pPr marL="82550" indent="0">
              <a:buNone/>
            </a:pPr>
            <a:r>
              <a:rPr lang="en-US" sz="1400" b="1" dirty="0">
                <a:latin typeface="Courier New" panose="02070309020205020404" pitchFamily="49" charset="0"/>
                <a:cs typeface="Courier New" panose="02070309020205020404" pitchFamily="49" charset="0"/>
              </a:rPr>
              <a:t>----------------+--------------------------</a:t>
            </a:r>
          </a:p>
          <a:p>
            <a:pPr marL="82550" indent="0">
              <a:buNone/>
            </a:pPr>
            <a:r>
              <a:rPr lang="en-US" sz="1400" b="1" dirty="0">
                <a:latin typeface="Courier New" panose="02070309020205020404" pitchFamily="49" charset="0"/>
                <a:cs typeface="Courier New" panose="02070309020205020404" pitchFamily="49" charset="0"/>
              </a:rPr>
              <a:t>   displacement |  13.292618    8.2613721  </a:t>
            </a:r>
          </a:p>
          <a:p>
            <a:pPr marL="82550" indent="0">
              <a:buNone/>
            </a:pPr>
            <a:r>
              <a:rPr lang="en-US" sz="1400" b="1" dirty="0">
                <a:latin typeface="Courier New" panose="02070309020205020404" pitchFamily="49" charset="0"/>
                <a:cs typeface="Courier New" panose="02070309020205020404" pitchFamily="49" charset="0"/>
              </a:rPr>
              <a:t>                |  2.1114091    .49321693  </a:t>
            </a:r>
          </a:p>
          <a:p>
            <a:pPr marL="82550" indent="0">
              <a:buNone/>
            </a:pPr>
            <a:r>
              <a:rPr lang="en-US" sz="1400" b="1" dirty="0">
                <a:latin typeface="Courier New" panose="02070309020205020404" pitchFamily="49" charset="0"/>
                <a:cs typeface="Courier New" panose="02070309020205020404" pitchFamily="49" charset="0"/>
              </a:rPr>
              <a:t>                |</a:t>
            </a:r>
          </a:p>
          <a:p>
            <a:pPr marL="8255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c.displacement</a:t>
            </a:r>
            <a:r>
              <a:rPr lang="en-US" sz="1400" b="1" dirty="0">
                <a:latin typeface="Courier New" panose="02070309020205020404" pitchFamily="49" charset="0"/>
                <a:cs typeface="Courier New" panose="02070309020205020404" pitchFamily="49" charset="0"/>
              </a:rPr>
              <a:t>#|</a:t>
            </a:r>
          </a:p>
          <a:p>
            <a:pPr marL="8255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c.displacement</a:t>
            </a:r>
            <a:r>
              <a:rPr lang="en-US" sz="1400" b="1" dirty="0">
                <a:latin typeface="Courier New" panose="02070309020205020404" pitchFamily="49" charset="0"/>
                <a:cs typeface="Courier New" panose="02070309020205020404" pitchFamily="49" charset="0"/>
              </a:rPr>
              <a:t> | -.01275042   -.01275042  </a:t>
            </a:r>
          </a:p>
          <a:p>
            <a:pPr marL="82550" indent="0">
              <a:buNone/>
            </a:pPr>
            <a:r>
              <a:rPr lang="en-US" sz="1400" b="1" dirty="0">
                <a:latin typeface="Courier New" panose="02070309020205020404" pitchFamily="49" charset="0"/>
                <a:cs typeface="Courier New" panose="02070309020205020404" pitchFamily="49" charset="0"/>
              </a:rPr>
              <a:t>                |  .00461032    .00461032  </a:t>
            </a:r>
          </a:p>
          <a:p>
            <a:pPr marL="82550" indent="0">
              <a:buNone/>
            </a:pPr>
            <a:r>
              <a:rPr lang="en-US" sz="1400" b="1" dirty="0">
                <a:latin typeface="Courier New" panose="02070309020205020404" pitchFamily="49" charset="0"/>
                <a:cs typeface="Courier New" panose="02070309020205020404" pitchFamily="49" charset="0"/>
              </a:rPr>
              <a:t>                |</a:t>
            </a:r>
          </a:p>
          <a:p>
            <a:pPr marL="82550" indent="0">
              <a:buNone/>
            </a:pPr>
            <a:r>
              <a:rPr lang="en-US" sz="1400" b="1" dirty="0">
                <a:latin typeface="Courier New" panose="02070309020205020404" pitchFamily="49" charset="0"/>
                <a:cs typeface="Courier New" panose="02070309020205020404" pitchFamily="49" charset="0"/>
              </a:rPr>
              <a:t>          _cons |  999.27223    3125.5442  </a:t>
            </a:r>
          </a:p>
          <a:p>
            <a:pPr marL="82550" indent="0">
              <a:buNone/>
            </a:pPr>
            <a:r>
              <a:rPr lang="en-US" sz="1400" b="1" dirty="0">
                <a:latin typeface="Courier New" panose="02070309020205020404" pitchFamily="49" charset="0"/>
                <a:cs typeface="Courier New" panose="02070309020205020404" pitchFamily="49" charset="0"/>
              </a:rPr>
              <a:t>                |  211.52293    54.591876  </a:t>
            </a:r>
          </a:p>
          <a:p>
            <a:pPr marL="82550" indent="0">
              <a:buNone/>
            </a:pPr>
            <a:r>
              <a:rPr lang="en-US" sz="1400" b="1" dirty="0">
                <a:latin typeface="Courier New" panose="02070309020205020404" pitchFamily="49" charset="0"/>
                <a:cs typeface="Courier New" panose="02070309020205020404" pitchFamily="49" charset="0"/>
              </a:rPr>
              <a:t>-------------------------------------------</a:t>
            </a:r>
          </a:p>
          <a:p>
            <a:pPr marL="82550" indent="0">
              <a:buNone/>
            </a:pPr>
            <a:r>
              <a:rPr lang="en-US" sz="1400" b="1" dirty="0">
                <a:latin typeface="Courier New" panose="02070309020205020404" pitchFamily="49" charset="0"/>
                <a:cs typeface="Courier New" panose="02070309020205020404" pitchFamily="49" charset="0"/>
              </a:rPr>
              <a:t>                               legend: b/se</a:t>
            </a:r>
          </a:p>
          <a:p>
            <a:endParaRPr lang="en-US" dirty="0"/>
          </a:p>
        </p:txBody>
      </p:sp>
    </p:spTree>
    <p:extLst>
      <p:ext uri="{BB962C8B-B14F-4D97-AF65-F5344CB8AC3E}">
        <p14:creationId xmlns:p14="http://schemas.microsoft.com/office/powerpoint/2010/main" val="4293741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Math – Linear Algebra of </a:t>
            </a:r>
            <a:r>
              <a:rPr lang="en-US" dirty="0" err="1" smtClean="0"/>
              <a:t>Recentering</a:t>
            </a:r>
            <a:r>
              <a:rPr lang="en-US" dirty="0" smtClean="0"/>
              <a:t> and Rescaling</a:t>
            </a:r>
            <a:endParaRPr lang="en-US" dirty="0"/>
          </a:p>
        </p:txBody>
      </p:sp>
      <p:sp>
        <p:nvSpPr>
          <p:cNvPr id="3" name="Content Placeholder 2"/>
          <p:cNvSpPr>
            <a:spLocks noGrp="1"/>
          </p:cNvSpPr>
          <p:nvPr>
            <p:ph idx="1"/>
          </p:nvPr>
        </p:nvSpPr>
        <p:spPr>
          <a:xfrm>
            <a:off x="1435100" y="1752600"/>
            <a:ext cx="7499350" cy="4495800"/>
          </a:xfrm>
        </p:spPr>
        <p:txBody>
          <a:bodyPr>
            <a:normAutofit fontScale="70000" lnSpcReduction="20000"/>
          </a:bodyPr>
          <a:lstStyle/>
          <a:p>
            <a:r>
              <a:rPr lang="en-US" dirty="0" smtClean="0"/>
              <a:t>Building Blocks – Simple regression models</a:t>
            </a:r>
          </a:p>
          <a:p>
            <a:pPr lvl="1"/>
            <a:r>
              <a:rPr lang="en-US" dirty="0" err="1" smtClean="0"/>
              <a:t>Recentering</a:t>
            </a:r>
            <a:endParaRPr lang="en-US" dirty="0"/>
          </a:p>
          <a:p>
            <a:pPr lvl="1"/>
            <a:r>
              <a:rPr lang="en-US" dirty="0" smtClean="0"/>
              <a:t>Rescaling</a:t>
            </a:r>
          </a:p>
          <a:p>
            <a:pPr lvl="1"/>
            <a:endParaRPr lang="en-US" dirty="0" smtClean="0"/>
          </a:p>
          <a:p>
            <a:r>
              <a:rPr lang="en-US" dirty="0" smtClean="0"/>
              <a:t>Adding Interactions – Factorial regression models</a:t>
            </a:r>
          </a:p>
          <a:p>
            <a:pPr lvl="1"/>
            <a:r>
              <a:rPr lang="en-US" dirty="0" smtClean="0"/>
              <a:t>Full factorial</a:t>
            </a:r>
          </a:p>
          <a:p>
            <a:pPr lvl="1"/>
            <a:r>
              <a:rPr lang="en-US" dirty="0" smtClean="0"/>
              <a:t>Partial</a:t>
            </a:r>
          </a:p>
          <a:p>
            <a:pPr lvl="1"/>
            <a:endParaRPr lang="en-US" dirty="0" smtClean="0"/>
          </a:p>
          <a:p>
            <a:r>
              <a:rPr lang="en-US" dirty="0" smtClean="0"/>
              <a:t>Adding Categorical terms</a:t>
            </a:r>
          </a:p>
          <a:p>
            <a:pPr lvl="1"/>
            <a:r>
              <a:rPr lang="en-US" dirty="0" smtClean="0"/>
              <a:t>Untransformed</a:t>
            </a:r>
          </a:p>
          <a:p>
            <a:pPr lvl="1"/>
            <a:r>
              <a:rPr lang="en-US" dirty="0" err="1" smtClean="0"/>
              <a:t>Recentering</a:t>
            </a:r>
            <a:r>
              <a:rPr lang="en-US" dirty="0" smtClean="0"/>
              <a:t> via contrasts</a:t>
            </a:r>
          </a:p>
          <a:p>
            <a:pPr lvl="1"/>
            <a:endParaRPr lang="en-US" dirty="0" smtClean="0"/>
          </a:p>
          <a:p>
            <a:r>
              <a:rPr lang="en-US" dirty="0" smtClean="0"/>
              <a:t>Group like terms – Polynomial models</a:t>
            </a:r>
            <a:endParaRPr lang="en-US" dirty="0"/>
          </a:p>
        </p:txBody>
      </p:sp>
    </p:spTree>
    <p:extLst>
      <p:ext uri="{BB962C8B-B14F-4D97-AF65-F5344CB8AC3E}">
        <p14:creationId xmlns:p14="http://schemas.microsoft.com/office/powerpoint/2010/main" val="3034160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regression </a:t>
            </a:r>
            <a:r>
              <a:rPr lang="en-US" dirty="0" err="1" smtClean="0"/>
              <a:t>recentering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smtClean="0"/>
                  <a:t>Given a model</a:t>
                </a:r>
              </a:p>
              <a:p>
                <a:pPr lvl="1"/>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𝑥</m:t>
                    </m:r>
                  </m:oMath>
                </a14:m>
                <a:endParaRPr lang="en-US" sz="2000" dirty="0" smtClean="0"/>
              </a:p>
              <a:p>
                <a:r>
                  <a:rPr lang="en-US" sz="2000" dirty="0" smtClean="0"/>
                  <a:t>And </a:t>
                </a:r>
                <a:r>
                  <a:rPr lang="en-US" sz="2000" dirty="0"/>
                  <a:t>a </a:t>
                </a:r>
                <a:r>
                  <a:rPr lang="en-US" sz="2000" dirty="0" err="1"/>
                  <a:t>recentering</a:t>
                </a:r>
                <a:r>
                  <a:rPr lang="en-US" sz="2000" dirty="0"/>
                  <a:t> constant</a:t>
                </a:r>
              </a:p>
              <a:p>
                <a:pPr lvl="1"/>
                <a14:m>
                  <m:oMath xmlns:m="http://schemas.openxmlformats.org/officeDocument/2006/math">
                    <m:r>
                      <m:rPr>
                        <m:sty m:val="p"/>
                      </m:rPr>
                      <a:rPr lang="en-US" sz="2000" b="0" i="0" smtClean="0">
                        <a:latin typeface="Cambria Math" panose="02040503050406030204" pitchFamily="18" charset="0"/>
                      </a:rPr>
                      <m:t>Δ</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 </m:t>
                    </m:r>
                    <m:r>
                      <a:rPr lang="en-US" sz="2000" b="1" i="1" smtClean="0">
                        <a:solidFill>
                          <a:srgbClr val="FF0000"/>
                        </a:solidFill>
                        <a:latin typeface="Cambria Math" panose="02040503050406030204" pitchFamily="18" charset="0"/>
                      </a:rPr>
                      <m:t>−</m:t>
                    </m:r>
                    <m:r>
                      <a:rPr lang="en-US" sz="2000" b="1" i="1" smtClean="0">
                        <a:solidFill>
                          <a:srgbClr val="FF0000"/>
                        </a:solidFill>
                        <a:latin typeface="Cambria Math" panose="02040503050406030204" pitchFamily="18" charset="0"/>
                      </a:rPr>
                      <m:t>𝝁</m:t>
                    </m:r>
                  </m:oMath>
                </a14:m>
                <a:endParaRPr lang="en-US" sz="2000" b="1" dirty="0" smtClean="0">
                  <a:solidFill>
                    <a:srgbClr val="FF0000"/>
                  </a:solidFill>
                </a:endParaRPr>
              </a:p>
              <a:p>
                <a:pPr lvl="1"/>
                <a:endParaRPr lang="en-US" sz="2000" b="1" dirty="0" smtClean="0">
                  <a:solidFill>
                    <a:srgbClr val="FF0000"/>
                  </a:solidFill>
                </a:endParaRPr>
              </a:p>
              <a:p>
                <a:r>
                  <a:rPr lang="en-US" sz="2000" dirty="0"/>
                  <a:t>Then the </a:t>
                </a:r>
                <a:r>
                  <a:rPr lang="en-US" sz="2000" dirty="0" err="1"/>
                  <a:t>recentered</a:t>
                </a:r>
                <a:r>
                  <a:rPr lang="en-US" sz="2000" dirty="0"/>
                  <a:t> model</a:t>
                </a:r>
              </a:p>
              <a:p>
                <a:pPr lvl="1"/>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𝛽</m:t>
                        </m:r>
                      </m:e>
                      <m:sub>
                        <m:r>
                          <a:rPr lang="en-US" sz="2000" b="0" i="1" smtClean="0">
                            <a:latin typeface="Cambria Math" panose="02040503050406030204" pitchFamily="18" charset="0"/>
                          </a:rPr>
                          <m:t>0</m:t>
                        </m:r>
                      </m:sub>
                      <m:sup>
                        <m:r>
                          <m:rPr>
                            <m:sty m:val="p"/>
                          </m:rPr>
                          <a:rPr lang="en-US" sz="2000" b="0" i="0" smtClean="0">
                            <a:latin typeface="Cambria Math" panose="02040503050406030204" pitchFamily="18" charset="0"/>
                          </a:rPr>
                          <m:t>Δ</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𝛽</m:t>
                        </m:r>
                      </m:e>
                      <m:sub>
                        <m:r>
                          <a:rPr lang="en-US" sz="2000" b="0" i="1" smtClean="0">
                            <a:latin typeface="Cambria Math" panose="02040503050406030204" pitchFamily="18" charset="0"/>
                          </a:rPr>
                          <m:t>1</m:t>
                        </m:r>
                      </m:sub>
                      <m:sup>
                        <m:r>
                          <m:rPr>
                            <m:sty m:val="p"/>
                          </m:rPr>
                          <a:rPr lang="en-US" sz="2000" b="0" i="0" smtClean="0">
                            <a:latin typeface="Cambria Math" panose="02040503050406030204" pitchFamily="18" charset="0"/>
                          </a:rPr>
                          <m:t>Δ</m:t>
                        </m:r>
                      </m:sup>
                    </m:sSubSup>
                    <m:r>
                      <m:rPr>
                        <m:sty m:val="p"/>
                      </m:rPr>
                      <a:rPr lang="en-US" sz="2000" b="0" i="0" smtClean="0">
                        <a:latin typeface="Cambria Math" panose="02040503050406030204" pitchFamily="18" charset="0"/>
                      </a:rPr>
                      <m:t>Δ</m:t>
                    </m:r>
                    <m:r>
                      <a:rPr lang="en-US" sz="2000" b="0" i="1" smtClean="0">
                        <a:latin typeface="Cambria Math" panose="02040503050406030204" pitchFamily="18" charset="0"/>
                      </a:rPr>
                      <m:t>𝑥</m:t>
                    </m:r>
                  </m:oMath>
                </a14:m>
                <a:endParaRPr lang="en-US" sz="2000" dirty="0" smtClean="0"/>
              </a:p>
              <a:p>
                <a:pPr lvl="1"/>
                <a:endParaRPr lang="en-US" sz="2000" dirty="0" smtClean="0"/>
              </a:p>
              <a:p>
                <a:r>
                  <a:rPr lang="en-US" sz="2000" dirty="0"/>
                  <a:t>Has parameters given by</a:t>
                </a:r>
              </a:p>
              <a:p>
                <a:pPr lvl="1"/>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𝐵</m:t>
                        </m:r>
                      </m:e>
                      <m:sup>
                        <m:r>
                          <m:rPr>
                            <m:sty m:val="p"/>
                          </m:rPr>
                          <a:rPr lang="en-US" sz="2000" b="0" i="0" smtClean="0">
                            <a:latin typeface="Cambria Math" panose="02040503050406030204" pitchFamily="18" charset="0"/>
                          </a:rPr>
                          <m:t>Δ</m:t>
                        </m:r>
                      </m:sup>
                    </m:sSup>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1" i="1" smtClean="0">
                                  <a:solidFill>
                                    <a:srgbClr val="FF0000"/>
                                  </a:solidFill>
                                  <a:latin typeface="Cambria Math" panose="02040503050406030204" pitchFamily="18" charset="0"/>
                                </a:rPr>
                                <m:t>𝝁</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r>
                      <a:rPr lang="en-US" sz="2000" b="0" i="1" smtClean="0">
                        <a:latin typeface="Cambria Math" panose="02040503050406030204" pitchFamily="18" charset="0"/>
                      </a:rPr>
                      <m:t>𝐵</m:t>
                    </m:r>
                  </m:oMath>
                </a14:m>
                <a:r>
                  <a:rPr lang="en-US" sz="2000" dirty="0" smtClean="0"/>
                  <a:t> , or</a:t>
                </a:r>
              </a:p>
              <a:p>
                <a:pPr lvl="1"/>
                <a14:m>
                  <m:oMath xmlns:m="http://schemas.openxmlformats.org/officeDocument/2006/math">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sSubSup>
                                <m:sSubSupPr>
                                  <m:ctrlPr>
                                    <a:rPr lang="en-US" sz="2000" i="1">
                                      <a:latin typeface="Cambria Math" panose="02040503050406030204" pitchFamily="18" charset="0"/>
                                    </a:rPr>
                                  </m:ctrlPr>
                                </m:sSubSupPr>
                                <m:e>
                                  <m:r>
                                    <a:rPr lang="en-US" sz="2000" i="1">
                                      <a:latin typeface="Cambria Math" panose="02040503050406030204" pitchFamily="18" charset="0"/>
                                    </a:rPr>
                                    <m:t>𝛽</m:t>
                                  </m:r>
                                </m:e>
                                <m:sub>
                                  <m:r>
                                    <a:rPr lang="en-US" sz="2000" i="1">
                                      <a:latin typeface="Cambria Math" panose="02040503050406030204" pitchFamily="18" charset="0"/>
                                    </a:rPr>
                                    <m:t>0</m:t>
                                  </m:r>
                                </m:sub>
                                <m:sup>
                                  <m:r>
                                    <m:rPr>
                                      <m:sty m:val="p"/>
                                    </m:rPr>
                                    <a:rPr lang="en-US" sz="2000">
                                      <a:latin typeface="Cambria Math" panose="02040503050406030204" pitchFamily="18" charset="0"/>
                                    </a:rPr>
                                    <m:t>Δ</m:t>
                                  </m:r>
                                </m:sup>
                              </m:sSubSup>
                            </m:e>
                          </m:mr>
                          <m:mr>
                            <m:e>
                              <m:sSubSup>
                                <m:sSubSupPr>
                                  <m:ctrlPr>
                                    <a:rPr lang="en-US" sz="2000" i="1">
                                      <a:latin typeface="Cambria Math" panose="02040503050406030204" pitchFamily="18" charset="0"/>
                                    </a:rPr>
                                  </m:ctrlPr>
                                </m:sSubSupPr>
                                <m:e>
                                  <m:r>
                                    <a:rPr lang="en-US" sz="2000" i="1">
                                      <a:latin typeface="Cambria Math" panose="02040503050406030204" pitchFamily="18" charset="0"/>
                                    </a:rPr>
                                    <m:t>𝛽</m:t>
                                  </m:r>
                                </m:e>
                                <m:sub>
                                  <m:r>
                                    <a:rPr lang="en-US" sz="2000" i="1">
                                      <a:latin typeface="Cambria Math" panose="02040503050406030204" pitchFamily="18" charset="0"/>
                                    </a:rPr>
                                    <m:t>1</m:t>
                                  </m:r>
                                </m:sub>
                                <m:sup>
                                  <m:r>
                                    <m:rPr>
                                      <m:sty m:val="p"/>
                                    </m:rPr>
                                    <a:rPr lang="en-US" sz="2000">
                                      <a:latin typeface="Cambria Math" panose="02040503050406030204" pitchFamily="18" charset="0"/>
                                    </a:rPr>
                                    <m:t>Δ</m:t>
                                  </m:r>
                                </m:sup>
                              </m:sSubSup>
                            </m:e>
                          </m:mr>
                        </m:m>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1</m:t>
                              </m:r>
                            </m:e>
                            <m:e>
                              <m:r>
                                <a:rPr lang="en-US" sz="2000" b="1" i="1">
                                  <a:solidFill>
                                    <a:srgbClr val="FF0000"/>
                                  </a:solidFill>
                                  <a:latin typeface="Cambria Math" panose="02040503050406030204" pitchFamily="18" charset="0"/>
                                </a:rPr>
                                <m:t>𝝁</m:t>
                              </m:r>
                            </m:e>
                          </m:mr>
                          <m:mr>
                            <m:e>
                              <m:r>
                                <a:rPr lang="en-US" sz="2000" i="1">
                                  <a:latin typeface="Cambria Math" panose="02040503050406030204" pitchFamily="18" charset="0"/>
                                </a:rPr>
                                <m:t>0</m:t>
                              </m:r>
                            </m:e>
                            <m:e>
                              <m:r>
                                <a:rPr lang="en-US" sz="2000" i="1">
                                  <a:latin typeface="Cambria Math" panose="02040503050406030204" pitchFamily="18" charset="0"/>
                                </a:rPr>
                                <m:t>1</m:t>
                              </m:r>
                            </m:e>
                          </m:mr>
                        </m:m>
                      </m:e>
                    </m:d>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0</m:t>
                                  </m:r>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1</m:t>
                                  </m:r>
                                </m:sub>
                              </m:sSub>
                            </m:e>
                          </m:mr>
                        </m:m>
                      </m:e>
                    </m:d>
                  </m:oMath>
                </a14:m>
                <a:endParaRPr lang="en-US" sz="2000"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762"/>
                </a:stretch>
              </a:blipFill>
            </p:spPr>
            <p:txBody>
              <a:bodyPr/>
              <a:lstStyle/>
              <a:p>
                <a:r>
                  <a:rPr lang="en-US">
                    <a:noFill/>
                  </a:rPr>
                  <a:t> </a:t>
                </a:r>
              </a:p>
            </p:txBody>
          </p:sp>
        </mc:Fallback>
      </mc:AlternateContent>
    </p:spTree>
    <p:extLst>
      <p:ext uri="{BB962C8B-B14F-4D97-AF65-F5344CB8AC3E}">
        <p14:creationId xmlns:p14="http://schemas.microsoft.com/office/powerpoint/2010/main" val="4188465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matrices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L</a:t>
                </a:r>
                <a14:m>
                  <m:oMath xmlns:m="http://schemas.openxmlformats.org/officeDocument/2006/math">
                    <m:r>
                      <m:rPr>
                        <m:sty m:val="p"/>
                      </m:rPr>
                      <a:rPr lang="en-US" sz="2400">
                        <a:latin typeface="Cambria Math" panose="02040503050406030204" pitchFamily="18" charset="0"/>
                      </a:rPr>
                      <m:t>et</m:t>
                    </m:r>
                    <m:r>
                      <a:rPr lang="en-US" sz="2400">
                        <a:latin typeface="Cambria Math" panose="02040503050406030204" pitchFamily="18" charset="0"/>
                      </a:rPr>
                      <m:t> </m:t>
                    </m:r>
                  </m:oMath>
                </a14:m>
                <a:r>
                  <a:rPr lang="en-US" sz="2400" dirty="0"/>
                  <a:t>the parameter transformation be given by</a:t>
                </a:r>
              </a:p>
              <a:p>
                <a:pPr lvl="1"/>
                <a14:m>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e>
                            <m:e>
                              <m:r>
                                <a:rPr lang="en-US" sz="2400" b="0" i="1" smtClean="0">
                                  <a:solidFill>
                                    <a:srgbClr val="000000"/>
                                  </a:solidFill>
                                  <a:latin typeface="Cambria Math" panose="02040503050406030204" pitchFamily="18" charset="0"/>
                                </a:rPr>
                                <m:t>𝜇</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1</m:t>
                              </m:r>
                            </m:e>
                          </m:mr>
                        </m:m>
                      </m:e>
                    </m:d>
                  </m:oMath>
                </a14:m>
                <a:endParaRPr lang="en-US" sz="2400" dirty="0" smtClean="0"/>
              </a:p>
              <a:p>
                <a:endParaRPr lang="en-US" sz="2400" dirty="0" smtClean="0"/>
              </a:p>
              <a:p>
                <a:r>
                  <a:rPr lang="en-US" sz="2400" dirty="0" smtClean="0"/>
                  <a:t>Given the precision matrix for the original model, </a:t>
                </a:r>
                <a14:m>
                  <m:oMath xmlns:m="http://schemas.openxmlformats.org/officeDocument/2006/math">
                    <m:r>
                      <a:rPr lang="en-US" sz="2400" b="0" i="1" smtClean="0">
                        <a:latin typeface="Cambria Math" panose="02040503050406030204" pitchFamily="18" charset="0"/>
                      </a:rPr>
                      <m:t>𝑉</m:t>
                    </m:r>
                  </m:oMath>
                </a14:m>
                <a:r>
                  <a:rPr lang="en-US" sz="2400" dirty="0" smtClean="0"/>
                  <a:t>, then the precision matrix of the </a:t>
                </a:r>
                <a:r>
                  <a:rPr lang="en-US" sz="2400" dirty="0" err="1" smtClean="0"/>
                  <a:t>recentered</a:t>
                </a:r>
                <a:r>
                  <a:rPr lang="en-US" sz="2400" dirty="0" smtClean="0"/>
                  <a:t> model is</a:t>
                </a:r>
              </a:p>
              <a:p>
                <a:pPr lvl="1"/>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m:rPr>
                            <m:sty m:val="p"/>
                          </m:rPr>
                          <a:rPr lang="en-US" sz="2400" b="0" i="0" smtClean="0">
                            <a:latin typeface="Cambria Math" panose="02040503050406030204" pitchFamily="18" charset="0"/>
                          </a:rPr>
                          <m:t>Δ</m:t>
                        </m:r>
                      </m:sub>
                    </m:sSub>
                    <m:r>
                      <a:rPr lang="en-US" sz="2400" b="0" i="1" smtClean="0">
                        <a:latin typeface="Cambria Math" panose="02040503050406030204" pitchFamily="18" charset="0"/>
                      </a:rPr>
                      <m:t>=</m:t>
                    </m:r>
                    <m:r>
                      <a:rPr lang="en-US" sz="2400" b="0" i="1" smtClean="0">
                        <a:latin typeface="Cambria Math" panose="02040503050406030204" pitchFamily="18" charset="0"/>
                      </a:rPr>
                      <m:t>𝐶𝑉𝐶</m:t>
                    </m:r>
                    <m:r>
                      <a:rPr lang="en-US" sz="2400" b="0" i="1" smtClean="0">
                        <a:latin typeface="Cambria Math" panose="02040503050406030204" pitchFamily="18" charset="0"/>
                      </a:rPr>
                      <m:t>′</m:t>
                    </m:r>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1017"/>
                </a:stretch>
              </a:blipFill>
            </p:spPr>
            <p:txBody>
              <a:bodyPr/>
              <a:lstStyle/>
              <a:p>
                <a:r>
                  <a:rPr lang="en-US">
                    <a:noFill/>
                  </a:rPr>
                  <a:t> </a:t>
                </a:r>
              </a:p>
            </p:txBody>
          </p:sp>
        </mc:Fallback>
      </mc:AlternateContent>
    </p:spTree>
    <p:extLst>
      <p:ext uri="{BB962C8B-B14F-4D97-AF65-F5344CB8AC3E}">
        <p14:creationId xmlns:p14="http://schemas.microsoft.com/office/powerpoint/2010/main" val="1604428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Recentering</a:t>
            </a:r>
            <a:r>
              <a:rPr lang="en-US" dirty="0" smtClean="0"/>
              <a:t> 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smtClean="0"/>
                  <a:t>Given</a:t>
                </a:r>
              </a:p>
              <a:p>
                <a:pPr lvl="1"/>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𝑥</m:t>
                    </m:r>
                  </m:oMath>
                </a14:m>
                <a:endParaRPr lang="en-US" sz="2000" dirty="0" smtClean="0"/>
              </a:p>
              <a:p>
                <a:pPr lvl="1"/>
                <a14:m>
                  <m:oMath xmlns:m="http://schemas.openxmlformats.org/officeDocument/2006/math">
                    <m:r>
                      <m:rPr>
                        <m:sty m:val="p"/>
                      </m:rPr>
                      <a:rPr lang="en-US" sz="2000" b="0" i="0" smtClean="0">
                        <a:latin typeface="Cambria Math" panose="02040503050406030204" pitchFamily="18" charset="0"/>
                      </a:rPr>
                      <m:t>Δ</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𝑥</m:t>
                        </m:r>
                      </m:sub>
                    </m:sSub>
                  </m:oMath>
                </a14:m>
                <a:endParaRPr lang="en-US" sz="2000" dirty="0" smtClean="0"/>
              </a:p>
              <a:p>
                <a:pPr lvl="1"/>
                <a14:m>
                  <m:oMath xmlns:m="http://schemas.openxmlformats.org/officeDocument/2006/math">
                    <m:r>
                      <m:rPr>
                        <m:sty m:val="p"/>
                      </m:rPr>
                      <a:rPr lang="en-US" sz="2000" b="0" i="0" smtClean="0">
                        <a:latin typeface="Cambria Math" panose="02040503050406030204" pitchFamily="18" charset="0"/>
                      </a:rPr>
                      <m:t>Δ</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 </m:t>
                    </m:r>
                    <m:r>
                      <a:rPr lang="en-US" sz="2000" b="1" i="1" smtClean="0">
                        <a:solidFill>
                          <a:srgbClr val="FF0000"/>
                        </a:solidFill>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panose="02040503050406030204" pitchFamily="18" charset="0"/>
                          </a:rPr>
                          <m:t>𝝁</m:t>
                        </m:r>
                      </m:e>
                      <m:sub>
                        <m:r>
                          <a:rPr lang="en-US" sz="2000" b="1" i="1" smtClean="0">
                            <a:solidFill>
                              <a:srgbClr val="FF0000"/>
                            </a:solidFill>
                            <a:latin typeface="Cambria Math" panose="02040503050406030204" pitchFamily="18" charset="0"/>
                          </a:rPr>
                          <m:t>𝒚</m:t>
                        </m:r>
                      </m:sub>
                    </m:sSub>
                  </m:oMath>
                </a14:m>
                <a:endParaRPr lang="en-US" sz="2000" b="1" dirty="0" smtClean="0">
                  <a:solidFill>
                    <a:srgbClr val="FF0000"/>
                  </a:solidFill>
                </a:endParaRPr>
              </a:p>
              <a:p>
                <a:pPr lvl="1"/>
                <a:endParaRPr lang="en-US" sz="2000" b="1" dirty="0" smtClean="0"/>
              </a:p>
              <a:p>
                <a:r>
                  <a:rPr lang="en-US" sz="2000" dirty="0" smtClean="0"/>
                  <a:t>Then </a:t>
                </a:r>
              </a:p>
              <a:p>
                <a:pPr lvl="1"/>
                <a14:m>
                  <m:oMath xmlns:m="http://schemas.openxmlformats.org/officeDocument/2006/math">
                    <m:r>
                      <m:rPr>
                        <m:sty m:val="p"/>
                      </m:rPr>
                      <a:rPr lang="en-US" sz="2000" b="0" i="0" smtClean="0">
                        <a:latin typeface="Cambria Math" panose="02040503050406030204" pitchFamily="18" charset="0"/>
                      </a:rPr>
                      <m:t>Δ</m:t>
                    </m:r>
                    <m:r>
                      <a:rPr lang="en-US" sz="2000" b="0" i="1" smtClean="0">
                        <a:latin typeface="Cambria Math" panose="02040503050406030204" pitchFamily="18" charset="0"/>
                      </a:rPr>
                      <m:t>𝑦</m:t>
                    </m:r>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𝛽</m:t>
                        </m:r>
                      </m:e>
                      <m:sub>
                        <m:r>
                          <a:rPr lang="en-US" sz="2000" b="0" i="1" smtClean="0">
                            <a:latin typeface="Cambria Math" panose="02040503050406030204" pitchFamily="18" charset="0"/>
                          </a:rPr>
                          <m:t>0</m:t>
                        </m:r>
                      </m:sub>
                      <m:sup>
                        <m:r>
                          <m:rPr>
                            <m:sty m:val="p"/>
                          </m:rPr>
                          <a:rPr lang="en-US" sz="2000" b="0" i="0" smtClean="0">
                            <a:latin typeface="Cambria Math" panose="02040503050406030204" pitchFamily="18" charset="0"/>
                          </a:rPr>
                          <m:t>Δy</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𝛽</m:t>
                        </m:r>
                      </m:e>
                      <m:sub>
                        <m:r>
                          <a:rPr lang="en-US" sz="2000" b="0" i="1" smtClean="0">
                            <a:latin typeface="Cambria Math" panose="02040503050406030204" pitchFamily="18" charset="0"/>
                          </a:rPr>
                          <m:t>1</m:t>
                        </m:r>
                      </m:sub>
                      <m:sup>
                        <m:r>
                          <m:rPr>
                            <m:sty m:val="p"/>
                          </m:rPr>
                          <a:rPr lang="en-US" sz="2000" b="0" i="0" smtClean="0">
                            <a:latin typeface="Cambria Math" panose="02040503050406030204" pitchFamily="18" charset="0"/>
                          </a:rPr>
                          <m:t>Δ</m:t>
                        </m:r>
                      </m:sup>
                    </m:sSubSup>
                    <m:r>
                      <m:rPr>
                        <m:sty m:val="p"/>
                      </m:rPr>
                      <a:rPr lang="en-US" sz="2000" b="0" i="0" smtClean="0">
                        <a:latin typeface="Cambria Math" panose="02040503050406030204" pitchFamily="18" charset="0"/>
                      </a:rPr>
                      <m:t>Δ</m:t>
                    </m:r>
                    <m:r>
                      <a:rPr lang="en-US" sz="2000" b="0" i="1" smtClean="0">
                        <a:latin typeface="Cambria Math" panose="02040503050406030204" pitchFamily="18" charset="0"/>
                      </a:rPr>
                      <m:t>𝑥</m:t>
                    </m:r>
                  </m:oMath>
                </a14:m>
                <a:endParaRPr lang="en-US" sz="2000" b="0" dirty="0" smtClean="0"/>
              </a:p>
              <a:p>
                <a:pPr lvl="1"/>
                <a:endParaRPr lang="en-US" sz="2000" dirty="0" smtClean="0"/>
              </a:p>
              <a:p>
                <a:r>
                  <a:rPr lang="en-US" sz="2000" dirty="0" smtClean="0"/>
                  <a:t>Is</a:t>
                </a:r>
              </a:p>
              <a:p>
                <a:pPr lvl="1"/>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𝐵</m:t>
                        </m:r>
                      </m:e>
                      <m:sup>
                        <m:r>
                          <m:rPr>
                            <m:sty m:val="p"/>
                          </m:rPr>
                          <a:rPr lang="en-US" sz="2000" b="0" i="0" smtClean="0">
                            <a:latin typeface="Cambria Math" panose="02040503050406030204" pitchFamily="18" charset="0"/>
                          </a:rPr>
                          <m:t>Δy</m:t>
                        </m:r>
                      </m:sup>
                    </m:sSup>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r>
                                <a:rPr lang="en-US" sz="2000" b="0" i="1" smtClean="0">
                                  <a:latin typeface="Cambria Math" panose="02040503050406030204" pitchFamily="18" charset="0"/>
                                </a:rPr>
                                <m:t>1</m:t>
                              </m:r>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𝑥</m:t>
                                  </m:r>
                                </m:sub>
                              </m:sSub>
                            </m:e>
                          </m:mr>
                          <m:mr>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d>
                      <m:dPr>
                        <m:begChr m:val="["/>
                        <m:endChr m:val="]"/>
                        <m:ctrlPr>
                          <a:rPr lang="en-US" sz="2000" b="0" i="1" smtClean="0">
                            <a:latin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0</m:t>
                                  </m:r>
                                </m:sub>
                              </m:sSub>
                              <m:r>
                                <a:rPr lang="en-US" sz="2000" b="1" i="1">
                                  <a:solidFill>
                                    <a:srgbClr val="FF0000"/>
                                  </a:solidFill>
                                  <a:latin typeface="Cambria Math" panose="02040503050406030204" pitchFamily="18" charset="0"/>
                                </a:rPr>
                                <m:t>+</m:t>
                              </m:r>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𝝁</m:t>
                                  </m:r>
                                </m:e>
                                <m:sub>
                                  <m:r>
                                    <a:rPr lang="en-US" sz="2000" b="1" i="1">
                                      <a:solidFill>
                                        <a:srgbClr val="FF0000"/>
                                      </a:solidFill>
                                      <a:latin typeface="Cambria Math" panose="02040503050406030204" pitchFamily="18" charset="0"/>
                                    </a:rPr>
                                    <m:t>𝒚</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1</m:t>
                                  </m:r>
                                </m:sub>
                              </m:sSub>
                            </m:e>
                          </m:mr>
                        </m:m>
                      </m:e>
                    </m:d>
                  </m:oMath>
                </a14:m>
                <a:endParaRPr lang="en-US" sz="2000" dirty="0" smtClean="0"/>
              </a:p>
              <a:p>
                <a:pPr lvl="1"/>
                <a:endParaRPr lang="en-US" sz="2000" dirty="0" smtClean="0"/>
              </a:p>
              <a:p>
                <a:pPr lvl="1"/>
                <a:endParaRPr lang="en-US" sz="2000" dirty="0" smtClean="0"/>
              </a:p>
              <a:p>
                <a:pPr lvl="1"/>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762"/>
                </a:stretch>
              </a:blipFill>
            </p:spPr>
            <p:txBody>
              <a:bodyPr/>
              <a:lstStyle/>
              <a:p>
                <a:r>
                  <a:rPr lang="en-US">
                    <a:noFill/>
                  </a:rPr>
                  <a:t> </a:t>
                </a:r>
              </a:p>
            </p:txBody>
          </p:sp>
        </mc:Fallback>
      </mc:AlternateContent>
    </p:spTree>
    <p:extLst>
      <p:ext uri="{BB962C8B-B14F-4D97-AF65-F5344CB8AC3E}">
        <p14:creationId xmlns:p14="http://schemas.microsoft.com/office/powerpoint/2010/main" val="10881608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SCC-powerpoint-template">
  <a:themeElements>
    <a:clrScheme name="SSCC">
      <a:dk1>
        <a:srgbClr val="1F4061"/>
      </a:dk1>
      <a:lt1>
        <a:sysClr val="window" lastClr="FFFFFF"/>
      </a:lt1>
      <a:dk2>
        <a:srgbClr val="D082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SSCC-powerpoint-template</Template>
  <TotalTime>1397</TotalTime>
  <Words>2807</Words>
  <Application>Microsoft Office PowerPoint</Application>
  <PresentationFormat>On-screen Show (4:3)</PresentationFormat>
  <Paragraphs>602</Paragraphs>
  <Slides>42</Slides>
  <Notes>42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Cambria Math</vt:lpstr>
      <vt:lpstr>Courier New</vt:lpstr>
      <vt:lpstr>Gill Sans MT</vt:lpstr>
      <vt:lpstr>Verdana</vt:lpstr>
      <vt:lpstr>Wingdings 2</vt:lpstr>
      <vt:lpstr>SSCC-powerpoint-template</vt:lpstr>
      <vt:lpstr>Research Computing</vt:lpstr>
      <vt:lpstr>Post-estimation Parameter Recentering and Rescaling</vt:lpstr>
      <vt:lpstr>Recentering as change of basis</vt:lpstr>
      <vt:lpstr>Recentered polynomial regression (change of basis)</vt:lpstr>
      <vt:lpstr>Recentered polynomial regression (change of basis)</vt:lpstr>
      <vt:lpstr>Math – Linear Algebra of Recentering and Rescaling</vt:lpstr>
      <vt:lpstr>Simple regression recentering</vt:lpstr>
      <vt:lpstr>Precision matrices</vt:lpstr>
      <vt:lpstr>Recentering y</vt:lpstr>
      <vt:lpstr>Simple regression rescaling</vt:lpstr>
      <vt:lpstr>Rescaling y</vt:lpstr>
      <vt:lpstr>Standardizing x</vt:lpstr>
      <vt:lpstr>Factorial model recentering</vt:lpstr>
      <vt:lpstr>Kronecker (“direct”) products</vt:lpstr>
      <vt:lpstr>Factorial model rescaling</vt:lpstr>
      <vt:lpstr>Three-way recentering</vt:lpstr>
      <vt:lpstr>Partial Factorial</vt:lpstr>
      <vt:lpstr>Additive models again</vt:lpstr>
      <vt:lpstr>Factor variables</vt:lpstr>
      <vt:lpstr>Block diagonal, or direct sum</vt:lpstr>
      <vt:lpstr>Factor Grand Mean Centering</vt:lpstr>
      <vt:lpstr>Grand Mean transformation</vt:lpstr>
      <vt:lpstr>Polynomial terms</vt:lpstr>
      <vt:lpstr>Polynomial Terms</vt:lpstr>
      <vt:lpstr>Polynomial Terms</vt:lpstr>
      <vt:lpstr>Math Summary</vt:lpstr>
      <vt:lpstr>Programming –  Stata</vt:lpstr>
      <vt:lpstr>Kronecker product terms</vt:lpstr>
      <vt:lpstr>Kronecker product terms</vt:lpstr>
      <vt:lpstr>Combine term parts</vt:lpstr>
      <vt:lpstr>Kronecker product terms</vt:lpstr>
      <vt:lpstr>Parse covariates from factors</vt:lpstr>
      <vt:lpstr>Parse factors from covariates</vt:lpstr>
      <vt:lpstr>Parse interactions</vt:lpstr>
      <vt:lpstr>Parse polynomials</vt:lpstr>
      <vt:lpstr>Matrix extraction/substitution</vt:lpstr>
      <vt:lpstr>stdParm syntax</vt:lpstr>
      <vt:lpstr>stdParm use</vt:lpstr>
      <vt:lpstr>stdParm additional statistics</vt:lpstr>
      <vt:lpstr>stdParm after logit</vt:lpstr>
      <vt:lpstr>stdParm, eform</vt:lpstr>
      <vt:lpstr>Download/ install</vt:lpstr>
    </vt:vector>
  </TitlesOfParts>
  <Company>Univ of Wisc-Madison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stdParm</dc:title>
  <dc:creator>Doug Hemken</dc:creator>
  <cp:keywords>statistics;centering;standardize;interaction;regression;generalized linear model</cp:keywords>
  <cp:lastModifiedBy>Douglas Hemken</cp:lastModifiedBy>
  <cp:revision>80</cp:revision>
  <cp:lastPrinted>2015-07-28T20:14:49Z</cp:lastPrinted>
  <dcterms:created xsi:type="dcterms:W3CDTF">2010-11-15T19:31:28Z</dcterms:created>
  <dcterms:modified xsi:type="dcterms:W3CDTF">2015-08-05T19:43:23Z</dcterms:modified>
</cp:coreProperties>
</file>