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9" r:id="rId3"/>
    <p:sldId id="273" r:id="rId4"/>
    <p:sldId id="274" r:id="rId5"/>
    <p:sldId id="297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6" r:id="rId21"/>
    <p:sldId id="277" r:id="rId22"/>
    <p:sldId id="278" r:id="rId23"/>
    <p:sldId id="29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9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74" autoAdjust="0"/>
    <p:restoredTop sz="94707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2B6A-6C81-41A4-9E1F-D523B452CC3B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CE372-327D-49A8-AA8C-F6CEA02B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25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773C4-154D-4811-AF1F-A887ABE4B557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C0DD9-E27E-4742-A21F-028322BA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8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38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Rescaling a simple regression is as simple as </a:t>
            </a:r>
            <a:r>
              <a:rPr lang="en-US" dirty="0" err="1" smtClean="0"/>
              <a:t>recentering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matrix looks like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36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Rescaling y again has no effect within the transformation matrix, it is just a scalar transformation of the whole thing.</a:t>
            </a:r>
          </a:p>
          <a:p>
            <a:endParaRPr lang="en-US" dirty="0"/>
          </a:p>
          <a:p>
            <a:r>
              <a:rPr lang="en-US" dirty="0" smtClean="0"/>
              <a:t>So we won’t worry about y in what remains.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53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Standardizing is just centering and then rescaling.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02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Factorial models add interaction terms, and this is where we start to build.</a:t>
            </a:r>
          </a:p>
          <a:p>
            <a:endParaRPr lang="en-US" dirty="0"/>
          </a:p>
          <a:p>
            <a:r>
              <a:rPr lang="en-US" dirty="0" smtClean="0"/>
              <a:t>Variable-wise </a:t>
            </a:r>
            <a:r>
              <a:rPr lang="en-US" dirty="0" err="1" smtClean="0"/>
              <a:t>recentering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 combine our building blocks with a “direct product” or “</a:t>
            </a:r>
            <a:r>
              <a:rPr lang="en-US" dirty="0" err="1" smtClean="0"/>
              <a:t>Kronekcer</a:t>
            </a:r>
            <a:r>
              <a:rPr lang="en-US" dirty="0" smtClean="0"/>
              <a:t> product”.</a:t>
            </a:r>
          </a:p>
          <a:p>
            <a:endParaRPr lang="en-US" dirty="0"/>
          </a:p>
          <a:p>
            <a:r>
              <a:rPr lang="en-US" dirty="0" smtClean="0"/>
              <a:t>There is a theorem about change of basis in tensors that underlies this step.</a:t>
            </a:r>
          </a:p>
          <a:p>
            <a:endParaRPr lang="en-US" dirty="0"/>
          </a:p>
          <a:p>
            <a:r>
              <a:rPr lang="en-US" dirty="0" smtClean="0"/>
              <a:t>The resulting linear transformation has a characteristic pattern.</a:t>
            </a:r>
          </a:p>
          <a:p>
            <a:endParaRPr lang="en-US" dirty="0"/>
          </a:p>
          <a:p>
            <a:r>
              <a:rPr lang="en-US" dirty="0" smtClean="0"/>
              <a:t>(It also implies a particular order to our vector of parameters.)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95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don’t work with </a:t>
            </a:r>
            <a:r>
              <a:rPr lang="en-US" dirty="0" err="1" smtClean="0"/>
              <a:t>Kronecker</a:t>
            </a:r>
            <a:r>
              <a:rPr lang="en-US" dirty="0" smtClean="0"/>
              <a:t> products a lot, let me remind you of how this operation works.</a:t>
            </a:r>
          </a:p>
          <a:p>
            <a:endParaRPr lang="en-US" dirty="0"/>
          </a:p>
          <a:p>
            <a:r>
              <a:rPr lang="en-US" dirty="0" smtClean="0"/>
              <a:t>Each element of the first matrix is used as a scalar to multiply by the second matrix, and they are arranged as a partitioned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0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Rescaling transformations work the same way as </a:t>
            </a:r>
            <a:r>
              <a:rPr lang="en-US" dirty="0" err="1" smtClean="0"/>
              <a:t>recentering</a:t>
            </a:r>
            <a:r>
              <a:rPr lang="en-US" dirty="0" smtClean="0"/>
              <a:t> transformations, and we can again use both together to generate standardizing transformations.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56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bigger factorial design just extends the process.</a:t>
            </a:r>
          </a:p>
          <a:p>
            <a:endParaRPr lang="en-US" dirty="0"/>
          </a:p>
          <a:p>
            <a:r>
              <a:rPr lang="en-US" dirty="0" smtClean="0"/>
              <a:t>(Point!  1 .. 2 ..3)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11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models are less than full factorial:  among other things we want to be able to consider models that are specified with an odd number of terms, and not just even numbers!</a:t>
            </a:r>
          </a:p>
          <a:p>
            <a:endParaRPr lang="en-US" dirty="0"/>
          </a:p>
          <a:p>
            <a:r>
              <a:rPr lang="en-US" dirty="0" smtClean="0"/>
              <a:t>We get these transformations by whittling down the full factorial transformation.</a:t>
            </a:r>
          </a:p>
          <a:p>
            <a:endParaRPr lang="en-US" dirty="0"/>
          </a:p>
          <a:p>
            <a:r>
              <a:rPr lang="en-US" dirty="0" smtClean="0"/>
              <a:t>Here, if we set the three-way interaction to 0, we essentially zero out a column of our transformation matrix.  We can simplify by removing both the column from the matrix and the parameter from the parameter vector.</a:t>
            </a:r>
          </a:p>
          <a:p>
            <a:endParaRPr lang="en-US" dirty="0"/>
          </a:p>
          <a:p>
            <a:r>
              <a:rPr lang="en-US" dirty="0" smtClean="0"/>
              <a:t>If we do that, we are left with a row of nothing but zeros.  So we can further simplify by dropping that row, and the parameter that is produces.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42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additive model, then, comes out something like this.</a:t>
            </a:r>
          </a:p>
          <a:p>
            <a:endParaRPr lang="en-US" dirty="0"/>
          </a:p>
          <a:p>
            <a:r>
              <a:rPr lang="en-US" dirty="0" smtClean="0"/>
              <a:t>Notice the characteristic pattern:  none of the first order terms change, only the intercept, the zero-</a:t>
            </a:r>
            <a:r>
              <a:rPr lang="en-US" dirty="0" err="1" smtClean="0"/>
              <a:t>th</a:t>
            </a:r>
            <a:r>
              <a:rPr lang="en-US" dirty="0" smtClean="0"/>
              <a:t> order term, is changed.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let’s think about the intercept, or multiple intercepts.</a:t>
            </a:r>
          </a:p>
          <a:p>
            <a:endParaRPr lang="en-US" dirty="0"/>
          </a:p>
          <a:p>
            <a:r>
              <a:rPr lang="en-US" dirty="0" smtClean="0"/>
              <a:t>If we start with reference coding, and use indicators for out categories, we may not want to </a:t>
            </a:r>
            <a:r>
              <a:rPr lang="en-US" dirty="0" err="1" smtClean="0"/>
              <a:t>recenter</a:t>
            </a:r>
            <a:r>
              <a:rPr lang="en-US" dirty="0" smtClean="0"/>
              <a:t> or rescale.</a:t>
            </a:r>
          </a:p>
          <a:p>
            <a:endParaRPr lang="en-US" dirty="0"/>
          </a:p>
          <a:p>
            <a:r>
              <a:rPr lang="en-US" dirty="0" smtClean="0"/>
              <a:t>Then our transformation matrix is just expanded into block diagonal form, and our direct product is equivalent to a direct sum.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67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Hello.</a:t>
            </a:r>
          </a:p>
          <a:p>
            <a:endParaRPr lang="en-US" dirty="0"/>
          </a:p>
          <a:p>
            <a:r>
              <a:rPr lang="en-US" dirty="0" smtClean="0"/>
              <a:t>I was drawn into the problem of </a:t>
            </a:r>
            <a:r>
              <a:rPr lang="en-US" dirty="0" err="1" smtClean="0"/>
              <a:t>recentering</a:t>
            </a:r>
            <a:r>
              <a:rPr lang="en-US" dirty="0" smtClean="0"/>
              <a:t> and rescaling parameters a </a:t>
            </a:r>
            <a:r>
              <a:rPr lang="en-US" dirty="0" smtClean="0"/>
              <a:t>couple of years ago, </a:t>
            </a:r>
            <a:r>
              <a:rPr lang="en-US" dirty="0" smtClean="0"/>
              <a:t>when one </a:t>
            </a:r>
            <a:r>
              <a:rPr lang="en-US" dirty="0" smtClean="0"/>
              <a:t>of our post-docs came to me with a simulation she wanted help with.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She </a:t>
            </a:r>
            <a:r>
              <a:rPr lang="en-US" dirty="0" smtClean="0"/>
              <a:t>was writing for a Psychology journal that required all results </a:t>
            </a:r>
            <a:r>
              <a:rPr lang="en-US" dirty="0" smtClean="0"/>
              <a:t>to include </a:t>
            </a:r>
            <a:r>
              <a:rPr lang="en-US" dirty="0" smtClean="0"/>
              <a:t>standardized coefficients, so she needed to simulate both her original model and the standardized one.</a:t>
            </a:r>
          </a:p>
          <a:p>
            <a:endParaRPr lang="en-US" dirty="0"/>
          </a:p>
          <a:p>
            <a:r>
              <a:rPr lang="en-US" dirty="0" smtClean="0"/>
              <a:t>She had her </a:t>
            </a:r>
            <a:r>
              <a:rPr lang="en-US" dirty="0" smtClean="0"/>
              <a:t>original model</a:t>
            </a:r>
            <a:r>
              <a:rPr lang="en-US" dirty="0" smtClean="0"/>
              <a:t>, and the descriptive statistics, but she had changed </a:t>
            </a:r>
            <a:r>
              <a:rPr lang="en-US" dirty="0" smtClean="0"/>
              <a:t>Universities </a:t>
            </a:r>
            <a:r>
              <a:rPr lang="en-US" dirty="0" smtClean="0"/>
              <a:t>and no longer had access to the data.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smtClean="0"/>
              <a:t>main </a:t>
            </a:r>
            <a:r>
              <a:rPr lang="en-US" dirty="0" smtClean="0"/>
              <a:t>point of her model was </a:t>
            </a:r>
            <a:r>
              <a:rPr lang="en-US" dirty="0" smtClean="0"/>
              <a:t>it’s </a:t>
            </a:r>
            <a:r>
              <a:rPr lang="en-US" dirty="0" smtClean="0"/>
              <a:t>interaction term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Her model was simple enough that it could be solved with high-school algebra, but it got me interested in the bigger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8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with three categories and two continuous variables, if I want to leave the model reference coded my transformation matrix looks like this.</a:t>
            </a:r>
          </a:p>
          <a:p>
            <a:endParaRPr lang="en-US" dirty="0"/>
          </a:p>
          <a:p>
            <a:r>
              <a:rPr lang="en-US" dirty="0" smtClean="0"/>
              <a:t>One way to think of this is that I can create the transformation matrix for my covariates, and reuse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97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could also consider other approaches to coding categorical variables.</a:t>
            </a:r>
          </a:p>
          <a:p>
            <a:endParaRPr lang="en-US" dirty="0"/>
          </a:p>
          <a:p>
            <a:r>
              <a:rPr lang="en-US" dirty="0" smtClean="0"/>
              <a:t>I haven’t built this into my little package, so I’m just mentioning that there is nothing that requires us to stick with reference coding.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53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think it is useful to think about how this matrix relates to the “data centering” matrix you find in textbooks.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 we turn to polynomial models.</a:t>
            </a:r>
          </a:p>
          <a:p>
            <a:endParaRPr lang="en-US" dirty="0"/>
          </a:p>
          <a:p>
            <a:r>
              <a:rPr lang="en-US" dirty="0" smtClean="0"/>
              <a:t>We can recast the polynomial</a:t>
            </a:r>
            <a:r>
              <a:rPr lang="en-US" baseline="0" dirty="0" smtClean="0"/>
              <a:t> terms as interactions.</a:t>
            </a:r>
          </a:p>
          <a:p>
            <a:r>
              <a:rPr lang="en-US" dirty="0" smtClean="0"/>
              <a:t>(This is something you </a:t>
            </a:r>
            <a:r>
              <a:rPr lang="en-US" b="1" i="1" u="sng" dirty="0" smtClean="0"/>
              <a:t>cannot</a:t>
            </a:r>
            <a:r>
              <a:rPr lang="en-US" dirty="0" smtClean="0"/>
              <a:t> do in R, by the way.)</a:t>
            </a:r>
          </a:p>
          <a:p>
            <a:endParaRPr lang="en-US" dirty="0"/>
          </a:p>
          <a:p>
            <a:r>
              <a:rPr lang="en-US" dirty="0" smtClean="0"/>
              <a:t>Notice that we have only 1 first order term instead of the usual 2 terms that we see in other factorial models.</a:t>
            </a:r>
          </a:p>
          <a:p>
            <a:endParaRPr lang="en-US" dirty="0"/>
          </a:p>
          <a:p>
            <a:r>
              <a:rPr lang="en-US" dirty="0" smtClean="0"/>
              <a:t>What we have done is collected our “x” terms.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59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will need to collect terms in our transformation matrix.</a:t>
            </a:r>
          </a:p>
          <a:p>
            <a:endParaRPr lang="en-US" dirty="0"/>
          </a:p>
          <a:p>
            <a:r>
              <a:rPr lang="en-US" dirty="0" smtClean="0"/>
              <a:t>Begin with the usual </a:t>
            </a:r>
            <a:r>
              <a:rPr lang="en-US" dirty="0" err="1" smtClean="0"/>
              <a:t>Kronecker</a:t>
            </a:r>
            <a:r>
              <a:rPr lang="en-US" dirty="0" smtClean="0"/>
              <a:t> operation for a factorial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30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start to simplify like we did with the partial factorial models.</a:t>
                </a:r>
              </a:p>
              <a:p>
                <a:endParaRPr lang="en-US" dirty="0"/>
              </a:p>
              <a:p>
                <a:r>
                  <a:rPr lang="en-US" dirty="0" smtClean="0"/>
                  <a:t>However, now zeroing out a column no longer leaves us with any rows of zeros.</a:t>
                </a:r>
              </a:p>
              <a:p>
                <a:endParaRPr lang="en-US" dirty="0"/>
              </a:p>
              <a:p>
                <a:r>
                  <a:rPr lang="en-US" dirty="0" smtClean="0"/>
                  <a:t>This transformation still produces two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</m:oMath>
                </a14:m>
                <a:r>
                  <a:rPr lang="en-US" dirty="0" smtClean="0"/>
                  <a:t> terms.</a:t>
                </a:r>
              </a:p>
              <a:p>
                <a:endParaRPr lang="en-US" dirty="0"/>
              </a:p>
              <a:p>
                <a:r>
                  <a:rPr lang="en-US" dirty="0" smtClean="0"/>
                  <a:t>So we collect those terms:  we add them together.</a:t>
                </a:r>
              </a:p>
              <a:p>
                <a:endParaRPr lang="en-US" dirty="0"/>
              </a:p>
              <a:p>
                <a:r>
                  <a:rPr lang="en-US" dirty="0" smtClean="0"/>
                  <a:t>This is the result.</a:t>
                </a:r>
              </a:p>
              <a:p>
                <a:endParaRPr lang="en-US" dirty="0"/>
              </a:p>
              <a:p>
                <a:r>
                  <a:rPr lang="en-US" dirty="0" smtClean="0"/>
                  <a:t>There are more terms to collect in higher order models, but this is the basic idea.</a:t>
                </a:r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start to simplify like we did with the partial factorial models.</a:t>
                </a:r>
              </a:p>
              <a:p>
                <a:endParaRPr lang="en-US" dirty="0"/>
              </a:p>
              <a:p>
                <a:r>
                  <a:rPr lang="en-US" dirty="0" smtClean="0"/>
                  <a:t>However, now zeroing out a column no longer leaves us with any rows of zeros.</a:t>
                </a:r>
              </a:p>
              <a:p>
                <a:endParaRPr lang="en-US" dirty="0"/>
              </a:p>
              <a:p>
                <a:r>
                  <a:rPr lang="en-US" dirty="0" smtClean="0"/>
                  <a:t>This transformation still produces two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𝛽_1^Δ</a:t>
                </a:r>
                <a:r>
                  <a:rPr lang="en-US" dirty="0" smtClean="0"/>
                  <a:t> terms.</a:t>
                </a:r>
              </a:p>
              <a:p>
                <a:endParaRPr lang="en-US" dirty="0"/>
              </a:p>
              <a:p>
                <a:r>
                  <a:rPr lang="en-US" dirty="0" smtClean="0"/>
                  <a:t>So we collect those terms:  we add them together.</a:t>
                </a:r>
              </a:p>
              <a:p>
                <a:endParaRPr lang="en-US" dirty="0"/>
              </a:p>
              <a:p>
                <a:r>
                  <a:rPr lang="en-US" dirty="0" smtClean="0"/>
                  <a:t>This is the result.</a:t>
                </a:r>
              </a:p>
              <a:p>
                <a:endParaRPr lang="en-US" dirty="0"/>
              </a:p>
              <a:p>
                <a:r>
                  <a:rPr lang="en-US" dirty="0" smtClean="0"/>
                  <a:t>There are more terms to collect in higher order models, but this is the basic idea.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61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71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(I’m not going to go through these in order, but just highlight those parts I thought were obscure yet critically useful.)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87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 issue with these transformation matrices is keeping track of which rows and which columns relate to which parameters.</a:t>
            </a:r>
          </a:p>
          <a:p>
            <a:endParaRPr lang="en-US" dirty="0"/>
          </a:p>
          <a:p>
            <a:r>
              <a:rPr lang="en-US" dirty="0" smtClean="0"/>
              <a:t>In the matrix language, Stata’s </a:t>
            </a:r>
            <a:r>
              <a:rPr lang="en-US" dirty="0" err="1" smtClean="0"/>
              <a:t>Kronecker</a:t>
            </a:r>
            <a:r>
              <a:rPr lang="en-US" dirty="0" smtClean="0"/>
              <a:t> operator makes it easy to keep track of your terms.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686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returns two-part names, with the equation part from the first matrix, and the name part from the second matrix.  The parts are separated by a colon.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2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3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subsequent operations, the equation part is lost, so we need to move term names around if we want to keep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395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87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thing I want to do is separate out intercept terms from all the higher order terms.</a:t>
            </a:r>
          </a:p>
          <a:p>
            <a:endParaRPr lang="en-US" dirty="0"/>
          </a:p>
          <a:p>
            <a:r>
              <a:rPr lang="en-US" dirty="0" smtClean="0"/>
              <a:t>The Stata command _</a:t>
            </a:r>
            <a:r>
              <a:rPr lang="en-US" dirty="0" err="1" smtClean="0"/>
              <a:t>ms_pars_parts</a:t>
            </a:r>
            <a:r>
              <a:rPr lang="en-US" dirty="0" smtClean="0"/>
              <a:t> is an amazingly useful tool!</a:t>
            </a:r>
          </a:p>
          <a:p>
            <a:endParaRPr lang="en-US" dirty="0"/>
          </a:p>
          <a:p>
            <a:r>
              <a:rPr lang="en-US" dirty="0" smtClean="0"/>
              <a:t>You give it the name of a term, and it parses it into parts.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092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30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194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336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we have sorted the covariates from the categorical variables, and formed our transformation matrix for the covariates, we can use matrix extraction and substitution to plug the components into a larger parameter transformation matrix that accommodates the categorical terms.</a:t>
            </a:r>
          </a:p>
          <a:p>
            <a:endParaRPr lang="en-US" dirty="0"/>
          </a:p>
          <a:p>
            <a:r>
              <a:rPr lang="en-US" dirty="0" smtClean="0"/>
              <a:t>Here, it is useful to realize that factor variable notation is built into matrix extraction and substitution.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822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I’ve put these pieces together into a little software routine, that works after regress and </a:t>
            </a:r>
            <a:r>
              <a:rPr lang="en-US" dirty="0" err="1" smtClean="0"/>
              <a:t>glm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326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512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33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Recentering</a:t>
            </a:r>
            <a:r>
              <a:rPr lang="en-US" dirty="0" smtClean="0"/>
              <a:t> and rescaling data can be thought of as just a change of coordinates, or a change of basis.</a:t>
            </a:r>
          </a:p>
          <a:p>
            <a:endParaRPr lang="en-US" dirty="0"/>
          </a:p>
          <a:p>
            <a:r>
              <a:rPr lang="en-US" dirty="0" smtClean="0"/>
              <a:t>Looking at a graph like this one, it is fairly intuitive that the relationships among the data points, and with the fitted line have not changed, </a:t>
            </a:r>
            <a:r>
              <a:rPr lang="en-US" dirty="0" smtClean="0"/>
              <a:t>but we </a:t>
            </a:r>
            <a:r>
              <a:rPr lang="en-US" dirty="0" smtClean="0"/>
              <a:t>have </a:t>
            </a:r>
            <a:r>
              <a:rPr lang="en-US" dirty="0" smtClean="0"/>
              <a:t>changed </a:t>
            </a:r>
            <a:r>
              <a:rPr lang="en-US" dirty="0" smtClean="0"/>
              <a:t>how </a:t>
            </a:r>
            <a:r>
              <a:rPr lang="en-US" dirty="0" smtClean="0"/>
              <a:t>the axis is </a:t>
            </a:r>
            <a:r>
              <a:rPr lang="en-US" dirty="0" smtClean="0"/>
              <a:t>labeled.</a:t>
            </a:r>
          </a:p>
          <a:p>
            <a:endParaRPr lang="en-US" dirty="0"/>
          </a:p>
          <a:p>
            <a:r>
              <a:rPr lang="en-US" dirty="0" smtClean="0"/>
              <a:t>Here, the predicted values and the residuals are exactly the same.</a:t>
            </a:r>
          </a:p>
          <a:p>
            <a:endParaRPr lang="en-US" dirty="0"/>
          </a:p>
          <a:p>
            <a:r>
              <a:rPr lang="en-US" dirty="0" smtClean="0"/>
              <a:t>A change of basis in the data induces a </a:t>
            </a:r>
            <a:r>
              <a:rPr lang="en-US" dirty="0" smtClean="0"/>
              <a:t>natural and intuitive </a:t>
            </a:r>
            <a:r>
              <a:rPr lang="en-US" dirty="0" smtClean="0"/>
              <a:t>change of basis for the parameters as well.  So there is a linear transformation that takes our parameters, expressed in the original terms, and converts them to the new basis.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125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575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771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1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looking at the numerical results, it is less intuitive that the Centered coefficients are a linear transformation of the Original ones.</a:t>
            </a:r>
          </a:p>
          <a:p>
            <a:endParaRPr lang="en-US" dirty="0"/>
          </a:p>
          <a:p>
            <a:r>
              <a:rPr lang="en-US" dirty="0" smtClean="0"/>
              <a:t>But they are.</a:t>
            </a:r>
          </a:p>
          <a:p>
            <a:endParaRPr lang="en-US" dirty="0"/>
          </a:p>
          <a:p>
            <a:r>
              <a:rPr lang="en-US" dirty="0" smtClean="0"/>
              <a:t>And we </a:t>
            </a:r>
            <a:r>
              <a:rPr lang="en-US" dirty="0"/>
              <a:t>can write this linear transformation as a matrix.</a:t>
            </a:r>
          </a:p>
          <a:p>
            <a:endParaRPr lang="en-US" dirty="0"/>
          </a:p>
          <a:p>
            <a:r>
              <a:rPr lang="en-US" dirty="0"/>
              <a:t>I have written a little Stata code that generates this matrix, and uses it as a post-estimation command to center and standardize model coefficients.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3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 to </a:t>
            </a:r>
            <a:r>
              <a:rPr lang="en-US" dirty="0" smtClean="0"/>
              <a:t>outline the </a:t>
            </a:r>
            <a:r>
              <a:rPr lang="en-US" dirty="0" smtClean="0"/>
              <a:t>math first, and </a:t>
            </a:r>
            <a:r>
              <a:rPr lang="en-US" dirty="0" smtClean="0"/>
              <a:t>then sketch </a:t>
            </a:r>
            <a:r>
              <a:rPr lang="en-US" dirty="0" smtClean="0"/>
              <a:t>the Stata programming.</a:t>
            </a:r>
          </a:p>
          <a:p>
            <a:endParaRPr lang="en-US" dirty="0"/>
          </a:p>
          <a:p>
            <a:r>
              <a:rPr lang="en-US" dirty="0" smtClean="0"/>
              <a:t>And this will be a hand-waving overview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We’ll start with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61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Recentering</a:t>
            </a:r>
            <a:r>
              <a:rPr lang="en-US" dirty="0" smtClean="0"/>
              <a:t> parameters in the simplest regression model is very simple.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4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change to the precision matrix is equally simple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we call the parameter transformation matrix C, we can use it to change the basis for the precision matrix this way.</a:t>
            </a:r>
          </a:p>
          <a:p>
            <a:endParaRPr lang="en-US" dirty="0"/>
          </a:p>
          <a:p>
            <a:r>
              <a:rPr lang="en-US" dirty="0" smtClean="0"/>
              <a:t>In all the transformations that follow, this is how we deal with the precision matrix, so I won’t talk about it any more.</a:t>
            </a:r>
          </a:p>
          <a:p>
            <a:endParaRPr lang="en-US" dirty="0"/>
          </a:p>
          <a:p>
            <a:r>
              <a:rPr lang="en-US" dirty="0" smtClean="0"/>
              <a:t>But this is kind of a useful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55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Recentering</a:t>
            </a:r>
            <a:r>
              <a:rPr lang="en-US" dirty="0" smtClean="0"/>
              <a:t> y only changes the intercept in the model, and we could write this a couple of different ways.</a:t>
            </a:r>
          </a:p>
          <a:p>
            <a:endParaRPr lang="en-US" dirty="0"/>
          </a:p>
          <a:p>
            <a:r>
              <a:rPr lang="en-US" dirty="0" smtClean="0"/>
              <a:t>The real point is that it doesn’t change the parameter transformation matrix, and we won’t need to consider it much further.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0DD9-E27E-4742-A21F-028322BA27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6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451686-0FC7-4FB4-A0AB-5CCEFC830965}" type="datetimeFigureOut">
              <a:rPr lang="en-US"/>
              <a:pPr>
                <a:defRPr/>
              </a:pPr>
              <a:t>7/28/2015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06B6E-5BED-4E7D-A2F2-04631A419C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72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5DBE1-D33E-458A-80C2-CAB1D03A9B40}" type="datetimeFigureOut">
              <a:rPr lang="en-US"/>
              <a:pPr>
                <a:defRPr/>
              </a:pPr>
              <a:t>7/28/2015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5297F-37EF-44BE-BE76-DD9E454D56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3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B8A5B-3493-4DB4-9735-A2BC8735565E}" type="datetimeFigureOut">
              <a:rPr lang="en-US"/>
              <a:pPr>
                <a:defRPr/>
              </a:pPr>
              <a:t>7/28/2015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D922D-470A-44F9-92AB-4C18F5B715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48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CF18E-FCD6-4299-B142-05E0E4566CDC}" type="datetimeFigureOut">
              <a:rPr lang="en-US"/>
              <a:pPr>
                <a:defRPr/>
              </a:pPr>
              <a:t>7/28/2015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4FFA2-BC1D-4125-AC08-4B579146AC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32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88D8F08-DD1A-47D8-91C9-38DB656964F9}" type="datetimeFigureOut">
              <a:rPr lang="en-US"/>
              <a:pPr>
                <a:defRPr/>
              </a:pPr>
              <a:t>7/28/2015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86816-A529-4B92-A191-6654ED6600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28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735B4-6548-49B7-ABE2-937EDDFBA6C8}" type="datetimeFigureOut">
              <a:rPr lang="en-US"/>
              <a:pPr>
                <a:defRPr/>
              </a:pPr>
              <a:t>7/28/2015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E2808-54A1-43EB-9FB6-C4655A091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74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CE34F-7ECE-4DD1-946E-3FC708B05C1C}" type="datetimeFigureOut">
              <a:rPr lang="en-US"/>
              <a:pPr>
                <a:defRPr/>
              </a:pPr>
              <a:t>7/28/2015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8B00C-C23A-4EA6-BCD0-AC49EC58D3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84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290B0-01EF-4DFA-BDA9-CFD26C61D222}" type="datetimeFigureOut">
              <a:rPr lang="en-US"/>
              <a:pPr>
                <a:defRPr/>
              </a:pPr>
              <a:t>7/28/2015</a:t>
            </a:fld>
            <a:endParaRPr lang="en-US" dirty="0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D7335-0572-44DE-98BF-3F36DDD35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8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3DA3E7-544A-412B-9551-AE6F4F2BC136}" type="datetimeFigureOut">
              <a:rPr lang="en-US"/>
              <a:pPr>
                <a:defRPr/>
              </a:pPr>
              <a:t>7/28/2015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5D5FEB-F013-4D0E-AACD-502082949E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45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49CC7-F1C6-4683-8338-364746793ABF}" type="datetimeFigureOut">
              <a:rPr lang="en-US"/>
              <a:pPr>
                <a:defRPr/>
              </a:pPr>
              <a:t>7/28/2015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78690-9D0C-4077-A24D-C7BF0150B8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96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72B2E8B-642C-40F4-AF08-7789F0586AE5}" type="datetimeFigureOut">
              <a:rPr lang="en-US"/>
              <a:pPr>
                <a:defRPr/>
              </a:pPr>
              <a:t>7/28/2015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DD7CB-5D17-4A40-80BF-687B2BA00C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31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E1F5DFDC-6FFE-49AB-9796-D44402561CAA}" type="datetimeFigureOut">
              <a:rPr lang="en-US"/>
              <a:pPr>
                <a:defRPr/>
              </a:pPr>
              <a:t>7/28/2015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/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ill Sans MT" panose="020B0502020104020203" pitchFamily="34" charset="0"/>
              </a:defRPr>
            </a:lvl1pPr>
          </a:lstStyle>
          <a:p>
            <a:fld id="{8B457EF2-718A-4761-9090-C2992DD912E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4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800"/>
            <a:ext cx="9652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04" r:id="rId2"/>
    <p:sldLayoutId id="2147483912" r:id="rId3"/>
    <p:sldLayoutId id="2147483905" r:id="rId4"/>
    <p:sldLayoutId id="2147483906" r:id="rId5"/>
    <p:sldLayoutId id="2147483907" r:id="rId6"/>
    <p:sldLayoutId id="2147483913" r:id="rId7"/>
    <p:sldLayoutId id="2147483908" r:id="rId8"/>
    <p:sldLayoutId id="2147483914" r:id="rId9"/>
    <p:sldLayoutId id="2147483909" r:id="rId10"/>
    <p:sldLayoutId id="214748391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E27D43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E27D43"/>
          </a:solidFill>
          <a:latin typeface="Gill Sans MT" panose="020B0502020104020203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E27D43"/>
          </a:solidFill>
          <a:latin typeface="Gill Sans MT" panose="020B0502020104020203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E27D43"/>
          </a:solidFill>
          <a:latin typeface="Gill Sans MT" panose="020B0502020104020203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E27D43"/>
          </a:solidFill>
          <a:latin typeface="Gill Sans MT" panose="020B0502020104020203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E27D43"/>
          </a:solidFill>
          <a:latin typeface="Gill Sans MT" panose="020B05020201040202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E27D43"/>
          </a:solidFill>
          <a:latin typeface="Gill Sans MT" panose="020B05020201040202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E27D43"/>
          </a:solidFill>
          <a:latin typeface="Gill Sans MT" panose="020B05020201040202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E27D43"/>
          </a:solidFill>
          <a:latin typeface="Gill Sans MT" panose="020B0502020104020203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A5AB81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D8B25C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8100" y="3200400"/>
            <a:ext cx="7407275" cy="14716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Research Computing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7407275" cy="1295400"/>
          </a:xfrm>
        </p:spPr>
        <p:txBody>
          <a:bodyPr/>
          <a:lstStyle/>
          <a:p>
            <a:pPr marL="26988"/>
            <a:r>
              <a:rPr lang="en-US" altLang="en-US" dirty="0" smtClean="0"/>
              <a:t>University of Wisconsin – Madison </a:t>
            </a:r>
          </a:p>
        </p:txBody>
      </p:sp>
      <p:pic>
        <p:nvPicPr>
          <p:cNvPr id="614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1066800"/>
            <a:ext cx="82296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regression rescaling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Given a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 smtClean="0"/>
              </a:p>
              <a:p>
                <a:pPr lvl="1"/>
                <a:endParaRPr lang="en-US" sz="2000" dirty="0" smtClean="0"/>
              </a:p>
              <a:p>
                <a:r>
                  <a:rPr lang="en-US" sz="2000" dirty="0" smtClean="0"/>
                  <a:t>And a rescaling constant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r>
                  <a:rPr lang="en-US" sz="2000" dirty="0" smtClean="0"/>
                  <a:t>Then the rescaled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b="0" dirty="0" smtClean="0"/>
              </a:p>
              <a:p>
                <a:pPr lvl="1"/>
                <a:endParaRPr lang="en-US" sz="2000" b="0" dirty="0" smtClean="0"/>
              </a:p>
              <a:p>
                <a:r>
                  <a:rPr lang="en-US" sz="2000" dirty="0" smtClean="0"/>
                  <a:t>Has parameters given by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6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Rescaling 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From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1"/>
                <a:endParaRPr lang="en-US" sz="2000" b="1" dirty="0" smtClean="0"/>
              </a:p>
              <a:p>
                <a:r>
                  <a:rPr lang="en-US" sz="2000" dirty="0" smtClean="0"/>
                  <a:t>To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b="0" dirty="0" smtClean="0"/>
              </a:p>
              <a:p>
                <a:pPr lvl="1"/>
                <a:endParaRPr lang="en-US" sz="2000" b="0" dirty="0" smtClean="0"/>
              </a:p>
              <a:p>
                <a:r>
                  <a:rPr lang="en-US" sz="2000" dirty="0" smtClean="0"/>
                  <a:t>Is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0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Standardizing 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Combine the two simpler transformations</a:t>
                </a:r>
              </a:p>
              <a:p>
                <a:pPr marL="4032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679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model </a:t>
            </a:r>
            <a:r>
              <a:rPr lang="en-US" dirty="0" err="1" smtClean="0"/>
              <a:t>recentering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Given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Then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(variable-wise centered, not term-wise centered)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Is given by</a:t>
                </a:r>
              </a:p>
              <a:p>
                <a:pPr marL="4032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Kronecker</a:t>
            </a:r>
            <a:r>
              <a:rPr lang="en-US" dirty="0" smtClean="0"/>
              <a:t> (“direct”) products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Let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403225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and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</a:rPr>
                  <a:t>Then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032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3225" lvl="1" indent="0">
                  <a:buNone/>
                </a:pPr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32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652" b="-3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5105400" y="4924697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0400" y="55626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66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model rescaling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Given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b="1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Then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Is given by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Three-way </a:t>
            </a:r>
            <a:r>
              <a:rPr lang="en-US" dirty="0" err="1" smtClean="0"/>
              <a:t>recentering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Given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Then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032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032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4343400" y="3637788"/>
            <a:ext cx="0" cy="217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77291" y="41148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77291" y="4724400"/>
            <a:ext cx="48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48000" y="3637788"/>
            <a:ext cx="0" cy="95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Factorial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en-US" dirty="0" smtClean="0"/>
                  <a:t>Suppose a model has only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order interaction terms</a:t>
                </a:r>
              </a:p>
              <a:p>
                <a:r>
                  <a:rPr lang="en-US" dirty="0" smtClean="0"/>
                  <a:t>This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𝟏𝟐𝟑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.  In our centered model, likewise, 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𝟏𝟐𝟑</m:t>
                        </m:r>
                      </m:sub>
                      <m:sup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sup>
                    </m:sSub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/>
                  <a:t>Then we can simplify our notation:</a:t>
                </a:r>
              </a:p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𝑠𝑖𝑚𝑝𝑙𝑖𝑓𝑖𝑒𝑠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77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models again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en-US" dirty="0" smtClean="0"/>
                  <a:t>Suppose a model has only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order terms, like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is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, with </a:t>
                </a:r>
                <a14:m>
                  <m:oMath xmlns:m="http://schemas.openxmlformats.org/officeDocument/2006/math">
                    <m:r>
                      <a:rPr lang="en-US" sz="1875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𝑚𝑎𝑛𝑦</m:t>
                    </m:r>
                    <m:r>
                      <a:rPr lang="en-US" sz="1875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75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𝑧𝑒𝑟𝑜𝑠</m:t>
                    </m:r>
                  </m:oMath>
                </a14:m>
                <a:r>
                  <a:rPr lang="en-US" b="0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Then we can vastly simplify our notation:</a:t>
                </a:r>
              </a:p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470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Suppose </a:t>
                </a:r>
                <a:r>
                  <a:rPr lang="en-US" sz="2400" i="1" dirty="0" smtClean="0"/>
                  <a:t>g</a:t>
                </a:r>
                <a:r>
                  <a:rPr lang="en-US" sz="2400" dirty="0" smtClean="0"/>
                  <a:t> is a factor with three categories,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are as before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12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. </a:t>
                </a: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regress y </a:t>
                </a:r>
                <a:r>
                  <a:rPr lang="en-US" sz="20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i.g</a:t>
                </a: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##c.x1##c.x2</a:t>
                </a:r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sz="2400" dirty="0" smtClean="0"/>
                  <a:t>With reference coding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(this is also </a:t>
                </a:r>
                <a:r>
                  <a:rPr lang="en-US" sz="2400" dirty="0"/>
                  <a:t>a direct </a:t>
                </a:r>
                <a:r>
                  <a:rPr lang="en-US" sz="2400" dirty="0" smtClean="0"/>
                  <a:t>sum),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7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Post-estimation Parameter </a:t>
            </a:r>
            <a:r>
              <a:rPr lang="en-US" b="1" dirty="0" err="1" smtClean="0"/>
              <a:t>Recentering</a:t>
            </a:r>
            <a:r>
              <a:rPr lang="en-US" b="1" dirty="0" smtClean="0"/>
              <a:t> </a:t>
            </a:r>
            <a:r>
              <a:rPr lang="en-US" b="1" dirty="0"/>
              <a:t>and </a:t>
            </a:r>
            <a:r>
              <a:rPr lang="en-US" b="1" dirty="0" smtClean="0"/>
              <a:t>Rescaling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 </a:t>
            </a:r>
            <a:r>
              <a:rPr lang="en-US" dirty="0" err="1" smtClean="0"/>
              <a:t>Hemken</a:t>
            </a: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34000"/>
            <a:ext cx="82296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2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diagonal, or direct sum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962400" y="1524000"/>
            <a:ext cx="0" cy="38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00800" y="1524000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81200" y="2819400"/>
            <a:ext cx="670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57400" y="4038600"/>
            <a:ext cx="670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04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Grand Mean Centering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To transform from reference coding to grand mean centered coding, the transformation matrix depends on the number of categories:</a:t>
                </a:r>
              </a:p>
              <a:p>
                <a:r>
                  <a:rPr lang="en-US" dirty="0" smtClean="0"/>
                  <a:t>Two categories are centered by</a:t>
                </a:r>
              </a:p>
              <a:p>
                <a:pPr marL="4032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Three categories</a:t>
                </a:r>
              </a:p>
              <a:p>
                <a:pPr marL="4032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−1/3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Four categories</a:t>
                </a:r>
              </a:p>
              <a:p>
                <a:pPr marL="4032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3/4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−1/4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−1/4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3/4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−1/4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−1/4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−1/4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3/4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287" r="-1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221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Grand Mean transformation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categories:</a:t>
                </a:r>
              </a:p>
              <a:p>
                <a:pPr marL="4032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−1/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−1/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−1/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−1/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070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terms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Now consider a model of the 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dirty="0" smtClean="0"/>
              </a:p>
              <a:p>
                <a:r>
                  <a:rPr lang="en-US" sz="2800" dirty="0"/>
                  <a:t>Which we will rewrite 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𝑥𝑥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 smtClean="0"/>
              </a:p>
              <a:p>
                <a:r>
                  <a:rPr lang="en-US" sz="2800" dirty="0"/>
                  <a:t>In Stata we could specify such a model as</a:t>
                </a:r>
              </a:p>
              <a:p>
                <a:pPr lvl="1"/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egress y </a:t>
                </a:r>
                <a:r>
                  <a:rPr lang="en-US" sz="20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c.x</a:t>
                </a: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##</a:t>
                </a:r>
                <a:r>
                  <a:rPr lang="en-US" sz="20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c.x</a:t>
                </a:r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79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Polynomial Terms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Here we’ll need to collect terms</a:t>
                </a:r>
              </a:p>
              <a:p>
                <a:pPr marL="403225" lvl="1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then</a:t>
                </a:r>
              </a:p>
              <a:p>
                <a:pPr marL="4032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r>
                  <a:rPr lang="en-US" sz="2400" dirty="0" smtClean="0"/>
                  <a:t>However, this is a matrix that starts with two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and returns two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</m:oMath>
                </a14:m>
                <a:r>
                  <a:rPr lang="en-US" sz="2400" dirty="0" smtClean="0"/>
                  <a:t>.</a:t>
                </a:r>
              </a:p>
              <a:p>
                <a:pPr marL="4032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185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Terms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z="2000" dirty="0" smtClean="0"/>
                  <a:t>Letting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, we simplify our matrix to</a:t>
                </a:r>
              </a:p>
              <a:p>
                <a:pPr marL="65722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sz="2000" dirty="0"/>
                  <a:t>But from here, we need to collect our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</m:oMath>
                </a14:m>
                <a:r>
                  <a:rPr lang="en-US" sz="2000" dirty="0"/>
                  <a:t> terms</a:t>
                </a:r>
              </a:p>
              <a:p>
                <a:pPr marL="4032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3225" lvl="1" indent="0">
                  <a:buNone/>
                </a:pPr>
                <a:r>
                  <a:rPr lang="en-US" sz="2000" dirty="0"/>
                  <a:t>So</a:t>
                </a:r>
              </a:p>
              <a:p>
                <a:pPr marL="4032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846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have building blocks for:</a:t>
            </a:r>
          </a:p>
          <a:p>
            <a:pPr lvl="1"/>
            <a:r>
              <a:rPr lang="en-US" sz="2400" dirty="0" smtClean="0"/>
              <a:t>Continuous variables</a:t>
            </a:r>
          </a:p>
          <a:p>
            <a:pPr lvl="1"/>
            <a:r>
              <a:rPr lang="en-US" sz="2400" dirty="0" smtClean="0"/>
              <a:t>Categorical variables</a:t>
            </a:r>
          </a:p>
          <a:p>
            <a:pPr lvl="1"/>
            <a:r>
              <a:rPr lang="en-US" sz="2400" dirty="0" smtClean="0"/>
              <a:t>Polynomial terms</a:t>
            </a:r>
          </a:p>
          <a:p>
            <a:r>
              <a:rPr lang="en-US" sz="2800" dirty="0"/>
              <a:t>We can combine them </a:t>
            </a:r>
            <a:r>
              <a:rPr lang="en-US" sz="2800" dirty="0" smtClean="0"/>
              <a:t>as:</a:t>
            </a:r>
            <a:endParaRPr lang="en-US" sz="2800" dirty="0"/>
          </a:p>
          <a:p>
            <a:pPr lvl="1"/>
            <a:r>
              <a:rPr lang="en-US" sz="2400" dirty="0" smtClean="0"/>
              <a:t>Factorial models</a:t>
            </a:r>
          </a:p>
          <a:p>
            <a:pPr lvl="1"/>
            <a:r>
              <a:rPr lang="en-US" sz="2400" dirty="0" smtClean="0"/>
              <a:t>Subsets of terms from factorial models</a:t>
            </a:r>
          </a:p>
          <a:p>
            <a:pPr lvl="2"/>
            <a:r>
              <a:rPr lang="en-US" sz="2000" i="1" u="sng" smtClean="0"/>
              <a:t>(</a:t>
            </a:r>
            <a:r>
              <a:rPr lang="en-US" sz="2000" i="1" u="sng" dirty="0" smtClean="0"/>
              <a:t>As </a:t>
            </a:r>
            <a:r>
              <a:rPr lang="en-US" sz="2000" i="1" u="sng" dirty="0"/>
              <a:t>long as no higher-order terms appear without their </a:t>
            </a:r>
            <a:r>
              <a:rPr lang="en-US" sz="2000" i="1" u="sng" dirty="0" smtClean="0"/>
              <a:t>related </a:t>
            </a:r>
            <a:r>
              <a:rPr lang="en-US" sz="2000" i="1" u="sng" dirty="0"/>
              <a:t>lower-order </a:t>
            </a:r>
            <a:r>
              <a:rPr lang="en-US" sz="2000" i="1" u="sng" dirty="0" smtClean="0"/>
              <a:t>terms)</a:t>
            </a:r>
            <a:endParaRPr lang="en-US" sz="2000" i="1" u="sng" dirty="0"/>
          </a:p>
        </p:txBody>
      </p:sp>
    </p:spTree>
    <p:extLst>
      <p:ext uri="{BB962C8B-B14F-4D97-AF65-F5344CB8AC3E}">
        <p14:creationId xmlns:p14="http://schemas.microsoft.com/office/powerpoint/2010/main" val="3838325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/>
              <a:t>–</a:t>
            </a:r>
            <a:r>
              <a:rPr lang="en-US" dirty="0" smtClean="0"/>
              <a:t>  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Given a model in Stata, we want to</a:t>
            </a:r>
          </a:p>
          <a:p>
            <a:pPr lvl="1"/>
            <a:r>
              <a:rPr lang="en-US" sz="1800" dirty="0" smtClean="0"/>
              <a:t>Identify </a:t>
            </a:r>
            <a:r>
              <a:rPr lang="en-US" sz="1800" dirty="0" smtClean="0"/>
              <a:t>variables, variable types, variables’ polynomial degree </a:t>
            </a:r>
            <a:r>
              <a:rPr lang="en-US" sz="1800" dirty="0"/>
              <a:t>(macro list functions and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ms_parse_parts</a:t>
            </a:r>
            <a:r>
              <a:rPr lang="en-US" sz="1800" dirty="0" smtClean="0"/>
              <a:t>)</a:t>
            </a:r>
          </a:p>
          <a:p>
            <a:endParaRPr lang="en-US" sz="1800" dirty="0" smtClean="0"/>
          </a:p>
          <a:p>
            <a:pPr lvl="1"/>
            <a:r>
              <a:rPr lang="en-US" sz="1800" dirty="0" smtClean="0"/>
              <a:t>Collect </a:t>
            </a:r>
            <a:r>
              <a:rPr lang="en-US" sz="1800" dirty="0" err="1" smtClean="0"/>
              <a:t>recentering</a:t>
            </a:r>
            <a:r>
              <a:rPr lang="en-US" sz="1800" dirty="0" smtClean="0"/>
              <a:t> and rescaling constants 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tabstat</a:t>
            </a:r>
            <a:r>
              <a:rPr lang="en-US" sz="1800" dirty="0" smtClean="0"/>
              <a:t>)</a:t>
            </a:r>
          </a:p>
          <a:p>
            <a:endParaRPr lang="en-US" sz="1800" dirty="0" smtClean="0"/>
          </a:p>
          <a:p>
            <a:pPr lvl="1"/>
            <a:r>
              <a:rPr lang="en-US" sz="1800" dirty="0" smtClean="0"/>
              <a:t>Form factorial transformation matrices for continuous/polynomial terms (</a:t>
            </a:r>
            <a:r>
              <a:rPr lang="en-US" sz="1800" dirty="0" err="1" smtClean="0"/>
              <a:t>Kronecker</a:t>
            </a:r>
            <a:r>
              <a:rPr lang="en-US" sz="1800" dirty="0" smtClean="0"/>
              <a:t> </a:t>
            </a:r>
            <a:r>
              <a:rPr lang="en-US" sz="1800" dirty="0" smtClean="0"/>
              <a:t>matrix operator</a:t>
            </a:r>
            <a:r>
              <a:rPr lang="en-US" sz="1800" dirty="0" smtClean="0"/>
              <a:t>,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smtClean="0"/>
              <a:t>)</a:t>
            </a:r>
          </a:p>
          <a:p>
            <a:endParaRPr lang="en-US" sz="1800" dirty="0" smtClean="0"/>
          </a:p>
          <a:p>
            <a:pPr lvl="1"/>
            <a:r>
              <a:rPr lang="en-US" sz="1800" dirty="0" smtClean="0"/>
              <a:t>Build complete model transformation matrices by filling constants into the appropriate slots (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-US" sz="1800" dirty="0" smtClean="0"/>
              <a:t> extraction and substitution)</a:t>
            </a:r>
          </a:p>
          <a:p>
            <a:endParaRPr lang="en-US" sz="1800" dirty="0" smtClean="0"/>
          </a:p>
          <a:p>
            <a:pPr lvl="1"/>
            <a:r>
              <a:rPr lang="en-US" sz="1800" dirty="0" smtClean="0"/>
              <a:t>Use the results (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estimates store </a:t>
            </a:r>
            <a:r>
              <a:rPr lang="en-US" sz="1800" dirty="0" smtClean="0"/>
              <a:t>and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estimates table</a:t>
            </a:r>
            <a:r>
              <a:rPr lang="en-US" sz="18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77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Kronecker</a:t>
            </a:r>
            <a:r>
              <a:rPr lang="en-US" dirty="0" smtClean="0"/>
              <a:t> product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the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-US" sz="2400" dirty="0" smtClean="0"/>
              <a:t> language, </a:t>
            </a:r>
            <a:r>
              <a:rPr lang="en-US" sz="2400" dirty="0" err="1" smtClean="0"/>
              <a:t>Kronecker</a:t>
            </a:r>
            <a:r>
              <a:rPr lang="en-US" sz="2400" dirty="0" smtClean="0"/>
              <a:t> products make it easy to track terms</a:t>
            </a:r>
          </a:p>
          <a:p>
            <a:endParaRPr lang="en-US" sz="2400" dirty="0" smtClean="0"/>
          </a:p>
          <a:p>
            <a:pPr marL="403225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matrix list A</a:t>
            </a:r>
          </a:p>
          <a:p>
            <a:pPr marL="403225" lvl="1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A[2,2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3225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_     weight</a:t>
            </a:r>
          </a:p>
          <a:p>
            <a:pPr marL="403225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          1  3019.4595</a:t>
            </a:r>
          </a:p>
          <a:p>
            <a:pPr marL="403225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          0          1</a:t>
            </a:r>
          </a:p>
          <a:p>
            <a:pPr marL="403225" lvl="1" indent="0">
              <a:spcBef>
                <a:spcPts val="0"/>
              </a:spcBef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3225" lvl="1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matrix list B</a:t>
            </a:r>
          </a:p>
          <a:p>
            <a:pPr marL="403225" lvl="1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B[2,2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3225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  displacement</a:t>
            </a:r>
          </a:p>
          <a:p>
            <a:pPr marL="403225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             1      197.2973</a:t>
            </a:r>
          </a:p>
          <a:p>
            <a:pPr marL="403225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             0             1</a:t>
            </a:r>
          </a:p>
          <a:p>
            <a:pPr marL="403225" lvl="1" indent="0"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3225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matrix C = B#A</a:t>
            </a:r>
          </a:p>
          <a:p>
            <a:pPr lvl="1"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52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Kronecker</a:t>
            </a:r>
            <a:r>
              <a:rPr lang="en-US" dirty="0"/>
              <a:t> product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0"/>
              </a:spcBef>
            </a:pPr>
            <a:r>
              <a:rPr lang="en-US" sz="2000" dirty="0"/>
              <a:t>Column/row names are returned with the form</a:t>
            </a:r>
          </a:p>
          <a:p>
            <a:pPr marL="657225" lvl="2" indent="0">
              <a:spcBef>
                <a:spcPts val="0"/>
              </a:spcBef>
              <a:buNone/>
            </a:pPr>
            <a:r>
              <a:rPr lang="en-US" sz="2000" dirty="0"/>
              <a:t>	equation(B):name(A)</a:t>
            </a:r>
          </a:p>
          <a:p>
            <a:pPr marL="657225" lvl="2" indent="0">
              <a:spcBef>
                <a:spcPts val="0"/>
              </a:spcBef>
              <a:buNone/>
            </a:pPr>
            <a:endParaRPr lang="en-US" sz="2000" dirty="0"/>
          </a:p>
          <a:p>
            <a:pPr lvl="1">
              <a:spcBef>
                <a:spcPts val="0"/>
              </a:spcBef>
            </a:pPr>
            <a:endParaRPr lang="en-US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3225" lvl="1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matrix list C</a:t>
            </a:r>
          </a:p>
          <a:p>
            <a:pPr marL="403225" lvl="1" indent="0"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3225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C[4,4]</a:t>
            </a:r>
          </a:p>
          <a:p>
            <a:pPr marL="403225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displacem~t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displacem~t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3225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_        weight             _        weight</a:t>
            </a:r>
          </a:p>
          <a:p>
            <a:pPr marL="403225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r1:r1             1     3019.4595      197.2973     595731.19</a:t>
            </a:r>
          </a:p>
          <a:p>
            <a:pPr marL="403225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r1:r2             0             1             0      197.2973</a:t>
            </a:r>
          </a:p>
          <a:p>
            <a:pPr marL="403225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r2:r1             0             0             1     3019.4595</a:t>
            </a:r>
          </a:p>
          <a:p>
            <a:pPr marL="403225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r2:r2             0             0             0             1</a:t>
            </a:r>
          </a:p>
          <a:p>
            <a:pPr lvl="1"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1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</a:pPr>
            <a:r>
              <a:rPr lang="en-US" sz="2000" dirty="0" smtClean="0"/>
              <a:t>Note the </a:t>
            </a:r>
            <a:r>
              <a:rPr lang="en-US" sz="2000" b="1" dirty="0" smtClean="0"/>
              <a:t>name</a:t>
            </a:r>
            <a:r>
              <a:rPr lang="en-US" sz="2000" dirty="0" smtClean="0"/>
              <a:t> stripe is used, but the </a:t>
            </a:r>
            <a:r>
              <a:rPr lang="en-US" sz="2000" b="1" dirty="0" smtClean="0"/>
              <a:t>equation</a:t>
            </a:r>
            <a:r>
              <a:rPr lang="en-US" sz="2000" dirty="0" smtClean="0"/>
              <a:t> stripe is lost.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4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Recentering</a:t>
            </a:r>
            <a:r>
              <a:rPr lang="en-US" dirty="0" smtClean="0"/>
              <a:t> as change of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28" y="1417638"/>
            <a:ext cx="7043772" cy="515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1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term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use this further, we move all the variable names into the name </a:t>
            </a:r>
            <a:r>
              <a:rPr lang="en-US" sz="2000" dirty="0" smtClean="0"/>
              <a:t>stripe</a:t>
            </a:r>
          </a:p>
          <a:p>
            <a:pPr marL="403225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local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colfullnames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pPr marL="403225" lvl="1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subinstr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local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":" "#", all</a:t>
            </a:r>
          </a:p>
          <a:p>
            <a:pPr marL="403225" lvl="1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subinstr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local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"#_" "", all</a:t>
            </a:r>
          </a:p>
          <a:p>
            <a:pPr marL="403225" lvl="1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matrix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coleq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""</a:t>
            </a:r>
          </a:p>
          <a:p>
            <a:pPr marL="403225" lvl="1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matrix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=`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403225" lvl="1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matrix list C</a:t>
            </a:r>
          </a:p>
          <a:p>
            <a:pPr marL="403225" lvl="1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C[4,4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3225" lvl="1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c.displace~t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403225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_         weight   displacement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c.weight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3225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r1:r1              1      3019.4595       197.2973      595731.19</a:t>
            </a:r>
          </a:p>
          <a:p>
            <a:pPr marL="403225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r1:r2              0              1              0       197.2973</a:t>
            </a:r>
          </a:p>
          <a:p>
            <a:pPr marL="403225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r2:r1              0              0              1      3019.4595</a:t>
            </a:r>
          </a:p>
          <a:p>
            <a:pPr marL="403225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r2:r2              0              0              0              1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Note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-US" sz="2000" dirty="0" smtClean="0"/>
              <a:t> understands these are interaction terms!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192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Kronecker</a:t>
            </a:r>
            <a:r>
              <a:rPr lang="en-US" dirty="0"/>
              <a:t> product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And we can keep building …</a:t>
            </a:r>
          </a:p>
          <a:p>
            <a:pPr marL="403225" lvl="1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matrix C = D#C</a:t>
            </a:r>
          </a:p>
          <a:p>
            <a:pPr marL="403225" lvl="1" indent="0">
              <a:buNone/>
            </a:pP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matrix list C</a:t>
            </a:r>
          </a:p>
          <a:p>
            <a:pPr marL="403225" lvl="1" indent="0">
              <a:buNone/>
            </a:pPr>
            <a:endPara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3225" lvl="1" indent="0">
              <a:buNone/>
            </a:pPr>
            <a:r>
              <a:rPr lang="en-US" sz="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C[8,8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3225" lvl="1" indent="0">
              <a:buNone/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                                        c.mpg#</a:t>
            </a:r>
          </a:p>
          <a:p>
            <a:pPr marL="403225" lvl="1" indent="0">
              <a:buNone/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c.displace~t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  c.mpg#         c.mpg#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c.displace~t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403225" lvl="1" indent="0">
              <a:buNone/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_         weight   displacement  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c.weight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mpg  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c.weight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c.displace~t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c.weight</a:t>
            </a: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3225" lvl="1" indent="0">
              <a:buNone/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r1:r1              1      3019.4595       197.2973      595731.19      21.297297      64306.326      4201.8992       12687464</a:t>
            </a:r>
          </a:p>
          <a:p>
            <a:pPr marL="403225" lvl="1" indent="0">
              <a:buNone/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r1:r2              0              1              0       197.2973              0      21.297297              0      4201.8992</a:t>
            </a:r>
          </a:p>
          <a:p>
            <a:pPr marL="403225" lvl="1" indent="0">
              <a:buNone/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r1:r1              0              0              1      3019.4595              0              0      21.297297      64306.326</a:t>
            </a:r>
          </a:p>
          <a:p>
            <a:pPr marL="403225" lvl="1" indent="0">
              <a:buNone/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r1:r2              0              0              0              1              0              0              0      21.297297</a:t>
            </a:r>
          </a:p>
          <a:p>
            <a:pPr marL="403225" lvl="1" indent="0">
              <a:buNone/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r2:r1              0              0              0              0              1      3019.4595       197.2973      595731.19</a:t>
            </a:r>
          </a:p>
          <a:p>
            <a:pPr marL="403225" lvl="1" indent="0">
              <a:buNone/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r2:r2              0              0              0              0              0              1              0       197.2973</a:t>
            </a:r>
          </a:p>
          <a:p>
            <a:pPr marL="403225" lvl="1" indent="0">
              <a:buNone/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r2:r1              0              0              0              0              0              0              1      3019.4595</a:t>
            </a:r>
          </a:p>
          <a:p>
            <a:pPr marL="403225" lvl="1" indent="0">
              <a:buNone/>
            </a:pP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r2:r2              0              0              0              0              0              0              0              1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80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covariates from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Use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ms_parse_parts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/>
              <a:t>with terms from e(b)</a:t>
            </a:r>
          </a:p>
          <a:p>
            <a:pPr lvl="1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3225" lvl="1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quietly regress price foreign##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c.weight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3225" lvl="1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matrix list e(b)</a:t>
            </a:r>
          </a:p>
          <a:p>
            <a:pPr marL="403225" lvl="1" indent="0">
              <a:buNone/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3225" lvl="1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e(b)[1,6]</a:t>
            </a:r>
          </a:p>
          <a:p>
            <a:pPr marL="403225" lvl="1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0b.           1.               0b.foreign#   1.foreign#             </a:t>
            </a:r>
          </a:p>
          <a:p>
            <a:pPr marL="403225" lvl="1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foreign     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weight   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co.weight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c.weight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_cons</a:t>
            </a:r>
          </a:p>
          <a:p>
            <a:pPr marL="403225" lvl="1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y1            0   -2171.5968    2.9948135            0    2.3672266    -3861.719</a:t>
            </a:r>
          </a:p>
          <a:p>
            <a:pPr marL="403225" lvl="1" indent="0">
              <a:buNone/>
            </a:pP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3225" lvl="1" indent="0">
              <a:buNone/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3225" lvl="1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_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ms_parse_parts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weight</a:t>
            </a:r>
          </a:p>
          <a:p>
            <a:pPr marL="403225" lvl="1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list // "variable"</a:t>
            </a:r>
          </a:p>
          <a:p>
            <a:pPr marL="403225" lvl="1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3225" lvl="1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r(omit) =  0</a:t>
            </a:r>
          </a:p>
          <a:p>
            <a:pPr marL="403225" lvl="1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macros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3225" lvl="1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r(name) : "weight"</a:t>
            </a:r>
          </a:p>
          <a:p>
            <a:pPr marL="403225" lvl="1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r(type) : "variable"</a:t>
            </a:r>
          </a:p>
          <a:p>
            <a:pPr lvl="1"/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7738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</a:t>
            </a:r>
            <a:r>
              <a:rPr lang="en-US" dirty="0" smtClean="0"/>
              <a:t>factors from covariates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Factors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ms_parse_parts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1.foreign</a:t>
            </a:r>
          </a:p>
          <a:p>
            <a:pPr marL="8255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list // "factor"</a:t>
            </a:r>
          </a:p>
          <a:p>
            <a:pPr marL="8255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scalars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r(base) =  0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r(level) =  1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r(omit) =  0</a:t>
            </a:r>
          </a:p>
          <a:p>
            <a:pPr marL="8255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macros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r(name) : "foreign"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r(op) : "1"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r(type) : "factor"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25562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</a:t>
            </a:r>
            <a:r>
              <a:rPr lang="en-US" dirty="0" smtClean="0"/>
              <a:t>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Interactions</a:t>
            </a:r>
          </a:p>
          <a:p>
            <a:pPr marL="4032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ms_parse_parts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1.foreign#c.weight</a:t>
            </a:r>
          </a:p>
          <a:p>
            <a:pPr marL="403225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list // "interaction"</a:t>
            </a:r>
          </a:p>
          <a:p>
            <a:pPr marL="403225" lvl="1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32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scalars:</a:t>
            </a:r>
          </a:p>
          <a:p>
            <a:pPr marL="4032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r(base1) =  0</a:t>
            </a:r>
          </a:p>
          <a:p>
            <a:pPr marL="4032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r(level1) =  1</a:t>
            </a:r>
          </a:p>
          <a:p>
            <a:pPr marL="4032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k_names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 2</a:t>
            </a:r>
          </a:p>
          <a:p>
            <a:pPr marL="4032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r(omit) =  0</a:t>
            </a:r>
          </a:p>
          <a:p>
            <a:pPr marL="403225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macros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32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r(name2) : "weight"</a:t>
            </a:r>
          </a:p>
          <a:p>
            <a:pPr marL="4032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r(op2) : "c"</a:t>
            </a:r>
          </a:p>
          <a:p>
            <a:pPr marL="4032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r(name1) : "foreign"</a:t>
            </a:r>
          </a:p>
          <a:p>
            <a:pPr marL="4032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r(op1) : "1"</a:t>
            </a:r>
          </a:p>
          <a:p>
            <a:pPr marL="4032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r(type) : "interaction"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77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</a:t>
            </a:r>
            <a:r>
              <a:rPr lang="en-US" dirty="0" smtClean="0"/>
              <a:t>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Polynomial terms require some extra parsing</a:t>
            </a:r>
          </a:p>
          <a:p>
            <a:pPr marL="4032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ms_parse_parts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whatever#c.whatever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3225" lvl="1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32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return list // polynomial as interaction</a:t>
            </a:r>
          </a:p>
          <a:p>
            <a:pPr marL="403225" lvl="1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32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scalars:</a:t>
            </a:r>
          </a:p>
          <a:p>
            <a:pPr marL="4032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k_names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 2</a:t>
            </a:r>
          </a:p>
          <a:p>
            <a:pPr marL="4032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r(omit) =  0</a:t>
            </a:r>
          </a:p>
          <a:p>
            <a:pPr marL="403225" lvl="1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32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macros:</a:t>
            </a:r>
          </a:p>
          <a:p>
            <a:pPr marL="4032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r(name2) : "whatever"</a:t>
            </a:r>
          </a:p>
          <a:p>
            <a:pPr marL="4032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r(op2) : "c"</a:t>
            </a:r>
          </a:p>
          <a:p>
            <a:pPr marL="4032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r(name1) : "whatever"</a:t>
            </a:r>
          </a:p>
          <a:p>
            <a:pPr marL="4032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r(op1) : "c"</a:t>
            </a:r>
          </a:p>
          <a:p>
            <a:pPr marL="4032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r(type) : "interaction"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4002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extraction/substitution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Recognizes factor notation equivalences!</a:t>
            </a:r>
          </a:p>
          <a:p>
            <a:pPr marL="82550" indent="0">
              <a:buNone/>
            </a:pP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quietly regress price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c.weight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c.disp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matrix A = e(b)</a:t>
            </a:r>
          </a:p>
          <a:p>
            <a:pPr marL="8255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matrix B= A[1,1..2] // by numerical index</a:t>
            </a:r>
          </a:p>
          <a:p>
            <a:pPr marL="8255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matrix B= A[1,"weight"] // by column/row names</a:t>
            </a:r>
          </a:p>
          <a:p>
            <a:pPr marL="8255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matrix B= A[1,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"c.weight#c.displacement"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8255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matrix list B</a:t>
            </a:r>
          </a:p>
          <a:p>
            <a:pPr marL="82550" indent="0"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c.weight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8255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c.displace~t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y1    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.0143162</a:t>
            </a:r>
          </a:p>
          <a:p>
            <a:pPr marL="82550" indent="0"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matrix B= A[1,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"c.displacement#c.weight"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8255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matrix list B</a:t>
            </a:r>
          </a:p>
          <a:p>
            <a:pPr marL="82550" indent="0">
              <a:buNone/>
            </a:pP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c.weight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8255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c.displace~t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y1      .0143162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0040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stdParm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200" dirty="0" smtClean="0"/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stdParm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store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 			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estimates_table_options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Produces centered and standardized parameters</a:t>
            </a:r>
          </a:p>
          <a:p>
            <a:r>
              <a:rPr lang="en-US" sz="2400" dirty="0" smtClean="0"/>
              <a:t>Optionally exclude </a:t>
            </a:r>
            <a:r>
              <a:rPr lang="en-US" sz="2400" dirty="0"/>
              <a:t>the response </a:t>
            </a:r>
            <a:r>
              <a:rPr lang="en-US" sz="2400" dirty="0" smtClean="0"/>
              <a:t>variable</a:t>
            </a:r>
            <a:endParaRPr lang="en-US" sz="2400" dirty="0"/>
          </a:p>
          <a:p>
            <a:r>
              <a:rPr lang="en-US" sz="2400" dirty="0"/>
              <a:t>Results can be stored</a:t>
            </a:r>
          </a:p>
          <a:p>
            <a:r>
              <a:rPr lang="en-US" sz="2400" dirty="0"/>
              <a:t>Results can be reported with any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estimates table</a:t>
            </a:r>
            <a:r>
              <a:rPr lang="en-US" sz="2000" b="1" dirty="0"/>
              <a:t> </a:t>
            </a:r>
            <a:r>
              <a:rPr lang="en-US" sz="2400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2447422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stdParm</a:t>
            </a:r>
            <a:r>
              <a:rPr lang="en-US" dirty="0" smtClean="0"/>
              <a:t>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quietly regress price c.weight##c.mpg</a:t>
            </a:r>
          </a:p>
          <a:p>
            <a:pPr marL="8255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stdParm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Variable |   Original       Centered     Standardized  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weight |    5.0670077      .98475137      .25948245  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mpg |    396.78438     -181.98425     -.35696623  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c.weight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#|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c.mpg |   -.19167955     -.19167955     -.29221218  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_cons |   -5944.8806     -686.28559     -.23267895  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11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stdParm</a:t>
            </a:r>
            <a:r>
              <a:rPr lang="en-US" dirty="0" smtClean="0"/>
              <a:t> additional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stdParm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stats(N r2) star</a:t>
            </a:r>
          </a:p>
          <a:p>
            <a:pPr marL="8255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</a:t>
            </a:r>
          </a:p>
          <a:p>
            <a:pPr marL="8255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Variable |    Original          Centered        Standardized    </a:t>
            </a:r>
          </a:p>
          <a:p>
            <a:pPr marL="8255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-------------+------------------------------------------------------</a:t>
            </a:r>
          </a:p>
          <a:p>
            <a:pPr marL="8255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weight |    5.0670077***      .98475137         .25948245     </a:t>
            </a:r>
          </a:p>
          <a:p>
            <a:pPr marL="8255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mpg |    396.78438*       -181.98425        -.35696623     </a:t>
            </a:r>
          </a:p>
          <a:p>
            <a:pPr marL="8255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</a:t>
            </a:r>
          </a:p>
          <a:p>
            <a:pPr marL="8255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c.weight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#|</a:t>
            </a:r>
          </a:p>
          <a:p>
            <a:pPr marL="8255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c.mpg |   -.19167955**      -.19167955**      -.29221218**   </a:t>
            </a:r>
          </a:p>
          <a:p>
            <a:pPr marL="8255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</a:t>
            </a:r>
          </a:p>
          <a:p>
            <a:pPr marL="8255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_cons |   -5944.8806        -686.28559        -.23267895     </a:t>
            </a:r>
          </a:p>
          <a:p>
            <a:pPr marL="8255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-------------+------------------------------------------------------</a:t>
            </a:r>
          </a:p>
          <a:p>
            <a:pPr marL="8255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N |           74                74                74     </a:t>
            </a:r>
          </a:p>
          <a:p>
            <a:pPr marL="8255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r2 |    .35969597         .35969597         .35969597     </a:t>
            </a:r>
          </a:p>
          <a:p>
            <a:pPr marL="8255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</a:t>
            </a:r>
          </a:p>
          <a:p>
            <a:pPr marL="8255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legend: * p&lt;0.05; ** p&lt;0.01; *** p&lt;0.001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4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Recentered</a:t>
            </a:r>
            <a:r>
              <a:rPr lang="en-US" dirty="0" smtClean="0"/>
              <a:t> polynomial regression</a:t>
            </a:r>
            <a:br>
              <a:rPr lang="en-US" dirty="0" smtClean="0"/>
            </a:br>
            <a:r>
              <a:rPr lang="en-US" dirty="0" smtClean="0"/>
              <a:t>(change of basis)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174" y="1417638"/>
            <a:ext cx="7035202" cy="514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7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stdParm</a:t>
            </a:r>
            <a:r>
              <a:rPr lang="en-US" dirty="0" smtClean="0"/>
              <a:t> after logit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quietly logit foreign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c.weight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stdParm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Variable |   Original       Centered     Standardized  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price |    .00331766      .00113549      3.3491337  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weight |   -.00141654     -.00587217     -4.5638148  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#|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c.weight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  -7.227e-07     -7.227e-07     -1.6566669  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_cons |   -4.5154515     -1.7920268     -1.7920268  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782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stdParm</a:t>
            </a:r>
            <a:r>
              <a:rPr lang="en-US" dirty="0" smtClean="0"/>
              <a:t>, </a:t>
            </a:r>
            <a:r>
              <a:rPr lang="en-US" dirty="0" err="1" smtClean="0"/>
              <a:t>eform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quietly logit foreign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c.weight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stdParm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eform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Variable |   Original       Centered     Standardized  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price |    1.0033232      1.0011361      28.478052  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weight |    .99858446      .99414503      .01042222  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#|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c.weight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   .99999928      .99999928      .19077378  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_cons |    .01093867      .16662211      .16662211  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11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Download/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net from www.ssc.wisc.edu/~hemken/Stataworkshops</a:t>
            </a:r>
          </a:p>
          <a:p>
            <a:endParaRPr lang="en-US" sz="2400" dirty="0" smtClean="0"/>
          </a:p>
          <a:p>
            <a:r>
              <a:rPr lang="en-US" sz="2400" dirty="0" smtClean="0"/>
              <a:t>Tinker </a:t>
            </a:r>
            <a:r>
              <a:rPr lang="en-US" sz="2400" dirty="0"/>
              <a:t>with the source code, suggest improvements:</a:t>
            </a:r>
          </a:p>
          <a:p>
            <a:pPr marL="403225" lvl="1" indent="0">
              <a:buNone/>
            </a:pPr>
            <a:r>
              <a:rPr lang="en-US" sz="2400" dirty="0" smtClean="0"/>
              <a:t>https://</a:t>
            </a:r>
            <a:r>
              <a:rPr lang="en-US" sz="2400" dirty="0"/>
              <a:t>github.com/Hemken/stdParm</a:t>
            </a:r>
          </a:p>
        </p:txBody>
      </p:sp>
    </p:spTree>
    <p:extLst>
      <p:ext uri="{BB962C8B-B14F-4D97-AF65-F5344CB8AC3E}">
        <p14:creationId xmlns:p14="http://schemas.microsoft.com/office/powerpoint/2010/main" val="175850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Recentered</a:t>
            </a:r>
            <a:r>
              <a:rPr lang="en-US" dirty="0"/>
              <a:t> polynomial regression</a:t>
            </a:r>
            <a:br>
              <a:rPr lang="en-US" dirty="0"/>
            </a:br>
            <a:r>
              <a:rPr lang="en-US" dirty="0"/>
              <a:t>(change of basis)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estimates table Original Centered,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Variable |  Original     Centered   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----------------+--------------------------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displacement |  13.292618    8.2613721  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  2.1114091    .49321693  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c.displacement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#|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c.displacement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-.01275042   -.01275042  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  .00461032    .00461032  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_cons |  999.27223    3125.5442  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  211.52293    54.591876  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</a:t>
            </a:r>
          </a:p>
          <a:p>
            <a:pPr marL="8255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legend: b/se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4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Math – Linear Algebra of </a:t>
            </a:r>
            <a:r>
              <a:rPr lang="en-US" dirty="0" err="1" smtClean="0"/>
              <a:t>Recentering</a:t>
            </a:r>
            <a:r>
              <a:rPr lang="en-US" dirty="0" smtClean="0"/>
              <a:t> and Rescaling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752600"/>
            <a:ext cx="749935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Building Blocks – Simple regression models</a:t>
            </a:r>
          </a:p>
          <a:p>
            <a:pPr lvl="1"/>
            <a:r>
              <a:rPr lang="en-US" dirty="0" err="1" smtClean="0"/>
              <a:t>Recentering</a:t>
            </a:r>
            <a:endParaRPr lang="en-US" dirty="0"/>
          </a:p>
          <a:p>
            <a:pPr lvl="1"/>
            <a:r>
              <a:rPr lang="en-US" dirty="0" smtClean="0"/>
              <a:t>Rescaling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Adding Interactions – Factorial regression models</a:t>
            </a:r>
          </a:p>
          <a:p>
            <a:pPr lvl="1"/>
            <a:r>
              <a:rPr lang="en-US" dirty="0" smtClean="0"/>
              <a:t>Full factorial</a:t>
            </a:r>
          </a:p>
          <a:p>
            <a:pPr lvl="1"/>
            <a:r>
              <a:rPr lang="en-US" dirty="0" smtClean="0"/>
              <a:t>Partial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Adding Categorical terms</a:t>
            </a:r>
          </a:p>
          <a:p>
            <a:pPr lvl="1"/>
            <a:r>
              <a:rPr lang="en-US" dirty="0" smtClean="0"/>
              <a:t>Untransformed</a:t>
            </a:r>
          </a:p>
          <a:p>
            <a:pPr lvl="1"/>
            <a:r>
              <a:rPr lang="en-US" dirty="0" err="1" smtClean="0"/>
              <a:t>Recentering</a:t>
            </a:r>
            <a:r>
              <a:rPr lang="en-US" dirty="0" smtClean="0"/>
              <a:t> via contrasts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Group like terms – Polynomial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regression </a:t>
            </a:r>
            <a:r>
              <a:rPr lang="en-US" dirty="0" err="1" smtClean="0"/>
              <a:t>recentering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Given a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And </a:t>
                </a:r>
                <a:r>
                  <a:rPr lang="en-US" sz="2000" dirty="0"/>
                  <a:t>a </a:t>
                </a:r>
                <a:r>
                  <a:rPr lang="en-US" sz="2000" dirty="0" err="1"/>
                  <a:t>recentering</a:t>
                </a:r>
                <a:r>
                  <a:rPr lang="en-US" sz="2000" dirty="0"/>
                  <a:t> constant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r>
                  <a:rPr lang="en-US" sz="2000" dirty="0"/>
                  <a:t>Then the </a:t>
                </a:r>
                <a:r>
                  <a:rPr lang="en-US" sz="2000" dirty="0" err="1"/>
                  <a:t>recentered</a:t>
                </a:r>
                <a:r>
                  <a:rPr lang="en-US" sz="2000" dirty="0"/>
                  <a:t>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 smtClean="0"/>
              </a:p>
              <a:p>
                <a:pPr lvl="1"/>
                <a:endParaRPr lang="en-US" sz="2000" dirty="0" smtClean="0"/>
              </a:p>
              <a:p>
                <a:r>
                  <a:rPr lang="en-US" sz="2000" dirty="0"/>
                  <a:t>Has parameters given by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 smtClean="0"/>
                  <a:t> , or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4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matrices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the parameter transformation be given by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Given the precision matrix for the original model,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 smtClean="0"/>
                  <a:t>, then the precision matrix of the </a:t>
                </a:r>
                <a:r>
                  <a:rPr lang="en-US" sz="2400" dirty="0" err="1" smtClean="0"/>
                  <a:t>recentered</a:t>
                </a:r>
                <a:r>
                  <a:rPr lang="en-US" sz="2400" dirty="0" smtClean="0"/>
                  <a:t> model 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𝐶𝑉𝐶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42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Recentering</a:t>
            </a:r>
            <a:r>
              <a:rPr lang="en-US" dirty="0" smtClean="0"/>
              <a:t> 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Given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sz="2000" b="1" dirty="0" smtClean="0"/>
              </a:p>
              <a:p>
                <a:r>
                  <a:rPr lang="en-US" sz="2000" dirty="0" smtClean="0"/>
                  <a:t>Then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b="0" dirty="0" smtClean="0"/>
              </a:p>
              <a:p>
                <a:pPr lvl="1"/>
                <a:endParaRPr lang="en-US" sz="2000" dirty="0" smtClean="0"/>
              </a:p>
              <a:p>
                <a:r>
                  <a:rPr lang="en-US" sz="2000" dirty="0" smtClean="0"/>
                  <a:t>Is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/>
              </a:p>
              <a:p>
                <a:pPr lvl="1"/>
                <a:endParaRPr lang="en-US" sz="2000" dirty="0" smtClean="0"/>
              </a:p>
              <a:p>
                <a:pPr lvl="1"/>
                <a:endParaRPr lang="en-US" sz="2000" dirty="0" smtClean="0"/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1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SCC-powerpoint-template">
  <a:themeElements>
    <a:clrScheme name="SSCC">
      <a:dk1>
        <a:srgbClr val="1F4061"/>
      </a:dk1>
      <a:lt1>
        <a:sysClr val="window" lastClr="FFFFFF"/>
      </a:lt1>
      <a:dk2>
        <a:srgbClr val="D082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SSCC-powerpoint-template</Template>
  <TotalTime>1397</TotalTime>
  <Words>2805</Words>
  <Application>Microsoft Office PowerPoint</Application>
  <PresentationFormat>On-screen Show (4:3)</PresentationFormat>
  <Paragraphs>602</Paragraphs>
  <Slides>42</Slides>
  <Notes>42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Gill Sans MT</vt:lpstr>
      <vt:lpstr>Verdana</vt:lpstr>
      <vt:lpstr>Wingdings 2</vt:lpstr>
      <vt:lpstr>SSCC-powerpoint-template</vt:lpstr>
      <vt:lpstr>Research Computing</vt:lpstr>
      <vt:lpstr>Post-estimation Parameter Recentering and Rescaling</vt:lpstr>
      <vt:lpstr>Recentering as change of basis</vt:lpstr>
      <vt:lpstr>Recentered polynomial regression (change of basis)</vt:lpstr>
      <vt:lpstr>Recentered polynomial regression (change of basis)</vt:lpstr>
      <vt:lpstr>Math – Linear Algebra of Recentering and Rescaling</vt:lpstr>
      <vt:lpstr>Simple regression recentering</vt:lpstr>
      <vt:lpstr>Precision matrices</vt:lpstr>
      <vt:lpstr>Recentering y</vt:lpstr>
      <vt:lpstr>Simple regression rescaling</vt:lpstr>
      <vt:lpstr>Rescaling y</vt:lpstr>
      <vt:lpstr>Standardizing x</vt:lpstr>
      <vt:lpstr>Factorial model recentering</vt:lpstr>
      <vt:lpstr>Kronecker (“direct”) products</vt:lpstr>
      <vt:lpstr>Factorial model rescaling</vt:lpstr>
      <vt:lpstr>Three-way recentering</vt:lpstr>
      <vt:lpstr>Partial Factorial</vt:lpstr>
      <vt:lpstr>Additive models again</vt:lpstr>
      <vt:lpstr>Factor variables</vt:lpstr>
      <vt:lpstr>Block diagonal, or direct sum</vt:lpstr>
      <vt:lpstr>Factor Grand Mean Centering</vt:lpstr>
      <vt:lpstr>Grand Mean transformation</vt:lpstr>
      <vt:lpstr>Polynomial terms</vt:lpstr>
      <vt:lpstr>Polynomial Terms</vt:lpstr>
      <vt:lpstr>Polynomial Terms</vt:lpstr>
      <vt:lpstr>Math Summary</vt:lpstr>
      <vt:lpstr>Programming –  Stata</vt:lpstr>
      <vt:lpstr>Kronecker product terms</vt:lpstr>
      <vt:lpstr>Kronecker product terms</vt:lpstr>
      <vt:lpstr>Combine term parts</vt:lpstr>
      <vt:lpstr>Kronecker product terms</vt:lpstr>
      <vt:lpstr>Parse covariates from factors</vt:lpstr>
      <vt:lpstr>Parse factors from covariates</vt:lpstr>
      <vt:lpstr>Parse interactions</vt:lpstr>
      <vt:lpstr>Parse polynomials</vt:lpstr>
      <vt:lpstr>Matrix extraction/substitution</vt:lpstr>
      <vt:lpstr>stdParm syntax</vt:lpstr>
      <vt:lpstr>stdParm use</vt:lpstr>
      <vt:lpstr>stdParm additional statistics</vt:lpstr>
      <vt:lpstr>stdParm after logit</vt:lpstr>
      <vt:lpstr>stdParm, eform</vt:lpstr>
      <vt:lpstr>Download/ install</vt:lpstr>
    </vt:vector>
  </TitlesOfParts>
  <Company>Univ of Wisc-Madison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stdParm</dc:title>
  <dc:creator>Doug Hemken</dc:creator>
  <cp:keywords>statistics;centering;standardize;interaction;regression;generalized linear model</cp:keywords>
  <cp:lastModifiedBy>Douglas Hemken</cp:lastModifiedBy>
  <cp:revision>79</cp:revision>
  <cp:lastPrinted>2015-07-28T20:14:49Z</cp:lastPrinted>
  <dcterms:created xsi:type="dcterms:W3CDTF">2010-11-15T19:31:28Z</dcterms:created>
  <dcterms:modified xsi:type="dcterms:W3CDTF">2015-07-28T20:16:52Z</dcterms:modified>
</cp:coreProperties>
</file>