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lata Prajapati" initials="HP" lastIdx="1" clrIdx="0">
    <p:extLst>
      <p:ext uri="{19B8F6BF-5375-455C-9EA6-DF929625EA0E}">
        <p15:presenceInfo xmlns:p15="http://schemas.microsoft.com/office/powerpoint/2012/main" userId="2f5170fcafcdc8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20"/>
  </p:normalViewPr>
  <p:slideViewPr>
    <p:cSldViewPr snapToGrid="0" snapToObjects="1">
      <p:cViewPr varScale="1">
        <p:scale>
          <a:sx n="115" d="100"/>
          <a:sy n="115" d="100"/>
        </p:scale>
        <p:origin x="23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5/7/20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3F41-5338-3945-B479-EA84F24CB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8000" dirty="0"/>
              <a:t>Applying Machine and Deep Learning to Cybersecurity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6DFE7-C4FF-D94B-AE04-AAACC0B20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Hemlata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312E-D3B0-2D4A-BC60-7D66A6E8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0" y="0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82A-B8E2-6C4E-B4CF-1E8CD70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DDB6-40F2-0C4C-A436-D95C283A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A01DB-86AB-924C-A338-E73E6BB4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4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48F3-6BE2-2743-AAED-5975135F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DF5D-DC45-DC45-9249-2450E537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22D11-AD8A-3D4D-9111-C160F341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A0C4-2214-4047-BD2A-05BCBD2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BC2-6698-E844-BAE3-5BC3D24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03269-C1B0-7146-8B8B-C9BEF95C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0A51A-9604-C445-9D60-B3A9627A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DE152D2-0BD6-0B48-B835-4FBE823F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 to Artificial Intelligence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45672D-E7E1-E947-9D9D-4A861A9259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794510"/>
            <a:ext cx="5200650" cy="446913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8E1774-33A2-4E48-883B-D63161877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46" y="1794511"/>
            <a:ext cx="5218102" cy="4377690"/>
          </a:xfrm>
        </p:spPr>
      </p:pic>
    </p:spTree>
    <p:extLst>
      <p:ext uri="{BB962C8B-B14F-4D97-AF65-F5344CB8AC3E}">
        <p14:creationId xmlns:p14="http://schemas.microsoft.com/office/powerpoint/2010/main" val="79595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0F49-22E6-AD40-88C5-77E61984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5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CYBERSECURITY</a:t>
            </a:r>
            <a:br>
              <a:rPr lang="en-US" dirty="0"/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68B22-6A19-064C-9FDE-1333352C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3C2D2-13E5-5B47-BAA8-96236B6FF30B}"/>
              </a:ext>
            </a:extLst>
          </p:cNvPr>
          <p:cNvSpPr txBox="1"/>
          <p:nvPr/>
        </p:nvSpPr>
        <p:spPr>
          <a:xfrm>
            <a:off x="2468880" y="1257300"/>
            <a:ext cx="750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ability to protect or defend the use of cyberspace from cyber attacks.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ABEDB4-6901-C34F-A61A-971C6322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10" y="1658939"/>
            <a:ext cx="5575609" cy="433800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B513D-2D24-DA4E-AC3E-1FA217C6FA14}"/>
              </a:ext>
            </a:extLst>
          </p:cNvPr>
          <p:cNvSpPr txBox="1"/>
          <p:nvPr/>
        </p:nvSpPr>
        <p:spPr>
          <a:xfrm>
            <a:off x="4788779" y="5903893"/>
            <a:ext cx="2620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2"/>
                </a:solidFill>
              </a:rPr>
              <a:t>(concerned with the systems that store, process, transfer and make available electronic data)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40BE7-0C5B-6249-B440-C70087D50ACC}"/>
              </a:ext>
            </a:extLst>
          </p:cNvPr>
          <p:cNvSpPr txBox="1"/>
          <p:nvPr/>
        </p:nvSpPr>
        <p:spPr>
          <a:xfrm>
            <a:off x="8874419" y="2920002"/>
            <a:ext cx="2207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2"/>
                </a:solidFill>
              </a:rPr>
              <a:t>(set of technologies and processes designed to protect computers, networks, programs and data from attacks and unauthorized access, alteration, or destruction)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663C-C730-104B-B508-E7AB0996D144}"/>
              </a:ext>
            </a:extLst>
          </p:cNvPr>
          <p:cNvSpPr txBox="1"/>
          <p:nvPr/>
        </p:nvSpPr>
        <p:spPr>
          <a:xfrm>
            <a:off x="607742" y="2929164"/>
            <a:ext cx="24309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2"/>
                </a:solidFill>
              </a:rPr>
              <a:t>protect </a:t>
            </a:r>
            <a:r>
              <a:rPr lang="en-IN" sz="1400" b="1" dirty="0">
                <a:solidFill>
                  <a:schemeClr val="tx2"/>
                </a:solidFill>
              </a:rPr>
              <a:t>information</a:t>
            </a:r>
            <a:r>
              <a:rPr lang="en-IN" sz="1400" dirty="0">
                <a:solidFill>
                  <a:schemeClr val="tx2"/>
                </a:solidFill>
              </a:rPr>
              <a:t> from unauthorized access, use, disruption, modification or destruction, regardless of whether the </a:t>
            </a:r>
            <a:r>
              <a:rPr lang="en-IN" sz="1400" b="1" dirty="0">
                <a:solidFill>
                  <a:schemeClr val="tx2"/>
                </a:solidFill>
              </a:rPr>
              <a:t>information</a:t>
            </a:r>
            <a:r>
              <a:rPr lang="en-IN" sz="1400" dirty="0">
                <a:solidFill>
                  <a:schemeClr val="tx2"/>
                </a:solidFill>
              </a:rPr>
              <a:t> is stored electronically or physically.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5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CE36-6A64-4044-A0F6-6333FE94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593C-52F3-9B4E-9F77-B9877515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1850" lvl="0" indent="-742950">
              <a:spcBef>
                <a:spcPts val="600"/>
              </a:spcBef>
              <a:buSzPct val="100000"/>
              <a:buAutoNum type="arabicPeriod"/>
            </a:pPr>
            <a:r>
              <a:rPr lang="en" sz="3600" dirty="0"/>
              <a:t>Network Intrusion Detection</a:t>
            </a:r>
          </a:p>
          <a:p>
            <a:pPr marL="831850" lvl="0" indent="-742950">
              <a:spcBef>
                <a:spcPts val="600"/>
              </a:spcBef>
              <a:buSzPct val="100000"/>
              <a:buAutoNum type="arabicPeriod"/>
            </a:pPr>
            <a:r>
              <a:rPr lang="en" sz="3600" dirty="0"/>
              <a:t>Malicious URL Detection</a:t>
            </a:r>
          </a:p>
          <a:p>
            <a:pPr marL="831850" lvl="0" indent="-742950">
              <a:spcBef>
                <a:spcPts val="600"/>
              </a:spcBef>
              <a:buSzPct val="100000"/>
              <a:buAutoNum type="arabicPeriod"/>
            </a:pPr>
            <a:r>
              <a:rPr lang="en" sz="3600" dirty="0"/>
              <a:t>Spam Email Detection</a:t>
            </a:r>
          </a:p>
          <a:p>
            <a:pPr marL="831850" lvl="0" indent="-742950">
              <a:spcBef>
                <a:spcPts val="600"/>
              </a:spcBef>
              <a:buSzPct val="100000"/>
              <a:buAutoNum type="arabicPeriod"/>
            </a:pPr>
            <a:r>
              <a:rPr lang="en" sz="3600" dirty="0"/>
              <a:t>Image Spam Detection</a:t>
            </a:r>
          </a:p>
          <a:p>
            <a:pPr marL="831850" lvl="0" indent="-742950">
              <a:spcBef>
                <a:spcPts val="600"/>
              </a:spcBef>
              <a:buSzPct val="100000"/>
              <a:buAutoNum type="arabicPeriod"/>
            </a:pPr>
            <a:r>
              <a:rPr lang="en" sz="3600" dirty="0"/>
              <a:t>M</a:t>
            </a:r>
            <a:r>
              <a:rPr lang="en-US" sz="3600" dirty="0"/>
              <a:t>al</a:t>
            </a:r>
            <a:r>
              <a:rPr lang="en-IN" sz="3600" dirty="0"/>
              <a:t>ware</a:t>
            </a:r>
            <a:r>
              <a:rPr lang="en" sz="3600" dirty="0"/>
              <a:t> Analysis</a:t>
            </a:r>
          </a:p>
          <a:p>
            <a:pPr marL="831850" indent="-742950">
              <a:spcBef>
                <a:spcPts val="600"/>
              </a:spcBef>
              <a:buSzPct val="100000"/>
              <a:buFont typeface="Wingdings" pitchFamily="2" charset="2"/>
              <a:buAutoNum type="arabicPeriod"/>
            </a:pPr>
            <a:r>
              <a:rPr lang="en" sz="3600" dirty="0"/>
              <a:t>Domain Generation Algorithms</a:t>
            </a:r>
          </a:p>
          <a:p>
            <a:pPr marL="88900" lvl="0" indent="0">
              <a:spcBef>
                <a:spcPts val="600"/>
              </a:spcBef>
              <a:buSzPct val="100000"/>
              <a:buNone/>
            </a:pPr>
            <a:endParaRPr lang="en" sz="3600" dirty="0"/>
          </a:p>
          <a:p>
            <a:endParaRPr lang="en-US" dirty="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90A805A8-DD7A-A049-AFF6-633B82E81244}"/>
              </a:ext>
            </a:extLst>
          </p:cNvPr>
          <p:cNvSpPr/>
          <p:nvPr/>
        </p:nvSpPr>
        <p:spPr>
          <a:xfrm>
            <a:off x="7783898" y="2228850"/>
            <a:ext cx="828675" cy="8001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472AB-41D1-A841-BE69-B18B49373A92}"/>
              </a:ext>
            </a:extLst>
          </p:cNvPr>
          <p:cNvSpPr/>
          <p:nvPr/>
        </p:nvSpPr>
        <p:spPr>
          <a:xfrm>
            <a:off x="8797165" y="1624310"/>
            <a:ext cx="27703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Area of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45497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7B6F-C4C5-1544-9D89-4B484517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132295"/>
          </a:xfrm>
        </p:spPr>
        <p:txBody>
          <a:bodyPr>
            <a:normAutofit/>
          </a:bodyPr>
          <a:lstStyle/>
          <a:p>
            <a:r>
              <a:rPr lang="en-US" sz="4800" dirty="0"/>
              <a:t>NETWORK INTRUSION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1BB27-8FCF-BF40-A9F7-21108FD3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19F1C-84EB-B749-A821-BF61B088B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0" y="1774091"/>
            <a:ext cx="6892123" cy="31882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8EC58-345B-8E45-BA32-BEB997C9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7349" y="1386236"/>
            <a:ext cx="3412998" cy="4286250"/>
          </a:xfrm>
        </p:spPr>
        <p:txBody>
          <a:bodyPr>
            <a:normAutofit/>
          </a:bodyPr>
          <a:lstStyle/>
          <a:p>
            <a:r>
              <a:rPr lang="en-US" sz="2800" dirty="0"/>
              <a:t>Points to cover:</a:t>
            </a:r>
          </a:p>
          <a:p>
            <a:r>
              <a:rPr lang="en-US" dirty="0"/>
              <a:t>What is Intrusion Detection System and how it works?</a:t>
            </a:r>
          </a:p>
          <a:p>
            <a:r>
              <a:rPr lang="en-US" dirty="0"/>
              <a:t>What is Network Intrusion Detection System?</a:t>
            </a:r>
          </a:p>
          <a:p>
            <a:r>
              <a:rPr lang="en-US" dirty="0"/>
              <a:t>What is Host Intrusion Detection System</a:t>
            </a:r>
          </a:p>
          <a:p>
            <a:r>
              <a:rPr lang="en-US" dirty="0"/>
              <a:t>IDS vs FIREWALL</a:t>
            </a:r>
          </a:p>
          <a:p>
            <a:r>
              <a:rPr lang="en-US" dirty="0"/>
              <a:t>Why ML/DL in IDS?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D320-AA66-4F47-A94F-311C8BFCAA33}"/>
              </a:ext>
            </a:extLst>
          </p:cNvPr>
          <p:cNvSpPr txBox="1"/>
          <p:nvPr/>
        </p:nvSpPr>
        <p:spPr>
          <a:xfrm>
            <a:off x="1069848" y="5291042"/>
            <a:ext cx="10381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Most techniques used in today's IDS are not able to deal with the dynamic and complex nature of cyber attacks on computer networks. </a:t>
            </a:r>
          </a:p>
          <a:p>
            <a:r>
              <a:rPr lang="en-IN" sz="1600" dirty="0"/>
              <a:t>Hence, efficient adaptive methods like various techniques of machine learning can result in higher detection rates, lower false alarm rates and reasonable computation and communication costs.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696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D203-BE17-B64D-B219-043012DE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484632"/>
            <a:ext cx="9210238" cy="1609344"/>
          </a:xfrm>
        </p:spPr>
        <p:txBody>
          <a:bodyPr/>
          <a:lstStyle/>
          <a:p>
            <a:r>
              <a:rPr lang="en-US" dirty="0"/>
              <a:t>MALICIOUS URL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45ECB-BDE2-DC40-B0A2-63DEEDA38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8800" y="2462747"/>
            <a:ext cx="8028877" cy="2926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8ADD1-924F-854E-AD15-A25AB50E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48" y="8382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0CA3-5FDE-244A-8964-8EDC9CF8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How to Apply AI to IDS and URL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D9831-9BA5-E646-ACC0-A8F866AD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8010"/>
            <a:ext cx="10058400" cy="425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Artificial Intelligence methods primarily includes the following four steps: </a:t>
            </a:r>
          </a:p>
          <a:p>
            <a:r>
              <a:rPr lang="en-IN" dirty="0"/>
              <a:t>Useful Dataset Creation/Collection</a:t>
            </a:r>
          </a:p>
          <a:p>
            <a:r>
              <a:rPr lang="en-IN" dirty="0"/>
              <a:t>Feature Engineering/ Extraction </a:t>
            </a:r>
          </a:p>
          <a:p>
            <a:r>
              <a:rPr lang="en-IN" dirty="0"/>
              <a:t>Appropriate algorithm Selection:  KNN, SVM, Decision Tree, Bayes, DBM, CNN, and LSTM. </a:t>
            </a:r>
          </a:p>
          <a:p>
            <a:r>
              <a:rPr lang="en-IN" dirty="0"/>
              <a:t>Train and evaluate model performance. (For different algorithms, evaluate and select the best performing model.) </a:t>
            </a:r>
          </a:p>
          <a:p>
            <a:r>
              <a:rPr lang="en-IN" dirty="0"/>
              <a:t>Use the trained model to classify or predict the unknown data.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847-D7C4-7640-AA0E-C67D4E99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CA1B15-B381-C644-B10C-8A2DF5B67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52500"/>
            <a:ext cx="9464357" cy="55283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E8822B-861A-6348-86BE-52676EC8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48" y="0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7A6C-5C24-7244-AC8E-3ABF27BC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42A0-003A-F241-BD11-99B70461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94764-512C-8942-AEAC-C0006419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48" y="0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583</TotalTime>
  <Words>302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Applying Machine and Deep Learning to Cybersecurity </vt:lpstr>
      <vt:lpstr>Introduction to Artificial Intelligence</vt:lpstr>
      <vt:lpstr>CYBERSECURITY </vt:lpstr>
      <vt:lpstr>CYBER SECURITY ASPECTS</vt:lpstr>
      <vt:lpstr>NETWORK INTRUSION DETECTION</vt:lpstr>
      <vt:lpstr>MALICIOUS URL DETECTION</vt:lpstr>
      <vt:lpstr>How to Apply AI to IDS and URL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ML/DL IN CYBERSECURITY</dc:title>
  <dc:creator>Hemlata Prajapati</dc:creator>
  <cp:lastModifiedBy>Hemlata Prajapati</cp:lastModifiedBy>
  <cp:revision>27</cp:revision>
  <dcterms:created xsi:type="dcterms:W3CDTF">2020-05-06T05:32:15Z</dcterms:created>
  <dcterms:modified xsi:type="dcterms:W3CDTF">2020-05-07T06:09:55Z</dcterms:modified>
</cp:coreProperties>
</file>