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83" r:id="rId4"/>
    <p:sldId id="286" r:id="rId5"/>
    <p:sldId id="284" r:id="rId6"/>
    <p:sldId id="287" r:id="rId7"/>
    <p:sldId id="288" r:id="rId8"/>
    <p:sldId id="289" r:id="rId9"/>
    <p:sldId id="290" r:id="rId10"/>
    <p:sldId id="260" r:id="rId11"/>
    <p:sldId id="270" r:id="rId12"/>
    <p:sldId id="271" r:id="rId13"/>
    <p:sldId id="272" r:id="rId14"/>
    <p:sldId id="274" r:id="rId15"/>
    <p:sldId id="261" r:id="rId16"/>
    <p:sldId id="264" r:id="rId17"/>
    <p:sldId id="291" r:id="rId18"/>
    <p:sldId id="292" r:id="rId19"/>
    <p:sldId id="293" r:id="rId20"/>
    <p:sldId id="294" r:id="rId21"/>
    <p:sldId id="273" r:id="rId22"/>
    <p:sldId id="285" r:id="rId23"/>
    <p:sldId id="267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46F6F3F7-8065-41D2-B013-039907276EEC}">
          <p14:sldIdLst>
            <p14:sldId id="256"/>
            <p14:sldId id="277"/>
          </p14:sldIdLst>
        </p14:section>
        <p14:section name="Predicting Soccer Games" id="{B1430087-9EC6-4535-B17C-9E2511C0332D}">
          <p14:sldIdLst>
            <p14:sldId id="283"/>
            <p14:sldId id="286"/>
            <p14:sldId id="284"/>
            <p14:sldId id="287"/>
            <p14:sldId id="288"/>
            <p14:sldId id="289"/>
            <p14:sldId id="290"/>
            <p14:sldId id="260"/>
            <p14:sldId id="270"/>
            <p14:sldId id="271"/>
            <p14:sldId id="272"/>
            <p14:sldId id="274"/>
            <p14:sldId id="261"/>
            <p14:sldId id="264"/>
            <p14:sldId id="291"/>
            <p14:sldId id="292"/>
            <p14:sldId id="293"/>
            <p14:sldId id="294"/>
            <p14:sldId id="273"/>
            <p14:sldId id="28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C631908C-1A98-4B70-95DA-3D04A3C60BBB}" v="171" dt="2020-01-21T12:32:07.929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FE7B93E8-EE30-4C20-B6B5-A7FAB8A0E614}" v="635" dt="2020-01-19T13:03:37.165"/>
    <p1510:client id="{88307E76-9AA9-468C-AF85-650B13E9EA55}" v="12" dt="2020-01-19T09:35:01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10.03.2020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28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37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75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Sergej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41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709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479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047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43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954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00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45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33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549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012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76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0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847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4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216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10.03.2020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10.03.2020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10.03.2020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10.03.2020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10.03.2020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10.03.2020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10.03.2020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10.03.2020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Lisa Boos, Khaled Jallouli, Sergej Dechant, Martin Schmid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.xls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1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2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Excel_Worksheet3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Excel_Worksheet4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Excel_Worksheet5.xls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Excel_Worksheet6.xls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C203DE-84FA-4AA3-AD1D-726A2106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Select Modeling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Techniques</a:t>
            </a:r>
            <a:endParaRPr lang="de-DE" b="1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Supervised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Machine</a:t>
            </a:r>
            <a:r>
              <a:rPr lang="de-DE" dirty="0">
                <a:ea typeface="+mn-lt"/>
                <a:cs typeface="+mn-lt"/>
              </a:rPr>
              <a:t> Learning </a:t>
            </a:r>
            <a:r>
              <a:rPr lang="de-DE" dirty="0" err="1">
                <a:ea typeface="+mn-lt"/>
                <a:cs typeface="+mn-lt"/>
              </a:rPr>
              <a:t>Algorithms</a:t>
            </a:r>
            <a:r>
              <a:rPr lang="de-DE" dirty="0">
                <a:ea typeface="+mn-lt"/>
                <a:cs typeface="+mn-lt"/>
              </a:rPr>
              <a:t>: Multi-</a:t>
            </a:r>
            <a:r>
              <a:rPr lang="de-DE" dirty="0" err="1">
                <a:ea typeface="+mn-lt"/>
                <a:cs typeface="+mn-lt"/>
              </a:rPr>
              <a:t>class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classification</a:t>
            </a:r>
            <a:endParaRPr lang="de-DE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Decision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Tree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Neural</a:t>
            </a:r>
            <a:r>
              <a:rPr lang="de-DE" dirty="0">
                <a:ea typeface="+mn-lt"/>
                <a:cs typeface="+mn-lt"/>
              </a:rPr>
              <a:t> Networks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Generate Test Design</a:t>
            </a: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Data Splitting:</a:t>
            </a:r>
            <a:endParaRPr lang="de-DE" u="sng" dirty="0">
              <a:ea typeface="+mn-lt"/>
              <a:cs typeface="+mn-lt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de-DE" sz="1800" dirty="0">
                <a:ea typeface="+mn-lt"/>
                <a:cs typeface="+mn-lt"/>
              </a:rPr>
              <a:t>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(70%) and </a:t>
            </a:r>
            <a:r>
              <a:rPr lang="de-DE" sz="1800" dirty="0" err="1">
                <a:ea typeface="+mn-lt"/>
                <a:cs typeface="+mn-lt"/>
              </a:rPr>
              <a:t>test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(30%) not </a:t>
            </a:r>
            <a:r>
              <a:rPr lang="de-DE" sz="1800" dirty="0" err="1">
                <a:ea typeface="+mn-lt"/>
                <a:cs typeface="+mn-lt"/>
              </a:rPr>
              <a:t>shuffled</a:t>
            </a:r>
            <a:endParaRPr lang="de-DE" sz="1800" u="sng" dirty="0" err="1">
              <a:ea typeface="+mn-lt"/>
              <a:cs typeface="+mn-lt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de-DE" sz="1800" dirty="0">
                <a:ea typeface="+mn-lt"/>
                <a:cs typeface="+mn-lt"/>
              </a:rPr>
              <a:t>Test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(5%), 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(80%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95%) and Validation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(20%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95%) </a:t>
            </a:r>
            <a:endParaRPr lang="de-DE" sz="1800" u="sng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Strategy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err="1">
                <a:ea typeface="+mn-lt"/>
                <a:cs typeface="+mn-lt"/>
              </a:rPr>
              <a:t>Automated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 (0.001 </a:t>
            </a:r>
            <a:r>
              <a:rPr lang="de-DE" err="1">
                <a:ea typeface="+mn-lt"/>
                <a:cs typeface="+mn-lt"/>
              </a:rPr>
              <a:t>loss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improve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or</a:t>
            </a:r>
            <a:r>
              <a:rPr lang="de-DE" dirty="0">
                <a:ea typeface="+mn-lt"/>
                <a:cs typeface="+mn-lt"/>
              </a:rPr>
              <a:t> 1000 </a:t>
            </a:r>
            <a:r>
              <a:rPr lang="de-DE" err="1">
                <a:ea typeface="+mn-lt"/>
                <a:cs typeface="+mn-lt"/>
              </a:rPr>
              <a:t>epochs</a:t>
            </a:r>
            <a:r>
              <a:rPr lang="de-DE" dirty="0">
                <a:ea typeface="+mn-lt"/>
                <a:cs typeface="+mn-lt"/>
              </a:rPr>
              <a:t>)</a:t>
            </a: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Test </a:t>
            </a:r>
            <a:r>
              <a:rPr lang="de-DE" err="1">
                <a:ea typeface="+mn-lt"/>
                <a:cs typeface="+mn-lt"/>
              </a:rPr>
              <a:t>Criteria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err="1">
                <a:ea typeface="+mn-lt"/>
                <a:cs typeface="+mn-lt"/>
              </a:rPr>
              <a:t>Accuracy</a:t>
            </a:r>
            <a:r>
              <a:rPr lang="de-DE" dirty="0">
                <a:ea typeface="+mn-lt"/>
                <a:cs typeface="+mn-lt"/>
              </a:rPr>
              <a:t> 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dirty="0">
              <a:solidFill>
                <a:srgbClr val="203864"/>
              </a:solidFill>
              <a:ea typeface="+mn-lt"/>
              <a:cs typeface="+mn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9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63DE-30A3-4908-9E6F-440739B2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b="1" dirty="0">
                <a:ea typeface="+mj-lt"/>
                <a:cs typeface="+mj-lt"/>
              </a:rPr>
            </a:br>
            <a:r>
              <a:rPr lang="de-DE" b="1" dirty="0">
                <a:ea typeface="+mj-lt"/>
                <a:cs typeface="+mj-lt"/>
              </a:rPr>
              <a:t>3. Modeling</a:t>
            </a:r>
            <a:endParaRPr lang="en-US" b="1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1F55-8E3C-4A72-AFA7-D42A10B2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3.  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Build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Models</a:t>
            </a:r>
            <a:endParaRPr lang="en-US" b="1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r>
              <a:rPr lang="de-DE" sz="2600" u="sng" dirty="0">
                <a:cs typeface="Calibri"/>
              </a:rPr>
              <a:t> </a:t>
            </a:r>
            <a:r>
              <a:rPr lang="de-DE" sz="2600" u="sng" dirty="0" err="1">
                <a:cs typeface="Calibri"/>
              </a:rPr>
              <a:t>Decision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cs typeface="Calibri"/>
              </a:rPr>
              <a:t>Tree</a:t>
            </a:r>
            <a:endParaRPr lang="de-DE" sz="2600" u="sng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Dataset: </a:t>
            </a:r>
            <a:r>
              <a:rPr lang="de-DE" sz="2400" dirty="0">
                <a:ea typeface="+mn-lt"/>
                <a:cs typeface="+mn-lt"/>
              </a:rPr>
              <a:t>First </a:t>
            </a:r>
            <a:r>
              <a:rPr lang="de-DE" sz="2400" dirty="0" err="1">
                <a:ea typeface="+mn-lt"/>
                <a:cs typeface="+mn-lt"/>
              </a:rPr>
              <a:t>sliding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window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option</a:t>
            </a:r>
            <a:r>
              <a:rPr lang="de-DE" sz="2400" dirty="0">
                <a:ea typeface="+mn-lt"/>
                <a:cs typeface="+mn-lt"/>
              </a:rPr>
              <a:t> (13 </a:t>
            </a:r>
            <a:r>
              <a:rPr lang="de-DE" sz="2400" dirty="0" err="1">
                <a:ea typeface="+mn-lt"/>
                <a:cs typeface="+mn-lt"/>
              </a:rPr>
              <a:t>features</a:t>
            </a:r>
            <a:r>
              <a:rPr lang="de-DE" sz="2400" dirty="0">
                <a:ea typeface="+mn-lt"/>
                <a:cs typeface="+mn-lt"/>
              </a:rPr>
              <a:t>)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cs typeface="Calibri"/>
              </a:rPr>
              <a:t>Depth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tree</a:t>
            </a:r>
            <a:r>
              <a:rPr lang="de-DE" sz="2400" dirty="0">
                <a:cs typeface="Calibri"/>
              </a:rPr>
              <a:t>: 4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err="1">
                <a:cs typeface="Calibri"/>
              </a:rPr>
              <a:t>Accuracy</a:t>
            </a:r>
            <a:r>
              <a:rPr lang="de-DE" sz="2400" dirty="0">
                <a:cs typeface="Calibri"/>
              </a:rPr>
              <a:t>: 52.95%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marL="914400" lvl="2" indent="0">
              <a:buNone/>
            </a:pPr>
            <a:endParaRPr lang="de-DE" dirty="0">
              <a:solidFill>
                <a:srgbClr val="000000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7744-DF30-41FE-9EE5-A37323F6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24BF-1467-49D5-A6A6-918AE46E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2A49-6EB0-4007-BD6A-B88FECDB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11</a:t>
            </a:fld>
            <a:endParaRPr lang="de-DE"/>
          </a:p>
        </p:txBody>
      </p:sp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B231408-DE64-4C5C-873A-AAA3D5E7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3882887"/>
            <a:ext cx="12028714" cy="22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3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ABD6-54D4-4886-9758-F4B5C110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3. Modeling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C6C8-0AFA-4B9C-8706-130A7982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,Sans-Serif" panose="020B0604020202020204" pitchFamily="34" charset="0"/>
              <a:buChar char="q"/>
            </a:pPr>
            <a:r>
              <a:rPr lang="de-DE" sz="2600" u="sng" dirty="0">
                <a:ea typeface="+mn-lt"/>
                <a:cs typeface="+mn-lt"/>
              </a:rPr>
              <a:t> Multi-</a:t>
            </a:r>
            <a:r>
              <a:rPr lang="de-DE" sz="2600" u="sng" err="1">
                <a:ea typeface="+mn-lt"/>
                <a:cs typeface="+mn-lt"/>
              </a:rPr>
              <a:t>layer</a:t>
            </a:r>
            <a:r>
              <a:rPr lang="de-DE" sz="2600" u="sng" dirty="0">
                <a:ea typeface="+mn-lt"/>
                <a:cs typeface="+mn-lt"/>
              </a:rPr>
              <a:t> </a:t>
            </a:r>
            <a:r>
              <a:rPr lang="de-DE" sz="2600" u="sng" err="1">
                <a:ea typeface="+mn-lt"/>
                <a:cs typeface="+mn-lt"/>
              </a:rPr>
              <a:t>Perceptron</a:t>
            </a:r>
            <a:endParaRPr lang="de-DE" sz="2600" u="sng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Dataset: </a:t>
            </a:r>
            <a:r>
              <a:rPr lang="de-DE" sz="2400" dirty="0">
                <a:cs typeface="Calibri"/>
              </a:rPr>
              <a:t>First </a:t>
            </a:r>
            <a:r>
              <a:rPr lang="de-DE" sz="2400" dirty="0" err="1">
                <a:cs typeface="Calibri"/>
              </a:rPr>
              <a:t>sliding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window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option</a:t>
            </a:r>
            <a:r>
              <a:rPr lang="de-DE" sz="2400" dirty="0">
                <a:cs typeface="Calibri"/>
              </a:rPr>
              <a:t> (13 </a:t>
            </a:r>
            <a:r>
              <a:rPr lang="de-DE" sz="2400" dirty="0" err="1">
                <a:cs typeface="Calibri"/>
              </a:rPr>
              <a:t>features</a:t>
            </a:r>
            <a:r>
              <a:rPr lang="de-DE" sz="2400" dirty="0">
                <a:cs typeface="Calibri"/>
              </a:rPr>
              <a:t>)</a:t>
            </a:r>
            <a:endParaRPr lang="en-US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Hidden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r>
              <a:rPr lang="de-DE" sz="2400" dirty="0">
                <a:ea typeface="+mn-lt"/>
                <a:cs typeface="+mn-lt"/>
              </a:rPr>
              <a:t>: 2(52,32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en-US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Output </a:t>
            </a:r>
            <a:r>
              <a:rPr lang="de-DE" sz="2400" dirty="0" err="1">
                <a:ea typeface="+mn-lt"/>
                <a:cs typeface="+mn-lt"/>
              </a:rPr>
              <a:t>layer</a:t>
            </a:r>
            <a:r>
              <a:rPr lang="de-DE" sz="2400" dirty="0">
                <a:ea typeface="+mn-lt"/>
                <a:cs typeface="+mn-lt"/>
              </a:rPr>
              <a:t>: 3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endParaRPr lang="de-DE" sz="2400" dirty="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</a:t>
            </a:r>
            <a:r>
              <a:rPr lang="de-DE" sz="2400" dirty="0" err="1">
                <a:ea typeface="+mn-lt"/>
                <a:cs typeface="+mn-lt"/>
              </a:rPr>
              <a:t>Activation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functions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sigmoid</a:t>
            </a:r>
            <a:r>
              <a:rPr lang="de-DE" sz="2400" dirty="0">
                <a:ea typeface="+mn-lt"/>
                <a:cs typeface="+mn-lt"/>
              </a:rPr>
              <a:t> and </a:t>
            </a:r>
            <a:r>
              <a:rPr lang="de-DE" sz="2400" dirty="0" err="1">
                <a:ea typeface="+mn-lt"/>
                <a:cs typeface="+mn-lt"/>
              </a:rPr>
              <a:t>softmax</a:t>
            </a:r>
            <a:endParaRPr lang="de-DE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Optimizer: </a:t>
            </a:r>
            <a:r>
              <a:rPr lang="de-DE" sz="2400" dirty="0" err="1">
                <a:ea typeface="+mn-lt"/>
                <a:cs typeface="+mn-lt"/>
              </a:rPr>
              <a:t>stochastic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gradient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descent</a:t>
            </a:r>
            <a:endParaRPr lang="de-DE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</a:t>
            </a:r>
            <a:r>
              <a:rPr lang="de-DE" sz="2400" dirty="0" err="1">
                <a:ea typeface="+mn-lt"/>
                <a:cs typeface="+mn-lt"/>
              </a:rPr>
              <a:t>Accuracy</a:t>
            </a:r>
            <a:r>
              <a:rPr lang="de-DE" sz="2400" dirty="0">
                <a:ea typeface="+mn-lt"/>
                <a:cs typeface="+mn-lt"/>
              </a:rPr>
              <a:t>: 53.45%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training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r>
              <a:rPr lang="de-DE" sz="2400" dirty="0">
                <a:ea typeface="+mn-lt"/>
                <a:cs typeface="+mn-lt"/>
              </a:rPr>
              <a:t> and 52.77%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testing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endParaRPr lang="de-DE" sz="2400" dirty="0">
              <a:cs typeface="Calibri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endParaRPr lang="de-DE" dirty="0"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b="1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B566-C78B-43C1-BB87-20292B3F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4570-BC54-428E-B394-6E0C57AD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4037-644F-4C6F-B1C7-C0760730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4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8E4F-5184-4B43-A241-F5663F6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cs typeface="Calibri Light"/>
              </a:rPr>
              <a:t>3. Modeling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C43-3C76-44A7-8EB8-D6AB0D5B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,Sans-Serif" panose="020B0604020202020204" pitchFamily="34" charset="0"/>
              <a:buChar char="q"/>
            </a:pPr>
            <a:r>
              <a:rPr lang="de-DE" sz="2600" u="sng" dirty="0">
                <a:cs typeface="Calibri"/>
              </a:rPr>
              <a:t> Keras </a:t>
            </a:r>
            <a:r>
              <a:rPr lang="de-DE" sz="2600" u="sng" dirty="0" err="1">
                <a:cs typeface="Calibri"/>
              </a:rPr>
              <a:t>Sequential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ea typeface="+mn-lt"/>
                <a:cs typeface="+mn-lt"/>
              </a:rPr>
              <a:t>Neural</a:t>
            </a:r>
            <a:r>
              <a:rPr lang="de-DE" sz="2600" u="sng" dirty="0">
                <a:ea typeface="+mn-lt"/>
                <a:cs typeface="+mn-lt"/>
              </a:rPr>
              <a:t> Network</a:t>
            </a:r>
            <a:endParaRPr lang="en-US" sz="2600" u="sng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200" dirty="0">
                <a:ea typeface="+mn-lt"/>
                <a:cs typeface="+mn-lt"/>
              </a:rPr>
              <a:t> </a:t>
            </a:r>
            <a:r>
              <a:rPr lang="de-DE" sz="2400" dirty="0">
                <a:ea typeface="+mn-lt"/>
                <a:cs typeface="+mn-lt"/>
              </a:rPr>
              <a:t>Different </a:t>
            </a:r>
            <a:r>
              <a:rPr lang="de-DE" sz="2400" dirty="0" err="1">
                <a:ea typeface="+mn-lt"/>
                <a:cs typeface="+mn-lt"/>
              </a:rPr>
              <a:t>depths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from</a:t>
            </a:r>
            <a:r>
              <a:rPr lang="de-DE" sz="2400" dirty="0">
                <a:ea typeface="+mn-lt"/>
                <a:cs typeface="+mn-lt"/>
              </a:rPr>
              <a:t> 1 </a:t>
            </a:r>
            <a:r>
              <a:rPr lang="de-DE" sz="2400" dirty="0" err="1">
                <a:ea typeface="+mn-lt"/>
                <a:cs typeface="+mn-lt"/>
              </a:rPr>
              <a:t>to</a:t>
            </a:r>
            <a:r>
              <a:rPr lang="de-DE" sz="2400" dirty="0">
                <a:ea typeface="+mn-lt"/>
                <a:cs typeface="+mn-lt"/>
              </a:rPr>
              <a:t> 4 </a:t>
            </a:r>
            <a:r>
              <a:rPr lang="de-DE" sz="2400" dirty="0" err="1">
                <a:ea typeface="+mn-lt"/>
                <a:cs typeface="+mn-lt"/>
              </a:rPr>
              <a:t>hidden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endParaRPr lang="de-DE" sz="2400" u="sng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 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Activation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functions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ReLU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and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Softmax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(last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layer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, multi-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class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classification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)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 Optimizer: Adam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Optimizations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gradual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reduction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of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learning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rate,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batch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size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optimized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for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GPUs,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patience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of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200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epochs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 Loss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function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Sparse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Categorical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Crossentropy</a:t>
            </a:r>
            <a:r>
              <a:rPr lang="de-DE" sz="2400" dirty="0">
                <a:ea typeface="+mn-lt"/>
                <a:cs typeface="+mn-lt"/>
              </a:rPr>
              <a:t> (due </a:t>
            </a:r>
            <a:r>
              <a:rPr lang="de-DE" sz="2400" dirty="0" err="1">
                <a:ea typeface="+mn-lt"/>
                <a:cs typeface="+mn-lt"/>
              </a:rPr>
              <a:t>to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class-encoding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Regularization techniques 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weight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regularization (</a:t>
            </a:r>
            <a:r>
              <a:rPr lang="de-DE" sz="2400" dirty="0">
                <a:ea typeface="+mn-lt"/>
                <a:cs typeface="+mn-lt"/>
              </a:rPr>
              <a:t>L2) and/</a:t>
            </a:r>
            <a:r>
              <a:rPr lang="de-DE" sz="2400" dirty="0" err="1">
                <a:ea typeface="+mn-lt"/>
                <a:cs typeface="+mn-lt"/>
              </a:rPr>
              <a:t>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dropout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 err="1">
                <a:solidFill>
                  <a:srgbClr val="000000"/>
                </a:solidFill>
                <a:cs typeface="Calibri"/>
              </a:rPr>
              <a:t>Accuracy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>
                <a:ea typeface="+mn-lt"/>
                <a:cs typeface="+mn-lt"/>
              </a:rPr>
              <a:t>56.25% </a:t>
            </a: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cs typeface="Calibri"/>
            </a:endParaRPr>
          </a:p>
          <a:p>
            <a:pPr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203864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1D258-E6B3-4A09-A483-4199F7ED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F5D5-5BCF-4561-B04B-FD38EEDB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B2A8-C7A7-400D-B8CF-390EA609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8B1D-5775-4109-8E5C-9F6319C3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3. Modeling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2AC289-D640-421E-821A-7F5D77BD7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7920" y="1543163"/>
            <a:ext cx="6668255" cy="410587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9D2B-6EB5-49B0-852F-879BD255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796F5-5965-4DD6-BB32-6EEAC4AE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473D-DC2F-4E22-BAE5-F421E631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14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54EC2-9354-4B5A-ABB4-DCB9E67B5E76}"/>
              </a:ext>
            </a:extLst>
          </p:cNvPr>
          <p:cNvSpPr txBox="1"/>
          <p:nvPr/>
        </p:nvSpPr>
        <p:spPr>
          <a:xfrm>
            <a:off x="2462592" y="5837161"/>
            <a:ext cx="97342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history of the accuracy of several models with different parameters</a:t>
            </a:r>
          </a:p>
        </p:txBody>
      </p:sp>
    </p:spTree>
    <p:extLst>
      <p:ext uri="{BB962C8B-B14F-4D97-AF65-F5344CB8AC3E}">
        <p14:creationId xmlns:p14="http://schemas.microsoft.com/office/powerpoint/2010/main" val="273995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3. Modeling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C203DE-84FA-4AA3-AD1D-726A2106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600" u="sng" dirty="0">
                <a:ea typeface="+mn-lt"/>
                <a:cs typeface="+mn-lt"/>
              </a:rPr>
              <a:t>Models </a:t>
            </a:r>
            <a:r>
              <a:rPr lang="de-DE" sz="2600" u="sng" dirty="0" err="1">
                <a:ea typeface="+mn-lt"/>
                <a:cs typeface="+mn-lt"/>
              </a:rPr>
              <a:t>with</a:t>
            </a:r>
            <a:r>
              <a:rPr lang="de-DE" sz="2600" u="sng" dirty="0">
                <a:ea typeface="+mn-lt"/>
                <a:cs typeface="+mn-lt"/>
              </a:rPr>
              <a:t> different </a:t>
            </a:r>
            <a:r>
              <a:rPr lang="de-DE" sz="2600" u="sng" dirty="0" err="1">
                <a:ea typeface="+mn-lt"/>
                <a:cs typeface="+mn-lt"/>
              </a:rPr>
              <a:t>regularization</a:t>
            </a:r>
            <a:r>
              <a:rPr lang="de-DE" sz="2600" u="sng" dirty="0">
                <a:ea typeface="+mn-lt"/>
                <a:cs typeface="+mn-lt"/>
              </a:rPr>
              <a:t> </a:t>
            </a:r>
            <a:r>
              <a:rPr lang="de-DE" sz="2600" u="sng" dirty="0" err="1">
                <a:ea typeface="+mn-lt"/>
                <a:cs typeface="+mn-lt"/>
              </a:rPr>
              <a:t>techniques</a:t>
            </a:r>
            <a:endParaRPr lang="de-DE" sz="2600" u="sng" dirty="0">
              <a:ea typeface="+mn-lt"/>
              <a:cs typeface="+mn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AEED087B-A72C-44B9-B5C8-FEDE7FDEF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900957"/>
              </p:ext>
            </p:extLst>
          </p:nvPr>
        </p:nvGraphicFramePr>
        <p:xfrm>
          <a:off x="828000" y="3060000"/>
          <a:ext cx="9713534" cy="2133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4" imgW="5248231" imgH="1152357" progId="Excel.Sheet.12">
                  <p:embed/>
                </p:oleObj>
              </mc:Choice>
              <mc:Fallback>
                <p:oleObj name="Worksheet" r:id="rId4" imgW="5248231" imgH="11523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0" y="3060000"/>
                        <a:ext cx="9713534" cy="2133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68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16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097E8-B908-446F-90E9-58F04DDAACB2}"/>
              </a:ext>
            </a:extLst>
          </p:cNvPr>
          <p:cNvSpPr txBox="1"/>
          <p:nvPr/>
        </p:nvSpPr>
        <p:spPr>
          <a:xfrm>
            <a:off x="841829" y="1797352"/>
            <a:ext cx="9480247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600" u="sng" dirty="0">
                <a:cs typeface="Arial"/>
              </a:rPr>
              <a:t>Models </a:t>
            </a:r>
            <a:r>
              <a:rPr lang="de-DE" sz="2600" u="sng" dirty="0" err="1">
                <a:cs typeface="Arial"/>
              </a:rPr>
              <a:t>with</a:t>
            </a:r>
            <a:r>
              <a:rPr lang="de-DE" sz="2600" u="sng" dirty="0">
                <a:cs typeface="Arial"/>
              </a:rPr>
              <a:t> different </a:t>
            </a:r>
            <a:r>
              <a:rPr lang="de-DE" sz="2600" u="sng" dirty="0" err="1">
                <a:cs typeface="Arial"/>
              </a:rPr>
              <a:t>amount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of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hidden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layers</a:t>
            </a:r>
            <a:r>
              <a:rPr lang="de-DE" sz="2600" u="sng" dirty="0">
                <a:cs typeface="Arial"/>
              </a:rPr>
              <a:t> and </a:t>
            </a:r>
            <a:r>
              <a:rPr lang="de-DE" sz="2600" u="sng" dirty="0" err="1">
                <a:cs typeface="Arial"/>
              </a:rPr>
              <a:t>neurons</a:t>
            </a:r>
            <a:r>
              <a:rPr lang="de-DE" sz="2600" u="sng" dirty="0">
                <a:cs typeface="Arial"/>
              </a:rPr>
              <a:t> per </a:t>
            </a:r>
            <a:r>
              <a:rPr lang="de-DE" sz="2600" u="sng" dirty="0" err="1">
                <a:cs typeface="Arial"/>
              </a:rPr>
              <a:t>layer</a:t>
            </a:r>
            <a:endParaRPr lang="de-DE" sz="2600" u="sng" dirty="0">
              <a:cs typeface="Arial"/>
            </a:endParaRPr>
          </a:p>
          <a:p>
            <a:r>
              <a:rPr lang="de-DE" sz="2600" u="sng" dirty="0">
                <a:cs typeface="Arial"/>
              </a:rPr>
              <a:t>​</a:t>
            </a:r>
            <a:endParaRPr lang="en-US" sz="2600" u="sng" dirty="0">
              <a:cs typeface="Calibri"/>
            </a:endParaRP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567E8EF9-2141-49CE-9E5D-CB7385E0E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934136"/>
              </p:ext>
            </p:extLst>
          </p:nvPr>
        </p:nvGraphicFramePr>
        <p:xfrm>
          <a:off x="828000" y="3060000"/>
          <a:ext cx="9180000" cy="231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4" imgW="3819747" imgH="962074" progId="Excel.Sheet.12">
                  <p:embed/>
                </p:oleObj>
              </mc:Choice>
              <mc:Fallback>
                <p:oleObj name="Worksheet" r:id="rId4" imgW="3819747" imgH="9620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0" y="3060000"/>
                        <a:ext cx="9180000" cy="231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65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17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097E8-B908-446F-90E9-58F04DDAACB2}"/>
              </a:ext>
            </a:extLst>
          </p:cNvPr>
          <p:cNvSpPr txBox="1"/>
          <p:nvPr/>
        </p:nvSpPr>
        <p:spPr>
          <a:xfrm>
            <a:off x="841829" y="1797352"/>
            <a:ext cx="948024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600" u="sng" dirty="0">
                <a:cs typeface="Arial"/>
              </a:rPr>
              <a:t>Models </a:t>
            </a:r>
            <a:r>
              <a:rPr lang="de-DE" sz="2600" u="sng" dirty="0" err="1">
                <a:cs typeface="Arial"/>
              </a:rPr>
              <a:t>with</a:t>
            </a:r>
            <a:r>
              <a:rPr lang="de-DE" sz="2600" u="sng" dirty="0">
                <a:cs typeface="Arial"/>
              </a:rPr>
              <a:t> different </a:t>
            </a:r>
            <a:r>
              <a:rPr lang="de-DE" sz="2600" u="sng" dirty="0" err="1">
                <a:cs typeface="Arial"/>
              </a:rPr>
              <a:t>amount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of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hidden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layers</a:t>
            </a:r>
            <a:r>
              <a:rPr lang="de-DE" sz="2600" u="sng" dirty="0">
                <a:cs typeface="Arial"/>
              </a:rPr>
              <a:t> and </a:t>
            </a:r>
            <a:r>
              <a:rPr lang="de-DE" sz="2600" u="sng" dirty="0" err="1">
                <a:cs typeface="Arial"/>
              </a:rPr>
              <a:t>neurons</a:t>
            </a:r>
            <a:r>
              <a:rPr lang="de-DE" sz="2600" u="sng" dirty="0">
                <a:cs typeface="Arial"/>
              </a:rPr>
              <a:t> per </a:t>
            </a:r>
            <a:r>
              <a:rPr lang="de-DE" sz="2600" u="sng" dirty="0" err="1">
                <a:cs typeface="Arial"/>
              </a:rPr>
              <a:t>layer</a:t>
            </a:r>
            <a:r>
              <a:rPr lang="de-DE" sz="2600" u="sng" dirty="0">
                <a:cs typeface="Arial"/>
              </a:rPr>
              <a:t>​</a:t>
            </a:r>
            <a:endParaRPr lang="en-US" sz="2600" u="sng">
              <a:cs typeface="Calibri"/>
            </a:endParaRP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52245ABD-4F2D-4029-BCBD-85E1C45CC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06432"/>
              </p:ext>
            </p:extLst>
          </p:nvPr>
        </p:nvGraphicFramePr>
        <p:xfrm>
          <a:off x="828000" y="3060000"/>
          <a:ext cx="9180000" cy="231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r:id="rId4" imgW="3819747" imgH="962074" progId="Excel.Sheet.12">
                  <p:embed/>
                </p:oleObj>
              </mc:Choice>
              <mc:Fallback>
                <p:oleObj name="Worksheet" r:id="rId4" imgW="3819747" imgH="9620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0" y="3060000"/>
                        <a:ext cx="9180000" cy="231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22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18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097E8-B908-446F-90E9-58F04DDAACB2}"/>
              </a:ext>
            </a:extLst>
          </p:cNvPr>
          <p:cNvSpPr txBox="1"/>
          <p:nvPr/>
        </p:nvSpPr>
        <p:spPr>
          <a:xfrm>
            <a:off x="841829" y="1797352"/>
            <a:ext cx="948024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600" u="sng" dirty="0">
                <a:cs typeface="Arial"/>
              </a:rPr>
              <a:t>Models </a:t>
            </a:r>
            <a:r>
              <a:rPr lang="de-DE" sz="2600" u="sng" dirty="0" err="1">
                <a:cs typeface="Arial"/>
              </a:rPr>
              <a:t>with</a:t>
            </a:r>
            <a:r>
              <a:rPr lang="de-DE" sz="2600" u="sng" dirty="0">
                <a:cs typeface="Arial"/>
              </a:rPr>
              <a:t> different </a:t>
            </a:r>
            <a:r>
              <a:rPr lang="de-DE" sz="2600" u="sng" dirty="0" err="1">
                <a:cs typeface="Arial"/>
              </a:rPr>
              <a:t>amount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of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hidden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layers</a:t>
            </a:r>
            <a:r>
              <a:rPr lang="de-DE" sz="2600" u="sng" dirty="0">
                <a:cs typeface="Arial"/>
              </a:rPr>
              <a:t> and </a:t>
            </a:r>
            <a:r>
              <a:rPr lang="de-DE" sz="2600" u="sng" dirty="0" err="1">
                <a:cs typeface="Arial"/>
              </a:rPr>
              <a:t>neurons</a:t>
            </a:r>
            <a:r>
              <a:rPr lang="de-DE" sz="2600" u="sng" dirty="0">
                <a:cs typeface="Arial"/>
              </a:rPr>
              <a:t> per </a:t>
            </a:r>
            <a:r>
              <a:rPr lang="de-DE" sz="2600" u="sng" dirty="0" err="1">
                <a:cs typeface="Arial"/>
              </a:rPr>
              <a:t>layer</a:t>
            </a:r>
            <a:r>
              <a:rPr lang="de-DE" sz="2600" u="sng" dirty="0">
                <a:cs typeface="Arial"/>
              </a:rPr>
              <a:t>​</a:t>
            </a:r>
            <a:endParaRPr lang="en-US" sz="2600" u="sng">
              <a:cs typeface="Calibri"/>
            </a:endParaRP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35991E3C-871B-454B-B43D-0C69E49A9F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93544"/>
              </p:ext>
            </p:extLst>
          </p:nvPr>
        </p:nvGraphicFramePr>
        <p:xfrm>
          <a:off x="828000" y="3060000"/>
          <a:ext cx="9180000" cy="231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Worksheet" r:id="rId4" imgW="3819747" imgH="962074" progId="Excel.Sheet.12">
                  <p:embed/>
                </p:oleObj>
              </mc:Choice>
              <mc:Fallback>
                <p:oleObj name="Worksheet" r:id="rId4" imgW="3819747" imgH="9620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0" y="3060000"/>
                        <a:ext cx="9180000" cy="231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74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19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097E8-B908-446F-90E9-58F04DDAACB2}"/>
              </a:ext>
            </a:extLst>
          </p:cNvPr>
          <p:cNvSpPr txBox="1"/>
          <p:nvPr/>
        </p:nvSpPr>
        <p:spPr>
          <a:xfrm>
            <a:off x="841829" y="1797352"/>
            <a:ext cx="948024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600" u="sng" dirty="0">
                <a:cs typeface="Arial"/>
              </a:rPr>
              <a:t>Models </a:t>
            </a:r>
            <a:r>
              <a:rPr lang="de-DE" sz="2600" u="sng" dirty="0" err="1">
                <a:cs typeface="Arial"/>
              </a:rPr>
              <a:t>with</a:t>
            </a:r>
            <a:r>
              <a:rPr lang="de-DE" sz="2600" u="sng" dirty="0">
                <a:cs typeface="Arial"/>
              </a:rPr>
              <a:t> different </a:t>
            </a:r>
            <a:r>
              <a:rPr lang="de-DE" sz="2600" u="sng" dirty="0" err="1">
                <a:cs typeface="Arial"/>
              </a:rPr>
              <a:t>amount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of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hidden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layers</a:t>
            </a:r>
            <a:r>
              <a:rPr lang="de-DE" sz="2600" u="sng" dirty="0">
                <a:cs typeface="Arial"/>
              </a:rPr>
              <a:t> and </a:t>
            </a:r>
            <a:r>
              <a:rPr lang="de-DE" sz="2600" u="sng" dirty="0" err="1">
                <a:cs typeface="Arial"/>
              </a:rPr>
              <a:t>neurons</a:t>
            </a:r>
            <a:r>
              <a:rPr lang="de-DE" sz="2600" u="sng" dirty="0">
                <a:cs typeface="Arial"/>
              </a:rPr>
              <a:t> per </a:t>
            </a:r>
            <a:r>
              <a:rPr lang="de-DE" sz="2600" u="sng" dirty="0" err="1">
                <a:cs typeface="Arial"/>
              </a:rPr>
              <a:t>layer</a:t>
            </a:r>
            <a:r>
              <a:rPr lang="de-DE" sz="2600" u="sng" dirty="0">
                <a:cs typeface="Arial"/>
              </a:rPr>
              <a:t>​</a:t>
            </a:r>
            <a:endParaRPr lang="en-US" sz="2600" u="sng">
              <a:cs typeface="Calibri"/>
            </a:endParaRP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5E4BC8CB-8224-406E-AE3E-E0E84DB4D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708986"/>
              </p:ext>
            </p:extLst>
          </p:nvPr>
        </p:nvGraphicFramePr>
        <p:xfrm>
          <a:off x="828000" y="3060000"/>
          <a:ext cx="9180000" cy="231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Worksheet" r:id="rId4" imgW="3819747" imgH="962074" progId="Excel.Sheet.12">
                  <p:embed/>
                </p:oleObj>
              </mc:Choice>
              <mc:Fallback>
                <p:oleObj name="Worksheet" r:id="rId4" imgW="3819747" imgH="9620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0" y="3060000"/>
                        <a:ext cx="9180000" cy="231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5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03A1C-3C7D-4F08-AA46-CCF513DE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903FB-8364-4E7B-8B22-DE3FC68F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0CED9-646A-4EAD-8D37-D57176C9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3174-C04E-4692-B781-48D66986E0F3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4776A-0A1D-45E5-8EFB-55A8CACA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2A303F-A077-40A3-AFAC-E5A88D4E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61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20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097E8-B908-446F-90E9-58F04DDAACB2}"/>
              </a:ext>
            </a:extLst>
          </p:cNvPr>
          <p:cNvSpPr txBox="1"/>
          <p:nvPr/>
        </p:nvSpPr>
        <p:spPr>
          <a:xfrm>
            <a:off x="841829" y="1797352"/>
            <a:ext cx="948024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600" u="sng" dirty="0">
                <a:cs typeface="Arial"/>
              </a:rPr>
              <a:t>Models </a:t>
            </a:r>
            <a:r>
              <a:rPr lang="de-DE" sz="2600" u="sng" dirty="0" err="1">
                <a:cs typeface="Arial"/>
              </a:rPr>
              <a:t>with</a:t>
            </a:r>
            <a:r>
              <a:rPr lang="de-DE" sz="2600" u="sng" dirty="0">
                <a:cs typeface="Arial"/>
              </a:rPr>
              <a:t> different </a:t>
            </a:r>
            <a:r>
              <a:rPr lang="de-DE" sz="2600" u="sng" dirty="0" err="1">
                <a:cs typeface="Arial"/>
              </a:rPr>
              <a:t>amount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of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hidden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layers</a:t>
            </a:r>
            <a:r>
              <a:rPr lang="de-DE" sz="2600" u="sng" dirty="0">
                <a:cs typeface="Arial"/>
              </a:rPr>
              <a:t> and </a:t>
            </a:r>
            <a:r>
              <a:rPr lang="de-DE" sz="2600" u="sng" dirty="0" err="1">
                <a:cs typeface="Arial"/>
              </a:rPr>
              <a:t>neurons</a:t>
            </a:r>
            <a:r>
              <a:rPr lang="de-DE" sz="2600" u="sng" dirty="0">
                <a:cs typeface="Arial"/>
              </a:rPr>
              <a:t> per </a:t>
            </a:r>
            <a:r>
              <a:rPr lang="de-DE" sz="2600" u="sng" dirty="0" err="1">
                <a:cs typeface="Arial"/>
              </a:rPr>
              <a:t>layer</a:t>
            </a:r>
            <a:r>
              <a:rPr lang="de-DE" sz="2600" u="sng" dirty="0">
                <a:cs typeface="Arial"/>
              </a:rPr>
              <a:t>​</a:t>
            </a:r>
            <a:endParaRPr lang="en-US" sz="2600" u="sng">
              <a:cs typeface="Calibri"/>
            </a:endParaRP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560D6BFE-4540-41C3-8761-0E15B9E3B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936961"/>
              </p:ext>
            </p:extLst>
          </p:nvPr>
        </p:nvGraphicFramePr>
        <p:xfrm>
          <a:off x="828000" y="3060000"/>
          <a:ext cx="9180000" cy="231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Worksheet" r:id="rId4" imgW="3819747" imgH="962074" progId="Excel.Sheet.12">
                  <p:embed/>
                </p:oleObj>
              </mc:Choice>
              <mc:Fallback>
                <p:oleObj name="Worksheet" r:id="rId4" imgW="3819747" imgH="9620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0" y="3060000"/>
                        <a:ext cx="9180000" cy="231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885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CE62-6304-494F-B081-3A2AF772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cs typeface="Calibri Light"/>
              </a:rPr>
              <a:t>4. Evaluation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3DEC9-404D-4CA9-BBD2-74018A46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A3A7-8714-4DF2-9137-2EBDA9B5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D9D4-D92F-4D47-8FC6-C05D7FA6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21</a:t>
            </a:fld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0806C0DC-1937-424D-85DD-630EC3A69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1744"/>
              </p:ext>
            </p:extLst>
          </p:nvPr>
        </p:nvGraphicFramePr>
        <p:xfrm>
          <a:off x="828000" y="3060000"/>
          <a:ext cx="10746071" cy="115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Worksheet" r:id="rId4" imgW="7162623" imgH="771792" progId="Excel.Sheet.12">
                  <p:embed/>
                </p:oleObj>
              </mc:Choice>
              <mc:Fallback>
                <p:oleObj name="Worksheet" r:id="rId4" imgW="7162623" imgH="7717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0" y="3060000"/>
                        <a:ext cx="10746071" cy="1157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897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23371-023C-49B4-B28B-B241B3E2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</a:t>
            </a:r>
            <a:r>
              <a:rPr lang="de-DE" b="1" dirty="0" err="1"/>
              <a:t>Conclusion</a:t>
            </a:r>
            <a:r>
              <a:rPr lang="de-DE" b="1" dirty="0"/>
              <a:t> &amp; 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DA918-8FB4-4CB9-A998-4FD52710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11D36-990C-4FBA-8059-13AE4933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8644D9-228F-4A8E-9DC8-1326EECA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A0530-6808-438F-B8D5-02AAD33D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163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A964D-0C5D-4CFA-A777-5AF9E6C6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0" indent="0" algn="ctr">
              <a:buNone/>
            </a:pP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44F5B-A87E-4BA2-8FE3-4CACA83A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1788CF-0A35-43B5-B3F8-B60B17AE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r>
              <a:rPr lang="de-DE" dirty="0"/>
              <a:t>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76FCEE-945A-4A93-8EF8-18DA542E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11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Data </a:t>
            </a:r>
            <a:r>
              <a:rPr lang="de-DE" b="1" dirty="0" err="1"/>
              <a:t>Profiling</a:t>
            </a:r>
            <a:endParaRPr lang="de-DE" b="1" dirty="0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58AFF10-3D0F-4404-B6E4-DBAF503E4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4218"/>
            <a:ext cx="5605126" cy="621213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4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Data </a:t>
            </a:r>
            <a:r>
              <a:rPr lang="de-DE" b="1" dirty="0" err="1"/>
              <a:t>Profiling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  <p:pic>
        <p:nvPicPr>
          <p:cNvPr id="9" name="Inhaltsplatzhalter 8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4DB065C7-3FE7-4A95-9BA6-F919C69E0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352413"/>
            <a:ext cx="6787945" cy="4961949"/>
          </a:xfrm>
        </p:spPr>
      </p:pic>
    </p:spTree>
    <p:extLst>
      <p:ext uri="{BB962C8B-B14F-4D97-AF65-F5344CB8AC3E}">
        <p14:creationId xmlns:p14="http://schemas.microsoft.com/office/powerpoint/2010/main" val="140430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Feature </a:t>
            </a:r>
            <a:r>
              <a:rPr lang="de-DE" b="1" dirty="0" err="1"/>
              <a:t>Extraction</a:t>
            </a:r>
            <a:endParaRPr lang="de-DE" b="1" dirty="0"/>
          </a:p>
        </p:txBody>
      </p:sp>
      <p:pic>
        <p:nvPicPr>
          <p:cNvPr id="8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E03A759-62B2-4B89-A201-F90529EB3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2" y="1723345"/>
            <a:ext cx="3835570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0F248AE-2FD7-4599-8D53-82C49F3CF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75" y="2394480"/>
            <a:ext cx="501084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1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BB5D138-9C7F-4E9D-8765-09478FF6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4" y="2577851"/>
            <a:ext cx="9710212" cy="251529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03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7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6962BB9-C1B2-4F5A-8DD0-60316F620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95" y="2719120"/>
            <a:ext cx="5878810" cy="2608797"/>
          </a:xfrm>
        </p:spPr>
      </p:pic>
    </p:spTree>
    <p:extLst>
      <p:ext uri="{BB962C8B-B14F-4D97-AF65-F5344CB8AC3E}">
        <p14:creationId xmlns:p14="http://schemas.microsoft.com/office/powerpoint/2010/main" val="159673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8</a:t>
            </a:fld>
            <a:endParaRPr lang="de-DE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B3250CE-1878-49CF-B45D-FCD4EF4FA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36" y="2680292"/>
            <a:ext cx="8670727" cy="2459701"/>
          </a:xfrm>
        </p:spPr>
      </p:pic>
    </p:spTree>
    <p:extLst>
      <p:ext uri="{BB962C8B-B14F-4D97-AF65-F5344CB8AC3E}">
        <p14:creationId xmlns:p14="http://schemas.microsoft.com/office/powerpoint/2010/main" val="113793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4/5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9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23A80A7-44C3-4E2A-84CC-A4A292D19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34" y="2702646"/>
            <a:ext cx="6856532" cy="2641746"/>
          </a:xfrm>
        </p:spPr>
      </p:pic>
    </p:spTree>
    <p:extLst>
      <p:ext uri="{BB962C8B-B14F-4D97-AF65-F5344CB8AC3E}">
        <p14:creationId xmlns:p14="http://schemas.microsoft.com/office/powerpoint/2010/main" val="41390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791</Words>
  <Application>Microsoft Office PowerPoint</Application>
  <PresentationFormat>Breitbild</PresentationFormat>
  <Paragraphs>180</Paragraphs>
  <Slides>23</Slides>
  <Notes>22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Wingdings,Sans-Serif</vt:lpstr>
      <vt:lpstr>Office</vt:lpstr>
      <vt:lpstr>Worksheet</vt:lpstr>
      <vt:lpstr>Data Science Project</vt:lpstr>
      <vt:lpstr>Agenda</vt:lpstr>
      <vt:lpstr>1. Data Profiling</vt:lpstr>
      <vt:lpstr>1. Data Profiling</vt:lpstr>
      <vt:lpstr>2. Data Pre-Processing      - Feature Extraction</vt:lpstr>
      <vt:lpstr>2. Data Pre-Processing      - Sliding Window Option 1</vt:lpstr>
      <vt:lpstr>2. Data Pre-Processing      - Sliding Window Option 2</vt:lpstr>
      <vt:lpstr>2. Data Pre-Processing      - Sliding Window Option 3</vt:lpstr>
      <vt:lpstr>2. Data Pre-Processing      - Sliding Window Option 4/5</vt:lpstr>
      <vt:lpstr>3. Modeling</vt:lpstr>
      <vt:lpstr> 3. Modeling </vt:lpstr>
      <vt:lpstr>3. Modeling</vt:lpstr>
      <vt:lpstr>3. Modeling</vt:lpstr>
      <vt:lpstr>3. Modeling</vt:lpstr>
      <vt:lpstr>3. Modeling</vt:lpstr>
      <vt:lpstr>3. Modeling</vt:lpstr>
      <vt:lpstr>3. Modeling</vt:lpstr>
      <vt:lpstr>3. Modeling</vt:lpstr>
      <vt:lpstr>3. Modeling</vt:lpstr>
      <vt:lpstr>3. Modeling</vt:lpstr>
      <vt:lpstr>4. Evaluation</vt:lpstr>
      <vt:lpstr>5. Conclusion &amp; Outlook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Lisa</cp:lastModifiedBy>
  <cp:revision>326</cp:revision>
  <dcterms:created xsi:type="dcterms:W3CDTF">2019-10-31T13:48:04Z</dcterms:created>
  <dcterms:modified xsi:type="dcterms:W3CDTF">2020-03-10T10:18:37Z</dcterms:modified>
</cp:coreProperties>
</file>