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7" r:id="rId3"/>
    <p:sldId id="281" r:id="rId4"/>
    <p:sldId id="257" r:id="rId5"/>
    <p:sldId id="278" r:id="rId6"/>
    <p:sldId id="259" r:id="rId7"/>
    <p:sldId id="265" r:id="rId8"/>
    <p:sldId id="279" r:id="rId9"/>
    <p:sldId id="262" r:id="rId10"/>
    <p:sldId id="280" r:id="rId11"/>
    <p:sldId id="282" r:id="rId12"/>
    <p:sldId id="296" r:id="rId13"/>
    <p:sldId id="283" r:id="rId14"/>
    <p:sldId id="286" r:id="rId15"/>
    <p:sldId id="284" r:id="rId16"/>
    <p:sldId id="287" r:id="rId17"/>
    <p:sldId id="288" r:id="rId18"/>
    <p:sldId id="289" r:id="rId19"/>
    <p:sldId id="290" r:id="rId20"/>
    <p:sldId id="260" r:id="rId21"/>
    <p:sldId id="270" r:id="rId22"/>
    <p:sldId id="271" r:id="rId23"/>
    <p:sldId id="272" r:id="rId24"/>
    <p:sldId id="274" r:id="rId25"/>
    <p:sldId id="261" r:id="rId26"/>
    <p:sldId id="264" r:id="rId27"/>
    <p:sldId id="291" r:id="rId28"/>
    <p:sldId id="292" r:id="rId29"/>
    <p:sldId id="293" r:id="rId30"/>
    <p:sldId id="294" r:id="rId31"/>
    <p:sldId id="273" r:id="rId32"/>
    <p:sldId id="285" r:id="rId33"/>
    <p:sldId id="295" r:id="rId34"/>
    <p:sldId id="267" r:id="rId35"/>
  </p:sldIdLst>
  <p:sldSz cx="12192000" cy="6858000"/>
  <p:notesSz cx="6858000" cy="1352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F6F3F7-8065-41D2-B013-039907276EEC}">
          <p14:sldIdLst>
            <p14:sldId id="256"/>
            <p14:sldId id="277"/>
          </p14:sldIdLst>
        </p14:section>
        <p14:section name="Geocoding with Pelias" id="{DF246CD5-FA44-4418-ACEC-47DB6AC91727}">
          <p14:sldIdLst>
            <p14:sldId id="281"/>
            <p14:sldId id="257"/>
            <p14:sldId id="278"/>
            <p14:sldId id="259"/>
            <p14:sldId id="265"/>
            <p14:sldId id="279"/>
            <p14:sldId id="262"/>
            <p14:sldId id="280"/>
          </p14:sldIdLst>
        </p14:section>
        <p14:section name="Predicting Soccer Games" id="{B1430087-9EC6-4535-B17C-9E2511C0332D}">
          <p14:sldIdLst>
            <p14:sldId id="282"/>
            <p14:sldId id="296"/>
            <p14:sldId id="283"/>
            <p14:sldId id="286"/>
            <p14:sldId id="284"/>
            <p14:sldId id="287"/>
            <p14:sldId id="288"/>
            <p14:sldId id="289"/>
            <p14:sldId id="290"/>
            <p14:sldId id="260"/>
            <p14:sldId id="270"/>
            <p14:sldId id="271"/>
            <p14:sldId id="272"/>
            <p14:sldId id="274"/>
            <p14:sldId id="261"/>
            <p14:sldId id="264"/>
            <p14:sldId id="291"/>
            <p14:sldId id="292"/>
            <p14:sldId id="293"/>
            <p14:sldId id="294"/>
            <p14:sldId id="273"/>
            <p14:sldId id="285"/>
            <p14:sldId id="29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6E7807B-67F6-4709-879C-54BD98E6F0FD}" v="4" dt="2020-01-23T17:56:07.405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E50E4686-70AA-4226-A75B-6606A53404DF}" v="1032" dt="2020-01-23T14:56:01.260"/>
    <p1510:client id="{E6D2CFB5-7DF2-47F2-8C3B-A6F6EF254785}" v="4" dt="2020-01-23T19:36:06.90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C1E1EF90-9B76-4354-B292-188403A78246}"/>
    <pc:docChg chg="modSld">
      <pc:chgData name="" userId="" providerId="" clId="Web-{C1E1EF90-9B76-4354-B292-188403A78246}" dt="2020-01-23T14:47:58.804" v="233" actId="20577"/>
      <pc:docMkLst>
        <pc:docMk/>
      </pc:docMkLst>
      <pc:sldChg chg="modSp">
        <pc:chgData name="" userId="" providerId="" clId="Web-{C1E1EF90-9B76-4354-B292-188403A78246}" dt="2020-01-23T14:47:58.804" v="232" actId="20577"/>
        <pc:sldMkLst>
          <pc:docMk/>
          <pc:sldMk cId="4188163923" sldId="285"/>
        </pc:sldMkLst>
        <pc:spChg chg="mod">
          <ac:chgData name="" userId="" providerId="" clId="Web-{C1E1EF90-9B76-4354-B292-188403A78246}" dt="2020-01-23T14:47:58.804" v="232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">
        <pc:chgData name="" userId="" providerId="" clId="Web-{C1E1EF90-9B76-4354-B292-188403A78246}" dt="2020-01-23T14:46:59.710" v="222" actId="20577"/>
        <pc:sldMkLst>
          <pc:docMk/>
          <pc:sldMk cId="136832147" sldId="295"/>
        </pc:sldMkLst>
        <pc:spChg chg="mod">
          <ac:chgData name="" userId="" providerId="" clId="Web-{C1E1EF90-9B76-4354-B292-188403A78246}" dt="2020-01-23T14:46:59.710" v="22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6E7807B-67F6-4709-879C-54BD98E6F0FD}"/>
    <pc:docChg chg="modSld">
      <pc:chgData name="" userId="" providerId="" clId="Web-{66E7807B-67F6-4709-879C-54BD98E6F0FD}" dt="2020-01-23T17:56:07.405" v="3" actId="20577"/>
      <pc:docMkLst>
        <pc:docMk/>
      </pc:docMkLst>
      <pc:sldChg chg="modSp">
        <pc:chgData name="" userId="" providerId="" clId="Web-{66E7807B-67F6-4709-879C-54BD98E6F0FD}" dt="2020-01-23T17:56:07.405" v="2" actId="20577"/>
        <pc:sldMkLst>
          <pc:docMk/>
          <pc:sldMk cId="136832147" sldId="295"/>
        </pc:sldMkLst>
        <pc:spChg chg="mod">
          <ac:chgData name="" userId="" providerId="" clId="Web-{66E7807B-67F6-4709-879C-54BD98E6F0FD}" dt="2020-01-23T17:56:07.405" v="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6ADC97-FA46-45CE-B3CE-5787BA8286CB}"/>
    <pc:docChg chg="addSld delSld modSld modSection">
      <pc:chgData name="" userId="" providerId="" clId="Web-{C66ADC97-FA46-45CE-B3CE-5787BA8286CB}" dt="2020-01-23T14:56:01.260" v="439" actId="20577"/>
      <pc:docMkLst>
        <pc:docMk/>
      </pc:docMkLst>
      <pc:sldChg chg="modSp">
        <pc:chgData name="" userId="" providerId="" clId="Web-{C66ADC97-FA46-45CE-B3CE-5787BA8286CB}" dt="2020-01-23T14:56:01.244" v="438" actId="20577"/>
        <pc:sldMkLst>
          <pc:docMk/>
          <pc:sldMk cId="3516610516" sldId="277"/>
        </pc:sldMkLst>
        <pc:spChg chg="mod">
          <ac:chgData name="" userId="" providerId="" clId="Web-{C66ADC97-FA46-45CE-B3CE-5787BA8286CB}" dt="2020-01-23T14:56:01.244" v="438" actId="20577"/>
          <ac:spMkLst>
            <pc:docMk/>
            <pc:sldMk cId="3516610516" sldId="277"/>
            <ac:spMk id="3" creationId="{4A9903FB-8364-4E7B-8B22-DE3FC68F46A0}"/>
          </ac:spMkLst>
        </pc:spChg>
      </pc:sldChg>
      <pc:sldChg chg="modSp new">
        <pc:chgData name="" userId="" providerId="" clId="Web-{C66ADC97-FA46-45CE-B3CE-5787BA8286CB}" dt="2020-01-23T14:54:02.415" v="312" actId="20577"/>
        <pc:sldMkLst>
          <pc:docMk/>
          <pc:sldMk cId="1389725933" sldId="296"/>
        </pc:sldMkLst>
        <pc:spChg chg="mod">
          <ac:chgData name="" userId="" providerId="" clId="Web-{C66ADC97-FA46-45CE-B3CE-5787BA8286CB}" dt="2020-01-23T14:50:03.977" v="12" actId="20577"/>
          <ac:spMkLst>
            <pc:docMk/>
            <pc:sldMk cId="1389725933" sldId="296"/>
            <ac:spMk id="2" creationId="{F39F0255-411A-40C4-82A8-B89DB5DE431E}"/>
          </ac:spMkLst>
        </pc:spChg>
        <pc:spChg chg="mod">
          <ac:chgData name="" userId="" providerId="" clId="Web-{C66ADC97-FA46-45CE-B3CE-5787BA8286CB}" dt="2020-01-23T14:54:02.415" v="312" actId="20577"/>
          <ac:spMkLst>
            <pc:docMk/>
            <pc:sldMk cId="1389725933" sldId="296"/>
            <ac:spMk id="3" creationId="{9D298CBA-F72B-498D-B212-BEB339547576}"/>
          </ac:spMkLst>
        </pc:spChg>
      </pc:sldChg>
      <pc:sldChg chg="modSp new del">
        <pc:chgData name="" userId="" providerId="" clId="Web-{C66ADC97-FA46-45CE-B3CE-5787BA8286CB}" dt="2020-01-23T14:55:17.244" v="415"/>
        <pc:sldMkLst>
          <pc:docMk/>
          <pc:sldMk cId="2093508489" sldId="297"/>
        </pc:sldMkLst>
        <pc:spChg chg="mod">
          <ac:chgData name="" userId="" providerId="" clId="Web-{C66ADC97-FA46-45CE-B3CE-5787BA8286CB}" dt="2020-01-23T14:54:33.291" v="322" actId="20577"/>
          <ac:spMkLst>
            <pc:docMk/>
            <pc:sldMk cId="2093508489" sldId="297"/>
            <ac:spMk id="2" creationId="{30C954BF-D810-40BB-8154-B8BC4FE93C5E}"/>
          </ac:spMkLst>
        </pc:spChg>
        <pc:spChg chg="mod">
          <ac:chgData name="" userId="" providerId="" clId="Web-{C66ADC97-FA46-45CE-B3CE-5787BA8286CB}" dt="2020-01-23T14:55:16.447" v="413" actId="20577"/>
          <ac:spMkLst>
            <pc:docMk/>
            <pc:sldMk cId="2093508489" sldId="297"/>
            <ac:spMk id="3" creationId="{6544934E-C7F1-4504-B9E5-71429871C295}"/>
          </ac:spMkLst>
        </pc:spChg>
      </pc:sldChg>
    </pc:docChg>
  </pc:docChgLst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E6D2CFB5-7DF2-47F2-8C3B-A6F6EF254785}"/>
    <pc:docChg chg="modSld">
      <pc:chgData name="" userId="" providerId="" clId="Web-{E6D2CFB5-7DF2-47F2-8C3B-A6F6EF254785}" dt="2020-01-23T19:36:06.909" v="3" actId="20577"/>
      <pc:docMkLst>
        <pc:docMk/>
      </pc:docMkLst>
      <pc:sldChg chg="modSp">
        <pc:chgData name="" userId="" providerId="" clId="Web-{E6D2CFB5-7DF2-47F2-8C3B-A6F6EF254785}" dt="2020-01-23T19:36:06.893" v="2" actId="20577"/>
        <pc:sldMkLst>
          <pc:docMk/>
          <pc:sldMk cId="3764193812" sldId="260"/>
        </pc:sldMkLst>
        <pc:spChg chg="mod">
          <ac:chgData name="" userId="" providerId="" clId="Web-{E6D2CFB5-7DF2-47F2-8C3B-A6F6EF254785}" dt="2020-01-23T19:36:06.893" v="2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C410B1D8-9442-4369-B75E-D6B54915644C}"/>
    <pc:docChg chg="addSld modSld modSection">
      <pc:chgData name="" userId="" providerId="" clId="Web-{C410B1D8-9442-4369-B75E-D6B54915644C}" dt="2020-01-23T14:24:06.483" v="259" actId="20577"/>
      <pc:docMkLst>
        <pc:docMk/>
      </pc:docMkLst>
      <pc:sldChg chg="addSp delSp modSp mod modClrScheme chgLayout">
        <pc:chgData name="" userId="" providerId="" clId="Web-{C410B1D8-9442-4369-B75E-D6B54915644C}" dt="2020-01-23T14:23:56.014" v="255" actId="20577"/>
        <pc:sldMkLst>
          <pc:docMk/>
          <pc:sldMk cId="4188163923" sldId="285"/>
        </pc:sldMkLst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2" creationId="{08F23371-023C-49B4-B28B-B241B3E2294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3" creationId="{A32DA918-8FB4-4CB9-A998-4FD5271037AC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4" creationId="{65011D36-990C-4FBA-8059-13AE4933F5D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5" creationId="{C48644D9-228F-4A8E-9DC8-1326EECA8DE0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6" creationId="{AE1A0530-6808-438F-B8D5-02AAD33DAB75}"/>
          </ac:spMkLst>
        </pc:spChg>
        <pc:spChg chg="add del mod">
          <ac:chgData name="" userId="" providerId="" clId="Web-{C410B1D8-9442-4369-B75E-D6B54915644C}" dt="2020-01-23T14:22:11.091" v="78"/>
          <ac:spMkLst>
            <pc:docMk/>
            <pc:sldMk cId="4188163923" sldId="285"/>
            <ac:spMk id="7" creationId="{3389CEB8-1949-445B-9939-26C858C3A78E}"/>
          </ac:spMkLst>
        </pc:spChg>
        <pc:spChg chg="add mod">
          <ac:chgData name="" userId="" providerId="" clId="Web-{C410B1D8-9442-4369-B75E-D6B54915644C}" dt="2020-01-23T14:23:56.014" v="255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 new">
        <pc:chgData name="" userId="" providerId="" clId="Web-{C410B1D8-9442-4369-B75E-D6B54915644C}" dt="2020-01-23T14:24:05.311" v="257" actId="20577"/>
        <pc:sldMkLst>
          <pc:docMk/>
          <pc:sldMk cId="136832147" sldId="295"/>
        </pc:sldMkLst>
        <pc:spChg chg="mod">
          <ac:chgData name="" userId="" providerId="" clId="Web-{C410B1D8-9442-4369-B75E-D6B54915644C}" dt="2020-01-23T14:21:14.029" v="4" actId="20577"/>
          <ac:spMkLst>
            <pc:docMk/>
            <pc:sldMk cId="136832147" sldId="295"/>
            <ac:spMk id="2" creationId="{DDAA18D9-7309-46E0-B541-AC707B3E3F2F}"/>
          </ac:spMkLst>
        </pc:spChg>
        <pc:spChg chg="mod">
          <ac:chgData name="" userId="" providerId="" clId="Web-{C410B1D8-9442-4369-B75E-D6B54915644C}" dt="2020-01-23T14:24:05.311" v="257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E50E4686-70AA-4226-A75B-6606A53404DF}"/>
    <pc:docChg chg="modSld">
      <pc:chgData name="" userId="" providerId="" clId="Web-{E50E4686-70AA-4226-A75B-6606A53404DF}" dt="2020-01-23T14:21:37.763" v="92" actId="20577"/>
      <pc:docMkLst>
        <pc:docMk/>
      </pc:docMkLst>
      <pc:sldChg chg="modSp">
        <pc:chgData name="" userId="" providerId="" clId="Web-{E50E4686-70AA-4226-A75B-6606A53404DF}" dt="2020-01-23T14:20:12.231" v="90" actId="20577"/>
        <pc:sldMkLst>
          <pc:docMk/>
          <pc:sldMk cId="4188163923" sldId="285"/>
        </pc:sldMkLst>
        <pc:spChg chg="mod">
          <ac:chgData name="" userId="" providerId="" clId="Web-{E50E4686-70AA-4226-A75B-6606A53404DF}" dt="2020-01-23T14:20:12.231" v="90" actId="20577"/>
          <ac:spMkLst>
            <pc:docMk/>
            <pc:sldMk cId="4188163923" sldId="285"/>
            <ac:spMk id="3" creationId="{A32DA918-8FB4-4CB9-A998-4FD5271037AC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8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53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3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05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847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45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216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9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3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Martin, 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79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75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Sergej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41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709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479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47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43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54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00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456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54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715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12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6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57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17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37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6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49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24.01.2020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24.01.2020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24.01.2020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24.01.2020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24.01.2020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Lisa Boos, Khaled Jallouli, Sergej Dechant, Martin Schmid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.xls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1.xls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2.xls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3.xls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4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Excel_Worksheet5.xls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6.xlsx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41.59.29.110:4000/v1/search?text=MT558&amp;sources=geonamesandpostcodeinf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41.59.29.110:4000/v1/search?text=DE89&amp;sources=geonamesandpostcodeinf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Geocoding</a:t>
            </a:r>
            <a:r>
              <a:rPr lang="de-DE" dirty="0"/>
              <a:t>/Routing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Pelias</a:t>
            </a:r>
            <a:r>
              <a:rPr lang="de-DE" dirty="0"/>
              <a:t> and </a:t>
            </a:r>
            <a:r>
              <a:rPr lang="de-DE" dirty="0" err="1"/>
              <a:t>Valhalla</a:t>
            </a:r>
            <a:endParaRPr lang="de-DE" dirty="0"/>
          </a:p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9DB24-6D39-435E-8FA7-EA72074D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Open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B71EA-94B7-4446-AF51-F8D3F93E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VPN Connection for computer cluster on campus </a:t>
            </a:r>
            <a:r>
              <a:rPr lang="en-US" dirty="0" err="1"/>
              <a:t>Eselsberg</a:t>
            </a:r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B9C08A-3AEB-4682-B095-54701BA1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14AB-9AC7-4EBC-B1A5-4103F2F26591}" type="datetime4">
              <a:rPr lang="en-US" smtClean="0"/>
              <a:t>January 24, 2020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FA374C-3C7F-4CFF-B397-C706E069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0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39DAE18-E021-4225-840A-541624C6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B6FA78-8220-4BA9-B58B-3D5EB5AF9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84261-625B-4617-B960-83A73FC0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89D60E-F935-4AAD-A8FD-6988292D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58292-C46F-4C5F-A861-220CA15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0255-411A-40C4-82A8-B89DB5DE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0. Goals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8CBA-F72B-498D-B212-BEB33954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Improve skills in python</a:t>
            </a:r>
          </a:p>
          <a:p>
            <a:r>
              <a:rPr lang="en-US" dirty="0">
                <a:cs typeface="Calibri"/>
              </a:rPr>
              <a:t>Gaining knowledge about data-preprocessing</a:t>
            </a:r>
          </a:p>
          <a:p>
            <a:r>
              <a:rPr lang="en-US" dirty="0">
                <a:cs typeface="Calibri"/>
              </a:rPr>
              <a:t>Gaining knowledge about neural network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Finding the right features</a:t>
            </a:r>
          </a:p>
          <a:p>
            <a:r>
              <a:rPr lang="en-US" dirty="0">
                <a:cs typeface="Calibri"/>
              </a:rPr>
              <a:t>Normalizing the features in a proper way</a:t>
            </a:r>
          </a:p>
          <a:p>
            <a:r>
              <a:rPr lang="en-US" dirty="0">
                <a:cs typeface="Calibri"/>
              </a:rPr>
              <a:t>Finding a good model for the prediction</a:t>
            </a:r>
          </a:p>
          <a:p>
            <a:r>
              <a:rPr lang="en-US" dirty="0">
                <a:cs typeface="Calibri"/>
              </a:rPr>
              <a:t>Getting a decent accuracy with the prediction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D88D-CEC4-4353-ABB6-4A63D7E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82BB-D6D8-4696-803E-7F0B612E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0918-D85A-4F87-B097-2F9897E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2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58AFF10-3D0F-4404-B6E4-DBAF503E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4218"/>
            <a:ext cx="5605126" cy="62121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4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14</a:t>
            </a:fld>
            <a:endParaRPr lang="de-DE"/>
          </a:p>
        </p:txBody>
      </p:sp>
      <p:pic>
        <p:nvPicPr>
          <p:cNvPr id="9" name="Inhaltsplatzhalter 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4DB065C7-3FE7-4A95-9BA6-F919C69E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352413"/>
            <a:ext cx="6787945" cy="4961949"/>
          </a:xfrm>
        </p:spPr>
      </p:pic>
    </p:spTree>
    <p:extLst>
      <p:ext uri="{BB962C8B-B14F-4D97-AF65-F5344CB8AC3E}">
        <p14:creationId xmlns:p14="http://schemas.microsoft.com/office/powerpoint/2010/main" val="140430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Feature </a:t>
            </a:r>
            <a:r>
              <a:rPr lang="de-DE" b="1" dirty="0" err="1"/>
              <a:t>Extraction</a:t>
            </a:r>
            <a:endParaRPr lang="de-DE" b="1" dirty="0"/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E03A759-62B2-4B89-A201-F90529EB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2" y="1723345"/>
            <a:ext cx="3835570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0F248AE-2FD7-4599-8D53-82C49F3CF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75" y="2394480"/>
            <a:ext cx="501084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BB5D138-9C7F-4E9D-8765-09478FF6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4" y="2577851"/>
            <a:ext cx="9710212" cy="251529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03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17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6962BB9-C1B2-4F5A-8DD0-60316F62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95" y="2719120"/>
            <a:ext cx="5878810" cy="2608797"/>
          </a:xfrm>
        </p:spPr>
      </p:pic>
    </p:spTree>
    <p:extLst>
      <p:ext uri="{BB962C8B-B14F-4D97-AF65-F5344CB8AC3E}">
        <p14:creationId xmlns:p14="http://schemas.microsoft.com/office/powerpoint/2010/main" val="159673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18</a:t>
            </a:fld>
            <a:endParaRPr lang="de-DE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B3250CE-1878-49CF-B45D-FCD4EF4F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6" y="2680292"/>
            <a:ext cx="8670727" cy="2459701"/>
          </a:xfrm>
        </p:spPr>
      </p:pic>
    </p:spTree>
    <p:extLst>
      <p:ext uri="{BB962C8B-B14F-4D97-AF65-F5344CB8AC3E}">
        <p14:creationId xmlns:p14="http://schemas.microsoft.com/office/powerpoint/2010/main" val="1137931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4/5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19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23A80A7-44C3-4E2A-84CC-A4A292D1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34" y="2702646"/>
            <a:ext cx="6856532" cy="2641746"/>
          </a:xfrm>
        </p:spPr>
      </p:pic>
    </p:spTree>
    <p:extLst>
      <p:ext uri="{BB962C8B-B14F-4D97-AF65-F5344CB8AC3E}">
        <p14:creationId xmlns:p14="http://schemas.microsoft.com/office/powerpoint/2010/main" val="41390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3A1C-3C7D-4F08-AA46-CCF513DE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903FB-8364-4E7B-8B22-DE3FC68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 err="1"/>
              <a:t>Geocoding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Pelias</a:t>
            </a:r>
            <a:r>
              <a:rPr lang="de-DE" dirty="0"/>
              <a:t> and </a:t>
            </a:r>
            <a:r>
              <a:rPr lang="de-DE" dirty="0" err="1"/>
              <a:t>routing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Valhalla</a:t>
            </a:r>
            <a:endParaRPr lang="de-DE" dirty="0"/>
          </a:p>
          <a:p>
            <a:pPr lvl="1"/>
            <a:r>
              <a:rPr lang="de-DE" dirty="0" err="1"/>
              <a:t>Our</a:t>
            </a:r>
            <a:r>
              <a:rPr lang="de-DE" dirty="0"/>
              <a:t> Tasks</a:t>
            </a:r>
          </a:p>
          <a:p>
            <a:pPr lvl="1"/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/>
              <a:t>Open Tasks</a:t>
            </a:r>
          </a:p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 err="1">
              <a:cs typeface="Calibri"/>
            </a:endParaRPr>
          </a:p>
          <a:p>
            <a:pPr lvl="1"/>
            <a:r>
              <a:rPr lang="de-DE" dirty="0">
                <a:cs typeface="Calibri"/>
              </a:rPr>
              <a:t>Goals</a:t>
            </a:r>
            <a:endParaRPr lang="de-DE" dirty="0"/>
          </a:p>
          <a:p>
            <a:pPr lvl="1"/>
            <a:r>
              <a:rPr lang="de-DE" dirty="0">
                <a:ea typeface="+mn-lt"/>
                <a:cs typeface="+mn-lt"/>
              </a:rPr>
              <a:t>Data </a:t>
            </a:r>
            <a:r>
              <a:rPr lang="de-DE" dirty="0" err="1">
                <a:ea typeface="+mn-lt"/>
                <a:cs typeface="+mn-lt"/>
              </a:rPr>
              <a:t>Profiling</a:t>
            </a:r>
            <a:endParaRPr lang="de-DE" dirty="0" err="1"/>
          </a:p>
          <a:p>
            <a:pPr lvl="1"/>
            <a:r>
              <a:rPr lang="de-DE" dirty="0"/>
              <a:t>Data </a:t>
            </a:r>
            <a:r>
              <a:rPr lang="de-DE" dirty="0" err="1"/>
              <a:t>Pre</a:t>
            </a:r>
            <a:r>
              <a:rPr lang="de-DE" dirty="0"/>
              <a:t>-Processing</a:t>
            </a:r>
          </a:p>
          <a:p>
            <a:pPr lvl="1"/>
            <a:r>
              <a:rPr lang="de-DE" dirty="0"/>
              <a:t>Modeling</a:t>
            </a:r>
          </a:p>
          <a:p>
            <a:pPr lvl="1"/>
            <a:r>
              <a:rPr lang="de-DE" dirty="0"/>
              <a:t>Evaluation</a:t>
            </a:r>
          </a:p>
          <a:p>
            <a:pPr lvl="1"/>
            <a:r>
              <a:rPr lang="de-DE" dirty="0" err="1"/>
              <a:t>Conclusion</a:t>
            </a:r>
            <a:r>
              <a:rPr lang="de-DE" dirty="0"/>
              <a:t> &amp; Outlook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0CED9-646A-4EAD-8D37-D57176C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3174-C04E-4692-B781-48D66986E0F3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4776A-0A1D-45E5-8EFB-55A8CAC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2A303F-A077-40A3-AFAC-E5A88D4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203DE-84FA-4AA3-AD1D-726A2106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Select Modeling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Techniques</a:t>
            </a:r>
            <a:endParaRPr lang="de-DE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Supervised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Machine</a:t>
            </a:r>
            <a:r>
              <a:rPr lang="de-DE" dirty="0">
                <a:ea typeface="+mn-lt"/>
                <a:cs typeface="+mn-lt"/>
              </a:rPr>
              <a:t> Learning </a:t>
            </a:r>
            <a:r>
              <a:rPr lang="de-DE" dirty="0" err="1">
                <a:ea typeface="+mn-lt"/>
                <a:cs typeface="+mn-lt"/>
              </a:rPr>
              <a:t>Algorithms</a:t>
            </a:r>
            <a:r>
              <a:rPr lang="de-DE" dirty="0">
                <a:ea typeface="+mn-lt"/>
                <a:cs typeface="+mn-lt"/>
              </a:rPr>
              <a:t>: Multi-</a:t>
            </a:r>
            <a:r>
              <a:rPr lang="de-DE" dirty="0" err="1">
                <a:ea typeface="+mn-lt"/>
                <a:cs typeface="+mn-lt"/>
              </a:rPr>
              <a:t>class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classification</a:t>
            </a:r>
            <a:endParaRPr lang="de-DE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Decision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Tree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Neural</a:t>
            </a:r>
            <a:r>
              <a:rPr lang="de-DE" dirty="0">
                <a:ea typeface="+mn-lt"/>
                <a:cs typeface="+mn-lt"/>
              </a:rPr>
              <a:t> Networks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Generate Test Design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Data Splitting:</a:t>
            </a:r>
            <a:endParaRPr lang="de-DE" u="sng" dirty="0">
              <a:ea typeface="+mn-lt"/>
              <a:cs typeface="+mn-lt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de-DE" sz="1800" dirty="0">
                <a:ea typeface="+mn-lt"/>
                <a:cs typeface="+mn-lt"/>
              </a:rPr>
              <a:t>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(70%) and </a:t>
            </a:r>
            <a:r>
              <a:rPr lang="de-DE" sz="1800" dirty="0" err="1">
                <a:ea typeface="+mn-lt"/>
                <a:cs typeface="+mn-lt"/>
              </a:rPr>
              <a:t>test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(30%) not </a:t>
            </a:r>
            <a:r>
              <a:rPr lang="de-DE" sz="1800" dirty="0" err="1">
                <a:ea typeface="+mn-lt"/>
                <a:cs typeface="+mn-lt"/>
              </a:rPr>
              <a:t>shuffled</a:t>
            </a:r>
            <a:endParaRPr lang="de-DE" sz="1800" u="sng" dirty="0" err="1">
              <a:ea typeface="+mn-lt"/>
              <a:cs typeface="+mn-lt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de-DE" sz="1800" dirty="0">
                <a:ea typeface="+mn-lt"/>
                <a:cs typeface="+mn-lt"/>
              </a:rPr>
              <a:t>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(5%), 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(80%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 and Validation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(20%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 </a:t>
            </a:r>
            <a:endParaRPr lang="de-DE" sz="1800" u="sng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Strategy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Automated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 (0.0001 </a:t>
            </a:r>
            <a:r>
              <a:rPr lang="de-DE" dirty="0" err="1">
                <a:ea typeface="+mn-lt"/>
                <a:cs typeface="+mn-lt"/>
              </a:rPr>
              <a:t>loss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improve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1000 </a:t>
            </a:r>
            <a:r>
              <a:rPr lang="de-DE" dirty="0" err="1">
                <a:ea typeface="+mn-lt"/>
                <a:cs typeface="+mn-lt"/>
              </a:rPr>
              <a:t>epochs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Test </a:t>
            </a:r>
            <a:r>
              <a:rPr lang="de-DE" err="1">
                <a:ea typeface="+mn-lt"/>
                <a:cs typeface="+mn-lt"/>
              </a:rPr>
              <a:t>Criteria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err="1">
                <a:ea typeface="+mn-lt"/>
                <a:cs typeface="+mn-lt"/>
              </a:rPr>
              <a:t>Accuracy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solidFill>
                <a:srgbClr val="203864"/>
              </a:solidFill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9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63DE-30A3-4908-9E6F-440739B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b="1" dirty="0">
                <a:ea typeface="+mj-lt"/>
                <a:cs typeface="+mj-lt"/>
              </a:rPr>
            </a:br>
            <a:r>
              <a:rPr lang="de-DE" b="1" dirty="0">
                <a:ea typeface="+mj-lt"/>
                <a:cs typeface="+mj-lt"/>
              </a:rPr>
              <a:t>3. Modeling</a:t>
            </a:r>
            <a:endParaRPr lang="en-US" b="1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1F55-8E3C-4A72-AFA7-D42A10B2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3.  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Build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Models</a:t>
            </a:r>
            <a:endParaRPr lang="en-US" b="1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cs typeface="Calibri"/>
              </a:rPr>
              <a:t> </a:t>
            </a:r>
            <a:r>
              <a:rPr lang="de-DE" sz="2600" u="sng" dirty="0" err="1">
                <a:cs typeface="Calibri"/>
              </a:rPr>
              <a:t>Decision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cs typeface="Calibri"/>
              </a:rPr>
              <a:t>Tree</a:t>
            </a:r>
            <a:endParaRPr lang="de-DE" sz="26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Dataset: </a:t>
            </a:r>
            <a:r>
              <a:rPr lang="de-DE" sz="2400" dirty="0">
                <a:ea typeface="+mn-lt"/>
                <a:cs typeface="+mn-lt"/>
              </a:rPr>
              <a:t>First </a:t>
            </a:r>
            <a:r>
              <a:rPr lang="de-DE" sz="2400" dirty="0" err="1">
                <a:ea typeface="+mn-lt"/>
                <a:cs typeface="+mn-lt"/>
              </a:rPr>
              <a:t>sliding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window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option</a:t>
            </a:r>
            <a:r>
              <a:rPr lang="de-DE" sz="2400" dirty="0">
                <a:ea typeface="+mn-lt"/>
                <a:cs typeface="+mn-lt"/>
              </a:rPr>
              <a:t> (13 </a:t>
            </a:r>
            <a:r>
              <a:rPr lang="de-DE" sz="2400" dirty="0" err="1">
                <a:ea typeface="+mn-lt"/>
                <a:cs typeface="+mn-lt"/>
              </a:rPr>
              <a:t>features</a:t>
            </a:r>
            <a:r>
              <a:rPr lang="de-DE" sz="2400" dirty="0">
                <a:ea typeface="+mn-lt"/>
                <a:cs typeface="+mn-lt"/>
              </a:rPr>
              <a:t>)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cs typeface="Calibri"/>
              </a:rPr>
              <a:t>Depth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tree</a:t>
            </a:r>
            <a:r>
              <a:rPr lang="de-DE" sz="2400" dirty="0">
                <a:cs typeface="Calibri"/>
              </a:rPr>
              <a:t>: 4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err="1">
                <a:cs typeface="Calibri"/>
              </a:rPr>
              <a:t>Accuracy</a:t>
            </a:r>
            <a:r>
              <a:rPr lang="de-DE" sz="2400" dirty="0">
                <a:cs typeface="Calibri"/>
              </a:rPr>
              <a:t>: 52.95%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marL="914400" lvl="2" indent="0">
              <a:buNone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7744-DF30-41FE-9EE5-A37323F6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24BF-1467-49D5-A6A6-918AE46E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2A49-6EB0-4007-BD6A-B88FECDB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21</a:t>
            </a:fld>
            <a:endParaRPr lang="de-DE"/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231408-DE64-4C5C-873A-AAA3D5E7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3882887"/>
            <a:ext cx="12028714" cy="22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3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ABD6-54D4-4886-9758-F4B5C11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3. Modeling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C6C8-0AFA-4B9C-8706-130A7982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ea typeface="+mn-lt"/>
                <a:cs typeface="+mn-lt"/>
              </a:rPr>
              <a:t> Multi-</a:t>
            </a:r>
            <a:r>
              <a:rPr lang="de-DE" sz="2600" u="sng" err="1">
                <a:ea typeface="+mn-lt"/>
                <a:cs typeface="+mn-lt"/>
              </a:rPr>
              <a:t>layer</a:t>
            </a:r>
            <a:r>
              <a:rPr lang="de-DE" sz="2600" u="sng" dirty="0">
                <a:ea typeface="+mn-lt"/>
                <a:cs typeface="+mn-lt"/>
              </a:rPr>
              <a:t> </a:t>
            </a:r>
            <a:r>
              <a:rPr lang="de-DE" sz="2600" u="sng" err="1">
                <a:ea typeface="+mn-lt"/>
                <a:cs typeface="+mn-lt"/>
              </a:rPr>
              <a:t>Perceptron</a:t>
            </a:r>
            <a:endParaRPr lang="de-DE" sz="2600" u="sng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Dataset: </a:t>
            </a:r>
            <a:r>
              <a:rPr lang="de-DE" sz="2400" dirty="0">
                <a:cs typeface="Calibri"/>
              </a:rPr>
              <a:t>First </a:t>
            </a:r>
            <a:r>
              <a:rPr lang="de-DE" sz="2400" dirty="0" err="1">
                <a:cs typeface="Calibri"/>
              </a:rPr>
              <a:t>sliding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window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option</a:t>
            </a:r>
            <a:r>
              <a:rPr lang="de-DE" sz="2400" dirty="0">
                <a:cs typeface="Calibri"/>
              </a:rPr>
              <a:t> (13 </a:t>
            </a:r>
            <a:r>
              <a:rPr lang="de-DE" sz="2400" dirty="0" err="1">
                <a:cs typeface="Calibri"/>
              </a:rPr>
              <a:t>features</a:t>
            </a:r>
            <a:r>
              <a:rPr lang="de-DE" sz="2400" dirty="0">
                <a:cs typeface="Calibri"/>
              </a:rPr>
              <a:t>)</a:t>
            </a:r>
            <a:endParaRPr lang="en-US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Hidden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r>
              <a:rPr lang="de-DE" sz="2400" dirty="0">
                <a:ea typeface="+mn-lt"/>
                <a:cs typeface="+mn-lt"/>
              </a:rPr>
              <a:t>: 2(52,32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Output </a:t>
            </a:r>
            <a:r>
              <a:rPr lang="de-DE" sz="2400" dirty="0" err="1">
                <a:ea typeface="+mn-lt"/>
                <a:cs typeface="+mn-lt"/>
              </a:rPr>
              <a:t>layer</a:t>
            </a:r>
            <a:r>
              <a:rPr lang="de-DE" sz="2400" dirty="0">
                <a:ea typeface="+mn-lt"/>
                <a:cs typeface="+mn-lt"/>
              </a:rPr>
              <a:t>: 3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endParaRPr lang="de-DE" sz="2400" dirty="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de-DE" sz="2400" dirty="0" err="1">
                <a:ea typeface="+mn-lt"/>
                <a:cs typeface="+mn-lt"/>
              </a:rPr>
              <a:t>Activation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functions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sigmoid</a:t>
            </a:r>
            <a:r>
              <a:rPr lang="de-DE" sz="2400" dirty="0">
                <a:ea typeface="+mn-lt"/>
                <a:cs typeface="+mn-lt"/>
              </a:rPr>
              <a:t> and </a:t>
            </a:r>
            <a:r>
              <a:rPr lang="de-DE" sz="2400" dirty="0" err="1">
                <a:ea typeface="+mn-lt"/>
                <a:cs typeface="+mn-lt"/>
              </a:rPr>
              <a:t>softmax</a:t>
            </a:r>
            <a:endParaRPr lang="de-DE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Optimizer: </a:t>
            </a:r>
            <a:r>
              <a:rPr lang="de-DE" sz="2400" dirty="0" err="1">
                <a:ea typeface="+mn-lt"/>
                <a:cs typeface="+mn-lt"/>
              </a:rPr>
              <a:t>stochastic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gradient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descent</a:t>
            </a:r>
            <a:endParaRPr lang="de-DE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de-DE" sz="2400" dirty="0" err="1">
                <a:ea typeface="+mn-lt"/>
                <a:cs typeface="+mn-lt"/>
              </a:rPr>
              <a:t>Accuracy</a:t>
            </a:r>
            <a:r>
              <a:rPr lang="de-DE" sz="2400" dirty="0">
                <a:ea typeface="+mn-lt"/>
                <a:cs typeface="+mn-lt"/>
              </a:rPr>
              <a:t>: 53.45%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training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r>
              <a:rPr lang="de-DE" sz="2400" dirty="0">
                <a:ea typeface="+mn-lt"/>
                <a:cs typeface="+mn-lt"/>
              </a:rPr>
              <a:t> and 52.77%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testing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endParaRPr lang="de-DE" sz="2400" dirty="0">
              <a:cs typeface="Calibri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endParaRPr lang="de-DE" dirty="0"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b="1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B566-C78B-43C1-BB87-20292B3F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4570-BC54-428E-B394-6E0C57A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4037-644F-4C6F-B1C7-C076073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4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E4F-5184-4B43-A241-F5663F6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cs typeface="Calibri Light"/>
              </a:rPr>
              <a:t>3. Modeling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C43-3C76-44A7-8EB8-D6AB0D5B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cs typeface="Calibri"/>
              </a:rPr>
              <a:t> Keras </a:t>
            </a:r>
            <a:r>
              <a:rPr lang="de-DE" sz="2600" u="sng" dirty="0" err="1">
                <a:cs typeface="Calibri"/>
              </a:rPr>
              <a:t>Sequential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Neural</a:t>
            </a:r>
            <a:r>
              <a:rPr lang="de-DE" sz="2600" u="sng" dirty="0">
                <a:ea typeface="+mn-lt"/>
                <a:cs typeface="+mn-lt"/>
              </a:rPr>
              <a:t> Network</a:t>
            </a:r>
            <a:endParaRPr lang="en-US" sz="26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200" dirty="0">
                <a:ea typeface="+mn-lt"/>
                <a:cs typeface="+mn-lt"/>
              </a:rPr>
              <a:t> </a:t>
            </a:r>
            <a:r>
              <a:rPr lang="de-DE" sz="2400" dirty="0">
                <a:ea typeface="+mn-lt"/>
                <a:cs typeface="+mn-lt"/>
              </a:rPr>
              <a:t>Different </a:t>
            </a:r>
            <a:r>
              <a:rPr lang="de-DE" sz="2400" dirty="0" err="1">
                <a:ea typeface="+mn-lt"/>
                <a:cs typeface="+mn-lt"/>
              </a:rPr>
              <a:t>depths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from</a:t>
            </a:r>
            <a:r>
              <a:rPr lang="de-DE" sz="2400" dirty="0">
                <a:ea typeface="+mn-lt"/>
                <a:cs typeface="+mn-lt"/>
              </a:rPr>
              <a:t> 1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4 </a:t>
            </a:r>
            <a:r>
              <a:rPr lang="de-DE" sz="2400" dirty="0" err="1">
                <a:ea typeface="+mn-lt"/>
                <a:cs typeface="+mn-lt"/>
              </a:rPr>
              <a:t>hidden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endParaRPr lang="de-DE" sz="24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Activation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ReLU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Softmax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(last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layer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, multi-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classification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)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Optimizer: Adam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Optimizations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gradual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reduction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learning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rate,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batch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size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optimized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for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GPUs,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patience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200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epochs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Loss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Sparse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Categorical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Crossentropy</a:t>
            </a:r>
            <a:r>
              <a:rPr lang="de-DE" sz="2400" dirty="0">
                <a:ea typeface="+mn-lt"/>
                <a:cs typeface="+mn-lt"/>
              </a:rPr>
              <a:t> (due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class-encoding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Regularization techniques 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weight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regularization (</a:t>
            </a:r>
            <a:r>
              <a:rPr lang="de-DE" sz="2400" dirty="0">
                <a:ea typeface="+mn-lt"/>
                <a:cs typeface="+mn-lt"/>
              </a:rPr>
              <a:t>L2) and/</a:t>
            </a:r>
            <a:r>
              <a:rPr lang="de-DE" sz="2400" dirty="0" err="1">
                <a:ea typeface="+mn-lt"/>
                <a:cs typeface="+mn-lt"/>
              </a:rPr>
              <a:t>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dropout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 err="1">
                <a:solidFill>
                  <a:srgbClr val="000000"/>
                </a:solidFill>
                <a:cs typeface="Calibri"/>
              </a:rPr>
              <a:t>Accuracy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>
                <a:ea typeface="+mn-lt"/>
                <a:cs typeface="+mn-lt"/>
              </a:rPr>
              <a:t>56.25% </a:t>
            </a: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203864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D258-E6B3-4A09-A483-4199F7E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F5D5-5BCF-4561-B04B-FD38EED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B2A8-C7A7-400D-B8CF-390EA609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8B1D-5775-4109-8E5C-9F6319C3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3. Modeling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2AC289-D640-421E-821A-7F5D77BD7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7920" y="1543163"/>
            <a:ext cx="6668255" cy="41058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9D2B-6EB5-49B0-852F-879BD255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796F5-5965-4DD6-BB32-6EEAC4AE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473D-DC2F-4E22-BAE5-F421E631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24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54EC2-9354-4B5A-ABB4-DCB9E67B5E76}"/>
              </a:ext>
            </a:extLst>
          </p:cNvPr>
          <p:cNvSpPr txBox="1"/>
          <p:nvPr/>
        </p:nvSpPr>
        <p:spPr>
          <a:xfrm>
            <a:off x="2462592" y="5837161"/>
            <a:ext cx="9734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history of the accuracy of several models with different parameters</a:t>
            </a:r>
          </a:p>
        </p:txBody>
      </p:sp>
    </p:spTree>
    <p:extLst>
      <p:ext uri="{BB962C8B-B14F-4D97-AF65-F5344CB8AC3E}">
        <p14:creationId xmlns:p14="http://schemas.microsoft.com/office/powerpoint/2010/main" val="273995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3. Modeling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203DE-84FA-4AA3-AD1D-726A2106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600" u="sng" dirty="0">
                <a:ea typeface="+mn-lt"/>
                <a:cs typeface="+mn-lt"/>
              </a:rPr>
              <a:t>Models </a:t>
            </a:r>
            <a:r>
              <a:rPr lang="de-DE" sz="2600" u="sng" dirty="0" err="1">
                <a:ea typeface="+mn-lt"/>
                <a:cs typeface="+mn-lt"/>
              </a:rPr>
              <a:t>with</a:t>
            </a:r>
            <a:r>
              <a:rPr lang="de-DE" sz="2600" u="sng" dirty="0">
                <a:ea typeface="+mn-lt"/>
                <a:cs typeface="+mn-lt"/>
              </a:rPr>
              <a:t> different </a:t>
            </a:r>
            <a:r>
              <a:rPr lang="de-DE" sz="2600" u="sng" dirty="0" err="1">
                <a:ea typeface="+mn-lt"/>
                <a:cs typeface="+mn-lt"/>
              </a:rPr>
              <a:t>regularization</a:t>
            </a:r>
            <a:r>
              <a:rPr lang="de-DE" sz="2600" u="sng" dirty="0">
                <a:ea typeface="+mn-lt"/>
                <a:cs typeface="+mn-lt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techniques</a:t>
            </a:r>
            <a:endParaRPr lang="de-DE" sz="2600" u="sng" dirty="0"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25</a:t>
            </a:fld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AEED087B-A72C-44B9-B5C8-FEDE7FDEF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900957"/>
              </p:ext>
            </p:extLst>
          </p:nvPr>
        </p:nvGraphicFramePr>
        <p:xfrm>
          <a:off x="828000" y="3060000"/>
          <a:ext cx="9713534" cy="213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Worksheet" r:id="rId4" imgW="5248231" imgH="1152357" progId="Excel.Sheet.12">
                  <p:embed/>
                </p:oleObj>
              </mc:Choice>
              <mc:Fallback>
                <p:oleObj name="Worksheet" r:id="rId4" imgW="5248231" imgH="11523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713534" cy="2133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687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26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7E8-B908-446F-90E9-58F04DDAACB2}"/>
              </a:ext>
            </a:extLst>
          </p:cNvPr>
          <p:cNvSpPr txBox="1"/>
          <p:nvPr/>
        </p:nvSpPr>
        <p:spPr>
          <a:xfrm>
            <a:off x="841829" y="1797352"/>
            <a:ext cx="948024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600" u="sng" dirty="0">
                <a:cs typeface="Arial"/>
              </a:rPr>
              <a:t>Models </a:t>
            </a:r>
            <a:r>
              <a:rPr lang="de-DE" sz="2600" u="sng" dirty="0" err="1">
                <a:cs typeface="Arial"/>
              </a:rPr>
              <a:t>with</a:t>
            </a:r>
            <a:r>
              <a:rPr lang="de-DE" sz="2600" u="sng" dirty="0">
                <a:cs typeface="Arial"/>
              </a:rPr>
              <a:t> different </a:t>
            </a:r>
            <a:r>
              <a:rPr lang="de-DE" sz="2600" u="sng" dirty="0" err="1">
                <a:cs typeface="Arial"/>
              </a:rPr>
              <a:t>amount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of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hidden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layers</a:t>
            </a:r>
            <a:r>
              <a:rPr lang="de-DE" sz="2600" u="sng" dirty="0">
                <a:cs typeface="Arial"/>
              </a:rPr>
              <a:t> and </a:t>
            </a:r>
            <a:r>
              <a:rPr lang="de-DE" sz="2600" u="sng" dirty="0" err="1">
                <a:cs typeface="Arial"/>
              </a:rPr>
              <a:t>neurons</a:t>
            </a:r>
            <a:r>
              <a:rPr lang="de-DE" sz="2600" u="sng" dirty="0">
                <a:cs typeface="Arial"/>
              </a:rPr>
              <a:t> per </a:t>
            </a:r>
            <a:r>
              <a:rPr lang="de-DE" sz="2600" u="sng" dirty="0" err="1">
                <a:cs typeface="Arial"/>
              </a:rPr>
              <a:t>layer</a:t>
            </a:r>
            <a:endParaRPr lang="de-DE" sz="2600" u="sng" dirty="0">
              <a:cs typeface="Arial"/>
            </a:endParaRPr>
          </a:p>
          <a:p>
            <a:r>
              <a:rPr lang="de-DE" sz="2600" u="sng" dirty="0">
                <a:cs typeface="Arial"/>
              </a:rPr>
              <a:t>​</a:t>
            </a:r>
            <a:endParaRPr lang="en-US" sz="2600" u="sng" dirty="0">
              <a:cs typeface="Calibri"/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67E8EF9-2141-49CE-9E5D-CB7385E0E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34136"/>
              </p:ext>
            </p:extLst>
          </p:nvPr>
        </p:nvGraphicFramePr>
        <p:xfrm>
          <a:off x="828000" y="3060000"/>
          <a:ext cx="9180000" cy="231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Worksheet" r:id="rId4" imgW="3819747" imgH="962074" progId="Excel.Sheet.12">
                  <p:embed/>
                </p:oleObj>
              </mc:Choice>
              <mc:Fallback>
                <p:oleObj name="Worksheet" r:id="rId4" imgW="3819747" imgH="9620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180000" cy="231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650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27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7E8-B908-446F-90E9-58F04DDAACB2}"/>
              </a:ext>
            </a:extLst>
          </p:cNvPr>
          <p:cNvSpPr txBox="1"/>
          <p:nvPr/>
        </p:nvSpPr>
        <p:spPr>
          <a:xfrm>
            <a:off x="841829" y="1797352"/>
            <a:ext cx="948024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600" u="sng" dirty="0">
                <a:cs typeface="Arial"/>
              </a:rPr>
              <a:t>Models </a:t>
            </a:r>
            <a:r>
              <a:rPr lang="de-DE" sz="2600" u="sng" dirty="0" err="1">
                <a:cs typeface="Arial"/>
              </a:rPr>
              <a:t>with</a:t>
            </a:r>
            <a:r>
              <a:rPr lang="de-DE" sz="2600" u="sng" dirty="0">
                <a:cs typeface="Arial"/>
              </a:rPr>
              <a:t> different </a:t>
            </a:r>
            <a:r>
              <a:rPr lang="de-DE" sz="2600" u="sng" dirty="0" err="1">
                <a:cs typeface="Arial"/>
              </a:rPr>
              <a:t>amount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of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hidden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layers</a:t>
            </a:r>
            <a:r>
              <a:rPr lang="de-DE" sz="2600" u="sng" dirty="0">
                <a:cs typeface="Arial"/>
              </a:rPr>
              <a:t> and </a:t>
            </a:r>
            <a:r>
              <a:rPr lang="de-DE" sz="2600" u="sng" dirty="0" err="1">
                <a:cs typeface="Arial"/>
              </a:rPr>
              <a:t>neurons</a:t>
            </a:r>
            <a:r>
              <a:rPr lang="de-DE" sz="2600" u="sng" dirty="0">
                <a:cs typeface="Arial"/>
              </a:rPr>
              <a:t> per </a:t>
            </a:r>
            <a:r>
              <a:rPr lang="de-DE" sz="2600" u="sng" dirty="0" err="1">
                <a:cs typeface="Arial"/>
              </a:rPr>
              <a:t>layer</a:t>
            </a:r>
            <a:r>
              <a:rPr lang="de-DE" sz="2600" u="sng" dirty="0">
                <a:cs typeface="Arial"/>
              </a:rPr>
              <a:t>​</a:t>
            </a:r>
            <a:endParaRPr lang="en-US" sz="2600" u="sng">
              <a:cs typeface="Calibri"/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2245ABD-4F2D-4029-BCBD-85E1C45CC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06432"/>
              </p:ext>
            </p:extLst>
          </p:nvPr>
        </p:nvGraphicFramePr>
        <p:xfrm>
          <a:off x="828000" y="3060000"/>
          <a:ext cx="9180000" cy="231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Worksheet" r:id="rId4" imgW="3819747" imgH="962074" progId="Excel.Sheet.12">
                  <p:embed/>
                </p:oleObj>
              </mc:Choice>
              <mc:Fallback>
                <p:oleObj name="Worksheet" r:id="rId4" imgW="3819747" imgH="9620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180000" cy="231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227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28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7E8-B908-446F-90E9-58F04DDAACB2}"/>
              </a:ext>
            </a:extLst>
          </p:cNvPr>
          <p:cNvSpPr txBox="1"/>
          <p:nvPr/>
        </p:nvSpPr>
        <p:spPr>
          <a:xfrm>
            <a:off x="841829" y="1797352"/>
            <a:ext cx="948024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600" u="sng" dirty="0">
                <a:cs typeface="Arial"/>
              </a:rPr>
              <a:t>Models </a:t>
            </a:r>
            <a:r>
              <a:rPr lang="de-DE" sz="2600" u="sng" dirty="0" err="1">
                <a:cs typeface="Arial"/>
              </a:rPr>
              <a:t>with</a:t>
            </a:r>
            <a:r>
              <a:rPr lang="de-DE" sz="2600" u="sng" dirty="0">
                <a:cs typeface="Arial"/>
              </a:rPr>
              <a:t> different </a:t>
            </a:r>
            <a:r>
              <a:rPr lang="de-DE" sz="2600" u="sng" dirty="0" err="1">
                <a:cs typeface="Arial"/>
              </a:rPr>
              <a:t>amount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of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hidden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layers</a:t>
            </a:r>
            <a:r>
              <a:rPr lang="de-DE" sz="2600" u="sng" dirty="0">
                <a:cs typeface="Arial"/>
              </a:rPr>
              <a:t> and </a:t>
            </a:r>
            <a:r>
              <a:rPr lang="de-DE" sz="2600" u="sng" dirty="0" err="1">
                <a:cs typeface="Arial"/>
              </a:rPr>
              <a:t>neurons</a:t>
            </a:r>
            <a:r>
              <a:rPr lang="de-DE" sz="2600" u="sng" dirty="0">
                <a:cs typeface="Arial"/>
              </a:rPr>
              <a:t> per </a:t>
            </a:r>
            <a:r>
              <a:rPr lang="de-DE" sz="2600" u="sng" dirty="0" err="1">
                <a:cs typeface="Arial"/>
              </a:rPr>
              <a:t>layer</a:t>
            </a:r>
            <a:r>
              <a:rPr lang="de-DE" sz="2600" u="sng" dirty="0">
                <a:cs typeface="Arial"/>
              </a:rPr>
              <a:t>​</a:t>
            </a:r>
            <a:endParaRPr lang="en-US" sz="2600" u="sng">
              <a:cs typeface="Calibri"/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35991E3C-871B-454B-B43D-0C69E49A9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93544"/>
              </p:ext>
            </p:extLst>
          </p:nvPr>
        </p:nvGraphicFramePr>
        <p:xfrm>
          <a:off x="828000" y="3060000"/>
          <a:ext cx="9180000" cy="231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Worksheet" r:id="rId4" imgW="3819747" imgH="962074" progId="Excel.Sheet.12">
                  <p:embed/>
                </p:oleObj>
              </mc:Choice>
              <mc:Fallback>
                <p:oleObj name="Worksheet" r:id="rId4" imgW="3819747" imgH="9620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180000" cy="231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742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29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7E8-B908-446F-90E9-58F04DDAACB2}"/>
              </a:ext>
            </a:extLst>
          </p:cNvPr>
          <p:cNvSpPr txBox="1"/>
          <p:nvPr/>
        </p:nvSpPr>
        <p:spPr>
          <a:xfrm>
            <a:off x="841829" y="1797352"/>
            <a:ext cx="948024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600" u="sng" dirty="0">
                <a:cs typeface="Arial"/>
              </a:rPr>
              <a:t>Models </a:t>
            </a:r>
            <a:r>
              <a:rPr lang="de-DE" sz="2600" u="sng" dirty="0" err="1">
                <a:cs typeface="Arial"/>
              </a:rPr>
              <a:t>with</a:t>
            </a:r>
            <a:r>
              <a:rPr lang="de-DE" sz="2600" u="sng" dirty="0">
                <a:cs typeface="Arial"/>
              </a:rPr>
              <a:t> different </a:t>
            </a:r>
            <a:r>
              <a:rPr lang="de-DE" sz="2600" u="sng" dirty="0" err="1">
                <a:cs typeface="Arial"/>
              </a:rPr>
              <a:t>amount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of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hidden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layers</a:t>
            </a:r>
            <a:r>
              <a:rPr lang="de-DE" sz="2600" u="sng" dirty="0">
                <a:cs typeface="Arial"/>
              </a:rPr>
              <a:t> and </a:t>
            </a:r>
            <a:r>
              <a:rPr lang="de-DE" sz="2600" u="sng" dirty="0" err="1">
                <a:cs typeface="Arial"/>
              </a:rPr>
              <a:t>neurons</a:t>
            </a:r>
            <a:r>
              <a:rPr lang="de-DE" sz="2600" u="sng" dirty="0">
                <a:cs typeface="Arial"/>
              </a:rPr>
              <a:t> per </a:t>
            </a:r>
            <a:r>
              <a:rPr lang="de-DE" sz="2600" u="sng" dirty="0" err="1">
                <a:cs typeface="Arial"/>
              </a:rPr>
              <a:t>layer</a:t>
            </a:r>
            <a:r>
              <a:rPr lang="de-DE" sz="2600" u="sng" dirty="0">
                <a:cs typeface="Arial"/>
              </a:rPr>
              <a:t>​</a:t>
            </a:r>
            <a:endParaRPr lang="en-US" sz="2600" u="sng">
              <a:cs typeface="Calibri"/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E4BC8CB-8224-406E-AE3E-E0E84DB4D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08986"/>
              </p:ext>
            </p:extLst>
          </p:nvPr>
        </p:nvGraphicFramePr>
        <p:xfrm>
          <a:off x="828000" y="3060000"/>
          <a:ext cx="9180000" cy="231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Worksheet" r:id="rId4" imgW="3819747" imgH="962074" progId="Excel.Sheet.12">
                  <p:embed/>
                </p:oleObj>
              </mc:Choice>
              <mc:Fallback>
                <p:oleObj name="Worksheet" r:id="rId4" imgW="3819747" imgH="9620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180000" cy="231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5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5083832-C8EA-4233-B6BA-51780BAC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Geocoding</a:t>
            </a:r>
            <a:r>
              <a:rPr lang="de-DE" dirty="0"/>
              <a:t>/ Routing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Pelias</a:t>
            </a:r>
            <a:r>
              <a:rPr lang="de-DE" dirty="0"/>
              <a:t> and </a:t>
            </a:r>
            <a:r>
              <a:rPr lang="de-DE" dirty="0" err="1"/>
              <a:t>Valhalla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E9E80B6-D706-4C21-A8EE-275FAE85F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4D062-BF2E-4C59-82F7-4AD45E09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5C62D-2A5F-4E30-A2CD-AB64ED86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DACFA-13B8-4494-8DEB-7015CB73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91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30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7E8-B908-446F-90E9-58F04DDAACB2}"/>
              </a:ext>
            </a:extLst>
          </p:cNvPr>
          <p:cNvSpPr txBox="1"/>
          <p:nvPr/>
        </p:nvSpPr>
        <p:spPr>
          <a:xfrm>
            <a:off x="841829" y="1797352"/>
            <a:ext cx="948024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600" u="sng" dirty="0">
                <a:cs typeface="Arial"/>
              </a:rPr>
              <a:t>Models </a:t>
            </a:r>
            <a:r>
              <a:rPr lang="de-DE" sz="2600" u="sng" dirty="0" err="1">
                <a:cs typeface="Arial"/>
              </a:rPr>
              <a:t>with</a:t>
            </a:r>
            <a:r>
              <a:rPr lang="de-DE" sz="2600" u="sng" dirty="0">
                <a:cs typeface="Arial"/>
              </a:rPr>
              <a:t> different </a:t>
            </a:r>
            <a:r>
              <a:rPr lang="de-DE" sz="2600" u="sng" dirty="0" err="1">
                <a:cs typeface="Arial"/>
              </a:rPr>
              <a:t>amount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of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hidden</a:t>
            </a:r>
            <a:r>
              <a:rPr lang="de-DE" sz="2600" u="sng" dirty="0">
                <a:cs typeface="Arial"/>
              </a:rPr>
              <a:t> </a:t>
            </a:r>
            <a:r>
              <a:rPr lang="de-DE" sz="2600" u="sng" dirty="0" err="1">
                <a:cs typeface="Arial"/>
              </a:rPr>
              <a:t>layers</a:t>
            </a:r>
            <a:r>
              <a:rPr lang="de-DE" sz="2600" u="sng" dirty="0">
                <a:cs typeface="Arial"/>
              </a:rPr>
              <a:t> and </a:t>
            </a:r>
            <a:r>
              <a:rPr lang="de-DE" sz="2600" u="sng" dirty="0" err="1">
                <a:cs typeface="Arial"/>
              </a:rPr>
              <a:t>neurons</a:t>
            </a:r>
            <a:r>
              <a:rPr lang="de-DE" sz="2600" u="sng" dirty="0">
                <a:cs typeface="Arial"/>
              </a:rPr>
              <a:t> per </a:t>
            </a:r>
            <a:r>
              <a:rPr lang="de-DE" sz="2600" u="sng" dirty="0" err="1">
                <a:cs typeface="Arial"/>
              </a:rPr>
              <a:t>layer</a:t>
            </a:r>
            <a:r>
              <a:rPr lang="de-DE" sz="2600" u="sng" dirty="0">
                <a:cs typeface="Arial"/>
              </a:rPr>
              <a:t>​</a:t>
            </a:r>
            <a:endParaRPr lang="en-US" sz="2600" u="sng">
              <a:cs typeface="Calibri"/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60D6BFE-4540-41C3-8761-0E15B9E3B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936961"/>
              </p:ext>
            </p:extLst>
          </p:nvPr>
        </p:nvGraphicFramePr>
        <p:xfrm>
          <a:off x="828000" y="3060000"/>
          <a:ext cx="9180000" cy="231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Worksheet" r:id="rId4" imgW="3819747" imgH="962074" progId="Excel.Sheet.12">
                  <p:embed/>
                </p:oleObj>
              </mc:Choice>
              <mc:Fallback>
                <p:oleObj name="Worksheet" r:id="rId4" imgW="3819747" imgH="9620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9180000" cy="231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885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CE62-6304-494F-B081-3A2AF772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cs typeface="Calibri Light"/>
              </a:rPr>
              <a:t>4. Evaluation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DEC9-404D-4CA9-BBD2-74018A46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A3A7-8714-4DF2-9137-2EBDA9B5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D9D4-D92F-4D47-8FC6-C05D7FA6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31</a:t>
            </a:fld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806C0DC-1937-424D-85DD-630EC3A69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1744"/>
              </p:ext>
            </p:extLst>
          </p:nvPr>
        </p:nvGraphicFramePr>
        <p:xfrm>
          <a:off x="828000" y="3060000"/>
          <a:ext cx="10746071" cy="115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Worksheet" r:id="rId4" imgW="7162623" imgH="771792" progId="Excel.Sheet.12">
                  <p:embed/>
                </p:oleObj>
              </mc:Choice>
              <mc:Fallback>
                <p:oleObj name="Worksheet" r:id="rId4" imgW="7162623" imgH="7717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0" y="3060000"/>
                        <a:ext cx="10746071" cy="115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897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3371-023C-49B4-B28B-B241B3E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Conclusion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DA918-8FB4-4CB9-A998-4FD52710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11D36-990C-4FBA-8059-13AE4933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644D9-228F-4A8E-9DC8-1326EECA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A0530-6808-438F-B8D5-02AAD33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32</a:t>
            </a:fld>
            <a:endParaRPr lang="de-D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8E6687-062E-459F-AB13-CD0C64A4BF2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Scrum Team-Work</a:t>
            </a:r>
          </a:p>
          <a:p>
            <a:r>
              <a:rPr lang="en-US" dirty="0">
                <a:cs typeface="Calibri"/>
              </a:rPr>
              <a:t>Learned very much about Neural Network</a:t>
            </a:r>
          </a:p>
          <a:p>
            <a:r>
              <a:rPr lang="en-US" dirty="0">
                <a:cs typeface="Calibri"/>
              </a:rPr>
              <a:t>Decent Outcome </a:t>
            </a:r>
          </a:p>
          <a:p>
            <a:r>
              <a:rPr lang="en-US" dirty="0">
                <a:cs typeface="Calibri"/>
              </a:rPr>
              <a:t>Looking forward to work further on the project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163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8D9-7309-46E0-B541-AC707B3E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9502-DED2-4E90-8634-0A8D34A7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Test different </a:t>
            </a:r>
            <a:r>
              <a:rPr lang="de-DE" dirty="0" err="1">
                <a:cs typeface="Calibri"/>
              </a:rPr>
              <a:t>paramaters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activation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optimizers</a:t>
            </a:r>
            <a:r>
              <a:rPr lang="de-DE" dirty="0">
                <a:cs typeface="Calibri"/>
              </a:rPr>
              <a:t>) </a:t>
            </a:r>
            <a:endParaRPr lang="de-DE" dirty="0" err="1">
              <a:ea typeface="+mn-lt"/>
              <a:cs typeface="+mn-lt"/>
            </a:endParaRPr>
          </a:p>
          <a:p>
            <a:r>
              <a:rPr lang="de-DE" dirty="0">
                <a:cs typeface="Calibri"/>
              </a:rPr>
              <a:t>Test different </a:t>
            </a:r>
            <a:r>
              <a:rPr lang="de-DE" dirty="0" err="1">
                <a:cs typeface="Calibri"/>
              </a:rPr>
              <a:t>modeling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techniques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Logistic</a:t>
            </a:r>
            <a:r>
              <a:rPr lang="de-DE" dirty="0">
                <a:cs typeface="Calibri"/>
              </a:rPr>
              <a:t> Regression</a:t>
            </a: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Test different </a:t>
            </a:r>
            <a:r>
              <a:rPr lang="de-DE" dirty="0" err="1">
                <a:ea typeface="+mn-lt"/>
                <a:cs typeface="+mn-lt"/>
              </a:rPr>
              <a:t>features</a:t>
            </a:r>
            <a:endParaRPr lang="de-DE" dirty="0">
              <a:ea typeface="+mn-lt"/>
              <a:cs typeface="+mn-lt"/>
            </a:endParaRPr>
          </a:p>
          <a:p>
            <a:r>
              <a:rPr lang="de-DE" dirty="0" err="1">
                <a:ea typeface="+mn-lt"/>
                <a:cs typeface="+mn-lt"/>
              </a:rPr>
              <a:t>Deployment</a:t>
            </a:r>
            <a:r>
              <a:rPr lang="de-DE" dirty="0">
                <a:ea typeface="+mn-lt"/>
                <a:cs typeface="+mn-lt"/>
              </a:rPr>
              <a:t> (</a:t>
            </a:r>
            <a:r>
              <a:rPr lang="de-DE" dirty="0" err="1">
                <a:ea typeface="+mn-lt"/>
                <a:cs typeface="+mn-lt"/>
              </a:rPr>
              <a:t>Flask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app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3A7E-41FF-4D51-9BA5-D2559C61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2E56-A5DE-44D8-992B-87232FFB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E908-772A-4980-A518-CA3652F8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2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A964D-0C5D-4CFA-A777-5AF9E6C6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44F5B-A87E-4BA2-8FE3-4CACA83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1788CF-0A35-43B5-B3F8-B60B17A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r>
              <a:rPr lang="de-DE" dirty="0"/>
              <a:t>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6FCEE-945A-4A93-8EF8-18DA542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F230D-6787-4192-82B6-934198E3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1. </a:t>
            </a:r>
            <a:r>
              <a:rPr lang="de-DE" b="1" dirty="0" err="1"/>
              <a:t>Our</a:t>
            </a:r>
            <a:r>
              <a:rPr lang="de-DE" b="1" dirty="0"/>
              <a:t>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5AF39-13C4-4B60-86B5-93C918B6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Virtual </a:t>
            </a:r>
            <a:r>
              <a:rPr lang="de-DE" dirty="0" err="1"/>
              <a:t>infrastructure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Setup a virtual </a:t>
            </a:r>
            <a:r>
              <a:rPr lang="de-DE" dirty="0" err="1"/>
              <a:t>machine</a:t>
            </a:r>
            <a:r>
              <a:rPr lang="de-DE" dirty="0"/>
              <a:t> </a:t>
            </a:r>
          </a:p>
          <a:p>
            <a:pPr lvl="1"/>
            <a:r>
              <a:rPr lang="en-US" dirty="0"/>
              <a:t>Install and configure Pelias and Elasticsearch </a:t>
            </a:r>
          </a:p>
          <a:p>
            <a:pPr lvl="1"/>
            <a:r>
              <a:rPr lang="en-US" dirty="0"/>
              <a:t>Install and test routing engines 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acquisition and preparation: </a:t>
            </a:r>
          </a:p>
          <a:p>
            <a:pPr lvl="1"/>
            <a:r>
              <a:rPr lang="en-US" dirty="0"/>
              <a:t>Gather postcode data of Europe from different sources </a:t>
            </a:r>
          </a:p>
          <a:p>
            <a:pPr lvl="1"/>
            <a:r>
              <a:rPr lang="en-US" dirty="0"/>
              <a:t>Merge the postcode data into a single custom source (Pelias/Elasticsearch) </a:t>
            </a:r>
          </a:p>
          <a:p>
            <a:pPr lvl="1"/>
            <a:r>
              <a:rPr lang="en-US" dirty="0"/>
              <a:t>Calculate 2-digit postcode centroids from the custom dataset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A6C3B-944A-46C4-9DC6-C71FA077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14AB-9AC7-4EBC-B1A5-4103F2F26591}" type="datetime4">
              <a:rPr lang="en-US" smtClean="0"/>
              <a:t>January 24, 2020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552CE8-33DC-456C-88FA-C660FBCD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7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F230D-6787-4192-82B6-934198E3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1. </a:t>
            </a:r>
            <a:r>
              <a:rPr lang="de-DE" b="1" dirty="0" err="1"/>
              <a:t>Our</a:t>
            </a:r>
            <a:r>
              <a:rPr lang="de-DE" b="1" dirty="0"/>
              <a:t>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5AF39-13C4-4B60-86B5-93C918B6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Geocoding and routing: </a:t>
            </a:r>
          </a:p>
          <a:p>
            <a:pPr lvl="1"/>
            <a:r>
              <a:rPr lang="en-US" dirty="0"/>
              <a:t>Test geocoding with Pelias based on the prepared 2-digit postcode centroids </a:t>
            </a:r>
          </a:p>
          <a:p>
            <a:pPr lvl="1"/>
            <a:r>
              <a:rPr lang="en-US" dirty="0"/>
              <a:t>Test routing between 2-digit centroids with a routing engine (Valhalla or </a:t>
            </a:r>
            <a:r>
              <a:rPr lang="en-US" dirty="0" err="1"/>
              <a:t>Graphhopper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Hardware infrastructure</a:t>
            </a:r>
          </a:p>
          <a:p>
            <a:pPr lvl="1"/>
            <a:r>
              <a:rPr lang="en-US" dirty="0"/>
              <a:t>Establish VPN Connection for computer cluster on campus </a:t>
            </a:r>
            <a:r>
              <a:rPr lang="en-US" dirty="0" err="1"/>
              <a:t>Eselsberg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A6C3B-944A-46C4-9DC6-C71FA077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14AB-9AC7-4EBC-B1A5-4103F2F26591}" type="datetime4">
              <a:rPr lang="en-US" smtClean="0"/>
              <a:t>January 24, 2020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552CE8-33DC-456C-88FA-C660FBCD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F534A-3BD3-42BC-A975-3CFBA6BA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</a:t>
            </a:r>
            <a:r>
              <a:rPr lang="de-DE" b="1" dirty="0" err="1"/>
              <a:t>Results</a:t>
            </a:r>
            <a:r>
              <a:rPr lang="de-DE" b="1" dirty="0"/>
              <a:t> - Virtual </a:t>
            </a:r>
            <a:r>
              <a:rPr lang="de-DE" b="1" dirty="0" err="1"/>
              <a:t>infrastructure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4FE99-6D45-4B05-B464-2619FA36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Setup a virtual </a:t>
            </a:r>
            <a:r>
              <a:rPr lang="de-DE" dirty="0" err="1"/>
              <a:t>machine</a:t>
            </a:r>
            <a:r>
              <a:rPr lang="de-DE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and configure Pelias and Elasticsearch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Installation has been documented in an installation guide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00E6B-E240-42BD-851E-4972434D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14AB-9AC7-4EBC-B1A5-4103F2F26591}" type="datetime4">
              <a:rPr lang="en-US" smtClean="0"/>
              <a:t>January 24, 2020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19F1B3-3716-4106-83B7-EA0879E0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7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F534A-3BD3-42BC-A975-3CFBA6BA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</a:t>
            </a:r>
            <a:r>
              <a:rPr lang="de-DE" b="1" dirty="0" err="1"/>
              <a:t>Results</a:t>
            </a:r>
            <a:r>
              <a:rPr lang="de-DE" b="1" dirty="0"/>
              <a:t> - Virtual </a:t>
            </a:r>
            <a:r>
              <a:rPr lang="de-DE" b="1" dirty="0" err="1"/>
              <a:t>infrastructure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4FE99-6D45-4B05-B464-2619FA36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and test </a:t>
            </a:r>
            <a:br>
              <a:rPr lang="en-US" dirty="0"/>
            </a:br>
            <a:r>
              <a:rPr lang="en-US" dirty="0"/>
              <a:t>routing engines 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00E6B-E240-42BD-851E-4972434D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14AB-9AC7-4EBC-B1A5-4103F2F26591}" type="datetime4">
              <a:rPr lang="en-US" smtClean="0"/>
              <a:t>January 24, 2020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19F1B3-3716-4106-83B7-EA0879E0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EFE680-F6F6-4F52-B62A-7664CDD5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581400" y="1646237"/>
            <a:ext cx="6734452" cy="50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4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F534A-3BD3-42BC-A975-3CFBA6BA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2. </a:t>
            </a:r>
            <a:r>
              <a:rPr lang="de-DE" b="1" dirty="0" err="1"/>
              <a:t>Results</a:t>
            </a:r>
            <a:r>
              <a:rPr lang="de-DE" b="1" dirty="0"/>
              <a:t> - </a:t>
            </a:r>
            <a:r>
              <a:rPr lang="en-US" b="1" dirty="0"/>
              <a:t>Data acquisition </a:t>
            </a:r>
            <a:br>
              <a:rPr lang="en-US" b="1" dirty="0"/>
            </a:br>
            <a:r>
              <a:rPr lang="en-US" b="1" dirty="0"/>
              <a:t>		      and preparation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4FE99-6D45-4B05-B464-2619FA36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Gather postcode data of Europe from different sources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Merge the postcode data into a single custom source (Pelias/Elasticsearch)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Calculate 2-digit postcode centroids from the custom dataset </a:t>
            </a:r>
            <a:br>
              <a:rPr lang="en-US" dirty="0"/>
            </a:br>
            <a:r>
              <a:rPr lang="en-US" dirty="0"/>
              <a:t>(3-digit for Malta)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00E6B-E240-42BD-851E-4972434D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14AB-9AC7-4EBC-B1A5-4103F2F26591}" type="datetime4">
              <a:rPr lang="en-US" smtClean="0"/>
              <a:t>January 24, 2020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19F1B3-3716-4106-83B7-EA0879E0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4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F534A-3BD3-42BC-A975-3CFBA6BA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</a:t>
            </a:r>
            <a:r>
              <a:rPr lang="de-DE" b="1" dirty="0" err="1"/>
              <a:t>Results</a:t>
            </a:r>
            <a:r>
              <a:rPr lang="de-DE" b="1" dirty="0"/>
              <a:t> - </a:t>
            </a:r>
            <a:r>
              <a:rPr lang="en-US" b="1" dirty="0"/>
              <a:t>Geocoding and routing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4FE99-6D45-4B05-B464-2619FA36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geocoding with Pelias based on the prepared 2-digit postcode centroids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hlinkClick r:id="rId3"/>
              </a:rPr>
              <a:t>http://141.59.29.110:4000/v1/search?text=MT558&amp;sources=geonamesandpostcodeinfo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hlinkClick r:id="rId4"/>
              </a:rPr>
              <a:t>http://141.59.29.110:4000/v1/search?text=DE89&amp;sources=geonamesandpostcodeinfo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routing between 2-digit centroids with a routing engine (Valhalla or </a:t>
            </a:r>
            <a:r>
              <a:rPr lang="en-US" dirty="0" err="1"/>
              <a:t>Graphhopper</a:t>
            </a:r>
            <a:r>
              <a:rPr lang="en-US" dirty="0"/>
              <a:t>)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/>
              <a:t>curl</a:t>
            </a:r>
            <a:r>
              <a:rPr lang="de-DE" dirty="0"/>
              <a:t> http://141.59.29.110:8002/route --</a:t>
            </a:r>
            <a:r>
              <a:rPr lang="de-DE" dirty="0" err="1"/>
              <a:t>data</a:t>
            </a:r>
            <a:r>
              <a:rPr lang="de-DE" dirty="0"/>
              <a:t> '{"</a:t>
            </a:r>
            <a:r>
              <a:rPr lang="de-DE" dirty="0" err="1"/>
              <a:t>locations</a:t>
            </a:r>
            <a:r>
              <a:rPr lang="de-DE" dirty="0"/>
              <a:t>":[{"lat":48.1331,"lon":11.6046,"type":"break"},{"lat":47.9419,"lon":11.2759,"type":"break"}],"</a:t>
            </a:r>
            <a:r>
              <a:rPr lang="de-DE" dirty="0" err="1"/>
              <a:t>costing</a:t>
            </a:r>
            <a:r>
              <a:rPr lang="de-DE" dirty="0"/>
              <a:t>":"</a:t>
            </a:r>
            <a:r>
              <a:rPr lang="de-DE" dirty="0" err="1"/>
              <a:t>auto</a:t>
            </a:r>
            <a:r>
              <a:rPr lang="de-DE" dirty="0"/>
              <a:t>","</a:t>
            </a:r>
            <a:r>
              <a:rPr lang="de-DE" dirty="0" err="1"/>
              <a:t>directions_options</a:t>
            </a:r>
            <a:r>
              <a:rPr lang="de-DE" dirty="0"/>
              <a:t>":{"</a:t>
            </a:r>
            <a:r>
              <a:rPr lang="de-DE" dirty="0" err="1"/>
              <a:t>units</a:t>
            </a:r>
            <a:r>
              <a:rPr lang="de-DE" dirty="0"/>
              <a:t>":"km"}}' | </a:t>
            </a:r>
            <a:r>
              <a:rPr lang="de-DE" dirty="0" err="1"/>
              <a:t>jq</a:t>
            </a:r>
            <a:r>
              <a:rPr lang="de-DE" dirty="0"/>
              <a:t> '.'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00E6B-E240-42BD-851E-4972434D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14AB-9AC7-4EBC-B1A5-4103F2F26591}" type="datetime4">
              <a:rPr lang="en-US" smtClean="0"/>
              <a:t>January 24, 2020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19F1B3-3716-4106-83B7-EA0879E0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9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1309</Words>
  <Application>Microsoft Office PowerPoint</Application>
  <PresentationFormat>Breitbild</PresentationFormat>
  <Paragraphs>288</Paragraphs>
  <Slides>34</Slides>
  <Notes>31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Symbol</vt:lpstr>
      <vt:lpstr>Wingdings</vt:lpstr>
      <vt:lpstr>Wingdings,Sans-Serif</vt:lpstr>
      <vt:lpstr>Office</vt:lpstr>
      <vt:lpstr>Worksheet</vt:lpstr>
      <vt:lpstr>Data Science Project</vt:lpstr>
      <vt:lpstr>Agenda</vt:lpstr>
      <vt:lpstr>Geocoding/ Routing with Pelias and Valhalla</vt:lpstr>
      <vt:lpstr>1. Our Tasks</vt:lpstr>
      <vt:lpstr>1. Our Tasks</vt:lpstr>
      <vt:lpstr>2. Results - Virtual infrastructure</vt:lpstr>
      <vt:lpstr>2. Results - Virtual infrastructure</vt:lpstr>
      <vt:lpstr>2. Results - Data acquisition          and preparation</vt:lpstr>
      <vt:lpstr>2. Results - Geocoding and routing</vt:lpstr>
      <vt:lpstr>3. Open Tasks</vt:lpstr>
      <vt:lpstr>Predicting the outcome  of soccer games</vt:lpstr>
      <vt:lpstr>0. Goals</vt:lpstr>
      <vt:lpstr>1. Data Profiling</vt:lpstr>
      <vt:lpstr>1. Data Profiling</vt:lpstr>
      <vt:lpstr>2. Data Pre-Processing      - Feature Extraction</vt:lpstr>
      <vt:lpstr>2. Data Pre-Processing      - Sliding Window Option 1</vt:lpstr>
      <vt:lpstr>2. Data Pre-Processing      - Sliding Window Option 2</vt:lpstr>
      <vt:lpstr>2. Data Pre-Processing      - Sliding Window Option 3</vt:lpstr>
      <vt:lpstr>2. Data Pre-Processing      - Sliding Window Option 4/5</vt:lpstr>
      <vt:lpstr>3. Modeling</vt:lpstr>
      <vt:lpstr> 3. Modeling </vt:lpstr>
      <vt:lpstr>3. Modeling</vt:lpstr>
      <vt:lpstr>3. Modeling</vt:lpstr>
      <vt:lpstr>3. Modeling</vt:lpstr>
      <vt:lpstr>3. Modeling</vt:lpstr>
      <vt:lpstr>3. Modeling</vt:lpstr>
      <vt:lpstr>3. Modeling</vt:lpstr>
      <vt:lpstr>3. Modeling</vt:lpstr>
      <vt:lpstr>3. Modeling</vt:lpstr>
      <vt:lpstr>3. Modeling</vt:lpstr>
      <vt:lpstr>4. Evaluation</vt:lpstr>
      <vt:lpstr>5. Conclusion </vt:lpstr>
      <vt:lpstr>Outlook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Martin Schmid</cp:lastModifiedBy>
  <cp:revision>409</cp:revision>
  <dcterms:created xsi:type="dcterms:W3CDTF">2019-10-31T13:48:04Z</dcterms:created>
  <dcterms:modified xsi:type="dcterms:W3CDTF">2020-01-24T07:17:10Z</dcterms:modified>
</cp:coreProperties>
</file>