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20"/>
  </p:notesMasterIdLst>
  <p:sldIdLst>
    <p:sldId id="256" r:id="rId2"/>
    <p:sldId id="276" r:id="rId3"/>
    <p:sldId id="277" r:id="rId4"/>
    <p:sldId id="259" r:id="rId5"/>
    <p:sldId id="260" r:id="rId6"/>
    <p:sldId id="261" r:id="rId7"/>
    <p:sldId id="262" r:id="rId8"/>
    <p:sldId id="270" r:id="rId9"/>
    <p:sldId id="271" r:id="rId10"/>
    <p:sldId id="269" r:id="rId11"/>
    <p:sldId id="272" r:id="rId12"/>
    <p:sldId id="263" r:id="rId13"/>
    <p:sldId id="264" r:id="rId14"/>
    <p:sldId id="273" r:id="rId15"/>
    <p:sldId id="274" r:id="rId16"/>
    <p:sldId id="265" r:id="rId17"/>
    <p:sldId id="275" r:id="rId18"/>
    <p:sldId id="268"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emlatha\OneDrive\Desktop\HEMLATHA%20J%20employee%20datashee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mlatha\OneDrive\Desktop\HEMLATHA%20J%20employee%20datasheet%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[HEMLATHA J employee datasheet excel.xlsx]Employee performance analysis!PivotTable2</c:name>
    <c:fmtId val="1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 performance analysis'!$B$3:$B$4</c:f>
              <c:strCache>
                <c:ptCount val="1"/>
                <c:pt idx="0">
                  <c:v>High</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98E-4D0D-801F-F357A30A1C8D}"/>
            </c:ext>
          </c:extLst>
        </c:ser>
        <c:ser>
          <c:idx val="1"/>
          <c:order val="1"/>
          <c:tx>
            <c:strRef>
              <c:f>'Employee performance analysis'!$C$3:$C$4</c:f>
              <c:strCache>
                <c:ptCount val="1"/>
                <c:pt idx="0">
                  <c:v>LOW</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5"/>
                </a:solidFill>
              </a:ln>
              <a:effectLst/>
            </c:spPr>
            <c:trendlineType val="exp"/>
            <c:dispRSqr val="0"/>
            <c:dispEq val="0"/>
          </c:trendline>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98E-4D0D-801F-F357A30A1C8D}"/>
            </c:ext>
          </c:extLst>
        </c:ser>
        <c:ser>
          <c:idx val="2"/>
          <c:order val="2"/>
          <c:tx>
            <c:strRef>
              <c:f>'Employee performance analysis'!$D$3:$D$4</c:f>
              <c:strCache>
                <c:ptCount val="1"/>
                <c:pt idx="0">
                  <c:v>MED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4"/>
                </a:solidFill>
              </a:ln>
              <a:effectLst/>
            </c:spPr>
            <c:trendlineType val="linear"/>
            <c:dispRSqr val="0"/>
            <c:dispEq val="0"/>
          </c:trendline>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98E-4D0D-801F-F357A30A1C8D}"/>
            </c:ext>
          </c:extLst>
        </c:ser>
        <c:ser>
          <c:idx val="3"/>
          <c:order val="3"/>
          <c:tx>
            <c:strRef>
              <c:f>'Employee performance analysis'!$E$3:$E$4</c:f>
              <c:strCache>
                <c:ptCount val="1"/>
                <c:pt idx="0">
                  <c:v>Very High</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6">
                    <a:lumMod val="60000"/>
                  </a:schemeClr>
                </a:solidFill>
              </a:ln>
              <a:effectLst/>
            </c:spPr>
            <c:trendlineType val="linear"/>
            <c:dispRSqr val="0"/>
            <c:dispEq val="0"/>
          </c:trendline>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998E-4D0D-801F-F357A30A1C8D}"/>
            </c:ext>
          </c:extLst>
        </c:ser>
        <c:dLbls>
          <c:showLegendKey val="0"/>
          <c:showVal val="0"/>
          <c:showCatName val="0"/>
          <c:showSerName val="0"/>
          <c:showPercent val="0"/>
          <c:showBubbleSize val="0"/>
        </c:dLbls>
        <c:gapWidth val="100"/>
        <c:overlap val="-24"/>
        <c:axId val="1988639567"/>
        <c:axId val="1988636207"/>
      </c:barChart>
      <c:catAx>
        <c:axId val="19886395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8636207"/>
        <c:crosses val="autoZero"/>
        <c:auto val="1"/>
        <c:lblAlgn val="ctr"/>
        <c:lblOffset val="100"/>
        <c:noMultiLvlLbl val="0"/>
      </c:catAx>
      <c:valAx>
        <c:axId val="19886362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8639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[HEMLATHA J employee datasheet excel.xlsx]employees performance pie!PivotTable4</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Employees Performance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'employees performance pie'!$B$3:$B$4</c:f>
              <c:strCache>
                <c:ptCount val="1"/>
                <c:pt idx="0">
                  <c:v>BPC</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pie'!$B$5:$B$10</c:f>
              <c:numCache>
                <c:formatCode>General</c:formatCode>
                <c:ptCount val="5"/>
                <c:pt idx="0">
                  <c:v>243</c:v>
                </c:pt>
                <c:pt idx="1">
                  <c:v>6</c:v>
                </c:pt>
                <c:pt idx="2">
                  <c:v>9</c:v>
                </c:pt>
                <c:pt idx="3">
                  <c:v>13</c:v>
                </c:pt>
                <c:pt idx="4">
                  <c:v>32</c:v>
                </c:pt>
              </c:numCache>
            </c:numRef>
          </c:val>
          <c:extLst>
            <c:ext xmlns:c16="http://schemas.microsoft.com/office/drawing/2014/chart" uri="{C3380CC4-5D6E-409C-BE32-E72D297353CC}">
              <c16:uniqueId val="{0000000A-4073-4E34-BBDB-086694680068}"/>
            </c:ext>
          </c:extLst>
        </c:ser>
        <c:ser>
          <c:idx val="1"/>
          <c:order val="1"/>
          <c:tx>
            <c:strRef>
              <c:f>'employees performance pie'!$C$3:$C$4</c:f>
              <c:strCache>
                <c:ptCount val="1"/>
                <c:pt idx="0">
                  <c:v>CCDR</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C-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E-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0-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2-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4-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pie'!$C$5:$C$10</c:f>
              <c:numCache>
                <c:formatCode>General</c:formatCode>
                <c:ptCount val="5"/>
                <c:pt idx="0">
                  <c:v>249</c:v>
                </c:pt>
                <c:pt idx="1">
                  <c:v>12</c:v>
                </c:pt>
                <c:pt idx="2">
                  <c:v>4</c:v>
                </c:pt>
                <c:pt idx="3">
                  <c:v>6</c:v>
                </c:pt>
                <c:pt idx="4">
                  <c:v>29</c:v>
                </c:pt>
              </c:numCache>
            </c:numRef>
          </c:val>
          <c:extLst>
            <c:ext xmlns:c16="http://schemas.microsoft.com/office/drawing/2014/chart" uri="{C3380CC4-5D6E-409C-BE32-E72D297353CC}">
              <c16:uniqueId val="{00000015-4073-4E34-BBDB-086694680068}"/>
            </c:ext>
          </c:extLst>
        </c:ser>
        <c:ser>
          <c:idx val="2"/>
          <c:order val="2"/>
          <c:tx>
            <c:strRef>
              <c:f>'employees performance pie'!$D$3:$D$4</c:f>
              <c:strCache>
                <c:ptCount val="1"/>
                <c:pt idx="0">
                  <c:v>EW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pie'!$D$5:$D$10</c:f>
              <c:numCache>
                <c:formatCode>General</c:formatCode>
                <c:ptCount val="5"/>
                <c:pt idx="0">
                  <c:v>245</c:v>
                </c:pt>
                <c:pt idx="1">
                  <c:v>5</c:v>
                </c:pt>
                <c:pt idx="2">
                  <c:v>15</c:v>
                </c:pt>
                <c:pt idx="3">
                  <c:v>4</c:v>
                </c:pt>
                <c:pt idx="4">
                  <c:v>33</c:v>
                </c:pt>
              </c:numCache>
            </c:numRef>
          </c:val>
          <c:extLst>
            <c:ext xmlns:c16="http://schemas.microsoft.com/office/drawing/2014/chart" uri="{C3380CC4-5D6E-409C-BE32-E72D297353CC}">
              <c16:uniqueId val="{00000020-4073-4E34-BBDB-086694680068}"/>
            </c:ext>
          </c:extLst>
        </c:ser>
        <c:ser>
          <c:idx val="3"/>
          <c:order val="3"/>
          <c:tx>
            <c:strRef>
              <c:f>'employees performance pie'!$E$3:$E$4</c:f>
              <c:strCache>
                <c:ptCount val="1"/>
                <c:pt idx="0">
                  <c:v>MSC</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6-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8-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A-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pie'!$E$5:$E$10</c:f>
              <c:numCache>
                <c:formatCode>General</c:formatCode>
                <c:ptCount val="5"/>
                <c:pt idx="0">
                  <c:v>239</c:v>
                </c:pt>
                <c:pt idx="1">
                  <c:v>4</c:v>
                </c:pt>
                <c:pt idx="2">
                  <c:v>10</c:v>
                </c:pt>
                <c:pt idx="3">
                  <c:v>11</c:v>
                </c:pt>
                <c:pt idx="4">
                  <c:v>32</c:v>
                </c:pt>
              </c:numCache>
            </c:numRef>
          </c:val>
          <c:extLst>
            <c:ext xmlns:c16="http://schemas.microsoft.com/office/drawing/2014/chart" uri="{C3380CC4-5D6E-409C-BE32-E72D297353CC}">
              <c16:uniqueId val="{0000002B-4073-4E34-BBDB-086694680068}"/>
            </c:ext>
          </c:extLst>
        </c:ser>
        <c:ser>
          <c:idx val="4"/>
          <c:order val="4"/>
          <c:tx>
            <c:strRef>
              <c:f>'employees performance pie'!$F$3:$F$4</c:f>
              <c:strCache>
                <c:ptCount val="1"/>
                <c:pt idx="0">
                  <c:v>NEL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pie'!$F$5:$F$10</c:f>
              <c:numCache>
                <c:formatCode>General</c:formatCode>
                <c:ptCount val="5"/>
                <c:pt idx="0">
                  <c:v>246</c:v>
                </c:pt>
                <c:pt idx="1">
                  <c:v>6</c:v>
                </c:pt>
                <c:pt idx="2">
                  <c:v>7</c:v>
                </c:pt>
                <c:pt idx="3">
                  <c:v>7</c:v>
                </c:pt>
                <c:pt idx="4">
                  <c:v>38</c:v>
                </c:pt>
              </c:numCache>
            </c:numRef>
          </c:val>
          <c:extLst>
            <c:ext xmlns:c16="http://schemas.microsoft.com/office/drawing/2014/chart" uri="{C3380CC4-5D6E-409C-BE32-E72D297353CC}">
              <c16:uniqueId val="{00000036-4073-4E34-BBDB-086694680068}"/>
            </c:ext>
          </c:extLst>
        </c:ser>
        <c:ser>
          <c:idx val="5"/>
          <c:order val="5"/>
          <c:tx>
            <c:strRef>
              <c:f>'employees performance pie'!$G$3:$G$4</c:f>
              <c:strCache>
                <c:ptCount val="1"/>
                <c:pt idx="0">
                  <c:v>PL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8-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A-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C-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E-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pie'!$G$5:$G$10</c:f>
              <c:numCache>
                <c:formatCode>General</c:formatCode>
                <c:ptCount val="5"/>
                <c:pt idx="0">
                  <c:v>246</c:v>
                </c:pt>
                <c:pt idx="1">
                  <c:v>9</c:v>
                </c:pt>
                <c:pt idx="2">
                  <c:v>9</c:v>
                </c:pt>
                <c:pt idx="3">
                  <c:v>9</c:v>
                </c:pt>
                <c:pt idx="4">
                  <c:v>28</c:v>
                </c:pt>
              </c:numCache>
            </c:numRef>
          </c:val>
          <c:extLst>
            <c:ext xmlns:c16="http://schemas.microsoft.com/office/drawing/2014/chart" uri="{C3380CC4-5D6E-409C-BE32-E72D297353CC}">
              <c16:uniqueId val="{00000041-4073-4E34-BBDB-086694680068}"/>
            </c:ext>
          </c:extLst>
        </c:ser>
        <c:ser>
          <c:idx val="6"/>
          <c:order val="6"/>
          <c:tx>
            <c:strRef>
              <c:f>'employees performance pie'!$H$3:$H$4</c:f>
              <c:strCache>
                <c:ptCount val="1"/>
                <c:pt idx="0">
                  <c:v>PYZ</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pie'!$H$5:$H$10</c:f>
              <c:numCache>
                <c:formatCode>General</c:formatCode>
                <c:ptCount val="5"/>
                <c:pt idx="0">
                  <c:v>250</c:v>
                </c:pt>
                <c:pt idx="1">
                  <c:v>7</c:v>
                </c:pt>
                <c:pt idx="2">
                  <c:v>7</c:v>
                </c:pt>
                <c:pt idx="3">
                  <c:v>6</c:v>
                </c:pt>
                <c:pt idx="4">
                  <c:v>29</c:v>
                </c:pt>
              </c:numCache>
            </c:numRef>
          </c:val>
          <c:extLst>
            <c:ext xmlns:c16="http://schemas.microsoft.com/office/drawing/2014/chart" uri="{C3380CC4-5D6E-409C-BE32-E72D297353CC}">
              <c16:uniqueId val="{0000004C-4073-4E34-BBDB-086694680068}"/>
            </c:ext>
          </c:extLst>
        </c:ser>
        <c:ser>
          <c:idx val="7"/>
          <c:order val="7"/>
          <c:tx>
            <c:strRef>
              <c:f>'employees performance pie'!$I$3:$I$4</c:f>
              <c:strCache>
                <c:ptCount val="1"/>
                <c:pt idx="0">
                  <c:v>SVG</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E-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0-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pie'!$I$5:$I$10</c:f>
              <c:numCache>
                <c:formatCode>General</c:formatCode>
                <c:ptCount val="5"/>
                <c:pt idx="0">
                  <c:v>246</c:v>
                </c:pt>
                <c:pt idx="1">
                  <c:v>11</c:v>
                </c:pt>
                <c:pt idx="2">
                  <c:v>12</c:v>
                </c:pt>
                <c:pt idx="3">
                  <c:v>2</c:v>
                </c:pt>
                <c:pt idx="4">
                  <c:v>33</c:v>
                </c:pt>
              </c:numCache>
            </c:numRef>
          </c:val>
          <c:extLst>
            <c:ext xmlns:c16="http://schemas.microsoft.com/office/drawing/2014/chart" uri="{C3380CC4-5D6E-409C-BE32-E72D297353CC}">
              <c16:uniqueId val="{00000057-4073-4E34-BBDB-086694680068}"/>
            </c:ext>
          </c:extLst>
        </c:ser>
        <c:ser>
          <c:idx val="8"/>
          <c:order val="8"/>
          <c:tx>
            <c:strRef>
              <c:f>'employees performance pie'!$J$3:$J$4</c:f>
              <c:strCache>
                <c:ptCount val="1"/>
                <c:pt idx="0">
                  <c:v>TNS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9-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B-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D-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F-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1-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pie'!$J$5:$J$10</c:f>
              <c:numCache>
                <c:formatCode>General</c:formatCode>
                <c:ptCount val="5"/>
                <c:pt idx="0">
                  <c:v>242</c:v>
                </c:pt>
                <c:pt idx="1">
                  <c:v>3</c:v>
                </c:pt>
                <c:pt idx="2">
                  <c:v>11</c:v>
                </c:pt>
                <c:pt idx="3">
                  <c:v>4</c:v>
                </c:pt>
                <c:pt idx="4">
                  <c:v>37</c:v>
                </c:pt>
              </c:numCache>
            </c:numRef>
          </c:val>
          <c:extLst>
            <c:ext xmlns:c16="http://schemas.microsoft.com/office/drawing/2014/chart" uri="{C3380CC4-5D6E-409C-BE32-E72D297353CC}">
              <c16:uniqueId val="{00000062-4073-4E34-BBDB-086694680068}"/>
            </c:ext>
          </c:extLst>
        </c:ser>
        <c:ser>
          <c:idx val="9"/>
          <c:order val="9"/>
          <c:tx>
            <c:strRef>
              <c:f>'employees performance pie'!$K$3:$K$4</c:f>
              <c:strCache>
                <c:ptCount val="1"/>
                <c:pt idx="0">
                  <c:v>WBL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4-4073-4E34-BBDB-0866946800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6-4073-4E34-BBDB-0866946800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8-4073-4E34-BBDB-0866946800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A-4073-4E34-BBDB-0866946800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C-4073-4E34-BBDB-0866946800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'employees performance pie'!$A$5:$A$10</c:f>
              <c:strCache>
                <c:ptCount val="5"/>
                <c:pt idx="0">
                  <c:v>Active</c:v>
                </c:pt>
                <c:pt idx="1">
                  <c:v>Future Start</c:v>
                </c:pt>
                <c:pt idx="2">
                  <c:v>Leave of Absence</c:v>
                </c:pt>
                <c:pt idx="3">
                  <c:v>Terminated for Cause</c:v>
                </c:pt>
                <c:pt idx="4">
                  <c:v>Voluntarily Terminated</c:v>
                </c:pt>
              </c:strCache>
            </c:strRef>
          </c:cat>
          <c:val>
            <c:numRef>
              <c:f>'employees performance pie'!$K$5:$K$10</c:f>
              <c:numCache>
                <c:formatCode>General</c:formatCode>
                <c:ptCount val="5"/>
                <c:pt idx="0">
                  <c:v>252</c:v>
                </c:pt>
                <c:pt idx="1">
                  <c:v>6</c:v>
                </c:pt>
                <c:pt idx="2">
                  <c:v>2</c:v>
                </c:pt>
                <c:pt idx="3">
                  <c:v>4</c:v>
                </c:pt>
                <c:pt idx="4">
                  <c:v>30</c:v>
                </c:pt>
              </c:numCache>
            </c:numRef>
          </c:val>
          <c:extLst>
            <c:ext xmlns:c16="http://schemas.microsoft.com/office/drawing/2014/chart" uri="{C3380CC4-5D6E-409C-BE32-E72D297353CC}">
              <c16:uniqueId val="{0000006D-4073-4E34-BBDB-086694680068}"/>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6113342082239723"/>
          <c:y val="0.36436205890930307"/>
          <c:w val="0.28331102362204724"/>
          <c:h val="0.4578940653251676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37574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243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659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423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254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7526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320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79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4451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8516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600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55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20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604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977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039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643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144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001119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ablebits.com/office-addins-blog/color-scales-excel/" TargetMode="External"/><Relationship Id="rId2" Type="http://schemas.openxmlformats.org/officeDocument/2006/relationships/image" Target="../media/image10.jpg"/><Relationship Id="rId1" Type="http://schemas.openxmlformats.org/officeDocument/2006/relationships/slideLayout" Target="../slideLayouts/slideLayout6.xml"/><Relationship Id="rId5" Type="http://schemas.openxmlformats.org/officeDocument/2006/relationships/hyperlink" Target="https://www.ablebits.com/office-addins-blog/excel-icon-sets-conditional-formatting/" TargetMode="External"/><Relationship Id="rId4" Type="http://schemas.openxmlformats.org/officeDocument/2006/relationships/hyperlink" Target="https://www.ablebits.com/office-addins-blog/data-bars-exce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023939" y="278270"/>
            <a:ext cx="11877675" cy="1247777"/>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Times New Roman" panose="02020603050405020304" pitchFamily="18" charset="0"/>
                <a:cs typeface="Times New Roman" panose="02020603050405020304" pitchFamily="18" charset="0"/>
              </a:rPr>
            </a:br>
            <a:endParaRPr sz="4000"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02645" y="1905000"/>
            <a:ext cx="11506200" cy="37856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STUDENT NAME: HEMLATHA J</a:t>
            </a:r>
          </a:p>
          <a:p>
            <a:pPr>
              <a:lnSpc>
                <a:spcPct val="150000"/>
              </a:lnSpc>
            </a:pPr>
            <a:r>
              <a:rPr lang="en-US" sz="2400" dirty="0">
                <a:latin typeface="Times New Roman" panose="02020603050405020304" pitchFamily="18" charset="0"/>
                <a:cs typeface="Times New Roman" panose="02020603050405020304" pitchFamily="18" charset="0"/>
              </a:rPr>
              <a:t>REGISTER NO: 322200044   (NM ID:3512ED7A3C3C1D7BB644969B3A7912E8)</a:t>
            </a:r>
          </a:p>
          <a:p>
            <a:pPr>
              <a:lnSpc>
                <a:spcPct val="150000"/>
              </a:lnSpc>
            </a:pPr>
            <a:r>
              <a:rPr lang="en-US" sz="2400" dirty="0">
                <a:latin typeface="Times New Roman" panose="02020603050405020304" pitchFamily="18" charset="0"/>
                <a:cs typeface="Times New Roman" panose="02020603050405020304" pitchFamily="18" charset="0"/>
              </a:rPr>
              <a:t>USERNAME: </a:t>
            </a:r>
            <a:r>
              <a:rPr lang="en-IN" sz="2400" b="0" i="0" dirty="0">
                <a:solidFill>
                  <a:srgbClr val="000000"/>
                </a:solidFill>
                <a:effectLst/>
                <a:highlight>
                  <a:srgbClr val="F9FAFB"/>
                </a:highlight>
                <a:latin typeface="Times New Roman" panose="02020603050405020304" pitchFamily="18" charset="0"/>
                <a:cs typeface="Times New Roman" panose="02020603050405020304" pitchFamily="18" charset="0"/>
              </a:rPr>
              <a:t>asunm1475322200044</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DEPARTMENT: B.COM(HONOURS)</a:t>
            </a:r>
          </a:p>
          <a:p>
            <a:pPr>
              <a:lnSpc>
                <a:spcPct val="150000"/>
              </a:lnSpc>
            </a:pPr>
            <a:r>
              <a:rPr lang="en-US" sz="2400" dirty="0">
                <a:latin typeface="Times New Roman" panose="02020603050405020304" pitchFamily="18" charset="0"/>
                <a:cs typeface="Times New Roman" panose="02020603050405020304" pitchFamily="18" charset="0"/>
              </a:rPr>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23862" y="228600"/>
            <a:ext cx="10681335" cy="615553"/>
          </a:xfrm>
        </p:spPr>
        <p:txBody>
          <a:bodyPr>
            <a:normAutofit fontScale="90000"/>
          </a:bodyPr>
          <a:lstStyle/>
          <a:p>
            <a:r>
              <a:rPr lang="en-IN" sz="40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B348E5F6-90EB-EB6F-3FE3-B0ACF2BE838B}"/>
              </a:ext>
            </a:extLst>
          </p:cNvPr>
          <p:cNvSpPr txBox="1"/>
          <p:nvPr/>
        </p:nvSpPr>
        <p:spPr>
          <a:xfrm>
            <a:off x="1062037" y="685800"/>
            <a:ext cx="11125200" cy="6275051"/>
          </a:xfrm>
          <a:prstGeom prst="rect">
            <a:avLst/>
          </a:prstGeom>
          <a:noFill/>
        </p:spPr>
        <p:txBody>
          <a:bodyPr wrap="square" rtlCol="0">
            <a:spAutoFit/>
          </a:bodyPr>
          <a:lstStyle/>
          <a:p>
            <a:pPr>
              <a:lnSpc>
                <a:spcPct val="150000"/>
              </a:lnSpc>
            </a:pPr>
            <a:r>
              <a:rPr lang="en-IN" i="1" dirty="0">
                <a:latin typeface="Times New Roman" panose="02020603050405020304" pitchFamily="18" charset="0"/>
                <a:cs typeface="Times New Roman" panose="02020603050405020304" pitchFamily="18" charset="0"/>
              </a:rPr>
              <a:t>KAGGLE website was used for employee dataset analysis of the performance.</a:t>
            </a:r>
          </a:p>
          <a:p>
            <a:pPr>
              <a:lnSpc>
                <a:spcPct val="150000"/>
              </a:lnSpc>
            </a:pPr>
            <a:r>
              <a:rPr lang="en-IN" i="1" dirty="0">
                <a:latin typeface="Times New Roman" panose="02020603050405020304" pitchFamily="18" charset="0"/>
                <a:cs typeface="Times New Roman" panose="02020603050405020304" pitchFamily="18" charset="0"/>
              </a:rPr>
              <a:t>There were totally 26 features but only 10 features were used</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Employee ID:- </a:t>
            </a:r>
            <a:r>
              <a:rPr lang="en-IN" dirty="0">
                <a:latin typeface="Times New Roman" panose="02020603050405020304" pitchFamily="18" charset="0"/>
                <a:cs typeface="Times New Roman" panose="02020603050405020304" pitchFamily="18" charset="0"/>
              </a:rPr>
              <a:t>employees were given particular numbers in order to identify them in the workplace.</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Name of the employees:-</a:t>
            </a:r>
            <a:r>
              <a:rPr lang="en-IN" dirty="0">
                <a:latin typeface="Times New Roman" panose="02020603050405020304" pitchFamily="18" charset="0"/>
                <a:cs typeface="Times New Roman" panose="02020603050405020304" pitchFamily="18" charset="0"/>
              </a:rPr>
              <a:t> The name of the employees were used to analyse the value in excel.</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Business unit:-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profit center which focuses on product offering and market segment.</a:t>
            </a:r>
            <a:r>
              <a:rPr lang="en-IN"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Employee Status:-</a:t>
            </a:r>
            <a:r>
              <a:rPr lang="en-IN" dirty="0">
                <a:latin typeface="Times New Roman" panose="02020603050405020304" pitchFamily="18" charset="0"/>
                <a:cs typeface="Times New Roman" panose="02020603050405020304" pitchFamily="18" charset="0"/>
              </a:rPr>
              <a:t> It is used to determine the status of active, future start and voluntarily terminated.</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Employee type:- </a:t>
            </a:r>
            <a:r>
              <a:rPr lang="en-IN" dirty="0">
                <a:latin typeface="Times New Roman" panose="02020603050405020304" pitchFamily="18" charset="0"/>
                <a:cs typeface="Times New Roman" panose="02020603050405020304" pitchFamily="18" charset="0"/>
              </a:rPr>
              <a:t>The type determines the job role that is been carried by them.</a:t>
            </a:r>
          </a:p>
          <a:p>
            <a:pPr marL="342900" indent="-34290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Job Function Description:- </a:t>
            </a:r>
            <a:r>
              <a:rPr lang="en-US" dirty="0">
                <a:latin typeface="Times New Roman" panose="02020603050405020304" pitchFamily="18" charset="0"/>
                <a:cs typeface="Times New Roman" panose="02020603050405020304" pitchFamily="18" charset="0"/>
              </a:rPr>
              <a:t>a list of the main responsibilities and tasks an employee is expected to perform in a particular role. </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 Code:-</a:t>
            </a:r>
            <a:r>
              <a:rPr lang="en-US" dirty="0">
                <a:latin typeface="Times New Roman" panose="02020603050405020304" pitchFamily="18" charset="0"/>
                <a:cs typeface="Times New Roman" panose="02020603050405020304" pitchFamily="18" charset="0"/>
              </a:rPr>
              <a:t> Involves the option  of male and female to use this option as filter.</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Performance Score:-</a:t>
            </a:r>
            <a:r>
              <a:rPr lang="en-US" dirty="0">
                <a:latin typeface="Times New Roman" panose="02020603050405020304" pitchFamily="18" charset="0"/>
                <a:cs typeface="Times New Roman" panose="02020603050405020304" pitchFamily="18" charset="0"/>
              </a:rPr>
              <a:t> It talks about the quality of work provided by the employee.</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Current Employee Rating:-</a:t>
            </a:r>
            <a:r>
              <a:rPr lang="en-US" dirty="0">
                <a:latin typeface="Times New Roman" panose="02020603050405020304" pitchFamily="18" charset="0"/>
                <a:cs typeface="Times New Roman" panose="02020603050405020304" pitchFamily="18" charset="0"/>
              </a:rPr>
              <a:t> The ratings are measured in numeric values to enable the management to access easier.</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Performance level:- </a:t>
            </a:r>
            <a:r>
              <a:rPr lang="en-US" dirty="0">
                <a:latin typeface="Times New Roman" panose="02020603050405020304" pitchFamily="18" charset="0"/>
                <a:cs typeface="Times New Roman" panose="02020603050405020304" pitchFamily="18" charset="0"/>
              </a:rPr>
              <a:t>It is calculated with  the help of formula which involves to check their level of standards in an enterprise.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4BF6-9B6D-D0B5-A30E-EB6E6EB916C0}"/>
              </a:ext>
            </a:extLst>
          </p:cNvPr>
          <p:cNvSpPr>
            <a:spLocks noGrp="1"/>
          </p:cNvSpPr>
          <p:nvPr>
            <p:ph type="title"/>
          </p:nvPr>
        </p:nvSpPr>
        <p:spPr>
          <a:xfrm>
            <a:off x="609600" y="108445"/>
            <a:ext cx="10681335" cy="553998"/>
          </a:xfrm>
        </p:spPr>
        <p:txBody>
          <a:bodyPr>
            <a:normAutofit fontScale="90000"/>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FB543DF-0BB7-8E2C-BC01-90DD87232F16}"/>
              </a:ext>
            </a:extLst>
          </p:cNvPr>
          <p:cNvSpPr txBox="1"/>
          <p:nvPr/>
        </p:nvSpPr>
        <p:spPr>
          <a:xfrm>
            <a:off x="2743200" y="1066800"/>
            <a:ext cx="8915400"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Other features are :-</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StartDate</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Exit Date</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Title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Supervisor</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ADE mail</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Pay Zone</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Termination Type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Termination Description</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Department Type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Division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DOB</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State</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000" i="0" u="none" strike="noStrike" dirty="0">
                <a:solidFill>
                  <a:srgbClr val="000000"/>
                </a:solidFill>
                <a:effectLst/>
                <a:latin typeface="Times New Roman" panose="02020603050405020304" pitchFamily="18" charset="0"/>
                <a:cs typeface="Times New Roman" panose="02020603050405020304" pitchFamily="18" charset="0"/>
              </a:rPr>
              <a:t>Location Code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Race Description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i="0" u="none" strike="noStrike" dirty="0">
                <a:solidFill>
                  <a:srgbClr val="000000"/>
                </a:solidFill>
                <a:effectLst/>
                <a:latin typeface="Times New Roman" panose="02020603050405020304" pitchFamily="18" charset="0"/>
                <a:cs typeface="Times New Roman" panose="02020603050405020304" pitchFamily="18" charset="0"/>
              </a:rPr>
              <a:t>Marital Description</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9398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14400" y="99044"/>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2" name="TextBox 11">
            <a:extLst>
              <a:ext uri="{FF2B5EF4-FFF2-40B4-BE49-F238E27FC236}">
                <a16:creationId xmlns:a16="http://schemas.microsoft.com/office/drawing/2014/main" id="{941F3ABA-72A2-E136-0A32-07886EC78EFD}"/>
              </a:ext>
            </a:extLst>
          </p:cNvPr>
          <p:cNvSpPr txBox="1"/>
          <p:nvPr/>
        </p:nvSpPr>
        <p:spPr>
          <a:xfrm>
            <a:off x="1098960" y="1349243"/>
            <a:ext cx="10440195"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order to evaluate the employee performance the following things are used to attain the wow result.</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Performance level testing formula was used </a:t>
            </a:r>
            <a:r>
              <a:rPr lang="en-US" b="1" dirty="0">
                <a:latin typeface="Times New Roman" panose="02020603050405020304" pitchFamily="18" charset="0"/>
                <a:cs typeface="Times New Roman" panose="02020603050405020304" pitchFamily="18" charset="0"/>
              </a:rPr>
              <a:t>=IFS(Z8&gt;=5, "Very High", Z8&gt;=4, "High",Z8&gt;=3,"MED",TRUE,"LOW")</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Pivot </a:t>
            </a:r>
            <a:r>
              <a:rPr lang="en-US" dirty="0">
                <a:latin typeface="Times New Roman" panose="02020603050405020304" pitchFamily="18" charset="0"/>
                <a:cs typeface="Times New Roman" panose="02020603050405020304" pitchFamily="18" charset="0"/>
              </a:rPr>
              <a:t>Tables were used to design the graphical representation.</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Filters and Format were used to reach the desired outputs.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707532E-2119-8105-2188-D63A86874C7B}"/>
              </a:ext>
            </a:extLst>
          </p:cNvPr>
          <p:cNvSpPr txBox="1"/>
          <p:nvPr/>
        </p:nvSpPr>
        <p:spPr>
          <a:xfrm>
            <a:off x="2667000" y="3484808"/>
            <a:ext cx="9277350"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Employee status and business unit were used in pivot table to generate a pie chart.</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Trendline(linear) is used to track the “MED” value.</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Trendline(Exponential) is used to determine the “HIGH”.</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845CEE-AAED-104B-843D-DCD4B12DE8FE}"/>
              </a:ext>
            </a:extLst>
          </p:cNvPr>
          <p:cNvSpPr txBox="1"/>
          <p:nvPr/>
        </p:nvSpPr>
        <p:spPr>
          <a:xfrm>
            <a:off x="1415668" y="1113988"/>
            <a:ext cx="10004425" cy="5216813"/>
          </a:xfrm>
          <a:prstGeom prst="rect">
            <a:avLst/>
          </a:prstGeom>
          <a:noFill/>
        </p:spPr>
        <p:txBody>
          <a:bodyPr wrap="square" rtlCol="0">
            <a:spAutoFit/>
          </a:bodyPr>
          <a:lstStyle/>
          <a:p>
            <a:pPr marL="342900" indent="-342900">
              <a:lnSpc>
                <a:spcPct val="150000"/>
              </a:lnSpc>
              <a:buAutoNum type="arabicParenR"/>
            </a:pPr>
            <a:r>
              <a:rPr lang="en-US" b="1" i="1" u="sng" dirty="0">
                <a:latin typeface="Times New Roman" panose="02020603050405020304" pitchFamily="18" charset="0"/>
                <a:cs typeface="Times New Roman" panose="02020603050405020304" pitchFamily="18" charset="0"/>
              </a:rPr>
              <a:t>Data Collection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data is collected from </a:t>
            </a:r>
            <a:r>
              <a:rPr lang="en-US" dirty="0" err="1">
                <a:latin typeface="Times New Roman" panose="02020603050405020304" pitchFamily="18" charset="0"/>
                <a:cs typeface="Times New Roman" panose="02020603050405020304" pitchFamily="18" charset="0"/>
              </a:rPr>
              <a:t>edunet</a:t>
            </a:r>
            <a:r>
              <a:rPr lang="en-US" dirty="0">
                <a:latin typeface="Times New Roman" panose="02020603050405020304" pitchFamily="18" charset="0"/>
                <a:cs typeface="Times New Roman" panose="02020603050405020304" pitchFamily="18" charset="0"/>
              </a:rPr>
              <a:t> dashboard in employee data option.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data involved in this project is of secondary data from </a:t>
            </a:r>
            <a:r>
              <a:rPr lang="en-US" dirty="0" err="1">
                <a:latin typeface="Times New Roman" panose="02020603050405020304" pitchFamily="18" charset="0"/>
                <a:cs typeface="Times New Roman" panose="02020603050405020304" pitchFamily="18" charset="0"/>
              </a:rPr>
              <a:t>edunet</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perform the analysis only 10 features are used which is highlighted in the excel sheet.</a:t>
            </a:r>
          </a:p>
          <a:p>
            <a:pPr>
              <a:lnSpc>
                <a:spcPct val="150000"/>
              </a:lnSpc>
            </a:pPr>
            <a:r>
              <a:rPr lang="en-US" dirty="0">
                <a:latin typeface="Times New Roman" panose="02020603050405020304" pitchFamily="18" charset="0"/>
                <a:cs typeface="Times New Roman" panose="02020603050405020304" pitchFamily="18" charset="0"/>
              </a:rPr>
              <a:t>2) </a:t>
            </a:r>
            <a:r>
              <a:rPr lang="en-US" b="1" i="1" u="sng" dirty="0">
                <a:latin typeface="Times New Roman" panose="02020603050405020304" pitchFamily="18" charset="0"/>
                <a:cs typeface="Times New Roman" panose="02020603050405020304" pitchFamily="18" charset="0"/>
              </a:rPr>
              <a:t>Feature Collection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were 26 features as a whole but only 10 were used.</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Supervisor, ADE mail,  Business Unit, Employee Status, Employee Type, Employee Classification Type, Termination Type, Termination Description, Department Type, Job Function Description, Gender Code, Performance Score, Current Employee Rating, Performance Level these were considered as a most important attributes for analysis employees performance.</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Hence, the further process is build up using these features.</a:t>
            </a:r>
            <a:endParaRPr lang="en-US" dirty="0">
              <a:latin typeface="Times New Roman" panose="02020603050405020304" pitchFamily="18" charset="0"/>
              <a:cs typeface="Times New Roman" panose="02020603050405020304" pitchFamily="18" charset="0"/>
            </a:endParaRPr>
          </a:p>
          <a:p>
            <a:r>
              <a:rPr lang="en-US" dirty="0"/>
              <a:t>	 </a:t>
            </a:r>
          </a:p>
          <a:p>
            <a:r>
              <a:rPr lang="en-US" dirty="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A76C-0CA9-9F35-07AB-AA673F88CE34}"/>
              </a:ext>
            </a:extLst>
          </p:cNvPr>
          <p:cNvSpPr>
            <a:spLocks noGrp="1"/>
          </p:cNvSpPr>
          <p:nvPr>
            <p:ph type="title"/>
          </p:nvPr>
        </p:nvSpPr>
        <p:spPr>
          <a:xfrm>
            <a:off x="595311" y="152400"/>
            <a:ext cx="10681335" cy="681356"/>
          </a:xfrm>
        </p:spPr>
        <p:txBody>
          <a:bodyPr>
            <a:normAutofit fontScale="90000"/>
          </a:bodyPr>
          <a:lstStyle/>
          <a:p>
            <a:r>
              <a:rPr lang="en-IN" sz="4000" b="1" spc="15" dirty="0">
                <a:latin typeface="Times New Roman" panose="02020603050405020304" pitchFamily="18" charset="0"/>
                <a:cs typeface="Times New Roman" panose="02020603050405020304" pitchFamily="18" charset="0"/>
              </a:rPr>
              <a:t>M</a:t>
            </a:r>
            <a:r>
              <a:rPr lang="en-IN" sz="4000" b="1" dirty="0">
                <a:latin typeface="Times New Roman" panose="02020603050405020304" pitchFamily="18" charset="0"/>
                <a:cs typeface="Times New Roman" panose="02020603050405020304" pitchFamily="18" charset="0"/>
              </a:rPr>
              <a:t>O</a:t>
            </a:r>
            <a:r>
              <a:rPr lang="en-IN" sz="4000" b="1" spc="-15" dirty="0">
                <a:latin typeface="Times New Roman" panose="02020603050405020304" pitchFamily="18" charset="0"/>
                <a:cs typeface="Times New Roman" panose="02020603050405020304" pitchFamily="18" charset="0"/>
              </a:rPr>
              <a:t>D</a:t>
            </a:r>
            <a:r>
              <a:rPr lang="en-IN" sz="4000" b="1" spc="-35" dirty="0">
                <a:latin typeface="Times New Roman" panose="02020603050405020304" pitchFamily="18" charset="0"/>
                <a:cs typeface="Times New Roman" panose="02020603050405020304" pitchFamily="18" charset="0"/>
              </a:rPr>
              <a:t>E</a:t>
            </a:r>
            <a:r>
              <a:rPr lang="en-IN" sz="4000" b="1" spc="-30" dirty="0">
                <a:latin typeface="Times New Roman" panose="02020603050405020304" pitchFamily="18" charset="0"/>
                <a:cs typeface="Times New Roman" panose="02020603050405020304" pitchFamily="18" charset="0"/>
              </a:rPr>
              <a:t>LL</a:t>
            </a:r>
            <a:r>
              <a:rPr lang="en-IN" sz="4000" b="1" spc="-5" dirty="0">
                <a:latin typeface="Times New Roman" panose="02020603050405020304" pitchFamily="18" charset="0"/>
                <a:cs typeface="Times New Roman" panose="02020603050405020304" pitchFamily="18" charset="0"/>
              </a:rPr>
              <a:t>I</a:t>
            </a:r>
            <a:r>
              <a:rPr lang="en-IN" sz="4000" b="1" spc="30" dirty="0">
                <a:latin typeface="Times New Roman" panose="02020603050405020304" pitchFamily="18" charset="0"/>
                <a:cs typeface="Times New Roman" panose="02020603050405020304" pitchFamily="18" charset="0"/>
              </a:rPr>
              <a:t>N</a:t>
            </a:r>
            <a:r>
              <a:rPr lang="en-IN" sz="4000" b="1" spc="5" dirty="0">
                <a:latin typeface="Times New Roman" panose="02020603050405020304" pitchFamily="18" charset="0"/>
                <a:cs typeface="Times New Roman" panose="02020603050405020304" pitchFamily="18" charset="0"/>
              </a:rPr>
              <a:t>G</a:t>
            </a:r>
            <a:br>
              <a:rPr lang="en-IN" sz="4000" dirty="0">
                <a:latin typeface="Times New Roman" panose="02020603050405020304" pitchFamily="18" charset="0"/>
                <a:cs typeface="Times New Roman" panose="02020603050405020304" pitchFamily="18" charset="0"/>
              </a:rPr>
            </a:br>
            <a:endParaRPr lang="en-IN" sz="4000" dirty="0"/>
          </a:p>
        </p:txBody>
      </p:sp>
      <p:sp>
        <p:nvSpPr>
          <p:cNvPr id="3" name="Text Placeholder 2">
            <a:extLst>
              <a:ext uri="{FF2B5EF4-FFF2-40B4-BE49-F238E27FC236}">
                <a16:creationId xmlns:a16="http://schemas.microsoft.com/office/drawing/2014/main" id="{1E48492B-B7EE-0F9B-1302-CBACA248CCCE}"/>
              </a:ext>
            </a:extLst>
          </p:cNvPr>
          <p:cNvSpPr>
            <a:spLocks noGrp="1"/>
          </p:cNvSpPr>
          <p:nvPr>
            <p:ph idx="1"/>
          </p:nvPr>
        </p:nvSpPr>
        <p:spPr>
          <a:xfrm>
            <a:off x="990600" y="986156"/>
            <a:ext cx="10972800" cy="5871844"/>
          </a:xfrm>
        </p:spPr>
        <p:txBody>
          <a:bodyPr/>
          <a:lstStyle/>
          <a:p>
            <a:pPr>
              <a:lnSpc>
                <a:spcPct val="150000"/>
              </a:lnSpc>
            </a:pPr>
            <a:r>
              <a:rPr lang="en-IN" b="1" i="1" u="sng" dirty="0">
                <a:latin typeface="Times New Roman" panose="02020603050405020304" pitchFamily="18" charset="0"/>
                <a:cs typeface="Times New Roman" panose="02020603050405020304" pitchFamily="18" charset="0"/>
              </a:rPr>
              <a:t>3) Data Filtering</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pivot table is inserted and then all the features were categorised on the basis of various fields.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rows- business unit, columns – performance level, filter – gender code, values – employee name.</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the filter option is inserted to sort as per the desired results.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pie chart rows- employee status, columns – business unit, filter – gender code, values – employee name.</a:t>
            </a:r>
          </a:p>
          <a:p>
            <a:pPr>
              <a:lnSpc>
                <a:spcPct val="150000"/>
              </a:lnSpc>
            </a:pPr>
            <a:r>
              <a:rPr lang="en-IN" b="1" i="1" u="sng" dirty="0">
                <a:latin typeface="Times New Roman" panose="02020603050405020304" pitchFamily="18" charset="0"/>
                <a:cs typeface="Times New Roman" panose="02020603050405020304" pitchFamily="18" charset="0"/>
              </a:rPr>
              <a:t>4)Performance level</a:t>
            </a:r>
            <a:r>
              <a:rPr lang="en-IN"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performance level is defined on the basis of numbers where &gt;=5 is very high, &gt;=4 is High, &gt;=3 is Med and the remaining are low.</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Formula used:- </a:t>
            </a:r>
            <a:r>
              <a:rPr lang="en-US" b="1" dirty="0">
                <a:latin typeface="Times New Roman" panose="02020603050405020304" pitchFamily="18" charset="0"/>
                <a:cs typeface="Times New Roman" panose="02020603050405020304" pitchFamily="18" charset="0"/>
              </a:rPr>
              <a:t>=IFS(Z8&gt;=5, "Very High", Z8&gt;=4, "High",Z8&gt;=3,"MED",TRUE,"LOW")</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411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8BA2-E572-133A-F569-21DC294D6A37}"/>
              </a:ext>
            </a:extLst>
          </p:cNvPr>
          <p:cNvSpPr>
            <a:spLocks noGrp="1"/>
          </p:cNvSpPr>
          <p:nvPr>
            <p:ph type="title"/>
          </p:nvPr>
        </p:nvSpPr>
        <p:spPr>
          <a:xfrm>
            <a:off x="609600" y="228600"/>
            <a:ext cx="10681335" cy="615553"/>
          </a:xfrm>
        </p:spPr>
        <p:txBody>
          <a:bodyPr>
            <a:normAutofit fontScale="90000"/>
          </a:bodyPr>
          <a:lstStyle/>
          <a:p>
            <a:r>
              <a:rPr lang="en-IN" sz="4000" b="1" spc="15" dirty="0">
                <a:latin typeface="Times New Roman" panose="02020603050405020304" pitchFamily="18" charset="0"/>
                <a:cs typeface="Times New Roman" panose="02020603050405020304" pitchFamily="18" charset="0"/>
              </a:rPr>
              <a:t>M</a:t>
            </a:r>
            <a:r>
              <a:rPr lang="en-IN" sz="4000" b="1" dirty="0">
                <a:latin typeface="Times New Roman" panose="02020603050405020304" pitchFamily="18" charset="0"/>
                <a:cs typeface="Times New Roman" panose="02020603050405020304" pitchFamily="18" charset="0"/>
              </a:rPr>
              <a:t>O</a:t>
            </a:r>
            <a:r>
              <a:rPr lang="en-IN" sz="4000" b="1" spc="-15" dirty="0">
                <a:latin typeface="Times New Roman" panose="02020603050405020304" pitchFamily="18" charset="0"/>
                <a:cs typeface="Times New Roman" panose="02020603050405020304" pitchFamily="18" charset="0"/>
              </a:rPr>
              <a:t>D</a:t>
            </a:r>
            <a:r>
              <a:rPr lang="en-IN" sz="4000" b="1" spc="-35" dirty="0">
                <a:latin typeface="Times New Roman" panose="02020603050405020304" pitchFamily="18" charset="0"/>
                <a:cs typeface="Times New Roman" panose="02020603050405020304" pitchFamily="18" charset="0"/>
              </a:rPr>
              <a:t>E</a:t>
            </a:r>
            <a:r>
              <a:rPr lang="en-IN" sz="4000" b="1" spc="-30" dirty="0">
                <a:latin typeface="Times New Roman" panose="02020603050405020304" pitchFamily="18" charset="0"/>
                <a:cs typeface="Times New Roman" panose="02020603050405020304" pitchFamily="18" charset="0"/>
              </a:rPr>
              <a:t>LL</a:t>
            </a:r>
            <a:r>
              <a:rPr lang="en-IN" sz="4000" b="1" spc="-5" dirty="0">
                <a:latin typeface="Times New Roman" panose="02020603050405020304" pitchFamily="18" charset="0"/>
                <a:cs typeface="Times New Roman" panose="02020603050405020304" pitchFamily="18" charset="0"/>
              </a:rPr>
              <a:t>I</a:t>
            </a:r>
            <a:r>
              <a:rPr lang="en-IN" sz="4000" b="1" spc="30" dirty="0">
                <a:latin typeface="Times New Roman" panose="02020603050405020304" pitchFamily="18" charset="0"/>
                <a:cs typeface="Times New Roman" panose="02020603050405020304" pitchFamily="18" charset="0"/>
              </a:rPr>
              <a:t>N</a:t>
            </a:r>
            <a:r>
              <a:rPr lang="en-IN" sz="4000" b="1" spc="5" dirty="0">
                <a:latin typeface="Times New Roman" panose="02020603050405020304" pitchFamily="18" charset="0"/>
                <a:cs typeface="Times New Roman" panose="02020603050405020304" pitchFamily="18" charset="0"/>
              </a:rPr>
              <a:t>G</a:t>
            </a:r>
            <a:endParaRPr lang="en-IN" sz="4000" dirty="0"/>
          </a:p>
        </p:txBody>
      </p:sp>
      <p:sp>
        <p:nvSpPr>
          <p:cNvPr id="3" name="Text Placeholder 2">
            <a:extLst>
              <a:ext uri="{FF2B5EF4-FFF2-40B4-BE49-F238E27FC236}">
                <a16:creationId xmlns:a16="http://schemas.microsoft.com/office/drawing/2014/main" id="{BD600487-6FEE-FA86-46BC-F6D249D802CF}"/>
              </a:ext>
            </a:extLst>
          </p:cNvPr>
          <p:cNvSpPr>
            <a:spLocks noGrp="1"/>
          </p:cNvSpPr>
          <p:nvPr>
            <p:ph idx="1"/>
          </p:nvPr>
        </p:nvSpPr>
        <p:spPr>
          <a:xfrm>
            <a:off x="1066800" y="1295400"/>
            <a:ext cx="10972800" cy="4876800"/>
          </a:xfrm>
        </p:spPr>
        <p:txBody>
          <a:bodyPr>
            <a:noAutofit/>
          </a:bodyPr>
          <a:lstStyle/>
          <a:p>
            <a:pPr>
              <a:lnSpc>
                <a:spcPct val="150000"/>
              </a:lnSpc>
            </a:pPr>
            <a:r>
              <a:rPr lang="en-US" sz="2000" b="1" i="1" u="sng" dirty="0">
                <a:latin typeface="Times New Roman" panose="02020603050405020304" pitchFamily="18" charset="0"/>
                <a:cs typeface="Times New Roman" panose="02020603050405020304" pitchFamily="18" charset="0"/>
              </a:rPr>
              <a:t>5) Summary</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table now represent the required value for further processing.</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Based on the result required the necessary features are filtered.</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This can also be represented as a table or as a graph for deriving conclusions.</a:t>
            </a: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b="1" i="1" u="sng" dirty="0">
                <a:solidFill>
                  <a:schemeClr val="tx1"/>
                </a:solidFill>
                <a:latin typeface="Times New Roman" panose="02020603050405020304" pitchFamily="18" charset="0"/>
                <a:cs typeface="Times New Roman" panose="02020603050405020304" pitchFamily="18" charset="0"/>
              </a:rPr>
              <a:t>6) Visualization</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To make the analysis easy to understand various types of graphs are inserted to view the result.</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As per the required data the graphs are designed.</a:t>
            </a:r>
          </a:p>
          <a:p>
            <a:pPr marL="285750" indent="-285750">
              <a:lnSpc>
                <a:spcPct val="150000"/>
              </a:lnSpc>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This tends to show the accurate data necessary for the analysis.</a:t>
            </a:r>
          </a:p>
          <a:p>
            <a:endParaRPr lang="en-IN" dirty="0"/>
          </a:p>
        </p:txBody>
      </p:sp>
    </p:spTree>
    <p:extLst>
      <p:ext uri="{BB962C8B-B14F-4D97-AF65-F5344CB8AC3E}">
        <p14:creationId xmlns:p14="http://schemas.microsoft.com/office/powerpoint/2010/main" val="259770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9525"/>
            <a:ext cx="2894965" cy="690574"/>
          </a:xfrm>
          <a:prstGeom prst="rect">
            <a:avLst/>
          </a:prstGeom>
        </p:spPr>
        <p:txBody>
          <a:bodyPr vert="horz" wrap="square" lIns="0" tIns="13335" rIns="0" bIns="0" rtlCol="0">
            <a:spAutoFit/>
          </a:bodyPr>
          <a:lstStyle/>
          <a:p>
            <a:pPr marL="12700">
              <a:lnSpc>
                <a:spcPct val="100000"/>
              </a:lnSpc>
              <a:spcBef>
                <a:spcPts val="105"/>
              </a:spcBef>
            </a:pPr>
            <a:r>
              <a:rPr sz="4400" dirty="0">
                <a:latin typeface="Times New Roman" panose="02020603050405020304" pitchFamily="18" charset="0"/>
                <a:cs typeface="Times New Roman" panose="02020603050405020304" pitchFamily="18" charset="0"/>
              </a:rPr>
              <a:t>R</a:t>
            </a:r>
            <a:r>
              <a:rPr sz="4400" spc="-40" dirty="0">
                <a:latin typeface="Times New Roman" panose="02020603050405020304" pitchFamily="18" charset="0"/>
                <a:cs typeface="Times New Roman" panose="02020603050405020304" pitchFamily="18" charset="0"/>
              </a:rPr>
              <a:t>E</a:t>
            </a:r>
            <a:r>
              <a:rPr sz="4400" spc="15" dirty="0">
                <a:latin typeface="Times New Roman" panose="02020603050405020304" pitchFamily="18" charset="0"/>
                <a:cs typeface="Times New Roman" panose="02020603050405020304" pitchFamily="18" charset="0"/>
              </a:rPr>
              <a:t>S</a:t>
            </a:r>
            <a:r>
              <a:rPr sz="4400" spc="-30" dirty="0">
                <a:latin typeface="Times New Roman" panose="02020603050405020304" pitchFamily="18" charset="0"/>
                <a:cs typeface="Times New Roman" panose="02020603050405020304" pitchFamily="18" charset="0"/>
              </a:rPr>
              <a:t>U</a:t>
            </a:r>
            <a:r>
              <a:rPr sz="4400" spc="-405" dirty="0">
                <a:latin typeface="Times New Roman" panose="02020603050405020304" pitchFamily="18" charset="0"/>
                <a:cs typeface="Times New Roman" panose="02020603050405020304" pitchFamily="18" charset="0"/>
              </a:rPr>
              <a:t>L</a:t>
            </a:r>
            <a:r>
              <a:rPr sz="44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449777EB-BFBF-C2E5-C834-BBD3617ABEF2}"/>
              </a:ext>
            </a:extLst>
          </p:cNvPr>
          <p:cNvGraphicFramePr>
            <a:graphicFrameLocks/>
          </p:cNvGraphicFramePr>
          <p:nvPr>
            <p:extLst>
              <p:ext uri="{D42A27DB-BD31-4B8C-83A1-F6EECF244321}">
                <p14:modId xmlns:p14="http://schemas.microsoft.com/office/powerpoint/2010/main" val="1168607843"/>
              </p:ext>
            </p:extLst>
          </p:nvPr>
        </p:nvGraphicFramePr>
        <p:xfrm>
          <a:off x="1666876" y="1685924"/>
          <a:ext cx="8543924" cy="46386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C230-BCD8-323F-15A7-8E0618A96F6F}"/>
              </a:ext>
            </a:extLst>
          </p:cNvPr>
          <p:cNvSpPr>
            <a:spLocks noGrp="1"/>
          </p:cNvSpPr>
          <p:nvPr>
            <p:ph type="title"/>
          </p:nvPr>
        </p:nvSpPr>
        <p:spPr>
          <a:xfrm>
            <a:off x="412432" y="152400"/>
            <a:ext cx="10681335" cy="615553"/>
          </a:xfrm>
        </p:spPr>
        <p:txBody>
          <a:bodyPr>
            <a:normAutofit fontScale="90000"/>
          </a:bodyPr>
          <a:lstStyle/>
          <a:p>
            <a:r>
              <a:rPr lang="en-IN" sz="4000" dirty="0">
                <a:latin typeface="Times New Roman" panose="02020603050405020304" pitchFamily="18" charset="0"/>
                <a:cs typeface="Times New Roman" panose="02020603050405020304" pitchFamily="18" charset="0"/>
              </a:rPr>
              <a:t>R</a:t>
            </a:r>
            <a:r>
              <a:rPr lang="en-IN" sz="4000" spc="-40" dirty="0">
                <a:latin typeface="Times New Roman" panose="02020603050405020304" pitchFamily="18" charset="0"/>
                <a:cs typeface="Times New Roman" panose="02020603050405020304" pitchFamily="18" charset="0"/>
              </a:rPr>
              <a:t>E</a:t>
            </a:r>
            <a:r>
              <a:rPr lang="en-IN" sz="4000" spc="15" dirty="0">
                <a:latin typeface="Times New Roman" panose="02020603050405020304" pitchFamily="18" charset="0"/>
                <a:cs typeface="Times New Roman" panose="02020603050405020304" pitchFamily="18" charset="0"/>
              </a:rPr>
              <a:t>S</a:t>
            </a:r>
            <a:r>
              <a:rPr lang="en-IN" sz="4000" spc="-30" dirty="0">
                <a:latin typeface="Times New Roman" panose="02020603050405020304" pitchFamily="18" charset="0"/>
                <a:cs typeface="Times New Roman" panose="02020603050405020304" pitchFamily="18" charset="0"/>
              </a:rPr>
              <a:t>U</a:t>
            </a:r>
            <a:r>
              <a:rPr lang="en-IN" sz="4000" spc="-405" dirty="0">
                <a:latin typeface="Times New Roman" panose="02020603050405020304" pitchFamily="18" charset="0"/>
                <a:cs typeface="Times New Roman" panose="02020603050405020304" pitchFamily="18" charset="0"/>
              </a:rPr>
              <a:t>L</a:t>
            </a:r>
            <a:r>
              <a:rPr lang="en-IN" sz="4000" dirty="0">
                <a:latin typeface="Times New Roman" panose="02020603050405020304" pitchFamily="18" charset="0"/>
                <a:cs typeface="Times New Roman" panose="02020603050405020304" pitchFamily="18" charset="0"/>
              </a:rPr>
              <a:t>TS</a:t>
            </a:r>
          </a:p>
        </p:txBody>
      </p:sp>
      <p:graphicFrame>
        <p:nvGraphicFramePr>
          <p:cNvPr id="4" name="Chart 3">
            <a:extLst>
              <a:ext uri="{FF2B5EF4-FFF2-40B4-BE49-F238E27FC236}">
                <a16:creationId xmlns:a16="http://schemas.microsoft.com/office/drawing/2014/main" id="{524CA27F-6BFD-4B3F-AA8B-7B534A8FBAC4}"/>
              </a:ext>
            </a:extLst>
          </p:cNvPr>
          <p:cNvGraphicFramePr>
            <a:graphicFrameLocks/>
          </p:cNvGraphicFramePr>
          <p:nvPr>
            <p:extLst>
              <p:ext uri="{D42A27DB-BD31-4B8C-83A1-F6EECF244321}">
                <p14:modId xmlns:p14="http://schemas.microsoft.com/office/powerpoint/2010/main" val="100478420"/>
              </p:ext>
            </p:extLst>
          </p:nvPr>
        </p:nvGraphicFramePr>
        <p:xfrm>
          <a:off x="1524000" y="12192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130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12438"/>
            <a:ext cx="10681335" cy="615553"/>
          </a:xfrm>
        </p:spPr>
        <p:txBody>
          <a:bodyPr>
            <a:normAutofit fontScale="90000"/>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FEAD89-6DE1-3523-5194-F274325E1570}"/>
              </a:ext>
            </a:extLst>
          </p:cNvPr>
          <p:cNvSpPr txBox="1"/>
          <p:nvPr/>
        </p:nvSpPr>
        <p:spPr>
          <a:xfrm>
            <a:off x="1295400" y="1371600"/>
            <a:ext cx="9220200" cy="465364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performance analysis bar graph shows that many no. of employees have given out their medium level of performance. </a:t>
            </a:r>
          </a:p>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NEL business unit has performed very well compared to other business units.</a:t>
            </a:r>
          </a:p>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enterprise has to analyse that why does the business units works in a medium level rather does not reaching its target.</a:t>
            </a:r>
          </a:p>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employee status shows that 80% of the employees stays active in the company and only 2% is voluntarily retired.</a:t>
            </a:r>
          </a:p>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This says that the company has to develop the employees with required skills. </a:t>
            </a:r>
          </a:p>
          <a:p>
            <a:pPr marL="285750" indent="-28575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conclude that the performance analysis of the employees are tested and the desired result provided to enhance the future enterprise development.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EBE5-674A-0065-7398-73722B64DC18}"/>
              </a:ext>
            </a:extLst>
          </p:cNvPr>
          <p:cNvSpPr>
            <a:spLocks noGrp="1"/>
          </p:cNvSpPr>
          <p:nvPr>
            <p:ph type="ctrTitle"/>
          </p:nvPr>
        </p:nvSpPr>
        <p:spPr>
          <a:xfrm>
            <a:off x="1371600" y="1066800"/>
            <a:ext cx="5800851" cy="615553"/>
          </a:xfrm>
        </p:spPr>
        <p:txBody>
          <a:bodyPr/>
          <a:lstStyle/>
          <a:p>
            <a:r>
              <a:rPr lang="en-IN" sz="4000" b="1" spc="5" dirty="0">
                <a:solidFill>
                  <a:schemeClr val="accent2">
                    <a:lumMod val="75000"/>
                  </a:schemeClr>
                </a:solidFill>
                <a:latin typeface="Times New Roman" panose="02020603050405020304" pitchFamily="18" charset="0"/>
                <a:cs typeface="Times New Roman" panose="02020603050405020304" pitchFamily="18" charset="0"/>
              </a:rPr>
              <a:t>PROJECT</a:t>
            </a:r>
            <a:r>
              <a:rPr lang="en-IN" sz="4000" b="1" spc="-85" dirty="0">
                <a:solidFill>
                  <a:schemeClr val="accent2">
                    <a:lumMod val="75000"/>
                  </a:schemeClr>
                </a:solidFill>
                <a:latin typeface="Times New Roman" panose="02020603050405020304" pitchFamily="18" charset="0"/>
                <a:cs typeface="Times New Roman" panose="02020603050405020304" pitchFamily="18" charset="0"/>
              </a:rPr>
              <a:t> </a:t>
            </a:r>
            <a:r>
              <a:rPr lang="en-IN" sz="4000" b="1" spc="25" dirty="0">
                <a:solidFill>
                  <a:schemeClr val="accent2">
                    <a:lumMod val="75000"/>
                  </a:schemeClr>
                </a:solidFill>
                <a:latin typeface="Times New Roman" panose="02020603050405020304" pitchFamily="18" charset="0"/>
                <a:cs typeface="Times New Roman" panose="02020603050405020304" pitchFamily="18" charset="0"/>
              </a:rPr>
              <a:t>TITLE</a:t>
            </a:r>
            <a:endParaRPr lang="en-IN" sz="4000" b="1" dirty="0">
              <a:solidFill>
                <a:schemeClr val="accent2">
                  <a:lumMod val="75000"/>
                </a:schemeClr>
              </a:solidFill>
            </a:endParaRPr>
          </a:p>
        </p:txBody>
      </p:sp>
      <p:sp>
        <p:nvSpPr>
          <p:cNvPr id="3" name="Subtitle 2">
            <a:extLst>
              <a:ext uri="{FF2B5EF4-FFF2-40B4-BE49-F238E27FC236}">
                <a16:creationId xmlns:a16="http://schemas.microsoft.com/office/drawing/2014/main" id="{A9E10C03-F5F3-AAF8-CC32-ED9BE37265ED}"/>
              </a:ext>
            </a:extLst>
          </p:cNvPr>
          <p:cNvSpPr>
            <a:spLocks noGrp="1"/>
          </p:cNvSpPr>
          <p:nvPr>
            <p:ph type="subTitle" idx="4"/>
          </p:nvPr>
        </p:nvSpPr>
        <p:spPr>
          <a:xfrm>
            <a:off x="2286000" y="2610827"/>
            <a:ext cx="8534400" cy="1636345"/>
          </a:xfrm>
        </p:spPr>
        <p:txBody>
          <a:bodyPr/>
          <a:lstStyle/>
          <a:p>
            <a:pPr marL="0" indent="0" algn="ctr">
              <a:buNone/>
            </a:pPr>
            <a:r>
              <a:rPr lang="en-US" sz="4000" b="1" dirty="0">
                <a:solidFill>
                  <a:schemeClr val="accent6">
                    <a:lumMod val="50000"/>
                  </a:schemeClr>
                </a:solidFill>
                <a:latin typeface="Times New Roman" panose="02020603050405020304" pitchFamily="18" charset="0"/>
                <a:cs typeface="Times New Roman" panose="02020603050405020304" pitchFamily="18" charset="0"/>
              </a:rPr>
              <a:t>Employee Performance Analysis using Excel</a:t>
            </a:r>
            <a:endParaRPr lang="en-IN" sz="4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326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EB61-9C48-949F-441F-E7F865884360}"/>
              </a:ext>
            </a:extLst>
          </p:cNvPr>
          <p:cNvSpPr>
            <a:spLocks noGrp="1"/>
          </p:cNvSpPr>
          <p:nvPr>
            <p:ph type="ctrTitle"/>
          </p:nvPr>
        </p:nvSpPr>
        <p:spPr>
          <a:xfrm>
            <a:off x="1066800" y="304800"/>
            <a:ext cx="5800851" cy="677108"/>
          </a:xfrm>
        </p:spPr>
        <p:txBody>
          <a:bodyPr/>
          <a:lstStyle/>
          <a:p>
            <a:r>
              <a:rPr lang="en-IN" sz="4400" spc="25" dirty="0">
                <a:solidFill>
                  <a:schemeClr val="accent2">
                    <a:lumMod val="75000"/>
                  </a:schemeClr>
                </a:solidFill>
                <a:latin typeface="Times New Roman" panose="02020603050405020304" pitchFamily="18" charset="0"/>
                <a:cs typeface="Times New Roman" panose="02020603050405020304" pitchFamily="18" charset="0"/>
              </a:rPr>
              <a:t>A</a:t>
            </a:r>
            <a:r>
              <a:rPr lang="en-IN" sz="4400" spc="-5" dirty="0">
                <a:solidFill>
                  <a:schemeClr val="accent2">
                    <a:lumMod val="75000"/>
                  </a:schemeClr>
                </a:solidFill>
                <a:latin typeface="Times New Roman" panose="02020603050405020304" pitchFamily="18" charset="0"/>
                <a:cs typeface="Times New Roman" panose="02020603050405020304" pitchFamily="18" charset="0"/>
              </a:rPr>
              <a:t>G</a:t>
            </a:r>
            <a:r>
              <a:rPr lang="en-IN" sz="4400" spc="-35" dirty="0">
                <a:solidFill>
                  <a:schemeClr val="accent2">
                    <a:lumMod val="75000"/>
                  </a:schemeClr>
                </a:solidFill>
                <a:latin typeface="Times New Roman" panose="02020603050405020304" pitchFamily="18" charset="0"/>
                <a:cs typeface="Times New Roman" panose="02020603050405020304" pitchFamily="18" charset="0"/>
              </a:rPr>
              <a:t>E</a:t>
            </a:r>
            <a:r>
              <a:rPr lang="en-IN" sz="4400" spc="15" dirty="0">
                <a:solidFill>
                  <a:schemeClr val="accent2">
                    <a:lumMod val="75000"/>
                  </a:schemeClr>
                </a:solidFill>
                <a:latin typeface="Times New Roman" panose="02020603050405020304" pitchFamily="18" charset="0"/>
                <a:cs typeface="Times New Roman" panose="02020603050405020304" pitchFamily="18" charset="0"/>
              </a:rPr>
              <a:t>N</a:t>
            </a:r>
            <a:r>
              <a:rPr lang="en-IN" sz="4400" dirty="0">
                <a:solidFill>
                  <a:schemeClr val="accent2">
                    <a:lumMod val="75000"/>
                  </a:schemeClr>
                </a:solidFill>
                <a:latin typeface="Times New Roman" panose="02020603050405020304" pitchFamily="18" charset="0"/>
                <a:cs typeface="Times New Roman" panose="02020603050405020304" pitchFamily="18" charset="0"/>
              </a:rPr>
              <a:t>DA</a:t>
            </a:r>
            <a:endParaRPr lang="en-IN" sz="4400" dirty="0">
              <a:solidFill>
                <a:schemeClr val="accent2">
                  <a:lumMod val="75000"/>
                </a:schemeClr>
              </a:solidFill>
            </a:endParaRPr>
          </a:p>
        </p:txBody>
      </p:sp>
      <p:sp>
        <p:nvSpPr>
          <p:cNvPr id="4" name="Subtitle 3">
            <a:extLst>
              <a:ext uri="{FF2B5EF4-FFF2-40B4-BE49-F238E27FC236}">
                <a16:creationId xmlns:a16="http://schemas.microsoft.com/office/drawing/2014/main" id="{F47A9B3D-A218-D91E-87E6-E5F37D49BE46}"/>
              </a:ext>
            </a:extLst>
          </p:cNvPr>
          <p:cNvSpPr txBox="1">
            <a:spLocks noGrp="1"/>
          </p:cNvSpPr>
          <p:nvPr>
            <p:ph type="subTitle" idx="4"/>
          </p:nvPr>
        </p:nvSpPr>
        <p:spPr>
          <a:xfrm>
            <a:off x="2286000" y="1039058"/>
            <a:ext cx="8534400" cy="171450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66ECC71D-318C-40AA-A8AC-51C41007F053}"/>
              </a:ext>
            </a:extLst>
          </p:cNvPr>
          <p:cNvPicPr/>
          <p:nvPr/>
        </p:nvPicPr>
        <p:blipFill>
          <a:blip r:embed="rId2" cstate="print"/>
          <a:stretch>
            <a:fillRect/>
          </a:stretch>
        </p:blipFill>
        <p:spPr>
          <a:xfrm>
            <a:off x="10415587" y="3733800"/>
            <a:ext cx="1733550" cy="3009898"/>
          </a:xfrm>
          <a:prstGeom prst="rect">
            <a:avLst/>
          </a:prstGeom>
        </p:spPr>
      </p:pic>
    </p:spTree>
    <p:extLst>
      <p:ext uri="{BB962C8B-B14F-4D97-AF65-F5344CB8AC3E}">
        <p14:creationId xmlns:p14="http://schemas.microsoft.com/office/powerpoint/2010/main" val="412324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53600" y="3407557"/>
            <a:ext cx="2438400" cy="294480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70889" y="190500"/>
            <a:ext cx="67859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D202AF-D6DA-F4B4-23B7-090A6216A27F}"/>
              </a:ext>
            </a:extLst>
          </p:cNvPr>
          <p:cNvSpPr txBox="1"/>
          <p:nvPr/>
        </p:nvSpPr>
        <p:spPr>
          <a:xfrm>
            <a:off x="928687" y="1370547"/>
            <a:ext cx="10077450" cy="1704377"/>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Each and every person would like to get feedback on what they are working in order to improve themselves in the workspace, thus p</a:t>
            </a:r>
            <a:r>
              <a:rPr lang="en-US" dirty="0" err="1">
                <a:latin typeface="Times New Roman" panose="02020603050405020304" pitchFamily="18" charset="0"/>
                <a:cs typeface="Times New Roman" panose="02020603050405020304" pitchFamily="18" charset="0"/>
              </a:rPr>
              <a:t>erformance</a:t>
            </a:r>
            <a:r>
              <a:rPr lang="en-US" dirty="0">
                <a:latin typeface="Times New Roman" panose="02020603050405020304" pitchFamily="18" charset="0"/>
                <a:cs typeface="Times New Roman" panose="02020603050405020304" pitchFamily="18" charset="0"/>
              </a:rPr>
              <a:t> evaluations can identify specific skill gaps or training needs, allowing organizations to tailor development programs accordingly. The feedback exchanged during evaluations can improve job performance, increase motivation, and boost overall productivity</a:t>
            </a:r>
            <a:r>
              <a:rPr lang="en-US" dirty="0">
                <a:latin typeface="Trebuchet MS" panose="020B0603020202020204" pitchFamily="34" charset="0"/>
              </a:rPr>
              <a:t>. </a:t>
            </a:r>
            <a:endParaRPr lang="en-IN" dirty="0">
              <a:latin typeface="Trebuchet MS" panose="020B0603020202020204" pitchFamily="34" charset="0"/>
            </a:endParaRPr>
          </a:p>
        </p:txBody>
      </p:sp>
      <p:sp>
        <p:nvSpPr>
          <p:cNvPr id="11" name="TextBox 10">
            <a:extLst>
              <a:ext uri="{FF2B5EF4-FFF2-40B4-BE49-F238E27FC236}">
                <a16:creationId xmlns:a16="http://schemas.microsoft.com/office/drawing/2014/main" id="{B1057C3C-EABE-3CBF-3D9A-27320E083CBA}"/>
              </a:ext>
            </a:extLst>
          </p:cNvPr>
          <p:cNvSpPr txBox="1"/>
          <p:nvPr/>
        </p:nvSpPr>
        <p:spPr>
          <a:xfrm>
            <a:off x="928687" y="3109711"/>
            <a:ext cx="8700453" cy="3139321"/>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ensuring a good-quality performance from the employees of a business, there is nothing more crucial than performance evaluation.</a:t>
            </a:r>
          </a:p>
          <a:p>
            <a:pPr marL="285750" indent="-28575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ensure that the employees are performing up to expectations, employee performance evaluation is indispensable.</a:t>
            </a:r>
          </a:p>
          <a:p>
            <a:pPr marL="285750" indent="-28575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also vital to figure out the weak links and negative points, and understand how much the employees are aligned with the vision of the company.</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D554056-7FA0-29CA-05E8-52D6066273DE}"/>
              </a:ext>
            </a:extLst>
          </p:cNvPr>
          <p:cNvSpPr txBox="1"/>
          <p:nvPr/>
        </p:nvSpPr>
        <p:spPr>
          <a:xfrm>
            <a:off x="1219200" y="5836432"/>
            <a:ext cx="8801735" cy="646331"/>
          </a:xfrm>
          <a:prstGeom prst="rect">
            <a:avLst/>
          </a:prstGeom>
          <a:noFill/>
        </p:spPr>
        <p:txBody>
          <a:bodyPr wrap="square" rtlCol="0">
            <a:spAutoFit/>
          </a:bodyPr>
          <a:lstStyle/>
          <a:p>
            <a:r>
              <a:rPr lang="en-IN" i="1" dirty="0">
                <a:latin typeface="Times New Roman" panose="02020603050405020304" pitchFamily="18" charset="0"/>
                <a:cs typeface="Times New Roman" panose="02020603050405020304" pitchFamily="18" charset="0"/>
              </a:rPr>
              <a:t>Thus, these phenomenal characters further leads the project in finding out the related problems and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29800" y="3581399"/>
            <a:ext cx="2695575" cy="327183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95311" y="110049"/>
            <a:ext cx="6872289"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D9C9F9-515C-9706-F7C9-7DCFA3C950A4}"/>
              </a:ext>
            </a:extLst>
          </p:cNvPr>
          <p:cNvSpPr txBox="1"/>
          <p:nvPr/>
        </p:nvSpPr>
        <p:spPr>
          <a:xfrm>
            <a:off x="980996" y="1213165"/>
            <a:ext cx="9548814" cy="442563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Helps in analysing the standard and grade of the employees in order to identify their capacity, ability and strengths. </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Comparing individual employee performance with other persons in the workplace.</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Presenting the grid sheet tab to get summary.</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Applying Pivot Tables to summarize and categorise performance data.</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Analyse seasonal or project-specific performance variations.</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In order to easily analyse the performance metrics dashboards are used.</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Add up various graphs to derive at our conclusions more easily.</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Analysing the general HR report.</a:t>
            </a:r>
          </a:p>
          <a:p>
            <a:pPr marL="285750" indent="-285750">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Sharing the analysis result with the management for further decision making process.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153875"/>
            <a:ext cx="7000259"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latin typeface="Times New Roman" panose="02020603050405020304" pitchFamily="18" charset="0"/>
                <a:cs typeface="Times New Roman" panose="02020603050405020304" pitchFamily="18" charset="0"/>
              </a:rPr>
              <a:t>W</a:t>
            </a:r>
            <a:r>
              <a:rPr lang="en-US" sz="3200" spc="-20" dirty="0">
                <a:latin typeface="Times New Roman" panose="02020603050405020304" pitchFamily="18" charset="0"/>
                <a:cs typeface="Times New Roman" panose="02020603050405020304" pitchFamily="18" charset="0"/>
              </a:rPr>
              <a:t>H</a:t>
            </a:r>
            <a:r>
              <a:rPr lang="en-US" sz="3200" spc="20" dirty="0">
                <a:latin typeface="Times New Roman" panose="02020603050405020304" pitchFamily="18" charset="0"/>
                <a:cs typeface="Times New Roman" panose="02020603050405020304" pitchFamily="18" charset="0"/>
              </a:rPr>
              <a:t>O</a:t>
            </a:r>
            <a:r>
              <a:rPr lang="en-US" sz="3200" spc="-235"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AR</a:t>
            </a:r>
            <a:r>
              <a:rPr lang="en-US" sz="3200" spc="15" dirty="0">
                <a:latin typeface="Times New Roman" panose="02020603050405020304" pitchFamily="18" charset="0"/>
                <a:cs typeface="Times New Roman" panose="02020603050405020304" pitchFamily="18" charset="0"/>
              </a:rPr>
              <a:t>E</a:t>
            </a:r>
            <a:r>
              <a:rPr lang="en-US" sz="3200" spc="-35"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T</a:t>
            </a:r>
            <a:r>
              <a:rPr lang="en-US" sz="3200" spc="-15" dirty="0">
                <a:latin typeface="Times New Roman" panose="02020603050405020304" pitchFamily="18" charset="0"/>
                <a:cs typeface="Times New Roman" panose="02020603050405020304" pitchFamily="18" charset="0"/>
              </a:rPr>
              <a:t>H</a:t>
            </a:r>
            <a:r>
              <a:rPr lang="en-US" sz="3200" spc="15" dirty="0">
                <a:latin typeface="Times New Roman" panose="02020603050405020304" pitchFamily="18" charset="0"/>
                <a:cs typeface="Times New Roman" panose="02020603050405020304" pitchFamily="18" charset="0"/>
              </a:rPr>
              <a:t>E</a:t>
            </a:r>
            <a:r>
              <a:rPr lang="en-US" sz="3200" spc="-35"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E</a:t>
            </a:r>
            <a:r>
              <a:rPr lang="en-US" sz="3200" spc="30" dirty="0">
                <a:latin typeface="Times New Roman" panose="02020603050405020304" pitchFamily="18" charset="0"/>
                <a:cs typeface="Times New Roman" panose="02020603050405020304" pitchFamily="18" charset="0"/>
              </a:rPr>
              <a:t>N</a:t>
            </a:r>
            <a:r>
              <a:rPr lang="en-US" sz="3200" spc="15" dirty="0">
                <a:latin typeface="Times New Roman" panose="02020603050405020304" pitchFamily="18" charset="0"/>
                <a:cs typeface="Times New Roman" panose="02020603050405020304" pitchFamily="18" charset="0"/>
              </a:rPr>
              <a:t>D</a:t>
            </a:r>
            <a:r>
              <a:rPr lang="en-US" sz="3200" spc="-45"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a:t>
            </a:r>
            <a:r>
              <a:rPr lang="en-US" sz="3200" spc="10" dirty="0">
                <a:latin typeface="Times New Roman" panose="02020603050405020304" pitchFamily="18" charset="0"/>
                <a:cs typeface="Times New Roman" panose="02020603050405020304" pitchFamily="18" charset="0"/>
              </a:rPr>
              <a:t>S</a:t>
            </a:r>
            <a:r>
              <a:rPr lang="en-US" sz="3200" spc="-25" dirty="0">
                <a:latin typeface="Times New Roman" panose="02020603050405020304" pitchFamily="18" charset="0"/>
                <a:cs typeface="Times New Roman" panose="02020603050405020304" pitchFamily="18" charset="0"/>
              </a:rPr>
              <a:t>E</a:t>
            </a:r>
            <a:r>
              <a:rPr lang="en-US" sz="3200" spc="-10" dirty="0">
                <a:latin typeface="Times New Roman" panose="02020603050405020304" pitchFamily="18" charset="0"/>
                <a:cs typeface="Times New Roman" panose="02020603050405020304" pitchFamily="18" charset="0"/>
              </a:rPr>
              <a:t>R</a:t>
            </a:r>
            <a:r>
              <a:rPr lang="en-US"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FA49319-0D2D-2E68-1A10-2A79CB7D25F4}"/>
              </a:ext>
            </a:extLst>
          </p:cNvPr>
          <p:cNvPicPr>
            <a:picLocks noChangeAspect="1"/>
          </p:cNvPicPr>
          <p:nvPr/>
        </p:nvPicPr>
        <p:blipFill>
          <a:blip r:embed="rId2"/>
          <a:stretch>
            <a:fillRect/>
          </a:stretch>
        </p:blipFill>
        <p:spPr>
          <a:xfrm>
            <a:off x="655159" y="1204411"/>
            <a:ext cx="2226153" cy="2114845"/>
          </a:xfrm>
          <a:prstGeom prst="rect">
            <a:avLst/>
          </a:prstGeom>
        </p:spPr>
      </p:pic>
      <p:pic>
        <p:nvPicPr>
          <p:cNvPr id="11" name="Picture 10">
            <a:extLst>
              <a:ext uri="{FF2B5EF4-FFF2-40B4-BE49-F238E27FC236}">
                <a16:creationId xmlns:a16="http://schemas.microsoft.com/office/drawing/2014/main" id="{BA3F4B9A-4551-5004-4615-8DB38FB51E2D}"/>
              </a:ext>
            </a:extLst>
          </p:cNvPr>
          <p:cNvPicPr>
            <a:picLocks noChangeAspect="1"/>
          </p:cNvPicPr>
          <p:nvPr/>
        </p:nvPicPr>
        <p:blipFill>
          <a:blip r:embed="rId3"/>
          <a:stretch>
            <a:fillRect/>
          </a:stretch>
        </p:blipFill>
        <p:spPr>
          <a:xfrm>
            <a:off x="4832962" y="1376386"/>
            <a:ext cx="2073753" cy="2290414"/>
          </a:xfrm>
          <a:prstGeom prst="rect">
            <a:avLst/>
          </a:prstGeom>
        </p:spPr>
      </p:pic>
      <p:pic>
        <p:nvPicPr>
          <p:cNvPr id="13" name="Picture 12">
            <a:extLst>
              <a:ext uri="{FF2B5EF4-FFF2-40B4-BE49-F238E27FC236}">
                <a16:creationId xmlns:a16="http://schemas.microsoft.com/office/drawing/2014/main" id="{01644A66-6660-C725-1DFE-DECF56500A20}"/>
              </a:ext>
            </a:extLst>
          </p:cNvPr>
          <p:cNvPicPr>
            <a:picLocks noChangeAspect="1"/>
          </p:cNvPicPr>
          <p:nvPr/>
        </p:nvPicPr>
        <p:blipFill>
          <a:blip r:embed="rId4"/>
          <a:stretch>
            <a:fillRect/>
          </a:stretch>
        </p:blipFill>
        <p:spPr>
          <a:xfrm>
            <a:off x="8305800" y="1425397"/>
            <a:ext cx="2316994" cy="2150929"/>
          </a:xfrm>
          <a:prstGeom prst="rect">
            <a:avLst/>
          </a:prstGeom>
        </p:spPr>
      </p:pic>
      <p:pic>
        <p:nvPicPr>
          <p:cNvPr id="15" name="Picture 14">
            <a:extLst>
              <a:ext uri="{FF2B5EF4-FFF2-40B4-BE49-F238E27FC236}">
                <a16:creationId xmlns:a16="http://schemas.microsoft.com/office/drawing/2014/main" id="{DB7DA6D9-B009-EA1C-AB3C-BB3DD8B95605}"/>
              </a:ext>
            </a:extLst>
          </p:cNvPr>
          <p:cNvPicPr>
            <a:picLocks noChangeAspect="1"/>
          </p:cNvPicPr>
          <p:nvPr/>
        </p:nvPicPr>
        <p:blipFill>
          <a:blip r:embed="rId5"/>
          <a:stretch>
            <a:fillRect/>
          </a:stretch>
        </p:blipFill>
        <p:spPr>
          <a:xfrm>
            <a:off x="630220" y="3912699"/>
            <a:ext cx="2122620" cy="2114845"/>
          </a:xfrm>
          <a:prstGeom prst="rect">
            <a:avLst/>
          </a:prstGeom>
        </p:spPr>
      </p:pic>
      <p:pic>
        <p:nvPicPr>
          <p:cNvPr id="17" name="Picture 16">
            <a:extLst>
              <a:ext uri="{FF2B5EF4-FFF2-40B4-BE49-F238E27FC236}">
                <a16:creationId xmlns:a16="http://schemas.microsoft.com/office/drawing/2014/main" id="{E0E08A55-52F1-5BFA-3800-40B945DFE9C4}"/>
              </a:ext>
            </a:extLst>
          </p:cNvPr>
          <p:cNvPicPr>
            <a:picLocks noChangeAspect="1"/>
          </p:cNvPicPr>
          <p:nvPr/>
        </p:nvPicPr>
        <p:blipFill>
          <a:blip r:embed="rId6"/>
          <a:stretch>
            <a:fillRect/>
          </a:stretch>
        </p:blipFill>
        <p:spPr>
          <a:xfrm>
            <a:off x="4547781" y="4091130"/>
            <a:ext cx="2644113" cy="1696373"/>
          </a:xfrm>
          <a:prstGeom prst="rect">
            <a:avLst/>
          </a:prstGeom>
        </p:spPr>
      </p:pic>
      <p:pic>
        <p:nvPicPr>
          <p:cNvPr id="19" name="Picture 18">
            <a:extLst>
              <a:ext uri="{FF2B5EF4-FFF2-40B4-BE49-F238E27FC236}">
                <a16:creationId xmlns:a16="http://schemas.microsoft.com/office/drawing/2014/main" id="{A951D817-A397-5DFB-FBE8-08D5326C2E75}"/>
              </a:ext>
            </a:extLst>
          </p:cNvPr>
          <p:cNvPicPr>
            <a:picLocks noChangeAspect="1"/>
          </p:cNvPicPr>
          <p:nvPr/>
        </p:nvPicPr>
        <p:blipFill>
          <a:blip r:embed="rId7"/>
          <a:stretch>
            <a:fillRect/>
          </a:stretch>
        </p:blipFill>
        <p:spPr>
          <a:xfrm>
            <a:off x="8166362" y="4046964"/>
            <a:ext cx="2545594" cy="1886583"/>
          </a:xfrm>
          <a:prstGeom prst="rect">
            <a:avLst/>
          </a:prstGeom>
        </p:spPr>
      </p:pic>
      <p:sp>
        <p:nvSpPr>
          <p:cNvPr id="20" name="TextBox 19">
            <a:extLst>
              <a:ext uri="{FF2B5EF4-FFF2-40B4-BE49-F238E27FC236}">
                <a16:creationId xmlns:a16="http://schemas.microsoft.com/office/drawing/2014/main" id="{C9E76275-9C1B-136C-D4E0-1F901CD2A70D}"/>
              </a:ext>
            </a:extLst>
          </p:cNvPr>
          <p:cNvSpPr txBox="1"/>
          <p:nvPr/>
        </p:nvSpPr>
        <p:spPr>
          <a:xfrm>
            <a:off x="789601" y="3253160"/>
            <a:ext cx="188621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Employees team</a:t>
            </a:r>
          </a:p>
          <a:p>
            <a:endParaRPr lang="en-IN" dirty="0"/>
          </a:p>
        </p:txBody>
      </p:sp>
      <p:sp>
        <p:nvSpPr>
          <p:cNvPr id="21" name="TextBox 20">
            <a:extLst>
              <a:ext uri="{FF2B5EF4-FFF2-40B4-BE49-F238E27FC236}">
                <a16:creationId xmlns:a16="http://schemas.microsoft.com/office/drawing/2014/main" id="{D7F8A1CD-5A40-D728-B75E-5075238ABC11}"/>
              </a:ext>
            </a:extLst>
          </p:cNvPr>
          <p:cNvSpPr txBox="1"/>
          <p:nvPr/>
        </p:nvSpPr>
        <p:spPr>
          <a:xfrm>
            <a:off x="4952770" y="3666800"/>
            <a:ext cx="212262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Manager</a:t>
            </a:r>
          </a:p>
        </p:txBody>
      </p:sp>
      <p:sp>
        <p:nvSpPr>
          <p:cNvPr id="22" name="TextBox 21">
            <a:extLst>
              <a:ext uri="{FF2B5EF4-FFF2-40B4-BE49-F238E27FC236}">
                <a16:creationId xmlns:a16="http://schemas.microsoft.com/office/drawing/2014/main" id="{414A190E-38A9-0480-C800-E1104B9CDEAD}"/>
              </a:ext>
            </a:extLst>
          </p:cNvPr>
          <p:cNvSpPr txBox="1"/>
          <p:nvPr/>
        </p:nvSpPr>
        <p:spPr>
          <a:xfrm>
            <a:off x="8077200" y="3502416"/>
            <a:ext cx="315168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Training &amp; Development Team</a:t>
            </a:r>
          </a:p>
        </p:txBody>
      </p:sp>
      <p:sp>
        <p:nvSpPr>
          <p:cNvPr id="23" name="TextBox 22">
            <a:extLst>
              <a:ext uri="{FF2B5EF4-FFF2-40B4-BE49-F238E27FC236}">
                <a16:creationId xmlns:a16="http://schemas.microsoft.com/office/drawing/2014/main" id="{B2DCF339-C78B-93AA-76D5-3586655D50E2}"/>
              </a:ext>
            </a:extLst>
          </p:cNvPr>
          <p:cNvSpPr txBox="1"/>
          <p:nvPr/>
        </p:nvSpPr>
        <p:spPr>
          <a:xfrm>
            <a:off x="533400" y="6073862"/>
            <a:ext cx="2819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Executive leadership team</a:t>
            </a:r>
          </a:p>
        </p:txBody>
      </p:sp>
      <p:sp>
        <p:nvSpPr>
          <p:cNvPr id="24" name="TextBox 23">
            <a:extLst>
              <a:ext uri="{FF2B5EF4-FFF2-40B4-BE49-F238E27FC236}">
                <a16:creationId xmlns:a16="http://schemas.microsoft.com/office/drawing/2014/main" id="{093EB1A8-E605-929B-D694-199C0D7513D1}"/>
              </a:ext>
            </a:extLst>
          </p:cNvPr>
          <p:cNvSpPr txBox="1"/>
          <p:nvPr/>
        </p:nvSpPr>
        <p:spPr>
          <a:xfrm>
            <a:off x="4623842" y="5802868"/>
            <a:ext cx="29443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Compensation Benefit Team</a:t>
            </a:r>
          </a:p>
        </p:txBody>
      </p:sp>
      <p:sp>
        <p:nvSpPr>
          <p:cNvPr id="25" name="TextBox 24">
            <a:extLst>
              <a:ext uri="{FF2B5EF4-FFF2-40B4-BE49-F238E27FC236}">
                <a16:creationId xmlns:a16="http://schemas.microsoft.com/office/drawing/2014/main" id="{6791E5F9-BF4B-9384-E34C-869E09AE0BF4}"/>
              </a:ext>
            </a:extLst>
          </p:cNvPr>
          <p:cNvSpPr txBox="1"/>
          <p:nvPr/>
        </p:nvSpPr>
        <p:spPr>
          <a:xfrm>
            <a:off x="8215667" y="6018776"/>
            <a:ext cx="33461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Performance review committee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438400" cy="2790825"/>
          </a:xfrm>
          <a:prstGeom prst="rect">
            <a:avLst/>
          </a:prstGeom>
        </p:spPr>
      </p:pic>
      <p:sp>
        <p:nvSpPr>
          <p:cNvPr id="6" name="object 6"/>
          <p:cNvSpPr txBox="1">
            <a:spLocks noGrp="1"/>
          </p:cNvSpPr>
          <p:nvPr>
            <p:ph type="title"/>
          </p:nvPr>
        </p:nvSpPr>
        <p:spPr>
          <a:xfrm>
            <a:off x="381000" y="71158"/>
            <a:ext cx="10946382"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531812" y="812929"/>
            <a:ext cx="779767" cy="314830"/>
          </a:xfrm>
          <a:prstGeom prst="rect">
            <a:avLst/>
          </a:prstGeom>
        </p:spPr>
        <p:txBody>
          <a:bodyPr vert="horz" wrap="square" lIns="0" tIns="6985" rIns="0" bIns="0" rtlCol="0">
            <a:spAutoFit/>
          </a:bodyPr>
          <a:lstStyle/>
          <a:p>
            <a:pPr marL="38100">
              <a:lnSpc>
                <a:spcPct val="100000"/>
              </a:lnSpc>
              <a:spcBef>
                <a:spcPts val="55"/>
              </a:spcBef>
            </a:pPr>
            <a:endParaRPr spc="10" dirty="0"/>
          </a:p>
        </p:txBody>
      </p:sp>
      <p:sp>
        <p:nvSpPr>
          <p:cNvPr id="8" name="TextBox 7">
            <a:extLst>
              <a:ext uri="{FF2B5EF4-FFF2-40B4-BE49-F238E27FC236}">
                <a16:creationId xmlns:a16="http://schemas.microsoft.com/office/drawing/2014/main" id="{1559A648-3D88-417D-B3AE-DD7374D8660F}"/>
              </a:ext>
            </a:extLst>
          </p:cNvPr>
          <p:cNvSpPr txBox="1"/>
          <p:nvPr/>
        </p:nvSpPr>
        <p:spPr>
          <a:xfrm>
            <a:off x="2771774" y="812929"/>
            <a:ext cx="6858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Methods and steps used in excel to analyse the data:-</a:t>
            </a:r>
          </a:p>
        </p:txBody>
      </p:sp>
      <p:sp>
        <p:nvSpPr>
          <p:cNvPr id="10" name="TextBox 9">
            <a:extLst>
              <a:ext uri="{FF2B5EF4-FFF2-40B4-BE49-F238E27FC236}">
                <a16:creationId xmlns:a16="http://schemas.microsoft.com/office/drawing/2014/main" id="{789F83A4-235D-3698-E0E6-4B548DC8FEB1}"/>
              </a:ext>
            </a:extLst>
          </p:cNvPr>
          <p:cNvSpPr txBox="1"/>
          <p:nvPr/>
        </p:nvSpPr>
        <p:spPr>
          <a:xfrm>
            <a:off x="2738436" y="1476375"/>
            <a:ext cx="8305800" cy="4057970"/>
          </a:xfrm>
          <a:prstGeom prst="rect">
            <a:avLst/>
          </a:prstGeom>
          <a:noFill/>
        </p:spPr>
        <p:txBody>
          <a:bodyPr wrap="square" rtlCol="0">
            <a:spAutoFit/>
          </a:bodyPr>
          <a:lstStyle/>
          <a:p>
            <a:r>
              <a:rPr lang="en-IN" dirty="0">
                <a:latin typeface="Trebuchet MS" panose="020B0603020202020204" pitchFamily="34" charset="0"/>
              </a:rPr>
              <a:t>1</a:t>
            </a:r>
            <a:r>
              <a:rPr lang="en-IN" b="1" u="sng" dirty="0">
                <a:latin typeface="Times New Roman" panose="02020603050405020304" pitchFamily="18" charset="0"/>
                <a:cs typeface="Times New Roman" panose="02020603050405020304" pitchFamily="18" charset="0"/>
              </a:rPr>
              <a:t>.Conditional formatting</a:t>
            </a:r>
            <a:r>
              <a:rPr lang="en-IN"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Conditional formatting in Excel can help you visualize data in a spreadsheet by making patterns and trends in your data more apparent.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Conditional formatting can be applied to individual cells or entire rows based on the value of the formatted cell itself or another cell. To conditionally format your data, you can utilize preset rules such as </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Color Scales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 Bars</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Icon Sets</a:t>
            </a:r>
            <a:r>
              <a:rPr lang="en-US" dirty="0">
                <a:latin typeface="Times New Roman" panose="02020603050405020304" pitchFamily="18" charset="0"/>
                <a:cs typeface="Times New Roman" panose="02020603050405020304" pitchFamily="18" charset="0"/>
              </a:rPr>
              <a:t> or create custom rules where you define when and how the selected cells should be highlighted.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example, you can use conditional formatting to show highs and lows, or to delimit higher and lower values.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B09C-6DAC-740F-4142-2269C03C9E88}"/>
              </a:ext>
            </a:extLst>
          </p:cNvPr>
          <p:cNvSpPr>
            <a:spLocks noGrp="1"/>
          </p:cNvSpPr>
          <p:nvPr>
            <p:ph type="title"/>
          </p:nvPr>
        </p:nvSpPr>
        <p:spPr>
          <a:xfrm>
            <a:off x="755332" y="116785"/>
            <a:ext cx="10681335" cy="553998"/>
          </a:xfrm>
        </p:spPr>
        <p:txBody>
          <a:bodyPr>
            <a:normAutofit fontScale="90000"/>
          </a:bodyPr>
          <a:lstStyle/>
          <a:p>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U</a:t>
            </a:r>
            <a:r>
              <a:rPr lang="en-US" sz="3600" dirty="0">
                <a:latin typeface="Times New Roman" panose="02020603050405020304" pitchFamily="18" charset="0"/>
                <a:cs typeface="Times New Roman" panose="02020603050405020304" pitchFamily="18" charset="0"/>
              </a:rPr>
              <a:t>R</a:t>
            </a:r>
            <a:r>
              <a:rPr lang="en-US" sz="3600" spc="5" dirty="0">
                <a:latin typeface="Times New Roman" panose="02020603050405020304" pitchFamily="18" charset="0"/>
                <a:cs typeface="Times New Roman" panose="02020603050405020304" pitchFamily="18" charset="0"/>
              </a:rPr>
              <a:t> </a:t>
            </a:r>
            <a:r>
              <a:rPr lang="en-US" sz="3600" spc="25" dirty="0">
                <a:latin typeface="Times New Roman" panose="02020603050405020304" pitchFamily="18" charset="0"/>
                <a:cs typeface="Times New Roman" panose="02020603050405020304" pitchFamily="18" charset="0"/>
              </a:rPr>
              <a:t>S</a:t>
            </a:r>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LU</a:t>
            </a:r>
            <a:r>
              <a:rPr lang="en-US" sz="3600" spc="-35" dirty="0">
                <a:latin typeface="Times New Roman" panose="02020603050405020304" pitchFamily="18" charset="0"/>
                <a:cs typeface="Times New Roman" panose="02020603050405020304" pitchFamily="18" charset="0"/>
              </a:rPr>
              <a:t>T</a:t>
            </a:r>
            <a:r>
              <a:rPr lang="en-US" sz="3600" spc="-30" dirty="0">
                <a:latin typeface="Times New Roman" panose="02020603050405020304" pitchFamily="18" charset="0"/>
                <a:cs typeface="Times New Roman" panose="02020603050405020304" pitchFamily="18" charset="0"/>
              </a:rPr>
              <a:t>I</a:t>
            </a:r>
            <a:r>
              <a:rPr lang="en-US" sz="3600" spc="10" dirty="0">
                <a:latin typeface="Times New Roman" panose="02020603050405020304" pitchFamily="18" charset="0"/>
                <a:cs typeface="Times New Roman" panose="02020603050405020304" pitchFamily="18" charset="0"/>
              </a:rPr>
              <a:t>O</a:t>
            </a:r>
            <a:r>
              <a:rPr lang="en-US" sz="3600" dirty="0">
                <a:latin typeface="Times New Roman" panose="02020603050405020304" pitchFamily="18" charset="0"/>
                <a:cs typeface="Times New Roman" panose="02020603050405020304" pitchFamily="18" charset="0"/>
              </a:rPr>
              <a:t>N</a:t>
            </a:r>
            <a:r>
              <a:rPr lang="en-US" sz="3600" spc="-345" dirty="0">
                <a:latin typeface="Times New Roman" panose="02020603050405020304" pitchFamily="18" charset="0"/>
                <a:cs typeface="Times New Roman" panose="02020603050405020304" pitchFamily="18" charset="0"/>
              </a:rPr>
              <a:t> </a:t>
            </a:r>
            <a:r>
              <a:rPr lang="en-US" sz="3600" spc="-3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D</a:t>
            </a:r>
            <a:r>
              <a:rPr lang="en-US" sz="3600" spc="35" dirty="0">
                <a:latin typeface="Times New Roman" panose="02020603050405020304" pitchFamily="18" charset="0"/>
                <a:cs typeface="Times New Roman" panose="02020603050405020304" pitchFamily="18" charset="0"/>
              </a:rPr>
              <a:t> </a:t>
            </a:r>
            <a:r>
              <a:rPr lang="en-US" sz="3600" spc="-30" dirty="0">
                <a:latin typeface="Times New Roman" panose="02020603050405020304" pitchFamily="18" charset="0"/>
                <a:cs typeface="Times New Roman" panose="02020603050405020304" pitchFamily="18" charset="0"/>
              </a:rPr>
              <a:t>I</a:t>
            </a:r>
            <a:r>
              <a:rPr lang="en-US" sz="3600" spc="-35" dirty="0">
                <a:latin typeface="Times New Roman" panose="02020603050405020304" pitchFamily="18" charset="0"/>
                <a:cs typeface="Times New Roman" panose="02020603050405020304" pitchFamily="18" charset="0"/>
              </a:rPr>
              <a:t>T</a:t>
            </a:r>
            <a:r>
              <a:rPr lang="en-US" sz="3600" dirty="0">
                <a:latin typeface="Times New Roman" panose="02020603050405020304" pitchFamily="18" charset="0"/>
                <a:cs typeface="Times New Roman" panose="02020603050405020304" pitchFamily="18" charset="0"/>
              </a:rPr>
              <a:t>S</a:t>
            </a:r>
            <a:r>
              <a:rPr lang="en-US" sz="3600" spc="60" dirty="0">
                <a:latin typeface="Times New Roman" panose="02020603050405020304" pitchFamily="18" charset="0"/>
                <a:cs typeface="Times New Roman" panose="02020603050405020304" pitchFamily="18" charset="0"/>
              </a:rPr>
              <a:t> </a:t>
            </a:r>
            <a:r>
              <a:rPr lang="en-US" sz="3600" spc="-295" dirty="0">
                <a:latin typeface="Times New Roman" panose="02020603050405020304" pitchFamily="18" charset="0"/>
                <a:cs typeface="Times New Roman" panose="02020603050405020304" pitchFamily="18" charset="0"/>
              </a:rPr>
              <a:t>V</a:t>
            </a:r>
            <a:r>
              <a:rPr lang="en-US" sz="3600" spc="-35" dirty="0">
                <a:latin typeface="Times New Roman" panose="02020603050405020304" pitchFamily="18" charset="0"/>
                <a:cs typeface="Times New Roman" panose="02020603050405020304" pitchFamily="18" charset="0"/>
              </a:rPr>
              <a:t>A</a:t>
            </a:r>
            <a:r>
              <a:rPr lang="en-US" sz="3600" spc="25" dirty="0">
                <a:latin typeface="Times New Roman" panose="02020603050405020304" pitchFamily="18" charset="0"/>
                <a:cs typeface="Times New Roman" panose="02020603050405020304" pitchFamily="18" charset="0"/>
              </a:rPr>
              <a:t>LU</a:t>
            </a:r>
            <a:r>
              <a:rPr lang="en-US" sz="3600" dirty="0">
                <a:latin typeface="Times New Roman" panose="02020603050405020304" pitchFamily="18" charset="0"/>
                <a:cs typeface="Times New Roman" panose="02020603050405020304" pitchFamily="18" charset="0"/>
              </a:rPr>
              <a:t>E</a:t>
            </a:r>
            <a:r>
              <a:rPr lang="en-US" sz="3600" spc="-65" dirty="0">
                <a:latin typeface="Times New Roman" panose="02020603050405020304" pitchFamily="18" charset="0"/>
                <a:cs typeface="Times New Roman" panose="02020603050405020304" pitchFamily="18" charset="0"/>
              </a:rPr>
              <a:t> </a:t>
            </a:r>
            <a:r>
              <a:rPr lang="en-US" sz="3600" spc="-15" dirty="0">
                <a:latin typeface="Times New Roman" panose="02020603050405020304" pitchFamily="18" charset="0"/>
                <a:cs typeface="Times New Roman" panose="02020603050405020304" pitchFamily="18" charset="0"/>
              </a:rPr>
              <a:t>P</a:t>
            </a:r>
            <a:r>
              <a:rPr lang="en-US" sz="3600" spc="-30" dirty="0">
                <a:latin typeface="Times New Roman" panose="02020603050405020304" pitchFamily="18" charset="0"/>
                <a:cs typeface="Times New Roman" panose="02020603050405020304" pitchFamily="18" charset="0"/>
              </a:rPr>
              <a:t>R</a:t>
            </a:r>
            <a:r>
              <a:rPr lang="en-US" sz="3600" spc="10" dirty="0">
                <a:latin typeface="Times New Roman" panose="02020603050405020304" pitchFamily="18" charset="0"/>
                <a:cs typeface="Times New Roman" panose="02020603050405020304" pitchFamily="18" charset="0"/>
              </a:rPr>
              <a:t>O</a:t>
            </a:r>
            <a:r>
              <a:rPr lang="en-US" sz="3600" spc="-15" dirty="0">
                <a:latin typeface="Times New Roman" panose="02020603050405020304" pitchFamily="18" charset="0"/>
                <a:cs typeface="Times New Roman" panose="02020603050405020304" pitchFamily="18" charset="0"/>
              </a:rPr>
              <a:t>P</a:t>
            </a:r>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S</a:t>
            </a:r>
            <a:r>
              <a:rPr lang="en-US" sz="3600" spc="-30" dirty="0">
                <a:latin typeface="Times New Roman" panose="02020603050405020304" pitchFamily="18" charset="0"/>
                <a:cs typeface="Times New Roman" panose="02020603050405020304" pitchFamily="18" charset="0"/>
              </a:rPr>
              <a:t>I</a:t>
            </a:r>
            <a:r>
              <a:rPr lang="en-US" sz="3600" spc="-35" dirty="0">
                <a:latin typeface="Times New Roman" panose="02020603050405020304" pitchFamily="18" charset="0"/>
                <a:cs typeface="Times New Roman" panose="02020603050405020304" pitchFamily="18" charset="0"/>
              </a:rPr>
              <a:t>T</a:t>
            </a:r>
            <a:r>
              <a:rPr lang="en-US" sz="3600" spc="-30" dirty="0">
                <a:latin typeface="Times New Roman" panose="02020603050405020304" pitchFamily="18" charset="0"/>
                <a:cs typeface="Times New Roman" panose="02020603050405020304" pitchFamily="18" charset="0"/>
              </a:rPr>
              <a:t>I</a:t>
            </a:r>
            <a:r>
              <a:rPr lang="en-US" sz="3600" spc="10" dirty="0">
                <a:latin typeface="Times New Roman" panose="02020603050405020304" pitchFamily="18" charset="0"/>
                <a:cs typeface="Times New Roman" panose="02020603050405020304" pitchFamily="18" charset="0"/>
              </a:rPr>
              <a:t>O</a:t>
            </a:r>
            <a:r>
              <a:rPr lang="en-US" sz="3600" dirty="0">
                <a:latin typeface="Times New Roman" panose="02020603050405020304" pitchFamily="18" charset="0"/>
                <a:cs typeface="Times New Roman" panose="02020603050405020304" pitchFamily="18" charset="0"/>
              </a:rPr>
              <a:t>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E991B7-2856-2CC3-6C6A-57A9D78F2D54}"/>
              </a:ext>
            </a:extLst>
          </p:cNvPr>
          <p:cNvSpPr txBox="1"/>
          <p:nvPr/>
        </p:nvSpPr>
        <p:spPr>
          <a:xfrm>
            <a:off x="914399" y="1304837"/>
            <a:ext cx="10363200" cy="31147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2.Filter:-</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Filters are cumulative, which means you can apply multiple filters to help narrow down your results.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Basic filtering may not give you enough options. Fortunately, Excel includes several advanced filtering tools, including search, text, date, and number filtering, which can narrow your results to help find exactly what you need.</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been used to analyze the employees performance based on various criteria.</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29B696-5D62-37D8-E07E-DBC391F570C8}"/>
              </a:ext>
            </a:extLst>
          </p:cNvPr>
          <p:cNvSpPr txBox="1"/>
          <p:nvPr/>
        </p:nvSpPr>
        <p:spPr>
          <a:xfrm>
            <a:off x="914399" y="4419600"/>
            <a:ext cx="9906000" cy="172976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3.Formula:-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can be used to perform calculations and solve problems.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helps to depict the relationships and values that are been used in the performance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19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8CEF-F414-67EE-D110-8EEA554EBE59}"/>
              </a:ext>
            </a:extLst>
          </p:cNvPr>
          <p:cNvSpPr>
            <a:spLocks noGrp="1"/>
          </p:cNvSpPr>
          <p:nvPr>
            <p:ph type="title"/>
          </p:nvPr>
        </p:nvSpPr>
        <p:spPr>
          <a:xfrm>
            <a:off x="755332" y="152400"/>
            <a:ext cx="10681335" cy="553998"/>
          </a:xfrm>
        </p:spPr>
        <p:txBody>
          <a:bodyPr>
            <a:normAutofit fontScale="90000"/>
          </a:bodyPr>
          <a:lstStyle/>
          <a:p>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U</a:t>
            </a:r>
            <a:r>
              <a:rPr lang="en-US" sz="3600" dirty="0">
                <a:latin typeface="Times New Roman" panose="02020603050405020304" pitchFamily="18" charset="0"/>
                <a:cs typeface="Times New Roman" panose="02020603050405020304" pitchFamily="18" charset="0"/>
              </a:rPr>
              <a:t>R</a:t>
            </a:r>
            <a:r>
              <a:rPr lang="en-US" sz="3600" spc="5" dirty="0">
                <a:latin typeface="Times New Roman" panose="02020603050405020304" pitchFamily="18" charset="0"/>
                <a:cs typeface="Times New Roman" panose="02020603050405020304" pitchFamily="18" charset="0"/>
              </a:rPr>
              <a:t> </a:t>
            </a:r>
            <a:r>
              <a:rPr lang="en-US" sz="3600" spc="25" dirty="0">
                <a:latin typeface="Times New Roman" panose="02020603050405020304" pitchFamily="18" charset="0"/>
                <a:cs typeface="Times New Roman" panose="02020603050405020304" pitchFamily="18" charset="0"/>
              </a:rPr>
              <a:t>S</a:t>
            </a:r>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LU</a:t>
            </a:r>
            <a:r>
              <a:rPr lang="en-US" sz="3600" spc="-35" dirty="0">
                <a:latin typeface="Times New Roman" panose="02020603050405020304" pitchFamily="18" charset="0"/>
                <a:cs typeface="Times New Roman" panose="02020603050405020304" pitchFamily="18" charset="0"/>
              </a:rPr>
              <a:t>T</a:t>
            </a:r>
            <a:r>
              <a:rPr lang="en-US" sz="3600" spc="-30" dirty="0">
                <a:latin typeface="Times New Roman" panose="02020603050405020304" pitchFamily="18" charset="0"/>
                <a:cs typeface="Times New Roman" panose="02020603050405020304" pitchFamily="18" charset="0"/>
              </a:rPr>
              <a:t>I</a:t>
            </a:r>
            <a:r>
              <a:rPr lang="en-US" sz="3600" spc="10" dirty="0">
                <a:latin typeface="Times New Roman" panose="02020603050405020304" pitchFamily="18" charset="0"/>
                <a:cs typeface="Times New Roman" panose="02020603050405020304" pitchFamily="18" charset="0"/>
              </a:rPr>
              <a:t>O</a:t>
            </a:r>
            <a:r>
              <a:rPr lang="en-US" sz="3600" dirty="0">
                <a:latin typeface="Times New Roman" panose="02020603050405020304" pitchFamily="18" charset="0"/>
                <a:cs typeface="Times New Roman" panose="02020603050405020304" pitchFamily="18" charset="0"/>
              </a:rPr>
              <a:t>N</a:t>
            </a:r>
            <a:r>
              <a:rPr lang="en-US" sz="3600" spc="-345" dirty="0">
                <a:latin typeface="Times New Roman" panose="02020603050405020304" pitchFamily="18" charset="0"/>
                <a:cs typeface="Times New Roman" panose="02020603050405020304" pitchFamily="18" charset="0"/>
              </a:rPr>
              <a:t> </a:t>
            </a:r>
            <a:r>
              <a:rPr lang="en-US" sz="3600" spc="-3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D</a:t>
            </a:r>
            <a:r>
              <a:rPr lang="en-US" sz="3600" spc="35" dirty="0">
                <a:latin typeface="Times New Roman" panose="02020603050405020304" pitchFamily="18" charset="0"/>
                <a:cs typeface="Times New Roman" panose="02020603050405020304" pitchFamily="18" charset="0"/>
              </a:rPr>
              <a:t> </a:t>
            </a:r>
            <a:r>
              <a:rPr lang="en-US" sz="3600" spc="-30" dirty="0">
                <a:latin typeface="Times New Roman" panose="02020603050405020304" pitchFamily="18" charset="0"/>
                <a:cs typeface="Times New Roman" panose="02020603050405020304" pitchFamily="18" charset="0"/>
              </a:rPr>
              <a:t>I</a:t>
            </a:r>
            <a:r>
              <a:rPr lang="en-US" sz="3600" spc="-35" dirty="0">
                <a:latin typeface="Times New Roman" panose="02020603050405020304" pitchFamily="18" charset="0"/>
                <a:cs typeface="Times New Roman" panose="02020603050405020304" pitchFamily="18" charset="0"/>
              </a:rPr>
              <a:t>T</a:t>
            </a:r>
            <a:r>
              <a:rPr lang="en-US" sz="3600" dirty="0">
                <a:latin typeface="Times New Roman" panose="02020603050405020304" pitchFamily="18" charset="0"/>
                <a:cs typeface="Times New Roman" panose="02020603050405020304" pitchFamily="18" charset="0"/>
              </a:rPr>
              <a:t>S</a:t>
            </a:r>
            <a:r>
              <a:rPr lang="en-US" sz="3600" spc="60" dirty="0">
                <a:latin typeface="Times New Roman" panose="02020603050405020304" pitchFamily="18" charset="0"/>
                <a:cs typeface="Times New Roman" panose="02020603050405020304" pitchFamily="18" charset="0"/>
              </a:rPr>
              <a:t> </a:t>
            </a:r>
            <a:r>
              <a:rPr lang="en-US" sz="3600" spc="-295" dirty="0">
                <a:latin typeface="Times New Roman" panose="02020603050405020304" pitchFamily="18" charset="0"/>
                <a:cs typeface="Times New Roman" panose="02020603050405020304" pitchFamily="18" charset="0"/>
              </a:rPr>
              <a:t>V</a:t>
            </a:r>
            <a:r>
              <a:rPr lang="en-US" sz="3600" spc="-35" dirty="0">
                <a:latin typeface="Times New Roman" panose="02020603050405020304" pitchFamily="18" charset="0"/>
                <a:cs typeface="Times New Roman" panose="02020603050405020304" pitchFamily="18" charset="0"/>
              </a:rPr>
              <a:t>A</a:t>
            </a:r>
            <a:r>
              <a:rPr lang="en-US" sz="3600" spc="25" dirty="0">
                <a:latin typeface="Times New Roman" panose="02020603050405020304" pitchFamily="18" charset="0"/>
                <a:cs typeface="Times New Roman" panose="02020603050405020304" pitchFamily="18" charset="0"/>
              </a:rPr>
              <a:t>LU</a:t>
            </a:r>
            <a:r>
              <a:rPr lang="en-US" sz="3600" dirty="0">
                <a:latin typeface="Times New Roman" panose="02020603050405020304" pitchFamily="18" charset="0"/>
                <a:cs typeface="Times New Roman" panose="02020603050405020304" pitchFamily="18" charset="0"/>
              </a:rPr>
              <a:t>E</a:t>
            </a:r>
            <a:r>
              <a:rPr lang="en-US" sz="3600" spc="-65" dirty="0">
                <a:latin typeface="Times New Roman" panose="02020603050405020304" pitchFamily="18" charset="0"/>
                <a:cs typeface="Times New Roman" panose="02020603050405020304" pitchFamily="18" charset="0"/>
              </a:rPr>
              <a:t> </a:t>
            </a:r>
            <a:r>
              <a:rPr lang="en-US" sz="3600" spc="-15" dirty="0">
                <a:latin typeface="Times New Roman" panose="02020603050405020304" pitchFamily="18" charset="0"/>
                <a:cs typeface="Times New Roman" panose="02020603050405020304" pitchFamily="18" charset="0"/>
              </a:rPr>
              <a:t>P</a:t>
            </a:r>
            <a:r>
              <a:rPr lang="en-US" sz="3600" spc="-30" dirty="0">
                <a:latin typeface="Times New Roman" panose="02020603050405020304" pitchFamily="18" charset="0"/>
                <a:cs typeface="Times New Roman" panose="02020603050405020304" pitchFamily="18" charset="0"/>
              </a:rPr>
              <a:t>R</a:t>
            </a:r>
            <a:r>
              <a:rPr lang="en-US" sz="3600" spc="10" dirty="0">
                <a:latin typeface="Times New Roman" panose="02020603050405020304" pitchFamily="18" charset="0"/>
                <a:cs typeface="Times New Roman" panose="02020603050405020304" pitchFamily="18" charset="0"/>
              </a:rPr>
              <a:t>O</a:t>
            </a:r>
            <a:r>
              <a:rPr lang="en-US" sz="3600" spc="-15" dirty="0">
                <a:latin typeface="Times New Roman" panose="02020603050405020304" pitchFamily="18" charset="0"/>
                <a:cs typeface="Times New Roman" panose="02020603050405020304" pitchFamily="18" charset="0"/>
              </a:rPr>
              <a:t>P</a:t>
            </a:r>
            <a:r>
              <a:rPr lang="en-US" sz="3600" spc="10" dirty="0">
                <a:latin typeface="Times New Roman" panose="02020603050405020304" pitchFamily="18" charset="0"/>
                <a:cs typeface="Times New Roman" panose="02020603050405020304" pitchFamily="18" charset="0"/>
              </a:rPr>
              <a:t>O</a:t>
            </a:r>
            <a:r>
              <a:rPr lang="en-US" sz="3600" spc="25" dirty="0">
                <a:latin typeface="Times New Roman" panose="02020603050405020304" pitchFamily="18" charset="0"/>
                <a:cs typeface="Times New Roman" panose="02020603050405020304" pitchFamily="18" charset="0"/>
              </a:rPr>
              <a:t>S</a:t>
            </a:r>
            <a:r>
              <a:rPr lang="en-US" sz="3600" spc="-30" dirty="0">
                <a:latin typeface="Times New Roman" panose="02020603050405020304" pitchFamily="18" charset="0"/>
                <a:cs typeface="Times New Roman" panose="02020603050405020304" pitchFamily="18" charset="0"/>
              </a:rPr>
              <a:t>I</a:t>
            </a:r>
            <a:r>
              <a:rPr lang="en-US" sz="3600" spc="-35" dirty="0">
                <a:latin typeface="Times New Roman" panose="02020603050405020304" pitchFamily="18" charset="0"/>
                <a:cs typeface="Times New Roman" panose="02020603050405020304" pitchFamily="18" charset="0"/>
              </a:rPr>
              <a:t>T</a:t>
            </a:r>
            <a:r>
              <a:rPr lang="en-US" sz="3600" spc="-30" dirty="0">
                <a:latin typeface="Times New Roman" panose="02020603050405020304" pitchFamily="18" charset="0"/>
                <a:cs typeface="Times New Roman" panose="02020603050405020304" pitchFamily="18" charset="0"/>
              </a:rPr>
              <a:t>I</a:t>
            </a:r>
            <a:r>
              <a:rPr lang="en-US" sz="3600" spc="10" dirty="0">
                <a:latin typeface="Times New Roman" panose="02020603050405020304" pitchFamily="18" charset="0"/>
                <a:cs typeface="Times New Roman" panose="02020603050405020304" pitchFamily="18" charset="0"/>
              </a:rPr>
              <a:t>O</a:t>
            </a:r>
            <a:r>
              <a:rPr lang="en-US" sz="3600" dirty="0">
                <a:latin typeface="Times New Roman" panose="02020603050405020304" pitchFamily="18" charset="0"/>
                <a:cs typeface="Times New Roman" panose="02020603050405020304" pitchFamily="18" charset="0"/>
              </a:rPr>
              <a:t>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F226F6-F074-CC1B-99F8-91E451A700F5}"/>
              </a:ext>
            </a:extLst>
          </p:cNvPr>
          <p:cNvSpPr txBox="1"/>
          <p:nvPr/>
        </p:nvSpPr>
        <p:spPr>
          <a:xfrm>
            <a:off x="914400" y="1275666"/>
            <a:ext cx="9448800" cy="219143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4.Pivot Table:-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pivot table is a tool which is used to summarize, analyze, and calculate large amounts of data in an interactive way</a:t>
            </a:r>
            <a:r>
              <a:rPr lang="en-IN" sz="2000" dirty="0">
                <a:latin typeface="Times New Roman" panose="02020603050405020304" pitchFamily="18" charset="0"/>
                <a:cs typeface="Times New Roman" panose="02020603050405020304" pitchFamily="18" charset="0"/>
              </a:rPr>
              <a:t> to easily understand the employee performance.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summarize, sort, re-organize, group, count, total or average data stored in a table.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25FB80-FA69-BEEF-C340-A59C0C122CE6}"/>
              </a:ext>
            </a:extLst>
          </p:cNvPr>
          <p:cNvSpPr txBox="1"/>
          <p:nvPr/>
        </p:nvSpPr>
        <p:spPr>
          <a:xfrm>
            <a:off x="914400" y="3657600"/>
            <a:ext cx="10025063" cy="219143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5.Graph:-</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 is a visual element that represents data in a worksheet. To analyze the data more efficiently by looking at a graph in Excel rather than numbers in a dataset</a:t>
            </a:r>
            <a:r>
              <a:rPr lang="en-IN" sz="20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a graph is to present data that are too numerous or complicated to be described adequately in the text and in less space.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50640"/>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1386</TotalTime>
  <Words>1591</Words>
  <Application>Microsoft Office PowerPoint</Application>
  <PresentationFormat>Widescreen</PresentationFormat>
  <Paragraphs>154</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Times New Roman</vt:lpstr>
      <vt:lpstr>Trebuchet MS</vt:lpstr>
      <vt:lpstr>Wingdings</vt:lpstr>
      <vt:lpstr>Wingdings 3</vt: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OUR SOLUTION AND ITS VALUE PROPOSITION</vt:lpstr>
      <vt:lpstr>OUR SOLUTION AND ITS VALUE PROPOSITION</vt:lpstr>
      <vt:lpstr>Dataset Description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Hemlatha J</cp:lastModifiedBy>
  <cp:revision>56</cp:revision>
  <dcterms:created xsi:type="dcterms:W3CDTF">2024-03-29T15:07:22Z</dcterms:created>
  <dcterms:modified xsi:type="dcterms:W3CDTF">2024-08-30T11:24:05Z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