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5EF24-0E5B-47C8-B579-04956435D784}"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5487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18351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366957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900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49447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5EF24-0E5B-47C8-B579-04956435D784}"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39712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5EF24-0E5B-47C8-B579-04956435D784}"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47017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5EF24-0E5B-47C8-B579-04956435D784}"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398843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5EF24-0E5B-47C8-B579-04956435D784}"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38467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5EF24-0E5B-47C8-B579-04956435D784}"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28921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5EF24-0E5B-47C8-B579-04956435D784}"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293109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41412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5EF24-0E5B-47C8-B579-04956435D784}"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177176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5EF24-0E5B-47C8-B579-04956435D784}"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345782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EF24-0E5B-47C8-B579-04956435D784}"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91612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241419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5EF24-0E5B-47C8-B579-04956435D784}"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EDEEB-EFF4-4385-89D4-14CC81058835}" type="slidenum">
              <a:rPr lang="en-IN" smtClean="0"/>
              <a:t>‹#›</a:t>
            </a:fld>
            <a:endParaRPr lang="en-IN"/>
          </a:p>
        </p:txBody>
      </p:sp>
    </p:spTree>
    <p:extLst>
      <p:ext uri="{BB962C8B-B14F-4D97-AF65-F5344CB8AC3E}">
        <p14:creationId xmlns:p14="http://schemas.microsoft.com/office/powerpoint/2010/main" val="210624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95EF24-0E5B-47C8-B579-04956435D784}" type="datetimeFigureOut">
              <a:rPr lang="en-IN" smtClean="0"/>
              <a:t>20-08-2024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80EDEEB-EFF4-4385-89D4-14CC81058835}" type="slidenum">
              <a:rPr lang="en-IN" smtClean="0"/>
              <a:t>‹#›</a:t>
            </a:fld>
            <a:endParaRPr lang="en-IN"/>
          </a:p>
        </p:txBody>
      </p:sp>
    </p:spTree>
    <p:extLst>
      <p:ext uri="{BB962C8B-B14F-4D97-AF65-F5344CB8AC3E}">
        <p14:creationId xmlns:p14="http://schemas.microsoft.com/office/powerpoint/2010/main" val="2088750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2332-EF4D-4CB0-B435-8D3BB334C4A5}"/>
              </a:ext>
            </a:extLst>
          </p:cNvPr>
          <p:cNvSpPr>
            <a:spLocks noGrp="1"/>
          </p:cNvSpPr>
          <p:nvPr>
            <p:ph type="ctrTitle"/>
          </p:nvPr>
        </p:nvSpPr>
        <p:spPr/>
        <p:txBody>
          <a:bodyPr/>
          <a:lstStyle/>
          <a:p>
            <a:r>
              <a:rPr lang="en-US" dirty="0"/>
              <a:t>Freshco Hypermarket Capstone</a:t>
            </a:r>
            <a:endParaRPr lang="en-IN" dirty="0"/>
          </a:p>
        </p:txBody>
      </p:sp>
      <p:sp>
        <p:nvSpPr>
          <p:cNvPr id="3" name="Subtitle 2">
            <a:extLst>
              <a:ext uri="{FF2B5EF4-FFF2-40B4-BE49-F238E27FC236}">
                <a16:creationId xmlns:a16="http://schemas.microsoft.com/office/drawing/2014/main" id="{43A0CD84-7A50-41FA-9580-AF494B4C6E10}"/>
              </a:ext>
            </a:extLst>
          </p:cNvPr>
          <p:cNvSpPr>
            <a:spLocks noGrp="1"/>
          </p:cNvSpPr>
          <p:nvPr>
            <p:ph type="subTitle" idx="1"/>
          </p:nvPr>
        </p:nvSpPr>
        <p:spPr/>
        <p:txBody>
          <a:bodyPr/>
          <a:lstStyle/>
          <a:p>
            <a:r>
              <a:rPr lang="en-US" dirty="0"/>
              <a:t>                                                                By </a:t>
            </a:r>
          </a:p>
          <a:p>
            <a:r>
              <a:rPr lang="en-US" dirty="0"/>
              <a:t>                                                                              Hemanathan R N.</a:t>
            </a:r>
            <a:endParaRPr lang="en-IN" dirty="0"/>
          </a:p>
        </p:txBody>
      </p:sp>
    </p:spTree>
    <p:extLst>
      <p:ext uri="{BB962C8B-B14F-4D97-AF65-F5344CB8AC3E}">
        <p14:creationId xmlns:p14="http://schemas.microsoft.com/office/powerpoint/2010/main" val="130490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BC3-1023-4084-8BB6-80941412FEF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0C02245-5248-4FE6-BB86-B3999F364F9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 following slides presents a comprehensive analysis of the Freshco Hypermarket Database. The analysis is divided into four main sections, each focusing on different aspects of the data to extract valuable insights and answer specific questions. </a:t>
            </a: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four sections are as follows: </a:t>
            </a:r>
          </a:p>
          <a:p>
            <a:r>
              <a:rPr lang="en-IN" sz="1800" dirty="0">
                <a:effectLst/>
                <a:latin typeface="Calibri" panose="020F0502020204030204" pitchFamily="34" charset="0"/>
                <a:ea typeface="Calibri" panose="020F0502020204030204" pitchFamily="34" charset="0"/>
                <a:cs typeface="Calibri" panose="020F0502020204030204" pitchFamily="34" charset="0"/>
              </a:rPr>
              <a:t>Order-level analysis</a:t>
            </a:r>
          </a:p>
          <a:p>
            <a:r>
              <a:rPr lang="en-IN" sz="1800" dirty="0">
                <a:effectLst/>
                <a:latin typeface="Calibri" panose="020F0502020204030204" pitchFamily="34" charset="0"/>
                <a:ea typeface="Calibri" panose="020F0502020204030204" pitchFamily="34" charset="0"/>
                <a:cs typeface="Calibri" panose="020F0502020204030204" pitchFamily="34" charset="0"/>
              </a:rPr>
              <a:t>Completion rate analysis</a:t>
            </a:r>
          </a:p>
          <a:p>
            <a:r>
              <a:rPr lang="en-IN" sz="1800" dirty="0">
                <a:effectLst/>
                <a:latin typeface="Calibri" panose="020F0502020204030204" pitchFamily="34" charset="0"/>
                <a:ea typeface="Calibri" panose="020F0502020204030204" pitchFamily="34" charset="0"/>
                <a:cs typeface="Calibri" panose="020F0502020204030204" pitchFamily="34" charset="0"/>
              </a:rPr>
              <a:t>Customer-level analysis</a:t>
            </a:r>
          </a:p>
          <a:p>
            <a:r>
              <a:rPr lang="en-IN" sz="1800" dirty="0">
                <a:effectLst/>
                <a:latin typeface="Calibri" panose="020F0502020204030204" pitchFamily="34" charset="0"/>
                <a:ea typeface="Calibri" panose="020F0502020204030204" pitchFamily="34" charset="0"/>
                <a:cs typeface="Calibri" panose="020F0502020204030204" pitchFamily="34" charset="0"/>
              </a:rPr>
              <a:t>Delivery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56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2196-F019-4B59-A433-0A1EDCDF8A17}"/>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rPr>
              <a:t>Order-level Analysis</a:t>
            </a:r>
            <a:endParaRPr lang="en-IN" sz="3600" dirty="0"/>
          </a:p>
        </p:txBody>
      </p:sp>
      <p:sp>
        <p:nvSpPr>
          <p:cNvPr id="3" name="Content Placeholder 2">
            <a:extLst>
              <a:ext uri="{FF2B5EF4-FFF2-40B4-BE49-F238E27FC236}">
                <a16:creationId xmlns:a16="http://schemas.microsoft.com/office/drawing/2014/main" id="{2C4E6D55-1F5B-4C14-A7E8-637C70F5F36B}"/>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Order level analysis helps us to get an insight about overall order status within a specific area and for a specific period of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Analysed the distribution of orders across delivery slots and delivery areas to understand demand patterns.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Identified areas with the highest increase in monthly orders from January to September, highlighting regions experiencing significant growth.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Calculated delivery charges and discounts as percentages of product amounts at the slot and month level to assess their impact on order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Determined the discount as a percentage of product amount, with respective of drop area and Time slot.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999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D9D5-1CFF-42A3-A134-DCF994EE5B16}"/>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rPr>
              <a:t>Completion Rate Analysis</a:t>
            </a:r>
            <a:endParaRPr lang="en-IN" sz="3600" dirty="0"/>
          </a:p>
        </p:txBody>
      </p:sp>
      <p:sp>
        <p:nvSpPr>
          <p:cNvPr id="3" name="Content Placeholder 2">
            <a:extLst>
              <a:ext uri="{FF2B5EF4-FFF2-40B4-BE49-F238E27FC236}">
                <a16:creationId xmlns:a16="http://schemas.microsoft.com/office/drawing/2014/main" id="{624DB411-C7C3-4CDB-8C48-913DCB333B5A}"/>
              </a:ext>
            </a:extLst>
          </p:cNvPr>
          <p:cNvSpPr>
            <a:spLocks noGrp="1"/>
          </p:cNvSpPr>
          <p:nvPr>
            <p:ph idx="1"/>
          </p:nvPr>
        </p:nvSpPr>
        <p:spPr/>
        <p:txBody>
          <a:bodyPr>
            <a:normAutofit lnSpcReduction="10000"/>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Completion rate analysis helps us to get an insight about overall successful / unsuccessful order status within a specific area and for a specific period of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Explored completion rates in relation to delivery slots and days of the week to identify any patterns or trends. This information can guide scheduling and resource allocation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Calculated completion rates at the drop area level to assess the efficiency of deliveries in different regions. This analysis can inform logistics and delivery optimization strategies.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Analysed completion rates based on the number of products ordered in each transaction. This insight helps in understanding customer behaviour and preferences.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Provided detailed insights into any patterns observed in the completion rate data. Understanding these patterns can lead to actionable strategies for improving order fulfilment and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706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4375-613A-48D5-9E21-544154667BAE}"/>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rPr>
              <a:t>Customer-level Analysis</a:t>
            </a:r>
            <a:endParaRPr lang="en-IN" sz="3600" dirty="0"/>
          </a:p>
        </p:txBody>
      </p:sp>
      <p:sp>
        <p:nvSpPr>
          <p:cNvPr id="3" name="Content Placeholder 2">
            <a:extLst>
              <a:ext uri="{FF2B5EF4-FFF2-40B4-BE49-F238E27FC236}">
                <a16:creationId xmlns:a16="http://schemas.microsoft.com/office/drawing/2014/main" id="{D22B2FB7-A605-47DA-B94C-063B92EFD44E}"/>
              </a:ext>
            </a:extLst>
          </p:cNvPr>
          <p:cNvSpPr>
            <a:spLocks noGrp="1"/>
          </p:cNvSpPr>
          <p:nvPr>
            <p:ph idx="1"/>
          </p:nvPr>
        </p:nvSpPr>
        <p:spPr/>
        <p:txBody>
          <a:bodyPr>
            <a:normAutofit fontScale="92500"/>
          </a:bodyPr>
          <a:lstStyle/>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Identified completion rates based on customer acquisition sources, shedding light on the performance of different acquisition channels. This information is vital for optimizing marketing efforts.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Calculated the Customer Lifetime Value (LTV) for individual customers, enabling a deeper understanding of long-term customer profitability.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Aggregated LTV data to assess the overall performance of customer acquisition sources and acquisition months. This analysis helps in resource allocation and marketing strategy refinement.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Determined the average revenue (product amount after discount) per order at different customer acquisition source and acquisition month levels. This information is essential for pricing and promotional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Explored potential patterns in order ratings concerning various factors such as delivery slots, the number of items ordered, delivery charges, and discounts. These insights can inform service improvement initiatives.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731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441F-6D12-45D5-B0A4-1E9B52BE80CE}"/>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rPr>
              <a:t>Delivery Analysis</a:t>
            </a:r>
            <a:endParaRPr lang="en-IN" sz="3600" dirty="0"/>
          </a:p>
        </p:txBody>
      </p:sp>
      <p:sp>
        <p:nvSpPr>
          <p:cNvPr id="3" name="Content Placeholder 2">
            <a:extLst>
              <a:ext uri="{FF2B5EF4-FFF2-40B4-BE49-F238E27FC236}">
                <a16:creationId xmlns:a16="http://schemas.microsoft.com/office/drawing/2014/main" id="{4FE5862F-A491-4411-A50E-B71C2F9F2966}"/>
              </a:ext>
            </a:extLst>
          </p:cNvPr>
          <p:cNvSpPr>
            <a:spLocks noGrp="1"/>
          </p:cNvSpPr>
          <p:nvPr>
            <p:ph idx="1"/>
          </p:nvPr>
        </p:nvSpPr>
        <p:spPr/>
        <p:txBody>
          <a:bodyPr/>
          <a:lstStyle/>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Calculated the average overall delivery time at the month and delivery area levels. This analysis provides insights into delivery efficiency and customer expectations.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Analysed delivery time categorized by weekdays and weekends, allowing for a comparison of delivery performance during different time of the week.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Assessed the average delivery time by delivery slot, which is crucial for optimizing delivery logistics and meeting customer expectations.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Examined patterns in delivery charges concerning delivery slots and delivery areas. Understanding these patterns can guide pricing strategies.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Investigated patterns in delivery times concerning specific delivery areas and identified any potential reasons for variations. This analysis helps in optimizing delivery routes and reducing delivery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12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C486-17D9-46F8-803F-79959AE70826}"/>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Calibri" panose="020F0502020204030204" pitchFamily="34" charset="0"/>
              </a:rPr>
              <a:t>Conclusion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5F3FE43B-EC40-4FE1-961C-FD84E3A92184}"/>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Detailed analysis of the Freshco Hypermarket Database has provided valuable insights into various aspects of the business, including order distribution, completion rates, customer behaviour, and delivery efficiency. These insights are instrumental in making data-driven decisions and implementing strategies for improving overall performance.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findings, I recommend implementing targeted strategies to address observed patterns and enhance customer satisfaction, delivery efficiency, and order completion rates. Continuously monitoring and analysing data is essential to adapt to changing market conditions and customer preferences effectively.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6474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225</TotalTime>
  <Words>674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Rockwell</vt:lpstr>
      <vt:lpstr>Symbol</vt:lpstr>
      <vt:lpstr>Damask</vt:lpstr>
      <vt:lpstr>Freshco Hypermarket Capstone</vt:lpstr>
      <vt:lpstr>Introduction</vt:lpstr>
      <vt:lpstr>Order-level Analysis</vt:lpstr>
      <vt:lpstr>Completion Rate Analysis</vt:lpstr>
      <vt:lpstr>Customer-level Analysis</vt:lpstr>
      <vt:lpstr>Delivery Analysis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Capstone</dc:title>
  <dc:creator>Hemanathan R N</dc:creator>
  <cp:lastModifiedBy>Hemanathan R N</cp:lastModifiedBy>
  <cp:revision>1</cp:revision>
  <dcterms:created xsi:type="dcterms:W3CDTF">2024-08-20T12:23:50Z</dcterms:created>
  <dcterms:modified xsi:type="dcterms:W3CDTF">2024-08-20T16:29:05Z</dcterms:modified>
</cp:coreProperties>
</file>