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62" r:id="rId4"/>
    <p:sldId id="257" r:id="rId5"/>
    <p:sldId id="258" r:id="rId6"/>
    <p:sldId id="259" r:id="rId7"/>
    <p:sldId id="263" r:id="rId8"/>
    <p:sldId id="264" r:id="rId9"/>
    <p:sldId id="265" r:id="rId10"/>
    <p:sldId id="260" r:id="rId11"/>
    <p:sldId id="261" r:id="rId12"/>
    <p:sldId id="267" r:id="rId13"/>
    <p:sldId id="268" r:id="rId14"/>
    <p:sldId id="269" r:id="rId15"/>
    <p:sldId id="270" r:id="rId16"/>
    <p:sldId id="271" r:id="rId17"/>
    <p:sldId id="272" r:id="rId18"/>
    <p:sldId id="273" r:id="rId19"/>
    <p:sldId id="274" r:id="rId20"/>
    <p:sldId id="275" r:id="rId21"/>
    <p:sldId id="276" r:id="rId22"/>
    <p:sldId id="277" r:id="rId23"/>
    <p:sldId id="280" r:id="rId24"/>
    <p:sldId id="278" r:id="rId25"/>
    <p:sldId id="279" r:id="rId26"/>
    <p:sldId id="281" r:id="rId27"/>
    <p:sldId id="284" r:id="rId28"/>
    <p:sldId id="285" r:id="rId29"/>
    <p:sldId id="286" r:id="rId30"/>
    <p:sldId id="291" r:id="rId31"/>
    <p:sldId id="293" r:id="rId32"/>
    <p:sldId id="290" r:id="rId33"/>
    <p:sldId id="294" r:id="rId34"/>
    <p:sldId id="292" r:id="rId35"/>
    <p:sldId id="295" r:id="rId36"/>
    <p:sldId id="296" r:id="rId37"/>
    <p:sldId id="297" r:id="rId38"/>
    <p:sldId id="298" r:id="rId39"/>
    <p:sldId id="299" r:id="rId40"/>
    <p:sldId id="300" r:id="rId41"/>
    <p:sldId id="301" r:id="rId42"/>
    <p:sldId id="302" r:id="rId43"/>
    <p:sldId id="303" r:id="rId44"/>
    <p:sldId id="304" r:id="rId45"/>
    <p:sldId id="305" r:id="rId46"/>
    <p:sldId id="289"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10397" autoAdjust="0"/>
    <p:restoredTop sz="94660"/>
  </p:normalViewPr>
  <p:slideViewPr>
    <p:cSldViewPr snapToGrid="0">
      <p:cViewPr varScale="1">
        <p:scale>
          <a:sx n="80" d="100"/>
          <a:sy n="80" d="100"/>
        </p:scale>
        <p:origin x="87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5EE25-D0BF-4B06-8EE4-215554A804B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1D55244-2178-4CCE-AC39-0D48DA7B968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BD4297E-CAB7-455E-B215-5AD7EACCA5C4}"/>
              </a:ext>
            </a:extLst>
          </p:cNvPr>
          <p:cNvSpPr>
            <a:spLocks noGrp="1"/>
          </p:cNvSpPr>
          <p:nvPr>
            <p:ph type="dt" sz="half" idx="10"/>
          </p:nvPr>
        </p:nvSpPr>
        <p:spPr/>
        <p:txBody>
          <a:bodyPr/>
          <a:lstStyle/>
          <a:p>
            <a:fld id="{345826E6-D481-4052-9E32-4AA00CEF0A8B}" type="datetimeFigureOut">
              <a:rPr lang="en-IN" smtClean="0"/>
              <a:t>01-09-2020</a:t>
            </a:fld>
            <a:endParaRPr lang="en-IN"/>
          </a:p>
        </p:txBody>
      </p:sp>
      <p:sp>
        <p:nvSpPr>
          <p:cNvPr id="5" name="Footer Placeholder 4">
            <a:extLst>
              <a:ext uri="{FF2B5EF4-FFF2-40B4-BE49-F238E27FC236}">
                <a16:creationId xmlns:a16="http://schemas.microsoft.com/office/drawing/2014/main" id="{CAB5F12C-7057-462A-A091-CD7553FC651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6945362-E496-4A6D-82A4-C00B9078E16C}"/>
              </a:ext>
            </a:extLst>
          </p:cNvPr>
          <p:cNvSpPr>
            <a:spLocks noGrp="1"/>
          </p:cNvSpPr>
          <p:nvPr>
            <p:ph type="sldNum" sz="quarter" idx="12"/>
          </p:nvPr>
        </p:nvSpPr>
        <p:spPr/>
        <p:txBody>
          <a:bodyPr/>
          <a:lstStyle/>
          <a:p>
            <a:fld id="{4DDD6C78-E7A4-48EE-933D-E1B48FF6AE27}" type="slidenum">
              <a:rPr lang="en-IN" smtClean="0"/>
              <a:t>‹#›</a:t>
            </a:fld>
            <a:endParaRPr lang="en-IN"/>
          </a:p>
        </p:txBody>
      </p:sp>
    </p:spTree>
    <p:extLst>
      <p:ext uri="{BB962C8B-B14F-4D97-AF65-F5344CB8AC3E}">
        <p14:creationId xmlns:p14="http://schemas.microsoft.com/office/powerpoint/2010/main" val="34005811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62DF9-1BE0-4A6F-88F6-20DE844036B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3CFF71F-212E-49B1-A1AF-E17F284D1A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61C065F-B6F9-4DC1-BF9B-901EE599404A}"/>
              </a:ext>
            </a:extLst>
          </p:cNvPr>
          <p:cNvSpPr>
            <a:spLocks noGrp="1"/>
          </p:cNvSpPr>
          <p:nvPr>
            <p:ph type="dt" sz="half" idx="10"/>
          </p:nvPr>
        </p:nvSpPr>
        <p:spPr/>
        <p:txBody>
          <a:bodyPr/>
          <a:lstStyle/>
          <a:p>
            <a:fld id="{345826E6-D481-4052-9E32-4AA00CEF0A8B}" type="datetimeFigureOut">
              <a:rPr lang="en-IN" smtClean="0"/>
              <a:t>01-09-2020</a:t>
            </a:fld>
            <a:endParaRPr lang="en-IN"/>
          </a:p>
        </p:txBody>
      </p:sp>
      <p:sp>
        <p:nvSpPr>
          <p:cNvPr id="5" name="Footer Placeholder 4">
            <a:extLst>
              <a:ext uri="{FF2B5EF4-FFF2-40B4-BE49-F238E27FC236}">
                <a16:creationId xmlns:a16="http://schemas.microsoft.com/office/drawing/2014/main" id="{04554369-1516-4E85-BF70-4FFDA3B30A4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16D7AC3-3773-4B3D-9281-08C242F1D10E}"/>
              </a:ext>
            </a:extLst>
          </p:cNvPr>
          <p:cNvSpPr>
            <a:spLocks noGrp="1"/>
          </p:cNvSpPr>
          <p:nvPr>
            <p:ph type="sldNum" sz="quarter" idx="12"/>
          </p:nvPr>
        </p:nvSpPr>
        <p:spPr/>
        <p:txBody>
          <a:bodyPr/>
          <a:lstStyle/>
          <a:p>
            <a:fld id="{4DDD6C78-E7A4-48EE-933D-E1B48FF6AE27}" type="slidenum">
              <a:rPr lang="en-IN" smtClean="0"/>
              <a:t>‹#›</a:t>
            </a:fld>
            <a:endParaRPr lang="en-IN"/>
          </a:p>
        </p:txBody>
      </p:sp>
    </p:spTree>
    <p:extLst>
      <p:ext uri="{BB962C8B-B14F-4D97-AF65-F5344CB8AC3E}">
        <p14:creationId xmlns:p14="http://schemas.microsoft.com/office/powerpoint/2010/main" val="5849546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921904A-0527-4C1D-981F-77A20DA33C1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F5EA7F8-BC3C-4E6C-BBDD-40E15EDC5E7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A8C46C9-8145-48DD-A04D-BDB62AFB2C51}"/>
              </a:ext>
            </a:extLst>
          </p:cNvPr>
          <p:cNvSpPr>
            <a:spLocks noGrp="1"/>
          </p:cNvSpPr>
          <p:nvPr>
            <p:ph type="dt" sz="half" idx="10"/>
          </p:nvPr>
        </p:nvSpPr>
        <p:spPr/>
        <p:txBody>
          <a:bodyPr/>
          <a:lstStyle/>
          <a:p>
            <a:fld id="{345826E6-D481-4052-9E32-4AA00CEF0A8B}" type="datetimeFigureOut">
              <a:rPr lang="en-IN" smtClean="0"/>
              <a:t>01-09-2020</a:t>
            </a:fld>
            <a:endParaRPr lang="en-IN"/>
          </a:p>
        </p:txBody>
      </p:sp>
      <p:sp>
        <p:nvSpPr>
          <p:cNvPr id="5" name="Footer Placeholder 4">
            <a:extLst>
              <a:ext uri="{FF2B5EF4-FFF2-40B4-BE49-F238E27FC236}">
                <a16:creationId xmlns:a16="http://schemas.microsoft.com/office/drawing/2014/main" id="{2FC38399-4299-4879-8E5F-2BD69AF6A2D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26B0B0E-5A7C-41D6-9924-70036894C5D0}"/>
              </a:ext>
            </a:extLst>
          </p:cNvPr>
          <p:cNvSpPr>
            <a:spLocks noGrp="1"/>
          </p:cNvSpPr>
          <p:nvPr>
            <p:ph type="sldNum" sz="quarter" idx="12"/>
          </p:nvPr>
        </p:nvSpPr>
        <p:spPr/>
        <p:txBody>
          <a:bodyPr/>
          <a:lstStyle/>
          <a:p>
            <a:fld id="{4DDD6C78-E7A4-48EE-933D-E1B48FF6AE27}" type="slidenum">
              <a:rPr lang="en-IN" smtClean="0"/>
              <a:t>‹#›</a:t>
            </a:fld>
            <a:endParaRPr lang="en-IN"/>
          </a:p>
        </p:txBody>
      </p:sp>
    </p:spTree>
    <p:extLst>
      <p:ext uri="{BB962C8B-B14F-4D97-AF65-F5344CB8AC3E}">
        <p14:creationId xmlns:p14="http://schemas.microsoft.com/office/powerpoint/2010/main" val="15733127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F4A1A-CA6F-4C4B-96ED-5F27D18D1C5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1F34EFD-2C7D-4572-B130-4BDF5E50A58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653FD50-85E6-4163-8563-742A90826727}"/>
              </a:ext>
            </a:extLst>
          </p:cNvPr>
          <p:cNvSpPr>
            <a:spLocks noGrp="1"/>
          </p:cNvSpPr>
          <p:nvPr>
            <p:ph type="dt" sz="half" idx="10"/>
          </p:nvPr>
        </p:nvSpPr>
        <p:spPr/>
        <p:txBody>
          <a:bodyPr/>
          <a:lstStyle/>
          <a:p>
            <a:fld id="{345826E6-D481-4052-9E32-4AA00CEF0A8B}" type="datetimeFigureOut">
              <a:rPr lang="en-IN" smtClean="0"/>
              <a:t>01-09-2020</a:t>
            </a:fld>
            <a:endParaRPr lang="en-IN"/>
          </a:p>
        </p:txBody>
      </p:sp>
      <p:sp>
        <p:nvSpPr>
          <p:cNvPr id="5" name="Footer Placeholder 4">
            <a:extLst>
              <a:ext uri="{FF2B5EF4-FFF2-40B4-BE49-F238E27FC236}">
                <a16:creationId xmlns:a16="http://schemas.microsoft.com/office/drawing/2014/main" id="{6EE8B76D-0FF0-46B8-B455-3A261A8454C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42FAF7E-C54B-4271-81C5-A10764658727}"/>
              </a:ext>
            </a:extLst>
          </p:cNvPr>
          <p:cNvSpPr>
            <a:spLocks noGrp="1"/>
          </p:cNvSpPr>
          <p:nvPr>
            <p:ph type="sldNum" sz="quarter" idx="12"/>
          </p:nvPr>
        </p:nvSpPr>
        <p:spPr/>
        <p:txBody>
          <a:bodyPr/>
          <a:lstStyle/>
          <a:p>
            <a:fld id="{4DDD6C78-E7A4-48EE-933D-E1B48FF6AE27}" type="slidenum">
              <a:rPr lang="en-IN" smtClean="0"/>
              <a:t>‹#›</a:t>
            </a:fld>
            <a:endParaRPr lang="en-IN"/>
          </a:p>
        </p:txBody>
      </p:sp>
    </p:spTree>
    <p:extLst>
      <p:ext uri="{BB962C8B-B14F-4D97-AF65-F5344CB8AC3E}">
        <p14:creationId xmlns:p14="http://schemas.microsoft.com/office/powerpoint/2010/main" val="297668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E3771-D2AE-49B4-B73A-1B045EC1309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B68118D-59D0-44F5-9B83-24B5E520E9E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2500DE9-178B-4C38-A704-22A8BA4561EC}"/>
              </a:ext>
            </a:extLst>
          </p:cNvPr>
          <p:cNvSpPr>
            <a:spLocks noGrp="1"/>
          </p:cNvSpPr>
          <p:nvPr>
            <p:ph type="dt" sz="half" idx="10"/>
          </p:nvPr>
        </p:nvSpPr>
        <p:spPr/>
        <p:txBody>
          <a:bodyPr/>
          <a:lstStyle/>
          <a:p>
            <a:fld id="{345826E6-D481-4052-9E32-4AA00CEF0A8B}" type="datetimeFigureOut">
              <a:rPr lang="en-IN" smtClean="0"/>
              <a:t>01-09-2020</a:t>
            </a:fld>
            <a:endParaRPr lang="en-IN"/>
          </a:p>
        </p:txBody>
      </p:sp>
      <p:sp>
        <p:nvSpPr>
          <p:cNvPr id="5" name="Footer Placeholder 4">
            <a:extLst>
              <a:ext uri="{FF2B5EF4-FFF2-40B4-BE49-F238E27FC236}">
                <a16:creationId xmlns:a16="http://schemas.microsoft.com/office/drawing/2014/main" id="{66492F3A-6C8A-47DC-867B-EFC7881418E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8649BC5-3594-4CB7-BF70-B10162F62AE2}"/>
              </a:ext>
            </a:extLst>
          </p:cNvPr>
          <p:cNvSpPr>
            <a:spLocks noGrp="1"/>
          </p:cNvSpPr>
          <p:nvPr>
            <p:ph type="sldNum" sz="quarter" idx="12"/>
          </p:nvPr>
        </p:nvSpPr>
        <p:spPr/>
        <p:txBody>
          <a:bodyPr/>
          <a:lstStyle/>
          <a:p>
            <a:fld id="{4DDD6C78-E7A4-48EE-933D-E1B48FF6AE27}" type="slidenum">
              <a:rPr lang="en-IN" smtClean="0"/>
              <a:t>‹#›</a:t>
            </a:fld>
            <a:endParaRPr lang="en-IN"/>
          </a:p>
        </p:txBody>
      </p:sp>
    </p:spTree>
    <p:extLst>
      <p:ext uri="{BB962C8B-B14F-4D97-AF65-F5344CB8AC3E}">
        <p14:creationId xmlns:p14="http://schemas.microsoft.com/office/powerpoint/2010/main" val="20123990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B0C90-E1E0-4A6F-8329-FAFCF05302A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78AE8ED-2899-49A7-B886-9477F2618B9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8A9C3AA-61C2-4730-802F-2B2F274E5F4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C2D112A-AF49-4065-A4B2-067D7136CC27}"/>
              </a:ext>
            </a:extLst>
          </p:cNvPr>
          <p:cNvSpPr>
            <a:spLocks noGrp="1"/>
          </p:cNvSpPr>
          <p:nvPr>
            <p:ph type="dt" sz="half" idx="10"/>
          </p:nvPr>
        </p:nvSpPr>
        <p:spPr/>
        <p:txBody>
          <a:bodyPr/>
          <a:lstStyle/>
          <a:p>
            <a:fld id="{345826E6-D481-4052-9E32-4AA00CEF0A8B}" type="datetimeFigureOut">
              <a:rPr lang="en-IN" smtClean="0"/>
              <a:t>01-09-2020</a:t>
            </a:fld>
            <a:endParaRPr lang="en-IN"/>
          </a:p>
        </p:txBody>
      </p:sp>
      <p:sp>
        <p:nvSpPr>
          <p:cNvPr id="6" name="Footer Placeholder 5">
            <a:extLst>
              <a:ext uri="{FF2B5EF4-FFF2-40B4-BE49-F238E27FC236}">
                <a16:creationId xmlns:a16="http://schemas.microsoft.com/office/drawing/2014/main" id="{31848C52-E3D5-4E8D-9A4A-2FD02593A8B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7E59C21-1CFD-49BD-8500-11FECFA285E8}"/>
              </a:ext>
            </a:extLst>
          </p:cNvPr>
          <p:cNvSpPr>
            <a:spLocks noGrp="1"/>
          </p:cNvSpPr>
          <p:nvPr>
            <p:ph type="sldNum" sz="quarter" idx="12"/>
          </p:nvPr>
        </p:nvSpPr>
        <p:spPr/>
        <p:txBody>
          <a:bodyPr/>
          <a:lstStyle/>
          <a:p>
            <a:fld id="{4DDD6C78-E7A4-48EE-933D-E1B48FF6AE27}" type="slidenum">
              <a:rPr lang="en-IN" smtClean="0"/>
              <a:t>‹#›</a:t>
            </a:fld>
            <a:endParaRPr lang="en-IN"/>
          </a:p>
        </p:txBody>
      </p:sp>
    </p:spTree>
    <p:extLst>
      <p:ext uri="{BB962C8B-B14F-4D97-AF65-F5344CB8AC3E}">
        <p14:creationId xmlns:p14="http://schemas.microsoft.com/office/powerpoint/2010/main" val="12840804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8160F-5C75-4687-AFBF-56E3A1F021E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AA794AA-2184-4CB8-B94E-E51F481352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002967D-2FF1-4BA4-BD2E-2CD1F04E50C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395BE0D-7444-4635-A8D1-4D1DAEF236F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25D3EE6-E99A-46C7-A91F-5AD4F4C5481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723CCC3-7209-4DD7-B058-7683773E1905}"/>
              </a:ext>
            </a:extLst>
          </p:cNvPr>
          <p:cNvSpPr>
            <a:spLocks noGrp="1"/>
          </p:cNvSpPr>
          <p:nvPr>
            <p:ph type="dt" sz="half" idx="10"/>
          </p:nvPr>
        </p:nvSpPr>
        <p:spPr/>
        <p:txBody>
          <a:bodyPr/>
          <a:lstStyle/>
          <a:p>
            <a:fld id="{345826E6-D481-4052-9E32-4AA00CEF0A8B}" type="datetimeFigureOut">
              <a:rPr lang="en-IN" smtClean="0"/>
              <a:t>01-09-2020</a:t>
            </a:fld>
            <a:endParaRPr lang="en-IN"/>
          </a:p>
        </p:txBody>
      </p:sp>
      <p:sp>
        <p:nvSpPr>
          <p:cNvPr id="8" name="Footer Placeholder 7">
            <a:extLst>
              <a:ext uri="{FF2B5EF4-FFF2-40B4-BE49-F238E27FC236}">
                <a16:creationId xmlns:a16="http://schemas.microsoft.com/office/drawing/2014/main" id="{6D5F39C3-CF67-43EB-A54F-9D4566D5EC9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5777DCA-9010-41B2-984B-35C3B360DBE8}"/>
              </a:ext>
            </a:extLst>
          </p:cNvPr>
          <p:cNvSpPr>
            <a:spLocks noGrp="1"/>
          </p:cNvSpPr>
          <p:nvPr>
            <p:ph type="sldNum" sz="quarter" idx="12"/>
          </p:nvPr>
        </p:nvSpPr>
        <p:spPr/>
        <p:txBody>
          <a:bodyPr/>
          <a:lstStyle/>
          <a:p>
            <a:fld id="{4DDD6C78-E7A4-48EE-933D-E1B48FF6AE27}" type="slidenum">
              <a:rPr lang="en-IN" smtClean="0"/>
              <a:t>‹#›</a:t>
            </a:fld>
            <a:endParaRPr lang="en-IN"/>
          </a:p>
        </p:txBody>
      </p:sp>
    </p:spTree>
    <p:extLst>
      <p:ext uri="{BB962C8B-B14F-4D97-AF65-F5344CB8AC3E}">
        <p14:creationId xmlns:p14="http://schemas.microsoft.com/office/powerpoint/2010/main" val="18989054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7F759-079D-49EC-A27E-B0C2C06BF71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9C7B2E7-756F-4DAD-9657-1C4DC0B3784A}"/>
              </a:ext>
            </a:extLst>
          </p:cNvPr>
          <p:cNvSpPr>
            <a:spLocks noGrp="1"/>
          </p:cNvSpPr>
          <p:nvPr>
            <p:ph type="dt" sz="half" idx="10"/>
          </p:nvPr>
        </p:nvSpPr>
        <p:spPr/>
        <p:txBody>
          <a:bodyPr/>
          <a:lstStyle/>
          <a:p>
            <a:fld id="{345826E6-D481-4052-9E32-4AA00CEF0A8B}" type="datetimeFigureOut">
              <a:rPr lang="en-IN" smtClean="0"/>
              <a:t>01-09-2020</a:t>
            </a:fld>
            <a:endParaRPr lang="en-IN"/>
          </a:p>
        </p:txBody>
      </p:sp>
      <p:sp>
        <p:nvSpPr>
          <p:cNvPr id="4" name="Footer Placeholder 3">
            <a:extLst>
              <a:ext uri="{FF2B5EF4-FFF2-40B4-BE49-F238E27FC236}">
                <a16:creationId xmlns:a16="http://schemas.microsoft.com/office/drawing/2014/main" id="{187CC66A-0194-4E16-AC5B-5DEFB95DC47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968D3A0-18A2-49AF-859E-C5868801BD7A}"/>
              </a:ext>
            </a:extLst>
          </p:cNvPr>
          <p:cNvSpPr>
            <a:spLocks noGrp="1"/>
          </p:cNvSpPr>
          <p:nvPr>
            <p:ph type="sldNum" sz="quarter" idx="12"/>
          </p:nvPr>
        </p:nvSpPr>
        <p:spPr/>
        <p:txBody>
          <a:bodyPr/>
          <a:lstStyle/>
          <a:p>
            <a:fld id="{4DDD6C78-E7A4-48EE-933D-E1B48FF6AE27}" type="slidenum">
              <a:rPr lang="en-IN" smtClean="0"/>
              <a:t>‹#›</a:t>
            </a:fld>
            <a:endParaRPr lang="en-IN"/>
          </a:p>
        </p:txBody>
      </p:sp>
    </p:spTree>
    <p:extLst>
      <p:ext uri="{BB962C8B-B14F-4D97-AF65-F5344CB8AC3E}">
        <p14:creationId xmlns:p14="http://schemas.microsoft.com/office/powerpoint/2010/main" val="3128896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01BAF86-2294-49BB-B5C2-CBEC663B2B50}"/>
              </a:ext>
            </a:extLst>
          </p:cNvPr>
          <p:cNvSpPr>
            <a:spLocks noGrp="1"/>
          </p:cNvSpPr>
          <p:nvPr>
            <p:ph type="dt" sz="half" idx="10"/>
          </p:nvPr>
        </p:nvSpPr>
        <p:spPr/>
        <p:txBody>
          <a:bodyPr/>
          <a:lstStyle/>
          <a:p>
            <a:fld id="{345826E6-D481-4052-9E32-4AA00CEF0A8B}" type="datetimeFigureOut">
              <a:rPr lang="en-IN" smtClean="0"/>
              <a:t>01-09-2020</a:t>
            </a:fld>
            <a:endParaRPr lang="en-IN"/>
          </a:p>
        </p:txBody>
      </p:sp>
      <p:sp>
        <p:nvSpPr>
          <p:cNvPr id="3" name="Footer Placeholder 2">
            <a:extLst>
              <a:ext uri="{FF2B5EF4-FFF2-40B4-BE49-F238E27FC236}">
                <a16:creationId xmlns:a16="http://schemas.microsoft.com/office/drawing/2014/main" id="{F282F7E4-F7C8-4872-9EDB-6535BD6A164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24B4250-91CB-4B8B-B930-BB297E9670E1}"/>
              </a:ext>
            </a:extLst>
          </p:cNvPr>
          <p:cNvSpPr>
            <a:spLocks noGrp="1"/>
          </p:cNvSpPr>
          <p:nvPr>
            <p:ph type="sldNum" sz="quarter" idx="12"/>
          </p:nvPr>
        </p:nvSpPr>
        <p:spPr/>
        <p:txBody>
          <a:bodyPr/>
          <a:lstStyle/>
          <a:p>
            <a:fld id="{4DDD6C78-E7A4-48EE-933D-E1B48FF6AE27}" type="slidenum">
              <a:rPr lang="en-IN" smtClean="0"/>
              <a:t>‹#›</a:t>
            </a:fld>
            <a:endParaRPr lang="en-IN"/>
          </a:p>
        </p:txBody>
      </p:sp>
    </p:spTree>
    <p:extLst>
      <p:ext uri="{BB962C8B-B14F-4D97-AF65-F5344CB8AC3E}">
        <p14:creationId xmlns:p14="http://schemas.microsoft.com/office/powerpoint/2010/main" val="21239257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B4D77-9E5E-4711-8CE5-B075010971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2A2EA9C-DDF4-4250-9EAF-255B6C57B50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B34C68F-4514-4AB3-8942-C344EFC56E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B0F478-D3CA-4BBE-A6E0-E673085CB22B}"/>
              </a:ext>
            </a:extLst>
          </p:cNvPr>
          <p:cNvSpPr>
            <a:spLocks noGrp="1"/>
          </p:cNvSpPr>
          <p:nvPr>
            <p:ph type="dt" sz="half" idx="10"/>
          </p:nvPr>
        </p:nvSpPr>
        <p:spPr/>
        <p:txBody>
          <a:bodyPr/>
          <a:lstStyle/>
          <a:p>
            <a:fld id="{345826E6-D481-4052-9E32-4AA00CEF0A8B}" type="datetimeFigureOut">
              <a:rPr lang="en-IN" smtClean="0"/>
              <a:t>01-09-2020</a:t>
            </a:fld>
            <a:endParaRPr lang="en-IN"/>
          </a:p>
        </p:txBody>
      </p:sp>
      <p:sp>
        <p:nvSpPr>
          <p:cNvPr id="6" name="Footer Placeholder 5">
            <a:extLst>
              <a:ext uri="{FF2B5EF4-FFF2-40B4-BE49-F238E27FC236}">
                <a16:creationId xmlns:a16="http://schemas.microsoft.com/office/drawing/2014/main" id="{E450DCFC-F7DA-445E-BCE5-4FC94A47BF5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1F3126B-851F-42CB-95C9-5D4D4E622167}"/>
              </a:ext>
            </a:extLst>
          </p:cNvPr>
          <p:cNvSpPr>
            <a:spLocks noGrp="1"/>
          </p:cNvSpPr>
          <p:nvPr>
            <p:ph type="sldNum" sz="quarter" idx="12"/>
          </p:nvPr>
        </p:nvSpPr>
        <p:spPr/>
        <p:txBody>
          <a:bodyPr/>
          <a:lstStyle/>
          <a:p>
            <a:fld id="{4DDD6C78-E7A4-48EE-933D-E1B48FF6AE27}" type="slidenum">
              <a:rPr lang="en-IN" smtClean="0"/>
              <a:t>‹#›</a:t>
            </a:fld>
            <a:endParaRPr lang="en-IN"/>
          </a:p>
        </p:txBody>
      </p:sp>
    </p:spTree>
    <p:extLst>
      <p:ext uri="{BB962C8B-B14F-4D97-AF65-F5344CB8AC3E}">
        <p14:creationId xmlns:p14="http://schemas.microsoft.com/office/powerpoint/2010/main" val="3666724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96B9C-946E-4012-9888-AC93F934D1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989A1D4-4CC2-477C-B593-28AC660DAEF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0A0036A-E4B5-41C5-AE99-457EE3EEF7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335D3F7-C2C5-4FF5-998F-53016F94F95E}"/>
              </a:ext>
            </a:extLst>
          </p:cNvPr>
          <p:cNvSpPr>
            <a:spLocks noGrp="1"/>
          </p:cNvSpPr>
          <p:nvPr>
            <p:ph type="dt" sz="half" idx="10"/>
          </p:nvPr>
        </p:nvSpPr>
        <p:spPr/>
        <p:txBody>
          <a:bodyPr/>
          <a:lstStyle/>
          <a:p>
            <a:fld id="{345826E6-D481-4052-9E32-4AA00CEF0A8B}" type="datetimeFigureOut">
              <a:rPr lang="en-IN" smtClean="0"/>
              <a:t>01-09-2020</a:t>
            </a:fld>
            <a:endParaRPr lang="en-IN"/>
          </a:p>
        </p:txBody>
      </p:sp>
      <p:sp>
        <p:nvSpPr>
          <p:cNvPr id="6" name="Footer Placeholder 5">
            <a:extLst>
              <a:ext uri="{FF2B5EF4-FFF2-40B4-BE49-F238E27FC236}">
                <a16:creationId xmlns:a16="http://schemas.microsoft.com/office/drawing/2014/main" id="{393691F4-EC79-4AB7-A58B-A5D69E4605A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2AB6789-5CAF-4B37-9043-9E850F634375}"/>
              </a:ext>
            </a:extLst>
          </p:cNvPr>
          <p:cNvSpPr>
            <a:spLocks noGrp="1"/>
          </p:cNvSpPr>
          <p:nvPr>
            <p:ph type="sldNum" sz="quarter" idx="12"/>
          </p:nvPr>
        </p:nvSpPr>
        <p:spPr/>
        <p:txBody>
          <a:bodyPr/>
          <a:lstStyle/>
          <a:p>
            <a:fld id="{4DDD6C78-E7A4-48EE-933D-E1B48FF6AE27}" type="slidenum">
              <a:rPr lang="en-IN" smtClean="0"/>
              <a:t>‹#›</a:t>
            </a:fld>
            <a:endParaRPr lang="en-IN"/>
          </a:p>
        </p:txBody>
      </p:sp>
    </p:spTree>
    <p:extLst>
      <p:ext uri="{BB962C8B-B14F-4D97-AF65-F5344CB8AC3E}">
        <p14:creationId xmlns:p14="http://schemas.microsoft.com/office/powerpoint/2010/main" val="3198848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2E5C54B-222C-4AB1-8862-BF470C0508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EECF79F-E455-4831-ACA5-C7E681B8B1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52A17BE-1D7F-4751-8D81-DC676CA1A5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5826E6-D481-4052-9E32-4AA00CEF0A8B}" type="datetimeFigureOut">
              <a:rPr lang="en-IN" smtClean="0"/>
              <a:t>01-09-2020</a:t>
            </a:fld>
            <a:endParaRPr lang="en-IN"/>
          </a:p>
        </p:txBody>
      </p:sp>
      <p:sp>
        <p:nvSpPr>
          <p:cNvPr id="5" name="Footer Placeholder 4">
            <a:extLst>
              <a:ext uri="{FF2B5EF4-FFF2-40B4-BE49-F238E27FC236}">
                <a16:creationId xmlns:a16="http://schemas.microsoft.com/office/drawing/2014/main" id="{5EC4B8FF-430F-4563-B021-29D42761F4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9448109-3F3A-468A-BB09-EFB7708A7D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DD6C78-E7A4-48EE-933D-E1B48FF6AE27}" type="slidenum">
              <a:rPr lang="en-IN" smtClean="0"/>
              <a:t>‹#›</a:t>
            </a:fld>
            <a:endParaRPr lang="en-IN"/>
          </a:p>
        </p:txBody>
      </p:sp>
    </p:spTree>
    <p:extLst>
      <p:ext uri="{BB962C8B-B14F-4D97-AF65-F5344CB8AC3E}">
        <p14:creationId xmlns:p14="http://schemas.microsoft.com/office/powerpoint/2010/main" val="25172515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89FBC-0668-4351-AC7D-36B67FC9B7C3}"/>
              </a:ext>
            </a:extLst>
          </p:cNvPr>
          <p:cNvSpPr>
            <a:spLocks noGrp="1"/>
          </p:cNvSpPr>
          <p:nvPr>
            <p:ph type="ctrTitle"/>
          </p:nvPr>
        </p:nvSpPr>
        <p:spPr/>
        <p:txBody>
          <a:bodyPr/>
          <a:lstStyle/>
          <a:p>
            <a:r>
              <a:rPr lang="en-US" dirty="0"/>
              <a:t>MEA</a:t>
            </a:r>
            <a:br>
              <a:rPr lang="en-US" dirty="0"/>
            </a:br>
            <a:r>
              <a:rPr lang="en-US" dirty="0"/>
              <a:t>UNIT-1</a:t>
            </a:r>
            <a:endParaRPr lang="en-IN" dirty="0"/>
          </a:p>
        </p:txBody>
      </p:sp>
      <p:sp>
        <p:nvSpPr>
          <p:cNvPr id="3" name="Subtitle 2">
            <a:extLst>
              <a:ext uri="{FF2B5EF4-FFF2-40B4-BE49-F238E27FC236}">
                <a16:creationId xmlns:a16="http://schemas.microsoft.com/office/drawing/2014/main" id="{7EDAF5AD-5C62-4419-8FBA-B820C16C7CE2}"/>
              </a:ext>
            </a:extLst>
          </p:cNvPr>
          <p:cNvSpPr>
            <a:spLocks noGrp="1"/>
          </p:cNvSpPr>
          <p:nvPr>
            <p:ph type="subTitle" idx="1"/>
          </p:nvPr>
        </p:nvSpPr>
        <p:spPr/>
        <p:txBody>
          <a:bodyPr>
            <a:normAutofit/>
          </a:bodyPr>
          <a:lstStyle/>
          <a:p>
            <a:r>
              <a:rPr lang="en-US" sz="4000" dirty="0"/>
              <a:t>Managerial Economics</a:t>
            </a:r>
            <a:endParaRPr lang="en-IN" sz="4000" dirty="0"/>
          </a:p>
        </p:txBody>
      </p:sp>
    </p:spTree>
    <p:extLst>
      <p:ext uri="{BB962C8B-B14F-4D97-AF65-F5344CB8AC3E}">
        <p14:creationId xmlns:p14="http://schemas.microsoft.com/office/powerpoint/2010/main" val="41538098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10695E4-F9E2-4FB8-97D5-172BAC6F1B07}"/>
              </a:ext>
            </a:extLst>
          </p:cNvPr>
          <p:cNvSpPr txBox="1"/>
          <p:nvPr/>
        </p:nvSpPr>
        <p:spPr>
          <a:xfrm>
            <a:off x="970671" y="633046"/>
            <a:ext cx="8176845" cy="4524315"/>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3. </a:t>
            </a:r>
            <a:r>
              <a:rPr lang="en-US" sz="2400" b="1" dirty="0">
                <a:latin typeface="Times New Roman" panose="02020603050405020304" pitchFamily="18" charset="0"/>
                <a:cs typeface="Times New Roman" panose="02020603050405020304" pitchFamily="18" charset="0"/>
              </a:rPr>
              <a:t>Normative statements</a:t>
            </a:r>
            <a:r>
              <a:rPr lang="en-US" sz="2400" dirty="0">
                <a:latin typeface="Times New Roman" panose="02020603050405020304" pitchFamily="18" charset="0"/>
                <a:cs typeface="Times New Roman" panose="02020603050405020304" pitchFamily="18" charset="0"/>
              </a:rPr>
              <a:t>: • A normative statement usually includes or implies the words ‘ought’ or ‘should’. They reflect people’s moral attitudes and are expressions of what a team of people ought to do</a:t>
            </a:r>
          </a:p>
          <a:p>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 . Such statement are based on value judgments and express views of what is ‘good’ or ‘bad’, ‘right’ or ‘ wrong’.</a:t>
            </a:r>
          </a:p>
          <a:p>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 One problem with normative statements is that they cannot to verify by looking at the facts, because they mostly deal with the future. Disagreements about such statements are usually settled by voting on them.</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866682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4DB69CF-07B6-4C68-921E-54302DAA4627}"/>
              </a:ext>
            </a:extLst>
          </p:cNvPr>
          <p:cNvSpPr txBox="1"/>
          <p:nvPr/>
        </p:nvSpPr>
        <p:spPr>
          <a:xfrm>
            <a:off x="787791" y="1195755"/>
            <a:ext cx="8359725" cy="4647426"/>
          </a:xfrm>
          <a:prstGeom prst="rect">
            <a:avLst/>
          </a:prstGeom>
          <a:noFill/>
        </p:spPr>
        <p:txBody>
          <a:bodyPr wrap="square">
            <a:spAutoFit/>
          </a:bodyPr>
          <a:lstStyle/>
          <a:p>
            <a:r>
              <a:rPr lang="en-US" sz="2800" b="1" dirty="0">
                <a:latin typeface="Times New Roman" panose="02020603050405020304" pitchFamily="18" charset="0"/>
                <a:cs typeface="Times New Roman" panose="02020603050405020304" pitchFamily="18" charset="0"/>
              </a:rPr>
              <a:t>4. Prescriptive actions: </a:t>
            </a:r>
          </a:p>
          <a:p>
            <a:endParaRPr lang="en-US" sz="2800" b="1"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Prescriptive action is goal oriented. </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Given a problem and the objectives of the firm, it suggests the course of action from the available alternatives for optimal solution. </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It also explains whether the concept can be applied in a given context on not. For instance, the fact that variable costs are marginal costs can be used to judge the feasibility of an export order.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530694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1CA0398-BB53-4CA2-A3A3-3947275BC13E}"/>
              </a:ext>
            </a:extLst>
          </p:cNvPr>
          <p:cNvSpPr txBox="1"/>
          <p:nvPr/>
        </p:nvSpPr>
        <p:spPr>
          <a:xfrm>
            <a:off x="1083212" y="703385"/>
            <a:ext cx="8064304" cy="4216539"/>
          </a:xfrm>
          <a:prstGeom prst="rect">
            <a:avLst/>
          </a:prstGeom>
          <a:noFill/>
        </p:spPr>
        <p:txBody>
          <a:bodyPr wrap="square">
            <a:spAutoFit/>
          </a:bodyPr>
          <a:lstStyle/>
          <a:p>
            <a:r>
              <a:rPr lang="en-US" sz="2800" b="1" dirty="0">
                <a:latin typeface="Times New Roman" panose="02020603050405020304" pitchFamily="18" charset="0"/>
                <a:cs typeface="Times New Roman" panose="02020603050405020304" pitchFamily="18" charset="0"/>
              </a:rPr>
              <a:t>5. Applied in nature</a:t>
            </a:r>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 ‘Models’ are built to reflect the real life complex business situations and these models are of immense help to managers for decision-making. </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The different areas where models are extensively used include inventory control, optimization, project management etc.</a:t>
            </a:r>
          </a:p>
          <a:p>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 In managerial economics, we also employ case study methods to conceptualize the problem, identify that alternative and determine the best course of action.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59566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07024AA-CAE2-4BCA-B4B5-E0C6D5E53345}"/>
              </a:ext>
            </a:extLst>
          </p:cNvPr>
          <p:cNvSpPr txBox="1"/>
          <p:nvPr/>
        </p:nvSpPr>
        <p:spPr>
          <a:xfrm>
            <a:off x="942535" y="745588"/>
            <a:ext cx="8204981" cy="5016758"/>
          </a:xfrm>
          <a:prstGeom prst="rect">
            <a:avLst/>
          </a:prstGeom>
          <a:noFill/>
        </p:spPr>
        <p:txBody>
          <a:bodyPr wrap="square">
            <a:spAutoFit/>
          </a:bodyPr>
          <a:lstStyle/>
          <a:p>
            <a:r>
              <a:rPr lang="en-US" sz="2800" b="1" dirty="0">
                <a:latin typeface="Times New Roman" panose="02020603050405020304" pitchFamily="18" charset="0"/>
                <a:cs typeface="Times New Roman" panose="02020603050405020304" pitchFamily="18" charset="0"/>
              </a:rPr>
              <a:t>6. Offers scope to evaluate each alternative</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 Managerial economics provides an opportunity to evaluate each alternative in terms of its costs and revenue. </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The managerial economist can decide which is the better alternative to maximize the profits for the firm. </a:t>
            </a:r>
          </a:p>
          <a:p>
            <a:endParaRPr lang="en-US" sz="2400" dirty="0">
              <a:latin typeface="Times New Roman" panose="02020603050405020304" pitchFamily="18" charset="0"/>
              <a:cs typeface="Times New Roman" panose="02020603050405020304" pitchFamily="18" charset="0"/>
            </a:endParaRPr>
          </a:p>
          <a:p>
            <a:r>
              <a:rPr lang="en-US" sz="2800" b="1" dirty="0">
                <a:latin typeface="Times New Roman" panose="02020603050405020304" pitchFamily="18" charset="0"/>
                <a:cs typeface="Times New Roman" panose="02020603050405020304" pitchFamily="18" charset="0"/>
              </a:rPr>
              <a:t>7. Interdisciplinary</a:t>
            </a:r>
            <a:r>
              <a:rPr lang="en-US" sz="2400" dirty="0">
                <a:latin typeface="Times New Roman" panose="02020603050405020304" pitchFamily="18" charset="0"/>
                <a:cs typeface="Times New Roman" panose="02020603050405020304" pitchFamily="18" charset="0"/>
              </a:rPr>
              <a:t>: </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The contents, tools and techniques of managerial economics are drawn from different subjects such as economics, management, mathematics, statistics, accountancy, psychology, organizational behavior, sociology and etc.</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758120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ED13346-8631-4648-993E-C2304E145657}"/>
              </a:ext>
            </a:extLst>
          </p:cNvPr>
          <p:cNvSpPr txBox="1"/>
          <p:nvPr/>
        </p:nvSpPr>
        <p:spPr>
          <a:xfrm>
            <a:off x="140676" y="211016"/>
            <a:ext cx="11915335" cy="6432530"/>
          </a:xfrm>
          <a:prstGeom prst="rect">
            <a:avLst/>
          </a:prstGeom>
          <a:noFill/>
        </p:spPr>
        <p:txBody>
          <a:bodyPr wrap="square">
            <a:spAutoFit/>
          </a:bodyPr>
          <a:lstStyle/>
          <a:p>
            <a:r>
              <a:rPr lang="en-US" sz="2800" b="1" dirty="0">
                <a:latin typeface="Times New Roman" panose="02020603050405020304" pitchFamily="18" charset="0"/>
                <a:cs typeface="Times New Roman" panose="02020603050405020304" pitchFamily="18" charset="0"/>
              </a:rPr>
              <a:t>Scope of Managerial Economics</a:t>
            </a:r>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Managerial economics refers to its area of study.</a:t>
            </a:r>
          </a:p>
          <a:p>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Managerial economics, Provides management with a strategic planning tool that can be used to get a clear perspective of the way the business world works and what can be done to maintain profitability in an ever-changing environment. . </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Managerial economics is primarily concerned with the application of economic principles and theories to </a:t>
            </a:r>
            <a:r>
              <a:rPr lang="en-US" sz="2400" b="1" dirty="0">
                <a:latin typeface="Times New Roman" panose="02020603050405020304" pitchFamily="18" charset="0"/>
                <a:cs typeface="Times New Roman" panose="02020603050405020304" pitchFamily="18" charset="0"/>
              </a:rPr>
              <a:t>five</a:t>
            </a:r>
            <a:r>
              <a:rPr lang="en-US" sz="2400" dirty="0">
                <a:latin typeface="Times New Roman" panose="02020603050405020304" pitchFamily="18" charset="0"/>
                <a:cs typeface="Times New Roman" panose="02020603050405020304" pitchFamily="18" charset="0"/>
              </a:rPr>
              <a:t> types of resource decisions made by all types of business organizations.</a:t>
            </a:r>
          </a:p>
          <a:p>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a.</a:t>
            </a:r>
            <a:r>
              <a:rPr lang="en-US" sz="2400" dirty="0">
                <a:latin typeface="Times New Roman" panose="02020603050405020304" pitchFamily="18" charset="0"/>
                <a:cs typeface="Times New Roman" panose="02020603050405020304" pitchFamily="18" charset="0"/>
              </a:rPr>
              <a:t> The selection of product or service to be produced. </a:t>
            </a:r>
          </a:p>
          <a:p>
            <a:endParaRPr lang="en-US" sz="2400" b="1"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b.</a:t>
            </a:r>
            <a:r>
              <a:rPr lang="en-US" sz="2400" dirty="0">
                <a:latin typeface="Times New Roman" panose="02020603050405020304" pitchFamily="18" charset="0"/>
                <a:cs typeface="Times New Roman" panose="02020603050405020304" pitchFamily="18" charset="0"/>
              </a:rPr>
              <a:t> The choice of production methods and resource combinations. </a:t>
            </a:r>
          </a:p>
          <a:p>
            <a:endParaRPr lang="en-US" sz="2400" b="1"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c</a:t>
            </a:r>
            <a:r>
              <a:rPr lang="en-US" sz="2400" dirty="0">
                <a:latin typeface="Times New Roman" panose="02020603050405020304" pitchFamily="18" charset="0"/>
                <a:cs typeface="Times New Roman" panose="02020603050405020304" pitchFamily="18" charset="0"/>
              </a:rPr>
              <a:t>. The determination of the best price and quantity combination </a:t>
            </a:r>
          </a:p>
          <a:p>
            <a:endParaRPr lang="en-US" sz="2400" b="1"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d.</a:t>
            </a:r>
            <a:r>
              <a:rPr lang="en-US" sz="2400" dirty="0">
                <a:latin typeface="Times New Roman" panose="02020603050405020304" pitchFamily="18" charset="0"/>
                <a:cs typeface="Times New Roman" panose="02020603050405020304" pitchFamily="18" charset="0"/>
              </a:rPr>
              <a:t> Promotional strategy and activities. </a:t>
            </a:r>
          </a:p>
          <a:p>
            <a:r>
              <a:rPr lang="en-US" sz="2400" b="1" dirty="0">
                <a:latin typeface="Times New Roman" panose="02020603050405020304" pitchFamily="18" charset="0"/>
                <a:cs typeface="Times New Roman" panose="02020603050405020304" pitchFamily="18" charset="0"/>
              </a:rPr>
              <a:t>e</a:t>
            </a:r>
            <a:r>
              <a:rPr lang="en-US" sz="2400" dirty="0">
                <a:latin typeface="Times New Roman" panose="02020603050405020304" pitchFamily="18" charset="0"/>
                <a:cs typeface="Times New Roman" panose="02020603050405020304" pitchFamily="18" charset="0"/>
              </a:rPr>
              <a:t>. The selection of the location from which to produce and sell goods or service to consumer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215094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DC88388-E885-4F23-9FF2-AE4835943492}"/>
              </a:ext>
            </a:extLst>
          </p:cNvPr>
          <p:cNvSpPr txBox="1"/>
          <p:nvPr/>
        </p:nvSpPr>
        <p:spPr>
          <a:xfrm>
            <a:off x="844062" y="1266092"/>
            <a:ext cx="8303454" cy="2431435"/>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The </a:t>
            </a:r>
            <a:r>
              <a:rPr lang="en-US" sz="3200" b="1" dirty="0">
                <a:latin typeface="Times New Roman" panose="02020603050405020304" pitchFamily="18" charset="0"/>
                <a:cs typeface="Times New Roman" panose="02020603050405020304" pitchFamily="18" charset="0"/>
              </a:rPr>
              <a:t>scope</a:t>
            </a:r>
            <a:r>
              <a:rPr lang="en-US" sz="2400" dirty="0">
                <a:latin typeface="Times New Roman" panose="02020603050405020304" pitchFamily="18" charset="0"/>
                <a:cs typeface="Times New Roman" panose="02020603050405020304" pitchFamily="18" charset="0"/>
              </a:rPr>
              <a:t> of managerial economics covers two areas of decision making </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Operational or Internal issues</a:t>
            </a:r>
          </a:p>
          <a:p>
            <a:r>
              <a:rPr lang="en-US" sz="2400" b="1" dirty="0">
                <a:latin typeface="Times New Roman" panose="02020603050405020304" pitchFamily="18" charset="0"/>
                <a:cs typeface="Times New Roman" panose="02020603050405020304" pitchFamily="18" charset="0"/>
              </a:rPr>
              <a:t> </a:t>
            </a:r>
          </a:p>
          <a:p>
            <a:r>
              <a:rPr lang="en-US" sz="2400" b="1" dirty="0">
                <a:latin typeface="Times New Roman" panose="02020603050405020304" pitchFamily="18" charset="0"/>
                <a:cs typeface="Times New Roman" panose="02020603050405020304" pitchFamily="18" charset="0"/>
              </a:rPr>
              <a:t>• Environmental or External issues</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886484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7A2AF6C-8C72-408F-9A8C-78735C7165F1}"/>
              </a:ext>
            </a:extLst>
          </p:cNvPr>
          <p:cNvSpPr txBox="1"/>
          <p:nvPr/>
        </p:nvSpPr>
        <p:spPr>
          <a:xfrm>
            <a:off x="464235" y="368723"/>
            <a:ext cx="8669214" cy="6489277"/>
          </a:xfrm>
          <a:prstGeom prst="rect">
            <a:avLst/>
          </a:prstGeom>
          <a:noFill/>
        </p:spPr>
        <p:txBody>
          <a:bodyPr wrap="square">
            <a:spAutoFit/>
          </a:bodyPr>
          <a:lstStyle/>
          <a:p>
            <a:pPr marL="457200" indent="-457200">
              <a:buAutoNum type="alphaUcPeriod"/>
            </a:pPr>
            <a:r>
              <a:rPr lang="en-US" sz="2400" b="1" dirty="0">
                <a:latin typeface="Times New Roman" panose="02020603050405020304" pitchFamily="18" charset="0"/>
                <a:cs typeface="Times New Roman" panose="02020603050405020304" pitchFamily="18" charset="0"/>
              </a:rPr>
              <a:t>OPERATIONAL ISSUES: </a:t>
            </a:r>
          </a:p>
          <a:p>
            <a:r>
              <a:rPr lang="en-US" sz="2400" dirty="0">
                <a:latin typeface="Times New Roman" panose="02020603050405020304" pitchFamily="18" charset="0"/>
                <a:cs typeface="Times New Roman" panose="02020603050405020304" pitchFamily="18" charset="0"/>
              </a:rPr>
              <a:t>Operational issues refer to those, which are within the business organization and they are under the control of the management. Those are: </a:t>
            </a:r>
          </a:p>
          <a:p>
            <a:pPr>
              <a:lnSpc>
                <a:spcPct val="150000"/>
              </a:lnSpc>
            </a:pPr>
            <a:r>
              <a:rPr lang="en-US" sz="2400" dirty="0">
                <a:latin typeface="Times New Roman" panose="02020603050405020304" pitchFamily="18" charset="0"/>
                <a:cs typeface="Times New Roman" panose="02020603050405020304" pitchFamily="18" charset="0"/>
              </a:rPr>
              <a:t>1.Theory of demand and Demand Forecasting </a:t>
            </a:r>
          </a:p>
          <a:p>
            <a:pPr>
              <a:lnSpc>
                <a:spcPct val="150000"/>
              </a:lnSpc>
            </a:pPr>
            <a:r>
              <a:rPr lang="en-US" sz="2400" dirty="0">
                <a:latin typeface="Times New Roman" panose="02020603050405020304" pitchFamily="18" charset="0"/>
                <a:cs typeface="Times New Roman" panose="02020603050405020304" pitchFamily="18" charset="0"/>
              </a:rPr>
              <a:t>2. Pricing and Competitive strategy</a:t>
            </a:r>
          </a:p>
          <a:p>
            <a:pPr>
              <a:lnSpc>
                <a:spcPct val="150000"/>
              </a:lnSpc>
            </a:pPr>
            <a:r>
              <a:rPr lang="en-US" sz="2400" dirty="0">
                <a:latin typeface="Times New Roman" panose="02020603050405020304" pitchFamily="18" charset="0"/>
                <a:cs typeface="Times New Roman" panose="02020603050405020304" pitchFamily="18" charset="0"/>
              </a:rPr>
              <a:t>3. Production cost analysis </a:t>
            </a:r>
          </a:p>
          <a:p>
            <a:pPr>
              <a:lnSpc>
                <a:spcPct val="150000"/>
              </a:lnSpc>
            </a:pPr>
            <a:r>
              <a:rPr lang="en-US" sz="2400" dirty="0">
                <a:latin typeface="Times New Roman" panose="02020603050405020304" pitchFamily="18" charset="0"/>
                <a:cs typeface="Times New Roman" panose="02020603050405020304" pitchFamily="18" charset="0"/>
              </a:rPr>
              <a:t>4. Resource allocation </a:t>
            </a:r>
          </a:p>
          <a:p>
            <a:pPr>
              <a:lnSpc>
                <a:spcPct val="150000"/>
              </a:lnSpc>
            </a:pPr>
            <a:r>
              <a:rPr lang="en-US" sz="2400" dirty="0">
                <a:latin typeface="Times New Roman" panose="02020603050405020304" pitchFamily="18" charset="0"/>
                <a:cs typeface="Times New Roman" panose="02020603050405020304" pitchFamily="18" charset="0"/>
              </a:rPr>
              <a:t>5. Profit analysis </a:t>
            </a:r>
          </a:p>
          <a:p>
            <a:pPr>
              <a:lnSpc>
                <a:spcPct val="150000"/>
              </a:lnSpc>
            </a:pPr>
            <a:r>
              <a:rPr lang="en-US" sz="2400" dirty="0">
                <a:latin typeface="Times New Roman" panose="02020603050405020304" pitchFamily="18" charset="0"/>
                <a:cs typeface="Times New Roman" panose="02020603050405020304" pitchFamily="18" charset="0"/>
              </a:rPr>
              <a:t>6. Capital or Investment analysis </a:t>
            </a:r>
          </a:p>
          <a:p>
            <a:pPr>
              <a:lnSpc>
                <a:spcPct val="150000"/>
              </a:lnSpc>
            </a:pPr>
            <a:r>
              <a:rPr lang="en-US" sz="2400" dirty="0">
                <a:latin typeface="Times New Roman" panose="02020603050405020304" pitchFamily="18" charset="0"/>
                <a:cs typeface="Times New Roman" panose="02020603050405020304" pitchFamily="18" charset="0"/>
              </a:rPr>
              <a:t>7.Inventory Management</a:t>
            </a:r>
          </a:p>
          <a:p>
            <a:pPr>
              <a:lnSpc>
                <a:spcPct val="150000"/>
              </a:lnSpc>
            </a:pPr>
            <a:r>
              <a:rPr lang="en-US" sz="2400" dirty="0">
                <a:latin typeface="Times New Roman" panose="02020603050405020304" pitchFamily="18" charset="0"/>
                <a:cs typeface="Times New Roman" panose="02020603050405020304" pitchFamily="18" charset="0"/>
              </a:rPr>
              <a:t>8. Strategic planning</a:t>
            </a:r>
          </a:p>
          <a:p>
            <a:pPr>
              <a:lnSpc>
                <a:spcPct val="150000"/>
              </a:lnSpc>
            </a:pPr>
            <a:r>
              <a:rPr lang="en-US" sz="2400" dirty="0">
                <a:latin typeface="Times New Roman" panose="02020603050405020304" pitchFamily="18" charset="0"/>
                <a:cs typeface="Times New Roman" panose="02020603050405020304" pitchFamily="18" charset="0"/>
              </a:rPr>
              <a:t>9. Sales&amp; Marketing strategies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6914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4CE265A-4687-43E2-AC01-6BCCE8300C26}"/>
              </a:ext>
            </a:extLst>
          </p:cNvPr>
          <p:cNvSpPr txBox="1"/>
          <p:nvPr/>
        </p:nvSpPr>
        <p:spPr>
          <a:xfrm>
            <a:off x="618979" y="590844"/>
            <a:ext cx="9762978" cy="6001643"/>
          </a:xfrm>
          <a:prstGeom prst="rect">
            <a:avLst/>
          </a:prstGeom>
          <a:noFill/>
        </p:spPr>
        <p:txBody>
          <a:bodyPr wrap="square">
            <a:spAutoFit/>
          </a:bodyPr>
          <a:lstStyle/>
          <a:p>
            <a:pPr marL="457200" indent="-457200">
              <a:buAutoNum type="arabicPeriod"/>
            </a:pPr>
            <a:r>
              <a:rPr lang="en-US" sz="2400" b="1" dirty="0">
                <a:latin typeface="Times New Roman" panose="02020603050405020304" pitchFamily="18" charset="0"/>
                <a:cs typeface="Times New Roman" panose="02020603050405020304" pitchFamily="18" charset="0"/>
              </a:rPr>
              <a:t>Demand Analyses and Forecasting</a:t>
            </a:r>
            <a:r>
              <a:rPr lang="en-US" sz="2400" dirty="0">
                <a:latin typeface="Times New Roman" panose="02020603050405020304" pitchFamily="18" charset="0"/>
                <a:cs typeface="Times New Roman" panose="02020603050405020304" pitchFamily="18" charset="0"/>
              </a:rPr>
              <a:t>: </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Demand analysis also highlights for factors, which influence the demand for a product. </a:t>
            </a:r>
          </a:p>
          <a:p>
            <a:r>
              <a:rPr lang="en-US" sz="2400" dirty="0">
                <a:latin typeface="Times New Roman" panose="02020603050405020304" pitchFamily="18" charset="0"/>
                <a:cs typeface="Times New Roman" panose="02020603050405020304" pitchFamily="18" charset="0"/>
              </a:rPr>
              <a:t>This helps to manipulate demand. </a:t>
            </a:r>
          </a:p>
          <a:p>
            <a:r>
              <a:rPr lang="en-US" sz="2400" dirty="0">
                <a:latin typeface="Times New Roman" panose="02020603050405020304" pitchFamily="18" charset="0"/>
                <a:cs typeface="Times New Roman" panose="02020603050405020304" pitchFamily="18" charset="0"/>
              </a:rPr>
              <a:t>Thus demand analysis studies not only the price elasticity but also income elasticity, cross elasticity as well as the influence of advertising expenditure with the advent of computers. </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Demand forecasting has become an increasingly important function of managerial economics. </a:t>
            </a:r>
          </a:p>
          <a:p>
            <a:r>
              <a:rPr lang="en-US" sz="2400" dirty="0">
                <a:latin typeface="Times New Roman" panose="02020603050405020304" pitchFamily="18" charset="0"/>
                <a:cs typeface="Times New Roman" panose="02020603050405020304" pitchFamily="18" charset="0"/>
              </a:rPr>
              <a:t>A firm can survive only if it is able to the demand for its product at the right time, within the right quantity. </a:t>
            </a:r>
          </a:p>
          <a:p>
            <a:r>
              <a:rPr lang="en-US" sz="2400" dirty="0">
                <a:latin typeface="Times New Roman" panose="02020603050405020304" pitchFamily="18" charset="0"/>
                <a:cs typeface="Times New Roman" panose="02020603050405020304" pitchFamily="18" charset="0"/>
              </a:rPr>
              <a:t>Understanding the basic concepts of demand is essential for demand forecasting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747727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F4EA9E1-9F41-4872-999E-D17B9EC71CE3}"/>
              </a:ext>
            </a:extLst>
          </p:cNvPr>
          <p:cNvSpPr txBox="1"/>
          <p:nvPr/>
        </p:nvSpPr>
        <p:spPr>
          <a:xfrm>
            <a:off x="604910" y="844062"/>
            <a:ext cx="8542605" cy="4524315"/>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2. Pricing and competitive strategy</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 Pricing decisions have been always within the preview of managerial economics. </a:t>
            </a:r>
          </a:p>
          <a:p>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Price theory helps to explain how prices are determined under different types of market conditions. </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Competitions analysis includes the anticipation of the response of competitions the firm’s pricing, advertising and marketing strategies. Product line pricing and price forecasting occupy an important place here.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583112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FFA60CA-269E-4864-BEB6-91B5A541804C}"/>
              </a:ext>
            </a:extLst>
          </p:cNvPr>
          <p:cNvSpPr txBox="1"/>
          <p:nvPr/>
        </p:nvSpPr>
        <p:spPr>
          <a:xfrm>
            <a:off x="886265" y="1083212"/>
            <a:ext cx="8261251" cy="2677656"/>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3. Production and cost analysis</a:t>
            </a:r>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 Production analysis is in physical terms. </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While the cost analysis is in monetary terms cost concepts and classifications, cost-output relationships, economies and diseconomies of scale and production functions are some of the points constituting cost and production analysis.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36523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20DEF-2C7E-4DF7-B4A5-D74D3E185C21}"/>
              </a:ext>
            </a:extLst>
          </p:cNvPr>
          <p:cNvSpPr>
            <a:spLocks noGrp="1"/>
          </p:cNvSpPr>
          <p:nvPr>
            <p:ph type="title"/>
          </p:nvPr>
        </p:nvSpPr>
        <p:spPr/>
        <p:txBody>
          <a:bodyPr>
            <a:normAutofit fontScale="90000"/>
          </a:bodyPr>
          <a:lstStyle/>
          <a:p>
            <a:r>
              <a:rPr lang="en-US" sz="4400" dirty="0">
                <a:latin typeface="Times New Roman" panose="02020603050405020304" pitchFamily="18" charset="0"/>
                <a:cs typeface="Times New Roman" panose="02020603050405020304" pitchFamily="18" charset="0"/>
              </a:rPr>
              <a:t>INTRODUCTION TO MANAGERIAL ECONOMICS</a:t>
            </a:r>
            <a:br>
              <a:rPr lang="en-US" sz="4400" dirty="0">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7EEF64D8-ADE3-4648-B5F9-549908D8FCA4}"/>
              </a:ext>
            </a:extLst>
          </p:cNvPr>
          <p:cNvSpPr>
            <a:spLocks noGrp="1"/>
          </p:cNvSpPr>
          <p:nvPr>
            <p:ph idx="1"/>
          </p:nvPr>
        </p:nvSpPr>
        <p:spPr/>
        <p:txBody>
          <a:bodyPr>
            <a:normAutofit lnSpcReduction="10000"/>
          </a:bodyPr>
          <a:lstStyle/>
          <a:p>
            <a:r>
              <a:rPr lang="en-US" sz="2800" b="1" dirty="0">
                <a:latin typeface="Times New Roman" panose="02020603050405020304" pitchFamily="18" charset="0"/>
                <a:cs typeface="Times New Roman" panose="02020603050405020304" pitchFamily="18" charset="0"/>
              </a:rPr>
              <a:t>Introduction to Economics</a:t>
            </a:r>
          </a:p>
          <a:p>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 Economics is a study of human activity both at individual and national level. Any activity involved in efforts aimed at earning money and spending this money to satisfy our wants such as food, Clothing, shelter, and others are called “Economic activities”. </a:t>
            </a:r>
          </a:p>
          <a:p>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It was only during the eighteenth century that Adam Smith, the Father of Economics, defined economics as the study of nature and uses of national wealth’. </a:t>
            </a:r>
            <a:endParaRPr lang="en-IN" sz="28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0176281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09B537E-5A99-4381-8354-5C515F048772}"/>
              </a:ext>
            </a:extLst>
          </p:cNvPr>
          <p:cNvSpPr txBox="1"/>
          <p:nvPr/>
        </p:nvSpPr>
        <p:spPr>
          <a:xfrm>
            <a:off x="393895" y="703386"/>
            <a:ext cx="8753621" cy="4524315"/>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4. Resource Allocation</a:t>
            </a:r>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 Managerial Economics is the traditional economic theory that is concerned with the problem of optimum allocation of scarce resources. </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Marginal analysis is applied to the problem of determining the level of output, which maximizes profit. </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In this respect linear programming techniques has been used to solve optimization problems. In fact lines programming is one of the most practical and powerful managerial decision making tools currently available.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90915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0CE4EA9-7129-4B44-BCFA-DF5878D10E7F}"/>
              </a:ext>
            </a:extLst>
          </p:cNvPr>
          <p:cNvSpPr txBox="1"/>
          <p:nvPr/>
        </p:nvSpPr>
        <p:spPr>
          <a:xfrm>
            <a:off x="506436" y="731520"/>
            <a:ext cx="8890781" cy="2677656"/>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5. Profit analysis:</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 Profit making is the major goal of firms. </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There are several constraints here an account of competition from other products, changing input prices and changing business environment hence in spite of careful planning, there is always certain risk involved.</a:t>
            </a:r>
            <a:endParaRPr lang="en-IN" sz="24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E851EDC1-8C3B-485A-9E43-A53D145283AE}"/>
              </a:ext>
            </a:extLst>
          </p:cNvPr>
          <p:cNvSpPr txBox="1"/>
          <p:nvPr/>
        </p:nvSpPr>
        <p:spPr>
          <a:xfrm>
            <a:off x="506436" y="3559126"/>
            <a:ext cx="7600070" cy="1938992"/>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 Managerial economics deals with techniques of averting of minimizing risks.</a:t>
            </a:r>
          </a:p>
          <a:p>
            <a:r>
              <a:rPr lang="en-US" sz="2400" dirty="0">
                <a:latin typeface="Times New Roman" panose="02020603050405020304" pitchFamily="18" charset="0"/>
                <a:cs typeface="Times New Roman" panose="02020603050405020304" pitchFamily="18" charset="0"/>
              </a:rPr>
              <a:t> Profit theory guides in the measurement and management of profit, in calculating the pure return on capital, besides future profit planning.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701761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96B867-D964-4D83-946F-72ED25EF9614}"/>
              </a:ext>
            </a:extLst>
          </p:cNvPr>
          <p:cNvSpPr txBox="1"/>
          <p:nvPr/>
        </p:nvSpPr>
        <p:spPr>
          <a:xfrm>
            <a:off x="675249" y="295423"/>
            <a:ext cx="10860259" cy="5632311"/>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6. Capital or investment analyses</a:t>
            </a:r>
            <a:r>
              <a:rPr lang="en-US" sz="2400" dirty="0">
                <a:latin typeface="Times New Roman" panose="02020603050405020304" pitchFamily="18" charset="0"/>
                <a:cs typeface="Times New Roman" panose="02020603050405020304" pitchFamily="18" charset="0"/>
              </a:rPr>
              <a:t>: </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Capital is the foundation of business. Lack of capital may result in small size of operations. Availability of capital from various sources like equity capital, institutional finance etc. may help to undertake large-scale operations. </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Hence efficient allocation and management of capital is one of the most important tasks of the managers. </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The major issues related to capital analysis are:</a:t>
            </a:r>
          </a:p>
          <a:p>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.The choice of investment project </a:t>
            </a:r>
          </a:p>
          <a:p>
            <a:r>
              <a:rPr lang="en-US" sz="2400" b="1" dirty="0">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.Evaluation of the efficiency of capital </a:t>
            </a:r>
          </a:p>
          <a:p>
            <a:r>
              <a:rPr lang="en-US" sz="2400" b="1" dirty="0">
                <a:latin typeface="Times New Roman" panose="02020603050405020304" pitchFamily="18" charset="0"/>
                <a:cs typeface="Times New Roman" panose="02020603050405020304" pitchFamily="18" charset="0"/>
              </a:rPr>
              <a:t>3</a:t>
            </a:r>
            <a:r>
              <a:rPr lang="en-US" sz="2400" dirty="0">
                <a:latin typeface="Times New Roman" panose="02020603050405020304" pitchFamily="18" charset="0"/>
                <a:cs typeface="Times New Roman" panose="02020603050405020304" pitchFamily="18" charset="0"/>
              </a:rPr>
              <a:t>.Most efficient allocation of capital. Knowledge of capital theory can help very much in taking investment decisions. This involves, capital budgeting, feasibility studies, analysis of cost of capital etc.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682103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4F6AECF-7703-469D-B803-20CB069B8E2C}"/>
              </a:ext>
            </a:extLst>
          </p:cNvPr>
          <p:cNvSpPr txBox="1"/>
          <p:nvPr/>
        </p:nvSpPr>
        <p:spPr>
          <a:xfrm>
            <a:off x="182879" y="618979"/>
            <a:ext cx="8528538" cy="1569660"/>
          </a:xfrm>
          <a:prstGeom prst="rect">
            <a:avLst/>
          </a:prstGeom>
          <a:noFill/>
        </p:spPr>
        <p:txBody>
          <a:bodyPr wrap="square">
            <a:spAutoFit/>
          </a:bodyPr>
          <a:lstStyle/>
          <a:p>
            <a:r>
              <a:rPr lang="en-US" sz="2400" b="1" i="0" dirty="0">
                <a:solidFill>
                  <a:srgbClr val="222222"/>
                </a:solidFill>
                <a:effectLst/>
                <a:latin typeface="Times New Roman" panose="02020603050405020304" pitchFamily="18" charset="0"/>
                <a:cs typeface="Times New Roman" panose="02020603050405020304" pitchFamily="18" charset="0"/>
              </a:rPr>
              <a:t>7.Inventory management</a:t>
            </a:r>
            <a:r>
              <a:rPr lang="en-US" sz="2400" b="0" i="0" dirty="0">
                <a:solidFill>
                  <a:srgbClr val="222222"/>
                </a:solidFill>
                <a:effectLst/>
                <a:latin typeface="Times New Roman" panose="02020603050405020304" pitchFamily="18" charset="0"/>
                <a:cs typeface="Times New Roman" panose="02020603050405020304" pitchFamily="18" charset="0"/>
              </a:rPr>
              <a:t> refers to the process of ordering, storing and using a company's </a:t>
            </a:r>
            <a:r>
              <a:rPr lang="en-US" sz="2400" b="1" i="0" dirty="0">
                <a:solidFill>
                  <a:srgbClr val="222222"/>
                </a:solidFill>
                <a:effectLst/>
                <a:latin typeface="Times New Roman" panose="02020603050405020304" pitchFamily="18" charset="0"/>
                <a:cs typeface="Times New Roman" panose="02020603050405020304" pitchFamily="18" charset="0"/>
              </a:rPr>
              <a:t>inventory</a:t>
            </a:r>
            <a:r>
              <a:rPr lang="en-US" sz="2400" b="0" i="0" dirty="0">
                <a:solidFill>
                  <a:srgbClr val="222222"/>
                </a:solidFill>
                <a:effectLst/>
                <a:latin typeface="Times New Roman" panose="02020603050405020304" pitchFamily="18" charset="0"/>
                <a:cs typeface="Times New Roman" panose="02020603050405020304" pitchFamily="18" charset="0"/>
              </a:rPr>
              <a:t>. </a:t>
            </a:r>
          </a:p>
          <a:p>
            <a:r>
              <a:rPr lang="en-US" sz="2400" b="0" i="0" dirty="0">
                <a:solidFill>
                  <a:srgbClr val="222222"/>
                </a:solidFill>
                <a:effectLst/>
                <a:latin typeface="Times New Roman" panose="02020603050405020304" pitchFamily="18" charset="0"/>
                <a:cs typeface="Times New Roman" panose="02020603050405020304" pitchFamily="18" charset="0"/>
              </a:rPr>
              <a:t>This includes the </a:t>
            </a:r>
            <a:r>
              <a:rPr lang="en-US" sz="2400" b="1" i="0" dirty="0">
                <a:solidFill>
                  <a:srgbClr val="222222"/>
                </a:solidFill>
                <a:effectLst/>
                <a:latin typeface="Times New Roman" panose="02020603050405020304" pitchFamily="18" charset="0"/>
                <a:cs typeface="Times New Roman" panose="02020603050405020304" pitchFamily="18" charset="0"/>
              </a:rPr>
              <a:t>management</a:t>
            </a:r>
            <a:r>
              <a:rPr lang="en-US" sz="2400" b="0" i="0" dirty="0">
                <a:solidFill>
                  <a:srgbClr val="222222"/>
                </a:solidFill>
                <a:effectLst/>
                <a:latin typeface="Times New Roman" panose="02020603050405020304" pitchFamily="18" charset="0"/>
                <a:cs typeface="Times New Roman" panose="02020603050405020304" pitchFamily="18" charset="0"/>
              </a:rPr>
              <a:t> of raw materials, components and finished products, as well as warehousing and processing such items</a:t>
            </a:r>
            <a:endParaRPr lang="en-IN" sz="24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39417875-12B9-4DD3-BF7A-8D988C7EFD81}"/>
              </a:ext>
            </a:extLst>
          </p:cNvPr>
          <p:cNvSpPr txBox="1"/>
          <p:nvPr/>
        </p:nvSpPr>
        <p:spPr>
          <a:xfrm>
            <a:off x="182879" y="2587344"/>
            <a:ext cx="7891976" cy="3046988"/>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8. Strategic planning</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 Strategic planning provides a long-term goals and objectives and selects the strategies to achieve the same. </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The perspective of strategic planning is global. </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strategic planning has given rise to be new area of study called corporate economics.</a:t>
            </a:r>
            <a:endParaRPr lang="en-IN" sz="2400" dirty="0">
              <a:latin typeface="Times New Roman" panose="02020603050405020304" pitchFamily="18" charset="0"/>
              <a:cs typeface="Times New Roman" panose="02020603050405020304" pitchFamily="18" charset="0"/>
            </a:endParaRPr>
          </a:p>
        </p:txBody>
      </p:sp>
      <p:pic>
        <p:nvPicPr>
          <p:cNvPr id="4098" name="Picture 2" descr="Image result for inventory management">
            <a:extLst>
              <a:ext uri="{FF2B5EF4-FFF2-40B4-BE49-F238E27FC236}">
                <a16:creationId xmlns:a16="http://schemas.microsoft.com/office/drawing/2014/main" id="{8639B833-5BFE-402D-A8C5-99B1AD28B8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35705" y="2546252"/>
            <a:ext cx="4356295" cy="27041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76961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4FAE33D-A1DE-4B06-9B24-B5DD240AD5D9}"/>
              </a:ext>
            </a:extLst>
          </p:cNvPr>
          <p:cNvSpPr txBox="1"/>
          <p:nvPr/>
        </p:nvSpPr>
        <p:spPr>
          <a:xfrm>
            <a:off x="520505" y="661182"/>
            <a:ext cx="9762978" cy="2308324"/>
          </a:xfrm>
          <a:prstGeom prst="rect">
            <a:avLst/>
          </a:prstGeom>
          <a:noFill/>
        </p:spPr>
        <p:txBody>
          <a:bodyPr wrap="square">
            <a:spAutoFit/>
          </a:bodyPr>
          <a:lstStyle/>
          <a:p>
            <a:r>
              <a:rPr lang="en-US" sz="2400" b="1" i="0" dirty="0">
                <a:solidFill>
                  <a:srgbClr val="222222"/>
                </a:solidFill>
                <a:effectLst/>
                <a:latin typeface="Times New Roman" panose="02020603050405020304" pitchFamily="18" charset="0"/>
                <a:cs typeface="Times New Roman" panose="02020603050405020304" pitchFamily="18" charset="0"/>
              </a:rPr>
              <a:t>9.A marketing strategy </a:t>
            </a:r>
            <a:r>
              <a:rPr lang="en-US" sz="2400" b="0" i="0" dirty="0">
                <a:solidFill>
                  <a:srgbClr val="222222"/>
                </a:solidFill>
                <a:effectLst/>
                <a:latin typeface="Times New Roman" panose="02020603050405020304" pitchFamily="18" charset="0"/>
                <a:cs typeface="Times New Roman" panose="02020603050405020304" pitchFamily="18" charset="0"/>
              </a:rPr>
              <a:t>involves long-term objectives for a company whereas the </a:t>
            </a:r>
            <a:r>
              <a:rPr lang="en-US" sz="2400" b="1" i="0" dirty="0">
                <a:solidFill>
                  <a:srgbClr val="222222"/>
                </a:solidFill>
                <a:effectLst/>
                <a:latin typeface="Times New Roman" panose="02020603050405020304" pitchFamily="18" charset="0"/>
                <a:cs typeface="Times New Roman" panose="02020603050405020304" pitchFamily="18" charset="0"/>
              </a:rPr>
              <a:t>sales strategy</a:t>
            </a:r>
            <a:r>
              <a:rPr lang="en-US" sz="2400" b="0" i="0" dirty="0">
                <a:solidFill>
                  <a:srgbClr val="222222"/>
                </a:solidFill>
                <a:effectLst/>
                <a:latin typeface="Times New Roman" panose="02020603050405020304" pitchFamily="18" charset="0"/>
                <a:cs typeface="Times New Roman" panose="02020603050405020304" pitchFamily="18" charset="0"/>
              </a:rPr>
              <a:t> is more short-term.</a:t>
            </a:r>
          </a:p>
          <a:p>
            <a:endParaRPr lang="en-US" sz="2400" dirty="0">
              <a:solidFill>
                <a:srgbClr val="222222"/>
              </a:solidFill>
              <a:latin typeface="Times New Roman" panose="02020603050405020304" pitchFamily="18" charset="0"/>
              <a:cs typeface="Times New Roman" panose="02020603050405020304" pitchFamily="18" charset="0"/>
            </a:endParaRPr>
          </a:p>
          <a:p>
            <a:r>
              <a:rPr lang="en-US" sz="2400" b="0" i="0" dirty="0">
                <a:solidFill>
                  <a:srgbClr val="222222"/>
                </a:solidFill>
                <a:effectLst/>
                <a:latin typeface="Times New Roman" panose="02020603050405020304" pitchFamily="18" charset="0"/>
                <a:cs typeface="Times New Roman" panose="02020603050405020304" pitchFamily="18" charset="0"/>
              </a:rPr>
              <a:t> A </a:t>
            </a:r>
            <a:r>
              <a:rPr lang="en-US" sz="2400" b="1" i="0" dirty="0">
                <a:solidFill>
                  <a:srgbClr val="222222"/>
                </a:solidFill>
                <a:effectLst/>
                <a:latin typeface="Times New Roman" panose="02020603050405020304" pitchFamily="18" charset="0"/>
                <a:cs typeface="Times New Roman" panose="02020603050405020304" pitchFamily="18" charset="0"/>
              </a:rPr>
              <a:t>marketing strategy</a:t>
            </a:r>
            <a:r>
              <a:rPr lang="en-US" sz="2400" b="0" i="0" dirty="0">
                <a:solidFill>
                  <a:srgbClr val="222222"/>
                </a:solidFill>
                <a:effectLst/>
                <a:latin typeface="Times New Roman" panose="02020603050405020304" pitchFamily="18" charset="0"/>
                <a:cs typeface="Times New Roman" panose="02020603050405020304" pitchFamily="18" charset="0"/>
              </a:rPr>
              <a:t> involves how a company promotes and distributes the product, but the </a:t>
            </a:r>
            <a:r>
              <a:rPr lang="en-US" sz="2400" b="1" i="0" dirty="0">
                <a:solidFill>
                  <a:srgbClr val="222222"/>
                </a:solidFill>
                <a:effectLst/>
                <a:latin typeface="Times New Roman" panose="02020603050405020304" pitchFamily="18" charset="0"/>
                <a:cs typeface="Times New Roman" panose="02020603050405020304" pitchFamily="18" charset="0"/>
              </a:rPr>
              <a:t>sales strategy</a:t>
            </a:r>
            <a:r>
              <a:rPr lang="en-US" sz="2400" b="0" i="0" dirty="0">
                <a:solidFill>
                  <a:srgbClr val="222222"/>
                </a:solidFill>
                <a:effectLst/>
                <a:latin typeface="Times New Roman" panose="02020603050405020304" pitchFamily="18" charset="0"/>
                <a:cs typeface="Times New Roman" panose="02020603050405020304" pitchFamily="18" charset="0"/>
              </a:rPr>
              <a:t> includes how to get the particular customer to buy a product or service.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33344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7B01D45-7888-442F-92CF-EA97067F5BF0}"/>
              </a:ext>
            </a:extLst>
          </p:cNvPr>
          <p:cNvSpPr txBox="1"/>
          <p:nvPr/>
        </p:nvSpPr>
        <p:spPr>
          <a:xfrm>
            <a:off x="154745" y="140678"/>
            <a:ext cx="11394829" cy="6186309"/>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B. Environmental or External Issues: </a:t>
            </a:r>
          </a:p>
          <a:p>
            <a:r>
              <a:rPr lang="en-US" sz="2400" dirty="0">
                <a:latin typeface="Times New Roman" panose="02020603050405020304" pitchFamily="18" charset="0"/>
                <a:cs typeface="Times New Roman" panose="02020603050405020304" pitchFamily="18" charset="0"/>
              </a:rPr>
              <a:t>They refer to general economic, social and political atmosphere within which the firm operates. </a:t>
            </a:r>
          </a:p>
          <a:p>
            <a:r>
              <a:rPr lang="en-US" sz="2400" dirty="0">
                <a:latin typeface="Times New Roman" panose="02020603050405020304" pitchFamily="18" charset="0"/>
                <a:cs typeface="Times New Roman" panose="02020603050405020304" pitchFamily="18" charset="0"/>
              </a:rPr>
              <a:t>A study of economic environment should include: The type of economic system in the country. </a:t>
            </a:r>
          </a:p>
          <a:p>
            <a:pPr>
              <a:lnSpc>
                <a:spcPct val="150000"/>
              </a:lnSpc>
            </a:pPr>
            <a:r>
              <a:rPr lang="en-US" sz="2400" b="1" dirty="0">
                <a:latin typeface="Times New Roman" panose="02020603050405020304" pitchFamily="18" charset="0"/>
                <a:cs typeface="Times New Roman" panose="02020603050405020304" pitchFamily="18" charset="0"/>
              </a:rPr>
              <a:t>a</a:t>
            </a:r>
            <a:r>
              <a:rPr lang="en-US" sz="2400" dirty="0">
                <a:latin typeface="Times New Roman" panose="02020603050405020304" pitchFamily="18" charset="0"/>
                <a:cs typeface="Times New Roman" panose="02020603050405020304" pitchFamily="18" charset="0"/>
              </a:rPr>
              <a:t>.. The general trends in production, employment, income, prices, saving and investment. </a:t>
            </a:r>
          </a:p>
          <a:p>
            <a:pPr>
              <a:lnSpc>
                <a:spcPct val="150000"/>
              </a:lnSpc>
            </a:pPr>
            <a:r>
              <a:rPr lang="en-US" sz="2400" b="1" dirty="0">
                <a:latin typeface="Times New Roman" panose="02020603050405020304" pitchFamily="18" charset="0"/>
                <a:cs typeface="Times New Roman" panose="02020603050405020304" pitchFamily="18" charset="0"/>
              </a:rPr>
              <a:t>b</a:t>
            </a:r>
            <a:r>
              <a:rPr lang="en-US" sz="2400" dirty="0">
                <a:latin typeface="Times New Roman" panose="02020603050405020304" pitchFamily="18" charset="0"/>
                <a:cs typeface="Times New Roman" panose="02020603050405020304" pitchFamily="18" charset="0"/>
              </a:rPr>
              <a:t>. Trends in the working of financial institutions like banks, financial corporations, insurance companies </a:t>
            </a:r>
          </a:p>
          <a:p>
            <a:pPr>
              <a:lnSpc>
                <a:spcPct val="150000"/>
              </a:lnSpc>
            </a:pPr>
            <a:r>
              <a:rPr lang="en-US" sz="2400" b="1" dirty="0">
                <a:latin typeface="Times New Roman" panose="02020603050405020304" pitchFamily="18" charset="0"/>
                <a:cs typeface="Times New Roman" panose="02020603050405020304" pitchFamily="18" charset="0"/>
              </a:rPr>
              <a:t>c</a:t>
            </a:r>
            <a:r>
              <a:rPr lang="en-US" sz="2400" dirty="0">
                <a:latin typeface="Times New Roman" panose="02020603050405020304" pitchFamily="18" charset="0"/>
                <a:cs typeface="Times New Roman" panose="02020603050405020304" pitchFamily="18" charset="0"/>
              </a:rPr>
              <a:t>. Magnitude and trends in foreign trade; </a:t>
            </a:r>
          </a:p>
          <a:p>
            <a:pPr>
              <a:lnSpc>
                <a:spcPct val="150000"/>
              </a:lnSpc>
            </a:pPr>
            <a:r>
              <a:rPr lang="en-US" sz="2400" b="1" dirty="0">
                <a:latin typeface="Times New Roman" panose="02020603050405020304" pitchFamily="18" charset="0"/>
                <a:cs typeface="Times New Roman" panose="02020603050405020304" pitchFamily="18" charset="0"/>
              </a:rPr>
              <a:t>d</a:t>
            </a:r>
            <a:r>
              <a:rPr lang="en-US" sz="2400" dirty="0">
                <a:latin typeface="Times New Roman" panose="02020603050405020304" pitchFamily="18" charset="0"/>
                <a:cs typeface="Times New Roman" panose="02020603050405020304" pitchFamily="18" charset="0"/>
              </a:rPr>
              <a:t>. Trends in </a:t>
            </a:r>
            <a:r>
              <a:rPr lang="en-US" sz="2400" dirty="0" err="1">
                <a:latin typeface="Times New Roman" panose="02020603050405020304" pitchFamily="18" charset="0"/>
                <a:cs typeface="Times New Roman" panose="02020603050405020304" pitchFamily="18" charset="0"/>
              </a:rPr>
              <a:t>labour</a:t>
            </a:r>
            <a:r>
              <a:rPr lang="en-US" sz="2400" dirty="0">
                <a:latin typeface="Times New Roman" panose="02020603050405020304" pitchFamily="18" charset="0"/>
                <a:cs typeface="Times New Roman" panose="02020603050405020304" pitchFamily="18" charset="0"/>
              </a:rPr>
              <a:t> and capital markets;</a:t>
            </a:r>
          </a:p>
          <a:p>
            <a:pPr>
              <a:lnSpc>
                <a:spcPct val="150000"/>
              </a:lnSpc>
            </a:pPr>
            <a:r>
              <a:rPr lang="en-US" sz="2400" b="1" dirty="0">
                <a:latin typeface="Times New Roman" panose="02020603050405020304" pitchFamily="18" charset="0"/>
                <a:cs typeface="Times New Roman" panose="02020603050405020304" pitchFamily="18" charset="0"/>
              </a:rPr>
              <a:t>e</a:t>
            </a:r>
            <a:r>
              <a:rPr lang="en-US" sz="2400" dirty="0">
                <a:latin typeface="Times New Roman" panose="02020603050405020304" pitchFamily="18" charset="0"/>
                <a:cs typeface="Times New Roman" panose="02020603050405020304" pitchFamily="18" charset="0"/>
              </a:rPr>
              <a:t>. Government’s economic policies viz. industrial policy monetary policy, fiscal policy, price policy </a:t>
            </a:r>
            <a:r>
              <a:rPr lang="en-US" sz="2400" dirty="0" err="1">
                <a:latin typeface="Times New Roman" panose="02020603050405020304" pitchFamily="18" charset="0"/>
                <a:cs typeface="Times New Roman" panose="02020603050405020304" pitchFamily="18" charset="0"/>
              </a:rPr>
              <a:t>etc</a:t>
            </a:r>
            <a:r>
              <a:rPr lang="en-US" sz="2400" dirty="0">
                <a:latin typeface="Times New Roman" panose="02020603050405020304" pitchFamily="18" charset="0"/>
                <a:cs typeface="Times New Roman" panose="02020603050405020304" pitchFamily="18" charset="0"/>
              </a:rPr>
              <a:t> </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649582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A476860-6AD4-4B6C-8314-DC0D054D8050}"/>
              </a:ext>
            </a:extLst>
          </p:cNvPr>
          <p:cNvSpPr txBox="1"/>
          <p:nvPr/>
        </p:nvSpPr>
        <p:spPr>
          <a:xfrm>
            <a:off x="548641" y="492369"/>
            <a:ext cx="8598876" cy="3416320"/>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 The </a:t>
            </a:r>
            <a:r>
              <a:rPr lang="en-US" sz="2400" b="1" dirty="0">
                <a:latin typeface="Times New Roman" panose="02020603050405020304" pitchFamily="18" charset="0"/>
                <a:cs typeface="Times New Roman" panose="02020603050405020304" pitchFamily="18" charset="0"/>
              </a:rPr>
              <a:t>social environment </a:t>
            </a:r>
            <a:r>
              <a:rPr lang="en-US" sz="2400" dirty="0">
                <a:latin typeface="Times New Roman" panose="02020603050405020304" pitchFamily="18" charset="0"/>
                <a:cs typeface="Times New Roman" panose="02020603050405020304" pitchFamily="18" charset="0"/>
              </a:rPr>
              <a:t>refers to social structure as well as social organization like trade unions, consumer’s co-operative etc. </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The </a:t>
            </a:r>
            <a:r>
              <a:rPr lang="en-US" sz="2400" b="1" dirty="0">
                <a:latin typeface="Times New Roman" panose="02020603050405020304" pitchFamily="18" charset="0"/>
                <a:cs typeface="Times New Roman" panose="02020603050405020304" pitchFamily="18" charset="0"/>
              </a:rPr>
              <a:t>Political environment </a:t>
            </a:r>
            <a:r>
              <a:rPr lang="en-US" sz="2400" dirty="0">
                <a:latin typeface="Times New Roman" panose="02020603050405020304" pitchFamily="18" charset="0"/>
                <a:cs typeface="Times New Roman" panose="02020603050405020304" pitchFamily="18" charset="0"/>
              </a:rPr>
              <a:t>refers to the nature of state activity, chiefly states’ attitude towards private business, political stability etc. </a:t>
            </a:r>
          </a:p>
          <a:p>
            <a:r>
              <a:rPr lang="en-US" sz="2400" dirty="0">
                <a:latin typeface="Times New Roman" panose="02020603050405020304" pitchFamily="18" charset="0"/>
                <a:cs typeface="Times New Roman" panose="02020603050405020304" pitchFamily="18" charset="0"/>
              </a:rPr>
              <a:t>➢ The environmental issues </a:t>
            </a:r>
            <a:r>
              <a:rPr lang="en-US" sz="2400" b="1" dirty="0">
                <a:latin typeface="Times New Roman" panose="02020603050405020304" pitchFamily="18" charset="0"/>
                <a:cs typeface="Times New Roman" panose="02020603050405020304" pitchFamily="18" charset="0"/>
              </a:rPr>
              <a:t>highlight</a:t>
            </a:r>
            <a:r>
              <a:rPr lang="en-US" sz="2400" dirty="0">
                <a:latin typeface="Times New Roman" panose="02020603050405020304" pitchFamily="18" charset="0"/>
                <a:cs typeface="Times New Roman" panose="02020603050405020304" pitchFamily="18" charset="0"/>
              </a:rPr>
              <a:t> the social objective of a firm i.e.; the firm owes a responsibility to the society. Private gains of the firm alone cannot be the goal.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24567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C9F53-D59E-40F3-BC0B-B18C48210034}"/>
              </a:ext>
            </a:extLst>
          </p:cNvPr>
          <p:cNvSpPr>
            <a:spLocks noGrp="1"/>
          </p:cNvSpPr>
          <p:nvPr>
            <p:ph type="title"/>
          </p:nvPr>
        </p:nvSpPr>
        <p:spPr>
          <a:xfrm>
            <a:off x="838200" y="365126"/>
            <a:ext cx="10515600" cy="704020"/>
          </a:xfrm>
        </p:spPr>
        <p:txBody>
          <a:bodyPr/>
          <a:lstStyle/>
          <a:p>
            <a:r>
              <a:rPr lang="en-US" b="1" dirty="0"/>
              <a:t>Significance of Managerial economics</a:t>
            </a:r>
            <a:endParaRPr lang="en-IN" b="1" dirty="0"/>
          </a:p>
        </p:txBody>
      </p:sp>
      <p:sp>
        <p:nvSpPr>
          <p:cNvPr id="3" name="Content Placeholder 2">
            <a:extLst>
              <a:ext uri="{FF2B5EF4-FFF2-40B4-BE49-F238E27FC236}">
                <a16:creationId xmlns:a16="http://schemas.microsoft.com/office/drawing/2014/main" id="{96F25CA7-9F86-466E-87CA-B31BE0CC6DA4}"/>
              </a:ext>
            </a:extLst>
          </p:cNvPr>
          <p:cNvSpPr>
            <a:spLocks noGrp="1"/>
          </p:cNvSpPr>
          <p:nvPr>
            <p:ph idx="1"/>
          </p:nvPr>
        </p:nvSpPr>
        <p:spPr>
          <a:xfrm>
            <a:off x="978877" y="1096644"/>
            <a:ext cx="10515600" cy="5057335"/>
          </a:xfrm>
        </p:spPr>
        <p:txBody>
          <a:bodyPr>
            <a:normAutofit fontScale="47500" lnSpcReduction="20000"/>
          </a:bodyPr>
          <a:lstStyle/>
          <a:p>
            <a:pPr marL="0" indent="0">
              <a:buNone/>
            </a:pPr>
            <a:r>
              <a:rPr lang="en-US" sz="3000" b="1" dirty="0">
                <a:latin typeface="Times New Roman" panose="02020603050405020304" pitchFamily="18" charset="0"/>
                <a:cs typeface="Times New Roman" panose="02020603050405020304" pitchFamily="18" charset="0"/>
              </a:rPr>
              <a:t>Theoretical Importance</a:t>
            </a:r>
          </a:p>
          <a:p>
            <a:pPr>
              <a:lnSpc>
                <a:spcPct val="120000"/>
              </a:lnSpc>
            </a:pPr>
            <a:r>
              <a:rPr lang="en-US" sz="5100" dirty="0">
                <a:latin typeface="Times New Roman" panose="02020603050405020304" pitchFamily="18" charset="0"/>
                <a:cs typeface="Times New Roman" panose="02020603050405020304" pitchFamily="18" charset="0"/>
              </a:rPr>
              <a:t>To understand Economic behavior</a:t>
            </a:r>
          </a:p>
          <a:p>
            <a:pPr>
              <a:lnSpc>
                <a:spcPct val="120000"/>
              </a:lnSpc>
            </a:pPr>
            <a:r>
              <a:rPr lang="en-US" sz="5100" dirty="0">
                <a:latin typeface="Times New Roman" panose="02020603050405020304" pitchFamily="18" charset="0"/>
                <a:cs typeface="Times New Roman" panose="02020603050405020304" pitchFamily="18" charset="0"/>
              </a:rPr>
              <a:t> To understand Whole economic system</a:t>
            </a:r>
          </a:p>
          <a:p>
            <a:pPr>
              <a:lnSpc>
                <a:spcPct val="120000"/>
              </a:lnSpc>
            </a:pPr>
            <a:r>
              <a:rPr lang="en-US" sz="5100" dirty="0">
                <a:latin typeface="Times New Roman" panose="02020603050405020304" pitchFamily="18" charset="0"/>
                <a:cs typeface="Times New Roman" panose="02020603050405020304" pitchFamily="18" charset="0"/>
              </a:rPr>
              <a:t>Intellectual value</a:t>
            </a:r>
          </a:p>
          <a:p>
            <a:pPr>
              <a:lnSpc>
                <a:spcPct val="120000"/>
              </a:lnSpc>
            </a:pPr>
            <a:r>
              <a:rPr lang="en-US" sz="5100" dirty="0">
                <a:latin typeface="Times New Roman" panose="02020603050405020304" pitchFamily="18" charset="0"/>
                <a:cs typeface="Times New Roman" panose="02020603050405020304" pitchFamily="18" charset="0"/>
              </a:rPr>
              <a:t>Economic tools</a:t>
            </a:r>
          </a:p>
          <a:p>
            <a:pPr>
              <a:lnSpc>
                <a:spcPct val="120000"/>
              </a:lnSpc>
            </a:pPr>
            <a:r>
              <a:rPr lang="en-US" sz="5100" dirty="0">
                <a:latin typeface="Times New Roman" panose="02020603050405020304" pitchFamily="18" charset="0"/>
                <a:cs typeface="Times New Roman" panose="02020603050405020304" pitchFamily="18" charset="0"/>
              </a:rPr>
              <a:t>Economic growth and Development</a:t>
            </a:r>
          </a:p>
          <a:p>
            <a:pPr>
              <a:lnSpc>
                <a:spcPct val="120000"/>
              </a:lnSpc>
            </a:pPr>
            <a:r>
              <a:rPr lang="en-US" sz="5100" dirty="0">
                <a:latin typeface="Times New Roman" panose="02020603050405020304" pitchFamily="18" charset="0"/>
                <a:cs typeface="Times New Roman" panose="02020603050405020304" pitchFamily="18" charset="0"/>
              </a:rPr>
              <a:t>Performance of the economy</a:t>
            </a:r>
          </a:p>
          <a:p>
            <a:pPr>
              <a:lnSpc>
                <a:spcPct val="120000"/>
              </a:lnSpc>
            </a:pPr>
            <a:r>
              <a:rPr lang="en-US" sz="5100" dirty="0">
                <a:latin typeface="Times New Roman" panose="02020603050405020304" pitchFamily="18" charset="0"/>
                <a:cs typeface="Times New Roman" panose="02020603050405020304" pitchFamily="18" charset="0"/>
              </a:rPr>
              <a:t>Economic Planning</a:t>
            </a:r>
          </a:p>
          <a:p>
            <a:pPr>
              <a:lnSpc>
                <a:spcPct val="120000"/>
              </a:lnSpc>
            </a:pPr>
            <a:r>
              <a:rPr lang="en-US" sz="5100" dirty="0">
                <a:latin typeface="Times New Roman" panose="02020603050405020304" pitchFamily="18" charset="0"/>
                <a:cs typeface="Times New Roman" panose="02020603050405020304" pitchFamily="18" charset="0"/>
              </a:rPr>
              <a:t>Can able to Predict </a:t>
            </a:r>
          </a:p>
          <a:p>
            <a:pPr>
              <a:lnSpc>
                <a:spcPct val="120000"/>
              </a:lnSpc>
            </a:pPr>
            <a:r>
              <a:rPr lang="en-US" sz="5100" dirty="0">
                <a:latin typeface="Times New Roman" panose="02020603050405020304" pitchFamily="18" charset="0"/>
                <a:cs typeface="Times New Roman" panose="02020603050405020304" pitchFamily="18" charset="0"/>
              </a:rPr>
              <a:t>Business Ethics</a:t>
            </a:r>
            <a:endParaRPr lang="en-IN" sz="5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294405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D5261-4287-4B15-A33E-60A767DB2577}"/>
              </a:ext>
            </a:extLst>
          </p:cNvPr>
          <p:cNvSpPr>
            <a:spLocks noGrp="1"/>
          </p:cNvSpPr>
          <p:nvPr>
            <p:ph type="title"/>
          </p:nvPr>
        </p:nvSpPr>
        <p:spPr/>
        <p:txBody>
          <a:bodyPr/>
          <a:lstStyle/>
          <a:p>
            <a:r>
              <a:rPr lang="en-US" b="1" dirty="0"/>
              <a:t>Practical Significance</a:t>
            </a:r>
            <a:endParaRPr lang="en-IN" b="1" dirty="0"/>
          </a:p>
        </p:txBody>
      </p:sp>
      <p:sp>
        <p:nvSpPr>
          <p:cNvPr id="3" name="Content Placeholder 2">
            <a:extLst>
              <a:ext uri="{FF2B5EF4-FFF2-40B4-BE49-F238E27FC236}">
                <a16:creationId xmlns:a16="http://schemas.microsoft.com/office/drawing/2014/main" id="{2DDB0336-9462-4720-8815-691F9C5B16F8}"/>
              </a:ext>
            </a:extLst>
          </p:cNvPr>
          <p:cNvSpPr>
            <a:spLocks noGrp="1"/>
          </p:cNvSpPr>
          <p:nvPr>
            <p:ph idx="1"/>
          </p:nvPr>
        </p:nvSpPr>
        <p:spPr/>
        <p:txBody>
          <a:bodyPr/>
          <a:lstStyle/>
          <a:p>
            <a:r>
              <a:rPr lang="en-US" dirty="0"/>
              <a:t>Useful to Finance Minister( public expenditure, public revenue and public debt)</a:t>
            </a:r>
          </a:p>
          <a:p>
            <a:r>
              <a:rPr lang="en-US" dirty="0"/>
              <a:t>Helpful for </a:t>
            </a:r>
            <a:r>
              <a:rPr lang="en-US" b="1" dirty="0"/>
              <a:t>Ministers</a:t>
            </a:r>
            <a:r>
              <a:rPr lang="en-US" dirty="0"/>
              <a:t> for Planning</a:t>
            </a:r>
          </a:p>
          <a:p>
            <a:r>
              <a:rPr lang="en-US" dirty="0"/>
              <a:t>For </a:t>
            </a:r>
            <a:r>
              <a:rPr lang="en-US" b="1" dirty="0"/>
              <a:t>bankers</a:t>
            </a:r>
          </a:p>
          <a:p>
            <a:r>
              <a:rPr lang="en-US" dirty="0"/>
              <a:t>For </a:t>
            </a:r>
            <a:r>
              <a:rPr lang="en-US" b="1" dirty="0"/>
              <a:t>Trade union </a:t>
            </a:r>
            <a:r>
              <a:rPr lang="en-US" dirty="0"/>
              <a:t>leaders</a:t>
            </a:r>
          </a:p>
          <a:p>
            <a:r>
              <a:rPr lang="en-US" dirty="0"/>
              <a:t>For </a:t>
            </a:r>
            <a:r>
              <a:rPr lang="en-US" b="1" dirty="0"/>
              <a:t>Businessman</a:t>
            </a:r>
          </a:p>
          <a:p>
            <a:r>
              <a:rPr lang="en-US" dirty="0"/>
              <a:t>For </a:t>
            </a:r>
            <a:r>
              <a:rPr lang="en-US" b="1" dirty="0"/>
              <a:t>statesman</a:t>
            </a:r>
          </a:p>
          <a:p>
            <a:r>
              <a:rPr lang="en-US" dirty="0"/>
              <a:t>Solves </a:t>
            </a:r>
            <a:r>
              <a:rPr lang="en-US" b="1" dirty="0"/>
              <a:t>international economic problems</a:t>
            </a:r>
            <a:endParaRPr lang="en-IN" b="1" dirty="0"/>
          </a:p>
        </p:txBody>
      </p:sp>
    </p:spTree>
    <p:extLst>
      <p:ext uri="{BB962C8B-B14F-4D97-AF65-F5344CB8AC3E}">
        <p14:creationId xmlns:p14="http://schemas.microsoft.com/office/powerpoint/2010/main" val="15403877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FF396-F728-4ED2-BC2D-7EA02447E062}"/>
              </a:ext>
            </a:extLst>
          </p:cNvPr>
          <p:cNvSpPr>
            <a:spLocks noGrp="1"/>
          </p:cNvSpPr>
          <p:nvPr>
            <p:ph type="title"/>
          </p:nvPr>
        </p:nvSpPr>
        <p:spPr>
          <a:xfrm>
            <a:off x="838200" y="148592"/>
            <a:ext cx="10515600" cy="1325563"/>
          </a:xfrm>
        </p:spPr>
        <p:txBody>
          <a:bodyPr/>
          <a:lstStyle/>
          <a:p>
            <a:r>
              <a:rPr lang="en-US" b="1" dirty="0"/>
              <a:t>Role of Managerial Economics</a:t>
            </a:r>
            <a:endParaRPr lang="en-IN" b="1" dirty="0"/>
          </a:p>
        </p:txBody>
      </p:sp>
      <p:sp>
        <p:nvSpPr>
          <p:cNvPr id="3" name="Content Placeholder 2">
            <a:extLst>
              <a:ext uri="{FF2B5EF4-FFF2-40B4-BE49-F238E27FC236}">
                <a16:creationId xmlns:a16="http://schemas.microsoft.com/office/drawing/2014/main" id="{25A189D0-0342-466A-A951-661F74D913DA}"/>
              </a:ext>
            </a:extLst>
          </p:cNvPr>
          <p:cNvSpPr>
            <a:spLocks noGrp="1"/>
          </p:cNvSpPr>
          <p:nvPr>
            <p:ph idx="1"/>
          </p:nvPr>
        </p:nvSpPr>
        <p:spPr>
          <a:xfrm>
            <a:off x="506437" y="1093942"/>
            <a:ext cx="10753580" cy="5615466"/>
          </a:xfrm>
        </p:spPr>
        <p:txBody>
          <a:bodyPr>
            <a:noAutofit/>
          </a:bodyPr>
          <a:lstStyle/>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Obtaining information</a:t>
            </a:r>
          </a:p>
          <a:p>
            <a:r>
              <a:rPr lang="en-US" sz="2400" dirty="0">
                <a:latin typeface="Times New Roman" panose="02020603050405020304" pitchFamily="18" charset="0"/>
                <a:cs typeface="Times New Roman" panose="02020603050405020304" pitchFamily="18" charset="0"/>
              </a:rPr>
              <a:t>Specific decisions like Demand forecasting, production scheduling, marketing research, price fixation</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General Task</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Internal factors like price fixation, inventory mgmt. </a:t>
            </a:r>
          </a:p>
          <a:p>
            <a:r>
              <a:rPr lang="en-US" sz="2400" dirty="0">
                <a:latin typeface="Times New Roman" panose="02020603050405020304" pitchFamily="18" charset="0"/>
                <a:cs typeface="Times New Roman" panose="02020603050405020304" pitchFamily="18" charset="0"/>
              </a:rPr>
              <a:t>External like demand region-wise, sales forecasting</a:t>
            </a:r>
          </a:p>
          <a:p>
            <a:r>
              <a:rPr lang="en-US" sz="2400" dirty="0">
                <a:latin typeface="Times New Roman" panose="02020603050405020304" pitchFamily="18" charset="0"/>
                <a:cs typeface="Times New Roman" panose="02020603050405020304" pitchFamily="18" charset="0"/>
              </a:rPr>
              <a:t>Must improve Economic intelligence through published and unpublished data</a:t>
            </a:r>
          </a:p>
          <a:p>
            <a:r>
              <a:rPr lang="en-US" sz="2400" dirty="0">
                <a:latin typeface="Times New Roman" panose="02020603050405020304" pitchFamily="18" charset="0"/>
                <a:cs typeface="Times New Roman" panose="02020603050405020304" pitchFamily="18" charset="0"/>
              </a:rPr>
              <a:t>Must participate in public debates</a:t>
            </a:r>
          </a:p>
          <a:p>
            <a:r>
              <a:rPr lang="en-US" sz="2400" dirty="0">
                <a:latin typeface="Times New Roman" panose="02020603050405020304" pitchFamily="18" charset="0"/>
                <a:cs typeface="Times New Roman" panose="02020603050405020304" pitchFamily="18" charset="0"/>
              </a:rPr>
              <a:t>Must analyze agricultural products</a:t>
            </a:r>
          </a:p>
          <a:p>
            <a:endParaRPr lang="en-IN" sz="2400" dirty="0">
              <a:latin typeface="Times New Roman" panose="02020603050405020304" pitchFamily="18" charset="0"/>
              <a:cs typeface="Times New Roman" panose="02020603050405020304" pitchFamily="18" charset="0"/>
            </a:endParaRPr>
          </a:p>
        </p:txBody>
      </p:sp>
      <p:cxnSp>
        <p:nvCxnSpPr>
          <p:cNvPr id="6" name="Straight Arrow Connector 5">
            <a:extLst>
              <a:ext uri="{FF2B5EF4-FFF2-40B4-BE49-F238E27FC236}">
                <a16:creationId xmlns:a16="http://schemas.microsoft.com/office/drawing/2014/main" id="{4BBCD3DB-B535-42CE-BF01-1C2D14401BE2}"/>
              </a:ext>
            </a:extLst>
          </p:cNvPr>
          <p:cNvCxnSpPr>
            <a:cxnSpLocks/>
          </p:cNvCxnSpPr>
          <p:nvPr/>
        </p:nvCxnSpPr>
        <p:spPr>
          <a:xfrm>
            <a:off x="2794784" y="3359292"/>
            <a:ext cx="1533378" cy="2989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E0239711-4BB2-4CC0-8D06-0A9A5B91B84B}"/>
              </a:ext>
            </a:extLst>
          </p:cNvPr>
          <p:cNvCxnSpPr>
            <a:cxnSpLocks/>
          </p:cNvCxnSpPr>
          <p:nvPr/>
        </p:nvCxnSpPr>
        <p:spPr>
          <a:xfrm flipV="1">
            <a:off x="2794784" y="3179930"/>
            <a:ext cx="1533378" cy="1793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F4274FDE-8A2D-4F56-AF79-02504BCBFBAD}"/>
              </a:ext>
            </a:extLst>
          </p:cNvPr>
          <p:cNvSpPr txBox="1"/>
          <p:nvPr/>
        </p:nvSpPr>
        <p:spPr>
          <a:xfrm>
            <a:off x="4328162" y="2836072"/>
            <a:ext cx="1674055"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internal</a:t>
            </a:r>
            <a:endParaRPr lang="en-IN" sz="28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414A69B4-40E2-4B36-A92B-F88110BB10B7}"/>
              </a:ext>
            </a:extLst>
          </p:cNvPr>
          <p:cNvSpPr txBox="1"/>
          <p:nvPr/>
        </p:nvSpPr>
        <p:spPr>
          <a:xfrm>
            <a:off x="4485251" y="3396620"/>
            <a:ext cx="1359876"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external</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11209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DAA79D4-E95B-4A37-8FC9-A7FD4821919C}"/>
              </a:ext>
            </a:extLst>
          </p:cNvPr>
          <p:cNvSpPr txBox="1"/>
          <p:nvPr/>
        </p:nvSpPr>
        <p:spPr>
          <a:xfrm>
            <a:off x="478302" y="1561514"/>
            <a:ext cx="7455876" cy="3416320"/>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Definition:</a:t>
            </a:r>
          </a:p>
          <a:p>
            <a:r>
              <a:rPr lang="en-US" sz="2400" dirty="0">
                <a:latin typeface="Times New Roman" panose="02020603050405020304" pitchFamily="18" charset="0"/>
                <a:cs typeface="Times New Roman" panose="02020603050405020304" pitchFamily="18" charset="0"/>
              </a:rPr>
              <a:t> Dr. Alfred Marshall, one of the greatest economists of the nineteenth century, writes “Economics is a study of man’s actions in the ordinary business of life: it enquires how he gets his income and how he uses it”.</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Prof. Lionel Robbins defined Economics as “the science, which studies human behavior as a relationship between ends and scarce means which have alternative uses”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588164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2647D-329A-460E-85C9-B8E75D7C50D6}"/>
              </a:ext>
            </a:extLst>
          </p:cNvPr>
          <p:cNvSpPr>
            <a:spLocks noGrp="1"/>
          </p:cNvSpPr>
          <p:nvPr>
            <p:ph type="title"/>
          </p:nvPr>
        </p:nvSpPr>
        <p:spPr/>
        <p:txBody>
          <a:bodyPr/>
          <a:lstStyle/>
          <a:p>
            <a:r>
              <a:rPr lang="en-US" dirty="0"/>
              <a:t>Fundamental concepts of M.Es</a:t>
            </a:r>
            <a:endParaRPr lang="en-IN" dirty="0"/>
          </a:p>
        </p:txBody>
      </p:sp>
      <p:sp>
        <p:nvSpPr>
          <p:cNvPr id="3" name="Content Placeholder 2">
            <a:extLst>
              <a:ext uri="{FF2B5EF4-FFF2-40B4-BE49-F238E27FC236}">
                <a16:creationId xmlns:a16="http://schemas.microsoft.com/office/drawing/2014/main" id="{07916297-FF15-4DCC-97D9-FC437CF8EAE3}"/>
              </a:ext>
            </a:extLst>
          </p:cNvPr>
          <p:cNvSpPr>
            <a:spLocks noGrp="1"/>
          </p:cNvSpPr>
          <p:nvPr>
            <p:ph idx="1"/>
          </p:nvPr>
        </p:nvSpPr>
        <p:spPr/>
        <p:txBody>
          <a:bodyPr>
            <a:noAutofit/>
          </a:bodyPr>
          <a:lstStyle/>
          <a:p>
            <a:pPr marL="0" indent="0">
              <a:buNone/>
            </a:pPr>
            <a:r>
              <a:rPr lang="en-US" sz="2400" b="1" i="0" dirty="0">
                <a:solidFill>
                  <a:srgbClr val="333333"/>
                </a:solidFill>
                <a:effectLst/>
                <a:latin typeface="Times New Roman" panose="02020603050405020304" pitchFamily="18" charset="0"/>
                <a:cs typeface="Times New Roman" panose="02020603050405020304" pitchFamily="18" charset="0"/>
              </a:rPr>
              <a:t>Opportunity cost: </a:t>
            </a:r>
          </a:p>
          <a:p>
            <a:r>
              <a:rPr lang="en-US" sz="2400" b="0" i="0" dirty="0">
                <a:solidFill>
                  <a:srgbClr val="333333"/>
                </a:solidFill>
                <a:effectLst/>
                <a:latin typeface="Times New Roman" panose="02020603050405020304" pitchFamily="18" charset="0"/>
                <a:cs typeface="Times New Roman" panose="02020603050405020304" pitchFamily="18" charset="0"/>
              </a:rPr>
              <a:t>It is the value of something when a particular course of action is chosen. Simply put, the opportunity cost is what you must forgo in order to get something. The benefit or value that was given up can refer to decisions in your personal life, in a company, in the economy, in the environment, or on a governmental level.</a:t>
            </a:r>
          </a:p>
          <a:p>
            <a:pPr algn="l">
              <a:buFont typeface="Arial" panose="020B0604020202020204" pitchFamily="34" charset="0"/>
              <a:buChar char="•"/>
            </a:pPr>
            <a:r>
              <a:rPr lang="en-US" sz="2400" b="1" dirty="0">
                <a:solidFill>
                  <a:srgbClr val="333333"/>
                </a:solidFill>
                <a:latin typeface="Times New Roman" panose="02020603050405020304" pitchFamily="18" charset="0"/>
                <a:cs typeface="Times New Roman" panose="02020603050405020304" pitchFamily="18" charset="0"/>
              </a:rPr>
              <a:t>Example: </a:t>
            </a:r>
          </a:p>
          <a:p>
            <a:pPr marL="0" indent="0" algn="l">
              <a:buNone/>
            </a:pPr>
            <a:r>
              <a:rPr lang="en-US" sz="2400" b="0" i="0" dirty="0">
                <a:solidFill>
                  <a:srgbClr val="333333"/>
                </a:solidFill>
                <a:effectLst/>
                <a:latin typeface="Times New Roman" panose="02020603050405020304" pitchFamily="18" charset="0"/>
                <a:cs typeface="Times New Roman" panose="02020603050405020304" pitchFamily="18" charset="0"/>
              </a:rPr>
              <a:t>1.Someone gives up going to see a movie to study for a test in order to get a good grade. The opportunity cost is the cost of the movie and the enjoyment of seeing it.</a:t>
            </a:r>
          </a:p>
          <a:p>
            <a:pPr marL="0" indent="0">
              <a:buNone/>
            </a:pP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2.</a:t>
            </a:r>
            <a:r>
              <a:rPr lang="en-US" sz="2400" b="0" i="0" dirty="0">
                <a:solidFill>
                  <a:srgbClr val="333333"/>
                </a:solidFill>
                <a:effectLst/>
                <a:latin typeface="Times New Roman" panose="02020603050405020304" pitchFamily="18" charset="0"/>
                <a:cs typeface="Times New Roman" panose="02020603050405020304" pitchFamily="18" charset="0"/>
              </a:rPr>
              <a:t>For a farmer choosing to plant corn, the opportunity cost would be any other crop he may have planted, like wheat or sorghum.</a:t>
            </a:r>
          </a:p>
          <a:p>
            <a:r>
              <a:rPr lang="en-US" sz="2400" b="0" i="0" dirty="0">
                <a:solidFill>
                  <a:srgbClr val="333333"/>
                </a:solidFill>
                <a:effectLst/>
                <a:latin typeface="Times New Roman" panose="02020603050405020304" pitchFamily="18" charset="0"/>
                <a:cs typeface="Times New Roman" panose="02020603050405020304" pitchFamily="18" charset="0"/>
              </a:rPr>
              <a:t> Opportunity cost should always be zero.</a:t>
            </a:r>
          </a:p>
          <a:p>
            <a:pPr marL="0" indent="0">
              <a:buNone/>
            </a:pPr>
            <a:br>
              <a:rPr lang="en-US" sz="2400" dirty="0">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796298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F068D-E7E9-451B-91C0-5CF46458FDFE}"/>
              </a:ext>
            </a:extLst>
          </p:cNvPr>
          <p:cNvSpPr>
            <a:spLocks noGrp="1"/>
          </p:cNvSpPr>
          <p:nvPr>
            <p:ph type="title"/>
          </p:nvPr>
        </p:nvSpPr>
        <p:spPr>
          <a:xfrm>
            <a:off x="838200" y="18255"/>
            <a:ext cx="10515600" cy="1325563"/>
          </a:xfrm>
        </p:spPr>
        <p:txBody>
          <a:bodyPr/>
          <a:lstStyle/>
          <a:p>
            <a:r>
              <a:rPr lang="en-US" dirty="0"/>
              <a:t>Incremental concept</a:t>
            </a:r>
            <a:endParaRPr lang="en-IN" dirty="0"/>
          </a:p>
        </p:txBody>
      </p:sp>
      <p:sp>
        <p:nvSpPr>
          <p:cNvPr id="3" name="Content Placeholder 2">
            <a:extLst>
              <a:ext uri="{FF2B5EF4-FFF2-40B4-BE49-F238E27FC236}">
                <a16:creationId xmlns:a16="http://schemas.microsoft.com/office/drawing/2014/main" id="{108754A5-2523-4A9F-85A8-263546A1402C}"/>
              </a:ext>
            </a:extLst>
          </p:cNvPr>
          <p:cNvSpPr>
            <a:spLocks noGrp="1"/>
          </p:cNvSpPr>
          <p:nvPr>
            <p:ph idx="1"/>
          </p:nvPr>
        </p:nvSpPr>
        <p:spPr>
          <a:xfrm>
            <a:off x="156503" y="997512"/>
            <a:ext cx="11878994" cy="5842233"/>
          </a:xfrm>
        </p:spPr>
        <p:txBody>
          <a:bodyPr>
            <a:normAutofit lnSpcReduction="10000"/>
          </a:bodyPr>
          <a:lstStyle/>
          <a:p>
            <a:r>
              <a:rPr lang="en-US" b="0" i="0" dirty="0">
                <a:solidFill>
                  <a:srgbClr val="424142"/>
                </a:solidFill>
                <a:effectLst/>
                <a:latin typeface="Georgia" panose="02040502050405020303" pitchFamily="18" charset="0"/>
              </a:rPr>
              <a:t>Two basic concepts lie at the heart of incremental analysis, viz., </a:t>
            </a:r>
            <a:r>
              <a:rPr lang="en-US" b="1" i="0" dirty="0">
                <a:solidFill>
                  <a:srgbClr val="424142"/>
                </a:solidFill>
                <a:effectLst/>
                <a:latin typeface="Georgia" panose="02040502050405020303" pitchFamily="18" charset="0"/>
              </a:rPr>
              <a:t>incremental cost </a:t>
            </a:r>
            <a:r>
              <a:rPr lang="en-US" b="0" i="0" dirty="0">
                <a:solidFill>
                  <a:srgbClr val="424142"/>
                </a:solidFill>
                <a:effectLst/>
                <a:latin typeface="Georgia" panose="02040502050405020303" pitchFamily="18" charset="0"/>
              </a:rPr>
              <a:t>and </a:t>
            </a:r>
            <a:r>
              <a:rPr lang="en-US" b="1" i="0" dirty="0">
                <a:solidFill>
                  <a:srgbClr val="424142"/>
                </a:solidFill>
                <a:effectLst/>
                <a:latin typeface="Georgia" panose="02040502050405020303" pitchFamily="18" charset="0"/>
              </a:rPr>
              <a:t>incremental revenue</a:t>
            </a:r>
            <a:r>
              <a:rPr lang="en-US" b="0" i="0" dirty="0">
                <a:solidFill>
                  <a:srgbClr val="424142"/>
                </a:solidFill>
                <a:effectLst/>
                <a:latin typeface="Georgia" panose="02040502050405020303" pitchFamily="18" charset="0"/>
              </a:rPr>
              <a:t>. The former refers to the </a:t>
            </a:r>
            <a:r>
              <a:rPr lang="en-US" b="1" i="0" dirty="0">
                <a:solidFill>
                  <a:srgbClr val="424142"/>
                </a:solidFill>
                <a:effectLst/>
                <a:latin typeface="Georgia" panose="02040502050405020303" pitchFamily="18" charset="0"/>
              </a:rPr>
              <a:t>change</a:t>
            </a:r>
            <a:r>
              <a:rPr lang="en-US" b="0" i="0" dirty="0">
                <a:solidFill>
                  <a:srgbClr val="424142"/>
                </a:solidFill>
                <a:effectLst/>
                <a:latin typeface="Georgia" panose="02040502050405020303" pitchFamily="18" charset="0"/>
              </a:rPr>
              <a:t> in total </a:t>
            </a:r>
            <a:r>
              <a:rPr lang="en-US" b="1" i="0" dirty="0">
                <a:solidFill>
                  <a:srgbClr val="424142"/>
                </a:solidFill>
                <a:effectLst/>
                <a:latin typeface="Georgia" panose="02040502050405020303" pitchFamily="18" charset="0"/>
              </a:rPr>
              <a:t>cost </a:t>
            </a:r>
            <a:r>
              <a:rPr lang="en-US" b="0" i="0" dirty="0">
                <a:solidFill>
                  <a:srgbClr val="424142"/>
                </a:solidFill>
                <a:effectLst/>
                <a:latin typeface="Georgia" panose="02040502050405020303" pitchFamily="18" charset="0"/>
              </a:rPr>
              <a:t>resulting from a decision. Likewise, the latter may be defined as the </a:t>
            </a:r>
            <a:r>
              <a:rPr lang="en-US" b="1" i="0" dirty="0">
                <a:solidFill>
                  <a:srgbClr val="424142"/>
                </a:solidFill>
                <a:effectLst/>
                <a:latin typeface="Georgia" panose="02040502050405020303" pitchFamily="18" charset="0"/>
              </a:rPr>
              <a:t>change</a:t>
            </a:r>
            <a:r>
              <a:rPr lang="en-US" b="0" i="0" dirty="0">
                <a:solidFill>
                  <a:srgbClr val="424142"/>
                </a:solidFill>
                <a:effectLst/>
                <a:latin typeface="Georgia" panose="02040502050405020303" pitchFamily="18" charset="0"/>
              </a:rPr>
              <a:t> in total </a:t>
            </a:r>
            <a:r>
              <a:rPr lang="en-US" b="1" i="0" dirty="0">
                <a:solidFill>
                  <a:srgbClr val="424142"/>
                </a:solidFill>
                <a:effectLst/>
                <a:latin typeface="Georgia" panose="02040502050405020303" pitchFamily="18" charset="0"/>
              </a:rPr>
              <a:t>revenue</a:t>
            </a:r>
            <a:r>
              <a:rPr lang="en-US" b="0" i="0" dirty="0">
                <a:solidFill>
                  <a:srgbClr val="424142"/>
                </a:solidFill>
                <a:effectLst/>
                <a:latin typeface="Georgia" panose="02040502050405020303" pitchFamily="18" charset="0"/>
              </a:rPr>
              <a:t> re­sulting from a decision.</a:t>
            </a:r>
          </a:p>
          <a:p>
            <a:pPr algn="l" fontAlgn="base"/>
            <a:r>
              <a:rPr lang="en-US" b="1" dirty="0">
                <a:solidFill>
                  <a:srgbClr val="424142"/>
                </a:solidFill>
                <a:effectLst/>
                <a:latin typeface="Georgia" panose="02040502050405020303" pitchFamily="18" charset="0"/>
              </a:rPr>
              <a:t>A decision is surely profita­ble if:</a:t>
            </a:r>
            <a:endParaRPr lang="en-US" b="0" dirty="0">
              <a:solidFill>
                <a:srgbClr val="424142"/>
              </a:solidFill>
              <a:effectLst/>
              <a:latin typeface="Georgia" panose="02040502050405020303" pitchFamily="18" charset="0"/>
            </a:endParaRPr>
          </a:p>
          <a:p>
            <a:pPr algn="l" fontAlgn="base"/>
            <a:r>
              <a:rPr lang="en-US" b="0" dirty="0">
                <a:solidFill>
                  <a:srgbClr val="424142"/>
                </a:solidFill>
                <a:effectLst/>
                <a:latin typeface="Georgia" panose="02040502050405020303" pitchFamily="18" charset="0"/>
              </a:rPr>
              <a:t>1. It increases revenues more than it increases cost.</a:t>
            </a:r>
          </a:p>
          <a:p>
            <a:pPr algn="l" fontAlgn="base"/>
            <a:r>
              <a:rPr lang="en-US" b="0" dirty="0">
                <a:solidFill>
                  <a:srgbClr val="424142"/>
                </a:solidFill>
                <a:effectLst/>
                <a:latin typeface="Georgia" panose="02040502050405020303" pitchFamily="18" charset="0"/>
              </a:rPr>
              <a:t>2. It reduces some cost more than it increases oth­ers.</a:t>
            </a:r>
          </a:p>
          <a:p>
            <a:pPr algn="l" fontAlgn="base"/>
            <a:r>
              <a:rPr lang="en-US" b="0" dirty="0">
                <a:solidFill>
                  <a:srgbClr val="424142"/>
                </a:solidFill>
                <a:effectLst/>
                <a:latin typeface="Georgia" panose="02040502050405020303" pitchFamily="18" charset="0"/>
              </a:rPr>
              <a:t>3. It increases some revenues more than it de­creases others.</a:t>
            </a:r>
          </a:p>
          <a:p>
            <a:pPr algn="l" fontAlgn="base"/>
            <a:r>
              <a:rPr lang="en-US" b="0" i="0" dirty="0">
                <a:solidFill>
                  <a:srgbClr val="424142"/>
                </a:solidFill>
                <a:effectLst/>
                <a:latin typeface="Georgia" panose="02040502050405020303" pitchFamily="18" charset="0"/>
              </a:rPr>
              <a:t>4. It decreases costs more than it decreases reve­nue.</a:t>
            </a:r>
            <a:endParaRPr lang="en-US" b="0" dirty="0">
              <a:solidFill>
                <a:srgbClr val="424142"/>
              </a:solidFill>
              <a:effectLst/>
              <a:latin typeface="Georgia" panose="02040502050405020303" pitchFamily="18" charset="0"/>
            </a:endParaRPr>
          </a:p>
          <a:p>
            <a:r>
              <a:rPr kumimoji="0" lang="en-US" sz="2800" b="1" i="0" u="none" strike="noStrike" kern="1200" cap="none" spc="0" normalizeH="0" baseline="0" noProof="0" dirty="0">
                <a:ln>
                  <a:noFill/>
                </a:ln>
                <a:solidFill>
                  <a:srgbClr val="424142"/>
                </a:solidFill>
                <a:effectLst/>
                <a:uLnTx/>
                <a:uFillTx/>
                <a:latin typeface="Georgia" panose="02040502050405020303" pitchFamily="18" charset="0"/>
                <a:ea typeface="+mn-ea"/>
                <a:cs typeface="+mn-cs"/>
              </a:rPr>
              <a:t>So the essence of the incremental principle is that: a decision is to be considered as sound and ra­tional if it increases revenue more than it increases cost, or reduces cost more than it reduces revenue</a:t>
            </a:r>
            <a:endParaRPr kumimoji="0" lang="en-IN" sz="2800" b="1" i="0" u="none" strike="noStrike" kern="1200" cap="none" spc="0" normalizeH="0" baseline="0" noProof="0" dirty="0">
              <a:ln>
                <a:noFill/>
              </a:ln>
              <a:solidFill>
                <a:prstClr val="black"/>
              </a:solidFill>
              <a:effectLst/>
              <a:uLnTx/>
              <a:uFillTx/>
              <a:latin typeface="Calibri" panose="020F0502020204030204"/>
              <a:ea typeface="+mn-ea"/>
              <a:cs typeface="+mn-cs"/>
            </a:endParaRPr>
          </a:p>
          <a:p>
            <a:endParaRPr lang="en-US" b="1" i="0" dirty="0">
              <a:solidFill>
                <a:srgbClr val="424142"/>
              </a:solidFill>
              <a:effectLst/>
              <a:latin typeface="Georgia" panose="02040502050405020303" pitchFamily="18" charset="0"/>
            </a:endParaRPr>
          </a:p>
          <a:p>
            <a:endParaRPr lang="en-US" dirty="0">
              <a:solidFill>
                <a:srgbClr val="424142"/>
              </a:solidFill>
              <a:latin typeface="Georgia" panose="02040502050405020303" pitchFamily="18" charset="0"/>
            </a:endParaRPr>
          </a:p>
          <a:p>
            <a:endParaRPr lang="en-US" b="0" i="0" dirty="0">
              <a:solidFill>
                <a:srgbClr val="424142"/>
              </a:solidFill>
              <a:effectLst/>
              <a:latin typeface="Georgia" panose="02040502050405020303" pitchFamily="18" charset="0"/>
            </a:endParaRPr>
          </a:p>
        </p:txBody>
      </p:sp>
    </p:spTree>
    <p:extLst>
      <p:ext uri="{BB962C8B-B14F-4D97-AF65-F5344CB8AC3E}">
        <p14:creationId xmlns:p14="http://schemas.microsoft.com/office/powerpoint/2010/main" val="2323095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B0F0B-837A-427F-9705-5D865750437B}"/>
              </a:ext>
            </a:extLst>
          </p:cNvPr>
          <p:cNvSpPr>
            <a:spLocks noGrp="1"/>
          </p:cNvSpPr>
          <p:nvPr>
            <p:ph type="title"/>
          </p:nvPr>
        </p:nvSpPr>
        <p:spPr/>
        <p:txBody>
          <a:bodyPr/>
          <a:lstStyle/>
          <a:p>
            <a:r>
              <a:rPr lang="en-US" dirty="0" err="1"/>
              <a:t>Equi</a:t>
            </a:r>
            <a:r>
              <a:rPr lang="en-US" dirty="0"/>
              <a:t>-Marginal principle: </a:t>
            </a:r>
            <a:br>
              <a:rPr lang="en-IN" dirty="0"/>
            </a:br>
            <a:endParaRPr lang="en-IN" dirty="0"/>
          </a:p>
        </p:txBody>
      </p:sp>
      <p:sp>
        <p:nvSpPr>
          <p:cNvPr id="5" name="TextBox 4">
            <a:extLst>
              <a:ext uri="{FF2B5EF4-FFF2-40B4-BE49-F238E27FC236}">
                <a16:creationId xmlns:a16="http://schemas.microsoft.com/office/drawing/2014/main" id="{2830EA10-90F1-48C4-9AB5-865D4C7BD064}"/>
              </a:ext>
            </a:extLst>
          </p:cNvPr>
          <p:cNvSpPr txBox="1"/>
          <p:nvPr/>
        </p:nvSpPr>
        <p:spPr>
          <a:xfrm>
            <a:off x="472440" y="1184732"/>
            <a:ext cx="10515600" cy="8217634"/>
          </a:xfrm>
          <a:prstGeom prst="rect">
            <a:avLst/>
          </a:prstGeom>
          <a:noFill/>
        </p:spPr>
        <p:txBody>
          <a:bodyPr wrap="square">
            <a:spAutoFit/>
          </a:bodyPr>
          <a:lstStyle/>
          <a:p>
            <a:r>
              <a:rPr lang="en-US" sz="2400" b="1" i="0" dirty="0" err="1">
                <a:solidFill>
                  <a:srgbClr val="212121"/>
                </a:solidFill>
                <a:effectLst/>
                <a:latin typeface="Times New Roman" panose="02020603050405020304" pitchFamily="18" charset="0"/>
                <a:cs typeface="Times New Roman" panose="02020603050405020304" pitchFamily="18" charset="0"/>
              </a:rPr>
              <a:t>Equi</a:t>
            </a:r>
            <a:r>
              <a:rPr lang="en-US" sz="2400" b="1" i="0" dirty="0">
                <a:solidFill>
                  <a:srgbClr val="212121"/>
                </a:solidFill>
                <a:effectLst/>
                <a:latin typeface="Times New Roman" panose="02020603050405020304" pitchFamily="18" charset="0"/>
                <a:cs typeface="Times New Roman" panose="02020603050405020304" pitchFamily="18" charset="0"/>
              </a:rPr>
              <a:t>-marginal principle </a:t>
            </a:r>
            <a:r>
              <a:rPr lang="en-US" sz="2400" b="0" i="0" dirty="0">
                <a:solidFill>
                  <a:srgbClr val="212121"/>
                </a:solidFill>
                <a:effectLst/>
                <a:latin typeface="Times New Roman" panose="02020603050405020304" pitchFamily="18" charset="0"/>
                <a:cs typeface="Times New Roman" panose="02020603050405020304" pitchFamily="18" charset="0"/>
              </a:rPr>
              <a:t>is one of the widely used concepts in managerial economics. This principle is also known the principle of maximum satisfaction - by allocating available resource to get optimum benefit . This principle provides a basis for maximum utilization of all the inputs of a firm so as to maximize the profitability.</a:t>
            </a:r>
            <a:endParaRPr lang="en-US" sz="2400" dirty="0">
              <a:solidFill>
                <a:srgbClr val="212121"/>
              </a:solidFill>
              <a:latin typeface="Times New Roman" panose="02020603050405020304" pitchFamily="18" charset="0"/>
              <a:cs typeface="Times New Roman" panose="02020603050405020304" pitchFamily="18" charset="0"/>
            </a:endParaRPr>
          </a:p>
          <a:p>
            <a:r>
              <a:rPr lang="en-US" sz="2400" b="1" i="0" dirty="0">
                <a:solidFill>
                  <a:srgbClr val="212121"/>
                </a:solidFill>
                <a:effectLst/>
                <a:latin typeface="Times New Roman" panose="02020603050405020304" pitchFamily="18" charset="0"/>
                <a:cs typeface="Times New Roman" panose="02020603050405020304" pitchFamily="18" charset="0"/>
              </a:rPr>
              <a:t>Example:</a:t>
            </a:r>
            <a:r>
              <a:rPr lang="en-US" sz="2400" b="0" i="0" dirty="0">
                <a:solidFill>
                  <a:srgbClr val="212121"/>
                </a:solidFill>
                <a:effectLst/>
                <a:latin typeface="Times New Roman" panose="02020603050405020304" pitchFamily="18" charset="0"/>
                <a:cs typeface="Times New Roman" panose="02020603050405020304" pitchFamily="18" charset="0"/>
              </a:rPr>
              <a:t> </a:t>
            </a:r>
          </a:p>
          <a:p>
            <a:r>
              <a:rPr lang="en-US" sz="2400" b="0" i="0" dirty="0">
                <a:solidFill>
                  <a:srgbClr val="212121"/>
                </a:solidFill>
                <a:effectLst/>
                <a:latin typeface="Times New Roman" panose="02020603050405020304" pitchFamily="18" charset="0"/>
                <a:cs typeface="Times New Roman" panose="02020603050405020304" pitchFamily="18" charset="0"/>
              </a:rPr>
              <a:t>1.students allocating limited available days for existing subjects during examinations for getting best percentage. 14 days to go for examinations and having 7 subjects. Students may not always allot 2 days for each subject, they may allot more days for hard subject and less days for easy subject to maintain good percentage</a:t>
            </a:r>
          </a:p>
          <a:p>
            <a:r>
              <a:rPr lang="en-US" sz="2400" dirty="0">
                <a:solidFill>
                  <a:srgbClr val="212121"/>
                </a:solidFill>
                <a:latin typeface="Times New Roman" panose="02020603050405020304" pitchFamily="18" charset="0"/>
                <a:cs typeface="Times New Roman" panose="02020603050405020304" pitchFamily="18" charset="0"/>
              </a:rPr>
              <a:t>2. (VMP)a= (VMP)b= (VMP)c   where VMP=value of marginal/additional product</a:t>
            </a:r>
          </a:p>
          <a:p>
            <a:r>
              <a:rPr lang="en-US" sz="2400" dirty="0">
                <a:solidFill>
                  <a:srgbClr val="212121"/>
                </a:solidFill>
                <a:latin typeface="Times New Roman" panose="02020603050405020304" pitchFamily="18" charset="0"/>
                <a:cs typeface="Times New Roman" panose="02020603050405020304" pitchFamily="18" charset="0"/>
              </a:rPr>
              <a:t>A=skilled worker</a:t>
            </a:r>
          </a:p>
          <a:p>
            <a:r>
              <a:rPr lang="en-US" sz="2400" dirty="0">
                <a:solidFill>
                  <a:srgbClr val="212121"/>
                </a:solidFill>
                <a:latin typeface="Times New Roman" panose="02020603050405020304" pitchFamily="18" charset="0"/>
                <a:cs typeface="Times New Roman" panose="02020603050405020304" pitchFamily="18" charset="0"/>
              </a:rPr>
              <a:t>B=semi skilled</a:t>
            </a:r>
          </a:p>
          <a:p>
            <a:r>
              <a:rPr lang="en-US" sz="2400" dirty="0">
                <a:solidFill>
                  <a:srgbClr val="212121"/>
                </a:solidFill>
                <a:latin typeface="Times New Roman" panose="02020603050405020304" pitchFamily="18" charset="0"/>
                <a:cs typeface="Times New Roman" panose="02020603050405020304" pitchFamily="18" charset="0"/>
              </a:rPr>
              <a:t>C=unskilled</a:t>
            </a:r>
          </a:p>
          <a:p>
            <a:endParaRPr lang="en-US" sz="2400" dirty="0">
              <a:solidFill>
                <a:srgbClr val="212121"/>
              </a:solidFill>
              <a:latin typeface="Times New Roman" panose="02020603050405020304" pitchFamily="18" charset="0"/>
              <a:cs typeface="Times New Roman" panose="02020603050405020304" pitchFamily="18" charset="0"/>
            </a:endParaRPr>
          </a:p>
          <a:p>
            <a:endParaRPr lang="en-US" sz="2400" dirty="0">
              <a:solidFill>
                <a:srgbClr val="212121"/>
              </a:solidFill>
              <a:latin typeface="Times New Roman" panose="02020603050405020304" pitchFamily="18" charset="0"/>
              <a:cs typeface="Times New Roman" panose="02020603050405020304" pitchFamily="18" charset="0"/>
            </a:endParaRPr>
          </a:p>
          <a:p>
            <a:endParaRPr lang="en-US" sz="2400" dirty="0">
              <a:solidFill>
                <a:srgbClr val="212121"/>
              </a:solidFill>
              <a:latin typeface="Times New Roman" panose="02020603050405020304" pitchFamily="18" charset="0"/>
              <a:cs typeface="Times New Roman" panose="02020603050405020304" pitchFamily="18" charset="0"/>
            </a:endParaRPr>
          </a:p>
          <a:p>
            <a:endParaRPr lang="en-US" sz="2400" dirty="0">
              <a:solidFill>
                <a:srgbClr val="212121"/>
              </a:solidFill>
              <a:latin typeface="Times New Roman" panose="02020603050405020304" pitchFamily="18" charset="0"/>
              <a:cs typeface="Times New Roman" panose="02020603050405020304" pitchFamily="18" charset="0"/>
            </a:endParaRPr>
          </a:p>
          <a:p>
            <a:endParaRPr lang="en-US" sz="2400" dirty="0">
              <a:solidFill>
                <a:srgbClr val="212121"/>
              </a:solidFill>
              <a:latin typeface="Times New Roman" panose="02020603050405020304" pitchFamily="18" charset="0"/>
              <a:cs typeface="Times New Roman" panose="02020603050405020304" pitchFamily="18" charset="0"/>
            </a:endParaRPr>
          </a:p>
          <a:p>
            <a:endParaRPr lang="en-US" sz="2400" dirty="0">
              <a:solidFill>
                <a:srgbClr val="212121"/>
              </a:solidFill>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282623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707F0-F646-4E47-9A1B-E9AC796761E5}"/>
              </a:ext>
            </a:extLst>
          </p:cNvPr>
          <p:cNvSpPr>
            <a:spLocks noGrp="1"/>
          </p:cNvSpPr>
          <p:nvPr>
            <p:ph type="title"/>
          </p:nvPr>
        </p:nvSpPr>
        <p:spPr/>
        <p:txBody>
          <a:bodyPr/>
          <a:lstStyle/>
          <a:p>
            <a:r>
              <a:rPr lang="en-US" dirty="0"/>
              <a:t>Time perspective</a:t>
            </a:r>
            <a:endParaRPr lang="en-IN" dirty="0"/>
          </a:p>
        </p:txBody>
      </p:sp>
      <p:sp>
        <p:nvSpPr>
          <p:cNvPr id="3" name="Content Placeholder 2">
            <a:extLst>
              <a:ext uri="{FF2B5EF4-FFF2-40B4-BE49-F238E27FC236}">
                <a16:creationId xmlns:a16="http://schemas.microsoft.com/office/drawing/2014/main" id="{8B916284-3FEA-42FD-9EC3-7EE9F2E13D7A}"/>
              </a:ext>
            </a:extLst>
          </p:cNvPr>
          <p:cNvSpPr>
            <a:spLocks noGrp="1"/>
          </p:cNvSpPr>
          <p:nvPr>
            <p:ph idx="1"/>
          </p:nvPr>
        </p:nvSpPr>
        <p:spPr/>
        <p:txBody>
          <a:bodyPr/>
          <a:lstStyle/>
          <a:p>
            <a:r>
              <a:rPr lang="en-US" b="0" i="0" dirty="0">
                <a:solidFill>
                  <a:srgbClr val="424142"/>
                </a:solidFill>
                <a:effectLst/>
                <a:latin typeface="Georgia" panose="02040502050405020303" pitchFamily="18" charset="0"/>
              </a:rPr>
              <a:t>The period during which it is possible to vary some factors and not others is called the short run. But the period during which all factors can be varied is called the long-run. For example, more output can be produced in the short- run by using more </a:t>
            </a:r>
            <a:r>
              <a:rPr lang="en-US" b="0" i="0" dirty="0" err="1">
                <a:solidFill>
                  <a:srgbClr val="424142"/>
                </a:solidFill>
                <a:effectLst/>
                <a:latin typeface="Georgia" panose="02040502050405020303" pitchFamily="18" charset="0"/>
              </a:rPr>
              <a:t>labour</a:t>
            </a:r>
            <a:r>
              <a:rPr lang="en-US" b="0" i="0" dirty="0">
                <a:solidFill>
                  <a:srgbClr val="424142"/>
                </a:solidFill>
                <a:effectLst/>
                <a:latin typeface="Georgia" panose="02040502050405020303" pitchFamily="18" charset="0"/>
              </a:rPr>
              <a:t> and raw materials. This is basically a short-term decision. But setting up a new factory or building an entirely new plant is a long-term decision. </a:t>
            </a:r>
          </a:p>
          <a:p>
            <a:r>
              <a:rPr lang="en-US" b="0" i="0" dirty="0">
                <a:solidFill>
                  <a:srgbClr val="424142"/>
                </a:solidFill>
                <a:effectLst/>
                <a:latin typeface="Georgia" panose="02040502050405020303" pitchFamily="18" charset="0"/>
              </a:rPr>
              <a:t>In managerial economics we are concerned with the short-run and long-run effects of decisions on revenues as well as on costs.</a:t>
            </a:r>
            <a:endParaRPr lang="en-IN" dirty="0"/>
          </a:p>
        </p:txBody>
      </p:sp>
    </p:spTree>
    <p:extLst>
      <p:ext uri="{BB962C8B-B14F-4D97-AF65-F5344CB8AC3E}">
        <p14:creationId xmlns:p14="http://schemas.microsoft.com/office/powerpoint/2010/main" val="37848619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FC430B7-D601-4B2B-AD16-F1BC829F4DBA}"/>
              </a:ext>
            </a:extLst>
          </p:cNvPr>
          <p:cNvSpPr txBox="1"/>
          <p:nvPr/>
        </p:nvSpPr>
        <p:spPr>
          <a:xfrm>
            <a:off x="239151" y="1308295"/>
            <a:ext cx="11352627" cy="3785652"/>
          </a:xfrm>
          <a:prstGeom prst="rect">
            <a:avLst/>
          </a:prstGeom>
          <a:noFill/>
        </p:spPr>
        <p:txBody>
          <a:bodyPr wrap="square">
            <a:spAutoFit/>
          </a:bodyPr>
          <a:lstStyle/>
          <a:p>
            <a:r>
              <a:rPr lang="en-US" sz="2400" b="0" i="0" dirty="0">
                <a:solidFill>
                  <a:srgbClr val="424142"/>
                </a:solidFill>
                <a:effectLst/>
                <a:latin typeface="Times New Roman" panose="02020603050405020304" pitchFamily="18" charset="0"/>
                <a:cs typeface="Times New Roman" panose="02020603050405020304" pitchFamily="18" charset="0"/>
              </a:rPr>
              <a:t>A decision may be made on the basis of certain short-term considerations but it may have various long-term repercussions which, in turn, may make it more or less profitable than it appeared at the first sight. </a:t>
            </a:r>
          </a:p>
          <a:p>
            <a:endParaRPr lang="en-US" sz="2400" dirty="0">
              <a:solidFill>
                <a:srgbClr val="424142"/>
              </a:solidFill>
              <a:latin typeface="Times New Roman" panose="02020603050405020304" pitchFamily="18" charset="0"/>
              <a:cs typeface="Times New Roman" panose="02020603050405020304" pitchFamily="18" charset="0"/>
            </a:endParaRPr>
          </a:p>
          <a:p>
            <a:endParaRPr lang="en-US" sz="2400" b="0" i="0" dirty="0">
              <a:solidFill>
                <a:srgbClr val="424142"/>
              </a:solidFill>
              <a:effectLst/>
              <a:latin typeface="Times New Roman" panose="02020603050405020304" pitchFamily="18" charset="0"/>
              <a:cs typeface="Times New Roman" panose="02020603050405020304" pitchFamily="18" charset="0"/>
            </a:endParaRPr>
          </a:p>
          <a:p>
            <a:endParaRPr lang="en-US" sz="2400" dirty="0">
              <a:solidFill>
                <a:srgbClr val="424142"/>
              </a:solidFill>
              <a:latin typeface="Times New Roman" panose="02020603050405020304" pitchFamily="18" charset="0"/>
              <a:cs typeface="Times New Roman" panose="02020603050405020304" pitchFamily="18" charset="0"/>
            </a:endParaRPr>
          </a:p>
          <a:p>
            <a:r>
              <a:rPr lang="en-US" sz="2400" b="0" i="0" dirty="0">
                <a:solidFill>
                  <a:srgbClr val="424142"/>
                </a:solidFill>
                <a:effectLst/>
                <a:latin typeface="Times New Roman" panose="02020603050405020304" pitchFamily="18" charset="0"/>
                <a:cs typeface="Times New Roman" panose="02020603050405020304" pitchFamily="18" charset="0"/>
              </a:rPr>
              <a:t>It is really important for managerial decision making is main­taining the right balance among various runs, i.e., the long-run, short-run and intermediate-run per­spectives.</a:t>
            </a:r>
          </a:p>
          <a:p>
            <a:endParaRPr lang="en-US" sz="2400" dirty="0">
              <a:solidFill>
                <a:srgbClr val="424142"/>
              </a:solidFill>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914945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82F4D16-2FDD-4739-A9AD-C8316879D671}"/>
              </a:ext>
            </a:extLst>
          </p:cNvPr>
          <p:cNvSpPr txBox="1"/>
          <p:nvPr/>
        </p:nvSpPr>
        <p:spPr>
          <a:xfrm>
            <a:off x="0" y="450166"/>
            <a:ext cx="10311618" cy="4524315"/>
          </a:xfrm>
          <a:prstGeom prst="rect">
            <a:avLst/>
          </a:prstGeom>
          <a:noFill/>
        </p:spPr>
        <p:txBody>
          <a:bodyPr wrap="square">
            <a:spAutoFit/>
          </a:bodyPr>
          <a:lstStyle/>
          <a:p>
            <a:r>
              <a:rPr lang="en-US" sz="2400" b="1" i="0" dirty="0">
                <a:solidFill>
                  <a:srgbClr val="424142"/>
                </a:solidFill>
                <a:effectLst/>
                <a:latin typeface="Times New Roman" panose="02020603050405020304" pitchFamily="18" charset="0"/>
                <a:cs typeface="Times New Roman" panose="02020603050405020304" pitchFamily="18" charset="0"/>
              </a:rPr>
              <a:t>Example: 1</a:t>
            </a:r>
            <a:r>
              <a:rPr lang="en-US" sz="2400" b="0" i="0" dirty="0">
                <a:solidFill>
                  <a:srgbClr val="424142"/>
                </a:solidFill>
                <a:effectLst/>
                <a:latin typeface="Times New Roman" panose="02020603050405020304" pitchFamily="18" charset="0"/>
                <a:cs typeface="Times New Roman" panose="02020603050405020304" pitchFamily="18" charset="0"/>
              </a:rPr>
              <a:t>. </a:t>
            </a:r>
            <a:r>
              <a:rPr lang="en-US" sz="2400" dirty="0">
                <a:solidFill>
                  <a:srgbClr val="424142"/>
                </a:solidFill>
                <a:latin typeface="Times New Roman" panose="02020603050405020304" pitchFamily="18" charset="0"/>
                <a:cs typeface="Times New Roman" panose="02020603050405020304" pitchFamily="18" charset="0"/>
              </a:rPr>
              <a:t>Investing huge amount on a machine which has higher requirement in short run but may not be useful in the long-run.. Hence money blocked in the machine.</a:t>
            </a:r>
          </a:p>
          <a:p>
            <a:endParaRPr lang="en-US" sz="2400" b="1" dirty="0">
              <a:solidFill>
                <a:srgbClr val="424142"/>
              </a:solidFill>
              <a:latin typeface="Times New Roman" panose="02020603050405020304" pitchFamily="18" charset="0"/>
              <a:cs typeface="Times New Roman" panose="02020603050405020304" pitchFamily="18" charset="0"/>
            </a:endParaRPr>
          </a:p>
          <a:p>
            <a:r>
              <a:rPr lang="en-US" sz="2400" b="1" dirty="0">
                <a:solidFill>
                  <a:srgbClr val="424142"/>
                </a:solidFill>
                <a:latin typeface="Times New Roman" panose="02020603050405020304" pitchFamily="18" charset="0"/>
                <a:cs typeface="Times New Roman" panose="02020603050405020304" pitchFamily="18" charset="0"/>
              </a:rPr>
              <a:t>2. </a:t>
            </a:r>
            <a:r>
              <a:rPr lang="en-US" sz="2400" b="0" i="0" dirty="0">
                <a:solidFill>
                  <a:srgbClr val="424142"/>
                </a:solidFill>
                <a:effectLst/>
                <a:latin typeface="Times New Roman" panose="02020603050405020304" pitchFamily="18" charset="0"/>
                <a:cs typeface="Times New Roman" panose="02020603050405020304" pitchFamily="18" charset="0"/>
              </a:rPr>
              <a:t>If lower price is charged for the extra order, old customers who pay higher price for the same product may become annoyed. This practice will appear to be unethical and may destroy the compa­ny image. This will be damaging in the long-run.</a:t>
            </a:r>
          </a:p>
          <a:p>
            <a:endParaRPr lang="en-US" sz="2400" dirty="0">
              <a:solidFill>
                <a:srgbClr val="424142"/>
              </a:solidFill>
              <a:latin typeface="Times New Roman" panose="02020603050405020304" pitchFamily="18" charset="0"/>
              <a:cs typeface="Times New Roman" panose="02020603050405020304" pitchFamily="18" charset="0"/>
            </a:endParaRPr>
          </a:p>
          <a:p>
            <a:r>
              <a:rPr lang="en-US" sz="2400" b="0" i="0" dirty="0">
                <a:solidFill>
                  <a:srgbClr val="424142"/>
                </a:solidFill>
                <a:effectLst/>
                <a:latin typeface="Times New Roman" panose="02020603050405020304" pitchFamily="18" charset="0"/>
                <a:cs typeface="Times New Roman" panose="02020603050405020304" pitchFamily="18" charset="0"/>
              </a:rPr>
              <a:t>A decision should always take into considera­tion both the short-term and long-term effects on revenues and costs, giving proper weight to the most relevant time periods.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891120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A9949-EBCC-4A84-A7AF-4D32E6E4FC2A}"/>
              </a:ext>
            </a:extLst>
          </p:cNvPr>
          <p:cNvSpPr>
            <a:spLocks noGrp="1"/>
          </p:cNvSpPr>
          <p:nvPr>
            <p:ph type="title"/>
          </p:nvPr>
        </p:nvSpPr>
        <p:spPr/>
        <p:txBody>
          <a:bodyPr/>
          <a:lstStyle/>
          <a:p>
            <a:r>
              <a:rPr lang="en-US" dirty="0"/>
              <a:t>Discounting principle</a:t>
            </a:r>
            <a:endParaRPr lang="en-IN" dirty="0"/>
          </a:p>
        </p:txBody>
      </p:sp>
      <p:sp>
        <p:nvSpPr>
          <p:cNvPr id="3" name="Content Placeholder 2">
            <a:extLst>
              <a:ext uri="{FF2B5EF4-FFF2-40B4-BE49-F238E27FC236}">
                <a16:creationId xmlns:a16="http://schemas.microsoft.com/office/drawing/2014/main" id="{94CB684C-A4D5-41BE-B8D6-00A92B4AD4CE}"/>
              </a:ext>
            </a:extLst>
          </p:cNvPr>
          <p:cNvSpPr>
            <a:spLocks noGrp="1"/>
          </p:cNvSpPr>
          <p:nvPr>
            <p:ph idx="1"/>
          </p:nvPr>
        </p:nvSpPr>
        <p:spPr/>
        <p:txBody>
          <a:bodyPr>
            <a:normAutofit fontScale="77500" lnSpcReduction="20000"/>
          </a:bodyPr>
          <a:lstStyle/>
          <a:p>
            <a:r>
              <a:rPr lang="en-US" dirty="0"/>
              <a:t>According to this principle, if a decision affects costs and revenues in long-run, all those future costs and revenues must be discounted to present values before valid comparison of alternatives is possible. </a:t>
            </a:r>
          </a:p>
          <a:p>
            <a:r>
              <a:rPr lang="en-US" dirty="0"/>
              <a:t>This is essential because a rupee now is  worth more than a rupee earned a year after. Money actually has time value. Discounting can be defined as a process used to transform future rupee into an equivalent number of present rupee.</a:t>
            </a:r>
          </a:p>
          <a:p>
            <a:r>
              <a:rPr lang="en-US" dirty="0"/>
              <a:t> For instance, Rs.1 invested today at 10% interest is equivalent to Rs.1.10 next year.</a:t>
            </a:r>
          </a:p>
          <a:p>
            <a:endParaRPr lang="en-US" dirty="0"/>
          </a:p>
          <a:p>
            <a:r>
              <a:rPr lang="en-US" dirty="0"/>
              <a:t>FV = PV*(1+r)t</a:t>
            </a:r>
          </a:p>
          <a:p>
            <a:endParaRPr lang="en-US" dirty="0"/>
          </a:p>
          <a:p>
            <a:r>
              <a:rPr lang="en-US" dirty="0"/>
              <a:t>Where, FV is the future value (time at some future time), PV is the present value (value at present, r is the discount (interest) rate, and t is the time between the future value and present value.</a:t>
            </a:r>
          </a:p>
          <a:p>
            <a:endParaRPr lang="en-US" dirty="0"/>
          </a:p>
          <a:p>
            <a:endParaRPr lang="en-IN" dirty="0"/>
          </a:p>
        </p:txBody>
      </p:sp>
    </p:spTree>
    <p:extLst>
      <p:ext uri="{BB962C8B-B14F-4D97-AF65-F5344CB8AC3E}">
        <p14:creationId xmlns:p14="http://schemas.microsoft.com/office/powerpoint/2010/main" val="32666714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669C7-A7B8-41A2-B6C4-387D74FC0FB9}"/>
              </a:ext>
            </a:extLst>
          </p:cNvPr>
          <p:cNvSpPr>
            <a:spLocks noGrp="1"/>
          </p:cNvSpPr>
          <p:nvPr>
            <p:ph type="title"/>
          </p:nvPr>
        </p:nvSpPr>
        <p:spPr/>
        <p:txBody>
          <a:bodyPr/>
          <a:lstStyle/>
          <a:p>
            <a:r>
              <a:rPr lang="en-US" dirty="0"/>
              <a:t>Risk &amp; </a:t>
            </a:r>
            <a:r>
              <a:rPr lang="en-US" dirty="0" err="1"/>
              <a:t>Uncertainity</a:t>
            </a:r>
            <a:endParaRPr lang="en-IN" dirty="0"/>
          </a:p>
        </p:txBody>
      </p:sp>
      <p:sp>
        <p:nvSpPr>
          <p:cNvPr id="3" name="Content Placeholder 2">
            <a:extLst>
              <a:ext uri="{FF2B5EF4-FFF2-40B4-BE49-F238E27FC236}">
                <a16:creationId xmlns:a16="http://schemas.microsoft.com/office/drawing/2014/main" id="{0B5E8CBF-39E8-4089-B38C-BAC52CB19D42}"/>
              </a:ext>
            </a:extLst>
          </p:cNvPr>
          <p:cNvSpPr>
            <a:spLocks noGrp="1"/>
          </p:cNvSpPr>
          <p:nvPr>
            <p:ph idx="1"/>
          </p:nvPr>
        </p:nvSpPr>
        <p:spPr/>
        <p:txBody>
          <a:bodyPr/>
          <a:lstStyle/>
          <a:p>
            <a:r>
              <a:rPr lang="en-US" dirty="0"/>
              <a:t>Risk describes a situation, in which there is a chance of loss or danger. Conversely, uncertainty refers to a condition where you are not sure about the future outcomes.</a:t>
            </a:r>
            <a:endParaRPr lang="en-IN" dirty="0"/>
          </a:p>
        </p:txBody>
      </p:sp>
    </p:spTree>
    <p:extLst>
      <p:ext uri="{BB962C8B-B14F-4D97-AF65-F5344CB8AC3E}">
        <p14:creationId xmlns:p14="http://schemas.microsoft.com/office/powerpoint/2010/main" val="34103517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452BFCC3-0E8D-4952-B5D7-DE81F439CEC3}"/>
              </a:ext>
            </a:extLst>
          </p:cNvPr>
          <p:cNvGraphicFramePr>
            <a:graphicFrameLocks noGrp="1"/>
          </p:cNvGraphicFramePr>
          <p:nvPr>
            <p:extLst>
              <p:ext uri="{D42A27DB-BD31-4B8C-83A1-F6EECF244321}">
                <p14:modId xmlns:p14="http://schemas.microsoft.com/office/powerpoint/2010/main" val="3649246557"/>
              </p:ext>
            </p:extLst>
          </p:nvPr>
        </p:nvGraphicFramePr>
        <p:xfrm>
          <a:off x="281355" y="647132"/>
          <a:ext cx="11183814" cy="5810420"/>
        </p:xfrm>
        <a:graphic>
          <a:graphicData uri="http://schemas.openxmlformats.org/drawingml/2006/table">
            <a:tbl>
              <a:tblPr/>
              <a:tblGrid>
                <a:gridCol w="3727938">
                  <a:extLst>
                    <a:ext uri="{9D8B030D-6E8A-4147-A177-3AD203B41FA5}">
                      <a16:colId xmlns:a16="http://schemas.microsoft.com/office/drawing/2014/main" val="1539544414"/>
                    </a:ext>
                  </a:extLst>
                </a:gridCol>
                <a:gridCol w="3727938">
                  <a:extLst>
                    <a:ext uri="{9D8B030D-6E8A-4147-A177-3AD203B41FA5}">
                      <a16:colId xmlns:a16="http://schemas.microsoft.com/office/drawing/2014/main" val="3873404984"/>
                    </a:ext>
                  </a:extLst>
                </a:gridCol>
                <a:gridCol w="3727938">
                  <a:extLst>
                    <a:ext uri="{9D8B030D-6E8A-4147-A177-3AD203B41FA5}">
                      <a16:colId xmlns:a16="http://schemas.microsoft.com/office/drawing/2014/main" val="2965835572"/>
                    </a:ext>
                  </a:extLst>
                </a:gridCol>
              </a:tblGrid>
              <a:tr h="823961">
                <a:tc>
                  <a:txBody>
                    <a:bodyPr/>
                    <a:lstStyle/>
                    <a:p>
                      <a:pPr algn="ctr" fontAlgn="ctr"/>
                      <a:r>
                        <a:rPr lang="en-IN" sz="2400" b="1" cap="all">
                          <a:effectLst/>
                          <a:latin typeface="Times New Roman" panose="02020603050405020304" pitchFamily="18" charset="0"/>
                          <a:cs typeface="Times New Roman" panose="02020603050405020304" pitchFamily="18" charset="0"/>
                        </a:rPr>
                        <a:t>BASIS FOR COMPARISON</a:t>
                      </a:r>
                    </a:p>
                  </a:txBody>
                  <a:tcPr marL="67567" marR="67567" marT="67567" marB="67567"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ctr" fontAlgn="ctr"/>
                      <a:r>
                        <a:rPr lang="en-IN" sz="2400" b="1" cap="all">
                          <a:effectLst/>
                          <a:latin typeface="Times New Roman" panose="02020603050405020304" pitchFamily="18" charset="0"/>
                          <a:cs typeface="Times New Roman" panose="02020603050405020304" pitchFamily="18" charset="0"/>
                        </a:rPr>
                        <a:t>RISK</a:t>
                      </a:r>
                    </a:p>
                  </a:txBody>
                  <a:tcPr marL="67567" marR="67567" marT="67567" marB="67567"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ctr" fontAlgn="ctr"/>
                      <a:r>
                        <a:rPr lang="en-IN" sz="2400" b="1" cap="all">
                          <a:effectLst/>
                          <a:latin typeface="Times New Roman" panose="02020603050405020304" pitchFamily="18" charset="0"/>
                          <a:cs typeface="Times New Roman" panose="02020603050405020304" pitchFamily="18" charset="0"/>
                        </a:rPr>
                        <a:t>UNCERTAINTY</a:t>
                      </a:r>
                    </a:p>
                  </a:txBody>
                  <a:tcPr marL="67567" marR="67567" marT="67567" marB="67567"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extLst>
                  <a:ext uri="{0D108BD9-81ED-4DB2-BD59-A6C34878D82A}">
                    <a16:rowId xmlns:a16="http://schemas.microsoft.com/office/drawing/2014/main" val="4144848589"/>
                  </a:ext>
                </a:extLst>
              </a:tr>
              <a:tr h="1469145">
                <a:tc>
                  <a:txBody>
                    <a:bodyPr/>
                    <a:lstStyle/>
                    <a:p>
                      <a:pPr algn="l" fontAlgn="t"/>
                      <a:r>
                        <a:rPr lang="en-IN" sz="2400" dirty="0">
                          <a:effectLst/>
                          <a:latin typeface="Times New Roman" panose="02020603050405020304" pitchFamily="18" charset="0"/>
                          <a:cs typeface="Times New Roman" panose="02020603050405020304" pitchFamily="18" charset="0"/>
                        </a:rPr>
                        <a:t>Meaning</a:t>
                      </a:r>
                    </a:p>
                  </a:txBody>
                  <a:tcPr marL="67567" marR="67567" marT="67567" marB="6756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2400">
                          <a:effectLst/>
                          <a:latin typeface="Times New Roman" panose="02020603050405020304" pitchFamily="18" charset="0"/>
                          <a:cs typeface="Times New Roman" panose="02020603050405020304" pitchFamily="18" charset="0"/>
                        </a:rPr>
                        <a:t>The probability of winning or losing something worthy is known as risk.</a:t>
                      </a:r>
                    </a:p>
                  </a:txBody>
                  <a:tcPr marL="67567" marR="67567" marT="67567" marB="6756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2400">
                          <a:effectLst/>
                          <a:latin typeface="Times New Roman" panose="02020603050405020304" pitchFamily="18" charset="0"/>
                          <a:cs typeface="Times New Roman" panose="02020603050405020304" pitchFamily="18" charset="0"/>
                        </a:rPr>
                        <a:t>Uncertainty implies a situation where the future events are not known.</a:t>
                      </a:r>
                    </a:p>
                  </a:txBody>
                  <a:tcPr marL="67567" marR="67567" marT="67567" marB="6756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82359827"/>
                  </a:ext>
                </a:extLst>
              </a:tr>
              <a:tr h="823961">
                <a:tc>
                  <a:txBody>
                    <a:bodyPr/>
                    <a:lstStyle/>
                    <a:p>
                      <a:pPr algn="l" fontAlgn="t"/>
                      <a:r>
                        <a:rPr lang="en-IN" sz="2400">
                          <a:effectLst/>
                          <a:latin typeface="Times New Roman" panose="02020603050405020304" pitchFamily="18" charset="0"/>
                          <a:cs typeface="Times New Roman" panose="02020603050405020304" pitchFamily="18" charset="0"/>
                        </a:rPr>
                        <a:t>Ascertainment</a:t>
                      </a:r>
                    </a:p>
                  </a:txBody>
                  <a:tcPr marL="67567" marR="67567" marT="67567" marB="6756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IN" sz="2400">
                          <a:effectLst/>
                          <a:latin typeface="Times New Roman" panose="02020603050405020304" pitchFamily="18" charset="0"/>
                          <a:cs typeface="Times New Roman" panose="02020603050405020304" pitchFamily="18" charset="0"/>
                        </a:rPr>
                        <a:t>It can be measured</a:t>
                      </a:r>
                    </a:p>
                  </a:txBody>
                  <a:tcPr marL="67567" marR="67567" marT="67567" marB="6756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IN" sz="2400">
                          <a:effectLst/>
                          <a:latin typeface="Times New Roman" panose="02020603050405020304" pitchFamily="18" charset="0"/>
                          <a:cs typeface="Times New Roman" panose="02020603050405020304" pitchFamily="18" charset="0"/>
                        </a:rPr>
                        <a:t>It cannot be measured.</a:t>
                      </a:r>
                    </a:p>
                  </a:txBody>
                  <a:tcPr marL="67567" marR="67567" marT="67567" marB="6756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95231458"/>
                  </a:ext>
                </a:extLst>
              </a:tr>
              <a:tr h="1146553">
                <a:tc>
                  <a:txBody>
                    <a:bodyPr/>
                    <a:lstStyle/>
                    <a:p>
                      <a:pPr algn="l" fontAlgn="t"/>
                      <a:r>
                        <a:rPr lang="en-IN" sz="2400">
                          <a:effectLst/>
                          <a:latin typeface="Times New Roman" panose="02020603050405020304" pitchFamily="18" charset="0"/>
                          <a:cs typeface="Times New Roman" panose="02020603050405020304" pitchFamily="18" charset="0"/>
                        </a:rPr>
                        <a:t>Outcome</a:t>
                      </a:r>
                    </a:p>
                  </a:txBody>
                  <a:tcPr marL="67567" marR="67567" marT="67567" marB="6756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2400">
                          <a:effectLst/>
                          <a:latin typeface="Times New Roman" panose="02020603050405020304" pitchFamily="18" charset="0"/>
                          <a:cs typeface="Times New Roman" panose="02020603050405020304" pitchFamily="18" charset="0"/>
                        </a:rPr>
                        <a:t>Chances of outcomes are known.</a:t>
                      </a:r>
                    </a:p>
                  </a:txBody>
                  <a:tcPr marL="67567" marR="67567" marT="67567" marB="6756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sz="2400" dirty="0">
                          <a:effectLst/>
                          <a:latin typeface="Times New Roman" panose="02020603050405020304" pitchFamily="18" charset="0"/>
                          <a:cs typeface="Times New Roman" panose="02020603050405020304" pitchFamily="18" charset="0"/>
                        </a:rPr>
                        <a:t>The outcome is unknown.</a:t>
                      </a:r>
                    </a:p>
                  </a:txBody>
                  <a:tcPr marL="67567" marR="67567" marT="67567" marB="6756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417831064"/>
                  </a:ext>
                </a:extLst>
              </a:tr>
              <a:tr h="501369">
                <a:tc>
                  <a:txBody>
                    <a:bodyPr/>
                    <a:lstStyle/>
                    <a:p>
                      <a:pPr algn="l" fontAlgn="t"/>
                      <a:r>
                        <a:rPr lang="en-IN" sz="2400">
                          <a:effectLst/>
                          <a:latin typeface="Times New Roman" panose="02020603050405020304" pitchFamily="18" charset="0"/>
                          <a:cs typeface="Times New Roman" panose="02020603050405020304" pitchFamily="18" charset="0"/>
                        </a:rPr>
                        <a:t>Control</a:t>
                      </a:r>
                    </a:p>
                  </a:txBody>
                  <a:tcPr marL="67567" marR="67567" marT="67567" marB="6756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IN" sz="2400" dirty="0">
                          <a:effectLst/>
                          <a:latin typeface="Times New Roman" panose="02020603050405020304" pitchFamily="18" charset="0"/>
                          <a:cs typeface="Times New Roman" panose="02020603050405020304" pitchFamily="18" charset="0"/>
                        </a:rPr>
                        <a:t>Controllable</a:t>
                      </a:r>
                    </a:p>
                  </a:txBody>
                  <a:tcPr marL="67567" marR="67567" marT="67567" marB="6756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IN" sz="2400">
                          <a:effectLst/>
                          <a:latin typeface="Times New Roman" panose="02020603050405020304" pitchFamily="18" charset="0"/>
                          <a:cs typeface="Times New Roman" panose="02020603050405020304" pitchFamily="18" charset="0"/>
                        </a:rPr>
                        <a:t>Uncontrollable</a:t>
                      </a:r>
                    </a:p>
                  </a:txBody>
                  <a:tcPr marL="67567" marR="67567" marT="67567" marB="6756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86285212"/>
                  </a:ext>
                </a:extLst>
              </a:tr>
              <a:tr h="501369">
                <a:tc>
                  <a:txBody>
                    <a:bodyPr/>
                    <a:lstStyle/>
                    <a:p>
                      <a:pPr algn="l" fontAlgn="t"/>
                      <a:r>
                        <a:rPr lang="en-IN" sz="2400">
                          <a:effectLst/>
                          <a:latin typeface="Times New Roman" panose="02020603050405020304" pitchFamily="18" charset="0"/>
                          <a:cs typeface="Times New Roman" panose="02020603050405020304" pitchFamily="18" charset="0"/>
                        </a:rPr>
                        <a:t>Minimization</a:t>
                      </a:r>
                    </a:p>
                  </a:txBody>
                  <a:tcPr marL="67567" marR="67567" marT="67567" marB="6756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sz="2400">
                          <a:effectLst/>
                          <a:latin typeface="Times New Roman" panose="02020603050405020304" pitchFamily="18" charset="0"/>
                          <a:cs typeface="Times New Roman" panose="02020603050405020304" pitchFamily="18" charset="0"/>
                        </a:rPr>
                        <a:t>Yes</a:t>
                      </a:r>
                    </a:p>
                  </a:txBody>
                  <a:tcPr marL="67567" marR="67567" marT="67567" marB="6756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sz="2400">
                          <a:effectLst/>
                          <a:latin typeface="Times New Roman" panose="02020603050405020304" pitchFamily="18" charset="0"/>
                          <a:cs typeface="Times New Roman" panose="02020603050405020304" pitchFamily="18" charset="0"/>
                        </a:rPr>
                        <a:t>No</a:t>
                      </a:r>
                    </a:p>
                  </a:txBody>
                  <a:tcPr marL="67567" marR="67567" marT="67567" marB="6756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734797938"/>
                  </a:ext>
                </a:extLst>
              </a:tr>
              <a:tr h="501369">
                <a:tc>
                  <a:txBody>
                    <a:bodyPr/>
                    <a:lstStyle/>
                    <a:p>
                      <a:pPr algn="l" fontAlgn="t"/>
                      <a:r>
                        <a:rPr lang="en-IN" sz="2400">
                          <a:effectLst/>
                          <a:latin typeface="Times New Roman" panose="02020603050405020304" pitchFamily="18" charset="0"/>
                          <a:cs typeface="Times New Roman" panose="02020603050405020304" pitchFamily="18" charset="0"/>
                        </a:rPr>
                        <a:t>Probabilities</a:t>
                      </a:r>
                    </a:p>
                  </a:txBody>
                  <a:tcPr marL="67567" marR="67567" marT="67567" marB="67567">
                    <a:lnL>
                      <a:noFill/>
                    </a:lnL>
                    <a:lnR>
                      <a:noFill/>
                    </a:lnR>
                    <a:lnT w="9525" cap="flat" cmpd="sng" algn="ctr">
                      <a:solidFill>
                        <a:srgbClr val="DDDDDD"/>
                      </a:solidFill>
                      <a:prstDash val="solid"/>
                      <a:round/>
                      <a:headEnd type="none" w="med" len="med"/>
                      <a:tailEnd type="none" w="med" len="med"/>
                    </a:lnT>
                    <a:lnB>
                      <a:noFill/>
                    </a:lnB>
                    <a:solidFill>
                      <a:srgbClr val="F3F3F3"/>
                    </a:solidFill>
                  </a:tcPr>
                </a:tc>
                <a:tc>
                  <a:txBody>
                    <a:bodyPr/>
                    <a:lstStyle/>
                    <a:p>
                      <a:pPr algn="l" fontAlgn="t"/>
                      <a:r>
                        <a:rPr lang="en-IN" sz="2400">
                          <a:effectLst/>
                          <a:latin typeface="Times New Roman" panose="02020603050405020304" pitchFamily="18" charset="0"/>
                          <a:cs typeface="Times New Roman" panose="02020603050405020304" pitchFamily="18" charset="0"/>
                        </a:rPr>
                        <a:t>Assigned</a:t>
                      </a:r>
                    </a:p>
                  </a:txBody>
                  <a:tcPr marL="67567" marR="67567" marT="67567" marB="67567">
                    <a:lnL>
                      <a:noFill/>
                    </a:lnL>
                    <a:lnR>
                      <a:noFill/>
                    </a:lnR>
                    <a:lnT w="9525" cap="flat" cmpd="sng" algn="ctr">
                      <a:solidFill>
                        <a:srgbClr val="DDDDDD"/>
                      </a:solidFill>
                      <a:prstDash val="solid"/>
                      <a:round/>
                      <a:headEnd type="none" w="med" len="med"/>
                      <a:tailEnd type="none" w="med" len="med"/>
                    </a:lnT>
                    <a:lnB>
                      <a:noFill/>
                    </a:lnB>
                    <a:solidFill>
                      <a:srgbClr val="F3F3F3"/>
                    </a:solidFill>
                  </a:tcPr>
                </a:tc>
                <a:tc>
                  <a:txBody>
                    <a:bodyPr/>
                    <a:lstStyle/>
                    <a:p>
                      <a:pPr algn="l" fontAlgn="t"/>
                      <a:r>
                        <a:rPr lang="en-IN" sz="2400" dirty="0">
                          <a:effectLst/>
                          <a:latin typeface="Times New Roman" panose="02020603050405020304" pitchFamily="18" charset="0"/>
                          <a:cs typeface="Times New Roman" panose="02020603050405020304" pitchFamily="18" charset="0"/>
                        </a:rPr>
                        <a:t>Not assigned</a:t>
                      </a:r>
                    </a:p>
                  </a:txBody>
                  <a:tcPr marL="67567" marR="67567" marT="67567" marB="67567">
                    <a:lnL>
                      <a:noFill/>
                    </a:lnL>
                    <a:lnR>
                      <a:noFill/>
                    </a:lnR>
                    <a:lnT w="9525" cap="flat" cmpd="sng" algn="ctr">
                      <a:solidFill>
                        <a:srgbClr val="DDDDDD"/>
                      </a:solidFill>
                      <a:prstDash val="solid"/>
                      <a:round/>
                      <a:headEnd type="none" w="med" len="med"/>
                      <a:tailEnd type="none" w="med" len="med"/>
                    </a:lnT>
                    <a:lnB>
                      <a:noFill/>
                    </a:lnB>
                    <a:solidFill>
                      <a:srgbClr val="F3F3F3"/>
                    </a:solidFill>
                  </a:tcPr>
                </a:tc>
                <a:extLst>
                  <a:ext uri="{0D108BD9-81ED-4DB2-BD59-A6C34878D82A}">
                    <a16:rowId xmlns:a16="http://schemas.microsoft.com/office/drawing/2014/main" val="629731982"/>
                  </a:ext>
                </a:extLst>
              </a:tr>
            </a:tbl>
          </a:graphicData>
        </a:graphic>
      </p:graphicFrame>
      <p:sp>
        <p:nvSpPr>
          <p:cNvPr id="5" name="Rectangle 2">
            <a:extLst>
              <a:ext uri="{FF2B5EF4-FFF2-40B4-BE49-F238E27FC236}">
                <a16:creationId xmlns:a16="http://schemas.microsoft.com/office/drawing/2014/main" id="{35949236-B6E3-4A1F-AAC6-4DB42A8423E5}"/>
              </a:ext>
            </a:extLst>
          </p:cNvPr>
          <p:cNvSpPr>
            <a:spLocks noChangeArrowheads="1"/>
          </p:cNvSpPr>
          <p:nvPr/>
        </p:nvSpPr>
        <p:spPr bwMode="auto">
          <a:xfrm>
            <a:off x="3394075" y="182086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657351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286D7-83B1-4048-920A-D6F5D21A875E}"/>
              </a:ext>
            </a:extLst>
          </p:cNvPr>
          <p:cNvSpPr>
            <a:spLocks noGrp="1"/>
          </p:cNvSpPr>
          <p:nvPr>
            <p:ph type="title"/>
          </p:nvPr>
        </p:nvSpPr>
        <p:spPr/>
        <p:txBody>
          <a:bodyPr/>
          <a:lstStyle/>
          <a:p>
            <a:r>
              <a:rPr lang="en-IN" b="1" i="0" dirty="0">
                <a:effectLst/>
                <a:latin typeface="Merriweather Sans"/>
              </a:rPr>
              <a:t>Relationship with economics:</a:t>
            </a:r>
            <a:endParaRPr lang="en-IN" dirty="0"/>
          </a:p>
        </p:txBody>
      </p:sp>
      <p:sp>
        <p:nvSpPr>
          <p:cNvPr id="3" name="Content Placeholder 2">
            <a:extLst>
              <a:ext uri="{FF2B5EF4-FFF2-40B4-BE49-F238E27FC236}">
                <a16:creationId xmlns:a16="http://schemas.microsoft.com/office/drawing/2014/main" id="{6A9E4A6D-B911-4F66-BCEE-F6C0DC762BE6}"/>
              </a:ext>
            </a:extLst>
          </p:cNvPr>
          <p:cNvSpPr>
            <a:spLocks noGrp="1"/>
          </p:cNvSpPr>
          <p:nvPr>
            <p:ph idx="1"/>
          </p:nvPr>
        </p:nvSpPr>
        <p:spPr/>
        <p:txBody>
          <a:bodyPr/>
          <a:lstStyle/>
          <a:p>
            <a:r>
              <a:rPr lang="en-US" b="0" i="0" dirty="0">
                <a:solidFill>
                  <a:srgbClr val="000000"/>
                </a:solidFill>
                <a:effectLst/>
                <a:latin typeface="Merriweather Sans"/>
              </a:rPr>
              <a:t>Managerial economics has an applied bias and its wider scope lies in applying economic theory to solve real life problems of enterprises. Both managerial economics and economics deal with problems of scarcity and resource allocation.</a:t>
            </a:r>
            <a:endParaRPr lang="en-IN" dirty="0"/>
          </a:p>
        </p:txBody>
      </p:sp>
    </p:spTree>
    <p:extLst>
      <p:ext uri="{BB962C8B-B14F-4D97-AF65-F5344CB8AC3E}">
        <p14:creationId xmlns:p14="http://schemas.microsoft.com/office/powerpoint/2010/main" val="30728197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What is managerial economics?&#10; Managerial economics is the&#10;use of economic analysis to make&#10;business decisions involving ...">
            <a:extLst>
              <a:ext uri="{FF2B5EF4-FFF2-40B4-BE49-F238E27FC236}">
                <a16:creationId xmlns:a16="http://schemas.microsoft.com/office/drawing/2014/main" id="{D9A22F1A-3F3C-4CB8-8774-7B47D78152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25084"/>
            <a:ext cx="12192000" cy="66329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671643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90F33-3FFB-4BC0-A1F4-7BA2B65981C9}"/>
              </a:ext>
            </a:extLst>
          </p:cNvPr>
          <p:cNvSpPr>
            <a:spLocks noGrp="1"/>
          </p:cNvSpPr>
          <p:nvPr>
            <p:ph type="title"/>
          </p:nvPr>
        </p:nvSpPr>
        <p:spPr/>
        <p:txBody>
          <a:bodyPr/>
          <a:lstStyle/>
          <a:p>
            <a:r>
              <a:rPr lang="en-IN" b="1" i="0" dirty="0">
                <a:effectLst/>
                <a:latin typeface="Merriweather Sans"/>
              </a:rPr>
              <a:t>Management theory and accounting:</a:t>
            </a:r>
            <a:endParaRPr lang="en-IN" dirty="0"/>
          </a:p>
        </p:txBody>
      </p:sp>
      <p:sp>
        <p:nvSpPr>
          <p:cNvPr id="3" name="Content Placeholder 2">
            <a:extLst>
              <a:ext uri="{FF2B5EF4-FFF2-40B4-BE49-F238E27FC236}">
                <a16:creationId xmlns:a16="http://schemas.microsoft.com/office/drawing/2014/main" id="{28D1356B-315F-4C8C-BE82-BB68F9C880BA}"/>
              </a:ext>
            </a:extLst>
          </p:cNvPr>
          <p:cNvSpPr>
            <a:spLocks noGrp="1"/>
          </p:cNvSpPr>
          <p:nvPr>
            <p:ph idx="1"/>
          </p:nvPr>
        </p:nvSpPr>
        <p:spPr/>
        <p:txBody>
          <a:bodyPr/>
          <a:lstStyle/>
          <a:p>
            <a:pPr algn="just"/>
            <a:r>
              <a:rPr lang="en-US" b="0" i="0" dirty="0">
                <a:solidFill>
                  <a:srgbClr val="000000"/>
                </a:solidFill>
                <a:effectLst/>
                <a:latin typeface="Merriweather Sans"/>
              </a:rPr>
              <a:t>A proper knowledge of accounting techniques is very essential for the success of the firm because profit maximization is the major objective of the firm.</a:t>
            </a:r>
            <a:endParaRPr lang="en-US" b="0" i="0" dirty="0">
              <a:solidFill>
                <a:srgbClr val="2D2D2D"/>
              </a:solidFill>
              <a:effectLst/>
              <a:latin typeface="Merriweather Sans"/>
            </a:endParaRPr>
          </a:p>
          <a:p>
            <a:pPr algn="just"/>
            <a:r>
              <a:rPr lang="en-US" b="0" i="0" dirty="0">
                <a:solidFill>
                  <a:srgbClr val="000000"/>
                </a:solidFill>
                <a:effectLst/>
                <a:latin typeface="Merriweather Sans"/>
              </a:rPr>
              <a:t>Managerial Economics requires a proper knowledge of cost and revenue information and their classification. </a:t>
            </a:r>
            <a:endParaRPr lang="en-US" b="0" i="0" dirty="0">
              <a:solidFill>
                <a:srgbClr val="2D2D2D"/>
              </a:solidFill>
              <a:effectLst/>
              <a:latin typeface="Merriweather Sans"/>
            </a:endParaRPr>
          </a:p>
          <a:p>
            <a:endParaRPr lang="en-IN" dirty="0"/>
          </a:p>
        </p:txBody>
      </p:sp>
    </p:spTree>
    <p:extLst>
      <p:ext uri="{BB962C8B-B14F-4D97-AF65-F5344CB8AC3E}">
        <p14:creationId xmlns:p14="http://schemas.microsoft.com/office/powerpoint/2010/main" val="404915591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65B23-A4EE-46C4-A402-54BA358C15F6}"/>
              </a:ext>
            </a:extLst>
          </p:cNvPr>
          <p:cNvSpPr>
            <a:spLocks noGrp="1"/>
          </p:cNvSpPr>
          <p:nvPr>
            <p:ph type="title"/>
          </p:nvPr>
        </p:nvSpPr>
        <p:spPr/>
        <p:txBody>
          <a:bodyPr/>
          <a:lstStyle/>
          <a:p>
            <a:r>
              <a:rPr lang="en-IN" b="1" i="0" dirty="0">
                <a:effectLst/>
                <a:latin typeface="Merriweather Sans"/>
              </a:rPr>
              <a:t>Managerial Economics and mathematics:</a:t>
            </a:r>
            <a:endParaRPr lang="en-IN" dirty="0"/>
          </a:p>
        </p:txBody>
      </p:sp>
      <p:sp>
        <p:nvSpPr>
          <p:cNvPr id="3" name="Content Placeholder 2">
            <a:extLst>
              <a:ext uri="{FF2B5EF4-FFF2-40B4-BE49-F238E27FC236}">
                <a16:creationId xmlns:a16="http://schemas.microsoft.com/office/drawing/2014/main" id="{E215DF13-02E2-4647-BAAD-5ADAC4966D25}"/>
              </a:ext>
            </a:extLst>
          </p:cNvPr>
          <p:cNvSpPr>
            <a:spLocks noGrp="1"/>
          </p:cNvSpPr>
          <p:nvPr>
            <p:ph idx="1"/>
          </p:nvPr>
        </p:nvSpPr>
        <p:spPr/>
        <p:txBody>
          <a:bodyPr/>
          <a:lstStyle/>
          <a:p>
            <a:r>
              <a:rPr lang="en-US" b="0" i="0" dirty="0">
                <a:solidFill>
                  <a:srgbClr val="000000"/>
                </a:solidFill>
                <a:effectLst/>
                <a:latin typeface="Merriweather Sans"/>
              </a:rPr>
              <a:t>The major problem of the firm is how to minimize cost, hoe to maximize profit or how to optimize sales. Mathematical concepts and techniques are widely used in economic logic to solve these problems. Also mathematical methods help to estimate and predict the economic factors for decision making and forward planning.</a:t>
            </a:r>
            <a:endParaRPr lang="en-IN" dirty="0"/>
          </a:p>
        </p:txBody>
      </p:sp>
    </p:spTree>
    <p:extLst>
      <p:ext uri="{BB962C8B-B14F-4D97-AF65-F5344CB8AC3E}">
        <p14:creationId xmlns:p14="http://schemas.microsoft.com/office/powerpoint/2010/main" val="405621987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39401-8817-445F-8803-FCB3C5E3377D}"/>
              </a:ext>
            </a:extLst>
          </p:cNvPr>
          <p:cNvSpPr>
            <a:spLocks noGrp="1"/>
          </p:cNvSpPr>
          <p:nvPr>
            <p:ph type="title"/>
          </p:nvPr>
        </p:nvSpPr>
        <p:spPr/>
        <p:txBody>
          <a:bodyPr/>
          <a:lstStyle/>
          <a:p>
            <a:r>
              <a:rPr lang="en-IN" b="1" i="0" dirty="0">
                <a:effectLst/>
                <a:latin typeface="Merriweather Sans"/>
              </a:rPr>
              <a:t>Managerial Economics and Statistics:</a:t>
            </a:r>
            <a:endParaRPr lang="en-IN" dirty="0"/>
          </a:p>
        </p:txBody>
      </p:sp>
      <p:sp>
        <p:nvSpPr>
          <p:cNvPr id="3" name="Content Placeholder 2">
            <a:extLst>
              <a:ext uri="{FF2B5EF4-FFF2-40B4-BE49-F238E27FC236}">
                <a16:creationId xmlns:a16="http://schemas.microsoft.com/office/drawing/2014/main" id="{0030B477-570A-4497-8573-9630C6211E77}"/>
              </a:ext>
            </a:extLst>
          </p:cNvPr>
          <p:cNvSpPr>
            <a:spLocks noGrp="1"/>
          </p:cNvSpPr>
          <p:nvPr>
            <p:ph idx="1"/>
          </p:nvPr>
        </p:nvSpPr>
        <p:spPr/>
        <p:txBody>
          <a:bodyPr/>
          <a:lstStyle/>
          <a:p>
            <a:r>
              <a:rPr lang="en-US" b="0" i="0" dirty="0">
                <a:solidFill>
                  <a:srgbClr val="000000"/>
                </a:solidFill>
                <a:effectLst/>
                <a:latin typeface="Merriweather Sans"/>
              </a:rPr>
              <a:t>Statistical tools like the theory of probability and forecasting techniques help the firm to predict the future course of events. Managerial Economics also make use of correlation and multiple regressions in related variables like price and demand to estimate the extent of dependence of one variable on the other.</a:t>
            </a:r>
          </a:p>
          <a:p>
            <a:r>
              <a:rPr lang="en-US" b="0" i="0" dirty="0">
                <a:solidFill>
                  <a:srgbClr val="000000"/>
                </a:solidFill>
                <a:effectLst/>
                <a:latin typeface="Merriweather Sans"/>
              </a:rPr>
              <a:t> The theory of probability is very useful in problems involving uncertainty.</a:t>
            </a:r>
            <a:endParaRPr lang="en-IN" dirty="0"/>
          </a:p>
        </p:txBody>
      </p:sp>
    </p:spTree>
    <p:extLst>
      <p:ext uri="{BB962C8B-B14F-4D97-AF65-F5344CB8AC3E}">
        <p14:creationId xmlns:p14="http://schemas.microsoft.com/office/powerpoint/2010/main" val="46718392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F3ABD-4DB7-4175-9D49-AE33D9C8EA15}"/>
              </a:ext>
            </a:extLst>
          </p:cNvPr>
          <p:cNvSpPr>
            <a:spLocks noGrp="1"/>
          </p:cNvSpPr>
          <p:nvPr>
            <p:ph type="title"/>
          </p:nvPr>
        </p:nvSpPr>
        <p:spPr/>
        <p:txBody>
          <a:bodyPr/>
          <a:lstStyle/>
          <a:p>
            <a:r>
              <a:rPr lang="en-US" b="1" i="0" dirty="0">
                <a:effectLst/>
                <a:latin typeface="Merriweather Sans"/>
              </a:rPr>
              <a:t>Managerial Economics and Operations Research:</a:t>
            </a:r>
            <a:endParaRPr lang="en-IN" dirty="0"/>
          </a:p>
        </p:txBody>
      </p:sp>
      <p:sp>
        <p:nvSpPr>
          <p:cNvPr id="3" name="Content Placeholder 2">
            <a:extLst>
              <a:ext uri="{FF2B5EF4-FFF2-40B4-BE49-F238E27FC236}">
                <a16:creationId xmlns:a16="http://schemas.microsoft.com/office/drawing/2014/main" id="{68E0F48A-6F7D-48BA-AF99-DA94DFD4C077}"/>
              </a:ext>
            </a:extLst>
          </p:cNvPr>
          <p:cNvSpPr>
            <a:spLocks noGrp="1"/>
          </p:cNvSpPr>
          <p:nvPr>
            <p:ph idx="1"/>
          </p:nvPr>
        </p:nvSpPr>
        <p:spPr/>
        <p:txBody>
          <a:bodyPr/>
          <a:lstStyle/>
          <a:p>
            <a:r>
              <a:rPr lang="en-US" b="0" i="0" dirty="0">
                <a:solidFill>
                  <a:srgbClr val="000000"/>
                </a:solidFill>
                <a:effectLst/>
                <a:latin typeface="Merriweather Sans"/>
              </a:rPr>
              <a:t>Operations research is concerned with the complex problems arising out of the management of men, machines, materials and money.</a:t>
            </a:r>
          </a:p>
          <a:p>
            <a:r>
              <a:rPr lang="en-US" b="0" i="0" dirty="0">
                <a:solidFill>
                  <a:srgbClr val="000000"/>
                </a:solidFill>
                <a:effectLst/>
                <a:latin typeface="Merriweather Sans"/>
              </a:rPr>
              <a:t>Operation research provides a scientific model of the system and it helps managerial economists in the field of product development, material management, and inventory control, quality control, marketing and demand analysis. The varied tools of operations Research are helpful to managerial economists in decision-making.</a:t>
            </a:r>
            <a:endParaRPr lang="en-IN" dirty="0"/>
          </a:p>
        </p:txBody>
      </p:sp>
    </p:spTree>
    <p:extLst>
      <p:ext uri="{BB962C8B-B14F-4D97-AF65-F5344CB8AC3E}">
        <p14:creationId xmlns:p14="http://schemas.microsoft.com/office/powerpoint/2010/main" val="109551078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E6A63-8D46-4497-AD2F-0A72BEC252C4}"/>
              </a:ext>
            </a:extLst>
          </p:cNvPr>
          <p:cNvSpPr>
            <a:spLocks noGrp="1"/>
          </p:cNvSpPr>
          <p:nvPr>
            <p:ph type="title"/>
          </p:nvPr>
        </p:nvSpPr>
        <p:spPr/>
        <p:txBody>
          <a:bodyPr/>
          <a:lstStyle/>
          <a:p>
            <a:r>
              <a:rPr lang="en-US" b="1" i="0" dirty="0">
                <a:effectLst/>
                <a:latin typeface="Merriweather Sans"/>
              </a:rPr>
              <a:t>Managerial Economics and the theory of Decision- making:</a:t>
            </a:r>
            <a:endParaRPr lang="en-IN" dirty="0"/>
          </a:p>
        </p:txBody>
      </p:sp>
      <p:sp>
        <p:nvSpPr>
          <p:cNvPr id="3" name="Content Placeholder 2">
            <a:extLst>
              <a:ext uri="{FF2B5EF4-FFF2-40B4-BE49-F238E27FC236}">
                <a16:creationId xmlns:a16="http://schemas.microsoft.com/office/drawing/2014/main" id="{3CB6F0C9-9F4B-4B7E-B32D-9A04EC32C5F7}"/>
              </a:ext>
            </a:extLst>
          </p:cNvPr>
          <p:cNvSpPr>
            <a:spLocks noGrp="1"/>
          </p:cNvSpPr>
          <p:nvPr>
            <p:ph idx="1"/>
          </p:nvPr>
        </p:nvSpPr>
        <p:spPr/>
        <p:txBody>
          <a:bodyPr/>
          <a:lstStyle/>
          <a:p>
            <a:r>
              <a:rPr lang="en-IN" b="0" i="0" dirty="0">
                <a:solidFill>
                  <a:srgbClr val="000000"/>
                </a:solidFill>
                <a:effectLst/>
                <a:latin typeface="Merriweather Sans"/>
              </a:rPr>
              <a:t>The Theory of decision-making </a:t>
            </a:r>
            <a:r>
              <a:rPr lang="en-US" b="0" i="0" dirty="0">
                <a:solidFill>
                  <a:srgbClr val="000000"/>
                </a:solidFill>
                <a:effectLst/>
                <a:latin typeface="Merriweather Sans"/>
              </a:rPr>
              <a:t>is developed to explain multiplicity of goals and lot of uncertainty.</a:t>
            </a:r>
          </a:p>
          <a:p>
            <a:r>
              <a:rPr lang="en-US" dirty="0">
                <a:solidFill>
                  <a:srgbClr val="000000"/>
                </a:solidFill>
                <a:latin typeface="Merriweather Sans"/>
              </a:rPr>
              <a:t>T</a:t>
            </a:r>
            <a:r>
              <a:rPr lang="en-US" b="0" i="0" dirty="0">
                <a:solidFill>
                  <a:srgbClr val="000000"/>
                </a:solidFill>
                <a:effectLst/>
                <a:latin typeface="Merriweather Sans"/>
              </a:rPr>
              <a:t>his new branch of knowledge is useful to business firms, which have to take quick decision in the case of multiple goals. This theory of decision making is more practical and application oriented than the economic theories.</a:t>
            </a:r>
            <a:endParaRPr lang="en-IN" dirty="0"/>
          </a:p>
        </p:txBody>
      </p:sp>
    </p:spTree>
    <p:extLst>
      <p:ext uri="{BB962C8B-B14F-4D97-AF65-F5344CB8AC3E}">
        <p14:creationId xmlns:p14="http://schemas.microsoft.com/office/powerpoint/2010/main" val="145038790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84147-0DED-4C01-8E56-6633321FFFAC}"/>
              </a:ext>
            </a:extLst>
          </p:cNvPr>
          <p:cNvSpPr>
            <a:spLocks noGrp="1"/>
          </p:cNvSpPr>
          <p:nvPr>
            <p:ph type="title"/>
          </p:nvPr>
        </p:nvSpPr>
        <p:spPr/>
        <p:txBody>
          <a:bodyPr/>
          <a:lstStyle/>
          <a:p>
            <a:r>
              <a:rPr lang="en-US" b="1" i="0" dirty="0">
                <a:effectLst/>
                <a:latin typeface="Merriweather Sans"/>
              </a:rPr>
              <a:t>Managerial Economics and Computer Science:</a:t>
            </a:r>
            <a:endParaRPr lang="en-IN" dirty="0"/>
          </a:p>
        </p:txBody>
      </p:sp>
      <p:sp>
        <p:nvSpPr>
          <p:cNvPr id="3" name="Content Placeholder 2">
            <a:extLst>
              <a:ext uri="{FF2B5EF4-FFF2-40B4-BE49-F238E27FC236}">
                <a16:creationId xmlns:a16="http://schemas.microsoft.com/office/drawing/2014/main" id="{F5A05BAB-C87C-4B89-8816-A25C7C044CD9}"/>
              </a:ext>
            </a:extLst>
          </p:cNvPr>
          <p:cNvSpPr>
            <a:spLocks noGrp="1"/>
          </p:cNvSpPr>
          <p:nvPr>
            <p:ph idx="1"/>
          </p:nvPr>
        </p:nvSpPr>
        <p:spPr/>
        <p:txBody>
          <a:bodyPr/>
          <a:lstStyle/>
          <a:p>
            <a:r>
              <a:rPr lang="en-US" b="0" i="0" dirty="0">
                <a:solidFill>
                  <a:srgbClr val="000000"/>
                </a:solidFill>
                <a:effectLst/>
                <a:latin typeface="Merriweather Sans"/>
              </a:rPr>
              <a:t>Computers are used in data and accounts maintenance, inventory and stock controls and supply and demand predictions.</a:t>
            </a:r>
          </a:p>
          <a:p>
            <a:r>
              <a:rPr lang="en-US" b="0" i="0" dirty="0">
                <a:solidFill>
                  <a:srgbClr val="000000"/>
                </a:solidFill>
                <a:effectLst/>
                <a:latin typeface="Merriweather Sans"/>
              </a:rPr>
              <a:t>In fact computerization of business activities on a large scale has reduced the workload of managerial personnel. </a:t>
            </a:r>
            <a:endParaRPr lang="en-US" dirty="0">
              <a:solidFill>
                <a:srgbClr val="000000"/>
              </a:solidFill>
              <a:latin typeface="Merriweather Sans"/>
            </a:endParaRPr>
          </a:p>
          <a:p>
            <a:r>
              <a:rPr lang="en-US" b="0" i="0" dirty="0">
                <a:solidFill>
                  <a:srgbClr val="000000"/>
                </a:solidFill>
                <a:effectLst/>
                <a:latin typeface="Merriweather Sans"/>
              </a:rPr>
              <a:t>A successful managerial economist must be a mathematician, a statistician and an economist.  </a:t>
            </a:r>
          </a:p>
          <a:p>
            <a:r>
              <a:rPr lang="en-US" b="0" i="0" dirty="0">
                <a:solidFill>
                  <a:srgbClr val="000000"/>
                </a:solidFill>
                <a:effectLst/>
                <a:latin typeface="Merriweather Sans"/>
              </a:rPr>
              <a:t> He must be also able to combine philosophic methods with historical methods to get the right perspective only then; he will be good at predictions.</a:t>
            </a:r>
            <a:endParaRPr lang="en-IN" dirty="0"/>
          </a:p>
        </p:txBody>
      </p:sp>
    </p:spTree>
    <p:extLst>
      <p:ext uri="{BB962C8B-B14F-4D97-AF65-F5344CB8AC3E}">
        <p14:creationId xmlns:p14="http://schemas.microsoft.com/office/powerpoint/2010/main" val="416219545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71521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Managerial economics deals with&#10;“How decisions should be made by&#10;managers to achieve the firm’s goals&#10;- in particular, how...">
            <a:extLst>
              <a:ext uri="{FF2B5EF4-FFF2-40B4-BE49-F238E27FC236}">
                <a16:creationId xmlns:a16="http://schemas.microsoft.com/office/drawing/2014/main" id="{482881F3-D263-40FF-A8B1-67AC77C041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7525" y="1147763"/>
            <a:ext cx="6076950" cy="4562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10874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Relationship between Managerial&#10;Economics and Related&#10;Disciplines&#10;Management&#10;Decision Problems&#10;Economic&#10;Concepts&#10;Manageria...">
            <a:extLst>
              <a:ext uri="{FF2B5EF4-FFF2-40B4-BE49-F238E27FC236}">
                <a16:creationId xmlns:a16="http://schemas.microsoft.com/office/drawing/2014/main" id="{0FD1C0B9-029B-43A8-9DA4-5E496B1FD7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8978" y="647114"/>
            <a:ext cx="11197884" cy="58802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97389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B71C7A5-D0F2-4BB1-BF51-30DB39EE9078}"/>
              </a:ext>
            </a:extLst>
          </p:cNvPr>
          <p:cNvSpPr txBox="1"/>
          <p:nvPr/>
        </p:nvSpPr>
        <p:spPr>
          <a:xfrm>
            <a:off x="844061" y="1477108"/>
            <a:ext cx="8496887" cy="4154984"/>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Microeconomics ➢ </a:t>
            </a:r>
          </a:p>
          <a:p>
            <a:r>
              <a:rPr lang="en-US" sz="2400" dirty="0">
                <a:latin typeface="Times New Roman" panose="02020603050405020304" pitchFamily="18" charset="0"/>
                <a:cs typeface="Times New Roman" panose="02020603050405020304" pitchFamily="18" charset="0"/>
              </a:rPr>
              <a:t>The study of an individual consumer or a firm is called microeconomics. </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Micro means ‘one millionth’. </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Microeconomics deals with behavior and problems of single individual and of micro organization.</a:t>
            </a:r>
          </a:p>
          <a:p>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 It is concerned with the application of the concepts such as price theory, Law of Demand and theories of market structure and so on.</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895460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681DE87-EB21-43D5-A82F-1D40172359BC}"/>
              </a:ext>
            </a:extLst>
          </p:cNvPr>
          <p:cNvSpPr txBox="1"/>
          <p:nvPr/>
        </p:nvSpPr>
        <p:spPr>
          <a:xfrm>
            <a:off x="1139483" y="1069146"/>
            <a:ext cx="8008033" cy="5262979"/>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Macroeconomics: </a:t>
            </a:r>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The study of ‘aggregate’ or total level of economic activity in a country is called macroeconomics. </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It studies the flow of economics resources or factors of production (such as land, labor, capital, organization and technology) from the resource owner to the business firms and then from the business firms to the households. </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It is concerned with the level of employment in the economy. </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It discusses aggregate consumption, aggregate investment, price level, and payment, theories of employment, and so on.</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875739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5EA12DE-4194-479E-A745-26B437452BF8}"/>
              </a:ext>
            </a:extLst>
          </p:cNvPr>
          <p:cNvSpPr txBox="1"/>
          <p:nvPr/>
        </p:nvSpPr>
        <p:spPr>
          <a:xfrm>
            <a:off x="914400" y="661182"/>
            <a:ext cx="8233116" cy="5324535"/>
          </a:xfrm>
          <a:prstGeom prst="rect">
            <a:avLst/>
          </a:prstGeom>
          <a:noFill/>
        </p:spPr>
        <p:txBody>
          <a:bodyPr wrap="square">
            <a:spAutoFit/>
          </a:bodyPr>
          <a:lstStyle/>
          <a:p>
            <a:r>
              <a:rPr lang="en-US" sz="2800" b="1" dirty="0"/>
              <a:t>Nature of managerial Economics</a:t>
            </a:r>
            <a:r>
              <a:rPr lang="en-US" sz="2400" dirty="0"/>
              <a:t>:</a:t>
            </a:r>
          </a:p>
          <a:p>
            <a:r>
              <a:rPr lang="en-US" sz="2400" dirty="0"/>
              <a:t> </a:t>
            </a:r>
          </a:p>
          <a:p>
            <a:r>
              <a:rPr lang="en-US" sz="2400" b="1" dirty="0"/>
              <a:t>1. Close to microeconomics </a:t>
            </a:r>
            <a:r>
              <a:rPr lang="en-US" sz="2400" dirty="0"/>
              <a:t>: Managerial economics is concerned with finding the solutions for different managerial problems of a particular firm. Thus, it is more close to microeconomics. </a:t>
            </a:r>
          </a:p>
          <a:p>
            <a:endParaRPr lang="en-US" sz="2400" dirty="0"/>
          </a:p>
          <a:p>
            <a:r>
              <a:rPr lang="en-US" sz="2400" b="1" dirty="0"/>
              <a:t>2. Operates against the backdrop of macroeconomics</a:t>
            </a:r>
            <a:r>
              <a:rPr lang="en-US" sz="2400" dirty="0"/>
              <a:t> : The macroeconomics conditions of the economy are also seen as limiting factors for the firm to operate.</a:t>
            </a:r>
          </a:p>
          <a:p>
            <a:endParaRPr lang="en-US" sz="2400" dirty="0"/>
          </a:p>
          <a:p>
            <a:r>
              <a:rPr lang="en-US" sz="2400" dirty="0"/>
              <a:t> In other words, the managerial economist has to be aware of the limits set by the macroeconomics conditions such as government industrial policy, inflation and so on.</a:t>
            </a:r>
            <a:endParaRPr lang="en-IN" sz="2400" dirty="0"/>
          </a:p>
        </p:txBody>
      </p:sp>
    </p:spTree>
    <p:extLst>
      <p:ext uri="{BB962C8B-B14F-4D97-AF65-F5344CB8AC3E}">
        <p14:creationId xmlns:p14="http://schemas.microsoft.com/office/powerpoint/2010/main" val="17869190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422</TotalTime>
  <Words>3472</Words>
  <Application>Microsoft Office PowerPoint</Application>
  <PresentationFormat>Widescreen</PresentationFormat>
  <Paragraphs>287</Paragraphs>
  <Slides>46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46</vt:i4>
      </vt:variant>
    </vt:vector>
  </HeadingPairs>
  <TitlesOfParts>
    <vt:vector size="53" baseType="lpstr">
      <vt:lpstr>Arial</vt:lpstr>
      <vt:lpstr>Calibri</vt:lpstr>
      <vt:lpstr>Calibri Light</vt:lpstr>
      <vt:lpstr>Georgia</vt:lpstr>
      <vt:lpstr>Merriweather Sans</vt:lpstr>
      <vt:lpstr>Times New Roman</vt:lpstr>
      <vt:lpstr>Office Theme</vt:lpstr>
      <vt:lpstr>MEA UNIT-1</vt:lpstr>
      <vt:lpstr>INTRODUCTION TO MANAGERIAL ECONOMICS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Significance of Managerial economics</vt:lpstr>
      <vt:lpstr>Practical Significance</vt:lpstr>
      <vt:lpstr>Role of Managerial Economics</vt:lpstr>
      <vt:lpstr>Fundamental concepts of M.Es</vt:lpstr>
      <vt:lpstr>Incremental concept</vt:lpstr>
      <vt:lpstr>Equi-Marginal principle:  </vt:lpstr>
      <vt:lpstr>Time perspective</vt:lpstr>
      <vt:lpstr>PowerPoint Presentation</vt:lpstr>
      <vt:lpstr>PowerPoint Presentation</vt:lpstr>
      <vt:lpstr>Discounting principle</vt:lpstr>
      <vt:lpstr>Risk &amp; Uncertainity</vt:lpstr>
      <vt:lpstr>PowerPoint Presentation</vt:lpstr>
      <vt:lpstr>Relationship with economics:</vt:lpstr>
      <vt:lpstr>Management theory and accounting:</vt:lpstr>
      <vt:lpstr>Managerial Economics and mathematics:</vt:lpstr>
      <vt:lpstr>Managerial Economics and Statistics:</vt:lpstr>
      <vt:lpstr>Managerial Economics and Operations Research:</vt:lpstr>
      <vt:lpstr>Managerial Economics and the theory of Decision- making:</vt:lpstr>
      <vt:lpstr>Managerial Economics and Computer Science: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vani sunny</dc:creator>
  <cp:lastModifiedBy>GUNTAMUKKALA VIVEK VIVEK</cp:lastModifiedBy>
  <cp:revision>40</cp:revision>
  <dcterms:created xsi:type="dcterms:W3CDTF">2020-08-14T02:46:54Z</dcterms:created>
  <dcterms:modified xsi:type="dcterms:W3CDTF">2020-09-01T06:28:09Z</dcterms:modified>
</cp:coreProperties>
</file>