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64" r:id="rId5"/>
    <p:sldId id="258" r:id="rId6"/>
    <p:sldId id="259" r:id="rId7"/>
    <p:sldId id="260" r:id="rId8"/>
    <p:sldId id="262" r:id="rId9"/>
    <p:sldId id="263" r:id="rId10"/>
    <p:sldId id="261" r:id="rId11"/>
    <p:sldId id="275" r:id="rId12"/>
    <p:sldId id="265" r:id="rId13"/>
    <p:sldId id="274" r:id="rId14"/>
    <p:sldId id="266" r:id="rId15"/>
    <p:sldId id="267" r:id="rId16"/>
    <p:sldId id="268" r:id="rId17"/>
    <p:sldId id="269" r:id="rId18"/>
    <p:sldId id="270" r:id="rId19"/>
    <p:sldId id="271" r:id="rId20"/>
    <p:sldId id="272" r:id="rId21"/>
    <p:sldId id="273" r:id="rId22"/>
    <p:sldId id="276" r:id="rId23"/>
    <p:sldId id="277" r:id="rId24"/>
    <p:sldId id="331" r:id="rId25"/>
    <p:sldId id="332" r:id="rId26"/>
    <p:sldId id="333" r:id="rId27"/>
    <p:sldId id="334" r:id="rId28"/>
    <p:sldId id="335" r:id="rId29"/>
    <p:sldId id="308" r:id="rId30"/>
    <p:sldId id="306" r:id="rId31"/>
    <p:sldId id="299" r:id="rId32"/>
    <p:sldId id="304" r:id="rId33"/>
    <p:sldId id="305" r:id="rId34"/>
    <p:sldId id="314" r:id="rId35"/>
    <p:sldId id="309" r:id="rId36"/>
    <p:sldId id="310" r:id="rId37"/>
    <p:sldId id="312" r:id="rId38"/>
    <p:sldId id="313" r:id="rId39"/>
    <p:sldId id="336" r:id="rId40"/>
    <p:sldId id="315" r:id="rId41"/>
    <p:sldId id="338" r:id="rId42"/>
    <p:sldId id="339" r:id="rId43"/>
    <p:sldId id="337" r:id="rId44"/>
    <p:sldId id="340" r:id="rId45"/>
    <p:sldId id="341" r:id="rId46"/>
    <p:sldId id="342" r:id="rId47"/>
    <p:sldId id="319" r:id="rId48"/>
    <p:sldId id="320" r:id="rId49"/>
    <p:sldId id="321" r:id="rId50"/>
    <p:sldId id="322" r:id="rId51"/>
    <p:sldId id="323" r:id="rId52"/>
    <p:sldId id="326" r:id="rId53"/>
    <p:sldId id="343"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9" Type="http://schemas.openxmlformats.org/officeDocument/2006/relationships/slide" Target="slides/slide37.xml" /><Relationship Id="rId21" Type="http://schemas.openxmlformats.org/officeDocument/2006/relationships/slide" Target="slides/slide19.xml" /><Relationship Id="rId34" Type="http://schemas.openxmlformats.org/officeDocument/2006/relationships/slide" Target="slides/slide32.xml" /><Relationship Id="rId42" Type="http://schemas.openxmlformats.org/officeDocument/2006/relationships/slide" Target="slides/slide40.xml" /><Relationship Id="rId47" Type="http://schemas.openxmlformats.org/officeDocument/2006/relationships/slide" Target="slides/slide45.xml" /><Relationship Id="rId50" Type="http://schemas.openxmlformats.org/officeDocument/2006/relationships/slide" Target="slides/slide48.xml" /><Relationship Id="rId55" Type="http://schemas.openxmlformats.org/officeDocument/2006/relationships/presProps" Target="presProp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slide" Target="slides/slide31.xml" /><Relationship Id="rId38" Type="http://schemas.openxmlformats.org/officeDocument/2006/relationships/slide" Target="slides/slide36.xml" /><Relationship Id="rId46" Type="http://schemas.openxmlformats.org/officeDocument/2006/relationships/slide" Target="slides/slide44.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29" Type="http://schemas.openxmlformats.org/officeDocument/2006/relationships/slide" Target="slides/slide27.xml" /><Relationship Id="rId41" Type="http://schemas.openxmlformats.org/officeDocument/2006/relationships/slide" Target="slides/slide39.xml" /><Relationship Id="rId54" Type="http://schemas.openxmlformats.org/officeDocument/2006/relationships/slide" Target="slides/slide52.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slide" Target="slides/slide30.xml" /><Relationship Id="rId37" Type="http://schemas.openxmlformats.org/officeDocument/2006/relationships/slide" Target="slides/slide35.xml" /><Relationship Id="rId40" Type="http://schemas.openxmlformats.org/officeDocument/2006/relationships/slide" Target="slides/slide38.xml" /><Relationship Id="rId45" Type="http://schemas.openxmlformats.org/officeDocument/2006/relationships/slide" Target="slides/slide43.xml" /><Relationship Id="rId53" Type="http://schemas.openxmlformats.org/officeDocument/2006/relationships/slide" Target="slides/slide51.xml" /><Relationship Id="rId58" Type="http://schemas.openxmlformats.org/officeDocument/2006/relationships/tableStyles" Target="tableStyle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slide" Target="slides/slide34.xml" /><Relationship Id="rId49" Type="http://schemas.openxmlformats.org/officeDocument/2006/relationships/slide" Target="slides/slide47.xml" /><Relationship Id="rId57" Type="http://schemas.openxmlformats.org/officeDocument/2006/relationships/theme" Target="theme/theme1.xml"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slide" Target="slides/slide29.xml" /><Relationship Id="rId44" Type="http://schemas.openxmlformats.org/officeDocument/2006/relationships/slide" Target="slides/slide42.xml" /><Relationship Id="rId52" Type="http://schemas.openxmlformats.org/officeDocument/2006/relationships/slide" Target="slides/slide50.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slide" Target="slides/slide28.xml" /><Relationship Id="rId35" Type="http://schemas.openxmlformats.org/officeDocument/2006/relationships/slide" Target="slides/slide33.xml" /><Relationship Id="rId43" Type="http://schemas.openxmlformats.org/officeDocument/2006/relationships/slide" Target="slides/slide41.xml" /><Relationship Id="rId48" Type="http://schemas.openxmlformats.org/officeDocument/2006/relationships/slide" Target="slides/slide46.xml" /><Relationship Id="rId56" Type="http://schemas.openxmlformats.org/officeDocument/2006/relationships/viewProps" Target="viewProps.xml" /><Relationship Id="rId8" Type="http://schemas.openxmlformats.org/officeDocument/2006/relationships/slide" Target="slides/slide6.xml" /><Relationship Id="rId51" Type="http://schemas.openxmlformats.org/officeDocument/2006/relationships/slide" Target="slides/slide49.xml" /><Relationship Id="rId3" Type="http://schemas.openxmlformats.org/officeDocument/2006/relationships/slide" Target="slides/slid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C0A1F-20DB-4CCB-9951-B4D83CAE30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C8CAEC-0757-4BDA-81A4-F70C24E8BF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9ACFB3-4510-4735-881A-A7E4FE607126}"/>
              </a:ext>
            </a:extLst>
          </p:cNvPr>
          <p:cNvSpPr>
            <a:spLocks noGrp="1"/>
          </p:cNvSpPr>
          <p:nvPr>
            <p:ph type="dt" sz="half" idx="10"/>
          </p:nvPr>
        </p:nvSpPr>
        <p:spPr/>
        <p:txBody>
          <a:bodyPr/>
          <a:lstStyle/>
          <a:p>
            <a:fld id="{AEF34F17-B0A5-4660-BF6E-C5746C12A000}" type="datetimeFigureOut">
              <a:rPr lang="en-IN" smtClean="0"/>
              <a:t>21-10-2022</a:t>
            </a:fld>
            <a:endParaRPr lang="en-IN"/>
          </a:p>
        </p:txBody>
      </p:sp>
      <p:sp>
        <p:nvSpPr>
          <p:cNvPr id="5" name="Footer Placeholder 4">
            <a:extLst>
              <a:ext uri="{FF2B5EF4-FFF2-40B4-BE49-F238E27FC236}">
                <a16:creationId xmlns:a16="http://schemas.microsoft.com/office/drawing/2014/main" id="{853A625E-D653-43C1-9692-0D5D54BABB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393427-2934-45CF-AB0C-AC6A9F34D78B}"/>
              </a:ext>
            </a:extLst>
          </p:cNvPr>
          <p:cNvSpPr>
            <a:spLocks noGrp="1"/>
          </p:cNvSpPr>
          <p:nvPr>
            <p:ph type="sldNum" sz="quarter" idx="12"/>
          </p:nvPr>
        </p:nvSpPr>
        <p:spPr/>
        <p:txBody>
          <a:bodyPr/>
          <a:lstStyle/>
          <a:p>
            <a:fld id="{B4484F4A-F079-4260-8D25-E4ACABE57CEB}" type="slidenum">
              <a:rPr lang="en-IN" smtClean="0"/>
              <a:t>‹#›</a:t>
            </a:fld>
            <a:endParaRPr lang="en-IN"/>
          </a:p>
        </p:txBody>
      </p:sp>
    </p:spTree>
    <p:extLst>
      <p:ext uri="{BB962C8B-B14F-4D97-AF65-F5344CB8AC3E}">
        <p14:creationId xmlns:p14="http://schemas.microsoft.com/office/powerpoint/2010/main" val="2085562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6E6F-0457-4EBE-AD6C-C55AC4F5DD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91F92A-6DF5-4F7A-8036-DC86781B5D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F4CFAA-CE45-4B90-9C39-7E857ECEF22E}"/>
              </a:ext>
            </a:extLst>
          </p:cNvPr>
          <p:cNvSpPr>
            <a:spLocks noGrp="1"/>
          </p:cNvSpPr>
          <p:nvPr>
            <p:ph type="dt" sz="half" idx="10"/>
          </p:nvPr>
        </p:nvSpPr>
        <p:spPr/>
        <p:txBody>
          <a:bodyPr/>
          <a:lstStyle/>
          <a:p>
            <a:fld id="{AEF34F17-B0A5-4660-BF6E-C5746C12A000}" type="datetimeFigureOut">
              <a:rPr lang="en-IN" smtClean="0"/>
              <a:t>21-10-2022</a:t>
            </a:fld>
            <a:endParaRPr lang="en-IN"/>
          </a:p>
        </p:txBody>
      </p:sp>
      <p:sp>
        <p:nvSpPr>
          <p:cNvPr id="5" name="Footer Placeholder 4">
            <a:extLst>
              <a:ext uri="{FF2B5EF4-FFF2-40B4-BE49-F238E27FC236}">
                <a16:creationId xmlns:a16="http://schemas.microsoft.com/office/drawing/2014/main" id="{81B055AA-42F2-4D6D-A9F2-CBB67CF24E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F7B13F-6F2F-4054-96F3-5087F27F4193}"/>
              </a:ext>
            </a:extLst>
          </p:cNvPr>
          <p:cNvSpPr>
            <a:spLocks noGrp="1"/>
          </p:cNvSpPr>
          <p:nvPr>
            <p:ph type="sldNum" sz="quarter" idx="12"/>
          </p:nvPr>
        </p:nvSpPr>
        <p:spPr/>
        <p:txBody>
          <a:bodyPr/>
          <a:lstStyle/>
          <a:p>
            <a:fld id="{B4484F4A-F079-4260-8D25-E4ACABE57CEB}" type="slidenum">
              <a:rPr lang="en-IN" smtClean="0"/>
              <a:t>‹#›</a:t>
            </a:fld>
            <a:endParaRPr lang="en-IN"/>
          </a:p>
        </p:txBody>
      </p:sp>
    </p:spTree>
    <p:extLst>
      <p:ext uri="{BB962C8B-B14F-4D97-AF65-F5344CB8AC3E}">
        <p14:creationId xmlns:p14="http://schemas.microsoft.com/office/powerpoint/2010/main" val="4288258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8AFB91-B069-411D-998A-30EA294A22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A5B5DC-9645-46D3-97F7-216A242030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397F16-6165-47C0-88CD-08302D32D209}"/>
              </a:ext>
            </a:extLst>
          </p:cNvPr>
          <p:cNvSpPr>
            <a:spLocks noGrp="1"/>
          </p:cNvSpPr>
          <p:nvPr>
            <p:ph type="dt" sz="half" idx="10"/>
          </p:nvPr>
        </p:nvSpPr>
        <p:spPr/>
        <p:txBody>
          <a:bodyPr/>
          <a:lstStyle/>
          <a:p>
            <a:fld id="{AEF34F17-B0A5-4660-BF6E-C5746C12A000}" type="datetimeFigureOut">
              <a:rPr lang="en-IN" smtClean="0"/>
              <a:t>21-10-2022</a:t>
            </a:fld>
            <a:endParaRPr lang="en-IN"/>
          </a:p>
        </p:txBody>
      </p:sp>
      <p:sp>
        <p:nvSpPr>
          <p:cNvPr id="5" name="Footer Placeholder 4">
            <a:extLst>
              <a:ext uri="{FF2B5EF4-FFF2-40B4-BE49-F238E27FC236}">
                <a16:creationId xmlns:a16="http://schemas.microsoft.com/office/drawing/2014/main" id="{1829AACB-EED1-4F8A-88ED-2AAC4BD8EB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57B219-601F-4195-B32D-20FAB9B7C333}"/>
              </a:ext>
            </a:extLst>
          </p:cNvPr>
          <p:cNvSpPr>
            <a:spLocks noGrp="1"/>
          </p:cNvSpPr>
          <p:nvPr>
            <p:ph type="sldNum" sz="quarter" idx="12"/>
          </p:nvPr>
        </p:nvSpPr>
        <p:spPr/>
        <p:txBody>
          <a:bodyPr/>
          <a:lstStyle/>
          <a:p>
            <a:fld id="{B4484F4A-F079-4260-8D25-E4ACABE57CEB}" type="slidenum">
              <a:rPr lang="en-IN" smtClean="0"/>
              <a:t>‹#›</a:t>
            </a:fld>
            <a:endParaRPr lang="en-IN"/>
          </a:p>
        </p:txBody>
      </p:sp>
    </p:spTree>
    <p:extLst>
      <p:ext uri="{BB962C8B-B14F-4D97-AF65-F5344CB8AC3E}">
        <p14:creationId xmlns:p14="http://schemas.microsoft.com/office/powerpoint/2010/main" val="1709384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C8C749F-7D68-4104-9780-BF283F5EC574}"/>
              </a:ext>
            </a:extLst>
          </p:cNvPr>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sz="1800"/>
          </a:p>
        </p:txBody>
      </p:sp>
      <p:sp>
        <p:nvSpPr>
          <p:cNvPr id="5" name="Oval 4">
            <a:extLst>
              <a:ext uri="{FF2B5EF4-FFF2-40B4-BE49-F238E27FC236}">
                <a16:creationId xmlns:a16="http://schemas.microsoft.com/office/drawing/2014/main" id="{DB2F30FB-AC50-48A3-8200-4E644C7436E1}"/>
              </a:ext>
            </a:extLst>
          </p:cNvPr>
          <p:cNvSpPr/>
          <p:nvPr/>
        </p:nvSpPr>
        <p:spPr>
          <a:xfrm>
            <a:off x="1543051" y="1344614"/>
            <a:ext cx="84667"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sz="1800"/>
          </a:p>
        </p:txBody>
      </p:sp>
      <p:sp>
        <p:nvSpPr>
          <p:cNvPr id="14" name="Title 13"/>
          <p:cNvSpPr>
            <a:spLocks noGrp="1"/>
          </p:cNvSpPr>
          <p:nvPr>
            <p:ph type="ctrTitle"/>
          </p:nvPr>
        </p:nvSpPr>
        <p:spPr>
          <a:xfrm>
            <a:off x="1910080" y="359898"/>
            <a:ext cx="9875520" cy="1472184"/>
          </a:xfrm>
        </p:spPr>
        <p:txBody>
          <a:bodyPr anchor="b"/>
          <a:lstStyle>
            <a:lvl1pPr algn="l">
              <a:defRPr/>
            </a:lvl1pPr>
            <a:extLst/>
          </a:lstStyle>
          <a:p>
            <a:r>
              <a:rPr lang="en-US"/>
              <a:t>Click to edit Master title style</a:t>
            </a:r>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6" name="Date Placeholder 6">
            <a:extLst>
              <a:ext uri="{FF2B5EF4-FFF2-40B4-BE49-F238E27FC236}">
                <a16:creationId xmlns:a16="http://schemas.microsoft.com/office/drawing/2014/main" id="{E4212D4F-1F3E-4C23-806F-169B9F184BF3}"/>
              </a:ext>
            </a:extLst>
          </p:cNvPr>
          <p:cNvSpPr>
            <a:spLocks noGrp="1"/>
          </p:cNvSpPr>
          <p:nvPr>
            <p:ph type="dt" sz="half" idx="10"/>
          </p:nvPr>
        </p:nvSpPr>
        <p:spPr/>
        <p:txBody>
          <a:bodyPr/>
          <a:lstStyle>
            <a:lvl1pPr>
              <a:defRPr/>
            </a:lvl1pPr>
            <a:extLst/>
          </a:lstStyle>
          <a:p>
            <a:pPr>
              <a:defRPr/>
            </a:pPr>
            <a:fld id="{E293DB5B-C0F3-4AED-9506-29C2274B58C4}" type="datetimeFigureOut">
              <a:rPr lang="en-US"/>
              <a:pPr>
                <a:defRPr/>
              </a:pPr>
              <a:t>10/21/2022</a:t>
            </a:fld>
            <a:endParaRPr lang="en-US"/>
          </a:p>
        </p:txBody>
      </p:sp>
      <p:sp>
        <p:nvSpPr>
          <p:cNvPr id="7" name="Footer Placeholder 19">
            <a:extLst>
              <a:ext uri="{FF2B5EF4-FFF2-40B4-BE49-F238E27FC236}">
                <a16:creationId xmlns:a16="http://schemas.microsoft.com/office/drawing/2014/main" id="{5026D3A2-F9D4-4A5B-83A4-72175D83B628}"/>
              </a:ext>
            </a:extLst>
          </p:cNvPr>
          <p:cNvSpPr>
            <a:spLocks noGrp="1"/>
          </p:cNvSpPr>
          <p:nvPr>
            <p:ph type="ftr" sz="quarter" idx="11"/>
          </p:nvPr>
        </p:nvSpPr>
        <p:spPr/>
        <p:txBody>
          <a:bodyPr/>
          <a:lstStyle>
            <a:lvl1pPr>
              <a:defRPr/>
            </a:lvl1pPr>
            <a:extLst/>
          </a:lstStyle>
          <a:p>
            <a:pPr>
              <a:defRPr/>
            </a:pPr>
            <a:endParaRPr lang="en-US"/>
          </a:p>
        </p:txBody>
      </p:sp>
      <p:sp>
        <p:nvSpPr>
          <p:cNvPr id="8" name="Slide Number Placeholder 9">
            <a:extLst>
              <a:ext uri="{FF2B5EF4-FFF2-40B4-BE49-F238E27FC236}">
                <a16:creationId xmlns:a16="http://schemas.microsoft.com/office/drawing/2014/main" id="{E8EC6BFC-F575-487A-B38B-528AAA7C72BE}"/>
              </a:ext>
            </a:extLst>
          </p:cNvPr>
          <p:cNvSpPr>
            <a:spLocks noGrp="1"/>
          </p:cNvSpPr>
          <p:nvPr>
            <p:ph type="sldNum" sz="quarter" idx="12"/>
          </p:nvPr>
        </p:nvSpPr>
        <p:spPr/>
        <p:txBody>
          <a:bodyPr/>
          <a:lstStyle>
            <a:lvl1pPr>
              <a:defRPr/>
            </a:lvl1pPr>
          </a:lstStyle>
          <a:p>
            <a:fld id="{7F6FCA72-B6B0-4E29-B085-CD8F86863F2B}" type="slidenum">
              <a:rPr lang="en-US" altLang="en-US"/>
              <a:pPr/>
              <a:t>‹#›</a:t>
            </a:fld>
            <a:endParaRPr lang="en-US" altLang="en-US"/>
          </a:p>
        </p:txBody>
      </p:sp>
    </p:spTree>
    <p:extLst>
      <p:ext uri="{BB962C8B-B14F-4D97-AF65-F5344CB8AC3E}">
        <p14:creationId xmlns:p14="http://schemas.microsoft.com/office/powerpoint/2010/main" val="3793866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a:extLst>
              <a:ext uri="{FF2B5EF4-FFF2-40B4-BE49-F238E27FC236}">
                <a16:creationId xmlns:a16="http://schemas.microsoft.com/office/drawing/2014/main" id="{19255B49-E362-4EA5-A74B-6EC698EB516C}"/>
              </a:ext>
            </a:extLst>
          </p:cNvPr>
          <p:cNvSpPr>
            <a:spLocks noGrp="1"/>
          </p:cNvSpPr>
          <p:nvPr>
            <p:ph type="dt" sz="half" idx="10"/>
          </p:nvPr>
        </p:nvSpPr>
        <p:spPr/>
        <p:txBody>
          <a:bodyPr/>
          <a:lstStyle>
            <a:lvl1pPr>
              <a:defRPr/>
            </a:lvl1pPr>
          </a:lstStyle>
          <a:p>
            <a:pPr>
              <a:defRPr/>
            </a:pPr>
            <a:fld id="{531A68ED-72EF-4C8C-ACC8-D5FC8953BD1E}" type="datetimeFigureOut">
              <a:rPr lang="en-US"/>
              <a:pPr>
                <a:defRPr/>
              </a:pPr>
              <a:t>10/21/2022</a:t>
            </a:fld>
            <a:endParaRPr lang="en-US"/>
          </a:p>
        </p:txBody>
      </p:sp>
      <p:sp>
        <p:nvSpPr>
          <p:cNvPr id="5" name="Footer Placeholder 9">
            <a:extLst>
              <a:ext uri="{FF2B5EF4-FFF2-40B4-BE49-F238E27FC236}">
                <a16:creationId xmlns:a16="http://schemas.microsoft.com/office/drawing/2014/main" id="{D5BDF00C-8812-4165-BADA-03061B2DCFF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1">
            <a:extLst>
              <a:ext uri="{FF2B5EF4-FFF2-40B4-BE49-F238E27FC236}">
                <a16:creationId xmlns:a16="http://schemas.microsoft.com/office/drawing/2014/main" id="{FC6F9AB7-CA3A-423B-BF50-F452090BDAE9}"/>
              </a:ext>
            </a:extLst>
          </p:cNvPr>
          <p:cNvSpPr>
            <a:spLocks noGrp="1"/>
          </p:cNvSpPr>
          <p:nvPr>
            <p:ph type="sldNum" sz="quarter" idx="12"/>
          </p:nvPr>
        </p:nvSpPr>
        <p:spPr/>
        <p:txBody>
          <a:bodyPr/>
          <a:lstStyle>
            <a:lvl1pPr>
              <a:defRPr/>
            </a:lvl1pPr>
          </a:lstStyle>
          <a:p>
            <a:fld id="{50676A6B-9CB2-4FB6-8E91-509AB96E3218}" type="slidenum">
              <a:rPr lang="en-US" altLang="en-US"/>
              <a:pPr/>
              <a:t>‹#›</a:t>
            </a:fld>
            <a:endParaRPr lang="en-US" altLang="en-US"/>
          </a:p>
        </p:txBody>
      </p:sp>
    </p:spTree>
    <p:extLst>
      <p:ext uri="{BB962C8B-B14F-4D97-AF65-F5344CB8AC3E}">
        <p14:creationId xmlns:p14="http://schemas.microsoft.com/office/powerpoint/2010/main" val="3126188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6706BC-A9DF-4F2C-816C-C623FE5C1F2C}"/>
              </a:ext>
            </a:extLst>
          </p:cNvPr>
          <p:cNvSpPr/>
          <p:nvPr/>
        </p:nvSpPr>
        <p:spPr>
          <a:xfrm>
            <a:off x="3043767" y="0"/>
            <a:ext cx="9144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a:extLst>
              <a:ext uri="{FF2B5EF4-FFF2-40B4-BE49-F238E27FC236}">
                <a16:creationId xmlns:a16="http://schemas.microsoft.com/office/drawing/2014/main" id="{84FFC36B-B64A-4C34-8E94-F6FAED916A23}"/>
              </a:ext>
            </a:extLst>
          </p:cNvPr>
          <p:cNvSpPr/>
          <p:nvPr/>
        </p:nvSpPr>
        <p:spPr bwMode="invGray">
          <a:xfrm>
            <a:off x="3048000" y="0"/>
            <a:ext cx="1016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Oval 5">
            <a:extLst>
              <a:ext uri="{FF2B5EF4-FFF2-40B4-BE49-F238E27FC236}">
                <a16:creationId xmlns:a16="http://schemas.microsoft.com/office/drawing/2014/main" id="{33C15BC9-CC2A-4386-B14C-2CA4743841FD}"/>
              </a:ext>
            </a:extLst>
          </p:cNvPr>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sz="1800"/>
          </a:p>
        </p:txBody>
      </p:sp>
      <p:sp>
        <p:nvSpPr>
          <p:cNvPr id="7" name="Oval 6">
            <a:extLst>
              <a:ext uri="{FF2B5EF4-FFF2-40B4-BE49-F238E27FC236}">
                <a16:creationId xmlns:a16="http://schemas.microsoft.com/office/drawing/2014/main" id="{AAF5A7EB-DDC4-4359-A000-25E71EC86B54}"/>
              </a:ext>
            </a:extLst>
          </p:cNvPr>
          <p:cNvSpPr/>
          <p:nvPr/>
        </p:nvSpPr>
        <p:spPr>
          <a:xfrm>
            <a:off x="3210984" y="2746375"/>
            <a:ext cx="84667"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lang="en-US"/>
              <a:t>Click to edit Master title style</a:t>
            </a:r>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8" name="Date Placeholder 3">
            <a:extLst>
              <a:ext uri="{FF2B5EF4-FFF2-40B4-BE49-F238E27FC236}">
                <a16:creationId xmlns:a16="http://schemas.microsoft.com/office/drawing/2014/main" id="{740AA8A2-D048-438D-A3D8-238C57EA613A}"/>
              </a:ext>
            </a:extLst>
          </p:cNvPr>
          <p:cNvSpPr>
            <a:spLocks noGrp="1"/>
          </p:cNvSpPr>
          <p:nvPr>
            <p:ph type="dt" sz="half" idx="10"/>
          </p:nvPr>
        </p:nvSpPr>
        <p:spPr/>
        <p:txBody>
          <a:bodyPr/>
          <a:lstStyle>
            <a:lvl1pPr>
              <a:defRPr/>
            </a:lvl1pPr>
            <a:extLst/>
          </a:lstStyle>
          <a:p>
            <a:pPr>
              <a:defRPr/>
            </a:pPr>
            <a:fld id="{C2D6A55F-1B44-4D79-9D28-A20A0EC9D1FB}" type="datetimeFigureOut">
              <a:rPr lang="en-US"/>
              <a:pPr>
                <a:defRPr/>
              </a:pPr>
              <a:t>10/21/2022</a:t>
            </a:fld>
            <a:endParaRPr lang="en-US"/>
          </a:p>
        </p:txBody>
      </p:sp>
      <p:sp>
        <p:nvSpPr>
          <p:cNvPr id="9" name="Footer Placeholder 4">
            <a:extLst>
              <a:ext uri="{FF2B5EF4-FFF2-40B4-BE49-F238E27FC236}">
                <a16:creationId xmlns:a16="http://schemas.microsoft.com/office/drawing/2014/main" id="{36EDF0AF-1614-4DA0-92A2-60753FA82D3F}"/>
              </a:ext>
            </a:extLst>
          </p:cNvPr>
          <p:cNvSpPr>
            <a:spLocks noGrp="1"/>
          </p:cNvSpPr>
          <p:nvPr>
            <p:ph type="ftr" sz="quarter" idx="11"/>
          </p:nvPr>
        </p:nvSpPr>
        <p:spPr/>
        <p:txBody>
          <a:bodyPr/>
          <a:lstStyle>
            <a:lvl1pPr>
              <a:defRPr/>
            </a:lvl1pPr>
            <a:extLst/>
          </a:lstStyle>
          <a:p>
            <a:pPr>
              <a:defRPr/>
            </a:pPr>
            <a:endParaRPr lang="en-US"/>
          </a:p>
        </p:txBody>
      </p:sp>
      <p:sp>
        <p:nvSpPr>
          <p:cNvPr id="10" name="Slide Number Placeholder 5">
            <a:extLst>
              <a:ext uri="{FF2B5EF4-FFF2-40B4-BE49-F238E27FC236}">
                <a16:creationId xmlns:a16="http://schemas.microsoft.com/office/drawing/2014/main" id="{213FA869-EE1A-4CE2-B6E1-580895E3DFA4}"/>
              </a:ext>
            </a:extLst>
          </p:cNvPr>
          <p:cNvSpPr>
            <a:spLocks noGrp="1"/>
          </p:cNvSpPr>
          <p:nvPr>
            <p:ph type="sldNum" sz="quarter" idx="12"/>
          </p:nvPr>
        </p:nvSpPr>
        <p:spPr/>
        <p:txBody>
          <a:bodyPr/>
          <a:lstStyle>
            <a:lvl1pPr>
              <a:defRPr/>
            </a:lvl1pPr>
          </a:lstStyle>
          <a:p>
            <a:fld id="{60334E5B-3304-4A9B-9B3C-2EA240E46AD2}" type="slidenum">
              <a:rPr lang="en-US" altLang="en-US"/>
              <a:pPr/>
              <a:t>‹#›</a:t>
            </a:fld>
            <a:endParaRPr lang="en-US" altLang="en-US"/>
          </a:p>
        </p:txBody>
      </p:sp>
    </p:spTree>
    <p:extLst>
      <p:ext uri="{BB962C8B-B14F-4D97-AF65-F5344CB8AC3E}">
        <p14:creationId xmlns:p14="http://schemas.microsoft.com/office/powerpoint/2010/main" val="3016334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23">
            <a:extLst>
              <a:ext uri="{FF2B5EF4-FFF2-40B4-BE49-F238E27FC236}">
                <a16:creationId xmlns:a16="http://schemas.microsoft.com/office/drawing/2014/main" id="{3741D917-9525-4703-90E4-6E6A9578AACB}"/>
              </a:ext>
            </a:extLst>
          </p:cNvPr>
          <p:cNvSpPr>
            <a:spLocks noGrp="1"/>
          </p:cNvSpPr>
          <p:nvPr>
            <p:ph type="dt" sz="half" idx="10"/>
          </p:nvPr>
        </p:nvSpPr>
        <p:spPr/>
        <p:txBody>
          <a:bodyPr/>
          <a:lstStyle>
            <a:lvl1pPr>
              <a:defRPr/>
            </a:lvl1pPr>
          </a:lstStyle>
          <a:p>
            <a:pPr>
              <a:defRPr/>
            </a:pPr>
            <a:fld id="{38C0B3E7-1B97-4C14-AA6D-E44FC5655EC3}" type="datetimeFigureOut">
              <a:rPr lang="en-US"/>
              <a:pPr>
                <a:defRPr/>
              </a:pPr>
              <a:t>10/21/2022</a:t>
            </a:fld>
            <a:endParaRPr lang="en-US"/>
          </a:p>
        </p:txBody>
      </p:sp>
      <p:sp>
        <p:nvSpPr>
          <p:cNvPr id="6" name="Footer Placeholder 9">
            <a:extLst>
              <a:ext uri="{FF2B5EF4-FFF2-40B4-BE49-F238E27FC236}">
                <a16:creationId xmlns:a16="http://schemas.microsoft.com/office/drawing/2014/main" id="{18C20022-0DE5-4C72-ADE5-7D1A1BAC8CB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1">
            <a:extLst>
              <a:ext uri="{FF2B5EF4-FFF2-40B4-BE49-F238E27FC236}">
                <a16:creationId xmlns:a16="http://schemas.microsoft.com/office/drawing/2014/main" id="{3E309AB4-3396-4BCE-9DCF-440C3FFE5688}"/>
              </a:ext>
            </a:extLst>
          </p:cNvPr>
          <p:cNvSpPr>
            <a:spLocks noGrp="1"/>
          </p:cNvSpPr>
          <p:nvPr>
            <p:ph type="sldNum" sz="quarter" idx="12"/>
          </p:nvPr>
        </p:nvSpPr>
        <p:spPr/>
        <p:txBody>
          <a:bodyPr/>
          <a:lstStyle>
            <a:lvl1pPr>
              <a:defRPr/>
            </a:lvl1pPr>
          </a:lstStyle>
          <a:p>
            <a:fld id="{E9F484A5-41B7-4546-A559-9CD864597A65}" type="slidenum">
              <a:rPr lang="en-US" altLang="en-US"/>
              <a:pPr/>
              <a:t>‹#›</a:t>
            </a:fld>
            <a:endParaRPr lang="en-US" altLang="en-US"/>
          </a:p>
        </p:txBody>
      </p:sp>
    </p:spTree>
    <p:extLst>
      <p:ext uri="{BB962C8B-B14F-4D97-AF65-F5344CB8AC3E}">
        <p14:creationId xmlns:p14="http://schemas.microsoft.com/office/powerpoint/2010/main" val="625634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lstStyle>
            <a:lvl1pPr algn="ctr">
              <a:defRPr sz="4500" b="1" cap="none" baseline="0"/>
            </a:lvl1pPr>
            <a:extLst/>
          </a:lstStyle>
          <a:p>
            <a:r>
              <a:rPr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AFDE59-9D3E-4327-897E-CF1F638EA9B1}"/>
              </a:ext>
            </a:extLst>
          </p:cNvPr>
          <p:cNvSpPr>
            <a:spLocks noGrp="1"/>
          </p:cNvSpPr>
          <p:nvPr>
            <p:ph type="dt" sz="half" idx="10"/>
          </p:nvPr>
        </p:nvSpPr>
        <p:spPr/>
        <p:txBody>
          <a:bodyPr/>
          <a:lstStyle>
            <a:lvl1pPr>
              <a:defRPr/>
            </a:lvl1pPr>
            <a:extLst/>
          </a:lstStyle>
          <a:p>
            <a:pPr>
              <a:defRPr/>
            </a:pPr>
            <a:fld id="{F1E7C92C-6210-4E2A-B029-3562F7B751A3}" type="datetimeFigureOut">
              <a:rPr lang="en-US"/>
              <a:pPr>
                <a:defRPr/>
              </a:pPr>
              <a:t>10/21/2022</a:t>
            </a:fld>
            <a:endParaRPr lang="en-US"/>
          </a:p>
        </p:txBody>
      </p:sp>
      <p:sp>
        <p:nvSpPr>
          <p:cNvPr id="8" name="Footer Placeholder 7">
            <a:extLst>
              <a:ext uri="{FF2B5EF4-FFF2-40B4-BE49-F238E27FC236}">
                <a16:creationId xmlns:a16="http://schemas.microsoft.com/office/drawing/2014/main" id="{D8CD9763-E49F-4CAC-A589-AC485447EE9E}"/>
              </a:ext>
            </a:extLst>
          </p:cNvPr>
          <p:cNvSpPr>
            <a:spLocks noGrp="1"/>
          </p:cNvSpPr>
          <p:nvPr>
            <p:ph type="ftr" sz="quarter" idx="11"/>
          </p:nvPr>
        </p:nvSpPr>
        <p:spPr/>
        <p:txBody>
          <a:bodyPr/>
          <a:lstStyle>
            <a:lvl1pPr>
              <a:defRPr/>
            </a:lvl1pPr>
            <a:extLst/>
          </a:lstStyle>
          <a:p>
            <a:pPr>
              <a:defRPr/>
            </a:pPr>
            <a:endParaRPr lang="en-US"/>
          </a:p>
        </p:txBody>
      </p:sp>
      <p:sp>
        <p:nvSpPr>
          <p:cNvPr id="9" name="Slide Number Placeholder 8">
            <a:extLst>
              <a:ext uri="{FF2B5EF4-FFF2-40B4-BE49-F238E27FC236}">
                <a16:creationId xmlns:a16="http://schemas.microsoft.com/office/drawing/2014/main" id="{696521ED-C238-4E8C-924E-68DA6AAEFB29}"/>
              </a:ext>
            </a:extLst>
          </p:cNvPr>
          <p:cNvSpPr>
            <a:spLocks noGrp="1"/>
          </p:cNvSpPr>
          <p:nvPr>
            <p:ph type="sldNum" sz="quarter" idx="12"/>
          </p:nvPr>
        </p:nvSpPr>
        <p:spPr/>
        <p:txBody>
          <a:bodyPr/>
          <a:lstStyle>
            <a:lvl1pPr>
              <a:defRPr/>
            </a:lvl1pPr>
          </a:lstStyle>
          <a:p>
            <a:fld id="{B5B34262-3111-43D1-BF93-6EEC821E1818}" type="slidenum">
              <a:rPr lang="en-US" altLang="en-US"/>
              <a:pPr/>
              <a:t>‹#›</a:t>
            </a:fld>
            <a:endParaRPr lang="en-US" altLang="en-US"/>
          </a:p>
        </p:txBody>
      </p:sp>
    </p:spTree>
    <p:extLst>
      <p:ext uri="{BB962C8B-B14F-4D97-AF65-F5344CB8AC3E}">
        <p14:creationId xmlns:p14="http://schemas.microsoft.com/office/powerpoint/2010/main" val="4163295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lang="en-US"/>
              <a:t>Click to edit Master title style</a:t>
            </a:r>
          </a:p>
        </p:txBody>
      </p:sp>
      <p:sp>
        <p:nvSpPr>
          <p:cNvPr id="3" name="Date Placeholder 23">
            <a:extLst>
              <a:ext uri="{FF2B5EF4-FFF2-40B4-BE49-F238E27FC236}">
                <a16:creationId xmlns:a16="http://schemas.microsoft.com/office/drawing/2014/main" id="{06F61082-99BA-44B0-A269-D6607B4AC066}"/>
              </a:ext>
            </a:extLst>
          </p:cNvPr>
          <p:cNvSpPr>
            <a:spLocks noGrp="1"/>
          </p:cNvSpPr>
          <p:nvPr>
            <p:ph type="dt" sz="half" idx="10"/>
          </p:nvPr>
        </p:nvSpPr>
        <p:spPr/>
        <p:txBody>
          <a:bodyPr/>
          <a:lstStyle>
            <a:lvl1pPr>
              <a:defRPr/>
            </a:lvl1pPr>
          </a:lstStyle>
          <a:p>
            <a:pPr>
              <a:defRPr/>
            </a:pPr>
            <a:fld id="{C35C11E9-2733-4D04-9A26-46976B282546}" type="datetimeFigureOut">
              <a:rPr lang="en-US"/>
              <a:pPr>
                <a:defRPr/>
              </a:pPr>
              <a:t>10/21/2022</a:t>
            </a:fld>
            <a:endParaRPr lang="en-US"/>
          </a:p>
        </p:txBody>
      </p:sp>
      <p:sp>
        <p:nvSpPr>
          <p:cNvPr id="4" name="Footer Placeholder 9">
            <a:extLst>
              <a:ext uri="{FF2B5EF4-FFF2-40B4-BE49-F238E27FC236}">
                <a16:creationId xmlns:a16="http://schemas.microsoft.com/office/drawing/2014/main" id="{9DBDD294-7EDD-4788-9A1D-E3E4D04029B6}"/>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1">
            <a:extLst>
              <a:ext uri="{FF2B5EF4-FFF2-40B4-BE49-F238E27FC236}">
                <a16:creationId xmlns:a16="http://schemas.microsoft.com/office/drawing/2014/main" id="{6B00BF04-A46A-43BA-B41B-D823A378EF91}"/>
              </a:ext>
            </a:extLst>
          </p:cNvPr>
          <p:cNvSpPr>
            <a:spLocks noGrp="1"/>
          </p:cNvSpPr>
          <p:nvPr>
            <p:ph type="sldNum" sz="quarter" idx="12"/>
          </p:nvPr>
        </p:nvSpPr>
        <p:spPr/>
        <p:txBody>
          <a:bodyPr/>
          <a:lstStyle>
            <a:lvl1pPr>
              <a:defRPr/>
            </a:lvl1pPr>
          </a:lstStyle>
          <a:p>
            <a:fld id="{E6EBC1F2-A912-49C2-94C7-12778E3E066A}" type="slidenum">
              <a:rPr lang="en-US" altLang="en-US"/>
              <a:pPr/>
              <a:t>‹#›</a:t>
            </a:fld>
            <a:endParaRPr lang="en-US" altLang="en-US"/>
          </a:p>
        </p:txBody>
      </p:sp>
    </p:spTree>
    <p:extLst>
      <p:ext uri="{BB962C8B-B14F-4D97-AF65-F5344CB8AC3E}">
        <p14:creationId xmlns:p14="http://schemas.microsoft.com/office/powerpoint/2010/main" val="42571843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40AF2B-11B6-4522-9807-06A94A4A08BC}"/>
              </a:ext>
            </a:extLst>
          </p:cNvPr>
          <p:cNvSpPr/>
          <p:nvPr/>
        </p:nvSpPr>
        <p:spPr>
          <a:xfrm>
            <a:off x="1352552" y="0"/>
            <a:ext cx="10839449"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3" name="Rectangle 2">
            <a:extLst>
              <a:ext uri="{FF2B5EF4-FFF2-40B4-BE49-F238E27FC236}">
                <a16:creationId xmlns:a16="http://schemas.microsoft.com/office/drawing/2014/main" id="{F3FC37AF-4CD1-4177-A6E2-FBA3573E491F}"/>
              </a:ext>
            </a:extLst>
          </p:cNvPr>
          <p:cNvSpPr/>
          <p:nvPr/>
        </p:nvSpPr>
        <p:spPr bwMode="invGray">
          <a:xfrm>
            <a:off x="1352551" y="0"/>
            <a:ext cx="97367"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Date Placeholder 1">
            <a:extLst>
              <a:ext uri="{FF2B5EF4-FFF2-40B4-BE49-F238E27FC236}">
                <a16:creationId xmlns:a16="http://schemas.microsoft.com/office/drawing/2014/main" id="{B0AD3A59-D3CC-4374-99BC-09E2A4986570}"/>
              </a:ext>
            </a:extLst>
          </p:cNvPr>
          <p:cNvSpPr>
            <a:spLocks noGrp="1"/>
          </p:cNvSpPr>
          <p:nvPr>
            <p:ph type="dt" sz="half" idx="10"/>
          </p:nvPr>
        </p:nvSpPr>
        <p:spPr/>
        <p:txBody>
          <a:bodyPr/>
          <a:lstStyle>
            <a:lvl1pPr>
              <a:defRPr/>
            </a:lvl1pPr>
            <a:extLst/>
          </a:lstStyle>
          <a:p>
            <a:pPr>
              <a:defRPr/>
            </a:pPr>
            <a:fld id="{9414A08C-21FB-4BB5-9F4C-B9549D96844E}" type="datetimeFigureOut">
              <a:rPr lang="en-US"/>
              <a:pPr>
                <a:defRPr/>
              </a:pPr>
              <a:t>10/21/2022</a:t>
            </a:fld>
            <a:endParaRPr lang="en-US"/>
          </a:p>
        </p:txBody>
      </p:sp>
      <p:sp>
        <p:nvSpPr>
          <p:cNvPr id="5" name="Footer Placeholder 2">
            <a:extLst>
              <a:ext uri="{FF2B5EF4-FFF2-40B4-BE49-F238E27FC236}">
                <a16:creationId xmlns:a16="http://schemas.microsoft.com/office/drawing/2014/main" id="{FA5769A7-DA45-476B-8E7B-6B63E54ECF4E}"/>
              </a:ext>
            </a:extLst>
          </p:cNvPr>
          <p:cNvSpPr>
            <a:spLocks noGrp="1"/>
          </p:cNvSpPr>
          <p:nvPr>
            <p:ph type="ftr" sz="quarter" idx="11"/>
          </p:nvPr>
        </p:nvSpPr>
        <p:spPr/>
        <p:txBody>
          <a:bodyPr/>
          <a:lstStyle>
            <a:lvl1pPr>
              <a:defRPr/>
            </a:lvl1pPr>
            <a:extLst/>
          </a:lstStyle>
          <a:p>
            <a:pPr>
              <a:defRPr/>
            </a:pPr>
            <a:endParaRPr lang="en-US"/>
          </a:p>
        </p:txBody>
      </p:sp>
      <p:sp>
        <p:nvSpPr>
          <p:cNvPr id="6" name="Slide Number Placeholder 3">
            <a:extLst>
              <a:ext uri="{FF2B5EF4-FFF2-40B4-BE49-F238E27FC236}">
                <a16:creationId xmlns:a16="http://schemas.microsoft.com/office/drawing/2014/main" id="{15B08D29-5720-48BC-9896-A0454247F408}"/>
              </a:ext>
            </a:extLst>
          </p:cNvPr>
          <p:cNvSpPr>
            <a:spLocks noGrp="1"/>
          </p:cNvSpPr>
          <p:nvPr>
            <p:ph type="sldNum" sz="quarter" idx="12"/>
          </p:nvPr>
        </p:nvSpPr>
        <p:spPr/>
        <p:txBody>
          <a:bodyPr/>
          <a:lstStyle>
            <a:lvl1pPr>
              <a:defRPr/>
            </a:lvl1pPr>
          </a:lstStyle>
          <a:p>
            <a:fld id="{96C53B93-DB06-462F-8CD8-064835B33A25}" type="slidenum">
              <a:rPr lang="en-US" altLang="en-US"/>
              <a:pPr/>
              <a:t>‹#›</a:t>
            </a:fld>
            <a:endParaRPr lang="en-US" altLang="en-US"/>
          </a:p>
        </p:txBody>
      </p:sp>
    </p:spTree>
    <p:extLst>
      <p:ext uri="{BB962C8B-B14F-4D97-AF65-F5344CB8AC3E}">
        <p14:creationId xmlns:p14="http://schemas.microsoft.com/office/powerpoint/2010/main" val="34982107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F106FB-9645-445D-8557-E9DA8B22611B}"/>
              </a:ext>
            </a:extLst>
          </p:cNvPr>
          <p:cNvSpPr>
            <a:spLocks noGrp="1"/>
          </p:cNvSpPr>
          <p:nvPr>
            <p:ph type="dt" sz="half" idx="10"/>
          </p:nvPr>
        </p:nvSpPr>
        <p:spPr/>
        <p:txBody>
          <a:bodyPr/>
          <a:lstStyle>
            <a:lvl1pPr>
              <a:defRPr/>
            </a:lvl1pPr>
            <a:extLst/>
          </a:lstStyle>
          <a:p>
            <a:pPr>
              <a:defRPr/>
            </a:pPr>
            <a:fld id="{DA08542F-5024-4B74-9A1A-8196D2A7793D}" type="datetimeFigureOut">
              <a:rPr lang="en-US"/>
              <a:pPr>
                <a:defRPr/>
              </a:pPr>
              <a:t>10/21/2022</a:t>
            </a:fld>
            <a:endParaRPr lang="en-US"/>
          </a:p>
        </p:txBody>
      </p:sp>
      <p:sp>
        <p:nvSpPr>
          <p:cNvPr id="6" name="Footer Placeholder 5">
            <a:extLst>
              <a:ext uri="{FF2B5EF4-FFF2-40B4-BE49-F238E27FC236}">
                <a16:creationId xmlns:a16="http://schemas.microsoft.com/office/drawing/2014/main" id="{83A61A63-04F8-4CAF-B5BA-1F8BF39B5937}"/>
              </a:ext>
            </a:extLst>
          </p:cNvPr>
          <p:cNvSpPr>
            <a:spLocks noGrp="1"/>
          </p:cNvSpPr>
          <p:nvPr>
            <p:ph type="ftr" sz="quarter" idx="11"/>
          </p:nvPr>
        </p:nvSpPr>
        <p:spPr/>
        <p:txBody>
          <a:bodyPr/>
          <a:lstStyle>
            <a:lvl1pPr>
              <a:defRPr/>
            </a:lvl1pPr>
            <a:extLst/>
          </a:lstStyle>
          <a:p>
            <a:pPr>
              <a:defRPr/>
            </a:pPr>
            <a:endParaRPr lang="en-US"/>
          </a:p>
        </p:txBody>
      </p:sp>
      <p:sp>
        <p:nvSpPr>
          <p:cNvPr id="7" name="Slide Number Placeholder 6">
            <a:extLst>
              <a:ext uri="{FF2B5EF4-FFF2-40B4-BE49-F238E27FC236}">
                <a16:creationId xmlns:a16="http://schemas.microsoft.com/office/drawing/2014/main" id="{7608C10A-CF79-4AEF-83DC-7C76C1B2D5EB}"/>
              </a:ext>
            </a:extLst>
          </p:cNvPr>
          <p:cNvSpPr>
            <a:spLocks noGrp="1"/>
          </p:cNvSpPr>
          <p:nvPr>
            <p:ph type="sldNum" sz="quarter" idx="12"/>
          </p:nvPr>
        </p:nvSpPr>
        <p:spPr/>
        <p:txBody>
          <a:bodyPr/>
          <a:lstStyle>
            <a:lvl1pPr>
              <a:defRPr/>
            </a:lvl1pPr>
          </a:lstStyle>
          <a:p>
            <a:fld id="{020A89EC-0D4E-4B06-A9DF-F8774A007442}" type="slidenum">
              <a:rPr lang="en-US" altLang="en-US"/>
              <a:pPr/>
              <a:t>‹#›</a:t>
            </a:fld>
            <a:endParaRPr lang="en-US" altLang="en-US"/>
          </a:p>
        </p:txBody>
      </p:sp>
    </p:spTree>
    <p:extLst>
      <p:ext uri="{BB962C8B-B14F-4D97-AF65-F5344CB8AC3E}">
        <p14:creationId xmlns:p14="http://schemas.microsoft.com/office/powerpoint/2010/main" val="2531665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31859-4ECF-4CD3-A873-347E7436DD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6E4AAA-4EA3-4DCE-8E05-7E971305D8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1B701A-6428-48DF-96A9-1A1F39B2C4C4}"/>
              </a:ext>
            </a:extLst>
          </p:cNvPr>
          <p:cNvSpPr>
            <a:spLocks noGrp="1"/>
          </p:cNvSpPr>
          <p:nvPr>
            <p:ph type="dt" sz="half" idx="10"/>
          </p:nvPr>
        </p:nvSpPr>
        <p:spPr/>
        <p:txBody>
          <a:bodyPr/>
          <a:lstStyle/>
          <a:p>
            <a:fld id="{AEF34F17-B0A5-4660-BF6E-C5746C12A000}" type="datetimeFigureOut">
              <a:rPr lang="en-IN" smtClean="0"/>
              <a:t>21-10-2022</a:t>
            </a:fld>
            <a:endParaRPr lang="en-IN"/>
          </a:p>
        </p:txBody>
      </p:sp>
      <p:sp>
        <p:nvSpPr>
          <p:cNvPr id="5" name="Footer Placeholder 4">
            <a:extLst>
              <a:ext uri="{FF2B5EF4-FFF2-40B4-BE49-F238E27FC236}">
                <a16:creationId xmlns:a16="http://schemas.microsoft.com/office/drawing/2014/main" id="{CA373FA3-CEE5-42F3-8586-5A79C638AE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F94565-27AD-4389-B6AE-2A1B515FFEA1}"/>
              </a:ext>
            </a:extLst>
          </p:cNvPr>
          <p:cNvSpPr>
            <a:spLocks noGrp="1"/>
          </p:cNvSpPr>
          <p:nvPr>
            <p:ph type="sldNum" sz="quarter" idx="12"/>
          </p:nvPr>
        </p:nvSpPr>
        <p:spPr/>
        <p:txBody>
          <a:bodyPr/>
          <a:lstStyle/>
          <a:p>
            <a:fld id="{B4484F4A-F079-4260-8D25-E4ACABE57CEB}" type="slidenum">
              <a:rPr lang="en-IN" smtClean="0"/>
              <a:t>‹#›</a:t>
            </a:fld>
            <a:endParaRPr lang="en-IN"/>
          </a:p>
        </p:txBody>
      </p:sp>
    </p:spTree>
    <p:extLst>
      <p:ext uri="{BB962C8B-B14F-4D97-AF65-F5344CB8AC3E}">
        <p14:creationId xmlns:p14="http://schemas.microsoft.com/office/powerpoint/2010/main" val="29223736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5A04DC-E2C0-432F-8069-81EEF1985AD8}"/>
              </a:ext>
            </a:extLst>
          </p:cNvPr>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ndParaRPr>
          </a:p>
        </p:txBody>
      </p:sp>
      <p:sp>
        <p:nvSpPr>
          <p:cNvPr id="6" name="Flowchart: Process 5">
            <a:extLst>
              <a:ext uri="{FF2B5EF4-FFF2-40B4-BE49-F238E27FC236}">
                <a16:creationId xmlns:a16="http://schemas.microsoft.com/office/drawing/2014/main" id="{0045CD5A-E5CE-4F6B-995C-544492D67F59}"/>
              </a:ext>
            </a:extLst>
          </p:cNvPr>
          <p:cNvSpPr/>
          <p:nvPr/>
        </p:nvSpPr>
        <p:spPr>
          <a:xfrm rot="19468671">
            <a:off x="529167" y="954089"/>
            <a:ext cx="9144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Flowchart: Process 6">
            <a:extLst>
              <a:ext uri="{FF2B5EF4-FFF2-40B4-BE49-F238E27FC236}">
                <a16:creationId xmlns:a16="http://schemas.microsoft.com/office/drawing/2014/main" id="{698DA0EC-C3D1-4BD1-B59C-FB32840593CE}"/>
              </a:ext>
            </a:extLst>
          </p:cNvPr>
          <p:cNvSpPr/>
          <p:nvPr/>
        </p:nvSpPr>
        <p:spPr>
          <a:xfrm rot="2103354" flipH="1">
            <a:off x="6671734" y="936625"/>
            <a:ext cx="865717"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lang="en-US"/>
              <a:t>Click to edit Master title style</a:t>
            </a: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t>Click to edit Master text styles</a:t>
            </a:r>
          </a:p>
        </p:txBody>
      </p:sp>
      <p:sp>
        <p:nvSpPr>
          <p:cNvPr id="8" name="Date Placeholder 4">
            <a:extLst>
              <a:ext uri="{FF2B5EF4-FFF2-40B4-BE49-F238E27FC236}">
                <a16:creationId xmlns:a16="http://schemas.microsoft.com/office/drawing/2014/main" id="{BEFC0AC5-8231-4BD9-8A40-C955A611FA8C}"/>
              </a:ext>
            </a:extLst>
          </p:cNvPr>
          <p:cNvSpPr>
            <a:spLocks noGrp="1"/>
          </p:cNvSpPr>
          <p:nvPr>
            <p:ph type="dt" sz="half" idx="10"/>
          </p:nvPr>
        </p:nvSpPr>
        <p:spPr/>
        <p:txBody>
          <a:bodyPr/>
          <a:lstStyle>
            <a:lvl1pPr>
              <a:defRPr/>
            </a:lvl1pPr>
            <a:extLst/>
          </a:lstStyle>
          <a:p>
            <a:pPr>
              <a:defRPr/>
            </a:pPr>
            <a:fld id="{031BFD1A-68A1-4FE8-BD40-140A6DE19079}" type="datetimeFigureOut">
              <a:rPr lang="en-US"/>
              <a:pPr>
                <a:defRPr/>
              </a:pPr>
              <a:t>10/21/2022</a:t>
            </a:fld>
            <a:endParaRPr lang="en-US"/>
          </a:p>
        </p:txBody>
      </p:sp>
      <p:sp>
        <p:nvSpPr>
          <p:cNvPr id="9" name="Footer Placeholder 5">
            <a:extLst>
              <a:ext uri="{FF2B5EF4-FFF2-40B4-BE49-F238E27FC236}">
                <a16:creationId xmlns:a16="http://schemas.microsoft.com/office/drawing/2014/main" id="{DB965E22-86F6-47A1-9ECA-D97437B54C1F}"/>
              </a:ext>
            </a:extLst>
          </p:cNvPr>
          <p:cNvSpPr>
            <a:spLocks noGrp="1"/>
          </p:cNvSpPr>
          <p:nvPr>
            <p:ph type="ftr" sz="quarter" idx="11"/>
          </p:nvPr>
        </p:nvSpPr>
        <p:spPr/>
        <p:txBody>
          <a:bodyPr/>
          <a:lstStyle>
            <a:lvl1pPr>
              <a:defRPr/>
            </a:lvl1pPr>
            <a:extLst/>
          </a:lstStyle>
          <a:p>
            <a:pPr>
              <a:defRPr/>
            </a:pPr>
            <a:endParaRPr lang="en-US"/>
          </a:p>
        </p:txBody>
      </p:sp>
      <p:sp>
        <p:nvSpPr>
          <p:cNvPr id="10" name="Slide Number Placeholder 6">
            <a:extLst>
              <a:ext uri="{FF2B5EF4-FFF2-40B4-BE49-F238E27FC236}">
                <a16:creationId xmlns:a16="http://schemas.microsoft.com/office/drawing/2014/main" id="{EFB36873-7C9B-4DF0-BE3F-16C7A7A57DA4}"/>
              </a:ext>
            </a:extLst>
          </p:cNvPr>
          <p:cNvSpPr>
            <a:spLocks noGrp="1"/>
          </p:cNvSpPr>
          <p:nvPr>
            <p:ph type="sldNum" sz="quarter" idx="12"/>
          </p:nvPr>
        </p:nvSpPr>
        <p:spPr/>
        <p:txBody>
          <a:bodyPr/>
          <a:lstStyle>
            <a:lvl1pPr>
              <a:defRPr/>
            </a:lvl1pPr>
          </a:lstStyle>
          <a:p>
            <a:fld id="{4AD0FC6A-79C3-4A75-A1A3-1672F0C008EB}" type="slidenum">
              <a:rPr lang="en-US" altLang="en-US"/>
              <a:pPr/>
              <a:t>‹#›</a:t>
            </a:fld>
            <a:endParaRPr lang="en-US" altLang="en-US"/>
          </a:p>
        </p:txBody>
      </p:sp>
    </p:spTree>
    <p:extLst>
      <p:ext uri="{BB962C8B-B14F-4D97-AF65-F5344CB8AC3E}">
        <p14:creationId xmlns:p14="http://schemas.microsoft.com/office/powerpoint/2010/main" val="12000523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a:extLst>
              <a:ext uri="{FF2B5EF4-FFF2-40B4-BE49-F238E27FC236}">
                <a16:creationId xmlns:a16="http://schemas.microsoft.com/office/drawing/2014/main" id="{D113B204-982F-4E4B-9193-C9C907C614CA}"/>
              </a:ext>
            </a:extLst>
          </p:cNvPr>
          <p:cNvSpPr>
            <a:spLocks noGrp="1"/>
          </p:cNvSpPr>
          <p:nvPr>
            <p:ph type="dt" sz="half" idx="10"/>
          </p:nvPr>
        </p:nvSpPr>
        <p:spPr/>
        <p:txBody>
          <a:bodyPr/>
          <a:lstStyle>
            <a:lvl1pPr>
              <a:defRPr/>
            </a:lvl1pPr>
          </a:lstStyle>
          <a:p>
            <a:pPr>
              <a:defRPr/>
            </a:pPr>
            <a:fld id="{A9806D8D-B68E-41EC-86C8-AB8AFE2CA7E9}" type="datetimeFigureOut">
              <a:rPr lang="en-US"/>
              <a:pPr>
                <a:defRPr/>
              </a:pPr>
              <a:t>10/21/2022</a:t>
            </a:fld>
            <a:endParaRPr lang="en-US"/>
          </a:p>
        </p:txBody>
      </p:sp>
      <p:sp>
        <p:nvSpPr>
          <p:cNvPr id="5" name="Footer Placeholder 9">
            <a:extLst>
              <a:ext uri="{FF2B5EF4-FFF2-40B4-BE49-F238E27FC236}">
                <a16:creationId xmlns:a16="http://schemas.microsoft.com/office/drawing/2014/main" id="{2C441FA3-1AF4-41D3-8FFF-B33AC78F2E8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1">
            <a:extLst>
              <a:ext uri="{FF2B5EF4-FFF2-40B4-BE49-F238E27FC236}">
                <a16:creationId xmlns:a16="http://schemas.microsoft.com/office/drawing/2014/main" id="{A044E8EE-4354-4546-A144-FE7F9AB21479}"/>
              </a:ext>
            </a:extLst>
          </p:cNvPr>
          <p:cNvSpPr>
            <a:spLocks noGrp="1"/>
          </p:cNvSpPr>
          <p:nvPr>
            <p:ph type="sldNum" sz="quarter" idx="12"/>
          </p:nvPr>
        </p:nvSpPr>
        <p:spPr/>
        <p:txBody>
          <a:bodyPr/>
          <a:lstStyle>
            <a:lvl1pPr>
              <a:defRPr/>
            </a:lvl1pPr>
          </a:lstStyle>
          <a:p>
            <a:fld id="{8EB73E6A-BD24-4EC1-802A-D233CE5E0C06}" type="slidenum">
              <a:rPr lang="en-US" altLang="en-US"/>
              <a:pPr/>
              <a:t>‹#›</a:t>
            </a:fld>
            <a:endParaRPr lang="en-US" altLang="en-US"/>
          </a:p>
        </p:txBody>
      </p:sp>
    </p:spTree>
    <p:extLst>
      <p:ext uri="{BB962C8B-B14F-4D97-AF65-F5344CB8AC3E}">
        <p14:creationId xmlns:p14="http://schemas.microsoft.com/office/powerpoint/2010/main" val="1987758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a:extLst>
              <a:ext uri="{FF2B5EF4-FFF2-40B4-BE49-F238E27FC236}">
                <a16:creationId xmlns:a16="http://schemas.microsoft.com/office/drawing/2014/main" id="{2A97A05B-5CAE-469B-8EDD-9F0B78CC70BA}"/>
              </a:ext>
            </a:extLst>
          </p:cNvPr>
          <p:cNvSpPr>
            <a:spLocks noGrp="1"/>
          </p:cNvSpPr>
          <p:nvPr>
            <p:ph type="dt" sz="half" idx="10"/>
          </p:nvPr>
        </p:nvSpPr>
        <p:spPr/>
        <p:txBody>
          <a:bodyPr/>
          <a:lstStyle>
            <a:lvl1pPr>
              <a:defRPr/>
            </a:lvl1pPr>
          </a:lstStyle>
          <a:p>
            <a:pPr>
              <a:defRPr/>
            </a:pPr>
            <a:fld id="{D24DB080-3883-4765-BFF4-A0C9837DCFF4}" type="datetimeFigureOut">
              <a:rPr lang="en-US"/>
              <a:pPr>
                <a:defRPr/>
              </a:pPr>
              <a:t>10/21/2022</a:t>
            </a:fld>
            <a:endParaRPr lang="en-US"/>
          </a:p>
        </p:txBody>
      </p:sp>
      <p:sp>
        <p:nvSpPr>
          <p:cNvPr id="5" name="Footer Placeholder 9">
            <a:extLst>
              <a:ext uri="{FF2B5EF4-FFF2-40B4-BE49-F238E27FC236}">
                <a16:creationId xmlns:a16="http://schemas.microsoft.com/office/drawing/2014/main" id="{9307CACE-5986-4E8A-AED0-299E479B2F1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1">
            <a:extLst>
              <a:ext uri="{FF2B5EF4-FFF2-40B4-BE49-F238E27FC236}">
                <a16:creationId xmlns:a16="http://schemas.microsoft.com/office/drawing/2014/main" id="{366A6E36-58EB-45DD-99CC-CFEA5025FA69}"/>
              </a:ext>
            </a:extLst>
          </p:cNvPr>
          <p:cNvSpPr>
            <a:spLocks noGrp="1"/>
          </p:cNvSpPr>
          <p:nvPr>
            <p:ph type="sldNum" sz="quarter" idx="12"/>
          </p:nvPr>
        </p:nvSpPr>
        <p:spPr/>
        <p:txBody>
          <a:bodyPr/>
          <a:lstStyle>
            <a:lvl1pPr>
              <a:defRPr/>
            </a:lvl1pPr>
          </a:lstStyle>
          <a:p>
            <a:fld id="{45B39077-E92B-4091-903E-AA2E550D5BB7}" type="slidenum">
              <a:rPr lang="en-US" altLang="en-US"/>
              <a:pPr/>
              <a:t>‹#›</a:t>
            </a:fld>
            <a:endParaRPr lang="en-US" altLang="en-US"/>
          </a:p>
        </p:txBody>
      </p:sp>
    </p:spTree>
    <p:extLst>
      <p:ext uri="{BB962C8B-B14F-4D97-AF65-F5344CB8AC3E}">
        <p14:creationId xmlns:p14="http://schemas.microsoft.com/office/powerpoint/2010/main" val="105993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02167" y="228601"/>
            <a:ext cx="11347451" cy="1325563"/>
          </a:xfrm>
        </p:spPr>
        <p:txBody>
          <a:bodyPr/>
          <a:lstStyle/>
          <a:p>
            <a:r>
              <a:rPr lang="en-US"/>
              <a:t>Click to edit Master title style</a:t>
            </a:r>
          </a:p>
        </p:txBody>
      </p:sp>
      <p:sp>
        <p:nvSpPr>
          <p:cNvPr id="3" name="Text Placeholder 2"/>
          <p:cNvSpPr>
            <a:spLocks noGrp="1"/>
          </p:cNvSpPr>
          <p:nvPr>
            <p:ph type="body" sz="half" idx="1"/>
          </p:nvPr>
        </p:nvSpPr>
        <p:spPr>
          <a:xfrm>
            <a:off x="402168" y="1676401"/>
            <a:ext cx="5592233" cy="4422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197601" y="1676401"/>
            <a:ext cx="5592233" cy="4422775"/>
          </a:xfrm>
        </p:spPr>
        <p:txBody>
          <a:bodyPr/>
          <a:lstStyle/>
          <a:p>
            <a:pPr lvl="0"/>
            <a:endParaRPr lang="en-US" noProof="0"/>
          </a:p>
        </p:txBody>
      </p:sp>
      <p:sp>
        <p:nvSpPr>
          <p:cNvPr id="5" name="Date Placeholder 4">
            <a:extLst>
              <a:ext uri="{FF2B5EF4-FFF2-40B4-BE49-F238E27FC236}">
                <a16:creationId xmlns:a16="http://schemas.microsoft.com/office/drawing/2014/main" id="{8E24EEAA-DC14-4142-921A-E2107CBD3044}"/>
              </a:ext>
            </a:extLst>
          </p:cNvPr>
          <p:cNvSpPr>
            <a:spLocks noGrp="1" noChangeArrowheads="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8475DABE-8325-4153-BF64-2929A2FADAA6}"/>
              </a:ext>
            </a:extLst>
          </p:cNvPr>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B0C6FE11-6446-4F99-A90A-000DAD1917A1}"/>
              </a:ext>
            </a:extLst>
          </p:cNvPr>
          <p:cNvSpPr>
            <a:spLocks noGrp="1" noChangeArrowheads="1"/>
          </p:cNvSpPr>
          <p:nvPr>
            <p:ph type="sldNum" sz="quarter" idx="12"/>
          </p:nvPr>
        </p:nvSpPr>
        <p:spPr/>
        <p:txBody>
          <a:bodyPr/>
          <a:lstStyle>
            <a:lvl1pPr>
              <a:defRPr/>
            </a:lvl1pPr>
          </a:lstStyle>
          <a:p>
            <a:fld id="{BAF5D645-38C4-4957-9DC6-95744D6044AF}" type="slidenum">
              <a:rPr lang="en-US" altLang="en-US"/>
              <a:pPr/>
              <a:t>‹#›</a:t>
            </a:fld>
            <a:endParaRPr lang="en-US" altLang="en-US"/>
          </a:p>
        </p:txBody>
      </p:sp>
    </p:spTree>
    <p:extLst>
      <p:ext uri="{BB962C8B-B14F-4D97-AF65-F5344CB8AC3E}">
        <p14:creationId xmlns:p14="http://schemas.microsoft.com/office/powerpoint/2010/main" val="1666164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9005B-8241-488A-BDE9-897EBC1B63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33DA7D-F9BA-4F93-A7EB-10B4F96A50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0BA406-CBBF-455F-9F16-7C3EFDA61E8A}"/>
              </a:ext>
            </a:extLst>
          </p:cNvPr>
          <p:cNvSpPr>
            <a:spLocks noGrp="1"/>
          </p:cNvSpPr>
          <p:nvPr>
            <p:ph type="dt" sz="half" idx="10"/>
          </p:nvPr>
        </p:nvSpPr>
        <p:spPr/>
        <p:txBody>
          <a:bodyPr/>
          <a:lstStyle/>
          <a:p>
            <a:fld id="{AEF34F17-B0A5-4660-BF6E-C5746C12A000}" type="datetimeFigureOut">
              <a:rPr lang="en-IN" smtClean="0"/>
              <a:t>21-10-2022</a:t>
            </a:fld>
            <a:endParaRPr lang="en-IN"/>
          </a:p>
        </p:txBody>
      </p:sp>
      <p:sp>
        <p:nvSpPr>
          <p:cNvPr id="5" name="Footer Placeholder 4">
            <a:extLst>
              <a:ext uri="{FF2B5EF4-FFF2-40B4-BE49-F238E27FC236}">
                <a16:creationId xmlns:a16="http://schemas.microsoft.com/office/drawing/2014/main" id="{0C30923F-98CE-4AC2-B476-A3EC8BCDB5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A14B90-E832-407D-B97A-132FFA72DDDE}"/>
              </a:ext>
            </a:extLst>
          </p:cNvPr>
          <p:cNvSpPr>
            <a:spLocks noGrp="1"/>
          </p:cNvSpPr>
          <p:nvPr>
            <p:ph type="sldNum" sz="quarter" idx="12"/>
          </p:nvPr>
        </p:nvSpPr>
        <p:spPr/>
        <p:txBody>
          <a:bodyPr/>
          <a:lstStyle/>
          <a:p>
            <a:fld id="{B4484F4A-F079-4260-8D25-E4ACABE57CEB}" type="slidenum">
              <a:rPr lang="en-IN" smtClean="0"/>
              <a:t>‹#›</a:t>
            </a:fld>
            <a:endParaRPr lang="en-IN"/>
          </a:p>
        </p:txBody>
      </p:sp>
    </p:spTree>
    <p:extLst>
      <p:ext uri="{BB962C8B-B14F-4D97-AF65-F5344CB8AC3E}">
        <p14:creationId xmlns:p14="http://schemas.microsoft.com/office/powerpoint/2010/main" val="2436607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DC748-04C3-42E3-AB6D-80169CC35A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18633E-E2C0-44D9-9EEA-2486553508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A0CC39-4B20-4C8E-9447-C82020560D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F3D239-897A-4D8A-B54A-92A223222860}"/>
              </a:ext>
            </a:extLst>
          </p:cNvPr>
          <p:cNvSpPr>
            <a:spLocks noGrp="1"/>
          </p:cNvSpPr>
          <p:nvPr>
            <p:ph type="dt" sz="half" idx="10"/>
          </p:nvPr>
        </p:nvSpPr>
        <p:spPr/>
        <p:txBody>
          <a:bodyPr/>
          <a:lstStyle/>
          <a:p>
            <a:fld id="{AEF34F17-B0A5-4660-BF6E-C5746C12A000}" type="datetimeFigureOut">
              <a:rPr lang="en-IN" smtClean="0"/>
              <a:t>21-10-2022</a:t>
            </a:fld>
            <a:endParaRPr lang="en-IN"/>
          </a:p>
        </p:txBody>
      </p:sp>
      <p:sp>
        <p:nvSpPr>
          <p:cNvPr id="6" name="Footer Placeholder 5">
            <a:extLst>
              <a:ext uri="{FF2B5EF4-FFF2-40B4-BE49-F238E27FC236}">
                <a16:creationId xmlns:a16="http://schemas.microsoft.com/office/drawing/2014/main" id="{14AC025F-7C10-4F55-8018-61CDE44D54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AF05F3-108A-41D2-A373-89DD21C9E84B}"/>
              </a:ext>
            </a:extLst>
          </p:cNvPr>
          <p:cNvSpPr>
            <a:spLocks noGrp="1"/>
          </p:cNvSpPr>
          <p:nvPr>
            <p:ph type="sldNum" sz="quarter" idx="12"/>
          </p:nvPr>
        </p:nvSpPr>
        <p:spPr/>
        <p:txBody>
          <a:bodyPr/>
          <a:lstStyle/>
          <a:p>
            <a:fld id="{B4484F4A-F079-4260-8D25-E4ACABE57CEB}" type="slidenum">
              <a:rPr lang="en-IN" smtClean="0"/>
              <a:t>‹#›</a:t>
            </a:fld>
            <a:endParaRPr lang="en-IN"/>
          </a:p>
        </p:txBody>
      </p:sp>
    </p:spTree>
    <p:extLst>
      <p:ext uri="{BB962C8B-B14F-4D97-AF65-F5344CB8AC3E}">
        <p14:creationId xmlns:p14="http://schemas.microsoft.com/office/powerpoint/2010/main" val="1044813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879C-5FDA-4D70-A2A8-86684AEE75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94B726-6BEB-4252-8FE2-48DB02E06C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ED6151-A368-4696-BA4B-34920EC173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F5289C5-3302-40F5-81C3-B1898269F5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AAD537-CB43-4B82-80C7-8ADF2D1DA0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B78E29-60D3-4F1E-80F6-2CD1D9BD61EB}"/>
              </a:ext>
            </a:extLst>
          </p:cNvPr>
          <p:cNvSpPr>
            <a:spLocks noGrp="1"/>
          </p:cNvSpPr>
          <p:nvPr>
            <p:ph type="dt" sz="half" idx="10"/>
          </p:nvPr>
        </p:nvSpPr>
        <p:spPr/>
        <p:txBody>
          <a:bodyPr/>
          <a:lstStyle/>
          <a:p>
            <a:fld id="{AEF34F17-B0A5-4660-BF6E-C5746C12A000}" type="datetimeFigureOut">
              <a:rPr lang="en-IN" smtClean="0"/>
              <a:t>21-10-2022</a:t>
            </a:fld>
            <a:endParaRPr lang="en-IN"/>
          </a:p>
        </p:txBody>
      </p:sp>
      <p:sp>
        <p:nvSpPr>
          <p:cNvPr id="8" name="Footer Placeholder 7">
            <a:extLst>
              <a:ext uri="{FF2B5EF4-FFF2-40B4-BE49-F238E27FC236}">
                <a16:creationId xmlns:a16="http://schemas.microsoft.com/office/drawing/2014/main" id="{9DD5E22F-38ED-4C71-AAB8-78EB4171E6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3533D2-0333-4D7A-AEC5-621534F33E74}"/>
              </a:ext>
            </a:extLst>
          </p:cNvPr>
          <p:cNvSpPr>
            <a:spLocks noGrp="1"/>
          </p:cNvSpPr>
          <p:nvPr>
            <p:ph type="sldNum" sz="quarter" idx="12"/>
          </p:nvPr>
        </p:nvSpPr>
        <p:spPr/>
        <p:txBody>
          <a:bodyPr/>
          <a:lstStyle/>
          <a:p>
            <a:fld id="{B4484F4A-F079-4260-8D25-E4ACABE57CEB}" type="slidenum">
              <a:rPr lang="en-IN" smtClean="0"/>
              <a:t>‹#›</a:t>
            </a:fld>
            <a:endParaRPr lang="en-IN"/>
          </a:p>
        </p:txBody>
      </p:sp>
    </p:spTree>
    <p:extLst>
      <p:ext uri="{BB962C8B-B14F-4D97-AF65-F5344CB8AC3E}">
        <p14:creationId xmlns:p14="http://schemas.microsoft.com/office/powerpoint/2010/main" val="449445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A1181-397A-46A3-8B6E-6DC6CAFE10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54854E-8BDB-4D7F-9090-A241E5FBFB48}"/>
              </a:ext>
            </a:extLst>
          </p:cNvPr>
          <p:cNvSpPr>
            <a:spLocks noGrp="1"/>
          </p:cNvSpPr>
          <p:nvPr>
            <p:ph type="dt" sz="half" idx="10"/>
          </p:nvPr>
        </p:nvSpPr>
        <p:spPr/>
        <p:txBody>
          <a:bodyPr/>
          <a:lstStyle/>
          <a:p>
            <a:fld id="{AEF34F17-B0A5-4660-BF6E-C5746C12A000}" type="datetimeFigureOut">
              <a:rPr lang="en-IN" smtClean="0"/>
              <a:t>21-10-2022</a:t>
            </a:fld>
            <a:endParaRPr lang="en-IN"/>
          </a:p>
        </p:txBody>
      </p:sp>
      <p:sp>
        <p:nvSpPr>
          <p:cNvPr id="4" name="Footer Placeholder 3">
            <a:extLst>
              <a:ext uri="{FF2B5EF4-FFF2-40B4-BE49-F238E27FC236}">
                <a16:creationId xmlns:a16="http://schemas.microsoft.com/office/drawing/2014/main" id="{1FD41A66-65F3-4A04-91BE-C68A0F3D2D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590D0F-4CDC-4E7D-8715-ABC9154B07C4}"/>
              </a:ext>
            </a:extLst>
          </p:cNvPr>
          <p:cNvSpPr>
            <a:spLocks noGrp="1"/>
          </p:cNvSpPr>
          <p:nvPr>
            <p:ph type="sldNum" sz="quarter" idx="12"/>
          </p:nvPr>
        </p:nvSpPr>
        <p:spPr/>
        <p:txBody>
          <a:bodyPr/>
          <a:lstStyle/>
          <a:p>
            <a:fld id="{B4484F4A-F079-4260-8D25-E4ACABE57CEB}" type="slidenum">
              <a:rPr lang="en-IN" smtClean="0"/>
              <a:t>‹#›</a:t>
            </a:fld>
            <a:endParaRPr lang="en-IN"/>
          </a:p>
        </p:txBody>
      </p:sp>
    </p:spTree>
    <p:extLst>
      <p:ext uri="{BB962C8B-B14F-4D97-AF65-F5344CB8AC3E}">
        <p14:creationId xmlns:p14="http://schemas.microsoft.com/office/powerpoint/2010/main" val="1292227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8C2127-5C28-492E-B198-42812A5E4682}"/>
              </a:ext>
            </a:extLst>
          </p:cNvPr>
          <p:cNvSpPr>
            <a:spLocks noGrp="1"/>
          </p:cNvSpPr>
          <p:nvPr>
            <p:ph type="dt" sz="half" idx="10"/>
          </p:nvPr>
        </p:nvSpPr>
        <p:spPr/>
        <p:txBody>
          <a:bodyPr/>
          <a:lstStyle/>
          <a:p>
            <a:fld id="{AEF34F17-B0A5-4660-BF6E-C5746C12A000}" type="datetimeFigureOut">
              <a:rPr lang="en-IN" smtClean="0"/>
              <a:t>21-10-2022</a:t>
            </a:fld>
            <a:endParaRPr lang="en-IN"/>
          </a:p>
        </p:txBody>
      </p:sp>
      <p:sp>
        <p:nvSpPr>
          <p:cNvPr id="3" name="Footer Placeholder 2">
            <a:extLst>
              <a:ext uri="{FF2B5EF4-FFF2-40B4-BE49-F238E27FC236}">
                <a16:creationId xmlns:a16="http://schemas.microsoft.com/office/drawing/2014/main" id="{1F7C0A2A-E6A1-4B13-B7AF-55E638205D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DF3862-9351-4205-B4B1-137B0E970B0C}"/>
              </a:ext>
            </a:extLst>
          </p:cNvPr>
          <p:cNvSpPr>
            <a:spLocks noGrp="1"/>
          </p:cNvSpPr>
          <p:nvPr>
            <p:ph type="sldNum" sz="quarter" idx="12"/>
          </p:nvPr>
        </p:nvSpPr>
        <p:spPr/>
        <p:txBody>
          <a:bodyPr/>
          <a:lstStyle/>
          <a:p>
            <a:fld id="{B4484F4A-F079-4260-8D25-E4ACABE57CEB}" type="slidenum">
              <a:rPr lang="en-IN" smtClean="0"/>
              <a:t>‹#›</a:t>
            </a:fld>
            <a:endParaRPr lang="en-IN"/>
          </a:p>
        </p:txBody>
      </p:sp>
    </p:spTree>
    <p:extLst>
      <p:ext uri="{BB962C8B-B14F-4D97-AF65-F5344CB8AC3E}">
        <p14:creationId xmlns:p14="http://schemas.microsoft.com/office/powerpoint/2010/main" val="3345110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74A1D-70CC-4B77-BF04-0AA1664A69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61698C-A4E1-4AEA-BBBD-FE1CB46E88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9B9ADD-8E0F-4853-AF73-48072489E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88E38A-CD4E-4128-B564-93A3AC13CC43}"/>
              </a:ext>
            </a:extLst>
          </p:cNvPr>
          <p:cNvSpPr>
            <a:spLocks noGrp="1"/>
          </p:cNvSpPr>
          <p:nvPr>
            <p:ph type="dt" sz="half" idx="10"/>
          </p:nvPr>
        </p:nvSpPr>
        <p:spPr/>
        <p:txBody>
          <a:bodyPr/>
          <a:lstStyle/>
          <a:p>
            <a:fld id="{AEF34F17-B0A5-4660-BF6E-C5746C12A000}" type="datetimeFigureOut">
              <a:rPr lang="en-IN" smtClean="0"/>
              <a:t>21-10-2022</a:t>
            </a:fld>
            <a:endParaRPr lang="en-IN"/>
          </a:p>
        </p:txBody>
      </p:sp>
      <p:sp>
        <p:nvSpPr>
          <p:cNvPr id="6" name="Footer Placeholder 5">
            <a:extLst>
              <a:ext uri="{FF2B5EF4-FFF2-40B4-BE49-F238E27FC236}">
                <a16:creationId xmlns:a16="http://schemas.microsoft.com/office/drawing/2014/main" id="{08D03826-3312-4B39-BD08-5C97DAA77B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50DD30-BD0C-49AC-887F-BE6D491FDC35}"/>
              </a:ext>
            </a:extLst>
          </p:cNvPr>
          <p:cNvSpPr>
            <a:spLocks noGrp="1"/>
          </p:cNvSpPr>
          <p:nvPr>
            <p:ph type="sldNum" sz="quarter" idx="12"/>
          </p:nvPr>
        </p:nvSpPr>
        <p:spPr/>
        <p:txBody>
          <a:bodyPr/>
          <a:lstStyle/>
          <a:p>
            <a:fld id="{B4484F4A-F079-4260-8D25-E4ACABE57CEB}" type="slidenum">
              <a:rPr lang="en-IN" smtClean="0"/>
              <a:t>‹#›</a:t>
            </a:fld>
            <a:endParaRPr lang="en-IN"/>
          </a:p>
        </p:txBody>
      </p:sp>
    </p:spTree>
    <p:extLst>
      <p:ext uri="{BB962C8B-B14F-4D97-AF65-F5344CB8AC3E}">
        <p14:creationId xmlns:p14="http://schemas.microsoft.com/office/powerpoint/2010/main" val="1781929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9D961-080C-4D17-B86D-7A705C394B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7B7682-6BF1-4B7F-8CD9-855F11CAA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F5985B-0DFD-42E5-B84C-4E8FE22712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D2249A-407D-4124-963B-8956AE2116BD}"/>
              </a:ext>
            </a:extLst>
          </p:cNvPr>
          <p:cNvSpPr>
            <a:spLocks noGrp="1"/>
          </p:cNvSpPr>
          <p:nvPr>
            <p:ph type="dt" sz="half" idx="10"/>
          </p:nvPr>
        </p:nvSpPr>
        <p:spPr/>
        <p:txBody>
          <a:bodyPr/>
          <a:lstStyle/>
          <a:p>
            <a:fld id="{AEF34F17-B0A5-4660-BF6E-C5746C12A000}" type="datetimeFigureOut">
              <a:rPr lang="en-IN" smtClean="0"/>
              <a:t>21-10-2022</a:t>
            </a:fld>
            <a:endParaRPr lang="en-IN"/>
          </a:p>
        </p:txBody>
      </p:sp>
      <p:sp>
        <p:nvSpPr>
          <p:cNvPr id="6" name="Footer Placeholder 5">
            <a:extLst>
              <a:ext uri="{FF2B5EF4-FFF2-40B4-BE49-F238E27FC236}">
                <a16:creationId xmlns:a16="http://schemas.microsoft.com/office/drawing/2014/main" id="{FB32555D-EB69-488B-8275-3DC11833CB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957504-1B2F-47FF-91CF-B101B8530861}"/>
              </a:ext>
            </a:extLst>
          </p:cNvPr>
          <p:cNvSpPr>
            <a:spLocks noGrp="1"/>
          </p:cNvSpPr>
          <p:nvPr>
            <p:ph type="sldNum" sz="quarter" idx="12"/>
          </p:nvPr>
        </p:nvSpPr>
        <p:spPr/>
        <p:txBody>
          <a:bodyPr/>
          <a:lstStyle/>
          <a:p>
            <a:fld id="{B4484F4A-F079-4260-8D25-E4ACABE57CEB}" type="slidenum">
              <a:rPr lang="en-IN" smtClean="0"/>
              <a:t>‹#›</a:t>
            </a:fld>
            <a:endParaRPr lang="en-IN"/>
          </a:p>
        </p:txBody>
      </p:sp>
    </p:spTree>
    <p:extLst>
      <p:ext uri="{BB962C8B-B14F-4D97-AF65-F5344CB8AC3E}">
        <p14:creationId xmlns:p14="http://schemas.microsoft.com/office/powerpoint/2010/main" val="217616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13" Type="http://schemas.openxmlformats.org/officeDocument/2006/relationships/theme" Target="../theme/theme2.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slideLayout" Target="../slideLayouts/slideLayout23.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 Id="rId14" Type="http://schemas.openxmlformats.org/officeDocument/2006/relationships/image" Target="../media/image2.jpe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61C417-8887-4C74-BAD7-B680186400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B48B93-5D5C-41AA-A36E-47BE028330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0E3812-7521-4501-932F-E5D0A85485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34F17-B0A5-4660-BF6E-C5746C12A000}" type="datetimeFigureOut">
              <a:rPr lang="en-IN" smtClean="0"/>
              <a:t>21-10-2022</a:t>
            </a:fld>
            <a:endParaRPr lang="en-IN"/>
          </a:p>
        </p:txBody>
      </p:sp>
      <p:sp>
        <p:nvSpPr>
          <p:cNvPr id="5" name="Footer Placeholder 4">
            <a:extLst>
              <a:ext uri="{FF2B5EF4-FFF2-40B4-BE49-F238E27FC236}">
                <a16:creationId xmlns:a16="http://schemas.microsoft.com/office/drawing/2014/main" id="{606B53C0-4B41-47E9-A184-D0E3794FFF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597C621-12D6-4DC1-90DA-85C4E44E58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84F4A-F079-4260-8D25-E4ACABE57CEB}" type="slidenum">
              <a:rPr lang="en-IN" smtClean="0"/>
              <a:t>‹#›</a:t>
            </a:fld>
            <a:endParaRPr lang="en-IN"/>
          </a:p>
        </p:txBody>
      </p:sp>
    </p:spTree>
    <p:extLst>
      <p:ext uri="{BB962C8B-B14F-4D97-AF65-F5344CB8AC3E}">
        <p14:creationId xmlns:p14="http://schemas.microsoft.com/office/powerpoint/2010/main" val="768418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7" name="Pie 6">
            <a:extLst>
              <a:ext uri="{FF2B5EF4-FFF2-40B4-BE49-F238E27FC236}">
                <a16:creationId xmlns:a16="http://schemas.microsoft.com/office/drawing/2014/main" id="{73E48C78-3DED-4181-A290-A1A02A367C02}"/>
              </a:ext>
            </a:extLst>
          </p:cNvPr>
          <p:cNvSpPr/>
          <p:nvPr/>
        </p:nvSpPr>
        <p:spPr>
          <a:xfrm>
            <a:off x="-1087967" y="-815975"/>
            <a:ext cx="21844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Oval 7">
            <a:extLst>
              <a:ext uri="{FF2B5EF4-FFF2-40B4-BE49-F238E27FC236}">
                <a16:creationId xmlns:a16="http://schemas.microsoft.com/office/drawing/2014/main" id="{CC0478F9-FA38-43A0-9A70-09966AF56ECF}"/>
              </a:ext>
            </a:extLst>
          </p:cNvPr>
          <p:cNvSpPr/>
          <p:nvPr/>
        </p:nvSpPr>
        <p:spPr>
          <a:xfrm>
            <a:off x="224367" y="20639"/>
            <a:ext cx="2271184"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Donut 10">
            <a:extLst>
              <a:ext uri="{FF2B5EF4-FFF2-40B4-BE49-F238E27FC236}">
                <a16:creationId xmlns:a16="http://schemas.microsoft.com/office/drawing/2014/main" id="{91C3CDBD-C28B-4C8B-A9E7-C1CB98FB8A8C}"/>
              </a:ext>
            </a:extLst>
          </p:cNvPr>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a:extLst>
              <a:ext uri="{FF2B5EF4-FFF2-40B4-BE49-F238E27FC236}">
                <a16:creationId xmlns:a16="http://schemas.microsoft.com/office/drawing/2014/main" id="{986C8167-BA59-4FB9-B0F9-9F5EFED01504}"/>
              </a:ext>
            </a:extLst>
          </p:cNvPr>
          <p:cNvSpPr/>
          <p:nvPr/>
        </p:nvSpPr>
        <p:spPr>
          <a:xfrm>
            <a:off x="1350434" y="0"/>
            <a:ext cx="1084156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itle Placeholder 4">
            <a:extLst>
              <a:ext uri="{FF2B5EF4-FFF2-40B4-BE49-F238E27FC236}">
                <a16:creationId xmlns:a16="http://schemas.microsoft.com/office/drawing/2014/main" id="{7DBA9170-85F8-431A-86FF-501770BB3683}"/>
              </a:ext>
            </a:extLst>
          </p:cNvPr>
          <p:cNvSpPr>
            <a:spLocks noGrp="1"/>
          </p:cNvSpPr>
          <p:nvPr>
            <p:ph type="title"/>
          </p:nvPr>
        </p:nvSpPr>
        <p:spPr>
          <a:xfrm>
            <a:off x="1913467" y="274638"/>
            <a:ext cx="9999133" cy="1143000"/>
          </a:xfrm>
          <a:prstGeom prst="rect">
            <a:avLst/>
          </a:prstGeom>
        </p:spPr>
        <p:txBody>
          <a:bodyPr anchor="ctr">
            <a:normAutofit/>
          </a:bodyPr>
          <a:lstStyle/>
          <a:p>
            <a:r>
              <a:rPr lang="en-US"/>
              <a:t>Click to edit Master title style</a:t>
            </a:r>
          </a:p>
        </p:txBody>
      </p:sp>
      <p:sp>
        <p:nvSpPr>
          <p:cNvPr id="1033" name="Text Placeholder 8">
            <a:extLst>
              <a:ext uri="{FF2B5EF4-FFF2-40B4-BE49-F238E27FC236}">
                <a16:creationId xmlns:a16="http://schemas.microsoft.com/office/drawing/2014/main" id="{B13EB104-DFFD-401A-8A09-99316E9A51D4}"/>
              </a:ext>
            </a:extLst>
          </p:cNvPr>
          <p:cNvSpPr>
            <a:spLocks noGrp="1"/>
          </p:cNvSpPr>
          <p:nvPr>
            <p:ph type="body" idx="1"/>
          </p:nvPr>
        </p:nvSpPr>
        <p:spPr bwMode="auto">
          <a:xfrm>
            <a:off x="1913467" y="1447800"/>
            <a:ext cx="9999133"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4" name="Date Placeholder 23">
            <a:extLst>
              <a:ext uri="{FF2B5EF4-FFF2-40B4-BE49-F238E27FC236}">
                <a16:creationId xmlns:a16="http://schemas.microsoft.com/office/drawing/2014/main" id="{89184CCC-D382-4BFA-8236-A51621558324}"/>
              </a:ext>
            </a:extLst>
          </p:cNvPr>
          <p:cNvSpPr>
            <a:spLocks noGrp="1"/>
          </p:cNvSpPr>
          <p:nvPr>
            <p:ph type="dt" sz="half" idx="2"/>
          </p:nvPr>
        </p:nvSpPr>
        <p:spPr>
          <a:xfrm>
            <a:off x="4775200" y="6305550"/>
            <a:ext cx="28448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defRPr>
            </a:lvl1pPr>
            <a:extLst/>
          </a:lstStyle>
          <a:p>
            <a:pPr>
              <a:defRPr/>
            </a:pPr>
            <a:fld id="{2FFE6580-5FE2-41F2-B19E-E0B220423E05}" type="datetimeFigureOut">
              <a:rPr lang="en-US"/>
              <a:pPr>
                <a:defRPr/>
              </a:pPr>
              <a:t>10/21/2022</a:t>
            </a:fld>
            <a:endParaRPr lang="en-US"/>
          </a:p>
        </p:txBody>
      </p:sp>
      <p:sp>
        <p:nvSpPr>
          <p:cNvPr id="10" name="Footer Placeholder 9">
            <a:extLst>
              <a:ext uri="{FF2B5EF4-FFF2-40B4-BE49-F238E27FC236}">
                <a16:creationId xmlns:a16="http://schemas.microsoft.com/office/drawing/2014/main" id="{8B40140A-DE3A-45B2-A49E-BC4502498F6A}"/>
              </a:ext>
            </a:extLst>
          </p:cNvPr>
          <p:cNvSpPr>
            <a:spLocks noGrp="1"/>
          </p:cNvSpPr>
          <p:nvPr>
            <p:ph type="ftr" sz="quarter" idx="3"/>
          </p:nvPr>
        </p:nvSpPr>
        <p:spPr>
          <a:xfrm>
            <a:off x="7620000" y="6305550"/>
            <a:ext cx="38608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defRPr>
            </a:lvl1pPr>
            <a:extLst/>
          </a:lstStyle>
          <a:p>
            <a:pPr>
              <a:defRPr/>
            </a:pPr>
            <a:endParaRPr lang="en-US"/>
          </a:p>
        </p:txBody>
      </p:sp>
      <p:sp>
        <p:nvSpPr>
          <p:cNvPr id="22" name="Slide Number Placeholder 21">
            <a:extLst>
              <a:ext uri="{FF2B5EF4-FFF2-40B4-BE49-F238E27FC236}">
                <a16:creationId xmlns:a16="http://schemas.microsoft.com/office/drawing/2014/main" id="{4999F9F1-0708-419F-9E34-6F3BEB4D0B9B}"/>
              </a:ext>
            </a:extLst>
          </p:cNvPr>
          <p:cNvSpPr>
            <a:spLocks noGrp="1"/>
          </p:cNvSpPr>
          <p:nvPr>
            <p:ph type="sldNum" sz="quarter" idx="4"/>
          </p:nvPr>
        </p:nvSpPr>
        <p:spPr>
          <a:xfrm>
            <a:off x="11485033" y="6305550"/>
            <a:ext cx="609600" cy="476250"/>
          </a:xfrm>
          <a:prstGeom prst="rect">
            <a:avLst/>
          </a:prstGeom>
        </p:spPr>
        <p:txBody>
          <a:bodyPr vert="horz" wrap="square" lIns="91440" tIns="45720" rIns="91440" bIns="45720" numCol="1" anchor="b" anchorCtr="0" compatLnSpc="1">
            <a:prstTxWarp prst="textNoShape">
              <a:avLst/>
            </a:prstTxWarp>
          </a:bodyPr>
          <a:lstStyle>
            <a:lvl1pPr algn="ctr">
              <a:defRPr sz="1200">
                <a:solidFill>
                  <a:srgbClr val="B5A788"/>
                </a:solidFill>
                <a:latin typeface="Gill Sans MT" panose="020B0502020104020203" pitchFamily="34" charset="0"/>
              </a:defRPr>
            </a:lvl1pPr>
          </a:lstStyle>
          <a:p>
            <a:fld id="{18AD390F-C266-4968-98B2-81780E25946C}" type="slidenum">
              <a:rPr lang="en-US" altLang="en-US"/>
              <a:pPr/>
              <a:t>‹#›</a:t>
            </a:fld>
            <a:endParaRPr lang="en-US" altLang="en-US"/>
          </a:p>
        </p:txBody>
      </p:sp>
      <p:sp>
        <p:nvSpPr>
          <p:cNvPr id="15" name="Rectangle 14">
            <a:extLst>
              <a:ext uri="{FF2B5EF4-FFF2-40B4-BE49-F238E27FC236}">
                <a16:creationId xmlns:a16="http://schemas.microsoft.com/office/drawing/2014/main" id="{D7D82B24-892D-4311-A9C4-AA9DE5FF438E}"/>
              </a:ext>
            </a:extLst>
          </p:cNvPr>
          <p:cNvSpPr/>
          <p:nvPr/>
        </p:nvSpPr>
        <p:spPr bwMode="invGray">
          <a:xfrm>
            <a:off x="1352551" y="0"/>
            <a:ext cx="97367"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Tree>
    <p:extLst>
      <p:ext uri="{BB962C8B-B14F-4D97-AF65-F5344CB8AC3E}">
        <p14:creationId xmlns:p14="http://schemas.microsoft.com/office/powerpoint/2010/main" val="6760996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2CBEA-6BDE-4D8D-810E-69B157CA5EE3}"/>
              </a:ext>
            </a:extLst>
          </p:cNvPr>
          <p:cNvSpPr>
            <a:spLocks noGrp="1"/>
          </p:cNvSpPr>
          <p:nvPr>
            <p:ph type="ctrTitle"/>
          </p:nvPr>
        </p:nvSpPr>
        <p:spPr/>
        <p:txBody>
          <a:bodyPr/>
          <a:lstStyle/>
          <a:p>
            <a:r>
              <a:rPr lang="en-US" dirty="0"/>
              <a:t>MEA</a:t>
            </a:r>
            <a:endParaRPr lang="en-IN" dirty="0"/>
          </a:p>
        </p:txBody>
      </p:sp>
      <p:sp>
        <p:nvSpPr>
          <p:cNvPr id="3" name="Subtitle 2">
            <a:extLst>
              <a:ext uri="{FF2B5EF4-FFF2-40B4-BE49-F238E27FC236}">
                <a16:creationId xmlns:a16="http://schemas.microsoft.com/office/drawing/2014/main" id="{E08ECFF4-9D16-4333-8464-CF85B43B2107}"/>
              </a:ext>
            </a:extLst>
          </p:cNvPr>
          <p:cNvSpPr>
            <a:spLocks noGrp="1"/>
          </p:cNvSpPr>
          <p:nvPr>
            <p:ph type="subTitle" idx="1"/>
          </p:nvPr>
        </p:nvSpPr>
        <p:spPr/>
        <p:txBody>
          <a:bodyPr>
            <a:normAutofit/>
          </a:bodyPr>
          <a:lstStyle/>
          <a:p>
            <a:r>
              <a:rPr lang="en-US" sz="3200" b="1" dirty="0"/>
              <a:t>UNIT-2</a:t>
            </a:r>
          </a:p>
          <a:p>
            <a:r>
              <a:rPr lang="en-US" sz="3200" b="1" dirty="0"/>
              <a:t>CONSUMER BEHAVIOUR</a:t>
            </a:r>
            <a:endParaRPr lang="en-IN" sz="3200" b="1" dirty="0"/>
          </a:p>
        </p:txBody>
      </p:sp>
    </p:spTree>
    <p:extLst>
      <p:ext uri="{BB962C8B-B14F-4D97-AF65-F5344CB8AC3E}">
        <p14:creationId xmlns:p14="http://schemas.microsoft.com/office/powerpoint/2010/main" val="361075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94CDB2-23D8-46AB-AC47-D7FE988DF2BE}"/>
              </a:ext>
            </a:extLst>
          </p:cNvPr>
          <p:cNvPicPr>
            <a:picLocks noChangeAspect="1"/>
          </p:cNvPicPr>
          <p:nvPr/>
        </p:nvPicPr>
        <p:blipFill>
          <a:blip r:embed="rId2"/>
          <a:stretch>
            <a:fillRect/>
          </a:stretch>
        </p:blipFill>
        <p:spPr>
          <a:xfrm>
            <a:off x="112541" y="735036"/>
            <a:ext cx="11816861" cy="5665763"/>
          </a:xfrm>
          <a:prstGeom prst="rect">
            <a:avLst/>
          </a:prstGeom>
        </p:spPr>
      </p:pic>
    </p:spTree>
    <p:extLst>
      <p:ext uri="{BB962C8B-B14F-4D97-AF65-F5344CB8AC3E}">
        <p14:creationId xmlns:p14="http://schemas.microsoft.com/office/powerpoint/2010/main" val="2350215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729BDF-3238-456D-958C-AB4F305F46DC}"/>
              </a:ext>
            </a:extLst>
          </p:cNvPr>
          <p:cNvPicPr>
            <a:picLocks noChangeAspect="1"/>
          </p:cNvPicPr>
          <p:nvPr/>
        </p:nvPicPr>
        <p:blipFill>
          <a:blip r:embed="rId2"/>
          <a:stretch>
            <a:fillRect/>
          </a:stretch>
        </p:blipFill>
        <p:spPr>
          <a:xfrm>
            <a:off x="2247900" y="809625"/>
            <a:ext cx="7696200" cy="5238750"/>
          </a:xfrm>
          <a:prstGeom prst="rect">
            <a:avLst/>
          </a:prstGeom>
        </p:spPr>
      </p:pic>
    </p:spTree>
    <p:extLst>
      <p:ext uri="{BB962C8B-B14F-4D97-AF65-F5344CB8AC3E}">
        <p14:creationId xmlns:p14="http://schemas.microsoft.com/office/powerpoint/2010/main" val="3442051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arious Types of Goods – Learn today">
            <a:extLst>
              <a:ext uri="{FF2B5EF4-FFF2-40B4-BE49-F238E27FC236}">
                <a16:creationId xmlns:a16="http://schemas.microsoft.com/office/drawing/2014/main" id="{35D1D476-6511-46F2-A4BD-A51D72AEF5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829" y="647114"/>
            <a:ext cx="5284762" cy="509250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mplementary Goods | Definition | 8 Examples | Graph | BoyceWire">
            <a:extLst>
              <a:ext uri="{FF2B5EF4-FFF2-40B4-BE49-F238E27FC236}">
                <a16:creationId xmlns:a16="http://schemas.microsoft.com/office/drawing/2014/main" id="{8A3FFC13-52C2-4414-9D9A-34139614FB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6898" y="647114"/>
            <a:ext cx="4811151" cy="419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510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53AC42-F301-458E-9731-01895E33625A}"/>
              </a:ext>
            </a:extLst>
          </p:cNvPr>
          <p:cNvSpPr txBox="1"/>
          <p:nvPr/>
        </p:nvSpPr>
        <p:spPr>
          <a:xfrm>
            <a:off x="196947" y="1139482"/>
            <a:ext cx="11830930" cy="4893647"/>
          </a:xfrm>
          <a:prstGeom prst="rect">
            <a:avLst/>
          </a:prstGeom>
          <a:noFill/>
        </p:spPr>
        <p:txBody>
          <a:bodyPr wrap="square">
            <a:spAutoFit/>
          </a:bodyPr>
          <a:lstStyle/>
          <a:p>
            <a:pPr algn="l">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Inferior Goods: </a:t>
            </a:r>
            <a:r>
              <a:rPr lang="en-US" sz="2400" b="0" i="0" dirty="0">
                <a:solidFill>
                  <a:srgbClr val="000000"/>
                </a:solidFill>
                <a:effectLst/>
                <a:latin typeface="Times New Roman" panose="02020603050405020304" pitchFamily="18" charset="0"/>
                <a:cs typeface="Times New Roman" panose="02020603050405020304" pitchFamily="18" charset="0"/>
              </a:rPr>
              <a:t>A commodity is deemed to be inferior if its </a:t>
            </a:r>
            <a:r>
              <a:rPr lang="en-US" sz="2400" b="1" i="0" dirty="0">
                <a:solidFill>
                  <a:srgbClr val="000000"/>
                </a:solidFill>
                <a:effectLst/>
                <a:latin typeface="Times New Roman" panose="02020603050405020304" pitchFamily="18" charset="0"/>
                <a:cs typeface="Times New Roman" panose="02020603050405020304" pitchFamily="18" charset="0"/>
              </a:rPr>
              <a:t>demand decreases with the increases in the consumer’s income</a:t>
            </a:r>
            <a:r>
              <a:rPr lang="en-US" sz="2400" b="0" i="0" dirty="0">
                <a:solidFill>
                  <a:srgbClr val="000000"/>
                </a:solidFill>
                <a:effectLst/>
                <a:latin typeface="Times New Roman" panose="02020603050405020304" pitchFamily="18" charset="0"/>
                <a:cs typeface="Times New Roman" panose="02020603050405020304" pitchFamily="18" charset="0"/>
              </a:rPr>
              <a:t> beyond a certain level of income and vice-versa. For example, Bajra, millet, bidi are the inferior goods.</a:t>
            </a:r>
          </a:p>
          <a:p>
            <a:pPr algn="l">
              <a:buFont typeface="Arial" panose="020B0604020202020204" pitchFamily="34" charset="0"/>
              <a:buChar char="•"/>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Normal Goods: </a:t>
            </a:r>
            <a:r>
              <a:rPr lang="en-US" sz="2400" b="0" i="0" dirty="0">
                <a:solidFill>
                  <a:srgbClr val="000000"/>
                </a:solidFill>
                <a:effectLst/>
                <a:latin typeface="Times New Roman" panose="02020603050405020304" pitchFamily="18" charset="0"/>
                <a:cs typeface="Times New Roman" panose="02020603050405020304" pitchFamily="18" charset="0"/>
              </a:rPr>
              <a:t>The normal goods are those goods whose </a:t>
            </a:r>
            <a:r>
              <a:rPr lang="en-US" sz="2400" b="1" i="0" dirty="0">
                <a:solidFill>
                  <a:srgbClr val="000000"/>
                </a:solidFill>
                <a:effectLst/>
                <a:latin typeface="Times New Roman" panose="02020603050405020304" pitchFamily="18" charset="0"/>
                <a:cs typeface="Times New Roman" panose="02020603050405020304" pitchFamily="18" charset="0"/>
              </a:rPr>
              <a:t>demand increases with the increase in the consumer’s income</a:t>
            </a:r>
            <a:r>
              <a:rPr lang="en-US" sz="2400" b="0" i="0" dirty="0">
                <a:solidFill>
                  <a:srgbClr val="000000"/>
                </a:solidFill>
                <a:effectLst/>
                <a:latin typeface="Times New Roman" panose="02020603050405020304" pitchFamily="18" charset="0"/>
                <a:cs typeface="Times New Roman" panose="02020603050405020304" pitchFamily="18" charset="0"/>
              </a:rPr>
              <a:t>, such as clothing, household furniture, automobiles, etc. </a:t>
            </a:r>
          </a:p>
          <a:p>
            <a:pPr algn="l">
              <a:buFont typeface="Arial" panose="020B0604020202020204" pitchFamily="34" charset="0"/>
              <a:buChar char="•"/>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It is to be noted that, demand for the normal goods increases rapidly with the increase in the consumer’s income but slows down with a further increase in the income.</a:t>
            </a:r>
          </a:p>
          <a:p>
            <a:pPr algn="l">
              <a:buFont typeface="Arial" panose="020B0604020202020204" pitchFamily="34" charset="0"/>
              <a:buChar char="•"/>
            </a:pPr>
            <a:endParaRPr lang="en-US" sz="2400" dirty="0">
              <a:solidFill>
                <a:srgbClr val="000000"/>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Luxury Goods:</a:t>
            </a:r>
            <a:r>
              <a:rPr lang="en-US" sz="2400" b="0" i="0" dirty="0">
                <a:solidFill>
                  <a:srgbClr val="000000"/>
                </a:solidFill>
                <a:effectLst/>
                <a:latin typeface="Times New Roman" panose="02020603050405020304" pitchFamily="18" charset="0"/>
                <a:cs typeface="Times New Roman" panose="02020603050405020304" pitchFamily="18" charset="0"/>
              </a:rPr>
              <a:t> The luxury goods are those goods which add to the </a:t>
            </a:r>
            <a:r>
              <a:rPr lang="en-US" sz="2400" b="1" i="0" dirty="0">
                <a:solidFill>
                  <a:srgbClr val="000000"/>
                </a:solidFill>
                <a:effectLst/>
                <a:latin typeface="Times New Roman" panose="02020603050405020304" pitchFamily="18" charset="0"/>
                <a:cs typeface="Times New Roman" panose="02020603050405020304" pitchFamily="18" charset="0"/>
              </a:rPr>
              <a:t>prestige and pleasure of the consumer</a:t>
            </a:r>
            <a:r>
              <a:rPr lang="en-US" sz="2400" b="0" i="0" dirty="0">
                <a:solidFill>
                  <a:srgbClr val="000000"/>
                </a:solidFill>
                <a:effectLst/>
                <a:latin typeface="Times New Roman" panose="02020603050405020304" pitchFamily="18" charset="0"/>
                <a:cs typeface="Times New Roman" panose="02020603050405020304" pitchFamily="18" charset="0"/>
              </a:rPr>
              <a:t> without enhancing the earnings. For example, jewelry, stone, gem, luxury cars, etc. The demand for such goods increases with the increase in the consumer’s income.</a:t>
            </a:r>
          </a:p>
        </p:txBody>
      </p:sp>
    </p:spTree>
    <p:extLst>
      <p:ext uri="{BB962C8B-B14F-4D97-AF65-F5344CB8AC3E}">
        <p14:creationId xmlns:p14="http://schemas.microsoft.com/office/powerpoint/2010/main" val="2958137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854455-C6E9-4D4F-9A79-A69EEEBF07A1}"/>
              </a:ext>
            </a:extLst>
          </p:cNvPr>
          <p:cNvSpPr txBox="1"/>
          <p:nvPr/>
        </p:nvSpPr>
        <p:spPr>
          <a:xfrm>
            <a:off x="323557" y="787791"/>
            <a:ext cx="11577711" cy="5816977"/>
          </a:xfrm>
          <a:prstGeom prst="rect">
            <a:avLst/>
          </a:prstGeom>
          <a:noFill/>
        </p:spPr>
        <p:txBody>
          <a:bodyPr wrap="square">
            <a:spAutoFit/>
          </a:bodyPr>
          <a:lstStyle/>
          <a:p>
            <a:r>
              <a:rPr lang="en-US" sz="2400" b="1" i="0" dirty="0">
                <a:solidFill>
                  <a:srgbClr val="000000"/>
                </a:solidFill>
                <a:effectLst/>
                <a:latin typeface="Times New Roman" panose="02020603050405020304" pitchFamily="18" charset="0"/>
                <a:cs typeface="Times New Roman" panose="02020603050405020304" pitchFamily="18" charset="0"/>
              </a:rPr>
              <a:t>Advertisement Expenditure: </a:t>
            </a:r>
          </a:p>
          <a:p>
            <a:r>
              <a:rPr lang="en-US" sz="2400" b="0" i="0" dirty="0">
                <a:solidFill>
                  <a:srgbClr val="000000"/>
                </a:solidFill>
                <a:effectLst/>
                <a:latin typeface="Times New Roman" panose="02020603050405020304" pitchFamily="18" charset="0"/>
                <a:cs typeface="Times New Roman" panose="02020603050405020304" pitchFamily="18" charset="0"/>
              </a:rPr>
              <a:t>Advertisement is done to promote sales of a product. </a:t>
            </a:r>
          </a:p>
          <a:p>
            <a:endParaRPr lang="en-US" sz="2400" dirty="0">
              <a:solidFill>
                <a:srgbClr val="000000"/>
              </a:solidFill>
              <a:latin typeface="Times New Roman" panose="02020603050405020304" pitchFamily="18" charset="0"/>
              <a:cs typeface="Times New Roman" panose="02020603050405020304" pitchFamily="18" charset="0"/>
            </a:endParaRPr>
          </a:p>
          <a:p>
            <a:r>
              <a:rPr lang="en-US" sz="2400" b="0" i="0" dirty="0">
                <a:solidFill>
                  <a:srgbClr val="000000"/>
                </a:solidFill>
                <a:effectLst/>
                <a:latin typeface="Times New Roman" panose="02020603050405020304" pitchFamily="18" charset="0"/>
                <a:cs typeface="Times New Roman" panose="02020603050405020304" pitchFamily="18" charset="0"/>
              </a:rPr>
              <a:t>It helps in </a:t>
            </a:r>
            <a:r>
              <a:rPr lang="en-US" sz="2400" b="1" i="0" dirty="0">
                <a:solidFill>
                  <a:srgbClr val="000000"/>
                </a:solidFill>
                <a:effectLst/>
                <a:latin typeface="Times New Roman" panose="02020603050405020304" pitchFamily="18" charset="0"/>
                <a:cs typeface="Times New Roman" panose="02020603050405020304" pitchFamily="18" charset="0"/>
              </a:rPr>
              <a:t>stimulating demand for a product in four ways</a:t>
            </a:r>
            <a:r>
              <a:rPr lang="en-US" sz="2400" b="0" i="0" dirty="0">
                <a:solidFill>
                  <a:srgbClr val="000000"/>
                </a:solidFill>
                <a:effectLst/>
                <a:latin typeface="Times New Roman" panose="02020603050405020304" pitchFamily="18" charset="0"/>
                <a:cs typeface="Times New Roman" panose="02020603050405020304" pitchFamily="18" charset="0"/>
              </a:rPr>
              <a:t>; </a:t>
            </a:r>
          </a:p>
          <a:p>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by informing the prospective consumers about the </a:t>
            </a:r>
            <a:r>
              <a:rPr lang="en-US" sz="2400" b="1" i="0" dirty="0">
                <a:solidFill>
                  <a:srgbClr val="000000"/>
                </a:solidFill>
                <a:effectLst/>
                <a:latin typeface="Times New Roman" panose="02020603050405020304" pitchFamily="18" charset="0"/>
                <a:cs typeface="Times New Roman" panose="02020603050405020304" pitchFamily="18" charset="0"/>
              </a:rPr>
              <a:t>availability</a:t>
            </a:r>
            <a:r>
              <a:rPr lang="en-US" sz="2400" b="0" i="0" dirty="0">
                <a:solidFill>
                  <a:srgbClr val="000000"/>
                </a:solidFill>
                <a:effectLst/>
                <a:latin typeface="Times New Roman" panose="02020603050405020304" pitchFamily="18" charset="0"/>
                <a:cs typeface="Times New Roman" panose="02020603050405020304" pitchFamily="18" charset="0"/>
              </a:rPr>
              <a:t> of a product,</a:t>
            </a:r>
          </a:p>
          <a:p>
            <a:pPr marL="342900" indent="-342900">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 by showing its </a:t>
            </a:r>
            <a:r>
              <a:rPr lang="en-US" sz="2400" b="1" i="0" dirty="0">
                <a:solidFill>
                  <a:srgbClr val="000000"/>
                </a:solidFill>
                <a:effectLst/>
                <a:latin typeface="Times New Roman" panose="02020603050405020304" pitchFamily="18" charset="0"/>
                <a:cs typeface="Times New Roman" panose="02020603050405020304" pitchFamily="18" charset="0"/>
              </a:rPr>
              <a:t>superiority </a:t>
            </a:r>
            <a:r>
              <a:rPr lang="en-US" sz="2400" b="0" i="0" dirty="0">
                <a:solidFill>
                  <a:srgbClr val="000000"/>
                </a:solidFill>
                <a:effectLst/>
                <a:latin typeface="Times New Roman" panose="02020603050405020304" pitchFamily="18" charset="0"/>
                <a:cs typeface="Times New Roman" panose="02020603050405020304" pitchFamily="18" charset="0"/>
              </a:rPr>
              <a:t>over the competitor’s brand, </a:t>
            </a:r>
          </a:p>
          <a:p>
            <a:pPr marL="342900" indent="-342900">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by influencing the consumer’s </a:t>
            </a:r>
            <a:r>
              <a:rPr lang="en-US" sz="2400" b="1" i="0" dirty="0">
                <a:solidFill>
                  <a:srgbClr val="000000"/>
                </a:solidFill>
                <a:effectLst/>
                <a:latin typeface="Times New Roman" panose="02020603050405020304" pitchFamily="18" charset="0"/>
                <a:cs typeface="Times New Roman" panose="02020603050405020304" pitchFamily="18" charset="0"/>
              </a:rPr>
              <a:t>choice against the rival product </a:t>
            </a:r>
            <a:r>
              <a:rPr lang="en-US" sz="2400" b="0" i="0" dirty="0">
                <a:solidFill>
                  <a:srgbClr val="000000"/>
                </a:solidFill>
                <a:effectLst/>
                <a:latin typeface="Times New Roman" panose="02020603050405020304" pitchFamily="18" charset="0"/>
                <a:cs typeface="Times New Roman" panose="02020603050405020304" pitchFamily="18" charset="0"/>
              </a:rPr>
              <a:t>and </a:t>
            </a:r>
          </a:p>
          <a:p>
            <a:pPr marL="342900" indent="-342900">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by setting </a:t>
            </a:r>
            <a:r>
              <a:rPr lang="en-US" sz="2400" b="1" i="0" dirty="0">
                <a:solidFill>
                  <a:srgbClr val="000000"/>
                </a:solidFill>
                <a:effectLst/>
                <a:latin typeface="Times New Roman" panose="02020603050405020304" pitchFamily="18" charset="0"/>
                <a:cs typeface="Times New Roman" panose="02020603050405020304" pitchFamily="18" charset="0"/>
              </a:rPr>
              <a:t>new fashion </a:t>
            </a:r>
            <a:r>
              <a:rPr lang="en-US" sz="2400" b="0" i="0" dirty="0">
                <a:solidFill>
                  <a:srgbClr val="000000"/>
                </a:solidFill>
                <a:effectLst/>
                <a:latin typeface="Times New Roman" panose="02020603050405020304" pitchFamily="18" charset="0"/>
                <a:cs typeface="Times New Roman" panose="02020603050405020304" pitchFamily="18" charset="0"/>
              </a:rPr>
              <a:t>and changing tastes of the consumers.</a:t>
            </a:r>
          </a:p>
          <a:p>
            <a:pPr marL="342900" indent="-342900">
              <a:lnSpc>
                <a:spcPct val="150000"/>
              </a:lnSpc>
              <a:buFont typeface="Arial" panose="020B0604020202020204" pitchFamily="34" charset="0"/>
              <a:buChar char="•"/>
            </a:pPr>
            <a:endParaRPr lang="en-US" sz="2400" dirty="0">
              <a:solidFill>
                <a:srgbClr val="000000"/>
              </a:solidFill>
              <a:latin typeface="Times New Roman" panose="02020603050405020304" pitchFamily="18" charset="0"/>
              <a:cs typeface="Times New Roman" panose="02020603050405020304" pitchFamily="18" charset="0"/>
            </a:endParaRPr>
          </a:p>
          <a:p>
            <a:r>
              <a:rPr lang="en-US" sz="2400" b="0" i="0" dirty="0">
                <a:solidFill>
                  <a:srgbClr val="000000"/>
                </a:solidFill>
                <a:effectLst/>
                <a:latin typeface="Times New Roman" panose="02020603050405020304" pitchFamily="18" charset="0"/>
                <a:cs typeface="Times New Roman" panose="02020603050405020304" pitchFamily="18" charset="0"/>
              </a:rPr>
              <a:t> The effect of advertisement is said to be fruitful if it leads to the upward shift in the demand curve, i.e. the demand increases with the increase in the advertisement expenditure, other things remaining constant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1912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6C9B09-00C1-4684-8256-EB5361587621}"/>
              </a:ext>
            </a:extLst>
          </p:cNvPr>
          <p:cNvSpPr txBox="1"/>
          <p:nvPr/>
        </p:nvSpPr>
        <p:spPr>
          <a:xfrm>
            <a:off x="229772" y="301569"/>
            <a:ext cx="11732456" cy="6740307"/>
          </a:xfrm>
          <a:prstGeom prst="rect">
            <a:avLst/>
          </a:prstGeom>
          <a:noFill/>
        </p:spPr>
        <p:txBody>
          <a:bodyPr wrap="square">
            <a:spAutoFit/>
          </a:bodyPr>
          <a:lstStyle/>
          <a:p>
            <a:pPr algn="l">
              <a:buFont typeface="+mj-lt"/>
              <a:buAutoNum type="arabicPeriod" startAt="4"/>
            </a:pPr>
            <a:r>
              <a:rPr lang="en-US" sz="2400" b="1" i="0" dirty="0">
                <a:solidFill>
                  <a:srgbClr val="000000"/>
                </a:solidFill>
                <a:effectLst/>
                <a:latin typeface="Times New Roman" panose="02020603050405020304" pitchFamily="18" charset="0"/>
                <a:cs typeface="Times New Roman" panose="02020603050405020304" pitchFamily="18" charset="0"/>
              </a:rPr>
              <a:t>Demonstration Effect:</a:t>
            </a:r>
            <a:r>
              <a:rPr lang="en-US" sz="2400" b="0" i="0" dirty="0">
                <a:solidFill>
                  <a:srgbClr val="000000"/>
                </a:solidFill>
                <a:effectLst/>
                <a:latin typeface="Times New Roman" panose="02020603050405020304" pitchFamily="18" charset="0"/>
                <a:cs typeface="Times New Roman" panose="02020603050405020304" pitchFamily="18" charset="0"/>
              </a:rPr>
              <a:t> Often, the new commodities or new models of an existing product are bought by the rich people. </a:t>
            </a:r>
          </a:p>
          <a:p>
            <a:pPr algn="l"/>
            <a:r>
              <a:rPr lang="en-US" sz="2400" b="0" i="0" dirty="0">
                <a:solidFill>
                  <a:srgbClr val="000000"/>
                </a:solidFill>
                <a:effectLst/>
                <a:latin typeface="Times New Roman" panose="02020603050405020304" pitchFamily="18" charset="0"/>
                <a:cs typeface="Times New Roman" panose="02020603050405020304" pitchFamily="18" charset="0"/>
              </a:rPr>
              <a:t>Some people buy goods due to their genuine need for them or have excess purchasing power. While some others do so because they want to exhibit their affluence. </a:t>
            </a:r>
          </a:p>
          <a:p>
            <a:pPr algn="l"/>
            <a:r>
              <a:rPr lang="en-US" sz="2400" b="0" i="0" dirty="0">
                <a:solidFill>
                  <a:srgbClr val="000000"/>
                </a:solidFill>
                <a:effectLst/>
                <a:latin typeface="Times New Roman" panose="02020603050405020304" pitchFamily="18" charset="0"/>
                <a:cs typeface="Times New Roman" panose="02020603050405020304" pitchFamily="18" charset="0"/>
              </a:rPr>
              <a:t>Once the commodity is in very much fashion, many households buy them not because they have a genuine need for them but their neighbors have purchased it. </a:t>
            </a:r>
          </a:p>
          <a:p>
            <a:pPr algn="l"/>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r>
              <a:rPr lang="en-US" sz="2400" b="0" i="0" dirty="0">
                <a:solidFill>
                  <a:srgbClr val="000000"/>
                </a:solidFill>
                <a:effectLst/>
                <a:latin typeface="Times New Roman" panose="02020603050405020304" pitchFamily="18" charset="0"/>
                <a:cs typeface="Times New Roman" panose="02020603050405020304" pitchFamily="18" charset="0"/>
              </a:rPr>
              <a:t>Thus, the purchase made by such people arises out of feelings as </a:t>
            </a:r>
            <a:r>
              <a:rPr lang="en-US" sz="2400" b="1" i="0" dirty="0">
                <a:solidFill>
                  <a:srgbClr val="000000"/>
                </a:solidFill>
                <a:effectLst/>
                <a:latin typeface="Times New Roman" panose="02020603050405020304" pitchFamily="18" charset="0"/>
                <a:cs typeface="Times New Roman" panose="02020603050405020304" pitchFamily="18" charset="0"/>
              </a:rPr>
              <a:t>jealousy, equality in society, competition, social inferiority, status consciousness.</a:t>
            </a:r>
            <a:r>
              <a:rPr lang="en-US" sz="2400" b="0" i="0" dirty="0">
                <a:solidFill>
                  <a:srgbClr val="000000"/>
                </a:solidFill>
                <a:effectLst/>
                <a:latin typeface="Times New Roman" panose="02020603050405020304" pitchFamily="18" charset="0"/>
                <a:cs typeface="Times New Roman" panose="02020603050405020304" pitchFamily="18" charset="0"/>
              </a:rPr>
              <a:t> </a:t>
            </a:r>
          </a:p>
          <a:p>
            <a:pPr algn="l"/>
            <a:r>
              <a:rPr lang="en-US" sz="2400" b="0" i="0" dirty="0">
                <a:solidFill>
                  <a:srgbClr val="000000"/>
                </a:solidFill>
                <a:effectLst/>
                <a:latin typeface="Times New Roman" panose="02020603050405020304" pitchFamily="18" charset="0"/>
                <a:cs typeface="Times New Roman" panose="02020603050405020304" pitchFamily="18" charset="0"/>
              </a:rPr>
              <a:t>The purchases made on the account of these factors results in the demonstration effect, also called as </a:t>
            </a:r>
            <a:r>
              <a:rPr lang="en-US" sz="2400" b="1" i="0" dirty="0">
                <a:solidFill>
                  <a:srgbClr val="000000"/>
                </a:solidFill>
                <a:effectLst/>
                <a:latin typeface="Times New Roman" panose="02020603050405020304" pitchFamily="18" charset="0"/>
                <a:cs typeface="Times New Roman" panose="02020603050405020304" pitchFamily="18" charset="0"/>
              </a:rPr>
              <a:t>Bandwagon Effect</a:t>
            </a:r>
            <a:r>
              <a:rPr lang="en-US" sz="2400" b="0" i="0" dirty="0">
                <a:solidFill>
                  <a:srgbClr val="000000"/>
                </a:solidFill>
                <a:effectLst/>
                <a:latin typeface="Times New Roman" panose="02020603050405020304" pitchFamily="18" charset="0"/>
                <a:cs typeface="Times New Roman" panose="02020603050405020304" pitchFamily="18" charset="0"/>
              </a:rPr>
              <a:t>.</a:t>
            </a:r>
          </a:p>
          <a:p>
            <a:pPr algn="l"/>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startAt="4"/>
            </a:pPr>
            <a:r>
              <a:rPr lang="en-US" sz="2400" b="1" i="0" dirty="0">
                <a:solidFill>
                  <a:srgbClr val="000000"/>
                </a:solidFill>
                <a:effectLst/>
                <a:latin typeface="Times New Roman" panose="02020603050405020304" pitchFamily="18" charset="0"/>
                <a:cs typeface="Times New Roman" panose="02020603050405020304" pitchFamily="18" charset="0"/>
              </a:rPr>
              <a:t>Consumer-Credit Facility: </a:t>
            </a:r>
            <a:r>
              <a:rPr lang="en-US" sz="2400" b="0" i="0" dirty="0">
                <a:solidFill>
                  <a:srgbClr val="000000"/>
                </a:solidFill>
                <a:effectLst/>
                <a:latin typeface="Times New Roman" panose="02020603050405020304" pitchFamily="18" charset="0"/>
                <a:cs typeface="Times New Roman" panose="02020603050405020304" pitchFamily="18" charset="0"/>
              </a:rPr>
              <a:t>The availability of credit to the consumer also determines the demand for a product. The credit extended by sellers, banks, friends, relatives or from other sources induces a consumer to buy more than what would have not been possible in the absence of the credit. </a:t>
            </a:r>
          </a:p>
          <a:p>
            <a:pPr algn="l"/>
            <a:r>
              <a:rPr lang="en-US" sz="2400" b="0" i="0" dirty="0">
                <a:solidFill>
                  <a:srgbClr val="000000"/>
                </a:solidFill>
                <a:effectLst/>
                <a:latin typeface="Times New Roman" panose="02020603050405020304" pitchFamily="18" charset="0"/>
                <a:cs typeface="Times New Roman" panose="02020603050405020304" pitchFamily="18" charset="0"/>
              </a:rPr>
              <a:t>Thus, the </a:t>
            </a:r>
            <a:r>
              <a:rPr lang="en-US" sz="2400" b="1" i="0" dirty="0">
                <a:solidFill>
                  <a:srgbClr val="000000"/>
                </a:solidFill>
                <a:effectLst/>
                <a:latin typeface="Times New Roman" panose="02020603050405020304" pitchFamily="18" charset="0"/>
                <a:cs typeface="Times New Roman" panose="02020603050405020304" pitchFamily="18" charset="0"/>
              </a:rPr>
              <a:t>consumers with more borrowing capacity consumes more than the ones who borrow less.</a:t>
            </a: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4114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ceptions to the law of demand">
            <a:extLst>
              <a:ext uri="{FF2B5EF4-FFF2-40B4-BE49-F238E27FC236}">
                <a16:creationId xmlns:a16="http://schemas.microsoft.com/office/drawing/2014/main" id="{A79801F7-5657-4D4C-BC5F-EB77F93464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123" y="987936"/>
            <a:ext cx="7576918" cy="5652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049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6AC8EE-D506-4CB8-8133-72F25E6E131B}"/>
              </a:ext>
            </a:extLst>
          </p:cNvPr>
          <p:cNvSpPr txBox="1"/>
          <p:nvPr/>
        </p:nvSpPr>
        <p:spPr>
          <a:xfrm>
            <a:off x="629529" y="998806"/>
            <a:ext cx="11313942" cy="5632311"/>
          </a:xfrm>
          <a:prstGeom prst="rect">
            <a:avLst/>
          </a:prstGeom>
          <a:noFill/>
        </p:spPr>
        <p:txBody>
          <a:bodyPr wrap="square">
            <a:spAutoFit/>
          </a:bodyPr>
          <a:lstStyle/>
          <a:p>
            <a:r>
              <a:rPr lang="en-US" sz="2400" b="1" i="0" dirty="0" err="1">
                <a:solidFill>
                  <a:srgbClr val="000000"/>
                </a:solidFill>
                <a:effectLst/>
                <a:latin typeface="Times New Roman" panose="02020603050405020304" pitchFamily="18" charset="0"/>
                <a:cs typeface="Times New Roman" panose="02020603050405020304" pitchFamily="18" charset="0"/>
              </a:rPr>
              <a:t>Giffen</a:t>
            </a:r>
            <a:r>
              <a:rPr lang="en-US" sz="2400" b="1" i="0" dirty="0">
                <a:solidFill>
                  <a:srgbClr val="000000"/>
                </a:solidFill>
                <a:effectLst/>
                <a:latin typeface="Times New Roman" panose="02020603050405020304" pitchFamily="18" charset="0"/>
                <a:cs typeface="Times New Roman" panose="02020603050405020304" pitchFamily="18" charset="0"/>
              </a:rPr>
              <a:t> Goods: </a:t>
            </a:r>
            <a:r>
              <a:rPr lang="en-US" sz="2400" b="0" i="0" dirty="0" err="1">
                <a:solidFill>
                  <a:srgbClr val="000000"/>
                </a:solidFill>
                <a:effectLst/>
                <a:latin typeface="Times New Roman" panose="02020603050405020304" pitchFamily="18" charset="0"/>
                <a:cs typeface="Times New Roman" panose="02020603050405020304" pitchFamily="18" charset="0"/>
              </a:rPr>
              <a:t>Giffen</a:t>
            </a:r>
            <a:r>
              <a:rPr lang="en-US" sz="2400" b="0" i="0" dirty="0">
                <a:solidFill>
                  <a:srgbClr val="000000"/>
                </a:solidFill>
                <a:effectLst/>
                <a:latin typeface="Times New Roman" panose="02020603050405020304" pitchFamily="18" charset="0"/>
                <a:cs typeface="Times New Roman" panose="02020603050405020304" pitchFamily="18" charset="0"/>
              </a:rPr>
              <a:t> goods are the inferior goods.</a:t>
            </a:r>
          </a:p>
          <a:p>
            <a:r>
              <a:rPr lang="en-US" sz="2400" b="0" i="0" dirty="0">
                <a:solidFill>
                  <a:srgbClr val="000000"/>
                </a:solidFill>
                <a:effectLst/>
                <a:latin typeface="Times New Roman" panose="02020603050405020304" pitchFamily="18" charset="0"/>
                <a:cs typeface="Times New Roman" panose="02020603050405020304" pitchFamily="18" charset="0"/>
              </a:rPr>
              <a:t>Whenever the price of the </a:t>
            </a:r>
            <a:r>
              <a:rPr lang="en-US" sz="2400" b="0" i="0" dirty="0" err="1">
                <a:solidFill>
                  <a:srgbClr val="000000"/>
                </a:solidFill>
                <a:effectLst/>
                <a:latin typeface="Times New Roman" panose="02020603050405020304" pitchFamily="18" charset="0"/>
                <a:cs typeface="Times New Roman" panose="02020603050405020304" pitchFamily="18" charset="0"/>
              </a:rPr>
              <a:t>Giffen</a:t>
            </a:r>
            <a:r>
              <a:rPr lang="en-US" sz="2400" b="0" i="0" dirty="0">
                <a:solidFill>
                  <a:srgbClr val="000000"/>
                </a:solidFill>
                <a:effectLst/>
                <a:latin typeface="Times New Roman" panose="02020603050405020304" pitchFamily="18" charset="0"/>
                <a:cs typeface="Times New Roman" panose="02020603050405020304" pitchFamily="18" charset="0"/>
              </a:rPr>
              <a:t> goods increases its quantity demanded also increases because, with an increase in the price, and the income remaining the same, the poor people cut the consumption of superior substitute and buy more quantities of </a:t>
            </a:r>
            <a:r>
              <a:rPr lang="en-US" sz="2400" b="0" i="0" dirty="0" err="1">
                <a:solidFill>
                  <a:srgbClr val="000000"/>
                </a:solidFill>
                <a:effectLst/>
                <a:latin typeface="Times New Roman" panose="02020603050405020304" pitchFamily="18" charset="0"/>
                <a:cs typeface="Times New Roman" panose="02020603050405020304" pitchFamily="18" charset="0"/>
              </a:rPr>
              <a:t>Giffen</a:t>
            </a:r>
            <a:r>
              <a:rPr lang="en-US" sz="2400" b="0" i="0" dirty="0">
                <a:solidFill>
                  <a:srgbClr val="000000"/>
                </a:solidFill>
                <a:effectLst/>
                <a:latin typeface="Times New Roman" panose="02020603050405020304" pitchFamily="18" charset="0"/>
                <a:cs typeface="Times New Roman" panose="02020603050405020304" pitchFamily="18" charset="0"/>
              </a:rPr>
              <a:t> goods to meet their basic needs.</a:t>
            </a:r>
            <a:endParaRPr lang="en-US" sz="2400" dirty="0">
              <a:solidFill>
                <a:srgbClr val="000000"/>
              </a:solidFill>
              <a:latin typeface="Times New Roman" panose="02020603050405020304" pitchFamily="18" charset="0"/>
              <a:cs typeface="Times New Roman" panose="02020603050405020304" pitchFamily="18" charset="0"/>
            </a:endParaRPr>
          </a:p>
          <a:p>
            <a:endParaRPr lang="en-IN" sz="2400" b="1" i="0" dirty="0">
              <a:solidFill>
                <a:srgbClr val="000000"/>
              </a:solidFill>
              <a:effectLst/>
              <a:latin typeface="Times New Roman" panose="02020603050405020304" pitchFamily="18" charset="0"/>
              <a:cs typeface="Times New Roman" panose="02020603050405020304" pitchFamily="18" charset="0"/>
            </a:endParaRPr>
          </a:p>
          <a:p>
            <a:r>
              <a:rPr lang="en-IN" sz="2400" b="1" i="0" dirty="0">
                <a:solidFill>
                  <a:srgbClr val="000000"/>
                </a:solidFill>
                <a:effectLst/>
                <a:latin typeface="Times New Roman" panose="02020603050405020304" pitchFamily="18" charset="0"/>
                <a:cs typeface="Times New Roman" panose="02020603050405020304" pitchFamily="18" charset="0"/>
              </a:rPr>
              <a:t>Veblen Goods:</a:t>
            </a:r>
            <a:r>
              <a:rPr lang="en-IN"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Another exception to the law of demand is given by the economist Thorstein Veblen, who proposed the concept of </a:t>
            </a:r>
            <a:r>
              <a:rPr lang="en-US" sz="2400" b="1" i="0" dirty="0">
                <a:solidFill>
                  <a:srgbClr val="000000"/>
                </a:solidFill>
                <a:effectLst/>
                <a:latin typeface="Times New Roman" panose="02020603050405020304" pitchFamily="18" charset="0"/>
                <a:cs typeface="Times New Roman" panose="02020603050405020304" pitchFamily="18" charset="0"/>
              </a:rPr>
              <a:t>“Conspicuous Consumption.”</a:t>
            </a:r>
            <a:r>
              <a:rPr lang="en-US" sz="2400" b="0" i="0" dirty="0">
                <a:solidFill>
                  <a:srgbClr val="000000"/>
                </a:solidFill>
                <a:effectLst/>
                <a:latin typeface="Times New Roman" panose="02020603050405020304" pitchFamily="18" charset="0"/>
                <a:cs typeface="Times New Roman" panose="02020603050405020304" pitchFamily="18" charset="0"/>
              </a:rPr>
              <a:t> According to Veblen, there are a certain group of people who measure the utility of the commodity purely by its price, which means, they think that higher priced goods and services derive more utility than the lesser priced </a:t>
            </a:r>
            <a:r>
              <a:rPr lang="en-US" sz="2400" b="0" i="0" dirty="0" err="1">
                <a:solidFill>
                  <a:srgbClr val="000000"/>
                </a:solidFill>
                <a:effectLst/>
                <a:latin typeface="Times New Roman" panose="02020603050405020304" pitchFamily="18" charset="0"/>
                <a:cs typeface="Times New Roman" panose="02020603050405020304" pitchFamily="18" charset="0"/>
              </a:rPr>
              <a:t>commodities.</a:t>
            </a:r>
            <a:r>
              <a:rPr lang="en-US" sz="2400" b="1" i="0" dirty="0" err="1">
                <a:solidFill>
                  <a:srgbClr val="000000"/>
                </a:solidFill>
                <a:effectLst/>
                <a:latin typeface="Times New Roman" panose="02020603050405020304" pitchFamily="18" charset="0"/>
                <a:cs typeface="Times New Roman" panose="02020603050405020304" pitchFamily="18" charset="0"/>
              </a:rPr>
              <a:t>For</a:t>
            </a:r>
            <a:r>
              <a:rPr lang="en-US" sz="2400" b="1" i="0" dirty="0">
                <a:solidFill>
                  <a:srgbClr val="000000"/>
                </a:solidFill>
                <a:effectLst/>
                <a:latin typeface="Times New Roman" panose="02020603050405020304" pitchFamily="18" charset="0"/>
                <a:cs typeface="Times New Roman" panose="02020603050405020304" pitchFamily="18" charset="0"/>
              </a:rPr>
              <a:t> example</a:t>
            </a:r>
            <a:r>
              <a:rPr lang="en-US" sz="2400" b="0" i="0" dirty="0">
                <a:solidFill>
                  <a:srgbClr val="000000"/>
                </a:solidFill>
                <a:effectLst/>
                <a:latin typeface="Times New Roman" panose="02020603050405020304" pitchFamily="18" charset="0"/>
                <a:cs typeface="Times New Roman" panose="02020603050405020304" pitchFamily="18" charset="0"/>
              </a:rPr>
              <a:t>, goods like a diamond, platinum, ruby, etc. are bought by the upper echelons of the society (rich class) for whom the higher the price of these goods, the higher is the prestige value and ultimately the higher is the utility or desirability of them.</a:t>
            </a:r>
          </a:p>
          <a:p>
            <a:r>
              <a:rPr lang="en-US" sz="2400" b="0" i="0" dirty="0">
                <a:solidFill>
                  <a:srgbClr val="000000"/>
                </a:solidFill>
                <a:effectLst/>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2797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77862F-1BCE-4E46-AF87-3CA281AD0658}"/>
              </a:ext>
            </a:extLst>
          </p:cNvPr>
          <p:cNvSpPr txBox="1"/>
          <p:nvPr/>
        </p:nvSpPr>
        <p:spPr>
          <a:xfrm>
            <a:off x="365760" y="984738"/>
            <a:ext cx="9115866" cy="5262979"/>
          </a:xfrm>
          <a:prstGeom prst="rect">
            <a:avLst/>
          </a:prstGeom>
          <a:noFill/>
        </p:spPr>
        <p:txBody>
          <a:bodyPr wrap="square">
            <a:spAutoFit/>
          </a:bodyPr>
          <a:lstStyle/>
          <a:p>
            <a:r>
              <a:rPr lang="en-US" sz="2400" b="1" i="0" dirty="0">
                <a:solidFill>
                  <a:srgbClr val="000000"/>
                </a:solidFill>
                <a:effectLst/>
                <a:latin typeface="Times New Roman" panose="02020603050405020304" pitchFamily="18" charset="0"/>
                <a:cs typeface="Times New Roman" panose="02020603050405020304" pitchFamily="18" charset="0"/>
              </a:rPr>
              <a:t>Expectation of Price Change in Future</a:t>
            </a:r>
            <a:r>
              <a:rPr lang="en-US" sz="2400" b="0" i="0" dirty="0">
                <a:solidFill>
                  <a:srgbClr val="000000"/>
                </a:solidFill>
                <a:effectLst/>
                <a:latin typeface="Times New Roman" panose="02020603050405020304" pitchFamily="18" charset="0"/>
                <a:cs typeface="Times New Roman" panose="02020603050405020304" pitchFamily="18" charset="0"/>
              </a:rPr>
              <a:t>: </a:t>
            </a:r>
          </a:p>
          <a:p>
            <a:r>
              <a:rPr lang="en-US" sz="2400" b="0" i="0" dirty="0">
                <a:solidFill>
                  <a:srgbClr val="000000"/>
                </a:solidFill>
                <a:effectLst/>
                <a:latin typeface="Times New Roman" panose="02020603050405020304" pitchFamily="18" charset="0"/>
                <a:cs typeface="Times New Roman" panose="02020603050405020304" pitchFamily="18" charset="0"/>
              </a:rPr>
              <a:t>When the consumer expects that the price of a commodity is likely to further increase in the future, then he will buy more of it despite its increased price in order to escape himself from the pinch of much higher price in the future and vice-versa. </a:t>
            </a:r>
            <a:r>
              <a:rPr lang="en-US" sz="2400" dirty="0">
                <a:solidFill>
                  <a:srgbClr val="000000"/>
                </a:solidFill>
                <a:latin typeface="Times New Roman" panose="02020603050405020304" pitchFamily="18" charset="0"/>
                <a:cs typeface="Times New Roman" panose="02020603050405020304" pitchFamily="18" charset="0"/>
              </a:rPr>
              <a:t>e</a:t>
            </a:r>
            <a:r>
              <a:rPr lang="en-US" sz="2400" b="0" i="0" dirty="0">
                <a:solidFill>
                  <a:srgbClr val="000000"/>
                </a:solidFill>
                <a:effectLst/>
                <a:latin typeface="Times New Roman" panose="02020603050405020304" pitchFamily="18" charset="0"/>
                <a:cs typeface="Times New Roman" panose="02020603050405020304" pitchFamily="18" charset="0"/>
              </a:rPr>
              <a:t>.g. Gold rates</a:t>
            </a:r>
          </a:p>
          <a:p>
            <a:endParaRPr lang="en-US" sz="2400" dirty="0">
              <a:solidFill>
                <a:srgbClr val="000000"/>
              </a:solidFill>
              <a:latin typeface="Times New Roman" panose="02020603050405020304" pitchFamily="18" charset="0"/>
              <a:cs typeface="Times New Roman" panose="02020603050405020304" pitchFamily="18" charset="0"/>
            </a:endParaRPr>
          </a:p>
          <a:p>
            <a:r>
              <a:rPr lang="en-US" sz="2400" b="1" dirty="0">
                <a:solidFill>
                  <a:srgbClr val="000000"/>
                </a:solidFill>
                <a:latin typeface="Times New Roman" panose="02020603050405020304" pitchFamily="18" charset="0"/>
                <a:cs typeface="Times New Roman" panose="02020603050405020304" pitchFamily="18" charset="0"/>
              </a:rPr>
              <a:t>Ignorance</a:t>
            </a:r>
            <a:r>
              <a:rPr lang="en-US" sz="2400" dirty="0">
                <a:solidFill>
                  <a:srgbClr val="000000"/>
                </a:solidFill>
                <a:latin typeface="Times New Roman" panose="02020603050405020304" pitchFamily="18" charset="0"/>
                <a:cs typeface="Times New Roman" panose="02020603050405020304" pitchFamily="18" charset="0"/>
              </a:rPr>
              <a:t>: Often people are misconceived as high-priced commodities are better than the low-priced commodities and rest their purchase decision on such a notion. They buy those commodities whose price are relatively higher than the substitutes.</a:t>
            </a:r>
          </a:p>
          <a:p>
            <a:endParaRPr lang="en-US" sz="2400" dirty="0">
              <a:solidFill>
                <a:srgbClr val="000000"/>
              </a:solidFill>
              <a:latin typeface="Times New Roman" panose="02020603050405020304" pitchFamily="18" charset="0"/>
              <a:cs typeface="Times New Roman" panose="02020603050405020304" pitchFamily="18" charset="0"/>
            </a:endParaRPr>
          </a:p>
          <a:p>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US" sz="2400" dirty="0">
              <a:solidFill>
                <a:srgbClr val="000000"/>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271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5A4A1C-26EB-45A2-B77B-B04691E31F07}"/>
              </a:ext>
            </a:extLst>
          </p:cNvPr>
          <p:cNvSpPr txBox="1"/>
          <p:nvPr/>
        </p:nvSpPr>
        <p:spPr>
          <a:xfrm>
            <a:off x="295422" y="1448972"/>
            <a:ext cx="10058400" cy="3785652"/>
          </a:xfrm>
          <a:prstGeom prst="rect">
            <a:avLst/>
          </a:prstGeom>
          <a:noFill/>
        </p:spPr>
        <p:txBody>
          <a:bodyPr wrap="square">
            <a:spAutoFit/>
          </a:bodyPr>
          <a:lstStyle/>
          <a:p>
            <a:pPr algn="l"/>
            <a:r>
              <a:rPr lang="en-US" sz="2400" b="1" i="0" dirty="0">
                <a:solidFill>
                  <a:srgbClr val="000000"/>
                </a:solidFill>
                <a:effectLst/>
                <a:latin typeface="Times New Roman" panose="02020603050405020304" pitchFamily="18" charset="0"/>
                <a:cs typeface="Times New Roman" panose="02020603050405020304" pitchFamily="18" charset="0"/>
              </a:rPr>
              <a:t>Emergencies</a:t>
            </a:r>
            <a:r>
              <a:rPr lang="en-US" sz="2400" b="0" i="0" dirty="0">
                <a:solidFill>
                  <a:srgbClr val="000000"/>
                </a:solidFill>
                <a:effectLst/>
                <a:latin typeface="Times New Roman" panose="02020603050405020304" pitchFamily="18" charset="0"/>
                <a:cs typeface="Times New Roman" panose="02020603050405020304" pitchFamily="18" charset="0"/>
              </a:rPr>
              <a:t>: During emergencies such as war, natural calamity- flood, drought, earthquake, etc., the law of demand becomes ineffective. In such situations, people often fear the shortage of the essentials and hence demand more goods and services even at higher prices.</a:t>
            </a:r>
          </a:p>
          <a:p>
            <a:pPr algn="l"/>
            <a:endParaRPr lang="en-US" sz="2400" dirty="0">
              <a:solidFill>
                <a:srgbClr val="000000"/>
              </a:solidFill>
              <a:latin typeface="Times New Roman" panose="02020603050405020304" pitchFamily="18" charset="0"/>
              <a:cs typeface="Times New Roman" panose="02020603050405020304" pitchFamily="18" charset="0"/>
            </a:endParaRPr>
          </a:p>
          <a:p>
            <a:r>
              <a:rPr lang="en-US" sz="2400" b="1" dirty="0">
                <a:solidFill>
                  <a:srgbClr val="000000"/>
                </a:solidFill>
                <a:latin typeface="Times New Roman" panose="02020603050405020304" pitchFamily="18" charset="0"/>
                <a:cs typeface="Times New Roman" panose="02020603050405020304" pitchFamily="18" charset="0"/>
              </a:rPr>
              <a:t>Change in fashion and Tastes &amp; Preferences</a:t>
            </a:r>
            <a:r>
              <a:rPr lang="en-US" sz="2400" dirty="0">
                <a:solidFill>
                  <a:srgbClr val="000000"/>
                </a:solidFill>
                <a:latin typeface="Times New Roman" panose="02020603050405020304" pitchFamily="18" charset="0"/>
                <a:cs typeface="Times New Roman" panose="02020603050405020304" pitchFamily="18" charset="0"/>
              </a:rPr>
              <a:t>: The change in fashion trend and tastes and preferences of the consumers negates the effect of law of demand. The consumer tends to buy those commodities which are very much ‘in’ in the market even at higher prices.</a:t>
            </a:r>
          </a:p>
          <a:p>
            <a:pPr algn="l"/>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680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Demand? &lt;ul&gt;&lt;li&gt;“ Demand means effective desire or want for a commodity which is backed up by the ability (purchas...">
            <a:extLst>
              <a:ext uri="{FF2B5EF4-FFF2-40B4-BE49-F238E27FC236}">
                <a16:creationId xmlns:a16="http://schemas.microsoft.com/office/drawing/2014/main" id="{92B70863-909B-4901-874A-F1AFA0480E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0" y="828675"/>
            <a:ext cx="6934200" cy="5200650"/>
          </a:xfrm>
          <a:prstGeom prst="rect">
            <a:avLst/>
          </a:prstGeom>
          <a:noFill/>
        </p:spPr>
      </p:pic>
    </p:spTree>
    <p:extLst>
      <p:ext uri="{BB962C8B-B14F-4D97-AF65-F5344CB8AC3E}">
        <p14:creationId xmlns:p14="http://schemas.microsoft.com/office/powerpoint/2010/main" val="2411819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B5AB17-C60D-420E-90E9-7A55F349A48A}"/>
              </a:ext>
            </a:extLst>
          </p:cNvPr>
          <p:cNvSpPr txBox="1"/>
          <p:nvPr/>
        </p:nvSpPr>
        <p:spPr>
          <a:xfrm>
            <a:off x="379828" y="193829"/>
            <a:ext cx="10874326" cy="5632311"/>
          </a:xfrm>
          <a:prstGeom prst="rect">
            <a:avLst/>
          </a:prstGeom>
          <a:noFill/>
        </p:spPr>
        <p:txBody>
          <a:bodyPr wrap="square">
            <a:spAutoFit/>
          </a:bodyPr>
          <a:lstStyle/>
          <a:p>
            <a:pPr algn="l"/>
            <a:r>
              <a:rPr lang="en-US" sz="2400" b="1" i="0" dirty="0">
                <a:solidFill>
                  <a:srgbClr val="000000"/>
                </a:solidFill>
                <a:effectLst/>
                <a:latin typeface="Times New Roman" panose="02020603050405020304" pitchFamily="18" charset="0"/>
                <a:cs typeface="Times New Roman" panose="02020603050405020304" pitchFamily="18" charset="0"/>
              </a:rPr>
              <a:t>Conspicuous Necessities</a:t>
            </a:r>
            <a:r>
              <a:rPr lang="en-US" sz="2400" b="0" i="0" dirty="0">
                <a:solidFill>
                  <a:srgbClr val="000000"/>
                </a:solidFill>
                <a:effectLst/>
                <a:latin typeface="Times New Roman" panose="02020603050405020304" pitchFamily="18" charset="0"/>
                <a:cs typeface="Times New Roman" panose="02020603050405020304" pitchFamily="18" charset="0"/>
              </a:rPr>
              <a:t>: There are certain commodities which have become essentials of the modern life. These are the goods which consumer buys irrespective of an increase in the price. For example TV, refrigerator, automobiles, washing machines, air conditioners, etc.</a:t>
            </a:r>
          </a:p>
          <a:p>
            <a:pPr algn="l"/>
            <a:endParaRPr lang="en-US" sz="2400" b="1" i="0" dirty="0">
              <a:solidFill>
                <a:srgbClr val="000000"/>
              </a:solidFill>
              <a:effectLst/>
              <a:latin typeface="Times New Roman" panose="02020603050405020304" pitchFamily="18" charset="0"/>
              <a:cs typeface="Times New Roman" panose="02020603050405020304" pitchFamily="18" charset="0"/>
            </a:endParaRPr>
          </a:p>
          <a:p>
            <a:pPr algn="l"/>
            <a:endParaRPr lang="en-US" sz="2400" b="1" dirty="0">
              <a:solidFill>
                <a:srgbClr val="000000"/>
              </a:solidFill>
              <a:latin typeface="Times New Roman" panose="02020603050405020304" pitchFamily="18" charset="0"/>
              <a:cs typeface="Times New Roman" panose="02020603050405020304" pitchFamily="18" charset="0"/>
            </a:endParaRPr>
          </a:p>
          <a:p>
            <a:pPr algn="l"/>
            <a:r>
              <a:rPr lang="en-US" sz="2400" b="1" i="0" dirty="0">
                <a:solidFill>
                  <a:srgbClr val="000000"/>
                </a:solidFill>
                <a:effectLst/>
                <a:latin typeface="Times New Roman" panose="02020603050405020304" pitchFamily="18" charset="0"/>
                <a:cs typeface="Times New Roman" panose="02020603050405020304" pitchFamily="18" charset="0"/>
              </a:rPr>
              <a:t>Bandwagon Effect</a:t>
            </a:r>
            <a:r>
              <a:rPr lang="en-US" sz="2400" b="0" i="0" dirty="0">
                <a:solidFill>
                  <a:srgbClr val="000000"/>
                </a:solidFill>
                <a:effectLst/>
                <a:latin typeface="Times New Roman" panose="02020603050405020304" pitchFamily="18" charset="0"/>
                <a:cs typeface="Times New Roman" panose="02020603050405020304" pitchFamily="18" charset="0"/>
              </a:rPr>
              <a:t>: This is the most common type of exception to the law of demand wherein the consumer tries to purchase those commodities which are bought by his friends, relatives or neighbors. </a:t>
            </a:r>
          </a:p>
          <a:p>
            <a:pPr algn="l"/>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r>
              <a:rPr lang="en-US" sz="2400" b="0" i="0" dirty="0">
                <a:solidFill>
                  <a:srgbClr val="000000"/>
                </a:solidFill>
                <a:effectLst/>
                <a:latin typeface="Times New Roman" panose="02020603050405020304" pitchFamily="18" charset="0"/>
                <a:cs typeface="Times New Roman" panose="02020603050405020304" pitchFamily="18" charset="0"/>
              </a:rPr>
              <a:t>Here, the person tries to emulate the buying behavior and patterns of the group to which he belongs irrespective of the price of the </a:t>
            </a:r>
            <a:r>
              <a:rPr lang="en-US" sz="2400" b="0" i="0" dirty="0" err="1">
                <a:solidFill>
                  <a:srgbClr val="000000"/>
                </a:solidFill>
                <a:effectLst/>
                <a:latin typeface="Times New Roman" panose="02020603050405020304" pitchFamily="18" charset="0"/>
                <a:cs typeface="Times New Roman" panose="02020603050405020304" pitchFamily="18" charset="0"/>
              </a:rPr>
              <a:t>commodity.</a:t>
            </a:r>
            <a:r>
              <a:rPr lang="en-US" sz="2400" b="1" i="0" dirty="0" err="1">
                <a:solidFill>
                  <a:srgbClr val="000000"/>
                </a:solidFill>
                <a:effectLst/>
                <a:latin typeface="Times New Roman" panose="02020603050405020304" pitchFamily="18" charset="0"/>
                <a:cs typeface="Times New Roman" panose="02020603050405020304" pitchFamily="18" charset="0"/>
              </a:rPr>
              <a:t>For</a:t>
            </a:r>
            <a:r>
              <a:rPr lang="en-US" sz="2400" b="1" i="0" dirty="0">
                <a:solidFill>
                  <a:srgbClr val="000000"/>
                </a:solidFill>
                <a:effectLst/>
                <a:latin typeface="Times New Roman" panose="02020603050405020304" pitchFamily="18" charset="0"/>
                <a:cs typeface="Times New Roman" panose="02020603050405020304" pitchFamily="18" charset="0"/>
              </a:rPr>
              <a:t> example</a:t>
            </a:r>
            <a:r>
              <a:rPr lang="en-US" sz="2400" b="0" i="0" dirty="0">
                <a:solidFill>
                  <a:srgbClr val="000000"/>
                </a:solidFill>
                <a:effectLst/>
                <a:latin typeface="Times New Roman" panose="02020603050405020304" pitchFamily="18" charset="0"/>
                <a:cs typeface="Times New Roman" panose="02020603050405020304" pitchFamily="18" charset="0"/>
              </a:rPr>
              <a:t>, if the majority of group members have smart phones then the consumer will also demand for the smartphone even if the prices are high.</a:t>
            </a:r>
          </a:p>
          <a:p>
            <a:pPr algn="l"/>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5536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3E1D53-FAB8-4ABC-A20E-D0255A5EAB36}"/>
              </a:ext>
            </a:extLst>
          </p:cNvPr>
          <p:cNvSpPr txBox="1"/>
          <p:nvPr/>
        </p:nvSpPr>
        <p:spPr>
          <a:xfrm>
            <a:off x="404446" y="427279"/>
            <a:ext cx="11482754" cy="5262979"/>
          </a:xfrm>
          <a:prstGeom prst="rect">
            <a:avLst/>
          </a:prstGeom>
          <a:noFill/>
        </p:spPr>
        <p:txBody>
          <a:bodyPr wrap="square">
            <a:spAutoFit/>
          </a:bodyPr>
          <a:lstStyle/>
          <a:p>
            <a:endParaRPr lang="en-US" sz="2400" b="1" dirty="0">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Thus, these are some of the exceptions to the law of demand where the demand curve is upward sloping, i.e. the demand increases with an increase in the price and decreases with the decrease in price.</a:t>
            </a: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Why demand curve slopes downwards?:-</a:t>
            </a:r>
          </a:p>
          <a:p>
            <a:pPr marL="342900" indent="-342900">
              <a:buAutoNum type="alphaUcParenR"/>
            </a:pPr>
            <a:r>
              <a:rPr lang="en-US" sz="2400" dirty="0">
                <a:latin typeface="Times New Roman" panose="02020603050405020304" pitchFamily="18" charset="0"/>
                <a:cs typeface="Times New Roman" panose="02020603050405020304" pitchFamily="18" charset="0"/>
              </a:rPr>
              <a:t>Law of diminishing marginal utility:-</a:t>
            </a:r>
          </a:p>
          <a:p>
            <a:r>
              <a:rPr lang="en-US" sz="2400" dirty="0">
                <a:latin typeface="Times New Roman" panose="02020603050405020304" pitchFamily="18" charset="0"/>
                <a:cs typeface="Times New Roman" panose="02020603050405020304" pitchFamily="18" charset="0"/>
              </a:rPr>
              <a:t>The consumer would purchase only as many units of the commodity, where the marginal utility of the commodity is equal to its price and accordingly maximize his satisfaction. If price falls, the consumer will be motivated to demand more units of the commodity and vice-versa.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2680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94B8CE-A47F-48FD-B9D7-D35F010F8250}"/>
              </a:ext>
            </a:extLst>
          </p:cNvPr>
          <p:cNvSpPr/>
          <p:nvPr/>
        </p:nvSpPr>
        <p:spPr>
          <a:xfrm>
            <a:off x="342314" y="982176"/>
            <a:ext cx="11507372" cy="4893647"/>
          </a:xfrm>
          <a:prstGeom prst="rect">
            <a:avLst/>
          </a:prstGeom>
        </p:spPr>
        <p:txBody>
          <a:bodyPr wrap="square">
            <a:spAutoFit/>
          </a:bodyPr>
          <a:lstStyle/>
          <a:p>
            <a:pPr lvl="0"/>
            <a:r>
              <a:rPr lang="en-IN" sz="2400" dirty="0">
                <a:solidFill>
                  <a:prstClr val="black"/>
                </a:solidFill>
                <a:latin typeface="Times New Roman" panose="02020603050405020304" pitchFamily="18" charset="0"/>
                <a:cs typeface="Times New Roman" panose="02020603050405020304" pitchFamily="18" charset="0"/>
              </a:rPr>
              <a:t>B) Substitution effect:-</a:t>
            </a:r>
          </a:p>
          <a:p>
            <a:pPr lvl="0"/>
            <a:r>
              <a:rPr lang="en-US" sz="2400" dirty="0">
                <a:solidFill>
                  <a:prstClr val="black"/>
                </a:solidFill>
                <a:latin typeface="Times New Roman" panose="02020603050405020304" pitchFamily="18" charset="0"/>
                <a:cs typeface="Times New Roman" panose="02020603050405020304" pitchFamily="18" charset="0"/>
              </a:rPr>
              <a:t>When the price of a commodity falls, the consumer is induced to substitute more of the relatively cheaper commodity (one whose price has fallen) for the dearer one (whose price has remained unchanged). Since, substitution effect is always positive, a larger quantity of the commodity will be purchased at a lower price and vice-versa.</a:t>
            </a:r>
          </a:p>
          <a:p>
            <a:pPr lvl="0"/>
            <a:endParaRPr lang="en-US" sz="2400" dirty="0">
              <a:solidFill>
                <a:prstClr val="black"/>
              </a:solidFill>
              <a:latin typeface="Times New Roman" panose="02020603050405020304" pitchFamily="18" charset="0"/>
              <a:cs typeface="Times New Roman" panose="02020603050405020304" pitchFamily="18" charset="0"/>
            </a:endParaRPr>
          </a:p>
          <a:p>
            <a:pPr lvl="0"/>
            <a:r>
              <a:rPr lang="en-US" sz="2400" dirty="0">
                <a:solidFill>
                  <a:prstClr val="black"/>
                </a:solidFill>
                <a:latin typeface="Times New Roman" panose="02020603050405020304" pitchFamily="18" charset="0"/>
                <a:cs typeface="Times New Roman" panose="02020603050405020304" pitchFamily="18" charset="0"/>
              </a:rPr>
              <a:t>C) Income effect:- This refers to the changes in the real income of the consumer due to changes in price. </a:t>
            </a:r>
          </a:p>
          <a:p>
            <a:pPr lvl="0"/>
            <a:endParaRPr lang="en-US" sz="2400" dirty="0">
              <a:solidFill>
                <a:prstClr val="black"/>
              </a:solidFill>
              <a:latin typeface="Times New Roman" panose="02020603050405020304" pitchFamily="18" charset="0"/>
              <a:cs typeface="Times New Roman" panose="02020603050405020304" pitchFamily="18" charset="0"/>
            </a:endParaRPr>
          </a:p>
          <a:p>
            <a:pPr lvl="0"/>
            <a:r>
              <a:rPr lang="en-US" sz="2400" dirty="0">
                <a:solidFill>
                  <a:prstClr val="black"/>
                </a:solidFill>
                <a:latin typeface="Times New Roman" panose="02020603050405020304" pitchFamily="18" charset="0"/>
                <a:cs typeface="Times New Roman" panose="02020603050405020304" pitchFamily="18" charset="0"/>
              </a:rPr>
              <a:t>Thus, with the fall in the price of the commodity, the purchasing power of the real income of the consumer will rise, i.e. the consumer can now purchase the same amount of commodity with less money or he can now purchase more with the same money. The reverse also holds good.</a:t>
            </a:r>
            <a:endParaRPr lang="en-IN" sz="2400" b="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9375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FCA8-59AC-4C36-BEFF-7597F390BB30}"/>
              </a:ext>
            </a:extLst>
          </p:cNvPr>
          <p:cNvSpPr>
            <a:spLocks noGrp="1"/>
          </p:cNvSpPr>
          <p:nvPr>
            <p:ph type="title"/>
          </p:nvPr>
        </p:nvSpPr>
        <p:spPr>
          <a:xfrm>
            <a:off x="2895600" y="152401"/>
            <a:ext cx="7499350" cy="715963"/>
          </a:xfrm>
        </p:spPr>
        <p:txBody>
          <a:bodyPr>
            <a:normAutofit fontScale="90000"/>
          </a:bodyPr>
          <a:lstStyle/>
          <a:p>
            <a:pPr algn="ctr">
              <a:defRPr/>
            </a:pPr>
            <a:r>
              <a:rPr lang="en-US" b="1" dirty="0"/>
              <a:t>Law of Supply</a:t>
            </a:r>
          </a:p>
        </p:txBody>
      </p:sp>
      <p:sp>
        <p:nvSpPr>
          <p:cNvPr id="53251" name="Content Placeholder 2">
            <a:extLst>
              <a:ext uri="{FF2B5EF4-FFF2-40B4-BE49-F238E27FC236}">
                <a16:creationId xmlns:a16="http://schemas.microsoft.com/office/drawing/2014/main" id="{04BADF57-405A-4CC9-B422-D04B077D49D9}"/>
              </a:ext>
            </a:extLst>
          </p:cNvPr>
          <p:cNvSpPr>
            <a:spLocks noGrp="1"/>
          </p:cNvSpPr>
          <p:nvPr>
            <p:ph idx="1"/>
          </p:nvPr>
        </p:nvSpPr>
        <p:spPr>
          <a:xfrm>
            <a:off x="2743200" y="914400"/>
            <a:ext cx="7715250" cy="5638800"/>
          </a:xfrm>
        </p:spPr>
        <p:txBody>
          <a:bodyPr/>
          <a:lstStyle/>
          <a:p>
            <a:pPr algn="just"/>
            <a:r>
              <a:rPr lang="en-US" altLang="en-US" sz="2800" dirty="0"/>
              <a:t>Any discussion on demand cannot be complete without understanding supply.</a:t>
            </a:r>
          </a:p>
          <a:p>
            <a:pPr algn="just"/>
            <a:r>
              <a:rPr lang="en-US" altLang="en-US" sz="2800" dirty="0"/>
              <a:t>Demand and Supply are like two sides of a coin or two blades of scissors.</a:t>
            </a:r>
          </a:p>
          <a:p>
            <a:pPr algn="just"/>
            <a:r>
              <a:rPr lang="en-US" altLang="en-US" sz="2800" dirty="0"/>
              <a:t>Demand indicates the willingness of a purchaser to buy a particular commodity, supply means the willingness of the firms to sell a particular commodity.</a:t>
            </a:r>
          </a:p>
          <a:p>
            <a:pPr algn="just"/>
            <a:r>
              <a:rPr lang="en-US" altLang="en-US" sz="2800" dirty="0"/>
              <a:t>Supply refers to the quantities of a good or service that the seller is willing and able to provide at a price, at a given point of time, ceteris paribus.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a:extLst>
              <a:ext uri="{FF2B5EF4-FFF2-40B4-BE49-F238E27FC236}">
                <a16:creationId xmlns:a16="http://schemas.microsoft.com/office/drawing/2014/main" id="{E699D0A5-8536-4B3F-9DDE-D26033DF7B45}"/>
              </a:ext>
            </a:extLst>
          </p:cNvPr>
          <p:cNvSpPr>
            <a:spLocks noGrp="1"/>
          </p:cNvSpPr>
          <p:nvPr>
            <p:ph idx="1"/>
          </p:nvPr>
        </p:nvSpPr>
        <p:spPr>
          <a:xfrm>
            <a:off x="2590800" y="228600"/>
            <a:ext cx="7867650" cy="6019800"/>
          </a:xfrm>
        </p:spPr>
        <p:txBody>
          <a:bodyPr/>
          <a:lstStyle/>
          <a:p>
            <a:r>
              <a:rPr lang="en-US" altLang="en-US"/>
              <a:t>The Law of supply states that other things remaining the same, the higher the price of a commodity, the grater is the quantity supplied. </a:t>
            </a:r>
          </a:p>
          <a:p>
            <a:r>
              <a:rPr lang="en-US" altLang="en-US" b="1"/>
              <a:t>Supply Function</a:t>
            </a:r>
            <a:r>
              <a:rPr lang="en-US" altLang="en-US"/>
              <a:t>:</a:t>
            </a:r>
          </a:p>
          <a:p>
            <a:pPr>
              <a:buFont typeface="Wingdings 2" panose="05020102010507070707" pitchFamily="18" charset="2"/>
              <a:buNone/>
            </a:pPr>
            <a:r>
              <a:rPr lang="en-US" altLang="en-US"/>
              <a:t>		Sx = f(Px, C, T, G, N)</a:t>
            </a:r>
          </a:p>
          <a:p>
            <a:pPr algn="just">
              <a:buFont typeface="Wingdings 2" panose="05020102010507070707" pitchFamily="18" charset="2"/>
              <a:buNone/>
            </a:pPr>
            <a:r>
              <a:rPr lang="en-US" altLang="en-US"/>
              <a:t>Where C= Cost of Production(wages, interest, rent and price of raw materials)</a:t>
            </a:r>
          </a:p>
          <a:p>
            <a:pPr algn="just">
              <a:buFont typeface="Wingdings 2" panose="05020102010507070707" pitchFamily="18" charset="2"/>
              <a:buNone/>
            </a:pPr>
            <a:r>
              <a:rPr lang="en-US" altLang="en-US"/>
              <a:t>T = State of technology</a:t>
            </a:r>
          </a:p>
          <a:p>
            <a:pPr algn="just">
              <a:buFont typeface="Wingdings 2" panose="05020102010507070707" pitchFamily="18" charset="2"/>
              <a:buNone/>
            </a:pPr>
            <a:r>
              <a:rPr lang="en-US" altLang="en-US"/>
              <a:t>G = Govt. policy regarding taxes and subsidies</a:t>
            </a:r>
          </a:p>
          <a:p>
            <a:pPr algn="just">
              <a:buFont typeface="Wingdings 2" panose="05020102010507070707" pitchFamily="18" charset="2"/>
              <a:buNone/>
            </a:pPr>
            <a:r>
              <a:rPr lang="en-US" altLang="en-US"/>
              <a:t>N = No. of firms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64A7B-CC83-49A3-8DA1-2EB66BF1A78A}"/>
              </a:ext>
            </a:extLst>
          </p:cNvPr>
          <p:cNvSpPr>
            <a:spLocks noGrp="1"/>
          </p:cNvSpPr>
          <p:nvPr>
            <p:ph type="title"/>
          </p:nvPr>
        </p:nvSpPr>
        <p:spPr>
          <a:xfrm>
            <a:off x="2895600" y="152401"/>
            <a:ext cx="7499350" cy="868363"/>
          </a:xfrm>
        </p:spPr>
        <p:txBody>
          <a:bodyPr/>
          <a:lstStyle/>
          <a:p>
            <a:pPr>
              <a:defRPr/>
            </a:pPr>
            <a:r>
              <a:rPr lang="en-US" dirty="0"/>
              <a:t>Determinants of Supply</a:t>
            </a:r>
          </a:p>
        </p:txBody>
      </p:sp>
      <p:sp>
        <p:nvSpPr>
          <p:cNvPr id="55299" name="Content Placeholder 2">
            <a:extLst>
              <a:ext uri="{FF2B5EF4-FFF2-40B4-BE49-F238E27FC236}">
                <a16:creationId xmlns:a16="http://schemas.microsoft.com/office/drawing/2014/main" id="{1DD628C4-BBEB-4DB2-944F-B17A1785A146}"/>
              </a:ext>
            </a:extLst>
          </p:cNvPr>
          <p:cNvSpPr>
            <a:spLocks noGrp="1"/>
          </p:cNvSpPr>
          <p:nvPr>
            <p:ph idx="1"/>
          </p:nvPr>
        </p:nvSpPr>
        <p:spPr>
          <a:xfrm>
            <a:off x="2590800" y="990600"/>
            <a:ext cx="7867650" cy="5715000"/>
          </a:xfrm>
        </p:spPr>
        <p:txBody>
          <a:bodyPr/>
          <a:lstStyle/>
          <a:p>
            <a:pPr algn="just"/>
            <a:r>
              <a:rPr lang="en-US" altLang="en-US" sz="2800"/>
              <a:t>Supply is positively related to price of the commodity.</a:t>
            </a:r>
          </a:p>
          <a:p>
            <a:pPr algn="just"/>
            <a:r>
              <a:rPr lang="en-US" altLang="en-US" sz="2800"/>
              <a:t>Supply is reduced if the cost of production rises.</a:t>
            </a:r>
          </a:p>
          <a:p>
            <a:pPr algn="just"/>
            <a:r>
              <a:rPr lang="en-US" altLang="en-US" sz="2800"/>
              <a:t>Technology bears a positive relationship with supply.  An improved techology reduces cost of production per unit of output, enhances productivity and thus increases the supply of the product.</a:t>
            </a:r>
          </a:p>
          <a:p>
            <a:pPr algn="just"/>
            <a:r>
              <a:rPr lang="en-US" altLang="en-US" sz="2800"/>
              <a:t>Government policies related to taxes and subsidies on certain products also have an effect on supply as they increase or decrease the cost. Such effects may be either negative (in case of taxes) or positive (in case of subsidies).</a:t>
            </a:r>
            <a:endParaRPr lang="en-US" altLang="en-US"/>
          </a:p>
          <a:p>
            <a:pPr>
              <a:buFont typeface="Wingdings 2" panose="05020102010507070707" pitchFamily="18" charset="2"/>
              <a:buNone/>
            </a:pP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2">
            <a:extLst>
              <a:ext uri="{FF2B5EF4-FFF2-40B4-BE49-F238E27FC236}">
                <a16:creationId xmlns:a16="http://schemas.microsoft.com/office/drawing/2014/main" id="{DABFD53B-CE14-4318-A034-3610948D643D}"/>
              </a:ext>
            </a:extLst>
          </p:cNvPr>
          <p:cNvSpPr>
            <a:spLocks noGrp="1"/>
          </p:cNvSpPr>
          <p:nvPr>
            <p:ph idx="1"/>
          </p:nvPr>
        </p:nvSpPr>
        <p:spPr>
          <a:xfrm>
            <a:off x="2667000" y="381000"/>
            <a:ext cx="7791450" cy="5867400"/>
          </a:xfrm>
        </p:spPr>
        <p:txBody>
          <a:bodyPr/>
          <a:lstStyle/>
          <a:p>
            <a:pPr algn="just"/>
            <a:r>
              <a:rPr lang="en-US" altLang="en-US" sz="2800">
                <a:solidFill>
                  <a:srgbClr val="00B0F0"/>
                </a:solidFill>
              </a:rPr>
              <a:t>No of firms</a:t>
            </a:r>
            <a:r>
              <a:rPr lang="en-US" altLang="en-US" sz="2800"/>
              <a:t>:  With increase in the number of producers of a particular product, the supply of the product in the market will increase.  </a:t>
            </a:r>
          </a:p>
          <a:p>
            <a:pPr algn="just"/>
            <a:r>
              <a:rPr lang="en-US" altLang="en-US" sz="2800"/>
              <a:t>If entry is unrestricted, new firms will continue to enter the market, thus increasing supply and degree of competition. (Perfectly Competitive market, in the long run, as more firms enter into the industry, the aggregate supply curve of the product shifts to the right (or left) due to an increase in the supply of the product.)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F005F-EB1C-4914-83E1-11B3571C89E3}"/>
              </a:ext>
            </a:extLst>
          </p:cNvPr>
          <p:cNvSpPr>
            <a:spLocks noGrp="1"/>
          </p:cNvSpPr>
          <p:nvPr>
            <p:ph type="title"/>
          </p:nvPr>
        </p:nvSpPr>
        <p:spPr/>
        <p:txBody>
          <a:bodyPr/>
          <a:lstStyle/>
          <a:p>
            <a:pPr>
              <a:defRPr/>
            </a:pPr>
            <a:r>
              <a:rPr lang="en-US" dirty="0"/>
              <a:t>Shift in Demand Curve</a:t>
            </a:r>
          </a:p>
        </p:txBody>
      </p:sp>
      <p:sp>
        <p:nvSpPr>
          <p:cNvPr id="57347" name="Content Placeholder 2">
            <a:extLst>
              <a:ext uri="{FF2B5EF4-FFF2-40B4-BE49-F238E27FC236}">
                <a16:creationId xmlns:a16="http://schemas.microsoft.com/office/drawing/2014/main" id="{C796FFCB-ECC3-4695-899C-705633EA841F}"/>
              </a:ext>
            </a:extLst>
          </p:cNvPr>
          <p:cNvSpPr>
            <a:spLocks noGrp="1"/>
          </p:cNvSpPr>
          <p:nvPr>
            <p:ph idx="1"/>
          </p:nvPr>
        </p:nvSpPr>
        <p:spPr>
          <a:xfrm>
            <a:off x="2667000" y="1447800"/>
            <a:ext cx="7791450" cy="4800600"/>
          </a:xfrm>
        </p:spPr>
        <p:txBody>
          <a:bodyPr/>
          <a:lstStyle/>
          <a:p>
            <a:pPr algn="just"/>
            <a:r>
              <a:rPr lang="en-US" altLang="en-US"/>
              <a:t>Shift of demand curve due to a change in any of the factors other than price is a change in demand.</a:t>
            </a:r>
          </a:p>
          <a:p>
            <a:pPr algn="just"/>
            <a:r>
              <a:rPr lang="en-US" altLang="en-US"/>
              <a:t>When demand increases without any change in price, the demand curve will shift to the right, and with a reduction in demand, the curve will shift to the left.</a:t>
            </a:r>
          </a:p>
          <a:p>
            <a:pPr algn="just"/>
            <a:r>
              <a:rPr lang="en-US" altLang="en-US"/>
              <a:t>Demand curve shifts to the right if income rises and shifts to the left if income falls, ceteris paribus.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a:extLst>
              <a:ext uri="{FF2B5EF4-FFF2-40B4-BE49-F238E27FC236}">
                <a16:creationId xmlns:a16="http://schemas.microsoft.com/office/drawing/2014/main" id="{8A74F29B-D8BF-4159-AEC9-FBF468DF256F}"/>
              </a:ext>
            </a:extLst>
          </p:cNvPr>
          <p:cNvSpPr>
            <a:spLocks noChangeArrowheads="1"/>
          </p:cNvSpPr>
          <p:nvPr/>
        </p:nvSpPr>
        <p:spPr bwMode="auto">
          <a:xfrm>
            <a:off x="3733800" y="304800"/>
            <a:ext cx="510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3200">
                <a:solidFill>
                  <a:prstClr val="black"/>
                </a:solidFill>
              </a:rPr>
              <a:t>Change in Demand</a:t>
            </a:r>
          </a:p>
        </p:txBody>
      </p:sp>
      <p:grpSp>
        <p:nvGrpSpPr>
          <p:cNvPr id="2" name="Group 24">
            <a:extLst>
              <a:ext uri="{FF2B5EF4-FFF2-40B4-BE49-F238E27FC236}">
                <a16:creationId xmlns:a16="http://schemas.microsoft.com/office/drawing/2014/main" id="{8A107474-96CB-49CE-A500-C43DC8A4E18C}"/>
              </a:ext>
            </a:extLst>
          </p:cNvPr>
          <p:cNvGrpSpPr>
            <a:grpSpLocks/>
          </p:cNvGrpSpPr>
          <p:nvPr/>
        </p:nvGrpSpPr>
        <p:grpSpPr bwMode="auto">
          <a:xfrm>
            <a:off x="3176589" y="1779588"/>
            <a:ext cx="1785937" cy="2660650"/>
            <a:chOff x="1213" y="1121"/>
            <a:chExt cx="1125" cy="1676"/>
          </a:xfrm>
        </p:grpSpPr>
        <p:sp>
          <p:nvSpPr>
            <p:cNvPr id="58400" name="Line 12">
              <a:extLst>
                <a:ext uri="{FF2B5EF4-FFF2-40B4-BE49-F238E27FC236}">
                  <a16:creationId xmlns:a16="http://schemas.microsoft.com/office/drawing/2014/main" id="{9F6B7120-A06F-4004-868E-A5DCDEC238E3}"/>
                </a:ext>
              </a:extLst>
            </p:cNvPr>
            <p:cNvSpPr>
              <a:spLocks noChangeShapeType="1"/>
            </p:cNvSpPr>
            <p:nvPr/>
          </p:nvSpPr>
          <p:spPr bwMode="auto">
            <a:xfrm>
              <a:off x="1622" y="2266"/>
              <a:ext cx="282" cy="1"/>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IN">
                <a:solidFill>
                  <a:prstClr val="black"/>
                </a:solidFill>
                <a:latin typeface="Arial" panose="020B0604020202020204" pitchFamily="34" charset="0"/>
              </a:endParaRPr>
            </a:p>
          </p:txBody>
        </p:sp>
        <p:grpSp>
          <p:nvGrpSpPr>
            <p:cNvPr id="58401" name="Group 22">
              <a:extLst>
                <a:ext uri="{FF2B5EF4-FFF2-40B4-BE49-F238E27FC236}">
                  <a16:creationId xmlns:a16="http://schemas.microsoft.com/office/drawing/2014/main" id="{0536FB54-D3F7-4D22-ADB6-72272FCAA13E}"/>
                </a:ext>
              </a:extLst>
            </p:cNvPr>
            <p:cNvGrpSpPr>
              <a:grpSpLocks/>
            </p:cNvGrpSpPr>
            <p:nvPr/>
          </p:nvGrpSpPr>
          <p:grpSpPr bwMode="auto">
            <a:xfrm>
              <a:off x="1213" y="1121"/>
              <a:ext cx="1125" cy="1676"/>
              <a:chOff x="1213" y="1121"/>
              <a:chExt cx="1125" cy="1676"/>
            </a:xfrm>
          </p:grpSpPr>
          <p:sp>
            <p:nvSpPr>
              <p:cNvPr id="58402" name="Rectangle 17">
                <a:extLst>
                  <a:ext uri="{FF2B5EF4-FFF2-40B4-BE49-F238E27FC236}">
                    <a16:creationId xmlns:a16="http://schemas.microsoft.com/office/drawing/2014/main" id="{37D6BE8C-F3CE-4146-8031-C90BE33D4D8B}"/>
                  </a:ext>
                </a:extLst>
              </p:cNvPr>
              <p:cNvSpPr>
                <a:spLocks noChangeArrowheads="1"/>
              </p:cNvSpPr>
              <p:nvPr/>
            </p:nvSpPr>
            <p:spPr bwMode="auto">
              <a:xfrm>
                <a:off x="1213" y="1121"/>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a:solidFill>
                      <a:prstClr val="black"/>
                    </a:solidFill>
                    <a:cs typeface="Arial" panose="020B0604020202020204" pitchFamily="34" charset="0"/>
                  </a:rPr>
                  <a:t>D</a:t>
                </a:r>
                <a:r>
                  <a:rPr lang="en-US" altLang="en-US" baseline="-25000">
                    <a:solidFill>
                      <a:prstClr val="black"/>
                    </a:solidFill>
                    <a:cs typeface="Arial" panose="020B0604020202020204" pitchFamily="34" charset="0"/>
                  </a:rPr>
                  <a:t>1</a:t>
                </a:r>
              </a:p>
            </p:txBody>
          </p:sp>
          <p:sp>
            <p:nvSpPr>
              <p:cNvPr id="58403" name="Line 18">
                <a:extLst>
                  <a:ext uri="{FF2B5EF4-FFF2-40B4-BE49-F238E27FC236}">
                    <a16:creationId xmlns:a16="http://schemas.microsoft.com/office/drawing/2014/main" id="{F98FE4FC-FB0B-4FC5-BBB2-FB7380E62049}"/>
                  </a:ext>
                </a:extLst>
              </p:cNvPr>
              <p:cNvSpPr>
                <a:spLocks noChangeShapeType="1"/>
              </p:cNvSpPr>
              <p:nvPr/>
            </p:nvSpPr>
            <p:spPr bwMode="auto">
              <a:xfrm>
                <a:off x="1291" y="1366"/>
                <a:ext cx="1047" cy="143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prstClr val="black"/>
                  </a:solidFill>
                  <a:latin typeface="Arial" panose="020B0604020202020204" pitchFamily="34" charset="0"/>
                </a:endParaRPr>
              </a:p>
            </p:txBody>
          </p:sp>
        </p:grpSp>
      </p:grpSp>
      <p:grpSp>
        <p:nvGrpSpPr>
          <p:cNvPr id="4" name="Group 25">
            <a:extLst>
              <a:ext uri="{FF2B5EF4-FFF2-40B4-BE49-F238E27FC236}">
                <a16:creationId xmlns:a16="http://schemas.microsoft.com/office/drawing/2014/main" id="{A38AB92C-F127-4427-AEF3-709BD5FF4C17}"/>
              </a:ext>
            </a:extLst>
          </p:cNvPr>
          <p:cNvGrpSpPr>
            <a:grpSpLocks/>
          </p:cNvGrpSpPr>
          <p:nvPr/>
        </p:nvGrpSpPr>
        <p:grpSpPr bwMode="auto">
          <a:xfrm>
            <a:off x="2466975" y="2428876"/>
            <a:ext cx="1785938" cy="2855913"/>
            <a:chOff x="728" y="1530"/>
            <a:chExt cx="1125" cy="1799"/>
          </a:xfrm>
        </p:grpSpPr>
        <p:sp>
          <p:nvSpPr>
            <p:cNvPr id="58396" name="Line 13">
              <a:extLst>
                <a:ext uri="{FF2B5EF4-FFF2-40B4-BE49-F238E27FC236}">
                  <a16:creationId xmlns:a16="http://schemas.microsoft.com/office/drawing/2014/main" id="{65F5D1B3-D05B-43F3-B191-61B7BC7C8507}"/>
                </a:ext>
              </a:extLst>
            </p:cNvPr>
            <p:cNvSpPr>
              <a:spLocks noChangeShapeType="1"/>
            </p:cNvSpPr>
            <p:nvPr/>
          </p:nvSpPr>
          <p:spPr bwMode="auto">
            <a:xfrm flipH="1">
              <a:off x="1291" y="2429"/>
              <a:ext cx="229" cy="1"/>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IN">
                <a:solidFill>
                  <a:prstClr val="black"/>
                </a:solidFill>
                <a:latin typeface="Arial" panose="020B0604020202020204" pitchFamily="34" charset="0"/>
              </a:endParaRPr>
            </a:p>
          </p:txBody>
        </p:sp>
        <p:grpSp>
          <p:nvGrpSpPr>
            <p:cNvPr id="58397" name="Group 23">
              <a:extLst>
                <a:ext uri="{FF2B5EF4-FFF2-40B4-BE49-F238E27FC236}">
                  <a16:creationId xmlns:a16="http://schemas.microsoft.com/office/drawing/2014/main" id="{486227A6-E102-481C-9D8E-2CE71CF47E0A}"/>
                </a:ext>
              </a:extLst>
            </p:cNvPr>
            <p:cNvGrpSpPr>
              <a:grpSpLocks/>
            </p:cNvGrpSpPr>
            <p:nvPr/>
          </p:nvGrpSpPr>
          <p:grpSpPr bwMode="auto">
            <a:xfrm>
              <a:off x="728" y="1530"/>
              <a:ext cx="1125" cy="1799"/>
              <a:chOff x="728" y="1530"/>
              <a:chExt cx="1125" cy="1799"/>
            </a:xfrm>
          </p:grpSpPr>
          <p:sp>
            <p:nvSpPr>
              <p:cNvPr id="58398" name="Text Box 7">
                <a:extLst>
                  <a:ext uri="{FF2B5EF4-FFF2-40B4-BE49-F238E27FC236}">
                    <a16:creationId xmlns:a16="http://schemas.microsoft.com/office/drawing/2014/main" id="{FC173B5B-EC03-42FE-A44A-6EB325853D2F}"/>
                  </a:ext>
                </a:extLst>
              </p:cNvPr>
              <p:cNvSpPr txBox="1">
                <a:spLocks noChangeArrowheads="1"/>
              </p:cNvSpPr>
              <p:nvPr/>
            </p:nvSpPr>
            <p:spPr bwMode="auto">
              <a:xfrm>
                <a:off x="728" y="1530"/>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a:solidFill>
                      <a:prstClr val="black"/>
                    </a:solidFill>
                    <a:cs typeface="Arial" panose="020B0604020202020204" pitchFamily="34" charset="0"/>
                  </a:rPr>
                  <a:t>D</a:t>
                </a:r>
                <a:r>
                  <a:rPr lang="en-US" altLang="en-US" baseline="-25000">
                    <a:solidFill>
                      <a:prstClr val="black"/>
                    </a:solidFill>
                    <a:cs typeface="Arial" panose="020B0604020202020204" pitchFamily="34" charset="0"/>
                  </a:rPr>
                  <a:t>2</a:t>
                </a:r>
                <a:endParaRPr lang="en-US" altLang="en-US">
                  <a:solidFill>
                    <a:prstClr val="black"/>
                  </a:solidFill>
                  <a:cs typeface="Arial" panose="020B0604020202020204" pitchFamily="34" charset="0"/>
                </a:endParaRPr>
              </a:p>
            </p:txBody>
          </p:sp>
          <p:sp>
            <p:nvSpPr>
              <p:cNvPr id="58399" name="Line 20">
                <a:extLst>
                  <a:ext uri="{FF2B5EF4-FFF2-40B4-BE49-F238E27FC236}">
                    <a16:creationId xmlns:a16="http://schemas.microsoft.com/office/drawing/2014/main" id="{26B6AFD6-D002-421A-A972-8AA7120F00D9}"/>
                  </a:ext>
                </a:extLst>
              </p:cNvPr>
              <p:cNvSpPr>
                <a:spLocks noChangeShapeType="1"/>
              </p:cNvSpPr>
              <p:nvPr/>
            </p:nvSpPr>
            <p:spPr bwMode="auto">
              <a:xfrm>
                <a:off x="728" y="1775"/>
                <a:ext cx="1125" cy="1554"/>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prstClr val="black"/>
                  </a:solidFill>
                  <a:latin typeface="Arial" panose="020B0604020202020204" pitchFamily="34" charset="0"/>
                </a:endParaRPr>
              </a:p>
            </p:txBody>
          </p:sp>
        </p:grpSp>
      </p:grpSp>
      <p:grpSp>
        <p:nvGrpSpPr>
          <p:cNvPr id="6" name="Group 38">
            <a:extLst>
              <a:ext uri="{FF2B5EF4-FFF2-40B4-BE49-F238E27FC236}">
                <a16:creationId xmlns:a16="http://schemas.microsoft.com/office/drawing/2014/main" id="{7158FD1B-5DAB-4444-A715-B9FC18CD8A79}"/>
              </a:ext>
            </a:extLst>
          </p:cNvPr>
          <p:cNvGrpSpPr>
            <a:grpSpLocks/>
          </p:cNvGrpSpPr>
          <p:nvPr/>
        </p:nvGrpSpPr>
        <p:grpSpPr bwMode="auto">
          <a:xfrm>
            <a:off x="1679575" y="1700214"/>
            <a:ext cx="4167188" cy="4110037"/>
            <a:chOff x="98" y="1071"/>
            <a:chExt cx="2625" cy="2589"/>
          </a:xfrm>
        </p:grpSpPr>
        <p:grpSp>
          <p:nvGrpSpPr>
            <p:cNvPr id="58388" name="Group 20">
              <a:extLst>
                <a:ext uri="{FF2B5EF4-FFF2-40B4-BE49-F238E27FC236}">
                  <a16:creationId xmlns:a16="http://schemas.microsoft.com/office/drawing/2014/main" id="{B6ECCD73-3ACF-4CC8-8E75-0425778D726F}"/>
                </a:ext>
              </a:extLst>
            </p:cNvPr>
            <p:cNvGrpSpPr>
              <a:grpSpLocks/>
            </p:cNvGrpSpPr>
            <p:nvPr/>
          </p:nvGrpSpPr>
          <p:grpSpPr bwMode="auto">
            <a:xfrm>
              <a:off x="784" y="1367"/>
              <a:ext cx="1177" cy="1716"/>
              <a:chOff x="932" y="1367"/>
              <a:chExt cx="1177" cy="1716"/>
            </a:xfrm>
          </p:grpSpPr>
          <p:sp>
            <p:nvSpPr>
              <p:cNvPr id="58394" name="Rectangle 8">
                <a:extLst>
                  <a:ext uri="{FF2B5EF4-FFF2-40B4-BE49-F238E27FC236}">
                    <a16:creationId xmlns:a16="http://schemas.microsoft.com/office/drawing/2014/main" id="{BE0FD975-84B0-40EA-9C78-C35D5A7DB30A}"/>
                  </a:ext>
                </a:extLst>
              </p:cNvPr>
              <p:cNvSpPr>
                <a:spLocks noChangeArrowheads="1"/>
              </p:cNvSpPr>
              <p:nvPr/>
            </p:nvSpPr>
            <p:spPr bwMode="auto">
              <a:xfrm>
                <a:off x="932" y="1367"/>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a:solidFill>
                      <a:prstClr val="black"/>
                    </a:solidFill>
                    <a:cs typeface="Arial" panose="020B0604020202020204" pitchFamily="34" charset="0"/>
                  </a:rPr>
                  <a:t>D</a:t>
                </a:r>
                <a:r>
                  <a:rPr lang="en-US" altLang="en-US" baseline="-25000">
                    <a:solidFill>
                      <a:prstClr val="black"/>
                    </a:solidFill>
                    <a:cs typeface="Arial" panose="020B0604020202020204" pitchFamily="34" charset="0"/>
                  </a:rPr>
                  <a:t>0</a:t>
                </a:r>
                <a:endParaRPr lang="en-US" altLang="en-US">
                  <a:solidFill>
                    <a:prstClr val="black"/>
                  </a:solidFill>
                  <a:cs typeface="Arial" panose="020B0604020202020204" pitchFamily="34" charset="0"/>
                </a:endParaRPr>
              </a:p>
            </p:txBody>
          </p:sp>
          <p:sp>
            <p:nvSpPr>
              <p:cNvPr id="58395" name="Line 19">
                <a:extLst>
                  <a:ext uri="{FF2B5EF4-FFF2-40B4-BE49-F238E27FC236}">
                    <a16:creationId xmlns:a16="http://schemas.microsoft.com/office/drawing/2014/main" id="{0F11BBCB-D34F-4389-BD54-EA09674F645E}"/>
                  </a:ext>
                </a:extLst>
              </p:cNvPr>
              <p:cNvSpPr>
                <a:spLocks noChangeShapeType="1"/>
              </p:cNvSpPr>
              <p:nvPr/>
            </p:nvSpPr>
            <p:spPr bwMode="auto">
              <a:xfrm>
                <a:off x="1009" y="1611"/>
                <a:ext cx="1100" cy="14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prstClr val="black"/>
                  </a:solidFill>
                  <a:latin typeface="Arial" panose="020B0604020202020204" pitchFamily="34" charset="0"/>
                </a:endParaRPr>
              </a:p>
            </p:txBody>
          </p:sp>
        </p:grpSp>
        <p:sp>
          <p:nvSpPr>
            <p:cNvPr id="58389" name="Text Box 24">
              <a:extLst>
                <a:ext uri="{FF2B5EF4-FFF2-40B4-BE49-F238E27FC236}">
                  <a16:creationId xmlns:a16="http://schemas.microsoft.com/office/drawing/2014/main" id="{791DC079-2A78-469C-BB06-26AAC744334C}"/>
                </a:ext>
              </a:extLst>
            </p:cNvPr>
            <p:cNvSpPr txBox="1">
              <a:spLocks noChangeArrowheads="1"/>
            </p:cNvSpPr>
            <p:nvPr/>
          </p:nvSpPr>
          <p:spPr bwMode="auto">
            <a:xfrm>
              <a:off x="98" y="1071"/>
              <a:ext cx="4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sz="1600">
                  <a:solidFill>
                    <a:prstClr val="black"/>
                  </a:solidFill>
                  <a:cs typeface="Arial" panose="020B0604020202020204" pitchFamily="34" charset="0"/>
                </a:rPr>
                <a:t>Price</a:t>
              </a:r>
            </a:p>
          </p:txBody>
        </p:sp>
        <p:sp>
          <p:nvSpPr>
            <p:cNvPr id="58390" name="Line 22">
              <a:extLst>
                <a:ext uri="{FF2B5EF4-FFF2-40B4-BE49-F238E27FC236}">
                  <a16:creationId xmlns:a16="http://schemas.microsoft.com/office/drawing/2014/main" id="{7BBD0340-876A-4129-AD03-DEDA533B3162}"/>
                </a:ext>
              </a:extLst>
            </p:cNvPr>
            <p:cNvSpPr>
              <a:spLocks noChangeShapeType="1"/>
            </p:cNvSpPr>
            <p:nvPr/>
          </p:nvSpPr>
          <p:spPr bwMode="auto">
            <a:xfrm>
              <a:off x="485" y="1162"/>
              <a:ext cx="14" cy="2249"/>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IN">
                <a:solidFill>
                  <a:prstClr val="black"/>
                </a:solidFill>
                <a:latin typeface="Arial" panose="020B0604020202020204" pitchFamily="34" charset="0"/>
              </a:endParaRPr>
            </a:p>
          </p:txBody>
        </p:sp>
        <p:sp>
          <p:nvSpPr>
            <p:cNvPr id="58391" name="Line 23">
              <a:extLst>
                <a:ext uri="{FF2B5EF4-FFF2-40B4-BE49-F238E27FC236}">
                  <a16:creationId xmlns:a16="http://schemas.microsoft.com/office/drawing/2014/main" id="{F466993F-843E-4EDA-92E5-96C642F5D153}"/>
                </a:ext>
              </a:extLst>
            </p:cNvPr>
            <p:cNvSpPr>
              <a:spLocks noChangeShapeType="1"/>
            </p:cNvSpPr>
            <p:nvPr/>
          </p:nvSpPr>
          <p:spPr bwMode="auto">
            <a:xfrm>
              <a:off x="509" y="3411"/>
              <a:ext cx="2056"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IN">
                <a:solidFill>
                  <a:prstClr val="black"/>
                </a:solidFill>
                <a:latin typeface="Arial" panose="020B0604020202020204" pitchFamily="34" charset="0"/>
              </a:endParaRPr>
            </a:p>
          </p:txBody>
        </p:sp>
        <p:sp>
          <p:nvSpPr>
            <p:cNvPr id="58392" name="Rectangle 25">
              <a:extLst>
                <a:ext uri="{FF2B5EF4-FFF2-40B4-BE49-F238E27FC236}">
                  <a16:creationId xmlns:a16="http://schemas.microsoft.com/office/drawing/2014/main" id="{11E586F7-C232-49AC-A592-D08653E232BA}"/>
                </a:ext>
              </a:extLst>
            </p:cNvPr>
            <p:cNvSpPr>
              <a:spLocks noChangeArrowheads="1"/>
            </p:cNvSpPr>
            <p:nvPr/>
          </p:nvSpPr>
          <p:spPr bwMode="auto">
            <a:xfrm>
              <a:off x="2130" y="3448"/>
              <a:ext cx="5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sz="1600">
                  <a:solidFill>
                    <a:prstClr val="black"/>
                  </a:solidFill>
                  <a:cs typeface="Arial" panose="020B0604020202020204" pitchFamily="34" charset="0"/>
                </a:rPr>
                <a:t>Quantity</a:t>
              </a:r>
            </a:p>
          </p:txBody>
        </p:sp>
        <p:sp>
          <p:nvSpPr>
            <p:cNvPr id="58393" name="Rectangle 26">
              <a:extLst>
                <a:ext uri="{FF2B5EF4-FFF2-40B4-BE49-F238E27FC236}">
                  <a16:creationId xmlns:a16="http://schemas.microsoft.com/office/drawing/2014/main" id="{F66ABC09-9E83-4DBD-851D-4F812BEF0F72}"/>
                </a:ext>
              </a:extLst>
            </p:cNvPr>
            <p:cNvSpPr>
              <a:spLocks noChangeArrowheads="1"/>
            </p:cNvSpPr>
            <p:nvPr/>
          </p:nvSpPr>
          <p:spPr bwMode="auto">
            <a:xfrm>
              <a:off x="274" y="3351"/>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sz="1600">
                  <a:solidFill>
                    <a:prstClr val="black"/>
                  </a:solidFill>
                  <a:cs typeface="Arial" panose="020B0604020202020204" pitchFamily="34" charset="0"/>
                </a:rPr>
                <a:t>0</a:t>
              </a:r>
            </a:p>
          </p:txBody>
        </p:sp>
      </p:grpSp>
      <p:sp>
        <p:nvSpPr>
          <p:cNvPr id="13318" name="Rectangle 19">
            <a:extLst>
              <a:ext uri="{FF2B5EF4-FFF2-40B4-BE49-F238E27FC236}">
                <a16:creationId xmlns:a16="http://schemas.microsoft.com/office/drawing/2014/main" id="{4DCFAC81-621A-4A06-80AB-8E3150806072}"/>
              </a:ext>
            </a:extLst>
          </p:cNvPr>
          <p:cNvSpPr>
            <a:spLocks noChangeArrowheads="1"/>
          </p:cNvSpPr>
          <p:nvPr/>
        </p:nvSpPr>
        <p:spPr bwMode="auto">
          <a:xfrm>
            <a:off x="5980113" y="971550"/>
            <a:ext cx="4343400" cy="5105400"/>
          </a:xfrm>
          <a:prstGeom prst="rect">
            <a:avLst/>
          </a:prstGeom>
          <a:noFill/>
          <a:ln w="9525">
            <a:noFill/>
            <a:miter lim="800000"/>
            <a:headEnd/>
            <a:tailEnd/>
          </a:ln>
        </p:spPr>
        <p:txBody>
          <a:bodyPr/>
          <a:lstStyle/>
          <a:p>
            <a:pPr marL="342900" indent="-342900" algn="just" eaLnBrk="0" fontAlgn="base" hangingPunct="0">
              <a:lnSpc>
                <a:spcPct val="80000"/>
              </a:lnSpc>
              <a:spcBef>
                <a:spcPct val="20000"/>
              </a:spcBef>
              <a:spcAft>
                <a:spcPct val="0"/>
              </a:spcAft>
              <a:buClr>
                <a:srgbClr val="AA8A14"/>
              </a:buClr>
              <a:buSzPct val="90000"/>
              <a:buFont typeface="Wingdings" pitchFamily="2" charset="2"/>
              <a:buChar char="n"/>
              <a:defRPr/>
            </a:pPr>
            <a:r>
              <a:rPr lang="en-US" sz="2200" dirty="0">
                <a:solidFill>
                  <a:prstClr val="black"/>
                </a:solidFill>
                <a:latin typeface="Gill Sans MT"/>
              </a:rPr>
              <a:t>Shift in demand curve from D</a:t>
            </a:r>
            <a:r>
              <a:rPr lang="en-US" sz="2200" baseline="-25000" dirty="0">
                <a:solidFill>
                  <a:prstClr val="black"/>
                </a:solidFill>
                <a:latin typeface="Gill Sans MT"/>
              </a:rPr>
              <a:t>0</a:t>
            </a:r>
            <a:r>
              <a:rPr lang="en-US" sz="2200" dirty="0">
                <a:solidFill>
                  <a:prstClr val="black"/>
                </a:solidFill>
                <a:latin typeface="Gill Sans MT"/>
              </a:rPr>
              <a:t> to D</a:t>
            </a:r>
            <a:r>
              <a:rPr lang="en-US" sz="2200" baseline="-25000" dirty="0">
                <a:solidFill>
                  <a:prstClr val="black"/>
                </a:solidFill>
                <a:latin typeface="Gill Sans MT"/>
              </a:rPr>
              <a:t>1</a:t>
            </a:r>
          </a:p>
          <a:p>
            <a:pPr marL="342900" indent="-342900" algn="just" eaLnBrk="0" fontAlgn="base" hangingPunct="0">
              <a:lnSpc>
                <a:spcPct val="80000"/>
              </a:lnSpc>
              <a:spcBef>
                <a:spcPct val="20000"/>
              </a:spcBef>
              <a:spcAft>
                <a:spcPct val="0"/>
              </a:spcAft>
              <a:buClr>
                <a:srgbClr val="AA8A14"/>
              </a:buClr>
              <a:buSzPct val="90000"/>
              <a:buFont typeface="Wingdings" pitchFamily="2" charset="2"/>
              <a:buChar char="n"/>
              <a:defRPr/>
            </a:pPr>
            <a:r>
              <a:rPr lang="en-US" sz="2200" dirty="0">
                <a:solidFill>
                  <a:prstClr val="black"/>
                </a:solidFill>
                <a:latin typeface="Gill Sans MT"/>
              </a:rPr>
              <a:t>More is demanded at same price (Q</a:t>
            </a:r>
            <a:r>
              <a:rPr lang="en-US" sz="2200" baseline="-25000" dirty="0">
                <a:solidFill>
                  <a:prstClr val="black"/>
                </a:solidFill>
                <a:latin typeface="Gill Sans MT"/>
              </a:rPr>
              <a:t>1</a:t>
            </a:r>
            <a:r>
              <a:rPr lang="en-US" sz="2200" dirty="0">
                <a:solidFill>
                  <a:prstClr val="black"/>
                </a:solidFill>
                <a:latin typeface="Gill Sans MT"/>
              </a:rPr>
              <a:t>&gt;Q)</a:t>
            </a:r>
          </a:p>
          <a:p>
            <a:pPr marL="342900" indent="-342900" algn="just" eaLnBrk="0" fontAlgn="base" hangingPunct="0">
              <a:lnSpc>
                <a:spcPct val="80000"/>
              </a:lnSpc>
              <a:spcBef>
                <a:spcPct val="20000"/>
              </a:spcBef>
              <a:spcAft>
                <a:spcPct val="0"/>
              </a:spcAft>
              <a:buClr>
                <a:srgbClr val="AA8A14"/>
              </a:buClr>
              <a:buSzPct val="90000"/>
              <a:buFont typeface="Wingdings" pitchFamily="2" charset="2"/>
              <a:buChar char="n"/>
              <a:defRPr/>
            </a:pPr>
            <a:r>
              <a:rPr lang="en-US" sz="2200" dirty="0">
                <a:solidFill>
                  <a:prstClr val="black"/>
                </a:solidFill>
                <a:latin typeface="Gill Sans MT"/>
              </a:rPr>
              <a:t>Increase in demand caused by:</a:t>
            </a:r>
          </a:p>
          <a:p>
            <a:pPr marL="742950" lvl="1" indent="-285750" algn="just" eaLnBrk="0" fontAlgn="base" hangingPunct="0">
              <a:lnSpc>
                <a:spcPct val="80000"/>
              </a:lnSpc>
              <a:spcBef>
                <a:spcPct val="20000"/>
              </a:spcBef>
              <a:spcAft>
                <a:spcPct val="0"/>
              </a:spcAft>
              <a:buClr>
                <a:srgbClr val="3891A7"/>
              </a:buClr>
              <a:buSzPct val="75000"/>
              <a:buFont typeface="Wingdings" pitchFamily="2" charset="2"/>
              <a:buChar char="n"/>
              <a:defRPr/>
            </a:pPr>
            <a:r>
              <a:rPr lang="en-US" sz="2200" dirty="0">
                <a:solidFill>
                  <a:prstClr val="black"/>
                </a:solidFill>
                <a:latin typeface="Gill Sans MT"/>
              </a:rPr>
              <a:t>A rise in the price of a substitute</a:t>
            </a:r>
          </a:p>
          <a:p>
            <a:pPr marL="742950" lvl="1" indent="-285750" algn="just" eaLnBrk="0" fontAlgn="base" hangingPunct="0">
              <a:lnSpc>
                <a:spcPct val="80000"/>
              </a:lnSpc>
              <a:spcBef>
                <a:spcPct val="20000"/>
              </a:spcBef>
              <a:spcAft>
                <a:spcPct val="0"/>
              </a:spcAft>
              <a:buClr>
                <a:srgbClr val="3891A7"/>
              </a:buClr>
              <a:buSzPct val="75000"/>
              <a:buFont typeface="Wingdings" pitchFamily="2" charset="2"/>
              <a:buChar char="n"/>
              <a:defRPr/>
            </a:pPr>
            <a:r>
              <a:rPr lang="en-US" sz="2200" dirty="0">
                <a:solidFill>
                  <a:prstClr val="black"/>
                </a:solidFill>
                <a:latin typeface="Gill Sans MT"/>
              </a:rPr>
              <a:t>A fall in the price of a complement</a:t>
            </a:r>
          </a:p>
          <a:p>
            <a:pPr marL="742950" lvl="1" indent="-285750" algn="just" eaLnBrk="0" fontAlgn="base" hangingPunct="0">
              <a:lnSpc>
                <a:spcPct val="80000"/>
              </a:lnSpc>
              <a:spcBef>
                <a:spcPct val="20000"/>
              </a:spcBef>
              <a:spcAft>
                <a:spcPct val="0"/>
              </a:spcAft>
              <a:buClr>
                <a:srgbClr val="3891A7"/>
              </a:buClr>
              <a:buSzPct val="75000"/>
              <a:buFont typeface="Wingdings" pitchFamily="2" charset="2"/>
              <a:buChar char="n"/>
              <a:defRPr/>
            </a:pPr>
            <a:r>
              <a:rPr lang="en-US" sz="2200" dirty="0">
                <a:solidFill>
                  <a:prstClr val="black"/>
                </a:solidFill>
                <a:latin typeface="Gill Sans MT"/>
              </a:rPr>
              <a:t>A rise in income</a:t>
            </a:r>
          </a:p>
          <a:p>
            <a:pPr marL="742950" lvl="1" indent="-285750" algn="just" eaLnBrk="0" fontAlgn="base" hangingPunct="0">
              <a:lnSpc>
                <a:spcPct val="80000"/>
              </a:lnSpc>
              <a:spcBef>
                <a:spcPct val="20000"/>
              </a:spcBef>
              <a:spcAft>
                <a:spcPct val="0"/>
              </a:spcAft>
              <a:buClr>
                <a:srgbClr val="3891A7"/>
              </a:buClr>
              <a:buSzPct val="75000"/>
              <a:buFont typeface="Wingdings" pitchFamily="2" charset="2"/>
              <a:buChar char="n"/>
              <a:defRPr/>
            </a:pPr>
            <a:r>
              <a:rPr lang="en-US" sz="2200" dirty="0">
                <a:solidFill>
                  <a:prstClr val="black"/>
                </a:solidFill>
                <a:latin typeface="Gill Sans MT"/>
              </a:rPr>
              <a:t>A redistribution of income towards those who </a:t>
            </a:r>
            <a:r>
              <a:rPr lang="en-US" sz="2200" dirty="0" err="1">
                <a:solidFill>
                  <a:prstClr val="black"/>
                </a:solidFill>
                <a:latin typeface="Gill Sans MT"/>
              </a:rPr>
              <a:t>favour</a:t>
            </a:r>
            <a:r>
              <a:rPr lang="en-US" sz="2200" dirty="0">
                <a:solidFill>
                  <a:prstClr val="black"/>
                </a:solidFill>
                <a:latin typeface="Gill Sans MT"/>
              </a:rPr>
              <a:t> the commodity </a:t>
            </a:r>
          </a:p>
          <a:p>
            <a:pPr marL="742950" lvl="1" indent="-285750" algn="just" eaLnBrk="0" fontAlgn="base" hangingPunct="0">
              <a:lnSpc>
                <a:spcPct val="80000"/>
              </a:lnSpc>
              <a:spcBef>
                <a:spcPct val="20000"/>
              </a:spcBef>
              <a:spcAft>
                <a:spcPct val="0"/>
              </a:spcAft>
              <a:buClr>
                <a:srgbClr val="3891A7"/>
              </a:buClr>
              <a:buSzPct val="75000"/>
              <a:buFont typeface="Wingdings" pitchFamily="2" charset="2"/>
              <a:buChar char="n"/>
              <a:defRPr/>
            </a:pPr>
            <a:r>
              <a:rPr lang="en-US" sz="2200" dirty="0">
                <a:solidFill>
                  <a:prstClr val="black"/>
                </a:solidFill>
                <a:latin typeface="Gill Sans MT"/>
              </a:rPr>
              <a:t>A change in tastes that </a:t>
            </a:r>
            <a:r>
              <a:rPr lang="en-US" sz="2200" dirty="0" err="1">
                <a:solidFill>
                  <a:prstClr val="black"/>
                </a:solidFill>
                <a:latin typeface="Gill Sans MT"/>
              </a:rPr>
              <a:t>favours</a:t>
            </a:r>
            <a:r>
              <a:rPr lang="en-US" sz="2200" dirty="0">
                <a:solidFill>
                  <a:prstClr val="black"/>
                </a:solidFill>
                <a:latin typeface="Gill Sans MT"/>
              </a:rPr>
              <a:t> the commodity</a:t>
            </a:r>
          </a:p>
          <a:p>
            <a:pPr marL="342900" indent="-342900" algn="just" eaLnBrk="0" fontAlgn="base" hangingPunct="0">
              <a:lnSpc>
                <a:spcPct val="80000"/>
              </a:lnSpc>
              <a:spcBef>
                <a:spcPct val="20000"/>
              </a:spcBef>
              <a:spcAft>
                <a:spcPct val="0"/>
              </a:spcAft>
              <a:buClr>
                <a:srgbClr val="AA8A14"/>
              </a:buClr>
              <a:buSzPct val="90000"/>
              <a:buFont typeface="Wingdings" pitchFamily="2" charset="2"/>
              <a:buChar char="n"/>
              <a:defRPr/>
            </a:pPr>
            <a:r>
              <a:rPr lang="en-US" sz="2200" dirty="0">
                <a:solidFill>
                  <a:prstClr val="black"/>
                </a:solidFill>
                <a:latin typeface="Gill Sans MT"/>
              </a:rPr>
              <a:t>Shift in demand curve from D</a:t>
            </a:r>
            <a:r>
              <a:rPr lang="en-US" sz="2200" baseline="-25000" dirty="0">
                <a:solidFill>
                  <a:prstClr val="black"/>
                </a:solidFill>
                <a:latin typeface="Gill Sans MT"/>
              </a:rPr>
              <a:t>0</a:t>
            </a:r>
            <a:r>
              <a:rPr lang="en-US" sz="2200" dirty="0">
                <a:solidFill>
                  <a:prstClr val="black"/>
                </a:solidFill>
                <a:latin typeface="Gill Sans MT"/>
              </a:rPr>
              <a:t> to D</a:t>
            </a:r>
            <a:r>
              <a:rPr lang="en-US" sz="2200" baseline="-25000" dirty="0">
                <a:solidFill>
                  <a:prstClr val="black"/>
                </a:solidFill>
                <a:latin typeface="Gill Sans MT"/>
              </a:rPr>
              <a:t>2</a:t>
            </a:r>
          </a:p>
          <a:p>
            <a:pPr marL="342900" indent="-342900" algn="just" eaLnBrk="0" fontAlgn="base" hangingPunct="0">
              <a:lnSpc>
                <a:spcPct val="80000"/>
              </a:lnSpc>
              <a:spcBef>
                <a:spcPct val="20000"/>
              </a:spcBef>
              <a:spcAft>
                <a:spcPct val="0"/>
              </a:spcAft>
              <a:buClr>
                <a:srgbClr val="AA8A14"/>
              </a:buClr>
              <a:buSzPct val="90000"/>
              <a:buFont typeface="Wingdings" pitchFamily="2" charset="2"/>
              <a:buChar char="n"/>
              <a:defRPr/>
            </a:pPr>
            <a:r>
              <a:rPr lang="en-US" sz="2200" dirty="0">
                <a:solidFill>
                  <a:prstClr val="black"/>
                </a:solidFill>
                <a:latin typeface="Gill Sans MT"/>
              </a:rPr>
              <a:t>Less is demanded at each price (Q</a:t>
            </a:r>
            <a:r>
              <a:rPr lang="en-US" sz="2200" baseline="-25000" dirty="0">
                <a:solidFill>
                  <a:prstClr val="black"/>
                </a:solidFill>
                <a:latin typeface="Gill Sans MT"/>
              </a:rPr>
              <a:t>2</a:t>
            </a:r>
            <a:r>
              <a:rPr lang="en-US" sz="2200" dirty="0">
                <a:solidFill>
                  <a:prstClr val="black"/>
                </a:solidFill>
                <a:latin typeface="Gill Sans MT"/>
              </a:rPr>
              <a:t>&lt;Q)</a:t>
            </a:r>
          </a:p>
          <a:p>
            <a:pPr marL="342900" indent="-342900" algn="just" eaLnBrk="0" fontAlgn="base" hangingPunct="0">
              <a:lnSpc>
                <a:spcPct val="80000"/>
              </a:lnSpc>
              <a:spcBef>
                <a:spcPct val="20000"/>
              </a:spcBef>
              <a:spcAft>
                <a:spcPct val="0"/>
              </a:spcAft>
              <a:buClr>
                <a:srgbClr val="AA8A14"/>
              </a:buClr>
              <a:buSzPct val="90000"/>
              <a:buFont typeface="Wingdings" pitchFamily="2" charset="2"/>
              <a:buChar char="n"/>
              <a:defRPr/>
            </a:pPr>
            <a:endParaRPr lang="en-US" sz="2000" dirty="0">
              <a:solidFill>
                <a:prstClr val="black"/>
              </a:solidFill>
              <a:latin typeface="Arial" charset="0"/>
            </a:endParaRPr>
          </a:p>
          <a:p>
            <a:pPr marL="742950" lvl="1" indent="-285750" algn="just" eaLnBrk="0" fontAlgn="base" hangingPunct="0">
              <a:lnSpc>
                <a:spcPct val="80000"/>
              </a:lnSpc>
              <a:spcBef>
                <a:spcPct val="20000"/>
              </a:spcBef>
              <a:spcAft>
                <a:spcPct val="0"/>
              </a:spcAft>
              <a:buClr>
                <a:srgbClr val="3891A7"/>
              </a:buClr>
              <a:buSzPct val="90000"/>
              <a:defRPr/>
            </a:pPr>
            <a:endParaRPr lang="en-US" sz="2000" dirty="0">
              <a:solidFill>
                <a:prstClr val="black"/>
              </a:solidFill>
              <a:latin typeface="Arial" charset="0"/>
            </a:endParaRPr>
          </a:p>
        </p:txBody>
      </p:sp>
      <p:grpSp>
        <p:nvGrpSpPr>
          <p:cNvPr id="8" name="Group 34">
            <a:extLst>
              <a:ext uri="{FF2B5EF4-FFF2-40B4-BE49-F238E27FC236}">
                <a16:creationId xmlns:a16="http://schemas.microsoft.com/office/drawing/2014/main" id="{D8C266F7-BE4B-4167-BDBB-BCF0AA81DC3F}"/>
              </a:ext>
            </a:extLst>
          </p:cNvPr>
          <p:cNvGrpSpPr>
            <a:grpSpLocks/>
          </p:cNvGrpSpPr>
          <p:nvPr/>
        </p:nvGrpSpPr>
        <p:grpSpPr bwMode="auto">
          <a:xfrm>
            <a:off x="1947864" y="3889375"/>
            <a:ext cx="2687637" cy="336550"/>
            <a:chOff x="267" y="2450"/>
            <a:chExt cx="1693" cy="212"/>
          </a:xfrm>
        </p:grpSpPr>
        <p:sp>
          <p:nvSpPr>
            <p:cNvPr id="58386" name="Line 26">
              <a:extLst>
                <a:ext uri="{FF2B5EF4-FFF2-40B4-BE49-F238E27FC236}">
                  <a16:creationId xmlns:a16="http://schemas.microsoft.com/office/drawing/2014/main" id="{2779CB31-700F-4F8B-8D29-AB1F4A1B8CAA}"/>
                </a:ext>
              </a:extLst>
            </p:cNvPr>
            <p:cNvSpPr>
              <a:spLocks noChangeShapeType="1"/>
            </p:cNvSpPr>
            <p:nvPr/>
          </p:nvSpPr>
          <p:spPr bwMode="auto">
            <a:xfrm>
              <a:off x="509" y="2547"/>
              <a:ext cx="1451"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prstClr val="black"/>
                </a:solidFill>
                <a:latin typeface="Arial" panose="020B0604020202020204" pitchFamily="34" charset="0"/>
              </a:endParaRPr>
            </a:p>
          </p:txBody>
        </p:sp>
        <p:sp>
          <p:nvSpPr>
            <p:cNvPr id="58387" name="Text Box 30">
              <a:extLst>
                <a:ext uri="{FF2B5EF4-FFF2-40B4-BE49-F238E27FC236}">
                  <a16:creationId xmlns:a16="http://schemas.microsoft.com/office/drawing/2014/main" id="{F498E8E6-2E33-4DFC-98DF-BFFE75E5CFDE}"/>
                </a:ext>
              </a:extLst>
            </p:cNvPr>
            <p:cNvSpPr txBox="1">
              <a:spLocks noChangeArrowheads="1"/>
            </p:cNvSpPr>
            <p:nvPr/>
          </p:nvSpPr>
          <p:spPr bwMode="auto">
            <a:xfrm>
              <a:off x="267" y="2450"/>
              <a:ext cx="31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50000"/>
                </a:spcBef>
                <a:spcAft>
                  <a:spcPct val="0"/>
                </a:spcAft>
              </a:pPr>
              <a:r>
                <a:rPr lang="en-US" altLang="en-US" sz="1600">
                  <a:solidFill>
                    <a:prstClr val="black"/>
                  </a:solidFill>
                </a:rPr>
                <a:t>P</a:t>
              </a:r>
            </a:p>
          </p:txBody>
        </p:sp>
      </p:grpSp>
      <p:grpSp>
        <p:nvGrpSpPr>
          <p:cNvPr id="9" name="Group 37">
            <a:extLst>
              <a:ext uri="{FF2B5EF4-FFF2-40B4-BE49-F238E27FC236}">
                <a16:creationId xmlns:a16="http://schemas.microsoft.com/office/drawing/2014/main" id="{BA5AC177-3476-4EFC-A255-7D25AFA39AA5}"/>
              </a:ext>
            </a:extLst>
          </p:cNvPr>
          <p:cNvGrpSpPr>
            <a:grpSpLocks/>
          </p:cNvGrpSpPr>
          <p:nvPr/>
        </p:nvGrpSpPr>
        <p:grpSpPr bwMode="auto">
          <a:xfrm>
            <a:off x="4445001" y="4081464"/>
            <a:ext cx="460375" cy="1690687"/>
            <a:chOff x="1840" y="2571"/>
            <a:chExt cx="290" cy="1065"/>
          </a:xfrm>
        </p:grpSpPr>
        <p:sp>
          <p:nvSpPr>
            <p:cNvPr id="58384" name="Line 29">
              <a:extLst>
                <a:ext uri="{FF2B5EF4-FFF2-40B4-BE49-F238E27FC236}">
                  <a16:creationId xmlns:a16="http://schemas.microsoft.com/office/drawing/2014/main" id="{86651198-2FA4-4C79-8597-61F8BCDD05DD}"/>
                </a:ext>
              </a:extLst>
            </p:cNvPr>
            <p:cNvSpPr>
              <a:spLocks noChangeShapeType="1"/>
            </p:cNvSpPr>
            <p:nvPr/>
          </p:nvSpPr>
          <p:spPr bwMode="auto">
            <a:xfrm>
              <a:off x="1961" y="2571"/>
              <a:ext cx="0" cy="823"/>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prstClr val="black"/>
                </a:solidFill>
                <a:latin typeface="Arial" panose="020B0604020202020204" pitchFamily="34" charset="0"/>
              </a:endParaRPr>
            </a:p>
          </p:txBody>
        </p:sp>
        <p:sp>
          <p:nvSpPr>
            <p:cNvPr id="58385" name="Text Box 31">
              <a:extLst>
                <a:ext uri="{FF2B5EF4-FFF2-40B4-BE49-F238E27FC236}">
                  <a16:creationId xmlns:a16="http://schemas.microsoft.com/office/drawing/2014/main" id="{0A10B439-DE7F-4096-B25D-138B76B5E3C7}"/>
                </a:ext>
              </a:extLst>
            </p:cNvPr>
            <p:cNvSpPr txBox="1">
              <a:spLocks noChangeArrowheads="1"/>
            </p:cNvSpPr>
            <p:nvPr/>
          </p:nvSpPr>
          <p:spPr bwMode="auto">
            <a:xfrm>
              <a:off x="1840" y="3424"/>
              <a:ext cx="2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50000"/>
                </a:spcBef>
                <a:spcAft>
                  <a:spcPct val="0"/>
                </a:spcAft>
              </a:pPr>
              <a:r>
                <a:rPr lang="en-US" altLang="en-US" sz="1600">
                  <a:solidFill>
                    <a:prstClr val="black"/>
                  </a:solidFill>
                </a:rPr>
                <a:t>Q</a:t>
              </a:r>
              <a:r>
                <a:rPr lang="en-US" altLang="en-US" sz="1600" baseline="-25000">
                  <a:solidFill>
                    <a:prstClr val="black"/>
                  </a:solidFill>
                </a:rPr>
                <a:t>1</a:t>
              </a:r>
            </a:p>
          </p:txBody>
        </p:sp>
      </p:grpSp>
      <p:grpSp>
        <p:nvGrpSpPr>
          <p:cNvPr id="10" name="Group 36">
            <a:extLst>
              <a:ext uri="{FF2B5EF4-FFF2-40B4-BE49-F238E27FC236}">
                <a16:creationId xmlns:a16="http://schemas.microsoft.com/office/drawing/2014/main" id="{2A6B59F8-5CA9-48C0-81BC-19C04C64DC19}"/>
              </a:ext>
            </a:extLst>
          </p:cNvPr>
          <p:cNvGrpSpPr>
            <a:grpSpLocks/>
          </p:cNvGrpSpPr>
          <p:nvPr/>
        </p:nvGrpSpPr>
        <p:grpSpPr bwMode="auto">
          <a:xfrm>
            <a:off x="3830639" y="4081463"/>
            <a:ext cx="384175" cy="1719262"/>
            <a:chOff x="1453" y="2571"/>
            <a:chExt cx="242" cy="1083"/>
          </a:xfrm>
        </p:grpSpPr>
        <p:sp>
          <p:nvSpPr>
            <p:cNvPr id="58382" name="Line 28">
              <a:extLst>
                <a:ext uri="{FF2B5EF4-FFF2-40B4-BE49-F238E27FC236}">
                  <a16:creationId xmlns:a16="http://schemas.microsoft.com/office/drawing/2014/main" id="{F2DD940B-54AE-4127-91E9-F3C2BBF04639}"/>
                </a:ext>
              </a:extLst>
            </p:cNvPr>
            <p:cNvSpPr>
              <a:spLocks noChangeShapeType="1"/>
            </p:cNvSpPr>
            <p:nvPr/>
          </p:nvSpPr>
          <p:spPr bwMode="auto">
            <a:xfrm>
              <a:off x="1574" y="2571"/>
              <a:ext cx="0" cy="823"/>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prstClr val="black"/>
                </a:solidFill>
                <a:latin typeface="Arial" panose="020B0604020202020204" pitchFamily="34" charset="0"/>
              </a:endParaRPr>
            </a:p>
          </p:txBody>
        </p:sp>
        <p:sp>
          <p:nvSpPr>
            <p:cNvPr id="58383" name="Text Box 32">
              <a:extLst>
                <a:ext uri="{FF2B5EF4-FFF2-40B4-BE49-F238E27FC236}">
                  <a16:creationId xmlns:a16="http://schemas.microsoft.com/office/drawing/2014/main" id="{180EC9AC-23B6-4988-B706-FC27C70CC582}"/>
                </a:ext>
              </a:extLst>
            </p:cNvPr>
            <p:cNvSpPr txBox="1">
              <a:spLocks noChangeArrowheads="1"/>
            </p:cNvSpPr>
            <p:nvPr/>
          </p:nvSpPr>
          <p:spPr bwMode="auto">
            <a:xfrm>
              <a:off x="1453" y="3442"/>
              <a:ext cx="24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50000"/>
                </a:spcBef>
                <a:spcAft>
                  <a:spcPct val="0"/>
                </a:spcAft>
              </a:pPr>
              <a:r>
                <a:rPr lang="en-US" altLang="en-US" sz="1600">
                  <a:solidFill>
                    <a:prstClr val="black"/>
                  </a:solidFill>
                </a:rPr>
                <a:t>Q</a:t>
              </a:r>
            </a:p>
          </p:txBody>
        </p:sp>
      </p:grpSp>
      <p:grpSp>
        <p:nvGrpSpPr>
          <p:cNvPr id="11" name="Group 35">
            <a:extLst>
              <a:ext uri="{FF2B5EF4-FFF2-40B4-BE49-F238E27FC236}">
                <a16:creationId xmlns:a16="http://schemas.microsoft.com/office/drawing/2014/main" id="{ECE2F389-B509-4178-A7FB-1452B43F4304}"/>
              </a:ext>
            </a:extLst>
          </p:cNvPr>
          <p:cNvGrpSpPr>
            <a:grpSpLocks/>
          </p:cNvGrpSpPr>
          <p:nvPr/>
        </p:nvGrpSpPr>
        <p:grpSpPr bwMode="auto">
          <a:xfrm>
            <a:off x="3216276" y="4081463"/>
            <a:ext cx="498475" cy="1681162"/>
            <a:chOff x="1066" y="2571"/>
            <a:chExt cx="314" cy="1059"/>
          </a:xfrm>
        </p:grpSpPr>
        <p:sp>
          <p:nvSpPr>
            <p:cNvPr id="58380" name="Line 27">
              <a:extLst>
                <a:ext uri="{FF2B5EF4-FFF2-40B4-BE49-F238E27FC236}">
                  <a16:creationId xmlns:a16="http://schemas.microsoft.com/office/drawing/2014/main" id="{D7B6DF82-C181-4E5F-A433-AFB965B0B578}"/>
                </a:ext>
              </a:extLst>
            </p:cNvPr>
            <p:cNvSpPr>
              <a:spLocks noChangeShapeType="1"/>
            </p:cNvSpPr>
            <p:nvPr/>
          </p:nvSpPr>
          <p:spPr bwMode="auto">
            <a:xfrm>
              <a:off x="1162" y="2571"/>
              <a:ext cx="0" cy="823"/>
            </a:xfrm>
            <a:prstGeom prst="line">
              <a:avLst/>
            </a:prstGeom>
            <a:noFill/>
            <a:ln w="19050">
              <a:solidFill>
                <a:srgbClr val="3366FF"/>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prstClr val="black"/>
                </a:solidFill>
                <a:latin typeface="Arial" panose="020B0604020202020204" pitchFamily="34" charset="0"/>
              </a:endParaRPr>
            </a:p>
          </p:txBody>
        </p:sp>
        <p:sp>
          <p:nvSpPr>
            <p:cNvPr id="58381" name="Text Box 33">
              <a:extLst>
                <a:ext uri="{FF2B5EF4-FFF2-40B4-BE49-F238E27FC236}">
                  <a16:creationId xmlns:a16="http://schemas.microsoft.com/office/drawing/2014/main" id="{A6693FB6-8686-41D7-83AD-4E7D184C8ED1}"/>
                </a:ext>
              </a:extLst>
            </p:cNvPr>
            <p:cNvSpPr txBox="1">
              <a:spLocks noChangeArrowheads="1"/>
            </p:cNvSpPr>
            <p:nvPr/>
          </p:nvSpPr>
          <p:spPr bwMode="auto">
            <a:xfrm>
              <a:off x="1066" y="3418"/>
              <a:ext cx="31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50000"/>
                </a:spcBef>
                <a:spcAft>
                  <a:spcPct val="0"/>
                </a:spcAft>
              </a:pPr>
              <a:r>
                <a:rPr lang="en-US" altLang="en-US" sz="1600">
                  <a:solidFill>
                    <a:prstClr val="black"/>
                  </a:solidFill>
                </a:rPr>
                <a:t>Q</a:t>
              </a:r>
              <a:r>
                <a:rPr lang="en-US" altLang="en-US" sz="1600" baseline="-25000">
                  <a:solidFill>
                    <a:prstClr val="black"/>
                  </a:solidFill>
                </a:rPr>
                <a:t>2</a:t>
              </a:r>
            </a:p>
          </p:txBody>
        </p:sp>
      </p:grpSp>
      <p:sp>
        <p:nvSpPr>
          <p:cNvPr id="35" name="Slide Number Placeholder 34">
            <a:extLst>
              <a:ext uri="{FF2B5EF4-FFF2-40B4-BE49-F238E27FC236}">
                <a16:creationId xmlns:a16="http://schemas.microsoft.com/office/drawing/2014/main" id="{48789DB0-56D3-46EC-8CB5-0E0F1BB9C25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fld id="{85E1806D-BC9E-4B71-B1F6-8B1B9333EF8F}" type="slidenum">
              <a:rPr lang="en-US" altLang="en-US">
                <a:solidFill>
                  <a:srgbClr val="B5A788"/>
                </a:solidFill>
                <a:latin typeface="Gill Sans MT" panose="020B0502020104020203" pitchFamily="34" charset="0"/>
              </a:rPr>
              <a:pPr eaLnBrk="1" fontAlgn="base" hangingPunct="1">
                <a:spcBef>
                  <a:spcPct val="0"/>
                </a:spcBef>
                <a:spcAft>
                  <a:spcPct val="0"/>
                </a:spcAft>
              </a:pPr>
              <a:t>28</a:t>
            </a:fld>
            <a:endParaRPr lang="en-US" altLang="en-US">
              <a:solidFill>
                <a:srgbClr val="B5A788"/>
              </a:solidFill>
              <a:latin typeface="Gill Sans MT" panose="020B0502020104020203"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3318">
                                            <p:txEl>
                                              <p:pRg st="0" end="0"/>
                                            </p:txEl>
                                          </p:spTgt>
                                        </p:tgtEl>
                                        <p:attrNameLst>
                                          <p:attrName>style.visibility</p:attrName>
                                        </p:attrNameLst>
                                      </p:cBhvr>
                                      <p:to>
                                        <p:strVal val="visible"/>
                                      </p:to>
                                    </p:set>
                                    <p:animEffect transition="in" filter="checkerboard(across)">
                                      <p:cBhvr>
                                        <p:cTn id="12" dur="500"/>
                                        <p:tgtEl>
                                          <p:spTgt spid="1331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ox(in)">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nodeType="clickEffect">
                                  <p:stCondLst>
                                    <p:cond delay="0"/>
                                  </p:stCondLst>
                                  <p:childTnLst>
                                    <p:set>
                                      <p:cBhvr>
                                        <p:cTn id="33" dur="1" fill="hold">
                                          <p:stCondLst>
                                            <p:cond delay="0"/>
                                          </p:stCondLst>
                                        </p:cTn>
                                        <p:tgtEl>
                                          <p:spTgt spid="13318">
                                            <p:txEl>
                                              <p:pRg st="1" end="1"/>
                                            </p:txEl>
                                          </p:spTgt>
                                        </p:tgtEl>
                                        <p:attrNameLst>
                                          <p:attrName>style.visibility</p:attrName>
                                        </p:attrNameLst>
                                      </p:cBhvr>
                                      <p:to>
                                        <p:strVal val="visible"/>
                                      </p:to>
                                    </p:set>
                                    <p:animEffect transition="in" filter="box(in)">
                                      <p:cBhvr>
                                        <p:cTn id="34" dur="500"/>
                                        <p:tgtEl>
                                          <p:spTgt spid="13318">
                                            <p:txEl>
                                              <p:pRg st="1" end="1"/>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nodeType="clickEffect">
                                  <p:stCondLst>
                                    <p:cond delay="0"/>
                                  </p:stCondLst>
                                  <p:childTnLst>
                                    <p:set>
                                      <p:cBhvr>
                                        <p:cTn id="44" dur="1" fill="hold">
                                          <p:stCondLst>
                                            <p:cond delay="0"/>
                                          </p:stCondLst>
                                        </p:cTn>
                                        <p:tgtEl>
                                          <p:spTgt spid="13318">
                                            <p:txEl>
                                              <p:pRg st="2" end="2"/>
                                            </p:txEl>
                                          </p:spTgt>
                                        </p:tgtEl>
                                        <p:attrNameLst>
                                          <p:attrName>style.visibility</p:attrName>
                                        </p:attrNameLst>
                                      </p:cBhvr>
                                      <p:to>
                                        <p:strVal val="visible"/>
                                      </p:to>
                                    </p:set>
                                    <p:animEffect transition="in" filter="box(in)">
                                      <p:cBhvr>
                                        <p:cTn id="45" dur="500"/>
                                        <p:tgtEl>
                                          <p:spTgt spid="13318">
                                            <p:txEl>
                                              <p:pRg st="2" end="2"/>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nodeType="clickEffect">
                                  <p:stCondLst>
                                    <p:cond delay="0"/>
                                  </p:stCondLst>
                                  <p:childTnLst>
                                    <p:set>
                                      <p:cBhvr>
                                        <p:cTn id="49" dur="1" fill="hold">
                                          <p:stCondLst>
                                            <p:cond delay="0"/>
                                          </p:stCondLst>
                                        </p:cTn>
                                        <p:tgtEl>
                                          <p:spTgt spid="13318">
                                            <p:txEl>
                                              <p:pRg st="3" end="3"/>
                                            </p:txEl>
                                          </p:spTgt>
                                        </p:tgtEl>
                                        <p:attrNameLst>
                                          <p:attrName>style.visibility</p:attrName>
                                        </p:attrNameLst>
                                      </p:cBhvr>
                                      <p:to>
                                        <p:strVal val="visible"/>
                                      </p:to>
                                    </p:set>
                                    <p:animEffect transition="in" filter="box(in)">
                                      <p:cBhvr>
                                        <p:cTn id="50" dur="500"/>
                                        <p:tgtEl>
                                          <p:spTgt spid="13318">
                                            <p:txEl>
                                              <p:pRg st="3" end="3"/>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nodeType="clickEffect">
                                  <p:stCondLst>
                                    <p:cond delay="0"/>
                                  </p:stCondLst>
                                  <p:childTnLst>
                                    <p:set>
                                      <p:cBhvr>
                                        <p:cTn id="54" dur="1" fill="hold">
                                          <p:stCondLst>
                                            <p:cond delay="0"/>
                                          </p:stCondLst>
                                        </p:cTn>
                                        <p:tgtEl>
                                          <p:spTgt spid="13318">
                                            <p:txEl>
                                              <p:pRg st="4" end="4"/>
                                            </p:txEl>
                                          </p:spTgt>
                                        </p:tgtEl>
                                        <p:attrNameLst>
                                          <p:attrName>style.visibility</p:attrName>
                                        </p:attrNameLst>
                                      </p:cBhvr>
                                      <p:to>
                                        <p:strVal val="visible"/>
                                      </p:to>
                                    </p:set>
                                    <p:animEffect transition="in" filter="box(in)">
                                      <p:cBhvr>
                                        <p:cTn id="55" dur="500"/>
                                        <p:tgtEl>
                                          <p:spTgt spid="13318">
                                            <p:txEl>
                                              <p:pRg st="4" end="4"/>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nodeType="clickEffect">
                                  <p:stCondLst>
                                    <p:cond delay="0"/>
                                  </p:stCondLst>
                                  <p:childTnLst>
                                    <p:set>
                                      <p:cBhvr>
                                        <p:cTn id="59" dur="1" fill="hold">
                                          <p:stCondLst>
                                            <p:cond delay="0"/>
                                          </p:stCondLst>
                                        </p:cTn>
                                        <p:tgtEl>
                                          <p:spTgt spid="13318">
                                            <p:txEl>
                                              <p:pRg st="5" end="5"/>
                                            </p:txEl>
                                          </p:spTgt>
                                        </p:tgtEl>
                                        <p:attrNameLst>
                                          <p:attrName>style.visibility</p:attrName>
                                        </p:attrNameLst>
                                      </p:cBhvr>
                                      <p:to>
                                        <p:strVal val="visible"/>
                                      </p:to>
                                    </p:set>
                                    <p:animEffect transition="in" filter="box(in)">
                                      <p:cBhvr>
                                        <p:cTn id="60" dur="500"/>
                                        <p:tgtEl>
                                          <p:spTgt spid="13318">
                                            <p:txEl>
                                              <p:pRg st="5" end="5"/>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nodeType="clickEffect">
                                  <p:stCondLst>
                                    <p:cond delay="0"/>
                                  </p:stCondLst>
                                  <p:childTnLst>
                                    <p:set>
                                      <p:cBhvr>
                                        <p:cTn id="64" dur="1" fill="hold">
                                          <p:stCondLst>
                                            <p:cond delay="0"/>
                                          </p:stCondLst>
                                        </p:cTn>
                                        <p:tgtEl>
                                          <p:spTgt spid="13318">
                                            <p:txEl>
                                              <p:pRg st="6" end="6"/>
                                            </p:txEl>
                                          </p:spTgt>
                                        </p:tgtEl>
                                        <p:attrNameLst>
                                          <p:attrName>style.visibility</p:attrName>
                                        </p:attrNameLst>
                                      </p:cBhvr>
                                      <p:to>
                                        <p:strVal val="visible"/>
                                      </p:to>
                                    </p:set>
                                    <p:animEffect transition="in" filter="box(in)">
                                      <p:cBhvr>
                                        <p:cTn id="65" dur="500"/>
                                        <p:tgtEl>
                                          <p:spTgt spid="13318">
                                            <p:txEl>
                                              <p:pRg st="6" end="6"/>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16" fill="hold" nodeType="clickEffect">
                                  <p:stCondLst>
                                    <p:cond delay="0"/>
                                  </p:stCondLst>
                                  <p:childTnLst>
                                    <p:set>
                                      <p:cBhvr>
                                        <p:cTn id="69" dur="1" fill="hold">
                                          <p:stCondLst>
                                            <p:cond delay="0"/>
                                          </p:stCondLst>
                                        </p:cTn>
                                        <p:tgtEl>
                                          <p:spTgt spid="13318">
                                            <p:txEl>
                                              <p:pRg st="7" end="7"/>
                                            </p:txEl>
                                          </p:spTgt>
                                        </p:tgtEl>
                                        <p:attrNameLst>
                                          <p:attrName>style.visibility</p:attrName>
                                        </p:attrNameLst>
                                      </p:cBhvr>
                                      <p:to>
                                        <p:strVal val="visible"/>
                                      </p:to>
                                    </p:set>
                                    <p:animEffect transition="in" filter="box(in)">
                                      <p:cBhvr>
                                        <p:cTn id="70" dur="500"/>
                                        <p:tgtEl>
                                          <p:spTgt spid="13318">
                                            <p:txEl>
                                              <p:pRg st="7" end="7"/>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16" fill="hold" nodeType="clickEffect">
                                  <p:stCondLst>
                                    <p:cond delay="0"/>
                                  </p:stCondLst>
                                  <p:childTnLst>
                                    <p:set>
                                      <p:cBhvr>
                                        <p:cTn id="74" dur="1" fill="hold">
                                          <p:stCondLst>
                                            <p:cond delay="0"/>
                                          </p:stCondLst>
                                        </p:cTn>
                                        <p:tgtEl>
                                          <p:spTgt spid="13318">
                                            <p:txEl>
                                              <p:pRg st="8" end="8"/>
                                            </p:txEl>
                                          </p:spTgt>
                                        </p:tgtEl>
                                        <p:attrNameLst>
                                          <p:attrName>style.visibility</p:attrName>
                                        </p:attrNameLst>
                                      </p:cBhvr>
                                      <p:to>
                                        <p:strVal val="visible"/>
                                      </p:to>
                                    </p:set>
                                    <p:animEffect transition="in" filter="box(in)">
                                      <p:cBhvr>
                                        <p:cTn id="75" dur="500"/>
                                        <p:tgtEl>
                                          <p:spTgt spid="13318">
                                            <p:txEl>
                                              <p:pRg st="8" end="8"/>
                                            </p:txEl>
                                          </p:spTgt>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4" fill="hold" nodeType="clickEffect">
                                  <p:stCondLst>
                                    <p:cond delay="0"/>
                                  </p:stCondLst>
                                  <p:childTnLst>
                                    <p:set>
                                      <p:cBhvr>
                                        <p:cTn id="79" dur="1" fill="hold">
                                          <p:stCondLst>
                                            <p:cond delay="0"/>
                                          </p:stCondLst>
                                        </p:cTn>
                                        <p:tgtEl>
                                          <p:spTgt spid="4"/>
                                        </p:tgtEl>
                                        <p:attrNameLst>
                                          <p:attrName>style.visibility</p:attrName>
                                        </p:attrNameLst>
                                      </p:cBhvr>
                                      <p:to>
                                        <p:strVal val="visible"/>
                                      </p:to>
                                    </p:set>
                                    <p:anim calcmode="lin" valueType="num">
                                      <p:cBhvr additive="base">
                                        <p:cTn id="80" dur="500" fill="hold"/>
                                        <p:tgtEl>
                                          <p:spTgt spid="4"/>
                                        </p:tgtEl>
                                        <p:attrNameLst>
                                          <p:attrName>ppt_x</p:attrName>
                                        </p:attrNameLst>
                                      </p:cBhvr>
                                      <p:tavLst>
                                        <p:tav tm="0">
                                          <p:val>
                                            <p:strVal val="#ppt_x"/>
                                          </p:val>
                                        </p:tav>
                                        <p:tav tm="100000">
                                          <p:val>
                                            <p:strVal val="#ppt_x"/>
                                          </p:val>
                                        </p:tav>
                                      </p:tavLst>
                                    </p:anim>
                                    <p:anim calcmode="lin" valueType="num">
                                      <p:cBhvr additive="base">
                                        <p:cTn id="8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4" presetClass="entr" presetSubtype="16" fill="hold" nodeType="clickEffect">
                                  <p:stCondLst>
                                    <p:cond delay="0"/>
                                  </p:stCondLst>
                                  <p:childTnLst>
                                    <p:set>
                                      <p:cBhvr>
                                        <p:cTn id="85" dur="1" fill="hold">
                                          <p:stCondLst>
                                            <p:cond delay="0"/>
                                          </p:stCondLst>
                                        </p:cTn>
                                        <p:tgtEl>
                                          <p:spTgt spid="13318">
                                            <p:txEl>
                                              <p:pRg st="9" end="9"/>
                                            </p:txEl>
                                          </p:spTgt>
                                        </p:tgtEl>
                                        <p:attrNameLst>
                                          <p:attrName>style.visibility</p:attrName>
                                        </p:attrNameLst>
                                      </p:cBhvr>
                                      <p:to>
                                        <p:strVal val="visible"/>
                                      </p:to>
                                    </p:set>
                                    <p:animEffect transition="in" filter="box(in)">
                                      <p:cBhvr>
                                        <p:cTn id="86" dur="500"/>
                                        <p:tgtEl>
                                          <p:spTgt spid="13318">
                                            <p:txEl>
                                              <p:pRg st="9" end="9"/>
                                            </p:txEl>
                                          </p:spTgt>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nodeType="clickEffect">
                                  <p:stCondLst>
                                    <p:cond delay="0"/>
                                  </p:stCondLst>
                                  <p:childTnLst>
                                    <p:set>
                                      <p:cBhvr>
                                        <p:cTn id="90" dur="1" fill="hold">
                                          <p:stCondLst>
                                            <p:cond delay="0"/>
                                          </p:stCondLst>
                                        </p:cTn>
                                        <p:tgtEl>
                                          <p:spTgt spid="11"/>
                                        </p:tgtEl>
                                        <p:attrNameLst>
                                          <p:attrName>style.visibility</p:attrName>
                                        </p:attrNameLst>
                                      </p:cBhvr>
                                      <p:to>
                                        <p:strVal val="visible"/>
                                      </p:to>
                                    </p:set>
                                    <p:anim calcmode="lin" valueType="num">
                                      <p:cBhvr additive="base">
                                        <p:cTn id="91" dur="500" fill="hold"/>
                                        <p:tgtEl>
                                          <p:spTgt spid="11"/>
                                        </p:tgtEl>
                                        <p:attrNameLst>
                                          <p:attrName>ppt_x</p:attrName>
                                        </p:attrNameLst>
                                      </p:cBhvr>
                                      <p:tavLst>
                                        <p:tav tm="0">
                                          <p:val>
                                            <p:strVal val="#ppt_x"/>
                                          </p:val>
                                        </p:tav>
                                        <p:tav tm="100000">
                                          <p:val>
                                            <p:strVal val="#ppt_x"/>
                                          </p:val>
                                        </p:tav>
                                      </p:tavLst>
                                    </p:anim>
                                    <p:anim calcmode="lin" valueType="num">
                                      <p:cBhvr additive="base">
                                        <p:cTn id="9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E6B76-27A9-4BE0-91EF-6FC38F4BCC0E}"/>
              </a:ext>
            </a:extLst>
          </p:cNvPr>
          <p:cNvSpPr>
            <a:spLocks noGrp="1"/>
          </p:cNvSpPr>
          <p:nvPr>
            <p:ph type="title"/>
          </p:nvPr>
        </p:nvSpPr>
        <p:spPr>
          <a:xfrm>
            <a:off x="2971800" y="152401"/>
            <a:ext cx="7499350" cy="715963"/>
          </a:xfrm>
        </p:spPr>
        <p:txBody>
          <a:bodyPr>
            <a:normAutofit fontScale="90000"/>
          </a:bodyPr>
          <a:lstStyle/>
          <a:p>
            <a:pPr algn="ctr">
              <a:defRPr/>
            </a:pPr>
            <a:r>
              <a:rPr lang="en-US" b="1" dirty="0"/>
              <a:t>Concept of Elasticity</a:t>
            </a:r>
            <a:endParaRPr lang="en-US" dirty="0"/>
          </a:p>
        </p:txBody>
      </p:sp>
      <p:sp>
        <p:nvSpPr>
          <p:cNvPr id="59395" name="Content Placeholder 2">
            <a:extLst>
              <a:ext uri="{FF2B5EF4-FFF2-40B4-BE49-F238E27FC236}">
                <a16:creationId xmlns:a16="http://schemas.microsoft.com/office/drawing/2014/main" id="{9D072C51-025D-4B03-9036-22FA2813B56E}"/>
              </a:ext>
            </a:extLst>
          </p:cNvPr>
          <p:cNvSpPr>
            <a:spLocks noGrp="1"/>
          </p:cNvSpPr>
          <p:nvPr>
            <p:ph idx="1"/>
          </p:nvPr>
        </p:nvSpPr>
        <p:spPr>
          <a:xfrm>
            <a:off x="2667000" y="914400"/>
            <a:ext cx="7791450" cy="5486400"/>
          </a:xfrm>
        </p:spPr>
        <p:txBody>
          <a:bodyPr/>
          <a:lstStyle/>
          <a:p>
            <a:r>
              <a:rPr lang="en-US" altLang="en-US"/>
              <a:t>Elasticity can be defined as “the proportionate change in demand of product in response to the proportionate change in any of the factors affecting demand”. The benefit of concept of elasticity that it shows the amount of change in the demand.</a:t>
            </a:r>
          </a:p>
          <a:p>
            <a:r>
              <a:rPr lang="en-US" altLang="en-US"/>
              <a:t>When the law of demand only shows the direction of change in demand, the elasticity of demand shows the direction as well as the % change in demand. So, Elasticity of demand is more useful concept than price.</a:t>
            </a:r>
          </a:p>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1FFF73-3287-4575-990B-AF2AA778A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806" y="1104575"/>
            <a:ext cx="7874119" cy="4648849"/>
          </a:xfrm>
          <a:prstGeom prst="rect">
            <a:avLst/>
          </a:prstGeom>
        </p:spPr>
      </p:pic>
    </p:spTree>
    <p:extLst>
      <p:ext uri="{BB962C8B-B14F-4D97-AF65-F5344CB8AC3E}">
        <p14:creationId xmlns:p14="http://schemas.microsoft.com/office/powerpoint/2010/main" val="3908453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072F2-411F-43CA-91DB-F35265220E76}"/>
              </a:ext>
            </a:extLst>
          </p:cNvPr>
          <p:cNvSpPr>
            <a:spLocks noGrp="1"/>
          </p:cNvSpPr>
          <p:nvPr>
            <p:ph type="title"/>
          </p:nvPr>
        </p:nvSpPr>
        <p:spPr/>
        <p:txBody>
          <a:bodyPr/>
          <a:lstStyle/>
          <a:p>
            <a:pPr algn="ctr">
              <a:defRPr/>
            </a:pPr>
            <a:r>
              <a:rPr lang="en-US" b="1" dirty="0"/>
              <a:t>Concept of Elasticity</a:t>
            </a:r>
          </a:p>
        </p:txBody>
      </p:sp>
      <p:sp>
        <p:nvSpPr>
          <p:cNvPr id="60419" name="Content Placeholder 2">
            <a:extLst>
              <a:ext uri="{FF2B5EF4-FFF2-40B4-BE49-F238E27FC236}">
                <a16:creationId xmlns:a16="http://schemas.microsoft.com/office/drawing/2014/main" id="{855091AD-A164-47DE-8E2F-8D4B1B3A7921}"/>
              </a:ext>
            </a:extLst>
          </p:cNvPr>
          <p:cNvSpPr>
            <a:spLocks noGrp="1"/>
          </p:cNvSpPr>
          <p:nvPr>
            <p:ph idx="1"/>
          </p:nvPr>
        </p:nvSpPr>
        <p:spPr/>
        <p:txBody>
          <a:bodyPr/>
          <a:lstStyle/>
          <a:p>
            <a:r>
              <a:rPr lang="en-US" altLang="en-US"/>
              <a:t>Elasticity is a measure of the sensitiveness of one variable to changes in some other variable. </a:t>
            </a:r>
          </a:p>
          <a:p>
            <a:r>
              <a:rPr lang="en-US" altLang="en-US"/>
              <a:t>It is expressed in terms of a percentage and is devoid of any unit of measurement.</a:t>
            </a:r>
          </a:p>
          <a:p>
            <a:r>
              <a:rPr lang="en-US" altLang="en-US"/>
              <a:t>Elasticity of a variable x with respect to variable y is expressed as e</a:t>
            </a:r>
            <a:r>
              <a:rPr lang="en-US" altLang="en-US" sz="1800"/>
              <a:t>x,y</a:t>
            </a:r>
            <a:r>
              <a:rPr lang="en-US" altLang="en-US"/>
              <a:t>.</a:t>
            </a:r>
          </a:p>
          <a:p>
            <a:r>
              <a:rPr lang="en-US" altLang="en-US"/>
              <a:t>  ex,y  =  </a:t>
            </a:r>
            <a:r>
              <a:rPr lang="en-US" altLang="en-US" u="sng"/>
              <a:t>% change in x</a:t>
            </a:r>
          </a:p>
          <a:p>
            <a:pPr>
              <a:buFont typeface="Wingdings 2" panose="05020102010507070707" pitchFamily="18" charset="2"/>
              <a:buNone/>
            </a:pPr>
            <a:r>
              <a:rPr lang="en-US" altLang="en-US"/>
              <a:t>                % change in y</a:t>
            </a:r>
          </a:p>
          <a:p>
            <a:endParaRPr lang="en-US" altLang="en-US"/>
          </a:p>
          <a:p>
            <a:endParaRPr lang="en-US" altLang="en-US"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2AF00-3678-4F89-81B5-057EBAA52270}"/>
              </a:ext>
            </a:extLst>
          </p:cNvPr>
          <p:cNvSpPr>
            <a:spLocks noGrp="1"/>
          </p:cNvSpPr>
          <p:nvPr>
            <p:ph type="title"/>
          </p:nvPr>
        </p:nvSpPr>
        <p:spPr/>
        <p:txBody>
          <a:bodyPr/>
          <a:lstStyle/>
          <a:p>
            <a:pPr>
              <a:defRPr/>
            </a:pPr>
            <a:r>
              <a:rPr lang="en-US" dirty="0"/>
              <a:t>Demand </a:t>
            </a:r>
            <a:r>
              <a:rPr lang="en-US" dirty="0" err="1"/>
              <a:t>Elasticities</a:t>
            </a:r>
            <a:endParaRPr lang="en-US" dirty="0"/>
          </a:p>
        </p:txBody>
      </p:sp>
      <p:sp>
        <p:nvSpPr>
          <p:cNvPr id="3" name="Content Placeholder 2">
            <a:extLst>
              <a:ext uri="{FF2B5EF4-FFF2-40B4-BE49-F238E27FC236}">
                <a16:creationId xmlns:a16="http://schemas.microsoft.com/office/drawing/2014/main" id="{5E0E919F-1B19-4985-AC5E-0C0C07A6004F}"/>
              </a:ext>
            </a:extLst>
          </p:cNvPr>
          <p:cNvSpPr>
            <a:spLocks noGrp="1"/>
          </p:cNvSpPr>
          <p:nvPr>
            <p:ph idx="1"/>
          </p:nvPr>
        </p:nvSpPr>
        <p:spPr/>
        <p:txBody>
          <a:bodyPr/>
          <a:lstStyle/>
          <a:p>
            <a:pPr>
              <a:defRPr/>
            </a:pPr>
            <a:r>
              <a:rPr lang="en-US" dirty="0"/>
              <a:t>Demand </a:t>
            </a:r>
            <a:r>
              <a:rPr lang="en-US" dirty="0" err="1"/>
              <a:t>elasticities</a:t>
            </a:r>
            <a:r>
              <a:rPr lang="en-US" dirty="0"/>
              <a:t> refer to </a:t>
            </a:r>
            <a:r>
              <a:rPr lang="en-US" dirty="0" err="1"/>
              <a:t>elasticities</a:t>
            </a:r>
            <a:r>
              <a:rPr lang="en-US" dirty="0"/>
              <a:t> of demand for a good with respect to each of the determinants of its demand. </a:t>
            </a:r>
          </a:p>
          <a:p>
            <a:pPr marL="596900" indent="-514350">
              <a:buFont typeface="+mj-lt"/>
              <a:buAutoNum type="arabicPeriod"/>
              <a:defRPr/>
            </a:pPr>
            <a:r>
              <a:rPr lang="en-US" dirty="0"/>
              <a:t>Price elasticity of demand</a:t>
            </a:r>
          </a:p>
          <a:p>
            <a:pPr marL="596900" indent="-514350">
              <a:buFont typeface="+mj-lt"/>
              <a:buAutoNum type="arabicPeriod"/>
              <a:defRPr/>
            </a:pPr>
            <a:r>
              <a:rPr lang="en-US" dirty="0"/>
              <a:t>Income elasticity of demand</a:t>
            </a:r>
          </a:p>
          <a:p>
            <a:pPr marL="596900" indent="-514350">
              <a:buFont typeface="+mj-lt"/>
              <a:buAutoNum type="arabicPeriod"/>
              <a:defRPr/>
            </a:pPr>
            <a:r>
              <a:rPr lang="en-US" dirty="0"/>
              <a:t>Cross elasticity of demand</a:t>
            </a:r>
          </a:p>
          <a:p>
            <a:pPr marL="596900" indent="-514350">
              <a:buFont typeface="+mj-lt"/>
              <a:buAutoNum type="arabicPeriod"/>
              <a:defRPr/>
            </a:pPr>
            <a:r>
              <a:rPr lang="en-US" dirty="0"/>
              <a:t>Promotional elasticity of demand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345F5-0291-4879-B26F-A69317638913}"/>
              </a:ext>
            </a:extLst>
          </p:cNvPr>
          <p:cNvSpPr>
            <a:spLocks noGrp="1"/>
          </p:cNvSpPr>
          <p:nvPr>
            <p:ph type="title"/>
          </p:nvPr>
        </p:nvSpPr>
        <p:spPr>
          <a:xfrm>
            <a:off x="2959100" y="274638"/>
            <a:ext cx="7499350" cy="563562"/>
          </a:xfrm>
        </p:spPr>
        <p:txBody>
          <a:bodyPr>
            <a:normAutofit fontScale="90000"/>
          </a:bodyPr>
          <a:lstStyle/>
          <a:p>
            <a:pPr>
              <a:defRPr/>
            </a:pPr>
            <a:r>
              <a:rPr lang="en-US" dirty="0"/>
              <a:t>Price elasticity of demand</a:t>
            </a:r>
          </a:p>
        </p:txBody>
      </p:sp>
      <p:sp>
        <p:nvSpPr>
          <p:cNvPr id="62467" name="Content Placeholder 2">
            <a:extLst>
              <a:ext uri="{FF2B5EF4-FFF2-40B4-BE49-F238E27FC236}">
                <a16:creationId xmlns:a16="http://schemas.microsoft.com/office/drawing/2014/main" id="{AC030943-051B-4AE1-A6F1-42761C54EB93}"/>
              </a:ext>
            </a:extLst>
          </p:cNvPr>
          <p:cNvSpPr>
            <a:spLocks noGrp="1"/>
          </p:cNvSpPr>
          <p:nvPr>
            <p:ph idx="1"/>
          </p:nvPr>
        </p:nvSpPr>
        <p:spPr>
          <a:xfrm>
            <a:off x="2743200" y="990600"/>
            <a:ext cx="7715250" cy="5715000"/>
          </a:xfrm>
        </p:spPr>
        <p:txBody>
          <a:bodyPr/>
          <a:lstStyle/>
          <a:p>
            <a:r>
              <a:rPr lang="en-US" altLang="en-US"/>
              <a:t>Price elasticity can be defined as “the proportionate change in demand of product in response to the proportionate change in price of a product.’</a:t>
            </a:r>
          </a:p>
          <a:p>
            <a:r>
              <a:rPr lang="en-US" altLang="en-US"/>
              <a:t>Ep=   </a:t>
            </a:r>
            <a:r>
              <a:rPr lang="en-US" altLang="en-US" u="sng"/>
              <a:t>% change in demand of X</a:t>
            </a:r>
            <a:endParaRPr lang="en-US" altLang="en-US"/>
          </a:p>
          <a:p>
            <a:pPr>
              <a:buFont typeface="Wingdings 2" panose="05020102010507070707" pitchFamily="18" charset="2"/>
              <a:buNone/>
            </a:pPr>
            <a:r>
              <a:rPr lang="en-US" altLang="en-US"/>
              <a:t>           % change in price of X</a:t>
            </a:r>
          </a:p>
          <a:p>
            <a:r>
              <a:rPr lang="en-US" altLang="en-US"/>
              <a:t>Price Elasticity of Demand is negative since there is an inverse [negative] relationship between price and the demand of the product. If price increase, demand decrease, if price decrease, demand increases.</a:t>
            </a:r>
          </a:p>
          <a:p>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D8725-31C6-41D2-9C09-88693030AA9A}"/>
              </a:ext>
            </a:extLst>
          </p:cNvPr>
          <p:cNvSpPr>
            <a:spLocks noGrp="1"/>
          </p:cNvSpPr>
          <p:nvPr>
            <p:ph idx="1"/>
          </p:nvPr>
        </p:nvSpPr>
        <p:spPr>
          <a:xfrm>
            <a:off x="2590800" y="228600"/>
            <a:ext cx="7867650" cy="6477000"/>
          </a:xfrm>
        </p:spPr>
        <p:txBody>
          <a:bodyPr/>
          <a:lstStyle/>
          <a:p>
            <a:pPr>
              <a:defRPr/>
            </a:pPr>
            <a:r>
              <a:rPr lang="en-US" b="1" dirty="0"/>
              <a:t>Types of price elasticity</a:t>
            </a:r>
          </a:p>
          <a:p>
            <a:pPr marL="596900" indent="-514350">
              <a:buFont typeface="+mj-lt"/>
              <a:buAutoNum type="arabicPeriod"/>
              <a:defRPr/>
            </a:pPr>
            <a:r>
              <a:rPr lang="en-US" u="sng" dirty="0"/>
              <a:t>Perfectly elastic demand ( e = α)</a:t>
            </a:r>
          </a:p>
          <a:p>
            <a:pPr>
              <a:defRPr/>
            </a:pPr>
            <a:r>
              <a:rPr lang="en-US" dirty="0"/>
              <a:t>When an insignificant or minor change in the price will result in an extra ordinary large change in demand, the demand is said to be a perfectly elastic. A slight change means a slight decrease in the price will result in the increase in demand to infinity and a slight increase in the price will lead to the decrease in demand to ‘0’. But in actual situation the demand cannot be perfectly elastic.</a:t>
            </a:r>
          </a:p>
          <a:p>
            <a:pPr>
              <a:buFont typeface="Wingdings 2" panose="05020102010507070707" pitchFamily="18" charset="2"/>
              <a:buNone/>
              <a:defRPr/>
            </a:pPr>
            <a:br>
              <a:rPr lang="en-US" dirty="0"/>
            </a:b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DADEA3-7E38-404D-A74D-5FDC262B71D2}"/>
              </a:ext>
            </a:extLst>
          </p:cNvPr>
          <p:cNvSpPr>
            <a:spLocks noGrp="1"/>
          </p:cNvSpPr>
          <p:nvPr>
            <p:ph idx="1"/>
          </p:nvPr>
        </p:nvSpPr>
        <p:spPr>
          <a:xfrm>
            <a:off x="2959100" y="304800"/>
            <a:ext cx="7499350" cy="6172200"/>
          </a:xfrm>
        </p:spPr>
        <p:txBody>
          <a:bodyPr/>
          <a:lstStyle/>
          <a:p>
            <a:pPr>
              <a:buFont typeface="Wingdings 2" panose="05020102010507070707" pitchFamily="18" charset="2"/>
              <a:buNone/>
              <a:defRPr/>
            </a:pPr>
            <a:r>
              <a:rPr lang="en-US" dirty="0"/>
              <a:t>2.  </a:t>
            </a:r>
            <a:r>
              <a:rPr lang="en-US" u="sng" dirty="0"/>
              <a:t>Perfectly inelastic demand: (e = 0)</a:t>
            </a:r>
          </a:p>
          <a:p>
            <a:pPr>
              <a:defRPr/>
            </a:pPr>
            <a:r>
              <a:rPr lang="en-US" dirty="0"/>
              <a:t>When the demand for the commodity remains constant irrespective of the change in the price of commodity.</a:t>
            </a:r>
          </a:p>
          <a:p>
            <a:pPr>
              <a:defRPr/>
            </a:pPr>
            <a:r>
              <a:rPr lang="en-US" dirty="0"/>
              <a:t>There is hardly any commodity in the world for which this is true.</a:t>
            </a:r>
          </a:p>
          <a:p>
            <a:pPr>
              <a:defRPr/>
            </a:pPr>
            <a:r>
              <a:rPr lang="en-US" dirty="0"/>
              <a:t>For ex: salt. Salt is an inexpensive and yet an essential consumption item and its consumption can vary only within a small range.</a:t>
            </a:r>
          </a:p>
          <a:p>
            <a:pPr>
              <a:defRPr/>
            </a:pPr>
            <a:r>
              <a:rPr lang="en-US" dirty="0"/>
              <a:t>For this reason alone, its consumption hardly varies with variations in its price.</a:t>
            </a:r>
          </a:p>
          <a:p>
            <a:pPr marL="596900" indent="-514350">
              <a:buNone/>
              <a:defRPr/>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Content Placeholder 2">
            <a:extLst>
              <a:ext uri="{FF2B5EF4-FFF2-40B4-BE49-F238E27FC236}">
                <a16:creationId xmlns:a16="http://schemas.microsoft.com/office/drawing/2014/main" id="{02891D6E-3610-4AD7-AF8A-A1F825A5B53D}"/>
              </a:ext>
            </a:extLst>
          </p:cNvPr>
          <p:cNvSpPr>
            <a:spLocks noGrp="1"/>
          </p:cNvSpPr>
          <p:nvPr>
            <p:ph idx="1"/>
          </p:nvPr>
        </p:nvSpPr>
        <p:spPr/>
        <p:txBody>
          <a:bodyPr/>
          <a:lstStyle/>
          <a:p>
            <a:pPr>
              <a:buFont typeface="Wingdings 2" panose="05020102010507070707" pitchFamily="18" charset="2"/>
              <a:buNone/>
            </a:pPr>
            <a:r>
              <a:rPr lang="en-US" altLang="en-US"/>
              <a:t>3. </a:t>
            </a:r>
            <a:r>
              <a:rPr lang="en-US" altLang="en-US" u="sng"/>
              <a:t>Unitary elastic demand: (e = 1)</a:t>
            </a:r>
          </a:p>
          <a:p>
            <a:r>
              <a:rPr lang="en-US" altLang="en-US"/>
              <a:t>When the percentage change in the price of a commodity brings about the same percentage change in the demand of the commodity, the demand is said to be unitary elastic. For, e.g., 5% increase or decrease in the price will result in 5% decrease or increase in demand for the commodity.</a:t>
            </a:r>
          </a:p>
          <a:p>
            <a:pPr>
              <a:buFont typeface="Wingdings 2" panose="05020102010507070707" pitchFamily="18" charset="2"/>
              <a:buNone/>
            </a:pPr>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Content Placeholder 2">
            <a:extLst>
              <a:ext uri="{FF2B5EF4-FFF2-40B4-BE49-F238E27FC236}">
                <a16:creationId xmlns:a16="http://schemas.microsoft.com/office/drawing/2014/main" id="{7F2B8035-7CA3-459F-B56A-E7A839A8B1FB}"/>
              </a:ext>
            </a:extLst>
          </p:cNvPr>
          <p:cNvSpPr>
            <a:spLocks noGrp="1"/>
          </p:cNvSpPr>
          <p:nvPr>
            <p:ph idx="1"/>
          </p:nvPr>
        </p:nvSpPr>
        <p:spPr/>
        <p:txBody>
          <a:bodyPr/>
          <a:lstStyle/>
          <a:p>
            <a:pPr>
              <a:buFont typeface="Wingdings 2" panose="05020102010507070707" pitchFamily="18" charset="2"/>
              <a:buNone/>
            </a:pPr>
            <a:r>
              <a:rPr lang="en-US" altLang="en-US"/>
              <a:t>4. </a:t>
            </a:r>
            <a:r>
              <a:rPr lang="en-US" altLang="en-US" u="sng"/>
              <a:t>Elastic demand [ e &gt; l ]</a:t>
            </a:r>
          </a:p>
          <a:p>
            <a:r>
              <a:rPr lang="en-US" altLang="en-US"/>
              <a:t>In this case changes in price leads to a more than proportionate change in demand. For, e.g., if the price of commodity X changes by 2 %, the demand for X will change by more than 2%.</a:t>
            </a:r>
          </a:p>
          <a:p>
            <a:r>
              <a:rPr lang="en-US" altLang="en-US"/>
              <a:t>Most luxury items have elastic demands.</a:t>
            </a:r>
          </a:p>
          <a:p>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Content Placeholder 2">
            <a:extLst>
              <a:ext uri="{FF2B5EF4-FFF2-40B4-BE49-F238E27FC236}">
                <a16:creationId xmlns:a16="http://schemas.microsoft.com/office/drawing/2014/main" id="{D2E641F6-118D-406A-97D8-46928DD848C9}"/>
              </a:ext>
            </a:extLst>
          </p:cNvPr>
          <p:cNvSpPr>
            <a:spLocks noGrp="1"/>
          </p:cNvSpPr>
          <p:nvPr>
            <p:ph idx="1"/>
          </p:nvPr>
        </p:nvSpPr>
        <p:spPr/>
        <p:txBody>
          <a:bodyPr/>
          <a:lstStyle/>
          <a:p>
            <a:pPr>
              <a:buFont typeface="Wingdings 2" panose="05020102010507070707" pitchFamily="18" charset="2"/>
              <a:buNone/>
            </a:pPr>
            <a:r>
              <a:rPr lang="en-US" altLang="en-US"/>
              <a:t>5. </a:t>
            </a:r>
            <a:r>
              <a:rPr lang="en-US" altLang="en-US" u="sng"/>
              <a:t>Inelastic demand [ e &lt; l ]</a:t>
            </a:r>
          </a:p>
          <a:p>
            <a:r>
              <a:rPr lang="en-US" altLang="en-US"/>
              <a:t>In this case changes in price leads to a less than proportionate change in demand. For, e.g., if the price changes 2% the demand changes by less than 2%.</a:t>
            </a:r>
          </a:p>
          <a:p>
            <a:r>
              <a:rPr lang="en-US" altLang="en-US"/>
              <a:t>A large number of goods and services, which include all the essential items, have inelastic demand.</a:t>
            </a:r>
          </a:p>
          <a:p>
            <a:pPr>
              <a:buFont typeface="Wingdings 2" panose="05020102010507070707" pitchFamily="18" charset="2"/>
              <a:buNone/>
            </a:pPr>
            <a:endParaRPr lang="en-US" altLang="en-US"/>
          </a:p>
          <a:p>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AF94-5E51-46AC-A11F-468F34BE1786}"/>
              </a:ext>
            </a:extLst>
          </p:cNvPr>
          <p:cNvSpPr>
            <a:spLocks noGrp="1"/>
          </p:cNvSpPr>
          <p:nvPr>
            <p:ph type="title"/>
          </p:nvPr>
        </p:nvSpPr>
        <p:spPr>
          <a:xfrm>
            <a:off x="2895600" y="1"/>
            <a:ext cx="7499350" cy="944563"/>
          </a:xfrm>
        </p:spPr>
        <p:txBody>
          <a:bodyPr/>
          <a:lstStyle/>
          <a:p>
            <a:pPr algn="ctr">
              <a:defRPr/>
            </a:pPr>
            <a:r>
              <a:rPr lang="en-US" dirty="0"/>
              <a:t>Income Elasticity of Demand</a:t>
            </a:r>
          </a:p>
        </p:txBody>
      </p:sp>
      <p:sp>
        <p:nvSpPr>
          <p:cNvPr id="68611" name="Content Placeholder 2">
            <a:extLst>
              <a:ext uri="{FF2B5EF4-FFF2-40B4-BE49-F238E27FC236}">
                <a16:creationId xmlns:a16="http://schemas.microsoft.com/office/drawing/2014/main" id="{16DE52C3-DA0D-4524-95ED-0625161C17D1}"/>
              </a:ext>
            </a:extLst>
          </p:cNvPr>
          <p:cNvSpPr>
            <a:spLocks noGrp="1"/>
          </p:cNvSpPr>
          <p:nvPr>
            <p:ph idx="1"/>
          </p:nvPr>
        </p:nvSpPr>
        <p:spPr>
          <a:xfrm>
            <a:off x="2514600" y="990600"/>
            <a:ext cx="8001000" cy="5715000"/>
          </a:xfrm>
        </p:spPr>
        <p:txBody>
          <a:bodyPr/>
          <a:lstStyle/>
          <a:p>
            <a:pPr algn="just"/>
            <a:r>
              <a:rPr lang="en-US" altLang="en-US" sz="2800"/>
              <a:t>We know the income of the consumer is an important determinant of demand.</a:t>
            </a:r>
          </a:p>
          <a:p>
            <a:pPr algn="just"/>
            <a:r>
              <a:rPr lang="en-US" altLang="en-US" sz="2800"/>
              <a:t>Although income does not vary in the short run, its impact on long term demand analysis in very crucial.</a:t>
            </a:r>
          </a:p>
          <a:p>
            <a:pPr algn="just"/>
            <a:r>
              <a:rPr lang="en-US" altLang="en-US" sz="2800"/>
              <a:t>Therefore it is useful to learn income elasticity of demand (e</a:t>
            </a:r>
            <a:r>
              <a:rPr lang="en-US" altLang="en-US" sz="2400"/>
              <a:t>y</a:t>
            </a:r>
            <a:r>
              <a:rPr lang="en-US" altLang="en-US" sz="2800"/>
              <a:t>).</a:t>
            </a:r>
          </a:p>
          <a:p>
            <a:pPr algn="just"/>
            <a:r>
              <a:rPr lang="en-US" altLang="en-US" sz="2800"/>
              <a:t>Income elasticity of demand measures the degree of responsiveness of demand for a commodity to a given change in consumer’s income. </a:t>
            </a:r>
          </a:p>
          <a:p>
            <a:pPr algn="just"/>
            <a:r>
              <a:rPr lang="en-US" altLang="en-US" sz="2800"/>
              <a:t>Assume that all other variables are ceteris paribus. </a:t>
            </a:r>
          </a:p>
          <a:p>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EE46B-B697-408B-81D3-619B377D1BC7}"/>
              </a:ext>
            </a:extLst>
          </p:cNvPr>
          <p:cNvSpPr>
            <a:spLocks noGrp="1"/>
          </p:cNvSpPr>
          <p:nvPr>
            <p:ph type="title"/>
          </p:nvPr>
        </p:nvSpPr>
        <p:spPr>
          <a:xfrm>
            <a:off x="2895600" y="0"/>
            <a:ext cx="7499350" cy="990600"/>
          </a:xfrm>
        </p:spPr>
        <p:txBody>
          <a:bodyPr/>
          <a:lstStyle/>
          <a:p>
            <a:pPr>
              <a:defRPr/>
            </a:pPr>
            <a:r>
              <a:rPr lang="en-US" dirty="0"/>
              <a:t>Income elasticity of demand</a:t>
            </a:r>
          </a:p>
        </p:txBody>
      </p:sp>
      <p:sp>
        <p:nvSpPr>
          <p:cNvPr id="69635" name="Content Placeholder 2">
            <a:extLst>
              <a:ext uri="{FF2B5EF4-FFF2-40B4-BE49-F238E27FC236}">
                <a16:creationId xmlns:a16="http://schemas.microsoft.com/office/drawing/2014/main" id="{7FBD4193-CB50-4B9B-BD15-8F052EEC3FC1}"/>
              </a:ext>
            </a:extLst>
          </p:cNvPr>
          <p:cNvSpPr>
            <a:spLocks noGrp="1"/>
          </p:cNvSpPr>
          <p:nvPr>
            <p:ph idx="1"/>
          </p:nvPr>
        </p:nvSpPr>
        <p:spPr>
          <a:xfrm>
            <a:off x="2743200" y="914400"/>
            <a:ext cx="7715250" cy="5715000"/>
          </a:xfrm>
        </p:spPr>
        <p:txBody>
          <a:bodyPr/>
          <a:lstStyle/>
          <a:p>
            <a:r>
              <a:rPr lang="en-US" altLang="en-US"/>
              <a:t>The Income Elasticity expresses the relationship between the % change in income and corresponding % change in demand for a particular commodity. </a:t>
            </a:r>
          </a:p>
          <a:p>
            <a:r>
              <a:rPr lang="en-US" altLang="en-US"/>
              <a:t>It measure the % change in demand due to % change in the income of consumers</a:t>
            </a:r>
          </a:p>
          <a:p>
            <a:r>
              <a:rPr lang="en-US" altLang="en-US"/>
              <a:t>e</a:t>
            </a:r>
            <a:r>
              <a:rPr lang="en-US" altLang="en-US" sz="2800"/>
              <a:t>y</a:t>
            </a:r>
            <a:r>
              <a:rPr lang="en-US" altLang="en-US"/>
              <a:t> =   </a:t>
            </a:r>
            <a:r>
              <a:rPr lang="en-US" altLang="en-US" u="sng"/>
              <a:t>% change in demand of X</a:t>
            </a:r>
            <a:endParaRPr lang="en-US" altLang="en-US"/>
          </a:p>
          <a:p>
            <a:pPr>
              <a:buFont typeface="Wingdings 2" panose="05020102010507070707" pitchFamily="18" charset="2"/>
              <a:buNone/>
            </a:pPr>
            <a:r>
              <a:rPr lang="en-US" altLang="en-US"/>
              <a:t>            % change in income of consumer</a:t>
            </a:r>
          </a:p>
          <a:p>
            <a:pPr>
              <a:buFont typeface="Wingdings 2" panose="05020102010507070707" pitchFamily="18" charset="2"/>
              <a:buNone/>
            </a:pPr>
            <a:endParaRPr lang="en-US" altLang="en-US" sz="1200"/>
          </a:p>
          <a:p>
            <a:r>
              <a:rPr lang="en-US" altLang="en-US"/>
              <a:t>e</a:t>
            </a:r>
            <a:r>
              <a:rPr lang="en-US" altLang="en-US" sz="2800"/>
              <a:t>y</a:t>
            </a:r>
            <a:r>
              <a:rPr lang="en-US" altLang="en-US"/>
              <a:t> =  </a:t>
            </a:r>
            <a:r>
              <a:rPr lang="en-US" altLang="en-US" u="sng"/>
              <a:t>Q</a:t>
            </a:r>
            <a:r>
              <a:rPr lang="en-US" altLang="en-US" sz="2800" u="sng"/>
              <a:t>2</a:t>
            </a:r>
            <a:r>
              <a:rPr lang="en-US" altLang="en-US" u="sng"/>
              <a:t> – Q</a:t>
            </a:r>
            <a:r>
              <a:rPr lang="en-US" altLang="en-US" sz="2800" u="sng"/>
              <a:t>1</a:t>
            </a:r>
            <a:r>
              <a:rPr lang="en-US" altLang="en-US" u="sng"/>
              <a:t>/Q</a:t>
            </a:r>
            <a:r>
              <a:rPr lang="en-US" altLang="en-US" sz="2800" u="sng"/>
              <a:t>1</a:t>
            </a:r>
            <a:endParaRPr lang="en-US" altLang="en-US" u="sng"/>
          </a:p>
          <a:p>
            <a:pPr>
              <a:buFont typeface="Wingdings 2" panose="05020102010507070707" pitchFamily="18" charset="2"/>
              <a:buNone/>
            </a:pPr>
            <a:r>
              <a:rPr lang="en-US" altLang="en-US"/>
              <a:t>            Y</a:t>
            </a:r>
            <a:r>
              <a:rPr lang="en-US" altLang="en-US" sz="2800"/>
              <a:t>2</a:t>
            </a:r>
            <a:r>
              <a:rPr lang="en-US" altLang="en-US"/>
              <a:t> – Y</a:t>
            </a:r>
            <a:r>
              <a:rPr lang="en-US" altLang="en-US" sz="2800"/>
              <a:t>1</a:t>
            </a:r>
            <a:r>
              <a:rPr lang="en-US" altLang="en-US"/>
              <a:t>/ Y</a:t>
            </a:r>
            <a:r>
              <a:rPr lang="en-US" altLang="en-US" sz="2800"/>
              <a:t>1</a:t>
            </a:r>
            <a:endParaRPr lang="en-US" altLang="en-US"/>
          </a:p>
          <a:p>
            <a:pPr>
              <a:buFont typeface="Wingdings 2" panose="05020102010507070707" pitchFamily="18" charset="2"/>
              <a:buNone/>
            </a:pPr>
            <a:r>
              <a:rPr lang="en-US" altLang="en-US"/>
              <a:t>            </a:t>
            </a:r>
          </a:p>
          <a:p>
            <a:pPr>
              <a:buFont typeface="Wingdings 2" panose="05020102010507070707" pitchFamily="18" charset="2"/>
              <a:buNone/>
            </a:pP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dividual and Market demand &lt;ul&gt;&lt;li&gt;Individual Demand  : Individual demand for a product is the quantity of it a consumer...">
            <a:extLst>
              <a:ext uri="{FF2B5EF4-FFF2-40B4-BE49-F238E27FC236}">
                <a16:creationId xmlns:a16="http://schemas.microsoft.com/office/drawing/2014/main" id="{ACBD9663-2BCB-462F-AF4A-9DA04CB2F2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0" y="828675"/>
            <a:ext cx="6934200" cy="520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8497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B268-283A-4F9E-A891-54B2953F6CF5}"/>
              </a:ext>
            </a:extLst>
          </p:cNvPr>
          <p:cNvSpPr>
            <a:spLocks noGrp="1"/>
          </p:cNvSpPr>
          <p:nvPr>
            <p:ph type="title"/>
          </p:nvPr>
        </p:nvSpPr>
        <p:spPr>
          <a:xfrm>
            <a:off x="2743200" y="152400"/>
            <a:ext cx="7715250" cy="838200"/>
          </a:xfrm>
        </p:spPr>
        <p:txBody>
          <a:bodyPr/>
          <a:lstStyle/>
          <a:p>
            <a:pPr algn="ctr">
              <a:defRPr/>
            </a:pPr>
            <a:r>
              <a:rPr lang="en-US" dirty="0"/>
              <a:t>Degrees of Income Elasticity</a:t>
            </a:r>
          </a:p>
        </p:txBody>
      </p:sp>
      <p:sp>
        <p:nvSpPr>
          <p:cNvPr id="70659" name="Content Placeholder 2">
            <a:extLst>
              <a:ext uri="{FF2B5EF4-FFF2-40B4-BE49-F238E27FC236}">
                <a16:creationId xmlns:a16="http://schemas.microsoft.com/office/drawing/2014/main" id="{571190BE-C289-4CE3-80A9-E23CF2654C31}"/>
              </a:ext>
            </a:extLst>
          </p:cNvPr>
          <p:cNvSpPr>
            <a:spLocks noGrp="1"/>
          </p:cNvSpPr>
          <p:nvPr>
            <p:ph idx="1"/>
          </p:nvPr>
        </p:nvSpPr>
        <p:spPr>
          <a:xfrm>
            <a:off x="2590800" y="1066800"/>
            <a:ext cx="7867650" cy="5638800"/>
          </a:xfrm>
        </p:spPr>
        <p:txBody>
          <a:bodyPr/>
          <a:lstStyle/>
          <a:p>
            <a:pPr marL="596900" indent="-514350" algn="just"/>
            <a:r>
              <a:rPr lang="en-US" altLang="en-US"/>
              <a:t>Income elasticity of demand also has similar degrees of price elasticity of demand, namely perfectly elastic, perfectly inelastic, relatively elastic, relatively inelastic and unitary elastic.</a:t>
            </a:r>
          </a:p>
          <a:p>
            <a:pPr marL="596900" indent="-514350" algn="just"/>
            <a:r>
              <a:rPr lang="en-US" altLang="en-US"/>
              <a:t>Hence, when the proportionate change in demand is more than that in income, demand is highly elastic; when the proportionate change in demand is less than that of income, demand is highly inelastic.</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2">
            <a:extLst>
              <a:ext uri="{FF2B5EF4-FFF2-40B4-BE49-F238E27FC236}">
                <a16:creationId xmlns:a16="http://schemas.microsoft.com/office/drawing/2014/main" id="{E3228D21-61A3-49BB-8B07-97A2DDFF8ECF}"/>
              </a:ext>
            </a:extLst>
          </p:cNvPr>
          <p:cNvSpPr>
            <a:spLocks noGrp="1"/>
          </p:cNvSpPr>
          <p:nvPr>
            <p:ph idx="1"/>
          </p:nvPr>
        </p:nvSpPr>
        <p:spPr>
          <a:xfrm>
            <a:off x="2743200" y="457200"/>
            <a:ext cx="7715250" cy="6172200"/>
          </a:xfrm>
        </p:spPr>
        <p:txBody>
          <a:bodyPr/>
          <a:lstStyle/>
          <a:p>
            <a:r>
              <a:rPr lang="en-US" altLang="en-US"/>
              <a:t>Normally the demand for commodity has a tendency to increase as income increases, so income Elasticity is generally positive, but this may not be saw in case of inferior goods. </a:t>
            </a:r>
          </a:p>
          <a:p>
            <a:r>
              <a:rPr lang="en-US" altLang="en-US"/>
              <a:t>The demand for inferior goods reduces as the income of the consumer increases because higher income leads to the use of superior quality of goods.</a:t>
            </a:r>
          </a:p>
          <a:p>
            <a:r>
              <a:rPr lang="en-US" altLang="en-US"/>
              <a:t>Hence the value of income elasticity can be either negative or positive, depending upon nature of product.</a:t>
            </a:r>
          </a:p>
          <a:p>
            <a:pPr>
              <a:buFont typeface="Wingdings 2" panose="05020102010507070707" pitchFamily="18" charset="2"/>
              <a:buNone/>
            </a:pPr>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D6820-5419-4F66-91C7-BD1EFF1E8397}"/>
              </a:ext>
            </a:extLst>
          </p:cNvPr>
          <p:cNvSpPr>
            <a:spLocks noGrp="1"/>
          </p:cNvSpPr>
          <p:nvPr>
            <p:ph type="title"/>
          </p:nvPr>
        </p:nvSpPr>
        <p:spPr>
          <a:xfrm>
            <a:off x="2895600" y="152400"/>
            <a:ext cx="7499350" cy="914400"/>
          </a:xfrm>
        </p:spPr>
        <p:txBody>
          <a:bodyPr/>
          <a:lstStyle/>
          <a:p>
            <a:pPr>
              <a:defRPr/>
            </a:pPr>
            <a:r>
              <a:rPr lang="en-US" dirty="0"/>
              <a:t>Degrees of Income Elasticity</a:t>
            </a:r>
          </a:p>
        </p:txBody>
      </p:sp>
      <p:sp>
        <p:nvSpPr>
          <p:cNvPr id="72707" name="Content Placeholder 2">
            <a:extLst>
              <a:ext uri="{FF2B5EF4-FFF2-40B4-BE49-F238E27FC236}">
                <a16:creationId xmlns:a16="http://schemas.microsoft.com/office/drawing/2014/main" id="{AD2196C0-203A-4ED5-8674-1521C8FBE31D}"/>
              </a:ext>
            </a:extLst>
          </p:cNvPr>
          <p:cNvSpPr>
            <a:spLocks noGrp="1"/>
          </p:cNvSpPr>
          <p:nvPr>
            <p:ph idx="1"/>
          </p:nvPr>
        </p:nvSpPr>
        <p:spPr>
          <a:xfrm>
            <a:off x="3276600" y="1905000"/>
            <a:ext cx="6858000" cy="4191000"/>
          </a:xfrm>
        </p:spPr>
        <p:txBody>
          <a:bodyPr/>
          <a:lstStyle/>
          <a:p>
            <a:pPr marL="596900" indent="-514350">
              <a:buFont typeface="Gill Sans MT" panose="020B0502020104020203" pitchFamily="34" charset="0"/>
              <a:buAutoNum type="arabicPeriod"/>
            </a:pPr>
            <a:r>
              <a:rPr lang="en-US" altLang="en-US"/>
              <a:t>Positive Income Elasticity</a:t>
            </a:r>
          </a:p>
          <a:p>
            <a:pPr marL="596900" indent="-514350">
              <a:buFont typeface="Gill Sans MT" panose="020B0502020104020203" pitchFamily="34" charset="0"/>
              <a:buAutoNum type="arabicPeriod"/>
            </a:pPr>
            <a:r>
              <a:rPr lang="en-US" altLang="en-US"/>
              <a:t>Zero Income Elasticity</a:t>
            </a:r>
          </a:p>
          <a:p>
            <a:pPr marL="596900" indent="-514350">
              <a:buFont typeface="Gill Sans MT" panose="020B0502020104020203" pitchFamily="34" charset="0"/>
              <a:buAutoNum type="arabicPeriod"/>
            </a:pPr>
            <a:r>
              <a:rPr lang="en-US" altLang="en-US"/>
              <a:t>Negative Income Elasticity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AE982-D188-4B7C-B65E-73D210772368}"/>
              </a:ext>
            </a:extLst>
          </p:cNvPr>
          <p:cNvSpPr>
            <a:spLocks noGrp="1"/>
          </p:cNvSpPr>
          <p:nvPr>
            <p:ph type="title"/>
          </p:nvPr>
        </p:nvSpPr>
        <p:spPr>
          <a:xfrm>
            <a:off x="2971800" y="609600"/>
            <a:ext cx="7499350" cy="838200"/>
          </a:xfrm>
        </p:spPr>
        <p:txBody>
          <a:bodyPr/>
          <a:lstStyle/>
          <a:p>
            <a:pPr>
              <a:defRPr/>
            </a:pPr>
            <a:r>
              <a:rPr lang="en-US" dirty="0"/>
              <a:t>Positive Income Elasticity</a:t>
            </a:r>
          </a:p>
        </p:txBody>
      </p:sp>
      <p:sp>
        <p:nvSpPr>
          <p:cNvPr id="73731" name="Content Placeholder 2">
            <a:extLst>
              <a:ext uri="{FF2B5EF4-FFF2-40B4-BE49-F238E27FC236}">
                <a16:creationId xmlns:a16="http://schemas.microsoft.com/office/drawing/2014/main" id="{F9AB12F7-1C2B-46B2-969B-1460FFBE2B99}"/>
              </a:ext>
            </a:extLst>
          </p:cNvPr>
          <p:cNvSpPr>
            <a:spLocks noGrp="1"/>
          </p:cNvSpPr>
          <p:nvPr>
            <p:ph idx="1"/>
          </p:nvPr>
        </p:nvSpPr>
        <p:spPr>
          <a:xfrm>
            <a:off x="2590800" y="1905000"/>
            <a:ext cx="7867650" cy="3581400"/>
          </a:xfrm>
        </p:spPr>
        <p:txBody>
          <a:bodyPr/>
          <a:lstStyle/>
          <a:p>
            <a:r>
              <a:rPr lang="en-US" altLang="en-US"/>
              <a:t>A good that has positive income elasticity is regarded as normal good. </a:t>
            </a:r>
          </a:p>
          <a:p>
            <a:r>
              <a:rPr lang="en-US" altLang="en-US"/>
              <a:t>A normal good is one which a consumer buys in more quantities when his income increases.</a:t>
            </a:r>
          </a:p>
          <a:p>
            <a:r>
              <a:rPr lang="en-US" altLang="en-US"/>
              <a:t>Ex : Clothes, fruits, jewellery, etc.</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8B59-0FC6-4C85-880B-53C9F476248F}"/>
              </a:ext>
            </a:extLst>
          </p:cNvPr>
          <p:cNvSpPr>
            <a:spLocks noGrp="1"/>
          </p:cNvSpPr>
          <p:nvPr>
            <p:ph type="title"/>
          </p:nvPr>
        </p:nvSpPr>
        <p:spPr/>
        <p:txBody>
          <a:bodyPr/>
          <a:lstStyle/>
          <a:p>
            <a:pPr>
              <a:defRPr/>
            </a:pPr>
            <a:r>
              <a:rPr lang="en-US" dirty="0"/>
              <a:t>Zero Income Elasticity</a:t>
            </a:r>
          </a:p>
        </p:txBody>
      </p:sp>
      <p:sp>
        <p:nvSpPr>
          <p:cNvPr id="74755" name="Content Placeholder 2">
            <a:extLst>
              <a:ext uri="{FF2B5EF4-FFF2-40B4-BE49-F238E27FC236}">
                <a16:creationId xmlns:a16="http://schemas.microsoft.com/office/drawing/2014/main" id="{CB8344E0-1B25-4CB3-A1DB-A5A9FE08D9AF}"/>
              </a:ext>
            </a:extLst>
          </p:cNvPr>
          <p:cNvSpPr>
            <a:spLocks noGrp="1"/>
          </p:cNvSpPr>
          <p:nvPr>
            <p:ph idx="1"/>
          </p:nvPr>
        </p:nvSpPr>
        <p:spPr/>
        <p:txBody>
          <a:bodyPr/>
          <a:lstStyle/>
          <a:p>
            <a:r>
              <a:rPr lang="en-US" altLang="en-US"/>
              <a:t>Zero income elasticity implies that there is no change in the demand for a commodity when there is a change in income.  Such goods are called neutral goods. </a:t>
            </a:r>
          </a:p>
          <a:p>
            <a:r>
              <a:rPr lang="en-US" altLang="en-US"/>
              <a:t>Ex:  match box, salt, needles, postcard etc.</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2ABFF-21F7-4585-B2F9-B641C55BF331}"/>
              </a:ext>
            </a:extLst>
          </p:cNvPr>
          <p:cNvSpPr>
            <a:spLocks noGrp="1"/>
          </p:cNvSpPr>
          <p:nvPr>
            <p:ph type="title"/>
          </p:nvPr>
        </p:nvSpPr>
        <p:spPr>
          <a:xfrm>
            <a:off x="2971800" y="152400"/>
            <a:ext cx="7499350" cy="914400"/>
          </a:xfrm>
        </p:spPr>
        <p:txBody>
          <a:bodyPr/>
          <a:lstStyle/>
          <a:p>
            <a:pPr>
              <a:defRPr/>
            </a:pPr>
            <a:r>
              <a:rPr lang="en-US" dirty="0"/>
              <a:t>Negative Income Elasticity</a:t>
            </a:r>
          </a:p>
        </p:txBody>
      </p:sp>
      <p:sp>
        <p:nvSpPr>
          <p:cNvPr id="75779" name="Content Placeholder 2">
            <a:extLst>
              <a:ext uri="{FF2B5EF4-FFF2-40B4-BE49-F238E27FC236}">
                <a16:creationId xmlns:a16="http://schemas.microsoft.com/office/drawing/2014/main" id="{4C4BC420-4D07-4C5E-805F-BA5A550F7738}"/>
              </a:ext>
            </a:extLst>
          </p:cNvPr>
          <p:cNvSpPr>
            <a:spLocks noGrp="1"/>
          </p:cNvSpPr>
          <p:nvPr>
            <p:ph idx="1"/>
          </p:nvPr>
        </p:nvSpPr>
        <p:spPr>
          <a:xfrm>
            <a:off x="2667000" y="1143000"/>
            <a:ext cx="7791450" cy="5562600"/>
          </a:xfrm>
        </p:spPr>
        <p:txBody>
          <a:bodyPr/>
          <a:lstStyle/>
          <a:p>
            <a:r>
              <a:rPr lang="en-US" altLang="en-US"/>
              <a:t>It implies that demand for a commodity decreases as the income of the consumer increases. </a:t>
            </a:r>
          </a:p>
          <a:p>
            <a:r>
              <a:rPr lang="en-US" altLang="en-US"/>
              <a:t>A good that has negative income elasticity of demand is regarded as an inferior good. i.e. The consumer buys less of such a good when his income increases and consumer would switch over consumption to superior quality of good with increase in income.</a:t>
            </a:r>
          </a:p>
          <a:p>
            <a:r>
              <a:rPr lang="en-US" altLang="en-US"/>
              <a:t>Ex : Poor quality of food, clothes etc.</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a:extLst>
              <a:ext uri="{FF2B5EF4-FFF2-40B4-BE49-F238E27FC236}">
                <a16:creationId xmlns:a16="http://schemas.microsoft.com/office/drawing/2014/main" id="{6A046747-40EB-4DF4-8519-A74333681700}"/>
              </a:ext>
            </a:extLst>
          </p:cNvPr>
          <p:cNvSpPr>
            <a:spLocks noGrp="1"/>
          </p:cNvSpPr>
          <p:nvPr>
            <p:ph idx="1"/>
          </p:nvPr>
        </p:nvSpPr>
        <p:spPr>
          <a:xfrm>
            <a:off x="2819400" y="609600"/>
            <a:ext cx="7499350" cy="5867400"/>
          </a:xfrm>
        </p:spPr>
        <p:txBody>
          <a:bodyPr/>
          <a:lstStyle/>
          <a:p>
            <a:pPr>
              <a:buFont typeface="Wingdings 2" panose="05020102010507070707" pitchFamily="18" charset="2"/>
              <a:buNone/>
            </a:pPr>
            <a:r>
              <a:rPr lang="en-US" altLang="en-US"/>
              <a:t>Income Elasticity of demand is-</a:t>
            </a:r>
          </a:p>
          <a:p>
            <a:r>
              <a:rPr lang="en-US" altLang="en-US"/>
              <a:t>Positive for superior /normal goods</a:t>
            </a:r>
          </a:p>
          <a:p>
            <a:r>
              <a:rPr lang="en-US" altLang="en-US"/>
              <a:t>Negative for interior good</a:t>
            </a:r>
          </a:p>
          <a:p>
            <a:r>
              <a:rPr lang="en-US" altLang="en-US"/>
              <a:t>Positive and More than 1 for all luxuries goods</a:t>
            </a:r>
          </a:p>
          <a:p>
            <a:r>
              <a:rPr lang="en-US" altLang="en-US"/>
              <a:t>Positive and around unity for all comforts goods.</a:t>
            </a:r>
          </a:p>
          <a:p>
            <a:r>
              <a:rPr lang="en-US" altLang="en-US"/>
              <a:t>Positive and Less than 1 for all superior and necesssary goods</a:t>
            </a:r>
          </a:p>
          <a:p>
            <a:r>
              <a:rPr lang="en-US" altLang="en-US"/>
              <a:t>May be 0 for the products like salt, match box, needle, etc</a:t>
            </a:r>
          </a:p>
          <a:p>
            <a:pPr>
              <a:buFont typeface="Wingdings 2" panose="05020102010507070707" pitchFamily="18" charset="2"/>
              <a:buNone/>
            </a:pPr>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B6C62-E035-4D85-8310-CC104D2F5243}"/>
              </a:ext>
            </a:extLst>
          </p:cNvPr>
          <p:cNvSpPr>
            <a:spLocks noGrp="1"/>
          </p:cNvSpPr>
          <p:nvPr>
            <p:ph type="title"/>
          </p:nvPr>
        </p:nvSpPr>
        <p:spPr>
          <a:xfrm>
            <a:off x="2971800" y="152401"/>
            <a:ext cx="7499350" cy="563563"/>
          </a:xfrm>
        </p:spPr>
        <p:txBody>
          <a:bodyPr>
            <a:normAutofit fontScale="90000"/>
          </a:bodyPr>
          <a:lstStyle/>
          <a:p>
            <a:pPr>
              <a:defRPr/>
            </a:pPr>
            <a:r>
              <a:rPr lang="en-US" dirty="0"/>
              <a:t>Cross Elasticity of Demand</a:t>
            </a:r>
          </a:p>
        </p:txBody>
      </p:sp>
      <p:sp>
        <p:nvSpPr>
          <p:cNvPr id="77827" name="Content Placeholder 2">
            <a:extLst>
              <a:ext uri="{FF2B5EF4-FFF2-40B4-BE49-F238E27FC236}">
                <a16:creationId xmlns:a16="http://schemas.microsoft.com/office/drawing/2014/main" id="{66527E84-64F2-45EC-A630-4A0184384848}"/>
              </a:ext>
            </a:extLst>
          </p:cNvPr>
          <p:cNvSpPr>
            <a:spLocks noGrp="1"/>
          </p:cNvSpPr>
          <p:nvPr>
            <p:ph idx="1"/>
          </p:nvPr>
        </p:nvSpPr>
        <p:spPr>
          <a:xfrm>
            <a:off x="2667000" y="914400"/>
            <a:ext cx="8001000" cy="5943600"/>
          </a:xfrm>
        </p:spPr>
        <p:txBody>
          <a:bodyPr/>
          <a:lstStyle/>
          <a:p>
            <a:r>
              <a:rPr lang="en-US" altLang="en-US" sz="2400"/>
              <a:t>Demand for commodity is influents not only by price commodity and income, but also by the price of other commodity. It expresses the relationship between a change in demand for a commodity due to change in the price of some other commodity. It measures the proportionate change in demand due to proportionate change in price of some other commodity. Ec of product is negative. For, e.g., tea &amp; coffee in case of substitute goods.</a:t>
            </a:r>
          </a:p>
          <a:p>
            <a:r>
              <a:rPr lang="en-US" altLang="en-US" sz="2400"/>
              <a:t>Ey =  </a:t>
            </a:r>
            <a:r>
              <a:rPr lang="en-US" altLang="en-US" sz="2400" u="sng"/>
              <a:t>% change in demand of X</a:t>
            </a:r>
            <a:endParaRPr lang="en-US" altLang="en-US" sz="2400"/>
          </a:p>
          <a:p>
            <a:pPr>
              <a:buFont typeface="Wingdings 2" panose="05020102010507070707" pitchFamily="18" charset="2"/>
              <a:buNone/>
            </a:pPr>
            <a:r>
              <a:rPr lang="en-US" altLang="en-US" sz="2400"/>
              <a:t>            % change in Price of Y</a:t>
            </a:r>
          </a:p>
          <a:p>
            <a:r>
              <a:rPr lang="en-US" altLang="en-US" sz="2400"/>
              <a:t>It is positive if goods x and y are substitutes in the consumption basket, negative if they are complements, and zero if the two goods are unrelated.</a:t>
            </a:r>
          </a:p>
          <a:p>
            <a:r>
              <a:rPr lang="en-US" altLang="en-US" sz="2400"/>
              <a:t>The greater the magnitude of this elasticity, the stornger is the relationship between two goods.</a:t>
            </a:r>
          </a:p>
          <a:p>
            <a:pPr>
              <a:buFont typeface="Wingdings 2" panose="05020102010507070707" pitchFamily="18" charset="2"/>
              <a:buNone/>
            </a:pPr>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ntent Placeholder 2">
            <a:extLst>
              <a:ext uri="{FF2B5EF4-FFF2-40B4-BE49-F238E27FC236}">
                <a16:creationId xmlns:a16="http://schemas.microsoft.com/office/drawing/2014/main" id="{259ABE45-1196-4E83-9EF9-C1E090A91DCA}"/>
              </a:ext>
            </a:extLst>
          </p:cNvPr>
          <p:cNvSpPr>
            <a:spLocks noGrp="1"/>
          </p:cNvSpPr>
          <p:nvPr>
            <p:ph idx="1"/>
          </p:nvPr>
        </p:nvSpPr>
        <p:spPr>
          <a:xfrm>
            <a:off x="2590800" y="0"/>
            <a:ext cx="8077200" cy="6858000"/>
          </a:xfrm>
        </p:spPr>
        <p:txBody>
          <a:bodyPr/>
          <a:lstStyle/>
          <a:p>
            <a:r>
              <a:rPr lang="en-US" altLang="en-US" sz="2800" u="sng">
                <a:solidFill>
                  <a:srgbClr val="C00000"/>
                </a:solidFill>
              </a:rPr>
              <a:t>Positive Cross Elasticity:- </a:t>
            </a:r>
          </a:p>
          <a:p>
            <a:r>
              <a:rPr lang="en-US" altLang="en-US" sz="2800"/>
              <a:t>Substitute goods are those which compact with each other.  For, e.g., tea, coffee etc. For substitutes goods the cross elasticity is positive. </a:t>
            </a:r>
          </a:p>
          <a:p>
            <a:r>
              <a:rPr lang="en-US" altLang="en-US" sz="2800"/>
              <a:t>Generally if the price of tea falls, the demand of tea rise and at the same, time tea become cheaper than coffee. So, some of the customer currently consuming coffee will start consuming tea instead of coffee. So the demand of coffee reduces. </a:t>
            </a:r>
          </a:p>
          <a:p>
            <a:r>
              <a:rPr lang="en-US" altLang="en-US" sz="2800"/>
              <a:t>For substitutes quantity demanded of one good moves in the same direction as the price of the other.</a:t>
            </a:r>
          </a:p>
          <a:p>
            <a:r>
              <a:rPr lang="en-US" altLang="en-US" sz="2800"/>
              <a:t>Ex : coke and pepsi,  zen and santro, etc.</a:t>
            </a:r>
          </a:p>
          <a:p>
            <a:pPr>
              <a:buFont typeface="Wingdings 2" panose="05020102010507070707" pitchFamily="18" charset="2"/>
              <a:buNone/>
            </a:pPr>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ntent Placeholder 2">
            <a:extLst>
              <a:ext uri="{FF2B5EF4-FFF2-40B4-BE49-F238E27FC236}">
                <a16:creationId xmlns:a16="http://schemas.microsoft.com/office/drawing/2014/main" id="{F6EAE3DD-1EB7-47F3-88E7-EE5E2D75DCE3}"/>
              </a:ext>
            </a:extLst>
          </p:cNvPr>
          <p:cNvSpPr>
            <a:spLocks noGrp="1"/>
          </p:cNvSpPr>
          <p:nvPr>
            <p:ph idx="1"/>
          </p:nvPr>
        </p:nvSpPr>
        <p:spPr>
          <a:xfrm>
            <a:off x="2438400" y="152400"/>
            <a:ext cx="8229600" cy="6553200"/>
          </a:xfrm>
        </p:spPr>
        <p:txBody>
          <a:bodyPr/>
          <a:lstStyle/>
          <a:p>
            <a:r>
              <a:rPr lang="en-US" altLang="en-US" sz="2800" u="sng">
                <a:solidFill>
                  <a:srgbClr val="C00000"/>
                </a:solidFill>
              </a:rPr>
              <a:t> Negative Cross Elasticity:</a:t>
            </a:r>
          </a:p>
          <a:p>
            <a:r>
              <a:rPr lang="en-US" altLang="en-US" sz="2800"/>
              <a:t>Complementary goods are those goods which have to be consumed simultaneously it means if a consumer wants to consume one product he has to consume other product. </a:t>
            </a:r>
          </a:p>
          <a:p>
            <a:r>
              <a:rPr lang="en-US" altLang="en-US" sz="2800"/>
              <a:t>For complements, quantity demanded of one good moves in the opposite direction as the price of the other.</a:t>
            </a:r>
          </a:p>
          <a:p>
            <a:r>
              <a:rPr lang="en-US" altLang="en-US" sz="2800"/>
              <a:t>For, e.g., car &amp; petrol. Elasticity for complementary goods is negative. If the price of car reduces, the demand for it increases and at the same time the requirement of petrol also increases, which will increases the demand for it. </a:t>
            </a:r>
          </a:p>
          <a:p>
            <a:r>
              <a:rPr lang="en-US" altLang="en-US" sz="2800"/>
              <a:t>Ex:  bread and butter, tea and sugar, pen and ink, etc.</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74169-90A0-47AD-9DA9-731C810F9AC2}"/>
              </a:ext>
            </a:extLst>
          </p:cNvPr>
          <p:cNvSpPr>
            <a:spLocks noGrp="1"/>
          </p:cNvSpPr>
          <p:nvPr>
            <p:ph type="title"/>
          </p:nvPr>
        </p:nvSpPr>
        <p:spPr/>
        <p:txBody>
          <a:bodyPr/>
          <a:lstStyle/>
          <a:p>
            <a:r>
              <a:rPr lang="en-IN" dirty="0"/>
              <a:t>The law of Demand:- </a:t>
            </a:r>
          </a:p>
        </p:txBody>
      </p:sp>
      <p:sp>
        <p:nvSpPr>
          <p:cNvPr id="3" name="Content Placeholder 2">
            <a:extLst>
              <a:ext uri="{FF2B5EF4-FFF2-40B4-BE49-F238E27FC236}">
                <a16:creationId xmlns:a16="http://schemas.microsoft.com/office/drawing/2014/main" id="{5D7FC2FE-B256-4D47-BEBD-FB3E36C17B0D}"/>
              </a:ext>
            </a:extLst>
          </p:cNvPr>
          <p:cNvSpPr>
            <a:spLocks noGrp="1"/>
          </p:cNvSpPr>
          <p:nvPr>
            <p:ph idx="1"/>
          </p:nvPr>
        </p:nvSpPr>
        <p:spPr>
          <a:xfrm>
            <a:off x="239151" y="1825625"/>
            <a:ext cx="11952849" cy="4884664"/>
          </a:xfrm>
        </p:spPr>
        <p:txBody>
          <a:bodyPr/>
          <a:lstStyle/>
          <a:p>
            <a:r>
              <a:rPr lang="en-US" dirty="0"/>
              <a:t>―Other things remaining the same (ceteris paribus), the quantity demanded of a commodity is inversely related to its price. </a:t>
            </a:r>
            <a:endParaRPr lang="en-IN" dirty="0"/>
          </a:p>
        </p:txBody>
      </p:sp>
      <p:sp>
        <p:nvSpPr>
          <p:cNvPr id="5" name="TextBox 4">
            <a:extLst>
              <a:ext uri="{FF2B5EF4-FFF2-40B4-BE49-F238E27FC236}">
                <a16:creationId xmlns:a16="http://schemas.microsoft.com/office/drawing/2014/main" id="{F15515B2-A1CF-4BB0-8AFB-428880638FB9}"/>
              </a:ext>
            </a:extLst>
          </p:cNvPr>
          <p:cNvSpPr txBox="1"/>
          <p:nvPr/>
        </p:nvSpPr>
        <p:spPr>
          <a:xfrm>
            <a:off x="239151" y="5244165"/>
            <a:ext cx="7554351" cy="2215991"/>
          </a:xfrm>
          <a:prstGeom prst="rect">
            <a:avLst/>
          </a:prstGeom>
          <a:noFill/>
        </p:spPr>
        <p:txBody>
          <a:bodyPr wrap="square">
            <a:spAutoFit/>
          </a:bodyPr>
          <a:lstStyle/>
          <a:p>
            <a:pPr algn="l" fontAlgn="base"/>
            <a:endParaRPr lang="en-US" b="1" i="0" dirty="0">
              <a:solidFill>
                <a:srgbClr val="0A0A0A"/>
              </a:solidFill>
              <a:effectLst/>
              <a:latin typeface="inherit"/>
            </a:endParaRPr>
          </a:p>
          <a:p>
            <a:pPr algn="l" fontAlgn="base"/>
            <a:endParaRPr lang="en-US" b="1" dirty="0">
              <a:solidFill>
                <a:srgbClr val="0A0A0A"/>
              </a:solidFill>
              <a:latin typeface="inherit"/>
            </a:endParaRPr>
          </a:p>
          <a:p>
            <a:pPr algn="l" fontAlgn="base"/>
            <a:r>
              <a:rPr lang="en-US" sz="2400" b="1" i="0" dirty="0">
                <a:solidFill>
                  <a:srgbClr val="0A0A0A"/>
                </a:solidFill>
                <a:effectLst/>
                <a:latin typeface="Times New Roman" panose="02020603050405020304" pitchFamily="18" charset="0"/>
                <a:cs typeface="Times New Roman" panose="02020603050405020304" pitchFamily="18" charset="0"/>
              </a:rPr>
              <a:t>Demand is a dependent variable</a:t>
            </a:r>
            <a:r>
              <a:rPr lang="en-US" sz="2400" b="0" i="0" dirty="0">
                <a:solidFill>
                  <a:srgbClr val="0A0A0A"/>
                </a:solidFill>
                <a:effectLst/>
                <a:latin typeface="Times New Roman" panose="02020603050405020304" pitchFamily="18" charset="0"/>
                <a:cs typeface="Times New Roman" panose="02020603050405020304" pitchFamily="18" charset="0"/>
              </a:rPr>
              <a:t>, while the </a:t>
            </a:r>
            <a:r>
              <a:rPr lang="en-US" sz="2400" b="1" i="0" dirty="0">
                <a:solidFill>
                  <a:srgbClr val="0A0A0A"/>
                </a:solidFill>
                <a:effectLst/>
                <a:latin typeface="Times New Roman" panose="02020603050405020304" pitchFamily="18" charset="0"/>
                <a:cs typeface="Times New Roman" panose="02020603050405020304" pitchFamily="18" charset="0"/>
              </a:rPr>
              <a:t>price is an independent variable</a:t>
            </a:r>
            <a:r>
              <a:rPr lang="en-US" sz="2400" b="0" i="0" dirty="0">
                <a:solidFill>
                  <a:srgbClr val="0A0A0A"/>
                </a:solidFill>
                <a:effectLst/>
                <a:latin typeface="Times New Roman" panose="02020603050405020304" pitchFamily="18" charset="0"/>
                <a:cs typeface="Times New Roman" panose="02020603050405020304" pitchFamily="18" charset="0"/>
              </a:rPr>
              <a:t>.</a:t>
            </a:r>
          </a:p>
          <a:p>
            <a:pPr algn="l" fontAlgn="base"/>
            <a:endParaRPr lang="en-US" b="0" i="0" dirty="0">
              <a:solidFill>
                <a:srgbClr val="0A0A0A"/>
              </a:solidFill>
              <a:effectLst/>
              <a:latin typeface="Muli"/>
            </a:endParaRPr>
          </a:p>
          <a:p>
            <a:br>
              <a:rPr lang="en-US" dirty="0"/>
            </a:br>
            <a:endParaRPr lang="en-IN" dirty="0"/>
          </a:p>
        </p:txBody>
      </p:sp>
      <p:sp>
        <p:nvSpPr>
          <p:cNvPr id="6" name="Rectangle 1">
            <a:extLst>
              <a:ext uri="{FF2B5EF4-FFF2-40B4-BE49-F238E27FC236}">
                <a16:creationId xmlns:a16="http://schemas.microsoft.com/office/drawing/2014/main" id="{C21E88E5-281C-45C0-96A2-5089A7D899AD}"/>
              </a:ext>
            </a:extLst>
          </p:cNvPr>
          <p:cNvSpPr>
            <a:spLocks noChangeArrowheads="1"/>
          </p:cNvSpPr>
          <p:nvPr/>
        </p:nvSpPr>
        <p:spPr bwMode="auto">
          <a:xfrm>
            <a:off x="1223890" y="1907063"/>
            <a:ext cx="6921304" cy="398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lang="en-IN" sz="1400" dirty="0"/>
          </a:p>
          <a:p>
            <a:pPr marL="0" marR="0" lvl="0" indent="0" algn="ctr" defTabSz="914400" rtl="0" eaLnBrk="0" fontAlgn="base" latinLnBrk="0" hangingPunct="0">
              <a:lnSpc>
                <a:spcPct val="100000"/>
              </a:lnSpc>
              <a:spcBef>
                <a:spcPct val="0"/>
              </a:spcBef>
              <a:spcAft>
                <a:spcPct val="0"/>
              </a:spcAft>
              <a:buClrTx/>
              <a:buSzTx/>
              <a:buFontTx/>
              <a:buNone/>
              <a:tabLst/>
            </a:pPr>
            <a:endParaRPr lang="en-IN" sz="1400" dirty="0"/>
          </a:p>
          <a:p>
            <a:pPr marL="0" marR="0" lvl="0" indent="0" algn="ctr" defTabSz="914400" rtl="0" eaLnBrk="0" fontAlgn="base" latinLnBrk="0" hangingPunct="0">
              <a:lnSpc>
                <a:spcPct val="100000"/>
              </a:lnSpc>
              <a:spcBef>
                <a:spcPct val="0"/>
              </a:spcBef>
              <a:spcAft>
                <a:spcPct val="0"/>
              </a:spcAft>
              <a:buClrTx/>
              <a:buSzTx/>
              <a:buFontTx/>
              <a:buNone/>
              <a:tabLst/>
            </a:pPr>
            <a:endParaRPr lang="en-IN" sz="1400" dirty="0"/>
          </a:p>
          <a:p>
            <a:pPr marL="0" marR="0" lvl="0" indent="0" algn="ctr" defTabSz="914400" rtl="0" eaLnBrk="0" fontAlgn="base" latinLnBrk="0" hangingPunct="0">
              <a:lnSpc>
                <a:spcPct val="100000"/>
              </a:lnSpc>
              <a:spcBef>
                <a:spcPct val="0"/>
              </a:spcBef>
              <a:spcAft>
                <a:spcPct val="0"/>
              </a:spcAft>
              <a:buClrTx/>
              <a:buSzTx/>
              <a:buFontTx/>
              <a:buNone/>
              <a:tabLst/>
            </a:pPr>
            <a:r>
              <a:rPr lang="en-IN" dirty="0">
                <a:latin typeface="Times New Roman" panose="02020603050405020304" pitchFamily="18" charset="0"/>
                <a:cs typeface="Times New Roman" panose="02020603050405020304" pitchFamily="18" charset="0"/>
              </a:rPr>
              <a:t>DX= f(PX)</a:t>
            </a:r>
            <a:br>
              <a:rPr kumimoji="0" lang="en-US" altLang="en-US" b="0"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t>D= Demand</a:t>
            </a:r>
            <a:br>
              <a:rPr kumimoji="0" lang="en-US" altLang="en-US" b="0"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t>P= </a:t>
            </a:r>
            <a:r>
              <a:rPr kumimoji="0" lang="en-US" altLang="en-US" b="0" i="0" u="none" strike="noStrike" cap="none" normalizeH="0" baseline="0" dirty="0" err="1">
                <a:ln>
                  <a:noFill/>
                </a:ln>
                <a:solidFill>
                  <a:srgbClr val="0A0A0A"/>
                </a:solidFill>
                <a:effectLst/>
                <a:latin typeface="Times New Roman" panose="02020603050405020304" pitchFamily="18" charset="0"/>
                <a:cs typeface="Times New Roman" panose="02020603050405020304" pitchFamily="18" charset="0"/>
              </a:rPr>
              <a:t>PriceD</a:t>
            </a:r>
            <a:r>
              <a:rPr kumimoji="0" lang="en-US" altLang="en-US" b="0"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t>= f (P) Where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t>D= Demand</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t>P= Price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t>f = Functional Relationship</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t>f = Functional Relationship</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dirty="0">
                <a:ln>
                  <a:noFill/>
                </a:ln>
                <a:solidFill>
                  <a:srgbClr val="0A0A0A"/>
                </a:solidFill>
                <a:effectLst/>
                <a:latin typeface="inheri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28396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Content Placeholder 2">
            <a:extLst>
              <a:ext uri="{FF2B5EF4-FFF2-40B4-BE49-F238E27FC236}">
                <a16:creationId xmlns:a16="http://schemas.microsoft.com/office/drawing/2014/main" id="{45337724-9C09-45D9-894B-281FEE6C599B}"/>
              </a:ext>
            </a:extLst>
          </p:cNvPr>
          <p:cNvSpPr>
            <a:spLocks noGrp="1"/>
          </p:cNvSpPr>
          <p:nvPr>
            <p:ph idx="1"/>
          </p:nvPr>
        </p:nvSpPr>
        <p:spPr/>
        <p:txBody>
          <a:bodyPr/>
          <a:lstStyle/>
          <a:p>
            <a:r>
              <a:rPr lang="en-US" altLang="en-US">
                <a:solidFill>
                  <a:srgbClr val="C00000"/>
                </a:solidFill>
              </a:rPr>
              <a:t>Zero Cross elasticity:</a:t>
            </a:r>
          </a:p>
          <a:p>
            <a:r>
              <a:rPr lang="en-US" altLang="en-US"/>
              <a:t>Ec for unrelated goods is zero because one commodity does not affect the other commodity if the price of one commodity changes it will not affect the demand for other commodity. If the price of tea changes by 2% it will not create any affect on the demand of clothes.</a:t>
            </a:r>
          </a:p>
          <a:p>
            <a:pPr>
              <a:buFont typeface="Wingdings 2" panose="05020102010507070707" pitchFamily="18" charset="2"/>
              <a:buNone/>
            </a:pPr>
            <a:endParaRPr lang="en-US" altLang="en-US"/>
          </a:p>
          <a:p>
            <a:pPr>
              <a:buFont typeface="Wingdings 2" panose="05020102010507070707" pitchFamily="18" charset="2"/>
              <a:buNone/>
            </a:pPr>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9834-BDBA-4CC8-9671-F105A4E020EB}"/>
              </a:ext>
            </a:extLst>
          </p:cNvPr>
          <p:cNvSpPr>
            <a:spLocks noGrp="1"/>
          </p:cNvSpPr>
          <p:nvPr>
            <p:ph type="title"/>
          </p:nvPr>
        </p:nvSpPr>
        <p:spPr>
          <a:xfrm>
            <a:off x="2895600" y="0"/>
            <a:ext cx="7499350" cy="762000"/>
          </a:xfrm>
        </p:spPr>
        <p:txBody>
          <a:bodyPr>
            <a:normAutofit fontScale="90000"/>
          </a:bodyPr>
          <a:lstStyle/>
          <a:p>
            <a:pPr>
              <a:defRPr/>
            </a:pPr>
            <a:r>
              <a:rPr lang="en-US" dirty="0"/>
              <a:t>Promotional Elasticity of Demand</a:t>
            </a:r>
          </a:p>
        </p:txBody>
      </p:sp>
      <p:sp>
        <p:nvSpPr>
          <p:cNvPr id="81923" name="Content Placeholder 2">
            <a:extLst>
              <a:ext uri="{FF2B5EF4-FFF2-40B4-BE49-F238E27FC236}">
                <a16:creationId xmlns:a16="http://schemas.microsoft.com/office/drawing/2014/main" id="{9E139949-738F-4D39-9C13-66195D6A3DEF}"/>
              </a:ext>
            </a:extLst>
          </p:cNvPr>
          <p:cNvSpPr>
            <a:spLocks noGrp="1"/>
          </p:cNvSpPr>
          <p:nvPr>
            <p:ph idx="1"/>
          </p:nvPr>
        </p:nvSpPr>
        <p:spPr>
          <a:xfrm>
            <a:off x="2438400" y="762000"/>
            <a:ext cx="8020050" cy="6096000"/>
          </a:xfrm>
        </p:spPr>
        <p:txBody>
          <a:bodyPr/>
          <a:lstStyle/>
          <a:p>
            <a:pPr algn="just"/>
            <a:r>
              <a:rPr lang="en-US" altLang="en-US"/>
              <a:t>Advertising and promotion are vital tools in the competitive market to generate awareness about its products.</a:t>
            </a:r>
          </a:p>
          <a:p>
            <a:pPr algn="just"/>
            <a:r>
              <a:rPr lang="en-US" altLang="en-US"/>
              <a:t>Promotional elasticity of demand measures the degree of responsiveness of demand to a given change in advertising expenditure.</a:t>
            </a:r>
          </a:p>
          <a:p>
            <a:r>
              <a:rPr lang="en-US" altLang="en-US"/>
              <a:t>It must obviously be positive, for advertisement expenditures are supposed to boost up the market. </a:t>
            </a:r>
          </a:p>
          <a:p>
            <a:r>
              <a:rPr lang="en-US" altLang="en-US"/>
              <a:t>Some goods (like consumer goods) are more responsive to advertising than others (like heavy capital equipments)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Content Placeholder 2">
            <a:extLst>
              <a:ext uri="{FF2B5EF4-FFF2-40B4-BE49-F238E27FC236}">
                <a16:creationId xmlns:a16="http://schemas.microsoft.com/office/drawing/2014/main" id="{C2A8DA11-2A0E-4416-A005-DB70549FB438}"/>
              </a:ext>
            </a:extLst>
          </p:cNvPr>
          <p:cNvSpPr>
            <a:spLocks noGrp="1"/>
          </p:cNvSpPr>
          <p:nvPr>
            <p:ph idx="1"/>
          </p:nvPr>
        </p:nvSpPr>
        <p:spPr/>
        <p:txBody>
          <a:bodyPr/>
          <a:lstStyle/>
          <a:p>
            <a:r>
              <a:rPr lang="en-US" altLang="en-US"/>
              <a:t>When Ea &gt; 1, a firm should go for heavy expenditure on advertisement.</a:t>
            </a:r>
          </a:p>
          <a:p>
            <a:r>
              <a:rPr lang="en-US" altLang="en-US"/>
              <a:t>When Ea &lt; 1, a firm should not spent too much on advertisement because the product is not sensitive to promotion.</a:t>
            </a:r>
          </a:p>
          <a:p>
            <a:r>
              <a:rPr lang="en-US" altLang="en-US"/>
              <a:t>For Ex: we find the advertisement for lubricants, generators, inverters, etc. but would not find advertisements for electricity, petrol or diesel.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A643F9-8142-4BD7-A08F-10B07A113542}"/>
              </a:ext>
            </a:extLst>
          </p:cNvPr>
          <p:cNvSpPr txBox="1"/>
          <p:nvPr/>
        </p:nvSpPr>
        <p:spPr>
          <a:xfrm>
            <a:off x="281354" y="182880"/>
            <a:ext cx="11240086" cy="2862322"/>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DEMAND SCHEDULE OF A</a:t>
            </a:r>
          </a:p>
          <a:p>
            <a:r>
              <a:rPr lang="en-US" sz="2000" dirty="0">
                <a:latin typeface="Times New Roman" panose="02020603050405020304" pitchFamily="18" charset="0"/>
                <a:cs typeface="Times New Roman" panose="02020603050405020304" pitchFamily="18" charset="0"/>
              </a:rPr>
              <a:t>Prices(Rs) Quantity demanded(in units)</a:t>
            </a:r>
          </a:p>
          <a:p>
            <a:r>
              <a:rPr lang="en-US" sz="2000" dirty="0">
                <a:latin typeface="Times New Roman" panose="02020603050405020304" pitchFamily="18" charset="0"/>
                <a:cs typeface="Times New Roman" panose="02020603050405020304" pitchFamily="18" charset="0"/>
              </a:rPr>
              <a:t>10                          20</a:t>
            </a:r>
          </a:p>
          <a:p>
            <a:r>
              <a:rPr lang="en-US" sz="2000" dirty="0">
                <a:latin typeface="Times New Roman" panose="02020603050405020304" pitchFamily="18" charset="0"/>
                <a:cs typeface="Times New Roman" panose="02020603050405020304" pitchFamily="18" charset="0"/>
              </a:rPr>
              <a:t>8                             30</a:t>
            </a:r>
          </a:p>
          <a:p>
            <a:r>
              <a:rPr lang="en-US" sz="2000" dirty="0">
                <a:latin typeface="Times New Roman" panose="02020603050405020304" pitchFamily="18" charset="0"/>
                <a:cs typeface="Times New Roman" panose="02020603050405020304" pitchFamily="18" charset="0"/>
              </a:rPr>
              <a:t>6                             40</a:t>
            </a:r>
          </a:p>
          <a:p>
            <a:r>
              <a:rPr lang="en-US" sz="2000" dirty="0">
                <a:latin typeface="Times New Roman" panose="02020603050405020304" pitchFamily="18" charset="0"/>
                <a:cs typeface="Times New Roman" panose="02020603050405020304" pitchFamily="18" charset="0"/>
              </a:rPr>
              <a:t>4                             50</a:t>
            </a:r>
          </a:p>
          <a:p>
            <a:r>
              <a:rPr lang="en-US" sz="2000" dirty="0">
                <a:latin typeface="Times New Roman" panose="02020603050405020304" pitchFamily="18" charset="0"/>
                <a:cs typeface="Times New Roman" panose="02020603050405020304" pitchFamily="18" charset="0"/>
              </a:rPr>
              <a:t>It is seen from the table that when the price of the commodity is Rs 10 per unit,</a:t>
            </a:r>
          </a:p>
          <a:p>
            <a:r>
              <a:rPr lang="en-US" sz="2000" dirty="0">
                <a:latin typeface="Times New Roman" panose="02020603050405020304" pitchFamily="18" charset="0"/>
                <a:cs typeface="Times New Roman" panose="02020603050405020304" pitchFamily="18" charset="0"/>
              </a:rPr>
              <a:t>―A  purchases 20 units of the commodity. When the price falls to Rs 8, he purchases 30 units of</a:t>
            </a:r>
          </a:p>
          <a:p>
            <a:r>
              <a:rPr lang="en-US" sz="2000" dirty="0">
                <a:latin typeface="Times New Roman" panose="02020603050405020304" pitchFamily="18" charset="0"/>
                <a:cs typeface="Times New Roman" panose="02020603050405020304" pitchFamily="18" charset="0"/>
              </a:rPr>
              <a:t>the commodity. Similarly, when the price further falls, quantity demanded by ―A‖ goes on rising.</a:t>
            </a:r>
          </a:p>
        </p:txBody>
      </p:sp>
      <p:pic>
        <p:nvPicPr>
          <p:cNvPr id="4098" name="Picture 2" descr="Movement along the Demand Curve">
            <a:extLst>
              <a:ext uri="{FF2B5EF4-FFF2-40B4-BE49-F238E27FC236}">
                <a16:creationId xmlns:a16="http://schemas.microsoft.com/office/drawing/2014/main" id="{0C4D462A-53B8-4146-83D9-046A274377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831" y="3238500"/>
            <a:ext cx="447675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02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525357A-9D93-4985-9297-9E578BB1D371}"/>
              </a:ext>
            </a:extLst>
          </p:cNvPr>
          <p:cNvGraphicFramePr>
            <a:graphicFrameLocks noGrp="1"/>
          </p:cNvGraphicFramePr>
          <p:nvPr/>
        </p:nvGraphicFramePr>
        <p:xfrm>
          <a:off x="2900362" y="1959134"/>
          <a:ext cx="6391276" cy="4084320"/>
        </p:xfrm>
        <a:graphic>
          <a:graphicData uri="http://schemas.openxmlformats.org/drawingml/2006/table">
            <a:tbl>
              <a:tblPr/>
              <a:tblGrid>
                <a:gridCol w="1597819">
                  <a:extLst>
                    <a:ext uri="{9D8B030D-6E8A-4147-A177-3AD203B41FA5}">
                      <a16:colId xmlns:a16="http://schemas.microsoft.com/office/drawing/2014/main" val="17912362"/>
                    </a:ext>
                  </a:extLst>
                </a:gridCol>
                <a:gridCol w="1597819">
                  <a:extLst>
                    <a:ext uri="{9D8B030D-6E8A-4147-A177-3AD203B41FA5}">
                      <a16:colId xmlns:a16="http://schemas.microsoft.com/office/drawing/2014/main" val="1424575520"/>
                    </a:ext>
                  </a:extLst>
                </a:gridCol>
                <a:gridCol w="1597819">
                  <a:extLst>
                    <a:ext uri="{9D8B030D-6E8A-4147-A177-3AD203B41FA5}">
                      <a16:colId xmlns:a16="http://schemas.microsoft.com/office/drawing/2014/main" val="2814499247"/>
                    </a:ext>
                  </a:extLst>
                </a:gridCol>
                <a:gridCol w="1597819">
                  <a:extLst>
                    <a:ext uri="{9D8B030D-6E8A-4147-A177-3AD203B41FA5}">
                      <a16:colId xmlns:a16="http://schemas.microsoft.com/office/drawing/2014/main" val="1844805065"/>
                    </a:ext>
                  </a:extLst>
                </a:gridCol>
              </a:tblGrid>
              <a:tr h="0">
                <a:tc>
                  <a:txBody>
                    <a:bodyPr/>
                    <a:lstStyle/>
                    <a:p>
                      <a:pPr algn="l" fontAlgn="ctr"/>
                      <a:r>
                        <a:rPr lang="en-IN" b="1" cap="all">
                          <a:solidFill>
                            <a:srgbClr val="FFFFFF"/>
                          </a:solidFill>
                          <a:effectLst/>
                          <a:latin typeface="inherit"/>
                        </a:rPr>
                        <a:t>ZEN (IN ₹ PER DOZEN)</a:t>
                      </a:r>
                    </a:p>
                  </a:txBody>
                  <a:tcPr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000000"/>
                    </a:solidFill>
                  </a:tcPr>
                </a:tc>
                <a:tc>
                  <a:txBody>
                    <a:bodyPr/>
                    <a:lstStyle/>
                    <a:p>
                      <a:pPr algn="l" fontAlgn="ctr"/>
                      <a:r>
                        <a:rPr lang="en-US" b="1" cap="all">
                          <a:solidFill>
                            <a:srgbClr val="FFFFFF"/>
                          </a:solidFill>
                          <a:effectLst/>
                          <a:latin typeface="inherit"/>
                        </a:rPr>
                        <a:t>QUANTITY DEMANDED BY A (IN DOZENS PER WEEK)</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000000"/>
                    </a:solidFill>
                  </a:tcPr>
                </a:tc>
                <a:tc>
                  <a:txBody>
                    <a:bodyPr/>
                    <a:lstStyle/>
                    <a:p>
                      <a:pPr algn="l" fontAlgn="ctr"/>
                      <a:r>
                        <a:rPr lang="en-US" b="1" cap="all">
                          <a:solidFill>
                            <a:srgbClr val="FFFFFF"/>
                          </a:solidFill>
                          <a:effectLst/>
                          <a:latin typeface="inherit"/>
                        </a:rPr>
                        <a:t>QUANTITY DEMANDED BY B (IN DOZENS PER WEEK)</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000000"/>
                    </a:solidFill>
                  </a:tcPr>
                </a:tc>
                <a:tc>
                  <a:txBody>
                    <a:bodyPr/>
                    <a:lstStyle/>
                    <a:p>
                      <a:pPr algn="l" fontAlgn="ctr"/>
                      <a:r>
                        <a:rPr lang="en-US" b="1" cap="all">
                          <a:solidFill>
                            <a:srgbClr val="FFFFFF"/>
                          </a:solidFill>
                          <a:effectLst/>
                          <a:latin typeface="inherit"/>
                        </a:rPr>
                        <a:t>TOTAL MARKET DEMAND (A + B) (IN DOZENS PER WEEK)</a:t>
                      </a:r>
                    </a:p>
                  </a:txBody>
                  <a:tcPr marL="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000000"/>
                    </a:solidFill>
                  </a:tcPr>
                </a:tc>
                <a:extLst>
                  <a:ext uri="{0D108BD9-81ED-4DB2-BD59-A6C34878D82A}">
                    <a16:rowId xmlns:a16="http://schemas.microsoft.com/office/drawing/2014/main" val="382103388"/>
                  </a:ext>
                </a:extLst>
              </a:tr>
              <a:tr h="0">
                <a:tc>
                  <a:txBody>
                    <a:bodyPr/>
                    <a:lstStyle/>
                    <a:p>
                      <a:pPr algn="l" fontAlgn="t"/>
                      <a:r>
                        <a:rPr lang="en-IN" b="0">
                          <a:effectLst/>
                          <a:latin typeface="inherit"/>
                        </a:rPr>
                        <a:t>(1)</a:t>
                      </a:r>
                    </a:p>
                  </a:txBody>
                  <a:tcPr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b="0">
                          <a:effectLst/>
                          <a:latin typeface="inheri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b="0">
                          <a:effectLst/>
                          <a:latin typeface="inherit"/>
                        </a:rPr>
                        <a:t>(3)</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b="0">
                          <a:effectLst/>
                          <a:latin typeface="inherit"/>
                        </a:rPr>
                        <a:t>(4)</a:t>
                      </a:r>
                    </a:p>
                  </a:txBody>
                  <a:tcPr marL="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89711290"/>
                  </a:ext>
                </a:extLst>
              </a:tr>
              <a:tr h="0">
                <a:tc>
                  <a:txBody>
                    <a:bodyPr/>
                    <a:lstStyle/>
                    <a:p>
                      <a:pPr algn="l" fontAlgn="t"/>
                      <a:r>
                        <a:rPr lang="en-IN" b="0">
                          <a:effectLst/>
                          <a:latin typeface="inherit"/>
                        </a:rPr>
                        <a:t>80</a:t>
                      </a:r>
                    </a:p>
                  </a:txBody>
                  <a:tcPr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b="0">
                          <a:effectLst/>
                          <a:latin typeface="inheri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b="0">
                          <a:effectLst/>
                          <a:latin typeface="inherit"/>
                        </a:rPr>
                        <a:t>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b="0">
                          <a:effectLst/>
                          <a:latin typeface="inherit"/>
                        </a:rPr>
                        <a:t>2 + 4 = 6</a:t>
                      </a:r>
                    </a:p>
                  </a:txBody>
                  <a:tcPr marL="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558841500"/>
                  </a:ext>
                </a:extLst>
              </a:tr>
              <a:tr h="0">
                <a:tc>
                  <a:txBody>
                    <a:bodyPr/>
                    <a:lstStyle/>
                    <a:p>
                      <a:pPr algn="l" fontAlgn="t"/>
                      <a:r>
                        <a:rPr lang="en-IN" b="0">
                          <a:effectLst/>
                          <a:latin typeface="inherit"/>
                        </a:rPr>
                        <a:t>70</a:t>
                      </a:r>
                    </a:p>
                  </a:txBody>
                  <a:tcPr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b="0">
                          <a:effectLst/>
                          <a:latin typeface="inherit"/>
                        </a:rPr>
                        <a:t>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b="0">
                          <a:effectLst/>
                          <a:latin typeface="inherit"/>
                        </a:rPr>
                        <a:t>6</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b="0">
                          <a:effectLst/>
                          <a:latin typeface="inherit"/>
                        </a:rPr>
                        <a:t>4 + 6 = 10</a:t>
                      </a:r>
                    </a:p>
                  </a:txBody>
                  <a:tcPr marL="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77024737"/>
                  </a:ext>
                </a:extLst>
              </a:tr>
              <a:tr h="0">
                <a:tc>
                  <a:txBody>
                    <a:bodyPr/>
                    <a:lstStyle/>
                    <a:p>
                      <a:pPr algn="l" fontAlgn="t"/>
                      <a:r>
                        <a:rPr lang="en-IN" b="0">
                          <a:effectLst/>
                          <a:latin typeface="inherit"/>
                        </a:rPr>
                        <a:t>60</a:t>
                      </a:r>
                    </a:p>
                  </a:txBody>
                  <a:tcPr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b="0">
                          <a:effectLst/>
                          <a:latin typeface="inherit"/>
                        </a:rPr>
                        <a:t>6</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b="0">
                          <a:effectLst/>
                          <a:latin typeface="inherit"/>
                        </a:rPr>
                        <a:t>10</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b="0">
                          <a:effectLst/>
                          <a:latin typeface="inherit"/>
                        </a:rPr>
                        <a:t>6 + 10 = 16</a:t>
                      </a:r>
                    </a:p>
                  </a:txBody>
                  <a:tcPr marL="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80122070"/>
                  </a:ext>
                </a:extLst>
              </a:tr>
              <a:tr h="0">
                <a:tc>
                  <a:txBody>
                    <a:bodyPr/>
                    <a:lstStyle/>
                    <a:p>
                      <a:pPr algn="l" fontAlgn="t"/>
                      <a:r>
                        <a:rPr lang="en-IN" b="0">
                          <a:effectLst/>
                          <a:latin typeface="inherit"/>
                        </a:rPr>
                        <a:t>50</a:t>
                      </a:r>
                    </a:p>
                  </a:txBody>
                  <a:tcPr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b="0">
                          <a:effectLst/>
                          <a:latin typeface="inherit"/>
                        </a:rPr>
                        <a:t>9</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b="0">
                          <a:effectLst/>
                          <a:latin typeface="inherit"/>
                        </a:rPr>
                        <a:t>15</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b="0">
                          <a:effectLst/>
                          <a:latin typeface="inherit"/>
                        </a:rPr>
                        <a:t>9 + 15 = 24</a:t>
                      </a:r>
                    </a:p>
                  </a:txBody>
                  <a:tcPr marL="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33327911"/>
                  </a:ext>
                </a:extLst>
              </a:tr>
              <a:tr h="0">
                <a:tc>
                  <a:txBody>
                    <a:bodyPr/>
                    <a:lstStyle/>
                    <a:p>
                      <a:pPr algn="l" fontAlgn="t"/>
                      <a:r>
                        <a:rPr lang="en-IN" b="0">
                          <a:effectLst/>
                          <a:latin typeface="inherit"/>
                        </a:rPr>
                        <a:t>40</a:t>
                      </a:r>
                    </a:p>
                  </a:txBody>
                  <a:tcPr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IN" b="0">
                          <a:effectLst/>
                          <a:latin typeface="inherit"/>
                        </a:rPr>
                        <a:t>14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IN" b="0">
                          <a:effectLst/>
                          <a:latin typeface="inherit"/>
                        </a:rPr>
                        <a:t>22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IN" b="0" dirty="0">
                          <a:effectLst/>
                          <a:latin typeface="inherit"/>
                        </a:rPr>
                        <a:t>14 + 22 = 36</a:t>
                      </a:r>
                    </a:p>
                  </a:txBody>
                  <a:tcPr marL="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830269575"/>
                  </a:ext>
                </a:extLst>
              </a:tr>
            </a:tbl>
          </a:graphicData>
        </a:graphic>
      </p:graphicFrame>
      <p:sp>
        <p:nvSpPr>
          <p:cNvPr id="3" name="Rectangle 1">
            <a:extLst>
              <a:ext uri="{FF2B5EF4-FFF2-40B4-BE49-F238E27FC236}">
                <a16:creationId xmlns:a16="http://schemas.microsoft.com/office/drawing/2014/main" id="{34F80F24-793C-4FE8-8F11-80196EC24729}"/>
              </a:ext>
            </a:extLst>
          </p:cNvPr>
          <p:cNvSpPr>
            <a:spLocks noChangeArrowheads="1"/>
          </p:cNvSpPr>
          <p:nvPr/>
        </p:nvSpPr>
        <p:spPr bwMode="auto">
          <a:xfrm>
            <a:off x="2900363" y="1958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536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B5BC1E-5062-446C-B842-575B404B4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635" y="998806"/>
            <a:ext cx="11232817" cy="3762993"/>
          </a:xfrm>
          <a:prstGeom prst="rect">
            <a:avLst/>
          </a:prstGeom>
        </p:spPr>
      </p:pic>
    </p:spTree>
    <p:extLst>
      <p:ext uri="{BB962C8B-B14F-4D97-AF65-F5344CB8AC3E}">
        <p14:creationId xmlns:p14="http://schemas.microsoft.com/office/powerpoint/2010/main" val="3884536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C29CD3-D277-4A9E-BBCE-41E553D8B198}"/>
              </a:ext>
            </a:extLst>
          </p:cNvPr>
          <p:cNvPicPr>
            <a:picLocks noChangeAspect="1"/>
          </p:cNvPicPr>
          <p:nvPr/>
        </p:nvPicPr>
        <p:blipFill>
          <a:blip r:embed="rId2"/>
          <a:stretch>
            <a:fillRect/>
          </a:stretch>
        </p:blipFill>
        <p:spPr>
          <a:xfrm>
            <a:off x="49237" y="1508760"/>
            <a:ext cx="12093526" cy="3696286"/>
          </a:xfrm>
          <a:prstGeom prst="rect">
            <a:avLst/>
          </a:prstGeom>
        </p:spPr>
      </p:pic>
    </p:spTree>
    <p:extLst>
      <p:ext uri="{BB962C8B-B14F-4D97-AF65-F5344CB8AC3E}">
        <p14:creationId xmlns:p14="http://schemas.microsoft.com/office/powerpoint/2010/main" val="399851531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3834</Words>
  <Application>Microsoft Office PowerPoint</Application>
  <PresentationFormat>Widescreen</PresentationFormat>
  <Paragraphs>271</Paragraphs>
  <Slides>52</Slides>
  <Notes>0</Notes>
  <HiddenSlides>0</HiddenSlides>
  <MMClips>0</MMClips>
  <ScaleCrop>false</ScaleCrop>
  <HeadingPairs>
    <vt:vector size="4" baseType="variant">
      <vt:variant>
        <vt:lpstr>Theme</vt:lpstr>
      </vt:variant>
      <vt:variant>
        <vt:i4>2</vt:i4>
      </vt:variant>
      <vt:variant>
        <vt:lpstr>Slide Titles</vt:lpstr>
      </vt:variant>
      <vt:variant>
        <vt:i4>52</vt:i4>
      </vt:variant>
    </vt:vector>
  </HeadingPairs>
  <TitlesOfParts>
    <vt:vector size="54" baseType="lpstr">
      <vt:lpstr>Office Theme</vt:lpstr>
      <vt:lpstr>Solstice</vt:lpstr>
      <vt:lpstr>MEA</vt:lpstr>
      <vt:lpstr>PowerPoint Presentation</vt:lpstr>
      <vt:lpstr>PowerPoint Presentation</vt:lpstr>
      <vt:lpstr>PowerPoint Presentation</vt:lpstr>
      <vt:lpstr>The law of Demand:-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Law of Supply</vt:lpstr>
      <vt:lpstr>PowerPoint Presentation</vt:lpstr>
      <vt:lpstr>Determinants of Supply</vt:lpstr>
      <vt:lpstr>PowerPoint Presentation</vt:lpstr>
      <vt:lpstr>Shift in Demand Curve</vt:lpstr>
      <vt:lpstr>PowerPoint Presentation</vt:lpstr>
      <vt:lpstr>Concept of Elasticity</vt:lpstr>
      <vt:lpstr>Concept of Elasticity</vt:lpstr>
      <vt:lpstr>Demand Elasticities</vt:lpstr>
      <vt:lpstr>Price elasticity of demand</vt:lpstr>
      <vt:lpstr>PowerPoint Presentation</vt:lpstr>
      <vt:lpstr>PowerPoint Presentation</vt:lpstr>
      <vt:lpstr>PowerPoint Presentation</vt:lpstr>
      <vt:lpstr>PowerPoint Presentation</vt:lpstr>
      <vt:lpstr>PowerPoint Presentation</vt:lpstr>
      <vt:lpstr>Income Elasticity of Demand</vt:lpstr>
      <vt:lpstr>Income elasticity of demand</vt:lpstr>
      <vt:lpstr>Degrees of Income Elasticity</vt:lpstr>
      <vt:lpstr>PowerPoint Presentation</vt:lpstr>
      <vt:lpstr>Degrees of Income Elasticity</vt:lpstr>
      <vt:lpstr>Positive Income Elasticity</vt:lpstr>
      <vt:lpstr>Zero Income Elasticity</vt:lpstr>
      <vt:lpstr>Negative Income Elasticity</vt:lpstr>
      <vt:lpstr>PowerPoint Presentation</vt:lpstr>
      <vt:lpstr>Cross Elasticity of Demand</vt:lpstr>
      <vt:lpstr>PowerPoint Presentation</vt:lpstr>
      <vt:lpstr>PowerPoint Presentation</vt:lpstr>
      <vt:lpstr>PowerPoint Presentation</vt:lpstr>
      <vt:lpstr>Promotional Elasticity of Demand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vani sunny</dc:creator>
  <cp:lastModifiedBy>g vani</cp:lastModifiedBy>
  <cp:revision>21</cp:revision>
  <dcterms:created xsi:type="dcterms:W3CDTF">2020-08-21T11:35:44Z</dcterms:created>
  <dcterms:modified xsi:type="dcterms:W3CDTF">2022-10-21T04:40:01Z</dcterms:modified>
</cp:coreProperties>
</file>