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Balsamiq Sans"/>
      <p:regular r:id="rId38"/>
      <p:bold r:id="rId39"/>
      <p:italic r:id="rId40"/>
      <p:boldItalic r:id="rId41"/>
    </p:embeddedFont>
    <p:embeddedFont>
      <p:font typeface="Nunito Sans SemiBold"/>
      <p:regular r:id="rId42"/>
      <p:bold r:id="rId43"/>
      <p:italic r:id="rId44"/>
      <p:boldItalic r:id="rId45"/>
    </p:embeddedFont>
    <p:embeddedFont>
      <p:font typeface="Nunito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lsamiqSans-italic.fntdata"/><Relationship Id="rId42" Type="http://schemas.openxmlformats.org/officeDocument/2006/relationships/font" Target="fonts/NunitoSansSemiBold-regular.fntdata"/><Relationship Id="rId41" Type="http://schemas.openxmlformats.org/officeDocument/2006/relationships/font" Target="fonts/BalsamiqSans-boldItalic.fntdata"/><Relationship Id="rId44" Type="http://schemas.openxmlformats.org/officeDocument/2006/relationships/font" Target="fonts/NunitoSansSemiBold-italic.fntdata"/><Relationship Id="rId43" Type="http://schemas.openxmlformats.org/officeDocument/2006/relationships/font" Target="fonts/NunitoSansSemiBold-bold.fntdata"/><Relationship Id="rId46" Type="http://schemas.openxmlformats.org/officeDocument/2006/relationships/font" Target="fonts/NunitoSans-regular.fntdata"/><Relationship Id="rId45" Type="http://schemas.openxmlformats.org/officeDocument/2006/relationships/font" Target="fonts/NunitoSans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Sans-italic.fntdata"/><Relationship Id="rId47" Type="http://schemas.openxmlformats.org/officeDocument/2006/relationships/font" Target="fonts/NunitoSans-bold.fntdata"/><Relationship Id="rId49" Type="http://schemas.openxmlformats.org/officeDocument/2006/relationships/font" Target="fonts/Nunito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BalsamiqSans-bold.fntdata"/><Relationship Id="rId38" Type="http://schemas.openxmlformats.org/officeDocument/2006/relationships/font" Target="fonts/BalsamiqSans-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1043568830_0:notes"/>
          <p:cNvSpPr/>
          <p:nvPr>
            <p:ph idx="2" type="sldImg"/>
          </p:nvPr>
        </p:nvSpPr>
        <p:spPr>
          <a:xfrm>
            <a:off x="381322"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104356883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SLIDES_API104356883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SLIDES_API104356883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SLIDES_API104356883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SLIDES_API104356883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9d430401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9d4304011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9d430401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9d430401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9d430401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9d430401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9d4304011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9d4304011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9d4304011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9d4304011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9d4304011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9d4304011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9d4304011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9d4304011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9d4304011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9d4304011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04356883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04356883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9d4304011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9d4304011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9d4304011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9d4304011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9d4304011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9d4304011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9d4304011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9d4304011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9d4304011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9d4304011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9d4304011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9d4304011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SLIDES_API104356883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SLIDES_API104356883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SLIDES_API104356883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SLIDES_API104356883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SLIDES_API104356883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SLIDES_API104356883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SLIDES_API104356883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SLIDES_API104356883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SLIDES_API104356883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SLIDES_API104356883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SLIDES_API104356883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SLIDES_API104356883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SLIDES_API1043568830_871:notes"/>
          <p:cNvSpPr/>
          <p:nvPr>
            <p:ph idx="2" type="sldImg"/>
          </p:nvPr>
        </p:nvSpPr>
        <p:spPr>
          <a:xfrm>
            <a:off x="381322"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SLIDES_API104356883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SLIDES_API104356883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SLIDES_API104356883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SLIDES_API104356883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SLIDES_API104356883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SLIDES_API104356883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SLIDES_API104356883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400">
                <a:solidFill>
                  <a:schemeClr val="lt1"/>
                </a:solidFill>
                <a:latin typeface="Nunito Sans"/>
                <a:ea typeface="Nunito Sans"/>
                <a:cs typeface="Nunito Sans"/>
                <a:sym typeface="Nunito Sans"/>
              </a:rPr>
              <a:t>L'objectif est de flL'objectif est de fluidifier les processus pour les équipes DAL, DTX, etc., en réduisant la paperasse et en optimisant le temps.uidifier les processus pour les équipes DAL, DTX, etc., en réduisant la paperasse et en optimisant le temps.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SLIDES_API104356883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SLIDES_API104356883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SLIDES_API104356883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SLIDES_API104356883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SLIDES_API104356883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SLIDES_API104356883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9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9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9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40002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40002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9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3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3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49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49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9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9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9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9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5244"/>
        </a:solidFill>
      </p:bgPr>
    </p:bg>
    <p:spTree>
      <p:nvGrpSpPr>
        <p:cNvPr id="98" name="Shape 98"/>
        <p:cNvGrpSpPr/>
        <p:nvPr/>
      </p:nvGrpSpPr>
      <p:grpSpPr>
        <a:xfrm>
          <a:off x="0" y="0"/>
          <a:ext cx="0" cy="0"/>
          <a:chOff x="0" y="0"/>
          <a:chExt cx="0" cy="0"/>
        </a:xfrm>
      </p:grpSpPr>
      <p:sp>
        <p:nvSpPr>
          <p:cNvPr id="99" name="Google Shape;99;p25"/>
          <p:cNvSpPr txBox="1"/>
          <p:nvPr/>
        </p:nvSpPr>
        <p:spPr>
          <a:xfrm>
            <a:off x="996175" y="2270225"/>
            <a:ext cx="7151700" cy="251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900">
                <a:solidFill>
                  <a:schemeClr val="lt1"/>
                </a:solidFill>
                <a:latin typeface="Nunito Sans SemiBold"/>
                <a:ea typeface="Nunito Sans SemiBold"/>
                <a:cs typeface="Nunito Sans SemiBold"/>
                <a:sym typeface="Nunito Sans SemiBold"/>
              </a:rPr>
              <a:t>Présentation du projet de stage visant à améliorer l'efficacité des équipes ETER via une plateforme web.</a:t>
            </a:r>
            <a:endParaRPr sz="1900">
              <a:solidFill>
                <a:schemeClr val="lt1"/>
              </a:solidFill>
              <a:latin typeface="Nunito Sans SemiBold"/>
              <a:ea typeface="Nunito Sans SemiBold"/>
              <a:cs typeface="Nunito Sans SemiBold"/>
              <a:sym typeface="Nunito Sans SemiBold"/>
            </a:endParaRPr>
          </a:p>
        </p:txBody>
      </p:sp>
      <p:sp>
        <p:nvSpPr>
          <p:cNvPr id="100" name="Google Shape;100;p25"/>
          <p:cNvSpPr txBox="1"/>
          <p:nvPr/>
        </p:nvSpPr>
        <p:spPr>
          <a:xfrm>
            <a:off x="1004675" y="735700"/>
            <a:ext cx="7151700" cy="14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000">
                <a:solidFill>
                  <a:schemeClr val="lt1"/>
                </a:solidFill>
                <a:latin typeface="Nunito Sans"/>
                <a:ea typeface="Nunito Sans"/>
                <a:cs typeface="Nunito Sans"/>
                <a:sym typeface="Nunito Sans"/>
              </a:rPr>
              <a:t>ETER Management : Une Plateforme pour Simplifier la Gestion RH et Logistique</a:t>
            </a:r>
            <a:endParaRPr b="1" sz="2000">
              <a:solidFill>
                <a:schemeClr val="lt1"/>
              </a:solidFill>
              <a:latin typeface="Nunito Sans"/>
              <a:ea typeface="Nunito Sans"/>
              <a:cs typeface="Nunito Sans"/>
              <a:sym typeface="Nuni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p:nvPr/>
        </p:nvSpPr>
        <p:spPr>
          <a:xfrm>
            <a:off x="0" y="4334825"/>
            <a:ext cx="9144000" cy="8088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4"/>
          <p:cNvSpPr/>
          <p:nvPr/>
        </p:nvSpPr>
        <p:spPr>
          <a:xfrm>
            <a:off x="4137375" y="25"/>
            <a:ext cx="5006700" cy="5143500"/>
          </a:xfrm>
          <a:prstGeom prst="rect">
            <a:avLst/>
          </a:prstGeom>
          <a:solidFill>
            <a:srgbClr val="E9E4D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txBox="1"/>
          <p:nvPr/>
        </p:nvSpPr>
        <p:spPr>
          <a:xfrm>
            <a:off x="4334009" y="1219889"/>
            <a:ext cx="4078800" cy="3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Nunito Sans"/>
                <a:ea typeface="Nunito Sans"/>
                <a:cs typeface="Nunito Sans"/>
                <a:sym typeface="Nunito Sans"/>
              </a:rPr>
              <a:t>1. Demandeur crée une demande avec budget automatique.</a:t>
            </a:r>
            <a:endParaRPr sz="1800">
              <a:latin typeface="Nunito Sans"/>
              <a:ea typeface="Nunito Sans"/>
              <a:cs typeface="Nunito Sans"/>
              <a:sym typeface="Nunito Sans"/>
            </a:endParaRPr>
          </a:p>
          <a:p>
            <a:pPr indent="0" lvl="0" marL="0" rtl="0" algn="l">
              <a:spcBef>
                <a:spcPts val="0"/>
              </a:spcBef>
              <a:spcAft>
                <a:spcPts val="0"/>
              </a:spcAft>
              <a:buNone/>
            </a:pPr>
            <a:r>
              <a:rPr lang="fr" sz="1800">
                <a:latin typeface="Nunito Sans"/>
                <a:ea typeface="Nunito Sans"/>
                <a:cs typeface="Nunito Sans"/>
                <a:sym typeface="Nunito Sans"/>
              </a:rPr>
              <a:t>2. Acheteur valide en un clic.</a:t>
            </a:r>
            <a:endParaRPr sz="1800">
              <a:latin typeface="Nunito Sans"/>
              <a:ea typeface="Nunito Sans"/>
              <a:cs typeface="Nunito Sans"/>
              <a:sym typeface="Nunito Sans"/>
            </a:endParaRPr>
          </a:p>
          <a:p>
            <a:pPr indent="0" lvl="0" marL="0" rtl="0" algn="l">
              <a:spcBef>
                <a:spcPts val="0"/>
              </a:spcBef>
              <a:spcAft>
                <a:spcPts val="0"/>
              </a:spcAft>
              <a:buNone/>
            </a:pPr>
            <a:r>
              <a:rPr lang="fr" sz="1800">
                <a:latin typeface="Nunito Sans"/>
                <a:ea typeface="Nunito Sans"/>
                <a:cs typeface="Nunito Sans"/>
                <a:sym typeface="Nunito Sans"/>
              </a:rPr>
              <a:t>3. Fournisseur livre et mise à disposition est notée.</a:t>
            </a:r>
            <a:endParaRPr sz="1800">
              <a:latin typeface="Nunito Sans"/>
              <a:ea typeface="Nunito Sans"/>
              <a:cs typeface="Nunito Sans"/>
              <a:sym typeface="Nunito Sans"/>
            </a:endParaRPr>
          </a:p>
          <a:p>
            <a:pPr indent="0" lvl="0" marL="0" rtl="0" algn="l">
              <a:spcBef>
                <a:spcPts val="0"/>
              </a:spcBef>
              <a:spcAft>
                <a:spcPts val="0"/>
              </a:spcAft>
              <a:buNone/>
            </a:pPr>
            <a:r>
              <a:rPr lang="fr" sz="1800">
                <a:latin typeface="Nunito Sans"/>
                <a:ea typeface="Nunito Sans"/>
                <a:cs typeface="Nunito Sans"/>
                <a:sym typeface="Nunito Sans"/>
              </a:rPr>
              <a:t>4. Pointage sur site et génération de rapport PDF</a:t>
            </a:r>
            <a:r>
              <a:rPr lang="fr" sz="1800">
                <a:latin typeface="Nunito Sans"/>
                <a:ea typeface="Nunito Sans"/>
                <a:cs typeface="Nunito Sans"/>
                <a:sym typeface="Nunito Sans"/>
              </a:rPr>
              <a:t>.</a:t>
            </a:r>
            <a:endParaRPr sz="1800">
              <a:latin typeface="Nunito Sans"/>
              <a:ea typeface="Nunito Sans"/>
              <a:cs typeface="Nunito Sans"/>
              <a:sym typeface="Nunito Sans"/>
            </a:endParaRPr>
          </a:p>
          <a:p>
            <a:pPr indent="0" lvl="0" marL="0" rtl="0" algn="l">
              <a:spcBef>
                <a:spcPts val="0"/>
              </a:spcBef>
              <a:spcAft>
                <a:spcPts val="0"/>
              </a:spcAft>
              <a:buNone/>
            </a:pPr>
            <a:r>
              <a:t/>
            </a:r>
            <a:endParaRPr sz="1800">
              <a:latin typeface="Nunito Sans"/>
              <a:ea typeface="Nunito Sans"/>
              <a:cs typeface="Nunito Sans"/>
              <a:sym typeface="Nunito Sans"/>
            </a:endParaRPr>
          </a:p>
          <a:p>
            <a:pPr indent="0" lvl="0" marL="0" rtl="0" algn="l">
              <a:spcBef>
                <a:spcPts val="0"/>
              </a:spcBef>
              <a:spcAft>
                <a:spcPts val="0"/>
              </a:spcAft>
              <a:buNone/>
            </a:pPr>
            <a:r>
              <a:rPr lang="fr" sz="1800">
                <a:latin typeface="Nunito Sans"/>
                <a:ea typeface="Nunito Sans"/>
                <a:cs typeface="Nunito Sans"/>
                <a:sym typeface="Nunito Sans"/>
              </a:rPr>
              <a:t>Tout accessible via un dashboard.</a:t>
            </a:r>
            <a:endParaRPr sz="1800">
              <a:latin typeface="Nunito Sans"/>
              <a:ea typeface="Nunito Sans"/>
              <a:cs typeface="Nunito Sans"/>
              <a:sym typeface="Nunito Sans"/>
            </a:endParaRPr>
          </a:p>
        </p:txBody>
      </p:sp>
      <p:sp>
        <p:nvSpPr>
          <p:cNvPr id="198" name="Google Shape;198;p34"/>
          <p:cNvSpPr txBox="1"/>
          <p:nvPr/>
        </p:nvSpPr>
        <p:spPr>
          <a:xfrm>
            <a:off x="4547500" y="310300"/>
            <a:ext cx="4078800" cy="10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dk1"/>
                </a:solidFill>
                <a:latin typeface="Nunito Sans"/>
                <a:ea typeface="Nunito Sans"/>
                <a:cs typeface="Nunito Sans"/>
                <a:sym typeface="Nunito Sans"/>
              </a:rPr>
              <a:t>Comment Ça Marche au Quotidien ?</a:t>
            </a:r>
            <a:endParaRPr b="1" sz="2000">
              <a:latin typeface="Nunito Sans"/>
              <a:ea typeface="Nunito Sans"/>
              <a:cs typeface="Nunito Sans"/>
              <a:sym typeface="Nunito Sans"/>
            </a:endParaRPr>
          </a:p>
        </p:txBody>
      </p:sp>
      <p:pic>
        <p:nvPicPr>
          <p:cNvPr id="199" name="Google Shape;199;p34"/>
          <p:cNvPicPr preferRelativeResize="0"/>
          <p:nvPr/>
        </p:nvPicPr>
        <p:blipFill rotWithShape="1">
          <a:blip r:embed="rId3">
            <a:alphaModFix/>
          </a:blip>
          <a:srcRect b="0" l="4269" r="0" t="0"/>
          <a:stretch/>
        </p:blipFill>
        <p:spPr>
          <a:xfrm>
            <a:off x="174125" y="768550"/>
            <a:ext cx="3904675" cy="3731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p:nvPr/>
        </p:nvSpPr>
        <p:spPr>
          <a:xfrm>
            <a:off x="4485275" y="0"/>
            <a:ext cx="4658700" cy="5143500"/>
          </a:xfrm>
          <a:prstGeom prst="rect">
            <a:avLst/>
          </a:prstGeom>
          <a:solidFill>
            <a:srgbClr val="E4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5"/>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5"/>
          <p:cNvSpPr txBox="1"/>
          <p:nvPr/>
        </p:nvSpPr>
        <p:spPr>
          <a:xfrm>
            <a:off x="704706" y="1726750"/>
            <a:ext cx="3477000" cy="28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Architecture 3-tiers:</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317500" lvl="0" marL="457200" rtl="0" algn="l">
              <a:spcBef>
                <a:spcPts val="0"/>
              </a:spcBef>
              <a:spcAft>
                <a:spcPts val="0"/>
              </a:spcAft>
              <a:buClr>
                <a:schemeClr val="lt1"/>
              </a:buClr>
              <a:buSzPts val="1400"/>
              <a:buFont typeface="Nunito Sans"/>
              <a:buChar char="★"/>
            </a:pPr>
            <a:r>
              <a:rPr lang="fr">
                <a:solidFill>
                  <a:schemeClr val="lt1"/>
                </a:solidFill>
                <a:latin typeface="Nunito Sans"/>
                <a:ea typeface="Nunito Sans"/>
                <a:cs typeface="Nunito Sans"/>
                <a:sym typeface="Nunito Sans"/>
              </a:rPr>
              <a:t>Couche </a:t>
            </a:r>
            <a:r>
              <a:rPr lang="fr">
                <a:solidFill>
                  <a:schemeClr val="lt1"/>
                </a:solidFill>
                <a:latin typeface="Nunito Sans"/>
                <a:ea typeface="Nunito Sans"/>
                <a:cs typeface="Nunito Sans"/>
                <a:sym typeface="Nunito Sans"/>
              </a:rPr>
              <a:t>présentation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a:p>
            <a:pPr indent="-317500" lvl="0" marL="457200" rtl="0" algn="l">
              <a:spcBef>
                <a:spcPts val="0"/>
              </a:spcBef>
              <a:spcAft>
                <a:spcPts val="0"/>
              </a:spcAft>
              <a:buClr>
                <a:schemeClr val="lt1"/>
              </a:buClr>
              <a:buSzPts val="1400"/>
              <a:buFont typeface="Nunito Sans"/>
              <a:buChar char="★"/>
            </a:pPr>
            <a:r>
              <a:rPr lang="fr">
                <a:solidFill>
                  <a:schemeClr val="lt1"/>
                </a:solidFill>
                <a:latin typeface="Nunito Sans"/>
                <a:ea typeface="Nunito Sans"/>
                <a:cs typeface="Nunito Sans"/>
                <a:sym typeface="Nunito Sans"/>
              </a:rPr>
              <a:t>Couche </a:t>
            </a:r>
            <a:r>
              <a:rPr lang="fr">
                <a:solidFill>
                  <a:schemeClr val="lt1"/>
                </a:solidFill>
                <a:latin typeface="Nunito Sans"/>
                <a:ea typeface="Nunito Sans"/>
                <a:cs typeface="Nunito Sans"/>
                <a:sym typeface="Nunito Sans"/>
              </a:rPr>
              <a:t>métier</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a:p>
            <a:pPr indent="-317500" lvl="0" marL="457200" rtl="0" algn="l">
              <a:spcBef>
                <a:spcPts val="0"/>
              </a:spcBef>
              <a:spcAft>
                <a:spcPts val="0"/>
              </a:spcAft>
              <a:buClr>
                <a:schemeClr val="lt1"/>
              </a:buClr>
              <a:buSzPts val="1400"/>
              <a:buFont typeface="Nunito Sans"/>
              <a:buChar char="★"/>
            </a:pPr>
            <a:r>
              <a:rPr lang="fr">
                <a:solidFill>
                  <a:schemeClr val="lt1"/>
                </a:solidFill>
                <a:latin typeface="Nunito Sans"/>
                <a:ea typeface="Nunito Sans"/>
                <a:cs typeface="Nunito Sans"/>
                <a:sym typeface="Nunito Sans"/>
              </a:rPr>
              <a:t>Couche </a:t>
            </a:r>
            <a:r>
              <a:rPr lang="fr">
                <a:solidFill>
                  <a:schemeClr val="lt1"/>
                </a:solidFill>
                <a:latin typeface="Nunito Sans"/>
                <a:ea typeface="Nunito Sans"/>
                <a:cs typeface="Nunito Sans"/>
                <a:sym typeface="Nunito Sans"/>
              </a:rPr>
              <a:t>accès</a:t>
            </a:r>
            <a:r>
              <a:rPr lang="fr">
                <a:solidFill>
                  <a:schemeClr val="lt1"/>
                </a:solidFill>
                <a:latin typeface="Nunito Sans"/>
                <a:ea typeface="Nunito Sans"/>
                <a:cs typeface="Nunito Sans"/>
                <a:sym typeface="Nunito Sans"/>
              </a:rPr>
              <a:t> aux données</a:t>
            </a:r>
            <a:endParaRPr>
              <a:solidFill>
                <a:schemeClr val="lt1"/>
              </a:solidFill>
              <a:latin typeface="Nunito Sans"/>
              <a:ea typeface="Nunito Sans"/>
              <a:cs typeface="Nunito Sans"/>
              <a:sym typeface="Nunito Sans"/>
            </a:endParaRPr>
          </a:p>
        </p:txBody>
      </p:sp>
      <p:sp>
        <p:nvSpPr>
          <p:cNvPr id="207" name="Google Shape;207;p35"/>
          <p:cNvSpPr txBox="1"/>
          <p:nvPr/>
        </p:nvSpPr>
        <p:spPr>
          <a:xfrm>
            <a:off x="1071550" y="889200"/>
            <a:ext cx="4577700" cy="12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Nunito Sans"/>
                <a:ea typeface="Nunito Sans"/>
                <a:cs typeface="Nunito Sans"/>
                <a:sym typeface="Nunito Sans"/>
              </a:rPr>
              <a:t>Architecture de l’application</a:t>
            </a:r>
            <a:endParaRPr b="1" sz="2000">
              <a:solidFill>
                <a:schemeClr val="lt1"/>
              </a:solidFill>
              <a:latin typeface="Nunito Sans"/>
              <a:ea typeface="Nunito Sans"/>
              <a:cs typeface="Nunito Sans"/>
              <a:sym typeface="Nunito Sans"/>
            </a:endParaRPr>
          </a:p>
        </p:txBody>
      </p:sp>
      <p:pic>
        <p:nvPicPr>
          <p:cNvPr id="208" name="Google Shape;208;p35"/>
          <p:cNvPicPr preferRelativeResize="0"/>
          <p:nvPr/>
        </p:nvPicPr>
        <p:blipFill>
          <a:blip r:embed="rId3">
            <a:alphaModFix/>
          </a:blip>
          <a:stretch>
            <a:fillRect/>
          </a:stretch>
        </p:blipFill>
        <p:spPr>
          <a:xfrm>
            <a:off x="3335050" y="1589659"/>
            <a:ext cx="5104251" cy="3517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2" name="Shape 212"/>
        <p:cNvGrpSpPr/>
        <p:nvPr/>
      </p:nvGrpSpPr>
      <p:grpSpPr>
        <a:xfrm>
          <a:off x="0" y="0"/>
          <a:ext cx="0" cy="0"/>
          <a:chOff x="0" y="0"/>
          <a:chExt cx="0" cy="0"/>
        </a:xfrm>
      </p:grpSpPr>
      <p:sp>
        <p:nvSpPr>
          <p:cNvPr id="213" name="Google Shape;213;p36"/>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6"/>
          <p:cNvSpPr txBox="1"/>
          <p:nvPr/>
        </p:nvSpPr>
        <p:spPr>
          <a:xfrm>
            <a:off x="704706" y="1726750"/>
            <a:ext cx="3477000" cy="28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Architecture 3-tiers:</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317500" lvl="0" marL="457200" rtl="0" algn="l">
              <a:spcBef>
                <a:spcPts val="0"/>
              </a:spcBef>
              <a:spcAft>
                <a:spcPts val="0"/>
              </a:spcAft>
              <a:buClr>
                <a:schemeClr val="lt1"/>
              </a:buClr>
              <a:buSzPts val="1400"/>
              <a:buFont typeface="Nunito Sans"/>
              <a:buChar char="★"/>
            </a:pPr>
            <a:r>
              <a:rPr lang="fr">
                <a:solidFill>
                  <a:schemeClr val="lt1"/>
                </a:solidFill>
                <a:latin typeface="Nunito Sans"/>
                <a:ea typeface="Nunito Sans"/>
                <a:cs typeface="Nunito Sans"/>
                <a:sym typeface="Nunito Sans"/>
              </a:rPr>
              <a:t>Couche présentation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a:p>
            <a:pPr indent="-317500" lvl="0" marL="457200" rtl="0" algn="l">
              <a:spcBef>
                <a:spcPts val="0"/>
              </a:spcBef>
              <a:spcAft>
                <a:spcPts val="0"/>
              </a:spcAft>
              <a:buClr>
                <a:schemeClr val="lt1"/>
              </a:buClr>
              <a:buSzPts val="1400"/>
              <a:buFont typeface="Nunito Sans"/>
              <a:buChar char="★"/>
            </a:pPr>
            <a:r>
              <a:rPr lang="fr">
                <a:solidFill>
                  <a:schemeClr val="lt1"/>
                </a:solidFill>
                <a:latin typeface="Nunito Sans"/>
                <a:ea typeface="Nunito Sans"/>
                <a:cs typeface="Nunito Sans"/>
                <a:sym typeface="Nunito Sans"/>
              </a:rPr>
              <a:t>Couche métier</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a:p>
            <a:pPr indent="-317500" lvl="0" marL="457200" rtl="0" algn="l">
              <a:spcBef>
                <a:spcPts val="0"/>
              </a:spcBef>
              <a:spcAft>
                <a:spcPts val="0"/>
              </a:spcAft>
              <a:buClr>
                <a:schemeClr val="lt1"/>
              </a:buClr>
              <a:buSzPts val="1400"/>
              <a:buFont typeface="Nunito Sans"/>
              <a:buChar char="★"/>
            </a:pPr>
            <a:r>
              <a:rPr lang="fr">
                <a:solidFill>
                  <a:schemeClr val="lt1"/>
                </a:solidFill>
                <a:latin typeface="Nunito Sans"/>
                <a:ea typeface="Nunito Sans"/>
                <a:cs typeface="Nunito Sans"/>
                <a:sym typeface="Nunito Sans"/>
              </a:rPr>
              <a:t>Couche accès aux données</a:t>
            </a:r>
            <a:endParaRPr>
              <a:solidFill>
                <a:schemeClr val="lt1"/>
              </a:solidFill>
              <a:latin typeface="Nunito Sans"/>
              <a:ea typeface="Nunito Sans"/>
              <a:cs typeface="Nunito Sans"/>
              <a:sym typeface="Nunito Sans"/>
            </a:endParaRPr>
          </a:p>
        </p:txBody>
      </p:sp>
      <p:sp>
        <p:nvSpPr>
          <p:cNvPr id="215" name="Google Shape;215;p36"/>
          <p:cNvSpPr txBox="1"/>
          <p:nvPr/>
        </p:nvSpPr>
        <p:spPr>
          <a:xfrm>
            <a:off x="1071550" y="889200"/>
            <a:ext cx="4577700" cy="12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Nunito Sans"/>
                <a:ea typeface="Nunito Sans"/>
                <a:cs typeface="Nunito Sans"/>
                <a:sym typeface="Nunito Sans"/>
              </a:rPr>
              <a:t>Architecture de l’application</a:t>
            </a:r>
            <a:endParaRPr b="1" sz="2000">
              <a:solidFill>
                <a:schemeClr val="lt1"/>
              </a:solidFill>
              <a:latin typeface="Nunito Sans"/>
              <a:ea typeface="Nunito Sans"/>
              <a:cs typeface="Nunito Sans"/>
              <a:sym typeface="Nunito Sans"/>
            </a:endParaRPr>
          </a:p>
        </p:txBody>
      </p:sp>
      <p:pic>
        <p:nvPicPr>
          <p:cNvPr id="216" name="Google Shape;216;p36"/>
          <p:cNvPicPr preferRelativeResize="0"/>
          <p:nvPr/>
        </p:nvPicPr>
        <p:blipFill rotWithShape="1">
          <a:blip r:embed="rId3">
            <a:alphaModFix/>
          </a:blip>
          <a:srcRect b="0" l="0" r="0" t="8340"/>
          <a:stretch/>
        </p:blipFill>
        <p:spPr>
          <a:xfrm>
            <a:off x="3923050" y="426075"/>
            <a:ext cx="5220950" cy="4681250"/>
          </a:xfrm>
          <a:prstGeom prst="rect">
            <a:avLst/>
          </a:prstGeom>
          <a:noFill/>
          <a:ln>
            <a:noFill/>
          </a:ln>
        </p:spPr>
      </p:pic>
      <p:sp>
        <p:nvSpPr>
          <p:cNvPr id="217" name="Google Shape;217;p36"/>
          <p:cNvSpPr/>
          <p:nvPr/>
        </p:nvSpPr>
        <p:spPr>
          <a:xfrm>
            <a:off x="4663975" y="2121000"/>
            <a:ext cx="3169500" cy="18204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8" name="Google Shape;218;p36"/>
          <p:cNvPicPr preferRelativeResize="0"/>
          <p:nvPr/>
        </p:nvPicPr>
        <p:blipFill>
          <a:blip r:embed="rId4">
            <a:alphaModFix/>
          </a:blip>
          <a:stretch>
            <a:fillRect/>
          </a:stretch>
        </p:blipFill>
        <p:spPr>
          <a:xfrm>
            <a:off x="4663975" y="2121000"/>
            <a:ext cx="3169498" cy="18084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7"/>
          <p:cNvSpPr txBox="1"/>
          <p:nvPr/>
        </p:nvSpPr>
        <p:spPr>
          <a:xfrm>
            <a:off x="704706" y="544325"/>
            <a:ext cx="3477000" cy="28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1 : Dashboard</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25" name="Google Shape;225;p37" title="Capture d’écran du 2025-10-25 07-51-44.png"/>
          <p:cNvPicPr preferRelativeResize="0"/>
          <p:nvPr/>
        </p:nvPicPr>
        <p:blipFill rotWithShape="1">
          <a:blip r:embed="rId3">
            <a:alphaModFix/>
          </a:blip>
          <a:srcRect b="0" l="3892" r="0" t="10642"/>
          <a:stretch/>
        </p:blipFill>
        <p:spPr>
          <a:xfrm>
            <a:off x="933150" y="972250"/>
            <a:ext cx="7734601" cy="40070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8"/>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1 : Gestion des  demandes de location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32" name="Google Shape;232;p38" title="Capture d’écran du 2025-10-25 07-52-58.png"/>
          <p:cNvPicPr preferRelativeResize="0"/>
          <p:nvPr/>
        </p:nvPicPr>
        <p:blipFill rotWithShape="1">
          <a:blip r:embed="rId3">
            <a:alphaModFix/>
          </a:blip>
          <a:srcRect b="4307" l="3653" r="1442" t="9366"/>
          <a:stretch/>
        </p:blipFill>
        <p:spPr>
          <a:xfrm>
            <a:off x="1215250" y="1182425"/>
            <a:ext cx="7340825" cy="38099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1 : Gestion des  demandes de location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39" name="Google Shape;239;p39" title="Capture d’écran du 2025-10-25 07-58-02.png"/>
          <p:cNvPicPr preferRelativeResize="0"/>
          <p:nvPr/>
        </p:nvPicPr>
        <p:blipFill rotWithShape="1">
          <a:blip r:embed="rId3">
            <a:alphaModFix/>
          </a:blip>
          <a:srcRect b="2207" l="0" r="0" t="2217"/>
          <a:stretch/>
        </p:blipFill>
        <p:spPr>
          <a:xfrm>
            <a:off x="1024763" y="1123500"/>
            <a:ext cx="7094477" cy="36389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0"/>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1 : Gestion des  demandes de location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46" name="Google Shape;246;p40" title="Capture d’écran du 2025-10-25 07-59-51.png"/>
          <p:cNvPicPr preferRelativeResize="0"/>
          <p:nvPr/>
        </p:nvPicPr>
        <p:blipFill rotWithShape="1">
          <a:blip r:embed="rId3">
            <a:alphaModFix/>
          </a:blip>
          <a:srcRect b="2098" l="0" r="0" t="2088"/>
          <a:stretch/>
        </p:blipFill>
        <p:spPr>
          <a:xfrm>
            <a:off x="1024763" y="1123500"/>
            <a:ext cx="7094477" cy="363899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1"/>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1 : Gestion des  demandes de location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53" name="Google Shape;253;p41" title="Capture d’écran du 2025-10-25 08-00-14.png"/>
          <p:cNvPicPr preferRelativeResize="0"/>
          <p:nvPr/>
        </p:nvPicPr>
        <p:blipFill rotWithShape="1">
          <a:blip r:embed="rId3">
            <a:alphaModFix/>
          </a:blip>
          <a:srcRect b="2024" l="0" r="0" t="2024"/>
          <a:stretch/>
        </p:blipFill>
        <p:spPr>
          <a:xfrm>
            <a:off x="1024763" y="1123500"/>
            <a:ext cx="7094476" cy="363899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2"/>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1 : Gestion des  demandes de location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60" name="Google Shape;260;p42" title="Capture d’écran du 2025-10-25 07-53-21.png"/>
          <p:cNvPicPr preferRelativeResize="0"/>
          <p:nvPr/>
        </p:nvPicPr>
        <p:blipFill rotWithShape="1">
          <a:blip r:embed="rId3">
            <a:alphaModFix/>
          </a:blip>
          <a:srcRect b="4526" l="3353" r="0" t="8600"/>
          <a:stretch/>
        </p:blipFill>
        <p:spPr>
          <a:xfrm>
            <a:off x="1024763" y="1123500"/>
            <a:ext cx="7094476" cy="363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3"/>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2 : Gestion des  mises à disposition</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67" name="Google Shape;267;p43" title="Capture d’écran du 2025-10-25 07-53-52.png"/>
          <p:cNvPicPr preferRelativeResize="0"/>
          <p:nvPr/>
        </p:nvPicPr>
        <p:blipFill rotWithShape="1">
          <a:blip r:embed="rId3">
            <a:alphaModFix/>
          </a:blip>
          <a:srcRect b="2162" l="0" r="0" t="2171"/>
          <a:stretch/>
        </p:blipFill>
        <p:spPr>
          <a:xfrm>
            <a:off x="1024763" y="1123500"/>
            <a:ext cx="7094475" cy="363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26"/>
          <p:cNvSpPr/>
          <p:nvPr/>
        </p:nvSpPr>
        <p:spPr>
          <a:xfrm>
            <a:off x="7413900" y="0"/>
            <a:ext cx="1730100" cy="5143500"/>
          </a:xfrm>
          <a:prstGeom prst="rect">
            <a:avLst/>
          </a:prstGeom>
          <a:solidFill>
            <a:srgbClr val="E4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6"/>
          <p:cNvSpPr/>
          <p:nvPr/>
        </p:nvSpPr>
        <p:spPr>
          <a:xfrm>
            <a:off x="4485275" y="802775"/>
            <a:ext cx="3930600" cy="30567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26"/>
          <p:cNvCxnSpPr/>
          <p:nvPr/>
        </p:nvCxnSpPr>
        <p:spPr>
          <a:xfrm>
            <a:off x="893300" y="35925"/>
            <a:ext cx="0" cy="5067300"/>
          </a:xfrm>
          <a:prstGeom prst="straightConnector1">
            <a:avLst/>
          </a:prstGeom>
          <a:noFill/>
          <a:ln cap="flat" cmpd="sng" w="19050">
            <a:solidFill>
              <a:srgbClr val="666666"/>
            </a:solidFill>
            <a:prstDash val="solid"/>
            <a:round/>
            <a:headEnd len="med" w="med" type="none"/>
            <a:tailEnd len="med" w="med" type="none"/>
          </a:ln>
        </p:spPr>
      </p:cxnSp>
      <p:sp>
        <p:nvSpPr>
          <p:cNvPr id="108" name="Google Shape;108;p26"/>
          <p:cNvSpPr/>
          <p:nvPr/>
        </p:nvSpPr>
        <p:spPr>
          <a:xfrm>
            <a:off x="775700" y="490503"/>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6"/>
          <p:cNvSpPr/>
          <p:nvPr/>
        </p:nvSpPr>
        <p:spPr>
          <a:xfrm>
            <a:off x="775700" y="1556503"/>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6"/>
          <p:cNvSpPr/>
          <p:nvPr/>
        </p:nvSpPr>
        <p:spPr>
          <a:xfrm>
            <a:off x="775700" y="2626828"/>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p:nvPr/>
        </p:nvSpPr>
        <p:spPr>
          <a:xfrm>
            <a:off x="775700" y="3668928"/>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txBox="1"/>
          <p:nvPr/>
        </p:nvSpPr>
        <p:spPr>
          <a:xfrm>
            <a:off x="1194175" y="372500"/>
            <a:ext cx="30999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latin typeface="Nunito Sans"/>
                <a:ea typeface="Nunito Sans"/>
                <a:cs typeface="Nunito Sans"/>
                <a:sym typeface="Nunito Sans"/>
              </a:rPr>
              <a:t>Introduction : Le Contexte chez ETER</a:t>
            </a:r>
            <a:endParaRPr b="1" sz="1800">
              <a:latin typeface="Nunito Sans"/>
              <a:ea typeface="Nunito Sans"/>
              <a:cs typeface="Nunito Sans"/>
              <a:sym typeface="Nunito Sans"/>
            </a:endParaRPr>
          </a:p>
        </p:txBody>
      </p:sp>
      <p:sp>
        <p:nvSpPr>
          <p:cNvPr id="113" name="Google Shape;113;p26"/>
          <p:cNvSpPr txBox="1"/>
          <p:nvPr/>
        </p:nvSpPr>
        <p:spPr>
          <a:xfrm>
            <a:off x="1189300" y="1438475"/>
            <a:ext cx="30999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latin typeface="Nunito Sans"/>
                <a:ea typeface="Nunito Sans"/>
                <a:cs typeface="Nunito Sans"/>
                <a:sym typeface="Nunito Sans"/>
              </a:rPr>
              <a:t>Objectifs du Projet</a:t>
            </a:r>
            <a:endParaRPr b="1" sz="1700">
              <a:latin typeface="Nunito Sans"/>
              <a:ea typeface="Nunito Sans"/>
              <a:cs typeface="Nunito Sans"/>
              <a:sym typeface="Nunito Sans"/>
            </a:endParaRPr>
          </a:p>
        </p:txBody>
      </p:sp>
      <p:sp>
        <p:nvSpPr>
          <p:cNvPr id="114" name="Google Shape;114;p26"/>
          <p:cNvSpPr txBox="1"/>
          <p:nvPr/>
        </p:nvSpPr>
        <p:spPr>
          <a:xfrm>
            <a:off x="1194175" y="2508800"/>
            <a:ext cx="3099900" cy="9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latin typeface="Nunito Sans"/>
                <a:ea typeface="Nunito Sans"/>
                <a:cs typeface="Nunito Sans"/>
                <a:sym typeface="Nunito Sans"/>
              </a:rPr>
              <a:t>Fonctionnalités Clés</a:t>
            </a:r>
            <a:endParaRPr b="1" sz="1700">
              <a:latin typeface="Nunito Sans"/>
              <a:ea typeface="Nunito Sans"/>
              <a:cs typeface="Nunito Sans"/>
              <a:sym typeface="Nunito Sans"/>
            </a:endParaRPr>
          </a:p>
        </p:txBody>
      </p:sp>
      <p:sp>
        <p:nvSpPr>
          <p:cNvPr id="115" name="Google Shape;115;p26"/>
          <p:cNvSpPr txBox="1"/>
          <p:nvPr/>
        </p:nvSpPr>
        <p:spPr>
          <a:xfrm>
            <a:off x="1189275" y="3550900"/>
            <a:ext cx="3099900" cy="14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latin typeface="Nunito Sans"/>
                <a:ea typeface="Nunito Sans"/>
                <a:cs typeface="Nunito Sans"/>
                <a:sym typeface="Nunito Sans"/>
              </a:rPr>
              <a:t>Comment Ça Marche au Quotidien</a:t>
            </a:r>
            <a:endParaRPr b="1" sz="1800">
              <a:latin typeface="Nunito Sans"/>
              <a:ea typeface="Nunito Sans"/>
              <a:cs typeface="Nunito Sans"/>
              <a:sym typeface="Nunito Sans"/>
            </a:endParaRPr>
          </a:p>
        </p:txBody>
      </p:sp>
      <p:sp>
        <p:nvSpPr>
          <p:cNvPr id="116" name="Google Shape;116;p26"/>
          <p:cNvSpPr txBox="1"/>
          <p:nvPr/>
        </p:nvSpPr>
        <p:spPr>
          <a:xfrm>
            <a:off x="4668450" y="994325"/>
            <a:ext cx="3564900" cy="2674500"/>
          </a:xfrm>
          <a:prstGeom prst="rect">
            <a:avLst/>
          </a:prstGeom>
          <a:noFill/>
          <a:ln>
            <a:noFill/>
          </a:ln>
        </p:spPr>
        <p:txBody>
          <a:bodyPr anchorCtr="0" anchor="t" bIns="91425" lIns="91425" spcFirstLastPara="1" rIns="91425" wrap="square" tIns="91425">
            <a:noAutofit/>
          </a:bodyPr>
          <a:lstStyle/>
          <a:p>
            <a:pPr indent="0" lvl="0" marL="0" rtl="0" algn="l">
              <a:lnSpc>
                <a:spcPct val="116666"/>
              </a:lnSpc>
              <a:spcBef>
                <a:spcPts val="0"/>
              </a:spcBef>
              <a:spcAft>
                <a:spcPts val="0"/>
              </a:spcAft>
              <a:buNone/>
            </a:pPr>
            <a:r>
              <a:rPr b="1" lang="fr" sz="2200">
                <a:solidFill>
                  <a:schemeClr val="lt1"/>
                </a:solidFill>
                <a:latin typeface="Nunito Sans"/>
                <a:ea typeface="Nunito Sans"/>
                <a:cs typeface="Nunito Sans"/>
                <a:sym typeface="Nunito Sans"/>
              </a:rPr>
              <a:t>Plan de la Présentation</a:t>
            </a:r>
            <a:endParaRPr b="1" sz="2200">
              <a:solidFill>
                <a:schemeClr val="lt1"/>
              </a:solidFill>
              <a:latin typeface="Nunito Sans"/>
              <a:ea typeface="Nunito Sans"/>
              <a:cs typeface="Nunito Sans"/>
              <a:sym typeface="Nuni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4"/>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lt1"/>
                </a:solidFill>
                <a:latin typeface="Nunito Sans"/>
                <a:ea typeface="Nunito Sans"/>
                <a:cs typeface="Nunito Sans"/>
                <a:sym typeface="Nunito Sans"/>
              </a:rPr>
              <a:t>Sprint 2 : Gestion des  mises à disposition</a:t>
            </a:r>
            <a:endParaRPr>
              <a:solidFill>
                <a:schemeClr val="lt1"/>
              </a:solidFill>
              <a:latin typeface="Nunito Sans"/>
              <a:ea typeface="Nunito Sans"/>
              <a:cs typeface="Nunito Sans"/>
              <a:sym typeface="Nunito Sans"/>
            </a:endParaRPr>
          </a:p>
        </p:txBody>
      </p:sp>
      <p:pic>
        <p:nvPicPr>
          <p:cNvPr id="274" name="Google Shape;274;p44" title="Capture d’écran du 2025-10-25 07-54-32.png"/>
          <p:cNvPicPr preferRelativeResize="0"/>
          <p:nvPr/>
        </p:nvPicPr>
        <p:blipFill rotWithShape="1">
          <a:blip r:embed="rId3">
            <a:alphaModFix/>
          </a:blip>
          <a:srcRect b="1960" l="0" r="0" t="1960"/>
          <a:stretch/>
        </p:blipFill>
        <p:spPr>
          <a:xfrm>
            <a:off x="1024763" y="1123500"/>
            <a:ext cx="7094475" cy="363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5"/>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3 : Gestion des  </a:t>
            </a:r>
            <a:r>
              <a:rPr lang="fr">
                <a:solidFill>
                  <a:schemeClr val="lt1"/>
                </a:solidFill>
                <a:latin typeface="Nunito Sans"/>
                <a:ea typeface="Nunito Sans"/>
                <a:cs typeface="Nunito Sans"/>
                <a:sym typeface="Nunito Sans"/>
              </a:rPr>
              <a:t>contrats</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81" name="Google Shape;281;p45" title="Capture d’écran du 2025-10-25 07-54-59.png"/>
          <p:cNvPicPr preferRelativeResize="0"/>
          <p:nvPr/>
        </p:nvPicPr>
        <p:blipFill rotWithShape="1">
          <a:blip r:embed="rId3">
            <a:alphaModFix/>
          </a:blip>
          <a:srcRect b="2262" l="0" r="0" t="2262"/>
          <a:stretch/>
        </p:blipFill>
        <p:spPr>
          <a:xfrm>
            <a:off x="1024763" y="1123500"/>
            <a:ext cx="7094475" cy="363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6"/>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a:solidFill>
                  <a:schemeClr val="lt1"/>
                </a:solidFill>
                <a:latin typeface="Nunito Sans"/>
                <a:ea typeface="Nunito Sans"/>
                <a:cs typeface="Nunito Sans"/>
                <a:sym typeface="Nunito Sans"/>
              </a:rPr>
              <a:t>Sprint 4 : Gestion des pointages</a:t>
            </a:r>
            <a:endParaRPr>
              <a:solidFill>
                <a:schemeClr val="lt1"/>
              </a:solidFill>
              <a:latin typeface="Nunito Sans"/>
              <a:ea typeface="Nunito Sans"/>
              <a:cs typeface="Nunito Sans"/>
              <a:sym typeface="Nunito Sans"/>
            </a:endParaRPr>
          </a:p>
          <a:p>
            <a:pPr indent="0" lvl="0" marL="457200" rtl="0" algn="l">
              <a:spcBef>
                <a:spcPts val="0"/>
              </a:spcBef>
              <a:spcAft>
                <a:spcPts val="0"/>
              </a:spcAft>
              <a:buClr>
                <a:schemeClr val="dk1"/>
              </a:buClr>
              <a:buSzPts val="1100"/>
              <a:buFont typeface="Arial"/>
              <a:buNone/>
            </a:pPr>
            <a:r>
              <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88" name="Google Shape;288;p46" title="Capture d’écran du 2025-10-25 07-55-54.png"/>
          <p:cNvPicPr preferRelativeResize="0"/>
          <p:nvPr/>
        </p:nvPicPr>
        <p:blipFill rotWithShape="1">
          <a:blip r:embed="rId3">
            <a:alphaModFix/>
          </a:blip>
          <a:srcRect b="2024" l="0" r="0" t="2024"/>
          <a:stretch/>
        </p:blipFill>
        <p:spPr>
          <a:xfrm>
            <a:off x="1024763" y="1123500"/>
            <a:ext cx="7094476" cy="363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7"/>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4 : Gestion des pointages</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295" name="Google Shape;295;p47" title="Capture d’écran du 2025-10-25 07-56-32.png"/>
          <p:cNvPicPr preferRelativeResize="0"/>
          <p:nvPr/>
        </p:nvPicPr>
        <p:blipFill rotWithShape="1">
          <a:blip r:embed="rId3">
            <a:alphaModFix/>
          </a:blip>
          <a:srcRect b="2153" l="0" r="0" t="2143"/>
          <a:stretch/>
        </p:blipFill>
        <p:spPr>
          <a:xfrm>
            <a:off x="1024763" y="1123500"/>
            <a:ext cx="7094476" cy="36390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8"/>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1 : Gestion des  fournisseurs</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302" name="Google Shape;302;p48" title="Capture d’écran du 2025-10-25 07-57-04.png"/>
          <p:cNvPicPr preferRelativeResize="0"/>
          <p:nvPr/>
        </p:nvPicPr>
        <p:blipFill rotWithShape="1">
          <a:blip r:embed="rId3">
            <a:alphaModFix/>
          </a:blip>
          <a:srcRect b="1960" l="0" r="0" t="1960"/>
          <a:stretch/>
        </p:blipFill>
        <p:spPr>
          <a:xfrm>
            <a:off x="1024763" y="1123500"/>
            <a:ext cx="7094475" cy="3639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9"/>
          <p:cNvSpPr txBox="1"/>
          <p:nvPr/>
        </p:nvSpPr>
        <p:spPr>
          <a:xfrm>
            <a:off x="704700" y="544325"/>
            <a:ext cx="6357000" cy="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Sprint 5 : Gestion des  </a:t>
            </a:r>
            <a:r>
              <a:rPr lang="fr">
                <a:solidFill>
                  <a:schemeClr val="lt1"/>
                </a:solidFill>
                <a:latin typeface="Nunito Sans"/>
                <a:ea typeface="Nunito Sans"/>
                <a:cs typeface="Nunito Sans"/>
                <a:sym typeface="Nunito Sans"/>
              </a:rPr>
              <a:t>matériels</a:t>
            </a:r>
            <a:endParaRPr>
              <a:solidFill>
                <a:schemeClr val="lt1"/>
              </a:solidFill>
              <a:latin typeface="Nunito Sans"/>
              <a:ea typeface="Nunito Sans"/>
              <a:cs typeface="Nunito Sans"/>
              <a:sym typeface="Nunito Sans"/>
            </a:endParaRPr>
          </a:p>
          <a:p>
            <a:pPr indent="0" lvl="0" marL="457200" rtl="0" algn="l">
              <a:spcBef>
                <a:spcPts val="0"/>
              </a:spcBef>
              <a:spcAft>
                <a:spcPts val="0"/>
              </a:spcAft>
              <a:buNone/>
            </a:pPr>
            <a:r>
              <a:t/>
            </a:r>
            <a:endParaRPr>
              <a:solidFill>
                <a:schemeClr val="lt1"/>
              </a:solidFill>
              <a:latin typeface="Nunito Sans"/>
              <a:ea typeface="Nunito Sans"/>
              <a:cs typeface="Nunito Sans"/>
              <a:sym typeface="Nunito Sans"/>
            </a:endParaRPr>
          </a:p>
        </p:txBody>
      </p:sp>
      <p:pic>
        <p:nvPicPr>
          <p:cNvPr id="309" name="Google Shape;309;p49" title="Capture d’écran du 2025-10-25 07-57-19.png"/>
          <p:cNvPicPr preferRelativeResize="0"/>
          <p:nvPr/>
        </p:nvPicPr>
        <p:blipFill rotWithShape="1">
          <a:blip r:embed="rId3">
            <a:alphaModFix/>
          </a:blip>
          <a:srcRect b="1904" l="0" r="0" t="1904"/>
          <a:stretch/>
        </p:blipFill>
        <p:spPr>
          <a:xfrm>
            <a:off x="1024763" y="1123500"/>
            <a:ext cx="7094476" cy="36389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p:nvPr/>
        </p:nvSpPr>
        <p:spPr>
          <a:xfrm>
            <a:off x="0" y="25"/>
            <a:ext cx="9144000" cy="5143500"/>
          </a:xfrm>
          <a:prstGeom prst="rect">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0"/>
          <p:cNvSpPr txBox="1"/>
          <p:nvPr/>
        </p:nvSpPr>
        <p:spPr>
          <a:xfrm>
            <a:off x="4264325" y="1758700"/>
            <a:ext cx="4208100" cy="10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Plateforme qui simplifie la gestion pour les équipes ETER.</a:t>
            </a:r>
            <a:endParaRPr>
              <a:solidFill>
                <a:schemeClr val="lt1"/>
              </a:solidFill>
              <a:latin typeface="Nunito Sans"/>
              <a:ea typeface="Nunito Sans"/>
              <a:cs typeface="Nunito Sans"/>
              <a:sym typeface="Nunito Sans"/>
            </a:endParaRPr>
          </a:p>
        </p:txBody>
      </p:sp>
      <p:sp>
        <p:nvSpPr>
          <p:cNvPr id="316" name="Google Shape;316;p50"/>
          <p:cNvSpPr txBox="1"/>
          <p:nvPr/>
        </p:nvSpPr>
        <p:spPr>
          <a:xfrm>
            <a:off x="4264200" y="2843200"/>
            <a:ext cx="4208100" cy="9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Moins de paperasse, plus d'efficacité opérationnelle.</a:t>
            </a:r>
            <a:endParaRPr>
              <a:solidFill>
                <a:schemeClr val="lt1"/>
              </a:solidFill>
              <a:latin typeface="Nunito Sans"/>
              <a:ea typeface="Nunito Sans"/>
              <a:cs typeface="Nunito Sans"/>
              <a:sym typeface="Nunito Sans"/>
            </a:endParaRPr>
          </a:p>
        </p:txBody>
      </p:sp>
      <p:sp>
        <p:nvSpPr>
          <p:cNvPr id="317" name="Google Shape;317;p50"/>
          <p:cNvSpPr txBox="1"/>
          <p:nvPr/>
        </p:nvSpPr>
        <p:spPr>
          <a:xfrm>
            <a:off x="4264200" y="3893800"/>
            <a:ext cx="4208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Projet réussi avec une base solide pour l'avenir.</a:t>
            </a:r>
            <a:endParaRPr>
              <a:solidFill>
                <a:schemeClr val="lt1"/>
              </a:solidFill>
              <a:latin typeface="Nunito Sans"/>
              <a:ea typeface="Nunito Sans"/>
              <a:cs typeface="Nunito Sans"/>
              <a:sym typeface="Nunito Sans"/>
            </a:endParaRPr>
          </a:p>
        </p:txBody>
      </p:sp>
      <p:pic>
        <p:nvPicPr>
          <p:cNvPr id="318" name="Google Shape;318;p50"/>
          <p:cNvPicPr preferRelativeResize="0"/>
          <p:nvPr>
            <p:ph idx="2" type="pic"/>
          </p:nvPr>
        </p:nvPicPr>
        <p:blipFill rotWithShape="1">
          <a:blip r:embed="rId3">
            <a:alphaModFix/>
          </a:blip>
          <a:srcRect b="0" l="16636" r="16629" t="0"/>
          <a:stretch/>
        </p:blipFill>
        <p:spPr>
          <a:xfrm>
            <a:off x="398924" y="357100"/>
            <a:ext cx="2969100" cy="4449300"/>
          </a:xfrm>
          <a:prstGeom prst="roundRect">
            <a:avLst>
              <a:gd fmla="val 3977" name="adj"/>
            </a:avLst>
          </a:prstGeom>
          <a:noFill/>
          <a:ln cap="flat" cmpd="sng" w="19050">
            <a:solidFill>
              <a:schemeClr val="lt1"/>
            </a:solidFill>
            <a:prstDash val="solid"/>
            <a:round/>
            <a:headEnd len="sm" w="sm" type="none"/>
            <a:tailEnd len="sm" w="sm" type="none"/>
          </a:ln>
        </p:spPr>
      </p:pic>
      <p:sp>
        <p:nvSpPr>
          <p:cNvPr id="319" name="Google Shape;319;p50"/>
          <p:cNvSpPr/>
          <p:nvPr/>
        </p:nvSpPr>
        <p:spPr>
          <a:xfrm>
            <a:off x="4017900" y="18777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50"/>
          <p:cNvSpPr/>
          <p:nvPr/>
        </p:nvSpPr>
        <p:spPr>
          <a:xfrm>
            <a:off x="4017900" y="29445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50"/>
          <p:cNvSpPr/>
          <p:nvPr/>
        </p:nvSpPr>
        <p:spPr>
          <a:xfrm>
            <a:off x="4017900" y="40113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50"/>
          <p:cNvSpPr txBox="1"/>
          <p:nvPr/>
        </p:nvSpPr>
        <p:spPr>
          <a:xfrm>
            <a:off x="4264325" y="357100"/>
            <a:ext cx="4208100" cy="13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6000">
                <a:solidFill>
                  <a:schemeClr val="lt1"/>
                </a:solidFill>
                <a:latin typeface="Nunito Sans"/>
                <a:ea typeface="Nunito Sans"/>
                <a:cs typeface="Nunito Sans"/>
                <a:sym typeface="Nunito Sans"/>
              </a:rPr>
              <a:t>Conclusion</a:t>
            </a:r>
            <a:endParaRPr b="1" sz="6000">
              <a:solidFill>
                <a:schemeClr val="lt1"/>
              </a:solidFill>
              <a:latin typeface="Nunito Sans"/>
              <a:ea typeface="Nunito Sans"/>
              <a:cs typeface="Nunito Sans"/>
              <a:sym typeface="Nuni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p:nvPr/>
        </p:nvSpPr>
        <p:spPr>
          <a:xfrm>
            <a:off x="0" y="25"/>
            <a:ext cx="9144000" cy="5143500"/>
          </a:xfrm>
          <a:prstGeom prst="rect">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1"/>
          <p:cNvSpPr txBox="1"/>
          <p:nvPr/>
        </p:nvSpPr>
        <p:spPr>
          <a:xfrm>
            <a:off x="4264325" y="1758700"/>
            <a:ext cx="4208100" cy="10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Ajouter notifications emails en un sprint.</a:t>
            </a:r>
            <a:endParaRPr>
              <a:solidFill>
                <a:schemeClr val="lt1"/>
              </a:solidFill>
              <a:latin typeface="Nunito Sans"/>
              <a:ea typeface="Nunito Sans"/>
              <a:cs typeface="Nunito Sans"/>
              <a:sym typeface="Nunito Sans"/>
            </a:endParaRPr>
          </a:p>
        </p:txBody>
      </p:sp>
      <p:sp>
        <p:nvSpPr>
          <p:cNvPr id="329" name="Google Shape;329;p51"/>
          <p:cNvSpPr txBox="1"/>
          <p:nvPr/>
        </p:nvSpPr>
        <p:spPr>
          <a:xfrm>
            <a:off x="4264200" y="2843200"/>
            <a:ext cx="4208100" cy="9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Développer une version mobile dédiée pour les chantiers.</a:t>
            </a:r>
            <a:endParaRPr>
              <a:solidFill>
                <a:schemeClr val="lt1"/>
              </a:solidFill>
              <a:latin typeface="Nunito Sans"/>
              <a:ea typeface="Nunito Sans"/>
              <a:cs typeface="Nunito Sans"/>
              <a:sym typeface="Nunito Sans"/>
            </a:endParaRPr>
          </a:p>
        </p:txBody>
      </p:sp>
      <p:sp>
        <p:nvSpPr>
          <p:cNvPr id="330" name="Google Shape;330;p51"/>
          <p:cNvSpPr txBox="1"/>
          <p:nvPr/>
        </p:nvSpPr>
        <p:spPr>
          <a:xfrm>
            <a:off x="4264200" y="3893800"/>
            <a:ext cx="4208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Intégrer plus de rapports, comme le bilan annuel.</a:t>
            </a:r>
            <a:endParaRPr>
              <a:solidFill>
                <a:schemeClr val="lt1"/>
              </a:solidFill>
              <a:latin typeface="Nunito Sans"/>
              <a:ea typeface="Nunito Sans"/>
              <a:cs typeface="Nunito Sans"/>
              <a:sym typeface="Nunito Sans"/>
            </a:endParaRPr>
          </a:p>
        </p:txBody>
      </p:sp>
      <p:pic>
        <p:nvPicPr>
          <p:cNvPr id="331" name="Google Shape;331;p51"/>
          <p:cNvPicPr preferRelativeResize="0"/>
          <p:nvPr>
            <p:ph idx="2" type="pic"/>
          </p:nvPr>
        </p:nvPicPr>
        <p:blipFill rotWithShape="1">
          <a:blip r:embed="rId3">
            <a:alphaModFix/>
          </a:blip>
          <a:srcRect b="0" l="16636" r="16629" t="0"/>
          <a:stretch/>
        </p:blipFill>
        <p:spPr>
          <a:xfrm>
            <a:off x="398924" y="357100"/>
            <a:ext cx="2969100" cy="4449300"/>
          </a:xfrm>
          <a:prstGeom prst="roundRect">
            <a:avLst>
              <a:gd fmla="val 3977" name="adj"/>
            </a:avLst>
          </a:prstGeom>
          <a:noFill/>
          <a:ln cap="flat" cmpd="sng" w="19050">
            <a:solidFill>
              <a:schemeClr val="lt1"/>
            </a:solidFill>
            <a:prstDash val="solid"/>
            <a:round/>
            <a:headEnd len="sm" w="sm" type="none"/>
            <a:tailEnd len="sm" w="sm" type="none"/>
          </a:ln>
        </p:spPr>
      </p:pic>
      <p:sp>
        <p:nvSpPr>
          <p:cNvPr id="332" name="Google Shape;332;p51"/>
          <p:cNvSpPr/>
          <p:nvPr/>
        </p:nvSpPr>
        <p:spPr>
          <a:xfrm>
            <a:off x="4017900" y="18777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51"/>
          <p:cNvSpPr/>
          <p:nvPr/>
        </p:nvSpPr>
        <p:spPr>
          <a:xfrm>
            <a:off x="4017900" y="29445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51"/>
          <p:cNvSpPr/>
          <p:nvPr/>
        </p:nvSpPr>
        <p:spPr>
          <a:xfrm>
            <a:off x="4017900" y="40113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51"/>
          <p:cNvSpPr txBox="1"/>
          <p:nvPr/>
        </p:nvSpPr>
        <p:spPr>
          <a:xfrm>
            <a:off x="4264325" y="357100"/>
            <a:ext cx="4208100" cy="13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3500">
                <a:solidFill>
                  <a:schemeClr val="lt1"/>
                </a:solidFill>
                <a:latin typeface="Nunito Sans"/>
                <a:ea typeface="Nunito Sans"/>
                <a:cs typeface="Nunito Sans"/>
                <a:sym typeface="Nunito Sans"/>
              </a:rPr>
              <a:t>Prochaines Étapes</a:t>
            </a:r>
            <a:endParaRPr b="1" sz="3500">
              <a:solidFill>
                <a:schemeClr val="lt1"/>
              </a:solidFill>
              <a:latin typeface="Nunito Sans"/>
              <a:ea typeface="Nunito Sans"/>
              <a:cs typeface="Nunito Sans"/>
              <a:sym typeface="Nuni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2"/>
          <p:cNvSpPr/>
          <p:nvPr/>
        </p:nvSpPr>
        <p:spPr>
          <a:xfrm flipH="1">
            <a:off x="9350" y="25"/>
            <a:ext cx="3197100" cy="5143500"/>
          </a:xfrm>
          <a:prstGeom prst="rect">
            <a:avLst/>
          </a:prstGeom>
          <a:solidFill>
            <a:srgbClr val="E9E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2"/>
          <p:cNvSpPr/>
          <p:nvPr/>
        </p:nvSpPr>
        <p:spPr>
          <a:xfrm>
            <a:off x="451325" y="272700"/>
            <a:ext cx="5237700" cy="3846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2" name="Google Shape;342;p52"/>
          <p:cNvPicPr preferRelativeResize="0"/>
          <p:nvPr/>
        </p:nvPicPr>
        <p:blipFill rotWithShape="1">
          <a:blip r:embed="rId3">
            <a:alphaModFix/>
          </a:blip>
          <a:srcRect b="20785" l="0" r="0" t="20779"/>
          <a:stretch/>
        </p:blipFill>
        <p:spPr>
          <a:xfrm>
            <a:off x="4682750" y="2139200"/>
            <a:ext cx="4400700" cy="2571600"/>
          </a:xfrm>
          <a:prstGeom prst="roundRect">
            <a:avLst>
              <a:gd fmla="val 13246" name="adj"/>
            </a:avLst>
          </a:prstGeom>
          <a:noFill/>
          <a:ln>
            <a:noFill/>
          </a:ln>
        </p:spPr>
      </p:pic>
      <p:sp>
        <p:nvSpPr>
          <p:cNvPr id="343" name="Google Shape;343;p52"/>
          <p:cNvSpPr txBox="1"/>
          <p:nvPr/>
        </p:nvSpPr>
        <p:spPr>
          <a:xfrm>
            <a:off x="936975" y="1784000"/>
            <a:ext cx="3635100" cy="21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Présentation d'une démo live pour illustrer le fonctionnement de la plateforme et ses bénéfices en temps réel.</a:t>
            </a:r>
            <a:endParaRPr>
              <a:solidFill>
                <a:schemeClr val="dk2"/>
              </a:solidFill>
              <a:latin typeface="Nunito Sans"/>
              <a:ea typeface="Nunito Sans"/>
              <a:cs typeface="Nunito Sans"/>
              <a:sym typeface="Nunito Sans"/>
            </a:endParaRPr>
          </a:p>
        </p:txBody>
      </p:sp>
      <p:sp>
        <p:nvSpPr>
          <p:cNvPr id="344" name="Google Shape;344;p52"/>
          <p:cNvSpPr txBox="1"/>
          <p:nvPr/>
        </p:nvSpPr>
        <p:spPr>
          <a:xfrm>
            <a:off x="936975" y="522400"/>
            <a:ext cx="4530000" cy="11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4900">
                <a:solidFill>
                  <a:schemeClr val="lt1"/>
                </a:solidFill>
                <a:latin typeface="Nunito Sans"/>
                <a:ea typeface="Nunito Sans"/>
                <a:cs typeface="Nunito Sans"/>
                <a:sym typeface="Nunito Sans"/>
              </a:rPr>
              <a:t>Démonstration</a:t>
            </a:r>
            <a:endParaRPr b="1" sz="4900">
              <a:solidFill>
                <a:schemeClr val="dk2"/>
              </a:solidFill>
              <a:latin typeface="Nunito Sans"/>
              <a:ea typeface="Nunito Sans"/>
              <a:cs typeface="Nunito Sans"/>
              <a:sym typeface="Nunito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p:nvPr/>
        </p:nvSpPr>
        <p:spPr>
          <a:xfrm>
            <a:off x="0" y="4334825"/>
            <a:ext cx="9144000" cy="8088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3"/>
          <p:cNvSpPr/>
          <p:nvPr/>
        </p:nvSpPr>
        <p:spPr>
          <a:xfrm>
            <a:off x="4137375" y="25"/>
            <a:ext cx="5006700" cy="5143500"/>
          </a:xfrm>
          <a:prstGeom prst="rect">
            <a:avLst/>
          </a:prstGeom>
          <a:solidFill>
            <a:srgbClr val="E9E4D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1" name="Google Shape;351;p53"/>
          <p:cNvPicPr preferRelativeResize="0"/>
          <p:nvPr/>
        </p:nvPicPr>
        <p:blipFill rotWithShape="1">
          <a:blip r:embed="rId3">
            <a:alphaModFix/>
          </a:blip>
          <a:srcRect b="0" l="13438" r="13445" t="0"/>
          <a:stretch/>
        </p:blipFill>
        <p:spPr>
          <a:xfrm>
            <a:off x="930475" y="432826"/>
            <a:ext cx="2454300" cy="3356700"/>
          </a:xfrm>
          <a:prstGeom prst="roundRect">
            <a:avLst>
              <a:gd fmla="val 15694" name="adj"/>
            </a:avLst>
          </a:prstGeom>
          <a:noFill/>
          <a:ln>
            <a:noFill/>
          </a:ln>
        </p:spPr>
      </p:pic>
      <p:sp>
        <p:nvSpPr>
          <p:cNvPr id="352" name="Google Shape;352;p53"/>
          <p:cNvSpPr txBox="1"/>
          <p:nvPr/>
        </p:nvSpPr>
        <p:spPr>
          <a:xfrm>
            <a:off x="4547500" y="1466225"/>
            <a:ext cx="4078800" cy="3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Nunito Sans"/>
                <a:ea typeface="Nunito Sans"/>
                <a:cs typeface="Nunito Sans"/>
                <a:sym typeface="Nunito Sans"/>
              </a:rPr>
              <a:t>Merci à M. Mamadou Tourad Diallo pour son encadrement.</a:t>
            </a:r>
            <a:endParaRPr sz="1800">
              <a:latin typeface="Nunito Sans"/>
              <a:ea typeface="Nunito Sans"/>
              <a:cs typeface="Nunito Sans"/>
              <a:sym typeface="Nunito Sans"/>
            </a:endParaRPr>
          </a:p>
          <a:p>
            <a:pPr indent="0" lvl="0" marL="0" rtl="0" algn="l">
              <a:spcBef>
                <a:spcPts val="0"/>
              </a:spcBef>
              <a:spcAft>
                <a:spcPts val="0"/>
              </a:spcAft>
              <a:buNone/>
            </a:pPr>
            <a:r>
              <a:rPr lang="fr" sz="1800">
                <a:latin typeface="Nunito Sans"/>
                <a:ea typeface="Nunito Sans"/>
                <a:cs typeface="Nunito Sans"/>
                <a:sym typeface="Nunito Sans"/>
              </a:rPr>
              <a:t>Merci à l'équipe ETER pour leurs précieux insights.</a:t>
            </a:r>
            <a:endParaRPr sz="1800">
              <a:latin typeface="Nunito Sans"/>
              <a:ea typeface="Nunito Sans"/>
              <a:cs typeface="Nunito Sans"/>
              <a:sym typeface="Nunito Sans"/>
            </a:endParaRPr>
          </a:p>
          <a:p>
            <a:pPr indent="0" lvl="0" marL="0" rtl="0" algn="l">
              <a:spcBef>
                <a:spcPts val="0"/>
              </a:spcBef>
              <a:spcAft>
                <a:spcPts val="0"/>
              </a:spcAft>
              <a:buNone/>
            </a:pPr>
            <a:r>
              <a:rPr lang="fr" sz="1800">
                <a:latin typeface="Nunito Sans"/>
                <a:ea typeface="Nunito Sans"/>
                <a:cs typeface="Nunito Sans"/>
                <a:sym typeface="Nunito Sans"/>
              </a:rPr>
              <a:t>Merci à [Votre École] pour cette opportunité de stage.</a:t>
            </a:r>
            <a:endParaRPr sz="1800">
              <a:latin typeface="Nunito Sans"/>
              <a:ea typeface="Nunito Sans"/>
              <a:cs typeface="Nunito Sans"/>
              <a:sym typeface="Nunito Sans"/>
            </a:endParaRPr>
          </a:p>
        </p:txBody>
      </p:sp>
      <p:sp>
        <p:nvSpPr>
          <p:cNvPr id="353" name="Google Shape;353;p53"/>
          <p:cNvSpPr txBox="1"/>
          <p:nvPr/>
        </p:nvSpPr>
        <p:spPr>
          <a:xfrm>
            <a:off x="4547500" y="310300"/>
            <a:ext cx="4078800" cy="10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4400">
                <a:solidFill>
                  <a:schemeClr val="dk1"/>
                </a:solidFill>
                <a:latin typeface="Nunito Sans"/>
                <a:ea typeface="Nunito Sans"/>
                <a:cs typeface="Nunito Sans"/>
                <a:sym typeface="Nunito Sans"/>
              </a:rPr>
              <a:t>Remerciements</a:t>
            </a:r>
            <a:endParaRPr b="1" sz="4400">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7"/>
          <p:cNvSpPr/>
          <p:nvPr/>
        </p:nvSpPr>
        <p:spPr>
          <a:xfrm>
            <a:off x="7413900" y="0"/>
            <a:ext cx="1730100" cy="5143500"/>
          </a:xfrm>
          <a:prstGeom prst="rect">
            <a:avLst/>
          </a:prstGeom>
          <a:solidFill>
            <a:srgbClr val="E4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4485275" y="802775"/>
            <a:ext cx="3930600" cy="30567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3" name="Google Shape;123;p27"/>
          <p:cNvCxnSpPr/>
          <p:nvPr/>
        </p:nvCxnSpPr>
        <p:spPr>
          <a:xfrm>
            <a:off x="893300" y="35925"/>
            <a:ext cx="0" cy="5067300"/>
          </a:xfrm>
          <a:prstGeom prst="straightConnector1">
            <a:avLst/>
          </a:prstGeom>
          <a:noFill/>
          <a:ln cap="flat" cmpd="sng" w="19050">
            <a:solidFill>
              <a:srgbClr val="666666"/>
            </a:solidFill>
            <a:prstDash val="solid"/>
            <a:round/>
            <a:headEnd len="med" w="med" type="none"/>
            <a:tailEnd len="med" w="med" type="none"/>
          </a:ln>
        </p:spPr>
      </p:cxnSp>
      <p:sp>
        <p:nvSpPr>
          <p:cNvPr id="124" name="Google Shape;124;p27"/>
          <p:cNvSpPr/>
          <p:nvPr/>
        </p:nvSpPr>
        <p:spPr>
          <a:xfrm>
            <a:off x="775700" y="490503"/>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7"/>
          <p:cNvSpPr/>
          <p:nvPr/>
        </p:nvSpPr>
        <p:spPr>
          <a:xfrm>
            <a:off x="775700" y="1556503"/>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7"/>
          <p:cNvSpPr/>
          <p:nvPr/>
        </p:nvSpPr>
        <p:spPr>
          <a:xfrm>
            <a:off x="775700" y="2626828"/>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7"/>
          <p:cNvSpPr/>
          <p:nvPr/>
        </p:nvSpPr>
        <p:spPr>
          <a:xfrm>
            <a:off x="775700" y="3668928"/>
            <a:ext cx="234900" cy="225600"/>
          </a:xfrm>
          <a:prstGeom prst="ellipse">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7"/>
          <p:cNvSpPr txBox="1"/>
          <p:nvPr/>
        </p:nvSpPr>
        <p:spPr>
          <a:xfrm>
            <a:off x="1194175" y="372500"/>
            <a:ext cx="30999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latin typeface="Nunito Sans"/>
                <a:ea typeface="Nunito Sans"/>
                <a:cs typeface="Nunito Sans"/>
                <a:sym typeface="Nunito Sans"/>
              </a:rPr>
              <a:t>Choix technique</a:t>
            </a:r>
            <a:endParaRPr b="1" sz="1800">
              <a:latin typeface="Nunito Sans"/>
              <a:ea typeface="Nunito Sans"/>
              <a:cs typeface="Nunito Sans"/>
              <a:sym typeface="Nunito Sans"/>
            </a:endParaRPr>
          </a:p>
        </p:txBody>
      </p:sp>
      <p:sp>
        <p:nvSpPr>
          <p:cNvPr id="129" name="Google Shape;129;p27"/>
          <p:cNvSpPr txBox="1"/>
          <p:nvPr/>
        </p:nvSpPr>
        <p:spPr>
          <a:xfrm>
            <a:off x="1189300" y="1438475"/>
            <a:ext cx="3099900" cy="10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latin typeface="Nunito Sans"/>
                <a:ea typeface="Nunito Sans"/>
                <a:cs typeface="Nunito Sans"/>
                <a:sym typeface="Nunito Sans"/>
              </a:rPr>
              <a:t>Conclusion et Prochaines Étapes</a:t>
            </a:r>
            <a:endParaRPr b="1" sz="1700">
              <a:latin typeface="Nunito Sans"/>
              <a:ea typeface="Nunito Sans"/>
              <a:cs typeface="Nunito Sans"/>
              <a:sym typeface="Nunito Sans"/>
            </a:endParaRPr>
          </a:p>
        </p:txBody>
      </p:sp>
      <p:sp>
        <p:nvSpPr>
          <p:cNvPr id="130" name="Google Shape;130;p27"/>
          <p:cNvSpPr txBox="1"/>
          <p:nvPr/>
        </p:nvSpPr>
        <p:spPr>
          <a:xfrm>
            <a:off x="1194175" y="2508800"/>
            <a:ext cx="3099900" cy="9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700">
                <a:latin typeface="Nunito Sans"/>
                <a:ea typeface="Nunito Sans"/>
                <a:cs typeface="Nunito Sans"/>
                <a:sym typeface="Nunito Sans"/>
              </a:rPr>
              <a:t>Démonstration</a:t>
            </a:r>
            <a:endParaRPr b="1" sz="1700">
              <a:latin typeface="Nunito Sans"/>
              <a:ea typeface="Nunito Sans"/>
              <a:cs typeface="Nunito Sans"/>
              <a:sym typeface="Nunito Sans"/>
            </a:endParaRPr>
          </a:p>
        </p:txBody>
      </p:sp>
      <p:sp>
        <p:nvSpPr>
          <p:cNvPr id="131" name="Google Shape;131;p27"/>
          <p:cNvSpPr txBox="1"/>
          <p:nvPr/>
        </p:nvSpPr>
        <p:spPr>
          <a:xfrm>
            <a:off x="1189275" y="3550900"/>
            <a:ext cx="3099900" cy="14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a:latin typeface="Nunito Sans"/>
                <a:ea typeface="Nunito Sans"/>
                <a:cs typeface="Nunito Sans"/>
                <a:sym typeface="Nunito Sans"/>
              </a:rPr>
              <a:t>Remerciements</a:t>
            </a:r>
            <a:endParaRPr b="1" sz="1800">
              <a:latin typeface="Nunito Sans"/>
              <a:ea typeface="Nunito Sans"/>
              <a:cs typeface="Nunito Sans"/>
              <a:sym typeface="Nunito Sans"/>
            </a:endParaRPr>
          </a:p>
        </p:txBody>
      </p:sp>
      <p:sp>
        <p:nvSpPr>
          <p:cNvPr id="132" name="Google Shape;132;p27"/>
          <p:cNvSpPr txBox="1"/>
          <p:nvPr/>
        </p:nvSpPr>
        <p:spPr>
          <a:xfrm>
            <a:off x="4668450" y="994325"/>
            <a:ext cx="3564900" cy="2674500"/>
          </a:xfrm>
          <a:prstGeom prst="rect">
            <a:avLst/>
          </a:prstGeom>
          <a:noFill/>
          <a:ln>
            <a:noFill/>
          </a:ln>
        </p:spPr>
        <p:txBody>
          <a:bodyPr anchorCtr="0" anchor="t" bIns="91425" lIns="91425" spcFirstLastPara="1" rIns="91425" wrap="square" tIns="91425">
            <a:noAutofit/>
          </a:bodyPr>
          <a:lstStyle/>
          <a:p>
            <a:pPr indent="0" lvl="0" marL="0" rtl="0" algn="l">
              <a:lnSpc>
                <a:spcPct val="116666"/>
              </a:lnSpc>
              <a:spcBef>
                <a:spcPts val="0"/>
              </a:spcBef>
              <a:spcAft>
                <a:spcPts val="0"/>
              </a:spcAft>
              <a:buNone/>
            </a:pPr>
            <a:r>
              <a:rPr b="1" lang="fr" sz="2000">
                <a:solidFill>
                  <a:schemeClr val="lt1"/>
                </a:solidFill>
                <a:latin typeface="Nunito Sans"/>
                <a:ea typeface="Nunito Sans"/>
                <a:cs typeface="Nunito Sans"/>
                <a:sym typeface="Nunito Sans"/>
              </a:rPr>
              <a:t>Plan de la Présentation (suite)</a:t>
            </a:r>
            <a:endParaRPr b="1" sz="2000">
              <a:solidFill>
                <a:schemeClr val="lt1"/>
              </a:solidFill>
              <a:latin typeface="Nunito Sans"/>
              <a:ea typeface="Nunito Sans"/>
              <a:cs typeface="Nunito Sans"/>
              <a:sym typeface="Nuni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p:nvPr/>
        </p:nvSpPr>
        <p:spPr>
          <a:xfrm>
            <a:off x="4485275" y="0"/>
            <a:ext cx="4658700" cy="5143500"/>
          </a:xfrm>
          <a:prstGeom prst="rect">
            <a:avLst/>
          </a:prstGeom>
          <a:solidFill>
            <a:srgbClr val="E4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4"/>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4"/>
          <p:cNvSpPr txBox="1"/>
          <p:nvPr/>
        </p:nvSpPr>
        <p:spPr>
          <a:xfrm>
            <a:off x="4485275" y="905625"/>
            <a:ext cx="3477000" cy="28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N'hésitez pas à personnaliser cette présentation avec votre photo et le logo ETER.</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rPr lang="fr">
                <a:solidFill>
                  <a:schemeClr val="lt1"/>
                </a:solidFill>
                <a:latin typeface="Nunito Sans"/>
                <a:ea typeface="Nunito Sans"/>
                <a:cs typeface="Nunito Sans"/>
                <a:sym typeface="Nunito Sans"/>
              </a:rPr>
              <a:t>Pour toute question ou support, je reste disponible.</a:t>
            </a:r>
            <a:endParaRPr>
              <a:solidFill>
                <a:schemeClr val="lt1"/>
              </a:solidFill>
              <a:latin typeface="Nunito Sans"/>
              <a:ea typeface="Nunito Sans"/>
              <a:cs typeface="Nunito Sans"/>
              <a:sym typeface="Nunito Sans"/>
            </a:endParaRPr>
          </a:p>
        </p:txBody>
      </p:sp>
      <p:pic>
        <p:nvPicPr>
          <p:cNvPr id="361" name="Google Shape;361;p54"/>
          <p:cNvPicPr preferRelativeResize="0"/>
          <p:nvPr/>
        </p:nvPicPr>
        <p:blipFill rotWithShape="1">
          <a:blip r:embed="rId3">
            <a:alphaModFix/>
          </a:blip>
          <a:srcRect b="18097" l="0" r="0" t="18090"/>
          <a:stretch/>
        </p:blipFill>
        <p:spPr>
          <a:xfrm>
            <a:off x="356775" y="2393100"/>
            <a:ext cx="3714900" cy="2370600"/>
          </a:xfrm>
          <a:prstGeom prst="roundRect">
            <a:avLst>
              <a:gd fmla="val 13262" name="adj"/>
            </a:avLst>
          </a:prstGeom>
          <a:noFill/>
          <a:ln>
            <a:noFill/>
          </a:ln>
        </p:spPr>
      </p:pic>
      <p:sp>
        <p:nvSpPr>
          <p:cNvPr id="362" name="Google Shape;362;p54"/>
          <p:cNvSpPr txBox="1"/>
          <p:nvPr/>
        </p:nvSpPr>
        <p:spPr>
          <a:xfrm>
            <a:off x="1071550" y="905625"/>
            <a:ext cx="3000000" cy="12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Nunito Sans"/>
                <a:ea typeface="Nunito Sans"/>
                <a:cs typeface="Nunito Sans"/>
                <a:sym typeface="Nunito Sans"/>
              </a:rPr>
              <a:t>Contact et Personnalisation</a:t>
            </a:r>
            <a:endParaRPr b="1" sz="2000">
              <a:solidFill>
                <a:schemeClr val="lt1"/>
              </a:solidFill>
              <a:latin typeface="Nunito Sans"/>
              <a:ea typeface="Nunito Sans"/>
              <a:cs typeface="Nunito Sans"/>
              <a:sym typeface="Nunito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6483C"/>
        </a:solidFill>
      </p:bgPr>
    </p:bg>
    <p:spTree>
      <p:nvGrpSpPr>
        <p:cNvPr id="366" name="Shape 366"/>
        <p:cNvGrpSpPr/>
        <p:nvPr/>
      </p:nvGrpSpPr>
      <p:grpSpPr>
        <a:xfrm>
          <a:off x="0" y="0"/>
          <a:ext cx="0" cy="0"/>
          <a:chOff x="0" y="0"/>
          <a:chExt cx="0" cy="0"/>
        </a:xfrm>
      </p:grpSpPr>
      <p:sp>
        <p:nvSpPr>
          <p:cNvPr id="367" name="Google Shape;367;p55"/>
          <p:cNvSpPr/>
          <p:nvPr/>
        </p:nvSpPr>
        <p:spPr>
          <a:xfrm>
            <a:off x="408975" y="470700"/>
            <a:ext cx="8368500" cy="4236300"/>
          </a:xfrm>
          <a:prstGeom prst="rect">
            <a:avLst/>
          </a:prstGeom>
          <a:solidFill>
            <a:srgbClr val="36483C"/>
          </a:solidFill>
          <a:ln cap="flat" cmpd="sng" w="9525">
            <a:solidFill>
              <a:srgbClr val="36483C"/>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fr" sz="4100">
                <a:solidFill>
                  <a:schemeClr val="lt1"/>
                </a:solidFill>
                <a:latin typeface="Balsamiq Sans"/>
                <a:ea typeface="Balsamiq Sans"/>
                <a:cs typeface="Balsamiq Sans"/>
                <a:sym typeface="Balsamiq Sans"/>
              </a:rPr>
              <a:t>Thank you for your time </a:t>
            </a:r>
            <a:endParaRPr b="1" sz="4100">
              <a:solidFill>
                <a:schemeClr val="lt1"/>
              </a:solidFill>
              <a:latin typeface="Balsamiq Sans"/>
              <a:ea typeface="Balsamiq Sans"/>
              <a:cs typeface="Balsamiq Sans"/>
              <a:sym typeface="Balsamiq Sans"/>
            </a:endParaRPr>
          </a:p>
          <a:p>
            <a:pPr indent="0" lvl="0" marL="0" rtl="0" algn="ctr">
              <a:spcBef>
                <a:spcPts val="0"/>
              </a:spcBef>
              <a:spcAft>
                <a:spcPts val="0"/>
              </a:spcAft>
              <a:buClr>
                <a:schemeClr val="dk1"/>
              </a:buClr>
              <a:buSzPts val="1100"/>
              <a:buFont typeface="Arial"/>
              <a:buNone/>
            </a:pPr>
            <a:r>
              <a:rPr b="1" lang="fr" sz="4100">
                <a:solidFill>
                  <a:schemeClr val="lt1"/>
                </a:solidFill>
                <a:latin typeface="Balsamiq Sans"/>
                <a:ea typeface="Balsamiq Sans"/>
                <a:cs typeface="Balsamiq Sans"/>
                <a:sym typeface="Balsamiq Sans"/>
              </a:rPr>
              <a:t>and attention </a:t>
            </a:r>
            <a:endParaRPr b="1" sz="4100">
              <a:solidFill>
                <a:schemeClr val="lt1"/>
              </a:solidFill>
              <a:latin typeface="Balsamiq Sans"/>
              <a:ea typeface="Balsamiq Sans"/>
              <a:cs typeface="Balsamiq Sans"/>
              <a:sym typeface="Balsamiq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p:nvPr/>
        </p:nvSpPr>
        <p:spPr>
          <a:xfrm>
            <a:off x="4485275" y="0"/>
            <a:ext cx="4658700" cy="5143500"/>
          </a:xfrm>
          <a:prstGeom prst="rect">
            <a:avLst/>
          </a:prstGeom>
          <a:solidFill>
            <a:srgbClr val="E4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8"/>
          <p:cNvSpPr txBox="1"/>
          <p:nvPr/>
        </p:nvSpPr>
        <p:spPr>
          <a:xfrm>
            <a:off x="4485275" y="905625"/>
            <a:ext cx="3477000" cy="28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Chez ETER, la gestion des locations de matériels et des équipes terrain repose souvent sur Excel et des emails.</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rPr lang="fr">
                <a:solidFill>
                  <a:schemeClr val="lt1"/>
                </a:solidFill>
                <a:latin typeface="Nunito Sans"/>
                <a:ea typeface="Nunito Sans"/>
                <a:cs typeface="Nunito Sans"/>
                <a:sym typeface="Nunito Sans"/>
              </a:rPr>
              <a:t>Cela engendre perte de temps, erreurs budgétaires et visibilité limitée.</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rPr lang="fr">
                <a:solidFill>
                  <a:schemeClr val="lt1"/>
                </a:solidFill>
                <a:latin typeface="Nunito Sans"/>
                <a:ea typeface="Nunito Sans"/>
                <a:cs typeface="Nunito Sans"/>
                <a:sym typeface="Nunito Sans"/>
              </a:rPr>
              <a:t>Le stage vise à créer une plateforme simple pour centraliser ces processus.</a:t>
            </a:r>
            <a:endParaRPr>
              <a:solidFill>
                <a:schemeClr val="lt1"/>
              </a:solidFill>
              <a:latin typeface="Nunito Sans"/>
              <a:ea typeface="Nunito Sans"/>
              <a:cs typeface="Nunito Sans"/>
              <a:sym typeface="Nunito Sans"/>
            </a:endParaRPr>
          </a:p>
        </p:txBody>
      </p:sp>
      <p:pic>
        <p:nvPicPr>
          <p:cNvPr id="140" name="Google Shape;140;p28" title="eter-logo.jpg"/>
          <p:cNvPicPr preferRelativeResize="0"/>
          <p:nvPr/>
        </p:nvPicPr>
        <p:blipFill rotWithShape="1">
          <a:blip r:embed="rId3">
            <a:alphaModFix/>
          </a:blip>
          <a:srcRect b="0" l="8519" r="8519" t="0"/>
          <a:stretch/>
        </p:blipFill>
        <p:spPr>
          <a:xfrm>
            <a:off x="356650" y="2419875"/>
            <a:ext cx="3714900" cy="2370600"/>
          </a:xfrm>
          <a:prstGeom prst="roundRect">
            <a:avLst>
              <a:gd fmla="val 13262" name="adj"/>
            </a:avLst>
          </a:prstGeom>
          <a:noFill/>
          <a:ln>
            <a:noFill/>
          </a:ln>
        </p:spPr>
      </p:pic>
      <p:sp>
        <p:nvSpPr>
          <p:cNvPr id="141" name="Google Shape;141;p28"/>
          <p:cNvSpPr txBox="1"/>
          <p:nvPr/>
        </p:nvSpPr>
        <p:spPr>
          <a:xfrm>
            <a:off x="1071550" y="905625"/>
            <a:ext cx="3000000" cy="12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Nunito Sans"/>
                <a:ea typeface="Nunito Sans"/>
                <a:cs typeface="Nunito Sans"/>
                <a:sym typeface="Nunito Sans"/>
              </a:rPr>
              <a:t>Introduction : Le Contexte chez ETER</a:t>
            </a:r>
            <a:endParaRPr b="1" sz="2000">
              <a:solidFill>
                <a:schemeClr val="lt1"/>
              </a:solidFill>
              <a:latin typeface="Nunito Sans"/>
              <a:ea typeface="Nunito Sans"/>
              <a:cs typeface="Nunito Sans"/>
              <a:sym typeface="Nuni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p:nvPr/>
        </p:nvSpPr>
        <p:spPr>
          <a:xfrm flipH="1">
            <a:off x="9350" y="25"/>
            <a:ext cx="3197100" cy="5143500"/>
          </a:xfrm>
          <a:prstGeom prst="rect">
            <a:avLst/>
          </a:prstGeom>
          <a:solidFill>
            <a:srgbClr val="E9E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a:off x="451325" y="272700"/>
            <a:ext cx="5237700" cy="3846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9"/>
          <p:cNvPicPr preferRelativeResize="0"/>
          <p:nvPr/>
        </p:nvPicPr>
        <p:blipFill rotWithShape="1">
          <a:blip r:embed="rId3">
            <a:alphaModFix/>
          </a:blip>
          <a:srcRect b="20785" l="0" r="0" t="20779"/>
          <a:stretch/>
        </p:blipFill>
        <p:spPr>
          <a:xfrm>
            <a:off x="4682750" y="2139200"/>
            <a:ext cx="4400700" cy="2571600"/>
          </a:xfrm>
          <a:prstGeom prst="roundRect">
            <a:avLst>
              <a:gd fmla="val 13246" name="adj"/>
            </a:avLst>
          </a:prstGeom>
          <a:noFill/>
          <a:ln>
            <a:noFill/>
          </a:ln>
        </p:spPr>
      </p:pic>
      <p:sp>
        <p:nvSpPr>
          <p:cNvPr id="149" name="Google Shape;149;p29"/>
          <p:cNvSpPr txBox="1"/>
          <p:nvPr/>
        </p:nvSpPr>
        <p:spPr>
          <a:xfrm>
            <a:off x="936975" y="1784000"/>
            <a:ext cx="3635100" cy="21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Les chantiers mobiles dans les télécoms nécessitent un suivi rapide des demandes RH, livraisons et pointages.</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rPr lang="fr">
                <a:solidFill>
                  <a:schemeClr val="lt1"/>
                </a:solidFill>
                <a:latin typeface="Nunito Sans"/>
                <a:ea typeface="Nunito Sans"/>
                <a:cs typeface="Nunito Sans"/>
                <a:sym typeface="Nunito Sans"/>
              </a:rPr>
              <a:t>L'objectif est de fluidifier les processus pour les équipes DAL, DTX, etc., en réduisant la paperasse et en optimisant le temps.</a:t>
            </a:r>
            <a:endParaRPr>
              <a:solidFill>
                <a:schemeClr val="lt1"/>
              </a:solidFill>
              <a:latin typeface="Nunito Sans"/>
              <a:ea typeface="Nunito Sans"/>
              <a:cs typeface="Nunito Sans"/>
              <a:sym typeface="Nunito Sans"/>
            </a:endParaRPr>
          </a:p>
        </p:txBody>
      </p:sp>
      <p:sp>
        <p:nvSpPr>
          <p:cNvPr id="150" name="Google Shape;150;p29"/>
          <p:cNvSpPr txBox="1"/>
          <p:nvPr/>
        </p:nvSpPr>
        <p:spPr>
          <a:xfrm>
            <a:off x="936975" y="522400"/>
            <a:ext cx="4530000" cy="11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3200">
                <a:solidFill>
                  <a:schemeClr val="lt1"/>
                </a:solidFill>
                <a:latin typeface="Nunito Sans"/>
                <a:ea typeface="Nunito Sans"/>
                <a:cs typeface="Nunito Sans"/>
                <a:sym typeface="Nunito Sans"/>
              </a:rPr>
              <a:t>Pourquoi ce Projet ?</a:t>
            </a:r>
            <a:endParaRPr b="1" sz="3200">
              <a:solidFill>
                <a:schemeClr val="dk2"/>
              </a:solidFill>
              <a:latin typeface="Nunito Sans"/>
              <a:ea typeface="Nunito Sans"/>
              <a:cs typeface="Nunito Sans"/>
              <a:sym typeface="Nuni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p:nvPr/>
        </p:nvSpPr>
        <p:spPr>
          <a:xfrm>
            <a:off x="0" y="25"/>
            <a:ext cx="9144000" cy="5143500"/>
          </a:xfrm>
          <a:prstGeom prst="rect">
            <a:avLst/>
          </a:prstGeom>
          <a:solidFill>
            <a:srgbClr val="3E5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0"/>
          <p:cNvSpPr txBox="1"/>
          <p:nvPr/>
        </p:nvSpPr>
        <p:spPr>
          <a:xfrm>
            <a:off x="4264325" y="1758700"/>
            <a:ext cx="4208100" cy="10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Plateforme web facile d'accès pour gérer demandes, contrats et pointages.</a:t>
            </a:r>
            <a:endParaRPr>
              <a:solidFill>
                <a:schemeClr val="lt1"/>
              </a:solidFill>
              <a:latin typeface="Nunito Sans"/>
              <a:ea typeface="Nunito Sans"/>
              <a:cs typeface="Nunito Sans"/>
              <a:sym typeface="Nunito Sans"/>
            </a:endParaRPr>
          </a:p>
        </p:txBody>
      </p:sp>
      <p:sp>
        <p:nvSpPr>
          <p:cNvPr id="157" name="Google Shape;157;p30"/>
          <p:cNvSpPr txBox="1"/>
          <p:nvPr/>
        </p:nvSpPr>
        <p:spPr>
          <a:xfrm>
            <a:off x="4264200" y="2843200"/>
            <a:ext cx="4208100" cy="9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Automatiser validations et alertes, faciliter rapports et exports.</a:t>
            </a:r>
            <a:endParaRPr>
              <a:solidFill>
                <a:schemeClr val="lt1"/>
              </a:solidFill>
              <a:latin typeface="Nunito Sans"/>
              <a:ea typeface="Nunito Sans"/>
              <a:cs typeface="Nunito Sans"/>
              <a:sym typeface="Nunito Sans"/>
            </a:endParaRPr>
          </a:p>
        </p:txBody>
      </p:sp>
      <p:sp>
        <p:nvSpPr>
          <p:cNvPr id="158" name="Google Shape;158;p30"/>
          <p:cNvSpPr txBox="1"/>
          <p:nvPr/>
        </p:nvSpPr>
        <p:spPr>
          <a:xfrm>
            <a:off x="4264200" y="3893800"/>
            <a:ext cx="42081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Adaptée aux équipes terrain avec interface mobile-friendly.</a:t>
            </a:r>
            <a:endParaRPr>
              <a:solidFill>
                <a:schemeClr val="lt1"/>
              </a:solidFill>
              <a:latin typeface="Nunito Sans"/>
              <a:ea typeface="Nunito Sans"/>
              <a:cs typeface="Nunito Sans"/>
              <a:sym typeface="Nunito Sans"/>
            </a:endParaRPr>
          </a:p>
        </p:txBody>
      </p:sp>
      <p:pic>
        <p:nvPicPr>
          <p:cNvPr id="159" name="Google Shape;159;p30"/>
          <p:cNvPicPr preferRelativeResize="0"/>
          <p:nvPr>
            <p:ph idx="2" type="pic"/>
          </p:nvPr>
        </p:nvPicPr>
        <p:blipFill rotWithShape="1">
          <a:blip r:embed="rId3">
            <a:alphaModFix/>
          </a:blip>
          <a:srcRect b="0" l="16636" r="16629" t="0"/>
          <a:stretch/>
        </p:blipFill>
        <p:spPr>
          <a:xfrm>
            <a:off x="398924" y="357100"/>
            <a:ext cx="2969100" cy="4449300"/>
          </a:xfrm>
          <a:prstGeom prst="roundRect">
            <a:avLst>
              <a:gd fmla="val 3977" name="adj"/>
            </a:avLst>
          </a:prstGeom>
          <a:noFill/>
          <a:ln cap="flat" cmpd="sng" w="19050">
            <a:solidFill>
              <a:schemeClr val="lt1"/>
            </a:solidFill>
            <a:prstDash val="solid"/>
            <a:round/>
            <a:headEnd len="sm" w="sm" type="none"/>
            <a:tailEnd len="sm" w="sm" type="none"/>
          </a:ln>
        </p:spPr>
      </p:pic>
      <p:sp>
        <p:nvSpPr>
          <p:cNvPr id="160" name="Google Shape;160;p30"/>
          <p:cNvSpPr/>
          <p:nvPr/>
        </p:nvSpPr>
        <p:spPr>
          <a:xfrm>
            <a:off x="4017900" y="18777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30"/>
          <p:cNvSpPr/>
          <p:nvPr/>
        </p:nvSpPr>
        <p:spPr>
          <a:xfrm>
            <a:off x="4017900" y="29445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30"/>
          <p:cNvSpPr/>
          <p:nvPr/>
        </p:nvSpPr>
        <p:spPr>
          <a:xfrm>
            <a:off x="4017900" y="4011350"/>
            <a:ext cx="170100" cy="170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30"/>
          <p:cNvSpPr txBox="1"/>
          <p:nvPr/>
        </p:nvSpPr>
        <p:spPr>
          <a:xfrm>
            <a:off x="4264325" y="357100"/>
            <a:ext cx="4208100" cy="131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fr" sz="3100">
                <a:solidFill>
                  <a:schemeClr val="lt1"/>
                </a:solidFill>
                <a:latin typeface="Nunito Sans"/>
                <a:ea typeface="Nunito Sans"/>
                <a:cs typeface="Nunito Sans"/>
                <a:sym typeface="Nunito Sans"/>
              </a:rPr>
              <a:t>Objectifs du Projet</a:t>
            </a:r>
            <a:endParaRPr b="1" sz="3100">
              <a:solidFill>
                <a:schemeClr val="lt1"/>
              </a:solidFill>
              <a:latin typeface="Nunito Sans"/>
              <a:ea typeface="Nunito Sans"/>
              <a:cs typeface="Nunito Sans"/>
              <a:sym typeface="Nuni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p:nvPr/>
        </p:nvSpPr>
        <p:spPr>
          <a:xfrm>
            <a:off x="0" y="4334825"/>
            <a:ext cx="9144000" cy="8088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1"/>
          <p:cNvSpPr/>
          <p:nvPr/>
        </p:nvSpPr>
        <p:spPr>
          <a:xfrm>
            <a:off x="4137375" y="25"/>
            <a:ext cx="5006700" cy="5143500"/>
          </a:xfrm>
          <a:prstGeom prst="rect">
            <a:avLst/>
          </a:prstGeom>
          <a:solidFill>
            <a:srgbClr val="E9E4D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31" title="Capture d’écran du 2025-10-25 07-54-32.png"/>
          <p:cNvPicPr preferRelativeResize="0"/>
          <p:nvPr/>
        </p:nvPicPr>
        <p:blipFill rotWithShape="1">
          <a:blip r:embed="rId3">
            <a:alphaModFix/>
          </a:blip>
          <a:srcRect b="0" l="15336" r="15329" t="0"/>
          <a:stretch/>
        </p:blipFill>
        <p:spPr>
          <a:xfrm>
            <a:off x="-20150" y="459625"/>
            <a:ext cx="4078800" cy="3356700"/>
          </a:xfrm>
          <a:prstGeom prst="roundRect">
            <a:avLst>
              <a:gd fmla="val 1231" name="adj"/>
            </a:avLst>
          </a:prstGeom>
          <a:noFill/>
          <a:ln>
            <a:noFill/>
          </a:ln>
        </p:spPr>
      </p:pic>
      <p:sp>
        <p:nvSpPr>
          <p:cNvPr id="171" name="Google Shape;171;p31"/>
          <p:cNvSpPr txBox="1"/>
          <p:nvPr/>
        </p:nvSpPr>
        <p:spPr>
          <a:xfrm>
            <a:off x="4547500" y="1466225"/>
            <a:ext cx="4078800" cy="3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latin typeface="Nunito Sans"/>
                <a:ea typeface="Nunito Sans"/>
                <a:cs typeface="Nunito Sans"/>
                <a:sym typeface="Nunito Sans"/>
              </a:rPr>
              <a:t>Accès sécurisé selon rôles : ADMIN, DEMANDEUR, ACHETEUR.</a:t>
            </a:r>
            <a:endParaRPr sz="1800">
              <a:latin typeface="Nunito Sans"/>
              <a:ea typeface="Nunito Sans"/>
              <a:cs typeface="Nunito Sans"/>
              <a:sym typeface="Nunito Sans"/>
            </a:endParaRPr>
          </a:p>
          <a:p>
            <a:pPr indent="0" lvl="0" marL="0" rtl="0" algn="l">
              <a:spcBef>
                <a:spcPts val="0"/>
              </a:spcBef>
              <a:spcAft>
                <a:spcPts val="0"/>
              </a:spcAft>
              <a:buNone/>
            </a:pPr>
            <a:r>
              <a:t/>
            </a:r>
            <a:endParaRPr sz="1800">
              <a:latin typeface="Nunito Sans"/>
              <a:ea typeface="Nunito Sans"/>
              <a:cs typeface="Nunito Sans"/>
              <a:sym typeface="Nunito Sans"/>
            </a:endParaRPr>
          </a:p>
          <a:p>
            <a:pPr indent="0" lvl="0" marL="0" rtl="0" algn="l">
              <a:spcBef>
                <a:spcPts val="0"/>
              </a:spcBef>
              <a:spcAft>
                <a:spcPts val="0"/>
              </a:spcAft>
              <a:buNone/>
            </a:pPr>
            <a:r>
              <a:rPr lang="fr" sz="1800">
                <a:latin typeface="Nunito Sans"/>
                <a:ea typeface="Nunito Sans"/>
                <a:cs typeface="Nunito Sans"/>
                <a:sym typeface="Nunito Sans"/>
              </a:rPr>
              <a:t>Demandes de location simples avec budget automatique et suivi clair par département.</a:t>
            </a:r>
            <a:endParaRPr sz="1800">
              <a:latin typeface="Nunito Sans"/>
              <a:ea typeface="Nunito Sans"/>
              <a:cs typeface="Nunito Sans"/>
              <a:sym typeface="Nunito Sans"/>
            </a:endParaRPr>
          </a:p>
        </p:txBody>
      </p:sp>
      <p:sp>
        <p:nvSpPr>
          <p:cNvPr id="172" name="Google Shape;172;p31"/>
          <p:cNvSpPr txBox="1"/>
          <p:nvPr/>
        </p:nvSpPr>
        <p:spPr>
          <a:xfrm>
            <a:off x="4547500" y="310300"/>
            <a:ext cx="4078800" cy="10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dk1"/>
                </a:solidFill>
                <a:latin typeface="Nunito Sans"/>
                <a:ea typeface="Nunito Sans"/>
                <a:cs typeface="Nunito Sans"/>
                <a:sym typeface="Nunito Sans"/>
              </a:rPr>
              <a:t>Fonctionnalités Principales (1/3)</a:t>
            </a:r>
            <a:endParaRPr b="1" sz="2000">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p:nvPr/>
        </p:nvSpPr>
        <p:spPr>
          <a:xfrm>
            <a:off x="4485275" y="0"/>
            <a:ext cx="4658700" cy="5143500"/>
          </a:xfrm>
          <a:prstGeom prst="rect">
            <a:avLst/>
          </a:prstGeom>
          <a:solidFill>
            <a:srgbClr val="E4E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2"/>
          <p:cNvSpPr/>
          <p:nvPr/>
        </p:nvSpPr>
        <p:spPr>
          <a:xfrm>
            <a:off x="704700" y="426075"/>
            <a:ext cx="7734600" cy="3639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2"/>
          <p:cNvSpPr txBox="1"/>
          <p:nvPr/>
        </p:nvSpPr>
        <p:spPr>
          <a:xfrm>
            <a:off x="4485275" y="905625"/>
            <a:ext cx="3477000" cy="28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Mises à disposition liées aux fournisseurs avec vérification des matériels.</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rPr lang="fr">
                <a:solidFill>
                  <a:schemeClr val="lt1"/>
                </a:solidFill>
                <a:latin typeface="Nunito Sans"/>
                <a:ea typeface="Nunito Sans"/>
                <a:cs typeface="Nunito Sans"/>
                <a:sym typeface="Nunito Sans"/>
              </a:rPr>
              <a:t>Engagements et contrats avec tarifs flexibles et alertes d'expiration.</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rPr lang="fr">
                <a:solidFill>
                  <a:schemeClr val="lt1"/>
                </a:solidFill>
                <a:latin typeface="Nunito Sans"/>
                <a:ea typeface="Nunito Sans"/>
                <a:cs typeface="Nunito Sans"/>
                <a:sym typeface="Nunito Sans"/>
              </a:rPr>
              <a:t>Pointages en temps réel avec alertes sur écarts et mise à jour instantanée des montants.</a:t>
            </a:r>
            <a:endParaRPr>
              <a:solidFill>
                <a:schemeClr val="lt1"/>
              </a:solidFill>
              <a:latin typeface="Nunito Sans"/>
              <a:ea typeface="Nunito Sans"/>
              <a:cs typeface="Nunito Sans"/>
              <a:sym typeface="Nunito Sans"/>
            </a:endParaRPr>
          </a:p>
        </p:txBody>
      </p:sp>
      <p:pic>
        <p:nvPicPr>
          <p:cNvPr id="180" name="Google Shape;180;p32" title="Capture d’écran du 2025-10-25 07-54-32.png"/>
          <p:cNvPicPr preferRelativeResize="0"/>
          <p:nvPr/>
        </p:nvPicPr>
        <p:blipFill rotWithShape="1">
          <a:blip r:embed="rId3">
            <a:alphaModFix/>
          </a:blip>
          <a:srcRect b="0" l="9395" r="9395" t="0"/>
          <a:stretch/>
        </p:blipFill>
        <p:spPr>
          <a:xfrm>
            <a:off x="356775" y="1955600"/>
            <a:ext cx="3996600" cy="2808000"/>
          </a:xfrm>
          <a:prstGeom prst="roundRect">
            <a:avLst>
              <a:gd fmla="val 13262" name="adj"/>
            </a:avLst>
          </a:prstGeom>
          <a:noFill/>
          <a:ln>
            <a:noFill/>
          </a:ln>
        </p:spPr>
      </p:pic>
      <p:sp>
        <p:nvSpPr>
          <p:cNvPr id="181" name="Google Shape;181;p32"/>
          <p:cNvSpPr txBox="1"/>
          <p:nvPr/>
        </p:nvSpPr>
        <p:spPr>
          <a:xfrm>
            <a:off x="1071550" y="905625"/>
            <a:ext cx="3000000" cy="12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2000">
                <a:solidFill>
                  <a:schemeClr val="lt1"/>
                </a:solidFill>
                <a:latin typeface="Nunito Sans"/>
                <a:ea typeface="Nunito Sans"/>
                <a:cs typeface="Nunito Sans"/>
                <a:sym typeface="Nunito Sans"/>
              </a:rPr>
              <a:t>Fonctionnalités Principales (2/3)</a:t>
            </a:r>
            <a:endParaRPr b="1" sz="2000">
              <a:solidFill>
                <a:schemeClr val="lt1"/>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p:nvPr/>
        </p:nvSpPr>
        <p:spPr>
          <a:xfrm flipH="1">
            <a:off x="9350" y="25"/>
            <a:ext cx="3197100" cy="5143500"/>
          </a:xfrm>
          <a:prstGeom prst="rect">
            <a:avLst/>
          </a:prstGeom>
          <a:solidFill>
            <a:srgbClr val="E9E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3"/>
          <p:cNvSpPr/>
          <p:nvPr/>
        </p:nvSpPr>
        <p:spPr>
          <a:xfrm>
            <a:off x="451325" y="272700"/>
            <a:ext cx="5237700" cy="3846000"/>
          </a:xfrm>
          <a:prstGeom prst="rect">
            <a:avLst/>
          </a:prstGeom>
          <a:solidFill>
            <a:srgbClr val="3E524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 name="Google Shape;188;p33"/>
          <p:cNvPicPr preferRelativeResize="0"/>
          <p:nvPr/>
        </p:nvPicPr>
        <p:blipFill rotWithShape="1">
          <a:blip r:embed="rId3">
            <a:alphaModFix/>
          </a:blip>
          <a:srcRect b="20785" l="0" r="0" t="20779"/>
          <a:stretch/>
        </p:blipFill>
        <p:spPr>
          <a:xfrm>
            <a:off x="4682750" y="2139200"/>
            <a:ext cx="4400700" cy="2571600"/>
          </a:xfrm>
          <a:prstGeom prst="roundRect">
            <a:avLst>
              <a:gd fmla="val 13246" name="adj"/>
            </a:avLst>
          </a:prstGeom>
          <a:noFill/>
          <a:ln>
            <a:noFill/>
          </a:ln>
        </p:spPr>
      </p:pic>
      <p:sp>
        <p:nvSpPr>
          <p:cNvPr id="189" name="Google Shape;189;p33"/>
          <p:cNvSpPr txBox="1"/>
          <p:nvPr/>
        </p:nvSpPr>
        <p:spPr>
          <a:xfrm>
            <a:off x="936975" y="1784000"/>
            <a:ext cx="3635100" cy="21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lt1"/>
                </a:solidFill>
                <a:latin typeface="Nunito Sans"/>
                <a:ea typeface="Nunito Sans"/>
                <a:cs typeface="Nunito Sans"/>
                <a:sym typeface="Nunito Sans"/>
              </a:rPr>
              <a:t>Notifications intelligentes sur dashboard et par email (en cours).</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t/>
            </a:r>
            <a:endParaRPr>
              <a:solidFill>
                <a:schemeClr val="lt1"/>
              </a:solidFill>
              <a:latin typeface="Nunito Sans"/>
              <a:ea typeface="Nunito Sans"/>
              <a:cs typeface="Nunito Sans"/>
              <a:sym typeface="Nunito Sans"/>
            </a:endParaRPr>
          </a:p>
          <a:p>
            <a:pPr indent="0" lvl="0" marL="0" rtl="0" algn="l">
              <a:spcBef>
                <a:spcPts val="0"/>
              </a:spcBef>
              <a:spcAft>
                <a:spcPts val="0"/>
              </a:spcAft>
              <a:buNone/>
            </a:pPr>
            <a:r>
              <a:rPr lang="fr">
                <a:solidFill>
                  <a:schemeClr val="lt1"/>
                </a:solidFill>
                <a:latin typeface="Nunito Sans"/>
                <a:ea typeface="Nunito Sans"/>
                <a:cs typeface="Nunito Sans"/>
                <a:sym typeface="Nunito Sans"/>
              </a:rPr>
              <a:t>Rapports PDF et exports Excel prêts à l'emploi pour analyses rapides.</a:t>
            </a:r>
            <a:endParaRPr>
              <a:solidFill>
                <a:schemeClr val="lt1"/>
              </a:solidFill>
              <a:latin typeface="Nunito Sans"/>
              <a:ea typeface="Nunito Sans"/>
              <a:cs typeface="Nunito Sans"/>
              <a:sym typeface="Nunito Sans"/>
            </a:endParaRPr>
          </a:p>
        </p:txBody>
      </p:sp>
      <p:sp>
        <p:nvSpPr>
          <p:cNvPr id="190" name="Google Shape;190;p33"/>
          <p:cNvSpPr txBox="1"/>
          <p:nvPr/>
        </p:nvSpPr>
        <p:spPr>
          <a:xfrm>
            <a:off x="936975" y="522400"/>
            <a:ext cx="4530000" cy="11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 sz="2000">
                <a:solidFill>
                  <a:schemeClr val="lt1"/>
                </a:solidFill>
                <a:latin typeface="Nunito Sans"/>
                <a:ea typeface="Nunito Sans"/>
                <a:cs typeface="Nunito Sans"/>
                <a:sym typeface="Nunito Sans"/>
              </a:rPr>
              <a:t>Fonctionnalités Principales (3/3)</a:t>
            </a:r>
            <a:endParaRPr b="1" sz="2000">
              <a:solidFill>
                <a:schemeClr val="dk2"/>
              </a:solidFill>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