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1"/>
  </p:notesMasterIdLst>
  <p:sldIdLst>
    <p:sldId id="256" r:id="rId2"/>
    <p:sldId id="269" r:id="rId3"/>
    <p:sldId id="257" r:id="rId4"/>
    <p:sldId id="272" r:id="rId5"/>
    <p:sldId id="273" r:id="rId6"/>
    <p:sldId id="262" r:id="rId7"/>
    <p:sldId id="283" r:id="rId8"/>
    <p:sldId id="284" r:id="rId9"/>
    <p:sldId id="264" r:id="rId10"/>
    <p:sldId id="265" r:id="rId11"/>
    <p:sldId id="274" r:id="rId12"/>
    <p:sldId id="275" r:id="rId13"/>
    <p:sldId id="270" r:id="rId14"/>
    <p:sldId id="281" r:id="rId15"/>
    <p:sldId id="282" r:id="rId16"/>
    <p:sldId id="278" r:id="rId17"/>
    <p:sldId id="266" r:id="rId18"/>
    <p:sldId id="271" r:id="rId19"/>
    <p:sldId id="26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han A S" initials="CAS" lastIdx="1" clrIdx="0">
    <p:extLst>
      <p:ext uri="{19B8F6BF-5375-455C-9EA6-DF929625EA0E}">
        <p15:presenceInfo xmlns:p15="http://schemas.microsoft.com/office/powerpoint/2012/main" userId="83230a9530b3d2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0" autoAdjust="0"/>
    <p:restoredTop sz="94660"/>
  </p:normalViewPr>
  <p:slideViewPr>
    <p:cSldViewPr>
      <p:cViewPr varScale="1">
        <p:scale>
          <a:sx n="97" d="100"/>
          <a:sy n="97" d="100"/>
        </p:scale>
        <p:origin x="119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5D983C-5E36-4B53-8A74-BCBA519796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05B2B1E-AF6F-4B69-98CF-0636611161BF}">
      <dgm:prSet/>
      <dgm:spPr/>
      <dgm:t>
        <a:bodyPr/>
        <a:lstStyle/>
        <a:p>
          <a:pPr algn="ctr"/>
          <a:r>
            <a:rPr lang="en-US" b="1" dirty="0"/>
            <a:t>DEPARTMENT OF INFORMATION SCIENCE &amp; ENGINEERING</a:t>
          </a:r>
          <a:endParaRPr lang="en-IN" dirty="0"/>
        </a:p>
      </dgm:t>
    </dgm:pt>
    <dgm:pt modelId="{F22B8218-94DF-4D5A-A9A4-4085B8EE97EC}" type="parTrans" cxnId="{0E43883E-5F97-435F-96AB-C2FC6DF0D151}">
      <dgm:prSet/>
      <dgm:spPr/>
      <dgm:t>
        <a:bodyPr/>
        <a:lstStyle/>
        <a:p>
          <a:endParaRPr lang="en-IN"/>
        </a:p>
      </dgm:t>
    </dgm:pt>
    <dgm:pt modelId="{F38A6536-708F-4C36-AF0C-D88C450B0D5C}" type="sibTrans" cxnId="{0E43883E-5F97-435F-96AB-C2FC6DF0D151}">
      <dgm:prSet/>
      <dgm:spPr/>
      <dgm:t>
        <a:bodyPr/>
        <a:lstStyle/>
        <a:p>
          <a:endParaRPr lang="en-IN"/>
        </a:p>
      </dgm:t>
    </dgm:pt>
    <dgm:pt modelId="{E5F76787-F404-4403-98A5-2EFA10B5C24D}" type="pres">
      <dgm:prSet presAssocID="{B55D983C-5E36-4B53-8A74-BCBA519796AF}" presName="linear" presStyleCnt="0">
        <dgm:presLayoutVars>
          <dgm:animLvl val="lvl"/>
          <dgm:resizeHandles val="exact"/>
        </dgm:presLayoutVars>
      </dgm:prSet>
      <dgm:spPr/>
    </dgm:pt>
    <dgm:pt modelId="{0C9512DB-A317-4BFA-A07D-9DE605FDF167}" type="pres">
      <dgm:prSet presAssocID="{105B2B1E-AF6F-4B69-98CF-0636611161BF}" presName="parentText" presStyleLbl="node1" presStyleIdx="0" presStyleCnt="1">
        <dgm:presLayoutVars>
          <dgm:chMax val="0"/>
          <dgm:bulletEnabled val="1"/>
        </dgm:presLayoutVars>
      </dgm:prSet>
      <dgm:spPr/>
    </dgm:pt>
  </dgm:ptLst>
  <dgm:cxnLst>
    <dgm:cxn modelId="{0E43883E-5F97-435F-96AB-C2FC6DF0D151}" srcId="{B55D983C-5E36-4B53-8A74-BCBA519796AF}" destId="{105B2B1E-AF6F-4B69-98CF-0636611161BF}" srcOrd="0" destOrd="0" parTransId="{F22B8218-94DF-4D5A-A9A4-4085B8EE97EC}" sibTransId="{F38A6536-708F-4C36-AF0C-D88C450B0D5C}"/>
    <dgm:cxn modelId="{0DDDCC98-37C3-4FFE-B4B3-6759C746B271}" type="presOf" srcId="{B55D983C-5E36-4B53-8A74-BCBA519796AF}" destId="{E5F76787-F404-4403-98A5-2EFA10B5C24D}" srcOrd="0" destOrd="0" presId="urn:microsoft.com/office/officeart/2005/8/layout/vList2"/>
    <dgm:cxn modelId="{1A4605F5-88A4-43C7-B8B8-1A38B08F07C3}" type="presOf" srcId="{105B2B1E-AF6F-4B69-98CF-0636611161BF}" destId="{0C9512DB-A317-4BFA-A07D-9DE605FDF167}" srcOrd="0" destOrd="0" presId="urn:microsoft.com/office/officeart/2005/8/layout/vList2"/>
    <dgm:cxn modelId="{A0B7D67C-2C44-4A65-BCFA-B798CE4F3B9F}" type="presParOf" srcId="{E5F76787-F404-4403-98A5-2EFA10B5C24D}" destId="{0C9512DB-A317-4BFA-A07D-9DE605FDF16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512DB-A317-4BFA-A07D-9DE605FDF167}">
      <dsp:nvSpPr>
        <dsp:cNvPr id="0" name=""/>
        <dsp:cNvSpPr/>
      </dsp:nvSpPr>
      <dsp:spPr>
        <a:xfrm>
          <a:off x="0" y="11654"/>
          <a:ext cx="7772400" cy="11196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t>DEPARTMENT OF INFORMATION SCIENCE &amp; ENGINEERING</a:t>
          </a:r>
          <a:endParaRPr lang="en-IN" sz="2900" kern="1200" dirty="0"/>
        </a:p>
      </dsp:txBody>
      <dsp:txXfrm>
        <a:off x="54659" y="66313"/>
        <a:ext cx="7663082" cy="10103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2/25/2022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C90AE9-E16E-4488-B5B8-80AEB3C3ADC7}"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357662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7AD732-C3FA-432F-98E4-8E643D68BCB4}"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307316614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7AD732-C3FA-432F-98E4-8E643D68BCB4}"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446951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7AD732-C3FA-432F-98E4-8E643D68BCB4}"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118419629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7AD732-C3FA-432F-98E4-8E643D68BCB4}"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525343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7AD732-C3FA-432F-98E4-8E643D68BCB4}"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324306010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0A0E6-22E4-4891-9201-E7D4BFC5C3C7}"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270828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AAD43-C4E7-4813-8748-9A8B47F29214}"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11758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DFF53-C44F-492A-84D4-BF1605FFEEDD}"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161089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FEBD4-9694-42DC-874E-0792B178EE61}"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252583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42ED5-F3BD-4F75-848A-759484554FAF}" type="datetime1">
              <a:rPr lang="en-US" smtClean="0"/>
              <a:pPr/>
              <a:t>2/25/2022</a:t>
            </a:fld>
            <a:endParaRPr lang="en-US" dirty="0"/>
          </a:p>
        </p:txBody>
      </p:sp>
      <p:sp>
        <p:nvSpPr>
          <p:cNvPr id="6" name="Footer Placeholder 5"/>
          <p:cNvSpPr>
            <a:spLocks noGrp="1"/>
          </p:cNvSpPr>
          <p:nvPr>
            <p:ph type="ftr" sz="quarter" idx="11"/>
          </p:nvPr>
        </p:nvSpPr>
        <p:spPr/>
        <p:txBody>
          <a:bodyPr/>
          <a:lstStyle/>
          <a:p>
            <a:r>
              <a:rPr lang="en-US" dirty="0"/>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247400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1A7373-D757-4C35-9FE9-E37221EC568B}" type="datetime1">
              <a:rPr lang="en-US" smtClean="0"/>
              <a:pPr/>
              <a:t>2/25/2022</a:t>
            </a:fld>
            <a:endParaRPr lang="en-US" dirty="0"/>
          </a:p>
        </p:txBody>
      </p:sp>
      <p:sp>
        <p:nvSpPr>
          <p:cNvPr id="8" name="Footer Placeholder 7"/>
          <p:cNvSpPr>
            <a:spLocks noGrp="1"/>
          </p:cNvSpPr>
          <p:nvPr>
            <p:ph type="ftr" sz="quarter" idx="11"/>
          </p:nvPr>
        </p:nvSpPr>
        <p:spPr/>
        <p:txBody>
          <a:bodyPr/>
          <a:lstStyle/>
          <a:p>
            <a:r>
              <a:rPr lang="en-US" dirty="0"/>
              <a:t>Mini Project -20ISE59</a:t>
            </a:r>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364368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7AD0E2-488C-4FF5-9519-55D153719AAA}" type="datetime1">
              <a:rPr lang="en-US" smtClean="0"/>
              <a:pPr/>
              <a:t>2/25/2022</a:t>
            </a:fld>
            <a:endParaRPr lang="en-US" dirty="0"/>
          </a:p>
        </p:txBody>
      </p:sp>
      <p:sp>
        <p:nvSpPr>
          <p:cNvPr id="4" name="Footer Placeholder 3"/>
          <p:cNvSpPr>
            <a:spLocks noGrp="1"/>
          </p:cNvSpPr>
          <p:nvPr>
            <p:ph type="ftr" sz="quarter" idx="11"/>
          </p:nvPr>
        </p:nvSpPr>
        <p:spPr/>
        <p:txBody>
          <a:bodyPr/>
          <a:lstStyle/>
          <a:p>
            <a:r>
              <a:rPr lang="en-US" dirty="0"/>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157679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EF04F-410C-4D4C-817D-EC260ED0E96B}" type="datetime1">
              <a:rPr lang="en-US" smtClean="0"/>
              <a:pPr/>
              <a:t>2/25/2022</a:t>
            </a:fld>
            <a:endParaRPr lang="en-US" dirty="0"/>
          </a:p>
        </p:txBody>
      </p:sp>
      <p:sp>
        <p:nvSpPr>
          <p:cNvPr id="3" name="Footer Placeholder 2"/>
          <p:cNvSpPr>
            <a:spLocks noGrp="1"/>
          </p:cNvSpPr>
          <p:nvPr>
            <p:ph type="ftr" sz="quarter" idx="11"/>
          </p:nvPr>
        </p:nvSpPr>
        <p:spPr/>
        <p:txBody>
          <a:bodyPr/>
          <a:lstStyle/>
          <a:p>
            <a:r>
              <a:rPr lang="en-US" dirty="0"/>
              <a:t>Mini Project -20ISE59</a:t>
            </a:r>
          </a:p>
        </p:txBody>
      </p:sp>
      <p:sp>
        <p:nvSpPr>
          <p:cNvPr id="4" name="Slide Number Placeholder 3"/>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410501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AC716CD-30A5-4FC0-8F21-28F09157EA19}" type="datetime1">
              <a:rPr lang="en-US" smtClean="0"/>
              <a:pPr/>
              <a:t>2/25/2022</a:t>
            </a:fld>
            <a:endParaRPr lang="en-US" dirty="0"/>
          </a:p>
        </p:txBody>
      </p:sp>
      <p:sp>
        <p:nvSpPr>
          <p:cNvPr id="6" name="Footer Placeholder 5"/>
          <p:cNvSpPr>
            <a:spLocks noGrp="1"/>
          </p:cNvSpPr>
          <p:nvPr>
            <p:ph type="ftr" sz="quarter" idx="11"/>
          </p:nvPr>
        </p:nvSpPr>
        <p:spPr/>
        <p:txBody>
          <a:bodyPr/>
          <a:lstStyle/>
          <a:p>
            <a:r>
              <a:rPr lang="en-US" dirty="0"/>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21509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FB88E-4616-444F-94E0-E010B922492C}" type="datetime1">
              <a:rPr lang="en-US" smtClean="0"/>
              <a:pPr/>
              <a:t>2/25/2022</a:t>
            </a:fld>
            <a:endParaRPr lang="en-US" dirty="0"/>
          </a:p>
        </p:txBody>
      </p:sp>
      <p:sp>
        <p:nvSpPr>
          <p:cNvPr id="6" name="Footer Placeholder 5"/>
          <p:cNvSpPr>
            <a:spLocks noGrp="1"/>
          </p:cNvSpPr>
          <p:nvPr>
            <p:ph type="ftr" sz="quarter" idx="11"/>
          </p:nvPr>
        </p:nvSpPr>
        <p:spPr/>
        <p:txBody>
          <a:bodyPr/>
          <a:lstStyle/>
          <a:p>
            <a:r>
              <a:rPr lang="en-US" dirty="0"/>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297612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7AD732-C3FA-432F-98E4-8E643D68BCB4}" type="datetime1">
              <a:rPr lang="en-US" smtClean="0"/>
              <a:pPr/>
              <a:t>2/25/2022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Mini Project -20ISE59</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C0F9C3E-79AB-4D1D-AF94-F9B1D785080B}" type="slidenum">
              <a:rPr lang="en-US" smtClean="0"/>
              <a:pPr/>
              <a:t>‹#›</a:t>
            </a:fld>
            <a:endParaRPr lang="en-US" dirty="0"/>
          </a:p>
        </p:txBody>
      </p:sp>
    </p:spTree>
    <p:extLst>
      <p:ext uri="{BB962C8B-B14F-4D97-AF65-F5344CB8AC3E}">
        <p14:creationId xmlns:p14="http://schemas.microsoft.com/office/powerpoint/2010/main" val="35943944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A389BFF1-05FD-4633-A083-6C3E07DA73A0}"/>
              </a:ext>
            </a:extLst>
          </p:cNvPr>
          <p:cNvGraphicFramePr/>
          <p:nvPr>
            <p:extLst>
              <p:ext uri="{D42A27DB-BD31-4B8C-83A1-F6EECF244321}">
                <p14:modId xmlns:p14="http://schemas.microsoft.com/office/powerpoint/2010/main" val="2648422396"/>
              </p:ext>
            </p:extLst>
          </p:nvPr>
        </p:nvGraphicFramePr>
        <p:xfrm>
          <a:off x="533400" y="1082566"/>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a:off x="914400" y="2250857"/>
            <a:ext cx="6400800" cy="1752600"/>
          </a:xfrm>
        </p:spPr>
        <p:txBody>
          <a:bodyPr>
            <a:normAutofit/>
          </a:bodyPr>
          <a:lstStyle/>
          <a:p>
            <a:pPr algn="ctr"/>
            <a:r>
              <a:rPr lang="en-US" sz="2800" b="1" u="sng" dirty="0">
                <a:solidFill>
                  <a:schemeClr val="accent2">
                    <a:lumMod val="50000"/>
                  </a:schemeClr>
                </a:solidFill>
                <a:effectLst>
                  <a:outerShdw blurRad="38100" dist="38100" dir="2700000" algn="tl">
                    <a:srgbClr val="000000">
                      <a:alpha val="43137"/>
                    </a:srgbClr>
                  </a:outerShdw>
                </a:effectLst>
              </a:rPr>
              <a:t> “Quick-Scan”</a:t>
            </a:r>
          </a:p>
          <a:p>
            <a:pPr algn="ctr"/>
            <a:r>
              <a:rPr lang="en-US" sz="2400" dirty="0">
                <a:solidFill>
                  <a:schemeClr val="accent2">
                    <a:lumMod val="50000"/>
                  </a:schemeClr>
                </a:solidFill>
              </a:rPr>
              <a:t>COURSE NAME : MINI PROJECT</a:t>
            </a:r>
          </a:p>
          <a:p>
            <a:pPr algn="ctr"/>
            <a:r>
              <a:rPr lang="en-US" sz="2400" dirty="0">
                <a:solidFill>
                  <a:schemeClr val="accent2">
                    <a:lumMod val="50000"/>
                  </a:schemeClr>
                </a:solidFill>
              </a:rPr>
              <a:t>COURSE CODE: 20ISE391A</a:t>
            </a:r>
          </a:p>
        </p:txBody>
      </p:sp>
      <p:sp>
        <p:nvSpPr>
          <p:cNvPr id="4" name="Subtitle 2"/>
          <p:cNvSpPr txBox="1">
            <a:spLocks/>
          </p:cNvSpPr>
          <p:nvPr/>
        </p:nvSpPr>
        <p:spPr>
          <a:xfrm>
            <a:off x="457200" y="4114800"/>
            <a:ext cx="4114800" cy="2209800"/>
          </a:xfrm>
          <a:prstGeom prst="rect">
            <a:avLst/>
          </a:prstGeom>
        </p:spPr>
        <p:txBody>
          <a:bodyPr vert="horz" lIns="91440" tIns="45720" rIns="91440" bIns="45720" rtlCol="0">
            <a:normAutofit lnSpcReduction="10000"/>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Presentation by,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NAME: CHETHAN A 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	 HEMSAGAR N M</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USN: 1NH20IS035</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        1NH20IS062</a:t>
            </a:r>
          </a:p>
        </p:txBody>
      </p:sp>
      <p:sp>
        <p:nvSpPr>
          <p:cNvPr id="5" name="Subtitle 2"/>
          <p:cNvSpPr txBox="1">
            <a:spLocks/>
          </p:cNvSpPr>
          <p:nvPr/>
        </p:nvSpPr>
        <p:spPr>
          <a:xfrm>
            <a:off x="4267200" y="4114800"/>
            <a:ext cx="4724400" cy="2590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Under the Guidance of,</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Guide Name: Ms.</a:t>
            </a:r>
            <a:r>
              <a:rPr lang="en-US" sz="2600" dirty="0">
                <a:solidFill>
                  <a:schemeClr val="accent2">
                    <a:lumMod val="50000"/>
                  </a:schemeClr>
                </a:solidFill>
              </a:rPr>
              <a:t>B </a:t>
            </a: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Swathi</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Designation: Professor </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pic>
        <p:nvPicPr>
          <p:cNvPr id="1026" name="Picture 2"/>
          <p:cNvPicPr>
            <a:picLocks noChangeAspect="1" noChangeArrowheads="1"/>
          </p:cNvPicPr>
          <p:nvPr/>
        </p:nvPicPr>
        <p:blipFill>
          <a:blip r:embed="rId7"/>
          <a:srcRect/>
          <a:stretch>
            <a:fillRect/>
          </a:stretch>
        </p:blipFill>
        <p:spPr bwMode="auto">
          <a:xfrm>
            <a:off x="1447800" y="9525"/>
            <a:ext cx="5334000" cy="1047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 calcmode="lin" valueType="num">
                                      <p:cBhvr additive="base">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 calcmode="lin" valueType="num">
                                      <p:cBhvr additive="base">
                                        <p:cTn id="3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additive="base">
                                        <p:cTn id="3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Design Modules</a:t>
            </a:r>
          </a:p>
        </p:txBody>
      </p:sp>
      <p:sp>
        <p:nvSpPr>
          <p:cNvPr id="3" name="Content Placeholder 2"/>
          <p:cNvSpPr>
            <a:spLocks noGrp="1"/>
          </p:cNvSpPr>
          <p:nvPr>
            <p:ph idx="1"/>
          </p:nvPr>
        </p:nvSpPr>
        <p:spPr>
          <a:xfrm>
            <a:off x="553306" y="1287462"/>
            <a:ext cx="6347714" cy="3880773"/>
          </a:xfrm>
        </p:spPr>
        <p:txBody>
          <a:bodyPr>
            <a:normAutofit lnSpcReduction="10000"/>
          </a:bodyPr>
          <a:lstStyle/>
          <a:p>
            <a:r>
              <a:rPr lang="en-US" dirty="0"/>
              <a:t>MODULES USED</a:t>
            </a:r>
          </a:p>
          <a:p>
            <a:pPr>
              <a:buFont typeface="Wingdings" panose="05000000000000000000" pitchFamily="2" charset="2"/>
              <a:buChar char="q"/>
            </a:pPr>
            <a:r>
              <a:rPr lang="en-US" dirty="0"/>
              <a:t>OpenCV</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Arial" panose="020B0604020202020204" pitchFamily="34" charset="0"/>
              <a:buChar char="•"/>
            </a:pPr>
            <a:r>
              <a:rPr lang="en-US" dirty="0"/>
              <a:t>It is used to use the camera to scan the QR code</a:t>
            </a:r>
          </a:p>
        </p:txBody>
      </p:sp>
      <p:sp>
        <p:nvSpPr>
          <p:cNvPr id="4" name="Date Placeholder 3"/>
          <p:cNvSpPr>
            <a:spLocks noGrp="1"/>
          </p:cNvSpPr>
          <p:nvPr>
            <p:ph type="dt" sz="half" idx="10"/>
          </p:nvPr>
        </p:nvSpPr>
        <p:spPr>
          <a:xfrm>
            <a:off x="5405258" y="6041363"/>
            <a:ext cx="919342" cy="365125"/>
          </a:xfrm>
        </p:spPr>
        <p:txBody>
          <a:bodyPr/>
          <a:lstStyle/>
          <a:p>
            <a:fld id="{51C73864-20F9-4AE1-934F-8040E512C41C}"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10</a:t>
            </a:fld>
            <a:endParaRPr lang="en-US" dirty="0"/>
          </a:p>
        </p:txBody>
      </p:sp>
      <p:pic>
        <p:nvPicPr>
          <p:cNvPr id="1026" name="Picture 2" descr="OpenCV - Wikipedia">
            <a:extLst>
              <a:ext uri="{FF2B5EF4-FFF2-40B4-BE49-F238E27FC236}">
                <a16:creationId xmlns:a16="http://schemas.microsoft.com/office/drawing/2014/main" id="{C2262302-BE04-4277-9601-0887FF523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980" y="2057139"/>
            <a:ext cx="1924050" cy="2371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DA85D67-E7F9-44BE-87DC-5884ECE33844}"/>
              </a:ext>
            </a:extLst>
          </p:cNvPr>
          <p:cNvSpPr>
            <a:spLocks noGrp="1"/>
          </p:cNvSpPr>
          <p:nvPr>
            <p:ph idx="1"/>
          </p:nvPr>
        </p:nvSpPr>
        <p:spPr>
          <a:xfrm>
            <a:off x="985836" y="441743"/>
            <a:ext cx="6347714" cy="5355563"/>
          </a:xfrm>
        </p:spPr>
        <p:txBody>
          <a:bodyPr/>
          <a:lstStyle/>
          <a:p>
            <a:pPr>
              <a:buFont typeface="Wingdings" panose="05000000000000000000" pitchFamily="2" charset="2"/>
              <a:buChar char="q"/>
            </a:pPr>
            <a:r>
              <a:rPr lang="en-US" dirty="0"/>
              <a:t>NumPy</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Arial" panose="020B0604020202020204" pitchFamily="34" charset="0"/>
              <a:buChar char="•"/>
            </a:pPr>
            <a:r>
              <a:rPr lang="en-IN" dirty="0"/>
              <a:t>It is use add the real time user interface graphics to locate the QR code present in the ticket</a:t>
            </a:r>
          </a:p>
        </p:txBody>
      </p:sp>
      <p:sp>
        <p:nvSpPr>
          <p:cNvPr id="2" name="Date Placeholder 1">
            <a:extLst>
              <a:ext uri="{FF2B5EF4-FFF2-40B4-BE49-F238E27FC236}">
                <a16:creationId xmlns:a16="http://schemas.microsoft.com/office/drawing/2014/main" id="{6BC8E348-E1D7-4644-9CE9-AFEAAC63D799}"/>
              </a:ext>
            </a:extLst>
          </p:cNvPr>
          <p:cNvSpPr>
            <a:spLocks noGrp="1"/>
          </p:cNvSpPr>
          <p:nvPr>
            <p:ph type="dt" sz="half" idx="10"/>
          </p:nvPr>
        </p:nvSpPr>
        <p:spPr>
          <a:xfrm>
            <a:off x="5405258" y="6041363"/>
            <a:ext cx="843142" cy="365125"/>
          </a:xfrm>
        </p:spPr>
        <p:txBody>
          <a:bodyPr/>
          <a:lstStyle/>
          <a:p>
            <a:fld id="{25EEF04F-410C-4D4C-817D-EC260ED0E96B}" type="datetime1">
              <a:rPr lang="en-US" smtClean="0"/>
              <a:pPr/>
              <a:t>2/25/2022</a:t>
            </a:fld>
            <a:endParaRPr lang="en-US" dirty="0"/>
          </a:p>
        </p:txBody>
      </p:sp>
      <p:sp>
        <p:nvSpPr>
          <p:cNvPr id="3" name="Footer Placeholder 2">
            <a:extLst>
              <a:ext uri="{FF2B5EF4-FFF2-40B4-BE49-F238E27FC236}">
                <a16:creationId xmlns:a16="http://schemas.microsoft.com/office/drawing/2014/main" id="{36FD0803-9D6C-4129-B22E-E8A096414394}"/>
              </a:ext>
            </a:extLst>
          </p:cNvPr>
          <p:cNvSpPr>
            <a:spLocks noGrp="1"/>
          </p:cNvSpPr>
          <p:nvPr>
            <p:ph type="ftr" sz="quarter" idx="11"/>
          </p:nvPr>
        </p:nvSpPr>
        <p:spPr/>
        <p:txBody>
          <a:bodyPr/>
          <a:lstStyle/>
          <a:p>
            <a:r>
              <a:rPr lang="en-US" dirty="0"/>
              <a:t>Mini Project -20ISE59</a:t>
            </a:r>
          </a:p>
        </p:txBody>
      </p:sp>
      <p:sp>
        <p:nvSpPr>
          <p:cNvPr id="4" name="Slide Number Placeholder 3">
            <a:extLst>
              <a:ext uri="{FF2B5EF4-FFF2-40B4-BE49-F238E27FC236}">
                <a16:creationId xmlns:a16="http://schemas.microsoft.com/office/drawing/2014/main" id="{B9C0A52F-B434-47A4-B1BA-B5A748594C4E}"/>
              </a:ext>
            </a:extLst>
          </p:cNvPr>
          <p:cNvSpPr>
            <a:spLocks noGrp="1"/>
          </p:cNvSpPr>
          <p:nvPr>
            <p:ph type="sldNum" sz="quarter" idx="12"/>
          </p:nvPr>
        </p:nvSpPr>
        <p:spPr/>
        <p:txBody>
          <a:bodyPr/>
          <a:lstStyle/>
          <a:p>
            <a:fld id="{3C0F9C3E-79AB-4D1D-AF94-F9B1D785080B}" type="slidenum">
              <a:rPr lang="en-US" smtClean="0"/>
              <a:pPr/>
              <a:t>11</a:t>
            </a:fld>
            <a:endParaRPr lang="en-US" dirty="0"/>
          </a:p>
        </p:txBody>
      </p:sp>
      <p:pic>
        <p:nvPicPr>
          <p:cNvPr id="2050" name="Picture 2">
            <a:extLst>
              <a:ext uri="{FF2B5EF4-FFF2-40B4-BE49-F238E27FC236}">
                <a16:creationId xmlns:a16="http://schemas.microsoft.com/office/drawing/2014/main" id="{016D1BD9-9320-433A-B470-52971B20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19200"/>
            <a:ext cx="3657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58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C23E16-E730-43B5-968F-39DB41BF9CA4}"/>
              </a:ext>
            </a:extLst>
          </p:cNvPr>
          <p:cNvSpPr>
            <a:spLocks noGrp="1"/>
          </p:cNvSpPr>
          <p:nvPr>
            <p:ph idx="1"/>
          </p:nvPr>
        </p:nvSpPr>
        <p:spPr>
          <a:xfrm>
            <a:off x="609600" y="838200"/>
            <a:ext cx="6347714" cy="3880773"/>
          </a:xfrm>
        </p:spPr>
        <p:txBody>
          <a:bodyPr/>
          <a:lstStyle/>
          <a:p>
            <a:pPr>
              <a:buFont typeface="Wingdings" panose="05000000000000000000" pitchFamily="2" charset="2"/>
              <a:buChar char="q"/>
            </a:pPr>
            <a:r>
              <a:rPr lang="en-US" dirty="0"/>
              <a:t>Pyzbar</a:t>
            </a:r>
          </a:p>
          <a:p>
            <a:pPr>
              <a:buFont typeface="Arial" panose="020B0604020202020204" pitchFamily="34" charset="0"/>
              <a:buChar char="•"/>
            </a:pPr>
            <a:r>
              <a:rPr lang="en-IN" dirty="0"/>
              <a:t>This is used to decode the QR code and convert it into the required data form the user needs to be </a:t>
            </a:r>
          </a:p>
          <a:p>
            <a:pPr>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0855113B-BE66-4661-9716-79ABD067A182}"/>
              </a:ext>
            </a:extLst>
          </p:cNvPr>
          <p:cNvSpPr>
            <a:spLocks noGrp="1"/>
          </p:cNvSpPr>
          <p:nvPr>
            <p:ph type="dt" sz="half" idx="10"/>
          </p:nvPr>
        </p:nvSpPr>
        <p:spPr>
          <a:xfrm>
            <a:off x="5405258" y="6041363"/>
            <a:ext cx="843142" cy="365125"/>
          </a:xfrm>
        </p:spPr>
        <p:txBody>
          <a:bodyPr/>
          <a:lstStyle/>
          <a:p>
            <a:fld id="{644DFF53-C44F-492A-84D4-BF1605FFEEDD}" type="datetime1">
              <a:rPr lang="en-US" smtClean="0"/>
              <a:pPr/>
              <a:t>2/25/2022</a:t>
            </a:fld>
            <a:endParaRPr lang="en-US" dirty="0"/>
          </a:p>
        </p:txBody>
      </p:sp>
      <p:sp>
        <p:nvSpPr>
          <p:cNvPr id="5" name="Footer Placeholder 4">
            <a:extLst>
              <a:ext uri="{FF2B5EF4-FFF2-40B4-BE49-F238E27FC236}">
                <a16:creationId xmlns:a16="http://schemas.microsoft.com/office/drawing/2014/main" id="{779CCC74-4B72-41CA-AFBC-A0489DC8F492}"/>
              </a:ext>
            </a:extLst>
          </p:cNvPr>
          <p:cNvSpPr>
            <a:spLocks noGrp="1"/>
          </p:cNvSpPr>
          <p:nvPr>
            <p:ph type="ftr" sz="quarter" idx="11"/>
          </p:nvPr>
        </p:nvSpPr>
        <p:spPr/>
        <p:txBody>
          <a:bodyPr/>
          <a:lstStyle/>
          <a:p>
            <a:r>
              <a:rPr lang="en-US" dirty="0"/>
              <a:t>Mini Project -20ISE59</a:t>
            </a:r>
          </a:p>
        </p:txBody>
      </p:sp>
      <p:sp>
        <p:nvSpPr>
          <p:cNvPr id="6" name="Slide Number Placeholder 5">
            <a:extLst>
              <a:ext uri="{FF2B5EF4-FFF2-40B4-BE49-F238E27FC236}">
                <a16:creationId xmlns:a16="http://schemas.microsoft.com/office/drawing/2014/main" id="{96319CA0-25C6-46B5-A870-E3D5C848F41C}"/>
              </a:ext>
            </a:extLst>
          </p:cNvPr>
          <p:cNvSpPr>
            <a:spLocks noGrp="1"/>
          </p:cNvSpPr>
          <p:nvPr>
            <p:ph type="sldNum" sz="quarter" idx="12"/>
          </p:nvPr>
        </p:nvSpPr>
        <p:spPr/>
        <p:txBody>
          <a:bodyPr/>
          <a:lstStyle/>
          <a:p>
            <a:fld id="{3C0F9C3E-79AB-4D1D-AF94-F9B1D785080B}" type="slidenum">
              <a:rPr lang="en-US" smtClean="0"/>
              <a:pPr/>
              <a:t>12</a:t>
            </a:fld>
            <a:endParaRPr lang="en-US" dirty="0"/>
          </a:p>
        </p:txBody>
      </p:sp>
      <p:pic>
        <p:nvPicPr>
          <p:cNvPr id="3074" name="Picture 2" descr="pyzbar · PyPI">
            <a:extLst>
              <a:ext uri="{FF2B5EF4-FFF2-40B4-BE49-F238E27FC236}">
                <a16:creationId xmlns:a16="http://schemas.microsoft.com/office/drawing/2014/main" id="{BE36F375-2B85-432C-A8AA-97E41AD59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990" y="22098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79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347713" cy="1320800"/>
          </a:xfrm>
        </p:spPr>
        <p:txBody>
          <a:bodyPr/>
          <a:lstStyle/>
          <a:p>
            <a:r>
              <a:rPr lang="en-US" dirty="0">
                <a:solidFill>
                  <a:srgbClr val="FF0000"/>
                </a:solidFill>
              </a:rPr>
              <a:t>Algorithm</a:t>
            </a:r>
          </a:p>
        </p:txBody>
      </p:sp>
      <p:sp>
        <p:nvSpPr>
          <p:cNvPr id="3" name="Content Placeholder 2"/>
          <p:cNvSpPr>
            <a:spLocks noGrp="1"/>
          </p:cNvSpPr>
          <p:nvPr>
            <p:ph idx="1"/>
          </p:nvPr>
        </p:nvSpPr>
        <p:spPr>
          <a:xfrm>
            <a:off x="152400" y="990600"/>
            <a:ext cx="6553200" cy="5334000"/>
          </a:xfrm>
        </p:spPr>
        <p:txBody>
          <a:bodyPr anchor="t">
            <a:normAutofit/>
          </a:bodyPr>
          <a:lstStyle/>
          <a:p>
            <a:pPr marL="685165" marR="283845">
              <a:spcAft>
                <a:spcPts val="0"/>
              </a:spcAft>
            </a:pPr>
            <a:r>
              <a:rPr lang="en-US" dirty="0">
                <a:effectLst/>
                <a:latin typeface="Times New Roman" panose="02020603050405020304" pitchFamily="18" charset="0"/>
                <a:ea typeface="Times New Roman" panose="02020603050405020304" pitchFamily="18" charset="0"/>
              </a:rPr>
              <a:t>Step 1: Webcam access using cv2 function - cv2.VideoCapture(0), here  argument 0 because we are using internal camera of the system.</a:t>
            </a:r>
            <a:endParaRPr lang="en-IN" dirty="0">
              <a:effectLst/>
              <a:latin typeface="Times New Roman" panose="02020603050405020304" pitchFamily="18" charset="0"/>
              <a:ea typeface="Times New Roman" panose="02020603050405020304" pitchFamily="18" charset="0"/>
            </a:endParaRPr>
          </a:p>
          <a:p>
            <a:pPr marL="685165">
              <a:spcBef>
                <a:spcPts val="5"/>
              </a:spcBef>
              <a:spcAft>
                <a:spcPts val="0"/>
              </a:spcAft>
            </a:pPr>
            <a:r>
              <a:rPr lang="en-US" dirty="0">
                <a:effectLst/>
                <a:latin typeface="Times New Roman" panose="02020603050405020304" pitchFamily="18" charset="0"/>
                <a:ea typeface="Times New Roman" panose="02020603050405020304" pitchFamily="18" charset="0"/>
              </a:rPr>
              <a:t>Step 2: Take input of the database file name.</a:t>
            </a:r>
            <a:endParaRPr lang="en-IN" dirty="0">
              <a:latin typeface="Times New Roman" panose="02020603050405020304" pitchFamily="18" charset="0"/>
              <a:ea typeface="Times New Roman" panose="02020603050405020304" pitchFamily="18" charset="0"/>
            </a:endParaRPr>
          </a:p>
          <a:p>
            <a:pPr marL="685165">
              <a:spcBef>
                <a:spcPts val="5"/>
              </a:spcBef>
              <a:spcAft>
                <a:spcPts val="0"/>
              </a:spcAft>
            </a:pPr>
            <a:r>
              <a:rPr lang="en-US" dirty="0">
                <a:effectLst/>
                <a:latin typeface="Times New Roman" panose="02020603050405020304" pitchFamily="18" charset="0"/>
                <a:ea typeface="Times New Roman" panose="02020603050405020304" pitchFamily="18" charset="0"/>
              </a:rPr>
              <a:t>Step 3: Create a list to store unique decoded data from scanning. </a:t>
            </a:r>
            <a:endParaRPr lang="en-IN" dirty="0">
              <a:latin typeface="Times New Roman" panose="02020603050405020304" pitchFamily="18" charset="0"/>
              <a:ea typeface="Times New Roman" panose="02020603050405020304" pitchFamily="18" charset="0"/>
            </a:endParaRPr>
          </a:p>
          <a:p>
            <a:pPr marL="685165">
              <a:spcBef>
                <a:spcPts val="5"/>
              </a:spcBef>
              <a:spcAft>
                <a:spcPts val="0"/>
              </a:spcAft>
            </a:pPr>
            <a:r>
              <a:rPr lang="en-US" dirty="0">
                <a:effectLst/>
                <a:latin typeface="Times New Roman" panose="02020603050405020304" pitchFamily="18" charset="0"/>
                <a:ea typeface="Times New Roman" panose="02020603050405020304" pitchFamily="18" charset="0"/>
              </a:rPr>
              <a:t>Step 4: Enter the choice according to what operation need to be performed. </a:t>
            </a:r>
          </a:p>
          <a:p>
            <a:pPr marL="685165">
              <a:spcBef>
                <a:spcPts val="5"/>
              </a:spcBef>
              <a:spcAft>
                <a:spcPts val="0"/>
              </a:spcAft>
            </a:pPr>
            <a:r>
              <a:rPr lang="en-US" dirty="0">
                <a:effectLst/>
                <a:latin typeface="Times New Roman" panose="02020603050405020304" pitchFamily="18" charset="0"/>
                <a:ea typeface="Times New Roman" panose="02020603050405020304" pitchFamily="18" charset="0"/>
              </a:rPr>
              <a:t>Step 5: Open the database file in ‘r+’ mood.</a:t>
            </a:r>
            <a:endParaRPr lang="en-IN" dirty="0">
              <a:latin typeface="Times New Roman" panose="02020603050405020304" pitchFamily="18" charset="0"/>
              <a:ea typeface="Times New Roman" panose="02020603050405020304" pitchFamily="18" charset="0"/>
            </a:endParaRPr>
          </a:p>
          <a:p>
            <a:pPr marL="685165">
              <a:spcBef>
                <a:spcPts val="5"/>
              </a:spcBef>
              <a:spcAft>
                <a:spcPts val="0"/>
              </a:spcAft>
            </a:pPr>
            <a:r>
              <a:rPr lang="en-US" dirty="0">
                <a:effectLst/>
                <a:latin typeface="Times New Roman" panose="02020603050405020304" pitchFamily="18" charset="0"/>
                <a:ea typeface="Times New Roman" panose="02020603050405020304" pitchFamily="18" charset="0"/>
              </a:rPr>
              <a:t>Step 6: Store the each line of the file as a element into a list using </a:t>
            </a:r>
            <a:r>
              <a:rPr lang="en-US" dirty="0" err="1">
                <a:effectLst/>
                <a:latin typeface="Times New Roman" panose="02020603050405020304" pitchFamily="18" charset="0"/>
                <a:ea typeface="Times New Roman" panose="02020603050405020304" pitchFamily="18" charset="0"/>
              </a:rPr>
              <a:t>readlines.split</a:t>
            </a:r>
            <a:r>
              <a:rPr lang="en-US" dirty="0">
                <a:effectLst/>
                <a:latin typeface="Times New Roman" panose="02020603050405020304" pitchFamily="18" charset="0"/>
                <a:ea typeface="Times New Roman" panose="02020603050405020304" pitchFamily="18" charset="0"/>
              </a:rPr>
              <a:t>(\n) function.</a:t>
            </a:r>
            <a:endParaRPr lang="en-IN" dirty="0">
              <a:latin typeface="Times New Roman" panose="02020603050405020304" pitchFamily="18" charset="0"/>
              <a:ea typeface="Times New Roman" panose="02020603050405020304" pitchFamily="18" charset="0"/>
            </a:endParaRPr>
          </a:p>
          <a:p>
            <a:pPr marL="685165">
              <a:spcBef>
                <a:spcPts val="5"/>
              </a:spcBef>
              <a:spcAft>
                <a:spcPts val="0"/>
              </a:spcAft>
            </a:pPr>
            <a:r>
              <a:rPr lang="en-US" dirty="0">
                <a:effectLst/>
                <a:latin typeface="Times New Roman" panose="02020603050405020304" pitchFamily="18" charset="0"/>
                <a:ea typeface="Times New Roman" panose="02020603050405020304" pitchFamily="18" charset="0"/>
              </a:rPr>
              <a:t>Step 7: If choice is “I” – Inspection of the data. </a:t>
            </a:r>
          </a:p>
          <a:p>
            <a:pPr marL="685165">
              <a:spcBef>
                <a:spcPts val="5"/>
              </a:spcBef>
              <a:spcAft>
                <a:spcPts val="0"/>
              </a:spcAft>
            </a:pPr>
            <a:r>
              <a:rPr lang="en-US" dirty="0">
                <a:effectLst/>
                <a:latin typeface="Times New Roman" panose="02020603050405020304" pitchFamily="18" charset="0"/>
                <a:ea typeface="Times New Roman" panose="02020603050405020304" pitchFamily="18" charset="0"/>
              </a:rPr>
              <a:t>Step 8: Enter number of scans to be performed. </a:t>
            </a:r>
          </a:p>
          <a:p>
            <a:pPr marL="685165">
              <a:spcBef>
                <a:spcPts val="5"/>
              </a:spcBef>
              <a:spcAft>
                <a:spcPts val="0"/>
              </a:spcAft>
            </a:pPr>
            <a:r>
              <a:rPr lang="en-US" dirty="0">
                <a:effectLst/>
                <a:latin typeface="Times New Roman" panose="02020603050405020304" pitchFamily="18" charset="0"/>
                <a:ea typeface="Times New Roman" panose="02020603050405020304" pitchFamily="18" charset="0"/>
              </a:rPr>
              <a:t>Step 9: Read the frames through the webcam.</a:t>
            </a:r>
            <a:endParaRPr lang="en-IN" dirty="0">
              <a:latin typeface="Times New Roman" panose="02020603050405020304" pitchFamily="18" charset="0"/>
              <a:ea typeface="Times New Roman" panose="02020603050405020304" pitchFamily="18" charset="0"/>
            </a:endParaRPr>
          </a:p>
          <a:p>
            <a:pPr marL="685165">
              <a:spcBef>
                <a:spcPts val="5"/>
              </a:spcBef>
              <a:spcAft>
                <a:spcPts val="0"/>
              </a:spcAft>
            </a:pPr>
            <a:r>
              <a:rPr lang="en-US" dirty="0">
                <a:effectLst/>
                <a:latin typeface="Times New Roman" panose="02020603050405020304" pitchFamily="18" charset="0"/>
                <a:ea typeface="Times New Roman" panose="02020603050405020304" pitchFamily="18" charset="0"/>
              </a:rPr>
              <a:t>Step 10: Detecting the QR/Barcode in the frame and decoding.</a:t>
            </a:r>
            <a:endParaRPr lang="en-US" dirty="0"/>
          </a:p>
        </p:txBody>
      </p:sp>
      <p:sp>
        <p:nvSpPr>
          <p:cNvPr id="4" name="Date Placeholder 3"/>
          <p:cNvSpPr>
            <a:spLocks noGrp="1"/>
          </p:cNvSpPr>
          <p:nvPr>
            <p:ph type="dt" sz="half" idx="10"/>
          </p:nvPr>
        </p:nvSpPr>
        <p:spPr>
          <a:xfrm>
            <a:off x="5405258" y="6041363"/>
            <a:ext cx="766942" cy="365125"/>
          </a:xfrm>
        </p:spPr>
        <p:txBody>
          <a:bodyPr/>
          <a:lstStyle/>
          <a:p>
            <a:fld id="{1E84D06D-00B5-4D44-88FF-C67866A23189}"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5D91-0572-4A8F-A765-1ED7896B4406}"/>
              </a:ext>
            </a:extLst>
          </p:cNvPr>
          <p:cNvSpPr>
            <a:spLocks noGrp="1"/>
          </p:cNvSpPr>
          <p:nvPr>
            <p:ph type="title"/>
          </p:nvPr>
        </p:nvSpPr>
        <p:spPr>
          <a:xfrm>
            <a:off x="624840" y="156237"/>
            <a:ext cx="6347713" cy="1320800"/>
          </a:xfrm>
        </p:spPr>
        <p:txBody>
          <a:bodyPr/>
          <a:lstStyle/>
          <a:p>
            <a:r>
              <a:rPr lang="en-US" dirty="0">
                <a:solidFill>
                  <a:srgbClr val="FF0000"/>
                </a:solidFill>
              </a:rPr>
              <a:t>Algorithm</a:t>
            </a:r>
            <a:endParaRPr lang="en-IN" dirty="0">
              <a:solidFill>
                <a:srgbClr val="FF0000"/>
              </a:solidFill>
            </a:endParaRPr>
          </a:p>
        </p:txBody>
      </p:sp>
      <p:sp>
        <p:nvSpPr>
          <p:cNvPr id="3" name="Content Placeholder 2">
            <a:extLst>
              <a:ext uri="{FF2B5EF4-FFF2-40B4-BE49-F238E27FC236}">
                <a16:creationId xmlns:a16="http://schemas.microsoft.com/office/drawing/2014/main" id="{32981993-5C11-434E-BD78-4A83CAA10A2B}"/>
              </a:ext>
            </a:extLst>
          </p:cNvPr>
          <p:cNvSpPr>
            <a:spLocks noGrp="1"/>
          </p:cNvSpPr>
          <p:nvPr>
            <p:ph idx="1"/>
          </p:nvPr>
        </p:nvSpPr>
        <p:spPr>
          <a:xfrm>
            <a:off x="76200" y="914400"/>
            <a:ext cx="7620000" cy="5126964"/>
          </a:xfrm>
        </p:spPr>
        <p:txBody>
          <a:bodyPr anchor="ctr">
            <a:normAutofit/>
          </a:bodyPr>
          <a:lstStyle/>
          <a:p>
            <a:pPr marL="685165" marR="1541780">
              <a:lnSpc>
                <a:spcPct val="12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11: Displaying the bounding lines around the QR/Barcode. </a:t>
            </a:r>
          </a:p>
          <a:p>
            <a:pPr marL="685165" marR="1541780">
              <a:lnSpc>
                <a:spcPct val="12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12: Displaying the decoded data on the frame.</a:t>
            </a:r>
            <a:endParaRPr lang="en-IN" dirty="0">
              <a:latin typeface="Times New Roman" panose="02020603050405020304" pitchFamily="18" charset="0"/>
              <a:ea typeface="Times New Roman" panose="02020603050405020304" pitchFamily="18" charset="0"/>
            </a:endParaRPr>
          </a:p>
          <a:p>
            <a:pPr marL="685165" marR="1541780">
              <a:lnSpc>
                <a:spcPct val="12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13: If decoded data is present in the database file then print valid else invalid.</a:t>
            </a:r>
            <a:endParaRPr lang="en-IN" dirty="0">
              <a:effectLst/>
              <a:latin typeface="Times New Roman" panose="02020603050405020304" pitchFamily="18" charset="0"/>
              <a:ea typeface="Times New Roman" panose="02020603050405020304" pitchFamily="18" charset="0"/>
            </a:endParaRPr>
          </a:p>
          <a:p>
            <a:pPr marL="685165" marR="2312670">
              <a:lnSpc>
                <a:spcPct val="12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14: Display the real time video capturing frame.</a:t>
            </a:r>
          </a:p>
          <a:p>
            <a:pPr marL="685165" marR="2312670">
              <a:lnSpc>
                <a:spcPct val="12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15: Close the database file.</a:t>
            </a:r>
            <a:endParaRPr lang="en-IN" dirty="0">
              <a:latin typeface="Times New Roman" panose="02020603050405020304" pitchFamily="18" charset="0"/>
              <a:ea typeface="Times New Roman" panose="02020603050405020304" pitchFamily="18" charset="0"/>
            </a:endParaRPr>
          </a:p>
          <a:p>
            <a:pPr marL="685165" marR="2312670">
              <a:lnSpc>
                <a:spcPct val="12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16: If choice is “R” – Registering the data.</a:t>
            </a:r>
          </a:p>
          <a:p>
            <a:pPr marL="685165" marR="2312670">
              <a:lnSpc>
                <a:spcPct val="120000"/>
              </a:lnSpc>
              <a:spcBef>
                <a:spcPts val="5"/>
              </a:spcBef>
              <a:spcAft>
                <a:spcPts val="0"/>
              </a:spcAft>
            </a:pPr>
            <a:r>
              <a:rPr lang="en-US" dirty="0">
                <a:effectLst/>
                <a:latin typeface="Times New Roman" panose="02020603050405020304" pitchFamily="18" charset="0"/>
                <a:ea typeface="Times New Roman" panose="02020603050405020304" pitchFamily="18" charset="0"/>
              </a:rPr>
              <a:t> Step 17: Step10 to Step13 .</a:t>
            </a:r>
            <a:endParaRPr lang="en-IN" dirty="0">
              <a:latin typeface="Times New Roman" panose="02020603050405020304" pitchFamily="18" charset="0"/>
              <a:ea typeface="Times New Roman" panose="02020603050405020304" pitchFamily="18" charset="0"/>
            </a:endParaRPr>
          </a:p>
          <a:p>
            <a:pPr marL="685165" marR="2312670">
              <a:lnSpc>
                <a:spcPct val="12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18: If the decoded data is not present in the list, append the decoded data into the list. </a:t>
            </a:r>
            <a:endParaRPr lang="en-IN" dirty="0">
              <a:latin typeface="Times New Roman" panose="02020603050405020304" pitchFamily="18" charset="0"/>
              <a:ea typeface="Times New Roman" panose="02020603050405020304" pitchFamily="18" charset="0"/>
            </a:endParaRPr>
          </a:p>
          <a:p>
            <a:pPr marL="685165" marR="2312670">
              <a:lnSpc>
                <a:spcPct val="12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19: Write the data which has been append to the list into the database file.</a:t>
            </a:r>
          </a:p>
          <a:p>
            <a:pPr marL="685165" marR="2312670">
              <a:lnSpc>
                <a:spcPct val="12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20: Step 16 and Step 17 .</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B6439FD0-9878-4759-97F2-8FADFDC3AA86}"/>
              </a:ext>
            </a:extLst>
          </p:cNvPr>
          <p:cNvSpPr>
            <a:spLocks noGrp="1"/>
          </p:cNvSpPr>
          <p:nvPr>
            <p:ph type="dt" sz="half" idx="10"/>
          </p:nvPr>
        </p:nvSpPr>
        <p:spPr>
          <a:xfrm>
            <a:off x="5405258" y="6041363"/>
            <a:ext cx="766942" cy="365125"/>
          </a:xfrm>
        </p:spPr>
        <p:txBody>
          <a:bodyPr/>
          <a:lstStyle/>
          <a:p>
            <a:fld id="{644DFF53-C44F-492A-84D4-BF1605FFEEDD}" type="datetime1">
              <a:rPr lang="en-US" smtClean="0"/>
              <a:pPr/>
              <a:t>2/25/2022</a:t>
            </a:fld>
            <a:endParaRPr lang="en-US" dirty="0"/>
          </a:p>
        </p:txBody>
      </p:sp>
      <p:sp>
        <p:nvSpPr>
          <p:cNvPr id="5" name="Footer Placeholder 4">
            <a:extLst>
              <a:ext uri="{FF2B5EF4-FFF2-40B4-BE49-F238E27FC236}">
                <a16:creationId xmlns:a16="http://schemas.microsoft.com/office/drawing/2014/main" id="{38138A91-5799-45D6-9C82-9DBDB07A0883}"/>
              </a:ext>
            </a:extLst>
          </p:cNvPr>
          <p:cNvSpPr>
            <a:spLocks noGrp="1"/>
          </p:cNvSpPr>
          <p:nvPr>
            <p:ph type="ftr" sz="quarter" idx="11"/>
          </p:nvPr>
        </p:nvSpPr>
        <p:spPr/>
        <p:txBody>
          <a:bodyPr/>
          <a:lstStyle/>
          <a:p>
            <a:r>
              <a:rPr lang="en-US"/>
              <a:t>Mini Project -20ISE59</a:t>
            </a:r>
            <a:endParaRPr lang="en-US" dirty="0"/>
          </a:p>
        </p:txBody>
      </p:sp>
      <p:sp>
        <p:nvSpPr>
          <p:cNvPr id="6" name="Slide Number Placeholder 5">
            <a:extLst>
              <a:ext uri="{FF2B5EF4-FFF2-40B4-BE49-F238E27FC236}">
                <a16:creationId xmlns:a16="http://schemas.microsoft.com/office/drawing/2014/main" id="{CA485183-35DC-4415-BD01-1DBD8B17C7A7}"/>
              </a:ext>
            </a:extLst>
          </p:cNvPr>
          <p:cNvSpPr>
            <a:spLocks noGrp="1"/>
          </p:cNvSpPr>
          <p:nvPr>
            <p:ph type="sldNum" sz="quarter" idx="12"/>
          </p:nvPr>
        </p:nvSpPr>
        <p:spPr/>
        <p:txBody>
          <a:bodyPr/>
          <a:lstStyle/>
          <a:p>
            <a:fld id="{3C0F9C3E-79AB-4D1D-AF94-F9B1D785080B}" type="slidenum">
              <a:rPr lang="en-US" smtClean="0"/>
              <a:pPr/>
              <a:t>14</a:t>
            </a:fld>
            <a:endParaRPr lang="en-US" dirty="0"/>
          </a:p>
        </p:txBody>
      </p:sp>
    </p:spTree>
    <p:extLst>
      <p:ext uri="{BB962C8B-B14F-4D97-AF65-F5344CB8AC3E}">
        <p14:creationId xmlns:p14="http://schemas.microsoft.com/office/powerpoint/2010/main" val="260043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F060-23D9-4366-A376-CD996F174A3C}"/>
              </a:ext>
            </a:extLst>
          </p:cNvPr>
          <p:cNvSpPr>
            <a:spLocks noGrp="1"/>
          </p:cNvSpPr>
          <p:nvPr>
            <p:ph type="title"/>
          </p:nvPr>
        </p:nvSpPr>
        <p:spPr>
          <a:xfrm>
            <a:off x="629920" y="234288"/>
            <a:ext cx="6347713" cy="984912"/>
          </a:xfrm>
        </p:spPr>
        <p:txBody>
          <a:bodyPr/>
          <a:lstStyle/>
          <a:p>
            <a:r>
              <a:rPr lang="en-IN" dirty="0">
                <a:solidFill>
                  <a:srgbClr val="FF0000"/>
                </a:solidFill>
              </a:rPr>
              <a:t>Algorithm</a:t>
            </a:r>
          </a:p>
        </p:txBody>
      </p:sp>
      <p:sp>
        <p:nvSpPr>
          <p:cNvPr id="3" name="Content Placeholder 2">
            <a:extLst>
              <a:ext uri="{FF2B5EF4-FFF2-40B4-BE49-F238E27FC236}">
                <a16:creationId xmlns:a16="http://schemas.microsoft.com/office/drawing/2014/main" id="{12172DD5-B04F-4990-A8D5-B8239A59D288}"/>
              </a:ext>
            </a:extLst>
          </p:cNvPr>
          <p:cNvSpPr>
            <a:spLocks noGrp="1"/>
          </p:cNvSpPr>
          <p:nvPr>
            <p:ph idx="1"/>
          </p:nvPr>
        </p:nvSpPr>
        <p:spPr>
          <a:xfrm>
            <a:off x="457200" y="841870"/>
            <a:ext cx="7696200" cy="5174260"/>
          </a:xfrm>
        </p:spPr>
        <p:txBody>
          <a:bodyPr>
            <a:normAutofit/>
          </a:bodyPr>
          <a:lstStyle/>
          <a:p>
            <a:pPr marL="685165">
              <a:lnSpc>
                <a:spcPct val="15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21: If choice is not “I”, “R” or “E” – Invalid entry. </a:t>
            </a:r>
            <a:endParaRPr lang="en-IN" dirty="0">
              <a:latin typeface="Times New Roman" panose="02020603050405020304" pitchFamily="18" charset="0"/>
              <a:ea typeface="Times New Roman" panose="02020603050405020304" pitchFamily="18" charset="0"/>
            </a:endParaRPr>
          </a:p>
          <a:p>
            <a:pPr marL="685165">
              <a:lnSpc>
                <a:spcPct val="15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22: Print Invalid choice and again ask to enter valid choice.</a:t>
            </a:r>
          </a:p>
          <a:p>
            <a:pPr marL="685165">
              <a:lnSpc>
                <a:spcPct val="15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23: If choice is “E” – Exit </a:t>
            </a:r>
            <a:endParaRPr lang="en-IN" dirty="0">
              <a:effectLst/>
              <a:latin typeface="Times New Roman" panose="02020603050405020304" pitchFamily="18" charset="0"/>
              <a:ea typeface="Times New Roman" panose="02020603050405020304" pitchFamily="18" charset="0"/>
            </a:endParaRPr>
          </a:p>
          <a:p>
            <a:pPr marL="685165" marR="3590925">
              <a:lnSpc>
                <a:spcPct val="150000"/>
              </a:lnSpc>
              <a:spcBef>
                <a:spcPts val="5"/>
              </a:spcBef>
            </a:pPr>
            <a:r>
              <a:rPr lang="en-US" dirty="0">
                <a:effectLst/>
                <a:latin typeface="Times New Roman" panose="02020603050405020304" pitchFamily="18" charset="0"/>
                <a:ea typeface="Times New Roman" panose="02020603050405020304" pitchFamily="18" charset="0"/>
              </a:rPr>
              <a:t>Step 26: Print the Exiting message. </a:t>
            </a:r>
          </a:p>
          <a:p>
            <a:pPr marL="685165" marR="3590925">
              <a:lnSpc>
                <a:spcPct val="150000"/>
              </a:lnSpc>
              <a:spcBef>
                <a:spcPts val="5"/>
              </a:spcBef>
              <a:spcAft>
                <a:spcPts val="0"/>
              </a:spcAft>
            </a:pPr>
            <a:r>
              <a:rPr lang="en-US" dirty="0">
                <a:effectLst/>
                <a:latin typeface="Times New Roman" panose="02020603050405020304" pitchFamily="18" charset="0"/>
                <a:ea typeface="Times New Roman" panose="02020603050405020304" pitchFamily="18" charset="0"/>
              </a:rPr>
              <a:t>Step 27: Terminate the</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program.</a:t>
            </a:r>
            <a:endParaRPr lang="en-IN"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58790515-0D6D-41CB-B316-7551EB0AA1CB}"/>
              </a:ext>
            </a:extLst>
          </p:cNvPr>
          <p:cNvSpPr>
            <a:spLocks noGrp="1"/>
          </p:cNvSpPr>
          <p:nvPr>
            <p:ph type="dt" sz="half" idx="10"/>
          </p:nvPr>
        </p:nvSpPr>
        <p:spPr>
          <a:xfrm>
            <a:off x="5405258" y="6041363"/>
            <a:ext cx="766942" cy="365125"/>
          </a:xfrm>
        </p:spPr>
        <p:txBody>
          <a:bodyPr/>
          <a:lstStyle/>
          <a:p>
            <a:fld id="{644DFF53-C44F-492A-84D4-BF1605FFEEDD}" type="datetime1">
              <a:rPr lang="en-US" smtClean="0"/>
              <a:pPr/>
              <a:t>2/25/2022</a:t>
            </a:fld>
            <a:endParaRPr lang="en-US" dirty="0"/>
          </a:p>
        </p:txBody>
      </p:sp>
      <p:sp>
        <p:nvSpPr>
          <p:cNvPr id="5" name="Footer Placeholder 4">
            <a:extLst>
              <a:ext uri="{FF2B5EF4-FFF2-40B4-BE49-F238E27FC236}">
                <a16:creationId xmlns:a16="http://schemas.microsoft.com/office/drawing/2014/main" id="{063D7A94-57F1-4527-8683-24C0F29F8EC9}"/>
              </a:ext>
            </a:extLst>
          </p:cNvPr>
          <p:cNvSpPr>
            <a:spLocks noGrp="1"/>
          </p:cNvSpPr>
          <p:nvPr>
            <p:ph type="ftr" sz="quarter" idx="11"/>
          </p:nvPr>
        </p:nvSpPr>
        <p:spPr/>
        <p:txBody>
          <a:bodyPr/>
          <a:lstStyle/>
          <a:p>
            <a:r>
              <a:rPr lang="en-US"/>
              <a:t>Mini Project -20ISE59</a:t>
            </a:r>
            <a:endParaRPr lang="en-US" dirty="0"/>
          </a:p>
        </p:txBody>
      </p:sp>
      <p:sp>
        <p:nvSpPr>
          <p:cNvPr id="6" name="Slide Number Placeholder 5">
            <a:extLst>
              <a:ext uri="{FF2B5EF4-FFF2-40B4-BE49-F238E27FC236}">
                <a16:creationId xmlns:a16="http://schemas.microsoft.com/office/drawing/2014/main" id="{7E89C30C-1E0B-42E0-96BC-0B2667E9A82B}"/>
              </a:ext>
            </a:extLst>
          </p:cNvPr>
          <p:cNvSpPr>
            <a:spLocks noGrp="1"/>
          </p:cNvSpPr>
          <p:nvPr>
            <p:ph type="sldNum" sz="quarter" idx="12"/>
          </p:nvPr>
        </p:nvSpPr>
        <p:spPr/>
        <p:txBody>
          <a:bodyPr/>
          <a:lstStyle/>
          <a:p>
            <a:fld id="{3C0F9C3E-79AB-4D1D-AF94-F9B1D785080B}" type="slidenum">
              <a:rPr lang="en-US" smtClean="0"/>
              <a:pPr/>
              <a:t>15</a:t>
            </a:fld>
            <a:endParaRPr lang="en-US" dirty="0"/>
          </a:p>
        </p:txBody>
      </p:sp>
    </p:spTree>
    <p:extLst>
      <p:ext uri="{BB962C8B-B14F-4D97-AF65-F5344CB8AC3E}">
        <p14:creationId xmlns:p14="http://schemas.microsoft.com/office/powerpoint/2010/main" val="195440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1DB2-8D2B-4A60-8146-E40D8986A745}"/>
              </a:ext>
            </a:extLst>
          </p:cNvPr>
          <p:cNvSpPr>
            <a:spLocks noGrp="1"/>
          </p:cNvSpPr>
          <p:nvPr>
            <p:ph type="title"/>
          </p:nvPr>
        </p:nvSpPr>
        <p:spPr>
          <a:xfrm>
            <a:off x="609599" y="228600"/>
            <a:ext cx="6347713" cy="838200"/>
          </a:xfrm>
        </p:spPr>
        <p:txBody>
          <a:bodyPr/>
          <a:lstStyle/>
          <a:p>
            <a:r>
              <a:rPr lang="en-US" dirty="0">
                <a:solidFill>
                  <a:srgbClr val="FF0000"/>
                </a:solidFill>
              </a:rPr>
              <a:t>Flowchart</a:t>
            </a:r>
            <a:endParaRPr lang="en-IN" dirty="0">
              <a:solidFill>
                <a:srgbClr val="FF0000"/>
              </a:solidFill>
            </a:endParaRPr>
          </a:p>
        </p:txBody>
      </p:sp>
      <p:sp>
        <p:nvSpPr>
          <p:cNvPr id="4" name="Date Placeholder 3">
            <a:extLst>
              <a:ext uri="{FF2B5EF4-FFF2-40B4-BE49-F238E27FC236}">
                <a16:creationId xmlns:a16="http://schemas.microsoft.com/office/drawing/2014/main" id="{F36E3320-9F62-4BB7-9F5C-E0D8AD446061}"/>
              </a:ext>
            </a:extLst>
          </p:cNvPr>
          <p:cNvSpPr>
            <a:spLocks noGrp="1"/>
          </p:cNvSpPr>
          <p:nvPr>
            <p:ph type="dt" sz="half" idx="10"/>
          </p:nvPr>
        </p:nvSpPr>
        <p:spPr>
          <a:xfrm>
            <a:off x="5715000" y="6234978"/>
            <a:ext cx="843142" cy="365125"/>
          </a:xfrm>
        </p:spPr>
        <p:txBody>
          <a:bodyPr/>
          <a:lstStyle/>
          <a:p>
            <a:fld id="{644DFF53-C44F-492A-84D4-BF1605FFEEDD}" type="datetime1">
              <a:rPr lang="en-US" smtClean="0"/>
              <a:pPr/>
              <a:t>2/25/2022</a:t>
            </a:fld>
            <a:endParaRPr lang="en-US" dirty="0"/>
          </a:p>
        </p:txBody>
      </p:sp>
      <p:sp>
        <p:nvSpPr>
          <p:cNvPr id="5" name="Footer Placeholder 4">
            <a:extLst>
              <a:ext uri="{FF2B5EF4-FFF2-40B4-BE49-F238E27FC236}">
                <a16:creationId xmlns:a16="http://schemas.microsoft.com/office/drawing/2014/main" id="{4823AA27-402F-414E-854C-DFFE4878ECB3}"/>
              </a:ext>
            </a:extLst>
          </p:cNvPr>
          <p:cNvSpPr>
            <a:spLocks noGrp="1"/>
          </p:cNvSpPr>
          <p:nvPr>
            <p:ph type="ftr" sz="quarter" idx="11"/>
          </p:nvPr>
        </p:nvSpPr>
        <p:spPr/>
        <p:txBody>
          <a:bodyPr/>
          <a:lstStyle/>
          <a:p>
            <a:r>
              <a:rPr lang="en-US" dirty="0"/>
              <a:t>Mini Project -20ISE391A</a:t>
            </a:r>
          </a:p>
        </p:txBody>
      </p:sp>
      <p:sp>
        <p:nvSpPr>
          <p:cNvPr id="6" name="Slide Number Placeholder 5">
            <a:extLst>
              <a:ext uri="{FF2B5EF4-FFF2-40B4-BE49-F238E27FC236}">
                <a16:creationId xmlns:a16="http://schemas.microsoft.com/office/drawing/2014/main" id="{19FEDA79-C3F5-4748-97B3-56FA28D35B98}"/>
              </a:ext>
            </a:extLst>
          </p:cNvPr>
          <p:cNvSpPr>
            <a:spLocks noGrp="1"/>
          </p:cNvSpPr>
          <p:nvPr>
            <p:ph type="sldNum" sz="quarter" idx="12"/>
          </p:nvPr>
        </p:nvSpPr>
        <p:spPr>
          <a:xfrm>
            <a:off x="6431536" y="6264275"/>
            <a:ext cx="512638" cy="365125"/>
          </a:xfrm>
        </p:spPr>
        <p:txBody>
          <a:bodyPr/>
          <a:lstStyle/>
          <a:p>
            <a:fld id="{3C0F9C3E-79AB-4D1D-AF94-F9B1D785080B}" type="slidenum">
              <a:rPr lang="en-US" smtClean="0"/>
              <a:pPr/>
              <a:t>16</a:t>
            </a:fld>
            <a:endParaRPr lang="en-US" dirty="0"/>
          </a:p>
        </p:txBody>
      </p:sp>
      <p:pic>
        <p:nvPicPr>
          <p:cNvPr id="10" name="Content Placeholder 9">
            <a:extLst>
              <a:ext uri="{FF2B5EF4-FFF2-40B4-BE49-F238E27FC236}">
                <a16:creationId xmlns:a16="http://schemas.microsoft.com/office/drawing/2014/main" id="{865E362C-C29B-4F38-9E91-1EAB78076D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705" y="1039482"/>
            <a:ext cx="5546437" cy="5114366"/>
          </a:xfrm>
        </p:spPr>
      </p:pic>
    </p:spTree>
    <p:extLst>
      <p:ext uri="{BB962C8B-B14F-4D97-AF65-F5344CB8AC3E}">
        <p14:creationId xmlns:p14="http://schemas.microsoft.com/office/powerpoint/2010/main" val="2584933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Conclusion</a:t>
            </a:r>
          </a:p>
        </p:txBody>
      </p:sp>
      <p:sp>
        <p:nvSpPr>
          <p:cNvPr id="4" name="Date Placeholder 3"/>
          <p:cNvSpPr>
            <a:spLocks noGrp="1"/>
          </p:cNvSpPr>
          <p:nvPr>
            <p:ph type="dt" sz="half" idx="10"/>
          </p:nvPr>
        </p:nvSpPr>
        <p:spPr>
          <a:xfrm>
            <a:off x="5405258" y="6041363"/>
            <a:ext cx="919342" cy="365125"/>
          </a:xfrm>
        </p:spPr>
        <p:txBody>
          <a:bodyPr/>
          <a:lstStyle/>
          <a:p>
            <a:fld id="{3549177F-2424-43C0-8FD5-8D8159C0DCBB}" type="datetime1">
              <a:rPr lang="en-US"/>
              <a:pPr/>
              <a:t>2/25/2022</a:t>
            </a:fld>
            <a:endParaRPr lang="en-US" dirty="0"/>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17</a:t>
            </a:fld>
            <a:endParaRPr lang="en-US" dirty="0"/>
          </a:p>
        </p:txBody>
      </p:sp>
      <p:sp>
        <p:nvSpPr>
          <p:cNvPr id="8" name="Content Placeholder 7">
            <a:extLst>
              <a:ext uri="{FF2B5EF4-FFF2-40B4-BE49-F238E27FC236}">
                <a16:creationId xmlns:a16="http://schemas.microsoft.com/office/drawing/2014/main" id="{493E5B22-27EE-4E8E-83BE-F6A5B7BC45F4}"/>
              </a:ext>
            </a:extLst>
          </p:cNvPr>
          <p:cNvSpPr>
            <a:spLocks noGrp="1"/>
          </p:cNvSpPr>
          <p:nvPr>
            <p:ph idx="1"/>
          </p:nvPr>
        </p:nvSpPr>
        <p:spPr/>
        <p:txBody>
          <a:bodyPr/>
          <a:lstStyle/>
          <a:p>
            <a:r>
              <a:rPr lang="en-US" dirty="0"/>
              <a:t>Using our Quick-scan inspection the tickets is made easy to the person inspecting the transit </a:t>
            </a:r>
          </a:p>
          <a:p>
            <a:r>
              <a:rPr lang="en-US" dirty="0"/>
              <a:t>If there is a huge number of people whose tickets need to be inspected our system is more efficient and helpful rather than manual ticket inspection</a:t>
            </a:r>
          </a:p>
          <a:p>
            <a:r>
              <a:rPr lang="en-US" dirty="0"/>
              <a:t>Our system shows the real time details of the tickets by scanning the QR code present in the ticket and shows if its data is stored in the database or not.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6347713" cy="838200"/>
          </a:xfrm>
        </p:spPr>
        <p:txBody>
          <a:bodyPr/>
          <a:lstStyle/>
          <a:p>
            <a:r>
              <a:rPr lang="en-US" dirty="0">
                <a:solidFill>
                  <a:srgbClr val="FF0000"/>
                </a:solidFill>
              </a:rPr>
              <a:t>References</a:t>
            </a:r>
          </a:p>
        </p:txBody>
      </p:sp>
      <p:sp>
        <p:nvSpPr>
          <p:cNvPr id="3" name="Content Placeholder 2"/>
          <p:cNvSpPr>
            <a:spLocks noGrp="1"/>
          </p:cNvSpPr>
          <p:nvPr>
            <p:ph idx="1"/>
          </p:nvPr>
        </p:nvSpPr>
        <p:spPr>
          <a:xfrm>
            <a:off x="762000" y="1600200"/>
            <a:ext cx="6347714" cy="3880773"/>
          </a:xfrm>
        </p:spPr>
        <p:txBody>
          <a:bodyPr>
            <a:normAutofit/>
          </a:bodyPr>
          <a:lstStyle/>
          <a:p>
            <a:pPr marL="0" indent="0" algn="l">
              <a:buNone/>
            </a:pPr>
            <a:r>
              <a:rPr lang="en-US" dirty="0"/>
              <a:t>[1] OpenCV with Python: A basic approach by Dr. Panchanand Jha (Author), Dr. Bibhuti Bhusan Biswal (Contributor)</a:t>
            </a:r>
          </a:p>
          <a:p>
            <a:pPr marL="0" indent="0" algn="l">
              <a:buNone/>
            </a:pPr>
            <a:r>
              <a:rPr lang="en-US" dirty="0"/>
              <a:t>[2] NumPy for Beginners: first Step to learn Data Science by Preeti Saraswat</a:t>
            </a:r>
          </a:p>
          <a:p>
            <a:pPr marL="0" indent="0">
              <a:buNone/>
            </a:pPr>
            <a:r>
              <a:rPr lang="en-US" dirty="0"/>
              <a:t>[3] Python Crash Course, 2Nd Edition: A Hands-On, Project-Based Introduction To Programming</a:t>
            </a:r>
          </a:p>
          <a:p>
            <a:pPr marL="0" indent="0" algn="l">
              <a:buNone/>
            </a:pPr>
            <a:r>
              <a:rPr lang="en-US" dirty="0"/>
              <a:t>[4]  </a:t>
            </a:r>
            <a:r>
              <a:rPr lang="en-IN" dirty="0"/>
              <a:t>A new encrypted Data hiding algorithm inside a QR Code™ implemented for an Android Smartphone system: S_QR algorithm</a:t>
            </a:r>
            <a:endParaRPr lang="en-US" dirty="0"/>
          </a:p>
          <a:p>
            <a:pPr>
              <a:buNone/>
            </a:pPr>
            <a:r>
              <a:rPr lang="en-US" dirty="0"/>
              <a:t>[5] http://www.codermaker.org/</a:t>
            </a:r>
          </a:p>
        </p:txBody>
      </p:sp>
      <p:sp>
        <p:nvSpPr>
          <p:cNvPr id="4" name="Date Placeholder 3"/>
          <p:cNvSpPr>
            <a:spLocks noGrp="1"/>
          </p:cNvSpPr>
          <p:nvPr>
            <p:ph type="dt" sz="half" idx="10"/>
          </p:nvPr>
        </p:nvSpPr>
        <p:spPr>
          <a:xfrm>
            <a:off x="5405258" y="6041363"/>
            <a:ext cx="843142" cy="365125"/>
          </a:xfrm>
        </p:spPr>
        <p:txBody>
          <a:bodyPr/>
          <a:lstStyle/>
          <a:p>
            <a:fld id="{24A1B9CB-EEF3-4EED-B453-788204C060EC}"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405258" y="6041363"/>
            <a:ext cx="919342" cy="365125"/>
          </a:xfrm>
        </p:spPr>
        <p:txBody>
          <a:bodyPr/>
          <a:lstStyle/>
          <a:p>
            <a:fld id="{50BDF5FD-5C15-4D30-B1BF-130267201E94}"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19</a:t>
            </a:fld>
            <a:endParaRPr lang="en-US" dirty="0"/>
          </a:p>
        </p:txBody>
      </p:sp>
      <p:sp>
        <p:nvSpPr>
          <p:cNvPr id="7" name="Rectangle 6"/>
          <p:cNvSpPr/>
          <p:nvPr/>
        </p:nvSpPr>
        <p:spPr>
          <a:xfrm>
            <a:off x="2971800" y="1828800"/>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
        <p:nvSpPr>
          <p:cNvPr id="8" name="Rectangle 7"/>
          <p:cNvSpPr/>
          <p:nvPr/>
        </p:nvSpPr>
        <p:spPr>
          <a:xfrm>
            <a:off x="2819400" y="3505200"/>
            <a:ext cx="3505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Queries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28600"/>
            <a:ext cx="8229600" cy="563562"/>
          </a:xfrm>
        </p:spPr>
        <p:txBody>
          <a:bodyPr>
            <a:noAutofit/>
          </a:bodyPr>
          <a:lstStyle/>
          <a:p>
            <a:r>
              <a:rPr lang="en-US" sz="4400" dirty="0">
                <a:solidFill>
                  <a:srgbClr val="FF0000"/>
                </a:solidFill>
              </a:rPr>
              <a:t>Agenda</a:t>
            </a:r>
            <a:endParaRPr lang="en-US" sz="4400" dirty="0"/>
          </a:p>
        </p:txBody>
      </p:sp>
      <p:sp>
        <p:nvSpPr>
          <p:cNvPr id="3" name="Content Placeholder 2"/>
          <p:cNvSpPr>
            <a:spLocks noGrp="1"/>
          </p:cNvSpPr>
          <p:nvPr>
            <p:ph idx="1"/>
          </p:nvPr>
        </p:nvSpPr>
        <p:spPr>
          <a:xfrm>
            <a:off x="457200" y="1143000"/>
            <a:ext cx="8229600" cy="5211763"/>
          </a:xfrm>
        </p:spPr>
        <p:txBody>
          <a:bodyPr>
            <a:normAutofit/>
          </a:bodyPr>
          <a:lstStyle/>
          <a:p>
            <a:pPr>
              <a:buFont typeface="Wingdings" pitchFamily="2" charset="2"/>
              <a:buChar char="Ø"/>
            </a:pPr>
            <a:r>
              <a:rPr lang="en-US" sz="2800" dirty="0"/>
              <a:t>Introduction</a:t>
            </a:r>
          </a:p>
          <a:p>
            <a:pPr>
              <a:buFont typeface="Wingdings" pitchFamily="2" charset="2"/>
              <a:buChar char="Ø"/>
            </a:pPr>
            <a:r>
              <a:rPr lang="en-US" sz="2800" dirty="0"/>
              <a:t>Existing system</a:t>
            </a:r>
          </a:p>
          <a:p>
            <a:pPr>
              <a:buFont typeface="Wingdings" pitchFamily="2" charset="2"/>
              <a:buChar char="Ø"/>
            </a:pPr>
            <a:r>
              <a:rPr lang="en-US" sz="2800" dirty="0"/>
              <a:t>Limitations of Existing System</a:t>
            </a:r>
          </a:p>
          <a:p>
            <a:pPr>
              <a:buFont typeface="Wingdings" pitchFamily="2" charset="2"/>
              <a:buChar char="Ø"/>
            </a:pPr>
            <a:r>
              <a:rPr lang="en-US" sz="2800" dirty="0"/>
              <a:t>Problem Definition</a:t>
            </a:r>
          </a:p>
          <a:p>
            <a:pPr>
              <a:buFont typeface="Wingdings" pitchFamily="2" charset="2"/>
              <a:buChar char="Ø"/>
            </a:pPr>
            <a:r>
              <a:rPr lang="en-US" sz="2800" dirty="0"/>
              <a:t>Proposed system</a:t>
            </a:r>
          </a:p>
          <a:p>
            <a:pPr>
              <a:buFont typeface="Wingdings" pitchFamily="2" charset="2"/>
              <a:buChar char="Ø"/>
            </a:pPr>
            <a:r>
              <a:rPr lang="en-US" sz="2800" dirty="0"/>
              <a:t>Objectives</a:t>
            </a:r>
          </a:p>
          <a:p>
            <a:pPr>
              <a:buFont typeface="Wingdings" pitchFamily="2" charset="2"/>
              <a:buChar char="Ø"/>
            </a:pPr>
            <a:r>
              <a:rPr lang="en-US" sz="2800" dirty="0"/>
              <a:t>Flow chart</a:t>
            </a:r>
          </a:p>
          <a:p>
            <a:pPr>
              <a:buFont typeface="Wingdings" pitchFamily="2" charset="2"/>
              <a:buChar char="Ø"/>
            </a:pPr>
            <a:r>
              <a:rPr lang="en-US" sz="2800" dirty="0"/>
              <a:t>Conclusion</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a:xfrm>
            <a:off x="5405258" y="6041363"/>
            <a:ext cx="919342" cy="365125"/>
          </a:xfrm>
        </p:spPr>
        <p:txBody>
          <a:bodyPr/>
          <a:lstStyle/>
          <a:p>
            <a:r>
              <a:rPr lang="en-US" dirty="0"/>
              <a:t>2/25/2022</a:t>
            </a:r>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8" y="293093"/>
            <a:ext cx="6347713" cy="681963"/>
          </a:xfrm>
        </p:spPr>
        <p:txBody>
          <a:bodyPr/>
          <a:lstStyle/>
          <a:p>
            <a:r>
              <a:rPr lang="en-US" dirty="0">
                <a:solidFill>
                  <a:srgbClr val="FF0000"/>
                </a:solidFill>
              </a:rPr>
              <a:t>Introduction </a:t>
            </a:r>
          </a:p>
        </p:txBody>
      </p:sp>
      <p:sp>
        <p:nvSpPr>
          <p:cNvPr id="3" name="Content Placeholder 2"/>
          <p:cNvSpPr>
            <a:spLocks noGrp="1"/>
          </p:cNvSpPr>
          <p:nvPr>
            <p:ph idx="1"/>
          </p:nvPr>
        </p:nvSpPr>
        <p:spPr>
          <a:xfrm>
            <a:off x="609598" y="1096962"/>
            <a:ext cx="6347714" cy="5126963"/>
          </a:xfrm>
        </p:spPr>
        <p:txBody>
          <a:bodyPr>
            <a:normAutofit/>
          </a:bodyPr>
          <a:lstStyle/>
          <a:p>
            <a:r>
              <a:rPr lang="en-US" sz="2200" dirty="0"/>
              <a:t>Our Idea is to implement the instant ticket inspection by the respective transportation companies by using their database data to inspect the tickets .</a:t>
            </a:r>
          </a:p>
          <a:p>
            <a:r>
              <a:rPr lang="en-US" sz="2200" dirty="0"/>
              <a:t>This system can installed in the present booking apps like </a:t>
            </a:r>
            <a:r>
              <a:rPr lang="en-IN" sz="2200" b="0" i="0" dirty="0">
                <a:solidFill>
                  <a:schemeClr val="tx2"/>
                </a:solidFill>
                <a:effectLst/>
                <a:latin typeface="arial" panose="020B0604020202020204" pitchFamily="34" charset="0"/>
              </a:rPr>
              <a:t>MakeMyTrip</a:t>
            </a:r>
            <a:r>
              <a:rPr lang="en-US" sz="2200" dirty="0"/>
              <a:t>, </a:t>
            </a:r>
            <a:r>
              <a:rPr lang="en-US" sz="2200" dirty="0" err="1"/>
              <a:t>redBus</a:t>
            </a:r>
            <a:r>
              <a:rPr lang="en-US" sz="2200" dirty="0"/>
              <a:t>,</a:t>
            </a:r>
            <a:r>
              <a:rPr lang="en-IN" sz="2200" b="0" i="0" dirty="0">
                <a:solidFill>
                  <a:schemeClr val="tx2"/>
                </a:solidFill>
                <a:effectLst/>
                <a:latin typeface="arial" panose="020B0604020202020204" pitchFamily="34" charset="0"/>
              </a:rPr>
              <a:t> Bus Booking</a:t>
            </a:r>
            <a:r>
              <a:rPr lang="en-US" sz="2200" dirty="0"/>
              <a:t>, </a:t>
            </a:r>
            <a:r>
              <a:rPr lang="en-IN" sz="2200" b="0" i="0" dirty="0">
                <a:solidFill>
                  <a:schemeClr val="tx2"/>
                </a:solidFill>
                <a:effectLst/>
                <a:latin typeface="arial" panose="020B0604020202020204" pitchFamily="34" charset="0"/>
              </a:rPr>
              <a:t>ClearTrip</a:t>
            </a:r>
            <a:r>
              <a:rPr lang="en-US" sz="2200" dirty="0"/>
              <a:t> etc.</a:t>
            </a:r>
          </a:p>
          <a:p>
            <a:r>
              <a:rPr lang="en-US" sz="2200" dirty="0"/>
              <a:t>We can use this system in BMTC buses so it will be easy to the inspector to check the tickets when buses are crowded. Manual ticket inspection is a hectic and time consuming process during rush hour and some people without the tickets can run-away from the inspector </a:t>
            </a:r>
            <a:endParaRPr lang="en-US" dirty="0"/>
          </a:p>
          <a:p>
            <a:endParaRPr lang="en-US" dirty="0"/>
          </a:p>
        </p:txBody>
      </p:sp>
      <p:sp>
        <p:nvSpPr>
          <p:cNvPr id="4" name="Date Placeholder 3"/>
          <p:cNvSpPr>
            <a:spLocks noGrp="1"/>
          </p:cNvSpPr>
          <p:nvPr>
            <p:ph type="dt" sz="half" idx="10"/>
          </p:nvPr>
        </p:nvSpPr>
        <p:spPr>
          <a:xfrm>
            <a:off x="5405258" y="6041363"/>
            <a:ext cx="766942" cy="365125"/>
          </a:xfrm>
        </p:spPr>
        <p:txBody>
          <a:bodyPr/>
          <a:lstStyle/>
          <a:p>
            <a:fld id="{3CEE0E53-1004-4A55-9044-59FA885CFCCA}"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Liretarature survey / Existing systems</a:t>
            </a:r>
          </a:p>
        </p:txBody>
      </p:sp>
      <p:sp>
        <p:nvSpPr>
          <p:cNvPr id="3" name="Content Placeholder 2"/>
          <p:cNvSpPr>
            <a:spLocks noGrp="1"/>
          </p:cNvSpPr>
          <p:nvPr>
            <p:ph idx="1"/>
          </p:nvPr>
        </p:nvSpPr>
        <p:spPr/>
        <p:txBody>
          <a:bodyPr/>
          <a:lstStyle/>
          <a:p>
            <a:r>
              <a:rPr lang="en-US" dirty="0"/>
              <a:t>There is only manual ticket inspection in transportation services and counterfeit tickets can be easily generated and used to get away from the inspection. </a:t>
            </a:r>
          </a:p>
          <a:p>
            <a:r>
              <a:rPr lang="en-US" dirty="0"/>
              <a:t>Manual ticket inspection done by this transportation inspector has to write done the details of the ticket  they inspected into </a:t>
            </a:r>
            <a:r>
              <a:rPr lang="en-US"/>
              <a:t>a record </a:t>
            </a:r>
            <a:endParaRPr lang="en-US" dirty="0"/>
          </a:p>
          <a:p>
            <a:pPr>
              <a:buNone/>
            </a:pPr>
            <a:endParaRPr lang="en-US" dirty="0"/>
          </a:p>
          <a:p>
            <a:endParaRPr lang="en-US" dirty="0"/>
          </a:p>
        </p:txBody>
      </p:sp>
      <p:sp>
        <p:nvSpPr>
          <p:cNvPr id="4" name="Date Placeholder 3"/>
          <p:cNvSpPr>
            <a:spLocks noGrp="1"/>
          </p:cNvSpPr>
          <p:nvPr>
            <p:ph type="dt" sz="half" idx="10"/>
          </p:nvPr>
        </p:nvSpPr>
        <p:spPr>
          <a:xfrm>
            <a:off x="5405258" y="6041363"/>
            <a:ext cx="766942" cy="365125"/>
          </a:xfrm>
        </p:spPr>
        <p:txBody>
          <a:bodyPr/>
          <a:lstStyle/>
          <a:p>
            <a:fld id="{6303F359-BA4E-420B-98AF-421EC1E2CE51}"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990"/>
            <a:ext cx="6347713" cy="1320800"/>
          </a:xfrm>
        </p:spPr>
        <p:txBody>
          <a:bodyPr>
            <a:normAutofit fontScale="90000"/>
          </a:bodyPr>
          <a:lstStyle/>
          <a:p>
            <a:r>
              <a:rPr lang="en-US" sz="4900" dirty="0">
                <a:solidFill>
                  <a:srgbClr val="FF0000"/>
                </a:solidFill>
              </a:rPr>
              <a:t>Limitations of Existing Systems</a:t>
            </a:r>
            <a:br>
              <a:rPr lang="en-US" dirty="0"/>
            </a:br>
            <a:endParaRPr lang="en-US" dirty="0"/>
          </a:p>
        </p:txBody>
      </p:sp>
      <p:sp>
        <p:nvSpPr>
          <p:cNvPr id="3" name="Content Placeholder 2"/>
          <p:cNvSpPr>
            <a:spLocks noGrp="1"/>
          </p:cNvSpPr>
          <p:nvPr>
            <p:ph idx="1"/>
          </p:nvPr>
        </p:nvSpPr>
        <p:spPr>
          <a:xfrm>
            <a:off x="609599" y="1624726"/>
            <a:ext cx="6347714" cy="4868149"/>
          </a:xfrm>
        </p:spPr>
        <p:txBody>
          <a:bodyPr>
            <a:normAutofit lnSpcReduction="10000"/>
          </a:bodyPr>
          <a:lstStyle/>
          <a:p>
            <a:r>
              <a:rPr lang="en-US" sz="1800" b="0" i="0" u="none" strike="noStrike" dirty="0">
                <a:solidFill>
                  <a:srgbClr val="404040"/>
                </a:solidFill>
                <a:effectLst/>
              </a:rPr>
              <a:t>Scope of Improvement of existing systems</a:t>
            </a:r>
            <a:endParaRPr lang="en-US" dirty="0">
              <a:solidFill>
                <a:srgbClr val="404040"/>
              </a:solidFill>
            </a:endParaRPr>
          </a:p>
          <a:p>
            <a:pPr>
              <a:buFont typeface="Courier New" panose="02070309020205020404" pitchFamily="49" charset="0"/>
              <a:buChar char="o"/>
            </a:pPr>
            <a:r>
              <a:rPr lang="en-US" dirty="0"/>
              <a:t>We are adding a feature where each and every ticket generated is stored in the database and the transportation department can easily track the loop holes in the system and if the ticket details is not  stored in the database the ticket can be inspected as a counterfeit or illegal ticket. </a:t>
            </a:r>
          </a:p>
          <a:p>
            <a:r>
              <a:rPr lang="en-IN" sz="1800" b="0" i="0" u="none" strike="noStrike" dirty="0">
                <a:solidFill>
                  <a:schemeClr val="tx2"/>
                </a:solidFill>
                <a:effectLst/>
                <a:latin typeface="+mj-lt"/>
              </a:rPr>
              <a:t>Adding reasonable features </a:t>
            </a:r>
          </a:p>
          <a:p>
            <a:pPr>
              <a:buFont typeface="Courier New" panose="02070309020205020404" pitchFamily="49" charset="0"/>
              <a:buChar char="o"/>
            </a:pPr>
            <a:r>
              <a:rPr lang="en-US" dirty="0"/>
              <a:t>Adding QR code scanner which scans the QR code in the ticket which is unique for each bus and helps in giving details of the bus and rate charges in the tickets. </a:t>
            </a:r>
          </a:p>
          <a:p>
            <a:r>
              <a:rPr lang="en-US" dirty="0"/>
              <a:t>Limitations:</a:t>
            </a:r>
          </a:p>
          <a:p>
            <a:pPr>
              <a:buFont typeface="Courier New" panose="02070309020205020404" pitchFamily="49" charset="0"/>
              <a:buChar char="o"/>
            </a:pPr>
            <a:r>
              <a:rPr lang="en-US" dirty="0"/>
              <a:t>Time consuming</a:t>
            </a:r>
          </a:p>
          <a:p>
            <a:pPr>
              <a:buFont typeface="Courier New" panose="02070309020205020404" pitchFamily="49" charset="0"/>
              <a:buChar char="o"/>
            </a:pPr>
            <a:r>
              <a:rPr lang="en-US" dirty="0"/>
              <a:t>No proper data collection</a:t>
            </a:r>
          </a:p>
          <a:p>
            <a:pPr>
              <a:buFont typeface="Courier New" panose="02070309020205020404" pitchFamily="49" charset="0"/>
              <a:buChar char="o"/>
            </a:pPr>
            <a:r>
              <a:rPr lang="en-US" dirty="0"/>
              <a:t>Less info regarding the transit</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endParaRPr lang="en-US" dirty="0"/>
          </a:p>
          <a:p>
            <a:endParaRPr lang="en-US" dirty="0"/>
          </a:p>
          <a:p>
            <a:endParaRPr lang="en-US" dirty="0"/>
          </a:p>
          <a:p>
            <a:pPr>
              <a:buNone/>
            </a:pPr>
            <a:endParaRPr lang="en-US" dirty="0"/>
          </a:p>
        </p:txBody>
      </p:sp>
      <p:sp>
        <p:nvSpPr>
          <p:cNvPr id="4" name="Date Placeholder 3"/>
          <p:cNvSpPr>
            <a:spLocks noGrp="1"/>
          </p:cNvSpPr>
          <p:nvPr>
            <p:ph type="dt" sz="half" idx="10"/>
          </p:nvPr>
        </p:nvSpPr>
        <p:spPr>
          <a:xfrm>
            <a:off x="5410200" y="6492875"/>
            <a:ext cx="838200" cy="365125"/>
          </a:xfrm>
        </p:spPr>
        <p:txBody>
          <a:bodyPr/>
          <a:lstStyle/>
          <a:p>
            <a:fld id="{51E613B4-565B-473A-9A4C-2546B57CF16F}" type="datetime1">
              <a:rPr lang="en-US" smtClean="0"/>
              <a:pPr/>
              <a:t>2/25/2022</a:t>
            </a:fld>
            <a:endParaRPr lang="en-US" dirty="0"/>
          </a:p>
        </p:txBody>
      </p:sp>
      <p:sp>
        <p:nvSpPr>
          <p:cNvPr id="5" name="Footer Placeholder 4"/>
          <p:cNvSpPr>
            <a:spLocks noGrp="1"/>
          </p:cNvSpPr>
          <p:nvPr>
            <p:ph type="ftr" sz="quarter" idx="11"/>
          </p:nvPr>
        </p:nvSpPr>
        <p:spPr>
          <a:xfrm>
            <a:off x="609599" y="6492875"/>
            <a:ext cx="4622973" cy="365125"/>
          </a:xfrm>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Problem Definition</a:t>
            </a:r>
          </a:p>
        </p:txBody>
      </p:sp>
      <p:sp>
        <p:nvSpPr>
          <p:cNvPr id="3" name="Content Placeholder 2"/>
          <p:cNvSpPr>
            <a:spLocks noGrp="1"/>
          </p:cNvSpPr>
          <p:nvPr>
            <p:ph idx="1"/>
          </p:nvPr>
        </p:nvSpPr>
        <p:spPr>
          <a:xfrm>
            <a:off x="609599" y="1676400"/>
            <a:ext cx="6347714" cy="4364963"/>
          </a:xfrm>
        </p:spPr>
        <p:txBody>
          <a:bodyPr/>
          <a:lstStyle/>
          <a:p>
            <a:r>
              <a:rPr lang="en-US" dirty="0"/>
              <a:t>Point 1</a:t>
            </a:r>
          </a:p>
          <a:p>
            <a:pPr>
              <a:buFont typeface="Wingdings" panose="05000000000000000000" pitchFamily="2" charset="2"/>
              <a:buChar char="v"/>
            </a:pPr>
            <a:r>
              <a:rPr lang="en-US" dirty="0"/>
              <a:t>In present day world tickets can be easily counterfeited and used to scam the transportation company to travel free. </a:t>
            </a:r>
          </a:p>
          <a:p>
            <a:r>
              <a:rPr lang="en-US" dirty="0"/>
              <a:t>Point 2</a:t>
            </a:r>
          </a:p>
          <a:p>
            <a:pPr>
              <a:buFont typeface="Wingdings" panose="05000000000000000000" pitchFamily="2" charset="2"/>
              <a:buChar char="v"/>
            </a:pPr>
            <a:r>
              <a:rPr lang="en-US" dirty="0"/>
              <a:t>Some transit conductors may not issue the proper tickets to the people and can try to embezzle the company and the there will no proper collection of ticket data  which is been inspected manually.</a:t>
            </a:r>
          </a:p>
        </p:txBody>
      </p:sp>
      <p:sp>
        <p:nvSpPr>
          <p:cNvPr id="4" name="Date Placeholder 3"/>
          <p:cNvSpPr>
            <a:spLocks noGrp="1"/>
          </p:cNvSpPr>
          <p:nvPr>
            <p:ph type="dt" sz="half" idx="10"/>
          </p:nvPr>
        </p:nvSpPr>
        <p:spPr>
          <a:xfrm>
            <a:off x="5405258" y="6041363"/>
            <a:ext cx="1224142" cy="365125"/>
          </a:xfrm>
        </p:spPr>
        <p:txBody>
          <a:bodyPr/>
          <a:lstStyle/>
          <a:p>
            <a:fld id="{5D503AA2-91A0-4F2E-8524-7BFF4AEE8FED}"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5F09-1098-4859-9956-E41D2DE5F060}"/>
              </a:ext>
            </a:extLst>
          </p:cNvPr>
          <p:cNvSpPr>
            <a:spLocks noGrp="1"/>
          </p:cNvSpPr>
          <p:nvPr>
            <p:ph type="title"/>
          </p:nvPr>
        </p:nvSpPr>
        <p:spPr/>
        <p:txBody>
          <a:bodyPr/>
          <a:lstStyle/>
          <a:p>
            <a:r>
              <a:rPr lang="en-US" sz="4000" dirty="0">
                <a:solidFill>
                  <a:srgbClr val="FF0000"/>
                </a:solidFill>
              </a:rPr>
              <a:t>Proposed System</a:t>
            </a:r>
            <a:br>
              <a:rPr lang="en-US" sz="3600" dirty="0"/>
            </a:br>
            <a:endParaRPr lang="en-IN" dirty="0"/>
          </a:p>
        </p:txBody>
      </p:sp>
      <p:sp>
        <p:nvSpPr>
          <p:cNvPr id="3" name="Content Placeholder 2">
            <a:extLst>
              <a:ext uri="{FF2B5EF4-FFF2-40B4-BE49-F238E27FC236}">
                <a16:creationId xmlns:a16="http://schemas.microsoft.com/office/drawing/2014/main" id="{7A04B044-6CF1-4978-86A6-03DE9577CF19}"/>
              </a:ext>
            </a:extLst>
          </p:cNvPr>
          <p:cNvSpPr>
            <a:spLocks noGrp="1"/>
          </p:cNvSpPr>
          <p:nvPr>
            <p:ph idx="1"/>
          </p:nvPr>
        </p:nvSpPr>
        <p:spPr>
          <a:xfrm>
            <a:off x="609599" y="1600200"/>
            <a:ext cx="6347714" cy="4441163"/>
          </a:xfrm>
        </p:spPr>
        <p:txBody>
          <a:bodyPr/>
          <a:lstStyle/>
          <a:p>
            <a:r>
              <a:rPr lang="en-US" sz="1800" dirty="0">
                <a:effectLst/>
                <a:latin typeface="Times New Roman" panose="02020603050405020304" pitchFamily="18" charset="0"/>
                <a:ea typeface="Times New Roman" panose="02020603050405020304" pitchFamily="18" charset="0"/>
              </a:rPr>
              <a:t>‘Quick-Scan’ is the name of our proposed system which concerns about inspecting the details of the tickets on inspection and also storing the details data of the tickets for inspection by storing it in the database for the respective transportation company.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data details of the tickets stored in the database file can used for surveying and monitor the public using their transportation service. Data is money in present day world and by looking into the data respective public transportation company can get an outlook about how their travel business is doing on day-to-day basis.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A721E356-9927-4D33-B9CA-77ED828CBAE4}"/>
              </a:ext>
            </a:extLst>
          </p:cNvPr>
          <p:cNvSpPr>
            <a:spLocks noGrp="1"/>
          </p:cNvSpPr>
          <p:nvPr>
            <p:ph type="dt" sz="half" idx="10"/>
          </p:nvPr>
        </p:nvSpPr>
        <p:spPr>
          <a:xfrm>
            <a:off x="5405258" y="6041363"/>
            <a:ext cx="843142" cy="365125"/>
          </a:xfrm>
        </p:spPr>
        <p:txBody>
          <a:bodyPr/>
          <a:lstStyle/>
          <a:p>
            <a:fld id="{644DFF53-C44F-492A-84D4-BF1605FFEEDD}" type="datetime1">
              <a:rPr lang="en-US" smtClean="0"/>
              <a:pPr/>
              <a:t>2/25/2022</a:t>
            </a:fld>
            <a:endParaRPr lang="en-US" dirty="0"/>
          </a:p>
        </p:txBody>
      </p:sp>
      <p:sp>
        <p:nvSpPr>
          <p:cNvPr id="5" name="Footer Placeholder 4">
            <a:extLst>
              <a:ext uri="{FF2B5EF4-FFF2-40B4-BE49-F238E27FC236}">
                <a16:creationId xmlns:a16="http://schemas.microsoft.com/office/drawing/2014/main" id="{AB36A30C-58DB-41F3-93E6-3C53369F9CF9}"/>
              </a:ext>
            </a:extLst>
          </p:cNvPr>
          <p:cNvSpPr>
            <a:spLocks noGrp="1"/>
          </p:cNvSpPr>
          <p:nvPr>
            <p:ph type="ftr" sz="quarter" idx="11"/>
          </p:nvPr>
        </p:nvSpPr>
        <p:spPr/>
        <p:txBody>
          <a:bodyPr/>
          <a:lstStyle/>
          <a:p>
            <a:r>
              <a:rPr lang="en-US"/>
              <a:t>Mini Project -20ISE59</a:t>
            </a:r>
            <a:endParaRPr lang="en-US" dirty="0"/>
          </a:p>
        </p:txBody>
      </p:sp>
      <p:sp>
        <p:nvSpPr>
          <p:cNvPr id="6" name="Slide Number Placeholder 5">
            <a:extLst>
              <a:ext uri="{FF2B5EF4-FFF2-40B4-BE49-F238E27FC236}">
                <a16:creationId xmlns:a16="http://schemas.microsoft.com/office/drawing/2014/main" id="{DB473EDE-0CE8-4A23-A7B5-FBBE6A22307E}"/>
              </a:ext>
            </a:extLst>
          </p:cNvPr>
          <p:cNvSpPr>
            <a:spLocks noGrp="1"/>
          </p:cNvSpPr>
          <p:nvPr>
            <p:ph type="sldNum" sz="quarter" idx="12"/>
          </p:nvPr>
        </p:nvSpPr>
        <p:spPr/>
        <p:txBody>
          <a:bodyPr/>
          <a:lstStyle/>
          <a:p>
            <a:fld id="{3C0F9C3E-79AB-4D1D-AF94-F9B1D785080B}" type="slidenum">
              <a:rPr lang="en-US" smtClean="0"/>
              <a:pPr/>
              <a:t>7</a:t>
            </a:fld>
            <a:endParaRPr lang="en-US" dirty="0"/>
          </a:p>
        </p:txBody>
      </p:sp>
    </p:spTree>
    <p:extLst>
      <p:ext uri="{BB962C8B-B14F-4D97-AF65-F5344CB8AC3E}">
        <p14:creationId xmlns:p14="http://schemas.microsoft.com/office/powerpoint/2010/main" val="144307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1EFF-BD42-4BA7-8B6D-971578B57D2E}"/>
              </a:ext>
            </a:extLst>
          </p:cNvPr>
          <p:cNvSpPr>
            <a:spLocks noGrp="1"/>
          </p:cNvSpPr>
          <p:nvPr>
            <p:ph type="title"/>
          </p:nvPr>
        </p:nvSpPr>
        <p:spPr>
          <a:xfrm>
            <a:off x="914400" y="4800600"/>
            <a:ext cx="34290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B6C9431-71A7-4087-8DF4-16ADF7078044}"/>
              </a:ext>
            </a:extLst>
          </p:cNvPr>
          <p:cNvSpPr>
            <a:spLocks noGrp="1"/>
          </p:cNvSpPr>
          <p:nvPr>
            <p:ph idx="1"/>
          </p:nvPr>
        </p:nvSpPr>
        <p:spPr>
          <a:xfrm>
            <a:off x="609599" y="622096"/>
            <a:ext cx="6347714" cy="5419267"/>
          </a:xfrm>
        </p:spPr>
        <p:txBody>
          <a:bodyPr/>
          <a:lstStyle/>
          <a:p>
            <a:r>
              <a:rPr lang="en-US" sz="1800" dirty="0">
                <a:effectLst/>
                <a:latin typeface="Times New Roman" panose="02020603050405020304" pitchFamily="18" charset="0"/>
                <a:ea typeface="Times New Roman" panose="02020603050405020304" pitchFamily="18" charset="0"/>
              </a:rPr>
              <a:t>Quick-scan uses the QR-code/Barcode scanner which detects the QR/Barcode present on the tickets and decodes it into required data form and stores the decoded data into an database or we can use the scanner to inspect the ticket details and the system can detect if the details of the ticket is present in the company’s database or not and provides specific message as an result.</a:t>
            </a:r>
          </a:p>
          <a:p>
            <a:r>
              <a:rPr lang="en-US" sz="1800" dirty="0">
                <a:effectLst/>
                <a:latin typeface="Times New Roman" panose="02020603050405020304" pitchFamily="18" charset="0"/>
                <a:ea typeface="Times New Roman" panose="02020603050405020304" pitchFamily="18" charset="0"/>
              </a:rPr>
              <a:t>Using a scanner to inspect the tickets is a one of the efficient methods to quickly inspect the tickets and register the ticket’s data into a file and the ticket inspector job is made more productive than inspecting the tickets manually.</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B6FA8E6C-CA6A-4BE2-8A3F-44C0EF80092B}"/>
              </a:ext>
            </a:extLst>
          </p:cNvPr>
          <p:cNvSpPr>
            <a:spLocks noGrp="1"/>
          </p:cNvSpPr>
          <p:nvPr>
            <p:ph type="dt" sz="half" idx="10"/>
          </p:nvPr>
        </p:nvSpPr>
        <p:spPr>
          <a:xfrm>
            <a:off x="5405258" y="6041363"/>
            <a:ext cx="843142" cy="365125"/>
          </a:xfrm>
        </p:spPr>
        <p:txBody>
          <a:bodyPr/>
          <a:lstStyle/>
          <a:p>
            <a:fld id="{644DFF53-C44F-492A-84D4-BF1605FFEEDD}" type="datetime1">
              <a:rPr lang="en-US" smtClean="0"/>
              <a:pPr/>
              <a:t>2/25/2022</a:t>
            </a:fld>
            <a:endParaRPr lang="en-US" dirty="0"/>
          </a:p>
        </p:txBody>
      </p:sp>
      <p:sp>
        <p:nvSpPr>
          <p:cNvPr id="5" name="Footer Placeholder 4">
            <a:extLst>
              <a:ext uri="{FF2B5EF4-FFF2-40B4-BE49-F238E27FC236}">
                <a16:creationId xmlns:a16="http://schemas.microsoft.com/office/drawing/2014/main" id="{F00AA0C8-48D6-4787-99EC-12FE84E2FF14}"/>
              </a:ext>
            </a:extLst>
          </p:cNvPr>
          <p:cNvSpPr>
            <a:spLocks noGrp="1"/>
          </p:cNvSpPr>
          <p:nvPr>
            <p:ph type="ftr" sz="quarter" idx="11"/>
          </p:nvPr>
        </p:nvSpPr>
        <p:spPr/>
        <p:txBody>
          <a:bodyPr/>
          <a:lstStyle/>
          <a:p>
            <a:r>
              <a:rPr lang="en-US"/>
              <a:t>Mini Project -20ISE59</a:t>
            </a:r>
            <a:endParaRPr lang="en-US" dirty="0"/>
          </a:p>
        </p:txBody>
      </p:sp>
      <p:sp>
        <p:nvSpPr>
          <p:cNvPr id="6" name="Slide Number Placeholder 5">
            <a:extLst>
              <a:ext uri="{FF2B5EF4-FFF2-40B4-BE49-F238E27FC236}">
                <a16:creationId xmlns:a16="http://schemas.microsoft.com/office/drawing/2014/main" id="{ABBC5902-3E47-4B39-96BA-922052439DDB}"/>
              </a:ext>
            </a:extLst>
          </p:cNvPr>
          <p:cNvSpPr>
            <a:spLocks noGrp="1"/>
          </p:cNvSpPr>
          <p:nvPr>
            <p:ph type="sldNum" sz="quarter" idx="12"/>
          </p:nvPr>
        </p:nvSpPr>
        <p:spPr/>
        <p:txBody>
          <a:bodyPr/>
          <a:lstStyle/>
          <a:p>
            <a:fld id="{3C0F9C3E-79AB-4D1D-AF94-F9B1D785080B}" type="slidenum">
              <a:rPr lang="en-US" smtClean="0"/>
              <a:pPr/>
              <a:t>8</a:t>
            </a:fld>
            <a:endParaRPr lang="en-US" dirty="0"/>
          </a:p>
        </p:txBody>
      </p:sp>
    </p:spTree>
    <p:extLst>
      <p:ext uri="{BB962C8B-B14F-4D97-AF65-F5344CB8AC3E}">
        <p14:creationId xmlns:p14="http://schemas.microsoft.com/office/powerpoint/2010/main" val="204168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a:t>
            </a:r>
          </a:p>
        </p:txBody>
      </p:sp>
      <p:sp>
        <p:nvSpPr>
          <p:cNvPr id="3" name="Content Placeholder 2"/>
          <p:cNvSpPr>
            <a:spLocks noGrp="1"/>
          </p:cNvSpPr>
          <p:nvPr>
            <p:ph idx="1"/>
          </p:nvPr>
        </p:nvSpPr>
        <p:spPr/>
        <p:txBody>
          <a:bodyPr/>
          <a:lstStyle/>
          <a:p>
            <a:r>
              <a:rPr lang="en-US" dirty="0"/>
              <a:t>Objective 1 – Learn how to use Machine Learning in python.</a:t>
            </a:r>
          </a:p>
          <a:p>
            <a:r>
              <a:rPr lang="en-US" dirty="0"/>
              <a:t>Objective 2 –  To stop the loop-holes present in the transit service.</a:t>
            </a:r>
          </a:p>
          <a:p>
            <a:r>
              <a:rPr lang="en-US" dirty="0"/>
              <a:t>Objective 3 – Creating a small database to collect the data of each and every ticket which has been generated in the transit.</a:t>
            </a:r>
          </a:p>
          <a:p>
            <a:r>
              <a:rPr lang="en-US" dirty="0"/>
              <a:t>Objective 4 – Inspecting the tickets for the data and to check if its details is registered in the data base using the QR code scanner.</a:t>
            </a:r>
          </a:p>
        </p:txBody>
      </p:sp>
      <p:sp>
        <p:nvSpPr>
          <p:cNvPr id="4" name="Date Placeholder 3"/>
          <p:cNvSpPr>
            <a:spLocks noGrp="1"/>
          </p:cNvSpPr>
          <p:nvPr>
            <p:ph type="dt" sz="half" idx="10"/>
          </p:nvPr>
        </p:nvSpPr>
        <p:spPr>
          <a:xfrm>
            <a:off x="5405258" y="6041363"/>
            <a:ext cx="766942" cy="365125"/>
          </a:xfrm>
        </p:spPr>
        <p:txBody>
          <a:bodyPr/>
          <a:lstStyle/>
          <a:p>
            <a:fld id="{98213994-D285-4F6E-A20B-7CD8752B78B2}" type="datetime1">
              <a:rPr lang="en-US" smtClean="0"/>
              <a:pPr/>
              <a:t>2/25/2022</a:t>
            </a:fld>
            <a:endParaRPr lang="en-US" dirty="0"/>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9</a:t>
            </a:fld>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757</TotalTime>
  <Words>1373</Words>
  <Application>Microsoft Office PowerPoint</Application>
  <PresentationFormat>On-screen Show (4:3)</PresentationFormat>
  <Paragraphs>176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vt:lpstr>
      <vt:lpstr>Calibri</vt:lpstr>
      <vt:lpstr>Courier New</vt:lpstr>
      <vt:lpstr>Times New Roman</vt:lpstr>
      <vt:lpstr>Trebuchet MS</vt:lpstr>
      <vt:lpstr>Wingdings</vt:lpstr>
      <vt:lpstr>Wingdings 3</vt:lpstr>
      <vt:lpstr>Facet</vt:lpstr>
      <vt:lpstr>PowerPoint Presentation</vt:lpstr>
      <vt:lpstr>Agenda</vt:lpstr>
      <vt:lpstr>Introduction </vt:lpstr>
      <vt:lpstr>Liretarature survey / Existing systems</vt:lpstr>
      <vt:lpstr>Limitations of Existing Systems </vt:lpstr>
      <vt:lpstr>Problem Definition</vt:lpstr>
      <vt:lpstr>Proposed System </vt:lpstr>
      <vt:lpstr>PowerPoint Presentation</vt:lpstr>
      <vt:lpstr>Objectives</vt:lpstr>
      <vt:lpstr>Design Modules</vt:lpstr>
      <vt:lpstr>PowerPoint Presentation</vt:lpstr>
      <vt:lpstr>PowerPoint Presentation</vt:lpstr>
      <vt:lpstr>Algorithm</vt:lpstr>
      <vt:lpstr>Algorithm</vt:lpstr>
      <vt:lpstr>Algorithm</vt:lpstr>
      <vt:lpstr>Flowchart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Chethan A S</cp:lastModifiedBy>
  <cp:revision>57</cp:revision>
  <dcterms:created xsi:type="dcterms:W3CDTF">2019-03-07T05:34:07Z</dcterms:created>
  <dcterms:modified xsi:type="dcterms:W3CDTF">2022-02-25T07:45:16Z</dcterms:modified>
</cp:coreProperties>
</file>