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043450" y="4563150"/>
            <a:ext cx="7980183" cy="769441"/>
          </a:xfrm>
          <a:prstGeom prst="rect">
            <a:avLst/>
          </a:prstGeom>
          <a:noFill/>
        </p:spPr>
        <p:txBody>
          <a:bodyPr wrap="square" lIns="91440" tIns="45720" rIns="91440" bIns="45720" rtlCol="0" anchor="t">
            <a:spAutoFit/>
          </a:bodyPr>
          <a:lstStyle/>
          <a:p>
            <a:r>
              <a:rPr lang="en-US" sz="2000" b="1" dirty="0">
                <a:solidFill>
                  <a:schemeClr val="bg2">
                    <a:lumMod val="75000"/>
                  </a:schemeClr>
                </a:solidFill>
                <a:latin typeface="Times New Roman" panose="02020603050405020304" pitchFamily="18" charset="0"/>
                <a:cs typeface="Times New Roman" panose="02020603050405020304" pitchFamily="18" charset="0"/>
              </a:rPr>
              <a:t>Presented By:</a:t>
            </a:r>
          </a:p>
          <a:p>
            <a:r>
              <a:rPr lang="en-US" sz="2400" b="1" dirty="0" smtClean="0">
                <a:solidFill>
                  <a:schemeClr val="bg1"/>
                </a:solidFill>
                <a:latin typeface="Times New Roman" panose="02020603050405020304" pitchFamily="18" charset="0"/>
                <a:cs typeface="Times New Roman" panose="02020603050405020304" pitchFamily="18" charset="0"/>
              </a:rPr>
              <a:t>HEMANTH </a:t>
            </a:r>
            <a:r>
              <a:rPr lang="en-US" sz="2400" b="1" dirty="0" smtClean="0">
                <a:solidFill>
                  <a:schemeClr val="bg1"/>
                </a:solidFill>
                <a:latin typeface="Times New Roman" panose="02020603050405020304" pitchFamily="18" charset="0"/>
                <a:cs typeface="Times New Roman" panose="02020603050405020304" pitchFamily="18" charset="0"/>
              </a:rPr>
              <a:t>V</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 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800" dirty="0" err="1">
                <a:solidFill>
                  <a:srgbClr val="0F0F0F"/>
                </a:solidFill>
                <a:latin typeface="Times New Roman" panose="02020603050405020304" pitchFamily="18" charset="0"/>
                <a:ea typeface="+mn-lt"/>
                <a:cs typeface="Times New Roman" panose="02020603050405020304" pitchFamily="18" charset="0"/>
              </a:rPr>
              <a:t>defense</a:t>
            </a:r>
            <a:r>
              <a:rPr lang="en-GB" sz="1800" dirty="0">
                <a:solidFill>
                  <a:srgbClr val="0F0F0F"/>
                </a:solidFill>
                <a:latin typeface="Times New Roman" panose="02020603050405020304" pitchFamily="18" charset="0"/>
                <a:ea typeface="+mn-lt"/>
                <a:cs typeface="Times New Roman" panose="02020603050405020304" pitchFamily="18" charset="0"/>
              </a:rPr>
              <a:t> mechanisms to safeguard sensitive information from potential compromise.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Detection and Identification: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monitoring, the system will accurately pinpoint instances of keylogging activity.</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Real-Time Protection: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Upon detection of suspicious </a:t>
            </a:r>
            <a:r>
              <a:rPr lang="en-GB" sz="1800" dirty="0" err="1">
                <a:solidFill>
                  <a:srgbClr val="0F0F0F"/>
                </a:solidFill>
                <a:latin typeface="Times New Roman" panose="02020603050405020304" pitchFamily="18" charset="0"/>
                <a:ea typeface="+mn-lt"/>
                <a:cs typeface="Times New Roman" panose="02020603050405020304" pitchFamily="18" charset="0"/>
              </a:rPr>
              <a:t>keylogging</a:t>
            </a:r>
            <a:r>
              <a:rPr lang="en-GB" sz="1800" dirty="0">
                <a:solidFill>
                  <a:srgbClr val="0F0F0F"/>
                </a:solidFill>
                <a:latin typeface="Times New Roman" panose="02020603050405020304" pitchFamily="18" charset="0"/>
                <a:ea typeface="+mn-lt"/>
                <a:cs typeface="Times New Roman" panose="02020603050405020304" pitchFamily="18" charset="0"/>
              </a:rPr>
              <a:t>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 </a:t>
            </a:r>
            <a:r>
              <a:rPr lang="en-GB" sz="1800" dirty="0">
                <a:solidFill>
                  <a:srgbClr val="0F0F0F"/>
                </a:solidFill>
                <a:latin typeface="Times New Roman" panose="02020603050405020304" pitchFamily="18" charset="0"/>
                <a:ea typeface="+mn-lt"/>
                <a:cs typeface="Times New Roman" panose="02020603050405020304" pitchFamily="18" charset="0"/>
              </a:rPr>
              <a:t>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 will be employed to identify and mitigate emerging keylogger threats. By </a:t>
            </a:r>
            <a:r>
              <a:rPr lang="en-GB" sz="1800" dirty="0" smtClean="0">
                <a:solidFill>
                  <a:srgbClr val="0F0F0F"/>
                </a:solidFill>
                <a:latin typeface="Times New Roman" panose="02020603050405020304" pitchFamily="18" charset="0"/>
                <a:ea typeface="+mn-lt"/>
                <a:cs typeface="Times New Roman" panose="02020603050405020304" pitchFamily="18" charset="0"/>
              </a:rPr>
              <a:t>analysing </a:t>
            </a:r>
            <a:r>
              <a:rPr lang="en-GB" sz="1800" dirty="0">
                <a:solidFill>
                  <a:srgbClr val="0F0F0F"/>
                </a:solidFill>
                <a:latin typeface="Times New Roman" panose="02020603050405020304" pitchFamily="18" charset="0"/>
                <a:ea typeface="+mn-lt"/>
                <a:cs typeface="Times New Roman" panose="02020603050405020304" pitchFamily="18" charset="0"/>
              </a:rPr>
              <a:t>user interactions, application </a:t>
            </a:r>
            <a:r>
              <a:rPr lang="en-GB" sz="1800" dirty="0" err="1">
                <a:solidFill>
                  <a:srgbClr val="0F0F0F"/>
                </a:solidFill>
                <a:latin typeface="Times New Roman" panose="02020603050405020304" pitchFamily="18" charset="0"/>
                <a:ea typeface="+mn-lt"/>
                <a:cs typeface="Times New Roman" panose="02020603050405020304" pitchFamily="18" charset="0"/>
              </a:rPr>
              <a:t>behavior</a:t>
            </a:r>
            <a:r>
              <a:rPr lang="en-GB" sz="1800" dirty="0">
                <a:solidFill>
                  <a:srgbClr val="0F0F0F"/>
                </a:solidFill>
                <a:latin typeface="Times New Roman" panose="02020603050405020304" pitchFamily="18" charset="0"/>
                <a:ea typeface="+mn-lt"/>
                <a:cs typeface="Times New Roman" panose="02020603050405020304" pitchFamily="18" charset="0"/>
              </a:rPr>
              <a:t>, and system processes, the system will detect anomalies indicative of keylogging activity and take proactive measures to neutralize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Proposed Solution</a:t>
            </a:r>
            <a:endParaRPr lang="en-IN" dirty="0"/>
          </a:p>
        </p:txBody>
      </p:sp>
      <p:sp>
        <p:nvSpPr>
          <p:cNvPr id="3" name="Content Placeholder 2"/>
          <p:cNvSpPr>
            <a:spLocks noGrp="1"/>
          </p:cNvSpPr>
          <p:nvPr>
            <p:ph idx="1"/>
          </p:nvPr>
        </p:nvSpPr>
        <p:spPr/>
        <p:txBody>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User-Friendly Interface:</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Minimal System Impact:</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Special attention will be given to minimizing system resource usage and overhead to ensure optimal performance and compatibility with various computing environments. 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operate efficiently in the background, without imposing undue burden on device performance or user experience.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Continuous Updates and Integration: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will be regularly updated to adapt to evolving </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threats and incorporate the latest security enhancements. Integration with threat intelligence feeds and collaboration with </a:t>
            </a:r>
            <a:r>
              <a:rPr lang="en-GB" sz="1800" dirty="0" smtClean="0">
                <a:solidFill>
                  <a:srgbClr val="0F0F0F"/>
                </a:solidFill>
                <a:latin typeface="Times New Roman" panose="02020603050405020304" pitchFamily="18" charset="0"/>
                <a:ea typeface="+mn-lt"/>
                <a:cs typeface="Times New Roman" panose="02020603050405020304" pitchFamily="18" charset="0"/>
              </a:rPr>
              <a:t>cyber security </a:t>
            </a:r>
            <a:r>
              <a:rPr lang="en-GB" sz="1800" dirty="0">
                <a:solidFill>
                  <a:srgbClr val="0F0F0F"/>
                </a:solidFill>
                <a:latin typeface="Times New Roman" panose="02020603050405020304" pitchFamily="18" charset="0"/>
                <a:ea typeface="+mn-lt"/>
                <a:cs typeface="Times New Roman" panose="02020603050405020304" pitchFamily="18" charset="0"/>
              </a:rPr>
              <a:t>experts will ensure timely responses to emerging threats, thereby maintaining the system's effectiveness over time.</a:t>
            </a:r>
            <a:endParaRPr lang="en-IN" sz="1800" dirty="0">
              <a:solidFill>
                <a:srgbClr val="0F0F0F"/>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37059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 xmlns:a16="http://schemas.microsoft.com/office/drawing/2014/main" id="{ACF36ED0-A22F-2498-58DD-7D7831BB33CB}"/>
              </a:ext>
            </a:extLst>
          </p:cNvPr>
          <p:cNvSpPr>
            <a:spLocks noGrp="1"/>
          </p:cNvSpPr>
          <p:nvPr>
            <p:ph idx="1"/>
          </p:nvPr>
        </p:nvSpPr>
        <p:spPr/>
        <p:txBody>
          <a:bodyPr>
            <a:normAutofit/>
          </a:bodyPr>
          <a:lstStyle/>
          <a:p>
            <a:r>
              <a:rPr lang="en-GB" sz="1800" dirty="0">
                <a:solidFill>
                  <a:srgbClr val="0F0F0F"/>
                </a:solidFill>
                <a:latin typeface="Times New Roman" panose="02020603050405020304" pitchFamily="18" charset="0"/>
                <a:ea typeface="+mn-lt"/>
                <a:cs typeface="Times New Roman" panose="02020603050405020304" pitchFamily="18" charset="0"/>
              </a:rPr>
              <a:t>Algorithm Development: </a:t>
            </a:r>
          </a:p>
          <a:p>
            <a:pPr lvl="1"/>
            <a:r>
              <a:rPr lang="en-GB" sz="1800" dirty="0">
                <a:solidFill>
                  <a:srgbClr val="0F0F0F"/>
                </a:solidFill>
                <a:latin typeface="Times New Roman" panose="02020603050405020304" pitchFamily="18" charset="0"/>
                <a:ea typeface="+mn-lt"/>
                <a:cs typeface="Times New Roman" panose="02020603050405020304" pitchFamily="18" charset="0"/>
              </a:rPr>
              <a:t>Design and refine detection algorithms incorporating signature-based identification, heuristic analysis, and behavioural monitoring to accurately identify keylogger activities. </a:t>
            </a:r>
          </a:p>
          <a:p>
            <a:pPr lvl="1"/>
            <a:r>
              <a:rPr lang="en-GB" sz="1800" dirty="0">
                <a:solidFill>
                  <a:srgbClr val="0F0F0F"/>
                </a:solidFill>
                <a:latin typeface="Times New Roman" panose="02020603050405020304" pitchFamily="18" charset="0"/>
                <a:ea typeface="+mn-lt"/>
                <a:cs typeface="Times New Roman" panose="02020603050405020304" pitchFamily="18" charset="0"/>
              </a:rPr>
              <a:t>Implement encryption algorithms for real-time protection, ensuring intercepted keystrokes are securely encrypted before reaching potential keylogging software. </a:t>
            </a:r>
          </a:p>
          <a:p>
            <a:r>
              <a:rPr lang="en-GB" sz="1800" dirty="0">
                <a:solidFill>
                  <a:srgbClr val="0F0F0F"/>
                </a:solidFill>
                <a:latin typeface="Times New Roman" panose="02020603050405020304" pitchFamily="18" charset="0"/>
                <a:ea typeface="+mn-lt"/>
                <a:cs typeface="Times New Roman" panose="02020603050405020304" pitchFamily="18" charset="0"/>
              </a:rPr>
              <a:t>Development Process: </a:t>
            </a:r>
          </a:p>
          <a:p>
            <a:pPr lvl="1"/>
            <a:r>
              <a:rPr lang="en-GB" sz="1800" dirty="0">
                <a:solidFill>
                  <a:srgbClr val="0F0F0F"/>
                </a:solidFill>
                <a:latin typeface="Times New Roman" panose="02020603050405020304" pitchFamily="18" charset="0"/>
                <a:ea typeface="+mn-lt"/>
                <a:cs typeface="Times New Roman" panose="02020603050405020304" pitchFamily="18" charset="0"/>
              </a:rPr>
              <a:t>Employ an iterative development process, starting with prototyping and incremental refinement of system components based on research findings and user feedback.</a:t>
            </a:r>
          </a:p>
          <a:p>
            <a:pPr lvl="1"/>
            <a:r>
              <a:rPr lang="en-GB" sz="1800" dirty="0">
                <a:solidFill>
                  <a:srgbClr val="0F0F0F"/>
                </a:solidFill>
                <a:latin typeface="Times New Roman" panose="02020603050405020304" pitchFamily="18" charset="0"/>
                <a:ea typeface="+mn-lt"/>
                <a:cs typeface="Times New Roman" panose="02020603050405020304" pitchFamily="18" charset="0"/>
              </a:rPr>
              <a:t> Utilize agile methodologies for flexibility and responsiveness to evolving requirements, with regular testing and integration cycles to validate functionality and performance.</a:t>
            </a:r>
            <a:endParaRPr lang="en-US" sz="1800" dirty="0">
              <a:solidFill>
                <a:srgbClr val="0F0F0F"/>
              </a:solidFill>
              <a:latin typeface="Times New Roman" panose="02020603050405020304" pitchFamily="18" charset="0"/>
              <a:ea typeface="+mn-lt"/>
              <a:cs typeface="Times New Roman" panose="02020603050405020304" pitchFamily="18" charset="0"/>
            </a:endParaRPr>
          </a:p>
        </p:txBody>
      </p:sp>
      <p:sp>
        <p:nvSpPr>
          <p:cNvPr id="4" name="Rectangle 2">
            <a:extLst>
              <a:ext uri="{FF2B5EF4-FFF2-40B4-BE49-F238E27FC236}">
                <a16:creationId xmlns=""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1000</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 Development of an Anti-Keylogger System for Enhanced Cybersecurity</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2024-03-25T06:39:20Z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