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8"/>
  </p:normalViewPr>
  <p:slideViewPr>
    <p:cSldViewPr snapToGrid="0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5AE6-FCCA-7CE9-653C-EF6BB3284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142E0-957C-013F-5E10-54C7915F9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3637-28DE-BC33-FDE2-06B304A0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D91E-C8A1-F44E-A921-81F4939A375F}" type="datetimeFigureOut">
              <a:rPr lang="en-KE" smtClean="0"/>
              <a:t>02/01/2024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E76E2-2CD0-ACBE-2F11-B4140A36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3CDF7-FA5A-3FCD-54A5-F128525D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B396-48DC-F947-8E7A-CDC60C95FB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5779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A53C-E6D9-7E51-AD0B-0FDE7DB1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3B290-BED0-FC41-B695-601A5DB61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3B2EE-79CA-8796-8E86-76A65DBB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D91E-C8A1-F44E-A921-81F4939A375F}" type="datetimeFigureOut">
              <a:rPr lang="en-KE" smtClean="0"/>
              <a:t>02/01/2024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B76C2-7B62-5A2F-B2E9-29EC3F22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E9688-A807-90E9-A997-944D30DC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B396-48DC-F947-8E7A-CDC60C95FB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9037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3A28D-A9FA-D674-F90F-EA67D5678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B372C-8ABA-E5EE-2EC3-7A98339C5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41952-A3DB-7E6C-79C8-FFFEBC32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D91E-C8A1-F44E-A921-81F4939A375F}" type="datetimeFigureOut">
              <a:rPr lang="en-KE" smtClean="0"/>
              <a:t>02/01/2024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8E67-E5E7-2815-A9E7-282CE24C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C2F43-CA44-CC89-A3C7-31A2EF8A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B396-48DC-F947-8E7A-CDC60C95FB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1786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46D4-1376-9440-F3F1-D8E39D79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C5DBF-FA51-8221-65B6-E405E9E42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B95B5-CBD9-252E-97C7-CC5B0D46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D91E-C8A1-F44E-A921-81F4939A375F}" type="datetimeFigureOut">
              <a:rPr lang="en-KE" smtClean="0"/>
              <a:t>02/01/2024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4865D-11BE-D8BA-1916-88F54D2E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A8F9A-12A1-D754-7747-CF7CA41C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B396-48DC-F947-8E7A-CDC60C95FB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0683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2534-CD74-898E-8633-558C5154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15FF0-173C-E302-9138-E585358B9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4F8FB-0231-8F71-486E-EB3874A4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D91E-C8A1-F44E-A921-81F4939A375F}" type="datetimeFigureOut">
              <a:rPr lang="en-KE" smtClean="0"/>
              <a:t>02/01/2024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960EF-626C-D4E4-CCA7-214C600C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4E38B-8CA2-4BF9-E28E-919B1C16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B396-48DC-F947-8E7A-CDC60C95FB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8097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12C4-A0E0-2755-5709-7D0F36F2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486A-130D-BA45-7BC6-4FB33F0A9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89487-A1C2-1BC9-2DEE-16A8C1034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E20A0-D615-1DA8-9C33-A7ABD600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D91E-C8A1-F44E-A921-81F4939A375F}" type="datetimeFigureOut">
              <a:rPr lang="en-KE" smtClean="0"/>
              <a:t>02/01/2024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AD3B-BE88-A13B-3EB5-F718BF19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D7361-02C9-FE1F-F202-83E12242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B396-48DC-F947-8E7A-CDC60C95FB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4006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5606-4C42-8211-747C-7B99A0ED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7C582-3C57-7968-A17A-5D545ABA2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04A9F-419F-CD86-1CD5-011CE9511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3CE86-FAEB-0CF0-1965-84DB8B265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D6A63-F43E-D865-78FA-DCFE54CF5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6E130-93C8-1E7E-85AD-CC472A9D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D91E-C8A1-F44E-A921-81F4939A375F}" type="datetimeFigureOut">
              <a:rPr lang="en-KE" smtClean="0"/>
              <a:t>02/01/2024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F5BA9-8D93-33E1-1E5B-DD82669C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D04BB-AD27-47EB-7B65-D8C6B2E0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B396-48DC-F947-8E7A-CDC60C95FB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4993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FD27-A429-3A61-4384-769BC6B0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D84E7-2C28-CDE4-DCCE-70FA482C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D91E-C8A1-F44E-A921-81F4939A375F}" type="datetimeFigureOut">
              <a:rPr lang="en-KE" smtClean="0"/>
              <a:t>02/01/2024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CC4FE-8419-F96D-82F5-A4837915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9B26E-9701-9C32-8DC9-E6BA6785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B396-48DC-F947-8E7A-CDC60C95FB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925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6FB94-ACE1-BEB4-7737-05614847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D91E-C8A1-F44E-A921-81F4939A375F}" type="datetimeFigureOut">
              <a:rPr lang="en-KE" smtClean="0"/>
              <a:t>02/01/2024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DECD64-5774-1C46-F022-F96B7FC9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C9C13-99EA-92EC-E953-58FA0B87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B396-48DC-F947-8E7A-CDC60C95FB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4194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F1F1-40C0-EFFD-164C-6CF47A8E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78553-48A6-FF35-7AB5-CE7EC248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B0668-9131-F7FC-E81C-559687D1F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0DDA2-6075-D409-23EC-F8676E75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D91E-C8A1-F44E-A921-81F4939A375F}" type="datetimeFigureOut">
              <a:rPr lang="en-KE" smtClean="0"/>
              <a:t>02/01/2024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8C2B1-63B4-CA4A-B44E-5ABDE6FC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758C1-70B7-4CCE-719F-31E2468E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B396-48DC-F947-8E7A-CDC60C95FB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927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D61C-9705-7F0A-4920-F8FDCAA4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4E3FE8-5646-B956-69A6-BD8B349D8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B7294-559F-D7D6-BECE-BD9EBA53A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9C767-1347-6D9D-7EF7-C9B2C84D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D91E-C8A1-F44E-A921-81F4939A375F}" type="datetimeFigureOut">
              <a:rPr lang="en-KE" smtClean="0"/>
              <a:t>02/01/2024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3BF65-8AA0-CA03-A0FE-6499B01E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39225-018F-D8F1-6DD7-3C3500D3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B396-48DC-F947-8E7A-CDC60C95FB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2318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80C156-2890-FA98-00D9-8D43E843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0ECCC-E328-B2ED-B848-21AF176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A4CE0-86F2-B715-B89E-0425EF788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CD91E-C8A1-F44E-A921-81F4939A375F}" type="datetimeFigureOut">
              <a:rPr lang="en-KE" smtClean="0"/>
              <a:t>02/01/2024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95DE5-CF34-A87C-52DE-7EA52AFE6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C7B0F-ECBE-A8EA-FB95-FD7C6033F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EB396-48DC-F947-8E7A-CDC60C95FBE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2580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8661-D868-A143-48C2-060081B18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Helvetica" pitchFamily="2" charset="0"/>
              </a:rPr>
              <a:t>5.2.5 Targeting NTT (</a:t>
            </a:r>
            <a:r>
              <a:rPr lang="en-GB" sz="3200" b="1" dirty="0" err="1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Helvetica" pitchFamily="2" charset="0"/>
              </a:rPr>
              <a:t>NTT_Twiddle_Fault</a:t>
            </a:r>
            <a:r>
              <a:rPr lang="en-GB" sz="3200" b="1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Helvetica" pitchFamily="2" charset="0"/>
              </a:rPr>
              <a:t>).</a:t>
            </a:r>
            <a:endParaRPr lang="en-KE" sz="3200" dirty="0"/>
          </a:p>
        </p:txBody>
      </p:sp>
    </p:spTree>
    <p:extLst>
      <p:ext uri="{BB962C8B-B14F-4D97-AF65-F5344CB8AC3E}">
        <p14:creationId xmlns:p14="http://schemas.microsoft.com/office/powerpoint/2010/main" val="285000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32D9-FDEF-A324-E415-094562FD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855"/>
            <a:ext cx="10515600" cy="1591834"/>
          </a:xfrm>
        </p:spPr>
        <p:txBody>
          <a:bodyPr>
            <a:normAutofit/>
          </a:bodyPr>
          <a:lstStyle/>
          <a:p>
            <a:pPr algn="ctr"/>
            <a:r>
              <a:rPr lang="en-KE" dirty="0"/>
              <a:t>Attack description</a:t>
            </a:r>
            <a:br>
              <a:rPr lang="en-KE" dirty="0"/>
            </a:br>
            <a:r>
              <a:rPr lang="en-GB" sz="3200" b="0" i="0" dirty="0">
                <a:solidFill>
                  <a:srgbClr val="1C1917"/>
                </a:solidFill>
                <a:effectLst/>
                <a:latin typeface="-apple-system"/>
              </a:rPr>
              <a:t>Here is a summary of the key points:</a:t>
            </a:r>
            <a:br>
              <a:rPr lang="en-KE" sz="3200" b="0" i="0" dirty="0">
                <a:solidFill>
                  <a:srgbClr val="1C1917"/>
                </a:solidFill>
                <a:effectLst/>
                <a:latin typeface="-apple-system"/>
              </a:rPr>
            </a:br>
            <a:endParaRPr lang="en-K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307C5-E9AC-9F0F-05D9-88876F05D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1C1917"/>
                </a:solidFill>
                <a:effectLst/>
                <a:latin typeface="-apple-system"/>
              </a:rPr>
              <a:t>The attack targets the NTT computation in the signing algorithm. Specifically, it faults the twiddle factors used in the NTT.</a:t>
            </a:r>
          </a:p>
          <a:p>
            <a:pPr marL="0" indent="0">
              <a:buNone/>
            </a:pPr>
            <a:r>
              <a:rPr lang="en-GB" sz="2000" b="0" i="0" dirty="0">
                <a:solidFill>
                  <a:srgbClr val="1C1917"/>
                </a:solidFill>
                <a:effectLst/>
                <a:latin typeface="-apple-system"/>
              </a:rPr>
              <a:t>There are two variants:</a:t>
            </a:r>
          </a:p>
          <a:p>
            <a:pPr marL="0" indent="0">
              <a:buNone/>
            </a:pPr>
            <a:r>
              <a:rPr lang="en-GB" sz="2000" b="0" i="0" dirty="0">
                <a:solidFill>
                  <a:srgbClr val="1C1917"/>
                </a:solidFill>
                <a:effectLst/>
                <a:latin typeface="-apple-system"/>
              </a:rPr>
              <a:t>a) DFA attack on deterministic </a:t>
            </a:r>
            <a:r>
              <a:rPr lang="en-GB" sz="2000" b="0" i="0" dirty="0" err="1">
                <a:solidFill>
                  <a:srgbClr val="1C1917"/>
                </a:solidFill>
                <a:effectLst/>
                <a:latin typeface="-apple-system"/>
              </a:rPr>
              <a:t>Dilithium</a:t>
            </a:r>
            <a:r>
              <a:rPr lang="en-GB" sz="2000" b="0" i="0" dirty="0">
                <a:solidFill>
                  <a:srgbClr val="1C1917"/>
                </a:solidFill>
                <a:effectLst/>
                <a:latin typeface="-apple-system"/>
              </a:rPr>
              <a:t>:</a:t>
            </a:r>
          </a:p>
          <a:p>
            <a:pPr lvl="1"/>
            <a:r>
              <a:rPr lang="en-GB" sz="2000" b="0" i="0" dirty="0">
                <a:solidFill>
                  <a:srgbClr val="1C1917"/>
                </a:solidFill>
                <a:effectLst/>
                <a:latin typeface="-apple-system"/>
              </a:rPr>
              <a:t>Faults NTT of signature component c to 0. This leaks s1 directly.</a:t>
            </a:r>
          </a:p>
          <a:p>
            <a:pPr marL="0" indent="0">
              <a:buNone/>
            </a:pPr>
            <a:r>
              <a:rPr lang="en-GB" sz="2000" b="0" i="0" dirty="0">
                <a:solidFill>
                  <a:srgbClr val="1C1917"/>
                </a:solidFill>
                <a:effectLst/>
                <a:latin typeface="-apple-system"/>
              </a:rPr>
              <a:t>b) Attack on probabilistic </a:t>
            </a:r>
            <a:r>
              <a:rPr lang="en-GB" sz="2000" b="0" i="0" dirty="0" err="1">
                <a:solidFill>
                  <a:srgbClr val="1C1917"/>
                </a:solidFill>
                <a:effectLst/>
                <a:latin typeface="-apple-system"/>
              </a:rPr>
              <a:t>Dilithium</a:t>
            </a:r>
            <a:r>
              <a:rPr lang="en-GB" sz="2000" b="0" i="0" dirty="0">
                <a:solidFill>
                  <a:srgbClr val="1C1917"/>
                </a:solidFill>
                <a:effectLst/>
                <a:latin typeface="-apple-system"/>
              </a:rPr>
              <a:t>:</a:t>
            </a:r>
          </a:p>
          <a:p>
            <a:pPr lvl="1"/>
            <a:r>
              <a:rPr lang="en-GB" sz="2000" b="0" i="0" dirty="0">
                <a:solidFill>
                  <a:srgbClr val="1C1917"/>
                </a:solidFill>
                <a:effectLst/>
                <a:latin typeface="-apple-system"/>
              </a:rPr>
              <a:t>Faults NTT of y to 0, except first coefficient.</a:t>
            </a:r>
          </a:p>
          <a:p>
            <a:pPr lvl="1"/>
            <a:r>
              <a:rPr lang="en-GB" sz="2000" b="0" i="0" dirty="0">
                <a:solidFill>
                  <a:srgbClr val="1C1917"/>
                </a:solidFill>
                <a:effectLst/>
                <a:latin typeface="-apple-system"/>
              </a:rPr>
              <a:t>Leaks s1·c which can recover full s1.</a:t>
            </a:r>
          </a:p>
          <a:p>
            <a:pPr marL="0" indent="0" algn="l">
              <a:buNone/>
            </a:pPr>
            <a:r>
              <a:rPr lang="en-GB" sz="1800" b="0" i="0" dirty="0">
                <a:solidFill>
                  <a:srgbClr val="1C1917"/>
                </a:solidFill>
                <a:effectLst/>
                <a:latin typeface="-apple-system"/>
              </a:rPr>
              <a:t>c) The attack exploits properties of the NTT, namely:</a:t>
            </a:r>
          </a:p>
          <a:p>
            <a:pPr lvl="1"/>
            <a:r>
              <a:rPr lang="en-GB" sz="1800" b="0" i="0" dirty="0">
                <a:solidFill>
                  <a:srgbClr val="1C1917"/>
                </a:solidFill>
                <a:effectLst/>
                <a:latin typeface="-apple-system"/>
              </a:rPr>
              <a:t>Faulting the twiddles factors zeroizes the whole NTT output</a:t>
            </a:r>
          </a:p>
          <a:p>
            <a:pPr lvl="1"/>
            <a:r>
              <a:rPr lang="en-GB" sz="1800" b="0" i="0" dirty="0">
                <a:solidFill>
                  <a:srgbClr val="1C1917"/>
                </a:solidFill>
                <a:effectLst/>
                <a:latin typeface="-apple-system"/>
              </a:rPr>
              <a:t>The first coefficient is not affected by this fault.</a:t>
            </a:r>
          </a:p>
          <a:p>
            <a:pPr lvl="1"/>
            <a:endParaRPr lang="en-GB" sz="20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082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F1BE-C318-35C5-6426-8ACA4371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SUMMARY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569B7-93A4-34FD-605C-BB844E93D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800" b="0" i="0" dirty="0">
                <a:solidFill>
                  <a:srgbClr val="1C1917"/>
                </a:solidFill>
                <a:effectLst/>
                <a:latin typeface="-apple-system"/>
              </a:rPr>
              <a:t>By observing just the faulty signature, the attacker can recover the secret key element s1. No need to communicate with signing device.</a:t>
            </a:r>
          </a:p>
          <a:p>
            <a:pPr lvl="1"/>
            <a:endParaRPr lang="en-GB" sz="3600" dirty="0">
              <a:solidFill>
                <a:srgbClr val="1C1917"/>
              </a:solidFill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Hence the attack tuples are: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a) Deterministic case: (EMFI, </a:t>
            </a:r>
            <a:r>
              <a:rPr lang="en-GB" b="0" i="0" dirty="0" err="1">
                <a:solidFill>
                  <a:srgbClr val="1C1917"/>
                </a:solidFill>
                <a:effectLst/>
                <a:latin typeface="-apple-system"/>
              </a:rPr>
              <a:t>Communicate_DUT_IO</a:t>
            </a:r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GB" b="0" i="0" dirty="0" err="1">
                <a:solidFill>
                  <a:srgbClr val="1C1917"/>
                </a:solidFill>
                <a:effectLst/>
                <a:latin typeface="-apple-system"/>
              </a:rPr>
              <a:t>Targeted_Fault</a:t>
            </a:r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, 1, 1)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b) Probabilistic case: (EMFI, </a:t>
            </a:r>
            <a:r>
              <a:rPr lang="en-GB" b="0" i="0" dirty="0" err="1">
                <a:solidFill>
                  <a:srgbClr val="1C1917"/>
                </a:solidFill>
                <a:effectLst/>
                <a:latin typeface="-apple-system"/>
              </a:rPr>
              <a:t>Observe_DUT_IO</a:t>
            </a:r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GB" b="0" i="0" dirty="0" err="1">
                <a:solidFill>
                  <a:srgbClr val="1C1917"/>
                </a:solidFill>
                <a:effectLst/>
                <a:latin typeface="-apple-system"/>
              </a:rPr>
              <a:t>Targeted_Fault</a:t>
            </a:r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, 1, 1)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9279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9759-0F5C-7D7A-2B8D-38B7F7B1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MODIFIED NTT.C PROCEDURE AND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B1870-87B2-53A7-52BA-F0C750F4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KE" sz="1800" kern="0" dirty="0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We have correctly explained the NTT twiddle fault attack on Dilithium proposed by Ravi et al as follows:</a:t>
            </a:r>
          </a:p>
          <a:p>
            <a:r>
              <a:rPr lang="en-KE" sz="1800" b="1" dirty="0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Attack 1 (deterministic variant):</a:t>
            </a:r>
            <a:endParaRPr lang="en-K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KE" sz="1800" dirty="0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Obtain valid signature (z, h, c) where c[0]=0</a:t>
            </a:r>
            <a:endParaRPr lang="en-K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KE" sz="1800" dirty="0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Inject fault during NTT of c to zeroize it (c_hat = 0)</a:t>
            </a:r>
            <a:endParaRPr lang="en-K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KE" sz="1800" dirty="0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Faulty signature is z* = y</a:t>
            </a:r>
            <a:endParaRPr lang="en-K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KE" sz="1800" dirty="0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Can compute s1 = (z - z*) / c since c[0] = 0</a:t>
            </a:r>
            <a:endParaRPr lang="en-K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KE" sz="1800" dirty="0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Attack tuple: (EMFI, Communicate_DUT_IO, Targeted_Fault, 1, 1)</a:t>
            </a:r>
            <a:endParaRPr lang="en-K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KE" sz="1800" b="1" dirty="0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Attack 2 (probabilistic variant):</a:t>
            </a:r>
            <a:endParaRPr lang="en-K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KE" sz="1800" dirty="0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Fault the NTT of y to zeroize all except first coefficient</a:t>
            </a:r>
            <a:endParaRPr lang="en-K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KE" sz="1800" dirty="0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Faulty z* = s1*c</a:t>
            </a:r>
            <a:endParaRPr lang="en-K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KE" sz="1800" dirty="0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Can recover s1 from z*</a:t>
            </a:r>
            <a:endParaRPr lang="en-K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KE" sz="1800" dirty="0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Non-DFA attack</a:t>
            </a:r>
            <a:endParaRPr lang="en-K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KE" sz="1800" dirty="0">
                <a:solidFill>
                  <a:srgbClr val="1C19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Tuple: (EMFI, Observe_DUT_IO, Targeted_Fault, 1, 1)</a:t>
            </a:r>
            <a:endParaRPr lang="en-K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4467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C366-5179-2AE7-AECA-CEE9EB57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THE CODE (NEW MODIFIED NTT.C)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D5B9-018F-628C-31C4-CF99F68B7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Add code to initialize the polynomials a and y with test values before calling </a:t>
            </a:r>
            <a:r>
              <a:rPr lang="en-GB" b="0" i="0" dirty="0" err="1">
                <a:solidFill>
                  <a:srgbClr val="1C1917"/>
                </a:solidFill>
                <a:effectLst/>
                <a:latin typeface="-apple-system"/>
              </a:rPr>
              <a:t>ntt_with_fault_and_check</a:t>
            </a:r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. For example:</a:t>
            </a:r>
          </a:p>
          <a:p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Call </a:t>
            </a:r>
            <a:r>
              <a:rPr lang="en-GB" b="0" i="0" dirty="0" err="1">
                <a:solidFill>
                  <a:srgbClr val="1C1917"/>
                </a:solidFill>
                <a:effectLst/>
                <a:latin typeface="-apple-system"/>
              </a:rPr>
              <a:t>invntt_tomont</a:t>
            </a:r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 after </a:t>
            </a:r>
            <a:r>
              <a:rPr lang="en-GB" b="0" i="0" dirty="0" err="1">
                <a:solidFill>
                  <a:srgbClr val="1C1917"/>
                </a:solidFill>
                <a:effectLst/>
                <a:latin typeface="-apple-system"/>
              </a:rPr>
              <a:t>ntt_with_fault_and_check</a:t>
            </a:r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 to transform the output polynomials back from the frequency domain:</a:t>
            </a:r>
          </a:p>
          <a:p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Print or process the output polynomials a and y after </a:t>
            </a:r>
            <a:r>
              <a:rPr lang="en-GB" b="0" i="0" dirty="0" err="1">
                <a:solidFill>
                  <a:srgbClr val="1C1917"/>
                </a:solidFill>
                <a:effectLst/>
                <a:latin typeface="-apple-system"/>
              </a:rPr>
              <a:t>invntt_tomont</a:t>
            </a:r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 to check the effect of the fault injection. The polynomial y should have all coefficients except the first one equal to 0.</a:t>
            </a:r>
          </a:p>
          <a:p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No other code changes are necessary. The fault is correctly injected in </a:t>
            </a:r>
            <a:r>
              <a:rPr lang="en-GB" b="0" i="0" dirty="0" err="1">
                <a:solidFill>
                  <a:srgbClr val="1C1917"/>
                </a:solidFill>
                <a:effectLst/>
                <a:latin typeface="-apple-system"/>
              </a:rPr>
              <a:t>ntt_with_fault_and_check</a:t>
            </a:r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 by zeroizing all but the first coefficient of y.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9947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88E-31F8-4010-2715-596AEB90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COMPILING AND EXECUTING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AF3C2-6719-64D4-91A4-22ABBBD6E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cc -c </a:t>
            </a:r>
            <a:r>
              <a:rPr lang="en-US" sz="1800" b="1" u="sng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reduce.c</a:t>
            </a:r>
            <a:endParaRPr lang="en-K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u="none" strike="noStrike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K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cc -o </a:t>
            </a:r>
            <a:r>
              <a:rPr lang="en-US" sz="1800" b="1" u="sng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ntt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u="sng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ntt.c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u="sng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reduce.o</a:t>
            </a:r>
            <a:endParaRPr lang="en-K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./</a:t>
            </a:r>
            <a:r>
              <a:rPr lang="en-US" sz="1800" b="1" u="sng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ntt</a:t>
            </a:r>
            <a:endParaRPr lang="en-K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6426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5FD1-6990-58D5-AD57-DF6B46FAB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KE" dirty="0"/>
              <a:t>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56BEE-F8E9-80FC-1A9D-55F5C64F6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When executed, this code should fault the NTT computation over the polynomial y as described in the attack, allowing recovery of the secret key. The print statement in </a:t>
            </a:r>
            <a:r>
              <a:rPr lang="en-GB" b="0" i="0" dirty="0" err="1">
                <a:solidFill>
                  <a:srgbClr val="1C1917"/>
                </a:solidFill>
                <a:effectLst/>
                <a:latin typeface="-apple-system"/>
              </a:rPr>
              <a:t>ntt_with_fault_and_check</a:t>
            </a:r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 will alert if the fault injection was successful.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0772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6B59-9823-1DD1-6968-514F4F6F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OUTPUT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00291F-72FD-B54B-E768-4F44EF25A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706" y="1825625"/>
            <a:ext cx="96025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85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320C-9D88-D40B-10CE-649B16BC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NEW MODIFIED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8AE7-F693-FD2D-3395-709269A2A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E" dirty="0"/>
              <a:t>ATTACHED</a:t>
            </a:r>
          </a:p>
        </p:txBody>
      </p:sp>
    </p:spTree>
    <p:extLst>
      <p:ext uri="{BB962C8B-B14F-4D97-AF65-F5344CB8AC3E}">
        <p14:creationId xmlns:p14="http://schemas.microsoft.com/office/powerpoint/2010/main" val="1132323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578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Helvetica</vt:lpstr>
      <vt:lpstr>Segoe UI</vt:lpstr>
      <vt:lpstr>Symbol</vt:lpstr>
      <vt:lpstr>Times New Roman</vt:lpstr>
      <vt:lpstr>Office Theme</vt:lpstr>
      <vt:lpstr>5.2.5 Targeting NTT (NTT_Twiddle_Fault).</vt:lpstr>
      <vt:lpstr>Attack description Here is a summary of the key points: </vt:lpstr>
      <vt:lpstr>SUMMARY DESCRIPTION</vt:lpstr>
      <vt:lpstr>MODIFIED NTT.C PROCEDURE AND LOGIC</vt:lpstr>
      <vt:lpstr>THE CODE (NEW MODIFIED NTT.C)</vt:lpstr>
      <vt:lpstr>COMPILING AND EXECUTING COMMANDS</vt:lpstr>
      <vt:lpstr>EXECUTION</vt:lpstr>
      <vt:lpstr>OUTPUT RESULT</vt:lpstr>
      <vt:lpstr>NEW MODIFIED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5.2.5 Targeting NTT (NTT_Twiddle_Fault).</dc:title>
  <dc:creator>Microsoft Office User</dc:creator>
  <cp:lastModifiedBy>Microsoft Office User</cp:lastModifiedBy>
  <cp:revision>5</cp:revision>
  <dcterms:created xsi:type="dcterms:W3CDTF">2024-01-01T21:13:31Z</dcterms:created>
  <dcterms:modified xsi:type="dcterms:W3CDTF">2024-01-02T11:32:34Z</dcterms:modified>
</cp:coreProperties>
</file>